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50"/>
  </p:notesMasterIdLst>
  <p:handoutMasterIdLst>
    <p:handoutMasterId r:id="rId51"/>
  </p:handoutMasterIdLst>
  <p:sldIdLst>
    <p:sldId id="271" r:id="rId2"/>
    <p:sldId id="384" r:id="rId3"/>
    <p:sldId id="273" r:id="rId4"/>
    <p:sldId id="330" r:id="rId5"/>
    <p:sldId id="285" r:id="rId6"/>
    <p:sldId id="383" r:id="rId7"/>
    <p:sldId id="338" r:id="rId8"/>
    <p:sldId id="393" r:id="rId9"/>
    <p:sldId id="385" r:id="rId10"/>
    <p:sldId id="386" r:id="rId11"/>
    <p:sldId id="353" r:id="rId12"/>
    <p:sldId id="381" r:id="rId13"/>
    <p:sldId id="319" r:id="rId14"/>
    <p:sldId id="370" r:id="rId15"/>
    <p:sldId id="400" r:id="rId16"/>
    <p:sldId id="396" r:id="rId17"/>
    <p:sldId id="397" r:id="rId18"/>
    <p:sldId id="372" r:id="rId19"/>
    <p:sldId id="387" r:id="rId20"/>
    <p:sldId id="377" r:id="rId21"/>
    <p:sldId id="402" r:id="rId22"/>
    <p:sldId id="291" r:id="rId23"/>
    <p:sldId id="374" r:id="rId24"/>
    <p:sldId id="360" r:id="rId25"/>
    <p:sldId id="352" r:id="rId26"/>
    <p:sldId id="351" r:id="rId27"/>
    <p:sldId id="358" r:id="rId28"/>
    <p:sldId id="390" r:id="rId29"/>
    <p:sldId id="389" r:id="rId30"/>
    <p:sldId id="388" r:id="rId31"/>
    <p:sldId id="403" r:id="rId32"/>
    <p:sldId id="375" r:id="rId33"/>
    <p:sldId id="320" r:id="rId34"/>
    <p:sldId id="391" r:id="rId35"/>
    <p:sldId id="399" r:id="rId36"/>
    <p:sldId id="379" r:id="rId37"/>
    <p:sldId id="392" r:id="rId38"/>
    <p:sldId id="394" r:id="rId39"/>
    <p:sldId id="380" r:id="rId40"/>
    <p:sldId id="343" r:id="rId41"/>
    <p:sldId id="401" r:id="rId42"/>
    <p:sldId id="339" r:id="rId43"/>
    <p:sldId id="342" r:id="rId44"/>
    <p:sldId id="376" r:id="rId45"/>
    <p:sldId id="293" r:id="rId46"/>
    <p:sldId id="395" r:id="rId47"/>
    <p:sldId id="318" r:id="rId48"/>
    <p:sldId id="280" r:id="rId49"/>
  </p:sldIdLst>
  <p:sldSz cx="9144000" cy="6858000" type="screen4x3"/>
  <p:notesSz cx="7010400" cy="9296400"/>
  <p:custDataLst>
    <p:tags r:id="rId52"/>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CD9D2C"/>
    <a:srgbClr val="00689B"/>
    <a:srgbClr val="262A63"/>
    <a:srgbClr val="9CB63C"/>
    <a:srgbClr val="00A8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3662" autoAdjust="0"/>
  </p:normalViewPr>
  <p:slideViewPr>
    <p:cSldViewPr snapToGrid="0">
      <p:cViewPr varScale="1">
        <p:scale>
          <a:sx n="104" d="100"/>
          <a:sy n="104" d="100"/>
        </p:scale>
        <p:origin x="114" y="168"/>
      </p:cViewPr>
      <p:guideLst>
        <p:guide orient="horz" pos="2160"/>
        <p:guide pos="2880"/>
      </p:guideLst>
    </p:cSldViewPr>
  </p:slideViewPr>
  <p:outlineViewPr>
    <p:cViewPr>
      <p:scale>
        <a:sx n="33" d="100"/>
        <a:sy n="33" d="100"/>
      </p:scale>
      <p:origin x="0" y="-14256"/>
    </p:cViewPr>
  </p:outlineViewPr>
  <p:notesTextViewPr>
    <p:cViewPr>
      <p:scale>
        <a:sx n="1" d="1"/>
        <a:sy n="1" d="1"/>
      </p:scale>
      <p:origin x="0" y="0"/>
    </p:cViewPr>
  </p:notesTextViewPr>
  <p:sorterViewPr>
    <p:cViewPr>
      <p:scale>
        <a:sx n="200" d="100"/>
        <a:sy n="200" d="100"/>
      </p:scale>
      <p:origin x="0" y="-27126"/>
    </p:cViewPr>
  </p:sorterViewPr>
  <p:notesViewPr>
    <p:cSldViewPr snapToGrid="0">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pPr>
              <a:defRPr/>
            </a:pPr>
            <a:r>
              <a:rPr lang="en-US" dirty="0" smtClean="0"/>
              <a:t>FACTE 2016</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830" tIns="46415" rIns="92830" bIns="46415" rtlCol="0"/>
          <a:lstStyle>
            <a:lvl1pPr algn="r">
              <a:defRPr sz="1200"/>
            </a:lvl1pPr>
          </a:lstStyle>
          <a:p>
            <a:pPr>
              <a:defRPr/>
            </a:pPr>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2830" tIns="46415" rIns="92830" bIns="46415"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2830" tIns="46415" rIns="92830" bIns="46415" rtlCol="0" anchor="b"/>
          <a:lstStyle>
            <a:lvl1pPr algn="r">
              <a:defRPr sz="1200"/>
            </a:lvl1pPr>
          </a:lstStyle>
          <a:p>
            <a:pPr>
              <a:defRPr/>
            </a:pPr>
            <a:fld id="{AEFB5203-D70C-4891-9380-A482549E5722}" type="slidenum">
              <a:rPr lang="en-US"/>
              <a:pPr>
                <a:defRPr/>
              </a:pPr>
              <a:t>‹#›</a:t>
            </a:fld>
            <a:endParaRPr lang="en-US"/>
          </a:p>
        </p:txBody>
      </p:sp>
    </p:spTree>
    <p:extLst>
      <p:ext uri="{BB962C8B-B14F-4D97-AF65-F5344CB8AC3E}">
        <p14:creationId xmlns:p14="http://schemas.microsoft.com/office/powerpoint/2010/main" val="3002090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a:defRPr sz="1200"/>
            </a:lvl1pPr>
          </a:lstStyle>
          <a:p>
            <a:pPr>
              <a:defRPr/>
            </a:pPr>
            <a:fld id="{9C4A8ED3-DD6D-4B15-88AB-C1460D95945A}" type="datetimeFigureOut">
              <a:rPr lang="en-US"/>
              <a:pPr>
                <a:defRPr/>
              </a:pPr>
              <a:t>7/22/2016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pPr lvl="0"/>
            <a:endParaRPr lang="en-US" noProof="0" smtClean="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a:defRPr sz="1200"/>
            </a:lvl1pPr>
          </a:lstStyle>
          <a:p>
            <a:pPr>
              <a:defRPr/>
            </a:pPr>
            <a:fld id="{A8795C15-AA91-4C37-947E-38CEB1B4E7B7}" type="slidenum">
              <a:rPr lang="en-US"/>
              <a:pPr>
                <a:defRPr/>
              </a:pPr>
              <a:t>‹#›</a:t>
            </a:fld>
            <a:endParaRPr lang="en-US"/>
          </a:p>
        </p:txBody>
      </p:sp>
    </p:spTree>
    <p:extLst>
      <p:ext uri="{BB962C8B-B14F-4D97-AF65-F5344CB8AC3E}">
        <p14:creationId xmlns:p14="http://schemas.microsoft.com/office/powerpoint/2010/main" val="39644381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1</a:t>
            </a:fld>
            <a:endParaRPr lang="en-US"/>
          </a:p>
        </p:txBody>
      </p:sp>
    </p:spTree>
    <p:extLst>
      <p:ext uri="{BB962C8B-B14F-4D97-AF65-F5344CB8AC3E}">
        <p14:creationId xmlns:p14="http://schemas.microsoft.com/office/powerpoint/2010/main" val="390247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10</a:t>
            </a:fld>
            <a:endParaRPr lang="en-US"/>
          </a:p>
        </p:txBody>
      </p:sp>
    </p:spTree>
    <p:extLst>
      <p:ext uri="{BB962C8B-B14F-4D97-AF65-F5344CB8AC3E}">
        <p14:creationId xmlns:p14="http://schemas.microsoft.com/office/powerpoint/2010/main" val="3145836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11</a:t>
            </a:fld>
            <a:endParaRPr lang="en-US"/>
          </a:p>
        </p:txBody>
      </p:sp>
    </p:spTree>
    <p:extLst>
      <p:ext uri="{BB962C8B-B14F-4D97-AF65-F5344CB8AC3E}">
        <p14:creationId xmlns:p14="http://schemas.microsoft.com/office/powerpoint/2010/main" val="2189685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application of the DCD, the values range as follows:</a:t>
            </a:r>
          </a:p>
          <a:p>
            <a:r>
              <a:rPr lang="en-US" dirty="0" smtClean="0"/>
              <a:t>Digital</a:t>
            </a:r>
            <a:r>
              <a:rPr lang="en-US" baseline="0" dirty="0" smtClean="0"/>
              <a:t> Tool Certificate - $95 to $107</a:t>
            </a:r>
          </a:p>
          <a:p>
            <a:r>
              <a:rPr lang="en-US" baseline="0" dirty="0" smtClean="0"/>
              <a:t>CAPE Industry Certification 0.1 = $381 to $429</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CAPE Industry Certification 0.2 = $763 to $860</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CAPE Innovation Course 0.3 = $1,144 to $1,290</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CAPE Acceleration Industry Certification 0.5 = $1,907 to $2,150</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CAPE Acceleration Industry Certification 1.0 = $3,813 to $4,299</a:t>
            </a:r>
          </a:p>
          <a:p>
            <a:endParaRPr lang="en-US" dirty="0"/>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12</a:t>
            </a:fld>
            <a:endParaRPr lang="en-US"/>
          </a:p>
        </p:txBody>
      </p:sp>
    </p:spTree>
    <p:extLst>
      <p:ext uri="{BB962C8B-B14F-4D97-AF65-F5344CB8AC3E}">
        <p14:creationId xmlns:p14="http://schemas.microsoft.com/office/powerpoint/2010/main" val="857033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13</a:t>
            </a:fld>
            <a:endParaRPr lang="en-US"/>
          </a:p>
        </p:txBody>
      </p:sp>
    </p:spTree>
    <p:extLst>
      <p:ext uri="{BB962C8B-B14F-4D97-AF65-F5344CB8AC3E}">
        <p14:creationId xmlns:p14="http://schemas.microsoft.com/office/powerpoint/2010/main" val="4174003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FAMIS 2014 - Reporting Industry Certifications</a:t>
            </a:r>
            <a:endParaRPr lang="en-US" dirty="0"/>
          </a:p>
        </p:txBody>
      </p:sp>
      <p:sp>
        <p:nvSpPr>
          <p:cNvPr id="5" name="Slide Number Placeholder 4"/>
          <p:cNvSpPr>
            <a:spLocks noGrp="1"/>
          </p:cNvSpPr>
          <p:nvPr>
            <p:ph type="sldNum" sz="quarter" idx="11"/>
          </p:nvPr>
        </p:nvSpPr>
        <p:spPr/>
        <p:txBody>
          <a:bodyPr/>
          <a:lstStyle/>
          <a:p>
            <a:fld id="{A7A05274-3BA2-4D9A-9FE9-857DDF26979A}" type="slidenum">
              <a:rPr lang="en-US" smtClean="0"/>
              <a:t>14</a:t>
            </a:fld>
            <a:endParaRPr lang="en-US" dirty="0"/>
          </a:p>
        </p:txBody>
      </p:sp>
    </p:spTree>
    <p:extLst>
      <p:ext uri="{BB962C8B-B14F-4D97-AF65-F5344CB8AC3E}">
        <p14:creationId xmlns:p14="http://schemas.microsoft.com/office/powerpoint/2010/main" val="3807671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15</a:t>
            </a:fld>
            <a:endParaRPr lang="en-US"/>
          </a:p>
        </p:txBody>
      </p:sp>
    </p:spTree>
    <p:extLst>
      <p:ext uri="{BB962C8B-B14F-4D97-AF65-F5344CB8AC3E}">
        <p14:creationId xmlns:p14="http://schemas.microsoft.com/office/powerpoint/2010/main" val="3007905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16</a:t>
            </a:fld>
            <a:endParaRPr lang="en-US"/>
          </a:p>
        </p:txBody>
      </p:sp>
    </p:spTree>
    <p:extLst>
      <p:ext uri="{BB962C8B-B14F-4D97-AF65-F5344CB8AC3E}">
        <p14:creationId xmlns:p14="http://schemas.microsoft.com/office/powerpoint/2010/main" val="1145914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17</a:t>
            </a:fld>
            <a:endParaRPr lang="en-US"/>
          </a:p>
        </p:txBody>
      </p:sp>
    </p:spTree>
    <p:extLst>
      <p:ext uri="{BB962C8B-B14F-4D97-AF65-F5344CB8AC3E}">
        <p14:creationId xmlns:p14="http://schemas.microsoft.com/office/powerpoint/2010/main" val="57850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18</a:t>
            </a:fld>
            <a:endParaRPr lang="en-US"/>
          </a:p>
        </p:txBody>
      </p:sp>
    </p:spTree>
    <p:extLst>
      <p:ext uri="{BB962C8B-B14F-4D97-AF65-F5344CB8AC3E}">
        <p14:creationId xmlns:p14="http://schemas.microsoft.com/office/powerpoint/2010/main" val="2412777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19</a:t>
            </a:fld>
            <a:endParaRPr lang="en-US"/>
          </a:p>
        </p:txBody>
      </p:sp>
    </p:spTree>
    <p:extLst>
      <p:ext uri="{BB962C8B-B14F-4D97-AF65-F5344CB8AC3E}">
        <p14:creationId xmlns:p14="http://schemas.microsoft.com/office/powerpoint/2010/main" val="760714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NOTE: This session assumes a basic knowledge of the CAPE Act.</a:t>
            </a:r>
          </a:p>
          <a:p>
            <a:endParaRPr lang="en-US" dirty="0"/>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2</a:t>
            </a:fld>
            <a:endParaRPr lang="en-US"/>
          </a:p>
        </p:txBody>
      </p:sp>
    </p:spTree>
    <p:extLst>
      <p:ext uri="{BB962C8B-B14F-4D97-AF65-F5344CB8AC3E}">
        <p14:creationId xmlns:p14="http://schemas.microsoft.com/office/powerpoint/2010/main" val="3138870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20</a:t>
            </a:fld>
            <a:endParaRPr lang="en-US"/>
          </a:p>
        </p:txBody>
      </p:sp>
    </p:spTree>
    <p:extLst>
      <p:ext uri="{BB962C8B-B14F-4D97-AF65-F5344CB8AC3E}">
        <p14:creationId xmlns:p14="http://schemas.microsoft.com/office/powerpoint/2010/main" val="1259485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21</a:t>
            </a:fld>
            <a:endParaRPr lang="en-US"/>
          </a:p>
        </p:txBody>
      </p:sp>
    </p:spTree>
    <p:extLst>
      <p:ext uri="{BB962C8B-B14F-4D97-AF65-F5344CB8AC3E}">
        <p14:creationId xmlns:p14="http://schemas.microsoft.com/office/powerpoint/2010/main" val="1819573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22</a:t>
            </a:fld>
            <a:endParaRPr lang="en-US"/>
          </a:p>
        </p:txBody>
      </p:sp>
    </p:spTree>
    <p:extLst>
      <p:ext uri="{BB962C8B-B14F-4D97-AF65-F5344CB8AC3E}">
        <p14:creationId xmlns:p14="http://schemas.microsoft.com/office/powerpoint/2010/main" val="1901326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23</a:t>
            </a:fld>
            <a:endParaRPr lang="en-US"/>
          </a:p>
        </p:txBody>
      </p:sp>
    </p:spTree>
    <p:extLst>
      <p:ext uri="{BB962C8B-B14F-4D97-AF65-F5344CB8AC3E}">
        <p14:creationId xmlns:p14="http://schemas.microsoft.com/office/powerpoint/2010/main" val="656699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24</a:t>
            </a:fld>
            <a:endParaRPr lang="en-US"/>
          </a:p>
        </p:txBody>
      </p:sp>
    </p:spTree>
    <p:extLst>
      <p:ext uri="{BB962C8B-B14F-4D97-AF65-F5344CB8AC3E}">
        <p14:creationId xmlns:p14="http://schemas.microsoft.com/office/powerpoint/2010/main" val="914064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F71102</a:t>
            </a:r>
            <a:r>
              <a:rPr lang="en-US" dirty="0" smtClean="0"/>
              <a:t> – Includes the following:</a:t>
            </a:r>
          </a:p>
          <a:p>
            <a:pPr lvl="1"/>
            <a:r>
              <a:rPr lang="en-US" dirty="0" smtClean="0"/>
              <a:t>Student ID</a:t>
            </a:r>
          </a:p>
          <a:p>
            <a:pPr lvl="1"/>
            <a:r>
              <a:rPr lang="en-US" dirty="0" smtClean="0"/>
              <a:t>First Name</a:t>
            </a:r>
          </a:p>
          <a:p>
            <a:pPr lvl="1"/>
            <a:r>
              <a:rPr lang="en-US" dirty="0" smtClean="0"/>
              <a:t>Last Name</a:t>
            </a:r>
          </a:p>
          <a:p>
            <a:pPr lvl="1"/>
            <a:r>
              <a:rPr lang="en-US" dirty="0" smtClean="0"/>
              <a:t>District of Instruction </a:t>
            </a:r>
          </a:p>
          <a:p>
            <a:pPr lvl="1"/>
            <a:r>
              <a:rPr lang="en-US" dirty="0" smtClean="0"/>
              <a:t>School of Instruction </a:t>
            </a:r>
          </a:p>
          <a:p>
            <a:pPr lvl="1"/>
            <a:r>
              <a:rPr lang="en-US" dirty="0" smtClean="0"/>
              <a:t>Proportional distribution of FTE (for students enrolled in multiple districts) </a:t>
            </a:r>
          </a:p>
          <a:p>
            <a:endParaRPr lang="en-US" dirty="0" smtClean="0"/>
          </a:p>
          <a:p>
            <a:r>
              <a:rPr lang="en-US" b="1" dirty="0" smtClean="0"/>
              <a:t>F71297 </a:t>
            </a:r>
            <a:r>
              <a:rPr lang="en-US" dirty="0" smtClean="0"/>
              <a:t>– Includes the following elements: </a:t>
            </a:r>
          </a:p>
          <a:p>
            <a:pPr lvl="1"/>
            <a:r>
              <a:rPr lang="en-US" dirty="0" smtClean="0"/>
              <a:t>Student ID</a:t>
            </a:r>
          </a:p>
          <a:p>
            <a:pPr lvl="1"/>
            <a:r>
              <a:rPr lang="en-US" dirty="0" smtClean="0"/>
              <a:t>First Name</a:t>
            </a:r>
          </a:p>
          <a:p>
            <a:pPr lvl="1"/>
            <a:r>
              <a:rPr lang="en-US" dirty="0" smtClean="0"/>
              <a:t>Last Name</a:t>
            </a:r>
          </a:p>
          <a:p>
            <a:pPr lvl="1">
              <a:lnSpc>
                <a:spcPct val="100000"/>
              </a:lnSpc>
            </a:pPr>
            <a:r>
              <a:rPr lang="en-US" dirty="0" smtClean="0"/>
              <a:t>District of Instruction </a:t>
            </a:r>
          </a:p>
          <a:p>
            <a:pPr lvl="1"/>
            <a:r>
              <a:rPr lang="en-US" dirty="0" smtClean="0"/>
              <a:t>School of Instruction</a:t>
            </a:r>
          </a:p>
          <a:p>
            <a:pPr lvl="1"/>
            <a:r>
              <a:rPr lang="en-US" dirty="0" smtClean="0"/>
              <a:t>Industry Certification ID</a:t>
            </a:r>
          </a:p>
          <a:p>
            <a:pPr lvl="1">
              <a:lnSpc>
                <a:spcPct val="100000"/>
              </a:lnSpc>
            </a:pPr>
            <a:r>
              <a:rPr lang="en-US" dirty="0" smtClean="0"/>
              <a:t>Year Earned</a:t>
            </a:r>
          </a:p>
          <a:p>
            <a:pPr lvl="1">
              <a:lnSpc>
                <a:spcPct val="100000"/>
              </a:lnSpc>
            </a:pPr>
            <a:r>
              <a:rPr lang="en-US" dirty="0" smtClean="0"/>
              <a:t>Grade level </a:t>
            </a:r>
          </a:p>
          <a:p>
            <a:pPr lvl="1">
              <a:lnSpc>
                <a:spcPct val="100000"/>
              </a:lnSpc>
            </a:pPr>
            <a:r>
              <a:rPr lang="en-US" dirty="0" smtClean="0"/>
              <a:t>Course Number </a:t>
            </a:r>
          </a:p>
          <a:p>
            <a:pPr lvl="1">
              <a:lnSpc>
                <a:spcPct val="100000"/>
              </a:lnSpc>
            </a:pPr>
            <a:r>
              <a:rPr lang="en-US" dirty="0" smtClean="0"/>
              <a:t>Funding Weight </a:t>
            </a:r>
          </a:p>
          <a:p>
            <a:r>
              <a:rPr lang="en-US" dirty="0" smtClean="0"/>
              <a:t>Estimated proportional share of total funding weight </a:t>
            </a:r>
            <a:r>
              <a:rPr lang="en-US" dirty="0" smtClean="0"/>
              <a:t>Estimated proportional share of total funding weight</a:t>
            </a:r>
            <a:r>
              <a:rPr lang="en-US" baseline="0" dirty="0" smtClean="0"/>
              <a:t> equals proportion of .1 middle school cap allocated to certification.  If student earns a two .1s, the proportional shares would be .5 each.  If student earns a .2 and .1, the proportional shares would .67 and .33 respectively.</a:t>
            </a:r>
          </a:p>
          <a:p>
            <a:pPr lvl="1">
              <a:lnSpc>
                <a:spcPct val="100000"/>
              </a:lnSpc>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25</a:t>
            </a:fld>
            <a:endParaRPr lang="en-US"/>
          </a:p>
        </p:txBody>
      </p:sp>
    </p:spTree>
    <p:extLst>
      <p:ext uri="{BB962C8B-B14F-4D97-AF65-F5344CB8AC3E}">
        <p14:creationId xmlns:p14="http://schemas.microsoft.com/office/powerpoint/2010/main" val="104370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A7A05274-3BA2-4D9A-9FE9-857DDF26979A}" type="slidenum">
              <a:rPr lang="en-US" smtClean="0"/>
              <a:t>26</a:t>
            </a:fld>
            <a:endParaRPr lang="en-US" dirty="0"/>
          </a:p>
        </p:txBody>
      </p:sp>
      <p:sp>
        <p:nvSpPr>
          <p:cNvPr id="5" name="Header Placeholder 4"/>
          <p:cNvSpPr>
            <a:spLocks noGrp="1"/>
          </p:cNvSpPr>
          <p:nvPr>
            <p:ph type="hdr" sz="quarter" idx="11"/>
          </p:nvPr>
        </p:nvSpPr>
        <p:spPr/>
        <p:txBody>
          <a:bodyPr/>
          <a:lstStyle/>
          <a:p>
            <a:r>
              <a:rPr lang="en-US" smtClean="0"/>
              <a:t>FAMIS 2014 - Reporting Industry Certifications</a:t>
            </a:r>
            <a:endParaRPr lang="en-US" dirty="0"/>
          </a:p>
        </p:txBody>
      </p:sp>
    </p:spTree>
    <p:extLst>
      <p:ext uri="{BB962C8B-B14F-4D97-AF65-F5344CB8AC3E}">
        <p14:creationId xmlns:p14="http://schemas.microsoft.com/office/powerpoint/2010/main" val="1747160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defTabSz="948368">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578527A-9A16-49ED-926E-8A9804FF961D}" type="slidenum">
              <a:rPr lang="en-US" smtClean="0"/>
              <a:pPr/>
              <a:t>27</a:t>
            </a:fld>
            <a:endParaRPr lang="en-US" dirty="0"/>
          </a:p>
        </p:txBody>
      </p:sp>
      <p:sp>
        <p:nvSpPr>
          <p:cNvPr id="5" name="Header Placeholder 4"/>
          <p:cNvSpPr>
            <a:spLocks noGrp="1"/>
          </p:cNvSpPr>
          <p:nvPr>
            <p:ph type="hdr" sz="quarter" idx="11"/>
          </p:nvPr>
        </p:nvSpPr>
        <p:spPr/>
        <p:txBody>
          <a:bodyPr/>
          <a:lstStyle/>
          <a:p>
            <a:r>
              <a:rPr lang="en-US" smtClean="0"/>
              <a:t>FAMIS 2014 - Reporting Industry Certifications</a:t>
            </a:r>
            <a:endParaRPr lang="en-US" dirty="0"/>
          </a:p>
        </p:txBody>
      </p:sp>
    </p:spTree>
    <p:extLst>
      <p:ext uri="{BB962C8B-B14F-4D97-AF65-F5344CB8AC3E}">
        <p14:creationId xmlns:p14="http://schemas.microsoft.com/office/powerpoint/2010/main" val="1183546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28</a:t>
            </a:fld>
            <a:endParaRPr lang="en-US"/>
          </a:p>
        </p:txBody>
      </p:sp>
    </p:spTree>
    <p:extLst>
      <p:ext uri="{BB962C8B-B14F-4D97-AF65-F5344CB8AC3E}">
        <p14:creationId xmlns:p14="http://schemas.microsoft.com/office/powerpoint/2010/main" val="1885450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29</a:t>
            </a:fld>
            <a:endParaRPr lang="en-US"/>
          </a:p>
        </p:txBody>
      </p:sp>
    </p:spTree>
    <p:extLst>
      <p:ext uri="{BB962C8B-B14F-4D97-AF65-F5344CB8AC3E}">
        <p14:creationId xmlns:p14="http://schemas.microsoft.com/office/powerpoint/2010/main" val="4060109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54243" indent="-290093" eaLnBrk="0" hangingPunct="0">
              <a:defRPr>
                <a:solidFill>
                  <a:schemeClr val="tx1"/>
                </a:solidFill>
                <a:latin typeface="Calibri" pitchFamily="34" charset="0"/>
                <a:cs typeface="Arial" charset="0"/>
              </a:defRPr>
            </a:lvl2pPr>
            <a:lvl3pPr marL="1160374" indent="-232075" eaLnBrk="0" hangingPunct="0">
              <a:defRPr>
                <a:solidFill>
                  <a:schemeClr val="tx1"/>
                </a:solidFill>
                <a:latin typeface="Calibri" pitchFamily="34" charset="0"/>
                <a:cs typeface="Arial" charset="0"/>
              </a:defRPr>
            </a:lvl3pPr>
            <a:lvl4pPr marL="1624523" indent="-232075" eaLnBrk="0" hangingPunct="0">
              <a:defRPr>
                <a:solidFill>
                  <a:schemeClr val="tx1"/>
                </a:solidFill>
                <a:latin typeface="Calibri" pitchFamily="34" charset="0"/>
                <a:cs typeface="Arial" charset="0"/>
              </a:defRPr>
            </a:lvl4pPr>
            <a:lvl5pPr marL="2088672" indent="-232075" eaLnBrk="0" hangingPunct="0">
              <a:defRPr>
                <a:solidFill>
                  <a:schemeClr val="tx1"/>
                </a:solidFill>
                <a:latin typeface="Calibri" pitchFamily="34" charset="0"/>
                <a:cs typeface="Arial" charset="0"/>
              </a:defRPr>
            </a:lvl5pPr>
            <a:lvl6pPr marL="2552822" indent="-232075" eaLnBrk="0" fontAlgn="base" hangingPunct="0">
              <a:spcBef>
                <a:spcPct val="0"/>
              </a:spcBef>
              <a:spcAft>
                <a:spcPct val="0"/>
              </a:spcAft>
              <a:defRPr>
                <a:solidFill>
                  <a:schemeClr val="tx1"/>
                </a:solidFill>
                <a:latin typeface="Calibri" pitchFamily="34" charset="0"/>
                <a:cs typeface="Arial" charset="0"/>
              </a:defRPr>
            </a:lvl6pPr>
            <a:lvl7pPr marL="3016971" indent="-232075" eaLnBrk="0" fontAlgn="base" hangingPunct="0">
              <a:spcBef>
                <a:spcPct val="0"/>
              </a:spcBef>
              <a:spcAft>
                <a:spcPct val="0"/>
              </a:spcAft>
              <a:defRPr>
                <a:solidFill>
                  <a:schemeClr val="tx1"/>
                </a:solidFill>
                <a:latin typeface="Calibri" pitchFamily="34" charset="0"/>
                <a:cs typeface="Arial" charset="0"/>
              </a:defRPr>
            </a:lvl7pPr>
            <a:lvl8pPr marL="3481121" indent="-232075" eaLnBrk="0" fontAlgn="base" hangingPunct="0">
              <a:spcBef>
                <a:spcPct val="0"/>
              </a:spcBef>
              <a:spcAft>
                <a:spcPct val="0"/>
              </a:spcAft>
              <a:defRPr>
                <a:solidFill>
                  <a:schemeClr val="tx1"/>
                </a:solidFill>
                <a:latin typeface="Calibri" pitchFamily="34" charset="0"/>
                <a:cs typeface="Arial" charset="0"/>
              </a:defRPr>
            </a:lvl8pPr>
            <a:lvl9pPr marL="3945270" indent="-232075"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AD7AED8-F461-45FC-834B-1775D107C78D}" type="slidenum">
              <a:rPr lang="en-US" altLang="en-US" smtClean="0"/>
              <a:pPr eaLnBrk="1" hangingPunct="1"/>
              <a:t>3</a:t>
            </a:fld>
            <a:endParaRPr lang="en-US" altLang="en-US" smtClean="0"/>
          </a:p>
        </p:txBody>
      </p:sp>
    </p:spTree>
    <p:extLst>
      <p:ext uri="{BB962C8B-B14F-4D97-AF65-F5344CB8AC3E}">
        <p14:creationId xmlns:p14="http://schemas.microsoft.com/office/powerpoint/2010/main" val="1493548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30</a:t>
            </a:fld>
            <a:endParaRPr lang="en-US"/>
          </a:p>
        </p:txBody>
      </p:sp>
    </p:spTree>
    <p:extLst>
      <p:ext uri="{BB962C8B-B14F-4D97-AF65-F5344CB8AC3E}">
        <p14:creationId xmlns:p14="http://schemas.microsoft.com/office/powerpoint/2010/main" val="30948390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31</a:t>
            </a:fld>
            <a:endParaRPr lang="en-US"/>
          </a:p>
        </p:txBody>
      </p:sp>
    </p:spTree>
    <p:extLst>
      <p:ext uri="{BB962C8B-B14F-4D97-AF65-F5344CB8AC3E}">
        <p14:creationId xmlns:p14="http://schemas.microsoft.com/office/powerpoint/2010/main" val="3732277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32</a:t>
            </a:fld>
            <a:endParaRPr lang="en-US"/>
          </a:p>
        </p:txBody>
      </p:sp>
    </p:spTree>
    <p:extLst>
      <p:ext uri="{BB962C8B-B14F-4D97-AF65-F5344CB8AC3E}">
        <p14:creationId xmlns:p14="http://schemas.microsoft.com/office/powerpoint/2010/main" val="2846982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33</a:t>
            </a:fld>
            <a:endParaRPr lang="en-US"/>
          </a:p>
        </p:txBody>
      </p:sp>
    </p:spTree>
    <p:extLst>
      <p:ext uri="{BB962C8B-B14F-4D97-AF65-F5344CB8AC3E}">
        <p14:creationId xmlns:p14="http://schemas.microsoft.com/office/powerpoint/2010/main" val="4102025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34</a:t>
            </a:fld>
            <a:endParaRPr lang="en-US"/>
          </a:p>
        </p:txBody>
      </p:sp>
    </p:spTree>
    <p:extLst>
      <p:ext uri="{BB962C8B-B14F-4D97-AF65-F5344CB8AC3E}">
        <p14:creationId xmlns:p14="http://schemas.microsoft.com/office/powerpoint/2010/main" val="32731396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35</a:t>
            </a:fld>
            <a:endParaRPr lang="en-US"/>
          </a:p>
        </p:txBody>
      </p:sp>
    </p:spTree>
    <p:extLst>
      <p:ext uri="{BB962C8B-B14F-4D97-AF65-F5344CB8AC3E}">
        <p14:creationId xmlns:p14="http://schemas.microsoft.com/office/powerpoint/2010/main" val="4219346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36</a:t>
            </a:fld>
            <a:endParaRPr lang="en-US"/>
          </a:p>
        </p:txBody>
      </p:sp>
    </p:spTree>
    <p:extLst>
      <p:ext uri="{BB962C8B-B14F-4D97-AF65-F5344CB8AC3E}">
        <p14:creationId xmlns:p14="http://schemas.microsoft.com/office/powerpoint/2010/main" val="14752448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37</a:t>
            </a:fld>
            <a:endParaRPr lang="en-US"/>
          </a:p>
        </p:txBody>
      </p:sp>
    </p:spTree>
    <p:extLst>
      <p:ext uri="{BB962C8B-B14F-4D97-AF65-F5344CB8AC3E}">
        <p14:creationId xmlns:p14="http://schemas.microsoft.com/office/powerpoint/2010/main" val="39685787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38</a:t>
            </a:fld>
            <a:endParaRPr lang="en-US"/>
          </a:p>
        </p:txBody>
      </p:sp>
    </p:spTree>
    <p:extLst>
      <p:ext uri="{BB962C8B-B14F-4D97-AF65-F5344CB8AC3E}">
        <p14:creationId xmlns:p14="http://schemas.microsoft.com/office/powerpoint/2010/main" val="15055249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39</a:t>
            </a:fld>
            <a:endParaRPr lang="en-US"/>
          </a:p>
        </p:txBody>
      </p:sp>
    </p:spTree>
    <p:extLst>
      <p:ext uri="{BB962C8B-B14F-4D97-AF65-F5344CB8AC3E}">
        <p14:creationId xmlns:p14="http://schemas.microsoft.com/office/powerpoint/2010/main" val="1677755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4</a:t>
            </a:fld>
            <a:endParaRPr lang="en-US"/>
          </a:p>
        </p:txBody>
      </p:sp>
    </p:spTree>
    <p:extLst>
      <p:ext uri="{BB962C8B-B14F-4D97-AF65-F5344CB8AC3E}">
        <p14:creationId xmlns:p14="http://schemas.microsoft.com/office/powerpoint/2010/main" val="7325261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40</a:t>
            </a:fld>
            <a:endParaRPr lang="en-US"/>
          </a:p>
        </p:txBody>
      </p:sp>
    </p:spTree>
    <p:extLst>
      <p:ext uri="{BB962C8B-B14F-4D97-AF65-F5344CB8AC3E}">
        <p14:creationId xmlns:p14="http://schemas.microsoft.com/office/powerpoint/2010/main" val="19952248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41</a:t>
            </a:fld>
            <a:endParaRPr lang="en-US"/>
          </a:p>
        </p:txBody>
      </p:sp>
    </p:spTree>
    <p:extLst>
      <p:ext uri="{BB962C8B-B14F-4D97-AF65-F5344CB8AC3E}">
        <p14:creationId xmlns:p14="http://schemas.microsoft.com/office/powerpoint/2010/main" val="38530004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42</a:t>
            </a:fld>
            <a:endParaRPr lang="en-US"/>
          </a:p>
        </p:txBody>
      </p:sp>
    </p:spTree>
    <p:extLst>
      <p:ext uri="{BB962C8B-B14F-4D97-AF65-F5344CB8AC3E}">
        <p14:creationId xmlns:p14="http://schemas.microsoft.com/office/powerpoint/2010/main" val="23800897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78527A-9A16-49ED-926E-8A9804FF961D}" type="slidenum">
              <a:rPr lang="en-US" smtClean="0"/>
              <a:pPr/>
              <a:t>43</a:t>
            </a:fld>
            <a:endParaRPr lang="en-US" dirty="0"/>
          </a:p>
        </p:txBody>
      </p:sp>
      <p:sp>
        <p:nvSpPr>
          <p:cNvPr id="5" name="Header Placeholder 4"/>
          <p:cNvSpPr>
            <a:spLocks noGrp="1"/>
          </p:cNvSpPr>
          <p:nvPr>
            <p:ph type="hdr" sz="quarter" idx="11"/>
          </p:nvPr>
        </p:nvSpPr>
        <p:spPr/>
        <p:txBody>
          <a:bodyPr/>
          <a:lstStyle/>
          <a:p>
            <a:r>
              <a:rPr lang="en-US" smtClean="0"/>
              <a:t>FAMIS 2014 - Reporting Industry Certifications</a:t>
            </a:r>
            <a:endParaRPr lang="en-US" dirty="0"/>
          </a:p>
        </p:txBody>
      </p:sp>
    </p:spTree>
    <p:extLst>
      <p:ext uri="{BB962C8B-B14F-4D97-AF65-F5344CB8AC3E}">
        <p14:creationId xmlns:p14="http://schemas.microsoft.com/office/powerpoint/2010/main" val="19777889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44</a:t>
            </a:fld>
            <a:endParaRPr lang="en-US"/>
          </a:p>
        </p:txBody>
      </p:sp>
    </p:spTree>
    <p:extLst>
      <p:ext uri="{BB962C8B-B14F-4D97-AF65-F5344CB8AC3E}">
        <p14:creationId xmlns:p14="http://schemas.microsoft.com/office/powerpoint/2010/main" val="9402949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45</a:t>
            </a:fld>
            <a:endParaRPr lang="en-US"/>
          </a:p>
        </p:txBody>
      </p:sp>
    </p:spTree>
    <p:extLst>
      <p:ext uri="{BB962C8B-B14F-4D97-AF65-F5344CB8AC3E}">
        <p14:creationId xmlns:p14="http://schemas.microsoft.com/office/powerpoint/2010/main" val="3976609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46</a:t>
            </a:fld>
            <a:endParaRPr lang="en-US"/>
          </a:p>
        </p:txBody>
      </p:sp>
    </p:spTree>
    <p:extLst>
      <p:ext uri="{BB962C8B-B14F-4D97-AF65-F5344CB8AC3E}">
        <p14:creationId xmlns:p14="http://schemas.microsoft.com/office/powerpoint/2010/main" val="18931058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47</a:t>
            </a:fld>
            <a:endParaRPr lang="en-US"/>
          </a:p>
        </p:txBody>
      </p:sp>
    </p:spTree>
    <p:extLst>
      <p:ext uri="{BB962C8B-B14F-4D97-AF65-F5344CB8AC3E}">
        <p14:creationId xmlns:p14="http://schemas.microsoft.com/office/powerpoint/2010/main" val="18788925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48</a:t>
            </a:fld>
            <a:endParaRPr lang="en-US"/>
          </a:p>
        </p:txBody>
      </p:sp>
    </p:spTree>
    <p:extLst>
      <p:ext uri="{BB962C8B-B14F-4D97-AF65-F5344CB8AC3E}">
        <p14:creationId xmlns:p14="http://schemas.microsoft.com/office/powerpoint/2010/main" val="2569097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5</a:t>
            </a:fld>
            <a:endParaRPr lang="en-US"/>
          </a:p>
        </p:txBody>
      </p:sp>
    </p:spTree>
    <p:extLst>
      <p:ext uri="{BB962C8B-B14F-4D97-AF65-F5344CB8AC3E}">
        <p14:creationId xmlns:p14="http://schemas.microsoft.com/office/powerpoint/2010/main" val="1625043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6</a:t>
            </a:fld>
            <a:endParaRPr lang="en-US"/>
          </a:p>
        </p:txBody>
      </p:sp>
    </p:spTree>
    <p:extLst>
      <p:ext uri="{BB962C8B-B14F-4D97-AF65-F5344CB8AC3E}">
        <p14:creationId xmlns:p14="http://schemas.microsoft.com/office/powerpoint/2010/main" val="529983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7</a:t>
            </a:fld>
            <a:endParaRPr lang="en-US"/>
          </a:p>
        </p:txBody>
      </p:sp>
    </p:spTree>
    <p:extLst>
      <p:ext uri="{BB962C8B-B14F-4D97-AF65-F5344CB8AC3E}">
        <p14:creationId xmlns:p14="http://schemas.microsoft.com/office/powerpoint/2010/main" val="1326549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8</a:t>
            </a:fld>
            <a:endParaRPr lang="en-US"/>
          </a:p>
        </p:txBody>
      </p:sp>
    </p:spTree>
    <p:extLst>
      <p:ext uri="{BB962C8B-B14F-4D97-AF65-F5344CB8AC3E}">
        <p14:creationId xmlns:p14="http://schemas.microsoft.com/office/powerpoint/2010/main" val="3075513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9</a:t>
            </a:fld>
            <a:endParaRPr lang="en-US"/>
          </a:p>
        </p:txBody>
      </p:sp>
    </p:spTree>
    <p:extLst>
      <p:ext uri="{BB962C8B-B14F-4D97-AF65-F5344CB8AC3E}">
        <p14:creationId xmlns:p14="http://schemas.microsoft.com/office/powerpoint/2010/main" val="3980204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hyperlink" Target="https://twitter.com/EducationFL" TargetMode="External"/><Relationship Id="rId1" Type="http://schemas.openxmlformats.org/officeDocument/2006/relationships/slideMaster" Target="../slideMasters/slideMaster1.xml"/><Relationship Id="rId6" Type="http://schemas.openxmlformats.org/officeDocument/2006/relationships/hyperlink" Target="https://www.youtube.com/user/EducationFL" TargetMode="External"/><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hyperlink" Target="https://www.facebook.com/EducationFL" TargetMode="External"/><Relationship Id="rId9"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92413" y="5329238"/>
            <a:ext cx="3460750"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Text Placeholder 5"/>
          <p:cNvSpPr>
            <a:spLocks noGrp="1"/>
          </p:cNvSpPr>
          <p:nvPr>
            <p:ph type="body" sz="quarter" idx="14"/>
          </p:nvPr>
        </p:nvSpPr>
        <p:spPr>
          <a:xfrm>
            <a:off x="3535363" y="4937952"/>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smtClean="0"/>
              <a:t>Click to edit Master text styles</a:t>
            </a:r>
          </a:p>
        </p:txBody>
      </p:sp>
      <p:sp>
        <p:nvSpPr>
          <p:cNvPr id="10" name="Slide Number Placeholder 3"/>
          <p:cNvSpPr>
            <a:spLocks noGrp="1"/>
          </p:cNvSpPr>
          <p:nvPr>
            <p:ph type="sldNum" sz="quarter" idx="15"/>
          </p:nvPr>
        </p:nvSpPr>
        <p:spPr/>
        <p:txBody>
          <a:bodyPr/>
          <a:lstStyle>
            <a:lvl1pPr>
              <a:defRPr smtClean="0"/>
            </a:lvl1pPr>
          </a:lstStyle>
          <a:p>
            <a:pPr>
              <a:defRPr/>
            </a:pPr>
            <a:fld id="{21174D31-634C-426F-80C4-B8AF45CFBAA6}" type="slidenum">
              <a:rPr lang="en-US"/>
              <a:pPr>
                <a:defRPr/>
              </a:pPr>
              <a:t>‹#›</a:t>
            </a:fld>
            <a:endParaRPr lang="en-US"/>
          </a:p>
        </p:txBody>
      </p:sp>
    </p:spTree>
    <p:extLst>
      <p:ext uri="{BB962C8B-B14F-4D97-AF65-F5344CB8AC3E}">
        <p14:creationId xmlns:p14="http://schemas.microsoft.com/office/powerpoint/2010/main" val="40351147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8CD130EC-C49A-42B0-B1D0-FEE6C18C3CB8}" type="slidenum">
              <a:rPr lang="en-US"/>
              <a:pPr>
                <a:defRPr/>
              </a:pPr>
              <a:t>‹#›</a:t>
            </a:fld>
            <a:endParaRPr lang="en-US"/>
          </a:p>
        </p:txBody>
      </p:sp>
    </p:spTree>
    <p:extLst>
      <p:ext uri="{BB962C8B-B14F-4D97-AF65-F5344CB8AC3E}">
        <p14:creationId xmlns:p14="http://schemas.microsoft.com/office/powerpoint/2010/main" val="28238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953250" y="6367463"/>
            <a:ext cx="2057400" cy="365125"/>
          </a:xfrm>
        </p:spPr>
        <p:txBody>
          <a:bodyPr/>
          <a:lstStyle>
            <a:lvl1pPr fontAlgn="auto">
              <a:spcBef>
                <a:spcPts val="0"/>
              </a:spcBef>
              <a:spcAft>
                <a:spcPts val="0"/>
              </a:spcAft>
              <a:defRPr>
                <a:latin typeface="+mn-lt"/>
                <a:cs typeface="+mn-cs"/>
              </a:defRPr>
            </a:lvl1pPr>
          </a:lstStyle>
          <a:p>
            <a:pPr>
              <a:defRPr/>
            </a:pPr>
            <a:fld id="{5F53C8A0-AE12-4ABC-AB4F-E0DAB5341589}" type="slidenum">
              <a:rPr lang="en-US"/>
              <a:pPr>
                <a:defRPr/>
              </a:pPr>
              <a:t>‹#›</a:t>
            </a:fld>
            <a:endParaRPr lang="en-US"/>
          </a:p>
        </p:txBody>
      </p:sp>
    </p:spTree>
    <p:extLst>
      <p:ext uri="{BB962C8B-B14F-4D97-AF65-F5344CB8AC3E}">
        <p14:creationId xmlns:p14="http://schemas.microsoft.com/office/powerpoint/2010/main" val="261683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877050" y="6345238"/>
            <a:ext cx="2057400" cy="365125"/>
          </a:xfrm>
        </p:spPr>
        <p:txBody>
          <a:bodyPr/>
          <a:lstStyle>
            <a:lvl1pPr fontAlgn="auto">
              <a:spcBef>
                <a:spcPts val="0"/>
              </a:spcBef>
              <a:spcAft>
                <a:spcPts val="0"/>
              </a:spcAft>
              <a:defRPr>
                <a:latin typeface="+mn-lt"/>
                <a:cs typeface="+mn-cs"/>
              </a:defRPr>
            </a:lvl1pPr>
          </a:lstStyle>
          <a:p>
            <a:pPr>
              <a:defRPr/>
            </a:pPr>
            <a:fld id="{6F472620-8D42-49A0-8F7E-01D726401435}" type="slidenum">
              <a:rPr lang="en-US"/>
              <a:pPr>
                <a:defRPr/>
              </a:pPr>
              <a:t>‹#›</a:t>
            </a:fld>
            <a:endParaRPr lang="en-US"/>
          </a:p>
        </p:txBody>
      </p:sp>
    </p:spTree>
    <p:extLst>
      <p:ext uri="{BB962C8B-B14F-4D97-AF65-F5344CB8AC3E}">
        <p14:creationId xmlns:p14="http://schemas.microsoft.com/office/powerpoint/2010/main" val="2246275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p:spPr>
        <p:txBody>
          <a:bodyPr/>
          <a:lstStyle>
            <a:lvl1pPr fontAlgn="auto">
              <a:spcBef>
                <a:spcPts val="0"/>
              </a:spcBef>
              <a:spcAft>
                <a:spcPts val="0"/>
              </a:spcAft>
              <a:defRPr>
                <a:latin typeface="+mn-lt"/>
                <a:cs typeface="+mn-cs"/>
              </a:defRPr>
            </a:lvl1pPr>
          </a:lstStyle>
          <a:p>
            <a:pPr>
              <a:defRPr/>
            </a:pPr>
            <a:fld id="{1C7540EE-6DBE-48E0-8E47-1C6E00564F5E}" type="slidenum">
              <a:rPr lang="en-US"/>
              <a:pPr>
                <a:defRPr/>
              </a:pPr>
              <a:t>‹#›</a:t>
            </a:fld>
            <a:endParaRPr lang="en-US"/>
          </a:p>
        </p:txBody>
      </p:sp>
    </p:spTree>
    <p:extLst>
      <p:ext uri="{BB962C8B-B14F-4D97-AF65-F5344CB8AC3E}">
        <p14:creationId xmlns:p14="http://schemas.microsoft.com/office/powerpoint/2010/main" val="2885981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p:spPr>
        <p:txBody>
          <a:bodyPr/>
          <a:lstStyle>
            <a:lvl1pPr fontAlgn="auto">
              <a:spcBef>
                <a:spcPts val="0"/>
              </a:spcBef>
              <a:spcAft>
                <a:spcPts val="0"/>
              </a:spcAft>
              <a:defRPr>
                <a:latin typeface="+mn-lt"/>
                <a:cs typeface="+mn-cs"/>
              </a:defRPr>
            </a:lvl1pPr>
          </a:lstStyle>
          <a:p>
            <a:pPr>
              <a:defRPr/>
            </a:pPr>
            <a:fld id="{3B67CB5C-8FA9-4D81-884C-C9D3F7743143}" type="slidenum">
              <a:rPr lang="en-US"/>
              <a:pPr>
                <a:defRPr/>
              </a:pPr>
              <a:t>‹#›</a:t>
            </a:fld>
            <a:endParaRPr lang="en-US"/>
          </a:p>
        </p:txBody>
      </p:sp>
    </p:spTree>
    <p:extLst>
      <p:ext uri="{BB962C8B-B14F-4D97-AF65-F5344CB8AC3E}">
        <p14:creationId xmlns:p14="http://schemas.microsoft.com/office/powerpoint/2010/main" val="3728040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p:spPr>
        <p:txBody>
          <a:bodyPr/>
          <a:lstStyle>
            <a:lvl1pPr fontAlgn="auto">
              <a:spcBef>
                <a:spcPts val="0"/>
              </a:spcBef>
              <a:spcAft>
                <a:spcPts val="0"/>
              </a:spcAft>
              <a:defRPr>
                <a:latin typeface="+mn-lt"/>
                <a:cs typeface="+mn-cs"/>
              </a:defRPr>
            </a:lvl1pPr>
          </a:lstStyle>
          <a:p>
            <a:pPr>
              <a:defRPr/>
            </a:pPr>
            <a:fld id="{C9AE32B0-C0D2-4B79-9A34-43DA73A763D3}" type="slidenum">
              <a:rPr lang="en-US"/>
              <a:pPr>
                <a:defRPr/>
              </a:pPr>
              <a:t>‹#›</a:t>
            </a:fld>
            <a:endParaRPr lang="en-US"/>
          </a:p>
        </p:txBody>
      </p:sp>
    </p:spTree>
    <p:extLst>
      <p:ext uri="{BB962C8B-B14F-4D97-AF65-F5344CB8AC3E}">
        <p14:creationId xmlns:p14="http://schemas.microsoft.com/office/powerpoint/2010/main" val="4129186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 name="Group 17"/>
          <p:cNvGrpSpPr>
            <a:grpSpLocks/>
          </p:cNvGrpSpPr>
          <p:nvPr userDrawn="1"/>
        </p:nvGrpSpPr>
        <p:grpSpPr bwMode="auto">
          <a:xfrm>
            <a:off x="3717925" y="5872163"/>
            <a:ext cx="1708150" cy="395287"/>
            <a:chOff x="3718117" y="5713390"/>
            <a:chExt cx="1707767" cy="525628"/>
          </a:xfrm>
        </p:grpSpPr>
        <p:pic>
          <p:nvPicPr>
            <p:cNvPr id="8" name="Picture 18">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a:hlinkClick r:id="rId8"/>
            </p:cNvPr>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a:spLocks noChangeArrowheads="1"/>
          </p:cNvSpPr>
          <p:nvPr userDrawn="1"/>
        </p:nvSpPr>
        <p:spPr bwMode="auto">
          <a:xfrm>
            <a:off x="2090738" y="3429000"/>
            <a:ext cx="496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5400" b="1" smtClean="0">
                <a:solidFill>
                  <a:schemeClr val="bg1"/>
                </a:solidFill>
              </a:rPr>
              <a:t>www.FLDOE.org</a:t>
            </a:r>
          </a:p>
        </p:txBody>
      </p:sp>
      <p:pic>
        <p:nvPicPr>
          <p:cNvPr id="13" name="Picture 23"/>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216275" y="369888"/>
            <a:ext cx="27114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4" name="Slide Number Placeholder 1"/>
          <p:cNvSpPr>
            <a:spLocks noGrp="1"/>
          </p:cNvSpPr>
          <p:nvPr>
            <p:ph type="sldNum" sz="quarter" idx="10"/>
          </p:nvPr>
        </p:nvSpPr>
        <p:spPr/>
        <p:txBody>
          <a:bodyPr/>
          <a:lstStyle>
            <a:lvl1pPr algn="r">
              <a:defRPr sz="1100">
                <a:solidFill>
                  <a:schemeClr val="tx1"/>
                </a:solidFill>
              </a:defRPr>
            </a:lvl1pPr>
          </a:lstStyle>
          <a:p>
            <a:pPr>
              <a:defRPr/>
            </a:pPr>
            <a:fld id="{4BD58DA2-98FE-4AD6-AE7E-19E192092811}" type="slidenum">
              <a:rPr lang="en-US"/>
              <a:pPr>
                <a:defRPr/>
              </a:pPr>
              <a:t>‹#›</a:t>
            </a:fld>
            <a:endParaRPr lang="en-US"/>
          </a:p>
        </p:txBody>
      </p:sp>
    </p:spTree>
    <p:extLst>
      <p:ext uri="{BB962C8B-B14F-4D97-AF65-F5344CB8AC3E}">
        <p14:creationId xmlns:p14="http://schemas.microsoft.com/office/powerpoint/2010/main" val="970671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906348"/>
            <a:ext cx="7886700" cy="4354753"/>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0"/>
          </p:nvPr>
        </p:nvSpPr>
        <p:spPr/>
        <p:txBody>
          <a:bodyPr/>
          <a:lstStyle>
            <a:lvl1pPr algn="r">
              <a:defRPr sz="1100">
                <a:solidFill>
                  <a:schemeClr val="tx1"/>
                </a:solidFill>
              </a:defRPr>
            </a:lvl1pPr>
          </a:lstStyle>
          <a:p>
            <a:pPr>
              <a:defRPr/>
            </a:pPr>
            <a:fld id="{D582F882-E305-454F-A824-A5C5A6967E4F}" type="slidenum">
              <a:rPr lang="en-US"/>
              <a:pPr>
                <a:defRPr/>
              </a:pPr>
              <a:t>‹#›</a:t>
            </a:fld>
            <a:endParaRPr lang="en-US"/>
          </a:p>
        </p:txBody>
      </p:sp>
    </p:spTree>
    <p:extLst>
      <p:ext uri="{BB962C8B-B14F-4D97-AF65-F5344CB8AC3E}">
        <p14:creationId xmlns:p14="http://schemas.microsoft.com/office/powerpoint/2010/main" val="2973693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8" name="Slide Number Placeholder 1"/>
          <p:cNvSpPr>
            <a:spLocks noGrp="1"/>
          </p:cNvSpPr>
          <p:nvPr>
            <p:ph type="sldNum" sz="quarter" idx="10"/>
          </p:nvPr>
        </p:nvSpPr>
        <p:spPr/>
        <p:txBody>
          <a:bodyPr/>
          <a:lstStyle>
            <a:lvl1pPr algn="r">
              <a:defRPr sz="1100">
                <a:solidFill>
                  <a:schemeClr val="tx1"/>
                </a:solidFill>
              </a:defRPr>
            </a:lvl1pPr>
          </a:lstStyle>
          <a:p>
            <a:pPr>
              <a:defRPr/>
            </a:pPr>
            <a:fld id="{99930477-C67A-4960-9C74-1E3AB51C5D37}" type="slidenum">
              <a:rPr lang="en-US"/>
              <a:pPr>
                <a:defRPr/>
              </a:pPr>
              <a:t>‹#›</a:t>
            </a:fld>
            <a:endParaRPr lang="en-US"/>
          </a:p>
        </p:txBody>
      </p:sp>
    </p:spTree>
    <p:extLst>
      <p:ext uri="{BB962C8B-B14F-4D97-AF65-F5344CB8AC3E}">
        <p14:creationId xmlns:p14="http://schemas.microsoft.com/office/powerpoint/2010/main" val="413405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81075" y="2527300"/>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8" name="Slide Number Placeholder 1"/>
          <p:cNvSpPr>
            <a:spLocks noGrp="1"/>
          </p:cNvSpPr>
          <p:nvPr>
            <p:ph type="sldNum" sz="quarter" idx="10"/>
          </p:nvPr>
        </p:nvSpPr>
        <p:spPr/>
        <p:txBody>
          <a:bodyPr/>
          <a:lstStyle>
            <a:lvl1pPr algn="r">
              <a:defRPr sz="1100">
                <a:solidFill>
                  <a:schemeClr val="tx1"/>
                </a:solidFill>
              </a:defRPr>
            </a:lvl1pPr>
          </a:lstStyle>
          <a:p>
            <a:pPr>
              <a:defRPr/>
            </a:pPr>
            <a:fld id="{A77C5B66-28B5-4999-88E2-82D0D622EB1F}" type="slidenum">
              <a:rPr lang="en-US"/>
              <a:pPr>
                <a:defRPr/>
              </a:pPr>
              <a:t>‹#›</a:t>
            </a:fld>
            <a:endParaRPr lang="en-US"/>
          </a:p>
        </p:txBody>
      </p:sp>
    </p:spTree>
    <p:extLst>
      <p:ext uri="{BB962C8B-B14F-4D97-AF65-F5344CB8AC3E}">
        <p14:creationId xmlns:p14="http://schemas.microsoft.com/office/powerpoint/2010/main" val="338787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81075" y="2527300"/>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Slide Number Placeholder 1"/>
          <p:cNvSpPr>
            <a:spLocks noGrp="1"/>
          </p:cNvSpPr>
          <p:nvPr>
            <p:ph type="sldNum" sz="quarter" idx="10"/>
          </p:nvPr>
        </p:nvSpPr>
        <p:spPr/>
        <p:txBody>
          <a:bodyPr/>
          <a:lstStyle>
            <a:lvl1pPr algn="r">
              <a:defRPr sz="1100">
                <a:solidFill>
                  <a:schemeClr val="tx1"/>
                </a:solidFill>
              </a:defRPr>
            </a:lvl1pPr>
          </a:lstStyle>
          <a:p>
            <a:pPr>
              <a:defRPr/>
            </a:pPr>
            <a:fld id="{6AEB1244-F703-4031-B0BF-E3973D9B1FF6}" type="slidenum">
              <a:rPr lang="en-US"/>
              <a:pPr>
                <a:defRPr/>
              </a:pPr>
              <a:t>‹#›</a:t>
            </a:fld>
            <a:endParaRPr lang="en-US"/>
          </a:p>
        </p:txBody>
      </p:sp>
    </p:spTree>
    <p:extLst>
      <p:ext uri="{BB962C8B-B14F-4D97-AF65-F5344CB8AC3E}">
        <p14:creationId xmlns:p14="http://schemas.microsoft.com/office/powerpoint/2010/main" val="20430585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81075" y="2527300"/>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Slide Number Placeholder 1"/>
          <p:cNvSpPr>
            <a:spLocks noGrp="1"/>
          </p:cNvSpPr>
          <p:nvPr>
            <p:ph type="sldNum" sz="quarter" idx="10"/>
          </p:nvPr>
        </p:nvSpPr>
        <p:spPr/>
        <p:txBody>
          <a:bodyPr/>
          <a:lstStyle>
            <a:lvl1pPr algn="r">
              <a:defRPr sz="1100">
                <a:solidFill>
                  <a:schemeClr val="tx1"/>
                </a:solidFill>
              </a:defRPr>
            </a:lvl1pPr>
          </a:lstStyle>
          <a:p>
            <a:pPr>
              <a:defRPr/>
            </a:pPr>
            <a:fld id="{9E4AEBB7-A0AE-4BCE-A939-73AFE12C6AAD}" type="slidenum">
              <a:rPr lang="en-US"/>
              <a:pPr>
                <a:defRPr/>
              </a:pPr>
              <a:t>‹#›</a:t>
            </a:fld>
            <a:endParaRPr lang="en-US"/>
          </a:p>
        </p:txBody>
      </p:sp>
    </p:spTree>
    <p:extLst>
      <p:ext uri="{BB962C8B-B14F-4D97-AF65-F5344CB8AC3E}">
        <p14:creationId xmlns:p14="http://schemas.microsoft.com/office/powerpoint/2010/main" val="1440197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81075" y="2527300"/>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Slide Number Placeholder 1"/>
          <p:cNvSpPr>
            <a:spLocks noGrp="1"/>
          </p:cNvSpPr>
          <p:nvPr>
            <p:ph type="sldNum" sz="quarter" idx="10"/>
          </p:nvPr>
        </p:nvSpPr>
        <p:spPr>
          <a:xfrm>
            <a:off x="6832600" y="6445250"/>
            <a:ext cx="2133600" cy="365125"/>
          </a:xfrm>
        </p:spPr>
        <p:txBody>
          <a:bodyPr/>
          <a:lstStyle>
            <a:lvl1pPr algn="r">
              <a:defRPr sz="1100">
                <a:solidFill>
                  <a:schemeClr val="tx1"/>
                </a:solidFill>
              </a:defRPr>
            </a:lvl1pPr>
          </a:lstStyle>
          <a:p>
            <a:pPr>
              <a:defRPr/>
            </a:pPr>
            <a:fld id="{05F45BFF-81D8-4236-8A8D-F210D104089E}" type="slidenum">
              <a:rPr lang="en-US"/>
              <a:pPr>
                <a:defRPr/>
              </a:pPr>
              <a:t>‹#›</a:t>
            </a:fld>
            <a:endParaRPr lang="en-US"/>
          </a:p>
        </p:txBody>
      </p:sp>
    </p:spTree>
    <p:extLst>
      <p:ext uri="{BB962C8B-B14F-4D97-AF65-F5344CB8AC3E}">
        <p14:creationId xmlns:p14="http://schemas.microsoft.com/office/powerpoint/2010/main" val="78855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1792384"/>
            <a:ext cx="3868340" cy="43663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144685"/>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792384"/>
            <a:ext cx="3887391" cy="43663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1"/>
          <p:cNvSpPr>
            <a:spLocks noGrp="1"/>
          </p:cNvSpPr>
          <p:nvPr>
            <p:ph type="sldNum" sz="quarter" idx="10"/>
          </p:nvPr>
        </p:nvSpPr>
        <p:spPr/>
        <p:txBody>
          <a:bodyPr/>
          <a:lstStyle>
            <a:lvl1pPr>
              <a:defRPr/>
            </a:lvl1pPr>
          </a:lstStyle>
          <a:p>
            <a:pPr>
              <a:defRPr/>
            </a:pPr>
            <a:fld id="{A1E23C58-E9AC-44DB-B7A9-5AB7F2211977}" type="slidenum">
              <a:rPr lang="en-US"/>
              <a:pPr>
                <a:defRPr/>
              </a:pPr>
              <a:t>‹#›</a:t>
            </a:fld>
            <a:endParaRPr lang="en-US"/>
          </a:p>
        </p:txBody>
      </p:sp>
    </p:spTree>
    <p:extLst>
      <p:ext uri="{BB962C8B-B14F-4D97-AF65-F5344CB8AC3E}">
        <p14:creationId xmlns:p14="http://schemas.microsoft.com/office/powerpoint/2010/main" val="744704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Slide Number Placeholder 1"/>
          <p:cNvSpPr>
            <a:spLocks noGrp="1"/>
          </p:cNvSpPr>
          <p:nvPr>
            <p:ph type="sldNum" sz="quarter" idx="10"/>
          </p:nvPr>
        </p:nvSpPr>
        <p:spPr/>
        <p:txBody>
          <a:bodyPr/>
          <a:lstStyle>
            <a:lvl1pPr>
              <a:defRPr/>
            </a:lvl1pPr>
          </a:lstStyle>
          <a:p>
            <a:pPr>
              <a:defRPr/>
            </a:pPr>
            <a:fld id="{D2B15084-3011-446C-9804-DB4690053817}" type="slidenum">
              <a:rPr lang="en-US"/>
              <a:pPr>
                <a:defRPr/>
              </a:pPr>
              <a:t>‹#›</a:t>
            </a:fld>
            <a:endParaRPr lang="en-US"/>
          </a:p>
        </p:txBody>
      </p:sp>
    </p:spTree>
    <p:extLst>
      <p:ext uri="{BB962C8B-B14F-4D97-AF65-F5344CB8AC3E}">
        <p14:creationId xmlns:p14="http://schemas.microsoft.com/office/powerpoint/2010/main" val="2061537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fldoe.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95475"/>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9" name="Text Placeholder 2"/>
          <p:cNvSpPr txBox="1">
            <a:spLocks/>
          </p:cNvSpPr>
          <p:nvPr userDrawn="1"/>
        </p:nvSpPr>
        <p:spPr>
          <a:xfrm>
            <a:off x="628650" y="6456363"/>
            <a:ext cx="7886700" cy="388937"/>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b="1" dirty="0" smtClean="0">
                <a:solidFill>
                  <a:srgbClr val="262A63"/>
                </a:solidFill>
                <a:latin typeface="Arial" panose="020B0604020202020204" pitchFamily="34" charset="0"/>
                <a:hlinkClick r:id="rId18"/>
              </a:rPr>
              <a:t>www.FLDOE.org</a:t>
            </a:r>
            <a:endParaRPr lang="en-US" sz="1200" b="1" dirty="0" smtClean="0">
              <a:solidFill>
                <a:srgbClr val="262A63"/>
              </a:solidFill>
              <a:latin typeface="Arial" panose="020B0604020202020204" pitchFamily="34" charset="0"/>
            </a:endParaRPr>
          </a:p>
          <a:p>
            <a:pPr marL="0" indent="0" algn="ctr" fontAlgn="auto">
              <a:spcBef>
                <a:spcPts val="600"/>
              </a:spcBef>
              <a:spcAft>
                <a:spcPts val="0"/>
              </a:spcAft>
              <a:buFont typeface="Arial" panose="020B0604020202020204" pitchFamily="34" charset="0"/>
              <a:buNone/>
              <a:defRPr/>
            </a:pPr>
            <a:r>
              <a:rPr lang="en-US" sz="1000" dirty="0" smtClean="0">
                <a:solidFill>
                  <a:schemeClr val="tx1">
                    <a:lumMod val="50000"/>
                    <a:lumOff val="50000"/>
                  </a:schemeClr>
                </a:solidFill>
                <a:latin typeface="Arial" panose="020B0604020202020204" pitchFamily="34" charset="0"/>
              </a:rPr>
              <a:t>© 2014, Florida Department of Education. All Rights Reserved.</a:t>
            </a:r>
            <a:endParaRPr lang="en-US" sz="1000" dirty="0" smtClean="0"/>
          </a:p>
        </p:txBody>
      </p:sp>
      <p:cxnSp>
        <p:nvCxnSpPr>
          <p:cNvPr id="11" name="Straight Connector 10"/>
          <p:cNvCxnSpPr/>
          <p:nvPr userDrawn="1"/>
        </p:nvCxnSpPr>
        <p:spPr>
          <a:xfrm flipH="1">
            <a:off x="0" y="6711950"/>
            <a:ext cx="2706688"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userDrawn="1"/>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H="1">
            <a:off x="6437313" y="6711950"/>
            <a:ext cx="2706687"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a:xfrm>
            <a:off x="6832600" y="6434138"/>
            <a:ext cx="2133600" cy="365125"/>
          </a:xfrm>
          <a:prstGeom prst="rect">
            <a:avLst/>
          </a:prstGeom>
        </p:spPr>
        <p:txBody>
          <a:bodyPr vert="horz" lIns="91440" tIns="45720" rIns="91440" bIns="45720" rtlCol="0" anchor="ctr"/>
          <a:lstStyle>
            <a:lvl1pPr algn="r">
              <a:defRPr sz="1100">
                <a:solidFill>
                  <a:schemeClr val="tx1"/>
                </a:solidFill>
              </a:defRPr>
            </a:lvl1pPr>
          </a:lstStyle>
          <a:p>
            <a:pPr>
              <a:defRPr/>
            </a:pPr>
            <a:fld id="{BD382179-BA34-4795-84E2-C56B4FE741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65" r:id="rId8"/>
    <p:sldLayoutId id="2147483766" r:id="rId9"/>
    <p:sldLayoutId id="2147483767" r:id="rId10"/>
    <p:sldLayoutId id="2147483775" r:id="rId11"/>
    <p:sldLayoutId id="2147483776" r:id="rId12"/>
    <p:sldLayoutId id="2147483777" r:id="rId13"/>
    <p:sldLayoutId id="2147483778" r:id="rId14"/>
    <p:sldLayoutId id="2147483779" r:id="rId15"/>
    <p:sldLayoutId id="2147483780" r:id="rId16"/>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lang="en-US" sz="3200" b="1" i="0" u="none"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pitchFamily="34" charset="0"/>
        </a:defRPr>
      </a:lvl2pPr>
      <a:lvl3pPr algn="l" rtl="0" eaLnBrk="0" fontAlgn="base" hangingPunct="0">
        <a:lnSpc>
          <a:spcPct val="90000"/>
        </a:lnSpc>
        <a:spcBef>
          <a:spcPct val="0"/>
        </a:spcBef>
        <a:spcAft>
          <a:spcPct val="0"/>
        </a:spcAft>
        <a:defRPr sz="3200" b="1">
          <a:solidFill>
            <a:srgbClr val="262A63"/>
          </a:solidFill>
          <a:latin typeface="Calibri" pitchFamily="34" charset="0"/>
        </a:defRPr>
      </a:lvl3pPr>
      <a:lvl4pPr algn="l" rtl="0" eaLnBrk="0" fontAlgn="base" hangingPunct="0">
        <a:lnSpc>
          <a:spcPct val="90000"/>
        </a:lnSpc>
        <a:spcBef>
          <a:spcPct val="0"/>
        </a:spcBef>
        <a:spcAft>
          <a:spcPct val="0"/>
        </a:spcAft>
        <a:defRPr sz="3200" b="1">
          <a:solidFill>
            <a:srgbClr val="262A63"/>
          </a:solidFill>
          <a:latin typeface="Calibri" pitchFamily="34" charset="0"/>
        </a:defRPr>
      </a:lvl4pPr>
      <a:lvl5pPr algn="l" rtl="0" eaLnBrk="0" fontAlgn="base" hangingPunct="0">
        <a:lnSpc>
          <a:spcPct val="90000"/>
        </a:lnSpc>
        <a:spcBef>
          <a:spcPct val="0"/>
        </a:spcBef>
        <a:spcAft>
          <a:spcPct val="0"/>
        </a:spcAft>
        <a:defRPr sz="3200" b="1">
          <a:solidFill>
            <a:srgbClr val="262A63"/>
          </a:solidFill>
          <a:latin typeface="Calibri" pitchFamily="34" charset="0"/>
        </a:defRPr>
      </a:lvl5pPr>
      <a:lvl6pPr marL="457200" algn="l" rtl="0" fontAlgn="base">
        <a:lnSpc>
          <a:spcPct val="90000"/>
        </a:lnSpc>
        <a:spcBef>
          <a:spcPct val="0"/>
        </a:spcBef>
        <a:spcAft>
          <a:spcPct val="0"/>
        </a:spcAft>
        <a:defRPr sz="3200" b="1">
          <a:solidFill>
            <a:srgbClr val="262A63"/>
          </a:solidFill>
          <a:latin typeface="Calibri" pitchFamily="34" charset="0"/>
        </a:defRPr>
      </a:lvl6pPr>
      <a:lvl7pPr marL="914400" algn="l" rtl="0" fontAlgn="base">
        <a:lnSpc>
          <a:spcPct val="90000"/>
        </a:lnSpc>
        <a:spcBef>
          <a:spcPct val="0"/>
        </a:spcBef>
        <a:spcAft>
          <a:spcPct val="0"/>
        </a:spcAft>
        <a:defRPr sz="3200" b="1">
          <a:solidFill>
            <a:srgbClr val="262A63"/>
          </a:solidFill>
          <a:latin typeface="Calibri" pitchFamily="34" charset="0"/>
        </a:defRPr>
      </a:lvl7pPr>
      <a:lvl8pPr marL="1371600" algn="l" rtl="0" fontAlgn="base">
        <a:lnSpc>
          <a:spcPct val="90000"/>
        </a:lnSpc>
        <a:spcBef>
          <a:spcPct val="0"/>
        </a:spcBef>
        <a:spcAft>
          <a:spcPct val="0"/>
        </a:spcAft>
        <a:defRPr sz="3200" b="1">
          <a:solidFill>
            <a:srgbClr val="262A63"/>
          </a:solidFill>
          <a:latin typeface="Calibri" pitchFamily="34" charset="0"/>
        </a:defRPr>
      </a:lvl8pPr>
      <a:lvl9pPr marL="1828800" algn="l" rtl="0" fontAlgn="base">
        <a:lnSpc>
          <a:spcPct val="90000"/>
        </a:lnSpc>
        <a:spcBef>
          <a:spcPct val="0"/>
        </a:spcBef>
        <a:spcAft>
          <a:spcPct val="0"/>
        </a:spcAft>
        <a:defRPr sz="3200" b="1">
          <a:solidFill>
            <a:srgbClr val="262A63"/>
          </a:solidFill>
          <a:latin typeface="Calibri" pitchFamily="34" charset="0"/>
        </a:defRPr>
      </a:lvl9pPr>
    </p:titleStyle>
    <p:bodyStyle>
      <a:lvl1pPr marL="228600" indent="-228600" algn="l" rtl="0" eaLnBrk="0" fontAlgn="base" hangingPunct="0">
        <a:lnSpc>
          <a:spcPct val="90000"/>
        </a:lnSpc>
        <a:spcBef>
          <a:spcPts val="1000"/>
        </a:spcBef>
        <a:spcAft>
          <a:spcPct val="0"/>
        </a:spcAft>
        <a:buClr>
          <a:srgbClr val="262A63"/>
        </a:buClr>
        <a:buFont typeface="Arial"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charset="0"/>
        <a:buChar char="•"/>
        <a:defRPr sz="2400" b="0" i="0" u="none"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laws.flrules.org/2016/237"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fldoe.org/core/fileparse.php/7507/urlt/1516FEFP4thCalc.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fldoe.org/core/fileparse.php/7507/urlt/1516FEFP4thCalc.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ldoe.org/finance/fl-edu-finance-program-fefp/fl-edu-finance-program-fefp-calculatio.s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fldoe.org/accountability/data-sys/database-manuals-updates/2015-16-student-info-system/industry-certification.s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fldoe.org/core/fileparse.php/12026/urlt/1516-140500.pdf" TargetMode="External"/><Relationship Id="rId5" Type="http://schemas.openxmlformats.org/officeDocument/2006/relationships/hyperlink" Target="http://fldoe.org/core/fileparse.php/12026/urlt/1516-140462.pdf" TargetMode="External"/><Relationship Id="rId4" Type="http://schemas.openxmlformats.org/officeDocument/2006/relationships/hyperlink" Target="http://fldoe.org/accountability/data-sys/database-manuals-updates/2016-17-student-info-system/industry-certification.s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fldoe.org/accountability/data-sys/database-manuals-updates/2015-16-student-info-system/index.stml#EDIT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lrules.org/gateway/ruleNo.asp?id=6A-6.057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http://fldoe.org/academics/career-adult-edu/cape-secondary/"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www.fldoe.org/finance/fl-edu-finance-program-fefp/fl-edu-finance-program-fefp-calculatio.stml" TargetMode="External"/><Relationship Id="rId5" Type="http://schemas.openxmlformats.org/officeDocument/2006/relationships/hyperlink" Target="http://www.fldoe.org/accountability/data-sys/database-manuals-updates/" TargetMode="External"/><Relationship Id="rId4" Type="http://schemas.openxmlformats.org/officeDocument/2006/relationships/hyperlink" Target="http://fldoe.org/academics/career-adult-edu/cape-secondary/resources.stml"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ldoe.org/finance/fl-edu-finance-program-fefp/fl-edu-finance-program-fefp-calculatio.s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fldoe.org/academics/career-adult-edu/cape-secondary/resources.s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fldoe.org/core/fileparse.php/7507/urlt/1516FEFP4thCalc.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482600" y="3201988"/>
            <a:ext cx="8178800" cy="979487"/>
          </a:xfrm>
        </p:spPr>
        <p:txBody>
          <a:bodyPr>
            <a:normAutofit fontScale="90000"/>
          </a:bodyPr>
          <a:lstStyle/>
          <a:p>
            <a:r>
              <a:rPr lang="en-US" dirty="0"/>
              <a:t>CAPE Funding – How can I spend this money? </a:t>
            </a:r>
            <a:endParaRPr altLang="en-US" dirty="0" smtClean="0"/>
          </a:p>
        </p:txBody>
      </p:sp>
      <p:sp>
        <p:nvSpPr>
          <p:cNvPr id="15363" name="Subtitle 4"/>
          <p:cNvSpPr>
            <a:spLocks noGrp="1"/>
          </p:cNvSpPr>
          <p:nvPr>
            <p:ph type="subTitle" idx="1"/>
          </p:nvPr>
        </p:nvSpPr>
        <p:spPr>
          <a:xfrm>
            <a:off x="482600" y="4384675"/>
            <a:ext cx="8178800" cy="407988"/>
          </a:xfrm>
        </p:spPr>
        <p:txBody>
          <a:bodyPr/>
          <a:lstStyle/>
          <a:p>
            <a:r>
              <a:rPr lang="en-US" dirty="0"/>
              <a:t>Tara Goodman and Sean Friend</a:t>
            </a:r>
          </a:p>
          <a:p>
            <a:endParaRPr lang="en-US" altLang="en-US" dirty="0" smtClean="0"/>
          </a:p>
        </p:txBody>
      </p:sp>
      <p:sp>
        <p:nvSpPr>
          <p:cNvPr id="6" name="Text Placeholder 5"/>
          <p:cNvSpPr>
            <a:spLocks noGrp="1"/>
          </p:cNvSpPr>
          <p:nvPr>
            <p:ph type="body" sz="quarter" idx="14"/>
          </p:nvPr>
        </p:nvSpPr>
        <p:spPr>
          <a:xfrm>
            <a:off x="3535363" y="4938713"/>
            <a:ext cx="2073275" cy="365125"/>
          </a:xfrm>
        </p:spPr>
        <p:txBody>
          <a:bodyPr>
            <a:normAutofit fontScale="70000" lnSpcReduction="20000"/>
          </a:bodyPr>
          <a:lstStyle/>
          <a:p>
            <a:pPr>
              <a:defRPr/>
            </a:pPr>
            <a:r>
              <a:rPr lang="en-US" dirty="0" smtClean="0"/>
              <a:t>2016 </a:t>
            </a:r>
            <a:r>
              <a:rPr lang="en-US" dirty="0"/>
              <a:t>FACTE Conference</a:t>
            </a:r>
          </a:p>
          <a:p>
            <a:pPr>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the Funding Value of the Weighted FTE in the FEFP</a:t>
            </a:r>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10</a:t>
            </a:fld>
            <a:endParaRPr lang="en-US" dirty="0"/>
          </a:p>
        </p:txBody>
      </p:sp>
      <p:sp>
        <p:nvSpPr>
          <p:cNvPr id="5" name="Rounded Rectangle 4"/>
          <p:cNvSpPr/>
          <p:nvPr/>
        </p:nvSpPr>
        <p:spPr>
          <a:xfrm>
            <a:off x="207545" y="2033336"/>
            <a:ext cx="1752600" cy="2133600"/>
          </a:xfrm>
          <a:prstGeom prst="roundRect">
            <a:avLst/>
          </a:prstGeom>
          <a:solidFill>
            <a:schemeClr val="accent1">
              <a:lumMod val="20000"/>
              <a:lumOff val="80000"/>
            </a:schemeClr>
          </a:solidFill>
          <a:ln w="444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dirty="0" smtClean="0"/>
              <a:t>Add-on FTE</a:t>
            </a:r>
            <a:endParaRPr lang="en-US" sz="2200" dirty="0"/>
          </a:p>
        </p:txBody>
      </p:sp>
      <p:sp>
        <p:nvSpPr>
          <p:cNvPr id="6" name="Multiply 5"/>
          <p:cNvSpPr/>
          <p:nvPr/>
        </p:nvSpPr>
        <p:spPr>
          <a:xfrm>
            <a:off x="2009989" y="2719136"/>
            <a:ext cx="533400" cy="762000"/>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2648474" y="2053389"/>
            <a:ext cx="1752600" cy="2133600"/>
          </a:xfrm>
          <a:prstGeom prst="roundRect">
            <a:avLst/>
          </a:prstGeom>
          <a:solidFill>
            <a:schemeClr val="accent1">
              <a:lumMod val="20000"/>
              <a:lumOff val="80000"/>
            </a:schemeClr>
          </a:solidFill>
          <a:ln w="444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dirty="0" smtClean="0"/>
              <a:t>Base Student Allocation</a:t>
            </a:r>
            <a:endParaRPr lang="en-US" sz="2200" dirty="0"/>
          </a:p>
        </p:txBody>
      </p:sp>
      <p:sp>
        <p:nvSpPr>
          <p:cNvPr id="8" name="Multiply 7"/>
          <p:cNvSpPr/>
          <p:nvPr/>
        </p:nvSpPr>
        <p:spPr>
          <a:xfrm>
            <a:off x="4506159" y="2719136"/>
            <a:ext cx="533400" cy="762000"/>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5185659" y="2053389"/>
            <a:ext cx="1752600" cy="2133600"/>
          </a:xfrm>
          <a:prstGeom prst="roundRect">
            <a:avLst/>
          </a:prstGeom>
          <a:solidFill>
            <a:schemeClr val="accent1">
              <a:lumMod val="20000"/>
              <a:lumOff val="80000"/>
            </a:schemeClr>
          </a:solidFill>
          <a:ln w="4445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200" dirty="0" smtClean="0"/>
              <a:t>District Cost Differential</a:t>
            </a:r>
            <a:endParaRPr lang="en-US" sz="2200" dirty="0"/>
          </a:p>
        </p:txBody>
      </p:sp>
      <p:sp>
        <p:nvSpPr>
          <p:cNvPr id="12" name="Equal 11"/>
          <p:cNvSpPr/>
          <p:nvPr/>
        </p:nvSpPr>
        <p:spPr>
          <a:xfrm>
            <a:off x="7084359" y="2785310"/>
            <a:ext cx="529389" cy="629652"/>
          </a:xfrm>
          <a:prstGeom prst="mathEqua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7759848" y="2169112"/>
            <a:ext cx="1066800" cy="1862048"/>
          </a:xfrm>
          <a:prstGeom prst="rect">
            <a:avLst/>
          </a:prstGeom>
          <a:noFill/>
        </p:spPr>
        <p:txBody>
          <a:bodyPr wrap="square" rtlCol="0">
            <a:spAutoFit/>
          </a:bodyPr>
          <a:lstStyle/>
          <a:p>
            <a:r>
              <a:rPr lang="en-US" sz="11500" b="1" dirty="0" smtClean="0">
                <a:latin typeface="Biondi" panose="02000505030000020004" pitchFamily="2" charset="0"/>
              </a:rPr>
              <a:t>$</a:t>
            </a:r>
            <a:endParaRPr lang="en-US" sz="11500" b="1" dirty="0">
              <a:latin typeface="Biondi" panose="02000505030000020004" pitchFamily="2" charset="0"/>
            </a:endParaRPr>
          </a:p>
        </p:txBody>
      </p:sp>
      <p:sp>
        <p:nvSpPr>
          <p:cNvPr id="14" name="TextBox 13"/>
          <p:cNvSpPr txBox="1"/>
          <p:nvPr/>
        </p:nvSpPr>
        <p:spPr>
          <a:xfrm>
            <a:off x="399762" y="4788654"/>
            <a:ext cx="4915721" cy="369332"/>
          </a:xfrm>
          <a:prstGeom prst="rect">
            <a:avLst/>
          </a:prstGeom>
          <a:noFill/>
        </p:spPr>
        <p:txBody>
          <a:bodyPr wrap="square" rtlCol="0">
            <a:spAutoFit/>
          </a:bodyPr>
          <a:lstStyle/>
          <a:p>
            <a:r>
              <a:rPr lang="en-US" b="1" i="1" dirty="0" smtClean="0"/>
              <a:t>Alachua Example based on 2015-16 FEFP:</a:t>
            </a:r>
            <a:endParaRPr lang="en-US" b="1" i="1" dirty="0"/>
          </a:p>
        </p:txBody>
      </p:sp>
      <p:grpSp>
        <p:nvGrpSpPr>
          <p:cNvPr id="22" name="Group 21"/>
          <p:cNvGrpSpPr/>
          <p:nvPr/>
        </p:nvGrpSpPr>
        <p:grpSpPr>
          <a:xfrm>
            <a:off x="198999" y="5227376"/>
            <a:ext cx="8762989" cy="615552"/>
            <a:chOff x="198999" y="5740133"/>
            <a:chExt cx="8762989" cy="615552"/>
          </a:xfrm>
        </p:grpSpPr>
        <p:sp>
          <p:nvSpPr>
            <p:cNvPr id="3" name="TextBox 2"/>
            <p:cNvSpPr txBox="1"/>
            <p:nvPr/>
          </p:nvSpPr>
          <p:spPr>
            <a:xfrm>
              <a:off x="198999" y="5817940"/>
              <a:ext cx="1877629" cy="523220"/>
            </a:xfrm>
            <a:prstGeom prst="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smtClean="0"/>
                <a:t>115.5 FTE</a:t>
              </a:r>
              <a:endParaRPr lang="en-US" sz="2800" dirty="0"/>
            </a:p>
          </p:txBody>
        </p:sp>
        <p:sp>
          <p:nvSpPr>
            <p:cNvPr id="16" name="TextBox 15"/>
            <p:cNvSpPr txBox="1"/>
            <p:nvPr/>
          </p:nvSpPr>
          <p:spPr>
            <a:xfrm>
              <a:off x="2668538" y="5801688"/>
              <a:ext cx="1786784" cy="523220"/>
            </a:xfrm>
            <a:prstGeom prst="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smtClean="0"/>
                <a:t>$4,154.45</a:t>
              </a:r>
              <a:endParaRPr lang="en-US" sz="2800" dirty="0"/>
            </a:p>
          </p:txBody>
        </p:sp>
        <p:sp>
          <p:nvSpPr>
            <p:cNvPr id="17" name="TextBox 16"/>
            <p:cNvSpPr txBox="1"/>
            <p:nvPr/>
          </p:nvSpPr>
          <p:spPr>
            <a:xfrm>
              <a:off x="5058657" y="5812265"/>
              <a:ext cx="1633495" cy="523220"/>
            </a:xfrm>
            <a:prstGeom prst="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smtClean="0"/>
                <a:t>0.9804</a:t>
              </a:r>
              <a:endParaRPr lang="en-US" sz="2800" dirty="0"/>
            </a:p>
          </p:txBody>
        </p:sp>
        <p:sp>
          <p:nvSpPr>
            <p:cNvPr id="18" name="TextBox 17"/>
            <p:cNvSpPr txBox="1"/>
            <p:nvPr/>
          </p:nvSpPr>
          <p:spPr>
            <a:xfrm>
              <a:off x="7084359" y="5805137"/>
              <a:ext cx="1877629" cy="523220"/>
            </a:xfrm>
            <a:prstGeom prst="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smtClean="0"/>
                <a:t>$470,434</a:t>
              </a:r>
              <a:endParaRPr lang="en-US" sz="2800" dirty="0"/>
            </a:p>
          </p:txBody>
        </p:sp>
        <p:sp>
          <p:nvSpPr>
            <p:cNvPr id="11" name="TextBox 10"/>
            <p:cNvSpPr txBox="1"/>
            <p:nvPr/>
          </p:nvSpPr>
          <p:spPr>
            <a:xfrm>
              <a:off x="2094413" y="5740133"/>
              <a:ext cx="563300" cy="584775"/>
            </a:xfrm>
            <a:prstGeom prst="rect">
              <a:avLst/>
            </a:prstGeom>
            <a:noFill/>
          </p:spPr>
          <p:txBody>
            <a:bodyPr wrap="square" rtlCol="0">
              <a:spAutoFit/>
            </a:bodyPr>
            <a:lstStyle/>
            <a:p>
              <a:pPr algn="ctr"/>
              <a:r>
                <a:rPr lang="en-US" sz="3200" dirty="0" smtClean="0"/>
                <a:t>x</a:t>
              </a:r>
              <a:endParaRPr lang="en-US" sz="3200" dirty="0"/>
            </a:p>
          </p:txBody>
        </p:sp>
        <p:sp>
          <p:nvSpPr>
            <p:cNvPr id="19" name="TextBox 18"/>
            <p:cNvSpPr txBox="1"/>
            <p:nvPr/>
          </p:nvSpPr>
          <p:spPr>
            <a:xfrm>
              <a:off x="4466147" y="5750710"/>
              <a:ext cx="563300" cy="584775"/>
            </a:xfrm>
            <a:prstGeom prst="rect">
              <a:avLst/>
            </a:prstGeom>
            <a:noFill/>
          </p:spPr>
          <p:txBody>
            <a:bodyPr wrap="square" rtlCol="0">
              <a:spAutoFit/>
            </a:bodyPr>
            <a:lstStyle/>
            <a:p>
              <a:pPr algn="ctr"/>
              <a:r>
                <a:rPr lang="en-US" sz="3200" dirty="0" smtClean="0"/>
                <a:t>x</a:t>
              </a:r>
              <a:endParaRPr lang="en-US" sz="3200" dirty="0"/>
            </a:p>
          </p:txBody>
        </p:sp>
        <p:sp>
          <p:nvSpPr>
            <p:cNvPr id="20" name="TextBox 19"/>
            <p:cNvSpPr txBox="1"/>
            <p:nvPr/>
          </p:nvSpPr>
          <p:spPr>
            <a:xfrm>
              <a:off x="6645631" y="5770910"/>
              <a:ext cx="563300" cy="584775"/>
            </a:xfrm>
            <a:prstGeom prst="rect">
              <a:avLst/>
            </a:prstGeom>
            <a:noFill/>
          </p:spPr>
          <p:txBody>
            <a:bodyPr wrap="square" rtlCol="0">
              <a:spAutoFit/>
            </a:bodyPr>
            <a:lstStyle/>
            <a:p>
              <a:pPr algn="ctr"/>
              <a:r>
                <a:rPr lang="en-US" sz="3200" dirty="0"/>
                <a:t>=</a:t>
              </a:r>
            </a:p>
          </p:txBody>
        </p:sp>
      </p:grpSp>
    </p:spTree>
    <p:extLst>
      <p:ext uri="{BB962C8B-B14F-4D97-AF65-F5344CB8AC3E}">
        <p14:creationId xmlns:p14="http://schemas.microsoft.com/office/powerpoint/2010/main" val="181162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2016-17 FEFP – Estimated Values</a:t>
            </a:r>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11</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60576765"/>
              </p:ext>
            </p:extLst>
          </p:nvPr>
        </p:nvGraphicFramePr>
        <p:xfrm>
          <a:off x="349352" y="1760538"/>
          <a:ext cx="8498540" cy="4495800"/>
        </p:xfrm>
        <a:graphic>
          <a:graphicData uri="http://schemas.openxmlformats.org/drawingml/2006/table">
            <a:tbl>
              <a:tblPr firstRow="1" bandRow="1">
                <a:tableStyleId>{5C22544A-7EE6-4342-B048-85BDC9FD1C3A}</a:tableStyleId>
              </a:tblPr>
              <a:tblGrid>
                <a:gridCol w="5072394"/>
                <a:gridCol w="1315111"/>
                <a:gridCol w="2111035"/>
              </a:tblGrid>
              <a:tr h="370840">
                <a:tc>
                  <a:txBody>
                    <a:bodyPr/>
                    <a:lstStyle/>
                    <a:p>
                      <a:pPr algn="ctr"/>
                      <a:r>
                        <a:rPr lang="en-US" sz="1600" dirty="0" smtClean="0"/>
                        <a:t>Type</a:t>
                      </a:r>
                      <a:r>
                        <a:rPr lang="en-US" sz="1600" baseline="0" dirty="0" smtClean="0"/>
                        <a:t> of Outcome</a:t>
                      </a:r>
                      <a:endParaRPr lang="en-US" sz="1600" dirty="0"/>
                    </a:p>
                  </a:txBody>
                  <a:tcPr/>
                </a:tc>
                <a:tc>
                  <a:txBody>
                    <a:bodyPr/>
                    <a:lstStyle/>
                    <a:p>
                      <a:pPr algn="ctr"/>
                      <a:r>
                        <a:rPr lang="en-US" sz="1600" dirty="0" smtClean="0"/>
                        <a:t>Funding Weight</a:t>
                      </a:r>
                      <a:endParaRPr lang="en-US" sz="1600" dirty="0"/>
                    </a:p>
                  </a:txBody>
                  <a:tcPr/>
                </a:tc>
                <a:tc>
                  <a:txBody>
                    <a:bodyPr/>
                    <a:lstStyle/>
                    <a:p>
                      <a:pPr algn="ctr"/>
                      <a:r>
                        <a:rPr lang="en-US" sz="1600" b="1" dirty="0" smtClean="0">
                          <a:solidFill>
                            <a:schemeClr val="tx1"/>
                          </a:solidFill>
                        </a:rPr>
                        <a:t>Estimated</a:t>
                      </a:r>
                      <a:r>
                        <a:rPr lang="en-US" sz="1600" b="1" baseline="0" dirty="0" smtClean="0">
                          <a:solidFill>
                            <a:schemeClr val="tx1"/>
                          </a:solidFill>
                        </a:rPr>
                        <a:t> Value* </a:t>
                      </a:r>
                    </a:p>
                    <a:p>
                      <a:pPr algn="ctr"/>
                      <a:r>
                        <a:rPr lang="en-US" sz="1050" b="1" baseline="0" dirty="0" smtClean="0">
                          <a:solidFill>
                            <a:schemeClr val="tx1"/>
                          </a:solidFill>
                        </a:rPr>
                        <a:t>(Base Student Allocation = $4,160.71)</a:t>
                      </a:r>
                      <a:endParaRPr lang="en-US" sz="1050" b="1" dirty="0">
                        <a:solidFill>
                          <a:schemeClr val="tx1"/>
                        </a:solidFill>
                      </a:endParaRPr>
                    </a:p>
                  </a:txBody>
                  <a:tcPr/>
                </a:tc>
              </a:tr>
              <a:tr h="370840">
                <a:tc>
                  <a:txBody>
                    <a:bodyPr/>
                    <a:lstStyle/>
                    <a:p>
                      <a:r>
                        <a:rPr lang="en-US" dirty="0" smtClean="0"/>
                        <a:t>CAPE</a:t>
                      </a:r>
                      <a:r>
                        <a:rPr lang="en-US" baseline="0" dirty="0" smtClean="0"/>
                        <a:t> Digital Tool Certificate</a:t>
                      </a:r>
                    </a:p>
                    <a:p>
                      <a:endParaRPr lang="en-US" dirty="0"/>
                    </a:p>
                  </a:txBody>
                  <a:tcPr/>
                </a:tc>
                <a:tc>
                  <a:txBody>
                    <a:bodyPr/>
                    <a:lstStyle/>
                    <a:p>
                      <a:pPr algn="ctr"/>
                      <a:r>
                        <a:rPr lang="en-US" dirty="0" smtClean="0"/>
                        <a:t>0.025</a:t>
                      </a:r>
                      <a:endParaRPr lang="en-US" dirty="0"/>
                    </a:p>
                  </a:txBody>
                  <a:tcPr/>
                </a:tc>
                <a:tc>
                  <a:txBody>
                    <a:bodyPr/>
                    <a:lstStyle/>
                    <a:p>
                      <a:pPr algn="ctr"/>
                      <a:r>
                        <a:rPr lang="en-US" b="1" dirty="0" smtClean="0">
                          <a:solidFill>
                            <a:schemeClr val="tx1"/>
                          </a:solidFill>
                        </a:rPr>
                        <a:t>$104.02</a:t>
                      </a:r>
                      <a:endParaRPr lang="en-US" b="1" dirty="0">
                        <a:solidFill>
                          <a:schemeClr val="tx1"/>
                        </a:solidFill>
                      </a:endParaRPr>
                    </a:p>
                  </a:txBody>
                  <a:tcPr/>
                </a:tc>
              </a:tr>
              <a:tr h="370840">
                <a:tc>
                  <a:txBody>
                    <a:bodyPr/>
                    <a:lstStyle/>
                    <a:p>
                      <a:r>
                        <a:rPr lang="en-US" dirty="0" smtClean="0"/>
                        <a:t>CAPE Industry Certification without articulated credits</a:t>
                      </a:r>
                      <a:endParaRPr lang="en-US" dirty="0"/>
                    </a:p>
                  </a:txBody>
                  <a:tcPr/>
                </a:tc>
                <a:tc>
                  <a:txBody>
                    <a:bodyPr/>
                    <a:lstStyle/>
                    <a:p>
                      <a:pPr algn="ctr"/>
                      <a:r>
                        <a:rPr lang="en-US" dirty="0" smtClean="0"/>
                        <a:t>0.1</a:t>
                      </a:r>
                      <a:endParaRPr lang="en-US" dirty="0"/>
                    </a:p>
                  </a:txBody>
                  <a:tcPr/>
                </a:tc>
                <a:tc>
                  <a:txBody>
                    <a:bodyPr/>
                    <a:lstStyle/>
                    <a:p>
                      <a:pPr algn="ctr"/>
                      <a:r>
                        <a:rPr lang="en-US" b="1" dirty="0" smtClean="0">
                          <a:solidFill>
                            <a:schemeClr val="tx1"/>
                          </a:solidFill>
                        </a:rPr>
                        <a:t>$416.07</a:t>
                      </a:r>
                      <a:endParaRPr lang="en-US" b="1" dirty="0">
                        <a:solidFill>
                          <a:schemeClr val="tx1"/>
                        </a:solidFill>
                      </a:endParaRPr>
                    </a:p>
                  </a:txBody>
                  <a:tcPr/>
                </a:tc>
              </a:tr>
              <a:tr h="370840">
                <a:tc>
                  <a:txBody>
                    <a:bodyPr/>
                    <a:lstStyle/>
                    <a:p>
                      <a:r>
                        <a:rPr lang="en-US" dirty="0" smtClean="0"/>
                        <a:t>CAPE Industry Certification with up to 14 articulated credits</a:t>
                      </a:r>
                      <a:endParaRPr lang="en-US" dirty="0"/>
                    </a:p>
                  </a:txBody>
                  <a:tcPr/>
                </a:tc>
                <a:tc>
                  <a:txBody>
                    <a:bodyPr/>
                    <a:lstStyle/>
                    <a:p>
                      <a:pPr algn="ctr"/>
                      <a:r>
                        <a:rPr lang="en-US" dirty="0" smtClean="0"/>
                        <a:t>0.2</a:t>
                      </a:r>
                      <a:endParaRPr lang="en-US" dirty="0"/>
                    </a:p>
                  </a:txBody>
                  <a:tcPr/>
                </a:tc>
                <a:tc>
                  <a:txBody>
                    <a:bodyPr/>
                    <a:lstStyle/>
                    <a:p>
                      <a:pPr algn="ctr"/>
                      <a:r>
                        <a:rPr lang="en-US" b="1" dirty="0" smtClean="0">
                          <a:solidFill>
                            <a:schemeClr val="tx1"/>
                          </a:solidFill>
                        </a:rPr>
                        <a:t>$832.14</a:t>
                      </a:r>
                      <a:endParaRPr lang="en-US" b="1" dirty="0">
                        <a:solidFill>
                          <a:schemeClr val="tx1"/>
                        </a:solidFill>
                      </a:endParaRPr>
                    </a:p>
                  </a:txBody>
                  <a:tcPr/>
                </a:tc>
              </a:tr>
              <a:tr h="370840">
                <a:tc>
                  <a:txBody>
                    <a:bodyPr/>
                    <a:lstStyle/>
                    <a:p>
                      <a:r>
                        <a:rPr lang="en-US" dirty="0" smtClean="0"/>
                        <a:t>CAPE Innovation Course</a:t>
                      </a:r>
                    </a:p>
                    <a:p>
                      <a:endParaRPr lang="en-US" dirty="0"/>
                    </a:p>
                  </a:txBody>
                  <a:tcPr/>
                </a:tc>
                <a:tc>
                  <a:txBody>
                    <a:bodyPr/>
                    <a:lstStyle/>
                    <a:p>
                      <a:pPr algn="ctr"/>
                      <a:r>
                        <a:rPr lang="en-US" dirty="0" smtClean="0"/>
                        <a:t>0.3</a:t>
                      </a:r>
                      <a:endParaRPr lang="en-US" dirty="0"/>
                    </a:p>
                  </a:txBody>
                  <a:tcPr/>
                </a:tc>
                <a:tc>
                  <a:txBody>
                    <a:bodyPr/>
                    <a:lstStyle/>
                    <a:p>
                      <a:pPr algn="ctr"/>
                      <a:r>
                        <a:rPr lang="en-US" b="1" dirty="0" smtClean="0">
                          <a:solidFill>
                            <a:schemeClr val="tx1"/>
                          </a:solidFill>
                        </a:rPr>
                        <a:t>$1,248.21</a:t>
                      </a:r>
                    </a:p>
                  </a:txBody>
                  <a:tcPr/>
                </a:tc>
              </a:tr>
              <a:tr h="370840">
                <a:tc>
                  <a:txBody>
                    <a:bodyPr/>
                    <a:lstStyle/>
                    <a:p>
                      <a:r>
                        <a:rPr lang="en-US" dirty="0" smtClean="0"/>
                        <a:t>CAPE Acceleration Industry Certification with 15 to 29 credits</a:t>
                      </a:r>
                      <a:endParaRPr lang="en-US" dirty="0"/>
                    </a:p>
                  </a:txBody>
                  <a:tcPr/>
                </a:tc>
                <a:tc>
                  <a:txBody>
                    <a:bodyPr/>
                    <a:lstStyle/>
                    <a:p>
                      <a:pPr algn="ctr"/>
                      <a:r>
                        <a:rPr lang="en-US" dirty="0" smtClean="0"/>
                        <a:t>0.5</a:t>
                      </a:r>
                      <a:endParaRPr lang="en-US" dirty="0"/>
                    </a:p>
                  </a:txBody>
                  <a:tcPr/>
                </a:tc>
                <a:tc>
                  <a:txBody>
                    <a:bodyPr/>
                    <a:lstStyle/>
                    <a:p>
                      <a:pPr algn="ctr"/>
                      <a:r>
                        <a:rPr lang="en-US" b="1" dirty="0" smtClean="0">
                          <a:solidFill>
                            <a:schemeClr val="tx1"/>
                          </a:solidFill>
                        </a:rPr>
                        <a:t>$2,080.36</a:t>
                      </a:r>
                      <a:endParaRPr lang="en-US" b="1" dirty="0">
                        <a:solidFill>
                          <a:schemeClr val="tx1"/>
                        </a:solidFill>
                      </a:endParaRPr>
                    </a:p>
                  </a:txBody>
                  <a:tcPr/>
                </a:tc>
              </a:tr>
              <a:tr h="370840">
                <a:tc>
                  <a:txBody>
                    <a:bodyPr/>
                    <a:lstStyle/>
                    <a:p>
                      <a:r>
                        <a:rPr lang="en-US" dirty="0" smtClean="0"/>
                        <a:t>CAPE Acceleration Industry Certification with 30 or more credits</a:t>
                      </a:r>
                      <a:endParaRPr lang="en-US" dirty="0"/>
                    </a:p>
                  </a:txBody>
                  <a:tcPr/>
                </a:tc>
                <a:tc>
                  <a:txBody>
                    <a:bodyPr/>
                    <a:lstStyle/>
                    <a:p>
                      <a:pPr algn="ctr"/>
                      <a:r>
                        <a:rPr lang="en-US" dirty="0" smtClean="0"/>
                        <a:t>1.0</a:t>
                      </a:r>
                      <a:endParaRPr lang="en-US" dirty="0"/>
                    </a:p>
                  </a:txBody>
                  <a:tcPr/>
                </a:tc>
                <a:tc>
                  <a:txBody>
                    <a:bodyPr/>
                    <a:lstStyle/>
                    <a:p>
                      <a:pPr algn="ctr"/>
                      <a:r>
                        <a:rPr lang="en-US" b="1" dirty="0" smtClean="0">
                          <a:solidFill>
                            <a:schemeClr val="tx1"/>
                          </a:solidFill>
                        </a:rPr>
                        <a:t>$4,160.71</a:t>
                      </a:r>
                      <a:endParaRPr lang="en-US" b="1" dirty="0">
                        <a:solidFill>
                          <a:schemeClr val="tx1"/>
                        </a:solidFill>
                      </a:endParaRPr>
                    </a:p>
                  </a:txBody>
                  <a:tcPr/>
                </a:tc>
              </a:tr>
            </a:tbl>
          </a:graphicData>
        </a:graphic>
      </p:graphicFrame>
      <p:sp>
        <p:nvSpPr>
          <p:cNvPr id="3" name="TextBox 2"/>
          <p:cNvSpPr txBox="1"/>
          <p:nvPr/>
        </p:nvSpPr>
        <p:spPr>
          <a:xfrm>
            <a:off x="157018" y="6345382"/>
            <a:ext cx="3694546" cy="338554"/>
          </a:xfrm>
          <a:prstGeom prst="rect">
            <a:avLst/>
          </a:prstGeom>
          <a:noFill/>
        </p:spPr>
        <p:txBody>
          <a:bodyPr wrap="square" rtlCol="0">
            <a:spAutoFit/>
          </a:bodyPr>
          <a:lstStyle/>
          <a:p>
            <a:r>
              <a:rPr lang="en-US" sz="1600" dirty="0" smtClean="0"/>
              <a:t>*Does not include the DCD Adjustment</a:t>
            </a:r>
            <a:endParaRPr lang="en-US" sz="1600" dirty="0"/>
          </a:p>
        </p:txBody>
      </p:sp>
    </p:spTree>
    <p:extLst>
      <p:ext uri="{BB962C8B-B14F-4D97-AF65-F5344CB8AC3E}">
        <p14:creationId xmlns:p14="http://schemas.microsoft.com/office/powerpoint/2010/main" val="3522548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with DCD adjustment</a:t>
            </a:r>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12</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376065739"/>
              </p:ext>
            </p:extLst>
          </p:nvPr>
        </p:nvGraphicFramePr>
        <p:xfrm>
          <a:off x="358588" y="1906588"/>
          <a:ext cx="8498541" cy="3611880"/>
        </p:xfrm>
        <a:graphic>
          <a:graphicData uri="http://schemas.openxmlformats.org/drawingml/2006/table">
            <a:tbl>
              <a:tblPr firstRow="1" bandRow="1">
                <a:tableStyleId>{5C22544A-7EE6-4342-B048-85BDC9FD1C3A}</a:tableStyleId>
              </a:tblPr>
              <a:tblGrid>
                <a:gridCol w="2940089"/>
                <a:gridCol w="1076770"/>
                <a:gridCol w="1222048"/>
                <a:gridCol w="1051133"/>
                <a:gridCol w="2208501"/>
              </a:tblGrid>
              <a:tr h="370840">
                <a:tc>
                  <a:txBody>
                    <a:bodyPr/>
                    <a:lstStyle/>
                    <a:p>
                      <a:pPr algn="ctr"/>
                      <a:r>
                        <a:rPr lang="en-US" sz="1600" dirty="0" smtClean="0"/>
                        <a:t>Type</a:t>
                      </a:r>
                      <a:r>
                        <a:rPr lang="en-US" sz="1600" baseline="0" dirty="0" smtClean="0"/>
                        <a:t> of Outcome</a:t>
                      </a:r>
                      <a:endParaRPr lang="en-US" sz="1600" dirty="0"/>
                    </a:p>
                  </a:txBody>
                  <a:tcPr/>
                </a:tc>
                <a:tc>
                  <a:txBody>
                    <a:bodyPr/>
                    <a:lstStyle/>
                    <a:p>
                      <a:pPr algn="ctr"/>
                      <a:r>
                        <a:rPr lang="en-US" sz="1600" dirty="0" smtClean="0"/>
                        <a:t>[A]</a:t>
                      </a:r>
                    </a:p>
                    <a:p>
                      <a:pPr algn="ctr"/>
                      <a:r>
                        <a:rPr lang="en-US" sz="1600" dirty="0" smtClean="0"/>
                        <a:t> Weight</a:t>
                      </a:r>
                      <a:endParaRPr lang="en-US" sz="1600" dirty="0"/>
                    </a:p>
                  </a:txBody>
                  <a:tcPr/>
                </a:tc>
                <a:tc>
                  <a:txBody>
                    <a:bodyPr/>
                    <a:lstStyle/>
                    <a:p>
                      <a:pPr algn="ctr"/>
                      <a:r>
                        <a:rPr lang="en-US" sz="1600" dirty="0" smtClean="0"/>
                        <a:t>[B]</a:t>
                      </a:r>
                      <a:endParaRPr lang="en-US" sz="1600" dirty="0"/>
                    </a:p>
                    <a:p>
                      <a:pPr algn="ctr"/>
                      <a:r>
                        <a:rPr lang="en-US" sz="1600" dirty="0" smtClean="0"/>
                        <a:t>BSA</a:t>
                      </a:r>
                    </a:p>
                  </a:txBody>
                  <a:tcPr/>
                </a:tc>
                <a:tc>
                  <a:txBody>
                    <a:bodyPr/>
                    <a:lstStyle/>
                    <a:p>
                      <a:pPr algn="ctr"/>
                      <a:r>
                        <a:rPr lang="en-US" sz="1600" dirty="0" smtClean="0"/>
                        <a:t>[C]</a:t>
                      </a:r>
                    </a:p>
                    <a:p>
                      <a:pPr algn="ctr"/>
                      <a:r>
                        <a:rPr lang="en-US" sz="1600" dirty="0" smtClean="0"/>
                        <a:t>DCD</a:t>
                      </a:r>
                    </a:p>
                  </a:txBody>
                  <a:tcPr/>
                </a:tc>
                <a:tc>
                  <a:txBody>
                    <a:bodyPr/>
                    <a:lstStyle/>
                    <a:p>
                      <a:pPr algn="ctr"/>
                      <a:r>
                        <a:rPr lang="en-US" sz="1600" b="1" dirty="0" smtClean="0">
                          <a:solidFill>
                            <a:schemeClr val="tx1"/>
                          </a:solidFill>
                        </a:rPr>
                        <a:t>[A] * [B] * [C] = </a:t>
                      </a:r>
                    </a:p>
                    <a:p>
                      <a:pPr algn="ctr"/>
                      <a:r>
                        <a:rPr lang="en-US" sz="1600" b="1" dirty="0" smtClean="0">
                          <a:solidFill>
                            <a:schemeClr val="tx1"/>
                          </a:solidFill>
                        </a:rPr>
                        <a:t>Funding Value</a:t>
                      </a:r>
                      <a:endParaRPr lang="en-US" sz="1050" b="1" dirty="0">
                        <a:solidFill>
                          <a:schemeClr val="tx1"/>
                        </a:solidFill>
                      </a:endParaRPr>
                    </a:p>
                  </a:txBody>
                  <a:tcPr/>
                </a:tc>
              </a:tr>
              <a:tr h="370840">
                <a:tc>
                  <a:txBody>
                    <a:bodyPr/>
                    <a:lstStyle/>
                    <a:p>
                      <a:r>
                        <a:rPr lang="en-US" dirty="0" smtClean="0"/>
                        <a:t>CAPE</a:t>
                      </a:r>
                      <a:r>
                        <a:rPr lang="en-US" baseline="0" dirty="0" smtClean="0"/>
                        <a:t> Digital Tool Certificate</a:t>
                      </a:r>
                      <a:endParaRPr lang="en-US" dirty="0"/>
                    </a:p>
                  </a:txBody>
                  <a:tcPr/>
                </a:tc>
                <a:tc>
                  <a:txBody>
                    <a:bodyPr/>
                    <a:lstStyle/>
                    <a:p>
                      <a:pPr algn="ctr"/>
                      <a:r>
                        <a:rPr lang="en-US" dirty="0" smtClean="0"/>
                        <a:t>0.025</a:t>
                      </a:r>
                      <a:endParaRPr lang="en-US" dirty="0"/>
                    </a:p>
                  </a:txBody>
                  <a:tcPr/>
                </a:tc>
                <a:tc>
                  <a:txBody>
                    <a:bodyPr/>
                    <a:lstStyle/>
                    <a:p>
                      <a:pPr algn="ctr"/>
                      <a:r>
                        <a:rPr lang="en-US" dirty="0" smtClean="0"/>
                        <a:t>$4,160.71</a:t>
                      </a:r>
                      <a:endParaRPr lang="en-US" dirty="0"/>
                    </a:p>
                  </a:txBody>
                  <a:tcPr/>
                </a:tc>
                <a:tc>
                  <a:txBody>
                    <a:bodyPr/>
                    <a:lstStyle/>
                    <a:p>
                      <a:pPr algn="ctr"/>
                      <a:r>
                        <a:rPr lang="en-US" dirty="0" smtClean="0"/>
                        <a:t>.9751</a:t>
                      </a:r>
                      <a:endParaRPr lang="en-US" dirty="0"/>
                    </a:p>
                  </a:txBody>
                  <a:tcPr/>
                </a:tc>
                <a:tc>
                  <a:txBody>
                    <a:bodyPr/>
                    <a:lstStyle/>
                    <a:p>
                      <a:pPr algn="ctr"/>
                      <a:r>
                        <a:rPr lang="en-US" b="1" dirty="0" smtClean="0">
                          <a:solidFill>
                            <a:schemeClr val="tx1"/>
                          </a:solidFill>
                        </a:rPr>
                        <a:t>$101.43</a:t>
                      </a:r>
                      <a:endParaRPr lang="en-US" b="1" dirty="0">
                        <a:solidFill>
                          <a:schemeClr val="tx1"/>
                        </a:solidFill>
                      </a:endParaRPr>
                    </a:p>
                  </a:txBody>
                  <a:tcPr/>
                </a:tc>
              </a:tr>
              <a:tr h="370840">
                <a:tc>
                  <a:txBody>
                    <a:bodyPr/>
                    <a:lstStyle/>
                    <a:p>
                      <a:r>
                        <a:rPr lang="en-US" dirty="0" smtClean="0"/>
                        <a:t>CAPE Industry Certification</a:t>
                      </a:r>
                      <a:endParaRPr lang="en-US" dirty="0"/>
                    </a:p>
                  </a:txBody>
                  <a:tcPr/>
                </a:tc>
                <a:tc>
                  <a:txBody>
                    <a:bodyPr/>
                    <a:lstStyle/>
                    <a:p>
                      <a:pPr algn="ctr"/>
                      <a:r>
                        <a:rPr lang="en-US" dirty="0" smtClean="0"/>
                        <a:t>0.1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$4,160.71</a:t>
                      </a:r>
                    </a:p>
                    <a:p>
                      <a:pPr algn="ctr"/>
                      <a:endParaRPr lang="en-US" dirty="0"/>
                    </a:p>
                  </a:txBody>
                  <a:tcPr/>
                </a:tc>
                <a:tc>
                  <a:txBody>
                    <a:bodyPr/>
                    <a:lstStyle/>
                    <a:p>
                      <a:pPr algn="ctr"/>
                      <a:r>
                        <a:rPr lang="en-US" dirty="0" smtClean="0"/>
                        <a:t>.9751</a:t>
                      </a:r>
                      <a:endParaRPr lang="en-US" dirty="0"/>
                    </a:p>
                  </a:txBody>
                  <a:tcPr/>
                </a:tc>
                <a:tc>
                  <a:txBody>
                    <a:bodyPr/>
                    <a:lstStyle/>
                    <a:p>
                      <a:pPr algn="ctr"/>
                      <a:r>
                        <a:rPr lang="en-US" b="1" dirty="0" smtClean="0">
                          <a:solidFill>
                            <a:schemeClr val="tx1"/>
                          </a:solidFill>
                        </a:rPr>
                        <a:t>$405.71</a:t>
                      </a:r>
                      <a:endParaRPr lang="en-US" b="1" dirty="0">
                        <a:solidFill>
                          <a:schemeClr val="tx1"/>
                        </a:solidFill>
                      </a:endParaRPr>
                    </a:p>
                  </a:txBody>
                  <a:tcPr/>
                </a:tc>
              </a:tr>
              <a:tr h="370840">
                <a:tc>
                  <a:txBody>
                    <a:bodyPr/>
                    <a:lstStyle/>
                    <a:p>
                      <a:r>
                        <a:rPr lang="en-US" dirty="0" smtClean="0"/>
                        <a:t>CAPE Industry Certification</a:t>
                      </a:r>
                      <a:endParaRPr lang="en-US" dirty="0"/>
                    </a:p>
                  </a:txBody>
                  <a:tcPr/>
                </a:tc>
                <a:tc>
                  <a:txBody>
                    <a:bodyPr/>
                    <a:lstStyle/>
                    <a:p>
                      <a:pPr algn="ctr"/>
                      <a:r>
                        <a:rPr lang="en-US" dirty="0" smtClean="0"/>
                        <a:t>0.2</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$4,160.71</a:t>
                      </a:r>
                      <a:endParaRPr lang="en-US" dirty="0"/>
                    </a:p>
                  </a:txBody>
                  <a:tcPr/>
                </a:tc>
                <a:tc>
                  <a:txBody>
                    <a:bodyPr/>
                    <a:lstStyle/>
                    <a:p>
                      <a:pPr algn="ctr"/>
                      <a:r>
                        <a:rPr lang="en-US" dirty="0" smtClean="0"/>
                        <a:t>.9751</a:t>
                      </a:r>
                      <a:endParaRPr lang="en-US" dirty="0"/>
                    </a:p>
                  </a:txBody>
                  <a:tcPr/>
                </a:tc>
                <a:tc>
                  <a:txBody>
                    <a:bodyPr/>
                    <a:lstStyle/>
                    <a:p>
                      <a:pPr algn="ctr"/>
                      <a:r>
                        <a:rPr lang="en-US" b="1" dirty="0" smtClean="0">
                          <a:solidFill>
                            <a:schemeClr val="tx1"/>
                          </a:solidFill>
                        </a:rPr>
                        <a:t>$811.42</a:t>
                      </a:r>
                      <a:endParaRPr lang="en-US" b="1" dirty="0">
                        <a:solidFill>
                          <a:schemeClr val="tx1"/>
                        </a:solidFill>
                      </a:endParaRPr>
                    </a:p>
                  </a:txBody>
                  <a:tcPr/>
                </a:tc>
              </a:tr>
              <a:tr h="370840">
                <a:tc>
                  <a:txBody>
                    <a:bodyPr/>
                    <a:lstStyle/>
                    <a:p>
                      <a:r>
                        <a:rPr lang="en-US" dirty="0" smtClean="0"/>
                        <a:t>CAPE Innovation Course</a:t>
                      </a:r>
                      <a:endParaRPr lang="en-US" dirty="0"/>
                    </a:p>
                  </a:txBody>
                  <a:tcPr/>
                </a:tc>
                <a:tc>
                  <a:txBody>
                    <a:bodyPr/>
                    <a:lstStyle/>
                    <a:p>
                      <a:pPr algn="ctr"/>
                      <a:r>
                        <a:rPr lang="en-US" dirty="0" smtClean="0"/>
                        <a:t>0.3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$4,160.71</a:t>
                      </a:r>
                      <a:endParaRPr lang="en-US" dirty="0"/>
                    </a:p>
                  </a:txBody>
                  <a:tcPr/>
                </a:tc>
                <a:tc>
                  <a:txBody>
                    <a:bodyPr/>
                    <a:lstStyle/>
                    <a:p>
                      <a:pPr algn="ctr"/>
                      <a:r>
                        <a:rPr lang="en-US" dirty="0" smtClean="0"/>
                        <a:t>.9751</a:t>
                      </a:r>
                      <a:endParaRPr lang="en-US" dirty="0"/>
                    </a:p>
                  </a:txBody>
                  <a:tcPr/>
                </a:tc>
                <a:tc>
                  <a:txBody>
                    <a:bodyPr/>
                    <a:lstStyle/>
                    <a:p>
                      <a:pPr algn="ctr"/>
                      <a:r>
                        <a:rPr lang="en-US" b="1" dirty="0" smtClean="0">
                          <a:solidFill>
                            <a:schemeClr val="tx1"/>
                          </a:solidFill>
                        </a:rPr>
                        <a:t>$1,217.13</a:t>
                      </a:r>
                    </a:p>
                  </a:txBody>
                  <a:tcPr/>
                </a:tc>
              </a:tr>
              <a:tr h="370840">
                <a:tc>
                  <a:txBody>
                    <a:bodyPr/>
                    <a:lstStyle/>
                    <a:p>
                      <a:r>
                        <a:rPr lang="en-US" dirty="0" smtClean="0"/>
                        <a:t>CAPE Acceleration Industry Certification</a:t>
                      </a:r>
                      <a:endParaRPr lang="en-US" dirty="0"/>
                    </a:p>
                  </a:txBody>
                  <a:tcPr/>
                </a:tc>
                <a:tc>
                  <a:txBody>
                    <a:bodyPr/>
                    <a:lstStyle/>
                    <a:p>
                      <a:pPr algn="ctr"/>
                      <a:r>
                        <a:rPr lang="en-US" dirty="0" smtClean="0"/>
                        <a:t>0.5</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$4,160.71</a:t>
                      </a:r>
                      <a:endParaRPr lang="en-US" dirty="0"/>
                    </a:p>
                  </a:txBody>
                  <a:tcPr/>
                </a:tc>
                <a:tc>
                  <a:txBody>
                    <a:bodyPr/>
                    <a:lstStyle/>
                    <a:p>
                      <a:pPr algn="ctr"/>
                      <a:r>
                        <a:rPr lang="en-US" dirty="0" smtClean="0"/>
                        <a:t>.9751</a:t>
                      </a:r>
                      <a:endParaRPr lang="en-US" dirty="0"/>
                    </a:p>
                  </a:txBody>
                  <a:tcPr/>
                </a:tc>
                <a:tc>
                  <a:txBody>
                    <a:bodyPr/>
                    <a:lstStyle/>
                    <a:p>
                      <a:pPr algn="ctr"/>
                      <a:r>
                        <a:rPr lang="en-US" b="1" dirty="0" smtClean="0">
                          <a:solidFill>
                            <a:schemeClr val="tx1"/>
                          </a:solidFill>
                        </a:rPr>
                        <a:t>$2,028.55</a:t>
                      </a:r>
                      <a:endParaRPr lang="en-US" b="1" dirty="0">
                        <a:solidFill>
                          <a:schemeClr val="tx1"/>
                        </a:solidFill>
                      </a:endParaRPr>
                    </a:p>
                  </a:txBody>
                  <a:tcPr/>
                </a:tc>
              </a:tr>
              <a:tr h="370840">
                <a:tc>
                  <a:txBody>
                    <a:bodyPr/>
                    <a:lstStyle/>
                    <a:p>
                      <a:r>
                        <a:rPr lang="en-US" dirty="0" smtClean="0"/>
                        <a:t>CAPE Acceleration Industry Certification</a:t>
                      </a:r>
                      <a:endParaRPr lang="en-US" dirty="0"/>
                    </a:p>
                  </a:txBody>
                  <a:tcPr/>
                </a:tc>
                <a:tc>
                  <a:txBody>
                    <a:bodyPr/>
                    <a:lstStyle/>
                    <a:p>
                      <a:pPr algn="ctr"/>
                      <a:r>
                        <a:rPr lang="en-US" dirty="0" smtClean="0"/>
                        <a:t>1.0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$4,160.71</a:t>
                      </a:r>
                      <a:endParaRPr lang="en-US" dirty="0"/>
                    </a:p>
                  </a:txBody>
                  <a:tcPr/>
                </a:tc>
                <a:tc>
                  <a:txBody>
                    <a:bodyPr/>
                    <a:lstStyle/>
                    <a:p>
                      <a:pPr algn="ctr"/>
                      <a:r>
                        <a:rPr lang="en-US" dirty="0" smtClean="0"/>
                        <a:t>.9751</a:t>
                      </a:r>
                      <a:endParaRPr lang="en-US" dirty="0"/>
                    </a:p>
                  </a:txBody>
                  <a:tcPr/>
                </a:tc>
                <a:tc>
                  <a:txBody>
                    <a:bodyPr/>
                    <a:lstStyle/>
                    <a:p>
                      <a:pPr algn="ctr"/>
                      <a:r>
                        <a:rPr lang="en-US" b="1" dirty="0" smtClean="0">
                          <a:solidFill>
                            <a:schemeClr val="tx1"/>
                          </a:solidFill>
                        </a:rPr>
                        <a:t>$4,157.11</a:t>
                      </a:r>
                      <a:endParaRPr lang="en-US" b="1" dirty="0">
                        <a:solidFill>
                          <a:schemeClr val="tx1"/>
                        </a:solidFill>
                      </a:endParaRPr>
                    </a:p>
                  </a:txBody>
                  <a:tcPr/>
                </a:tc>
              </a:tr>
            </a:tbl>
          </a:graphicData>
        </a:graphic>
      </p:graphicFrame>
    </p:spTree>
    <p:extLst>
      <p:ext uri="{BB962C8B-B14F-4D97-AF65-F5344CB8AC3E}">
        <p14:creationId xmlns:p14="http://schemas.microsoft.com/office/powerpoint/2010/main" val="3012544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Caps per Student</a:t>
            </a:r>
            <a:endParaRPr lang="en-US" dirty="0"/>
          </a:p>
        </p:txBody>
      </p:sp>
      <p:sp>
        <p:nvSpPr>
          <p:cNvPr id="3" name="Content Placeholder 2"/>
          <p:cNvSpPr>
            <a:spLocks noGrp="1"/>
          </p:cNvSpPr>
          <p:nvPr>
            <p:ph idx="1"/>
          </p:nvPr>
        </p:nvSpPr>
        <p:spPr/>
        <p:txBody>
          <a:bodyPr/>
          <a:lstStyle/>
          <a:p>
            <a:r>
              <a:rPr lang="en-US" dirty="0" smtClean="0"/>
              <a:t>For students in grades 9-12, there are NO funding caps.</a:t>
            </a:r>
          </a:p>
          <a:p>
            <a:r>
              <a:rPr lang="en-US" dirty="0" smtClean="0"/>
              <a:t>For students in grades K-8, there is a cap of 0.1 FTE per fiscal year.</a:t>
            </a:r>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13</a:t>
            </a:fld>
            <a:endParaRPr lang="en-US"/>
          </a:p>
        </p:txBody>
      </p:sp>
    </p:spTree>
    <p:extLst>
      <p:ext uri="{BB962C8B-B14F-4D97-AF65-F5344CB8AC3E}">
        <p14:creationId xmlns:p14="http://schemas.microsoft.com/office/powerpoint/2010/main" val="1573266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Amendment to statutes made in House Bill 7029 (</a:t>
            </a:r>
            <a:r>
              <a:rPr lang="en-US" dirty="0" smtClean="0">
                <a:hlinkClick r:id="rId3"/>
              </a:rPr>
              <a:t>Chapter 2016-237, Laws of Florida</a:t>
            </a:r>
            <a:r>
              <a:rPr lang="en-US" dirty="0" smtClean="0"/>
              <a:t>) </a:t>
            </a:r>
          </a:p>
          <a:p>
            <a:r>
              <a:rPr lang="en-US" dirty="0" smtClean="0"/>
              <a:t>Allows funding for certifications earned </a:t>
            </a:r>
            <a:r>
              <a:rPr lang="en-US" dirty="0"/>
              <a:t>through dual enrollment </a:t>
            </a:r>
            <a:r>
              <a:rPr lang="en-US" dirty="0" smtClean="0"/>
              <a:t>in certain circumstances</a:t>
            </a:r>
          </a:p>
          <a:p>
            <a:r>
              <a:rPr lang="en-US" dirty="0" smtClean="0"/>
              <a:t>District </a:t>
            </a:r>
            <a:r>
              <a:rPr lang="en-US" dirty="0"/>
              <a:t>may provide for an agreement between the high school and the technical center, or the school district and the postsecondary institution may enter into an agreement for equitable distribution of the bonus funds.</a:t>
            </a:r>
            <a:endParaRPr lang="en-US" dirty="0" smtClean="0"/>
          </a:p>
          <a:p>
            <a:pPr lvl="1"/>
            <a:endParaRPr lang="en-US" dirty="0"/>
          </a:p>
        </p:txBody>
      </p:sp>
      <p:sp>
        <p:nvSpPr>
          <p:cNvPr id="6" name="Title 1"/>
          <p:cNvSpPr>
            <a:spLocks noGrp="1"/>
          </p:cNvSpPr>
          <p:nvPr>
            <p:ph type="title"/>
          </p:nvPr>
        </p:nvSpPr>
        <p:spPr/>
        <p:txBody>
          <a:bodyPr>
            <a:noAutofit/>
          </a:bodyPr>
          <a:lstStyle/>
          <a:p>
            <a:r>
              <a:rPr lang="en-US" dirty="0" smtClean="0"/>
              <a:t>Certifications Earned Through Dual Enrollment</a:t>
            </a:r>
            <a:endParaRPr lang="en-US" dirty="0"/>
          </a:p>
        </p:txBody>
      </p:sp>
      <p:sp>
        <p:nvSpPr>
          <p:cNvPr id="9" name="Slide Number Placeholder 1"/>
          <p:cNvSpPr>
            <a:spLocks noGrp="1"/>
          </p:cNvSpPr>
          <p:nvPr>
            <p:ph type="sldNum" sz="quarter" idx="10"/>
          </p:nvPr>
        </p:nvSpPr>
        <p:spPr bwMode="auto">
          <a:xfrm>
            <a:off x="6832600" y="64341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0FB4504A-EE84-4FB0-9943-6C8EF14B7365}" type="slidenum">
              <a:rPr lang="en-US" altLang="en-US" sz="1100" smtClean="0"/>
              <a:t>14</a:t>
            </a:fld>
            <a:endParaRPr lang="en-US" altLang="en-US" sz="1100" dirty="0" smtClean="0"/>
          </a:p>
        </p:txBody>
      </p:sp>
    </p:spTree>
    <p:extLst>
      <p:ext uri="{BB962C8B-B14F-4D97-AF65-F5344CB8AC3E}">
        <p14:creationId xmlns:p14="http://schemas.microsoft.com/office/powerpoint/2010/main" val="3559914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Enrollment – Funding Eligibility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01754406"/>
              </p:ext>
            </p:extLst>
          </p:nvPr>
        </p:nvGraphicFramePr>
        <p:xfrm>
          <a:off x="628650" y="1906588"/>
          <a:ext cx="7886700" cy="3937000"/>
        </p:xfrm>
        <a:graphic>
          <a:graphicData uri="http://schemas.openxmlformats.org/drawingml/2006/table">
            <a:tbl>
              <a:tblPr firstRow="1" bandRow="1">
                <a:tableStyleId>{5C22544A-7EE6-4342-B048-85BDC9FD1C3A}</a:tableStyleId>
              </a:tblPr>
              <a:tblGrid>
                <a:gridCol w="2798214"/>
                <a:gridCol w="5088486"/>
              </a:tblGrid>
              <a:tr h="370840">
                <a:tc>
                  <a:txBody>
                    <a:bodyPr/>
                    <a:lstStyle/>
                    <a:p>
                      <a:r>
                        <a:rPr lang="en-US" dirty="0" smtClean="0"/>
                        <a:t>Type</a:t>
                      </a:r>
                      <a:r>
                        <a:rPr lang="en-US" baseline="0" dirty="0" smtClean="0"/>
                        <a:t> of Dual Enrollment</a:t>
                      </a:r>
                      <a:endParaRPr lang="en-US" dirty="0"/>
                    </a:p>
                  </a:txBody>
                  <a:tcPr/>
                </a:tc>
                <a:tc>
                  <a:txBody>
                    <a:bodyPr/>
                    <a:lstStyle/>
                    <a:p>
                      <a:r>
                        <a:rPr lang="en-US" dirty="0" smtClean="0"/>
                        <a:t>Funding Criteria</a:t>
                      </a:r>
                      <a:r>
                        <a:rPr lang="en-US" baseline="0" dirty="0" smtClean="0"/>
                        <a:t> </a:t>
                      </a:r>
                      <a:endParaRPr lang="en-US" dirty="0"/>
                    </a:p>
                  </a:txBody>
                  <a:tcPr/>
                </a:tc>
              </a:tr>
              <a:tr h="370840">
                <a:tc>
                  <a:txBody>
                    <a:bodyPr/>
                    <a:lstStyle/>
                    <a:p>
                      <a:r>
                        <a:rPr lang="en-US" baseline="0" dirty="0" smtClean="0"/>
                        <a:t>District Postsecondary Center/College</a:t>
                      </a:r>
                      <a:endParaRPr lang="en-US" dirty="0"/>
                    </a:p>
                  </a:txBody>
                  <a:tcPr/>
                </a:tc>
                <a:tc>
                  <a:txBody>
                    <a:bodyPr/>
                    <a:lstStyle/>
                    <a:p>
                      <a:pPr marL="285750" indent="-285750">
                        <a:buFont typeface="Arial" panose="020B0604020202020204" pitchFamily="34" charset="0"/>
                        <a:buChar char="•"/>
                      </a:pPr>
                      <a:r>
                        <a:rPr lang="en-US" dirty="0" smtClean="0"/>
                        <a:t>Certification is not on</a:t>
                      </a:r>
                      <a:r>
                        <a:rPr lang="en-US" baseline="0" dirty="0" smtClean="0"/>
                        <a:t> the CAPE Postsecondary Industry Certification Funding List (PSICFL) or is not funding eligible on the PSICFL for district performance funding</a:t>
                      </a:r>
                    </a:p>
                    <a:p>
                      <a:pPr marL="285750" indent="-285750">
                        <a:buFont typeface="Arial" panose="020B0604020202020204" pitchFamily="34" charset="0"/>
                        <a:buChar char="•"/>
                      </a:pPr>
                      <a:r>
                        <a:rPr lang="en-US" baseline="0" dirty="0" smtClean="0"/>
                        <a:t>Dual Enrollment Career-themed Course is registered (SCNS Course)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Florida College System Institution</a:t>
                      </a:r>
                      <a:endParaRPr lang="en-US" dirty="0" smtClean="0"/>
                    </a:p>
                    <a:p>
                      <a:endParaRPr lang="en-US" dirty="0"/>
                    </a:p>
                  </a:txBody>
                  <a:tcPr/>
                </a:tc>
                <a:tc>
                  <a:txBody>
                    <a:bodyPr/>
                    <a:lstStyle/>
                    <a:p>
                      <a:pPr marL="285750" indent="-285750">
                        <a:buFont typeface="Arial" panose="020B0604020202020204" pitchFamily="34" charset="0"/>
                        <a:buChar char="•"/>
                      </a:pPr>
                      <a:r>
                        <a:rPr lang="en-US" dirty="0" smtClean="0"/>
                        <a:t>Certification</a:t>
                      </a:r>
                      <a:r>
                        <a:rPr lang="en-US" baseline="0" dirty="0" smtClean="0"/>
                        <a:t> is not on the PSICFL or is not funding eligible for colleges on the PSICFL</a:t>
                      </a:r>
                    </a:p>
                    <a:p>
                      <a:pPr marL="285750" indent="-285750">
                        <a:buFont typeface="Arial" panose="020B0604020202020204" pitchFamily="34" charset="0"/>
                        <a:buChar char="•"/>
                      </a:pPr>
                      <a:r>
                        <a:rPr lang="en-US" baseline="0" dirty="0" smtClean="0"/>
                        <a:t>Dual Enrollment Career-themed Course is registered (SCNS Course)</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Private Postsecondary</a:t>
                      </a:r>
                      <a:endParaRPr lang="en-US" dirty="0" smtClean="0"/>
                    </a:p>
                    <a:p>
                      <a:endParaRPr lang="en-US" dirty="0"/>
                    </a:p>
                  </a:txBody>
                  <a:tcPr/>
                </a:tc>
                <a:tc>
                  <a:txBody>
                    <a:bodyPr/>
                    <a:lstStyle/>
                    <a:p>
                      <a:pPr marL="285750" indent="-285750">
                        <a:buFont typeface="Arial" panose="020B0604020202020204" pitchFamily="34" charset="0"/>
                        <a:buChar char="•"/>
                      </a:pPr>
                      <a:r>
                        <a:rPr lang="en-US" dirty="0" smtClean="0"/>
                        <a:t>Dual</a:t>
                      </a:r>
                      <a:r>
                        <a:rPr lang="en-US" baseline="0" dirty="0" smtClean="0"/>
                        <a:t> Enrollment Career-themed Course for a private institution</a:t>
                      </a:r>
                      <a:endParaRPr lang="en-US" dirty="0"/>
                    </a:p>
                  </a:txBody>
                  <a:tcPr/>
                </a:tc>
              </a:tr>
            </a:tbl>
          </a:graphicData>
        </a:graphic>
      </p:graphicFrame>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15</a:t>
            </a:fld>
            <a:endParaRPr lang="en-US"/>
          </a:p>
        </p:txBody>
      </p:sp>
    </p:spTree>
    <p:extLst>
      <p:ext uri="{BB962C8B-B14F-4D97-AF65-F5344CB8AC3E}">
        <p14:creationId xmlns:p14="http://schemas.microsoft.com/office/powerpoint/2010/main" val="1623441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know what my district DCD is?</a:t>
            </a:r>
            <a:endParaRPr lang="en-US" dirty="0"/>
          </a:p>
        </p:txBody>
      </p:sp>
      <p:sp>
        <p:nvSpPr>
          <p:cNvPr id="3" name="Content Placeholder 2"/>
          <p:cNvSpPr>
            <a:spLocks noGrp="1"/>
          </p:cNvSpPr>
          <p:nvPr>
            <p:ph idx="1"/>
          </p:nvPr>
        </p:nvSpPr>
        <p:spPr/>
        <p:txBody>
          <a:bodyPr/>
          <a:lstStyle/>
          <a:p>
            <a:r>
              <a:rPr lang="en-US" dirty="0" smtClean="0"/>
              <a:t>The DCD is available in the FEFP Calculation document</a:t>
            </a:r>
          </a:p>
          <a:p>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16</a:t>
            </a:fld>
            <a:endParaRPr lang="en-US"/>
          </a:p>
        </p:txBody>
      </p:sp>
      <p:pic>
        <p:nvPicPr>
          <p:cNvPr id="6" name="Picture 5"/>
          <p:cNvPicPr>
            <a:picLocks noChangeAspect="1"/>
          </p:cNvPicPr>
          <p:nvPr/>
        </p:nvPicPr>
        <p:blipFill rotWithShape="1">
          <a:blip r:embed="rId3"/>
          <a:srcRect l="8784" t="17476" r="6997" b="29030"/>
          <a:stretch/>
        </p:blipFill>
        <p:spPr>
          <a:xfrm>
            <a:off x="1025494" y="2760292"/>
            <a:ext cx="7048781" cy="3587327"/>
          </a:xfrm>
          <a:prstGeom prst="rect">
            <a:avLst/>
          </a:prstGeom>
        </p:spPr>
      </p:pic>
      <p:sp>
        <p:nvSpPr>
          <p:cNvPr id="7" name="Rounded Rectangle 6"/>
          <p:cNvSpPr/>
          <p:nvPr/>
        </p:nvSpPr>
        <p:spPr>
          <a:xfrm>
            <a:off x="4358355" y="3298677"/>
            <a:ext cx="504202" cy="313546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6434138"/>
            <a:ext cx="3905427" cy="230832"/>
          </a:xfrm>
          <a:prstGeom prst="rect">
            <a:avLst/>
          </a:prstGeom>
          <a:noFill/>
        </p:spPr>
        <p:txBody>
          <a:bodyPr wrap="square" rtlCol="0">
            <a:spAutoFit/>
          </a:bodyPr>
          <a:lstStyle/>
          <a:p>
            <a:r>
              <a:rPr lang="en-US" sz="900" dirty="0">
                <a:hlinkClick r:id="rId4"/>
              </a:rPr>
              <a:t>http://</a:t>
            </a:r>
            <a:r>
              <a:rPr lang="en-US" sz="900" dirty="0" smtClean="0">
                <a:hlinkClick r:id="rId4"/>
              </a:rPr>
              <a:t>www.fldoe.org/core/fileparse.php/7507/urlt/1516FEFP4thCalc.pdf</a:t>
            </a:r>
            <a:r>
              <a:rPr lang="en-US" sz="900" dirty="0" smtClean="0"/>
              <a:t> </a:t>
            </a:r>
            <a:endParaRPr lang="en-US" sz="900" dirty="0"/>
          </a:p>
        </p:txBody>
      </p:sp>
    </p:spTree>
    <p:extLst>
      <p:ext uri="{BB962C8B-B14F-4D97-AF65-F5344CB8AC3E}">
        <p14:creationId xmlns:p14="http://schemas.microsoft.com/office/powerpoint/2010/main" val="1327127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know what the base student allocation (BSA) in the FEFP is?</a:t>
            </a:r>
            <a:endParaRPr lang="en-US" dirty="0"/>
          </a:p>
        </p:txBody>
      </p:sp>
      <p:sp>
        <p:nvSpPr>
          <p:cNvPr id="3" name="Content Placeholder 2"/>
          <p:cNvSpPr>
            <a:spLocks noGrp="1"/>
          </p:cNvSpPr>
          <p:nvPr>
            <p:ph idx="1"/>
          </p:nvPr>
        </p:nvSpPr>
        <p:spPr/>
        <p:txBody>
          <a:bodyPr/>
          <a:lstStyle/>
          <a:p>
            <a:r>
              <a:rPr lang="en-US" dirty="0" smtClean="0"/>
              <a:t>The BSA is listed on the first summary page of the FEFP calculation document and it is also available in the annual General Appropriations Act.</a:t>
            </a:r>
          </a:p>
          <a:p>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17</a:t>
            </a:fld>
            <a:endParaRPr lang="en-US"/>
          </a:p>
        </p:txBody>
      </p:sp>
      <p:pic>
        <p:nvPicPr>
          <p:cNvPr id="6" name="Picture 5"/>
          <p:cNvPicPr>
            <a:picLocks noChangeAspect="1"/>
          </p:cNvPicPr>
          <p:nvPr/>
        </p:nvPicPr>
        <p:blipFill rotWithShape="1">
          <a:blip r:embed="rId3"/>
          <a:srcRect l="4179" t="11535" r="1543" b="36765"/>
          <a:stretch/>
        </p:blipFill>
        <p:spPr>
          <a:xfrm>
            <a:off x="894168" y="3142415"/>
            <a:ext cx="7039469" cy="3093049"/>
          </a:xfrm>
          <a:prstGeom prst="rect">
            <a:avLst/>
          </a:prstGeom>
        </p:spPr>
      </p:pic>
      <p:sp>
        <p:nvSpPr>
          <p:cNvPr id="8" name="Rounded Rectangle 7"/>
          <p:cNvSpPr/>
          <p:nvPr/>
        </p:nvSpPr>
        <p:spPr>
          <a:xfrm>
            <a:off x="1222049" y="5905144"/>
            <a:ext cx="6383708" cy="444381"/>
          </a:xfrm>
          <a:prstGeom prst="roundRect">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367" y="6406911"/>
            <a:ext cx="3905427" cy="230832"/>
          </a:xfrm>
          <a:prstGeom prst="rect">
            <a:avLst/>
          </a:prstGeom>
          <a:noFill/>
        </p:spPr>
        <p:txBody>
          <a:bodyPr wrap="square" rtlCol="0">
            <a:spAutoFit/>
          </a:bodyPr>
          <a:lstStyle/>
          <a:p>
            <a:r>
              <a:rPr lang="en-US" sz="900" dirty="0">
                <a:hlinkClick r:id="rId4"/>
              </a:rPr>
              <a:t>http://</a:t>
            </a:r>
            <a:r>
              <a:rPr lang="en-US" sz="900" dirty="0" smtClean="0">
                <a:hlinkClick r:id="rId4"/>
              </a:rPr>
              <a:t>www.fldoe.org/core/fileparse.php/7507/urlt/1516FEFP4thCalc.pdf</a:t>
            </a:r>
            <a:r>
              <a:rPr lang="en-US" sz="900" dirty="0" smtClean="0"/>
              <a:t> </a:t>
            </a:r>
            <a:endParaRPr lang="en-US" sz="900" dirty="0"/>
          </a:p>
        </p:txBody>
      </p:sp>
    </p:spTree>
    <p:extLst>
      <p:ext uri="{BB962C8B-B14F-4D97-AF65-F5344CB8AC3E}">
        <p14:creationId xmlns:p14="http://schemas.microsoft.com/office/powerpoint/2010/main" val="130751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60450" y="2735263"/>
            <a:ext cx="7013575" cy="1076325"/>
          </a:xfrm>
        </p:spPr>
        <p:txBody>
          <a:bodyPr>
            <a:normAutofit fontScale="90000"/>
          </a:bodyPr>
          <a:lstStyle/>
          <a:p>
            <a:pPr eaLnBrk="1" hangingPunct="1"/>
            <a:r>
              <a:rPr lang="en-US" altLang="en-US" dirty="0" smtClean="0"/>
              <a:t>When/How does my district receive the funds?</a:t>
            </a:r>
            <a:endParaRPr altLang="en-US" dirty="0" smtClean="0"/>
          </a:p>
        </p:txBody>
      </p:sp>
      <p:sp>
        <p:nvSpPr>
          <p:cNvPr id="18435" name="Text Placeholder 2"/>
          <p:cNvSpPr>
            <a:spLocks noGrp="1"/>
          </p:cNvSpPr>
          <p:nvPr>
            <p:ph type="body" idx="1"/>
          </p:nvPr>
        </p:nvSpPr>
        <p:spPr>
          <a:xfrm>
            <a:off x="1060450" y="4227513"/>
            <a:ext cx="7013575" cy="1862137"/>
          </a:xfrm>
        </p:spPr>
        <p:txBody>
          <a:bodyPr/>
          <a:lstStyle/>
          <a:p>
            <a:pPr eaLnBrk="1" hangingPunct="1"/>
            <a:endParaRPr lang="en-US" altLang="en-US" dirty="0" smtClean="0"/>
          </a:p>
        </p:txBody>
      </p:sp>
      <p:sp>
        <p:nvSpPr>
          <p:cNvPr id="1843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7871FA3D-AC42-4D2B-A8DE-A988EA0B1DA6}" type="slidenum">
              <a:rPr lang="en-US" altLang="en-US" sz="1100" smtClean="0"/>
              <a:pPr eaLnBrk="1" hangingPunct="1">
                <a:lnSpc>
                  <a:spcPct val="100000"/>
                </a:lnSpc>
                <a:spcBef>
                  <a:spcPct val="0"/>
                </a:spcBef>
                <a:buClrTx/>
                <a:buFontTx/>
                <a:buNone/>
              </a:pPr>
              <a:t>18</a:t>
            </a:fld>
            <a:endParaRPr lang="en-US" altLang="en-US" sz="1100" smtClean="0"/>
          </a:p>
        </p:txBody>
      </p:sp>
    </p:spTree>
    <p:extLst>
      <p:ext uri="{BB962C8B-B14F-4D97-AF65-F5344CB8AC3E}">
        <p14:creationId xmlns:p14="http://schemas.microsoft.com/office/powerpoint/2010/main" val="2668581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Disbursement of Funds</a:t>
            </a:r>
            <a:endParaRPr lang="en-US" dirty="0"/>
          </a:p>
        </p:txBody>
      </p:sp>
      <p:sp>
        <p:nvSpPr>
          <p:cNvPr id="3" name="Content Placeholder 2"/>
          <p:cNvSpPr>
            <a:spLocks noGrp="1"/>
          </p:cNvSpPr>
          <p:nvPr>
            <p:ph idx="1"/>
          </p:nvPr>
        </p:nvSpPr>
        <p:spPr/>
        <p:txBody>
          <a:bodyPr/>
          <a:lstStyle/>
          <a:p>
            <a:r>
              <a:rPr lang="en-US" dirty="0"/>
              <a:t>Districts do not receive a lump sum for the funds generated through the add-on FTE</a:t>
            </a:r>
          </a:p>
          <a:p>
            <a:r>
              <a:rPr lang="en-US" dirty="0" smtClean="0"/>
              <a:t>The add-on FTE is included in FEFP calculations and funds are sent to the district based upon the calculation every two weeks</a:t>
            </a:r>
            <a:endParaRPr lang="en-US" dirty="0"/>
          </a:p>
          <a:p>
            <a:endParaRPr lang="en-US" dirty="0" smtClean="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19</a:t>
            </a:fld>
            <a:endParaRPr lang="en-US"/>
          </a:p>
        </p:txBody>
      </p:sp>
    </p:spTree>
    <p:extLst>
      <p:ext uri="{BB962C8B-B14F-4D97-AF65-F5344CB8AC3E}">
        <p14:creationId xmlns:p14="http://schemas.microsoft.com/office/powerpoint/2010/main" val="3281209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Questions Answered in this Session</a:t>
            </a:r>
          </a:p>
        </p:txBody>
      </p:sp>
      <p:sp>
        <p:nvSpPr>
          <p:cNvPr id="3" name="Content Placeholder 2"/>
          <p:cNvSpPr>
            <a:spLocks noGrp="1"/>
          </p:cNvSpPr>
          <p:nvPr>
            <p:ph idx="1"/>
          </p:nvPr>
        </p:nvSpPr>
        <p:spPr/>
        <p:txBody>
          <a:bodyPr/>
          <a:lstStyle/>
          <a:p>
            <a:r>
              <a:rPr lang="en-US" altLang="en-US" dirty="0"/>
              <a:t>What is the law</a:t>
            </a:r>
            <a:r>
              <a:rPr lang="en-US" altLang="en-US" dirty="0" smtClean="0"/>
              <a:t>?</a:t>
            </a:r>
          </a:p>
          <a:p>
            <a:r>
              <a:rPr lang="en-US" altLang="en-US" dirty="0"/>
              <a:t>How do I know how much funding </a:t>
            </a:r>
            <a:r>
              <a:rPr lang="en-US" altLang="en-US" dirty="0" smtClean="0"/>
              <a:t>my district is generating </a:t>
            </a:r>
            <a:r>
              <a:rPr lang="en-US" altLang="en-US" dirty="0"/>
              <a:t>from </a:t>
            </a:r>
            <a:r>
              <a:rPr lang="en-US" altLang="en-US" dirty="0" smtClean="0"/>
              <a:t>CAPE?</a:t>
            </a:r>
          </a:p>
          <a:p>
            <a:r>
              <a:rPr lang="en-US" altLang="en-US" dirty="0"/>
              <a:t>When/How does my district receive the funds</a:t>
            </a:r>
            <a:r>
              <a:rPr lang="en-US" altLang="en-US" dirty="0" smtClean="0"/>
              <a:t>?</a:t>
            </a:r>
          </a:p>
          <a:p>
            <a:r>
              <a:rPr lang="en-US" dirty="0"/>
              <a:t>How </a:t>
            </a:r>
            <a:r>
              <a:rPr lang="en-US" dirty="0" smtClean="0"/>
              <a:t>must </a:t>
            </a:r>
            <a:r>
              <a:rPr lang="en-US" dirty="0"/>
              <a:t>my district spend the funds earned for industry certifications</a:t>
            </a:r>
            <a:r>
              <a:rPr lang="en-US" dirty="0" smtClean="0"/>
              <a:t>?</a:t>
            </a:r>
          </a:p>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2</a:t>
            </a:fld>
            <a:endParaRPr lang="en-US"/>
          </a:p>
        </p:txBody>
      </p:sp>
    </p:spTree>
    <p:extLst>
      <p:ext uri="{BB962C8B-B14F-4D97-AF65-F5344CB8AC3E}">
        <p14:creationId xmlns:p14="http://schemas.microsoft.com/office/powerpoint/2010/main" val="804195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FEFP Calculations</a:t>
            </a:r>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20</a:t>
            </a:fld>
            <a:endParaRPr lang="en-US"/>
          </a:p>
        </p:txBody>
      </p:sp>
      <p:sp>
        <p:nvSpPr>
          <p:cNvPr id="5" name="TextBox 4"/>
          <p:cNvSpPr txBox="1"/>
          <p:nvPr/>
        </p:nvSpPr>
        <p:spPr>
          <a:xfrm>
            <a:off x="628650" y="1930400"/>
            <a:ext cx="788670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Weighted FTE is included in the 3</a:t>
            </a:r>
            <a:r>
              <a:rPr lang="en-US" sz="2400" baseline="30000" dirty="0"/>
              <a:t>rd</a:t>
            </a:r>
            <a:r>
              <a:rPr lang="en-US" sz="2400" dirty="0"/>
              <a:t> and 4</a:t>
            </a:r>
            <a:r>
              <a:rPr lang="en-US" sz="2400" baseline="30000" dirty="0"/>
              <a:t>th</a:t>
            </a:r>
            <a:r>
              <a:rPr lang="en-US" sz="2400" dirty="0"/>
              <a:t> </a:t>
            </a:r>
            <a:r>
              <a:rPr lang="en-US" sz="2400" dirty="0" smtClean="0"/>
              <a:t>calculations</a:t>
            </a:r>
            <a:endParaRPr lang="en-US" sz="24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62198372"/>
              </p:ext>
            </p:extLst>
          </p:nvPr>
        </p:nvGraphicFramePr>
        <p:xfrm>
          <a:off x="628650" y="2484438"/>
          <a:ext cx="7203787" cy="2103120"/>
        </p:xfrm>
        <a:graphic>
          <a:graphicData uri="http://schemas.openxmlformats.org/drawingml/2006/table">
            <a:tbl>
              <a:tblPr firstRow="1" bandRow="1">
                <a:tableStyleId>{5C22544A-7EE6-4342-B048-85BDC9FD1C3A}</a:tableStyleId>
              </a:tblPr>
              <a:tblGrid>
                <a:gridCol w="2585605"/>
                <a:gridCol w="1320800"/>
                <a:gridCol w="1496435"/>
                <a:gridCol w="1800947"/>
              </a:tblGrid>
              <a:tr h="370840">
                <a:tc>
                  <a:txBody>
                    <a:bodyPr/>
                    <a:lstStyle/>
                    <a:p>
                      <a:pPr algn="ctr"/>
                      <a:r>
                        <a:rPr lang="en-US" sz="1600" i="0" dirty="0" smtClean="0"/>
                        <a:t>Data</a:t>
                      </a:r>
                      <a:r>
                        <a:rPr lang="en-US" sz="1600" i="0" baseline="0" dirty="0" smtClean="0"/>
                        <a:t> Reporting</a:t>
                      </a:r>
                      <a:endParaRPr lang="en-US" sz="1600" i="0" dirty="0"/>
                    </a:p>
                  </a:txBody>
                  <a:tcPr/>
                </a:tc>
                <a:tc>
                  <a:txBody>
                    <a:bodyPr/>
                    <a:lstStyle/>
                    <a:p>
                      <a:pPr algn="ctr"/>
                      <a:r>
                        <a:rPr lang="en-US" sz="1600" i="0" dirty="0" smtClean="0"/>
                        <a:t>Data Cut-off</a:t>
                      </a:r>
                      <a:endParaRPr lang="en-US" sz="1600" i="0" dirty="0"/>
                    </a:p>
                  </a:txBody>
                  <a:tcPr/>
                </a:tc>
                <a:tc>
                  <a:txBody>
                    <a:bodyPr/>
                    <a:lstStyle/>
                    <a:p>
                      <a:pPr algn="ctr"/>
                      <a:r>
                        <a:rPr lang="en-US" sz="1600" i="0" dirty="0" smtClean="0"/>
                        <a:t>FEFP Calculation</a:t>
                      </a:r>
                      <a:endParaRPr lang="en-US" sz="1600" i="0" dirty="0"/>
                    </a:p>
                  </a:txBody>
                  <a:tcPr/>
                </a:tc>
                <a:tc>
                  <a:txBody>
                    <a:bodyPr/>
                    <a:lstStyle/>
                    <a:p>
                      <a:pPr algn="ctr"/>
                      <a:r>
                        <a:rPr lang="en-US" sz="1600" i="0" dirty="0" smtClean="0"/>
                        <a:t>Estimated Release of the FEFP Calculation</a:t>
                      </a:r>
                      <a:endParaRPr lang="en-US" sz="1600" i="0" dirty="0"/>
                    </a:p>
                  </a:txBody>
                  <a:tcPr/>
                </a:tc>
              </a:tr>
              <a:tr h="370840">
                <a:tc>
                  <a:txBody>
                    <a:bodyPr/>
                    <a:lstStyle/>
                    <a:p>
                      <a:r>
                        <a:rPr lang="en-US" dirty="0" smtClean="0"/>
                        <a:t>2015-16 Survey 5 (Prelim)</a:t>
                      </a:r>
                      <a:endParaRPr lang="en-US" dirty="0"/>
                    </a:p>
                  </a:txBody>
                  <a:tcPr/>
                </a:tc>
                <a:tc>
                  <a:txBody>
                    <a:bodyPr/>
                    <a:lstStyle/>
                    <a:p>
                      <a:pPr algn="ctr"/>
                      <a:r>
                        <a:rPr lang="en-US" dirty="0" smtClean="0"/>
                        <a:t>November 2016</a:t>
                      </a:r>
                      <a:endParaRPr lang="en-US" dirty="0"/>
                    </a:p>
                  </a:txBody>
                  <a:tcPr/>
                </a:tc>
                <a:tc>
                  <a:txBody>
                    <a:bodyPr/>
                    <a:lstStyle/>
                    <a:p>
                      <a:pPr algn="ctr"/>
                      <a:r>
                        <a:rPr lang="en-US" dirty="0" smtClean="0"/>
                        <a:t>3</a:t>
                      </a:r>
                      <a:r>
                        <a:rPr lang="en-US" baseline="30000" dirty="0" smtClean="0"/>
                        <a:t>rd</a:t>
                      </a:r>
                      <a:r>
                        <a:rPr lang="en-US" dirty="0" smtClean="0"/>
                        <a:t> </a:t>
                      </a:r>
                      <a:r>
                        <a:rPr lang="en-US" dirty="0" err="1" smtClean="0"/>
                        <a:t>Calc</a:t>
                      </a:r>
                      <a:endParaRPr lang="en-US" dirty="0"/>
                    </a:p>
                  </a:txBody>
                  <a:tcPr/>
                </a:tc>
                <a:tc>
                  <a:txBody>
                    <a:bodyPr/>
                    <a:lstStyle/>
                    <a:p>
                      <a:pPr algn="ctr"/>
                      <a:r>
                        <a:rPr lang="en-US" dirty="0" smtClean="0"/>
                        <a:t>Late December 2015</a:t>
                      </a:r>
                      <a:endParaRPr lang="en-US" dirty="0"/>
                    </a:p>
                  </a:txBody>
                  <a:tcPr/>
                </a:tc>
              </a:tr>
              <a:tr h="370840">
                <a:tc>
                  <a:txBody>
                    <a:bodyPr/>
                    <a:lstStyle/>
                    <a:p>
                      <a:r>
                        <a:rPr lang="en-US" dirty="0" smtClean="0"/>
                        <a:t>2015-16 Survey 5 (Final)</a:t>
                      </a:r>
                      <a:endParaRPr lang="en-US" dirty="0"/>
                    </a:p>
                  </a:txBody>
                  <a:tcPr/>
                </a:tc>
                <a:tc>
                  <a:txBody>
                    <a:bodyPr/>
                    <a:lstStyle/>
                    <a:p>
                      <a:pPr algn="ctr"/>
                      <a:r>
                        <a:rPr lang="en-US" dirty="0" smtClean="0"/>
                        <a:t>February</a:t>
                      </a:r>
                      <a:r>
                        <a:rPr lang="en-US" baseline="0" dirty="0" smtClean="0"/>
                        <a:t> 2017</a:t>
                      </a:r>
                      <a:endParaRPr lang="en-US" dirty="0"/>
                    </a:p>
                  </a:txBody>
                  <a:tcPr/>
                </a:tc>
                <a:tc>
                  <a:txBody>
                    <a:bodyPr/>
                    <a:lstStyle/>
                    <a:p>
                      <a:pPr algn="ctr"/>
                      <a:r>
                        <a:rPr lang="en-US" dirty="0" smtClean="0"/>
                        <a:t>4</a:t>
                      </a:r>
                      <a:r>
                        <a:rPr lang="en-US" baseline="30000" dirty="0" smtClean="0"/>
                        <a:t>th</a:t>
                      </a:r>
                      <a:r>
                        <a:rPr lang="en-US" dirty="0" smtClean="0"/>
                        <a:t> </a:t>
                      </a:r>
                      <a:r>
                        <a:rPr lang="en-US" dirty="0" err="1" smtClean="0"/>
                        <a:t>Calc</a:t>
                      </a:r>
                      <a:endParaRPr lang="en-US" dirty="0"/>
                    </a:p>
                  </a:txBody>
                  <a:tcPr/>
                </a:tc>
                <a:tc>
                  <a:txBody>
                    <a:bodyPr/>
                    <a:lstStyle/>
                    <a:p>
                      <a:pPr algn="ctr"/>
                      <a:r>
                        <a:rPr lang="en-US" dirty="0" smtClean="0"/>
                        <a:t>April</a:t>
                      </a:r>
                      <a:r>
                        <a:rPr lang="en-US" baseline="0" dirty="0" smtClean="0"/>
                        <a:t> 2016</a:t>
                      </a:r>
                      <a:endParaRPr lang="en-US" dirty="0"/>
                    </a:p>
                  </a:txBody>
                  <a:tcPr/>
                </a:tc>
              </a:tr>
            </a:tbl>
          </a:graphicData>
        </a:graphic>
      </p:graphicFrame>
      <p:sp>
        <p:nvSpPr>
          <p:cNvPr id="9" name="TextBox 8"/>
          <p:cNvSpPr txBox="1"/>
          <p:nvPr/>
        </p:nvSpPr>
        <p:spPr>
          <a:xfrm>
            <a:off x="628650" y="5024582"/>
            <a:ext cx="7647132" cy="1200329"/>
          </a:xfrm>
          <a:prstGeom prst="rect">
            <a:avLst/>
          </a:prstGeom>
          <a:noFill/>
        </p:spPr>
        <p:txBody>
          <a:bodyPr wrap="square" rtlCol="0">
            <a:spAutoFit/>
          </a:bodyPr>
          <a:lstStyle/>
          <a:p>
            <a:r>
              <a:rPr lang="en-US" dirty="0" smtClean="0"/>
              <a:t>FEFP Calculations are available here:</a:t>
            </a:r>
          </a:p>
          <a:p>
            <a:r>
              <a:rPr lang="en-US" dirty="0">
                <a:hlinkClick r:id="rId3"/>
              </a:rPr>
              <a:t>http://</a:t>
            </a:r>
            <a:r>
              <a:rPr lang="en-US" dirty="0" smtClean="0">
                <a:hlinkClick r:id="rId3"/>
              </a:rPr>
              <a:t>www.fldoe.org/finance/fl-edu-finance-program-fefp/fl-edu-finance-program-fefp-calculatio.stml</a:t>
            </a:r>
            <a:r>
              <a:rPr lang="en-US" dirty="0" smtClean="0"/>
              <a:t> </a:t>
            </a:r>
          </a:p>
          <a:p>
            <a:endParaRPr lang="en-US" dirty="0"/>
          </a:p>
        </p:txBody>
      </p:sp>
    </p:spTree>
    <p:extLst>
      <p:ext uri="{BB962C8B-B14F-4D97-AF65-F5344CB8AC3E}">
        <p14:creationId xmlns:p14="http://schemas.microsoft.com/office/powerpoint/2010/main" val="3770986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FEFP Calculations</a:t>
            </a:r>
            <a:endParaRPr lang="en-US" dirty="0"/>
          </a:p>
        </p:txBody>
      </p:sp>
      <p:sp>
        <p:nvSpPr>
          <p:cNvPr id="3" name="Content Placeholder 2"/>
          <p:cNvSpPr>
            <a:spLocks noGrp="1"/>
          </p:cNvSpPr>
          <p:nvPr>
            <p:ph idx="1"/>
          </p:nvPr>
        </p:nvSpPr>
        <p:spPr/>
        <p:txBody>
          <a:bodyPr/>
          <a:lstStyle/>
          <a:p>
            <a:r>
              <a:rPr lang="en-US" dirty="0" smtClean="0"/>
              <a:t>Programs should talk to their finance office staff regarding disbursement of funds</a:t>
            </a:r>
          </a:p>
          <a:p>
            <a:r>
              <a:rPr lang="en-US" dirty="0" smtClean="0"/>
              <a:t>The FEFP does not distribute funds to school and programs so the district needs internal processes for doing so</a:t>
            </a:r>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21</a:t>
            </a:fld>
            <a:endParaRPr lang="en-US"/>
          </a:p>
        </p:txBody>
      </p:sp>
    </p:spTree>
    <p:extLst>
      <p:ext uri="{BB962C8B-B14F-4D97-AF65-F5344CB8AC3E}">
        <p14:creationId xmlns:p14="http://schemas.microsoft.com/office/powerpoint/2010/main" val="1759582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How can I troubleshoot during the year to make sure my district receives the funds?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77C5B66-28B5-4999-88E2-82D0D622EB1F}" type="slidenum">
              <a:rPr lang="en-US" smtClean="0"/>
              <a:pPr>
                <a:defRPr/>
              </a:pPr>
              <a:t>22</a:t>
            </a:fld>
            <a:endParaRPr lang="en-US"/>
          </a:p>
        </p:txBody>
      </p:sp>
    </p:spTree>
    <p:extLst>
      <p:ext uri="{BB962C8B-B14F-4D97-AF65-F5344CB8AC3E}">
        <p14:creationId xmlns:p14="http://schemas.microsoft.com/office/powerpoint/2010/main" val="3405048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Best Practices</a:t>
            </a:r>
            <a:endParaRPr lang="en-US" dirty="0"/>
          </a:p>
        </p:txBody>
      </p:sp>
      <p:sp>
        <p:nvSpPr>
          <p:cNvPr id="6" name="Content Placeholder 5"/>
          <p:cNvSpPr>
            <a:spLocks noGrp="1"/>
          </p:cNvSpPr>
          <p:nvPr>
            <p:ph idx="1"/>
          </p:nvPr>
        </p:nvSpPr>
        <p:spPr/>
        <p:txBody>
          <a:bodyPr/>
          <a:lstStyle/>
          <a:p>
            <a:r>
              <a:rPr lang="en-US" dirty="0" smtClean="0"/>
              <a:t>Make friends with your district MIS staff members!!!!</a:t>
            </a:r>
          </a:p>
          <a:p>
            <a:r>
              <a:rPr lang="en-US" dirty="0" smtClean="0"/>
              <a:t>Request reports that are available to MIS staff on data reporting and funding</a:t>
            </a:r>
          </a:p>
          <a:p>
            <a:r>
              <a:rPr lang="en-US" dirty="0" smtClean="0"/>
              <a:t>Check and re-check your data reporting; review any edit reports on the Industry Certification format with your MIS staff</a:t>
            </a:r>
          </a:p>
          <a:p>
            <a:r>
              <a:rPr lang="en-US" dirty="0" smtClean="0"/>
              <a:t>Don’t make the assumption that what you see in your local system has been successfully submitted to the state</a:t>
            </a:r>
          </a:p>
          <a:p>
            <a:endParaRPr lang="en-US" dirty="0"/>
          </a:p>
        </p:txBody>
      </p:sp>
      <p:sp>
        <p:nvSpPr>
          <p:cNvPr id="4" name="Slide Number Placeholder 3"/>
          <p:cNvSpPr>
            <a:spLocks noGrp="1"/>
          </p:cNvSpPr>
          <p:nvPr>
            <p:ph type="sldNum" sz="quarter" idx="10"/>
          </p:nvPr>
        </p:nvSpPr>
        <p:spPr/>
        <p:txBody>
          <a:bodyPr/>
          <a:lstStyle/>
          <a:p>
            <a:pPr>
              <a:defRPr/>
            </a:pPr>
            <a:fld id="{A77C5B66-28B5-4999-88E2-82D0D622EB1F}" type="slidenum">
              <a:rPr lang="en-US" smtClean="0"/>
              <a:pPr>
                <a:defRPr/>
              </a:pPr>
              <a:t>23</a:t>
            </a:fld>
            <a:endParaRPr lang="en-US"/>
          </a:p>
        </p:txBody>
      </p:sp>
    </p:spTree>
    <p:extLst>
      <p:ext uri="{BB962C8B-B14F-4D97-AF65-F5344CB8AC3E}">
        <p14:creationId xmlns:p14="http://schemas.microsoft.com/office/powerpoint/2010/main" val="485891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the Industry </a:t>
            </a:r>
            <a:r>
              <a:rPr lang="en-US" dirty="0"/>
              <a:t>Certification Format </a:t>
            </a:r>
          </a:p>
        </p:txBody>
      </p:sp>
      <p:sp>
        <p:nvSpPr>
          <p:cNvPr id="3" name="Content Placeholder 2"/>
          <p:cNvSpPr>
            <a:spLocks noGrp="1"/>
          </p:cNvSpPr>
          <p:nvPr>
            <p:ph idx="1"/>
          </p:nvPr>
        </p:nvSpPr>
        <p:spPr/>
        <p:txBody>
          <a:bodyPr>
            <a:normAutofit fontScale="92500" lnSpcReduction="10000"/>
          </a:bodyPr>
          <a:lstStyle/>
          <a:p>
            <a:r>
              <a:rPr lang="en-US" dirty="0" smtClean="0"/>
              <a:t>Industry Certification Format</a:t>
            </a:r>
          </a:p>
          <a:p>
            <a:pPr lvl="1"/>
            <a:r>
              <a:rPr lang="en-US" dirty="0" smtClean="0"/>
              <a:t>15-16: </a:t>
            </a:r>
            <a:r>
              <a:rPr lang="en-US" dirty="0">
                <a:hlinkClick r:id="rId3"/>
              </a:rPr>
              <a:t>http://</a:t>
            </a:r>
            <a:r>
              <a:rPr lang="en-US" dirty="0" smtClean="0">
                <a:hlinkClick r:id="rId3"/>
              </a:rPr>
              <a:t>fldoe.org/accountability/data-sys/database-manuals-updates/2015-16-student-info-system/industry-certification.stml</a:t>
            </a:r>
            <a:endParaRPr lang="en-US" dirty="0" smtClean="0"/>
          </a:p>
          <a:p>
            <a:pPr lvl="1"/>
            <a:r>
              <a:rPr lang="en-US" dirty="0" smtClean="0"/>
              <a:t>16-17: </a:t>
            </a:r>
            <a:r>
              <a:rPr lang="en-US" dirty="0">
                <a:hlinkClick r:id="rId4"/>
              </a:rPr>
              <a:t>http://</a:t>
            </a:r>
            <a:r>
              <a:rPr lang="en-US" dirty="0" smtClean="0">
                <a:hlinkClick r:id="rId4"/>
              </a:rPr>
              <a:t>fldoe.org/accountability/data-sys/database-manuals-updates/2016-17-student-info-system/industry-certification.stml</a:t>
            </a:r>
            <a:endParaRPr lang="en-US" dirty="0" smtClean="0"/>
          </a:p>
          <a:p>
            <a:r>
              <a:rPr lang="en-US" dirty="0" smtClean="0"/>
              <a:t>Important Data Elements (2015-16):</a:t>
            </a:r>
          </a:p>
          <a:p>
            <a:pPr lvl="1"/>
            <a:r>
              <a:rPr lang="en-US" dirty="0" smtClean="0"/>
              <a:t>Industry Certification Identifier</a:t>
            </a:r>
            <a:r>
              <a:rPr lang="en-US" dirty="0"/>
              <a:t>: </a:t>
            </a:r>
            <a:r>
              <a:rPr lang="en-US" dirty="0">
                <a:hlinkClick r:id="rId5"/>
              </a:rPr>
              <a:t>http://</a:t>
            </a:r>
            <a:r>
              <a:rPr lang="en-US" dirty="0" smtClean="0">
                <a:hlinkClick r:id="rId5"/>
              </a:rPr>
              <a:t>fldoe.org/core/fileparse.php/12026/urlt/1516-140462.pdf</a:t>
            </a:r>
            <a:endParaRPr lang="en-US" dirty="0" smtClean="0"/>
          </a:p>
          <a:p>
            <a:pPr lvl="1"/>
            <a:r>
              <a:rPr lang="en-US" dirty="0" smtClean="0"/>
              <a:t>Industry Certification Outcome</a:t>
            </a:r>
            <a:r>
              <a:rPr lang="en-US" dirty="0"/>
              <a:t>: </a:t>
            </a:r>
            <a:r>
              <a:rPr lang="en-US" dirty="0">
                <a:hlinkClick r:id="rId6"/>
              </a:rPr>
              <a:t>http://</a:t>
            </a:r>
            <a:r>
              <a:rPr lang="en-US" dirty="0" smtClean="0">
                <a:hlinkClick r:id="rId6"/>
              </a:rPr>
              <a:t>fldoe.org/core/fileparse.php/12026/urlt/1516-140500.pdf</a:t>
            </a:r>
            <a:endParaRPr lang="en-US" dirty="0" smtClean="0"/>
          </a:p>
          <a:p>
            <a:pPr marL="457200" lvl="1" indent="0">
              <a:buNone/>
            </a:pPr>
            <a:endParaRPr lang="en-US" dirty="0" smtClean="0"/>
          </a:p>
        </p:txBody>
      </p:sp>
      <p:sp>
        <p:nvSpPr>
          <p:cNvPr id="5" name="Slide Number Placeholder 1"/>
          <p:cNvSpPr>
            <a:spLocks noGrp="1"/>
          </p:cNvSpPr>
          <p:nvPr>
            <p:ph type="sldNum" sz="quarter" idx="10"/>
          </p:nvPr>
        </p:nvSpPr>
        <p:spPr bwMode="auto">
          <a:xfrm>
            <a:off x="6832600" y="64341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07849630-89DB-4377-9364-DECD6BE7041D}" type="slidenum">
              <a:rPr lang="en-US" altLang="en-US" sz="1100" smtClean="0"/>
              <a:t>24</a:t>
            </a:fld>
            <a:endParaRPr lang="en-US" altLang="en-US" sz="1100" dirty="0" smtClean="0"/>
          </a:p>
        </p:txBody>
      </p:sp>
    </p:spTree>
    <p:extLst>
      <p:ext uri="{BB962C8B-B14F-4D97-AF65-F5344CB8AC3E}">
        <p14:creationId xmlns:p14="http://schemas.microsoft.com/office/powerpoint/2010/main" val="3143551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330270"/>
              </p:ext>
            </p:extLst>
          </p:nvPr>
        </p:nvGraphicFramePr>
        <p:xfrm>
          <a:off x="730249" y="1676844"/>
          <a:ext cx="7886701" cy="4429634"/>
        </p:xfrm>
        <a:graphic>
          <a:graphicData uri="http://schemas.openxmlformats.org/drawingml/2006/table">
            <a:tbl>
              <a:tblPr firstRow="1" firstCol="1" bandRow="1">
                <a:tableStyleId>{3B4B98B0-60AC-42C2-AFA5-B58CD77FA1E5}</a:tableStyleId>
              </a:tblPr>
              <a:tblGrid>
                <a:gridCol w="812801"/>
                <a:gridCol w="2253573"/>
                <a:gridCol w="3499527"/>
                <a:gridCol w="1320800"/>
              </a:tblGrid>
              <a:tr h="172046">
                <a:tc>
                  <a:txBody>
                    <a:bodyPr/>
                    <a:lstStyle/>
                    <a:p>
                      <a:pPr marL="0" marR="0" algn="ctr">
                        <a:lnSpc>
                          <a:spcPct val="107000"/>
                        </a:lnSpc>
                        <a:spcBef>
                          <a:spcPts val="0"/>
                        </a:spcBef>
                        <a:spcAft>
                          <a:spcPts val="0"/>
                        </a:spcAft>
                      </a:pPr>
                      <a:r>
                        <a:rPr lang="en-US" sz="1100" dirty="0">
                          <a:effectLst/>
                        </a:rPr>
                        <a:t>Report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gn="ctr">
                        <a:lnSpc>
                          <a:spcPct val="107000"/>
                        </a:lnSpc>
                        <a:spcBef>
                          <a:spcPts val="0"/>
                        </a:spcBef>
                        <a:spcAft>
                          <a:spcPts val="0"/>
                        </a:spcAft>
                      </a:pPr>
                      <a:r>
                        <a:rPr lang="en-US" sz="1100" dirty="0">
                          <a:effectLst/>
                        </a:rPr>
                        <a:t>Report Title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gn="ctr">
                        <a:lnSpc>
                          <a:spcPct val="107000"/>
                        </a:lnSpc>
                        <a:spcBef>
                          <a:spcPts val="0"/>
                        </a:spcBef>
                        <a:spcAft>
                          <a:spcPts val="0"/>
                        </a:spcAft>
                      </a:pPr>
                      <a:r>
                        <a:rPr lang="en-US" sz="1100">
                          <a:effectLst/>
                        </a:rPr>
                        <a:t>Summary of the Report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gn="ctr">
                        <a:lnSpc>
                          <a:spcPct val="107000"/>
                        </a:lnSpc>
                        <a:spcBef>
                          <a:spcPts val="0"/>
                        </a:spcBef>
                        <a:spcAft>
                          <a:spcPts val="0"/>
                        </a:spcAft>
                      </a:pPr>
                      <a:r>
                        <a:rPr lang="en-US" sz="1100">
                          <a:effectLst/>
                        </a:rPr>
                        <a:t>Access to the Report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r>
              <a:tr h="860229">
                <a:tc>
                  <a:txBody>
                    <a:bodyPr/>
                    <a:lstStyle/>
                    <a:p>
                      <a:pPr marL="0" marR="0">
                        <a:lnSpc>
                          <a:spcPct val="107000"/>
                        </a:lnSpc>
                        <a:spcBef>
                          <a:spcPts val="0"/>
                        </a:spcBef>
                        <a:spcAft>
                          <a:spcPts val="0"/>
                        </a:spcAft>
                      </a:pPr>
                      <a:r>
                        <a:rPr lang="en-US" sz="1400">
                          <a:effectLst/>
                        </a:rPr>
                        <a:t>F71102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400" dirty="0">
                          <a:effectLst/>
                        </a:rPr>
                        <a:t>List </a:t>
                      </a:r>
                      <a:r>
                        <a:rPr lang="en-US" sz="1400" dirty="0" smtClean="0">
                          <a:effectLst/>
                        </a:rPr>
                        <a:t>of </a:t>
                      </a:r>
                      <a:r>
                        <a:rPr lang="en-US" sz="1400" dirty="0">
                          <a:effectLst/>
                        </a:rPr>
                        <a:t>Students Funded (3</a:t>
                      </a:r>
                      <a:r>
                        <a:rPr lang="en-US" sz="1400" baseline="30000" dirty="0">
                          <a:effectLst/>
                        </a:rPr>
                        <a:t>rd</a:t>
                      </a:r>
                      <a:r>
                        <a:rPr lang="en-US" sz="1400" dirty="0">
                          <a:effectLst/>
                        </a:rPr>
                        <a:t> and 4</a:t>
                      </a:r>
                      <a:r>
                        <a:rPr lang="en-US" sz="1400" baseline="30000" dirty="0">
                          <a:effectLst/>
                        </a:rPr>
                        <a:t>th</a:t>
                      </a:r>
                      <a:r>
                        <a:rPr lang="en-US" sz="1400" dirty="0">
                          <a:effectLst/>
                        </a:rPr>
                        <a:t> Calculations) for Industry Certifications on the CAPE Industry Certification Funding List by </a:t>
                      </a:r>
                      <a:r>
                        <a:rPr lang="en-US" sz="1400" dirty="0" smtClean="0">
                          <a:effectLst/>
                        </a:rPr>
                        <a:t>Student</a:t>
                      </a:r>
                    </a:p>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400">
                          <a:effectLst/>
                        </a:rPr>
                        <a:t>Includes all students funded on the CAPE Industry Certification Funding List.  Disaggregated by district, school, student ID and grade level.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400" dirty="0">
                          <a:effectLst/>
                        </a:rPr>
                        <a:t>Static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r>
              <a:tr h="860229">
                <a:tc>
                  <a:txBody>
                    <a:bodyPr/>
                    <a:lstStyle/>
                    <a:p>
                      <a:pPr marL="0" marR="0">
                        <a:lnSpc>
                          <a:spcPct val="107000"/>
                        </a:lnSpc>
                        <a:spcBef>
                          <a:spcPts val="0"/>
                        </a:spcBef>
                        <a:spcAft>
                          <a:spcPts val="0"/>
                        </a:spcAft>
                      </a:pPr>
                      <a:r>
                        <a:rPr lang="en-US" sz="1400">
                          <a:effectLst/>
                        </a:rPr>
                        <a:t>F71297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400" dirty="0">
                          <a:effectLst/>
                        </a:rPr>
                        <a:t>List </a:t>
                      </a:r>
                      <a:r>
                        <a:rPr lang="en-US" sz="1400" dirty="0" smtClean="0">
                          <a:effectLst/>
                        </a:rPr>
                        <a:t>of </a:t>
                      </a:r>
                      <a:r>
                        <a:rPr lang="en-US" sz="1400" dirty="0">
                          <a:effectLst/>
                        </a:rPr>
                        <a:t>Students Funded (3</a:t>
                      </a:r>
                      <a:r>
                        <a:rPr lang="en-US" sz="1400" baseline="30000" dirty="0">
                          <a:effectLst/>
                        </a:rPr>
                        <a:t>rd</a:t>
                      </a:r>
                      <a:r>
                        <a:rPr lang="en-US" sz="1400" dirty="0">
                          <a:effectLst/>
                        </a:rPr>
                        <a:t> and 4</a:t>
                      </a:r>
                      <a:r>
                        <a:rPr lang="en-US" sz="1400" baseline="30000" dirty="0">
                          <a:effectLst/>
                        </a:rPr>
                        <a:t>th</a:t>
                      </a:r>
                      <a:r>
                        <a:rPr lang="en-US" sz="1400" dirty="0">
                          <a:effectLst/>
                        </a:rPr>
                        <a:t> Calculations) for Industry Certifications on the CAPE Industry Certification Funding List by Student and </a:t>
                      </a:r>
                      <a:r>
                        <a:rPr lang="en-US" sz="1400" dirty="0" smtClean="0">
                          <a:effectLst/>
                        </a:rPr>
                        <a:t>Certification</a:t>
                      </a:r>
                    </a:p>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400">
                          <a:effectLst/>
                        </a:rPr>
                        <a:t>Includes all students funded on the CAPE Industry Certification Funding List.  Disaggregated by district, school, student ID, grade level and certification.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400">
                          <a:effectLst/>
                        </a:rPr>
                        <a:t>Static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r>
              <a:tr h="688183">
                <a:tc>
                  <a:txBody>
                    <a:bodyPr/>
                    <a:lstStyle/>
                    <a:p>
                      <a:pPr marL="0" marR="0">
                        <a:lnSpc>
                          <a:spcPct val="107000"/>
                        </a:lnSpc>
                        <a:spcBef>
                          <a:spcPts val="0"/>
                        </a:spcBef>
                        <a:spcAft>
                          <a:spcPts val="0"/>
                        </a:spcAft>
                      </a:pPr>
                      <a:r>
                        <a:rPr lang="en-US" sz="1400" dirty="0">
                          <a:effectLst/>
                        </a:rPr>
                        <a:t>F71415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400" dirty="0">
                          <a:effectLst/>
                        </a:rPr>
                        <a:t>List </a:t>
                      </a:r>
                      <a:r>
                        <a:rPr lang="en-US" sz="1400" dirty="0" smtClean="0">
                          <a:effectLst/>
                        </a:rPr>
                        <a:t>of </a:t>
                      </a:r>
                      <a:r>
                        <a:rPr lang="en-US" sz="1400" dirty="0">
                          <a:effectLst/>
                        </a:rPr>
                        <a:t>Students Funded for Industry Certifications on the CAPE Industry Certification Funding List by Student and Certification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400" dirty="0">
                          <a:effectLst/>
                        </a:rPr>
                        <a:t>Includes all students funded on the CAPE Industry Certification Funding List.  Disaggregated by district, school, student ID, grade level and certification.  This is a just-in-time report.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400" dirty="0">
                          <a:effectLst/>
                        </a:rPr>
                        <a:t>Upon district request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r>
            </a:tbl>
          </a:graphicData>
        </a:graphic>
      </p:graphicFrame>
      <p:sp>
        <p:nvSpPr>
          <p:cNvPr id="5" name="Slide Number Placeholder 1"/>
          <p:cNvSpPr>
            <a:spLocks noGrp="1"/>
          </p:cNvSpPr>
          <p:nvPr>
            <p:ph type="sldNum" sz="quarter" idx="10"/>
          </p:nvPr>
        </p:nvSpPr>
        <p:spPr bwMode="auto">
          <a:xfrm>
            <a:off x="6832600" y="64341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15DB8A89-2065-4701-8C46-D237D80C07CB}" type="slidenum">
              <a:rPr lang="en-US" altLang="en-US" sz="1100" smtClean="0"/>
              <a:t>25</a:t>
            </a:fld>
            <a:endParaRPr lang="en-US" altLang="en-US" sz="1100" dirty="0" smtClean="0"/>
          </a:p>
        </p:txBody>
      </p:sp>
      <p:sp>
        <p:nvSpPr>
          <p:cNvPr id="6" name="Title 1"/>
          <p:cNvSpPr txBox="1">
            <a:spLocks/>
          </p:cNvSpPr>
          <p:nvPr/>
        </p:nvSpPr>
        <p:spPr bwMode="auto">
          <a:xfrm>
            <a:off x="618490" y="97694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lang="en-US" sz="3200" b="1" i="0" u="none"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pitchFamily="34" charset="0"/>
              </a:defRPr>
            </a:lvl2pPr>
            <a:lvl3pPr algn="l" rtl="0" eaLnBrk="0" fontAlgn="base" hangingPunct="0">
              <a:lnSpc>
                <a:spcPct val="90000"/>
              </a:lnSpc>
              <a:spcBef>
                <a:spcPct val="0"/>
              </a:spcBef>
              <a:spcAft>
                <a:spcPct val="0"/>
              </a:spcAft>
              <a:defRPr sz="3200" b="1">
                <a:solidFill>
                  <a:srgbClr val="262A63"/>
                </a:solidFill>
                <a:latin typeface="Calibri" pitchFamily="34" charset="0"/>
              </a:defRPr>
            </a:lvl3pPr>
            <a:lvl4pPr algn="l" rtl="0" eaLnBrk="0" fontAlgn="base" hangingPunct="0">
              <a:lnSpc>
                <a:spcPct val="90000"/>
              </a:lnSpc>
              <a:spcBef>
                <a:spcPct val="0"/>
              </a:spcBef>
              <a:spcAft>
                <a:spcPct val="0"/>
              </a:spcAft>
              <a:defRPr sz="3200" b="1">
                <a:solidFill>
                  <a:srgbClr val="262A63"/>
                </a:solidFill>
                <a:latin typeface="Calibri" pitchFamily="34" charset="0"/>
              </a:defRPr>
            </a:lvl4pPr>
            <a:lvl5pPr algn="l" rtl="0" eaLnBrk="0" fontAlgn="base" hangingPunct="0">
              <a:lnSpc>
                <a:spcPct val="90000"/>
              </a:lnSpc>
              <a:spcBef>
                <a:spcPct val="0"/>
              </a:spcBef>
              <a:spcAft>
                <a:spcPct val="0"/>
              </a:spcAft>
              <a:defRPr sz="3200" b="1">
                <a:solidFill>
                  <a:srgbClr val="262A63"/>
                </a:solidFill>
                <a:latin typeface="Calibri" pitchFamily="34" charset="0"/>
              </a:defRPr>
            </a:lvl5pPr>
            <a:lvl6pPr marL="457200" algn="l" rtl="0" fontAlgn="base">
              <a:lnSpc>
                <a:spcPct val="90000"/>
              </a:lnSpc>
              <a:spcBef>
                <a:spcPct val="0"/>
              </a:spcBef>
              <a:spcAft>
                <a:spcPct val="0"/>
              </a:spcAft>
              <a:defRPr sz="3200" b="1">
                <a:solidFill>
                  <a:srgbClr val="262A63"/>
                </a:solidFill>
                <a:latin typeface="Calibri" pitchFamily="34" charset="0"/>
              </a:defRPr>
            </a:lvl6pPr>
            <a:lvl7pPr marL="914400" algn="l" rtl="0" fontAlgn="base">
              <a:lnSpc>
                <a:spcPct val="90000"/>
              </a:lnSpc>
              <a:spcBef>
                <a:spcPct val="0"/>
              </a:spcBef>
              <a:spcAft>
                <a:spcPct val="0"/>
              </a:spcAft>
              <a:defRPr sz="3200" b="1">
                <a:solidFill>
                  <a:srgbClr val="262A63"/>
                </a:solidFill>
                <a:latin typeface="Calibri" pitchFamily="34" charset="0"/>
              </a:defRPr>
            </a:lvl7pPr>
            <a:lvl8pPr marL="1371600" algn="l" rtl="0" fontAlgn="base">
              <a:lnSpc>
                <a:spcPct val="90000"/>
              </a:lnSpc>
              <a:spcBef>
                <a:spcPct val="0"/>
              </a:spcBef>
              <a:spcAft>
                <a:spcPct val="0"/>
              </a:spcAft>
              <a:defRPr sz="3200" b="1">
                <a:solidFill>
                  <a:srgbClr val="262A63"/>
                </a:solidFill>
                <a:latin typeface="Calibri" pitchFamily="34" charset="0"/>
              </a:defRPr>
            </a:lvl8pPr>
            <a:lvl9pPr marL="1828800" algn="l" rtl="0" fontAlgn="base">
              <a:lnSpc>
                <a:spcPct val="90000"/>
              </a:lnSpc>
              <a:spcBef>
                <a:spcPct val="0"/>
              </a:spcBef>
              <a:spcAft>
                <a:spcPct val="0"/>
              </a:spcAft>
              <a:defRPr sz="3200" b="1">
                <a:solidFill>
                  <a:srgbClr val="262A63"/>
                </a:solidFill>
                <a:latin typeface="Calibri" pitchFamily="34" charset="0"/>
              </a:defRPr>
            </a:lvl9pPr>
          </a:lstStyle>
          <a:p>
            <a:pPr>
              <a:lnSpc>
                <a:spcPct val="80000"/>
              </a:lnSpc>
              <a:defRPr/>
            </a:pPr>
            <a:r>
              <a:rPr lang="en-US" dirty="0" smtClean="0"/>
              <a:t>Funding Data Reports Available to Districts</a:t>
            </a:r>
            <a:endParaRPr lang="en-US" dirty="0"/>
          </a:p>
        </p:txBody>
      </p:sp>
    </p:spTree>
    <p:extLst>
      <p:ext uri="{BB962C8B-B14F-4D97-AF65-F5344CB8AC3E}">
        <p14:creationId xmlns:p14="http://schemas.microsoft.com/office/powerpoint/2010/main" val="1181875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nSpc>
                <a:spcPct val="80000"/>
              </a:lnSpc>
              <a:defRPr/>
            </a:pPr>
            <a:r>
              <a:rPr lang="en-US" sz="3200" dirty="0" smtClean="0"/>
              <a:t>Summary Data Reports Available to Districts</a:t>
            </a:r>
            <a:endParaRPr lang="en-US" sz="32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004022241"/>
              </p:ext>
            </p:extLst>
          </p:nvPr>
        </p:nvGraphicFramePr>
        <p:xfrm>
          <a:off x="720089" y="1902778"/>
          <a:ext cx="7886701" cy="3540785"/>
        </p:xfrm>
        <a:graphic>
          <a:graphicData uri="http://schemas.openxmlformats.org/drawingml/2006/table">
            <a:tbl>
              <a:tblPr firstRow="1" firstCol="1" bandRow="1">
                <a:tableStyleId>{3B4B98B0-60AC-42C2-AFA5-B58CD77FA1E5}</a:tableStyleId>
              </a:tblPr>
              <a:tblGrid>
                <a:gridCol w="983554"/>
                <a:gridCol w="2082820"/>
                <a:gridCol w="3343474"/>
                <a:gridCol w="1476853"/>
              </a:tblGrid>
              <a:tr h="172046">
                <a:tc>
                  <a:txBody>
                    <a:bodyPr/>
                    <a:lstStyle/>
                    <a:p>
                      <a:pPr marL="0" marR="0" algn="ctr">
                        <a:lnSpc>
                          <a:spcPct val="107000"/>
                        </a:lnSpc>
                        <a:spcBef>
                          <a:spcPts val="0"/>
                        </a:spcBef>
                        <a:spcAft>
                          <a:spcPts val="0"/>
                        </a:spcAft>
                      </a:pPr>
                      <a:r>
                        <a:rPr lang="en-US" sz="1100" dirty="0">
                          <a:effectLst/>
                        </a:rPr>
                        <a:t>Report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gn="ctr">
                        <a:lnSpc>
                          <a:spcPct val="107000"/>
                        </a:lnSpc>
                        <a:spcBef>
                          <a:spcPts val="0"/>
                        </a:spcBef>
                        <a:spcAft>
                          <a:spcPts val="0"/>
                        </a:spcAft>
                      </a:pPr>
                      <a:r>
                        <a:rPr lang="en-US" sz="1100">
                          <a:effectLst/>
                        </a:rPr>
                        <a:t>Report Title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gn="ctr">
                        <a:lnSpc>
                          <a:spcPct val="107000"/>
                        </a:lnSpc>
                        <a:spcBef>
                          <a:spcPts val="0"/>
                        </a:spcBef>
                        <a:spcAft>
                          <a:spcPts val="0"/>
                        </a:spcAft>
                      </a:pPr>
                      <a:r>
                        <a:rPr lang="en-US" sz="1100" dirty="0">
                          <a:effectLst/>
                        </a:rPr>
                        <a:t>Summary of the Report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gn="ctr">
                        <a:lnSpc>
                          <a:spcPct val="107000"/>
                        </a:lnSpc>
                        <a:spcBef>
                          <a:spcPts val="0"/>
                        </a:spcBef>
                        <a:spcAft>
                          <a:spcPts val="0"/>
                        </a:spcAft>
                      </a:pPr>
                      <a:r>
                        <a:rPr lang="en-US" sz="1100">
                          <a:effectLst/>
                        </a:rPr>
                        <a:t>Access to the Report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r>
              <a:tr h="688183">
                <a:tc>
                  <a:txBody>
                    <a:bodyPr/>
                    <a:lstStyle/>
                    <a:p>
                      <a:pPr marL="0" marR="0">
                        <a:lnSpc>
                          <a:spcPct val="107000"/>
                        </a:lnSpc>
                        <a:spcBef>
                          <a:spcPts val="0"/>
                        </a:spcBef>
                        <a:spcAft>
                          <a:spcPts val="0"/>
                        </a:spcAft>
                      </a:pPr>
                      <a:r>
                        <a:rPr lang="en-US" sz="1600">
                          <a:effectLst/>
                        </a:rPr>
                        <a:t>F71082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600">
                          <a:effectLst/>
                        </a:rPr>
                        <a:t>Number of Students Who Took/Passed an Industry Certification By School, Industry Certification and Grade Level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600" dirty="0">
                          <a:effectLst/>
                        </a:rPr>
                        <a:t>Includes all certifications attempted and earned on the CAPE Industry Certification Funding List for all students including those students not enrolled in a career-themed course.  Disaggregated by district, school, and grade level</a:t>
                      </a:r>
                      <a:r>
                        <a:rPr lang="en-US" sz="1600" dirty="0" smtClean="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600">
                          <a:effectLst/>
                        </a:rPr>
                        <a:t>Upon district request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r>
              <a:tr h="688183">
                <a:tc>
                  <a:txBody>
                    <a:bodyPr/>
                    <a:lstStyle/>
                    <a:p>
                      <a:pPr marL="0" marR="0">
                        <a:lnSpc>
                          <a:spcPct val="107000"/>
                        </a:lnSpc>
                        <a:spcBef>
                          <a:spcPts val="0"/>
                        </a:spcBef>
                        <a:spcAft>
                          <a:spcPts val="0"/>
                        </a:spcAft>
                      </a:pPr>
                      <a:r>
                        <a:rPr lang="en-US" sz="1600" dirty="0">
                          <a:effectLst/>
                        </a:rPr>
                        <a:t>F71432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600" dirty="0">
                          <a:effectLst/>
                        </a:rPr>
                        <a:t>Funding-Eligible Number of Students Who Took/Passed an Industry Certification By School, </a:t>
                      </a:r>
                      <a:r>
                        <a:rPr lang="en-US" sz="1600" u="sng" dirty="0">
                          <a:effectLst/>
                        </a:rPr>
                        <a:t>Course</a:t>
                      </a:r>
                      <a:r>
                        <a:rPr lang="en-US" sz="1600" dirty="0">
                          <a:effectLst/>
                        </a:rPr>
                        <a:t> and Industry Certification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600" dirty="0">
                          <a:effectLst/>
                        </a:rPr>
                        <a:t>Includes all certifications attempted and earned on the CAPE Industry Certification Funding List for all funding-eligible students.  Disaggregated by district, school and course.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600" dirty="0">
                          <a:effectLst/>
                        </a:rPr>
                        <a:t>Static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r>
            </a:tbl>
          </a:graphicData>
        </a:graphic>
      </p:graphicFrame>
      <p:sp>
        <p:nvSpPr>
          <p:cNvPr id="5" name="Slide Number Placeholder 1"/>
          <p:cNvSpPr>
            <a:spLocks noGrp="1"/>
          </p:cNvSpPr>
          <p:nvPr>
            <p:ph type="sldNum" sz="quarter" idx="10"/>
          </p:nvPr>
        </p:nvSpPr>
        <p:spPr bwMode="auto">
          <a:xfrm>
            <a:off x="6832600" y="64341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649CEA41-0B1B-441A-A208-9E8E1390F85C}" type="slidenum">
              <a:rPr lang="en-US" altLang="en-US" sz="1100" smtClean="0"/>
              <a:t>26</a:t>
            </a:fld>
            <a:endParaRPr lang="en-US" altLang="en-US" sz="1100" dirty="0" smtClean="0"/>
          </a:p>
        </p:txBody>
      </p:sp>
    </p:spTree>
    <p:extLst>
      <p:ext uri="{BB962C8B-B14F-4D97-AF65-F5344CB8AC3E}">
        <p14:creationId xmlns:p14="http://schemas.microsoft.com/office/powerpoint/2010/main" val="2483329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your MIS Staff Access the Data Reports</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a:t>Log on </a:t>
            </a:r>
            <a:r>
              <a:rPr lang="en-US" dirty="0" smtClean="0"/>
              <a:t>to</a:t>
            </a:r>
            <a:r>
              <a:rPr lang="en-US" dirty="0"/>
              <a:t> Northwest Regional Data Center</a:t>
            </a:r>
          </a:p>
          <a:p>
            <a:pPr marL="514350" lvl="0" indent="-514350">
              <a:buFont typeface="+mj-lt"/>
              <a:buAutoNum type="arabicPeriod"/>
            </a:pPr>
            <a:r>
              <a:rPr lang="en-US" dirty="0"/>
              <a:t>Select </a:t>
            </a:r>
            <a:r>
              <a:rPr lang="en-US" dirty="0" smtClean="0"/>
              <a:t>Option </a:t>
            </a:r>
            <a:r>
              <a:rPr lang="en-US" dirty="0"/>
              <a:t>2 – </a:t>
            </a:r>
            <a:r>
              <a:rPr lang="en-US" dirty="0" smtClean="0"/>
              <a:t>NWRCICC</a:t>
            </a:r>
            <a:endParaRPr lang="en-US" dirty="0"/>
          </a:p>
          <a:p>
            <a:pPr marL="514350" lvl="0" indent="-514350">
              <a:buFont typeface="+mj-lt"/>
              <a:buAutoNum type="arabicPeriod"/>
            </a:pPr>
            <a:r>
              <a:rPr lang="en-US" dirty="0"/>
              <a:t>Select O</a:t>
            </a:r>
            <a:r>
              <a:rPr lang="en-US" dirty="0" smtClean="0"/>
              <a:t>ption 1 – SDCM</a:t>
            </a:r>
            <a:r>
              <a:rPr lang="en-US" dirty="0"/>
              <a:t> </a:t>
            </a:r>
            <a:r>
              <a:rPr lang="en-US" dirty="0" smtClean="0"/>
              <a:t>(Student Component Menu)</a:t>
            </a:r>
            <a:endParaRPr lang="en-US" dirty="0"/>
          </a:p>
          <a:p>
            <a:pPr marL="514350" lvl="0" indent="-514350">
              <a:buFont typeface="+mj-lt"/>
              <a:buAutoNum type="arabicPeriod"/>
            </a:pPr>
            <a:r>
              <a:rPr lang="en-US" dirty="0"/>
              <a:t>Select </a:t>
            </a:r>
            <a:r>
              <a:rPr lang="en-US" dirty="0" smtClean="0"/>
              <a:t>Option</a:t>
            </a:r>
            <a:r>
              <a:rPr lang="en-US" dirty="0"/>
              <a:t> </a:t>
            </a:r>
            <a:r>
              <a:rPr lang="en-US" dirty="0" smtClean="0"/>
              <a:t>26 – RRPT</a:t>
            </a:r>
            <a:r>
              <a:rPr lang="en-US" dirty="0"/>
              <a:t> </a:t>
            </a:r>
            <a:r>
              <a:rPr lang="en-US" dirty="0" smtClean="0"/>
              <a:t>(Reports </a:t>
            </a:r>
            <a:r>
              <a:rPr lang="en-US" dirty="0"/>
              <a:t>for </a:t>
            </a:r>
            <a:r>
              <a:rPr lang="en-US" dirty="0" smtClean="0"/>
              <a:t>Request)</a:t>
            </a:r>
            <a:endParaRPr lang="en-US" dirty="0"/>
          </a:p>
          <a:p>
            <a:pPr marL="514350" lvl="0" indent="-514350">
              <a:buFont typeface="+mj-lt"/>
              <a:buAutoNum type="arabicPeriod"/>
            </a:pPr>
            <a:r>
              <a:rPr lang="en-US" dirty="0"/>
              <a:t>Request any </a:t>
            </a:r>
            <a:r>
              <a:rPr lang="en-US" dirty="0" smtClean="0"/>
              <a:t>of the reports </a:t>
            </a:r>
            <a:r>
              <a:rPr lang="en-US" dirty="0"/>
              <a:t>on the menu</a:t>
            </a:r>
          </a:p>
          <a:p>
            <a:endParaRPr lang="en-US" dirty="0"/>
          </a:p>
          <a:p>
            <a:endParaRPr lang="en-US" dirty="0"/>
          </a:p>
          <a:p>
            <a:endParaRPr lang="en-US" dirty="0"/>
          </a:p>
          <a:p>
            <a:pPr lvl="1"/>
            <a:endParaRPr lang="en-US" dirty="0" smtClean="0"/>
          </a:p>
        </p:txBody>
      </p:sp>
      <p:sp>
        <p:nvSpPr>
          <p:cNvPr id="5" name="Slide Number Placeholder 1"/>
          <p:cNvSpPr>
            <a:spLocks noGrp="1"/>
          </p:cNvSpPr>
          <p:nvPr>
            <p:ph type="sldNum" sz="quarter" idx="10"/>
          </p:nvPr>
        </p:nvSpPr>
        <p:spPr bwMode="auto">
          <a:xfrm>
            <a:off x="6832600" y="64341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1B1FB1B2-F0EC-4005-B1D0-36F7C6C883B7}" type="slidenum">
              <a:rPr lang="en-US" altLang="en-US" sz="1100" smtClean="0"/>
              <a:t>27</a:t>
            </a:fld>
            <a:endParaRPr lang="en-US" altLang="en-US" sz="1100" dirty="0" smtClean="0"/>
          </a:p>
        </p:txBody>
      </p:sp>
      <p:sp>
        <p:nvSpPr>
          <p:cNvPr id="6" name="TextBox 5"/>
          <p:cNvSpPr txBox="1"/>
          <p:nvPr/>
        </p:nvSpPr>
        <p:spPr>
          <a:xfrm>
            <a:off x="628650" y="6037579"/>
            <a:ext cx="4441291" cy="369332"/>
          </a:xfrm>
          <a:prstGeom prst="rect">
            <a:avLst/>
          </a:prstGeom>
          <a:noFill/>
        </p:spPr>
        <p:txBody>
          <a:bodyPr wrap="square" rtlCol="0">
            <a:spAutoFit/>
          </a:bodyPr>
          <a:lstStyle/>
          <a:p>
            <a:r>
              <a:rPr lang="en-US" dirty="0" smtClean="0"/>
              <a:t>*Accessible </a:t>
            </a:r>
            <a:r>
              <a:rPr lang="en-US" dirty="0"/>
              <a:t>by district MIS staff</a:t>
            </a:r>
          </a:p>
        </p:txBody>
      </p:sp>
    </p:spTree>
    <p:extLst>
      <p:ext uri="{BB962C8B-B14F-4D97-AF65-F5344CB8AC3E}">
        <p14:creationId xmlns:p14="http://schemas.microsoft.com/office/powerpoint/2010/main" val="3447009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Not Funded – Why?</a:t>
            </a:r>
            <a:endParaRPr lang="en-US" dirty="0"/>
          </a:p>
        </p:txBody>
      </p:sp>
      <p:sp>
        <p:nvSpPr>
          <p:cNvPr id="3" name="Content Placeholder 2"/>
          <p:cNvSpPr>
            <a:spLocks noGrp="1"/>
          </p:cNvSpPr>
          <p:nvPr>
            <p:ph idx="1"/>
          </p:nvPr>
        </p:nvSpPr>
        <p:spPr/>
        <p:txBody>
          <a:bodyPr/>
          <a:lstStyle/>
          <a:p>
            <a:r>
              <a:rPr lang="en-US" dirty="0"/>
              <a:t>Questions FLDOE </a:t>
            </a:r>
            <a:r>
              <a:rPr lang="en-US" dirty="0" smtClean="0"/>
              <a:t>staff will ask when we receive an inquiry about why a certification was not funded</a:t>
            </a:r>
          </a:p>
          <a:p>
            <a:pPr lvl="1"/>
            <a:r>
              <a:rPr lang="en-US" dirty="0" smtClean="0"/>
              <a:t>Did the FLDOE receive the record?</a:t>
            </a:r>
          </a:p>
          <a:p>
            <a:pPr lvl="1"/>
            <a:r>
              <a:rPr lang="en-US" dirty="0" smtClean="0"/>
              <a:t>Did the record meet the funding requirements?  </a:t>
            </a:r>
          </a:p>
          <a:p>
            <a:pPr lvl="2"/>
            <a:r>
              <a:rPr lang="en-US" dirty="0" smtClean="0"/>
              <a:t>Was the certification reported in a registered career-themed course? </a:t>
            </a:r>
          </a:p>
          <a:p>
            <a:pPr lvl="2"/>
            <a:r>
              <a:rPr lang="en-US" dirty="0" smtClean="0"/>
              <a:t>Was the certification code funded for a student in a previous year?</a:t>
            </a:r>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28</a:t>
            </a:fld>
            <a:endParaRPr lang="en-US"/>
          </a:p>
        </p:txBody>
      </p:sp>
    </p:spTree>
    <p:extLst>
      <p:ext uri="{BB962C8B-B14F-4D97-AF65-F5344CB8AC3E}">
        <p14:creationId xmlns:p14="http://schemas.microsoft.com/office/powerpoint/2010/main" val="1417595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Reasons Why a Certification was Not Funded</a:t>
            </a:r>
          </a:p>
        </p:txBody>
      </p:sp>
      <p:sp>
        <p:nvSpPr>
          <p:cNvPr id="3" name="Content Placeholder 2"/>
          <p:cNvSpPr>
            <a:spLocks noGrp="1"/>
          </p:cNvSpPr>
          <p:nvPr>
            <p:ph idx="1"/>
          </p:nvPr>
        </p:nvSpPr>
        <p:spPr>
          <a:xfrm>
            <a:off x="628650" y="1924820"/>
            <a:ext cx="7886700" cy="4354753"/>
          </a:xfrm>
        </p:spPr>
        <p:txBody>
          <a:bodyPr/>
          <a:lstStyle/>
          <a:p>
            <a:r>
              <a:rPr lang="en-US" b="1" i="1" dirty="0" smtClean="0"/>
              <a:t>Certification was not correctly reported on the  Industry Certification Format</a:t>
            </a:r>
          </a:p>
          <a:p>
            <a:pPr lvl="1"/>
            <a:r>
              <a:rPr lang="en-US" dirty="0" smtClean="0"/>
              <a:t>Record was rejected in the industry certification submission</a:t>
            </a:r>
          </a:p>
          <a:p>
            <a:pPr lvl="1"/>
            <a:r>
              <a:rPr lang="en-US" dirty="0" smtClean="0"/>
              <a:t>See edits for </a:t>
            </a:r>
            <a:r>
              <a:rPr lang="en-US" dirty="0"/>
              <a:t>this format </a:t>
            </a:r>
            <a:r>
              <a:rPr lang="en-US" dirty="0" smtClean="0"/>
              <a:t>here (2015-16</a:t>
            </a:r>
            <a:r>
              <a:rPr lang="en-US" dirty="0"/>
              <a:t>):  </a:t>
            </a:r>
            <a:r>
              <a:rPr lang="en-US" dirty="0">
                <a:hlinkClick r:id="rId3"/>
              </a:rPr>
              <a:t>http://</a:t>
            </a:r>
            <a:r>
              <a:rPr lang="en-US" dirty="0" smtClean="0">
                <a:hlinkClick r:id="rId3"/>
              </a:rPr>
              <a:t>fldoe.org/accountability/data-sys/database-manuals-updates/2015-16-student-info-system/index.stml#EDITS</a:t>
            </a:r>
            <a:r>
              <a:rPr lang="en-US" dirty="0" smtClean="0"/>
              <a:t> </a:t>
            </a:r>
            <a:endParaRPr lang="en-US" dirty="0"/>
          </a:p>
          <a:p>
            <a:r>
              <a:rPr lang="en-US" dirty="0" smtClean="0"/>
              <a:t>Recommended District </a:t>
            </a:r>
            <a:r>
              <a:rPr lang="en-US" dirty="0"/>
              <a:t>Review Actions</a:t>
            </a:r>
          </a:p>
          <a:p>
            <a:pPr lvl="1"/>
            <a:r>
              <a:rPr lang="en-US" dirty="0" smtClean="0"/>
              <a:t>Review your edit reports with your district MIS for the Industry Certification format</a:t>
            </a:r>
          </a:p>
          <a:p>
            <a:pPr lvl="2"/>
            <a:endParaRPr lang="en-US" dirty="0" smtClean="0"/>
          </a:p>
          <a:p>
            <a:pPr marL="914400" lvl="2" indent="0">
              <a:buNone/>
            </a:pPr>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29</a:t>
            </a:fld>
            <a:endParaRPr lang="en-US"/>
          </a:p>
        </p:txBody>
      </p:sp>
    </p:spTree>
    <p:extLst>
      <p:ext uri="{BB962C8B-B14F-4D97-AF65-F5344CB8AC3E}">
        <p14:creationId xmlns:p14="http://schemas.microsoft.com/office/powerpoint/2010/main" val="174649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eaLnBrk="1" hangingPunct="1"/>
            <a:r>
              <a:rPr lang="en-US" altLang="en-US" dirty="0" smtClean="0"/>
              <a:t>What is the law?</a:t>
            </a:r>
            <a:endParaRPr altLang="en-US" dirty="0" smtClean="0"/>
          </a:p>
        </p:txBody>
      </p:sp>
      <p:sp>
        <p:nvSpPr>
          <p:cNvPr id="1638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D3F01F00-D290-4AF8-B09D-F87451D72687}" type="slidenum">
              <a:rPr lang="en-US" altLang="en-US" sz="1100" smtClean="0"/>
              <a:pPr eaLnBrk="1" hangingPunct="1">
                <a:lnSpc>
                  <a:spcPct val="100000"/>
                </a:lnSpc>
                <a:spcBef>
                  <a:spcPct val="0"/>
                </a:spcBef>
                <a:buClrTx/>
                <a:buFontTx/>
                <a:buNone/>
              </a:pPr>
              <a:t>3</a:t>
            </a:fld>
            <a:endParaRPr lang="en-US" altLang="en-US" sz="11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Reasons Why a Certification was Not Funded</a:t>
            </a:r>
            <a:endParaRPr lang="en-US" dirty="0"/>
          </a:p>
        </p:txBody>
      </p:sp>
      <p:sp>
        <p:nvSpPr>
          <p:cNvPr id="3" name="Content Placeholder 2"/>
          <p:cNvSpPr>
            <a:spLocks noGrp="1"/>
          </p:cNvSpPr>
          <p:nvPr>
            <p:ph idx="1"/>
          </p:nvPr>
        </p:nvSpPr>
        <p:spPr>
          <a:xfrm>
            <a:off x="628650" y="1760538"/>
            <a:ext cx="7886700" cy="4354753"/>
          </a:xfrm>
        </p:spPr>
        <p:txBody>
          <a:bodyPr/>
          <a:lstStyle/>
          <a:p>
            <a:r>
              <a:rPr lang="en-US" b="1" i="1" dirty="0" smtClean="0"/>
              <a:t>Certification was not reported in a career-themed course</a:t>
            </a:r>
          </a:p>
          <a:p>
            <a:pPr lvl="1"/>
            <a:r>
              <a:rPr lang="en-US" dirty="0" smtClean="0"/>
              <a:t>CAPE Industry Certifications and CAPE Acceleration Industry Certifications are fundable when reported in a registered career-themed course </a:t>
            </a:r>
          </a:p>
          <a:p>
            <a:pPr lvl="1"/>
            <a:r>
              <a:rPr lang="en-US" dirty="0" smtClean="0"/>
              <a:t>See Appendix FF for the courses registered by your district</a:t>
            </a:r>
          </a:p>
          <a:p>
            <a:r>
              <a:rPr lang="en-US" dirty="0" smtClean="0"/>
              <a:t>Recommended District Review Actions</a:t>
            </a:r>
          </a:p>
          <a:p>
            <a:pPr lvl="1"/>
            <a:r>
              <a:rPr lang="en-US" dirty="0" smtClean="0"/>
              <a:t>Check the F71432 to see what certifications were reported by school and course</a:t>
            </a:r>
          </a:p>
          <a:p>
            <a:pPr lvl="1"/>
            <a:r>
              <a:rPr lang="en-US" dirty="0" smtClean="0"/>
              <a:t>Verify that the career-themed courses in which the certifications were earned are on Appendix FF</a:t>
            </a:r>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30</a:t>
            </a:fld>
            <a:endParaRPr lang="en-US"/>
          </a:p>
        </p:txBody>
      </p:sp>
    </p:spTree>
    <p:extLst>
      <p:ext uri="{BB962C8B-B14F-4D97-AF65-F5344CB8AC3E}">
        <p14:creationId xmlns:p14="http://schemas.microsoft.com/office/powerpoint/2010/main" val="3924816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Reasons Why a Certification was Not Funded</a:t>
            </a:r>
          </a:p>
        </p:txBody>
      </p:sp>
      <p:sp>
        <p:nvSpPr>
          <p:cNvPr id="3" name="Content Placeholder 2"/>
          <p:cNvSpPr>
            <a:spLocks noGrp="1"/>
          </p:cNvSpPr>
          <p:nvPr>
            <p:ph idx="1"/>
          </p:nvPr>
        </p:nvSpPr>
        <p:spPr>
          <a:xfrm>
            <a:off x="628650" y="1924820"/>
            <a:ext cx="7886700" cy="4354753"/>
          </a:xfrm>
        </p:spPr>
        <p:txBody>
          <a:bodyPr/>
          <a:lstStyle/>
          <a:p>
            <a:r>
              <a:rPr lang="en-US" b="1" i="1" dirty="0" smtClean="0"/>
              <a:t>Certification was earned by the student in a previous year</a:t>
            </a:r>
          </a:p>
          <a:p>
            <a:pPr lvl="1"/>
            <a:r>
              <a:rPr lang="en-US" dirty="0" smtClean="0"/>
              <a:t>These records will not be rejected during submission</a:t>
            </a:r>
          </a:p>
          <a:p>
            <a:pPr lvl="1"/>
            <a:r>
              <a:rPr lang="en-US" dirty="0" smtClean="0"/>
              <a:t>Funding programming language checks several years of funding to determine whether a certification had already been funded for that student</a:t>
            </a:r>
          </a:p>
          <a:p>
            <a:pPr lvl="1"/>
            <a:r>
              <a:rPr lang="en-US" dirty="0" smtClean="0"/>
              <a:t>Students who earned a different version of the same certification will not generate funds more than once for that certification code</a:t>
            </a:r>
          </a:p>
          <a:p>
            <a:pPr lvl="2"/>
            <a:endParaRPr lang="en-US" dirty="0" smtClean="0"/>
          </a:p>
          <a:p>
            <a:pPr marL="914400" lvl="2" indent="0">
              <a:buNone/>
            </a:pPr>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31</a:t>
            </a:fld>
            <a:endParaRPr lang="en-US"/>
          </a:p>
        </p:txBody>
      </p:sp>
    </p:spTree>
    <p:extLst>
      <p:ext uri="{BB962C8B-B14F-4D97-AF65-F5344CB8AC3E}">
        <p14:creationId xmlns:p14="http://schemas.microsoft.com/office/powerpoint/2010/main" val="715796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How may/must my district spend the funds earned for industry certifications?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32</a:t>
            </a:fld>
            <a:endParaRPr lang="en-US"/>
          </a:p>
        </p:txBody>
      </p:sp>
    </p:spTree>
    <p:extLst>
      <p:ext uri="{BB962C8B-B14F-4D97-AF65-F5344CB8AC3E}">
        <p14:creationId xmlns:p14="http://schemas.microsoft.com/office/powerpoint/2010/main" val="3471690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Statutory Requirements, s. 1011.62(1)(o)</a:t>
            </a:r>
            <a:endParaRPr lang="en-US" dirty="0"/>
          </a:p>
        </p:txBody>
      </p:sp>
      <p:sp>
        <p:nvSpPr>
          <p:cNvPr id="6" name="Content Placeholder 5"/>
          <p:cNvSpPr>
            <a:spLocks noGrp="1"/>
          </p:cNvSpPr>
          <p:nvPr>
            <p:ph idx="1"/>
          </p:nvPr>
        </p:nvSpPr>
        <p:spPr/>
        <p:txBody>
          <a:bodyPr/>
          <a:lstStyle/>
          <a:p>
            <a:r>
              <a:rPr lang="en-US" dirty="0" smtClean="0"/>
              <a:t>Each district must allocate at least 80 percent of the funds provided for industry certification, in accordance with this paragraph, to the program that generated the funds. </a:t>
            </a:r>
          </a:p>
        </p:txBody>
      </p:sp>
      <p:sp>
        <p:nvSpPr>
          <p:cNvPr id="4" name="Slide Number Placeholder 3"/>
          <p:cNvSpPr>
            <a:spLocks noGrp="1"/>
          </p:cNvSpPr>
          <p:nvPr>
            <p:ph type="sldNum" sz="quarter" idx="10"/>
          </p:nvPr>
        </p:nvSpPr>
        <p:spPr/>
        <p:txBody>
          <a:bodyPr/>
          <a:lstStyle/>
          <a:p>
            <a:pPr>
              <a:defRPr/>
            </a:pPr>
            <a:fld id="{A77C5B66-28B5-4999-88E2-82D0D622EB1F}" type="slidenum">
              <a:rPr lang="en-US" smtClean="0"/>
              <a:pPr>
                <a:defRPr/>
              </a:pPr>
              <a:t>33</a:t>
            </a:fld>
            <a:endParaRPr lang="en-US"/>
          </a:p>
        </p:txBody>
      </p:sp>
    </p:spTree>
    <p:extLst>
      <p:ext uri="{BB962C8B-B14F-4D97-AF65-F5344CB8AC3E}">
        <p14:creationId xmlns:p14="http://schemas.microsoft.com/office/powerpoint/2010/main" val="40285956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80 Percent Allocation to the Program</a:t>
            </a:r>
            <a:endParaRPr lang="en-US" dirty="0"/>
          </a:p>
        </p:txBody>
      </p:sp>
      <p:sp>
        <p:nvSpPr>
          <p:cNvPr id="3" name="Content Placeholder 2"/>
          <p:cNvSpPr>
            <a:spLocks noGrp="1"/>
          </p:cNvSpPr>
          <p:nvPr>
            <p:ph idx="1"/>
          </p:nvPr>
        </p:nvSpPr>
        <p:spPr/>
        <p:txBody>
          <a:bodyPr/>
          <a:lstStyle/>
          <a:p>
            <a:r>
              <a:rPr lang="en-US" dirty="0"/>
              <a:t>“Program” is meant to be interpreted as the specific program or academy related to the course in which the certification was earned.  </a:t>
            </a:r>
            <a:endParaRPr lang="en-US" dirty="0" smtClean="0"/>
          </a:p>
          <a:p>
            <a:r>
              <a:rPr lang="en-US" dirty="0" smtClean="0"/>
              <a:t>For </a:t>
            </a:r>
            <a:r>
              <a:rPr lang="en-US" dirty="0"/>
              <a:t>example, Adobe Dreamweaver is earned in the registered career-themed course Digital Design I.  The monies could be spent on eligible expenses  within the Digital Design program number or in a registered academy related to Digital Design. </a:t>
            </a:r>
            <a:endParaRPr lang="en-US" dirty="0" smtClean="0"/>
          </a:p>
          <a:p>
            <a:r>
              <a:rPr lang="en-US" dirty="0" smtClean="0"/>
              <a:t>“</a:t>
            </a:r>
            <a:r>
              <a:rPr lang="en-US" dirty="0"/>
              <a:t>Program” is not intended to be interpreted as the general CAPE program (i.e., any CAPE expenses at the school).</a:t>
            </a:r>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34</a:t>
            </a:fld>
            <a:endParaRPr lang="en-US"/>
          </a:p>
        </p:txBody>
      </p:sp>
    </p:spTree>
    <p:extLst>
      <p:ext uri="{BB962C8B-B14F-4D97-AF65-F5344CB8AC3E}">
        <p14:creationId xmlns:p14="http://schemas.microsoft.com/office/powerpoint/2010/main" val="1238911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80 Percent Allocation to the Program</a:t>
            </a:r>
            <a:endParaRPr lang="en-US" dirty="0"/>
          </a:p>
        </p:txBody>
      </p:sp>
      <p:sp>
        <p:nvSpPr>
          <p:cNvPr id="3" name="Content Placeholder 2"/>
          <p:cNvSpPr>
            <a:spLocks noGrp="1"/>
          </p:cNvSpPr>
          <p:nvPr>
            <p:ph idx="1"/>
          </p:nvPr>
        </p:nvSpPr>
        <p:spPr/>
        <p:txBody>
          <a:bodyPr/>
          <a:lstStyle/>
          <a:p>
            <a:r>
              <a:rPr lang="en-US" dirty="0"/>
              <a:t>Districts may allocate </a:t>
            </a:r>
            <a:r>
              <a:rPr lang="en-US" dirty="0" smtClean="0"/>
              <a:t>more than 80 percent </a:t>
            </a:r>
            <a:r>
              <a:rPr lang="en-US" dirty="0"/>
              <a:t>to the </a:t>
            </a:r>
            <a:r>
              <a:rPr lang="en-US" dirty="0" smtClean="0"/>
              <a:t>specific CAPE program</a:t>
            </a:r>
          </a:p>
          <a:p>
            <a:r>
              <a:rPr lang="en-US" dirty="0" smtClean="0"/>
              <a:t>The remaining 20 percent of the funds may be spent on other expenses related to the CAPE program administration like:</a:t>
            </a:r>
          </a:p>
          <a:p>
            <a:pPr lvl="1"/>
            <a:r>
              <a:rPr lang="en-US" dirty="0" smtClean="0"/>
              <a:t>Indirect costs</a:t>
            </a:r>
          </a:p>
          <a:p>
            <a:pPr lvl="1"/>
            <a:r>
              <a:rPr lang="en-US" dirty="0" smtClean="0"/>
              <a:t>Start-up costs for new industry certification programs</a:t>
            </a:r>
          </a:p>
          <a:p>
            <a:r>
              <a:rPr lang="en-US" dirty="0" smtClean="0"/>
              <a:t>100 percent of the funds are for the support of the CAPE programs in the district</a:t>
            </a:r>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35</a:t>
            </a:fld>
            <a:endParaRPr lang="en-US"/>
          </a:p>
        </p:txBody>
      </p:sp>
    </p:spTree>
    <p:extLst>
      <p:ext uri="{BB962C8B-B14F-4D97-AF65-F5344CB8AC3E}">
        <p14:creationId xmlns:p14="http://schemas.microsoft.com/office/powerpoint/2010/main" val="2432342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Statutory Requirements, </a:t>
            </a:r>
            <a:r>
              <a:rPr lang="en-US" dirty="0"/>
              <a:t>s. 1011.62(1)(o)</a:t>
            </a:r>
          </a:p>
        </p:txBody>
      </p:sp>
      <p:sp>
        <p:nvSpPr>
          <p:cNvPr id="6" name="Content Placeholder 5"/>
          <p:cNvSpPr>
            <a:spLocks noGrp="1"/>
          </p:cNvSpPr>
          <p:nvPr>
            <p:ph idx="1"/>
          </p:nvPr>
        </p:nvSpPr>
        <p:spPr/>
        <p:txBody>
          <a:bodyPr/>
          <a:lstStyle/>
          <a:p>
            <a:r>
              <a:rPr lang="en-US" dirty="0" smtClean="0"/>
              <a:t>This allocation may not be used to supplant funds provided for basic operation of the program.</a:t>
            </a:r>
          </a:p>
        </p:txBody>
      </p:sp>
      <p:sp>
        <p:nvSpPr>
          <p:cNvPr id="4" name="Slide Number Placeholder 3"/>
          <p:cNvSpPr>
            <a:spLocks noGrp="1"/>
          </p:cNvSpPr>
          <p:nvPr>
            <p:ph type="sldNum" sz="quarter" idx="10"/>
          </p:nvPr>
        </p:nvSpPr>
        <p:spPr/>
        <p:txBody>
          <a:bodyPr/>
          <a:lstStyle/>
          <a:p>
            <a:pPr>
              <a:defRPr/>
            </a:pPr>
            <a:fld id="{A77C5B66-28B5-4999-88E2-82D0D622EB1F}" type="slidenum">
              <a:rPr lang="en-US" smtClean="0"/>
              <a:pPr>
                <a:defRPr/>
              </a:pPr>
              <a:t>36</a:t>
            </a:fld>
            <a:endParaRPr lang="en-US"/>
          </a:p>
        </p:txBody>
      </p:sp>
    </p:spTree>
    <p:extLst>
      <p:ext uri="{BB962C8B-B14F-4D97-AF65-F5344CB8AC3E}">
        <p14:creationId xmlns:p14="http://schemas.microsoft.com/office/powerpoint/2010/main" val="20273068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supplanting?</a:t>
            </a:r>
            <a:endParaRPr lang="en-US" dirty="0"/>
          </a:p>
        </p:txBody>
      </p:sp>
      <p:sp>
        <p:nvSpPr>
          <p:cNvPr id="3" name="Content Placeholder 2"/>
          <p:cNvSpPr>
            <a:spLocks noGrp="1"/>
          </p:cNvSpPr>
          <p:nvPr>
            <p:ph idx="1"/>
          </p:nvPr>
        </p:nvSpPr>
        <p:spPr/>
        <p:txBody>
          <a:bodyPr/>
          <a:lstStyle/>
          <a:p>
            <a:r>
              <a:rPr lang="en-US" dirty="0" smtClean="0"/>
              <a:t>“Supplement” means to “build upon” or “add to”</a:t>
            </a:r>
          </a:p>
          <a:p>
            <a:r>
              <a:rPr lang="en-US" dirty="0" smtClean="0"/>
              <a:t>“Supplant” means to “replace” or “take the place of”</a:t>
            </a:r>
          </a:p>
          <a:p>
            <a:r>
              <a:rPr lang="en-US" dirty="0" smtClean="0"/>
              <a:t>Examples of Supplanting</a:t>
            </a:r>
          </a:p>
          <a:p>
            <a:pPr lvl="1"/>
            <a:r>
              <a:rPr lang="en-US" dirty="0" smtClean="0"/>
              <a:t>Paying the salary of your classroom teacher</a:t>
            </a:r>
          </a:p>
          <a:p>
            <a:pPr lvl="1"/>
            <a:r>
              <a:rPr lang="en-US" dirty="0" smtClean="0"/>
              <a:t>Paying for general classroom supplies that would typically be funded from the FTE funds in the FEFP (desks, basic supplies) </a:t>
            </a:r>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37</a:t>
            </a:fld>
            <a:endParaRPr lang="en-US"/>
          </a:p>
        </p:txBody>
      </p:sp>
    </p:spTree>
    <p:extLst>
      <p:ext uri="{BB962C8B-B14F-4D97-AF65-F5344CB8AC3E}">
        <p14:creationId xmlns:p14="http://schemas.microsoft.com/office/powerpoint/2010/main" val="3784074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Supplementing the Program</a:t>
            </a:r>
            <a:endParaRPr lang="en-US" dirty="0"/>
          </a:p>
        </p:txBody>
      </p:sp>
      <p:sp>
        <p:nvSpPr>
          <p:cNvPr id="3" name="Content Placeholder 2"/>
          <p:cNvSpPr>
            <a:spLocks noGrp="1"/>
          </p:cNvSpPr>
          <p:nvPr>
            <p:ph idx="1"/>
          </p:nvPr>
        </p:nvSpPr>
        <p:spPr/>
        <p:txBody>
          <a:bodyPr/>
          <a:lstStyle/>
          <a:p>
            <a:r>
              <a:rPr lang="en-US" dirty="0" smtClean="0"/>
              <a:t>Paying for the industry certification exams</a:t>
            </a:r>
          </a:p>
          <a:p>
            <a:r>
              <a:rPr lang="en-US" dirty="0" smtClean="0"/>
              <a:t>Paying for specific instructional materials or equipment required to prepare or take the industry certification exam</a:t>
            </a:r>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38</a:t>
            </a:fld>
            <a:endParaRPr lang="en-US"/>
          </a:p>
        </p:txBody>
      </p:sp>
    </p:spTree>
    <p:extLst>
      <p:ext uri="{BB962C8B-B14F-4D97-AF65-F5344CB8AC3E}">
        <p14:creationId xmlns:p14="http://schemas.microsoft.com/office/powerpoint/2010/main" val="501767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Statutory Requirements, </a:t>
            </a:r>
            <a:r>
              <a:rPr lang="en-US" dirty="0"/>
              <a:t>s. 1011.62(1)(o)</a:t>
            </a:r>
          </a:p>
        </p:txBody>
      </p:sp>
      <p:sp>
        <p:nvSpPr>
          <p:cNvPr id="6" name="Content Placeholder 5"/>
          <p:cNvSpPr>
            <a:spLocks noGrp="1"/>
          </p:cNvSpPr>
          <p:nvPr>
            <p:ph idx="1"/>
          </p:nvPr>
        </p:nvSpPr>
        <p:spPr/>
        <p:txBody>
          <a:bodyPr/>
          <a:lstStyle/>
          <a:p>
            <a:r>
              <a:rPr lang="en-US" dirty="0" smtClean="0"/>
              <a:t>Teacher bonuses are required to be paid from these funds to all teachers whose direct instruction lead to the attainment of the industry certification.</a:t>
            </a:r>
          </a:p>
          <a:p>
            <a:endParaRPr lang="en-US" dirty="0"/>
          </a:p>
          <a:p>
            <a:r>
              <a:rPr lang="en-US" dirty="0" smtClean="0"/>
              <a:t>It is the district’s responsibility to determine which teachers are entitled to a bonus under the law.</a:t>
            </a:r>
          </a:p>
        </p:txBody>
      </p:sp>
      <p:sp>
        <p:nvSpPr>
          <p:cNvPr id="4" name="Slide Number Placeholder 3"/>
          <p:cNvSpPr>
            <a:spLocks noGrp="1"/>
          </p:cNvSpPr>
          <p:nvPr>
            <p:ph type="sldNum" sz="quarter" idx="10"/>
          </p:nvPr>
        </p:nvSpPr>
        <p:spPr/>
        <p:txBody>
          <a:bodyPr/>
          <a:lstStyle/>
          <a:p>
            <a:pPr>
              <a:defRPr/>
            </a:pPr>
            <a:fld id="{A77C5B66-28B5-4999-88E2-82D0D622EB1F}" type="slidenum">
              <a:rPr lang="en-US" smtClean="0"/>
              <a:pPr>
                <a:defRPr/>
              </a:pPr>
              <a:t>39</a:t>
            </a:fld>
            <a:endParaRPr lang="en-US"/>
          </a:p>
        </p:txBody>
      </p:sp>
    </p:spTree>
    <p:extLst>
      <p:ext uri="{BB962C8B-B14F-4D97-AF65-F5344CB8AC3E}">
        <p14:creationId xmlns:p14="http://schemas.microsoft.com/office/powerpoint/2010/main" val="3073378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 Statutes and Rules</a:t>
            </a:r>
            <a:endParaRPr lang="en-US" dirty="0"/>
          </a:p>
        </p:txBody>
      </p:sp>
      <p:sp>
        <p:nvSpPr>
          <p:cNvPr id="3" name="Content Placeholder 2"/>
          <p:cNvSpPr>
            <a:spLocks noGrp="1"/>
          </p:cNvSpPr>
          <p:nvPr>
            <p:ph idx="1"/>
          </p:nvPr>
        </p:nvSpPr>
        <p:spPr>
          <a:xfrm>
            <a:off x="628650" y="1775012"/>
            <a:ext cx="7886700" cy="4652682"/>
          </a:xfrm>
        </p:spPr>
        <p:txBody>
          <a:bodyPr>
            <a:noAutofit/>
          </a:bodyPr>
          <a:lstStyle/>
          <a:p>
            <a:r>
              <a:rPr lang="en-US" sz="2000" dirty="0" smtClean="0"/>
              <a:t>s. 1003.4203 – Digital materials, CAPE Digital Tool certificates, and technical assistance</a:t>
            </a:r>
          </a:p>
          <a:p>
            <a:r>
              <a:rPr lang="en-US" sz="2000" dirty="0" smtClean="0"/>
              <a:t>s. 1003.491 – </a:t>
            </a:r>
            <a:r>
              <a:rPr lang="en-US" sz="2000" dirty="0"/>
              <a:t>Florida Career and Professional Education Act</a:t>
            </a:r>
          </a:p>
          <a:p>
            <a:r>
              <a:rPr lang="en-US" sz="2000" dirty="0"/>
              <a:t>s</a:t>
            </a:r>
            <a:r>
              <a:rPr lang="en-US" sz="2000" dirty="0" smtClean="0"/>
              <a:t>. 1003.492 – </a:t>
            </a:r>
            <a:r>
              <a:rPr lang="en-US" sz="2000" dirty="0"/>
              <a:t>Industry-certified career education programs</a:t>
            </a:r>
          </a:p>
          <a:p>
            <a:r>
              <a:rPr lang="en-US" sz="2000" dirty="0" smtClean="0"/>
              <a:t>s. 1003.493 </a:t>
            </a:r>
            <a:r>
              <a:rPr lang="en-US" sz="2000" dirty="0"/>
              <a:t>– Career and professional academies and career-themed courses</a:t>
            </a:r>
          </a:p>
          <a:p>
            <a:r>
              <a:rPr lang="en-US" sz="2000" dirty="0" smtClean="0"/>
              <a:t>s. 1003.4935 - </a:t>
            </a:r>
            <a:r>
              <a:rPr lang="en-US" sz="2000" dirty="0"/>
              <a:t>Middle grades career and professional academy courses and career-themed courses</a:t>
            </a:r>
          </a:p>
          <a:p>
            <a:r>
              <a:rPr lang="en-US" sz="2000" dirty="0"/>
              <a:t>s. </a:t>
            </a:r>
            <a:r>
              <a:rPr lang="en-US" sz="2000" dirty="0" smtClean="0"/>
              <a:t>1008.44 – CAPE Industry Certification Funding List and CAPE Postsecondary Industry Certification Funding List</a:t>
            </a:r>
          </a:p>
          <a:p>
            <a:r>
              <a:rPr lang="en-US" sz="2000" dirty="0" smtClean="0"/>
              <a:t>s. 1011.62(1)(o) – Add-on FTE for industry certification in the FEFP </a:t>
            </a:r>
          </a:p>
          <a:p>
            <a:r>
              <a:rPr lang="en-US" sz="2000" dirty="0" smtClean="0">
                <a:hlinkClick r:id="rId3"/>
              </a:rPr>
              <a:t>Rule 6A-6.0573 – Industry Certification Process</a:t>
            </a:r>
            <a:endParaRPr lang="en-US" sz="2000" dirty="0"/>
          </a:p>
        </p:txBody>
      </p:sp>
      <p:sp>
        <p:nvSpPr>
          <p:cNvPr id="5" name="Slide Number Placeholder 1"/>
          <p:cNvSpPr>
            <a:spLocks noGrp="1"/>
          </p:cNvSpPr>
          <p:nvPr>
            <p:ph type="sldNum" sz="quarter" idx="10"/>
          </p:nvPr>
        </p:nvSpPr>
        <p:spPr bwMode="auto">
          <a:xfrm>
            <a:off x="6832600" y="64341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EEF9D088-EA44-4F5C-895B-ADBFFF0033EA}" type="slidenum">
              <a:rPr lang="en-US" altLang="en-US" sz="1100" smtClean="0"/>
              <a:t>4</a:t>
            </a:fld>
            <a:endParaRPr lang="en-US" altLang="en-US" sz="1100" dirty="0" smtClean="0"/>
          </a:p>
        </p:txBody>
      </p:sp>
    </p:spTree>
    <p:extLst>
      <p:ext uri="{BB962C8B-B14F-4D97-AF65-F5344CB8AC3E}">
        <p14:creationId xmlns:p14="http://schemas.microsoft.com/office/powerpoint/2010/main" val="13371905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Bonus Requirements</a:t>
            </a:r>
            <a:endParaRPr lang="en-US" dirty="0"/>
          </a:p>
        </p:txBody>
      </p:sp>
      <p:sp>
        <p:nvSpPr>
          <p:cNvPr id="3" name="Content Placeholder 2"/>
          <p:cNvSpPr>
            <a:spLocks noGrp="1"/>
          </p:cNvSpPr>
          <p:nvPr>
            <p:ph idx="1"/>
          </p:nvPr>
        </p:nvSpPr>
        <p:spPr/>
        <p:txBody>
          <a:bodyPr/>
          <a:lstStyle/>
          <a:p>
            <a:pPr marL="228600" lvl="1">
              <a:spcBef>
                <a:spcPts val="1000"/>
              </a:spcBef>
              <a:buClr>
                <a:srgbClr val="262A63"/>
              </a:buClr>
            </a:pPr>
            <a:r>
              <a:rPr lang="en-US" dirty="0" smtClean="0"/>
              <a:t>Provided </a:t>
            </a:r>
            <a:r>
              <a:rPr lang="en-US" dirty="0"/>
              <a:t>to teachers </a:t>
            </a:r>
            <a:r>
              <a:rPr lang="en-US" i="1" dirty="0"/>
              <a:t>who are employed by the district in the year in which the additional FTE membership calculation is included in the calculation</a:t>
            </a:r>
            <a:r>
              <a:rPr lang="en-US" dirty="0"/>
              <a:t>. </a:t>
            </a:r>
          </a:p>
          <a:p>
            <a:pPr marL="228600" lvl="1">
              <a:spcBef>
                <a:spcPts val="1000"/>
              </a:spcBef>
              <a:buClr>
                <a:srgbClr val="262A63"/>
              </a:buClr>
            </a:pPr>
            <a:r>
              <a:rPr lang="en-US" dirty="0" smtClean="0"/>
              <a:t>Bonus </a:t>
            </a:r>
            <a:r>
              <a:rPr lang="en-US" dirty="0"/>
              <a:t>awarded </a:t>
            </a:r>
            <a:r>
              <a:rPr lang="en-US" dirty="0" smtClean="0"/>
              <a:t>is </a:t>
            </a:r>
            <a:r>
              <a:rPr lang="en-US" i="1" dirty="0"/>
              <a:t>in addition to any regular wage or other bonus the teacher received or is scheduled to receive</a:t>
            </a:r>
            <a:r>
              <a:rPr lang="en-US" dirty="0"/>
              <a:t>. </a:t>
            </a:r>
            <a:endParaRPr lang="en-US" dirty="0" smtClean="0"/>
          </a:p>
          <a:p>
            <a:pPr marL="228600" lvl="1">
              <a:spcBef>
                <a:spcPts val="1000"/>
              </a:spcBef>
              <a:buClr>
                <a:srgbClr val="262A63"/>
              </a:buClr>
            </a:pPr>
            <a:r>
              <a:rPr lang="en-US" i="1" dirty="0"/>
              <a:t>All teachers whose instruction leads to the industry certification</a:t>
            </a:r>
            <a:r>
              <a:rPr lang="en-US" dirty="0"/>
              <a:t> attainment must receive the </a:t>
            </a:r>
            <a:r>
              <a:rPr lang="en-US" dirty="0" smtClean="0"/>
              <a:t>bonus.</a:t>
            </a:r>
          </a:p>
          <a:p>
            <a:pPr marL="228600" lvl="1">
              <a:spcBef>
                <a:spcPts val="1000"/>
              </a:spcBef>
              <a:buClr>
                <a:srgbClr val="262A63"/>
              </a:buClr>
            </a:pPr>
            <a:r>
              <a:rPr lang="en-US" dirty="0" smtClean="0"/>
              <a:t>If more than one teacher’s instruction lead to the attainment of the certification, the </a:t>
            </a:r>
            <a:r>
              <a:rPr lang="en-US" i="1" dirty="0" smtClean="0"/>
              <a:t>bonus </a:t>
            </a:r>
            <a:r>
              <a:rPr lang="en-US" i="1" dirty="0"/>
              <a:t>is not pro-rated among the eligible </a:t>
            </a:r>
            <a:r>
              <a:rPr lang="en-US" i="1" dirty="0" smtClean="0"/>
              <a:t>teachers</a:t>
            </a:r>
            <a:r>
              <a:rPr lang="en-US" dirty="0" smtClean="0"/>
              <a:t>.  Each teacher qualifies for the statutory amount.</a:t>
            </a:r>
            <a:endParaRPr lang="en-US" dirty="0"/>
          </a:p>
          <a:p>
            <a:pPr marL="228600" lvl="1">
              <a:spcBef>
                <a:spcPts val="1000"/>
              </a:spcBef>
              <a:buClr>
                <a:srgbClr val="262A63"/>
              </a:buCl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40</a:t>
            </a:fld>
            <a:endParaRPr lang="en-US"/>
          </a:p>
        </p:txBody>
      </p:sp>
    </p:spTree>
    <p:extLst>
      <p:ext uri="{BB962C8B-B14F-4D97-AF65-F5344CB8AC3E}">
        <p14:creationId xmlns:p14="http://schemas.microsoft.com/office/powerpoint/2010/main" val="542792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Bonuses and Dual Enrollment Courses</a:t>
            </a:r>
            <a:endParaRPr lang="en-US" dirty="0"/>
          </a:p>
        </p:txBody>
      </p:sp>
      <p:sp>
        <p:nvSpPr>
          <p:cNvPr id="3" name="Content Placeholder 2"/>
          <p:cNvSpPr>
            <a:spLocks noGrp="1"/>
          </p:cNvSpPr>
          <p:nvPr>
            <p:ph idx="1"/>
          </p:nvPr>
        </p:nvSpPr>
        <p:spPr/>
        <p:txBody>
          <a:bodyPr/>
          <a:lstStyle/>
          <a:p>
            <a:r>
              <a:rPr lang="en-US" dirty="0" smtClean="0"/>
              <a:t>Districts will need to review the requirements for teacher bonuses in the law:</a:t>
            </a:r>
          </a:p>
          <a:p>
            <a:pPr lvl="1"/>
            <a:r>
              <a:rPr lang="en-US" dirty="0"/>
              <a:t>…the school district shall distribute to </a:t>
            </a:r>
            <a:r>
              <a:rPr lang="en-US" u="sng" dirty="0"/>
              <a:t>each classroom teacher who provided direct instruction toward the attainment of a CAPE industry certification that qualified for additional full-time equivalent membership</a:t>
            </a:r>
          </a:p>
          <a:p>
            <a:pPr lvl="1"/>
            <a:r>
              <a:rPr lang="en-US" dirty="0" smtClean="0"/>
              <a:t>…shall </a:t>
            </a:r>
            <a:r>
              <a:rPr lang="en-US" dirty="0"/>
              <a:t>be provided to </a:t>
            </a:r>
            <a:r>
              <a:rPr lang="en-US" u="sng" dirty="0"/>
              <a:t>teachers who are employed by the district in the year in which the additional FTE membership calculation is included in the calculation</a:t>
            </a:r>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41</a:t>
            </a:fld>
            <a:endParaRPr lang="en-US"/>
          </a:p>
        </p:txBody>
      </p:sp>
    </p:spTree>
    <p:extLst>
      <p:ext uri="{BB962C8B-B14F-4D97-AF65-F5344CB8AC3E}">
        <p14:creationId xmlns:p14="http://schemas.microsoft.com/office/powerpoint/2010/main" val="2905481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Bonuses</a:t>
            </a:r>
            <a:endParaRPr lang="en-US" dirty="0"/>
          </a:p>
        </p:txBody>
      </p:sp>
      <p:sp>
        <p:nvSpPr>
          <p:cNvPr id="3" name="Content Placeholder 2"/>
          <p:cNvSpPr>
            <a:spLocks noGrp="1"/>
          </p:cNvSpPr>
          <p:nvPr>
            <p:ph idx="1"/>
          </p:nvPr>
        </p:nvSpPr>
        <p:spPr>
          <a:xfrm>
            <a:off x="628650" y="1906348"/>
            <a:ext cx="7886700" cy="1024859"/>
          </a:xfrm>
        </p:spPr>
        <p:txBody>
          <a:bodyPr/>
          <a:lstStyle/>
          <a:p>
            <a:r>
              <a:rPr lang="en-US" dirty="0"/>
              <a:t>The following bonuses are required from the funds in the 2016-17 FEFP Calculation:</a:t>
            </a:r>
          </a:p>
          <a:p>
            <a:endParaRPr lang="en-US"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42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858481818"/>
              </p:ext>
            </p:extLst>
          </p:nvPr>
        </p:nvGraphicFramePr>
        <p:xfrm>
          <a:off x="1162227" y="2753005"/>
          <a:ext cx="6392255" cy="2494280"/>
        </p:xfrm>
        <a:graphic>
          <a:graphicData uri="http://schemas.openxmlformats.org/drawingml/2006/table">
            <a:tbl>
              <a:tblPr firstRow="1" bandRow="1">
                <a:tableStyleId>{5C22544A-7EE6-4342-B048-85BDC9FD1C3A}</a:tableStyleId>
              </a:tblPr>
              <a:tblGrid>
                <a:gridCol w="3298677"/>
                <a:gridCol w="3093578"/>
              </a:tblGrid>
              <a:tr h="370840">
                <a:tc>
                  <a:txBody>
                    <a:bodyPr/>
                    <a:lstStyle/>
                    <a:p>
                      <a:pPr algn="ctr"/>
                      <a:r>
                        <a:rPr lang="en-US" sz="1800" dirty="0" smtClean="0"/>
                        <a:t>Funding Weight</a:t>
                      </a:r>
                      <a:r>
                        <a:rPr lang="en-US" sz="1800" baseline="0" dirty="0" smtClean="0"/>
                        <a:t> on the 15-16 ICFL</a:t>
                      </a:r>
                      <a:endParaRPr lang="en-US" sz="1800" dirty="0"/>
                    </a:p>
                  </a:txBody>
                  <a:tcPr/>
                </a:tc>
                <a:tc>
                  <a:txBody>
                    <a:bodyPr/>
                    <a:lstStyle/>
                    <a:p>
                      <a:pPr algn="ctr"/>
                      <a:r>
                        <a:rPr lang="en-US" sz="1800" dirty="0" smtClean="0"/>
                        <a:t>Required Teacher Bonus</a:t>
                      </a:r>
                      <a:r>
                        <a:rPr lang="en-US" sz="1800" baseline="0" dirty="0" smtClean="0"/>
                        <a:t> in 2016-17</a:t>
                      </a:r>
                      <a:endParaRPr lang="en-US" sz="18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0.1 Weight</a:t>
                      </a:r>
                    </a:p>
                  </a:txBody>
                  <a:tcPr/>
                </a:tc>
                <a:tc>
                  <a:txBody>
                    <a:bodyPr/>
                    <a:lstStyle/>
                    <a:p>
                      <a:pPr algn="ctr"/>
                      <a:r>
                        <a:rPr lang="en-US" dirty="0" smtClean="0"/>
                        <a:t>$25</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0.2 Weight</a:t>
                      </a:r>
                    </a:p>
                  </a:txBody>
                  <a:tcPr/>
                </a:tc>
                <a:tc>
                  <a:txBody>
                    <a:bodyPr/>
                    <a:lstStyle/>
                    <a:p>
                      <a:pPr algn="ctr"/>
                      <a:r>
                        <a:rPr lang="en-US" dirty="0" smtClean="0"/>
                        <a:t>$50</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0.3 Weight</a:t>
                      </a:r>
                    </a:p>
                  </a:txBody>
                  <a:tcPr/>
                </a:tc>
                <a:tc>
                  <a:txBody>
                    <a:bodyPr/>
                    <a:lstStyle/>
                    <a:p>
                      <a:pPr algn="ctr"/>
                      <a:r>
                        <a:rPr lang="en-US" dirty="0" smtClean="0"/>
                        <a:t>$75</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0.5 Weight</a:t>
                      </a:r>
                    </a:p>
                  </a:txBody>
                  <a:tcPr/>
                </a:tc>
                <a:tc>
                  <a:txBody>
                    <a:bodyPr/>
                    <a:lstStyle/>
                    <a:p>
                      <a:pPr algn="ctr"/>
                      <a:r>
                        <a:rPr lang="en-US" dirty="0" smtClean="0"/>
                        <a:t>$100</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smtClean="0"/>
                        <a:t>1.0 </a:t>
                      </a:r>
                      <a:r>
                        <a:rPr lang="en-US" sz="1800" dirty="0" smtClean="0"/>
                        <a:t>Weight</a:t>
                      </a:r>
                    </a:p>
                  </a:txBody>
                  <a:tcPr/>
                </a:tc>
                <a:tc>
                  <a:txBody>
                    <a:bodyPr/>
                    <a:lstStyle/>
                    <a:p>
                      <a:pPr algn="ctr"/>
                      <a:r>
                        <a:rPr lang="en-US" dirty="0" smtClean="0"/>
                        <a:t>$100</a:t>
                      </a:r>
                      <a:endParaRPr lang="en-US" dirty="0"/>
                    </a:p>
                  </a:txBody>
                  <a:tcPr/>
                </a:tc>
              </a:tr>
            </a:tbl>
          </a:graphicData>
        </a:graphic>
      </p:graphicFrame>
      <p:sp>
        <p:nvSpPr>
          <p:cNvPr id="7" name="TextBox 6"/>
          <p:cNvSpPr txBox="1"/>
          <p:nvPr/>
        </p:nvSpPr>
        <p:spPr>
          <a:xfrm>
            <a:off x="855518" y="5648464"/>
            <a:ext cx="7221682" cy="707886"/>
          </a:xfrm>
          <a:prstGeom prst="rect">
            <a:avLst/>
          </a:prstGeom>
          <a:noFill/>
        </p:spPr>
        <p:txBody>
          <a:bodyPr wrap="square" rtlCol="0">
            <a:spAutoFit/>
          </a:bodyPr>
          <a:lstStyle/>
          <a:p>
            <a:r>
              <a:rPr lang="en-US" sz="2000" dirty="0" smtClean="0"/>
              <a:t>In addition, the maximum teacher bonus was increased from $2,000 to $3,000.</a:t>
            </a:r>
            <a:endParaRPr lang="en-US" sz="2000" dirty="0"/>
          </a:p>
        </p:txBody>
      </p:sp>
    </p:spTree>
    <p:extLst>
      <p:ext uri="{BB962C8B-B14F-4D97-AF65-F5344CB8AC3E}">
        <p14:creationId xmlns:p14="http://schemas.microsoft.com/office/powerpoint/2010/main" val="33409900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Who distributes the Bonuses?  How?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source for bonuses is the funds </a:t>
            </a:r>
            <a:r>
              <a:rPr lang="en-US" dirty="0"/>
              <a:t>generated in the FEFP calculation for the add-on FTE</a:t>
            </a:r>
            <a:r>
              <a:rPr lang="en-US" dirty="0" smtClean="0"/>
              <a:t>.</a:t>
            </a:r>
          </a:p>
          <a:p>
            <a:pPr lvl="1"/>
            <a:r>
              <a:rPr lang="en-US" dirty="0" smtClean="0"/>
              <a:t>The Florida Department of Education does not calculate or distribute teacher bonuses.</a:t>
            </a:r>
            <a:endParaRPr lang="en-US" dirty="0"/>
          </a:p>
          <a:p>
            <a:r>
              <a:rPr lang="en-US" dirty="0" smtClean="0"/>
              <a:t>Districts need processes to distribute the bonuses to teachers they have identified meet the statutory requirement (those who provided direct instruction for the industry certification), including when the bonuses will be calculated and distributed.</a:t>
            </a:r>
          </a:p>
          <a:p>
            <a:r>
              <a:rPr lang="en-US" dirty="0" smtClean="0"/>
              <a:t>Bonuses are </a:t>
            </a:r>
            <a:r>
              <a:rPr lang="en-US" dirty="0"/>
              <a:t>distributed </a:t>
            </a:r>
            <a:r>
              <a:rPr lang="en-US" dirty="0" smtClean="0"/>
              <a:t>by the district in fiscal year 2016-17 (July 1 to June 30) to </a:t>
            </a:r>
            <a:r>
              <a:rPr lang="en-US" dirty="0"/>
              <a:t>eligible teachers based on certifications funded in the </a:t>
            </a:r>
            <a:r>
              <a:rPr lang="en-US" dirty="0" smtClean="0"/>
              <a:t>2016-17 </a:t>
            </a:r>
            <a:r>
              <a:rPr lang="en-US" dirty="0"/>
              <a:t>FEFP </a:t>
            </a:r>
            <a:r>
              <a:rPr lang="en-US" dirty="0" smtClean="0"/>
              <a:t>calculation (earned in 2015-16).</a:t>
            </a:r>
            <a:endParaRPr lang="en-US" dirty="0"/>
          </a:p>
          <a:p>
            <a:endParaRPr lang="en-US" dirty="0"/>
          </a:p>
          <a:p>
            <a:pPr lvl="1"/>
            <a:endParaRPr lang="en-US" dirty="0"/>
          </a:p>
        </p:txBody>
      </p:sp>
      <p:sp>
        <p:nvSpPr>
          <p:cNvPr id="5" name="Slide Number Placeholder 1"/>
          <p:cNvSpPr>
            <a:spLocks noGrp="1"/>
          </p:cNvSpPr>
          <p:nvPr>
            <p:ph type="sldNum" sz="quarter" idx="10"/>
          </p:nvPr>
        </p:nvSpPr>
        <p:spPr bwMode="auto">
          <a:xfrm>
            <a:off x="6832600" y="64341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DCDBDC72-4EEB-43EB-809E-DA6D96CB3631}" type="slidenum">
              <a:rPr lang="en-US" altLang="en-US" sz="1100" smtClean="0"/>
              <a:t>43</a:t>
            </a:fld>
            <a:endParaRPr lang="en-US" altLang="en-US" sz="1100" dirty="0" smtClean="0"/>
          </a:p>
        </p:txBody>
      </p:sp>
    </p:spTree>
    <p:extLst>
      <p:ext uri="{BB962C8B-B14F-4D97-AF65-F5344CB8AC3E}">
        <p14:creationId xmlns:p14="http://schemas.microsoft.com/office/powerpoint/2010/main" val="37943018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75855"/>
            <a:ext cx="7886700" cy="1391083"/>
          </a:xfrm>
        </p:spPr>
        <p:txBody>
          <a:bodyPr/>
          <a:lstStyle/>
          <a:p>
            <a:r>
              <a:rPr lang="en-US" dirty="0" smtClean="0"/>
              <a:t>Where is the list of everything for which my district can spend the funds received for industry certifications?</a:t>
            </a:r>
            <a:endParaRPr lang="en-US" dirty="0"/>
          </a:p>
        </p:txBody>
      </p:sp>
      <p:sp>
        <p:nvSpPr>
          <p:cNvPr id="3" name="Content Placeholder 2"/>
          <p:cNvSpPr>
            <a:spLocks noGrp="1"/>
          </p:cNvSpPr>
          <p:nvPr>
            <p:ph idx="1"/>
          </p:nvPr>
        </p:nvSpPr>
        <p:spPr>
          <a:xfrm>
            <a:off x="628650" y="2358930"/>
            <a:ext cx="7886700" cy="4354753"/>
          </a:xfrm>
        </p:spPr>
        <p:txBody>
          <a:bodyPr/>
          <a:lstStyle/>
          <a:p>
            <a:r>
              <a:rPr lang="en-US" dirty="0" smtClean="0">
                <a:solidFill>
                  <a:srgbClr val="FF0000"/>
                </a:solidFill>
              </a:rPr>
              <a:t>No state list of allowable expenses exists</a:t>
            </a:r>
          </a:p>
          <a:p>
            <a:r>
              <a:rPr lang="en-US" dirty="0" smtClean="0"/>
              <a:t>Districts must follow all applicable state law for the expenditure of these state funds</a:t>
            </a:r>
          </a:p>
          <a:p>
            <a:pPr lvl="1"/>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44</a:t>
            </a:fld>
            <a:endParaRPr lang="en-US"/>
          </a:p>
        </p:txBody>
      </p:sp>
    </p:spTree>
    <p:extLst>
      <p:ext uri="{BB962C8B-B14F-4D97-AF65-F5344CB8AC3E}">
        <p14:creationId xmlns:p14="http://schemas.microsoft.com/office/powerpoint/2010/main" val="18084044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Resources/Contact Information</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5F45BFF-81D8-4236-8A8D-F210D104089E}" type="slidenum">
              <a:rPr lang="en-US" smtClean="0"/>
              <a:pPr>
                <a:defRPr/>
              </a:pPr>
              <a:t>45</a:t>
            </a:fld>
            <a:endParaRPr lang="en-US"/>
          </a:p>
        </p:txBody>
      </p:sp>
    </p:spTree>
    <p:extLst>
      <p:ext uri="{BB962C8B-B14F-4D97-AF65-F5344CB8AC3E}">
        <p14:creationId xmlns:p14="http://schemas.microsoft.com/office/powerpoint/2010/main" val="33963360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Links</a:t>
            </a:r>
            <a:endParaRPr lang="en-US" dirty="0"/>
          </a:p>
        </p:txBody>
      </p:sp>
      <p:sp>
        <p:nvSpPr>
          <p:cNvPr id="6" name="Content Placeholder 5"/>
          <p:cNvSpPr>
            <a:spLocks noGrp="1"/>
          </p:cNvSpPr>
          <p:nvPr>
            <p:ph idx="1"/>
          </p:nvPr>
        </p:nvSpPr>
        <p:spPr/>
        <p:txBody>
          <a:bodyPr/>
          <a:lstStyle/>
          <a:p>
            <a:r>
              <a:rPr lang="en-US" sz="2400" dirty="0" smtClean="0"/>
              <a:t>Main CAPE page</a:t>
            </a:r>
            <a:r>
              <a:rPr lang="en-US" sz="2400" dirty="0"/>
              <a:t>: </a:t>
            </a:r>
            <a:r>
              <a:rPr lang="en-US" sz="2400" dirty="0">
                <a:hlinkClick r:id="rId3"/>
              </a:rPr>
              <a:t>http://fldoe.org/academics/career-adult-edu/cape-secondary</a:t>
            </a:r>
            <a:r>
              <a:rPr lang="en-US" sz="2400" dirty="0" smtClean="0">
                <a:hlinkClick r:id="rId3"/>
              </a:rPr>
              <a:t>/</a:t>
            </a:r>
            <a:r>
              <a:rPr lang="en-US" sz="2400" dirty="0" smtClean="0"/>
              <a:t> </a:t>
            </a:r>
          </a:p>
          <a:p>
            <a:r>
              <a:rPr lang="en-US" sz="2400" dirty="0" smtClean="0"/>
              <a:t>CAPE </a:t>
            </a:r>
            <a:r>
              <a:rPr lang="en-US" sz="2400" dirty="0"/>
              <a:t>Resources Page:  </a:t>
            </a:r>
            <a:r>
              <a:rPr lang="en-US" sz="2400" dirty="0">
                <a:hlinkClick r:id="rId4"/>
              </a:rPr>
              <a:t>http://</a:t>
            </a:r>
            <a:r>
              <a:rPr lang="en-US" sz="2400" dirty="0" smtClean="0">
                <a:hlinkClick r:id="rId4"/>
              </a:rPr>
              <a:t>fldoe.org/academics/career-adult-edu/cape-secondary/resources.stml</a:t>
            </a:r>
            <a:r>
              <a:rPr lang="en-US" sz="2400" dirty="0" smtClean="0"/>
              <a:t> </a:t>
            </a:r>
          </a:p>
          <a:p>
            <a:r>
              <a:rPr lang="en-US" sz="2400" dirty="0"/>
              <a:t>Database Manuals: </a:t>
            </a:r>
            <a:r>
              <a:rPr lang="en-US" sz="2400" dirty="0" smtClean="0">
                <a:hlinkClick r:id="rId5"/>
              </a:rPr>
              <a:t>http</a:t>
            </a:r>
            <a:r>
              <a:rPr lang="en-US" sz="2400" dirty="0">
                <a:hlinkClick r:id="rId5"/>
              </a:rPr>
              <a:t>://www.fldoe.org/accountability/data-sys/database-manuals-updates</a:t>
            </a:r>
            <a:r>
              <a:rPr lang="en-US" sz="2400" dirty="0" smtClean="0">
                <a:hlinkClick r:id="rId5"/>
              </a:rPr>
              <a:t>/</a:t>
            </a:r>
            <a:r>
              <a:rPr lang="en-US" sz="2400" dirty="0" smtClean="0"/>
              <a:t> </a:t>
            </a:r>
          </a:p>
          <a:p>
            <a:pPr lvl="1"/>
            <a:r>
              <a:rPr lang="en-US" sz="2000" dirty="0" smtClean="0"/>
              <a:t>See data elements</a:t>
            </a:r>
          </a:p>
          <a:p>
            <a:pPr lvl="1"/>
            <a:r>
              <a:rPr lang="en-US" sz="2000" dirty="0" smtClean="0"/>
              <a:t>Appendix Z (Certification Codes) </a:t>
            </a:r>
          </a:p>
          <a:p>
            <a:pPr lvl="1"/>
            <a:r>
              <a:rPr lang="en-US" sz="2000" dirty="0" smtClean="0"/>
              <a:t>Appendix FF (Career-themed Courses)</a:t>
            </a:r>
          </a:p>
          <a:p>
            <a:r>
              <a:rPr lang="en-US" sz="2400" dirty="0"/>
              <a:t>FEFP:  </a:t>
            </a:r>
            <a:r>
              <a:rPr lang="en-US" sz="2400" dirty="0">
                <a:hlinkClick r:id="rId6"/>
              </a:rPr>
              <a:t>http://</a:t>
            </a:r>
            <a:r>
              <a:rPr lang="en-US" sz="2400" dirty="0" smtClean="0">
                <a:hlinkClick r:id="rId6"/>
              </a:rPr>
              <a:t>www.fldoe.org/finance/fl-edu-finance-program-fefp/fl-edu-finance-program-fefp-calculatio.stml</a:t>
            </a:r>
            <a:r>
              <a:rPr lang="en-US" sz="2400" dirty="0" smtClean="0"/>
              <a:t> </a:t>
            </a:r>
          </a:p>
          <a:p>
            <a:endParaRPr lang="en-US" sz="2400" dirty="0"/>
          </a:p>
        </p:txBody>
      </p:sp>
      <p:sp>
        <p:nvSpPr>
          <p:cNvPr id="4" name="Slide Number Placeholder 3"/>
          <p:cNvSpPr>
            <a:spLocks noGrp="1"/>
          </p:cNvSpPr>
          <p:nvPr>
            <p:ph type="sldNum" sz="quarter" idx="10"/>
          </p:nvPr>
        </p:nvSpPr>
        <p:spPr/>
        <p:txBody>
          <a:bodyPr/>
          <a:lstStyle/>
          <a:p>
            <a:pPr>
              <a:defRPr/>
            </a:pPr>
            <a:fld id="{6AEB1244-F703-4031-B0BF-E3973D9B1FF6}" type="slidenum">
              <a:rPr lang="en-US" smtClean="0"/>
              <a:pPr>
                <a:defRPr/>
              </a:pPr>
              <a:t>46</a:t>
            </a:fld>
            <a:endParaRPr lang="en-US"/>
          </a:p>
        </p:txBody>
      </p:sp>
    </p:spTree>
    <p:extLst>
      <p:ext uri="{BB962C8B-B14F-4D97-AF65-F5344CB8AC3E}">
        <p14:creationId xmlns:p14="http://schemas.microsoft.com/office/powerpoint/2010/main" val="3578470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sp>
        <p:nvSpPr>
          <p:cNvPr id="3" name="Content Placeholder 2"/>
          <p:cNvSpPr>
            <a:spLocks noGrp="1"/>
          </p:cNvSpPr>
          <p:nvPr>
            <p:ph idx="1"/>
          </p:nvPr>
        </p:nvSpPr>
        <p:spPr/>
        <p:txBody>
          <a:bodyPr/>
          <a:lstStyle/>
          <a:p>
            <a:pPr marL="0" indent="0" eaLnBrk="1" hangingPunct="1">
              <a:buNone/>
            </a:pPr>
            <a:r>
              <a:rPr lang="en-US" sz="1600" b="1" u="sng" dirty="0"/>
              <a:t>Program</a:t>
            </a:r>
          </a:p>
          <a:p>
            <a:pPr marL="609600" indent="-609600" eaLnBrk="1" hangingPunct="1"/>
            <a:r>
              <a:rPr lang="en-US" sz="1600" b="1" dirty="0"/>
              <a:t>Tara Goodman</a:t>
            </a:r>
            <a:r>
              <a:rPr lang="en-US" sz="1600" dirty="0"/>
              <a:t>, Division of Career and Adult Education</a:t>
            </a:r>
          </a:p>
          <a:p>
            <a:pPr marL="1409700" lvl="2" indent="-609600" eaLnBrk="1" hangingPunct="1">
              <a:buFont typeface="Calibri" pitchFamily="34" charset="0"/>
              <a:buChar char="⁻"/>
            </a:pPr>
            <a:r>
              <a:rPr lang="en-US" sz="1600" dirty="0"/>
              <a:t>Email:  Tara.Goodman@fldoe.org</a:t>
            </a:r>
          </a:p>
          <a:p>
            <a:pPr marL="1409700" lvl="2" indent="-609600" eaLnBrk="1" hangingPunct="1">
              <a:buFont typeface="Calibri" pitchFamily="34" charset="0"/>
              <a:buChar char="⁻"/>
            </a:pPr>
            <a:r>
              <a:rPr lang="en-US" sz="1600" dirty="0"/>
              <a:t>Phone:  850-245-9001</a:t>
            </a:r>
          </a:p>
          <a:p>
            <a:pPr marL="609600" indent="-609600"/>
            <a:r>
              <a:rPr lang="en-US" sz="1600" b="1" dirty="0"/>
              <a:t>Sean Friend</a:t>
            </a:r>
            <a:r>
              <a:rPr lang="en-US" sz="1600" dirty="0"/>
              <a:t>, Division of Career and Adult Education</a:t>
            </a:r>
          </a:p>
          <a:p>
            <a:pPr marL="1409700" lvl="2" indent="-609600">
              <a:buFont typeface="Calibri" pitchFamily="34" charset="0"/>
              <a:buChar char="⁻"/>
            </a:pPr>
            <a:r>
              <a:rPr lang="en-US" sz="1600" dirty="0"/>
              <a:t>Email:  </a:t>
            </a:r>
            <a:r>
              <a:rPr lang="en-US" sz="1600" dirty="0" smtClean="0"/>
              <a:t>Sean.Friend@fldoe.org</a:t>
            </a:r>
            <a:endParaRPr lang="en-US" sz="1600" dirty="0"/>
          </a:p>
          <a:p>
            <a:pPr marL="1409700" lvl="2" indent="-609600">
              <a:buFont typeface="Calibri" pitchFamily="34" charset="0"/>
              <a:buChar char="⁻"/>
            </a:pPr>
            <a:r>
              <a:rPr lang="en-US" sz="1600" dirty="0"/>
              <a:t>Phone:  850-245-9030</a:t>
            </a:r>
          </a:p>
          <a:p>
            <a:pPr marL="0" indent="0" eaLnBrk="1" hangingPunct="1">
              <a:buNone/>
            </a:pPr>
            <a:r>
              <a:rPr lang="en-US" sz="1600" b="1" u="sng" dirty="0"/>
              <a:t>Data Reporting</a:t>
            </a:r>
          </a:p>
          <a:p>
            <a:pPr marL="609600" indent="-609600" eaLnBrk="1" hangingPunct="1"/>
            <a:r>
              <a:rPr lang="en-US" sz="1600" b="1" dirty="0" err="1"/>
              <a:t>Tsung</a:t>
            </a:r>
            <a:r>
              <a:rPr lang="en-US" sz="1600" b="1" dirty="0"/>
              <a:t> Lin</a:t>
            </a:r>
          </a:p>
          <a:p>
            <a:pPr marL="1409700" lvl="2" indent="-609600">
              <a:buFont typeface="Calibri" pitchFamily="34" charset="0"/>
              <a:buChar char="⁻"/>
            </a:pPr>
            <a:r>
              <a:rPr lang="en-US" sz="1600" dirty="0"/>
              <a:t>Email:  Tsung-Yuan.Lin@fldoe.org</a:t>
            </a:r>
          </a:p>
          <a:p>
            <a:pPr marL="1409700" lvl="2" indent="-609600">
              <a:buFont typeface="Calibri" pitchFamily="34" charset="0"/>
              <a:buChar char="⁻"/>
            </a:pPr>
            <a:r>
              <a:rPr lang="en-US" sz="1600" dirty="0"/>
              <a:t>Phone:  850-245-9074</a:t>
            </a:r>
          </a:p>
          <a:p>
            <a:endParaRPr lang="en-US" sz="1600"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47</a:t>
            </a:fld>
            <a:endParaRPr lang="en-US"/>
          </a:p>
        </p:txBody>
      </p:sp>
    </p:spTree>
    <p:extLst>
      <p:ext uri="{BB962C8B-B14F-4D97-AF65-F5344CB8AC3E}">
        <p14:creationId xmlns:p14="http://schemas.microsoft.com/office/powerpoint/2010/main" val="30934617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6670C867-3BE6-408D-A2D1-79907EF9BEF2}" type="slidenum">
              <a:rPr lang="en-US" altLang="en-US" sz="1100" smtClean="0"/>
              <a:pPr eaLnBrk="1" hangingPunct="1">
                <a:lnSpc>
                  <a:spcPct val="100000"/>
                </a:lnSpc>
                <a:spcBef>
                  <a:spcPct val="0"/>
                </a:spcBef>
                <a:buClrTx/>
                <a:buFontTx/>
                <a:buNone/>
              </a:pPr>
              <a:t>48</a:t>
            </a:fld>
            <a:endParaRPr lang="en-US" altLang="en-US" sz="11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60450" y="2771358"/>
            <a:ext cx="7013575" cy="1076325"/>
          </a:xfrm>
        </p:spPr>
        <p:txBody>
          <a:bodyPr>
            <a:normAutofit fontScale="90000"/>
          </a:bodyPr>
          <a:lstStyle/>
          <a:p>
            <a:pPr eaLnBrk="1" hangingPunct="1"/>
            <a:r>
              <a:rPr lang="en-US" altLang="en-US" dirty="0" smtClean="0"/>
              <a:t>How do I know how much funding my district is generating from CAPE?</a:t>
            </a:r>
            <a:endParaRPr altLang="en-US" dirty="0" smtClean="0"/>
          </a:p>
        </p:txBody>
      </p:sp>
      <p:sp>
        <p:nvSpPr>
          <p:cNvPr id="18435" name="Text Placeholder 2"/>
          <p:cNvSpPr>
            <a:spLocks noGrp="1"/>
          </p:cNvSpPr>
          <p:nvPr>
            <p:ph type="body" idx="1"/>
          </p:nvPr>
        </p:nvSpPr>
        <p:spPr>
          <a:xfrm>
            <a:off x="1060450" y="4227513"/>
            <a:ext cx="7013575" cy="1862137"/>
          </a:xfrm>
        </p:spPr>
        <p:txBody>
          <a:bodyPr/>
          <a:lstStyle/>
          <a:p>
            <a:pPr eaLnBrk="1" hangingPunct="1"/>
            <a:endParaRPr lang="en-US" altLang="en-US" dirty="0" smtClean="0"/>
          </a:p>
        </p:txBody>
      </p:sp>
      <p:sp>
        <p:nvSpPr>
          <p:cNvPr id="1843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7871FA3D-AC42-4D2B-A8DE-A988EA0B1DA6}" type="slidenum">
              <a:rPr lang="en-US" altLang="en-US" sz="1100" smtClean="0"/>
              <a:pPr eaLnBrk="1" hangingPunct="1">
                <a:lnSpc>
                  <a:spcPct val="100000"/>
                </a:lnSpc>
                <a:spcBef>
                  <a:spcPct val="0"/>
                </a:spcBef>
                <a:buClrTx/>
                <a:buFontTx/>
                <a:buNone/>
              </a:pPr>
              <a:t>5</a:t>
            </a:fld>
            <a:endParaRPr lang="en-US" altLang="en-US" sz="1100" smtClean="0"/>
          </a:p>
        </p:txBody>
      </p:sp>
    </p:spTree>
    <p:extLst>
      <p:ext uri="{BB962C8B-B14F-4D97-AF65-F5344CB8AC3E}">
        <p14:creationId xmlns:p14="http://schemas.microsoft.com/office/powerpoint/2010/main" val="3668187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3038" y="966788"/>
            <a:ext cx="8534400" cy="793750"/>
          </a:xfrm>
        </p:spPr>
        <p:txBody>
          <a:bodyPr/>
          <a:lstStyle/>
          <a:p>
            <a:r>
              <a:rPr lang="en-US" dirty="0" smtClean="0"/>
              <a:t>FEFP Calculation Overview</a:t>
            </a:r>
            <a:endParaRPr lang="en-US" dirty="0"/>
          </a:p>
        </p:txBody>
      </p:sp>
      <p:sp>
        <p:nvSpPr>
          <p:cNvPr id="6" name="Content Placeholder 5"/>
          <p:cNvSpPr>
            <a:spLocks noGrp="1"/>
          </p:cNvSpPr>
          <p:nvPr>
            <p:ph idx="1"/>
          </p:nvPr>
        </p:nvSpPr>
        <p:spPr>
          <a:xfrm>
            <a:off x="628650" y="1906349"/>
            <a:ext cx="7886700" cy="4214366"/>
          </a:xfrm>
        </p:spPr>
        <p:txBody>
          <a:bodyPr/>
          <a:lstStyle/>
          <a:p>
            <a:r>
              <a:rPr lang="en-US" dirty="0" smtClean="0"/>
              <a:t>Unlike other additional FTE membership (Advanced Placement, IB), the calculation of funding is completed at the Department of Education based upon data reported on CAPE </a:t>
            </a:r>
            <a:r>
              <a:rPr lang="en-US" dirty="0"/>
              <a:t>Industry Certifications/CAPE </a:t>
            </a:r>
            <a:r>
              <a:rPr lang="en-US" dirty="0" smtClean="0"/>
              <a:t>Acceleration Industry Certifications/CAPE Digital Tool Certificates/CAPE Innovation Courses and registration of career-themed courses.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77C5B66-28B5-4999-88E2-82D0D622EB1F}" type="slidenum">
              <a:rPr lang="en-US" smtClean="0"/>
              <a:pPr>
                <a:defRPr/>
              </a:pPr>
              <a:t>6</a:t>
            </a:fld>
            <a:endParaRPr lang="en-US" dirty="0"/>
          </a:p>
        </p:txBody>
      </p:sp>
    </p:spTree>
    <p:extLst>
      <p:ext uri="{BB962C8B-B14F-4D97-AF65-F5344CB8AC3E}">
        <p14:creationId xmlns:p14="http://schemas.microsoft.com/office/powerpoint/2010/main" val="966833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3038" y="966788"/>
            <a:ext cx="8534400" cy="793750"/>
          </a:xfrm>
        </p:spPr>
        <p:txBody>
          <a:bodyPr/>
          <a:lstStyle/>
          <a:p>
            <a:r>
              <a:rPr lang="en-US" dirty="0" smtClean="0"/>
              <a:t>FEFP Calculation Overview</a:t>
            </a:r>
            <a:endParaRPr lang="en-US" dirty="0"/>
          </a:p>
        </p:txBody>
      </p:sp>
      <p:sp>
        <p:nvSpPr>
          <p:cNvPr id="6" name="Content Placeholder 5"/>
          <p:cNvSpPr>
            <a:spLocks noGrp="1"/>
          </p:cNvSpPr>
          <p:nvPr>
            <p:ph idx="1"/>
          </p:nvPr>
        </p:nvSpPr>
        <p:spPr>
          <a:xfrm>
            <a:off x="628650" y="1906349"/>
            <a:ext cx="7886700" cy="4214366"/>
          </a:xfrm>
        </p:spPr>
        <p:txBody>
          <a:bodyPr/>
          <a:lstStyle/>
          <a:p>
            <a:r>
              <a:rPr lang="en-US" dirty="0" smtClean="0"/>
              <a:t>The FEFP, 3</a:t>
            </a:r>
            <a:r>
              <a:rPr lang="en-US" baseline="30000" dirty="0" smtClean="0"/>
              <a:t>rd</a:t>
            </a:r>
            <a:r>
              <a:rPr lang="en-US" dirty="0" smtClean="0"/>
              <a:t> calculation, is the first one in which the additional FTE is included.</a:t>
            </a:r>
          </a:p>
          <a:p>
            <a:pPr lvl="1"/>
            <a:r>
              <a:rPr lang="en-US" dirty="0" smtClean="0"/>
              <a:t>Any data prior to 3</a:t>
            </a:r>
            <a:r>
              <a:rPr lang="en-US" baseline="30000" dirty="0" smtClean="0"/>
              <a:t>rd</a:t>
            </a:r>
            <a:r>
              <a:rPr lang="en-US" dirty="0" smtClean="0"/>
              <a:t> calculation is a placeholder and does not reflect the current program activity</a:t>
            </a:r>
          </a:p>
          <a:p>
            <a:r>
              <a:rPr lang="en-US" dirty="0" smtClean="0"/>
              <a:t>The calculation is updated in the 4</a:t>
            </a:r>
            <a:r>
              <a:rPr lang="en-US" baseline="30000" dirty="0" smtClean="0"/>
              <a:t>th</a:t>
            </a:r>
            <a:r>
              <a:rPr lang="en-US" dirty="0" smtClean="0"/>
              <a:t> calculation with data through the close of Survey 5 reporting.</a:t>
            </a:r>
          </a:p>
          <a:p>
            <a:r>
              <a:rPr lang="en-US" dirty="0" smtClean="0"/>
              <a:t>FEFP calculations are available here:</a:t>
            </a:r>
          </a:p>
          <a:p>
            <a:pPr lvl="1"/>
            <a:r>
              <a:rPr lang="en-US" dirty="0">
                <a:hlinkClick r:id="rId3"/>
              </a:rPr>
              <a:t>http://</a:t>
            </a:r>
            <a:r>
              <a:rPr lang="en-US" dirty="0" smtClean="0">
                <a:hlinkClick r:id="rId3"/>
              </a:rPr>
              <a:t>www.fldoe.org/finance/fl-edu-finance-program-fefp/fl-edu-finance-program-fefp-calculatio.stml</a:t>
            </a:r>
            <a:endParaRPr lang="en-US" dirty="0" smtClean="0"/>
          </a:p>
          <a:p>
            <a:r>
              <a:rPr lang="en-US" dirty="0" smtClean="0"/>
              <a:t>District </a:t>
            </a:r>
            <a:r>
              <a:rPr lang="en-US" dirty="0"/>
              <a:t>staff must work with their own finance office regarding the disbursement of </a:t>
            </a:r>
            <a:r>
              <a:rPr lang="en-US" dirty="0" smtClean="0"/>
              <a:t>funds.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77C5B66-28B5-4999-88E2-82D0D622EB1F}" type="slidenum">
              <a:rPr lang="en-US" smtClean="0"/>
              <a:pPr>
                <a:defRPr/>
              </a:pPr>
              <a:t>7</a:t>
            </a:fld>
            <a:endParaRPr lang="en-US" dirty="0"/>
          </a:p>
        </p:txBody>
      </p:sp>
    </p:spTree>
    <p:extLst>
      <p:ext uri="{BB962C8B-B14F-4D97-AF65-F5344CB8AC3E}">
        <p14:creationId xmlns:p14="http://schemas.microsoft.com/office/powerpoint/2010/main" val="1310986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Chancellor’s Memorandums on Funding</a:t>
            </a:r>
            <a:endParaRPr lang="en-US" dirty="0"/>
          </a:p>
        </p:txBody>
      </p:sp>
      <p:sp>
        <p:nvSpPr>
          <p:cNvPr id="3" name="Content Placeholder 2"/>
          <p:cNvSpPr>
            <a:spLocks noGrp="1"/>
          </p:cNvSpPr>
          <p:nvPr>
            <p:ph idx="1"/>
          </p:nvPr>
        </p:nvSpPr>
        <p:spPr/>
        <p:txBody>
          <a:bodyPr/>
          <a:lstStyle/>
          <a:p>
            <a:r>
              <a:rPr lang="en-US" dirty="0" smtClean="0"/>
              <a:t>The Chancellor of Career and Adult Education sends a memo with summary information on the industry certification add-on FTE calculation twice a year.</a:t>
            </a:r>
          </a:p>
          <a:p>
            <a:r>
              <a:rPr lang="en-US" dirty="0" smtClean="0"/>
              <a:t>Recent memos can be accessed on this site:</a:t>
            </a:r>
          </a:p>
          <a:p>
            <a:pPr lvl="1"/>
            <a:r>
              <a:rPr lang="en-US" dirty="0">
                <a:hlinkClick r:id="rId3"/>
              </a:rPr>
              <a:t>http://</a:t>
            </a:r>
            <a:r>
              <a:rPr lang="en-US" dirty="0" smtClean="0">
                <a:hlinkClick r:id="rId3"/>
              </a:rPr>
              <a:t>fldoe.org/academics/career-adult-edu/cape-secondary/resources.stml</a:t>
            </a:r>
            <a:r>
              <a:rPr lang="en-US" dirty="0"/>
              <a:t> </a:t>
            </a:r>
            <a:endParaRPr lang="en-US" dirty="0" smtClean="0"/>
          </a:p>
          <a:p>
            <a:pPr lvl="1"/>
            <a:r>
              <a:rPr lang="en-US" dirty="0" smtClean="0"/>
              <a:t>See “Memos and Notifications”</a:t>
            </a:r>
          </a:p>
          <a:p>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8</a:t>
            </a:fld>
            <a:endParaRPr lang="en-US"/>
          </a:p>
        </p:txBody>
      </p:sp>
    </p:spTree>
    <p:extLst>
      <p:ext uri="{BB962C8B-B14F-4D97-AF65-F5344CB8AC3E}">
        <p14:creationId xmlns:p14="http://schemas.microsoft.com/office/powerpoint/2010/main" val="1712783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Screenshot from FEFP Add-on FTE Calculation, 2015-16, 4</a:t>
            </a:r>
            <a:r>
              <a:rPr lang="en-US" baseline="30000" dirty="0" smtClean="0"/>
              <a:t>th</a:t>
            </a:r>
            <a:r>
              <a:rPr lang="en-US" dirty="0" smtClean="0"/>
              <a:t> Calc.</a:t>
            </a:r>
            <a:endParaRPr lang="en-US" dirty="0"/>
          </a:p>
        </p:txBody>
      </p:sp>
      <p:pic>
        <p:nvPicPr>
          <p:cNvPr id="5" name="Content Placeholder 4"/>
          <p:cNvPicPr>
            <a:picLocks noGrp="1" noChangeAspect="1"/>
          </p:cNvPicPr>
          <p:nvPr>
            <p:ph idx="1"/>
          </p:nvPr>
        </p:nvPicPr>
        <p:blipFill>
          <a:blip r:embed="rId3"/>
          <a:stretch>
            <a:fillRect/>
          </a:stretch>
        </p:blipFill>
        <p:spPr>
          <a:xfrm>
            <a:off x="697016" y="1953857"/>
            <a:ext cx="7886700" cy="4286961"/>
          </a:xfrm>
          <a:prstGeom prst="rect">
            <a:avLst/>
          </a:prstGeom>
        </p:spPr>
      </p:pic>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9</a:t>
            </a:fld>
            <a:endParaRPr lang="en-US"/>
          </a:p>
        </p:txBody>
      </p:sp>
      <p:sp>
        <p:nvSpPr>
          <p:cNvPr id="6" name="Rectangle 5"/>
          <p:cNvSpPr/>
          <p:nvPr/>
        </p:nvSpPr>
        <p:spPr>
          <a:xfrm>
            <a:off x="6366617" y="2768837"/>
            <a:ext cx="546931" cy="3443214"/>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9821" y="6318721"/>
            <a:ext cx="3905427" cy="230832"/>
          </a:xfrm>
          <a:prstGeom prst="rect">
            <a:avLst/>
          </a:prstGeom>
          <a:noFill/>
        </p:spPr>
        <p:txBody>
          <a:bodyPr wrap="square" rtlCol="0">
            <a:spAutoFit/>
          </a:bodyPr>
          <a:lstStyle/>
          <a:p>
            <a:r>
              <a:rPr lang="en-US" sz="900" dirty="0">
                <a:hlinkClick r:id="rId4"/>
              </a:rPr>
              <a:t>http://</a:t>
            </a:r>
            <a:r>
              <a:rPr lang="en-US" sz="900" dirty="0" smtClean="0">
                <a:hlinkClick r:id="rId4"/>
              </a:rPr>
              <a:t>www.fldoe.org/core/fileparse.php/7507/urlt/1516FEFP4thCalc.pdf</a:t>
            </a:r>
            <a:r>
              <a:rPr lang="en-US" sz="900" dirty="0" smtClean="0"/>
              <a:t> </a:t>
            </a:r>
            <a:endParaRPr lang="en-US" sz="900" dirty="0"/>
          </a:p>
        </p:txBody>
      </p:sp>
    </p:spTree>
    <p:extLst>
      <p:ext uri="{BB962C8B-B14F-4D97-AF65-F5344CB8AC3E}">
        <p14:creationId xmlns:p14="http://schemas.microsoft.com/office/powerpoint/2010/main" val="21155090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131"/>
  <p:tag name="MMPROD_UIDATA" val="&lt;database version=&quot;10.0&quot;&gt;&lt;object type=&quot;1&quot; unique_id=&quot;10001&quot;&gt;&lt;object type=&quot;2&quot; unique_id=&quot;11957&quot;&gt;&lt;object type=&quot;3&quot; unique_id=&quot;11958&quot;&gt;&lt;property id=&quot;20148&quot; value=&quot;5&quot;/&gt;&lt;property id=&quot;20300&quot; value=&quot;Slide 1 - &amp;quot;CAPE Funding – How can I spend this money? &amp;quot;&quot;/&gt;&lt;property id=&quot;20307&quot; value=&quot;271&quot;/&gt;&lt;/object&gt;&lt;object type=&quot;3&quot; unique_id=&quot;11959&quot;&gt;&lt;property id=&quot;20148&quot; value=&quot;5&quot;/&gt;&lt;property id=&quot;20300&quot; value=&quot;Slide 3 - &amp;quot;What is the law?&amp;quot;&quot;/&gt;&lt;property id=&quot;20307&quot; value=&quot;273&quot;/&gt;&lt;/object&gt;&lt;object type=&quot;3&quot; unique_id=&quot;11960&quot;&gt;&lt;property id=&quot;20148&quot; value=&quot;5&quot;/&gt;&lt;property id=&quot;20300&quot; value=&quot;Slide 4 - &amp;quot;Florida Statutes and Rules&amp;quot;&quot;/&gt;&lt;property id=&quot;20307&quot; value=&quot;330&quot;/&gt;&lt;/object&gt;&lt;object type=&quot;3&quot; unique_id=&quot;11961&quot;&gt;&lt;property id=&quot;20148&quot; value=&quot;5&quot;/&gt;&lt;property id=&quot;20300&quot; value=&quot;Slide 5 - &amp;quot;How do I know how much funding my district is generating from CAPE?&amp;quot;&quot;/&gt;&lt;property id=&quot;20307&quot; value=&quot;285&quot;/&gt;&lt;/object&gt;&lt;object type=&quot;3&quot; unique_id=&quot;11975&quot;&gt;&lt;property id=&quot;20148&quot; value=&quot;5&quot;/&gt;&lt;property id=&quot;20300&quot; value=&quot;Slide 7 - &amp;quot;FEFP Calculation Overview&amp;quot;&quot;/&gt;&lt;property id=&quot;20307&quot; value=&quot;338&quot;/&gt;&lt;/object&gt;&lt;object type=&quot;3&quot; unique_id=&quot;11976&quot;&gt;&lt;property id=&quot;20148&quot; value=&quot;5&quot;/&gt;&lt;property id=&quot;20300&quot; value=&quot;Slide 13 - &amp;quot;Funding Caps per Student&amp;quot;&quot;/&gt;&lt;property id=&quot;20307&quot; value=&quot;319&quot;/&gt;&lt;/object&gt;&lt;object type=&quot;3&quot; unique_id=&quot;11978&quot;&gt;&lt;property id=&quot;20148&quot; value=&quot;5&quot;/&gt;&lt;property id=&quot;20300&quot; value=&quot;Slide 11 - &amp;quot;2016-17 FEFP – Estimated Values&amp;quot;&quot;/&gt;&lt;property id=&quot;20307&quot; value=&quot;353&quot;/&gt;&lt;/object&gt;&lt;object type=&quot;3&quot; unique_id=&quot;11979&quot;&gt;&lt;property id=&quot;20148&quot; value=&quot;5&quot;/&gt;&lt;property id=&quot;20300&quot; value=&quot;Slide 33 - &amp;quot;Statutory Requirements, s. 1011.62(1)(o)&amp;quot;&quot;/&gt;&lt;property id=&quot;20307&quot; value=&quot;320&quot;/&gt;&lt;/object&gt;&lt;object type=&quot;3&quot; unique_id=&quot;11980&quot;&gt;&lt;property id=&quot;20148&quot; value=&quot;5&quot;/&gt;&lt;property id=&quot;20300&quot; value=&quot;Slide 42 - &amp;quot;Teacher Bonuses&amp;quot;&quot;/&gt;&lt;property id=&quot;20307&quot; value=&quot;339&quot;/&gt;&lt;/object&gt;&lt;object type=&quot;3&quot; unique_id=&quot;11981&quot;&gt;&lt;property id=&quot;20148&quot; value=&quot;5&quot;/&gt;&lt;property id=&quot;20300&quot; value=&quot;Slide 40 - &amp;quot;Teacher Bonus Requirements&amp;quot;&quot;/&gt;&lt;property id=&quot;20307&quot; value=&quot;343&quot;/&gt;&lt;/object&gt;&lt;object type=&quot;3&quot; unique_id=&quot;11982&quot;&gt;&lt;property id=&quot;20148&quot; value=&quot;5&quot;/&gt;&lt;property id=&quot;20300&quot; value=&quot;Slide 43 - &amp;quot;Who distributes the Bonuses?  How?&amp;quot;&quot;/&gt;&lt;property id=&quot;20307&quot; value=&quot;342&quot;/&gt;&lt;/object&gt;&lt;object type=&quot;3&quot; unique_id=&quot;11988&quot;&gt;&lt;property id=&quot;20148&quot; value=&quot;5&quot;/&gt;&lt;property id=&quot;20300&quot; value=&quot;Slide 22 - &amp;quot;How can I troubleshoot during the year to make sure my district receives the funds?&amp;quot;&quot;/&gt;&lt;property id=&quot;20307&quot; value=&quot;291&quot;/&gt;&lt;/object&gt;&lt;object type=&quot;3&quot; unique_id=&quot;11989&quot;&gt;&lt;property id=&quot;20148&quot; value=&quot;5&quot;/&gt;&lt;property id=&quot;20300&quot; value=&quot;Slide 24 - &amp;quot;Summary of the Industry Certification Format &amp;quot;&quot;/&gt;&lt;property id=&quot;20307&quot; value=&quot;360&quot;/&gt;&lt;/object&gt;&lt;object type=&quot;3&quot; unique_id=&quot;11998&quot;&gt;&lt;property id=&quot;20148&quot; value=&quot;5&quot;/&gt;&lt;property id=&quot;20300&quot; value=&quot;Slide 26 - &amp;quot;Summary Data Reports Available to Districts&amp;quot;&quot;/&gt;&lt;property id=&quot;20307&quot; value=&quot;351&quot;/&gt;&lt;/object&gt;&lt;object type=&quot;3&quot; unique_id=&quot;11999&quot;&gt;&lt;property id=&quot;20148&quot; value=&quot;5&quot;/&gt;&lt;property id=&quot;20300&quot; value=&quot;Slide 25&quot;/&gt;&lt;property id=&quot;20307&quot; value=&quot;352&quot;/&gt;&lt;/object&gt;&lt;object type=&quot;3&quot; unique_id=&quot;12002&quot;&gt;&lt;property id=&quot;20148&quot; value=&quot;5&quot;/&gt;&lt;property id=&quot;20300&quot; value=&quot;Slide 27 - &amp;quot;How your MIS Staff Access the Data Reports&amp;quot;&quot;/&gt;&lt;property id=&quot;20307&quot; value=&quot;358&quot;/&gt;&lt;/object&gt;&lt;object type=&quot;3&quot; unique_id=&quot;12007&quot;&gt;&lt;property id=&quot;20148&quot; value=&quot;5&quot;/&gt;&lt;property id=&quot;20300&quot; value=&quot;Slide 45 - &amp;quot;Resources/Contact Information&amp;quot;&quot;/&gt;&lt;property id=&quot;20307&quot; value=&quot;293&quot;/&gt;&lt;/object&gt;&lt;object type=&quot;3&quot; unique_id=&quot;12009&quot;&gt;&lt;property id=&quot;20148&quot; value=&quot;5&quot;/&gt;&lt;property id=&quot;20300&quot; value=&quot;Slide 47 - &amp;quot;Contacts&amp;quot;&quot;/&gt;&lt;property id=&quot;20307&quot; value=&quot;318&quot;/&gt;&lt;/object&gt;&lt;object type=&quot;3&quot; unique_id=&quot;12010&quot;&gt;&lt;property id=&quot;20148&quot; value=&quot;5&quot;/&gt;&lt;property id=&quot;20300&quot; value=&quot;Slide 48&quot;/&gt;&lt;property id=&quot;20307&quot; value=&quot;280&quot;/&gt;&lt;/object&gt;&lt;object type=&quot;3&quot; unique_id=&quot;14657&quot;&gt;&lt;property id=&quot;20148&quot; value=&quot;5&quot;/&gt;&lt;property id=&quot;20300&quot; value=&quot;Slide 2 - &amp;quot;Key Questions Answered in this Session&amp;quot;&quot;/&gt;&lt;property id=&quot;20307&quot; value=&quot;384&quot;/&gt;&lt;/object&gt;&lt;object type=&quot;3&quot; unique_id=&quot;14658&quot;&gt;&lt;property id=&quot;20148&quot; value=&quot;5&quot;/&gt;&lt;property id=&quot;20300&quot; value=&quot;Slide 6 - &amp;quot;FEFP Calculation Overview&amp;quot;&quot;/&gt;&lt;property id=&quot;20307&quot; value=&quot;383&quot;/&gt;&lt;/object&gt;&lt;object type=&quot;3&quot; unique_id=&quot;14659&quot;&gt;&lt;property id=&quot;20148&quot; value=&quot;5&quot;/&gt;&lt;property id=&quot;20300&quot; value=&quot;Slide 8 - &amp;quot;Chancellor’s Memorandums on Funding&amp;quot;&quot;/&gt;&lt;property id=&quot;20307&quot; value=&quot;393&quot;/&gt;&lt;/object&gt;&lt;object type=&quot;3&quot; unique_id=&quot;14660&quot;&gt;&lt;property id=&quot;20148&quot; value=&quot;5&quot;/&gt;&lt;property id=&quot;20300&quot; value=&quot;Slide 9 - &amp;quot;Screenshot from FEFP Add-on FTE Calculation, 2015-16, 4th Calc.&amp;quot;&quot;/&gt;&lt;property id=&quot;20307&quot; value=&quot;385&quot;/&gt;&lt;/object&gt;&lt;object type=&quot;3&quot; unique_id=&quot;14661&quot;&gt;&lt;property id=&quot;20148&quot; value=&quot;5&quot;/&gt;&lt;property id=&quot;20300&quot; value=&quot;Slide 10 - &amp;quot;Calculating the Funding Value of the Weighted FTE in the FEFP&amp;quot;&quot;/&gt;&lt;property id=&quot;20307&quot; value=&quot;386&quot;/&gt;&lt;/object&gt;&lt;object type=&quot;3&quot; unique_id=&quot;14662&quot;&gt;&lt;property id=&quot;20148&quot; value=&quot;5&quot;/&gt;&lt;property id=&quot;20300&quot; value=&quot;Slide 12 - &amp;quot;Example with DCD adjustment&amp;quot;&quot;/&gt;&lt;property id=&quot;20307&quot; value=&quot;381&quot;/&gt;&lt;/object&gt;&lt;object type=&quot;3&quot; unique_id=&quot;14663&quot;&gt;&lt;property id=&quot;20148&quot; value=&quot;5&quot;/&gt;&lt;property id=&quot;20300&quot; value=&quot;Slide 14 - &amp;quot;Certifications Earned Through Dual Enrollment&amp;quot;&quot;/&gt;&lt;property id=&quot;20307&quot; value=&quot;370&quot;/&gt;&lt;/object&gt;&lt;object type=&quot;3&quot; unique_id=&quot;14664&quot;&gt;&lt;property id=&quot;20148&quot; value=&quot;5&quot;/&gt;&lt;property id=&quot;20300&quot; value=&quot;Slide 15 - &amp;quot;Dual Enrollment – Funding Eligibility&amp;quot;&quot;/&gt;&lt;property id=&quot;20307&quot; value=&quot;400&quot;/&gt;&lt;/object&gt;&lt;object type=&quot;3&quot; unique_id=&quot;14665&quot;&gt;&lt;property id=&quot;20148&quot; value=&quot;5&quot;/&gt;&lt;property id=&quot;20300&quot; value=&quot;Slide 16 - &amp;quot;How do I know what my district DCD is?&amp;quot;&quot;/&gt;&lt;property id=&quot;20307&quot; value=&quot;396&quot;/&gt;&lt;/object&gt;&lt;object type=&quot;3&quot; unique_id=&quot;14666&quot;&gt;&lt;property id=&quot;20148&quot; value=&quot;5&quot;/&gt;&lt;property id=&quot;20300&quot; value=&quot;Slide 17 - &amp;quot;How do I know what the base student allocation (BSA) in the FEFP is?&amp;quot;&quot;/&gt;&lt;property id=&quot;20307&quot; value=&quot;397&quot;/&gt;&lt;/object&gt;&lt;object type=&quot;3&quot; unique_id=&quot;14667&quot;&gt;&lt;property id=&quot;20148&quot; value=&quot;5&quot;/&gt;&lt;property id=&quot;20300&quot; value=&quot;Slide 18 - &amp;quot;When/How does my district receive the funds?&amp;quot;&quot;/&gt;&lt;property id=&quot;20307&quot; value=&quot;372&quot;/&gt;&lt;/object&gt;&lt;object type=&quot;3&quot; unique_id=&quot;14668&quot;&gt;&lt;property id=&quot;20148&quot; value=&quot;5&quot;/&gt;&lt;property id=&quot;20300&quot; value=&quot;Slide 19 - &amp;quot;Disbursement of Funds&amp;quot;&quot;/&gt;&lt;property id=&quot;20307&quot; value=&quot;387&quot;/&gt;&lt;/object&gt;&lt;object type=&quot;3&quot; unique_id=&quot;14669&quot;&gt;&lt;property id=&quot;20148&quot; value=&quot;5&quot;/&gt;&lt;property id=&quot;20300&quot; value=&quot;Slide 20 - &amp;quot;FEFP Calculations&amp;quot;&quot;/&gt;&lt;property id=&quot;20307&quot; value=&quot;377&quot;/&gt;&lt;/object&gt;&lt;object type=&quot;3&quot; unique_id=&quot;14670&quot;&gt;&lt;property id=&quot;20148&quot; value=&quot;5&quot;/&gt;&lt;property id=&quot;20300&quot; value=&quot;Slide 21 - &amp;quot;FEFP Calculations&amp;quot;&quot;/&gt;&lt;property id=&quot;20307&quot; value=&quot;402&quot;/&gt;&lt;/object&gt;&lt;object type=&quot;3&quot; unique_id=&quot;14671&quot;&gt;&lt;property id=&quot;20148&quot; value=&quot;5&quot;/&gt;&lt;property id=&quot;20300&quot; value=&quot;Slide 23 - &amp;quot;Best Practices&amp;quot;&quot;/&gt;&lt;property id=&quot;20307&quot; value=&quot;374&quot;/&gt;&lt;/object&gt;&lt;object type=&quot;3&quot; unique_id=&quot;14672&quot;&gt;&lt;property id=&quot;20148&quot; value=&quot;5&quot;/&gt;&lt;property id=&quot;20300&quot; value=&quot;Slide 28 - &amp;quot;Certification Not Funded – Why?&amp;quot;&quot;/&gt;&lt;property id=&quot;20307&quot; value=&quot;390&quot;/&gt;&lt;/object&gt;&lt;object type=&quot;3&quot; unique_id=&quot;14673&quot;&gt;&lt;property id=&quot;20148&quot; value=&quot;5&quot;/&gt;&lt;property id=&quot;20300&quot; value=&quot;Slide 29 - &amp;quot;Common Reasons Why a Certification was Not Funded&amp;quot;&quot;/&gt;&lt;property id=&quot;20307&quot; value=&quot;389&quot;/&gt;&lt;/object&gt;&lt;object type=&quot;3&quot; unique_id=&quot;14674&quot;&gt;&lt;property id=&quot;20148&quot; value=&quot;5&quot;/&gt;&lt;property id=&quot;20300&quot; value=&quot;Slide 30 - &amp;quot;Common Reasons Why a Certification was Not Funded&amp;quot;&quot;/&gt;&lt;property id=&quot;20307&quot; value=&quot;388&quot;/&gt;&lt;/object&gt;&lt;object type=&quot;3&quot; unique_id=&quot;14675&quot;&gt;&lt;property id=&quot;20148&quot; value=&quot;5&quot;/&gt;&lt;property id=&quot;20300&quot; value=&quot;Slide 31 - &amp;quot;Common Reasons Why a Certification was Not Funded&amp;quot;&quot;/&gt;&lt;property id=&quot;20307&quot; value=&quot;403&quot;/&gt;&lt;/object&gt;&lt;object type=&quot;3&quot; unique_id=&quot;14676&quot;&gt;&lt;property id=&quot;20148&quot; value=&quot;5&quot;/&gt;&lt;property id=&quot;20300&quot; value=&quot;Slide 32 - &amp;quot;How may/must my district spend the funds earned for industry certifications?&amp;quot;&quot;/&gt;&lt;property id=&quot;20307&quot; value=&quot;375&quot;/&gt;&lt;/object&gt;&lt;object type=&quot;3&quot; unique_id=&quot;14677&quot;&gt;&lt;property id=&quot;20148&quot; value=&quot;5&quot;/&gt;&lt;property id=&quot;20300&quot; value=&quot;Slide 34 - &amp;quot;Minimum 80 Percent Allocation to the Program&amp;quot;&quot;/&gt;&lt;property id=&quot;20307&quot; value=&quot;391&quot;/&gt;&lt;/object&gt;&lt;object type=&quot;3&quot; unique_id=&quot;14678&quot;&gt;&lt;property id=&quot;20148&quot; value=&quot;5&quot;/&gt;&lt;property id=&quot;20300&quot; value=&quot;Slide 35 - &amp;quot;Minimum 80 Percent Allocation to the Program&amp;quot;&quot;/&gt;&lt;property id=&quot;20307&quot; value=&quot;399&quot;/&gt;&lt;/object&gt;&lt;object type=&quot;3&quot; unique_id=&quot;14679&quot;&gt;&lt;property id=&quot;20148&quot; value=&quot;5&quot;/&gt;&lt;property id=&quot;20300&quot; value=&quot;Slide 36 - &amp;quot;Statutory Requirements, s. 1011.62(1)(o)&amp;quot;&quot;/&gt;&lt;property id=&quot;20307&quot; value=&quot;379&quot;/&gt;&lt;/object&gt;&lt;object type=&quot;3&quot; unique_id=&quot;14680&quot;&gt;&lt;property id=&quot;20148&quot; value=&quot;5&quot;/&gt;&lt;property id=&quot;20300&quot; value=&quot;Slide 37 - &amp;quot;What is supplanting?&amp;quot;&quot;/&gt;&lt;property id=&quot;20307&quot; value=&quot;392&quot;/&gt;&lt;/object&gt;&lt;object type=&quot;3&quot; unique_id=&quot;14681&quot;&gt;&lt;property id=&quot;20148&quot; value=&quot;5&quot;/&gt;&lt;property id=&quot;20300&quot; value=&quot;Slide 38 - &amp;quot;Examples of Supplementing the Program&amp;quot;&quot;/&gt;&lt;property id=&quot;20307&quot; value=&quot;394&quot;/&gt;&lt;/object&gt;&lt;object type=&quot;3&quot; unique_id=&quot;14682&quot;&gt;&lt;property id=&quot;20148&quot; value=&quot;5&quot;/&gt;&lt;property id=&quot;20300&quot; value=&quot;Slide 39 - &amp;quot;Statutory Requirements, s. 1011.62(1)(o)&amp;quot;&quot;/&gt;&lt;property id=&quot;20307&quot; value=&quot;380&quot;/&gt;&lt;/object&gt;&lt;object type=&quot;3&quot; unique_id=&quot;14683&quot;&gt;&lt;property id=&quot;20148&quot; value=&quot;5&quot;/&gt;&lt;property id=&quot;20300&quot; value=&quot;Slide 41 - &amp;quot;Teacher Bonuses and Dual Enrollment Courses&amp;quot;&quot;/&gt;&lt;property id=&quot;20307&quot; value=&quot;401&quot;/&gt;&lt;/object&gt;&lt;object type=&quot;3&quot; unique_id=&quot;14684&quot;&gt;&lt;property id=&quot;20148&quot; value=&quot;5&quot;/&gt;&lt;property id=&quot;20300&quot; value=&quot;Slide 44 - &amp;quot;Where is the list of everything for which my district can spend the funds received for industry certifications?&amp;quot;&quot;/&gt;&lt;property id=&quot;20307&quot; value=&quot;376&quot;/&gt;&lt;/object&gt;&lt;object type=&quot;3&quot; unique_id=&quot;14685&quot;&gt;&lt;property id=&quot;20148&quot; value=&quot;5&quot;/&gt;&lt;property id=&quot;20300&quot; value=&quot;Slide 46 - &amp;quot;Links&amp;quot;&quot;/&gt;&lt;property id=&quot;20307&quot; value=&quot;395&quot;/&gt;&lt;/object&gt;&lt;/object&gt;&lt;object type=&quot;8&quot; unique_id=&quot;12065&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idaDOE_PPT_template_Standard [Read-Only]" id="{AE86ED62-49C8-40D2-A5C0-3567D0D61C16}" vid="{359B3EA7-DE13-454F-B3C4-65853C7A2C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9667</TotalTime>
  <Words>2853</Words>
  <Application>Microsoft Office PowerPoint</Application>
  <PresentationFormat>On-screen Show (4:3)</PresentationFormat>
  <Paragraphs>447</Paragraphs>
  <Slides>48</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Biondi</vt:lpstr>
      <vt:lpstr>Calibri</vt:lpstr>
      <vt:lpstr>Times New Roman</vt:lpstr>
      <vt:lpstr>Office Theme</vt:lpstr>
      <vt:lpstr>CAPE Funding – How can I spend this money? </vt:lpstr>
      <vt:lpstr>Key Questions Answered in this Session</vt:lpstr>
      <vt:lpstr>What is the law?</vt:lpstr>
      <vt:lpstr>Florida Statutes and Rules</vt:lpstr>
      <vt:lpstr>How do I know how much funding my district is generating from CAPE?</vt:lpstr>
      <vt:lpstr>FEFP Calculation Overview</vt:lpstr>
      <vt:lpstr>FEFP Calculation Overview</vt:lpstr>
      <vt:lpstr>Chancellor’s Memorandums on Funding</vt:lpstr>
      <vt:lpstr>Screenshot from FEFP Add-on FTE Calculation, 2015-16, 4th Calc.</vt:lpstr>
      <vt:lpstr>Calculating the Funding Value of the Weighted FTE in the FEFP</vt:lpstr>
      <vt:lpstr>2016-17 FEFP – Estimated Values</vt:lpstr>
      <vt:lpstr>Example with DCD adjustment</vt:lpstr>
      <vt:lpstr>Funding Caps per Student</vt:lpstr>
      <vt:lpstr>Certifications Earned Through Dual Enrollment</vt:lpstr>
      <vt:lpstr>Dual Enrollment – Funding Eligibility</vt:lpstr>
      <vt:lpstr>How do I know what my district DCD is?</vt:lpstr>
      <vt:lpstr>How do I know what the base student allocation (BSA) in the FEFP is?</vt:lpstr>
      <vt:lpstr>When/How does my district receive the funds?</vt:lpstr>
      <vt:lpstr>Disbursement of Funds</vt:lpstr>
      <vt:lpstr>FEFP Calculations</vt:lpstr>
      <vt:lpstr>FEFP Calculations</vt:lpstr>
      <vt:lpstr>How can I troubleshoot during the year to make sure my district receives the funds?</vt:lpstr>
      <vt:lpstr>Best Practices</vt:lpstr>
      <vt:lpstr>Summary of the Industry Certification Format </vt:lpstr>
      <vt:lpstr>PowerPoint Presentation</vt:lpstr>
      <vt:lpstr>Summary Data Reports Available to Districts</vt:lpstr>
      <vt:lpstr>How your MIS Staff Access the Data Reports</vt:lpstr>
      <vt:lpstr>Certification Not Funded – Why?</vt:lpstr>
      <vt:lpstr>Common Reasons Why a Certification was Not Funded</vt:lpstr>
      <vt:lpstr>Common Reasons Why a Certification was Not Funded</vt:lpstr>
      <vt:lpstr>Common Reasons Why a Certification was Not Funded</vt:lpstr>
      <vt:lpstr>How may/must my district spend the funds earned for industry certifications?</vt:lpstr>
      <vt:lpstr>Statutory Requirements, s. 1011.62(1)(o)</vt:lpstr>
      <vt:lpstr>Minimum 80 Percent Allocation to the Program</vt:lpstr>
      <vt:lpstr>Minimum 80 Percent Allocation to the Program</vt:lpstr>
      <vt:lpstr>Statutory Requirements, s. 1011.62(1)(o)</vt:lpstr>
      <vt:lpstr>What is supplanting?</vt:lpstr>
      <vt:lpstr>Examples of Supplementing the Program</vt:lpstr>
      <vt:lpstr>Statutory Requirements, s. 1011.62(1)(o)</vt:lpstr>
      <vt:lpstr>Teacher Bonus Requirements</vt:lpstr>
      <vt:lpstr>Teacher Bonuses and Dual Enrollment Courses</vt:lpstr>
      <vt:lpstr>Teacher Bonuses</vt:lpstr>
      <vt:lpstr>Who distributes the Bonuses?  How?</vt:lpstr>
      <vt:lpstr>Where is the list of everything for which my district can spend the funds received for industry certifications?</vt:lpstr>
      <vt:lpstr>Resources/Contact Information</vt:lpstr>
      <vt:lpstr>Links</vt:lpstr>
      <vt:lpstr>Contacts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Maggie Malloy</dc:creator>
  <cp:lastModifiedBy>Goodman, Tara</cp:lastModifiedBy>
  <cp:revision>190</cp:revision>
  <cp:lastPrinted>2016-07-22T15:29:12Z</cp:lastPrinted>
  <dcterms:created xsi:type="dcterms:W3CDTF">2014-05-08T13:36:48Z</dcterms:created>
  <dcterms:modified xsi:type="dcterms:W3CDTF">2016-07-22T18:20:08Z</dcterms:modified>
</cp:coreProperties>
</file>