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0" r:id="rId2"/>
  </p:sldMasterIdLst>
  <p:notesMasterIdLst>
    <p:notesMasterId r:id="rId15"/>
  </p:notesMasterIdLst>
  <p:sldIdLst>
    <p:sldId id="270" r:id="rId3"/>
    <p:sldId id="273" r:id="rId4"/>
    <p:sldId id="275" r:id="rId5"/>
    <p:sldId id="276" r:id="rId6"/>
    <p:sldId id="257" r:id="rId7"/>
    <p:sldId id="265" r:id="rId8"/>
    <p:sldId id="277" r:id="rId9"/>
    <p:sldId id="279" r:id="rId10"/>
    <p:sldId id="266" r:id="rId11"/>
    <p:sldId id="267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5"/>
    <a:srgbClr val="94D243"/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1756" autoAdjust="0"/>
  </p:normalViewPr>
  <p:slideViewPr>
    <p:cSldViewPr snapToGrid="0">
      <p:cViewPr varScale="1">
        <p:scale>
          <a:sx n="75" d="100"/>
          <a:sy n="75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5" d="100"/>
          <a:sy n="155" d="100"/>
        </p:scale>
        <p:origin x="-3864" y="7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DAA68-9F66-4C6D-8338-A0626C04A7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4B1BAE7-B9BD-4F1B-86D4-76B15988D554}">
      <dgm:prSet phldrT="[Text]" custT="1"/>
      <dgm:spPr>
        <a:solidFill>
          <a:srgbClr val="73B6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 algn="l"/>
          <a:endParaRPr lang="en-US" sz="1200" b="1" dirty="0" smtClean="0">
            <a:solidFill>
              <a:schemeClr val="bg1"/>
            </a:solidFill>
            <a:latin typeface="Myriad Pro"/>
            <a:cs typeface="Myriad Pro"/>
          </a:endParaRPr>
        </a:p>
        <a:p>
          <a:pPr algn="l"/>
          <a: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  <a:t>Adults w/ </a:t>
          </a:r>
          <a:b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  <a:t>Mental </a:t>
          </a:r>
          <a:b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  <a:t>Health </a:t>
          </a:r>
          <a:b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dirty="0" smtClean="0">
              <a:solidFill>
                <a:schemeClr val="bg1"/>
              </a:solidFill>
              <a:latin typeface="Myriad Pro"/>
              <a:cs typeface="Myriad Pro"/>
            </a:rPr>
            <a:t>Conditions</a:t>
          </a:r>
          <a:endParaRPr lang="en-US" sz="2400" b="1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D78C5251-6365-4F62-839D-7F4B106A94EF}" type="parTrans" cxnId="{114F8C56-7316-4CA5-BBF5-5C178B5486AF}">
      <dgm:prSet/>
      <dgm:spPr/>
      <dgm:t>
        <a:bodyPr/>
        <a:lstStyle/>
        <a:p>
          <a:endParaRPr lang="en-US"/>
        </a:p>
      </dgm:t>
    </dgm:pt>
    <dgm:pt modelId="{9A9B3637-9568-4E9C-BB2A-2431B51910BF}" type="sibTrans" cxnId="{114F8C56-7316-4CA5-BBF5-5C178B5486AF}">
      <dgm:prSet/>
      <dgm:spPr/>
      <dgm:t>
        <a:bodyPr/>
        <a:lstStyle/>
        <a:p>
          <a:endParaRPr lang="en-US"/>
        </a:p>
      </dgm:t>
    </dgm:pt>
    <dgm:pt modelId="{B1D78F3E-72C4-4887-8F8C-E59F808C82D0}">
      <dgm:prSet phldrT="[Text]" custT="1"/>
      <dgm:spPr>
        <a:solidFill>
          <a:srgbClr val="173B5C">
            <a:alpha val="5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800" b="1" dirty="0" smtClean="0">
              <a:solidFill>
                <a:srgbClr val="FFFFFF"/>
              </a:solidFill>
              <a:latin typeface="Myriad Pro"/>
              <a:cs typeface="Myriad Pro"/>
            </a:rPr>
            <a:t>    Adults w/ Medical Conditions</a:t>
          </a:r>
          <a:endParaRPr lang="en-US" sz="2800" b="1" dirty="0">
            <a:solidFill>
              <a:srgbClr val="FFFFFF"/>
            </a:solidFill>
            <a:latin typeface="Myriad Pro"/>
            <a:cs typeface="Myriad Pro"/>
          </a:endParaRPr>
        </a:p>
      </dgm:t>
    </dgm:pt>
    <dgm:pt modelId="{28995E57-8B07-4A79-91D2-FE58D60502EF}" type="parTrans" cxnId="{9B0C8ED9-CAFF-49A2-B2F5-EE3E9200E4DF}">
      <dgm:prSet/>
      <dgm:spPr/>
      <dgm:t>
        <a:bodyPr/>
        <a:lstStyle/>
        <a:p>
          <a:endParaRPr lang="en-US"/>
        </a:p>
      </dgm:t>
    </dgm:pt>
    <dgm:pt modelId="{4FD3239D-5C70-4CE5-A00B-86D24D465F79}" type="sibTrans" cxnId="{9B0C8ED9-CAFF-49A2-B2F5-EE3E9200E4DF}">
      <dgm:prSet/>
      <dgm:spPr/>
      <dgm:t>
        <a:bodyPr/>
        <a:lstStyle/>
        <a:p>
          <a:endParaRPr lang="en-US"/>
        </a:p>
      </dgm:t>
    </dgm:pt>
    <dgm:pt modelId="{A33C64DE-B06C-4479-B704-80D5EB38D8EB}" type="pres">
      <dgm:prSet presAssocID="{062DAA68-9F66-4C6D-8338-A0626C04A7F6}" presName="compositeShape" presStyleCnt="0">
        <dgm:presLayoutVars>
          <dgm:chMax val="7"/>
          <dgm:dir/>
          <dgm:resizeHandles val="exact"/>
        </dgm:presLayoutVars>
      </dgm:prSet>
      <dgm:spPr/>
    </dgm:pt>
    <dgm:pt modelId="{087CFA9C-FF6A-4A2B-B004-4487D06D54C4}" type="pres">
      <dgm:prSet presAssocID="{24B1BAE7-B9BD-4F1B-86D4-76B15988D554}" presName="circ1" presStyleLbl="vennNode1" presStyleIdx="0" presStyleCnt="2" custScaleX="95496" custScaleY="63965" custLinFactNeighborX="13127" custLinFactNeighborY="-4224"/>
      <dgm:spPr/>
      <dgm:t>
        <a:bodyPr/>
        <a:lstStyle/>
        <a:p>
          <a:endParaRPr lang="en-US"/>
        </a:p>
      </dgm:t>
    </dgm:pt>
    <dgm:pt modelId="{57765E92-77C8-46CB-B412-CF2F3AE3D255}" type="pres">
      <dgm:prSet presAssocID="{24B1BAE7-B9BD-4F1B-86D4-76B15988D5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38423-59BE-45BF-A769-4E3EB1FEDF6D}" type="pres">
      <dgm:prSet presAssocID="{B1D78F3E-72C4-4887-8F8C-E59F808C82D0}" presName="circ2" presStyleLbl="vennNode1" presStyleIdx="1" presStyleCnt="2" custScaleX="101276"/>
      <dgm:spPr/>
      <dgm:t>
        <a:bodyPr/>
        <a:lstStyle/>
        <a:p>
          <a:endParaRPr lang="en-US"/>
        </a:p>
      </dgm:t>
    </dgm:pt>
    <dgm:pt modelId="{BD89DCEC-B148-48FA-8388-7FEC9198F4FF}" type="pres">
      <dgm:prSet presAssocID="{B1D78F3E-72C4-4887-8F8C-E59F808C82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C8ED9-CAFF-49A2-B2F5-EE3E9200E4DF}" srcId="{062DAA68-9F66-4C6D-8338-A0626C04A7F6}" destId="{B1D78F3E-72C4-4887-8F8C-E59F808C82D0}" srcOrd="1" destOrd="0" parTransId="{28995E57-8B07-4A79-91D2-FE58D60502EF}" sibTransId="{4FD3239D-5C70-4CE5-A00B-86D24D465F79}"/>
    <dgm:cxn modelId="{5F8D6792-EDA3-43B2-8CED-48F18FC558C8}" type="presOf" srcId="{B1D78F3E-72C4-4887-8F8C-E59F808C82D0}" destId="{BD89DCEC-B148-48FA-8388-7FEC9198F4FF}" srcOrd="1" destOrd="0" presId="urn:microsoft.com/office/officeart/2005/8/layout/venn1"/>
    <dgm:cxn modelId="{7B141D7D-FF5C-45F8-B0F9-909047637A79}" type="presOf" srcId="{B1D78F3E-72C4-4887-8F8C-E59F808C82D0}" destId="{F8138423-59BE-45BF-A769-4E3EB1FEDF6D}" srcOrd="0" destOrd="0" presId="urn:microsoft.com/office/officeart/2005/8/layout/venn1"/>
    <dgm:cxn modelId="{BA6DBA28-E61C-441B-9086-E9D3CE41B72D}" type="presOf" srcId="{24B1BAE7-B9BD-4F1B-86D4-76B15988D554}" destId="{57765E92-77C8-46CB-B412-CF2F3AE3D255}" srcOrd="1" destOrd="0" presId="urn:microsoft.com/office/officeart/2005/8/layout/venn1"/>
    <dgm:cxn modelId="{114F8C56-7316-4CA5-BBF5-5C178B5486AF}" srcId="{062DAA68-9F66-4C6D-8338-A0626C04A7F6}" destId="{24B1BAE7-B9BD-4F1B-86D4-76B15988D554}" srcOrd="0" destOrd="0" parTransId="{D78C5251-6365-4F62-839D-7F4B106A94EF}" sibTransId="{9A9B3637-9568-4E9C-BB2A-2431B51910BF}"/>
    <dgm:cxn modelId="{6643B799-DCF9-44E7-997D-4D63DC5AA074}" type="presOf" srcId="{062DAA68-9F66-4C6D-8338-A0626C04A7F6}" destId="{A33C64DE-B06C-4479-B704-80D5EB38D8EB}" srcOrd="0" destOrd="0" presId="urn:microsoft.com/office/officeart/2005/8/layout/venn1"/>
    <dgm:cxn modelId="{598136A2-025C-4E34-840A-5B0E59F1450A}" type="presOf" srcId="{24B1BAE7-B9BD-4F1B-86D4-76B15988D554}" destId="{087CFA9C-FF6A-4A2B-B004-4487D06D54C4}" srcOrd="0" destOrd="0" presId="urn:microsoft.com/office/officeart/2005/8/layout/venn1"/>
    <dgm:cxn modelId="{1511C530-4BFC-4496-A3AE-77EF2FD4AD0D}" type="presParOf" srcId="{A33C64DE-B06C-4479-B704-80D5EB38D8EB}" destId="{087CFA9C-FF6A-4A2B-B004-4487D06D54C4}" srcOrd="0" destOrd="0" presId="urn:microsoft.com/office/officeart/2005/8/layout/venn1"/>
    <dgm:cxn modelId="{D3C7CBD8-AB02-4EE2-99BA-FA989C617B91}" type="presParOf" srcId="{A33C64DE-B06C-4479-B704-80D5EB38D8EB}" destId="{57765E92-77C8-46CB-B412-CF2F3AE3D255}" srcOrd="1" destOrd="0" presId="urn:microsoft.com/office/officeart/2005/8/layout/venn1"/>
    <dgm:cxn modelId="{0730ED40-8B31-40C1-BA63-E2D4B424D2E7}" type="presParOf" srcId="{A33C64DE-B06C-4479-B704-80D5EB38D8EB}" destId="{F8138423-59BE-45BF-A769-4E3EB1FEDF6D}" srcOrd="2" destOrd="0" presId="urn:microsoft.com/office/officeart/2005/8/layout/venn1"/>
    <dgm:cxn modelId="{BAD9076D-A5FC-483D-A0CE-6EC942DE0113}" type="presParOf" srcId="{A33C64DE-B06C-4479-B704-80D5EB38D8EB}" destId="{BD89DCEC-B148-48FA-8388-7FEC9198F4FF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FA9C-FF6A-4A2B-B004-4487D06D54C4}">
      <dsp:nvSpPr>
        <dsp:cNvPr id="0" name=""/>
        <dsp:cNvSpPr/>
      </dsp:nvSpPr>
      <dsp:spPr>
        <a:xfrm>
          <a:off x="894404" y="799918"/>
          <a:ext cx="4748264" cy="3180476"/>
        </a:xfrm>
        <a:prstGeom prst="ellipse">
          <a:avLst/>
        </a:prstGeom>
        <a:solidFill>
          <a:srgbClr val="73B6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bg1"/>
            </a:solidFill>
            <a:latin typeface="Myriad Pro"/>
            <a:cs typeface="Myriad Pro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  <a:t>Adults w/ </a:t>
          </a:r>
          <a:b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  <a:t>Mental </a:t>
          </a:r>
          <a:b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  <a:t>Health </a:t>
          </a:r>
          <a:b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en-US" sz="2400" b="1" kern="1200" dirty="0" smtClean="0">
              <a:solidFill>
                <a:schemeClr val="bg1"/>
              </a:solidFill>
              <a:latin typeface="Myriad Pro"/>
              <a:cs typeface="Myriad Pro"/>
            </a:rPr>
            <a:t>Conditions</a:t>
          </a:r>
          <a:endParaRPr lang="en-US" sz="2400" b="1" kern="1200" dirty="0">
            <a:solidFill>
              <a:schemeClr val="bg1"/>
            </a:solidFill>
            <a:latin typeface="Myriad Pro"/>
            <a:cs typeface="Myriad Pro"/>
          </a:endParaRPr>
        </a:p>
      </dsp:txBody>
      <dsp:txXfrm>
        <a:off x="1557450" y="1174964"/>
        <a:ext cx="2737738" cy="2430383"/>
      </dsp:txXfrm>
    </dsp:sp>
    <dsp:sp modelId="{F8138423-59BE-45BF-A769-4E3EB1FEDF6D}">
      <dsp:nvSpPr>
        <dsp:cNvPr id="0" name=""/>
        <dsp:cNvSpPr/>
      </dsp:nvSpPr>
      <dsp:spPr>
        <a:xfrm>
          <a:off x="3681582" y="114075"/>
          <a:ext cx="5035658" cy="4972213"/>
        </a:xfrm>
        <a:prstGeom prst="ellipse">
          <a:avLst/>
        </a:prstGeom>
        <a:solidFill>
          <a:srgbClr val="173B5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FF"/>
              </a:solidFill>
              <a:latin typeface="Myriad Pro"/>
              <a:cs typeface="Myriad Pro"/>
            </a:rPr>
            <a:t>    Adults w/ Medical Conditions</a:t>
          </a:r>
          <a:endParaRPr lang="en-US" sz="2800" b="1" kern="1200" dirty="0">
            <a:solidFill>
              <a:srgbClr val="FFFFFF"/>
            </a:solidFill>
            <a:latin typeface="Myriad Pro"/>
            <a:cs typeface="Myriad Pro"/>
          </a:endParaRPr>
        </a:p>
      </dsp:txBody>
      <dsp:txXfrm>
        <a:off x="5110620" y="700406"/>
        <a:ext cx="2903442" cy="379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ADEBE-DD7B-472F-A7A4-16DBAA90A7E6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1EA41-BDF5-4585-B529-949C0241D4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DEF5C-A9D8-4991-84DD-179624FECB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4DF1-F993-9248-A8FF-77606B62E3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6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967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9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967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2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8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D11D-4F2D-436D-900E-7DEBF1DF25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6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D11D-4F2D-436D-900E-7DEBF1DF25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6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5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mplate_title_page_backgroun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2362200"/>
            <a:ext cx="5283200" cy="457200"/>
          </a:xfrm>
        </p:spPr>
        <p:txBody>
          <a:bodyPr anchor="t">
            <a:normAutofit/>
          </a:bodyPr>
          <a:lstStyle>
            <a:lvl1pPr algn="l">
              <a:defRPr sz="20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2819400"/>
            <a:ext cx="5283200" cy="304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5486400" y="685800"/>
            <a:ext cx="426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E93"/>
                </a:solidFill>
              </a:defRPr>
            </a:lvl2pPr>
            <a:lvl3pPr>
              <a:defRPr>
                <a:solidFill>
                  <a:srgbClr val="126E93"/>
                </a:solidFill>
              </a:defRPr>
            </a:lvl3pPr>
            <a:lvl4pPr>
              <a:defRPr>
                <a:solidFill>
                  <a:srgbClr val="126E93"/>
                </a:solidFill>
              </a:defRPr>
            </a:lvl4pPr>
            <a:lvl5pPr>
              <a:defRPr>
                <a:solidFill>
                  <a:srgbClr val="126E9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7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B25985-FACD-4E17-ABD1-C781F6E68CE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4E868E-6813-4A4E-B17D-1C9E6BBA887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160C4-81FA-459D-963A-5D50207B2EB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69E4D6-2EE3-4DF6-A0B1-C9681BF3DA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8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098D3A-7A88-49C7-BB58-EEAEB48E849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342BC8-B2CD-47F0-8143-81AEC5595C2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56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E0ABE4-B6D4-41F0-B42C-F4D3511B951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928A7A-7290-45E0-ABCD-BCAA0768E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2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65A1B8-235F-48B0-9853-B127F922A56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A034B7-5EB8-4984-A50C-A3C73F9671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6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578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CBE19E-27DD-4BD6-8FF4-B195C3DFB32B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C4EB51-87EF-4A7F-87E1-186A77B51A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F35C2B-9C8E-4117-A5CB-38E1AC85D48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10BFA0-9FEB-48F8-BEAE-544C0F9D08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5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66D747-9014-4E7A-AAA1-DB0659B0181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C3C2F5-2FA3-4ABD-B15D-DE66AE54637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1348-E249-FF4B-AC53-70B7FC49595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B8C7-1A03-A442-8C9B-BBDAD7F278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id:image001.jpg@01D007ED.0669443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44562"/>
            <a:ext cx="1816101" cy="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BH-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6089649"/>
            <a:ext cx="2412998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template_page_backgroun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76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176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19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26E9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6E9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26E9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26E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26E93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26E93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26E93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smith@hendersonbehavioralhealth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mhs.net/locations/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centerforguiltfreesuccess.com/classes/guilt-free-goal-setting-event/&amp;ei=8YV8VInJOsrsiQLJm4CwDQ&amp;bvm=bv.80642063,d.cWc&amp;psig=AFQjCNHnaWjYeNLEUUqMnjEecqecRO1fEA&amp;ust=141753328998498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w&amp;url=http://www.fotosearch.com/illustration/saving-money.html&amp;ei=bId8VMGGGtS2oQSdoICgDQ&amp;bvm=bv.80642063,d.cWc&amp;psig=AFQjCNGkXxdA-99AmciMCkAysKbH9_Oz6w&amp;ust=14175336162872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owardhealth.org/?id=48&amp;sid=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0266" y="192595"/>
            <a:ext cx="7086600" cy="16060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Making Health Care Integration A Reality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i="1" dirty="0" smtClean="0"/>
              <a:t>Rebecca Smith, CIO, Henderson Behavioral Health</a:t>
            </a:r>
            <a:endParaRPr lang="en-US" b="1" i="1" dirty="0"/>
          </a:p>
        </p:txBody>
      </p:sp>
      <p:pic>
        <p:nvPicPr>
          <p:cNvPr id="4" name="Content Placeholder 4" descr="henderson-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800" y="5885497"/>
            <a:ext cx="2400000" cy="6952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866900" y="2110154"/>
            <a:ext cx="7297197" cy="3528170"/>
            <a:chOff x="0" y="1371600"/>
            <a:chExt cx="7848600" cy="4305300"/>
          </a:xfrm>
        </p:grpSpPr>
        <p:pic>
          <p:nvPicPr>
            <p:cNvPr id="11268" name="Picture 4" descr="http://www.hendersonbehavioralhealth.org/images/housing-interi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1371600"/>
              <a:ext cx="3810000" cy="21717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pic>
          <p:nvPicPr>
            <p:cNvPr id="11270" name="Picture 6" descr="http://www.hendersonbehavioralhealth.org/images/youth-interi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71600"/>
              <a:ext cx="4038600" cy="21717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pic>
          <p:nvPicPr>
            <p:cNvPr id="11272" name="Picture 8" descr="http://www.hendersonbehavioralhealth.org/images/adult-interior.jpg"/>
            <p:cNvPicPr>
              <a:picLocks noChangeAspect="1" noChangeArrowheads="1"/>
            </p:cNvPicPr>
            <p:nvPr/>
          </p:nvPicPr>
          <p:blipFill>
            <a:blip r:embed="rId6" cstate="print"/>
            <a:srcRect l="28000"/>
            <a:stretch>
              <a:fillRect/>
            </a:stretch>
          </p:blipFill>
          <p:spPr bwMode="auto">
            <a:xfrm>
              <a:off x="2743200" y="3505200"/>
              <a:ext cx="2743200" cy="21717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pic>
          <p:nvPicPr>
            <p:cNvPr id="11274" name="Picture 10" descr="http://www.hendersonbehavioralhealth.org/images/community-interior.jpg"/>
            <p:cNvPicPr>
              <a:picLocks noChangeAspect="1" noChangeArrowheads="1"/>
            </p:cNvPicPr>
            <p:nvPr/>
          </p:nvPicPr>
          <p:blipFill>
            <a:blip r:embed="rId7" cstate="print"/>
            <a:srcRect l="16000" r="12000"/>
            <a:stretch>
              <a:fillRect/>
            </a:stretch>
          </p:blipFill>
          <p:spPr bwMode="auto">
            <a:xfrm>
              <a:off x="0" y="3505200"/>
              <a:ext cx="2743200" cy="21717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pic>
          <p:nvPicPr>
            <p:cNvPr id="11276" name="Picture 12" descr="http://www.hendersonbehavioralhealth.org/images/crisis-interior.jpg"/>
            <p:cNvPicPr>
              <a:picLocks noChangeAspect="1" noChangeArrowheads="1"/>
            </p:cNvPicPr>
            <p:nvPr/>
          </p:nvPicPr>
          <p:blipFill>
            <a:blip r:embed="rId8" cstate="print"/>
            <a:srcRect l="10000" r="28000" b="14176"/>
            <a:stretch>
              <a:fillRect/>
            </a:stretch>
          </p:blipFill>
          <p:spPr bwMode="auto">
            <a:xfrm>
              <a:off x="5486400" y="3538251"/>
              <a:ext cx="2362200" cy="21336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47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12192000" cy="73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Henderson’s Planned Integration Steps 2015/2016</a:t>
            </a:r>
            <a:br>
              <a:rPr lang="en-US" sz="3200" b="1" dirty="0" smtClean="0">
                <a:solidFill>
                  <a:srgbClr val="005785"/>
                </a:solidFill>
                <a:latin typeface="+mn-lt"/>
              </a:rPr>
            </a:br>
            <a:endParaRPr lang="en-US" sz="3200" b="1" dirty="0">
              <a:solidFill>
                <a:srgbClr val="005785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2990" y="3531503"/>
            <a:ext cx="2183497" cy="218349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0057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5785"/>
                </a:solidFill>
                <a:latin typeface="Franklin Gothic Demi" pitchFamily="34" charset="0"/>
              </a:rPr>
              <a:t>Broward 211 Referrals</a:t>
            </a:r>
            <a:endParaRPr lang="en-US" b="1" dirty="0">
              <a:solidFill>
                <a:srgbClr val="005785"/>
              </a:solidFill>
              <a:latin typeface="Franklin Gothic Dem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38650" y="1676400"/>
            <a:ext cx="3206750" cy="3230680"/>
            <a:chOff x="4476750" y="1905000"/>
            <a:chExt cx="3206750" cy="3230680"/>
          </a:xfrm>
        </p:grpSpPr>
        <p:pic>
          <p:nvPicPr>
            <p:cNvPr id="12" name="Picture 11" descr="Graphics_for_Henderson_PPT-0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0" t="2222" r="4074" b="72778"/>
            <a:stretch/>
          </p:blipFill>
          <p:spPr>
            <a:xfrm>
              <a:off x="4476750" y="1905000"/>
              <a:ext cx="3206750" cy="3230680"/>
            </a:xfrm>
            <a:prstGeom prst="rect">
              <a:avLst/>
            </a:prstGeom>
          </p:spPr>
        </p:pic>
        <p:pic>
          <p:nvPicPr>
            <p:cNvPr id="13" name="Picture 12" descr="netsmart_logo_minusTechnologies_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339" y="2939242"/>
              <a:ext cx="2021345" cy="3685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00099" y="914400"/>
            <a:ext cx="2363103" cy="2363103"/>
            <a:chOff x="7023100" y="1943100"/>
            <a:chExt cx="3454400" cy="345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7023100" y="1943100"/>
              <a:ext cx="3454400" cy="3454400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00578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HBH-log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800" y="3171824"/>
              <a:ext cx="3009904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950990" y="3480703"/>
            <a:ext cx="2263110" cy="2263110"/>
            <a:chOff x="7795290" y="3518803"/>
            <a:chExt cx="2624328" cy="2624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7795290" y="3518803"/>
              <a:ext cx="2624328" cy="2624328"/>
              <a:chOff x="4023390" y="3937903"/>
              <a:chExt cx="2624328" cy="262432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023390" y="3937903"/>
                <a:ext cx="2624328" cy="2624328"/>
              </a:xfrm>
              <a:prstGeom prst="ellipse">
                <a:avLst/>
              </a:prstGeom>
              <a:solidFill>
                <a:srgbClr val="FFFFFF"/>
              </a:solidFill>
              <a:ln w="76200" cmpd="sng">
                <a:solidFill>
                  <a:srgbClr val="005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5785"/>
                  </a:solidFill>
                  <a:latin typeface="Franklin Gothic Demi" pitchFamily="34" charset="0"/>
                </a:endParaRPr>
              </a:p>
            </p:txBody>
          </p:sp>
          <p:pic>
            <p:nvPicPr>
              <p:cNvPr id="23" name="Picture 22" descr="EPIC_logo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5890" y="5453347"/>
                <a:ext cx="1260410" cy="473915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8190838" y="4140200"/>
              <a:ext cx="17754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5785"/>
                  </a:solidFill>
                  <a:latin typeface="Franklin Gothic Demi" pitchFamily="34" charset="0"/>
                </a:rPr>
                <a:t>Memorial</a:t>
              </a:r>
              <a:br>
                <a:rPr lang="en-US" b="1" dirty="0" smtClean="0">
                  <a:solidFill>
                    <a:srgbClr val="005785"/>
                  </a:solidFill>
                  <a:latin typeface="Franklin Gothic Demi" pitchFamily="34" charset="0"/>
                </a:rPr>
              </a:br>
              <a:r>
                <a:rPr lang="en-US" b="1" dirty="0" smtClean="0">
                  <a:solidFill>
                    <a:srgbClr val="005785"/>
                  </a:solidFill>
                  <a:latin typeface="Franklin Gothic Demi" pitchFamily="34" charset="0"/>
                </a:rPr>
                <a:t>Health </a:t>
              </a:r>
              <a:r>
                <a:rPr lang="en-US" b="1" dirty="0">
                  <a:solidFill>
                    <a:srgbClr val="005785"/>
                  </a:solidFill>
                  <a:latin typeface="Franklin Gothic Demi" pitchFamily="34" charset="0"/>
                </a:rPr>
                <a:t>System 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49390" y="806621"/>
            <a:ext cx="2313910" cy="2313910"/>
            <a:chOff x="8392190" y="635903"/>
            <a:chExt cx="2624328" cy="2624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8392190" y="635903"/>
              <a:ext cx="2624328" cy="2624328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005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5785"/>
                </a:solidFill>
                <a:latin typeface="Franklin Gothic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82926" y="1371600"/>
              <a:ext cx="1890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5785"/>
                  </a:solidFill>
                  <a:latin typeface="Franklin Gothic Demi" pitchFamily="34" charset="0"/>
                </a:rPr>
                <a:t>Broward Health </a:t>
              </a:r>
              <a:endParaRPr lang="en-US" b="1" dirty="0">
                <a:solidFill>
                  <a:srgbClr val="005785"/>
                </a:solidFill>
              </a:endParaRPr>
            </a:p>
          </p:txBody>
        </p:sp>
        <p:pic>
          <p:nvPicPr>
            <p:cNvPr id="27" name="Picture 26" descr="Cerner-Corporation-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100" y="1934608"/>
              <a:ext cx="1879600" cy="491091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3365500" y="2476500"/>
            <a:ext cx="1041400" cy="482600"/>
          </a:xfrm>
          <a:prstGeom prst="straightConnector1">
            <a:avLst/>
          </a:prstGeom>
          <a:ln w="152400">
            <a:solidFill>
              <a:srgbClr val="00578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721600" y="2540000"/>
            <a:ext cx="1066800" cy="546100"/>
          </a:xfrm>
          <a:prstGeom prst="straightConnector1">
            <a:avLst/>
          </a:prstGeom>
          <a:ln w="152400">
            <a:solidFill>
              <a:srgbClr val="00578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40100" y="4127500"/>
            <a:ext cx="1016000" cy="355600"/>
          </a:xfrm>
          <a:prstGeom prst="straightConnector1">
            <a:avLst/>
          </a:prstGeom>
          <a:ln w="152400">
            <a:solidFill>
              <a:srgbClr val="00578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83500" y="4165600"/>
            <a:ext cx="1066800" cy="342900"/>
          </a:xfrm>
          <a:prstGeom prst="straightConnector1">
            <a:avLst/>
          </a:prstGeom>
          <a:ln w="152400">
            <a:solidFill>
              <a:srgbClr val="00578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70000" y="3771900"/>
            <a:ext cx="1278715" cy="584776"/>
            <a:chOff x="2705100" y="5130800"/>
            <a:chExt cx="1278715" cy="584776"/>
          </a:xfrm>
        </p:grpSpPr>
        <p:sp>
          <p:nvSpPr>
            <p:cNvPr id="9" name="Rounded Rectangle 8"/>
            <p:cNvSpPr/>
            <p:nvPr/>
          </p:nvSpPr>
          <p:spPr>
            <a:xfrm>
              <a:off x="2705100" y="5181600"/>
              <a:ext cx="1244600" cy="482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5100" y="5130800"/>
              <a:ext cx="1278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</a:rPr>
                <a:t>NEW!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5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Don’t Forget This Part Of The Why!</a:t>
            </a:r>
          </a:p>
        </p:txBody>
      </p:sp>
      <p:pic>
        <p:nvPicPr>
          <p:cNvPr id="38914" name="Picture 2" descr="http://ts3.explicit.bing.net/th?id=H.503952245607814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183" y="2065601"/>
            <a:ext cx="6179127" cy="4098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0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47310" y="2536530"/>
            <a:ext cx="5597235" cy="3068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Rebecca Smith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Chief Information Officer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Henderson Behavioral Health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dirty="0">
                <a:latin typeface="Arial"/>
                <a:cs typeface="Arial"/>
                <a:hlinkClick r:id="rId3"/>
              </a:rPr>
              <a:t>rsmith@hendersonbehavioralhealth.org</a:t>
            </a:r>
            <a:endParaRPr lang="en-US" sz="2400" dirty="0">
              <a:latin typeface="Arial"/>
              <a:cs typeface="Arial"/>
            </a:endParaRP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954-777-1649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2122" y="2536531"/>
            <a:ext cx="2057505" cy="30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Who Is Henderson Behavioral Health?</a:t>
            </a:r>
            <a:endParaRPr lang="en-US" sz="3200" b="1" dirty="0">
              <a:solidFill>
                <a:srgbClr val="005785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052" y="2067727"/>
            <a:ext cx="89535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Oldest/largest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not-for-profit behavioral health care system In south Florida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locations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650 staff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 more than 30,000 clients per year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$38 million annual budget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Inpatient Crisis Stabilization Unit with 23 beds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Residential Treatment with 206 Beds for adults &amp; children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Housing with 702 beds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www.hendersonbehavioralhealth.org/HBH_60_Anniv_Logo_HiRes_Col.jpg"/>
          <p:cNvPicPr>
            <a:picLocks noChangeAspect="1" noChangeArrowheads="1"/>
          </p:cNvPicPr>
          <p:nvPr/>
        </p:nvPicPr>
        <p:blipFill rotWithShape="1">
          <a:blip r:embed="rId3" cstate="print"/>
          <a:srcRect t="-669" b="-1"/>
          <a:stretch/>
        </p:blipFill>
        <p:spPr bwMode="auto">
          <a:xfrm>
            <a:off x="10396114" y="215900"/>
            <a:ext cx="1446635" cy="184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72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763247" y="246443"/>
          <a:ext cx="8958943" cy="520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0013" y="4134602"/>
            <a:ext cx="431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29% of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 also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</a:p>
          <a:p>
            <a:pPr defTabSz="914400"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mental health conditions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68% of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mental health conditions also have medical conditions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181601" y="3432176"/>
            <a:ext cx="854075" cy="1800224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983289" y="5550275"/>
            <a:ext cx="405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Robert Wood Johnson, 2011 –Mental Health Comorbidity</a:t>
            </a:r>
          </a:p>
        </p:txBody>
      </p:sp>
    </p:spTree>
    <p:extLst>
      <p:ext uri="{BB962C8B-B14F-4D97-AF65-F5344CB8AC3E}">
        <p14:creationId xmlns:p14="http://schemas.microsoft.com/office/powerpoint/2010/main" val="4031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0.gstatic.com/images?q=tbn:ANd9GcTgJjgUiqj6-P_ffPBnRUugSLjyUy_DMjLuLCbpQxAPpjXKQ6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6832" y="1414724"/>
            <a:ext cx="2619375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788"/>
            <a:ext cx="10972800" cy="1143000"/>
          </a:xfrm>
        </p:spPr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893"/>
            <a:ext cx="6454391" cy="37153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 management a major core competency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 and services will be fully integrated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 will be essential with hospital networks and provider networks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emphasis on population data analytics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of health information through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Information Exchanges (HIEs)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Capitated payments</a:t>
            </a:r>
          </a:p>
        </p:txBody>
      </p:sp>
    </p:spTree>
    <p:extLst>
      <p:ext uri="{BB962C8B-B14F-4D97-AF65-F5344CB8AC3E}">
        <p14:creationId xmlns:p14="http://schemas.microsoft.com/office/powerpoint/2010/main" val="12943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6850"/>
            <a:ext cx="12192000" cy="73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Henderson’s 1</a:t>
            </a:r>
            <a:r>
              <a:rPr lang="en-US" sz="3200" b="1" baseline="30000" dirty="0" smtClean="0">
                <a:solidFill>
                  <a:srgbClr val="005785"/>
                </a:solidFill>
                <a:latin typeface="+mn-lt"/>
              </a:rPr>
              <a:t>st</a:t>
            </a:r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 Integration Step 2013</a:t>
            </a:r>
            <a:br>
              <a:rPr lang="en-US" sz="3200" b="1" dirty="0" smtClean="0">
                <a:solidFill>
                  <a:srgbClr val="005785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95959"/>
                </a:solidFill>
                <a:latin typeface="+mn-lt"/>
              </a:rPr>
              <a:t>Treating “the Whole Person”</a:t>
            </a:r>
            <a:endParaRPr lang="en-US" sz="2400" b="1" dirty="0">
              <a:solidFill>
                <a:srgbClr val="595959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2719" y="1752600"/>
            <a:ext cx="2844165" cy="2659649"/>
            <a:chOff x="1359919" y="1676400"/>
            <a:chExt cx="2844165" cy="2659649"/>
          </a:xfrm>
        </p:grpSpPr>
        <p:sp>
          <p:nvSpPr>
            <p:cNvPr id="7" name="Oval 6"/>
            <p:cNvSpPr/>
            <p:nvPr/>
          </p:nvSpPr>
          <p:spPr>
            <a:xfrm>
              <a:off x="1359919" y="1676400"/>
              <a:ext cx="2844165" cy="2659649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rgbClr val="005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pic>
          <p:nvPicPr>
            <p:cNvPr id="5" name="Picture 4" descr="HBH-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00" y="2536824"/>
              <a:ext cx="2349500" cy="5873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90700" y="32639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5785"/>
                  </a:solidFill>
                  <a:latin typeface="Franklin Gothic Demi" pitchFamily="34" charset="0"/>
                </a:rPr>
                <a:t>Netsmart myAvatar EHR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5500" y="1701800"/>
            <a:ext cx="2987322" cy="2946400"/>
            <a:chOff x="4457700" y="1676400"/>
            <a:chExt cx="2987322" cy="2946400"/>
          </a:xfrm>
        </p:grpSpPr>
        <p:pic>
          <p:nvPicPr>
            <p:cNvPr id="8" name="Picture 7" descr="Graphics_for_Henderson_PPT-0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2222" r="69630" b="71111"/>
            <a:stretch/>
          </p:blipFill>
          <p:spPr>
            <a:xfrm>
              <a:off x="4457700" y="1676400"/>
              <a:ext cx="2987322" cy="29464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857750" y="2082158"/>
              <a:ext cx="2317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5785"/>
                  </a:solidFill>
                  <a:latin typeface="Franklin Gothic Demi" pitchFamily="34" charset="0"/>
                </a:rPr>
                <a:t>Netsmart</a:t>
              </a:r>
              <a:br>
                <a:rPr lang="en-US" sz="2000" b="1" dirty="0" smtClean="0">
                  <a:solidFill>
                    <a:srgbClr val="005785"/>
                  </a:solidFill>
                  <a:latin typeface="Franklin Gothic Demi" pitchFamily="34" charset="0"/>
                </a:rPr>
              </a:br>
              <a:r>
                <a:rPr lang="en-US" sz="2000" b="1" dirty="0" smtClean="0">
                  <a:solidFill>
                    <a:srgbClr val="005785"/>
                  </a:solidFill>
                  <a:latin typeface="Franklin Gothic Demi" pitchFamily="34" charset="0"/>
                </a:rPr>
                <a:t>Primary Care App</a:t>
              </a:r>
              <a:endParaRPr lang="en-US" sz="2000" b="1" dirty="0">
                <a:solidFill>
                  <a:srgbClr val="005785"/>
                </a:solidFill>
                <a:latin typeface="Franklin Gothic Demi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898900" y="3086100"/>
            <a:ext cx="863600" cy="0"/>
          </a:xfrm>
          <a:prstGeom prst="straightConnector1">
            <a:avLst/>
          </a:prstGeom>
          <a:ln w="127000">
            <a:solidFill>
              <a:srgbClr val="00578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378700" y="2093366"/>
            <a:ext cx="3949700" cy="2637245"/>
            <a:chOff x="7378700" y="2093366"/>
            <a:chExt cx="3949700" cy="2637245"/>
          </a:xfrm>
        </p:grpSpPr>
        <p:sp>
          <p:nvSpPr>
            <p:cNvPr id="51" name="TextBox 50"/>
            <p:cNvSpPr txBox="1"/>
            <p:nvPr/>
          </p:nvSpPr>
          <p:spPr>
            <a:xfrm>
              <a:off x="8813800" y="2757327"/>
              <a:ext cx="2514600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Franklin Gothic Demi" pitchFamily="34" charset="0"/>
                </a:rPr>
                <a:t>South PC Clinic</a:t>
              </a:r>
              <a:endParaRPr lang="en-US" sz="14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813800" y="3312496"/>
              <a:ext cx="2514600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Franklin Gothic Demi" pitchFamily="34" charset="0"/>
                </a:rPr>
                <a:t>New </a:t>
              </a:r>
              <a:r>
                <a:rPr lang="en-US" sz="1400" dirty="0">
                  <a:solidFill>
                    <a:schemeClr val="bg1"/>
                  </a:solidFill>
                  <a:latin typeface="Franklin Gothic Demi" pitchFamily="34" charset="0"/>
                </a:rPr>
                <a:t>Vistas PC Clinic</a:t>
              </a:r>
              <a:endParaRPr lang="en-US" sz="1400" dirty="0" smtClean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13800" y="3867665"/>
              <a:ext cx="2514600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Franklin Gothic Demi" pitchFamily="34" charset="0"/>
                </a:rPr>
                <a:t>Central </a:t>
              </a:r>
              <a:r>
                <a:rPr lang="en-US" sz="1400" dirty="0">
                  <a:solidFill>
                    <a:schemeClr val="bg1"/>
                  </a:solidFill>
                  <a:latin typeface="Franklin Gothic Demi" pitchFamily="34" charset="0"/>
                </a:rPr>
                <a:t>PC Clinic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813800" y="4422834"/>
              <a:ext cx="2514600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Franklin Gothic Demi" pitchFamily="34" charset="0"/>
                </a:rPr>
                <a:t>Lauderdale Lakes </a:t>
              </a:r>
              <a:r>
                <a:rPr lang="en-US" sz="1400" dirty="0">
                  <a:solidFill>
                    <a:schemeClr val="bg1"/>
                  </a:solidFill>
                  <a:latin typeface="Franklin Gothic Demi" pitchFamily="34" charset="0"/>
                </a:rPr>
                <a:t>PC Clinic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813800" y="2093366"/>
              <a:ext cx="2514600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Demi" pitchFamily="34" charset="0"/>
                </a:rPr>
                <a:t>Henderson Primary Care Clinics</a:t>
              </a:r>
              <a:endParaRPr lang="en-US" sz="1600" b="1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7569200" y="2946400"/>
              <a:ext cx="1143000" cy="114300"/>
            </a:xfrm>
            <a:prstGeom prst="straightConnector1">
              <a:avLst/>
            </a:prstGeom>
            <a:ln w="127000">
              <a:solidFill>
                <a:srgbClr val="005785"/>
              </a:solidFill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569200" y="3390900"/>
              <a:ext cx="1155700" cy="101600"/>
            </a:xfrm>
            <a:prstGeom prst="straightConnector1">
              <a:avLst/>
            </a:prstGeom>
            <a:ln w="127000">
              <a:solidFill>
                <a:srgbClr val="005785"/>
              </a:solidFill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493000" y="3683000"/>
              <a:ext cx="1219200" cy="342900"/>
            </a:xfrm>
            <a:prstGeom prst="straightConnector1">
              <a:avLst/>
            </a:prstGeom>
            <a:ln w="127000">
              <a:solidFill>
                <a:srgbClr val="005785"/>
              </a:solidFill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378700" y="3937000"/>
              <a:ext cx="1346200" cy="660400"/>
            </a:xfrm>
            <a:prstGeom prst="straightConnector1">
              <a:avLst/>
            </a:prstGeom>
            <a:ln w="127000">
              <a:solidFill>
                <a:srgbClr val="005785"/>
              </a:solidFill>
              <a:headEnd type="triangle" w="sm" len="sm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61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540500" y="990600"/>
            <a:ext cx="5461000" cy="491490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0057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6850"/>
            <a:ext cx="12192000" cy="73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Henderson’s 2</a:t>
            </a:r>
            <a:r>
              <a:rPr lang="en-US" sz="3200" b="1" baseline="30000" dirty="0" smtClean="0">
                <a:solidFill>
                  <a:srgbClr val="005785"/>
                </a:solidFill>
                <a:latin typeface="+mn-lt"/>
              </a:rPr>
              <a:t>nd</a:t>
            </a:r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 Integration Step 2014/2015</a:t>
            </a:r>
            <a:br>
              <a:rPr lang="en-US" sz="3200" b="1" dirty="0" smtClean="0">
                <a:solidFill>
                  <a:srgbClr val="005785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HIE Direct Connection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83838" y="3374483"/>
            <a:ext cx="2420361" cy="484632"/>
          </a:xfrm>
          <a:prstGeom prst="rightArrow">
            <a:avLst/>
          </a:prstGeom>
          <a:solidFill>
            <a:srgbClr val="0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s_for_Henderson_PPT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0" t="2222" r="4074" b="72778"/>
          <a:stretch/>
        </p:blipFill>
        <p:spPr>
          <a:xfrm>
            <a:off x="8274050" y="2561342"/>
            <a:ext cx="1979442" cy="19942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6116" y="1424784"/>
            <a:ext cx="4102384" cy="3998116"/>
            <a:chOff x="418816" y="967584"/>
            <a:chExt cx="4102384" cy="3998116"/>
          </a:xfrm>
        </p:grpSpPr>
        <p:sp>
          <p:nvSpPr>
            <p:cNvPr id="25" name="TextBox 24"/>
            <p:cNvSpPr txBox="1"/>
            <p:nvPr/>
          </p:nvSpPr>
          <p:spPr>
            <a:xfrm>
              <a:off x="418816" y="967584"/>
              <a:ext cx="4102384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Franklin Gothic Demi" pitchFamily="34" charset="0"/>
                </a:rPr>
                <a:t>Memorial Health</a:t>
              </a:r>
              <a:endParaRPr lang="en-US" b="1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773" y="1336916"/>
              <a:ext cx="4082471" cy="3628784"/>
            </a:xfrm>
            <a:prstGeom prst="rect">
              <a:avLst/>
            </a:prstGeom>
            <a:solidFill>
              <a:srgbClr val="00578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04230" y="1576181"/>
              <a:ext cx="3185169" cy="3185169"/>
              <a:chOff x="1031231" y="1982582"/>
              <a:chExt cx="2286000" cy="2286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31231" y="1982582"/>
                <a:ext cx="2286000" cy="2286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rgbClr val="005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/>
                  </a:solidFill>
                  <a:latin typeface="Franklin Gothic Demi" pitchFamily="34" charset="0"/>
                </a:endParaRPr>
              </a:p>
            </p:txBody>
          </p:sp>
          <p:pic>
            <p:nvPicPr>
              <p:cNvPr id="27" name="Picture 26" descr="EPIC_logo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038" y="2462173"/>
                <a:ext cx="1332995" cy="50120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92200" y="3000481"/>
                <a:ext cx="2159000" cy="94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CareAnywhere EHR</a:t>
                </a: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/>
                </a:r>
                <a:b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</a:br>
                <a:r>
                  <a:rPr lang="en-US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Emergency Department</a:t>
                </a:r>
                <a:endParaRPr lang="en-US" b="1" dirty="0">
                  <a:solidFill>
                    <a:srgbClr val="005785"/>
                  </a:solidFill>
                  <a:latin typeface="Franklin Gothic Demi" pitchFamily="34" charset="0"/>
                </a:endParaRPr>
              </a:p>
              <a:p>
                <a:pPr algn="ctr"/>
                <a:r>
                  <a:rPr lang="en-US" sz="1600" b="1" dirty="0">
                    <a:solidFill>
                      <a:srgbClr val="005785"/>
                    </a:solidFill>
                    <a:latin typeface="Franklin Gothic Demi" pitchFamily="34" charset="0"/>
                  </a:rPr>
                  <a:t>28 </a:t>
                </a: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potential</a:t>
                </a:r>
                <a:b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</a:b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additional </a:t>
                </a: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  <a:hlinkClick r:id="rId5"/>
                  </a:rPr>
                  <a:t>locations</a:t>
                </a: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/>
                </a:r>
                <a:b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</a:br>
                <a:r>
                  <a:rPr lang="en-US" sz="16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in 2015</a:t>
                </a:r>
                <a:endParaRPr lang="en-US" sz="1600" b="1" dirty="0">
                  <a:solidFill>
                    <a:srgbClr val="005785"/>
                  </a:solidFill>
                </a:endParaRPr>
              </a:p>
            </p:txBody>
          </p:sp>
        </p:grpSp>
      </p:grpSp>
      <p:pic>
        <p:nvPicPr>
          <p:cNvPr id="33" name="Picture 32" descr="HBH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17431"/>
            <a:ext cx="2267472" cy="566868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10800000">
            <a:off x="4094739" y="3374483"/>
            <a:ext cx="978408" cy="484632"/>
          </a:xfrm>
          <a:prstGeom prst="rightArrow">
            <a:avLst/>
          </a:prstGeom>
          <a:solidFill>
            <a:srgbClr val="005785"/>
          </a:solidFill>
          <a:ln w="28575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87900" y="2882900"/>
            <a:ext cx="1435100" cy="1435100"/>
            <a:chOff x="4927600" y="2882900"/>
            <a:chExt cx="1435100" cy="1435100"/>
          </a:xfrm>
        </p:grpSpPr>
        <p:sp>
          <p:nvSpPr>
            <p:cNvPr id="11" name="Oval 10"/>
            <p:cNvSpPr/>
            <p:nvPr/>
          </p:nvSpPr>
          <p:spPr>
            <a:xfrm>
              <a:off x="4927600" y="2882900"/>
              <a:ext cx="1435100" cy="1435100"/>
            </a:xfrm>
            <a:prstGeom prst="ellipse">
              <a:avLst/>
            </a:prstGeom>
            <a:solidFill>
              <a:srgbClr val="94D2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88577" y="3032023"/>
              <a:ext cx="134129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5785"/>
                  </a:solidFill>
                  <a:latin typeface="Franklin Gothic Demi" pitchFamily="34" charset="0"/>
                </a:rPr>
                <a:t>Continuity of Care Document</a:t>
              </a:r>
            </a:p>
            <a:p>
              <a:pPr algn="ctr"/>
              <a:r>
                <a:rPr lang="en-US" sz="1400" b="1" dirty="0" smtClean="0">
                  <a:solidFill>
                    <a:srgbClr val="005785"/>
                  </a:solidFill>
                  <a:latin typeface="Franklin Gothic Demi" pitchFamily="34" charset="0"/>
                </a:rPr>
                <a:t>(CCD) Referrals</a:t>
              </a:r>
              <a:endParaRPr lang="en-US" sz="1400" b="1" dirty="0">
                <a:solidFill>
                  <a:srgbClr val="005785"/>
                </a:solidFill>
                <a:latin typeface="Franklin Gothic Demi" pitchFamily="34" charset="0"/>
              </a:endParaRPr>
            </a:p>
          </p:txBody>
        </p:sp>
      </p:grpSp>
      <p:pic>
        <p:nvPicPr>
          <p:cNvPr id="16" name="Picture 15" descr="netsmart_logo_minusTechnologies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40" y="3163373"/>
            <a:ext cx="1247722" cy="227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23300" y="1458545"/>
            <a:ext cx="1400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785"/>
                </a:solidFill>
              </a:rPr>
              <a:t>Administration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07600" y="2294127"/>
            <a:ext cx="142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Central </a:t>
            </a:r>
            <a:r>
              <a:rPr lang="en-US" sz="1200" b="1" dirty="0" smtClean="0">
                <a:solidFill>
                  <a:srgbClr val="005785"/>
                </a:solidFill>
              </a:rPr>
              <a:t>Branch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26700" y="3896612"/>
            <a:ext cx="110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Crisis </a:t>
            </a:r>
            <a:r>
              <a:rPr lang="en-US" sz="1200" b="1" dirty="0" smtClean="0">
                <a:solidFill>
                  <a:srgbClr val="005785"/>
                </a:solidFill>
              </a:rPr>
              <a:t>Walk</a:t>
            </a:r>
            <a:br>
              <a:rPr lang="en-US" sz="1200" b="1" dirty="0" smtClean="0">
                <a:solidFill>
                  <a:srgbClr val="005785"/>
                </a:solidFill>
              </a:rPr>
            </a:br>
            <a:r>
              <a:rPr lang="en-US" sz="1200" b="1" dirty="0" smtClean="0">
                <a:solidFill>
                  <a:srgbClr val="005785"/>
                </a:solidFill>
              </a:rPr>
              <a:t>In </a:t>
            </a:r>
            <a:r>
              <a:rPr lang="en-US" sz="1200" b="1" dirty="0">
                <a:solidFill>
                  <a:srgbClr val="005785"/>
                </a:solidFill>
              </a:rPr>
              <a:t>Centers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58174" y="4922237"/>
            <a:ext cx="160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785"/>
                </a:solidFill>
              </a:rPr>
              <a:t>Community</a:t>
            </a:r>
            <a:br>
              <a:rPr lang="en-US" sz="1200" b="1" dirty="0" smtClean="0">
                <a:solidFill>
                  <a:srgbClr val="005785"/>
                </a:solidFill>
              </a:rPr>
            </a:br>
            <a:r>
              <a:rPr lang="en-US" sz="1200" b="1" dirty="0" smtClean="0">
                <a:solidFill>
                  <a:srgbClr val="005785"/>
                </a:solidFill>
              </a:rPr>
              <a:t>Support Services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61200" y="4265247"/>
            <a:ext cx="111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Lake Worth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85000" y="2442796"/>
            <a:ext cx="131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South </a:t>
            </a:r>
            <a:r>
              <a:rPr lang="en-US" sz="1200" b="1" dirty="0" smtClean="0">
                <a:solidFill>
                  <a:srgbClr val="005785"/>
                </a:solidFill>
              </a:rPr>
              <a:t>Branch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2200" y="5082281"/>
            <a:ext cx="1782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West Prospect (NV)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375900" y="3078909"/>
            <a:ext cx="1391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Charlee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28100" y="5452697"/>
            <a:ext cx="710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Chalet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5600" y="1638462"/>
            <a:ext cx="544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CSU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36101" y="1869986"/>
            <a:ext cx="15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Freedom </a:t>
            </a:r>
            <a:r>
              <a:rPr lang="en-US" sz="1200" b="1" dirty="0" smtClean="0">
                <a:solidFill>
                  <a:srgbClr val="005785"/>
                </a:solidFill>
              </a:rPr>
              <a:t>Project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39851" y="3490350"/>
            <a:ext cx="166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Henderson </a:t>
            </a:r>
            <a:r>
              <a:rPr lang="en-US" sz="1200" b="1" dirty="0" smtClean="0">
                <a:solidFill>
                  <a:srgbClr val="005785"/>
                </a:solidFill>
              </a:rPr>
              <a:t>House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71101" y="2654768"/>
            <a:ext cx="168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Henderson Village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69500" y="4465175"/>
            <a:ext cx="1503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Rainbow Village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91600" y="4739911"/>
            <a:ext cx="534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SCS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18400" y="4622964"/>
            <a:ext cx="82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Summit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69100" y="3856730"/>
            <a:ext cx="1339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West </a:t>
            </a:r>
            <a:r>
              <a:rPr lang="en-US" sz="1200" b="1" dirty="0" smtClean="0">
                <a:solidFill>
                  <a:srgbClr val="005785"/>
                </a:solidFill>
              </a:rPr>
              <a:t>Broward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80201" y="2940213"/>
            <a:ext cx="149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Wilson </a:t>
            </a:r>
            <a:r>
              <a:rPr lang="en-US" sz="1200" b="1" dirty="0" smtClean="0">
                <a:solidFill>
                  <a:srgbClr val="005785"/>
                </a:solidFill>
              </a:rPr>
              <a:t>Gardens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26300" y="2034279"/>
            <a:ext cx="143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Treasure Coast</a:t>
            </a:r>
          </a:p>
        </p:txBody>
      </p:sp>
    </p:spTree>
    <p:extLst>
      <p:ext uri="{BB962C8B-B14F-4D97-AF65-F5344CB8AC3E}">
        <p14:creationId xmlns:p14="http://schemas.microsoft.com/office/powerpoint/2010/main" val="5961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/>
      <p:bldP spid="43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1888" y="0"/>
            <a:ext cx="2286000" cy="1895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523" y="1846943"/>
            <a:ext cx="8229600" cy="37696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Coordinated, integrated care between Memorial Health System &amp; Henderson</a:t>
            </a:r>
          </a:p>
          <a:p>
            <a:pPr marL="342900" lvl="2" indent="-342900"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 persons with mental health issues to specialized care in a timely manner</a:t>
            </a:r>
          </a:p>
          <a:p>
            <a:pPr marL="342900" lvl="2" indent="-342900"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continuity of care via an electronic referral with all authorized health information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stay time in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Dept. (ED)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beds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appropriate use</a:t>
            </a:r>
          </a:p>
          <a:p>
            <a:pPr marL="342900" lvl="2" indent="-342900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 cost to county and state</a:t>
            </a:r>
          </a:p>
          <a:p>
            <a:endParaRPr lang="en-US" dirty="0"/>
          </a:p>
        </p:txBody>
      </p:sp>
      <p:sp>
        <p:nvSpPr>
          <p:cNvPr id="10242" name="AutoShape 2" descr="data:image/jpeg;base64,/9j/4AAQSkZJRgABAQAAAQABAAD/2wCEAAkGBxIPEhUUDxQSFBQXFRQUFRQVFBQQFBUUFBQWFhQYFRUYHCggGBomGxUUITEiJSkrLi4uFx8zODMsNygtLisBCgoKDg0OGxAQGiwkHyQsLCwsLCwsLCwsLCwsLCwsLCwsLCwsLCwsLCwsLCwsLCwsLCwsLCwsLCwsLCwsLCwsLP/AABEIAMcA8AMBEQACEQEDEQH/xAAcAAEAAgIDAQAAAAAAAAAAAAAABgcDBQECBAj/xAA+EAABAwICBgcFBwQCAwEAAAABAAIDBBEFIQYHEjFBkRMiUWFxgbEyUnKhwRQjM0KSstEkc4LwQ1MlRGIV/8QAGwEBAAIDAQEAAAAAAAAAAAAAAAQFAgMGAQf/xAAvEQACAgIBAwMDBAIBBQAAAAAAAQIDBBEhBRIxE0FRIjJhBhQ0cTOBkRYjQqGx/9oADAMBAAIRAxEAPwC8EAQBALIBZAEAQBAEAQBAEAQBAEAQBAEAQBAEAQBAEAQBAEAQBAEAQBAEAQBAEAQBAEAQBAEAQBAEAQBAEAQBAEAQBAEAQBAEAugMArI9oM227R3NuL8k2ZuuSW2uDOhgEAQBAEAQBAEAQBAEAQBAEAQBAEAQBAEAQBAEAQBAEAQHV7w0EmwAzJOQAQ9Sb4RV+mGlJqHFsTi2FvEEgvPae5R7bNHXdM6Yqo99i2ztqogM0005HVY1rGfE+5d52A5rDHblJsjddtUVGtf2WgpZzIQBAEAQBAEAQBAEAQBAEAQBAEAQBAEAQBAEAQBAEAQHDig1vgrfTXSjpiYYT92Pbd75HD4fVaZz0dV0rpfYvVsXPsiuK2q2zYeyPn3qussbZ0LZc+rbD+goYyRnJeQ/5bvlZWGPHtgcL1W71Mh/jglK3lcEAQBAEAQBAEAQBAEAQBAEAQBAEAQBAEAQBAEBqsU0hpqY7MsgDrX2Rcn5LxySJdGDfcu6Edo12HabU1RO2Bm3tOBsSLNuOHitaui5aN9/Sr6a/Ul4JMtpWmi03jkdRTdC4teGF2XENzcPMXWu3fa9EvCaV8dooE1Mj95cR2cFTuyT9ztoSlL2PRQUpnlZE3e97WD/ACIBPL0SC3JI2ZNvp1Sm/Y+j6aERtaxu5oDR4AWV2lrg+eTk5SbZkXpiEAQBAEAQBAEAQBAEAQBAEAQBAEAQBAEAQBAePFa5tNE+V+5oJ8TwAXjekbqKXdYoL3KUxKudI98smbnEk/QDuUKyfufQcemNNahE0sNU+OQSMPXa4Oae8ZhQlNqWzO+qNkXB+D6FwqubUQslZue0O8L7x6q4hLuWz51dU65uD9iL6ysX6OIQMPWkvtdzB/J+q15D+nRcdDxPUt9SXhFS1lmiw4+iq5RUUdnN68Ej1V0PTVu3wiaXHxPVb9eSkYsdy2znut5HbT2/JdaszkAgCAIAgCAIAgCAIAgCAIAgCAIAgCAIAgCAIDhAVtrFxnpJBAw9Vmb+9/AeQUe2XOjq+hYfbH1peX4K9r5bnZHDf4qvun7HSGu6XrW/261NEf1fr7S1NVOOARSwymwjHStJ9w+1yPqrDEs47X7HNdbxH6kbIe/H+yL49iZqpnyuyBPVHY0bh/vavLJ7ezosDGWPSo/8mv0dww19UyPPZJ2nHsY3f/Hmo9cfUno05+SqKXL39i78HwGmo9r7NE2PattFu82va58zzVnGCj4OGtvna9zezZLM1BAEAQBAEAQBAEAQBAEAQBAEAQBAEAQBAEAQGp0lxcUkDn/m3MHa47ljKXatkvCxXkXKHsUrVzkAucSXEnM7ySoFktLZ9BhFQikvB10bwZ9dOImm17lzt+y0cedlHrrdj0Rc7MWNV3mhraR0Er45BZ7HFrvEG3LisJRcXojU2Kxd69z2UlSWG7SRcWNuIO8L2MnEsVGM9dy8Gesmyt2+iycuDfPhFoaqMD6GB1Q8deW2z3Rt3czc8lOxa+2Pc/c4nrWX6tvprwieqWUgQBAEAQBAEAQBAEAQBAEAQBAEAQBAEAQBAEBwUBU2nGM/ap9lp+7ju1vYT+Y/RRbZbejtujYfo1d8vLIVWy7R7h/pVfZLuei55S4Ld1Z4D9mp+leLSTWJ7QweyPnfzVjj1dsds4fq+X613avCIhrhwTo5mVLB1ZRsP7nt9k+Y/ao+ZDT7iX0fI7out+xAqd28KEdHVL2Nvo/hTq2ojhF7OPWPYwe0eXqttUO+WjXnZKopcn59j6Dp4RG1rWizWgNA7ABYK4S40fP5Scm2zIvTw5QHCAIAgCAIAgCAIAgCAIAgCAIAgCAIAgCAICN6dY39kgs02kku1vcBbaPlcc1qtsUEWnSsT9xdz4XJT9RNsty37lAnPyd3rS0e3QnA/t1S1jvw2WfJ8IOQPicuaxor75lX1XM/b08eX4L2aLCwVsjhN75NRpXg4raWSE7yLsPY9ubfmtdsO+Ojfi3OqxSKIbo7Wj/1ajv+7d/CqXTP4OujnUrT7kWjqs0dfTskmnYWyPs1rXCzmsG824XJ+QU/GqcVtlL1nNjdNRg+ET6yllIEAQBAEAQBAEAQBAEAQBAEAQBAEAQBAEAQBAEBWOuI9em+Gf1iVfnex1H6c8z/ANFdPKgI6iWy4dV1AyOjEgHWlcXOPgSAPD+VbY0Uo7OG6zdKeQ17ImSklQEBwgAQHKAIAgCAIAgCAIAgCDkIAgCAIAgF16DjaXg0zlALoAgMc87Y2lzyGtGZJNgEMoxc3qPJrmaSUh3TxebgPVY9yJLwcheYM91JWRzN2onteN12uDhzC9TT8EedcoPUlorbXEfvKb4JvWNV+d7HSfp3xP8A0V25QUdOXfq6H/j4fB37irmj/Gjgeqc5Uj16R6SRUDR0l3PdfZYPaNuPcF7bdGvyY4WBbly1Dx8kTdrRA9qny7pLn9qirOT9i4l+nJJff/6PZg+suCeQMljfFtEAOJa5tzuuRuW2GVGT0QsjottUe5PZOQVKKY5QBAEAQBAEAQHV7wBcmwG8nIIexTfgjOKabU8JIZeUj3cm/qK1ysii1x+j328vhEbqdZjx7EcfNzvnktEsuKLWv9Oxf3SZji1oSj24GEdzi3+Vr/e/g9n+nItfTNm4w/WVTSECVj4u82e35LbHKg/JAv6DfWvp5JjSVcczQ+JzXtO4tNwpMZKXKKWdcq32yWmZ16YHjxTEY6aMySmzRzJ7B3ryTSN1GPO+ahBFZ41prPMTsO6JnAN9o+J/hRp3a8HXYnRaq1ufLIvNjc5OUjx37Tr87qHLIk/BZrCp1rtRzDpHWM9mol83X9Vir5r3NcumY0l9iJdoxrFkDgyts5h/5QLFvxAZEd6kVZT/APIpc7oSUe+n/gs9jwQCDcHMEbiFP88nLNNcMgOtXEi1sULT7W093g2waOZPJRMqzt4R0n6dxlOcrJe3grOplNrKB6jaOvkkSnVZiBiqzHfqytItw2m5g+NrhSMWb7tHO9dx1Kn1EvBsdcP4tP8ABL+5iyzvKI36e+2ZXjlAR0uy8tXwth8Hwn1KuqfsRwPU/wCTL+yrtMMTM9ZK4nJrixvcG5et1WZM+6bOx6RSqceP58kcqpbZngtS5JWRcoruZ5oJ9q4OSy1rlESjJ9X6dH0TojVmajge7Mujbc9tsvoril7gmcTmVqF8or2Zt1sIwQBAEAQBAY55mxtLnkBoFyTkAAvG9I9jFzlpeSqNK9LH1RIaS2Ebm7i7vd/Ch23fB2nTelQpSnPmX/wh805dv3dihTsbLyMUYlrMthe6Zj3R+Ti68MkbnRfSGSgl2m3MZ/EZwcO0djlvpulCX4KzqHT68mDWufZl5Us7ZWNew3a4BwPaCrZNNbOBnBwbiyp9PccNRUFjT93ES0dhd+Y/RV+RfzpHa9FwFVSrJLmREJpNo9yiyl3Mu2bHR7AJq5+zCLAW2nn2W39T3LOql2PggZvUK8WO5efgw6VYPLhswjlAc1wux4yDgLX8wTu7wltTrIuL1WN8dpGta4OFxuWktozU1stzVZjJmgdC83dFa3aY3XtyII5K0xbO6OjjOt4iqtU4+JEU1iVnS1rxwYAz5XPqoeZPc/6L/oNXZjb+SIym5UZeC3nL3PTo5X9FPDKMgHsJ+Emzvldb6n2zRXZaV+NJL3RM9cLvvqf+3J+5q3ZvlFN0DiMyvwVCR0i8F66CC1BB8H1KuaP8aOB6j/Jl/ZR+MuLKiZrt4lkB/UVUWJ972dhiWp1R18HpwMU7pNir2hE9pa5zbBzCbFrgSDuPdxWylx3pnmfCyyrdfkm9PqtpZQH01W9zeBtHIObbKYsWEuUzmYdQuol9USxsLom08TImeyxoaPJS4x7VorLbHZNzfuepZGsIAgCAIAUBX+szGiNmnYd42pLdl+q31Ki5FmvpR0nQMJTk7ZLx4Kznk2j3KtctnX6OscZeQ1oJJIAAzJJ3ALxRcuEYWTjBNt6SLU0X0AiiaH1Y6SQ57B9hndbiVZVY0Uts47P63bbLtqekSirwOnljMbombLhbJoaR3gjcVIdcWtaKeOVbGXd3PZRGPYa+gqHwSZgG7Xbtph9k/wC9iqbYdkjsun5/qw5POtRcr5LU0LxYx4VI93/F0gbyu0czZWVM/wDs8nFdSx085RXuVg6UnM5k7z38VWb2ztK2lHSMXhv7O0rJLnSPJS7U2X1ovg7aOnZGPatd57XnermqChHR86zMh32uTNFrYwwTULn260JDweIByf8AL0WvJjuOzb023tuS+SlaJ1iQqnydlit+Cbata3oazM2a6N4Pl1vopWLLUiH1yn1KU17M0OIVnTSPkP53OdzNx8lFnLuk2WmLBV1RivY1tU+zXHuK9iuTzKn21SZhw83jt2ZfwspfcRsGXfTomesCu6dtE/3qck+O0AfmFuypbUWVvS4enZZH8kTjKiovIl9aED+hg+AK6o+xHBdR/ky/shWsTQOaaV1TRgPLs5IrgO2gLXaTkbjh3KNfjtvuRLweoenHsmVy+GSE7E7HxvH5XtLD81ClBxejpsbKhZHhnvwjFpqN4kgcWniPyu7nDivYWOL4M8jFqyI6ki/cHrhUwxyt3PaHW7L7xzVxCXdFM4O6t1zcX7HsWRqCAIAgCAFAURpJXmeolkvve4N+EGw+QVNdPc2z6N06lVY8YmmJWrXBNJ3qqwgSyvneMo7NZ8bgbnyFuanYle+Tmf1BldsVVH38lqKwOS/IQGg0r0SgxIN6baa9tw2RhAcAd4NwQRktNlKmScbLsoe14INU6sahpAilje33nXaQO8cVElhv2Oio/UEFH6o8m70rw9uH4S6Jhvm0Odu2nOddxW66KhVorcW95GarJFTxOuqpHY0vfButFKYS1kDTu6QE/wCOf0W+hbmjR1K3sxpP8F9q5PnhqNL4w6iqQf8Apf8AIXWu1bizfi8Wxf5PniAWIVId3StM2NNUmJ203fsub+oEH1WSfaSba1OGmYGvWvXIUvYw17CY3EA2BaHHsvu9FuiiH1Oztr0YMNO8LyRH6XZw0bPEqzbjhaf+Nr2+RftBJy2kjf6Pp2yl8nlgKwXklVvgv3RB2zQQE7hEDyF1dUvVaOEzlvJkl8kPZrRdtG8DSy52SHkO2eF7hRP3vJc/9PbgnGfJr9O8dp8ToDI1hZLDLGAHWvaTfYjeLA8kttjZDaI1eFZjXqLe0yuqYndwUFl9i9+9Mv3V5f8A/Pgv7p5bRVxj/wCNHJ9T/kz18kkW4gBAEAQBAeXE5diGR3Yxx5ArGf2s20x7rEvyfPsh3KkfJ9MgtJGNeHpdGrel6OhjPv7T+ZP8K3xo6gjgesWd+VL8cEnJW/eirNBWaZ0MRIdOwkZEN6+flktLvrXuTK8C+fKiaep1nUjfYZM/waG/uIWp5cESo9Hvf4O+F6yaWY2kbJD2F4Bbzackhlxl5FvRsiC2uTFrTqWS4aXxOa9vSR9ZpDh7XaEympV8GHToSryNSWmU9Rm9/JVZ2eNLaJXq/H9fDftd+0qTjf5CJ1r+Ky8FbHCGm0xl2KGoJ/6nDmLfVarnqDJOHHuvivyfPsbdypDvoLTMsxsCsjbZLUWY6c3XiRqqfB2mjLxa5DeIG423X8FkpaMcjGjc/qOkNO1mYujlsxpxYVP6RVbgViZ5HscUxyK9Qpe0y7NHMfpBSQwvnja7oQ0guAtcWzO4K1qsj2JbOOysS/15TUXrZRsxMT3MJ9lxbfgdk2uD5KscOToK8qUdbR6HuJbYHI2JHbbd6nmsSfKEZpSOIo9waLk5ADeScgAkU2z3iC2z6L0fofs9NFFxYxoPjbP5q7rj2x0cBkWepbKXyzYLM0hAEAQBAa7SEf0s1v8Aqf8AtKws+1m/G/yx/soJ/BUp9Jg+DpdDIvfQwf0NP/bCuKfsR856hzkz/s8+sCaSOgndFcO2RmN4aTZ3yXl7fbweYXa713eCiqY3VNr5O9p1JcGa69JHakzi68Z617m2w4ufSVkQuWiJswHYWPAJ5H5KTU9xaKTqsYxshZ+dEcw92Z8loaJODLaJLofUCOtgcd22B+rL6rbjvViPeqw78aSL5urg+fkK1qYiI6URA9aV1rf/AC2xcfDcPNRMufbDRcdEodl/d8FQbKqYnaKOjDWOs3zWxGjKlqH9im3LEyo4htk3wPV9PVRtkMjI2OAcLgudY9ymQxW1vZVZPW4VTcIrbRAqmd8b3McAC1xa7fvabH0WiUNPRvhnTs18Geo9krWTbuYHSkOR8UZrxn9J6OlIGS80STBLTPmBbE3beRkO8LdVHcivz5JVt+57cL0dr39V1M9tvzEtDfW63Tx3vggYvVI61Mm+iOhb4pmyzub1TdrQNrrcCStlFGntmjOz++HZEtZhU85t8HZDwIAgCAIDBXxbcb2+81w5hYyW0Z1S7Zpnzw8Wy7MlSyWpH0miXdFM6rE3F3aAT7dBD3NLT4glXFD3BHz3qsO3Kn/ZIHtDhYgEHIg5jzW5pMr0/ggmPatoZXF9I7oXHezfGfAb2lRLMVS5RdYPWbKFqS2iG6W6IyYbAJXyNeS8M2QCN4Odz4KNZjuC2W9XW1dLUYkWpZS8Em2/gorRbY1rtjtkz1bUwnmnidufTvYf8iApWKttoquvvVcH8MgYp3U8zopMnMcWO4Zg/wC81qsjpmWBanJP2Z7mvLSC02IsQewjcVrT09l1OKkmmXVT6cUv2dsr5G7ZbnGM37Q3i3irVZEFHbOEl0q/1nCK4+Sr9JMZfXTGR4sBkxvBrf5VXda7JbOwwMCONX2rz7mkeexYJEx8ngrJbuA7Fs1wVWVapTUT1wRk2aN5sB4lYrlk3fZXtlzQ4mYWNY0izGho8GgBW8fBw1iUpt/kqXS/DpH1UkkUb3Nedo2G5xGeSi2VNy2WFGT26TGE4NPVWaI5Gg5FzmOaG8wtEKn3couLc2HobT5JDQas6oXBliLe0B21yUiWJ3coraOquuOmiRYfq0ibnM6R57Mmt5DP5rOOKl5NdvV5y8Enw/ReCD8ONrT22F+a3xqjHwV1uZKflm3jogFs0RXaZRThepIx72/JmCGAQBAEAQBACgKJ0yw401XK3gXF7fB5v63CqL4dszvOk5HqUL58GkK0FsWdqlxMOjkgcc2kPb3tdk63gR81Y4c+NHH/AKgx3G1WL3LDU050xzTNYC55DWjMkkAAd5K8ckvJ7GLk9JFOazdMo60CnphtRtdtOl94jcGd2ZzVdkXqXCL3BwZ1vul5IXSCw81DOoxYtQJ3qoNqt/8Aad+5ql4j+tlV+oOaYr8ns1oaImZ/2qkF5LfexgXc61tlzRxPaPBb8irfKKbp+U69RkV5G+47DxByIPeFXSWvJ2NVqsjtHYOssXyjbx7HLpCU0g2ZKKDpHhvDjbfbuW6uDkyFl5caYbXk2GLaG1E0hkpWANyGwbjdle54qY6No5f93Lv7mbTR7QqqdIwzNEYBBNztHLsstUMZqXJZ39TjKjS8lm0mBtaMxfvKse3Rzcp8hlAL7hyWOjZvg9cdGF72nnqa4PXDBZe6NM57PQAvTUcoAgCAIAgCAIAgCAFDwhusbR01UQliF5Iwchvcw5keI381Fyau6Oy46Tm+hb2y8Mp9VbR3KkmuD14XiUlLIJIXbLh5gg7wRxCzrscHtGjJxoX19kyUO1lVtrBsHjsOv+6ykfu5lG+g1KW+SN4zjtVWfjyuLfdHVb+kKPO6c/JOp6dVV9iNU2IBa0ibGpI73Xuja2kvwWRoDhf2ZjpZDaSQABvFrBnn3n6BWOPDtWzlOrZfrSUF4RucTqnAdQOcpLRUxeyr9JIqyokvDTg9pDTd3iVolWpE/HzbKX9LMmG6KV03tQ9H8Tx9M1HeK/Yt4dXg19SJNQ6uCfxpXeDAB8zf0WUcP5NNvWPaKJhgeilPS+xGL++7rOPiSpsK1HwUWRkSte2zctoQD3LLRo9VaPUyABZGtzbM1kNZ1EYQ97mdkPDlAEAQBAEAQBAEAQBAEAQHBQFX6wNFRtGelG/OSMfuaPUKBkUb5R1PSOpSjqu1/wBFeEqB+Dpk0+UcEoDglDw4J8+4C5PgBmVkotmqy+Na+pm/0f0XqqhwcGGNu8F4sf07wptWN8nO53U3P6YeC0MG0f6MDpHFx+SmqOuCgnPfJt5qRoFgF60YwZ0joB2LztM3M9MdIAvdGDtZnbEAvTBzbO4ahjs5Q8CAIAgCAIAgCAIAgCAIAgCAIAgCAxVL7BeMyiQzH5agg9G0jvtcrXJNkqGiuavRjEZXlzGDP3hYLRKhSLOnqNlXh7Nnh+r6rf8AjOiZ8Ic48lr/AGhMXWpa5SJJQavIGfiF8h7zYcgtkcVI0W9XnLxwSSh0fhi/DjY3waAea3xqSK23LlPyzZxUQG5bNEV2I90YXpob2cbCDZ2AQ8OUAQBAEAQBAEAQBAEAQBAEAQBAEAQBAEAQCyA6PiBQyUtHT7OF4e97OwhC9PO5nYMCbPNs5sh5s5QBAEAQBAEAQBAEAQBAEAQBAEAQBAEAQBAEAQBAEAQBAEAQBAEAQBAEAQBAEAQBAEAQBAEAQBAEAQBAEAQBAEAQ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35063"/>
            <a:ext cx="285750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AutoShape 4" descr="data:image/jpeg;base64,/9j/4AAQSkZJRgABAQAAAQABAAD/2wCEAAkGBxIPEhUUDxQSFBQXFRQUFRQVFBQQFBUUFBQWFhQYFRUYHCggGBomGxUUITEiJSkrLi4uFx8zODMsNygtLisBCgoKDg0OGxAQGiwkHyQsLCwsLCwsLCwsLCwsLCwsLCwsLCwsLCwsLCwsLCwsLCwsLCwsLCwsLCwsLCwsLCwsLP/AABEIAMcA8AMBEQACEQEDEQH/xAAcAAEAAgIDAQAAAAAAAAAAAAAABgcDBQECBAj/xAA+EAABAwICBgcFBwQCAwEAAAABAAIDBBEFIQYHEjFBkRMiUWFxgbEyUnKhwRQjM0KSstEkc4LwQ1MlRGIV/8QAGwEBAAIDAQEAAAAAAAAAAAAAAAQFAgMGAQf/xAAvEQACAgIBAwMDBAIBBQAAAAAAAQIDBBEhBRIxE0FRIjJhBhQ0cTOBkRYjQqGx/9oADAMBAAIRAxEAPwC8EAQBALIBZAEAQBAEAQBAEAQBAEAQBAEAQBAEAQBAEAQBAEAQBAEAQBAEAQBAEAQBAEAQBAEAQBAEAQBAEAQBAEAQBAEAQBAEAugMArI9oM227R3NuL8k2ZuuSW2uDOhgEAQBAEAQBAEAQBAEAQBAEAQBAEAQBAEAQBAEAQBAEAQHV7w0EmwAzJOQAQ9Sb4RV+mGlJqHFsTi2FvEEgvPae5R7bNHXdM6Yqo99i2ztqogM0005HVY1rGfE+5d52A5rDHblJsjddtUVGtf2WgpZzIQBAEAQBAEAQBAEAQBAEAQBAEAQBAEAQBAEAQBAEAQHDig1vgrfTXSjpiYYT92Pbd75HD4fVaZz0dV0rpfYvVsXPsiuK2q2zYeyPn3qussbZ0LZc+rbD+goYyRnJeQ/5bvlZWGPHtgcL1W71Mh/jglK3lcEAQBAEAQBAEAQBAEAQBAEAQBAEAQBAEAQBAEBqsU0hpqY7MsgDrX2Rcn5LxySJdGDfcu6Edo12HabU1RO2Bm3tOBsSLNuOHitaui5aN9/Sr6a/Ul4JMtpWmi03jkdRTdC4teGF2XENzcPMXWu3fa9EvCaV8dooE1Mj95cR2cFTuyT9ztoSlL2PRQUpnlZE3e97WD/ACIBPL0SC3JI2ZNvp1Sm/Y+j6aERtaxu5oDR4AWV2lrg+eTk5SbZkXpiEAQBAEAQBAEAQBAEAQBAEAQBAEAQBAEAQBAePFa5tNE+V+5oJ8TwAXjekbqKXdYoL3KUxKudI98smbnEk/QDuUKyfufQcemNNahE0sNU+OQSMPXa4Oae8ZhQlNqWzO+qNkXB+D6FwqubUQslZue0O8L7x6q4hLuWz51dU65uD9iL6ysX6OIQMPWkvtdzB/J+q15D+nRcdDxPUt9SXhFS1lmiw4+iq5RUUdnN68Ej1V0PTVu3wiaXHxPVb9eSkYsdy2znut5HbT2/JdaszkAgCAIAgCAIAgCAIAgCAIAgCAIAgCAIAgCAIDhAVtrFxnpJBAw9Vmb+9/AeQUe2XOjq+hYfbH1peX4K9r5bnZHDf4qvun7HSGu6XrW/261NEf1fr7S1NVOOARSwymwjHStJ9w+1yPqrDEs47X7HNdbxH6kbIe/H+yL49iZqpnyuyBPVHY0bh/vavLJ7ezosDGWPSo/8mv0dww19UyPPZJ2nHsY3f/Hmo9cfUno05+SqKXL39i78HwGmo9r7NE2PattFu82va58zzVnGCj4OGtvna9zezZLM1BAEAQBAEAQBAEAQBAEAQBAEAQBAEAQBAEAQGp0lxcUkDn/m3MHa47ljKXatkvCxXkXKHsUrVzkAucSXEnM7ySoFktLZ9BhFQikvB10bwZ9dOImm17lzt+y0cedlHrrdj0Rc7MWNV3mhraR0Er45BZ7HFrvEG3LisJRcXojU2Kxd69z2UlSWG7SRcWNuIO8L2MnEsVGM9dy8Gesmyt2+iycuDfPhFoaqMD6GB1Q8deW2z3Rt3czc8lOxa+2Pc/c4nrWX6tvprwieqWUgQBAEAQBAEAQBAEAQBAEAQBAEAQBAEAQBAEBwUBU2nGM/ap9lp+7ju1vYT+Y/RRbZbejtujYfo1d8vLIVWy7R7h/pVfZLuei55S4Ld1Z4D9mp+leLSTWJ7QweyPnfzVjj1dsds4fq+X613avCIhrhwTo5mVLB1ZRsP7nt9k+Y/ao+ZDT7iX0fI7out+xAqd28KEdHVL2Nvo/hTq2ojhF7OPWPYwe0eXqttUO+WjXnZKopcn59j6Dp4RG1rWizWgNA7ABYK4S40fP5Scm2zIvTw5QHCAIAgCAIAgCAIAgCAIAgCAIAgCAIAgCAICN6dY39kgs02kku1vcBbaPlcc1qtsUEWnSsT9xdz4XJT9RNsty37lAnPyd3rS0e3QnA/t1S1jvw2WfJ8IOQPicuaxor75lX1XM/b08eX4L2aLCwVsjhN75NRpXg4raWSE7yLsPY9ubfmtdsO+Ojfi3OqxSKIbo7Wj/1ajv+7d/CqXTP4OujnUrT7kWjqs0dfTskmnYWyPs1rXCzmsG824XJ+QU/GqcVtlL1nNjdNRg+ET6yllIEAQBAEAQBAEAQBAEAQBAEAQBAEAQBAEAQBAEBWOuI9em+Gf1iVfnex1H6c8z/ANFdPKgI6iWy4dV1AyOjEgHWlcXOPgSAPD+VbY0Uo7OG6zdKeQ17ImSklQEBwgAQHKAIAgCAIAgCAIAgCDkIAgCAIAgF16DjaXg0zlALoAgMc87Y2lzyGtGZJNgEMoxc3qPJrmaSUh3TxebgPVY9yJLwcheYM91JWRzN2onteN12uDhzC9TT8EedcoPUlorbXEfvKb4JvWNV+d7HSfp3xP8A0V25QUdOXfq6H/j4fB37irmj/Gjgeqc5Uj16R6SRUDR0l3PdfZYPaNuPcF7bdGvyY4WBbly1Dx8kTdrRA9qny7pLn9qirOT9i4l+nJJff/6PZg+suCeQMljfFtEAOJa5tzuuRuW2GVGT0QsjottUe5PZOQVKKY5QBAEAQBAEAQHV7wBcmwG8nIIexTfgjOKabU8JIZeUj3cm/qK1ysii1x+j328vhEbqdZjx7EcfNzvnktEsuKLWv9Oxf3SZji1oSj24GEdzi3+Vr/e/g9n+nItfTNm4w/WVTSECVj4u82e35LbHKg/JAv6DfWvp5JjSVcczQ+JzXtO4tNwpMZKXKKWdcq32yWmZ16YHjxTEY6aMySmzRzJ7B3ryTSN1GPO+ahBFZ41prPMTsO6JnAN9o+J/hRp3a8HXYnRaq1ufLIvNjc5OUjx37Tr87qHLIk/BZrCp1rtRzDpHWM9mol83X9Vir5r3NcumY0l9iJdoxrFkDgyts5h/5QLFvxAZEd6kVZT/APIpc7oSUe+n/gs9jwQCDcHMEbiFP88nLNNcMgOtXEi1sULT7W093g2waOZPJRMqzt4R0n6dxlOcrJe3grOplNrKB6jaOvkkSnVZiBiqzHfqytItw2m5g+NrhSMWb7tHO9dx1Kn1EvBsdcP4tP8ABL+5iyzvKI36e+2ZXjlAR0uy8tXwth8Hwn1KuqfsRwPU/wCTL+yrtMMTM9ZK4nJrixvcG5et1WZM+6bOx6RSqceP58kcqpbZngtS5JWRcoruZ5oJ9q4OSy1rlESjJ9X6dH0TojVmajge7Mujbc9tsvoril7gmcTmVqF8or2Zt1sIwQBAEAQBAY55mxtLnkBoFyTkAAvG9I9jFzlpeSqNK9LH1RIaS2Ebm7i7vd/Ch23fB2nTelQpSnPmX/wh805dv3dihTsbLyMUYlrMthe6Zj3R+Ti68MkbnRfSGSgl2m3MZ/EZwcO0djlvpulCX4KzqHT68mDWufZl5Us7ZWNew3a4BwPaCrZNNbOBnBwbiyp9PccNRUFjT93ES0dhd+Y/RV+RfzpHa9FwFVSrJLmREJpNo9yiyl3Mu2bHR7AJq5+zCLAW2nn2W39T3LOql2PggZvUK8WO5efgw6VYPLhswjlAc1wux4yDgLX8wTu7wltTrIuL1WN8dpGta4OFxuWktozU1stzVZjJmgdC83dFa3aY3XtyII5K0xbO6OjjOt4iqtU4+JEU1iVnS1rxwYAz5XPqoeZPc/6L/oNXZjb+SIym5UZeC3nL3PTo5X9FPDKMgHsJ+Emzvldb6n2zRXZaV+NJL3RM9cLvvqf+3J+5q3ZvlFN0DiMyvwVCR0i8F66CC1BB8H1KuaP8aOB6j/Jl/ZR+MuLKiZrt4lkB/UVUWJ972dhiWp1R18HpwMU7pNir2hE9pa5zbBzCbFrgSDuPdxWylx3pnmfCyyrdfkm9PqtpZQH01W9zeBtHIObbKYsWEuUzmYdQuol9USxsLom08TImeyxoaPJS4x7VorLbHZNzfuepZGsIAgCAIAUBX+szGiNmnYd42pLdl+q31Ki5FmvpR0nQMJTk7ZLx4Kznk2j3KtctnX6OscZeQ1oJJIAAzJJ3ALxRcuEYWTjBNt6SLU0X0AiiaH1Y6SQ57B9hndbiVZVY0Uts47P63bbLtqekSirwOnljMbombLhbJoaR3gjcVIdcWtaKeOVbGXd3PZRGPYa+gqHwSZgG7Xbtph9k/wC9iqbYdkjsun5/qw5POtRcr5LU0LxYx4VI93/F0gbyu0czZWVM/wDs8nFdSx085RXuVg6UnM5k7z38VWb2ztK2lHSMXhv7O0rJLnSPJS7U2X1ovg7aOnZGPatd57XnermqChHR86zMh32uTNFrYwwTULn260JDweIByf8AL0WvJjuOzb023tuS+SlaJ1iQqnydlit+Cbata3oazM2a6N4Pl1vopWLLUiH1yn1KU17M0OIVnTSPkP53OdzNx8lFnLuk2WmLBV1RivY1tU+zXHuK9iuTzKn21SZhw83jt2ZfwspfcRsGXfTomesCu6dtE/3qck+O0AfmFuypbUWVvS4enZZH8kTjKiovIl9aED+hg+AK6o+xHBdR/ky/shWsTQOaaV1TRgPLs5IrgO2gLXaTkbjh3KNfjtvuRLweoenHsmVy+GSE7E7HxvH5XtLD81ClBxejpsbKhZHhnvwjFpqN4kgcWniPyu7nDivYWOL4M8jFqyI6ki/cHrhUwxyt3PaHW7L7xzVxCXdFM4O6t1zcX7HsWRqCAIAgCAFAURpJXmeolkvve4N+EGw+QVNdPc2z6N06lVY8YmmJWrXBNJ3qqwgSyvneMo7NZ8bgbnyFuanYle+Tmf1BldsVVH38lqKwOS/IQGg0r0SgxIN6baa9tw2RhAcAd4NwQRktNlKmScbLsoe14INU6sahpAilje33nXaQO8cVElhv2Oio/UEFH6o8m70rw9uH4S6Jhvm0Odu2nOddxW66KhVorcW95GarJFTxOuqpHY0vfButFKYS1kDTu6QE/wCOf0W+hbmjR1K3sxpP8F9q5PnhqNL4w6iqQf8Apf8AIXWu1bizfi8Wxf5PniAWIVId3StM2NNUmJ203fsub+oEH1WSfaSba1OGmYGvWvXIUvYw17CY3EA2BaHHsvu9FuiiH1Oztr0YMNO8LyRH6XZw0bPEqzbjhaf+Nr2+RftBJy2kjf6Pp2yl8nlgKwXklVvgv3RB2zQQE7hEDyF1dUvVaOEzlvJkl8kPZrRdtG8DSy52SHkO2eF7hRP3vJc/9PbgnGfJr9O8dp8ToDI1hZLDLGAHWvaTfYjeLA8kttjZDaI1eFZjXqLe0yuqYndwUFl9i9+9Mv3V5f8A/Pgv7p5bRVxj/wCNHJ9T/kz18kkW4gBAEAQBAeXE5diGR3Yxx5ArGf2s20x7rEvyfPsh3KkfJ9MgtJGNeHpdGrel6OhjPv7T+ZP8K3xo6gjgesWd+VL8cEnJW/eirNBWaZ0MRIdOwkZEN6+flktLvrXuTK8C+fKiaep1nUjfYZM/waG/uIWp5cESo9Hvf4O+F6yaWY2kbJD2F4Bbzackhlxl5FvRsiC2uTFrTqWS4aXxOa9vSR9ZpDh7XaEympV8GHToSryNSWmU9Rm9/JVZ2eNLaJXq/H9fDftd+0qTjf5CJ1r+Ky8FbHCGm0xl2KGoJ/6nDmLfVarnqDJOHHuvivyfPsbdypDvoLTMsxsCsjbZLUWY6c3XiRqqfB2mjLxa5DeIG423X8FkpaMcjGjc/qOkNO1mYujlsxpxYVP6RVbgViZ5HscUxyK9Qpe0y7NHMfpBSQwvnja7oQ0guAtcWzO4K1qsj2JbOOysS/15TUXrZRsxMT3MJ9lxbfgdk2uD5KscOToK8qUdbR6HuJbYHI2JHbbd6nmsSfKEZpSOIo9waLk5ADeScgAkU2z3iC2z6L0fofs9NFFxYxoPjbP5q7rj2x0cBkWepbKXyzYLM0hAEAQBAa7SEf0s1v8Aqf8AtKws+1m/G/yx/soJ/BUp9Jg+DpdDIvfQwf0NP/bCuKfsR856hzkz/s8+sCaSOgndFcO2RmN4aTZ3yXl7fbweYXa713eCiqY3VNr5O9p1JcGa69JHakzi68Z617m2w4ufSVkQuWiJswHYWPAJ5H5KTU9xaKTqsYxshZ+dEcw92Z8loaJODLaJLofUCOtgcd22B+rL6rbjvViPeqw78aSL5urg+fkK1qYiI6URA9aV1rf/AC2xcfDcPNRMufbDRcdEodl/d8FQbKqYnaKOjDWOs3zWxGjKlqH9im3LEyo4htk3wPV9PVRtkMjI2OAcLgudY9ymQxW1vZVZPW4VTcIrbRAqmd8b3McAC1xa7fvabH0WiUNPRvhnTs18Geo9krWTbuYHSkOR8UZrxn9J6OlIGS80STBLTPmBbE3beRkO8LdVHcivz5JVt+57cL0dr39V1M9tvzEtDfW63Tx3vggYvVI61Mm+iOhb4pmyzub1TdrQNrrcCStlFGntmjOz++HZEtZhU85t8HZDwIAgCAIDBXxbcb2+81w5hYyW0Z1S7Zpnzw8Wy7MlSyWpH0miXdFM6rE3F3aAT7dBD3NLT4glXFD3BHz3qsO3Kn/ZIHtDhYgEHIg5jzW5pMr0/ggmPatoZXF9I7oXHezfGfAb2lRLMVS5RdYPWbKFqS2iG6W6IyYbAJXyNeS8M2QCN4Odz4KNZjuC2W9XW1dLUYkWpZS8Em2/gorRbY1rtjtkz1bUwnmnidufTvYf8iApWKttoquvvVcH8MgYp3U8zopMnMcWO4Zg/wC81qsjpmWBanJP2Z7mvLSC02IsQewjcVrT09l1OKkmmXVT6cUv2dsr5G7ZbnGM37Q3i3irVZEFHbOEl0q/1nCK4+Sr9JMZfXTGR4sBkxvBrf5VXda7JbOwwMCONX2rz7mkeexYJEx8ngrJbuA7Fs1wVWVapTUT1wRk2aN5sB4lYrlk3fZXtlzQ4mYWNY0izGho8GgBW8fBw1iUpt/kqXS/DpH1UkkUb3Nedo2G5xGeSi2VNy2WFGT26TGE4NPVWaI5Gg5FzmOaG8wtEKn3couLc2HobT5JDQas6oXBliLe0B21yUiWJ3coraOquuOmiRYfq0ibnM6R57Mmt5DP5rOOKl5NdvV5y8Enw/ReCD8ONrT22F+a3xqjHwV1uZKflm3jogFs0RXaZRThepIx72/JmCGAQBAEAQBACgKJ0yw401XK3gXF7fB5v63CqL4dszvOk5HqUL58GkK0FsWdqlxMOjkgcc2kPb3tdk63gR81Y4c+NHH/AKgx3G1WL3LDU050xzTNYC55DWjMkkAAd5K8ckvJ7GLk9JFOazdMo60CnphtRtdtOl94jcGd2ZzVdkXqXCL3BwZ1vul5IXSCw81DOoxYtQJ3qoNqt/8Aad+5ql4j+tlV+oOaYr8ns1oaImZ/2qkF5LfexgXc61tlzRxPaPBb8irfKKbp+U69RkV5G+47DxByIPeFXSWvJ2NVqsjtHYOssXyjbx7HLpCU0g2ZKKDpHhvDjbfbuW6uDkyFl5caYbXk2GLaG1E0hkpWANyGwbjdle54qY6No5f93Lv7mbTR7QqqdIwzNEYBBNztHLsstUMZqXJZ39TjKjS8lm0mBtaMxfvKse3Rzcp8hlAL7hyWOjZvg9cdGF72nnqa4PXDBZe6NM57PQAvTUcoAgCAIAgCAIAgCAFDwhusbR01UQliF5Iwchvcw5keI381Fyau6Oy46Tm+hb2y8Mp9VbR3KkmuD14XiUlLIJIXbLh5gg7wRxCzrscHtGjJxoX19kyUO1lVtrBsHjsOv+6ykfu5lG+g1KW+SN4zjtVWfjyuLfdHVb+kKPO6c/JOp6dVV9iNU2IBa0ibGpI73Xuja2kvwWRoDhf2ZjpZDaSQABvFrBnn3n6BWOPDtWzlOrZfrSUF4RucTqnAdQOcpLRUxeyr9JIqyokvDTg9pDTd3iVolWpE/HzbKX9LMmG6KV03tQ9H8Tx9M1HeK/Yt4dXg19SJNQ6uCfxpXeDAB8zf0WUcP5NNvWPaKJhgeilPS+xGL++7rOPiSpsK1HwUWRkSte2zctoQD3LLRo9VaPUyABZGtzbM1kNZ1EYQ97mdkPDlAEAQBAEAQBAEAQBAEAQHBQFX6wNFRtGelG/OSMfuaPUKBkUb5R1PSOpSjqu1/wBFeEqB+Dpk0+UcEoDglDw4J8+4C5PgBmVkotmqy+Na+pm/0f0XqqhwcGGNu8F4sf07wptWN8nO53U3P6YeC0MG0f6MDpHFx+SmqOuCgnPfJt5qRoFgF60YwZ0joB2LztM3M9MdIAvdGDtZnbEAvTBzbO4ahjs5Q8CAIAgCAIAgCAIAgCAIAgCAIAgCAxVL7BeMyiQzH5agg9G0jvtcrXJNkqGiuavRjEZXlzGDP3hYLRKhSLOnqNlXh7Nnh+r6rf8AjOiZ8Ic48lr/AGhMXWpa5SJJQavIGfiF8h7zYcgtkcVI0W9XnLxwSSh0fhi/DjY3waAea3xqSK23LlPyzZxUQG5bNEV2I90YXpob2cbCDZ2AQ8OUAQBAEAQBAEAQBAEAQBAEAQBAEAQBAEAQCyA6PiBQyUtHT7OF4e97OwhC9PO5nYMCbPNs5sh5s5QBAEAQBAEAQBAEAQBAEAQBAEAQBAEAQBAEAQBAEAQBAEAQBAEAQBAEAQBAEAQBAEAQBAEAQBAEAQBAEAQBAEAQ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35063"/>
            <a:ext cx="285750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Early Stage Results</a:t>
            </a:r>
            <a:endParaRPr lang="en-US" dirty="0"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 more accurate information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 less time involved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entry reduced 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myAvatar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importing the CCD directly into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myAvatar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Huge time savings over faxing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client satisfaction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scores;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process will feel smoother and more organized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 -- focus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client experience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shifts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referral process will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an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easier process from one clinician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another. If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referral is still in a pending status, it will save time transitioning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referral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https://encrypted-tbn1.gstatic.com/images?q=tbn:ANd9GcSw-eYpUYJkmq3reutvSsuRF8py8fZJ4rm6-KhjSUaTof9JCGf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17" y="947878"/>
            <a:ext cx="1619250" cy="134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9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540500" y="1104900"/>
            <a:ext cx="5461000" cy="491490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0057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Picture 19" descr="Graphics_for_Henderson_PPT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0" t="2222" r="4074" b="72778"/>
          <a:stretch/>
        </p:blipFill>
        <p:spPr>
          <a:xfrm>
            <a:off x="8274050" y="2675642"/>
            <a:ext cx="1979442" cy="1994214"/>
          </a:xfrm>
          <a:prstGeom prst="rect">
            <a:avLst/>
          </a:prstGeom>
        </p:spPr>
      </p:pic>
      <p:pic>
        <p:nvPicPr>
          <p:cNvPr id="21" name="Picture 20" descr="HBH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31731"/>
            <a:ext cx="2267472" cy="566868"/>
          </a:xfrm>
          <a:prstGeom prst="rect">
            <a:avLst/>
          </a:prstGeom>
        </p:spPr>
      </p:pic>
      <p:pic>
        <p:nvPicPr>
          <p:cNvPr id="22" name="Picture 21" descr="netsmart_logo_minusTechnologies_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40" y="3277673"/>
            <a:ext cx="1247722" cy="2275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23300" y="1572845"/>
            <a:ext cx="1400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785"/>
                </a:solidFill>
              </a:rPr>
              <a:t>Administration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7600" y="2408427"/>
            <a:ext cx="142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Central </a:t>
            </a:r>
            <a:r>
              <a:rPr lang="en-US" sz="1200" b="1" dirty="0" smtClean="0">
                <a:solidFill>
                  <a:srgbClr val="005785"/>
                </a:solidFill>
              </a:rPr>
              <a:t>Branch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6700" y="4010912"/>
            <a:ext cx="110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Crisis </a:t>
            </a:r>
            <a:r>
              <a:rPr lang="en-US" sz="1200" b="1" dirty="0" smtClean="0">
                <a:solidFill>
                  <a:srgbClr val="005785"/>
                </a:solidFill>
              </a:rPr>
              <a:t>Walk</a:t>
            </a:r>
            <a:br>
              <a:rPr lang="en-US" sz="1200" b="1" dirty="0" smtClean="0">
                <a:solidFill>
                  <a:srgbClr val="005785"/>
                </a:solidFill>
              </a:rPr>
            </a:br>
            <a:r>
              <a:rPr lang="en-US" sz="1200" b="1" dirty="0" smtClean="0">
                <a:solidFill>
                  <a:srgbClr val="005785"/>
                </a:solidFill>
              </a:rPr>
              <a:t>In </a:t>
            </a:r>
            <a:r>
              <a:rPr lang="en-US" sz="1200" b="1" dirty="0">
                <a:solidFill>
                  <a:srgbClr val="005785"/>
                </a:solidFill>
              </a:rPr>
              <a:t>Centers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58174" y="5036537"/>
            <a:ext cx="160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785"/>
                </a:solidFill>
              </a:rPr>
              <a:t>Community</a:t>
            </a:r>
            <a:br>
              <a:rPr lang="en-US" sz="1200" b="1" dirty="0" smtClean="0">
                <a:solidFill>
                  <a:srgbClr val="005785"/>
                </a:solidFill>
              </a:rPr>
            </a:br>
            <a:r>
              <a:rPr lang="en-US" sz="1200" b="1" dirty="0" smtClean="0">
                <a:solidFill>
                  <a:srgbClr val="005785"/>
                </a:solidFill>
              </a:rPr>
              <a:t>Support Services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1200" y="4379547"/>
            <a:ext cx="111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Lake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5000" y="2557096"/>
            <a:ext cx="131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South </a:t>
            </a:r>
            <a:r>
              <a:rPr lang="en-US" sz="1200" b="1" dirty="0" smtClean="0">
                <a:solidFill>
                  <a:srgbClr val="005785"/>
                </a:solidFill>
              </a:rPr>
              <a:t>Branch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2200" y="5196581"/>
            <a:ext cx="1782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West Prospect (NV)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75900" y="3193209"/>
            <a:ext cx="1391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Charlee House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28100" y="5566997"/>
            <a:ext cx="710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Chalet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75600" y="1752762"/>
            <a:ext cx="544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CSU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36101" y="1984286"/>
            <a:ext cx="15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Freedom </a:t>
            </a:r>
            <a:r>
              <a:rPr lang="en-US" sz="1200" b="1" dirty="0" smtClean="0">
                <a:solidFill>
                  <a:srgbClr val="005785"/>
                </a:solidFill>
              </a:rPr>
              <a:t>Project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39851" y="3604650"/>
            <a:ext cx="166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Henderson </a:t>
            </a:r>
            <a:r>
              <a:rPr lang="en-US" sz="1200" b="1" dirty="0" smtClean="0">
                <a:solidFill>
                  <a:srgbClr val="005785"/>
                </a:solidFill>
              </a:rPr>
              <a:t>House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71101" y="2769068"/>
            <a:ext cx="168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Henderson Village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9500" y="4579475"/>
            <a:ext cx="1503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Rainbow Village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91600" y="4854211"/>
            <a:ext cx="534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18400" y="4737264"/>
            <a:ext cx="82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Summit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69100" y="3971030"/>
            <a:ext cx="1339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West </a:t>
            </a:r>
            <a:r>
              <a:rPr lang="en-US" sz="1200" b="1" dirty="0" smtClean="0">
                <a:solidFill>
                  <a:srgbClr val="005785"/>
                </a:solidFill>
              </a:rPr>
              <a:t>Broward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80201" y="3054513"/>
            <a:ext cx="149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Wilson </a:t>
            </a:r>
            <a:r>
              <a:rPr lang="en-US" sz="1200" b="1" dirty="0" smtClean="0">
                <a:solidFill>
                  <a:srgbClr val="005785"/>
                </a:solidFill>
              </a:rPr>
              <a:t>Gardens</a:t>
            </a:r>
            <a:endParaRPr lang="en-US" sz="1200" b="1" dirty="0">
              <a:solidFill>
                <a:srgbClr val="00578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26300" y="2148579"/>
            <a:ext cx="143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785"/>
                </a:solidFill>
              </a:rPr>
              <a:t>Treasure Coast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2192000" cy="73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5785"/>
                </a:solidFill>
                <a:latin typeface="+mn-lt"/>
              </a:rPr>
              <a:t>Henderson’s Planned Integration Steps 2015</a:t>
            </a:r>
            <a:br>
              <a:rPr lang="en-US" sz="3200" b="1" dirty="0" smtClean="0">
                <a:solidFill>
                  <a:srgbClr val="005785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Replicating the Memorial Direct Connection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783838" y="3374483"/>
            <a:ext cx="2420361" cy="484632"/>
          </a:xfrm>
          <a:prstGeom prst="rightArrow">
            <a:avLst/>
          </a:prstGeom>
          <a:solidFill>
            <a:srgbClr val="0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6116" y="1424784"/>
            <a:ext cx="4102384" cy="3998116"/>
            <a:chOff x="418816" y="967584"/>
            <a:chExt cx="4102384" cy="3998116"/>
          </a:xfrm>
        </p:grpSpPr>
        <p:sp>
          <p:nvSpPr>
            <p:cNvPr id="34" name="TextBox 33"/>
            <p:cNvSpPr txBox="1"/>
            <p:nvPr/>
          </p:nvSpPr>
          <p:spPr>
            <a:xfrm>
              <a:off x="418816" y="967584"/>
              <a:ext cx="4102384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ranklin Gothic Demi" pitchFamily="34" charset="0"/>
                </a:rPr>
                <a:t>Broward Health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8773" y="1336916"/>
              <a:ext cx="4082471" cy="3628784"/>
            </a:xfrm>
            <a:prstGeom prst="rect">
              <a:avLst/>
            </a:prstGeom>
            <a:solidFill>
              <a:srgbClr val="00578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04230" y="1576181"/>
              <a:ext cx="3185169" cy="3185169"/>
              <a:chOff x="1031231" y="1982582"/>
              <a:chExt cx="2286000" cy="2286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031231" y="1982582"/>
                <a:ext cx="2286000" cy="2286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rgbClr val="005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/>
                  </a:solidFill>
                  <a:latin typeface="Franklin Gothic Demi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92200" y="2982251"/>
                <a:ext cx="2159000" cy="83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EMR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29 potential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5785"/>
                    </a:solidFill>
                    <a:latin typeface="Franklin Gothic Demi" pitchFamily="34" charset="0"/>
                    <a:hlinkClick r:id="rId6"/>
                  </a:rPr>
                  <a:t>locations</a:t>
                </a:r>
                <a:r>
                  <a:rPr lang="en-US" sz="2000" b="1" dirty="0" smtClean="0">
                    <a:solidFill>
                      <a:srgbClr val="005785"/>
                    </a:solidFill>
                    <a:latin typeface="Franklin Gothic Demi" pitchFamily="34" charset="0"/>
                  </a:rPr>
                  <a:t> 2015</a:t>
                </a:r>
                <a:endParaRPr lang="en-US" sz="2000" dirty="0">
                  <a:solidFill>
                    <a:srgbClr val="005785"/>
                  </a:solidFill>
                </a:endParaRPr>
              </a:p>
            </p:txBody>
          </p:sp>
        </p:grpSp>
      </p:grpSp>
      <p:sp>
        <p:nvSpPr>
          <p:cNvPr id="42" name="Right Arrow 41"/>
          <p:cNvSpPr/>
          <p:nvPr/>
        </p:nvSpPr>
        <p:spPr>
          <a:xfrm rot="10800000">
            <a:off x="4094739" y="3374483"/>
            <a:ext cx="978408" cy="484632"/>
          </a:xfrm>
          <a:prstGeom prst="rightArrow">
            <a:avLst/>
          </a:prstGeom>
          <a:solidFill>
            <a:srgbClr val="005785"/>
          </a:solidFill>
          <a:ln w="28575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787900" y="2882900"/>
            <a:ext cx="1435100" cy="1649161"/>
            <a:chOff x="4927600" y="2882900"/>
            <a:chExt cx="1435100" cy="1649161"/>
          </a:xfrm>
        </p:grpSpPr>
        <p:sp>
          <p:nvSpPr>
            <p:cNvPr id="45" name="Oval 44"/>
            <p:cNvSpPr/>
            <p:nvPr/>
          </p:nvSpPr>
          <p:spPr>
            <a:xfrm>
              <a:off x="4927600" y="2882900"/>
              <a:ext cx="1435100" cy="1435100"/>
            </a:xfrm>
            <a:prstGeom prst="ellipse">
              <a:avLst/>
            </a:prstGeom>
            <a:solidFill>
              <a:srgbClr val="94D2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83565" y="3054733"/>
              <a:ext cx="13412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5785"/>
                  </a:solidFill>
                  <a:latin typeface="Franklin Gothic Demi" pitchFamily="34" charset="0"/>
                </a:rPr>
                <a:t>Continuity of Care Document</a:t>
              </a:r>
            </a:p>
            <a:p>
              <a:pPr algn="ctr"/>
              <a:r>
                <a:rPr lang="en-US" sz="1400" b="1" dirty="0">
                  <a:solidFill>
                    <a:srgbClr val="005785"/>
                  </a:solidFill>
                  <a:latin typeface="Franklin Gothic Demi" pitchFamily="34" charset="0"/>
                </a:rPr>
                <a:t>(CCD) Referrals</a:t>
              </a:r>
            </a:p>
            <a:p>
              <a:pPr algn="ctr"/>
              <a:endParaRPr lang="en-US" sz="2000" b="1" dirty="0">
                <a:solidFill>
                  <a:srgbClr val="005785"/>
                </a:solidFill>
                <a:latin typeface="Franklin Gothic Demi" pitchFamily="34" charset="0"/>
              </a:endParaRPr>
            </a:p>
          </p:txBody>
        </p:sp>
      </p:grpSp>
      <p:pic>
        <p:nvPicPr>
          <p:cNvPr id="3" name="Picture 2" descr="Cerner-Corporation-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794654"/>
            <a:ext cx="2476500" cy="6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2" grpId="0"/>
      <p:bldP spid="38" grpId="0"/>
      <p:bldP spid="39" grpId="0"/>
      <p:bldP spid="44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 Template 2_10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460</Words>
  <Application>Microsoft Office PowerPoint</Application>
  <PresentationFormat>Widescreen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Franklin Gothic Demi</vt:lpstr>
      <vt:lpstr>Myriad Pro</vt:lpstr>
      <vt:lpstr>Custom Design</vt:lpstr>
      <vt:lpstr>Presentation Template 2_10</vt:lpstr>
      <vt:lpstr>Making Health Care Integration A Reality Rebecca Smith, CIO, Henderson Behavioral Health</vt:lpstr>
      <vt:lpstr>PowerPoint Presentation</vt:lpstr>
      <vt:lpstr>PowerPoint Presentation</vt:lpstr>
      <vt:lpstr>Trends</vt:lpstr>
      <vt:lpstr>Henderson’s 1st Integration Step 2013 Treating “the Whole Person”</vt:lpstr>
      <vt:lpstr>Henderson’s 2nd Integration Step 2014/2015 HIE Direct Connection</vt:lpstr>
      <vt:lpstr>PowerPoint Presentation</vt:lpstr>
      <vt:lpstr>Early Stage Results</vt:lpstr>
      <vt:lpstr>Henderson’s Planned Integration Steps 2015 Replicating the Memorial Direct Connection</vt:lpstr>
      <vt:lpstr>Henderson’s Planned Integration Steps 2015/2016 </vt:lpstr>
      <vt:lpstr>Don’t Forget This Part Of The Why!</vt:lpstr>
      <vt:lpstr>Questions?</vt:lpstr>
    </vt:vector>
  </TitlesOfParts>
  <Company>Netsmart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Rebecca Smith slides - BHIT Coalition briefing</dc:title>
  <dc:creator>Kishler, Dave</dc:creator>
  <cp:lastModifiedBy>Katrina Mason</cp:lastModifiedBy>
  <cp:revision>132</cp:revision>
  <dcterms:created xsi:type="dcterms:W3CDTF">2014-11-14T17:36:06Z</dcterms:created>
  <dcterms:modified xsi:type="dcterms:W3CDTF">2014-12-03T16:13:25Z</dcterms:modified>
</cp:coreProperties>
</file>