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Playfair Display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Droid Serif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121858A-33F7-4EF3-B11A-D71EA9E8B5D6}">
  <a:tblStyle styleId="{4121858A-33F7-4EF3-B11A-D71EA9E8B5D6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5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7.xml"/><Relationship Id="rId44" Type="http://schemas.openxmlformats.org/officeDocument/2006/relationships/font" Target="fonts/DroidSerif-regular.fntdata"/><Relationship Id="rId21" Type="http://schemas.openxmlformats.org/officeDocument/2006/relationships/slide" Target="slides/slide16.xml"/><Relationship Id="rId43" Type="http://schemas.openxmlformats.org/officeDocument/2006/relationships/font" Target="fonts/Lato-boldItalic.fntdata"/><Relationship Id="rId24" Type="http://schemas.openxmlformats.org/officeDocument/2006/relationships/slide" Target="slides/slide19.xml"/><Relationship Id="rId46" Type="http://schemas.openxmlformats.org/officeDocument/2006/relationships/font" Target="fonts/DroidSerif-italic.fntdata"/><Relationship Id="rId23" Type="http://schemas.openxmlformats.org/officeDocument/2006/relationships/slide" Target="slides/slide18.xml"/><Relationship Id="rId45" Type="http://schemas.openxmlformats.org/officeDocument/2006/relationships/font" Target="fonts/DroidSerif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DroidSerif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layfairDisplay-bold.fntdata"/><Relationship Id="rId14" Type="http://schemas.openxmlformats.org/officeDocument/2006/relationships/slide" Target="slides/slide9.xml"/><Relationship Id="rId36" Type="http://schemas.openxmlformats.org/officeDocument/2006/relationships/font" Target="fonts/PlayfairDisplay-regular.fntdata"/><Relationship Id="rId17" Type="http://schemas.openxmlformats.org/officeDocument/2006/relationships/slide" Target="slides/slide12.xml"/><Relationship Id="rId39" Type="http://schemas.openxmlformats.org/officeDocument/2006/relationships/font" Target="fonts/PlayfairDisplay-boldItalic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 out a sheet of paper or use your name tent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Chart paper brain storming for each letter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 a conga line with participates on the strengths and weaknesses.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</a:t>
            </a:r>
            <a:r>
              <a:rPr lang="en"/>
              <a:t>excerpt</a:t>
            </a:r>
            <a:r>
              <a:rPr lang="en"/>
              <a:t> from Motivating Black Males/talk about Hickory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likes to...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accountingtoday.com/gallery/photos/black-americans-who-paved-the-way-for-cpas-74664-1.html" TargetMode="External"/><Relationship Id="rId4" Type="http://schemas.openxmlformats.org/officeDocument/2006/relationships/hyperlink" Target="http://www.latina.com/entertainment/book-club/our-favorite-latino-authors" TargetMode="External"/><Relationship Id="rId5" Type="http://schemas.openxmlformats.org/officeDocument/2006/relationships/hyperlink" Target="http://www.engineergirl.org/4356.aspx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fmucenterofexcellence.org/home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youtube.com/watch?v=iENeK_zZDw4&amp;feature=youtu.be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dcoyne@richland2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nswergarden.ch/30913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555600"/>
            <a:ext cx="40809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You Enter...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361150"/>
            <a:ext cx="2808000" cy="292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</a:t>
            </a:r>
            <a:r>
              <a:rPr lang="en" sz="1400"/>
              <a:t>old your cardstock long ways (“hotdog”)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Fill out your Name Tent: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400"/>
              <a:t>Center: First Name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400"/>
              <a:t>Upper Left: Favorite Pet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400"/>
              <a:t>Upper Right: State you were born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400"/>
              <a:t>Lower Left: Subject You Teach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400"/>
              <a:t>Lower Right: College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Walk around and look at the activities on the wall.</a:t>
            </a:r>
          </a:p>
        </p:txBody>
      </p:sp>
      <p:cxnSp>
        <p:nvCxnSpPr>
          <p:cNvPr id="70" name="Shape 70"/>
          <p:cNvCxnSpPr/>
          <p:nvPr/>
        </p:nvCxnSpPr>
        <p:spPr>
          <a:xfrm>
            <a:off x="3589100" y="5003775"/>
            <a:ext cx="5501400" cy="3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1" name="Shape 71"/>
          <p:cNvSpPr/>
          <p:nvPr/>
        </p:nvSpPr>
        <p:spPr>
          <a:xfrm>
            <a:off x="3449375" y="331850"/>
            <a:ext cx="2977800" cy="18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2" name="Shape 72"/>
          <p:cNvCxnSpPr>
            <a:stCxn id="71" idx="1"/>
            <a:endCxn id="71" idx="3"/>
          </p:cNvCxnSpPr>
          <p:nvPr/>
        </p:nvCxnSpPr>
        <p:spPr>
          <a:xfrm>
            <a:off x="3449375" y="1261850"/>
            <a:ext cx="2977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3" name="Shape 73"/>
          <p:cNvCxnSpPr>
            <a:endCxn id="71" idx="3"/>
          </p:cNvCxnSpPr>
          <p:nvPr/>
        </p:nvCxnSpPr>
        <p:spPr>
          <a:xfrm flipH="1">
            <a:off x="6427175" y="654950"/>
            <a:ext cx="812100" cy="60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4" name="Shape 74"/>
          <p:cNvSpPr txBox="1"/>
          <p:nvPr/>
        </p:nvSpPr>
        <p:spPr>
          <a:xfrm>
            <a:off x="7239275" y="384225"/>
            <a:ext cx="11613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Fold Here</a:t>
            </a:r>
          </a:p>
        </p:txBody>
      </p:sp>
      <p:sp>
        <p:nvSpPr>
          <p:cNvPr id="75" name="Shape 75"/>
          <p:cNvSpPr/>
          <p:nvPr/>
        </p:nvSpPr>
        <p:spPr>
          <a:xfrm>
            <a:off x="4977575" y="3047675"/>
            <a:ext cx="2916600" cy="85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German </a:t>
            </a:r>
            <a:r>
              <a:rPr lang="en"/>
              <a:t>Shepherd</a:t>
            </a:r>
            <a:r>
              <a:rPr lang="en"/>
              <a:t>          Florida              </a:t>
            </a:r>
            <a:br>
              <a:rPr lang="en"/>
            </a:br>
            <a:r>
              <a:rPr lang="en"/>
              <a:t>                       David</a:t>
            </a:r>
            <a:br>
              <a:rPr lang="en"/>
            </a:br>
            <a:r>
              <a:rPr lang="en"/>
              <a:t>Math                   Erskine/Furman</a:t>
            </a:r>
          </a:p>
        </p:txBody>
      </p:sp>
      <p:cxnSp>
        <p:nvCxnSpPr>
          <p:cNvPr id="76" name="Shape 76"/>
          <p:cNvCxnSpPr/>
          <p:nvPr/>
        </p:nvCxnSpPr>
        <p:spPr>
          <a:xfrm flipH="1">
            <a:off x="4549750" y="3073875"/>
            <a:ext cx="419100" cy="82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Awareness of Culture in </a:t>
            </a:r>
            <a:r>
              <a:rPr lang="en" u="sng">
                <a:solidFill>
                  <a:srgbClr val="4A86E8"/>
                </a:solidFill>
                <a:latin typeface="Droid Serif"/>
                <a:ea typeface="Droid Serif"/>
                <a:cs typeface="Droid Serif"/>
                <a:sym typeface="Droid Serif"/>
              </a:rPr>
              <a:t>Your</a:t>
            </a: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 Classroom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Use one of several </a:t>
            </a:r>
            <a:r>
              <a:rPr lang="en" sz="1800">
                <a:solidFill>
                  <a:srgbClr val="FFD966"/>
                </a:solidFill>
              </a:rPr>
              <a:t>strategies</a:t>
            </a:r>
            <a:r>
              <a:rPr lang="en" sz="1800"/>
              <a:t> to get to know your audience: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Surveys, Kahoots, etc.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Poster activities and centers.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Name tents or name tags.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Introduction activities.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Writing prompts and journals.</a:t>
            </a:r>
          </a:p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5377850" y="1887175"/>
            <a:ext cx="3454500" cy="268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825" y="1017725"/>
            <a:ext cx="3049400" cy="403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Know the message your classroom is sending...</a:t>
            </a:r>
          </a:p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Pictures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Stud</a:t>
            </a:r>
            <a:r>
              <a:rPr lang="en"/>
              <a:t>ent work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Seating arrangement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Organization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Music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384125"/>
            <a:ext cx="3836999" cy="43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do it!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206275"/>
            <a:ext cx="8520600" cy="337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Black CPA’s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http://www.accountingtoday.com/gallery/photos/black-americans-who-paved-the-way-for-cpas-74664-1.html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Hispanic Authors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http://www.latina.com/entertainment/book-club/our-favorite-latino-authors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Female Engineers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http://www.engineergirl.org/4356.aspx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Francis Marion Univ. School of Education - Center of Excellence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http://fmucenterofexcellence.org/home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Books/Articles                                                 Surveys and Activities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                                      </a:t>
            </a:r>
            <a:r>
              <a:rPr lang="en">
                <a:solidFill>
                  <a:srgbClr val="00FF00"/>
                </a:solidFill>
              </a:rPr>
              <a:t>Google Forms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                                                                                        Kahoots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                                                                                        Games/Activities 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600" y="2887150"/>
            <a:ext cx="9906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Engaging Students</a:t>
            </a:r>
          </a:p>
        </p:txBody>
      </p:sp>
      <p:sp>
        <p:nvSpPr>
          <p:cNvPr id="164" name="Shape 164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K</a:t>
            </a:r>
            <a:r>
              <a:rPr lang="en"/>
              <a:t>now-</a:t>
            </a:r>
            <a:r>
              <a:rPr lang="en">
                <a:solidFill>
                  <a:srgbClr val="FF0000"/>
                </a:solidFill>
              </a:rPr>
              <a:t>W</a:t>
            </a:r>
            <a:r>
              <a:rPr lang="en"/>
              <a:t>ant-</a:t>
            </a:r>
            <a:r>
              <a:rPr lang="en">
                <a:solidFill>
                  <a:srgbClr val="FF0000"/>
                </a:solidFill>
              </a:rPr>
              <a:t>L</a:t>
            </a:r>
            <a:r>
              <a:rPr lang="en"/>
              <a:t>earn</a:t>
            </a:r>
          </a:p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5131050" y="809500"/>
            <a:ext cx="35370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			W			L</a:t>
            </a:r>
          </a:p>
        </p:txBody>
      </p:sp>
      <p:cxnSp>
        <p:nvCxnSpPr>
          <p:cNvPr id="167" name="Shape 167"/>
          <p:cNvCxnSpPr/>
          <p:nvPr/>
        </p:nvCxnSpPr>
        <p:spPr>
          <a:xfrm>
            <a:off x="6084512" y="1071025"/>
            <a:ext cx="12600" cy="315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8" name="Shape 168"/>
          <p:cNvCxnSpPr/>
          <p:nvPr/>
        </p:nvCxnSpPr>
        <p:spPr>
          <a:xfrm>
            <a:off x="7661350" y="1084625"/>
            <a:ext cx="12600" cy="320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Quickwrite</a:t>
            </a:r>
          </a:p>
        </p:txBody>
      </p:sp>
      <p:sp>
        <p:nvSpPr>
          <p:cNvPr id="174" name="Shape 174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Briefly</a:t>
            </a:r>
            <a:r>
              <a:rPr lang="en"/>
              <a:t>, write a sentence or two about the most engaging </a:t>
            </a:r>
            <a:r>
              <a:rPr lang="en"/>
              <a:t>activity</a:t>
            </a:r>
            <a:r>
              <a:rPr lang="en"/>
              <a:t> you use.</a:t>
            </a:r>
          </a:p>
        </p:txBody>
      </p:sp>
      <p:sp>
        <p:nvSpPr>
          <p:cNvPr id="175" name="Shape 17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I am leading an inservice, I like to use a Conga Line to get the teachers up and discussing the topic. Teachers appreciate the movement and the opportunity to share with their </a:t>
            </a:r>
            <a:r>
              <a:rPr lang="en"/>
              <a:t>colleagues</a:t>
            </a:r>
            <a:r>
              <a:rPr lang="en"/>
              <a:t>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Conga Line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Form two lines facing each other.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Share a strategy with the person across from you.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Choose one line to rotate by shifting to the left.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person at the end of the line dances to the other end.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Engaging Student Learning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Build </a:t>
            </a:r>
            <a:r>
              <a:rPr lang="en">
                <a:solidFill>
                  <a:srgbClr val="00FFFF"/>
                </a:solidFill>
              </a:rPr>
              <a:t>Relationships</a:t>
            </a:r>
            <a:r>
              <a:rPr lang="en"/>
              <a:t> and establish routines and expectations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 </a:t>
            </a:r>
            <a:r>
              <a:rPr lang="en">
                <a:solidFill>
                  <a:srgbClr val="FFD966"/>
                </a:solidFill>
              </a:rPr>
              <a:t>passionate</a:t>
            </a:r>
            <a:r>
              <a:rPr lang="en"/>
              <a:t> about your subject matter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Engage the </a:t>
            </a:r>
            <a:r>
              <a:rPr lang="en">
                <a:solidFill>
                  <a:srgbClr val="00FF00"/>
                </a:solidFill>
              </a:rPr>
              <a:t>brain</a:t>
            </a:r>
            <a:r>
              <a:rPr lang="en"/>
              <a:t> </a:t>
            </a:r>
            <a:r>
              <a:rPr lang="en" sz="1200"/>
              <a:t>http://www.edutopia.org/blog/strategies-getting-keeping-brains-attention-donna-wilson-marcus-conyers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CRAVE (Curiosity, Relevance, Ask Questions/Inquiry, Variety and Emotions)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Projects that allow for student voice and choice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4 C’s(Collaboration, Critical Thinking, Communication and Creativity)</a:t>
            </a:r>
            <a:r>
              <a:rPr lang="en">
                <a:solidFill>
                  <a:srgbClr val="0000FF"/>
                </a:solidFill>
              </a:rPr>
              <a:t>/</a:t>
            </a:r>
            <a:r>
              <a:rPr lang="en"/>
              <a:t>Natl Career Ready Practices</a:t>
            </a:r>
            <a:r>
              <a:rPr lang="en">
                <a:solidFill>
                  <a:srgbClr val="0000FF"/>
                </a:solidFill>
              </a:rPr>
              <a:t>/</a:t>
            </a:r>
            <a:r>
              <a:rPr lang="en"/>
              <a:t>Profile of the SC Graduate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Have a Plan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Culturally Relevant Lesson Plan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WICOR Lesson Plan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Project-Based Lesson Plans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</a:t>
            </a:r>
            <a:r>
              <a:rPr lang="en">
                <a:solidFill>
                  <a:srgbClr val="4A86E8"/>
                </a:solidFill>
              </a:rPr>
              <a:t>R</a:t>
            </a:r>
            <a:r>
              <a:rPr lang="en"/>
              <a:t>A</a:t>
            </a:r>
            <a:r>
              <a:rPr lang="en">
                <a:solidFill>
                  <a:srgbClr val="9900FF"/>
                </a:solidFill>
              </a:rPr>
              <a:t>V</a:t>
            </a:r>
            <a:r>
              <a:rPr lang="en">
                <a:solidFill>
                  <a:srgbClr val="FFFF00"/>
                </a:solidFill>
              </a:rPr>
              <a:t>E</a:t>
            </a:r>
            <a:r>
              <a:rPr lang="en"/>
              <a:t>*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518075"/>
            <a:ext cx="55344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Curiosity</a:t>
            </a:r>
            <a:r>
              <a:rPr lang="en"/>
              <a:t> - based on student interest or change of normal routine.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Relevance</a:t>
            </a:r>
            <a:r>
              <a:rPr lang="en"/>
              <a:t> - by content or frame of reference.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Ask question/Inquiry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</a:rPr>
              <a:t>Variety </a:t>
            </a:r>
            <a:r>
              <a:rPr lang="en">
                <a:solidFill>
                  <a:srgbClr val="FFFFFF"/>
                </a:solidFill>
              </a:rPr>
              <a:t>- not the same method of delivery.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Emotions</a:t>
            </a:r>
            <a:r>
              <a:rPr lang="en"/>
              <a:t> - good story telling or current event.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*Edutopia: Donna Wilson, PhD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101" y="372725"/>
            <a:ext cx="3524650" cy="430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Projec</a:t>
            </a:r>
            <a:r>
              <a:rPr lang="en">
                <a:solidFill>
                  <a:srgbClr val="FFD9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ts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1215525"/>
            <a:ext cx="8520600" cy="335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Can include student voice and choice, writing, reading, collaboration, inquiry, relevance, and organizational skills.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Tips: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Have a plan and share your expectations up front (deadlines, rubrics, etc.)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Make the amount of content match the amount of time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Spend time as a class developing the purpose</a:t>
            </a:r>
          </a:p>
          <a:p>
            <a:pPr indent="-228600" lvl="1" marL="914400" rtl="0">
              <a:spcBef>
                <a:spcPts val="0"/>
              </a:spcBef>
              <a:buChar char="❏"/>
            </a:pPr>
            <a:r>
              <a:rPr lang="en"/>
              <a:t>Develop their interest through relevance and allowing student choice</a:t>
            </a:r>
          </a:p>
          <a:p>
            <a:pPr indent="-228600" lvl="1" marL="914400" rtl="0">
              <a:spcBef>
                <a:spcPts val="0"/>
              </a:spcBef>
              <a:buChar char="❏"/>
            </a:pPr>
            <a:r>
              <a:rPr lang="en"/>
              <a:t>Help them refine their topic questions with peer involvement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Develop sound assessments and explain them to the students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Use checkpoints to monitor progress and formative assessment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65500" y="659925"/>
            <a:ext cx="4045200" cy="170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Culturally Relevant and Engaging Classroom</a:t>
            </a:r>
          </a:p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Objectives:</a:t>
            </a:r>
          </a:p>
          <a:p>
            <a:pPr indent="-381000" lvl="0" marL="457200">
              <a:spcBef>
                <a:spcPts val="0"/>
              </a:spcBef>
              <a:buSzPct val="100000"/>
              <a:buAutoNum type="alphaUcPeriod"/>
            </a:pPr>
            <a:r>
              <a:rPr lang="en" sz="2400">
                <a:solidFill>
                  <a:schemeClr val="accent3"/>
                </a:solidFill>
              </a:rPr>
              <a:t>Raise Awareness</a:t>
            </a:r>
            <a:r>
              <a:rPr lang="en" sz="2400"/>
              <a:t> of Culture in your Classroom</a:t>
            </a:r>
          </a:p>
          <a:p>
            <a:pPr indent="-381000" lvl="0" marL="457200">
              <a:spcBef>
                <a:spcPts val="0"/>
              </a:spcBef>
              <a:buSzPct val="100000"/>
              <a:buAutoNum type="alphaUcPeriod"/>
            </a:pPr>
            <a:r>
              <a:rPr lang="en" sz="2400">
                <a:solidFill>
                  <a:srgbClr val="3C78D8"/>
                </a:solidFill>
              </a:rPr>
              <a:t>Integrating</a:t>
            </a:r>
            <a:r>
              <a:rPr lang="en" sz="2400"/>
              <a:t> Culture into your Classroom</a:t>
            </a:r>
          </a:p>
          <a:p>
            <a:pPr indent="-381000" lvl="0" marL="457200">
              <a:spcBef>
                <a:spcPts val="0"/>
              </a:spcBef>
              <a:buSzPct val="100000"/>
              <a:buAutoNum type="alphaUcPeriod"/>
            </a:pPr>
            <a:r>
              <a:rPr lang="en" sz="2400">
                <a:solidFill>
                  <a:srgbClr val="FF00FF"/>
                </a:solidFill>
              </a:rPr>
              <a:t>Engaging</a:t>
            </a:r>
            <a:r>
              <a:rPr lang="en" sz="2400"/>
              <a:t> Students in your Classroom</a:t>
            </a:r>
          </a:p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sia.gif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75" y="2665874"/>
            <a:ext cx="3529708" cy="220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It’s Just Good Teaching...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271550"/>
            <a:ext cx="8520600" cy="329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W</a:t>
            </a:r>
            <a:r>
              <a:rPr lang="en"/>
              <a:t>riting - Quickwrites, Journaling, Reflection, Essays, Technical Writing...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I</a:t>
            </a:r>
            <a:r>
              <a:rPr lang="en"/>
              <a:t>nquiry - Think Pair Shares, Levels of Questions (Costa’s or Bloom’s)...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C</a:t>
            </a:r>
            <a:r>
              <a:rPr lang="en"/>
              <a:t>ollaboration - Pair Shares, Group Work, Group Tasks...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O</a:t>
            </a:r>
            <a:r>
              <a:rPr lang="en"/>
              <a:t>rganization - Notebooks, Note-Taking, Calendars, Lockers/Individual Spaces...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R</a:t>
            </a:r>
            <a:r>
              <a:rPr lang="en"/>
              <a:t>eading - Variety of readings, marking the text…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is your </a:t>
            </a:r>
            <a:r>
              <a:rPr lang="en">
                <a:solidFill>
                  <a:srgbClr val="FF00FF"/>
                </a:solidFill>
              </a:rPr>
              <a:t>strength</a:t>
            </a:r>
            <a:r>
              <a:rPr lang="en"/>
              <a:t>? What is your </a:t>
            </a:r>
            <a:r>
              <a:rPr lang="en">
                <a:solidFill>
                  <a:srgbClr val="FF00FF"/>
                </a:solidFill>
              </a:rPr>
              <a:t>challenge</a:t>
            </a:r>
            <a:r>
              <a:rPr lang="en"/>
              <a:t>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Rigor - Don’t bail them out...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66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the Silent Epedemic: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66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71% recommended making school interesting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66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81% recommended more “real world” learning opportunities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66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75% recommeded smaller class sizes to individualize instruction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66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“Create academic discomfort”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Importance of </a:t>
            </a:r>
            <a:r>
              <a:rPr lang="en">
                <a:solidFill>
                  <a:srgbClr val="38761D"/>
                </a:solidFill>
              </a:rPr>
              <a:t>Note-Taking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Repetition increases retention according to brain research (</a:t>
            </a:r>
            <a:r>
              <a:rPr lang="en">
                <a:solidFill>
                  <a:srgbClr val="0000FF"/>
                </a:solidFill>
              </a:rPr>
              <a:t>10-24-7.</a:t>
            </a:r>
            <a:r>
              <a:rPr lang="en"/>
              <a:t>)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After </a:t>
            </a:r>
            <a:r>
              <a:rPr lang="en">
                <a:solidFill>
                  <a:srgbClr val="0000FF"/>
                </a:solidFill>
              </a:rPr>
              <a:t>10</a:t>
            </a:r>
            <a:r>
              <a:rPr lang="en"/>
              <a:t> mins., circle   or </a:t>
            </a:r>
            <a:r>
              <a:rPr lang="en" u="sng"/>
              <a:t>underline</a:t>
            </a:r>
            <a:r>
              <a:rPr lang="en"/>
              <a:t> key terms, or concepts.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Within </a:t>
            </a:r>
            <a:r>
              <a:rPr lang="en">
                <a:solidFill>
                  <a:srgbClr val="0000FF"/>
                </a:solidFill>
              </a:rPr>
              <a:t>24</a:t>
            </a:r>
            <a:r>
              <a:rPr lang="en"/>
              <a:t> hrs., create sections and add questions for each section.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After </a:t>
            </a:r>
            <a:r>
              <a:rPr lang="en">
                <a:solidFill>
                  <a:srgbClr val="0000FF"/>
                </a:solidFill>
              </a:rPr>
              <a:t>7</a:t>
            </a:r>
            <a:r>
              <a:rPr lang="en"/>
              <a:t> days, summarize the </a:t>
            </a:r>
            <a:r>
              <a:rPr lang="en">
                <a:solidFill>
                  <a:srgbClr val="38761D"/>
                </a:solidFill>
              </a:rPr>
              <a:t>notes</a:t>
            </a:r>
            <a:r>
              <a:rPr lang="en"/>
              <a:t> and answer the questions.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Use </a:t>
            </a:r>
            <a:r>
              <a:rPr lang="en" u="sng"/>
              <a:t>marks</a:t>
            </a:r>
            <a:r>
              <a:rPr lang="en"/>
              <a:t> and </a:t>
            </a:r>
            <a:r>
              <a:rPr lang="en">
                <a:solidFill>
                  <a:srgbClr val="FFFF00"/>
                </a:solidFill>
              </a:rPr>
              <a:t>color</a:t>
            </a:r>
            <a:r>
              <a:rPr lang="en"/>
              <a:t> to distinguish different parts or concepts.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Review with students using their </a:t>
            </a:r>
            <a:r>
              <a:rPr lang="en">
                <a:solidFill>
                  <a:srgbClr val="38761D"/>
                </a:solidFill>
              </a:rPr>
              <a:t>notes</a:t>
            </a:r>
            <a:r>
              <a:rPr lang="en"/>
              <a:t> instead of giving them a study guide.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2265025" y="2038525"/>
            <a:ext cx="755100" cy="30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circle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Note</a:t>
            </a:r>
            <a:r>
              <a:rPr lang="en"/>
              <a:t>worthy...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 could even be argued that note quality cannot be assessed by anyone other than the user of the notes, as a specific note </a:t>
            </a:r>
            <a:r>
              <a:rPr lang="en">
                <a:solidFill>
                  <a:srgbClr val="00FF00"/>
                </a:solidFill>
              </a:rPr>
              <a:t>format</a:t>
            </a:r>
            <a:r>
              <a:rPr lang="en"/>
              <a:t> ideal for one person may not be the best quality or way to convey content to someone else (Bui, Myerson, &amp; Hale, 2013). Supporting this claim, Kiewra and colleagues found that reviewing self-produced notes lead to </a:t>
            </a:r>
            <a:r>
              <a:rPr lang="en">
                <a:solidFill>
                  <a:srgbClr val="00FF00"/>
                </a:solidFill>
              </a:rPr>
              <a:t>better recall</a:t>
            </a:r>
            <a:r>
              <a:rPr lang="en"/>
              <a:t> performance than reviewing another student’s notes (Kiewra et al., 1991).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0FF00"/>
                </a:solidFill>
              </a:rPr>
              <a:t>Michael C. Friedman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0FF00"/>
                </a:solidFill>
              </a:rPr>
              <a:t>Harvard Institute of Learning and Teaching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Relationships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https://www.youtube.com/watch?v=iENeK_zZDw4&amp;feature=youtu.be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Shape 236"/>
          <p:cNvGraphicFramePr/>
          <p:nvPr/>
        </p:nvGraphicFramePr>
        <p:xfrm>
          <a:off x="952500" y="49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{4121858A-33F7-4EF3-B11A-D71EA9E8B5D6}</a:tableStyleId>
              </a:tblPr>
              <a:tblGrid>
                <a:gridCol w="2630875"/>
                <a:gridCol w="4719675"/>
              </a:tblGrid>
              <a:tr h="442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Objective: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42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Essential Question: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42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WICOR: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42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Time/Materials: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42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Cultural Relevant Connection: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42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Warm Up: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42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Differentiation/Interactions: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42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Feedback: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42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Post Activity: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428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Notes: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7" name="Shape 237"/>
          <p:cNvSpPr txBox="1"/>
          <p:nvPr/>
        </p:nvSpPr>
        <p:spPr>
          <a:xfrm>
            <a:off x="2760000" y="198175"/>
            <a:ext cx="36240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Culturally Relevant Lesson Plan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Shape 242"/>
          <p:cNvGraphicFramePr/>
          <p:nvPr/>
        </p:nvGraphicFramePr>
        <p:xfrm>
          <a:off x="952500" y="133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{4121858A-33F7-4EF3-B11A-D71EA9E8B5D6}</a:tableStyleId>
              </a:tblPr>
              <a:tblGrid>
                <a:gridCol w="1861500"/>
                <a:gridCol w="2694375"/>
                <a:gridCol w="2683125"/>
              </a:tblGrid>
              <a:tr h="5827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Method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Strategy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Student will produce...</a:t>
                      </a:r>
                    </a:p>
                  </a:txBody>
                  <a:tcPr marT="91425" marB="91425" marR="91425" marL="91425"/>
                </a:tc>
              </a:tr>
              <a:tr h="5827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Writing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827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Inquiry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827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Collaboration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827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Organization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827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Reading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3" name="Shape 243"/>
          <p:cNvSpPr txBox="1"/>
          <p:nvPr/>
        </p:nvSpPr>
        <p:spPr>
          <a:xfrm>
            <a:off x="1057975" y="270125"/>
            <a:ext cx="66066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WICOR Lesson Plan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rPr b="1" lang="en"/>
              <a:t>Standard:______________________________________Date:___________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Objective:_____________________________________________________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Shape 248"/>
          <p:cNvGraphicFramePr/>
          <p:nvPr/>
        </p:nvGraphicFramePr>
        <p:xfrm>
          <a:off x="952500" y="1906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{4121858A-33F7-4EF3-B11A-D71EA9E8B5D6}</a:tableStyleId>
              </a:tblPr>
              <a:tblGrid>
                <a:gridCol w="2413000"/>
                <a:gridCol w="2413000"/>
                <a:gridCol w="2413000"/>
              </a:tblGrid>
              <a:tr h="377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Content: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Common Core: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Lesson Title:</a:t>
                      </a:r>
                    </a:p>
                  </a:txBody>
                  <a:tcPr marT="91425" marB="91425" marR="91425" marL="91425"/>
                </a:tc>
              </a:tr>
              <a:tr h="70325">
                <a:tc gridSpan="3" rowSpan="10"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Topic: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Demonstration/Assessment: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Level:</a:t>
                      </a:r>
                    </a:p>
                  </a:txBody>
                  <a:tcPr marT="91425" marB="91425" marR="91425" marL="91425"/>
                </a:tc>
                <a:tc rowSpan="10" hMerge="1"/>
                <a:tc rowSpan="10" hMerge="1"/>
              </a:tr>
              <a:tr h="70325">
                <a:tc gridSpan="3" vMerge="1"/>
                <a:tc hMerge="1" vMerge="1"/>
                <a:tc hMerge="1" vMerge="1"/>
              </a:tr>
              <a:tr h="70325">
                <a:tc gridSpan="3" vMerge="1"/>
                <a:tc hMerge="1" vMerge="1"/>
                <a:tc hMerge="1" vMerge="1"/>
              </a:tr>
              <a:tr h="70325">
                <a:tc gridSpan="3" vMerge="1"/>
                <a:tc hMerge="1" vMerge="1"/>
                <a:tc hMerge="1" vMerge="1"/>
              </a:tr>
              <a:tr h="70325">
                <a:tc gridSpan="3" vMerge="1"/>
                <a:tc hMerge="1" vMerge="1"/>
                <a:tc hMerge="1" vMerge="1"/>
              </a:tr>
              <a:tr h="70325">
                <a:tc gridSpan="3" vMerge="1"/>
                <a:tc hMerge="1" vMerge="1"/>
                <a:tc hMerge="1" vMerge="1"/>
              </a:tr>
              <a:tr h="70325">
                <a:tc gridSpan="3" vMerge="1"/>
                <a:tc hMerge="1" vMerge="1"/>
                <a:tc hMerge="1" vMerge="1"/>
              </a:tr>
              <a:tr h="70325">
                <a:tc gridSpan="3" vMerge="1"/>
                <a:tc hMerge="1" vMerge="1"/>
                <a:tc hMerge="1" vMerge="1"/>
              </a:tr>
              <a:tr h="70325">
                <a:tc gridSpan="3" vMerge="1"/>
                <a:tc hMerge="1" vMerge="1"/>
                <a:tc hMerge="1" vMerge="1"/>
              </a:tr>
              <a:tr h="146975">
                <a:tc gridSpan="3" vMerge="1"/>
                <a:tc hMerge="1" vMerge="1"/>
                <a:tc hMerge="1" vMerge="1"/>
              </a:tr>
              <a:tr h="38077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Resources: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  <a:tr h="38077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Anticipatory Set: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  <a:tr h="38077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Procedure: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  <a:tr h="38077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 - What activities include writing?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  <a:tr h="38077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 - What activities include inquiry?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  <a:tr h="38077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 - What activities include collaboration?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  <a:tr h="38077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 - How did you address organization?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  <a:tr h="38077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 - What activities include reading?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  <a:tr h="38077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Notes: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Shape 253"/>
          <p:cNvGraphicFramePr/>
          <p:nvPr/>
        </p:nvGraphicFramePr>
        <p:xfrm>
          <a:off x="952500" y="8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{4121858A-33F7-4EF3-B11A-D71EA9E8B5D6}</a:tableStyleId>
              </a:tblPr>
              <a:tblGrid>
                <a:gridCol w="2443650"/>
                <a:gridCol w="4821950"/>
              </a:tblGrid>
              <a:tr h="463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Standards: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105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Launch: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631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Driving Question: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631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Grouping Strategy: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631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Assessment Schedule: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105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Product: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105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Notes: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4" name="Shape 254"/>
          <p:cNvSpPr txBox="1"/>
          <p:nvPr/>
        </p:nvSpPr>
        <p:spPr>
          <a:xfrm>
            <a:off x="2897350" y="339750"/>
            <a:ext cx="31239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Project Lesson Plan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So, In Conclusion...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Name Tents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Brainstorming (Answer Garden)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Brainstorming (Poster version)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Surveys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KWL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Conga Line (Think-Pair-Share)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61" name="Shape 261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Planning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Engaging the Brain (</a:t>
            </a:r>
            <a:r>
              <a:rPr lang="en" sz="1800"/>
              <a:t>CRAVE, WICOR, PBL)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Note Taking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Gallery Walk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Quickwrites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Wall center activities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265500" y="1080475"/>
            <a:ext cx="4045200" cy="1711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Give a one word that describes “culture”.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340450" y="2832900"/>
            <a:ext cx="4045200" cy="144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Brainstorming: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Quantity over Quality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 Judgement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 Wrong Answers</a:t>
            </a:r>
          </a:p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ulture2(1).pn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66675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You...</a:t>
            </a:r>
          </a:p>
        </p:txBody>
      </p:sp>
      <p:sp>
        <p:nvSpPr>
          <p:cNvPr id="267" name="Shape 267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Contact me if you have questions or want any of the information.</a:t>
            </a:r>
          </a:p>
        </p:txBody>
      </p:sp>
      <p:sp>
        <p:nvSpPr>
          <p:cNvPr id="268" name="Shape 26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David Coyne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Blythewood High School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(803) 691-4090 ext. 28009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dcoyne@richland2.org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@DavidPCoyneETAP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Give a one word that describes “culture”</a:t>
            </a:r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Answers will appear in https://answergarden.ch</a:t>
            </a:r>
          </a:p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" sz="2150" u="sng">
                <a:solidFill>
                  <a:schemeClr val="hlink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https://answergarden.ch/309134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Culture?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559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22720"/>
              </a:lnSpc>
              <a:spcBef>
                <a:spcPts val="2800"/>
              </a:spcBef>
              <a:spcAft>
                <a:spcPts val="1500"/>
              </a:spcAft>
              <a:buNone/>
            </a:pPr>
            <a:r>
              <a:rPr b="1" lang="en" sz="2350">
                <a:solidFill>
                  <a:srgbClr val="375C71"/>
                </a:solidFill>
                <a:highlight>
                  <a:srgbClr val="F4CCCC"/>
                </a:highlight>
              </a:rPr>
              <a:t>Simple Definition of </a:t>
            </a:r>
            <a:r>
              <a:rPr b="1" lang="en" sz="2450" cap="small">
                <a:solidFill>
                  <a:srgbClr val="375C71"/>
                </a:solidFill>
                <a:highlight>
                  <a:srgbClr val="F4CCCC"/>
                </a:highlight>
              </a:rPr>
              <a:t>culture</a:t>
            </a:r>
          </a:p>
          <a:p>
            <a:pPr indent="-228600" lvl="0" marL="457200"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" sz="1200">
                <a:solidFill>
                  <a:srgbClr val="3B3E41"/>
                </a:solidFill>
                <a:highlight>
                  <a:srgbClr val="F4CCCC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200">
                <a:solidFill>
                  <a:srgbClr val="3B3E41"/>
                </a:solidFill>
                <a:highlight>
                  <a:srgbClr val="F4CCCC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solidFill>
                  <a:srgbClr val="3B3E41"/>
                </a:solidFill>
                <a:highlight>
                  <a:srgbClr val="F4CCCC"/>
                </a:highlight>
                <a:latin typeface="Arial"/>
                <a:ea typeface="Arial"/>
                <a:cs typeface="Arial"/>
                <a:sym typeface="Arial"/>
              </a:rPr>
              <a:t>the beliefs, customs, arts, etc., of a particular society, group, place, or time</a:t>
            </a:r>
          </a:p>
          <a:p>
            <a:pPr indent="-228600" lvl="0" marL="457200"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" sz="1400">
                <a:solidFill>
                  <a:srgbClr val="3B3E41"/>
                </a:solidFill>
                <a:highlight>
                  <a:srgbClr val="F4CCCC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400">
                <a:solidFill>
                  <a:srgbClr val="3B3E41"/>
                </a:solidFill>
                <a:highlight>
                  <a:srgbClr val="F4CCCC"/>
                </a:highlight>
                <a:latin typeface="Arial"/>
                <a:ea typeface="Arial"/>
                <a:cs typeface="Arial"/>
                <a:sym typeface="Arial"/>
              </a:rPr>
              <a:t> a particular society that has its own beliefs, ways of life, art, etc.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" sz="1400">
                <a:solidFill>
                  <a:srgbClr val="3B3E41"/>
                </a:solidFill>
                <a:highlight>
                  <a:srgbClr val="F4CCCC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400">
                <a:solidFill>
                  <a:srgbClr val="3B3E41"/>
                </a:solidFill>
                <a:highlight>
                  <a:srgbClr val="F4CCCC"/>
                </a:highlight>
                <a:latin typeface="Arial"/>
                <a:ea typeface="Arial"/>
                <a:cs typeface="Arial"/>
                <a:sym typeface="Arial"/>
              </a:rPr>
              <a:t> a way of thinking, behaving, or working that exists in a place or organization (such as a business)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3B3E41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“Our culture is what we allow.”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3B3E41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“A nation’s culture is in the heart and soul of its people”  -</a:t>
            </a:r>
            <a:r>
              <a:rPr lang="en" sz="1100">
                <a:solidFill>
                  <a:srgbClr val="3B3E41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Gandhi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3B3E41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“Once you understand and appreciate other people’s cultural backgrounds, then you can also connect with them more.” -</a:t>
            </a:r>
            <a:r>
              <a:rPr lang="en" sz="1100">
                <a:solidFill>
                  <a:srgbClr val="3B3E41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Anonymous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Integrating Culture can...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Relationship building through mutual respect - </a:t>
            </a:r>
            <a:r>
              <a:rPr lang="en" sz="2400">
                <a:solidFill>
                  <a:srgbClr val="FFD966"/>
                </a:solidFill>
              </a:rPr>
              <a:t>Motivation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Addressing special populations - </a:t>
            </a:r>
            <a:r>
              <a:rPr lang="en" sz="2400">
                <a:solidFill>
                  <a:schemeClr val="accent6"/>
                </a:solidFill>
              </a:rPr>
              <a:t>Relevance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Creating a safe environment for students - </a:t>
            </a:r>
            <a:r>
              <a:rPr lang="en" sz="2400">
                <a:solidFill>
                  <a:schemeClr val="accent6"/>
                </a:solidFill>
              </a:rPr>
              <a:t>Rigor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Make your classroom and your job more interesting - </a:t>
            </a:r>
            <a:r>
              <a:rPr lang="en" sz="2400">
                <a:solidFill>
                  <a:schemeClr val="accent6"/>
                </a:solidFill>
              </a:rPr>
              <a:t>Joy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Planning vs. </a:t>
            </a:r>
            <a:r>
              <a:rPr lang="en"/>
              <a:t>Prejudice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270450"/>
            <a:ext cx="8520600" cy="32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highlight>
                  <a:srgbClr val="FF00FF"/>
                </a:highlight>
              </a:rPr>
              <a:t>Growth mindset</a:t>
            </a:r>
            <a:r>
              <a:rPr lang="en"/>
              <a:t> vs. </a:t>
            </a:r>
            <a:r>
              <a:rPr lang="en">
                <a:solidFill>
                  <a:srgbClr val="FFFF00"/>
                </a:solidFill>
              </a:rPr>
              <a:t>Fixed Mindset</a:t>
            </a:r>
            <a:r>
              <a:rPr lang="en"/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Carol Dweck is a researcher at Stanford University. Dweck is well–known for her work on “the 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fixed </a:t>
            </a:r>
            <a:r>
              <a:rPr b="1" lang="en" sz="1400">
                <a:solidFill>
                  <a:srgbClr val="22222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mindset</a:t>
            </a:r>
            <a:r>
              <a:rPr b="1" lang="en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vs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the </a:t>
            </a:r>
            <a:r>
              <a:rPr b="1" lang="en" sz="1400">
                <a:solidFill>
                  <a:srgbClr val="222222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growth mindset</a:t>
            </a:r>
            <a:r>
              <a:rPr lang="en" sz="1400">
                <a:solidFill>
                  <a:srgbClr val="222222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” ... In a fixed </a:t>
            </a:r>
            <a:r>
              <a:rPr b="1" lang="en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mindset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students believe their basic abilities, their intelligence, their talents, are just fixed traits.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teacher with a 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fixed-mindset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says, “I’ll try to teach these kids, but they won’t do too well because they probably won’t put their cell phones down long enough to do my homework.”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teacher with a </a:t>
            </a:r>
            <a:r>
              <a:rPr lang="en" sz="1400">
                <a:solidFill>
                  <a:srgbClr val="222222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growth-mindset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says, “I can’t wait to get started with these students because I have some strategies that will make them forget all about their cell phone!”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Culturally Relevant Teaching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</a:t>
            </a:r>
            <a:r>
              <a:rPr lang="en">
                <a:solidFill>
                  <a:srgbClr val="FFFF00"/>
                </a:solidFill>
              </a:rPr>
              <a:t>Teaching and Learning</a:t>
            </a:r>
            <a:r>
              <a:rPr lang="en"/>
              <a:t> that </a:t>
            </a:r>
            <a:r>
              <a:rPr lang="en">
                <a:solidFill>
                  <a:srgbClr val="00FF00"/>
                </a:solidFill>
              </a:rPr>
              <a:t>builds on</a:t>
            </a:r>
            <a:r>
              <a:rPr lang="en"/>
              <a:t> and </a:t>
            </a:r>
            <a:r>
              <a:rPr lang="en">
                <a:solidFill>
                  <a:srgbClr val="00FF00"/>
                </a:solidFill>
              </a:rPr>
              <a:t>values</a:t>
            </a:r>
            <a:r>
              <a:rPr lang="en"/>
              <a:t> the cultural experiences and knowledge of </a:t>
            </a:r>
            <a:r>
              <a:rPr lang="en">
                <a:solidFill>
                  <a:srgbClr val="0000FF"/>
                </a:solidFill>
              </a:rPr>
              <a:t>all</a:t>
            </a:r>
            <a:r>
              <a:rPr lang="en"/>
              <a:t> participants, regardless of whether or not they are a member of the </a:t>
            </a:r>
            <a:r>
              <a:rPr lang="en">
                <a:solidFill>
                  <a:srgbClr val="FF0000"/>
                </a:solidFill>
              </a:rPr>
              <a:t>dominant culture.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Culture</a:t>
            </a:r>
            <a:r>
              <a:rPr lang="en">
                <a:solidFill>
                  <a:srgbClr val="FFFFFF"/>
                </a:solidFill>
              </a:rPr>
              <a:t> includes race, gender, class, or identity.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CRT practices that help educators build authentic </a:t>
            </a:r>
            <a:r>
              <a:rPr lang="en" sz="1200">
                <a:solidFill>
                  <a:srgbClr val="000000"/>
                </a:solidFill>
                <a:highlight>
                  <a:srgbClr val="00FF00"/>
                </a:highlight>
              </a:rPr>
              <a:t>relationships</a:t>
            </a:r>
            <a:r>
              <a:rPr lang="en" sz="1200">
                <a:solidFill>
                  <a:srgbClr val="FFFFFF"/>
                </a:solidFill>
              </a:rPr>
              <a:t>, hold </a:t>
            </a:r>
            <a:r>
              <a:rPr lang="en" sz="1200">
                <a:solidFill>
                  <a:srgbClr val="000000"/>
                </a:solidFill>
                <a:highlight>
                  <a:srgbClr val="00FF00"/>
                </a:highlight>
              </a:rPr>
              <a:t>high expectations</a:t>
            </a:r>
            <a:r>
              <a:rPr lang="en" sz="1200">
                <a:solidFill>
                  <a:srgbClr val="FFFFFF"/>
                </a:solidFill>
              </a:rPr>
              <a:t>, empower student </a:t>
            </a:r>
            <a:r>
              <a:rPr lang="en" sz="1200">
                <a:solidFill>
                  <a:srgbClr val="000000"/>
                </a:solidFill>
                <a:highlight>
                  <a:srgbClr val="00FF00"/>
                </a:highlight>
              </a:rPr>
              <a:t>voices</a:t>
            </a:r>
            <a:r>
              <a:rPr lang="en" sz="1200">
                <a:solidFill>
                  <a:srgbClr val="FFFFFF"/>
                </a:solidFill>
              </a:rPr>
              <a:t>, engender </a:t>
            </a:r>
            <a:r>
              <a:rPr lang="en" sz="1200">
                <a:solidFill>
                  <a:srgbClr val="000000"/>
                </a:solidFill>
                <a:highlight>
                  <a:srgbClr val="00FF00"/>
                </a:highlight>
              </a:rPr>
              <a:t>self-advocacy</a:t>
            </a:r>
            <a:r>
              <a:rPr lang="en" sz="1200">
                <a:solidFill>
                  <a:srgbClr val="FFFFFF"/>
                </a:solidFill>
              </a:rPr>
              <a:t>, respect </a:t>
            </a:r>
            <a:r>
              <a:rPr lang="en" sz="1200">
                <a:solidFill>
                  <a:srgbClr val="000000"/>
                </a:solidFill>
                <a:highlight>
                  <a:srgbClr val="00FF00"/>
                </a:highlight>
              </a:rPr>
              <a:t>experiences</a:t>
            </a:r>
            <a:r>
              <a:rPr lang="en" sz="1200">
                <a:solidFill>
                  <a:srgbClr val="FFFFFF"/>
                </a:solidFill>
              </a:rPr>
              <a:t>, and build on </a:t>
            </a:r>
            <a:r>
              <a:rPr lang="en" sz="1200">
                <a:solidFill>
                  <a:srgbClr val="000000"/>
                </a:solidFill>
                <a:highlight>
                  <a:srgbClr val="00FF00"/>
                </a:highlight>
              </a:rPr>
              <a:t>assets</a:t>
            </a:r>
            <a:r>
              <a:rPr lang="en" sz="1200">
                <a:solidFill>
                  <a:srgbClr val="FFFFFF"/>
                </a:solidFill>
              </a:rPr>
              <a:t>.</a:t>
            </a:r>
          </a:p>
          <a:p>
            <a:pPr indent="-304800" lvl="0" marL="457200" algn="r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200">
                <a:solidFill>
                  <a:srgbClr val="FFFFFF"/>
                </a:solidFill>
              </a:rPr>
              <a:t>Critical Thinking and Engagement Handbook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“It’s Really About </a:t>
            </a:r>
            <a:r>
              <a:rPr lang="en">
                <a:solidFill>
                  <a:srgbClr val="00FF00"/>
                </a:solidFill>
              </a:rPr>
              <a:t>Relationship</a:t>
            </a:r>
            <a:r>
              <a:rPr lang="en"/>
              <a:t> Building”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084775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Foundations of Relational Capacity: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Inclusive Room Design</a:t>
            </a:r>
            <a:r>
              <a:rPr lang="en"/>
              <a:t> - based on teacher preferences and student backgrounds and interest.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Purposeful Themes</a:t>
            </a:r>
            <a:r>
              <a:rPr lang="en"/>
              <a:t> - unit or year-long; help create shared vision.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Whole-Class Interactions - </a:t>
            </a:r>
            <a:r>
              <a:rPr lang="en">
                <a:solidFill>
                  <a:srgbClr val="FFFFFF"/>
                </a:solidFill>
              </a:rPr>
              <a:t>Call and Response or discussions.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Mutual Accountability - </a:t>
            </a:r>
            <a:r>
              <a:rPr lang="en">
                <a:solidFill>
                  <a:srgbClr val="FFFFFF"/>
                </a:solidFill>
              </a:rPr>
              <a:t>Students share in the responsibility for a successful class. (consistent rules and follow through)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Group Events and Traditions</a:t>
            </a:r>
            <a:r>
              <a:rPr lang="en"/>
              <a:t> - Celebrations, routines,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