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  <p:sldMasterId id="2147483833" r:id="rId2"/>
    <p:sldMasterId id="2147483845" r:id="rId3"/>
    <p:sldMasterId id="2147483857" r:id="rId4"/>
    <p:sldMasterId id="2147483881" r:id="rId5"/>
  </p:sldMasterIdLst>
  <p:notesMasterIdLst>
    <p:notesMasterId r:id="rId26"/>
  </p:notesMasterIdLst>
  <p:handoutMasterIdLst>
    <p:handoutMasterId r:id="rId27"/>
  </p:handoutMasterIdLst>
  <p:sldIdLst>
    <p:sldId id="459" r:id="rId6"/>
    <p:sldId id="460" r:id="rId7"/>
    <p:sldId id="461" r:id="rId8"/>
    <p:sldId id="501" r:id="rId9"/>
    <p:sldId id="486" r:id="rId10"/>
    <p:sldId id="502" r:id="rId11"/>
    <p:sldId id="503" r:id="rId12"/>
    <p:sldId id="509" r:id="rId13"/>
    <p:sldId id="493" r:id="rId14"/>
    <p:sldId id="426" r:id="rId15"/>
    <p:sldId id="440" r:id="rId16"/>
    <p:sldId id="446" r:id="rId17"/>
    <p:sldId id="448" r:id="rId18"/>
    <p:sldId id="506" r:id="rId19"/>
    <p:sldId id="507" r:id="rId20"/>
    <p:sldId id="508" r:id="rId21"/>
    <p:sldId id="494" r:id="rId22"/>
    <p:sldId id="504" r:id="rId23"/>
    <p:sldId id="487" r:id="rId24"/>
    <p:sldId id="45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gapeuse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FF4F"/>
    <a:srgbClr val="E51A05"/>
    <a:srgbClr val="3FBB71"/>
    <a:srgbClr val="FF9900"/>
    <a:srgbClr val="CCFF66"/>
    <a:srgbClr val="FFDC6D"/>
    <a:srgbClr val="00CC66"/>
    <a:srgbClr val="DDDDDD"/>
    <a:srgbClr val="21613B"/>
    <a:srgbClr val="5A8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04" autoAdjust="0"/>
  </p:normalViewPr>
  <p:slideViewPr>
    <p:cSldViewPr>
      <p:cViewPr varScale="1">
        <p:scale>
          <a:sx n="68" d="100"/>
          <a:sy n="68" d="100"/>
        </p:scale>
        <p:origin x="12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garner\Desktop\Student%20Improvement%20MASTE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ASD Absences, Tardies, and Early Dismissals by Occurrence</a:t>
            </a:r>
          </a:p>
          <a:p>
            <a:pPr>
              <a:defRPr/>
            </a:pPr>
            <a:r>
              <a:rPr lang="en-US" dirty="0"/>
              <a:t>Aug 2017 - Mar 2018</a:t>
            </a:r>
          </a:p>
        </c:rich>
      </c:tx>
      <c:layout>
        <c:manualLayout>
          <c:xMode val="edge"/>
          <c:yMode val="edge"/>
          <c:x val="0.15217709379109876"/>
          <c:y val="1.1227541028147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 dirty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5227493856106232"/>
          <c:y val="0.11420525107421112"/>
          <c:w val="0.52484568478590077"/>
          <c:h val="0.84712800039215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'Reason For Absence - Summaries'!$B$1</c:f>
              <c:strCache>
                <c:ptCount val="1"/>
                <c:pt idx="0">
                  <c:v>Row Count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'Reason For Absence - Summaries'!$A$2:$A$26</c:f>
              <c:strCache>
                <c:ptCount val="14"/>
                <c:pt idx="0">
                  <c:v>Parent did not clear suspension</c:v>
                </c:pt>
                <c:pt idx="1">
                  <c:v>Death in the family</c:v>
                </c:pt>
                <c:pt idx="2">
                  <c:v>Clothing - Uniforms</c:v>
                </c:pt>
                <c:pt idx="3">
                  <c:v>Student refused to attend school</c:v>
                </c:pt>
                <c:pt idx="4">
                  <c:v>Family Illness</c:v>
                </c:pt>
                <c:pt idx="5">
                  <c:v>Unable to reach parent</c:v>
                </c:pt>
                <c:pt idx="6">
                  <c:v>Student responsibilities (e.g., doctor appointment, job interview)</c:v>
                </c:pt>
                <c:pt idx="7">
                  <c:v>Family Responsibilities</c:v>
                </c:pt>
                <c:pt idx="8">
                  <c:v>Extenuating circumstances</c:v>
                </c:pt>
                <c:pt idx="9">
                  <c:v>No reason provided</c:v>
                </c:pt>
                <c:pt idx="10">
                  <c:v>Behavior Resulting in Suspension</c:v>
                </c:pt>
                <c:pt idx="11">
                  <c:v>Transportation Issues</c:v>
                </c:pt>
                <c:pt idx="12">
                  <c:v>Common Illness</c:v>
                </c:pt>
                <c:pt idx="13">
                  <c:v>Woke up late</c:v>
                </c:pt>
              </c:strCache>
            </c:strRef>
          </c:cat>
          <c:val>
            <c:numRef>
              <c:f>'Reason For Absence - Summaries'!$B$2:$B$26</c:f>
              <c:numCache>
                <c:formatCode>General</c:formatCode>
                <c:ptCount val="14"/>
                <c:pt idx="0">
                  <c:v>39</c:v>
                </c:pt>
                <c:pt idx="1">
                  <c:v>44</c:v>
                </c:pt>
                <c:pt idx="2">
                  <c:v>52</c:v>
                </c:pt>
                <c:pt idx="3">
                  <c:v>96</c:v>
                </c:pt>
                <c:pt idx="4">
                  <c:v>97</c:v>
                </c:pt>
                <c:pt idx="5">
                  <c:v>279</c:v>
                </c:pt>
                <c:pt idx="6">
                  <c:v>431</c:v>
                </c:pt>
                <c:pt idx="7">
                  <c:v>449</c:v>
                </c:pt>
                <c:pt idx="8">
                  <c:v>481</c:v>
                </c:pt>
                <c:pt idx="9">
                  <c:v>672</c:v>
                </c:pt>
                <c:pt idx="10">
                  <c:v>701</c:v>
                </c:pt>
                <c:pt idx="11">
                  <c:v>720</c:v>
                </c:pt>
                <c:pt idx="12">
                  <c:v>1235</c:v>
                </c:pt>
                <c:pt idx="13">
                  <c:v>1516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D-4937-AA29-926FB6F333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8919168"/>
        <c:axId val="98921856"/>
      </c:barChart>
      <c:catAx>
        <c:axId val="9891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21856"/>
        <c:crosses val="autoZero"/>
        <c:auto val="1"/>
        <c:lblAlgn val="ctr"/>
        <c:lblOffset val="100"/>
        <c:noMultiLvlLbl val="0"/>
      </c:catAx>
      <c:valAx>
        <c:axId val="989218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1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dirty="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MASTER.xlsx]Kayla!PivotTable2</c:name>
    <c:fmtId val="5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Kayla!$B$3:$B$4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Kayla!$B$5:$B$38</c:f>
              <c:numCache>
                <c:formatCode>0.0%</c:formatCode>
                <c:ptCount val="29"/>
                <c:pt idx="0">
                  <c:v>0.875</c:v>
                </c:pt>
                <c:pt idx="1">
                  <c:v>0.61904761904761907</c:v>
                </c:pt>
                <c:pt idx="2">
                  <c:v>0.4375</c:v>
                </c:pt>
                <c:pt idx="3">
                  <c:v>0.5</c:v>
                </c:pt>
                <c:pt idx="4">
                  <c:v>0.5714285714285714</c:v>
                </c:pt>
                <c:pt idx="5">
                  <c:v>0.3125</c:v>
                </c:pt>
                <c:pt idx="6">
                  <c:v>0.9</c:v>
                </c:pt>
                <c:pt idx="7">
                  <c:v>0.70588235294117652</c:v>
                </c:pt>
                <c:pt idx="8">
                  <c:v>0.8571428571428571</c:v>
                </c:pt>
                <c:pt idx="9">
                  <c:v>0.85</c:v>
                </c:pt>
                <c:pt idx="10">
                  <c:v>0.83333333333333337</c:v>
                </c:pt>
                <c:pt idx="11">
                  <c:v>1</c:v>
                </c:pt>
                <c:pt idx="12">
                  <c:v>0.5</c:v>
                </c:pt>
                <c:pt idx="13">
                  <c:v>0.66666666666666663</c:v>
                </c:pt>
                <c:pt idx="14">
                  <c:v>0.75</c:v>
                </c:pt>
                <c:pt idx="15">
                  <c:v>0.89473684210526316</c:v>
                </c:pt>
                <c:pt idx="16">
                  <c:v>0.63157894736842102</c:v>
                </c:pt>
                <c:pt idx="17">
                  <c:v>0.83333333333333337</c:v>
                </c:pt>
                <c:pt idx="18">
                  <c:v>0.57894736842105265</c:v>
                </c:pt>
                <c:pt idx="19">
                  <c:v>0.55000000000000004</c:v>
                </c:pt>
                <c:pt idx="20">
                  <c:v>0.8571428571428571</c:v>
                </c:pt>
                <c:pt idx="21">
                  <c:v>0.8</c:v>
                </c:pt>
                <c:pt idx="22">
                  <c:v>0.75</c:v>
                </c:pt>
                <c:pt idx="23">
                  <c:v>0.66666666666666663</c:v>
                </c:pt>
                <c:pt idx="24">
                  <c:v>0.66666666666666663</c:v>
                </c:pt>
                <c:pt idx="25">
                  <c:v>0.91666666666666663</c:v>
                </c:pt>
                <c:pt idx="26">
                  <c:v>0.84210526315789469</c:v>
                </c:pt>
                <c:pt idx="27">
                  <c:v>0.875</c:v>
                </c:pt>
                <c:pt idx="2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F4-488A-824F-91AE617CACFD}"/>
            </c:ext>
          </c:extLst>
        </c:ser>
        <c:ser>
          <c:idx val="1"/>
          <c:order val="1"/>
          <c:tx>
            <c:strRef>
              <c:f>Kayla!$C$3:$C$4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Kayla!$C$5:$C$38</c:f>
              <c:numCache>
                <c:formatCode>0.0%</c:formatCode>
                <c:ptCount val="29"/>
                <c:pt idx="0">
                  <c:v>6.25E-2</c:v>
                </c:pt>
                <c:pt idx="1">
                  <c:v>0.33333333333333331</c:v>
                </c:pt>
                <c:pt idx="2">
                  <c:v>0.5625</c:v>
                </c:pt>
                <c:pt idx="3">
                  <c:v>0.5</c:v>
                </c:pt>
                <c:pt idx="4">
                  <c:v>0.35714285714285715</c:v>
                </c:pt>
                <c:pt idx="5">
                  <c:v>0.625</c:v>
                </c:pt>
                <c:pt idx="6">
                  <c:v>0.1</c:v>
                </c:pt>
                <c:pt idx="7">
                  <c:v>0.23529411764705882</c:v>
                </c:pt>
                <c:pt idx="8">
                  <c:v>4.7619047619047616E-2</c:v>
                </c:pt>
                <c:pt idx="9">
                  <c:v>0.1</c:v>
                </c:pt>
                <c:pt idx="10">
                  <c:v>5.5555555555555552E-2</c:v>
                </c:pt>
                <c:pt idx="11">
                  <c:v>0</c:v>
                </c:pt>
                <c:pt idx="12">
                  <c:v>0.5</c:v>
                </c:pt>
                <c:pt idx="13">
                  <c:v>0.22222222222222221</c:v>
                </c:pt>
                <c:pt idx="14">
                  <c:v>0.25</c:v>
                </c:pt>
                <c:pt idx="15">
                  <c:v>5.2631578947368418E-2</c:v>
                </c:pt>
                <c:pt idx="16">
                  <c:v>0.15789473684210525</c:v>
                </c:pt>
                <c:pt idx="17">
                  <c:v>0.1111111111111111</c:v>
                </c:pt>
                <c:pt idx="18">
                  <c:v>0.15789473684210525</c:v>
                </c:pt>
                <c:pt idx="19">
                  <c:v>0.25</c:v>
                </c:pt>
                <c:pt idx="20">
                  <c:v>0</c:v>
                </c:pt>
                <c:pt idx="21">
                  <c:v>0.05</c:v>
                </c:pt>
                <c:pt idx="22">
                  <c:v>0</c:v>
                </c:pt>
                <c:pt idx="23">
                  <c:v>0.16666666666666666</c:v>
                </c:pt>
                <c:pt idx="24">
                  <c:v>8.3333333333333329E-2</c:v>
                </c:pt>
                <c:pt idx="25">
                  <c:v>0</c:v>
                </c:pt>
                <c:pt idx="26">
                  <c:v>5.2631578947368418E-2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8F4-488A-824F-91AE617CACFD}"/>
            </c:ext>
          </c:extLst>
        </c:ser>
        <c:ser>
          <c:idx val="5"/>
          <c:order val="2"/>
          <c:tx>
            <c:strRef>
              <c:f>Kayla!$G$3:$G$4</c:f>
              <c:strCache>
                <c:ptCount val="1"/>
                <c:pt idx="0">
                  <c:v>Not Registered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dash"/>
              <a:round/>
              <a:tailEnd type="triangle"/>
            </a:ln>
            <a:effectLst/>
          </c:spPr>
          <c:marker>
            <c:symbol val="none"/>
          </c:marker>
          <c:cat>
            <c:multiLvlStrRef>
              <c:f>Kayla!$A$5:$A$38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Kayla!$G$5:$G$38</c:f>
              <c:numCache>
                <c:formatCode>0.0%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5.5555555555555552E-2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F4-488A-824F-91AE617C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69688"/>
        <c:axId val="546370344"/>
      </c:lineChart>
      <c:catAx>
        <c:axId val="54636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70344"/>
        <c:crosses val="autoZero"/>
        <c:auto val="1"/>
        <c:lblAlgn val="ctr"/>
        <c:lblOffset val="100"/>
        <c:noMultiLvlLbl val="0"/>
      </c:catAx>
      <c:valAx>
        <c:axId val="5463703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6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u="sng" dirty="0">
                <a:solidFill>
                  <a:schemeClr val="tx1"/>
                </a:solidFill>
              </a:rPr>
              <a:t> Grades</a:t>
            </a:r>
            <a:r>
              <a:rPr lang="en-US" sz="1800" u="sng" baseline="0" dirty="0">
                <a:solidFill>
                  <a:schemeClr val="tx1"/>
                </a:solidFill>
              </a:rPr>
              <a:t> by Year</a:t>
            </a:r>
            <a:endParaRPr lang="en-US" sz="18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Rows'!$E$91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54-4AEB-811A-D851F74411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Rows'!$F$90:$H$90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Rows'!$F$91:$H$91</c:f>
              <c:numCache>
                <c:formatCode>General</c:formatCode>
                <c:ptCount val="3"/>
                <c:pt idx="0">
                  <c:v>78</c:v>
                </c:pt>
                <c:pt idx="1">
                  <c:v>84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0-4DF1-A2F7-53239712798C}"/>
            </c:ext>
          </c:extLst>
        </c:ser>
        <c:ser>
          <c:idx val="1"/>
          <c:order val="1"/>
          <c:tx>
            <c:strRef>
              <c:f>'Grades - Rows'!$E$92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Rows'!$F$90:$H$90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Rows'!$F$92:$H$92</c:f>
              <c:numCache>
                <c:formatCode>General</c:formatCode>
                <c:ptCount val="3"/>
                <c:pt idx="0">
                  <c:v>95</c:v>
                </c:pt>
                <c:pt idx="1">
                  <c:v>92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0-4DF1-A2F7-5323971279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596707688"/>
        <c:axId val="596697848"/>
      </c:barChart>
      <c:catAx>
        <c:axId val="59670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697848"/>
        <c:crosses val="autoZero"/>
        <c:auto val="1"/>
        <c:lblAlgn val="ctr"/>
        <c:lblOffset val="100"/>
        <c:noMultiLvlLbl val="0"/>
      </c:catAx>
      <c:valAx>
        <c:axId val="596697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70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MASTER.xlsx]Jacary!PivotTable2</c:name>
    <c:fmtId val="6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Jacary!$B$3:$B$4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Jacary!$B$5:$B$38</c:f>
              <c:numCache>
                <c:formatCode>0.0%</c:formatCode>
                <c:ptCount val="29"/>
                <c:pt idx="0">
                  <c:v>0.625</c:v>
                </c:pt>
                <c:pt idx="1">
                  <c:v>0.52380952380952384</c:v>
                </c:pt>
                <c:pt idx="2">
                  <c:v>0.5</c:v>
                </c:pt>
                <c:pt idx="3">
                  <c:v>0.55555555555555558</c:v>
                </c:pt>
                <c:pt idx="4">
                  <c:v>0.5</c:v>
                </c:pt>
                <c:pt idx="5">
                  <c:v>0.5714285714285714</c:v>
                </c:pt>
                <c:pt idx="6">
                  <c:v>0.69565217391304346</c:v>
                </c:pt>
                <c:pt idx="7">
                  <c:v>0.82352941176470584</c:v>
                </c:pt>
                <c:pt idx="8">
                  <c:v>0.66666666666666663</c:v>
                </c:pt>
                <c:pt idx="9">
                  <c:v>0.7</c:v>
                </c:pt>
                <c:pt idx="10">
                  <c:v>1</c:v>
                </c:pt>
                <c:pt idx="11">
                  <c:v>0.84210526315789469</c:v>
                </c:pt>
                <c:pt idx="12">
                  <c:v>0.7142857142857143</c:v>
                </c:pt>
                <c:pt idx="13">
                  <c:v>0.94444444444444442</c:v>
                </c:pt>
                <c:pt idx="14">
                  <c:v>0.5</c:v>
                </c:pt>
                <c:pt idx="15">
                  <c:v>0.47368421052631576</c:v>
                </c:pt>
                <c:pt idx="16">
                  <c:v>0.52631578947368418</c:v>
                </c:pt>
                <c:pt idx="17">
                  <c:v>0.55555555555555558</c:v>
                </c:pt>
                <c:pt idx="18">
                  <c:v>0.84210526315789469</c:v>
                </c:pt>
                <c:pt idx="19">
                  <c:v>0.75</c:v>
                </c:pt>
                <c:pt idx="20">
                  <c:v>0.7857142857142857</c:v>
                </c:pt>
                <c:pt idx="21">
                  <c:v>0.95</c:v>
                </c:pt>
                <c:pt idx="22">
                  <c:v>0.69230769230769229</c:v>
                </c:pt>
                <c:pt idx="23">
                  <c:v>0.9285714285714286</c:v>
                </c:pt>
                <c:pt idx="24">
                  <c:v>0.75</c:v>
                </c:pt>
                <c:pt idx="25">
                  <c:v>0.91666666666666663</c:v>
                </c:pt>
                <c:pt idx="26">
                  <c:v>1</c:v>
                </c:pt>
                <c:pt idx="27">
                  <c:v>0.875</c:v>
                </c:pt>
                <c:pt idx="28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1-4DF7-BDA1-5523153CA221}"/>
            </c:ext>
          </c:extLst>
        </c:ser>
        <c:ser>
          <c:idx val="1"/>
          <c:order val="1"/>
          <c:tx>
            <c:strRef>
              <c:f>Jacary!$C$3:$C$4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Jacary!$C$5:$C$38</c:f>
              <c:numCache>
                <c:formatCode>0.0%</c:formatCode>
                <c:ptCount val="29"/>
                <c:pt idx="0">
                  <c:v>0.1875</c:v>
                </c:pt>
                <c:pt idx="1">
                  <c:v>0.23809523809523808</c:v>
                </c:pt>
                <c:pt idx="2">
                  <c:v>0.1875</c:v>
                </c:pt>
                <c:pt idx="3">
                  <c:v>0.1111111111111111</c:v>
                </c:pt>
                <c:pt idx="4">
                  <c:v>0.14285714285714285</c:v>
                </c:pt>
                <c:pt idx="5">
                  <c:v>0.35714285714285715</c:v>
                </c:pt>
                <c:pt idx="6">
                  <c:v>0.2608695652173913</c:v>
                </c:pt>
                <c:pt idx="7">
                  <c:v>0.11764705882352941</c:v>
                </c:pt>
                <c:pt idx="8">
                  <c:v>0.19047619047619047</c:v>
                </c:pt>
                <c:pt idx="9">
                  <c:v>0.2</c:v>
                </c:pt>
                <c:pt idx="10">
                  <c:v>0</c:v>
                </c:pt>
                <c:pt idx="11">
                  <c:v>0.15789473684210525</c:v>
                </c:pt>
                <c:pt idx="12">
                  <c:v>0.21428571428571427</c:v>
                </c:pt>
                <c:pt idx="13">
                  <c:v>5.5555555555555552E-2</c:v>
                </c:pt>
                <c:pt idx="14">
                  <c:v>0.16666666666666666</c:v>
                </c:pt>
                <c:pt idx="15">
                  <c:v>0.52631578947368418</c:v>
                </c:pt>
                <c:pt idx="16">
                  <c:v>0.47368421052631576</c:v>
                </c:pt>
                <c:pt idx="17">
                  <c:v>0.3888888888888889</c:v>
                </c:pt>
                <c:pt idx="18">
                  <c:v>0.15789473684210525</c:v>
                </c:pt>
                <c:pt idx="19">
                  <c:v>0.15</c:v>
                </c:pt>
                <c:pt idx="20">
                  <c:v>0.14285714285714285</c:v>
                </c:pt>
                <c:pt idx="21">
                  <c:v>0.05</c:v>
                </c:pt>
                <c:pt idx="22">
                  <c:v>0.15384615384615385</c:v>
                </c:pt>
                <c:pt idx="23">
                  <c:v>7.1428571428571425E-2</c:v>
                </c:pt>
                <c:pt idx="24">
                  <c:v>0.16666666666666666</c:v>
                </c:pt>
                <c:pt idx="25">
                  <c:v>8.3333333333333329E-2</c:v>
                </c:pt>
                <c:pt idx="26">
                  <c:v>0</c:v>
                </c:pt>
                <c:pt idx="27">
                  <c:v>0.125</c:v>
                </c:pt>
                <c:pt idx="28">
                  <c:v>0.1111111111111111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1-4DF7-BDA1-5523153CA221}"/>
            </c:ext>
          </c:extLst>
        </c:ser>
        <c:ser>
          <c:idx val="5"/>
          <c:order val="2"/>
          <c:tx>
            <c:strRef>
              <c:f>Jacary!$G$3:$G$4</c:f>
              <c:strCache>
                <c:ptCount val="1"/>
                <c:pt idx="0">
                  <c:v>Out of School Suspension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7030A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Jacary!$A$5:$A$38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Jacary!$G$5:$G$38</c:f>
              <c:numCache>
                <c:formatCode>0.0%</c:formatCode>
                <c:ptCount val="29"/>
                <c:pt idx="0">
                  <c:v>0</c:v>
                </c:pt>
                <c:pt idx="1">
                  <c:v>0.14285714285714285</c:v>
                </c:pt>
                <c:pt idx="2">
                  <c:v>0</c:v>
                </c:pt>
                <c:pt idx="3">
                  <c:v>5.5555555555555552E-2</c:v>
                </c:pt>
                <c:pt idx="4">
                  <c:v>0.14285714285714285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4.7619047619047616E-2</c:v>
                </c:pt>
                <c:pt idx="9">
                  <c:v>0.05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0.22222222222222221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021-4DF7-BDA1-5523153CA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69688"/>
        <c:axId val="546370344"/>
      </c:lineChart>
      <c:catAx>
        <c:axId val="54636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70344"/>
        <c:crosses val="autoZero"/>
        <c:auto val="1"/>
        <c:lblAlgn val="ctr"/>
        <c:lblOffset val="100"/>
        <c:noMultiLvlLbl val="0"/>
      </c:catAx>
      <c:valAx>
        <c:axId val="546370344"/>
        <c:scaling>
          <c:orientation val="minMax"/>
          <c:max val="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6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baseline="0" dirty="0">
                <a:effectLst/>
              </a:rPr>
              <a:t> Grades by Year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Rows'!$E$87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37-4967-B05D-4153289303F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A37-4967-B05D-4153289303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Rows'!$F$86:$H$86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Rows'!$F$87:$H$87</c:f>
              <c:numCache>
                <c:formatCode>General</c:formatCode>
                <c:ptCount val="3"/>
                <c:pt idx="0">
                  <c:v>96</c:v>
                </c:pt>
                <c:pt idx="1">
                  <c:v>68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89-4DE8-9849-37EB081E861E}"/>
            </c:ext>
          </c:extLst>
        </c:ser>
        <c:ser>
          <c:idx val="1"/>
          <c:order val="1"/>
          <c:tx>
            <c:strRef>
              <c:f>'Grades - Rows'!$E$88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'Grades - Rows'!$F$86:$H$86</c:f>
              <c:strCache>
                <c:ptCount val="3"/>
                <c:pt idx="0">
                  <c:v>1st Grade</c:v>
                </c:pt>
                <c:pt idx="1">
                  <c:v>2nd Grade</c:v>
                </c:pt>
                <c:pt idx="2">
                  <c:v>3rd Grade</c:v>
                </c:pt>
              </c:strCache>
            </c:strRef>
          </c:cat>
          <c:val>
            <c:numRef>
              <c:f>'Grades - Rows'!$F$88:$H$88</c:f>
              <c:numCache>
                <c:formatCode>General</c:formatCode>
                <c:ptCount val="3"/>
                <c:pt idx="0">
                  <c:v>94</c:v>
                </c:pt>
                <c:pt idx="1">
                  <c:v>90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89-4DE8-9849-37EB081E8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19115368"/>
        <c:axId val="419115040"/>
      </c:barChart>
      <c:catAx>
        <c:axId val="419115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15040"/>
        <c:crosses val="autoZero"/>
        <c:auto val="1"/>
        <c:lblAlgn val="ctr"/>
        <c:lblOffset val="100"/>
        <c:noMultiLvlLbl val="0"/>
      </c:catAx>
      <c:valAx>
        <c:axId val="41911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9115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[Student Improvement MASTER.xlsx]Lorenz!PivotTable2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6.0049099466015027E-2"/>
          <c:y val="5.128205128205128E-2"/>
          <c:w val="0.9241463028328355"/>
          <c:h val="0.78296712910886124"/>
        </c:manualLayout>
      </c:layout>
      <c:lineChart>
        <c:grouping val="standard"/>
        <c:varyColors val="0"/>
        <c:ser>
          <c:idx val="0"/>
          <c:order val="0"/>
          <c:tx>
            <c:strRef>
              <c:f>Lorenz!$B$3:$B$4</c:f>
              <c:strCache>
                <c:ptCount val="1"/>
                <c:pt idx="0">
                  <c:v>Present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00B0F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Lorenz!$B$5:$B$38</c:f>
              <c:numCache>
                <c:formatCode>0.0%</c:formatCode>
                <c:ptCount val="29"/>
                <c:pt idx="0">
                  <c:v>0.9375</c:v>
                </c:pt>
                <c:pt idx="1">
                  <c:v>0.80952380952380953</c:v>
                </c:pt>
                <c:pt idx="2">
                  <c:v>0.75</c:v>
                </c:pt>
                <c:pt idx="3">
                  <c:v>0.61111111111111116</c:v>
                </c:pt>
                <c:pt idx="4">
                  <c:v>0.66666666666666663</c:v>
                </c:pt>
                <c:pt idx="5">
                  <c:v>0.875</c:v>
                </c:pt>
                <c:pt idx="6">
                  <c:v>0.8</c:v>
                </c:pt>
                <c:pt idx="7">
                  <c:v>0.61111111111111116</c:v>
                </c:pt>
                <c:pt idx="8">
                  <c:v>0.8571428571428571</c:v>
                </c:pt>
                <c:pt idx="9">
                  <c:v>0.8</c:v>
                </c:pt>
                <c:pt idx="10">
                  <c:v>0.88888888888888884</c:v>
                </c:pt>
                <c:pt idx="11">
                  <c:v>0.76923076923076927</c:v>
                </c:pt>
                <c:pt idx="12">
                  <c:v>0.875</c:v>
                </c:pt>
                <c:pt idx="13">
                  <c:v>1</c:v>
                </c:pt>
                <c:pt idx="14">
                  <c:v>0.91666666666666663</c:v>
                </c:pt>
                <c:pt idx="15">
                  <c:v>0.94736842105263153</c:v>
                </c:pt>
                <c:pt idx="16">
                  <c:v>0.68421052631578949</c:v>
                </c:pt>
                <c:pt idx="17">
                  <c:v>0.55555555555555558</c:v>
                </c:pt>
                <c:pt idx="18">
                  <c:v>0.84210526315789469</c:v>
                </c:pt>
                <c:pt idx="19">
                  <c:v>0.8</c:v>
                </c:pt>
                <c:pt idx="20">
                  <c:v>0.8571428571428571</c:v>
                </c:pt>
                <c:pt idx="21">
                  <c:v>0.7</c:v>
                </c:pt>
                <c:pt idx="22">
                  <c:v>0.6470588235294118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D7-4060-B9F5-C3ACFEF6BE98}"/>
            </c:ext>
          </c:extLst>
        </c:ser>
        <c:ser>
          <c:idx val="1"/>
          <c:order val="1"/>
          <c:tx>
            <c:strRef>
              <c:f>Lorenz!$C$3:$C$4</c:f>
              <c:strCache>
                <c:ptCount val="1"/>
                <c:pt idx="0">
                  <c:v>Tardy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Lorenz!$C$5:$C$38</c:f>
              <c:numCache>
                <c:formatCode>0.0%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0.125</c:v>
                </c:pt>
                <c:pt idx="3">
                  <c:v>0.1111111111111111</c:v>
                </c:pt>
                <c:pt idx="4">
                  <c:v>0.25</c:v>
                </c:pt>
                <c:pt idx="5">
                  <c:v>6.25E-2</c:v>
                </c:pt>
                <c:pt idx="6">
                  <c:v>0.05</c:v>
                </c:pt>
                <c:pt idx="7">
                  <c:v>5.5555555555555552E-2</c:v>
                </c:pt>
                <c:pt idx="8">
                  <c:v>0</c:v>
                </c:pt>
                <c:pt idx="9">
                  <c:v>0</c:v>
                </c:pt>
                <c:pt idx="10">
                  <c:v>5.5555555555555552E-2</c:v>
                </c:pt>
                <c:pt idx="11">
                  <c:v>0.15384615384615385</c:v>
                </c:pt>
                <c:pt idx="12">
                  <c:v>0.125</c:v>
                </c:pt>
                <c:pt idx="13">
                  <c:v>0</c:v>
                </c:pt>
                <c:pt idx="14">
                  <c:v>8.3333333333333329E-2</c:v>
                </c:pt>
                <c:pt idx="15">
                  <c:v>5.2631578947368418E-2</c:v>
                </c:pt>
                <c:pt idx="16">
                  <c:v>0.26315789473684209</c:v>
                </c:pt>
                <c:pt idx="17">
                  <c:v>0.3888888888888889</c:v>
                </c:pt>
                <c:pt idx="18">
                  <c:v>5.2631578947368418E-2</c:v>
                </c:pt>
                <c:pt idx="19">
                  <c:v>0.05</c:v>
                </c:pt>
                <c:pt idx="20">
                  <c:v>7.1428571428571425E-2</c:v>
                </c:pt>
                <c:pt idx="21">
                  <c:v>0.1</c:v>
                </c:pt>
                <c:pt idx="22">
                  <c:v>0.23529411764705882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D7-4060-B9F5-C3ACFEF6BE98}"/>
            </c:ext>
          </c:extLst>
        </c:ser>
        <c:ser>
          <c:idx val="5"/>
          <c:order val="2"/>
          <c:tx>
            <c:strRef>
              <c:f>Lorenz!$G$3:$G$4</c:f>
              <c:strCache>
                <c:ptCount val="1"/>
                <c:pt idx="0">
                  <c:v>Out of School Suspension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7030A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Lorenz!$A$5:$A$38</c:f>
              <c:multiLvlStrCache>
                <c:ptCount val="29"/>
                <c:lvl>
                  <c:pt idx="0">
                    <c:v>Aug</c:v>
                  </c:pt>
                  <c:pt idx="1">
                    <c:v>Sep</c:v>
                  </c:pt>
                  <c:pt idx="2">
                    <c:v>Oct</c:v>
                  </c:pt>
                  <c:pt idx="3">
                    <c:v>Nov</c:v>
                  </c:pt>
                  <c:pt idx="4">
                    <c:v>Dec</c:v>
                  </c:pt>
                  <c:pt idx="5">
                    <c:v>Jan</c:v>
                  </c:pt>
                  <c:pt idx="6">
                    <c:v>Feb</c:v>
                  </c:pt>
                  <c:pt idx="7">
                    <c:v>Mar</c:v>
                  </c:pt>
                  <c:pt idx="8">
                    <c:v>Apr</c:v>
                  </c:pt>
                  <c:pt idx="9">
                    <c:v>May</c:v>
                  </c:pt>
                  <c:pt idx="10">
                    <c:v>Aug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Dec</c:v>
                  </c:pt>
                  <c:pt idx="15">
                    <c:v>Jan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Apr</c:v>
                  </c:pt>
                  <c:pt idx="19">
                    <c:v>May</c:v>
                  </c:pt>
                  <c:pt idx="20">
                    <c:v>Aug</c:v>
                  </c:pt>
                  <c:pt idx="21">
                    <c:v>Sep</c:v>
                  </c:pt>
                  <c:pt idx="22">
                    <c:v>Oct</c:v>
                  </c:pt>
                  <c:pt idx="23">
                    <c:v>Nov</c:v>
                  </c:pt>
                  <c:pt idx="24">
                    <c:v>Dec</c:v>
                  </c:pt>
                  <c:pt idx="25">
                    <c:v>Jan</c:v>
                  </c:pt>
                  <c:pt idx="26">
                    <c:v>Feb</c:v>
                  </c:pt>
                  <c:pt idx="27">
                    <c:v>Mar</c:v>
                  </c:pt>
                  <c:pt idx="28">
                    <c:v>Apr</c:v>
                  </c:pt>
                </c:lvl>
                <c:lvl>
                  <c:pt idx="0">
                    <c:v>2015</c:v>
                  </c:pt>
                  <c:pt idx="5">
                    <c:v>2016</c:v>
                  </c:pt>
                  <c:pt idx="15">
                    <c:v>2017</c:v>
                  </c:pt>
                  <c:pt idx="25">
                    <c:v>2018</c:v>
                  </c:pt>
                </c:lvl>
              </c:multiLvlStrCache>
            </c:multiLvlStrRef>
          </c:cat>
          <c:val>
            <c:numRef>
              <c:f>Lorenz!$G$5:$G$38</c:f>
              <c:numCache>
                <c:formatCode>0.0%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0.16666666666666666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1D7-4060-B9F5-C3ACFEF6B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369688"/>
        <c:axId val="546370344"/>
      </c:lineChart>
      <c:catAx>
        <c:axId val="546369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70344"/>
        <c:crosses val="autoZero"/>
        <c:auto val="1"/>
        <c:lblAlgn val="ctr"/>
        <c:lblOffset val="100"/>
        <c:noMultiLvlLbl val="0"/>
      </c:catAx>
      <c:valAx>
        <c:axId val="54637034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369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sng" strike="noStrike" baseline="0" dirty="0">
                <a:effectLst/>
              </a:rPr>
              <a:t>Grades by Year</a:t>
            </a:r>
            <a:endParaRPr lang="en-US" sz="1800" u="sng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sng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'Grades - Rows'!$E$82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58F-4F89-96BC-EA49EF4615A0}"/>
              </c:ext>
            </c:extLst>
          </c:dPt>
          <c:dLbls>
            <c:dLbl>
              <c:idx val="2"/>
              <c:layout>
                <c:manualLayout>
                  <c:x val="-2.7777777777777779E-3"/>
                  <c:y val="-7.9365079365079402E-2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8F-4F89-96BC-EA49EF461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Rows'!$F$81:$H$81</c:f>
              <c:strCache>
                <c:ptCount val="3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</c:strCache>
            </c:strRef>
          </c:cat>
          <c:val>
            <c:numRef>
              <c:f>'Grades - Rows'!$F$82:$H$82</c:f>
              <c:numCache>
                <c:formatCode>General</c:formatCode>
                <c:ptCount val="3"/>
                <c:pt idx="0">
                  <c:v>49</c:v>
                </c:pt>
                <c:pt idx="1">
                  <c:v>96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9-4F58-8010-2DD93F6678EE}"/>
            </c:ext>
          </c:extLst>
        </c:ser>
        <c:ser>
          <c:idx val="1"/>
          <c:order val="1"/>
          <c:tx>
            <c:strRef>
              <c:f>'Grades - Rows'!$E$83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pct50">
                <a:fgClr>
                  <a:srgbClr val="00B0F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58F-4F89-96BC-EA49EF4615A0}"/>
              </c:ext>
            </c:extLst>
          </c:dPt>
          <c:dLbls>
            <c:dLbl>
              <c:idx val="0"/>
              <c:layout>
                <c:manualLayout>
                  <c:x val="-2.7777777777777779E-3"/>
                  <c:y val="-7.2751322751322817E-2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8F-4F89-96BC-EA49EF461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2225" cap="rnd">
                <a:solidFill>
                  <a:srgbClr val="002060"/>
                </a:solidFill>
                <a:prstDash val="dash"/>
                <a:tailEnd type="triangle"/>
              </a:ln>
              <a:effectLst/>
            </c:spPr>
            <c:trendlineType val="linear"/>
            <c:dispRSqr val="0"/>
            <c:dispEq val="0"/>
          </c:trendline>
          <c:cat>
            <c:strRef>
              <c:f>'Grades - Rows'!$F$81:$H$81</c:f>
              <c:strCache>
                <c:ptCount val="3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</c:strCache>
            </c:strRef>
          </c:cat>
          <c:val>
            <c:numRef>
              <c:f>'Grades - Rows'!$F$83:$H$83</c:f>
              <c:numCache>
                <c:formatCode>General</c:formatCode>
                <c:ptCount val="3"/>
                <c:pt idx="0">
                  <c:v>48</c:v>
                </c:pt>
                <c:pt idx="1">
                  <c:v>93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9-4F58-8010-2DD93F667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19125208"/>
        <c:axId val="419131768"/>
      </c:barChart>
      <c:catAx>
        <c:axId val="41912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131768"/>
        <c:crosses val="autoZero"/>
        <c:auto val="1"/>
        <c:lblAlgn val="ctr"/>
        <c:lblOffset val="100"/>
        <c:noMultiLvlLbl val="0"/>
      </c:catAx>
      <c:valAx>
        <c:axId val="419131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912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57C22-5EE7-4A7E-B85C-DC6C3B64B804}" type="doc">
      <dgm:prSet loTypeId="urn:microsoft.com/office/officeart/2011/layout/InterconnectedBlockProcess" loCatId="process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0D5E6DD-64D8-43DF-8534-4E84C9840C87}">
      <dgm:prSet phldrT="[Text]"/>
      <dgm:spPr/>
      <dgm:t>
        <a:bodyPr/>
        <a:lstStyle/>
        <a:p>
          <a:r>
            <a:rPr lang="en-US" b="1" dirty="0"/>
            <a:t>Year 1</a:t>
          </a:r>
        </a:p>
      </dgm:t>
    </dgm:pt>
    <dgm:pt modelId="{99775547-AF00-46CB-8D5E-09E27548C697}" type="parTrans" cxnId="{699412D1-D184-4A3D-8133-D1A28D41400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4945685-1301-4352-A2F5-0B897D2DA976}" type="sibTrans" cxnId="{699412D1-D184-4A3D-8133-D1A28D41400E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ADD0E94-5158-476C-9CEA-C4368CF44206}">
      <dgm:prSet phldrT="[Text]"/>
      <dgm:spPr/>
      <dgm:t>
        <a:bodyPr/>
        <a:lstStyle/>
        <a:p>
          <a:r>
            <a:rPr lang="en-US" b="0" dirty="0"/>
            <a:t>Intensive Services (50)</a:t>
          </a:r>
        </a:p>
      </dgm:t>
    </dgm:pt>
    <dgm:pt modelId="{ECD0154B-C1EC-413D-89EE-447EC62AB56F}" type="parTrans" cxnId="{FAFBE788-3195-484B-9565-30A351A583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9DDB684-6BAF-47B4-97B1-F61CD462D5C1}" type="sibTrans" cxnId="{FAFBE788-3195-484B-9565-30A351A583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E68E661-ED28-4A38-A2C5-5E308BDD5146}">
      <dgm:prSet phldrT="[Text]"/>
      <dgm:spPr/>
      <dgm:t>
        <a:bodyPr/>
        <a:lstStyle/>
        <a:p>
          <a:r>
            <a:rPr lang="en-US" dirty="0"/>
            <a:t>Intensive Services (370)</a:t>
          </a:r>
        </a:p>
      </dgm:t>
    </dgm:pt>
    <dgm:pt modelId="{A865A220-FDA1-474F-942F-12FA14CE49CA}" type="parTrans" cxnId="{6A2B5E89-C8EA-4526-BCD5-2C7AC6DA7E3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6634B28-0C39-48B9-B445-DD88987FB9C5}" type="sibTrans" cxnId="{6A2B5E89-C8EA-4526-BCD5-2C7AC6DA7E3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61CC3D7-1654-4E20-9272-C9FE56EF8FE7}">
      <dgm:prSet phldrT="[Text]"/>
      <dgm:spPr/>
      <dgm:t>
        <a:bodyPr/>
        <a:lstStyle/>
        <a:p>
          <a:r>
            <a:rPr lang="en-US" b="1" dirty="0"/>
            <a:t>Year 3</a:t>
          </a:r>
        </a:p>
      </dgm:t>
    </dgm:pt>
    <dgm:pt modelId="{BD44FEB4-D44F-4A0F-BC67-952F7087694F}" type="parTrans" cxnId="{075AB0E6-812B-4680-98F9-A1033989729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376DCA1-183E-4F4D-ACBE-5FF8F1A4E582}" type="sibTrans" cxnId="{075AB0E6-812B-4680-98F9-A10339897299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D0A6B2F4-E433-4A97-A4AF-943E17622332}">
      <dgm:prSet phldrT="[Text]"/>
      <dgm:spPr/>
      <dgm:t>
        <a:bodyPr/>
        <a:lstStyle/>
        <a:p>
          <a:r>
            <a:rPr lang="en-US" dirty="0"/>
            <a:t>Intensive Services (380) </a:t>
          </a:r>
        </a:p>
      </dgm:t>
    </dgm:pt>
    <dgm:pt modelId="{6C8D79BD-E4D5-43A2-BE41-2F9A08187105}" type="parTrans" cxnId="{B849DBFA-AF1E-4C30-8038-487AA4D5A6E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C478487-738C-42C7-AECA-ECF88A7AA519}" type="sibTrans" cxnId="{B849DBFA-AF1E-4C30-8038-487AA4D5A6E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73F23C2-D81C-4FFD-9C42-095EC641E69C}">
      <dgm:prSet phldrT="[Text]"/>
      <dgm:spPr/>
      <dgm:t>
        <a:bodyPr/>
        <a:lstStyle/>
        <a:p>
          <a:r>
            <a:rPr lang="en-US" dirty="0"/>
            <a:t>Schools (6)</a:t>
          </a:r>
        </a:p>
      </dgm:t>
    </dgm:pt>
    <dgm:pt modelId="{95CEECEB-7B38-465D-A82A-15D1C53B9D71}" type="parTrans" cxnId="{EC99B915-6641-4F97-9986-53DA5E3FB2C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6121F53-3C9E-49AF-9A95-6E713F8341EC}" type="sibTrans" cxnId="{EC99B915-6641-4F97-9986-53DA5E3FB2C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3F0AF79-181F-4813-8D0B-13781B49B9BD}">
      <dgm:prSet phldrT="[Text]"/>
      <dgm:spPr/>
      <dgm:t>
        <a:bodyPr/>
        <a:lstStyle/>
        <a:p>
          <a:r>
            <a:rPr lang="en-US" b="0" dirty="0"/>
            <a:t>Reading Intervention (50)</a:t>
          </a:r>
        </a:p>
      </dgm:t>
    </dgm:pt>
    <dgm:pt modelId="{12FE0778-0523-42AB-8FB3-26EDE376DC8D}" type="parTrans" cxnId="{AA2FE8BF-9D3D-4BE2-9CA1-D476ABEA6B0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295624-FF9A-4CFE-8B2F-5A551FCD82C1}" type="sibTrans" cxnId="{AA2FE8BF-9D3D-4BE2-9CA1-D476ABEA6B0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21F1314-DA95-409A-A7D6-45CDF2603816}">
      <dgm:prSet phldrT="[Text]"/>
      <dgm:spPr/>
      <dgm:t>
        <a:bodyPr/>
        <a:lstStyle/>
        <a:p>
          <a:r>
            <a:rPr lang="en-US" dirty="0"/>
            <a:t>Connectors (13)</a:t>
          </a:r>
        </a:p>
      </dgm:t>
    </dgm:pt>
    <dgm:pt modelId="{2B62F165-BB2B-4029-9B69-736B14F370A3}" type="parTrans" cxnId="{7024FB76-DE47-4A48-B2B8-3D8B9A0B366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CB4B357-74A5-4D4D-BE05-7864D5D54060}" type="sibTrans" cxnId="{7024FB76-DE47-4A48-B2B8-3D8B9A0B366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9B9C2FD-EA6E-4A0B-958B-A7D5074AFCAC}">
      <dgm:prSet phldrT="[Text]"/>
      <dgm:spPr/>
      <dgm:t>
        <a:bodyPr/>
        <a:lstStyle/>
        <a:p>
          <a:r>
            <a:rPr lang="en-US" dirty="0"/>
            <a:t>Reading Intervention (83)</a:t>
          </a:r>
        </a:p>
      </dgm:t>
    </dgm:pt>
    <dgm:pt modelId="{36759C17-62D8-41F0-8012-1174DF70339F}" type="parTrans" cxnId="{AC97FCCC-995B-4510-A31B-78C046BF821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2344D51-8DE2-4049-B835-CD0160B8199F}" type="sibTrans" cxnId="{AC97FCCC-995B-4510-A31B-78C046BF821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AA20C31-08C9-4284-9DC0-29E5458F4A37}">
      <dgm:prSet/>
      <dgm:spPr/>
      <dgm:t>
        <a:bodyPr/>
        <a:lstStyle/>
        <a:p>
          <a:r>
            <a:rPr lang="en-US" dirty="0"/>
            <a:t>Reading Interventions (161)</a:t>
          </a:r>
        </a:p>
      </dgm:t>
    </dgm:pt>
    <dgm:pt modelId="{32E756E1-5E51-41CD-81ED-CA1012D99A3F}" type="parTrans" cxnId="{17C5B96D-EB6C-4140-9060-060F21CA44F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B428EB4-A23C-405F-B375-FB9260783EF3}" type="sibTrans" cxnId="{17C5B96D-EB6C-4140-9060-060F21CA44F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351B004-4D13-42E9-8A68-84860B9DDA6E}">
      <dgm:prSet phldrT="[Text]"/>
      <dgm:spPr/>
      <dgm:t>
        <a:bodyPr/>
        <a:lstStyle/>
        <a:p>
          <a:r>
            <a:rPr lang="en-US" b="0" dirty="0"/>
            <a:t>Connectors (4)</a:t>
          </a:r>
        </a:p>
      </dgm:t>
    </dgm:pt>
    <dgm:pt modelId="{6DBB47B4-6766-4943-B256-39FF78BFDAE6}" type="parTrans" cxnId="{57BDF831-E3B6-4029-90CC-7876FF3B4E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E0A948-E2FF-46A2-AC6E-FEBAB2382C8A}" type="sibTrans" cxnId="{57BDF831-E3B6-4029-90CC-7876FF3B4E6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EBD86C-1D45-4D02-AE4A-F51EC566C3F4}">
      <dgm:prSet phldrT="[Text]"/>
      <dgm:spPr/>
      <dgm:t>
        <a:bodyPr/>
        <a:lstStyle/>
        <a:p>
          <a:r>
            <a:rPr lang="en-US" b="0" dirty="0"/>
            <a:t>50% Connector Retention Rate</a:t>
          </a:r>
        </a:p>
      </dgm:t>
    </dgm:pt>
    <dgm:pt modelId="{E3F0BA23-8F04-4B3A-91F2-EF4B5E23D9C0}" type="parTrans" cxnId="{DB69A886-8CBB-4E64-A808-5555B173CC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F767022-C02F-41D0-8AD6-8B628BFBB1E2}" type="sibTrans" cxnId="{DB69A886-8CBB-4E64-A808-5555B173CC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C980B33-154B-4DF5-AED7-A0DDDB078471}">
      <dgm:prSet phldrT="[Text]"/>
      <dgm:spPr/>
      <dgm:t>
        <a:bodyPr/>
        <a:lstStyle/>
        <a:p>
          <a:r>
            <a:rPr lang="en-US" b="1" dirty="0"/>
            <a:t>Year 2</a:t>
          </a:r>
        </a:p>
      </dgm:t>
    </dgm:pt>
    <dgm:pt modelId="{A739709C-ABCC-412F-B5CE-AD07FB286561}" type="sibTrans" cxnId="{AEFFE4B2-33A6-4C55-ADFB-910128ED7B44}">
      <dgm:prSet/>
      <dgm:spPr/>
      <dgm:t>
        <a:bodyPr/>
        <a:lstStyle/>
        <a:p>
          <a:endParaRPr lang="en-US" dirty="0">
            <a:solidFill>
              <a:schemeClr val="tx2"/>
            </a:solidFill>
          </a:endParaRPr>
        </a:p>
      </dgm:t>
    </dgm:pt>
    <dgm:pt modelId="{233BC4CD-DEEA-4818-A58E-6ED4827D1A41}" type="parTrans" cxnId="{AEFFE4B2-33A6-4C55-ADFB-910128ED7B4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85D8EA-482A-4913-9EF1-1EC73FDB77A1}">
      <dgm:prSet phldrT="[Text]"/>
      <dgm:spPr/>
      <dgm:t>
        <a:bodyPr/>
        <a:lstStyle/>
        <a:p>
          <a:r>
            <a:rPr lang="en-US" dirty="0"/>
            <a:t>Connectors (15)</a:t>
          </a:r>
        </a:p>
      </dgm:t>
    </dgm:pt>
    <dgm:pt modelId="{A67480FA-FFBF-4CD2-B21C-D59A2F42F9FD}" type="parTrans" cxnId="{7AEE3000-1DCC-4028-BD0C-A2D4453CF9C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8CB6BD6-7B27-4F19-8093-4E0EC6689F77}" type="sibTrans" cxnId="{7AEE3000-1DCC-4028-BD0C-A2D4453CF9C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3A676C5-65EF-46D4-B625-F059977D24C4}">
      <dgm:prSet phldrT="[Text]"/>
      <dgm:spPr/>
      <dgm:t>
        <a:bodyPr/>
        <a:lstStyle/>
        <a:p>
          <a:r>
            <a:rPr lang="en-US" dirty="0"/>
            <a:t>77% Connector Retention Rate</a:t>
          </a:r>
        </a:p>
      </dgm:t>
    </dgm:pt>
    <dgm:pt modelId="{2797E53B-A9A4-4A60-9382-6ED9FE2E7A03}" type="parTrans" cxnId="{FC0FA042-43D8-40A8-9F49-8490990417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89EED50-11FF-47BD-AED7-45AC42D59C61}" type="sibTrans" cxnId="{FC0FA042-43D8-40A8-9F49-8490990417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3A85CC-E1B3-4D18-B397-A80686005DFD}">
      <dgm:prSet phldrT="[Text]"/>
      <dgm:spPr/>
      <dgm:t>
        <a:bodyPr/>
        <a:lstStyle/>
        <a:p>
          <a:r>
            <a:rPr lang="en-US" b="0" dirty="0"/>
            <a:t>School (1)</a:t>
          </a:r>
        </a:p>
      </dgm:t>
    </dgm:pt>
    <dgm:pt modelId="{5D376271-A78B-4F53-A965-7716E087E87A}" type="parTrans" cxnId="{68198090-D106-42FA-8152-4BFBB94FD2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64367DC-BE19-4F02-BFEC-C5A252F39465}" type="sibTrans" cxnId="{68198090-D106-42FA-8152-4BFBB94FD2F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31ED333-0E50-4BF7-96F2-4FD1D42EFD0A}">
      <dgm:prSet phldrT="[Text]"/>
      <dgm:spPr/>
      <dgm:t>
        <a:bodyPr/>
        <a:lstStyle/>
        <a:p>
          <a:r>
            <a:rPr lang="en-US" dirty="0"/>
            <a:t>93% Connector Retention Rate</a:t>
          </a:r>
        </a:p>
      </dgm:t>
    </dgm:pt>
    <dgm:pt modelId="{3AAEDF88-AE25-4F20-A6AD-75C8298DD0DF}" type="parTrans" cxnId="{C06DB128-6018-4BCB-B992-685BBC97066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F86494E-D543-49D1-822C-DB28CCAD9122}" type="sibTrans" cxnId="{C06DB128-6018-4BCB-B992-685BBC97066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C270A0F-BE0E-4A27-B68E-89AE7F3F3D06}">
      <dgm:prSet/>
      <dgm:spPr/>
      <dgm:t>
        <a:bodyPr/>
        <a:lstStyle/>
        <a:p>
          <a:r>
            <a:rPr lang="en-US" dirty="0"/>
            <a:t>Schools (5)</a:t>
          </a:r>
        </a:p>
      </dgm:t>
    </dgm:pt>
    <dgm:pt modelId="{01A0155D-0333-4E0A-A77E-F1BF6E068DAB}" type="parTrans" cxnId="{E0DE0D60-4873-4CAE-B21A-F22BC574027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DE1DE40-EDE9-4EB3-B181-1F363D07A047}" type="sibTrans" cxnId="{E0DE0D60-4873-4CAE-B21A-F22BC574027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594E737-7CE6-44C4-9718-E65D81A10962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69850" tIns="69850" rIns="69850" bIns="69850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/>
              <a:ea typeface="+mn-ea"/>
              <a:cs typeface="+mn-cs"/>
            </a:rPr>
            <a:t>Year 4</a:t>
          </a:r>
        </a:p>
      </dgm:t>
    </dgm:pt>
    <dgm:pt modelId="{162C7A23-4DF1-4817-B70B-75EB8D08D79E}" type="sibTrans" cxnId="{EFCAA18B-410E-4B9D-AE62-F939586541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7A1DC37-2124-4F24-8575-A679CA395056}" type="parTrans" cxnId="{EFCAA18B-410E-4B9D-AE62-F9395865418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09D6CFD-D606-446B-AD28-A4148B9BD1A8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Intensive Services (465) </a:t>
          </a:r>
        </a:p>
      </dgm:t>
    </dgm:pt>
    <dgm:pt modelId="{EAAE821F-7C69-4520-A3A8-B2AC612D2AFC}" type="sibTrans" cxnId="{7F9DC1D8-C371-48A6-BB97-4FE39C8456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E884253-6137-4215-985E-23DA7B16D6A2}" type="parTrans" cxnId="{7F9DC1D8-C371-48A6-BB97-4FE39C8456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CAA2EA7-26A9-4F4A-B526-944BF7C86DF6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Reading Intervention (200)</a:t>
          </a:r>
        </a:p>
      </dgm:t>
    </dgm:pt>
    <dgm:pt modelId="{514ABDA7-A06E-4D33-ACE7-3926DD6B31C5}" type="sibTrans" cxnId="{F38FDE0C-3057-4330-8D93-0C1D2304FDA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5AFA41E-0EF2-4CC4-B3B4-AF718A05CA8A}" type="parTrans" cxnId="{F38FDE0C-3057-4330-8D93-0C1D2304FDA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55F0D7F-27DD-4A67-A21A-862833C5C0E9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Schools (9)</a:t>
          </a:r>
        </a:p>
      </dgm:t>
    </dgm:pt>
    <dgm:pt modelId="{032FA9A9-313F-4CEF-88DC-D1FB59AE84D5}" type="sibTrans" cxnId="{714B63DE-E21D-40B7-BC89-7D50F9540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8B8209D-F128-4BCA-9758-92454C27749B}" type="parTrans" cxnId="{714B63DE-E21D-40B7-BC89-7D50F9540ED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DAE37ED-0CA2-4BE6-BDB1-E51BB9C12AFB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Connectors (19)</a:t>
          </a:r>
        </a:p>
      </dgm:t>
    </dgm:pt>
    <dgm:pt modelId="{D5344D4F-5561-4A49-A1C5-77AE8AC3C7FF}" type="sibTrans" cxnId="{D0AAF253-043C-4D38-AC6A-DBDABE1D7E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41AB62-E81E-472E-886A-EBCF145F90C0}" type="parTrans" cxnId="{D0AAF253-043C-4D38-AC6A-DBDABE1D7EB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7154FA6-ACCE-4C6A-916C-5F840B51A05F}">
      <dgm:prSet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 spcFirstLastPara="0" vert="horz" wrap="square" lIns="56896" tIns="56896" rIns="56896" bIns="56896" numCol="1" spcCol="1270" anchor="t" anchorCtr="0"/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Calibri"/>
              <a:ea typeface="+mn-ea"/>
              <a:cs typeface="+mn-cs"/>
            </a:rPr>
            <a:t>84% Connector Retention Rate</a:t>
          </a:r>
        </a:p>
      </dgm:t>
    </dgm:pt>
    <dgm:pt modelId="{3F51C596-70FE-4545-B422-249C156E841E}" type="sibTrans" cxnId="{ECD5462E-D765-4C29-932C-80DB4437C8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F0C1CDFA-6E2F-4DD3-808A-43C7105A3BB0}" type="parTrans" cxnId="{ECD5462E-D765-4C29-932C-80DB4437C8E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C65C3C8-BF45-4240-A3C5-528CBC778FBE}">
      <dgm:prSet custT="1"/>
      <dgm:spPr/>
      <dgm:t>
        <a:bodyPr/>
        <a:lstStyle/>
        <a:p>
          <a:r>
            <a:rPr lang="en-US" sz="2200" b="1" dirty="0"/>
            <a:t>Year 5 (SY17-18)</a:t>
          </a:r>
        </a:p>
      </dgm:t>
    </dgm:pt>
    <dgm:pt modelId="{BA436082-AF93-451A-A720-61DC50EF56C0}" type="parTrans" cxnId="{83548DAC-E7FB-47CC-96E4-3E57B93B2D73}">
      <dgm:prSet/>
      <dgm:spPr/>
      <dgm:t>
        <a:bodyPr/>
        <a:lstStyle/>
        <a:p>
          <a:endParaRPr lang="en-US"/>
        </a:p>
      </dgm:t>
    </dgm:pt>
    <dgm:pt modelId="{35716C1B-21CF-4A42-B67B-DA64DF2C23DB}" type="sibTrans" cxnId="{83548DAC-E7FB-47CC-96E4-3E57B93B2D73}">
      <dgm:prSet/>
      <dgm:spPr/>
      <dgm:t>
        <a:bodyPr/>
        <a:lstStyle/>
        <a:p>
          <a:endParaRPr lang="en-US"/>
        </a:p>
      </dgm:t>
    </dgm:pt>
    <dgm:pt modelId="{20162A76-3F52-4670-81E7-86C46838673B}">
      <dgm:prSet/>
      <dgm:spPr/>
      <dgm:t>
        <a:bodyPr/>
        <a:lstStyle/>
        <a:p>
          <a:r>
            <a:rPr lang="en-US" dirty="0"/>
            <a:t>In School Intensive Services (537)</a:t>
          </a:r>
        </a:p>
      </dgm:t>
    </dgm:pt>
    <dgm:pt modelId="{D20E527A-5AF5-46B2-8E6D-014D8DCD81D8}" type="parTrans" cxnId="{1FA3D431-0751-49D4-9FB9-5D06123765E1}">
      <dgm:prSet/>
      <dgm:spPr/>
      <dgm:t>
        <a:bodyPr/>
        <a:lstStyle/>
        <a:p>
          <a:endParaRPr lang="en-US"/>
        </a:p>
      </dgm:t>
    </dgm:pt>
    <dgm:pt modelId="{F7FF00DB-D8DA-4CD5-9EA1-377EB2E53B37}" type="sibTrans" cxnId="{1FA3D431-0751-49D4-9FB9-5D06123765E1}">
      <dgm:prSet/>
      <dgm:spPr/>
      <dgm:t>
        <a:bodyPr/>
        <a:lstStyle/>
        <a:p>
          <a:endParaRPr lang="en-US"/>
        </a:p>
      </dgm:t>
    </dgm:pt>
    <dgm:pt modelId="{208AF480-3E94-427B-AA58-5D62C2C86DFE}">
      <dgm:prSet/>
      <dgm:spPr/>
      <dgm:t>
        <a:bodyPr/>
        <a:lstStyle/>
        <a:p>
          <a:r>
            <a:rPr lang="en-US" dirty="0"/>
            <a:t>Summer Reading Intervention (162)</a:t>
          </a:r>
        </a:p>
      </dgm:t>
    </dgm:pt>
    <dgm:pt modelId="{0F0AED0B-D6F1-42F4-9B74-F7256C7AD19F}" type="parTrans" cxnId="{5BF351C0-A937-47DE-99AD-0CE8CA27521D}">
      <dgm:prSet/>
      <dgm:spPr/>
      <dgm:t>
        <a:bodyPr/>
        <a:lstStyle/>
        <a:p>
          <a:endParaRPr lang="en-US"/>
        </a:p>
      </dgm:t>
    </dgm:pt>
    <dgm:pt modelId="{439847A0-7158-4884-8127-7E9686EB1766}" type="sibTrans" cxnId="{5BF351C0-A937-47DE-99AD-0CE8CA27521D}">
      <dgm:prSet/>
      <dgm:spPr/>
      <dgm:t>
        <a:bodyPr/>
        <a:lstStyle/>
        <a:p>
          <a:endParaRPr lang="en-US"/>
        </a:p>
      </dgm:t>
    </dgm:pt>
    <dgm:pt modelId="{574B03D0-E06A-4728-947E-D4B22085F685}">
      <dgm:prSet/>
      <dgm:spPr/>
      <dgm:t>
        <a:bodyPr/>
        <a:lstStyle/>
        <a:p>
          <a:r>
            <a:rPr lang="en-US" dirty="0"/>
            <a:t>Schools (9)</a:t>
          </a:r>
        </a:p>
      </dgm:t>
    </dgm:pt>
    <dgm:pt modelId="{996806C5-DED1-4BE2-B901-39F8506352DF}" type="parTrans" cxnId="{D5EF4FFA-B44E-42C5-B508-28DA764AC381}">
      <dgm:prSet/>
      <dgm:spPr/>
      <dgm:t>
        <a:bodyPr/>
        <a:lstStyle/>
        <a:p>
          <a:endParaRPr lang="en-US"/>
        </a:p>
      </dgm:t>
    </dgm:pt>
    <dgm:pt modelId="{06E082B8-9AC1-4839-8B61-B11CAA748FDA}" type="sibTrans" cxnId="{D5EF4FFA-B44E-42C5-B508-28DA764AC381}">
      <dgm:prSet/>
      <dgm:spPr/>
      <dgm:t>
        <a:bodyPr/>
        <a:lstStyle/>
        <a:p>
          <a:endParaRPr lang="en-US"/>
        </a:p>
      </dgm:t>
    </dgm:pt>
    <dgm:pt modelId="{1408917B-FE07-4BC5-B673-E09E99613A81}">
      <dgm:prSet/>
      <dgm:spPr/>
      <dgm:t>
        <a:bodyPr/>
        <a:lstStyle/>
        <a:p>
          <a:r>
            <a:rPr lang="en-US" dirty="0"/>
            <a:t>Connector positions (23)</a:t>
          </a:r>
        </a:p>
      </dgm:t>
    </dgm:pt>
    <dgm:pt modelId="{F9ACCD64-AA62-402A-920D-E7DA6F9D552E}" type="parTrans" cxnId="{18557B7A-346B-4D51-AE73-5273BCAF67C2}">
      <dgm:prSet/>
      <dgm:spPr/>
      <dgm:t>
        <a:bodyPr/>
        <a:lstStyle/>
        <a:p>
          <a:endParaRPr lang="en-US"/>
        </a:p>
      </dgm:t>
    </dgm:pt>
    <dgm:pt modelId="{7CFE728D-97FB-40AD-B821-A4EB72BEB5C8}" type="sibTrans" cxnId="{18557B7A-346B-4D51-AE73-5273BCAF67C2}">
      <dgm:prSet/>
      <dgm:spPr/>
      <dgm:t>
        <a:bodyPr/>
        <a:lstStyle/>
        <a:p>
          <a:endParaRPr lang="en-US"/>
        </a:p>
      </dgm:t>
    </dgm:pt>
    <dgm:pt modelId="{81D62189-1B65-46A1-9E32-3415A1418B68}">
      <dgm:prSet/>
      <dgm:spPr/>
      <dgm:t>
        <a:bodyPr/>
        <a:lstStyle/>
        <a:p>
          <a:r>
            <a:rPr lang="en-US" dirty="0"/>
            <a:t>84% Connector Staff Retention Rate</a:t>
          </a:r>
        </a:p>
      </dgm:t>
    </dgm:pt>
    <dgm:pt modelId="{B45F92F4-B011-406C-A317-407B3D0BBA6A}" type="parTrans" cxnId="{3D31DCCE-6231-4D19-8115-F46FB42A661B}">
      <dgm:prSet/>
      <dgm:spPr/>
      <dgm:t>
        <a:bodyPr/>
        <a:lstStyle/>
        <a:p>
          <a:endParaRPr lang="en-US"/>
        </a:p>
      </dgm:t>
    </dgm:pt>
    <dgm:pt modelId="{ADF16808-E9E6-4036-AA7C-D4ED7DD0DA92}" type="sibTrans" cxnId="{3D31DCCE-6231-4D19-8115-F46FB42A661B}">
      <dgm:prSet/>
      <dgm:spPr/>
      <dgm:t>
        <a:bodyPr/>
        <a:lstStyle/>
        <a:p>
          <a:endParaRPr lang="en-US"/>
        </a:p>
      </dgm:t>
    </dgm:pt>
    <dgm:pt modelId="{2FA6C84F-5CEE-4826-B085-1F5CD863ED3F}" type="pres">
      <dgm:prSet presAssocID="{BF457C22-5EE7-4A7E-B85C-DC6C3B64B804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3CAA6A81-AFC6-4126-863A-627A793EC302}" type="pres">
      <dgm:prSet presAssocID="{7C65C3C8-BF45-4240-A3C5-528CBC778FBE}" presName="ChildAccent5" presStyleCnt="0"/>
      <dgm:spPr/>
    </dgm:pt>
    <dgm:pt modelId="{57B7EF1A-FFE2-47DF-954E-B23777AD75E2}" type="pres">
      <dgm:prSet presAssocID="{7C65C3C8-BF45-4240-A3C5-528CBC778FBE}" presName="ChildAccent" presStyleLbl="alignImgPlace1" presStyleIdx="0" presStyleCnt="5" custLinFactNeighborX="-2794" custLinFactNeighborY="14"/>
      <dgm:spPr/>
    </dgm:pt>
    <dgm:pt modelId="{F7EBAB69-6DE8-4B9E-9A9A-414ED66845F0}" type="pres">
      <dgm:prSet presAssocID="{7C65C3C8-BF45-4240-A3C5-528CBC778FBE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56F5331-BDE0-4E05-83FD-052EB4B7C392}" type="pres">
      <dgm:prSet presAssocID="{7C65C3C8-BF45-4240-A3C5-528CBC778FBE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E5102542-01A2-4AF5-AF1C-8B29B50699FB}" type="pres">
      <dgm:prSet presAssocID="{D594E737-7CE6-44C4-9718-E65D81A10962}" presName="ChildAccent4" presStyleCnt="0"/>
      <dgm:spPr/>
    </dgm:pt>
    <dgm:pt modelId="{B74A9602-71E4-45CD-8B4B-0F70C8DEB503}" type="pres">
      <dgm:prSet presAssocID="{D594E737-7CE6-44C4-9718-E65D81A10962}" presName="ChildAccent" presStyleLbl="alignImgPlace1" presStyleIdx="1" presStyleCnt="5"/>
      <dgm:spPr/>
    </dgm:pt>
    <dgm:pt modelId="{2C745408-54CB-4B67-9C8C-47BCD9173B7D}" type="pres">
      <dgm:prSet presAssocID="{D594E737-7CE6-44C4-9718-E65D81A10962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E2F1E3-78C7-4FD9-9B46-A89AC44616F8}" type="pres">
      <dgm:prSet presAssocID="{D594E737-7CE6-44C4-9718-E65D81A10962}" presName="Parent4" presStyleLbl="node1" presStyleIdx="1" presStyleCnt="5">
        <dgm:presLayoutVars>
          <dgm:chMax val="2"/>
          <dgm:chPref val="1"/>
          <dgm:bulletEnabled val="1"/>
        </dgm:presLayoutVars>
      </dgm:prSet>
      <dgm:spPr>
        <a:xfrm>
          <a:off x="5733949" y="0"/>
          <a:ext cx="1427245" cy="792937"/>
        </a:xfrm>
        <a:prstGeom prst="rect">
          <a:avLst/>
        </a:prstGeom>
      </dgm:spPr>
    </dgm:pt>
    <dgm:pt modelId="{D8CF5B18-0223-4B78-AC7A-87C26B5142C7}" type="pres">
      <dgm:prSet presAssocID="{461CC3D7-1654-4E20-9272-C9FE56EF8FE7}" presName="ChildAccent3" presStyleCnt="0"/>
      <dgm:spPr/>
    </dgm:pt>
    <dgm:pt modelId="{84D82A5C-1677-4234-8CF7-B899ACB9F07F}" type="pres">
      <dgm:prSet presAssocID="{461CC3D7-1654-4E20-9272-C9FE56EF8FE7}" presName="ChildAccent" presStyleLbl="alignImgPlace1" presStyleIdx="2" presStyleCnt="5"/>
      <dgm:spPr/>
    </dgm:pt>
    <dgm:pt modelId="{C6FEF502-2BF2-4F05-BD32-9774AACF1036}" type="pres">
      <dgm:prSet presAssocID="{461CC3D7-1654-4E20-9272-C9FE56EF8FE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A5A58B-7CE4-4A96-A62E-2B475E2F98B5}" type="pres">
      <dgm:prSet presAssocID="{461CC3D7-1654-4E20-9272-C9FE56EF8FE7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1D79CD7E-CC67-4C1C-AD47-22711C5F127D}" type="pres">
      <dgm:prSet presAssocID="{1C980B33-154B-4DF5-AED7-A0DDDB078471}" presName="ChildAccent2" presStyleCnt="0"/>
      <dgm:spPr/>
    </dgm:pt>
    <dgm:pt modelId="{B2D041BC-5DB7-4DE1-BF2F-3BB6BC8F2E93}" type="pres">
      <dgm:prSet presAssocID="{1C980B33-154B-4DF5-AED7-A0DDDB078471}" presName="ChildAccent" presStyleLbl="alignImgPlace1" presStyleIdx="3" presStyleCnt="5"/>
      <dgm:spPr/>
    </dgm:pt>
    <dgm:pt modelId="{58672FFC-2831-4C10-AC4A-5CBF70B618FE}" type="pres">
      <dgm:prSet presAssocID="{1C980B33-154B-4DF5-AED7-A0DDDB07847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DEFC3A-1F40-4208-AB37-6961EA63620A}" type="pres">
      <dgm:prSet presAssocID="{1C980B33-154B-4DF5-AED7-A0DDDB078471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C158E265-C6EB-440B-8F90-24AAC9118264}" type="pres">
      <dgm:prSet presAssocID="{C0D5E6DD-64D8-43DF-8534-4E84C9840C87}" presName="ChildAccent1" presStyleCnt="0"/>
      <dgm:spPr/>
    </dgm:pt>
    <dgm:pt modelId="{3E0D546F-75E4-4BFE-957C-340552910F96}" type="pres">
      <dgm:prSet presAssocID="{C0D5E6DD-64D8-43DF-8534-4E84C9840C87}" presName="ChildAccent" presStyleLbl="alignImgPlace1" presStyleIdx="4" presStyleCnt="5"/>
      <dgm:spPr/>
    </dgm:pt>
    <dgm:pt modelId="{DBC484F3-6D40-4154-A262-1A277ECC8764}" type="pres">
      <dgm:prSet presAssocID="{C0D5E6DD-64D8-43DF-8534-4E84C9840C87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EFD2EA-27B0-4A74-9411-D18CC58A94CD}" type="pres">
      <dgm:prSet presAssocID="{C0D5E6DD-64D8-43DF-8534-4E84C9840C87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7AEE3000-1DCC-4028-BD0C-A2D4453CF9CA}" srcId="{461CC3D7-1654-4E20-9272-C9FE56EF8FE7}" destId="{AA85D8EA-482A-4913-9EF1-1EC73FDB77A1}" srcOrd="3" destOrd="0" parTransId="{A67480FA-FFBF-4CD2-B21C-D59A2F42F9FD}" sibTransId="{98CB6BD6-7B27-4F19-8093-4E0EC6689F77}"/>
    <dgm:cxn modelId="{CA02BA03-D321-428E-965C-9817A0D0110B}" type="presOf" srcId="{6DEBD86C-1D45-4D02-AE4A-F51EC566C3F4}" destId="{3E0D546F-75E4-4BFE-957C-340552910F96}" srcOrd="0" destOrd="4" presId="urn:microsoft.com/office/officeart/2011/layout/InterconnectedBlockProcess"/>
    <dgm:cxn modelId="{8BE79F05-99A1-4AFE-B14B-149138A24F44}" type="presOf" srcId="{AA85D8EA-482A-4913-9EF1-1EC73FDB77A1}" destId="{C6FEF502-2BF2-4F05-BD32-9774AACF1036}" srcOrd="1" destOrd="3" presId="urn:microsoft.com/office/officeart/2011/layout/InterconnectedBlockProcess"/>
    <dgm:cxn modelId="{8D68A105-5A65-4831-B215-7B1C540B47A9}" type="presOf" srcId="{DDAE37ED-0CA2-4BE6-BDB1-E51BB9C12AFB}" destId="{B74A9602-71E4-45CD-8B4B-0F70C8DEB503}" srcOrd="0" destOrd="3" presId="urn:microsoft.com/office/officeart/2011/layout/InterconnectedBlockProcess"/>
    <dgm:cxn modelId="{42051C0C-C3C6-44F2-A424-2FC748F4F289}" type="presOf" srcId="{D0A6B2F4-E433-4A97-A4AF-943E17622332}" destId="{C6FEF502-2BF2-4F05-BD32-9774AACF1036}" srcOrd="1" destOrd="0" presId="urn:microsoft.com/office/officeart/2011/layout/InterconnectedBlockProcess"/>
    <dgm:cxn modelId="{F38FDE0C-3057-4330-8D93-0C1D2304FDA6}" srcId="{D594E737-7CE6-44C4-9718-E65D81A10962}" destId="{4CAA2EA7-26A9-4F4A-B526-944BF7C86DF6}" srcOrd="1" destOrd="0" parTransId="{15AFA41E-0EF2-4CC4-B3B4-AF718A05CA8A}" sibTransId="{514ABDA7-A06E-4D33-ACE7-3926DD6B31C5}"/>
    <dgm:cxn modelId="{33C6DA0F-3683-421A-9FB0-E05452323921}" type="presOf" srcId="{574B03D0-E06A-4728-947E-D4B22085F685}" destId="{F7EBAB69-6DE8-4B9E-9A9A-414ED66845F0}" srcOrd="1" destOrd="2" presId="urn:microsoft.com/office/officeart/2011/layout/InterconnectedBlockProcess"/>
    <dgm:cxn modelId="{03FEFF10-753B-4A50-A654-EC61C628EEE9}" type="presOf" srcId="{23A676C5-65EF-46D4-B625-F059977D24C4}" destId="{58672FFC-2831-4C10-AC4A-5CBF70B618FE}" srcOrd="1" destOrd="4" presId="urn:microsoft.com/office/officeart/2011/layout/InterconnectedBlockProcess"/>
    <dgm:cxn modelId="{EC99B915-6641-4F97-9986-53DA5E3FB2C5}" srcId="{461CC3D7-1654-4E20-9272-C9FE56EF8FE7}" destId="{273F23C2-D81C-4FFD-9C42-095EC641E69C}" srcOrd="2" destOrd="0" parTransId="{95CEECEB-7B38-465D-A82A-15D1C53B9D71}" sibTransId="{D6121F53-3C9E-49AF-9A95-6E713F8341EC}"/>
    <dgm:cxn modelId="{A94A7F1B-3B9E-490A-AE3B-289E3AC9C1AC}" type="presOf" srcId="{E9B9C2FD-EA6E-4A0B-958B-A7D5074AFCAC}" destId="{84D82A5C-1677-4234-8CF7-B899ACB9F07F}" srcOrd="0" destOrd="1" presId="urn:microsoft.com/office/officeart/2011/layout/InterconnectedBlockProcess"/>
    <dgm:cxn modelId="{29B8001D-BCE6-4FAD-8B97-3C080812F7AB}" type="presOf" srcId="{81D62189-1B65-46A1-9E32-3415A1418B68}" destId="{57B7EF1A-FFE2-47DF-954E-B23777AD75E2}" srcOrd="0" destOrd="4" presId="urn:microsoft.com/office/officeart/2011/layout/InterconnectedBlockProcess"/>
    <dgm:cxn modelId="{EB7FEB20-D520-48C6-B9EC-F6132A6ACDAC}" type="presOf" srcId="{AA85D8EA-482A-4913-9EF1-1EC73FDB77A1}" destId="{84D82A5C-1677-4234-8CF7-B899ACB9F07F}" srcOrd="0" destOrd="3" presId="urn:microsoft.com/office/officeart/2011/layout/InterconnectedBlockProcess"/>
    <dgm:cxn modelId="{91EC8023-70A4-4974-B039-F6DB398EA02B}" type="presOf" srcId="{7D3A85CC-E1B3-4D18-B397-A80686005DFD}" destId="{3E0D546F-75E4-4BFE-957C-340552910F96}" srcOrd="0" destOrd="2" presId="urn:microsoft.com/office/officeart/2011/layout/InterconnectedBlockProcess"/>
    <dgm:cxn modelId="{4A918824-7581-4484-9382-BB4654144001}" type="presOf" srcId="{3E68E661-ED28-4A38-A2C5-5E308BDD5146}" destId="{58672FFC-2831-4C10-AC4A-5CBF70B618FE}" srcOrd="1" destOrd="0" presId="urn:microsoft.com/office/officeart/2011/layout/InterconnectedBlockProcess"/>
    <dgm:cxn modelId="{37538927-EA07-408C-BAC4-568E656F1F89}" type="presOf" srcId="{0C270A0F-BE0E-4A27-B68E-89AE7F3F3D06}" destId="{B2D041BC-5DB7-4DE1-BF2F-3BB6BC8F2E93}" srcOrd="0" destOrd="2" presId="urn:microsoft.com/office/officeart/2011/layout/InterconnectedBlockProcess"/>
    <dgm:cxn modelId="{87D4B327-20FD-4DCA-BC94-A906903A4E18}" type="presOf" srcId="{0C270A0F-BE0E-4A27-B68E-89AE7F3F3D06}" destId="{58672FFC-2831-4C10-AC4A-5CBF70B618FE}" srcOrd="1" destOrd="2" presId="urn:microsoft.com/office/officeart/2011/layout/InterconnectedBlockProcess"/>
    <dgm:cxn modelId="{C06DB128-6018-4BCB-B992-685BBC970662}" srcId="{461CC3D7-1654-4E20-9272-C9FE56EF8FE7}" destId="{A31ED333-0E50-4BF7-96F2-4FD1D42EFD0A}" srcOrd="4" destOrd="0" parTransId="{3AAEDF88-AE25-4F20-A6AD-75C8298DD0DF}" sibTransId="{8F86494E-D543-49D1-822C-DB28CCAD9122}"/>
    <dgm:cxn modelId="{98A7D129-33C5-4FD1-82F3-5EC0AF91C4DA}" type="presOf" srcId="{1408917B-FE07-4BC5-B673-E09E99613A81}" destId="{57B7EF1A-FFE2-47DF-954E-B23777AD75E2}" srcOrd="0" destOrd="3" presId="urn:microsoft.com/office/officeart/2011/layout/InterconnectedBlockProcess"/>
    <dgm:cxn modelId="{ECD5462E-D765-4C29-932C-80DB4437C8E8}" srcId="{D594E737-7CE6-44C4-9718-E65D81A10962}" destId="{17154FA6-ACCE-4C6A-916C-5F840B51A05F}" srcOrd="4" destOrd="0" parTransId="{F0C1CDFA-6E2F-4DD3-808A-43C7105A3BB0}" sibTransId="{3F51C596-70FE-4545-B422-249C156E841E}"/>
    <dgm:cxn modelId="{1FA3D431-0751-49D4-9FB9-5D06123765E1}" srcId="{7C65C3C8-BF45-4240-A3C5-528CBC778FBE}" destId="{20162A76-3F52-4670-81E7-86C46838673B}" srcOrd="0" destOrd="0" parTransId="{D20E527A-5AF5-46B2-8E6D-014D8DCD81D8}" sibTransId="{F7FF00DB-D8DA-4CD5-9EA1-377EB2E53B37}"/>
    <dgm:cxn modelId="{57BDF831-E3B6-4029-90CC-7876FF3B4E67}" srcId="{C0D5E6DD-64D8-43DF-8534-4E84C9840C87}" destId="{1351B004-4D13-42E9-8A68-84860B9DDA6E}" srcOrd="3" destOrd="0" parTransId="{6DBB47B4-6766-4943-B256-39FF78BFDAE6}" sibTransId="{B6E0A948-E2FF-46A2-AC6E-FEBAB2382C8A}"/>
    <dgm:cxn modelId="{719C4335-ADFB-4222-A148-7468AB4569DA}" type="presOf" srcId="{C09D6CFD-D606-446B-AD28-A4148B9BD1A8}" destId="{2C745408-54CB-4B67-9C8C-47BCD9173B7D}" srcOrd="1" destOrd="0" presId="urn:microsoft.com/office/officeart/2011/layout/InterconnectedBlockProcess"/>
    <dgm:cxn modelId="{2A802537-529F-4719-AADF-6F55AB6D7166}" type="presOf" srcId="{461CC3D7-1654-4E20-9272-C9FE56EF8FE7}" destId="{F4A5A58B-7CE4-4A96-A62E-2B475E2F98B5}" srcOrd="0" destOrd="0" presId="urn:microsoft.com/office/officeart/2011/layout/InterconnectedBlockProcess"/>
    <dgm:cxn modelId="{3F50FD3F-8CA9-4B12-B84C-B633BA291800}" type="presOf" srcId="{4CAA2EA7-26A9-4F4A-B526-944BF7C86DF6}" destId="{B74A9602-71E4-45CD-8B4B-0F70C8DEB503}" srcOrd="0" destOrd="1" presId="urn:microsoft.com/office/officeart/2011/layout/InterconnectedBlockProcess"/>
    <dgm:cxn modelId="{465C7C5B-BF05-4D59-9C26-E95024F40978}" type="presOf" srcId="{1408917B-FE07-4BC5-B673-E09E99613A81}" destId="{F7EBAB69-6DE8-4B9E-9A9A-414ED66845F0}" srcOrd="1" destOrd="3" presId="urn:microsoft.com/office/officeart/2011/layout/InterconnectedBlockProcess"/>
    <dgm:cxn modelId="{2890A25F-E7B7-47EB-9E94-0AEDBADEC42A}" type="presOf" srcId="{273F23C2-D81C-4FFD-9C42-095EC641E69C}" destId="{C6FEF502-2BF2-4F05-BD32-9774AACF1036}" srcOrd="1" destOrd="2" presId="urn:microsoft.com/office/officeart/2011/layout/InterconnectedBlockProcess"/>
    <dgm:cxn modelId="{E0DE0D60-4873-4CAE-B21A-F22BC5740273}" srcId="{1C980B33-154B-4DF5-AED7-A0DDDB078471}" destId="{0C270A0F-BE0E-4A27-B68E-89AE7F3F3D06}" srcOrd="2" destOrd="0" parTransId="{01A0155D-0333-4E0A-A77E-F1BF6E068DAB}" sibTransId="{FDE1DE40-EDE9-4EB3-B181-1F363D07A047}"/>
    <dgm:cxn modelId="{CA198762-799A-46D7-8C93-023F7678EE01}" type="presOf" srcId="{555F0D7F-27DD-4A67-A21A-862833C5C0E9}" destId="{B74A9602-71E4-45CD-8B4B-0F70C8DEB503}" srcOrd="0" destOrd="2" presId="urn:microsoft.com/office/officeart/2011/layout/InterconnectedBlockProcess"/>
    <dgm:cxn modelId="{FC0FA042-43D8-40A8-9F49-84909904177C}" srcId="{1C980B33-154B-4DF5-AED7-A0DDDB078471}" destId="{23A676C5-65EF-46D4-B625-F059977D24C4}" srcOrd="4" destOrd="0" parTransId="{2797E53B-A9A4-4A60-9382-6ED9FE2E7A03}" sibTransId="{D89EED50-11FF-47BD-AED7-45AC42D59C61}"/>
    <dgm:cxn modelId="{E157D242-5907-47D2-8A3D-95F4E9391CEF}" type="presOf" srcId="{23A676C5-65EF-46D4-B625-F059977D24C4}" destId="{B2D041BC-5DB7-4DE1-BF2F-3BB6BC8F2E93}" srcOrd="0" destOrd="4" presId="urn:microsoft.com/office/officeart/2011/layout/InterconnectedBlockProcess"/>
    <dgm:cxn modelId="{8BE9AA6B-2A07-4C75-A408-30EC72C575A4}" type="presOf" srcId="{1351B004-4D13-42E9-8A68-84860B9DDA6E}" destId="{3E0D546F-75E4-4BFE-957C-340552910F96}" srcOrd="0" destOrd="3" presId="urn:microsoft.com/office/officeart/2011/layout/InterconnectedBlockProcess"/>
    <dgm:cxn modelId="{17C5B96D-EB6C-4140-9060-060F21CA44F4}" srcId="{1C980B33-154B-4DF5-AED7-A0DDDB078471}" destId="{DAA20C31-08C9-4284-9DC0-29E5458F4A37}" srcOrd="1" destOrd="0" parTransId="{32E756E1-5E51-41CD-81ED-CA1012D99A3F}" sibTransId="{3B428EB4-A23C-405F-B375-FB9260783EF3}"/>
    <dgm:cxn modelId="{0D859D4E-62A5-4FDF-BE71-AC1C8EAB7CAB}" type="presOf" srcId="{555F0D7F-27DD-4A67-A21A-862833C5C0E9}" destId="{2C745408-54CB-4B67-9C8C-47BCD9173B7D}" srcOrd="1" destOrd="2" presId="urn:microsoft.com/office/officeart/2011/layout/InterconnectedBlockProcess"/>
    <dgm:cxn modelId="{89A01E50-DC48-4E6B-874E-2B4B47FE0F9D}" type="presOf" srcId="{BF457C22-5EE7-4A7E-B85C-DC6C3B64B804}" destId="{2FA6C84F-5CEE-4826-B085-1F5CD863ED3F}" srcOrd="0" destOrd="0" presId="urn:microsoft.com/office/officeart/2011/layout/InterconnectedBlockProcess"/>
    <dgm:cxn modelId="{D2303F71-7A91-4491-B194-BE4E0D364004}" type="presOf" srcId="{17154FA6-ACCE-4C6A-916C-5F840B51A05F}" destId="{B74A9602-71E4-45CD-8B4B-0F70C8DEB503}" srcOrd="0" destOrd="4" presId="urn:microsoft.com/office/officeart/2011/layout/InterconnectedBlockProcess"/>
    <dgm:cxn modelId="{4A749A51-9BFD-42C3-B4C3-73F57A541860}" type="presOf" srcId="{D594E737-7CE6-44C4-9718-E65D81A10962}" destId="{D5E2F1E3-78C7-4FD9-9B46-A89AC44616F8}" srcOrd="0" destOrd="0" presId="urn:microsoft.com/office/officeart/2011/layout/InterconnectedBlockProcess"/>
    <dgm:cxn modelId="{E0D74652-FCF2-41AD-AEE3-D12E1C3C3553}" type="presOf" srcId="{DAA20C31-08C9-4284-9DC0-29E5458F4A37}" destId="{B2D041BC-5DB7-4DE1-BF2F-3BB6BC8F2E93}" srcOrd="0" destOrd="1" presId="urn:microsoft.com/office/officeart/2011/layout/InterconnectedBlockProcess"/>
    <dgm:cxn modelId="{D0AAF253-043C-4D38-AC6A-DBDABE1D7EB0}" srcId="{D594E737-7CE6-44C4-9718-E65D81A10962}" destId="{DDAE37ED-0CA2-4BE6-BDB1-E51BB9C12AFB}" srcOrd="3" destOrd="0" parTransId="{AC41AB62-E81E-472E-886A-EBCF145F90C0}" sibTransId="{D5344D4F-5561-4A49-A1C5-77AE8AC3C7FF}"/>
    <dgm:cxn modelId="{CBD93154-2983-4108-AC99-4869B7E52D48}" type="presOf" srcId="{17154FA6-ACCE-4C6A-916C-5F840B51A05F}" destId="{2C745408-54CB-4B67-9C8C-47BCD9173B7D}" srcOrd="1" destOrd="4" presId="urn:microsoft.com/office/officeart/2011/layout/InterconnectedBlockProcess"/>
    <dgm:cxn modelId="{E3485C75-DB7E-49F5-B46D-5A848BDA65B2}" type="presOf" srcId="{7D3A85CC-E1B3-4D18-B397-A80686005DFD}" destId="{DBC484F3-6D40-4154-A262-1A277ECC8764}" srcOrd="1" destOrd="2" presId="urn:microsoft.com/office/officeart/2011/layout/InterconnectedBlockProcess"/>
    <dgm:cxn modelId="{7024FB76-DE47-4A48-B2B8-3D8B9A0B366B}" srcId="{1C980B33-154B-4DF5-AED7-A0DDDB078471}" destId="{621F1314-DA95-409A-A7D6-45CDF2603816}" srcOrd="3" destOrd="0" parTransId="{2B62F165-BB2B-4029-9B69-736B14F370A3}" sibTransId="{8CB4B357-74A5-4D4D-BE05-7864D5D54060}"/>
    <dgm:cxn modelId="{18557B7A-346B-4D51-AE73-5273BCAF67C2}" srcId="{7C65C3C8-BF45-4240-A3C5-528CBC778FBE}" destId="{1408917B-FE07-4BC5-B673-E09E99613A81}" srcOrd="3" destOrd="0" parTransId="{F9ACCD64-AA62-402A-920D-E7DA6F9D552E}" sibTransId="{7CFE728D-97FB-40AD-B821-A4EB72BEB5C8}"/>
    <dgm:cxn modelId="{226D867E-EC2B-4B51-BD8A-34C214735549}" type="presOf" srcId="{6DEBD86C-1D45-4D02-AE4A-F51EC566C3F4}" destId="{DBC484F3-6D40-4154-A262-1A277ECC8764}" srcOrd="1" destOrd="4" presId="urn:microsoft.com/office/officeart/2011/layout/InterconnectedBlockProcess"/>
    <dgm:cxn modelId="{C5F8C981-6276-453A-A773-C862023A8EA3}" type="presOf" srcId="{20162A76-3F52-4670-81E7-86C46838673B}" destId="{57B7EF1A-FFE2-47DF-954E-B23777AD75E2}" srcOrd="0" destOrd="0" presId="urn:microsoft.com/office/officeart/2011/layout/InterconnectedBlockProcess"/>
    <dgm:cxn modelId="{E4812883-71EE-4948-830F-4E93C6A31DDE}" type="presOf" srcId="{A31ED333-0E50-4BF7-96F2-4FD1D42EFD0A}" destId="{C6FEF502-2BF2-4F05-BD32-9774AACF1036}" srcOrd="1" destOrd="4" presId="urn:microsoft.com/office/officeart/2011/layout/InterconnectedBlockProcess"/>
    <dgm:cxn modelId="{783A5C83-810C-4648-9072-E9644AC2C631}" type="presOf" srcId="{3E68E661-ED28-4A38-A2C5-5E308BDD5146}" destId="{B2D041BC-5DB7-4DE1-BF2F-3BB6BC8F2E93}" srcOrd="0" destOrd="0" presId="urn:microsoft.com/office/officeart/2011/layout/InterconnectedBlockProcess"/>
    <dgm:cxn modelId="{DB69A886-8CBB-4E64-A808-5555B173CC23}" srcId="{C0D5E6DD-64D8-43DF-8534-4E84C9840C87}" destId="{6DEBD86C-1D45-4D02-AE4A-F51EC566C3F4}" srcOrd="4" destOrd="0" parTransId="{E3F0BA23-8F04-4B3A-91F2-EF4B5E23D9C0}" sibTransId="{2F767022-C02F-41D0-8AD6-8B628BFBB1E2}"/>
    <dgm:cxn modelId="{FAFBE788-3195-484B-9565-30A351A583BF}" srcId="{C0D5E6DD-64D8-43DF-8534-4E84C9840C87}" destId="{2ADD0E94-5158-476C-9CEA-C4368CF44206}" srcOrd="0" destOrd="0" parTransId="{ECD0154B-C1EC-413D-89EE-447EC62AB56F}" sibTransId="{F9DDB684-6BAF-47B4-97B1-F61CD462D5C1}"/>
    <dgm:cxn modelId="{6A2B5E89-C8EA-4526-BCD5-2C7AC6DA7E3C}" srcId="{1C980B33-154B-4DF5-AED7-A0DDDB078471}" destId="{3E68E661-ED28-4A38-A2C5-5E308BDD5146}" srcOrd="0" destOrd="0" parTransId="{A865A220-FDA1-474F-942F-12FA14CE49CA}" sibTransId="{76634B28-0C39-48B9-B445-DD88987FB9C5}"/>
    <dgm:cxn modelId="{50C1AF8A-25DE-425C-B1CC-78BA7A840CA1}" type="presOf" srcId="{D0A6B2F4-E433-4A97-A4AF-943E17622332}" destId="{84D82A5C-1677-4234-8CF7-B899ACB9F07F}" srcOrd="0" destOrd="0" presId="urn:microsoft.com/office/officeart/2011/layout/InterconnectedBlockProcess"/>
    <dgm:cxn modelId="{8134B98A-42BC-45AD-834E-911F22FA3FC0}" type="presOf" srcId="{1351B004-4D13-42E9-8A68-84860B9DDA6E}" destId="{DBC484F3-6D40-4154-A262-1A277ECC8764}" srcOrd="1" destOrd="3" presId="urn:microsoft.com/office/officeart/2011/layout/InterconnectedBlockProcess"/>
    <dgm:cxn modelId="{EFCAA18B-410E-4B9D-AE62-F9395865418C}" srcId="{BF457C22-5EE7-4A7E-B85C-DC6C3B64B804}" destId="{D594E737-7CE6-44C4-9718-E65D81A10962}" srcOrd="3" destOrd="0" parTransId="{17A1DC37-2124-4F24-8575-A679CA395056}" sibTransId="{162C7A23-4DF1-4817-B70B-75EB8D08D79E}"/>
    <dgm:cxn modelId="{68198090-D106-42FA-8152-4BFBB94FD2F1}" srcId="{C0D5E6DD-64D8-43DF-8534-4E84C9840C87}" destId="{7D3A85CC-E1B3-4D18-B397-A80686005DFD}" srcOrd="2" destOrd="0" parTransId="{5D376271-A78B-4F53-A965-7716E087E87A}" sibTransId="{264367DC-BE19-4F02-BFEC-C5A252F39465}"/>
    <dgm:cxn modelId="{4E960B95-6866-4B50-BD9F-72342794154C}" type="presOf" srcId="{4CAA2EA7-26A9-4F4A-B526-944BF7C86DF6}" destId="{2C745408-54CB-4B67-9C8C-47BCD9173B7D}" srcOrd="1" destOrd="1" presId="urn:microsoft.com/office/officeart/2011/layout/InterconnectedBlockProcess"/>
    <dgm:cxn modelId="{15C2F6A3-35A4-46A5-9731-F68E7A87A5BC}" type="presOf" srcId="{7C65C3C8-BF45-4240-A3C5-528CBC778FBE}" destId="{F56F5331-BDE0-4E05-83FD-052EB4B7C392}" srcOrd="0" destOrd="0" presId="urn:microsoft.com/office/officeart/2011/layout/InterconnectedBlockProcess"/>
    <dgm:cxn modelId="{83548DAC-E7FB-47CC-96E4-3E57B93B2D73}" srcId="{BF457C22-5EE7-4A7E-B85C-DC6C3B64B804}" destId="{7C65C3C8-BF45-4240-A3C5-528CBC778FBE}" srcOrd="4" destOrd="0" parTransId="{BA436082-AF93-451A-A720-61DC50EF56C0}" sibTransId="{35716C1B-21CF-4A42-B67B-DA64DF2C23DB}"/>
    <dgm:cxn modelId="{EDD252AD-512D-4EB2-9E11-F1F0E603EC0A}" type="presOf" srcId="{208AF480-3E94-427B-AA58-5D62C2C86DFE}" destId="{57B7EF1A-FFE2-47DF-954E-B23777AD75E2}" srcOrd="0" destOrd="1" presId="urn:microsoft.com/office/officeart/2011/layout/InterconnectedBlockProcess"/>
    <dgm:cxn modelId="{664776B0-47A8-4C27-9A16-C7DA17217DD7}" type="presOf" srcId="{C09D6CFD-D606-446B-AD28-A4148B9BD1A8}" destId="{B74A9602-71E4-45CD-8B4B-0F70C8DEB503}" srcOrd="0" destOrd="0" presId="urn:microsoft.com/office/officeart/2011/layout/InterconnectedBlockProcess"/>
    <dgm:cxn modelId="{AEFFE4B2-33A6-4C55-ADFB-910128ED7B44}" srcId="{BF457C22-5EE7-4A7E-B85C-DC6C3B64B804}" destId="{1C980B33-154B-4DF5-AED7-A0DDDB078471}" srcOrd="1" destOrd="0" parTransId="{233BC4CD-DEEA-4818-A58E-6ED4827D1A41}" sibTransId="{A739709C-ABCC-412F-B5CE-AD07FB286561}"/>
    <dgm:cxn modelId="{3E6EEDB4-D447-4897-9120-0D15E08FDA7D}" type="presOf" srcId="{208AF480-3E94-427B-AA58-5D62C2C86DFE}" destId="{F7EBAB69-6DE8-4B9E-9A9A-414ED66845F0}" srcOrd="1" destOrd="1" presId="urn:microsoft.com/office/officeart/2011/layout/InterconnectedBlockProcess"/>
    <dgm:cxn modelId="{371BADB6-2A42-4B62-B251-256C378A2AE9}" type="presOf" srcId="{A31ED333-0E50-4BF7-96F2-4FD1D42EFD0A}" destId="{84D82A5C-1677-4234-8CF7-B899ACB9F07F}" srcOrd="0" destOrd="4" presId="urn:microsoft.com/office/officeart/2011/layout/InterconnectedBlockProcess"/>
    <dgm:cxn modelId="{AA2FE8BF-9D3D-4BE2-9CA1-D476ABEA6B01}" srcId="{C0D5E6DD-64D8-43DF-8534-4E84C9840C87}" destId="{03F0AF79-181F-4813-8D0B-13781B49B9BD}" srcOrd="1" destOrd="0" parTransId="{12FE0778-0523-42AB-8FB3-26EDE376DC8D}" sibTransId="{5D295624-FF9A-4CFE-8B2F-5A551FCD82C1}"/>
    <dgm:cxn modelId="{5BF351C0-A937-47DE-99AD-0CE8CA27521D}" srcId="{7C65C3C8-BF45-4240-A3C5-528CBC778FBE}" destId="{208AF480-3E94-427B-AA58-5D62C2C86DFE}" srcOrd="1" destOrd="0" parTransId="{0F0AED0B-D6F1-42F4-9B74-F7256C7AD19F}" sibTransId="{439847A0-7158-4884-8127-7E9686EB1766}"/>
    <dgm:cxn modelId="{44F1A8C8-B545-489C-B45B-9259D4500033}" type="presOf" srcId="{1C980B33-154B-4DF5-AED7-A0DDDB078471}" destId="{3ADEFC3A-1F40-4208-AB37-6961EA63620A}" srcOrd="0" destOrd="0" presId="urn:microsoft.com/office/officeart/2011/layout/InterconnectedBlockProcess"/>
    <dgm:cxn modelId="{B6F434C9-7887-4461-B3DF-684819602EB1}" type="presOf" srcId="{273F23C2-D81C-4FFD-9C42-095EC641E69C}" destId="{84D82A5C-1677-4234-8CF7-B899ACB9F07F}" srcOrd="0" destOrd="2" presId="urn:microsoft.com/office/officeart/2011/layout/InterconnectedBlockProcess"/>
    <dgm:cxn modelId="{032FBEC9-0499-4E9E-81AA-2270EA711AE7}" type="presOf" srcId="{DAA20C31-08C9-4284-9DC0-29E5458F4A37}" destId="{58672FFC-2831-4C10-AC4A-5CBF70B618FE}" srcOrd="1" destOrd="1" presId="urn:microsoft.com/office/officeart/2011/layout/InterconnectedBlockProcess"/>
    <dgm:cxn modelId="{F0DA12CC-07F6-4815-8897-829520DC3CCB}" type="presOf" srcId="{03F0AF79-181F-4813-8D0B-13781B49B9BD}" destId="{3E0D546F-75E4-4BFE-957C-340552910F96}" srcOrd="0" destOrd="1" presId="urn:microsoft.com/office/officeart/2011/layout/InterconnectedBlockProcess"/>
    <dgm:cxn modelId="{AC97FCCC-995B-4510-A31B-78C046BF821A}" srcId="{461CC3D7-1654-4E20-9272-C9FE56EF8FE7}" destId="{E9B9C2FD-EA6E-4A0B-958B-A7D5074AFCAC}" srcOrd="1" destOrd="0" parTransId="{36759C17-62D8-41F0-8012-1174DF70339F}" sibTransId="{12344D51-8DE2-4049-B835-CD0160B8199F}"/>
    <dgm:cxn modelId="{3D31DCCE-6231-4D19-8115-F46FB42A661B}" srcId="{7C65C3C8-BF45-4240-A3C5-528CBC778FBE}" destId="{81D62189-1B65-46A1-9E32-3415A1418B68}" srcOrd="4" destOrd="0" parTransId="{B45F92F4-B011-406C-A317-407B3D0BBA6A}" sibTransId="{ADF16808-E9E6-4036-AA7C-D4ED7DD0DA92}"/>
    <dgm:cxn modelId="{699412D1-D184-4A3D-8133-D1A28D41400E}" srcId="{BF457C22-5EE7-4A7E-B85C-DC6C3B64B804}" destId="{C0D5E6DD-64D8-43DF-8534-4E84C9840C87}" srcOrd="0" destOrd="0" parTransId="{99775547-AF00-46CB-8D5E-09E27548C697}" sibTransId="{74945685-1301-4352-A2F5-0B897D2DA976}"/>
    <dgm:cxn modelId="{E69297D2-8AFB-4E2A-A9AF-DB0A08FD711A}" type="presOf" srcId="{03F0AF79-181F-4813-8D0B-13781B49B9BD}" destId="{DBC484F3-6D40-4154-A262-1A277ECC8764}" srcOrd="1" destOrd="1" presId="urn:microsoft.com/office/officeart/2011/layout/InterconnectedBlockProcess"/>
    <dgm:cxn modelId="{D3DAF9D3-C3D6-4CEB-BC9B-E0DC2E637285}" type="presOf" srcId="{2ADD0E94-5158-476C-9CEA-C4368CF44206}" destId="{3E0D546F-75E4-4BFE-957C-340552910F96}" srcOrd="0" destOrd="0" presId="urn:microsoft.com/office/officeart/2011/layout/InterconnectedBlockProcess"/>
    <dgm:cxn modelId="{7F9DC1D8-C371-48A6-BB97-4FE39C8456C2}" srcId="{D594E737-7CE6-44C4-9718-E65D81A10962}" destId="{C09D6CFD-D606-446B-AD28-A4148B9BD1A8}" srcOrd="0" destOrd="0" parTransId="{6E884253-6137-4215-985E-23DA7B16D6A2}" sibTransId="{EAAE821F-7C69-4520-A3A8-B2AC612D2AFC}"/>
    <dgm:cxn modelId="{45851DDA-A766-4046-8C58-F66D67C6055B}" type="presOf" srcId="{574B03D0-E06A-4728-947E-D4B22085F685}" destId="{57B7EF1A-FFE2-47DF-954E-B23777AD75E2}" srcOrd="0" destOrd="2" presId="urn:microsoft.com/office/officeart/2011/layout/InterconnectedBlockProcess"/>
    <dgm:cxn modelId="{714B63DE-E21D-40B7-BC89-7D50F9540EDA}" srcId="{D594E737-7CE6-44C4-9718-E65D81A10962}" destId="{555F0D7F-27DD-4A67-A21A-862833C5C0E9}" srcOrd="2" destOrd="0" parTransId="{48B8209D-F128-4BCA-9758-92454C27749B}" sibTransId="{032FA9A9-313F-4CEF-88DC-D1FB59AE84D5}"/>
    <dgm:cxn modelId="{BCB356E1-208B-4562-B3A8-CC28E3BB7D5D}" type="presOf" srcId="{C0D5E6DD-64D8-43DF-8534-4E84C9840C87}" destId="{FBEFD2EA-27B0-4A74-9411-D18CC58A94CD}" srcOrd="0" destOrd="0" presId="urn:microsoft.com/office/officeart/2011/layout/InterconnectedBlockProcess"/>
    <dgm:cxn modelId="{E36CAEE3-5712-4EF5-A57B-F9492C518084}" type="presOf" srcId="{DDAE37ED-0CA2-4BE6-BDB1-E51BB9C12AFB}" destId="{2C745408-54CB-4B67-9C8C-47BCD9173B7D}" srcOrd="1" destOrd="3" presId="urn:microsoft.com/office/officeart/2011/layout/InterconnectedBlockProcess"/>
    <dgm:cxn modelId="{B8F07EE4-2598-4309-931D-5DC69143A1A0}" type="presOf" srcId="{2ADD0E94-5158-476C-9CEA-C4368CF44206}" destId="{DBC484F3-6D40-4154-A262-1A277ECC8764}" srcOrd="1" destOrd="0" presId="urn:microsoft.com/office/officeart/2011/layout/InterconnectedBlockProcess"/>
    <dgm:cxn modelId="{075AB0E6-812B-4680-98F9-A10339897299}" srcId="{BF457C22-5EE7-4A7E-B85C-DC6C3B64B804}" destId="{461CC3D7-1654-4E20-9272-C9FE56EF8FE7}" srcOrd="2" destOrd="0" parTransId="{BD44FEB4-D44F-4A0F-BC67-952F7087694F}" sibTransId="{9376DCA1-183E-4F4D-ACBE-5FF8F1A4E582}"/>
    <dgm:cxn modelId="{50CA8FE8-9B8F-42F9-BE15-A03490822ECD}" type="presOf" srcId="{621F1314-DA95-409A-A7D6-45CDF2603816}" destId="{58672FFC-2831-4C10-AC4A-5CBF70B618FE}" srcOrd="1" destOrd="3" presId="urn:microsoft.com/office/officeart/2011/layout/InterconnectedBlockProcess"/>
    <dgm:cxn modelId="{FEE682EA-7E48-4E66-91EA-6A136BA155A7}" type="presOf" srcId="{20162A76-3F52-4670-81E7-86C46838673B}" destId="{F7EBAB69-6DE8-4B9E-9A9A-414ED66845F0}" srcOrd="1" destOrd="0" presId="urn:microsoft.com/office/officeart/2011/layout/InterconnectedBlockProcess"/>
    <dgm:cxn modelId="{D5EF4FFA-B44E-42C5-B508-28DA764AC381}" srcId="{7C65C3C8-BF45-4240-A3C5-528CBC778FBE}" destId="{574B03D0-E06A-4728-947E-D4B22085F685}" srcOrd="2" destOrd="0" parTransId="{996806C5-DED1-4BE2-B901-39F8506352DF}" sibTransId="{06E082B8-9AC1-4839-8B61-B11CAA748FDA}"/>
    <dgm:cxn modelId="{B849DBFA-AF1E-4C30-8038-487AA4D5A6EF}" srcId="{461CC3D7-1654-4E20-9272-C9FE56EF8FE7}" destId="{D0A6B2F4-E433-4A97-A4AF-943E17622332}" srcOrd="0" destOrd="0" parTransId="{6C8D79BD-E4D5-43A2-BE41-2F9A08187105}" sibTransId="{3C478487-738C-42C7-AECA-ECF88A7AA519}"/>
    <dgm:cxn modelId="{55A3C2FB-4B89-4D1E-A77F-99A97F93DA2F}" type="presOf" srcId="{81D62189-1B65-46A1-9E32-3415A1418B68}" destId="{F7EBAB69-6DE8-4B9E-9A9A-414ED66845F0}" srcOrd="1" destOrd="4" presId="urn:microsoft.com/office/officeart/2011/layout/InterconnectedBlockProcess"/>
    <dgm:cxn modelId="{46C097FF-5518-4717-9A9D-F071F1F37398}" type="presOf" srcId="{621F1314-DA95-409A-A7D6-45CDF2603816}" destId="{B2D041BC-5DB7-4DE1-BF2F-3BB6BC8F2E93}" srcOrd="0" destOrd="3" presId="urn:microsoft.com/office/officeart/2011/layout/InterconnectedBlockProcess"/>
    <dgm:cxn modelId="{8DA4CEFF-0791-4CE4-B4D5-8360C8B49928}" type="presOf" srcId="{E9B9C2FD-EA6E-4A0B-958B-A7D5074AFCAC}" destId="{C6FEF502-2BF2-4F05-BD32-9774AACF1036}" srcOrd="1" destOrd="1" presId="urn:microsoft.com/office/officeart/2011/layout/InterconnectedBlockProcess"/>
    <dgm:cxn modelId="{A3219A32-EC44-4922-817C-6E26BE1DDD1E}" type="presParOf" srcId="{2FA6C84F-5CEE-4826-B085-1F5CD863ED3F}" destId="{3CAA6A81-AFC6-4126-863A-627A793EC302}" srcOrd="0" destOrd="0" presId="urn:microsoft.com/office/officeart/2011/layout/InterconnectedBlockProcess"/>
    <dgm:cxn modelId="{45B7DBEA-C6C2-4893-BBC4-98384AD04389}" type="presParOf" srcId="{3CAA6A81-AFC6-4126-863A-627A793EC302}" destId="{57B7EF1A-FFE2-47DF-954E-B23777AD75E2}" srcOrd="0" destOrd="0" presId="urn:microsoft.com/office/officeart/2011/layout/InterconnectedBlockProcess"/>
    <dgm:cxn modelId="{017F6EEC-A192-4E37-AF9A-C85EF2FE5809}" type="presParOf" srcId="{2FA6C84F-5CEE-4826-B085-1F5CD863ED3F}" destId="{F7EBAB69-6DE8-4B9E-9A9A-414ED66845F0}" srcOrd="1" destOrd="0" presId="urn:microsoft.com/office/officeart/2011/layout/InterconnectedBlockProcess"/>
    <dgm:cxn modelId="{25CA65CC-B739-4883-A3AF-C11A3850E56A}" type="presParOf" srcId="{2FA6C84F-5CEE-4826-B085-1F5CD863ED3F}" destId="{F56F5331-BDE0-4E05-83FD-052EB4B7C392}" srcOrd="2" destOrd="0" presId="urn:microsoft.com/office/officeart/2011/layout/InterconnectedBlockProcess"/>
    <dgm:cxn modelId="{48D73E16-E5C4-4409-A1BD-91CD9B9B481C}" type="presParOf" srcId="{2FA6C84F-5CEE-4826-B085-1F5CD863ED3F}" destId="{E5102542-01A2-4AF5-AF1C-8B29B50699FB}" srcOrd="3" destOrd="0" presId="urn:microsoft.com/office/officeart/2011/layout/InterconnectedBlockProcess"/>
    <dgm:cxn modelId="{01CDDE00-A313-4216-9A56-ED09062CD486}" type="presParOf" srcId="{E5102542-01A2-4AF5-AF1C-8B29B50699FB}" destId="{B74A9602-71E4-45CD-8B4B-0F70C8DEB503}" srcOrd="0" destOrd="0" presId="urn:microsoft.com/office/officeart/2011/layout/InterconnectedBlockProcess"/>
    <dgm:cxn modelId="{B334DD72-1489-4464-A251-719CAD2AD146}" type="presParOf" srcId="{2FA6C84F-5CEE-4826-B085-1F5CD863ED3F}" destId="{2C745408-54CB-4B67-9C8C-47BCD9173B7D}" srcOrd="4" destOrd="0" presId="urn:microsoft.com/office/officeart/2011/layout/InterconnectedBlockProcess"/>
    <dgm:cxn modelId="{7E01C1A1-6328-4FE2-A94B-CD72B1C2D382}" type="presParOf" srcId="{2FA6C84F-5CEE-4826-B085-1F5CD863ED3F}" destId="{D5E2F1E3-78C7-4FD9-9B46-A89AC44616F8}" srcOrd="5" destOrd="0" presId="urn:microsoft.com/office/officeart/2011/layout/InterconnectedBlockProcess"/>
    <dgm:cxn modelId="{4A02531F-9416-4078-A567-E907DE6BF1FA}" type="presParOf" srcId="{2FA6C84F-5CEE-4826-B085-1F5CD863ED3F}" destId="{D8CF5B18-0223-4B78-AC7A-87C26B5142C7}" srcOrd="6" destOrd="0" presId="urn:microsoft.com/office/officeart/2011/layout/InterconnectedBlockProcess"/>
    <dgm:cxn modelId="{19760C79-7B50-4792-A021-23B1B29C717E}" type="presParOf" srcId="{D8CF5B18-0223-4B78-AC7A-87C26B5142C7}" destId="{84D82A5C-1677-4234-8CF7-B899ACB9F07F}" srcOrd="0" destOrd="0" presId="urn:microsoft.com/office/officeart/2011/layout/InterconnectedBlockProcess"/>
    <dgm:cxn modelId="{AAE329E1-FD03-4E7F-8774-647818BA3D70}" type="presParOf" srcId="{2FA6C84F-5CEE-4826-B085-1F5CD863ED3F}" destId="{C6FEF502-2BF2-4F05-BD32-9774AACF1036}" srcOrd="7" destOrd="0" presId="urn:microsoft.com/office/officeart/2011/layout/InterconnectedBlockProcess"/>
    <dgm:cxn modelId="{6FAA2492-D9DB-4DDC-9AAD-AE3A87BAEE54}" type="presParOf" srcId="{2FA6C84F-5CEE-4826-B085-1F5CD863ED3F}" destId="{F4A5A58B-7CE4-4A96-A62E-2B475E2F98B5}" srcOrd="8" destOrd="0" presId="urn:microsoft.com/office/officeart/2011/layout/InterconnectedBlockProcess"/>
    <dgm:cxn modelId="{A1C51D8F-8010-46EF-A19F-70CE98E0EBAE}" type="presParOf" srcId="{2FA6C84F-5CEE-4826-B085-1F5CD863ED3F}" destId="{1D79CD7E-CC67-4C1C-AD47-22711C5F127D}" srcOrd="9" destOrd="0" presId="urn:microsoft.com/office/officeart/2011/layout/InterconnectedBlockProcess"/>
    <dgm:cxn modelId="{98FD7016-0405-44F4-A77A-8B9ABDA658B9}" type="presParOf" srcId="{1D79CD7E-CC67-4C1C-AD47-22711C5F127D}" destId="{B2D041BC-5DB7-4DE1-BF2F-3BB6BC8F2E93}" srcOrd="0" destOrd="0" presId="urn:microsoft.com/office/officeart/2011/layout/InterconnectedBlockProcess"/>
    <dgm:cxn modelId="{F859BF35-22E2-4CC5-AE10-5350637C6279}" type="presParOf" srcId="{2FA6C84F-5CEE-4826-B085-1F5CD863ED3F}" destId="{58672FFC-2831-4C10-AC4A-5CBF70B618FE}" srcOrd="10" destOrd="0" presId="urn:microsoft.com/office/officeart/2011/layout/InterconnectedBlockProcess"/>
    <dgm:cxn modelId="{EC727C7E-0D3A-4F89-BF91-3363E2F68DDE}" type="presParOf" srcId="{2FA6C84F-5CEE-4826-B085-1F5CD863ED3F}" destId="{3ADEFC3A-1F40-4208-AB37-6961EA63620A}" srcOrd="11" destOrd="0" presId="urn:microsoft.com/office/officeart/2011/layout/InterconnectedBlockProcess"/>
    <dgm:cxn modelId="{F5AD8A88-C646-409A-AA55-0C662ACB7F4C}" type="presParOf" srcId="{2FA6C84F-5CEE-4826-B085-1F5CD863ED3F}" destId="{C158E265-C6EB-440B-8F90-24AAC9118264}" srcOrd="12" destOrd="0" presId="urn:microsoft.com/office/officeart/2011/layout/InterconnectedBlockProcess"/>
    <dgm:cxn modelId="{7863361D-4668-42E7-AC48-B4EF42555E3C}" type="presParOf" srcId="{C158E265-C6EB-440B-8F90-24AAC9118264}" destId="{3E0D546F-75E4-4BFE-957C-340552910F96}" srcOrd="0" destOrd="0" presId="urn:microsoft.com/office/officeart/2011/layout/InterconnectedBlockProcess"/>
    <dgm:cxn modelId="{19413FB5-DC53-4424-B60B-CE9890F7FD2E}" type="presParOf" srcId="{2FA6C84F-5CEE-4826-B085-1F5CD863ED3F}" destId="{DBC484F3-6D40-4154-A262-1A277ECC8764}" srcOrd="13" destOrd="0" presId="urn:microsoft.com/office/officeart/2011/layout/InterconnectedBlockProcess"/>
    <dgm:cxn modelId="{193DAFF9-386C-4724-9303-F45E8DA469D6}" type="presParOf" srcId="{2FA6C84F-5CEE-4826-B085-1F5CD863ED3F}" destId="{FBEFD2EA-27B0-4A74-9411-D18CC58A94CD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7EF1A-FFE2-47DF-954E-B23777AD75E2}">
      <dsp:nvSpPr>
        <dsp:cNvPr id="0" name=""/>
        <dsp:cNvSpPr/>
      </dsp:nvSpPr>
      <dsp:spPr>
        <a:xfrm>
          <a:off x="6248401" y="838200"/>
          <a:ext cx="1320154" cy="3352800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School Intensive Services (537)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Summer Reading Intervention (162)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Schools (9)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Connector positions (23)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84% Connector Staff Retention Rate</a:t>
          </a:r>
        </a:p>
      </dsp:txBody>
      <dsp:txXfrm>
        <a:off x="6415977" y="838200"/>
        <a:ext cx="1152578" cy="3352800"/>
      </dsp:txXfrm>
    </dsp:sp>
    <dsp:sp modelId="{F56F5331-BDE0-4E05-83FD-052EB4B7C392}">
      <dsp:nvSpPr>
        <dsp:cNvPr id="0" name=""/>
        <dsp:cNvSpPr/>
      </dsp:nvSpPr>
      <dsp:spPr>
        <a:xfrm>
          <a:off x="6285286" y="0"/>
          <a:ext cx="1320154" cy="83820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Year 5 (SY17-18)</a:t>
          </a:r>
        </a:p>
      </dsp:txBody>
      <dsp:txXfrm>
        <a:off x="6285286" y="0"/>
        <a:ext cx="1320154" cy="838200"/>
      </dsp:txXfrm>
    </dsp:sp>
    <dsp:sp modelId="{B74A9602-71E4-45CD-8B4B-0F70C8DEB503}">
      <dsp:nvSpPr>
        <dsp:cNvPr id="0" name=""/>
        <dsp:cNvSpPr/>
      </dsp:nvSpPr>
      <dsp:spPr>
        <a:xfrm>
          <a:off x="4968430" y="838200"/>
          <a:ext cx="1320154" cy="314325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3452"/>
            <a:satOff val="144"/>
            <a:lumOff val="-5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>
              <a:latin typeface="Calibri"/>
              <a:ea typeface="+mn-ea"/>
              <a:cs typeface="+mn-cs"/>
            </a:rPr>
            <a:t>Intensive Services (465)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>
              <a:latin typeface="Calibri"/>
              <a:ea typeface="+mn-ea"/>
              <a:cs typeface="+mn-cs"/>
            </a:rPr>
            <a:t>Reading Intervention (200)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>
              <a:latin typeface="Calibri"/>
              <a:ea typeface="+mn-ea"/>
              <a:cs typeface="+mn-cs"/>
            </a:rPr>
            <a:t>Schools (9)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>
              <a:latin typeface="Calibri"/>
              <a:ea typeface="+mn-ea"/>
              <a:cs typeface="+mn-cs"/>
            </a:rPr>
            <a:t>Connectors (19)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300" kern="1200" dirty="0">
              <a:latin typeface="Calibri"/>
              <a:ea typeface="+mn-ea"/>
              <a:cs typeface="+mn-cs"/>
            </a:rPr>
            <a:t>84% Connector Retention Rate</a:t>
          </a:r>
        </a:p>
      </dsp:txBody>
      <dsp:txXfrm>
        <a:off x="5136006" y="838200"/>
        <a:ext cx="1152578" cy="3143250"/>
      </dsp:txXfrm>
    </dsp:sp>
    <dsp:sp modelId="{D5E2F1E3-78C7-4FD9-9B46-A89AC44616F8}">
      <dsp:nvSpPr>
        <dsp:cNvPr id="0" name=""/>
        <dsp:cNvSpPr/>
      </dsp:nvSpPr>
      <dsp:spPr>
        <a:xfrm>
          <a:off x="4968430" y="104775"/>
          <a:ext cx="1320154" cy="733425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/>
              <a:ea typeface="+mn-ea"/>
              <a:cs typeface="+mn-cs"/>
            </a:rPr>
            <a:t>Year 4</a:t>
          </a:r>
        </a:p>
      </dsp:txBody>
      <dsp:txXfrm>
        <a:off x="4968430" y="104775"/>
        <a:ext cx="1320154" cy="733425"/>
      </dsp:txXfrm>
    </dsp:sp>
    <dsp:sp modelId="{84D82A5C-1677-4234-8CF7-B899ACB9F07F}">
      <dsp:nvSpPr>
        <dsp:cNvPr id="0" name=""/>
        <dsp:cNvSpPr/>
      </dsp:nvSpPr>
      <dsp:spPr>
        <a:xfrm>
          <a:off x="3648276" y="838200"/>
          <a:ext cx="1320154" cy="29337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903"/>
            <a:satOff val="287"/>
            <a:lumOff val="-10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Intensive Services (380) 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Reading Intervention (83)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Schools (6)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Connectors (15)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93% Connector Retention Rate</a:t>
          </a:r>
        </a:p>
      </dsp:txBody>
      <dsp:txXfrm>
        <a:off x="3815852" y="838200"/>
        <a:ext cx="1152578" cy="2933700"/>
      </dsp:txXfrm>
    </dsp:sp>
    <dsp:sp modelId="{F4A5A58B-7CE4-4A96-A62E-2B475E2F98B5}">
      <dsp:nvSpPr>
        <dsp:cNvPr id="0" name=""/>
        <dsp:cNvSpPr/>
      </dsp:nvSpPr>
      <dsp:spPr>
        <a:xfrm>
          <a:off x="3648276" y="212902"/>
          <a:ext cx="1320154" cy="628650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Year 3</a:t>
          </a:r>
        </a:p>
      </dsp:txBody>
      <dsp:txXfrm>
        <a:off x="3648276" y="212902"/>
        <a:ext cx="1320154" cy="628650"/>
      </dsp:txXfrm>
    </dsp:sp>
    <dsp:sp modelId="{B2D041BC-5DB7-4DE1-BF2F-3BB6BC8F2E93}">
      <dsp:nvSpPr>
        <dsp:cNvPr id="0" name=""/>
        <dsp:cNvSpPr/>
      </dsp:nvSpPr>
      <dsp:spPr>
        <a:xfrm>
          <a:off x="2328122" y="838200"/>
          <a:ext cx="1320154" cy="272415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0355"/>
            <a:satOff val="431"/>
            <a:lumOff val="-160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Intensive Services (370)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Reading Interventions (161)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Schools (5)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Connectors (13)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77% Connector Retention Rate</a:t>
          </a:r>
        </a:p>
      </dsp:txBody>
      <dsp:txXfrm>
        <a:off x="2495698" y="838200"/>
        <a:ext cx="1152578" cy="2724150"/>
      </dsp:txXfrm>
    </dsp:sp>
    <dsp:sp modelId="{3ADEFC3A-1F40-4208-AB37-6961EA63620A}">
      <dsp:nvSpPr>
        <dsp:cNvPr id="0" name=""/>
        <dsp:cNvSpPr/>
      </dsp:nvSpPr>
      <dsp:spPr>
        <a:xfrm>
          <a:off x="2328122" y="314325"/>
          <a:ext cx="1320154" cy="523875"/>
        </a:xfrm>
        <a:prstGeom prst="rect">
          <a:avLst/>
        </a:prstGeom>
        <a:solidFill>
          <a:schemeClr val="accent1">
            <a:shade val="50000"/>
            <a:hueOff val="289149"/>
            <a:satOff val="-6048"/>
            <a:lumOff val="336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Year 2</a:t>
          </a:r>
        </a:p>
      </dsp:txBody>
      <dsp:txXfrm>
        <a:off x="2328122" y="314325"/>
        <a:ext cx="1320154" cy="523875"/>
      </dsp:txXfrm>
    </dsp:sp>
    <dsp:sp modelId="{3E0D546F-75E4-4BFE-957C-340552910F96}">
      <dsp:nvSpPr>
        <dsp:cNvPr id="0" name=""/>
        <dsp:cNvSpPr/>
      </dsp:nvSpPr>
      <dsp:spPr>
        <a:xfrm>
          <a:off x="1007968" y="838200"/>
          <a:ext cx="1320154" cy="2514600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3806"/>
            <a:satOff val="574"/>
            <a:lumOff val="-21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Intensive Services (50)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Reading Intervention (50)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School (1)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Connectors (4)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50% Connector Retention Rate</a:t>
          </a:r>
        </a:p>
      </dsp:txBody>
      <dsp:txXfrm>
        <a:off x="1175544" y="838200"/>
        <a:ext cx="1152578" cy="2514600"/>
      </dsp:txXfrm>
    </dsp:sp>
    <dsp:sp modelId="{FBEFD2EA-27B0-4A74-9411-D18CC58A94CD}">
      <dsp:nvSpPr>
        <dsp:cNvPr id="0" name=""/>
        <dsp:cNvSpPr/>
      </dsp:nvSpPr>
      <dsp:spPr>
        <a:xfrm>
          <a:off x="1007968" y="419100"/>
          <a:ext cx="1320154" cy="419100"/>
        </a:xfrm>
        <a:prstGeom prst="rect">
          <a:avLst/>
        </a:prstGeom>
        <a:solidFill>
          <a:schemeClr val="accent1">
            <a:shade val="50000"/>
            <a:hueOff val="144575"/>
            <a:satOff val="-3024"/>
            <a:lumOff val="168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Year 1</a:t>
          </a:r>
        </a:p>
      </dsp:txBody>
      <dsp:txXfrm>
        <a:off x="1007968" y="419100"/>
        <a:ext cx="1320154" cy="419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0.53441</cdr:x>
      <cdr:y>0.80316</cdr:y>
    </cdr:from>
    <cdr:to>
      <cdr:x>0.97276</cdr:x>
      <cdr:y>0.94339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5242" y="4800601"/>
          <a:ext cx="3679022" cy="8382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i="1" dirty="0"/>
            <a:t>Data Note:</a:t>
          </a:r>
        </a:p>
        <a:p xmlns:a="http://schemas.openxmlformats.org/drawingml/2006/main">
          <a:r>
            <a:rPr lang="en-US" sz="1200" i="1" dirty="0"/>
            <a:t>Less than 2% of reasons for absenteeism include food, shelter, enrollment documentation, field trips, and other various health issues.</a:t>
          </a:r>
        </a:p>
      </cdr:txBody>
    </cdr:sp>
  </cdr:relSizeAnchor>
  <cdr:relSizeAnchor xmlns:cdr="http://schemas.openxmlformats.org/drawingml/2006/chartDrawing">
    <cdr:from>
      <cdr:x>0.59922</cdr:x>
      <cdr:y>0.47169</cdr:y>
    </cdr:from>
    <cdr:to>
      <cdr:x>0.84565</cdr:x>
      <cdr:y>0.54819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5429766-D623-4937-8F03-AF710F3BDD8D}"/>
            </a:ext>
          </a:extLst>
        </cdr:cNvPr>
        <cdr:cNvSpPr txBox="1"/>
      </cdr:nvSpPr>
      <cdr:spPr>
        <a:xfrm xmlns:a="http://schemas.openxmlformats.org/drawingml/2006/main">
          <a:off x="5029200" y="2819400"/>
          <a:ext cx="2068286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Top reason:  Family has multiple children to drop off</a:t>
          </a:r>
        </a:p>
      </cdr:txBody>
    </cdr:sp>
  </cdr:relSizeAnchor>
  <cdr:relSizeAnchor xmlns:cdr="http://schemas.openxmlformats.org/drawingml/2006/chartDrawing">
    <cdr:from>
      <cdr:x>0.68768</cdr:x>
      <cdr:y>0.22947</cdr:y>
    </cdr:from>
    <cdr:to>
      <cdr:x>0.93411</cdr:x>
      <cdr:y>0.30596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5F2ABBE3-A599-407E-BB6B-5A41DB5D468D}"/>
            </a:ext>
          </a:extLst>
        </cdr:cNvPr>
        <cdr:cNvSpPr txBox="1"/>
      </cdr:nvSpPr>
      <cdr:spPr>
        <a:xfrm xmlns:a="http://schemas.openxmlformats.org/drawingml/2006/main">
          <a:off x="5771605" y="1371600"/>
          <a:ext cx="2068286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Top 2 reasons:  No Transportation and Out of District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/>
          <a:lstStyle>
            <a:lvl1pPr algn="r">
              <a:defRPr sz="1200"/>
            </a:lvl1pPr>
          </a:lstStyle>
          <a:p>
            <a:fld id="{D142AE12-D8EA-410A-ADB6-3A3D72D7004E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6"/>
            <a:ext cx="3038475" cy="465138"/>
          </a:xfrm>
          <a:prstGeom prst="rect">
            <a:avLst/>
          </a:prstGeom>
        </p:spPr>
        <p:txBody>
          <a:bodyPr vert="horz" lIns="91376" tIns="45686" rIns="91376" bIns="45686" rtlCol="0" anchor="b"/>
          <a:lstStyle>
            <a:lvl1pPr algn="r">
              <a:defRPr sz="1200"/>
            </a:lvl1pPr>
          </a:lstStyle>
          <a:p>
            <a:fld id="{FA0C58F9-0C40-4ED4-BE0D-B5732B4D7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2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>
              <a:defRPr sz="1200"/>
            </a:lvl1pPr>
          </a:lstStyle>
          <a:p>
            <a:fld id="{4AE719E9-D902-4ECF-9DA2-D576C6B071FB}" type="datetimeFigureOut">
              <a:rPr lang="en-US" smtClean="0"/>
              <a:t>4/19/2018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07" tIns="46554" rIns="93107" bIns="465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9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1" cy="464820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>
              <a:defRPr sz="1200"/>
            </a:lvl1pPr>
          </a:lstStyle>
          <a:p>
            <a:fld id="{7B86204A-A1ED-4019-827B-6BC6DD854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5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12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57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13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7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3FEC0-547A-4E98-9D8A-845E9488E1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33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20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9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0790">
              <a:defRPr/>
            </a:pPr>
            <a:r>
              <a:rPr lang="en-US" dirty="0"/>
              <a:t>Speak</a:t>
            </a:r>
            <a:r>
              <a:rPr lang="en-US" baseline="0" dirty="0"/>
              <a:t> to How fit in community plan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9285">
              <a:defRPr/>
            </a:pPr>
            <a:fld id="{53B6F94C-CF2E-4818-989E-CB104B717B5F}" type="slidenum">
              <a:rPr lang="en-US" sz="1800" kern="0">
                <a:solidFill>
                  <a:sysClr val="windowText" lastClr="000000"/>
                </a:solidFill>
              </a:rPr>
              <a:pPr defTabSz="899285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66820" indent="-294931">
              <a:defRPr>
                <a:solidFill>
                  <a:schemeClr val="tx1"/>
                </a:solidFill>
                <a:latin typeface="Arial" charset="0"/>
              </a:defRPr>
            </a:lvl2pPr>
            <a:lvl3pPr marL="1179722" indent="-235945">
              <a:defRPr>
                <a:solidFill>
                  <a:schemeClr val="tx1"/>
                </a:solidFill>
                <a:latin typeface="Arial" charset="0"/>
              </a:defRPr>
            </a:lvl3pPr>
            <a:lvl4pPr marL="1651614" indent="-235945">
              <a:defRPr>
                <a:solidFill>
                  <a:schemeClr val="tx1"/>
                </a:solidFill>
                <a:latin typeface="Arial" charset="0"/>
              </a:defRPr>
            </a:lvl4pPr>
            <a:lvl5pPr marL="2123501" indent="-235945">
              <a:defRPr>
                <a:solidFill>
                  <a:schemeClr val="tx1"/>
                </a:solidFill>
                <a:latin typeface="Arial" charset="0"/>
              </a:defRPr>
            </a:lvl5pPr>
            <a:lvl6pPr marL="2595391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7283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9172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1060" indent="-2359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06720">
              <a:defRPr/>
            </a:pPr>
            <a:fld id="{682A98E6-DE68-4AAF-A783-2B5F7F92C2C5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4</a:t>
            </a:fld>
            <a:endParaRPr lang="en-US" sz="1800" kern="0" dirty="0">
              <a:solidFill>
                <a:prstClr val="black"/>
              </a:solidFill>
            </a:endParaRPr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2991334" y="11674254"/>
            <a:ext cx="2288424" cy="61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80" tIns="47189" rIns="94380" bIns="4718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06720">
              <a:defRPr/>
            </a:pPr>
            <a:fld id="{1837DF58-F6E9-4AC4-A540-86194449AF50}" type="slidenum">
              <a:rPr lang="en-US" sz="1200" kern="0">
                <a:solidFill>
                  <a:srgbClr val="AE2B21"/>
                </a:solidFill>
                <a:latin typeface="Gill Sans" charset="0"/>
                <a:sym typeface="Gill Sans" charset="0"/>
              </a:rPr>
              <a:pPr algn="r" defTabSz="906720">
                <a:defRPr/>
              </a:pPr>
              <a:t>4</a:t>
            </a:fld>
            <a:endParaRPr lang="en-US" sz="1200" kern="0" dirty="0">
              <a:solidFill>
                <a:srgbClr val="AE2B21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4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Julie</a:t>
            </a:r>
          </a:p>
          <a:p>
            <a:endParaRPr lang="en-US" sz="1600" dirty="0"/>
          </a:p>
          <a:p>
            <a:r>
              <a:rPr lang="en-US" sz="1600" dirty="0"/>
              <a:t>On the next page (11), you will see the </a:t>
            </a:r>
            <a:r>
              <a:rPr lang="en-US" sz="1600" b="1" dirty="0"/>
              <a:t>school feeder pattern </a:t>
            </a:r>
            <a:r>
              <a:rPr lang="en-US" sz="1600" dirty="0"/>
              <a:t>as it relates to our efforts within the </a:t>
            </a:r>
            <a:r>
              <a:rPr lang="en-US" sz="1600" b="1" dirty="0"/>
              <a:t>4 Powerlines communities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Currently, we </a:t>
            </a:r>
            <a:r>
              <a:rPr lang="en-US" sz="1600" b="1" dirty="0"/>
              <a:t>serve more than 100 students with afterschool homework assistance,  tutoring, mentoring and feeding efforts</a:t>
            </a: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We are </a:t>
            </a:r>
            <a:r>
              <a:rPr lang="en-US" sz="1600" b="1" dirty="0"/>
              <a:t>onsite in 9 schools, bringing volunteer support (largely in reading intervention)</a:t>
            </a:r>
          </a:p>
          <a:p>
            <a:pPr marL="279164" indent="-279164">
              <a:buFont typeface="Arial" pitchFamily="34" charset="0"/>
              <a:buChar char="•"/>
            </a:pPr>
            <a:endParaRPr lang="en-US" sz="1600" dirty="0"/>
          </a:p>
          <a:p>
            <a:pPr marL="279164" indent="-279164">
              <a:buFont typeface="Arial" pitchFamily="34" charset="0"/>
              <a:buChar char="•"/>
            </a:pPr>
            <a:r>
              <a:rPr lang="en-US" sz="1600" dirty="0"/>
              <a:t>We are in </a:t>
            </a:r>
            <a:r>
              <a:rPr lang="en-US" sz="1600" b="1" dirty="0"/>
              <a:t>6 schools providing Tier 2 and 3 (intermediate and intensive) services through our connector model. </a:t>
            </a:r>
          </a:p>
          <a:p>
            <a:endParaRPr lang="en-US" sz="1600" dirty="0"/>
          </a:p>
          <a:p>
            <a:r>
              <a:rPr lang="en-US" sz="1600" dirty="0"/>
              <a:t>Within the </a:t>
            </a:r>
            <a:r>
              <a:rPr lang="en-US" sz="1600" b="1" dirty="0"/>
              <a:t>10 PCN apartment complexes, we work with students attending 27 schools.   </a:t>
            </a:r>
            <a:r>
              <a:rPr lang="en-US" sz="1600" dirty="0"/>
              <a:t>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86204A-A1ED-4019-827B-6BC6DD85492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6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8CCC3E-BC02-412E-BC08-CE19E24795F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67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69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CCC3E-BC02-412E-BC08-CE19E24795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06720">
                <a:defRPr/>
              </a:pPr>
              <a:t>9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06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065">
              <a:defRPr/>
            </a:pPr>
            <a:fld id="{1E8CCC3E-BC02-412E-BC08-CE19E24795FE}" type="slidenum">
              <a:rPr lang="en-US" sz="1800" kern="0">
                <a:solidFill>
                  <a:prstClr val="black"/>
                </a:solidFill>
              </a:rPr>
              <a:pPr defTabSz="914065">
                <a:defRPr/>
              </a:pPr>
              <a:t>10</a:t>
            </a:fld>
            <a:endParaRPr lang="en-US" sz="18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4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6720">
              <a:defRPr/>
            </a:pPr>
            <a:fld id="{7B86204A-A1ED-4019-827B-6BC6DD85492A}" type="slidenum">
              <a:rPr lang="en-US" sz="1800" kern="0">
                <a:solidFill>
                  <a:sysClr val="windowText" lastClr="000000"/>
                </a:solidFill>
              </a:rPr>
              <a:pPr defTabSz="906720">
                <a:defRPr/>
              </a:pPr>
              <a:t>11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6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925E-3CDB-4BB8-BF71-52184D6530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34E4-A7FA-4923-8E8F-2CE976700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47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9E94-0978-4F23-A76E-F2C7966060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7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428C-2655-4BE3-A8FC-37F5828F0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1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37F5-CC04-434D-8343-391F2B93B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97A6-50FC-4925-8CE7-90E26637A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2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67F3-A59A-4F6D-8FE2-6FB0A752D5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34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00B25-6554-493D-8DC1-9AFB47FDE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5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093-FE62-48C8-A54C-EEF626A7E0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7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A5F4-4C9F-49D9-951D-3EC0C6AE59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9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8FD3-A0F1-4D32-86CB-BEA29C274D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50F5-17C1-4C15-B07D-E8345574C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CBD8-56E1-478E-A727-FC23311948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2D268-D9DC-40D6-904E-CF4F460C35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75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3F289F-2139-4DA0-A5A7-AAC5116B8FB7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52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48DD-262B-4C69-B1B3-2FE2C4CCB698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8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A0B8-DA4E-4151-A684-EC94B5365834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6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6007-A7D7-40AA-850C-A5086ABBC819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6043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B6D3-62B4-4834-8BB2-F6E0AF1FBEE9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17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2994-B368-4FCD-9D40-6DAE1079176F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639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C4A5-5089-46D3-9170-FCB4846A60BE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CDE5-CD65-4F39-81AC-19EF013D9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09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22A7FF0-ED9C-43C5-8594-D3DFBB5FE8D3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6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A5C83-B548-4800-8EB4-482195D184AC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1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7BBF3-1746-4052-9015-4EC31246F91C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2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5ED8-77C3-40A6-B1F0-F580FDD3A516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55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E149D6-D8F4-4318-82A3-6E754BC83384}" type="datetime1">
              <a:rPr lang="en-US" smtClean="0"/>
              <a:pPr/>
              <a:t>4/19/2018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4622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27ECF-EB50-4439-9EBF-E8671F982583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303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6EDF-18E5-4BEA-A3B2-8CFE2F425402}" type="datetime1">
              <a:rPr lang="en-US" smtClean="0">
                <a:solidFill>
                  <a:prstClr val="white"/>
                </a:solidFill>
              </a:rPr>
              <a:pPr/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EBA-BDBC-43FB-A31B-84FD652746BB}" type="datetime1">
              <a:rPr lang="en-US" smtClean="0">
                <a:solidFill>
                  <a:prstClr val="white"/>
                </a:solidFill>
              </a:rPr>
              <a:pPr/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00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131E-1873-4278-ABAA-A949EE6A5152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58D08-8E1E-4A6F-8B30-A1D837EF1774}" type="datetime1">
              <a:rPr lang="en-US" smtClean="0">
                <a:solidFill>
                  <a:prstClr val="white"/>
                </a:solidFill>
              </a:rPr>
              <a:pPr/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4974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E5CD-F841-4A2A-A0A8-81C9801DC1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2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83AB-0B3E-4CE2-BD83-680031698462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018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8E1D37-D316-4C0C-AA3E-40FE78C040B0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8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BDC659-D512-4D2D-ACC8-7D4CAA375581}" type="datetime1">
              <a:rPr lang="en-US" smtClean="0">
                <a:solidFill>
                  <a:prstClr val="white"/>
                </a:solidFill>
              </a:rPr>
              <a:pPr/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17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73225-F0E7-4294-9C91-C1DEB2D42101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36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CD1B-619F-4BD1-88C7-93A1812B076D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381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48005" indent="0" algn="r">
              <a:buNone/>
              <a:defRPr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 dirty="0">
                <a:solidFill>
                  <a:srgbClr val="AD0101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350" dirty="0">
                <a:solidFill>
                  <a:srgbClr val="AD0101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33612D-24D1-4EF4-954E-CC3BF9261B0C}" type="datetime1">
              <a:rPr lang="en-US" smtClean="0"/>
              <a:t>4/19/2018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>
                    <a:tint val="20000"/>
                  </a:srgbClr>
                </a:solidFill>
              </a:rPr>
              <a:t>www.AgapeMeansLove.org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42F748-3EE8-45E0-947D-CA23D7B449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35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ECF8-2985-49EE-A165-9A90516AAB6B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949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08A1-AA2A-4FB2-8261-9E1472C3DE84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5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C3CC-246E-409D-8A0B-5D86E91B219A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691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9081-2D45-4A0B-BA76-2CE10640E4A2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8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2742-5BE7-4649-9637-6C97F74CCA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44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D803-8640-4049-8EF8-B6A154267692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32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6384-F6F1-40EF-94CF-D009AD949EC7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833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6D5B017-F930-4D73-8FB9-CC77A983ECAC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1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C54B59-958B-4272-BD0B-646698A67A13}" type="datetime1">
              <a:rPr lang="en-US" smtClean="0">
                <a:solidFill>
                  <a:prstClr val="white"/>
                </a:solidFill>
              </a:rPr>
              <a:t>4/19/2018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4" y="6407948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prstClr val="white"/>
                </a:solidFill>
              </a:rPr>
              <a:t>www.AgapeMeansLove.org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E759-4BAF-41B9-B38C-E0615419B0F2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04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4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82D5-CD96-4568-BB09-7315B5645F61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2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B0EF-9193-4E11-9FC4-9918B3FE2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72EA-89AB-436C-8738-438714B6EC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7141-0E21-4063-8EE7-6640411DD7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4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23490-6E8C-4967-8BF4-D10F0B8BB6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1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05D4-4C1D-4DC5-B51B-7C6556B12C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School-based Services (Hickory Hill)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6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D7AA-0D20-4829-BBCB-2DAA52B8E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www.AgapeMeansLove.org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603004-5EEB-4229-B957-27EBF3100C0D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C76D89-4B70-4F11-9C5D-AA76CF88E515}" type="datetime1">
              <a:rPr lang="en-US" smtClean="0">
                <a:solidFill>
                  <a:srgbClr val="AD0101"/>
                </a:solidFill>
              </a:rPr>
              <a:pPr/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srgbClr val="AD0101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 dirty="0">
              <a:solidFill>
                <a:srgbClr val="AD0101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anchor="ctr" compatLnSpc="1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fld id="{795E2C35-87C4-4144-B1C2-C4B2FFDE33C7}" type="datetime1">
              <a:rPr lang="en-US" smtClean="0">
                <a:solidFill>
                  <a:srgbClr val="AD0101"/>
                </a:solidFill>
              </a:rPr>
              <a:t>4/19/2018</a:t>
            </a:fld>
            <a:endParaRPr lang="en-US" dirty="0">
              <a:solidFill>
                <a:srgbClr val="AD010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4" y="6407948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rgbClr val="AD0101"/>
                </a:solidFill>
              </a:rPr>
              <a:t>www.AgapeMeansLove.org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8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 b="0">
                <a:solidFill>
                  <a:schemeClr val="tx1"/>
                </a:solidFill>
              </a:defRPr>
            </a:lvl1pPr>
            <a:extLst/>
          </a:lstStyle>
          <a:p>
            <a:fld id="{4342F748-3EE8-45E0-947D-CA23D7B449AC}" type="slidenum">
              <a:rPr lang="en-US" smtClean="0">
                <a:solidFill>
                  <a:srgbClr val="AD0101"/>
                </a:solidFill>
              </a:rPr>
              <a:pPr/>
              <a:t>‹#›</a:t>
            </a:fld>
            <a:endParaRPr lang="en-US" dirty="0">
              <a:solidFill>
                <a:srgbClr val="AD01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74313" indent="-192020" algn="l" rtl="0" eaLnBrk="1" latinLnBrk="0" hangingPunct="1">
        <a:spcBef>
          <a:spcPts val="3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6332" indent="-171446" algn="l" rtl="0" eaLnBrk="1" latinLnBrk="0" hangingPunct="1">
        <a:spcBef>
          <a:spcPts val="243"/>
        </a:spcBef>
        <a:buClr>
          <a:schemeClr val="accent1"/>
        </a:buClr>
        <a:buFont typeface="Verdana"/>
        <a:buChar char="◦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636" indent="-171446" algn="l" rtl="0" eaLnBrk="1" latinLnBrk="0" hangingPunct="1">
        <a:spcBef>
          <a:spcPts val="263"/>
        </a:spcBef>
        <a:buClr>
          <a:schemeClr val="accent2"/>
        </a:buClr>
        <a:buSzPct val="100000"/>
        <a:buFont typeface="Wingdings 2"/>
        <a:buChar char="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28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63"/>
        </a:spcBef>
        <a:buClr>
          <a:schemeClr val="accent2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20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566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12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457" indent="-171446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chart" Target="../charts/char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chart" Target="../charts/chart5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sv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chart" Target="../charts/chart7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gapemeanslove.org/" TargetMode="Externa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apemeanslove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benecia.tuthill@agapemeanslove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julie.sanon@AgapeMeansLove.org" TargetMode="External"/><Relationship Id="rId5" Type="http://schemas.openxmlformats.org/officeDocument/2006/relationships/hyperlink" Target="mailto:jim.harbin@agapemeanslove.org" TargetMode="External"/><Relationship Id="rId4" Type="http://schemas.openxmlformats.org/officeDocument/2006/relationships/hyperlink" Target="mailto:david.jordan@AgapeMeansLove.org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1413033"/>
            <a:ext cx="8305800" cy="45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POWERLINES COMMUNITY NETWORK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Achievement Schools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Frayser Community Schools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80100"/>
                </a:solidFill>
              </a:rPr>
              <a:t>Shelby County Schools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080100"/>
                </a:solidFill>
              </a:rPr>
              <a:t>August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2017 – </a:t>
            </a:r>
            <a:r>
              <a:rPr lang="en-US" sz="2000" b="1" kern="0" dirty="0">
                <a:solidFill>
                  <a:srgbClr val="080100"/>
                </a:solidFill>
              </a:rPr>
              <a:t>March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</a:rPr>
              <a:t> 2018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696525"/>
            <a:ext cx="4282437" cy="114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B052A9-2AC0-4D67-A672-99528E4B6719}"/>
              </a:ext>
            </a:extLst>
          </p:cNvPr>
          <p:cNvSpPr txBox="1"/>
          <p:nvPr/>
        </p:nvSpPr>
        <p:spPr>
          <a:xfrm>
            <a:off x="571500" y="6324600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Agape Child &amp; Family Services’ 2-Gen initiative is funded under a grant contract with the State of Tennessee Department of Human Services.</a:t>
            </a:r>
          </a:p>
        </p:txBody>
      </p:sp>
    </p:spTree>
    <p:extLst>
      <p:ext uri="{BB962C8B-B14F-4D97-AF65-F5344CB8AC3E}">
        <p14:creationId xmlns:p14="http://schemas.microsoft.com/office/powerpoint/2010/main" val="376181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222" y="1432613"/>
            <a:ext cx="8403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uLnTx/>
                <a:uFillTx/>
                <a:latin typeface="+mj-lt"/>
              </a:rPr>
              <a:t>Star</a:t>
            </a:r>
            <a:r>
              <a:rPr lang="en-US" sz="2400" b="1" kern="0" dirty="0">
                <a:solidFill>
                  <a:srgbClr val="080100"/>
                </a:solidFill>
                <a:latin typeface="+mj-lt"/>
              </a:rPr>
              <a:t>s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uLnTx/>
                <a:uFillTx/>
                <a:latin typeface="+mj-lt"/>
              </a:rPr>
              <a:t>Collective Impact: ATTENDANCE –  2017-2018 School Year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080100"/>
                </a:solidFill>
                <a:latin typeface="+mj-lt"/>
              </a:rPr>
              <a:t>ASD, Frayser Community, and Shelby County Schools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uLnTx/>
              <a:uFillTx/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4755" y="5922056"/>
            <a:ext cx="6093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Data source:100% of Active and Inactive Caseload as of first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 day of school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; Not registered and absences divided by the total number of days on caseload;  Excludes OSS, ISS, Tardy, and  Early Dismissals; </a:t>
            </a:r>
            <a:r>
              <a:rPr lang="en-US" sz="900" kern="0" dirty="0">
                <a:latin typeface="Century Gothic" pitchFamily="34" charset="0"/>
              </a:rPr>
              <a:t>Caseload students in all 6 Frayser schools; Data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Run Date: 4</a:t>
            </a:r>
            <a:r>
              <a:rPr lang="en-US" sz="900" kern="0" dirty="0"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0" y="6120580"/>
            <a:ext cx="2143831" cy="5088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39972"/>
              </p:ext>
            </p:extLst>
          </p:nvPr>
        </p:nvGraphicFramePr>
        <p:xfrm>
          <a:off x="333304" y="2386639"/>
          <a:ext cx="8477393" cy="3063089"/>
        </p:xfrm>
        <a:graphic>
          <a:graphicData uri="http://schemas.openxmlformats.org/drawingml/2006/table">
            <a:tbl>
              <a:tblPr/>
              <a:tblGrid>
                <a:gridCol w="375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5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17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Cumulative</a:t>
                      </a:r>
                      <a:r>
                        <a:rPr lang="en-US" sz="2000" b="1" i="0" u="none" strike="noStrike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Summary of Days  August 7, 2017 – March 31, 2018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Days Present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Total Students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of Students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65% Goal of students with 90% attendance 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Severe Chronic Absenteeism &lt; 81%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Chronic Absenteeism 81-90%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At-risk for chronic Absenteeism 91-95%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Satisfactory attendance: 96%+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42">
                <a:tc>
                  <a:txBody>
                    <a:bodyPr/>
                    <a:lstStyle/>
                    <a:p>
                      <a:pPr marL="91440"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Active and Inactive Caseload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200776"/>
            <a:ext cx="631032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375295" y="6196569"/>
            <a:ext cx="6256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Data source: CoactionNet from 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Teacher, S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tudent and Parent</a:t>
            </a: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 data;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100% of Active Caseload students; </a:t>
            </a: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Caseload students in all 6 Frayser schools; Data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Run Date: </a:t>
            </a:r>
            <a:r>
              <a:rPr kumimoji="0" lang="en-US" sz="900" b="0" i="0" u="none" strike="noStrike" kern="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4/18</a:t>
            </a: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/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itchFamily="34" charset="0"/>
              </a:rPr>
              <a:t>2018</a:t>
            </a:r>
          </a:p>
          <a:p>
            <a:pPr lvl="0" algn="r">
              <a:defRPr/>
            </a:pPr>
            <a:r>
              <a:rPr lang="en-US" sz="900" kern="0" dirty="0">
                <a:solidFill>
                  <a:schemeClr val="tx2"/>
                </a:solidFill>
                <a:latin typeface="Century Gothic" pitchFamily="34" charset="0"/>
              </a:rPr>
              <a:t>*Reasons for absence to be further investigated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1" y="6129577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FE4A5DD-F580-4D4E-918B-D97C31780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478310"/>
              </p:ext>
            </p:extLst>
          </p:nvPr>
        </p:nvGraphicFramePr>
        <p:xfrm>
          <a:off x="381000" y="152400"/>
          <a:ext cx="8392886" cy="5977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725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3375" y="1875226"/>
            <a:ext cx="8604608" cy="6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Goal #2: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Behavior</a:t>
            </a:r>
            <a:r>
              <a:rPr lang="en-US" sz="1600" kern="0" dirty="0">
                <a:solidFill>
                  <a:sysClr val="windowText" lastClr="000000"/>
                </a:solidFill>
                <a:ea typeface="Times New Roman"/>
              </a:rPr>
              <a:t> - L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ess than 40%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/>
              </a:rPr>
              <a:t> of participating students will receive office referrals, in-school and out-of-school suspensions or expulsions.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55955" y="6324600"/>
            <a:ext cx="359445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840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Collective Impact: Acceptable Behavior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035565"/>
            <a:ext cx="683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Data source: CoactionNet; 100% of caseload; *Office Referrals uploaded from School Runner for all Frayser schools except MLK; OSS and ISS includes all AS schools; Data Run Date: 4</a:t>
            </a:r>
            <a:r>
              <a:rPr lang="en-US" sz="900" kern="0" dirty="0">
                <a:solidFill>
                  <a:sysClr val="windowText" lastClr="000000"/>
                </a:solidFill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98774"/>
              </p:ext>
            </p:extLst>
          </p:nvPr>
        </p:nvGraphicFramePr>
        <p:xfrm>
          <a:off x="337186" y="2849503"/>
          <a:ext cx="8545825" cy="28220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73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95844854"/>
                    </a:ext>
                  </a:extLst>
                </a:gridCol>
                <a:gridCol w="1676401">
                  <a:extLst>
                    <a:ext uri="{9D8B030D-6E8A-4147-A177-3AD203B41FA5}">
                      <a16:colId xmlns:a16="http://schemas.microsoft.com/office/drawing/2014/main" val="1698129727"/>
                    </a:ext>
                  </a:extLst>
                </a:gridCol>
              </a:tblGrid>
              <a:tr h="4757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SY15-16 (380)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42%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SY16-17 (376)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37%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SY 17-18 (537)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35%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</a:p>
                  </a:txBody>
                  <a:tcPr marL="57473" marR="57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68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Office Referrals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139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166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Office Referrals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38%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ISS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ISS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of Students Received OSS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154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of Students Receiving OSS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28%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#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of Remands/ Expulsions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reported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619208"/>
                  </a:ext>
                </a:extLst>
              </a:tr>
              <a:tr h="289943">
                <a:tc>
                  <a:txBody>
                    <a:bodyPr/>
                    <a:lstStyle/>
                    <a:p>
                      <a:pPr marL="457200" marR="0" lvl="1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% of Remands/ Expulsions</a:t>
                      </a:r>
                    </a:p>
                  </a:txBody>
                  <a:tcPr marL="57473" marR="57473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reported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1%</a:t>
                      </a:r>
                    </a:p>
                  </a:txBody>
                  <a:tcPr marL="57473" marR="57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52477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0" y="5976400"/>
            <a:ext cx="2828789" cy="1121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0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73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5544" y="1798896"/>
            <a:ext cx="8604608" cy="66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40246" rIns="0" bIns="35062" anchor="ctr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Goal #3</a:t>
            </a:r>
            <a:r>
              <a:rPr kumimoji="0" lang="en-US" sz="1600" b="1" i="0" u="none" strike="noStrike" kern="0" cap="none" spc="0" normalizeH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 -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Parental Engagement: 65%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ea typeface="Times New Roman"/>
              </a:rPr>
              <a:t> of parents will demonstrate an increased investment in their children’s academic outcomes by participating in school meetings/functions.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Times New Roman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199" y="6318550"/>
            <a:ext cx="451953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371600"/>
            <a:ext cx="840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Collective Impact – Parental Engagement for All Schools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7644" y="6036507"/>
            <a:ext cx="64530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Data source: CoactionNet; 100% of </a:t>
            </a:r>
            <a:r>
              <a:rPr lang="en-US" sz="900" kern="0" dirty="0">
                <a:latin typeface="Century Gothic" pitchFamily="34" charset="0"/>
              </a:rPr>
              <a:t>students served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; Caseload students in all 6 schools; Data Run Date: 4</a:t>
            </a:r>
            <a:r>
              <a:rPr lang="en-US" sz="900" kern="0" dirty="0">
                <a:latin typeface="Century Gothic" pitchFamily="34" charset="0"/>
              </a:rPr>
              <a:t>/18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/2018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12001"/>
              </p:ext>
            </p:extLst>
          </p:nvPr>
        </p:nvGraphicFramePr>
        <p:xfrm>
          <a:off x="563120" y="2561955"/>
          <a:ext cx="8300801" cy="1314212"/>
        </p:xfrm>
        <a:graphic>
          <a:graphicData uri="http://schemas.openxmlformats.org/drawingml/2006/table">
            <a:tbl>
              <a:tblPr/>
              <a:tblGrid>
                <a:gridCol w="9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597">
                  <a:extLst>
                    <a:ext uri="{9D8B030D-6E8A-4147-A177-3AD203B41FA5}">
                      <a16:colId xmlns:a16="http://schemas.microsoft.com/office/drawing/2014/main" val="3547685426"/>
                    </a:ext>
                  </a:extLst>
                </a:gridCol>
                <a:gridCol w="245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# of Students with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Total # of Students Served (active and inactive)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% of Students with Parent Engagements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87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SY15-16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753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268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SY16-17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1021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379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82165"/>
                  </a:ext>
                </a:extLst>
              </a:tr>
              <a:tr h="1702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SY17-18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1574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404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537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8513" marR="8513" marT="851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84181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186889"/>
              </p:ext>
            </p:extLst>
          </p:nvPr>
        </p:nvGraphicFramePr>
        <p:xfrm>
          <a:off x="533400" y="4010154"/>
          <a:ext cx="8300800" cy="1996440"/>
        </p:xfrm>
        <a:graphic>
          <a:graphicData uri="http://schemas.openxmlformats.org/drawingml/2006/table">
            <a:tbl>
              <a:tblPr/>
              <a:tblGrid>
                <a:gridCol w="5803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43">
                  <a:extLst>
                    <a:ext uri="{9D8B030D-6E8A-4147-A177-3AD203B41FA5}">
                      <a16:colId xmlns:a16="http://schemas.microsoft.com/office/drawing/2014/main" val="3673289001"/>
                    </a:ext>
                  </a:extLst>
                </a:gridCol>
                <a:gridCol w="808043">
                  <a:extLst>
                    <a:ext uri="{9D8B030D-6E8A-4147-A177-3AD203B41FA5}">
                      <a16:colId xmlns:a16="http://schemas.microsoft.com/office/drawing/2014/main" val="37372674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Types of Parental</a:t>
                      </a:r>
                      <a:r>
                        <a:rPr lang="en-US" sz="1400" b="1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Engagements (# of Engagements)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SY15-16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SY16-17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+mn-lt"/>
                        </a:rPr>
                        <a:t>Aug 17-18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Agape Parent Meeting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716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Getting Ahead</a:t>
                      </a:r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Training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IEP Meeting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Nurturing Parenting Training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Other Parental Engagement (Workshops, Community Fairs, Christmas Gift Pick-Up, Volunteering, Suspension Clearance, Meeting</a:t>
                      </a:r>
                      <a:r>
                        <a:rPr lang="en-US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with School Staff</a:t>
                      </a: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263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PTA/PTO Meetings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School-based program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283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581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2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B0FD1-0119-4F4A-9014-A6D5A51F7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CB4C8-B422-42F7-A925-F3E70978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403A5C-C261-4C7E-A832-00933183A578}"/>
              </a:ext>
            </a:extLst>
          </p:cNvPr>
          <p:cNvGrpSpPr/>
          <p:nvPr/>
        </p:nvGrpSpPr>
        <p:grpSpPr>
          <a:xfrm>
            <a:off x="228600" y="1371600"/>
            <a:ext cx="8686800" cy="5029200"/>
            <a:chOff x="228600" y="1371600"/>
            <a:chExt cx="8686800" cy="5029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9474F3CF-59AB-4F71-BD46-E5A9BAF265B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9030467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3E2F3AC-37C4-46D3-AAC6-77C16FFEA4B7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54326"/>
              <a:chOff x="444137" y="685800"/>
              <a:chExt cx="2667000" cy="17543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DBCC11-4980-422D-AF0A-64307613A142}"/>
                  </a:ext>
                </a:extLst>
              </p:cNvPr>
              <p:cNvSpPr txBox="1"/>
              <p:nvPr/>
            </p:nvSpPr>
            <p:spPr>
              <a:xfrm>
                <a:off x="444137" y="685800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         ------   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         ------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05DADD1-F239-4D8A-98A9-383106A8EE56}"/>
                  </a:ext>
                </a:extLst>
              </p:cNvPr>
              <p:cNvGrpSpPr/>
              <p:nvPr/>
            </p:nvGrpSpPr>
            <p:grpSpPr>
              <a:xfrm>
                <a:off x="1049382" y="1447800"/>
                <a:ext cx="1292701" cy="569840"/>
                <a:chOff x="2681629" y="180463"/>
                <a:chExt cx="1927213" cy="954259"/>
              </a:xfrm>
              <a:solidFill>
                <a:srgbClr val="00B050"/>
              </a:solidFill>
            </p:grpSpPr>
            <p:pic>
              <p:nvPicPr>
                <p:cNvPr id="8" name="Graphic 7" descr="Woman">
                  <a:extLst>
                    <a:ext uri="{FF2B5EF4-FFF2-40B4-BE49-F238E27FC236}">
                      <a16:creationId xmlns:a16="http://schemas.microsoft.com/office/drawing/2014/main" id="{1B1828B9-42FC-40A9-B7FC-D003E8E29C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1629" y="180465"/>
                  <a:ext cx="954258" cy="954257"/>
                </a:xfrm>
                <a:prstGeom prst="rect">
                  <a:avLst/>
                </a:prstGeom>
              </p:spPr>
            </p:pic>
            <p:pic>
              <p:nvPicPr>
                <p:cNvPr id="9" name="Graphic 8" descr="Woman">
                  <a:extLst>
                    <a:ext uri="{FF2B5EF4-FFF2-40B4-BE49-F238E27FC236}">
                      <a16:creationId xmlns:a16="http://schemas.microsoft.com/office/drawing/2014/main" id="{12E8FBAA-D4E2-49F6-A65C-314BADB529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2097" y="180463"/>
                  <a:ext cx="954258" cy="954257"/>
                </a:xfrm>
                <a:prstGeom prst="rect">
                  <a:avLst/>
                </a:prstGeom>
              </p:spPr>
            </p:pic>
            <p:pic>
              <p:nvPicPr>
                <p:cNvPr id="10" name="Graphic 9" descr="Woman">
                  <a:extLst>
                    <a:ext uri="{FF2B5EF4-FFF2-40B4-BE49-F238E27FC236}">
                      <a16:creationId xmlns:a16="http://schemas.microsoft.com/office/drawing/2014/main" id="{0AD99D3A-58A8-4A84-8C9F-7D0B57B797B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4584" y="180463"/>
                  <a:ext cx="954258" cy="954257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id="{D45AF65C-370D-47CF-AA5F-1A7CDFAFB9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0627743"/>
                </p:ext>
              </p:extLst>
            </p:nvPr>
          </p:nvGraphicFramePr>
          <p:xfrm>
            <a:off x="3657600" y="1371600"/>
            <a:ext cx="45720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0B5737-B664-42A1-BCBB-EDA0F59C3682}"/>
              </a:ext>
            </a:extLst>
          </p:cNvPr>
          <p:cNvGrpSpPr/>
          <p:nvPr/>
        </p:nvGrpSpPr>
        <p:grpSpPr>
          <a:xfrm>
            <a:off x="4381500" y="182880"/>
            <a:ext cx="4229100" cy="1188720"/>
            <a:chOff x="4381500" y="182880"/>
            <a:chExt cx="4046220" cy="1188720"/>
          </a:xfrm>
        </p:grpSpPr>
        <p:pic>
          <p:nvPicPr>
            <p:cNvPr id="20" name="Graphic 19" descr="Parent and Child">
              <a:extLst>
                <a:ext uri="{FF2B5EF4-FFF2-40B4-BE49-F238E27FC236}">
                  <a16:creationId xmlns:a16="http://schemas.microsoft.com/office/drawing/2014/main" id="{A91003B6-26F8-4725-B2C6-7F66D1861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40341-7072-4512-920C-28CBFB95DF39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2x a month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803012-B7FC-4D98-BCDB-5335E4943BD0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#1…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44D19-2095-491C-B0DE-306D02132305}"/>
              </a:ext>
            </a:extLst>
          </p:cNvPr>
          <p:cNvSpPr txBox="1"/>
          <p:nvPr/>
        </p:nvSpPr>
        <p:spPr>
          <a:xfrm>
            <a:off x="838200" y="3326939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0120F-A416-490C-A114-DDFB722A37C5}"/>
              </a:ext>
            </a:extLst>
          </p:cNvPr>
          <p:cNvSpPr txBox="1"/>
          <p:nvPr/>
        </p:nvSpPr>
        <p:spPr>
          <a:xfrm>
            <a:off x="3962400" y="5577838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0E9F2-8802-4889-BC9C-871D912F5D8A}"/>
              </a:ext>
            </a:extLst>
          </p:cNvPr>
          <p:cNvSpPr txBox="1"/>
          <p:nvPr/>
        </p:nvSpPr>
        <p:spPr>
          <a:xfrm>
            <a:off x="940565" y="5562599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</p:spTree>
    <p:extLst>
      <p:ext uri="{BB962C8B-B14F-4D97-AF65-F5344CB8AC3E}">
        <p14:creationId xmlns:p14="http://schemas.microsoft.com/office/powerpoint/2010/main" val="2202873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A14FAD-C703-4187-812D-B44330AC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0476E2-AB00-4918-BAD7-EA74785F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B08118-BC42-4A5F-B00B-D670B9CE54B6}"/>
              </a:ext>
            </a:extLst>
          </p:cNvPr>
          <p:cNvGrpSpPr/>
          <p:nvPr/>
        </p:nvGrpSpPr>
        <p:grpSpPr>
          <a:xfrm>
            <a:off x="228600" y="1371600"/>
            <a:ext cx="8686800" cy="5029200"/>
            <a:chOff x="228600" y="1371600"/>
            <a:chExt cx="8686800" cy="502920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B57B1E9C-E3B6-46C9-8781-5C5E2128D58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1010172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11E175F-897D-40C1-B1A2-5B5E796A8E01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73920"/>
              <a:chOff x="457200" y="574310"/>
              <a:chExt cx="2667000" cy="1773920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C9C5E1C-B245-4EE4-9635-D7148B8999AD}"/>
                  </a:ext>
                </a:extLst>
              </p:cNvPr>
              <p:cNvSpPr txBox="1"/>
              <p:nvPr/>
            </p:nvSpPr>
            <p:spPr>
              <a:xfrm>
                <a:off x="457200" y="574310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</a:t>
                </a: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F95C981-BB23-4BEC-88F7-80EE1DBDE6D8}"/>
                  </a:ext>
                </a:extLst>
              </p:cNvPr>
              <p:cNvGrpSpPr/>
              <p:nvPr/>
            </p:nvGrpSpPr>
            <p:grpSpPr>
              <a:xfrm>
                <a:off x="990600" y="885190"/>
                <a:ext cx="2011680" cy="1463040"/>
                <a:chOff x="143691" y="0"/>
                <a:chExt cx="3657600" cy="2743200"/>
              </a:xfrm>
              <a:solidFill>
                <a:srgbClr val="00B050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32235CE5-EF93-4919-992C-02BBA7F011D5}"/>
                    </a:ext>
                  </a:extLst>
                </p:cNvPr>
                <p:cNvGrpSpPr/>
                <p:nvPr/>
              </p:nvGrpSpPr>
              <p:grpSpPr>
                <a:xfrm>
                  <a:off x="143691" y="914400"/>
                  <a:ext cx="3657600" cy="914400"/>
                  <a:chOff x="3191691" y="381000"/>
                  <a:chExt cx="3657600" cy="914400"/>
                </a:xfrm>
                <a:grpFill/>
              </p:grpSpPr>
              <p:pic>
                <p:nvPicPr>
                  <p:cNvPr id="7" name="Graphic 6" descr="Woman">
                    <a:extLst>
                      <a:ext uri="{FF2B5EF4-FFF2-40B4-BE49-F238E27FC236}">
                        <a16:creationId xmlns:a16="http://schemas.microsoft.com/office/drawing/2014/main" id="{77821CF1-EDCA-408B-83AD-FD7827286E8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2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F26F77F1-73A2-42FB-A348-79FADC0E0062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3657600" cy="914400"/>
                    <a:chOff x="3191691" y="381000"/>
                    <a:chExt cx="3657600" cy="914400"/>
                  </a:xfrm>
                  <a:grpFill/>
                </p:grpSpPr>
                <p:pic>
                  <p:nvPicPr>
                    <p:cNvPr id="10" name="Graphic 9" descr="Woman">
                      <a:extLst>
                        <a:ext uri="{FF2B5EF4-FFF2-40B4-BE49-F238E27FC236}">
                          <a16:creationId xmlns:a16="http://schemas.microsoft.com/office/drawing/2014/main" id="{F8AD6473-1BB7-4E9A-A383-9FFA65BDAAC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148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A269BDCC-6866-4586-8266-D1B2BADBA9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1691" y="381000"/>
                      <a:ext cx="3657600" cy="914400"/>
                      <a:chOff x="457200" y="381000"/>
                      <a:chExt cx="3657600" cy="914400"/>
                    </a:xfrm>
                    <a:grpFill/>
                  </p:grpSpPr>
                  <p:pic>
                    <p:nvPicPr>
                      <p:cNvPr id="6" name="Graphic 5" descr="Woman">
                        <a:extLst>
                          <a:ext uri="{FF2B5EF4-FFF2-40B4-BE49-F238E27FC236}">
                            <a16:creationId xmlns:a16="http://schemas.microsoft.com/office/drawing/2014/main" id="{82F8B2C4-E27F-4B80-9EC4-9E26D8CF84E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" name="Graphic 7" descr="Woman">
                        <a:extLst>
                          <a:ext uri="{FF2B5EF4-FFF2-40B4-BE49-F238E27FC236}">
                            <a16:creationId xmlns:a16="http://schemas.microsoft.com/office/drawing/2014/main" id="{E90EABCC-7C4B-4B3A-9C47-E2373B45A7B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1" name="Graphic 10" descr="Woman">
                        <a:extLst>
                          <a:ext uri="{FF2B5EF4-FFF2-40B4-BE49-F238E27FC236}">
                            <a16:creationId xmlns:a16="http://schemas.microsoft.com/office/drawing/2014/main" id="{E8D453DB-41BA-4D07-A1A4-585FFA23A0B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43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2" name="Graphic 11" descr="Woman">
                        <a:extLst>
                          <a:ext uri="{FF2B5EF4-FFF2-40B4-BE49-F238E27FC236}">
                            <a16:creationId xmlns:a16="http://schemas.microsoft.com/office/drawing/2014/main" id="{124D1827-5870-4614-A479-5D729432701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Graphic 13" descr="Woman">
                        <a:extLst>
                          <a:ext uri="{FF2B5EF4-FFF2-40B4-BE49-F238E27FC236}">
                            <a16:creationId xmlns:a16="http://schemas.microsoft.com/office/drawing/2014/main" id="{ED5A9756-06F0-4DAC-935B-A144B479BD3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00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D70F001-5598-477C-90F5-DAB7069158FF}"/>
                    </a:ext>
                  </a:extLst>
                </p:cNvPr>
                <p:cNvGrpSpPr/>
                <p:nvPr/>
              </p:nvGrpSpPr>
              <p:grpSpPr>
                <a:xfrm>
                  <a:off x="148045" y="0"/>
                  <a:ext cx="2751909" cy="914400"/>
                  <a:chOff x="3191691" y="381000"/>
                  <a:chExt cx="2751909" cy="914400"/>
                </a:xfrm>
                <a:grpFill/>
              </p:grpSpPr>
              <p:pic>
                <p:nvPicPr>
                  <p:cNvPr id="19" name="Graphic 18" descr="Woman">
                    <a:extLst>
                      <a:ext uri="{FF2B5EF4-FFF2-40B4-BE49-F238E27FC236}">
                        <a16:creationId xmlns:a16="http://schemas.microsoft.com/office/drawing/2014/main" id="{EEFBCBBF-E2DE-4EE1-AD59-6FFC15AB21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2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B50C8D0-818B-47FD-840A-5D2073E4E448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2286000" cy="914400"/>
                    <a:chOff x="3191691" y="381000"/>
                    <a:chExt cx="2286000" cy="914400"/>
                  </a:xfrm>
                  <a:grpFill/>
                </p:grpSpPr>
                <p:pic>
                  <p:nvPicPr>
                    <p:cNvPr id="21" name="Graphic 20" descr="Woman">
                      <a:extLst>
                        <a:ext uri="{FF2B5EF4-FFF2-40B4-BE49-F238E27FC236}">
                          <a16:creationId xmlns:a16="http://schemas.microsoft.com/office/drawing/2014/main" id="{6793A122-54D5-48E3-A25D-760E49DD030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1148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1142EE72-0F17-4BE1-8F09-9D3DB48636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1691" y="381000"/>
                      <a:ext cx="2286000" cy="914400"/>
                      <a:chOff x="457200" y="381000"/>
                      <a:chExt cx="2286000" cy="914400"/>
                    </a:xfrm>
                    <a:grpFill/>
                  </p:grpSpPr>
                  <p:pic>
                    <p:nvPicPr>
                      <p:cNvPr id="23" name="Graphic 22" descr="Woman">
                        <a:extLst>
                          <a:ext uri="{FF2B5EF4-FFF2-40B4-BE49-F238E27FC236}">
                            <a16:creationId xmlns:a16="http://schemas.microsoft.com/office/drawing/2014/main" id="{E135C5E0-9D66-441C-B6EA-6A690069F4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72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4" name="Graphic 23" descr="Woman">
                        <a:extLst>
                          <a:ext uri="{FF2B5EF4-FFF2-40B4-BE49-F238E27FC236}">
                            <a16:creationId xmlns:a16="http://schemas.microsoft.com/office/drawing/2014/main" id="{C96F50DB-C102-4294-AEEE-7F355533AF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144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7" name="Graphic 26" descr="Woman">
                        <a:extLst>
                          <a:ext uri="{FF2B5EF4-FFF2-40B4-BE49-F238E27FC236}">
                            <a16:creationId xmlns:a16="http://schemas.microsoft.com/office/drawing/2014/main" id="{0434B69C-375C-4BD6-B326-F82E7787690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  <a:ext uri="{96DAC541-7B7A-43D3-8B79-37D633B846F1}">
                            <asvg:svgBlip xmlns:asvg="http://schemas.microsoft.com/office/drawing/2016/SVG/main" r:embed="rId4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381000"/>
                        <a:ext cx="914400" cy="9144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pic>
              <p:nvPicPr>
                <p:cNvPr id="30" name="Graphic 29" descr="Woman">
                  <a:extLst>
                    <a:ext uri="{FF2B5EF4-FFF2-40B4-BE49-F238E27FC236}">
                      <a16:creationId xmlns:a16="http://schemas.microsoft.com/office/drawing/2014/main" id="{478DA1DA-FFDB-4F9B-9206-1A17F14300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82880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8F53B544-7FF7-4D62-AA43-CDE4BF29C5F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7276391"/>
                </p:ext>
              </p:extLst>
            </p:nvPr>
          </p:nvGraphicFramePr>
          <p:xfrm>
            <a:off x="3657600" y="1371600"/>
            <a:ext cx="4572000" cy="182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42AEB7-73BD-43E3-BC85-6B251A5ED1C4}"/>
              </a:ext>
            </a:extLst>
          </p:cNvPr>
          <p:cNvGrpSpPr/>
          <p:nvPr/>
        </p:nvGrpSpPr>
        <p:grpSpPr>
          <a:xfrm>
            <a:off x="4381500" y="182880"/>
            <a:ext cx="4229100" cy="1188720"/>
            <a:chOff x="4381500" y="182880"/>
            <a:chExt cx="4046220" cy="1188720"/>
          </a:xfrm>
        </p:grpSpPr>
        <p:pic>
          <p:nvPicPr>
            <p:cNvPr id="36" name="Graphic 35" descr="Parent and Child">
              <a:extLst>
                <a:ext uri="{FF2B5EF4-FFF2-40B4-BE49-F238E27FC236}">
                  <a16:creationId xmlns:a16="http://schemas.microsoft.com/office/drawing/2014/main" id="{205AD572-4C48-4FBD-8BFB-63E2759B9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41C97C-DF4A-44BB-9DAE-3834B05C905E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3x a month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0BA49FF-A479-4233-B582-4740D7F9B4F0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#2…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75D4A9-B8F2-49E8-BC39-F5FCBB9BA346}"/>
              </a:ext>
            </a:extLst>
          </p:cNvPr>
          <p:cNvSpPr txBox="1"/>
          <p:nvPr/>
        </p:nvSpPr>
        <p:spPr>
          <a:xfrm>
            <a:off x="790085" y="3924486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FB9703-7623-476B-B534-21D2308CD27E}"/>
              </a:ext>
            </a:extLst>
          </p:cNvPr>
          <p:cNvSpPr txBox="1"/>
          <p:nvPr/>
        </p:nvSpPr>
        <p:spPr>
          <a:xfrm>
            <a:off x="4648200" y="5562600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20B415-F8B0-40D1-9389-A7D2637C045C}"/>
              </a:ext>
            </a:extLst>
          </p:cNvPr>
          <p:cNvSpPr txBox="1"/>
          <p:nvPr/>
        </p:nvSpPr>
        <p:spPr>
          <a:xfrm>
            <a:off x="838200" y="4925571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EC624E-84E9-4D55-8485-18205B4566B6}"/>
              </a:ext>
            </a:extLst>
          </p:cNvPr>
          <p:cNvSpPr/>
          <p:nvPr/>
        </p:nvSpPr>
        <p:spPr>
          <a:xfrm>
            <a:off x="4572000" y="3543104"/>
            <a:ext cx="1295400" cy="22098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75DD73F2-8D94-4053-914C-C6110AE6B668}"/>
              </a:ext>
            </a:extLst>
          </p:cNvPr>
          <p:cNvSpPr/>
          <p:nvPr/>
        </p:nvSpPr>
        <p:spPr>
          <a:xfrm rot="17992556">
            <a:off x="5061805" y="3016201"/>
            <a:ext cx="654289" cy="344597"/>
          </a:xfrm>
          <a:prstGeom prst="rightArrow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1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18CB3-2C47-4871-BC3A-8C0D85747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31DD-7D05-421D-A61F-A46CF4B903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3AB1E3-06BB-4E8A-A578-B7BDA51C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60EE-6A87-4555-97B6-617E5A076E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53A61B3-4E20-49B6-9C2D-7EFDB9462797}"/>
              </a:ext>
            </a:extLst>
          </p:cNvPr>
          <p:cNvGrpSpPr/>
          <p:nvPr/>
        </p:nvGrpSpPr>
        <p:grpSpPr>
          <a:xfrm>
            <a:off x="228600" y="1356360"/>
            <a:ext cx="8686800" cy="5044440"/>
            <a:chOff x="228600" y="1356360"/>
            <a:chExt cx="8686800" cy="504444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104B3C68-3F28-45CB-9184-BC8B53B1D2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4591239"/>
                </p:ext>
              </p:extLst>
            </p:nvPr>
          </p:nvGraphicFramePr>
          <p:xfrm>
            <a:off x="228600" y="3200400"/>
            <a:ext cx="8686800" cy="32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813DFD2-6B67-4794-84CC-5AC96E082F7A}"/>
                </a:ext>
              </a:extLst>
            </p:cNvPr>
            <p:cNvGrpSpPr/>
            <p:nvPr/>
          </p:nvGrpSpPr>
          <p:grpSpPr>
            <a:xfrm>
              <a:off x="838200" y="1371600"/>
              <a:ext cx="2667000" cy="1790293"/>
              <a:chOff x="609600" y="648107"/>
              <a:chExt cx="2667000" cy="179029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D37924-FC9A-4825-A84F-059E52D0E28A}"/>
                  </a:ext>
                </a:extLst>
              </p:cNvPr>
              <p:cNvSpPr txBox="1"/>
              <p:nvPr/>
            </p:nvSpPr>
            <p:spPr>
              <a:xfrm>
                <a:off x="609600" y="648107"/>
                <a:ext cx="26670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Parental Engagement</a:t>
                </a:r>
              </a:p>
              <a:p>
                <a:r>
                  <a:rPr lang="en-US" dirty="0"/>
                  <a:t>2016</a:t>
                </a:r>
              </a:p>
              <a:p>
                <a:endParaRPr lang="en-US" dirty="0"/>
              </a:p>
              <a:p>
                <a:r>
                  <a:rPr lang="en-US" dirty="0"/>
                  <a:t>2017</a:t>
                </a:r>
              </a:p>
              <a:p>
                <a:endParaRPr lang="en-US" dirty="0"/>
              </a:p>
              <a:p>
                <a:r>
                  <a:rPr lang="en-US" dirty="0"/>
                  <a:t>2018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958A2D0-1761-4EA8-8241-A271F2919020}"/>
                  </a:ext>
                </a:extLst>
              </p:cNvPr>
              <p:cNvGrpSpPr/>
              <p:nvPr/>
            </p:nvGrpSpPr>
            <p:grpSpPr>
              <a:xfrm>
                <a:off x="1219200" y="975360"/>
                <a:ext cx="1097280" cy="1463040"/>
                <a:chOff x="143691" y="0"/>
                <a:chExt cx="1837509" cy="2743200"/>
              </a:xfrm>
              <a:solidFill>
                <a:srgbClr val="00B050"/>
              </a:solidFill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3FA0E2E-819C-4DDC-905C-81A5FF78A705}"/>
                    </a:ext>
                  </a:extLst>
                </p:cNvPr>
                <p:cNvGrpSpPr/>
                <p:nvPr/>
              </p:nvGrpSpPr>
              <p:grpSpPr>
                <a:xfrm>
                  <a:off x="143691" y="914400"/>
                  <a:ext cx="1837509" cy="914400"/>
                  <a:chOff x="3191691" y="381000"/>
                  <a:chExt cx="1837509" cy="914400"/>
                </a:xfrm>
                <a:grpFill/>
              </p:grpSpPr>
              <p:pic>
                <p:nvPicPr>
                  <p:cNvPr id="18" name="Graphic 17" descr="Woman">
                    <a:extLst>
                      <a:ext uri="{FF2B5EF4-FFF2-40B4-BE49-F238E27FC236}">
                        <a16:creationId xmlns:a16="http://schemas.microsoft.com/office/drawing/2014/main" id="{347F2F48-5670-49F6-BBD4-ECC94CD6248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114800" y="381000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5D88403-3D55-41AA-BDAD-162F314DF95F}"/>
                      </a:ext>
                    </a:extLst>
                  </p:cNvPr>
                  <p:cNvGrpSpPr/>
                  <p:nvPr/>
                </p:nvGrpSpPr>
                <p:grpSpPr>
                  <a:xfrm>
                    <a:off x="3191691" y="381000"/>
                    <a:ext cx="1371600" cy="914400"/>
                    <a:chOff x="457200" y="381000"/>
                    <a:chExt cx="1371600" cy="914400"/>
                  </a:xfrm>
                  <a:grpFill/>
                </p:grpSpPr>
                <p:pic>
                  <p:nvPicPr>
                    <p:cNvPr id="20" name="Graphic 19" descr="Woman">
                      <a:extLst>
                        <a:ext uri="{FF2B5EF4-FFF2-40B4-BE49-F238E27FC236}">
                          <a16:creationId xmlns:a16="http://schemas.microsoft.com/office/drawing/2014/main" id="{542AC1AB-C47A-489A-9EDC-878D3D76462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572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Graphic 20" descr="Woman">
                      <a:extLst>
                        <a:ext uri="{FF2B5EF4-FFF2-40B4-BE49-F238E27FC236}">
                          <a16:creationId xmlns:a16="http://schemas.microsoft.com/office/drawing/2014/main" id="{4073A517-76CC-47DA-9A30-F2E9EB933D8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914400" y="381000"/>
                      <a:ext cx="914400" cy="91440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3" name="Graphic 12" descr="Woman">
                  <a:extLst>
                    <a:ext uri="{FF2B5EF4-FFF2-40B4-BE49-F238E27FC236}">
                      <a16:creationId xmlns:a16="http://schemas.microsoft.com/office/drawing/2014/main" id="{8ECF3B27-C1A6-4713-9FD9-C6BF1916F3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045" y="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Graphic 7" descr="Woman">
                  <a:extLst>
                    <a:ext uri="{FF2B5EF4-FFF2-40B4-BE49-F238E27FC236}">
                      <a16:creationId xmlns:a16="http://schemas.microsoft.com/office/drawing/2014/main" id="{49799DBE-3712-409E-8791-599E2D59D0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2400" y="1828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Graphic 24" descr="Woman">
                  <a:extLst>
                    <a:ext uri="{FF2B5EF4-FFF2-40B4-BE49-F238E27FC236}">
                      <a16:creationId xmlns:a16="http://schemas.microsoft.com/office/drawing/2014/main" id="{E7BC063E-2840-4EF1-A01A-D02093F47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600" y="1828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6" name="Graphic 25" descr="Woman">
                  <a:extLst>
                    <a:ext uri="{FF2B5EF4-FFF2-40B4-BE49-F238E27FC236}">
                      <a16:creationId xmlns:a16="http://schemas.microsoft.com/office/drawing/2014/main" id="{9DB91155-6D7B-470D-AB7D-B1E0D279C2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6800" y="182880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66041D7C-C2EA-4141-B248-E122C494BA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4543289"/>
                </p:ext>
              </p:extLst>
            </p:nvPr>
          </p:nvGraphicFramePr>
          <p:xfrm>
            <a:off x="3657600" y="1356360"/>
            <a:ext cx="4572000" cy="19202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561590-2800-4451-882B-4329EAF290EB}"/>
              </a:ext>
            </a:extLst>
          </p:cNvPr>
          <p:cNvGrpSpPr/>
          <p:nvPr/>
        </p:nvGrpSpPr>
        <p:grpSpPr>
          <a:xfrm>
            <a:off x="4381500" y="182880"/>
            <a:ext cx="4305300" cy="1188720"/>
            <a:chOff x="4381500" y="182880"/>
            <a:chExt cx="4046220" cy="1188720"/>
          </a:xfrm>
        </p:grpSpPr>
        <p:pic>
          <p:nvPicPr>
            <p:cNvPr id="32" name="Graphic 31" descr="Parent and Child">
              <a:extLst>
                <a:ext uri="{FF2B5EF4-FFF2-40B4-BE49-F238E27FC236}">
                  <a16:creationId xmlns:a16="http://schemas.microsoft.com/office/drawing/2014/main" id="{C6997726-AF0D-4A80-BCB3-A9FE83300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39000" y="182880"/>
              <a:ext cx="1188720" cy="118872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72AB99-63F3-4D76-9250-09302DC68E1C}"/>
                </a:ext>
              </a:extLst>
            </p:cNvPr>
            <p:cNvSpPr txBox="1"/>
            <p:nvPr/>
          </p:nvSpPr>
          <p:spPr>
            <a:xfrm>
              <a:off x="4381500" y="423942"/>
              <a:ext cx="3124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/>
                <a:t>Ave Intensive Time w/ Connector</a:t>
              </a:r>
            </a:p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5x a month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A77C83-0F7C-4E6F-8221-001D520CCBD2}"/>
              </a:ext>
            </a:extLst>
          </p:cNvPr>
          <p:cNvSpPr txBox="1"/>
          <p:nvPr/>
        </p:nvSpPr>
        <p:spPr>
          <a:xfrm>
            <a:off x="425206" y="516275"/>
            <a:ext cx="3974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Meet Stars Student #3…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089A83-C1E7-4F93-AD4C-5B7832F7833F}"/>
              </a:ext>
            </a:extLst>
          </p:cNvPr>
          <p:cNvSpPr txBox="1"/>
          <p:nvPr/>
        </p:nvSpPr>
        <p:spPr>
          <a:xfrm>
            <a:off x="1259925" y="3511073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Attendance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529ABF-731F-468C-9CD0-E13467C8781C}"/>
              </a:ext>
            </a:extLst>
          </p:cNvPr>
          <p:cNvSpPr txBox="1"/>
          <p:nvPr/>
        </p:nvSpPr>
        <p:spPr>
          <a:xfrm>
            <a:off x="7240741" y="5638800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Suspensions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CE737B-4551-4FF0-A1E1-A0FF4F7F0708}"/>
              </a:ext>
            </a:extLst>
          </p:cNvPr>
          <p:cNvSpPr txBox="1"/>
          <p:nvPr/>
        </p:nvSpPr>
        <p:spPr>
          <a:xfrm>
            <a:off x="713885" y="5317924"/>
            <a:ext cx="1467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Tardiness</a:t>
            </a:r>
          </a:p>
        </p:txBody>
      </p:sp>
    </p:spTree>
    <p:extLst>
      <p:ext uri="{BB962C8B-B14F-4D97-AF65-F5344CB8AC3E}">
        <p14:creationId xmlns:p14="http://schemas.microsoft.com/office/powerpoint/2010/main" val="295072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249150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776" y="1332716"/>
            <a:ext cx="8382000" cy="45607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PARTNERSHIPS:  Building Bridges to Combat Delinquency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56" y="614332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552" y="1707952"/>
            <a:ext cx="85777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Seeding Success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worked in collaboration with Agape to provide continuous quality improvement and performance analysis. A dosage tracker database resource was provided to monitor summer reading within the PCN communities.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Through a collaborate partnership with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Pursuit of God Transformation Center, Pershing Park apartments, Jamesbridge apartments, and MLK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Agape was able to afford 97 youth a free, quality summer enrichment camp experience in 2017.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>
                <a:solidFill>
                  <a:prstClr val="black"/>
                </a:solidFill>
                <a:latin typeface="Calibri"/>
                <a:cs typeface="Lucida Sans Unicode" panose="020B0602030504020204" pitchFamily="34" charset="0"/>
              </a:rPr>
              <a:t>Raleigh Community Church of Christ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</a:t>
            </a:r>
            <a:r>
              <a:rPr lang="en-US" sz="1400" kern="0" dirty="0">
                <a:solidFill>
                  <a:prstClr val="black"/>
                </a:solidFill>
                <a:latin typeface="Calibri"/>
                <a:cs typeface="Lucida Sans Unicode" panose="020B0602030504020204" pitchFamily="34" charset="0"/>
              </a:rPr>
              <a:t>200 turkeys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for Thanksgiving for Agape’s caseload students and families.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City of Memphis, Office of Youth Services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 provided summer interns who supported efforts with a focus on reading intervention and First Day &amp; Beyond School attendance (PCN communities).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University of Memphis, University of Ole Mississippi, and Union University’s Social Work programs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supplied interns this school year who provide clinical support to students and families through individual and group counseling and parent workshops both in school and community settings.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Youth Villages (Anaya)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intensive behavior intervention support to students at all elementary schools.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Highland Church of Christ Youth and Word of Life Church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panose="020B0602030504020204" pitchFamily="34" charset="0"/>
              </a:rPr>
              <a:t>provided Vacation Bible School activities and snacks at both Pursuit of God and Pershing Park.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249150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7776" y="1332716"/>
            <a:ext cx="8382000" cy="456073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KEY PARTNERSHIPS:  Building Bridges to Combat Delinquency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56" y="614332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13552" y="1707952"/>
            <a:ext cx="85777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Alliance for the Homeless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Youth Point-in-Time Count is an annual count of sheltered and unsheltered homeless youth between the ages of 18-24. Agape served as a community leader at MATA, Cherokee Library and Benjamin Hooks library providing postsecondary and workforce development resources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United Way-MLGW utility assistance grant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Pershing Park caseload families were provided with utility assistance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Memphis 3.0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 conversations within community meetings to discuss future plans to strengthen the Frayser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r>
              <a:rPr lang="en-US" sz="1400" kern="0" dirty="0">
                <a:cs typeface="Lucida Sans Unicode" panose="020B0602030504020204" pitchFamily="34" charset="0"/>
              </a:rPr>
              <a:t>Agape held its first Hispanic community café in partnership with </a:t>
            </a:r>
            <a:r>
              <a:rPr lang="en-US" sz="1400" b="1" i="1" kern="0" dirty="0">
                <a:cs typeface="Lucida Sans Unicode" panose="020B0602030504020204" pitchFamily="34" charset="0"/>
              </a:rPr>
              <a:t>Latino Memphis </a:t>
            </a:r>
            <a:r>
              <a:rPr lang="en-US" sz="1400" kern="0" dirty="0">
                <a:cs typeface="Lucida Sans Unicode" panose="020B0602030504020204" pitchFamily="34" charset="0"/>
              </a:rPr>
              <a:t>and City of Memphis 3.0 </a:t>
            </a:r>
            <a:endParaRPr lang="en-US" sz="1400" kern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r>
              <a:rPr lang="en-US" sz="1400" b="1" i="1" kern="0" dirty="0"/>
              <a:t>Literacy Mid-South</a:t>
            </a:r>
            <a:r>
              <a:rPr lang="en-US" sz="1400" kern="0" dirty="0"/>
              <a:t> provided literacy coaching and books to 100-plus youth during 2017 summer camps (PCN communities).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  <a:p>
            <a:r>
              <a:rPr lang="en-US" sz="1400" kern="0" dirty="0">
                <a:cs typeface="Lucida Sans Unicode" panose="020B0602030504020204" pitchFamily="34" charset="0"/>
              </a:rPr>
              <a:t>Agape’s </a:t>
            </a:r>
            <a:r>
              <a:rPr lang="en-US" sz="1400" b="1" i="1" kern="0" dirty="0">
                <a:cs typeface="Lucida Sans Unicode" panose="020B0602030504020204" pitchFamily="34" charset="0"/>
              </a:rPr>
              <a:t>AmeriCorps VISTAs</a:t>
            </a:r>
            <a:r>
              <a:rPr lang="en-US" sz="1400" kern="0" dirty="0">
                <a:cs typeface="Lucida Sans Unicode" panose="020B0602030504020204" pitchFamily="34" charset="0"/>
              </a:rPr>
              <a:t> partnered with </a:t>
            </a:r>
            <a:r>
              <a:rPr lang="en-US" sz="1400" b="1" i="1" kern="0" dirty="0">
                <a:cs typeface="Lucida Sans Unicode" panose="020B0602030504020204" pitchFamily="34" charset="0"/>
              </a:rPr>
              <a:t>Memphis Police Department</a:t>
            </a:r>
            <a:r>
              <a:rPr lang="en-US" sz="1400" kern="0" dirty="0">
                <a:cs typeface="Lucida Sans Unicode" panose="020B0602030504020204" pitchFamily="34" charset="0"/>
              </a:rPr>
              <a:t> to serve youth and families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Lucida Sans Unicode" panose="020B0602030504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2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460EE-6A87-4555-97B6-617E5A076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630602-78F9-427F-BB95-98606D72D831}"/>
              </a:ext>
            </a:extLst>
          </p:cNvPr>
          <p:cNvGrpSpPr/>
          <p:nvPr/>
        </p:nvGrpSpPr>
        <p:grpSpPr>
          <a:xfrm>
            <a:off x="231967" y="513579"/>
            <a:ext cx="8322423" cy="5842772"/>
            <a:chOff x="231967" y="513579"/>
            <a:chExt cx="8322423" cy="58427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5814" y="1295401"/>
              <a:ext cx="6978576" cy="5060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55760" y="1305591"/>
              <a:ext cx="135916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Arial" panose="020B0604020202020204" pitchFamily="34" charset="0"/>
                  <a:cs typeface="+mn-cs"/>
                </a:rPr>
                <a:t>POWERFUL STRATEGIES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31967" y="2298650"/>
              <a:ext cx="144535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SHORT-TERM OUTCOMES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494" y="3200400"/>
              <a:ext cx="15240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(Complete Chain from Short-term Outcomes to Community Goal)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8716" y="5301595"/>
              <a:ext cx="16865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LONG-TERM COMMUNITY GOAL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513579"/>
              <a:ext cx="52598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 Agape Theory of Change Outcome Map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2209800" y="1905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15" name="Straight Arrow Connector 14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>
          <a:xfrm>
            <a:off x="3657600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5" name="Straight Arrow Connector 24"/>
          <p:cNvCxnSpPr/>
          <p:nvPr/>
        </p:nvCxnSpPr>
        <p:spPr>
          <a:xfrm>
            <a:off x="5029200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6" name="Straight Arrow Connector 25"/>
          <p:cNvCxnSpPr/>
          <p:nvPr/>
        </p:nvCxnSpPr>
        <p:spPr>
          <a:xfrm>
            <a:off x="6446711" y="192368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>
            <a:off x="7852844" y="19050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5029200" y="2872966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6446711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>
            <a:off x="7852844" y="28956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4876800" y="4724400"/>
            <a:ext cx="0" cy="30480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lg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296" y="6017441"/>
            <a:ext cx="1495095" cy="3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9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5872" y="6622611"/>
            <a:ext cx="3392328" cy="15918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  <a:hlinkClick r:id="rId2"/>
              </a:rPr>
              <a:t>www.AgapeMeansLove.org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730E00">
                    <a:lumMod val="50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30E00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673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850" y="1219200"/>
            <a:ext cx="8494713" cy="521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40246" rIns="0" bIns="35062" anchor="ctr">
            <a:spAutoFit/>
          </a:bodyPr>
          <a:lstStyle/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MISSION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Christ-centered ministry that is dedicated </a:t>
            </a:r>
          </a:p>
          <a:p>
            <a:pPr marL="0" marR="0" lvl="0" indent="0" algn="ctr" defTabSz="8413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providing children and families with healthy homes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VISION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Agape will serve children, families and communities by sharing God’s love throughout the Mid-South.  With excellence, we will connect people to God’s mission by:</a:t>
            </a:r>
          </a:p>
          <a:p>
            <a:pPr marL="0" marR="0" lvl="0" indent="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Uniting children with loving families, </a:t>
            </a: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homes and communities with intentional relationships, and </a:t>
            </a:r>
          </a:p>
          <a:p>
            <a:pPr marL="742950" marR="0" lvl="1" indent="-285750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Linking servants to service</a:t>
            </a: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Vision Approved by Agape Board of Directors</a:t>
            </a:r>
          </a:p>
          <a:p>
            <a:pPr marL="0" marR="0" lvl="0" indent="0" algn="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January 25, 2013</a:t>
            </a:r>
          </a:p>
          <a:p>
            <a:pPr marL="0" marR="0" lvl="0" indent="0" algn="ctr" defTabSz="841375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473655"/>
            <a:ext cx="8229600" cy="47244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David Jordan, Chief Executive Officer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2060"/>
                </a:solidFill>
                <a:hlinkClick r:id="rId4"/>
              </a:rPr>
              <a:t>david.jordan@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Julie Sanon, Chief Operating Officer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6"/>
              </a:rPr>
              <a:t>julie.sanon@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Benecia Tuthill, PCN Operations Director 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7"/>
              </a:rPr>
              <a:t>benecia.tuthill@agapemeanslove.org</a:t>
            </a: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400" b="1" dirty="0">
                <a:solidFill>
                  <a:schemeClr val="tx2"/>
                </a:solidFill>
              </a:rPr>
              <a:t>Jim Harbin, Frayser/ Raleigh PCN Site Coordinator 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chemeClr val="tx2"/>
                </a:solidFill>
                <a:hlinkClick r:id="rId5"/>
              </a:rPr>
              <a:t>jim.harbin@agapemeanslove.org</a:t>
            </a: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Agape Child &amp; Family Services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3160 Directors Row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Memphis, TN  38131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</a:rPr>
              <a:t>901.323.3600</a:t>
            </a:r>
          </a:p>
          <a:p>
            <a:pPr marL="457200" lvl="1" indent="0" algn="ctr">
              <a:buNone/>
            </a:pPr>
            <a:r>
              <a:rPr lang="en-US" sz="1400" dirty="0">
                <a:solidFill>
                  <a:schemeClr val="tx2"/>
                </a:solidFill>
                <a:hlinkClick r:id="rId8"/>
              </a:rPr>
              <a:t>www.</a:t>
            </a:r>
            <a:r>
              <a:rPr lang="en-US" sz="1400" dirty="0">
                <a:solidFill>
                  <a:schemeClr val="tx2"/>
                </a:solidFill>
                <a:hlinkClick r:id="rId5"/>
              </a:rPr>
              <a:t> agapemeanslove.org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D92BD-E188-4E20-901B-E7982B4B0BBA}"/>
              </a:ext>
            </a:extLst>
          </p:cNvPr>
          <p:cNvSpPr txBox="1"/>
          <p:nvPr/>
        </p:nvSpPr>
        <p:spPr>
          <a:xfrm>
            <a:off x="571500" y="6415801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/>
              <a:t>Agape Child &amp; Family Services’ 2-Gen initiative is funded under a grant contract with the State of Tennessee Department of Human Services.</a:t>
            </a:r>
          </a:p>
        </p:txBody>
      </p:sp>
    </p:spTree>
    <p:extLst>
      <p:ext uri="{BB962C8B-B14F-4D97-AF65-F5344CB8AC3E}">
        <p14:creationId xmlns:p14="http://schemas.microsoft.com/office/powerpoint/2010/main" val="355014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rgenergy.com/assets/shared/stp_1and2_powerlines_300dp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"/>
            <a:ext cx="9144000" cy="686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42900" y="2787095"/>
            <a:ext cx="8458200" cy="127635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Powerlines Community Network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is…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uLnTx/>
              <a:uFillTx/>
              <a:latin typeface="Gill Sans MT" pitchFamily="34" charset="0"/>
              <a:sym typeface="Gill Sans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…a place-based strategy to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connect at-risk neighborhoods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with the resources they need and want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Gill Sans MT" pitchFamily="34" charset="0"/>
                <a:sym typeface="Gill Sans" charset="0"/>
              </a:rPr>
              <a:t>for children and families to be successful</a:t>
            </a: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0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6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832960" presetClass="entr" presetSubtype="373095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7656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2362200" y="4876800"/>
            <a:ext cx="2247900" cy="31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  <a:sym typeface="Arial" charset="0"/>
              </a:rPr>
              <a:t>Whitehaven/SW Mphs</a:t>
            </a: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5181600" y="5029200"/>
            <a:ext cx="2362200" cy="3175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cs typeface="Arial" charset="0"/>
                <a:sym typeface="Arial" charset="0"/>
              </a:rPr>
              <a:t>Hickory Hill/SE Mphs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762000" y="5945951"/>
            <a:ext cx="861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  Bent Tree, Summit Park &amp; New Horizons Apts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Autumn Ridge, Camelot Manor, Wingood Manor, and </a:t>
            </a:r>
            <a:r>
              <a:rPr lang="en-US" sz="1200" b="1" kern="0" dirty="0">
                <a:solidFill>
                  <a:srgbClr val="C44100"/>
                </a:solidFill>
              </a:rPr>
              <a:t>Cedar Run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 Apts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3695700" y="838200"/>
            <a:ext cx="5219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Frayser/Raleigh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44100"/>
                </a:solidFill>
                <a:effectLst/>
                <a:uLnTx/>
                <a:uFillTx/>
              </a:rPr>
              <a:t>(Jamesbridge, Todd Creek and Pershing Park apartments)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53340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429000" y="54102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657600" y="54864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810000" y="56388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62400" y="5791200"/>
            <a:ext cx="76200" cy="762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715000" y="56388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638800" y="56388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638800" y="55626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99381" y="2152585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429000" y="21336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133600" y="3158857"/>
            <a:ext cx="67662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FY2017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Serving in 10 apartments and </a:t>
            </a:r>
            <a:r>
              <a:rPr lang="en-US" sz="2400" b="1" kern="0" dirty="0">
                <a:solidFill>
                  <a:srgbClr val="080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schools (Stars)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801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(7,000+ youth and families)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801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276600" y="2286000"/>
            <a:ext cx="76200" cy="76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505200" y="54102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562600" y="5486400"/>
            <a:ext cx="76200" cy="762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AD010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599677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rgenergy.com/assets/shared/stp_1and2_powerlines_300dp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36000" contrast="-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08" y="7610735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C4B56-D01D-405F-BB65-171BD4775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18955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71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69236"/>
              </p:ext>
            </p:extLst>
          </p:nvPr>
        </p:nvGraphicFramePr>
        <p:xfrm>
          <a:off x="322943" y="152394"/>
          <a:ext cx="8381999" cy="6447402"/>
        </p:xfrm>
        <a:graphic>
          <a:graphicData uri="http://schemas.openxmlformats.org/drawingml/2006/table">
            <a:tbl>
              <a:tblPr/>
              <a:tblGrid>
                <a:gridCol w="701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2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5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20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20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757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Powerlines Community Network </a:t>
                      </a: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Apartment Communities and </a:t>
                      </a:r>
                    </a:p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 Feeder Pattern Engagement SY17-18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Elementary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Middle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High School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Approx. Total Student Body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Other Schools Attended by PCN Youth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5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Frayser Powerlines Community</a:t>
                      </a:r>
                    </a:p>
                  </a:txBody>
                  <a:tcPr marL="3878" marR="3878" marT="38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2,500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 gridSpan="4">
                  <a:txBody>
                    <a:bodyPr/>
                    <a:lstStyle/>
                    <a:p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Georgian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Hills Middle </a:t>
                      </a:r>
                      <a:endParaRPr lang="en-US" sz="1100" dirty="0"/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8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Pershing Park Apartments 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Corning, Frayser,</a:t>
                      </a:r>
                      <a:r>
                        <a:rPr lang="en-US" sz="11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Georgian Hills, Whitney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Westside 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MLK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Georgian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 Hills Middle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Corning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4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Todd Creek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8647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Hickory Hill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5,000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Belle Forrest Community, Evans Elem, Getwell Elem,  Lowrance Elem, Ridgeway Middle, Ridgeway High, Sheffield High,  Wooddale Middle, Kirby Middle, Kirby High, Knight Arnold Elem, Power Center Academy, SE Prep 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024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Autumn Ridge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Hickory Ridge 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Hickory Ridge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Wooddale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3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# </a:t>
                      </a:r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Bella Vista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Hickory Ridge</a:t>
                      </a:r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Winridge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136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</a:t>
                      </a:r>
                      <a:r>
                        <a:rPr lang="en-US" sz="1100" b="1" i="0" u="none" strike="noStrike" dirty="0">
                          <a:solidFill>
                            <a:srgbClr val="00CC66"/>
                          </a:solidFill>
                          <a:effectLst/>
                          <a:latin typeface="Calibri"/>
                        </a:rPr>
                        <a:t> Wingood Manor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Sheffield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American Way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Sheffield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0303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96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Schools</a:t>
                      </a:r>
                    </a:p>
                  </a:txBody>
                  <a:tcPr marL="3878" marR="3878" marT="3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Raleigh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7904">
                <a:tc gridSpan="2">
                  <a:txBody>
                    <a:bodyPr/>
                    <a:lstStyle/>
                    <a:p>
                      <a:pPr marL="112713" lvl="0" indent="0"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Jamesbridge Apartments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Scenic Hills,</a:t>
                      </a:r>
                      <a:r>
                        <a:rPr lang="en-US" sz="11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Coleman, Egypt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0303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303030"/>
                          </a:solidFill>
                          <a:effectLst/>
                          <a:latin typeface="Calibri" panose="020F0502020204030204" pitchFamily="34" charset="0"/>
                        </a:rPr>
                        <a:t>Raleigh Egypt Middle and High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Whitehaven Powerlines Community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3,000 </a:t>
                      </a:r>
                    </a:p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Fairley High Schoo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l,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P. Freeman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Bent Tree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Winchester</a:t>
                      </a: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A. Maceo Walker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Hillcrest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78" marR="3878" marT="38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2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Horizon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50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Summit Park Apartments</a:t>
                      </a:r>
                    </a:p>
                  </a:txBody>
                  <a:tcPr marL="69791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 R. Church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44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</a:t>
                      </a:r>
                    </a:p>
                  </a:txBody>
                  <a:tcPr marL="3878" marR="3878" marT="38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Schools</a:t>
                      </a:r>
                    </a:p>
                  </a:txBody>
                  <a:tcPr marL="3878" marR="3878" marT="38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25061">
                <a:tc gridSpan="2"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J"/>
                      </a:pP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Safeways communities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  </a:t>
                      </a:r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 expansion March 2018 to 30+ Connectors 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Schools: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851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#   PCN offices</a:t>
                      </a:r>
                      <a:endParaRPr lang="en-US" sz="1100" b="1" i="0" u="sng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US" sz="1100" b="1" i="0" u="sng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Potential Students Served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Tier I Engagement (Universal Services):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14,500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4999">
                <a:tc gridSpan="5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Student Engagement in Site-based After School Tutoring, Mentoring and Feeding Efforts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4999">
                <a:tc gridSpan="5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Student Engagement In-School  Mentoring/ Tutoring/ Reading Interventions/RTI  Efforts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1100" b="1" i="0" u="none" strike="noStrike" dirty="0">
                        <a:solidFill>
                          <a:srgbClr val="0066CC"/>
                        </a:solidFill>
                        <a:effectLst/>
                        <a:latin typeface="Calibri"/>
                      </a:endParaRPr>
                    </a:p>
                  </a:txBody>
                  <a:tcPr marL="5170" marR="5170" marT="517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66CC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273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Stars - In-School Connector model (Intermediate and Intensive)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78" marR="3878" marT="387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430107"/>
            <a:ext cx="1601314" cy="411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72A3D7-3820-4358-9FA0-EADEA9A2B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6019800"/>
            <a:ext cx="2064918" cy="8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1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1244" y="6356350"/>
            <a:ext cx="35555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6565513"/>
              </p:ext>
            </p:extLst>
          </p:nvPr>
        </p:nvGraphicFramePr>
        <p:xfrm>
          <a:off x="304800" y="1752134"/>
          <a:ext cx="861340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Rectangle 22"/>
          <p:cNvSpPr/>
          <p:nvPr/>
        </p:nvSpPr>
        <p:spPr>
          <a:xfrm>
            <a:off x="19929" y="1390357"/>
            <a:ext cx="5782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Times New Roman"/>
                <a:cs typeface="+mn-cs"/>
              </a:rPr>
              <a:t>Stars Model Growth and Expansion by School Year: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libri" pitchFamily="34" charset="0"/>
                <a:ea typeface="Times New Roman"/>
                <a:cs typeface="+mn-cs"/>
              </a:rPr>
              <a:t>	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811087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Data source: CoactionNet; Agape HR; Caseload students in all 10 participating schools in Frayser, Hickory Hill, and Whitehaven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" y="6159364"/>
            <a:ext cx="2235244" cy="53051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6140703"/>
            <a:ext cx="2104056" cy="556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3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2"/>
            <a:ext cx="2645445" cy="975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pic>
        <p:nvPicPr>
          <p:cNvPr id="18" name="Content Placeholder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7" y="428399"/>
            <a:ext cx="607091" cy="731520"/>
          </a:xfrm>
          <a:prstGeom prst="rect">
            <a:avLst/>
          </a:prstGeom>
        </p:spPr>
      </p:pic>
      <p:pic>
        <p:nvPicPr>
          <p:cNvPr id="7" name="Picture 6" descr="AGAPE_Me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97" y="228600"/>
            <a:ext cx="8600704" cy="9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6401675"/>
            <a:ext cx="1752600" cy="43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95" y="1520921"/>
            <a:ext cx="2456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Four Core Components of </a:t>
            </a:r>
            <a:r>
              <a:rPr lang="en-US" sz="2400" b="1" dirty="0">
                <a:solidFill>
                  <a:schemeClr val="tx2"/>
                </a:solidFill>
              </a:rPr>
              <a:t>Check &amp; Connect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1600" b="1" dirty="0">
                <a:solidFill>
                  <a:schemeClr val="tx2"/>
                </a:solidFill>
              </a:rPr>
              <a:t>(University of Minnesota)  </a:t>
            </a:r>
          </a:p>
        </p:txBody>
      </p:sp>
      <p:sp>
        <p:nvSpPr>
          <p:cNvPr id="3" name="AutoShape 2" descr="Image result for check and conn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45" y="1503261"/>
            <a:ext cx="6269956" cy="474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96249" y="6248400"/>
            <a:ext cx="3219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2"/>
                </a:solidFill>
              </a:rPr>
              <a:t>http://checkandconnect.umn.edu/</a:t>
            </a:r>
          </a:p>
        </p:txBody>
      </p:sp>
    </p:spTree>
    <p:extLst>
      <p:ext uri="{BB962C8B-B14F-4D97-AF65-F5344CB8AC3E}">
        <p14:creationId xmlns:p14="http://schemas.microsoft.com/office/powerpoint/2010/main" val="414245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071"/>
            <a:ext cx="2764755" cy="10192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801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5" y="1274072"/>
            <a:ext cx="6379245" cy="97528"/>
          </a:xfrm>
          <a:prstGeom prst="rect">
            <a:avLst/>
          </a:prstGeom>
          <a:solidFill>
            <a:srgbClr val="080100"/>
          </a:solidFill>
          <a:ln>
            <a:solidFill>
              <a:srgbClr val="0801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3554" y="6463032"/>
            <a:ext cx="469237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2F748-3EE8-45E0-947D-CA23D7B449AC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Sans Unicode" panose="020B0602030504020204" pitchFamily="34" charset="0"/>
                <a:cs typeface="Lucida Sans Unicode" panose="020B0602030504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3" y="6248399"/>
            <a:ext cx="1995883" cy="4737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2669" y="3650616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151" y="1908096"/>
            <a:ext cx="4194900" cy="1118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9" y="53285"/>
            <a:ext cx="4587240" cy="10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05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ourse">
  <a:themeElements>
    <a:clrScheme name="Custom 1">
      <a:dk1>
        <a:srgbClr val="AD0101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85591</TotalTime>
  <Words>1956</Words>
  <Application>Microsoft Office PowerPoint</Application>
  <PresentationFormat>On-screen Show (4:3)</PresentationFormat>
  <Paragraphs>469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Arial</vt:lpstr>
      <vt:lpstr>Calibri</vt:lpstr>
      <vt:lpstr>Century Gothic</vt:lpstr>
      <vt:lpstr>Gill Sans</vt:lpstr>
      <vt:lpstr>Gill Sans MT</vt:lpstr>
      <vt:lpstr>Lucida Sans Unicode</vt:lpstr>
      <vt:lpstr>Times New Roman</vt:lpstr>
      <vt:lpstr>Verdana</vt:lpstr>
      <vt:lpstr>Wingdings</vt:lpstr>
      <vt:lpstr>Wingdings 2</vt:lpstr>
      <vt:lpstr>Wingdings 3</vt:lpstr>
      <vt:lpstr>1_Office Theme</vt:lpstr>
      <vt:lpstr>2_Office Theme</vt:lpstr>
      <vt:lpstr>Concourse</vt:lpstr>
      <vt:lpstr>1_Concourse</vt:lpstr>
      <vt:lpstr>4_Concourse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PARTNERSHIPS:  Building Bridges to Combat Delinquency</vt:lpstr>
      <vt:lpstr>KEY PARTNERSHIPS:  Building Bridges to Combat Delinquency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jsanon</dc:creator>
  <cp:lastModifiedBy>David Jordan</cp:lastModifiedBy>
  <cp:revision>1398</cp:revision>
  <cp:lastPrinted>2017-12-08T20:59:48Z</cp:lastPrinted>
  <dcterms:created xsi:type="dcterms:W3CDTF">2015-05-07T16:57:06Z</dcterms:created>
  <dcterms:modified xsi:type="dcterms:W3CDTF">2018-04-19T20:55:24Z</dcterms:modified>
</cp:coreProperties>
</file>