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</p:sldMasterIdLst>
  <p:notesMasterIdLst>
    <p:notesMasterId r:id="rId39"/>
  </p:notesMasterIdLst>
  <p:sldIdLst>
    <p:sldId id="256" r:id="rId2"/>
    <p:sldId id="264" r:id="rId3"/>
    <p:sldId id="257" r:id="rId4"/>
    <p:sldId id="318" r:id="rId5"/>
    <p:sldId id="319" r:id="rId6"/>
    <p:sldId id="265" r:id="rId7"/>
    <p:sldId id="260" r:id="rId8"/>
    <p:sldId id="266" r:id="rId9"/>
    <p:sldId id="267" r:id="rId10"/>
    <p:sldId id="258" r:id="rId11"/>
    <p:sldId id="261" r:id="rId12"/>
    <p:sldId id="325" r:id="rId13"/>
    <p:sldId id="282" r:id="rId14"/>
    <p:sldId id="326" r:id="rId15"/>
    <p:sldId id="327" r:id="rId16"/>
    <p:sldId id="323" r:id="rId17"/>
    <p:sldId id="324" r:id="rId18"/>
    <p:sldId id="329" r:id="rId19"/>
    <p:sldId id="271" r:id="rId20"/>
    <p:sldId id="270" r:id="rId21"/>
    <p:sldId id="279" r:id="rId22"/>
    <p:sldId id="305" r:id="rId23"/>
    <p:sldId id="306" r:id="rId24"/>
    <p:sldId id="314" r:id="rId25"/>
    <p:sldId id="315" r:id="rId26"/>
    <p:sldId id="316" r:id="rId27"/>
    <p:sldId id="320" r:id="rId28"/>
    <p:sldId id="328" r:id="rId29"/>
    <p:sldId id="286" r:id="rId30"/>
    <p:sldId id="291" r:id="rId31"/>
    <p:sldId id="321" r:id="rId32"/>
    <p:sldId id="292" r:id="rId33"/>
    <p:sldId id="322" r:id="rId34"/>
    <p:sldId id="278" r:id="rId35"/>
    <p:sldId id="269" r:id="rId36"/>
    <p:sldId id="263" r:id="rId37"/>
    <p:sldId id="27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41D"/>
    <a:srgbClr val="FFCC66"/>
    <a:srgbClr val="FF1515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94586" autoAdjust="0"/>
  </p:normalViewPr>
  <p:slideViewPr>
    <p:cSldViewPr snapToGrid="0">
      <p:cViewPr varScale="1">
        <p:scale>
          <a:sx n="54" d="100"/>
          <a:sy n="54" d="100"/>
        </p:scale>
        <p:origin x="10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1E1A9-790F-4DBE-B6F8-A03BFCF8A5B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51B5B-0F82-463F-9006-648FBD0DF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6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83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0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791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3919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43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05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18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071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291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09600" y="0"/>
            <a:ext cx="8128000" cy="10668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HelveticaNeueLT Std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53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09600" y="0"/>
            <a:ext cx="8128000" cy="10668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HelveticaNeueLT Std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28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510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09600" y="0"/>
            <a:ext cx="8128000" cy="10668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HelveticaNeueLT Std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6299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09600" y="0"/>
            <a:ext cx="8128000" cy="10668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HelveticaNeueLT Std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105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  <a:latin typeface="HelveticaNeueLT St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09600" y="0"/>
            <a:ext cx="8128000" cy="10668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HelveticaNeueLT Std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046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2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97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334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76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1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271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91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3003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15" r:id="rId18"/>
    <p:sldLayoutId id="2147483716" r:id="rId19"/>
    <p:sldLayoutId id="2147483720" r:id="rId20"/>
    <p:sldLayoutId id="2147483721" r:id="rId21"/>
    <p:sldLayoutId id="2147483722" r:id="rId22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3902" y="755819"/>
            <a:ext cx="8791575" cy="103498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(Florida) Facts</a:t>
            </a:r>
            <a:b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Behind the Fiction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1" y="1625422"/>
            <a:ext cx="3393338" cy="3885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8624" y="2598612"/>
            <a:ext cx="2267712" cy="1938992"/>
          </a:xfrm>
          <a:prstGeom prst="rect">
            <a:avLst/>
          </a:prstGeom>
          <a:noFill/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rial" panose="020B0604020202020204" pitchFamily="34" charset="0"/>
              </a:rPr>
              <a:t>Winner</a:t>
            </a:r>
          </a:p>
          <a:p>
            <a:pPr algn="ctr"/>
            <a:r>
              <a:rPr lang="en-US" sz="2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rial" panose="020B0604020202020204" pitchFamily="34" charset="0"/>
              </a:rPr>
              <a:t>Best Popular Fiction</a:t>
            </a:r>
          </a:p>
          <a:p>
            <a:pPr algn="ctr"/>
            <a:endParaRPr lang="en-US" sz="20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rial" panose="020B0604020202020204" pitchFamily="34" charset="0"/>
              </a:rPr>
              <a:t>Florida Book Awards</a:t>
            </a:r>
            <a:endParaRPr lang="en-US" sz="20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6023" y="5183010"/>
            <a:ext cx="7059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15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Richard Wickliffe</a:t>
            </a:r>
            <a:endParaRPr lang="en-US" sz="6000" dirty="0">
              <a:solidFill>
                <a:srgbClr val="FF15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352" y="1625422"/>
            <a:ext cx="3806673" cy="4358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068" y="2253181"/>
            <a:ext cx="1743518" cy="262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776" y="0"/>
            <a:ext cx="8664308" cy="6972037"/>
          </a:xfrm>
        </p:spPr>
      </p:pic>
    </p:spTree>
    <p:extLst>
      <p:ext uri="{BB962C8B-B14F-4D97-AF65-F5344CB8AC3E}">
        <p14:creationId xmlns:p14="http://schemas.microsoft.com/office/powerpoint/2010/main" val="326145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724" y="769"/>
            <a:ext cx="9096704" cy="6857231"/>
          </a:xfrm>
        </p:spPr>
      </p:pic>
    </p:spTree>
    <p:extLst>
      <p:ext uri="{BB962C8B-B14F-4D97-AF65-F5344CB8AC3E}">
        <p14:creationId xmlns:p14="http://schemas.microsoft.com/office/powerpoint/2010/main" val="41361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86" y="58398"/>
            <a:ext cx="9948231" cy="679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15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833" y="7573"/>
            <a:ext cx="9546335" cy="6850427"/>
          </a:xfrm>
        </p:spPr>
      </p:pic>
    </p:spTree>
    <p:extLst>
      <p:ext uri="{BB962C8B-B14F-4D97-AF65-F5344CB8AC3E}">
        <p14:creationId xmlns:p14="http://schemas.microsoft.com/office/powerpoint/2010/main" val="226244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32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34" y="0"/>
            <a:ext cx="10042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04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947" y="0"/>
            <a:ext cx="8086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88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62" y="214278"/>
            <a:ext cx="10861712" cy="65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41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.rentalo.com/images/Punta-Gorda-Hotels-p0_71240_3748426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889" y="455064"/>
            <a:ext cx="9555235" cy="6011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6227083" y="2038122"/>
            <a:ext cx="1603356" cy="5177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808424" y="3238959"/>
            <a:ext cx="440675" cy="3525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1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33156" y="670859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Me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891" y="0"/>
            <a:ext cx="6860689" cy="6858000"/>
          </a:xfrm>
        </p:spPr>
      </p:pic>
      <p:sp>
        <p:nvSpPr>
          <p:cNvPr id="3" name="TextBox 2"/>
          <p:cNvSpPr txBox="1"/>
          <p:nvPr/>
        </p:nvSpPr>
        <p:spPr>
          <a:xfrm>
            <a:off x="506775" y="2317631"/>
            <a:ext cx="379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My 25 Year Day Job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A Basis for Crime Fiction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023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477" y="0"/>
            <a:ext cx="9506606" cy="6778380"/>
          </a:xfrm>
        </p:spPr>
      </p:pic>
    </p:spTree>
    <p:extLst>
      <p:ext uri="{BB962C8B-B14F-4D97-AF65-F5344CB8AC3E}">
        <p14:creationId xmlns:p14="http://schemas.microsoft.com/office/powerpoint/2010/main" val="21817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69" y="518200"/>
            <a:ext cx="3897866" cy="5781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74208" y="1597152"/>
            <a:ext cx="5327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Bloodline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meets Tarantino</a:t>
            </a:r>
          </a:p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Keys…”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0231" y="3821794"/>
            <a:ext cx="54418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fun and refreshing read that will keep you on the edge of your seat…”</a:t>
            </a:r>
          </a:p>
          <a:p>
            <a:pPr algn="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-Top Books Worth Reading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953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5012" y="353937"/>
            <a:ext cx="8382000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/>
              <a:t>Boats Observed with Smuggling:</a:t>
            </a:r>
          </a:p>
          <a:p>
            <a:pPr algn="ctr">
              <a:lnSpc>
                <a:spcPct val="90000"/>
              </a:lnSpc>
            </a:pPr>
            <a:endParaRPr lang="en-US" sz="1600" dirty="0"/>
          </a:p>
          <a:p>
            <a:pPr algn="ctr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dirty="0"/>
              <a:t>                                         </a:t>
            </a:r>
            <a:r>
              <a:rPr lang="en-US" dirty="0" smtClean="0"/>
              <a:t> </a:t>
            </a:r>
            <a:r>
              <a:rPr lang="en-US" dirty="0"/>
              <a:t>-</a:t>
            </a:r>
            <a:r>
              <a:rPr lang="en-US" sz="2000" dirty="0"/>
              <a:t>Renegade   29-38 foot</a:t>
            </a:r>
            <a:r>
              <a:rPr lang="en-US" dirty="0"/>
              <a:t>  </a:t>
            </a:r>
            <a:r>
              <a:rPr lang="en-US" sz="2000" i="1" dirty="0"/>
              <a:t>(aka Avenger</a:t>
            </a:r>
            <a:r>
              <a:rPr lang="en-US" sz="2000" i="1" dirty="0" smtClean="0"/>
              <a:t>?)</a:t>
            </a:r>
            <a:endParaRPr lang="en-US" sz="2000" i="1" dirty="0"/>
          </a:p>
          <a:p>
            <a:pPr algn="ctr">
              <a:lnSpc>
                <a:spcPct val="90000"/>
              </a:lnSpc>
            </a:pPr>
            <a:r>
              <a:rPr lang="en-US" sz="2000" dirty="0"/>
              <a:t>-Carrera        27-36 foot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 -Avanti          27-39 foot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226" y="2239126"/>
            <a:ext cx="4930588" cy="262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arrera 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622" y="3934858"/>
            <a:ext cx="5284694" cy="2345100"/>
          </a:xfrm>
          <a:prstGeom prst="rect">
            <a:avLst/>
          </a:prstGeom>
          <a:effectLst>
            <a:outerShdw blurRad="50800" dist="50800" dir="9180000" algn="ctr" rotWithShape="0">
              <a:srgbClr val="000000">
                <a:alpha val="9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6089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1240316"/>
            <a:ext cx="8229600" cy="4754563"/>
          </a:xfrm>
        </p:spPr>
        <p:txBody>
          <a:bodyPr>
            <a:normAutofit/>
          </a:bodyPr>
          <a:lstStyle/>
          <a:p>
            <a:endParaRPr lang="en-US" sz="11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A “straw owner” with a clean record is given cash down payment for a boat.</a:t>
            </a:r>
          </a:p>
          <a:p>
            <a:endParaRPr lang="en-US" sz="11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Buyer obtains loan and applies for insurance.</a:t>
            </a:r>
          </a:p>
          <a:p>
            <a:endParaRPr lang="en-US" sz="11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Smuggler then “borrows” the boat. The smuggling operation proceeds</a:t>
            </a:r>
          </a:p>
          <a:p>
            <a:endParaRPr lang="en-US" sz="7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The “innocent” owner reports the boat stolen.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904082" y="347032"/>
            <a:ext cx="8229600" cy="8382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How It Works</a:t>
            </a:r>
          </a:p>
        </p:txBody>
      </p:sp>
    </p:spTree>
    <p:extLst>
      <p:ext uri="{BB962C8B-B14F-4D97-AF65-F5344CB8AC3E}">
        <p14:creationId xmlns:p14="http://schemas.microsoft.com/office/powerpoint/2010/main" val="3736913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MVC-086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709332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UEL AND TRANSFER PUM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3091703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6 MORE 20GAL DRU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5334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6 20GAL DRUM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37338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00800" y="6324601"/>
            <a:ext cx="396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/>
              <a:t>Photos Courtesy Monroe County Sheriffs</a:t>
            </a:r>
          </a:p>
        </p:txBody>
      </p:sp>
    </p:spTree>
    <p:extLst>
      <p:ext uri="{BB962C8B-B14F-4D97-AF65-F5344CB8AC3E}">
        <p14:creationId xmlns:p14="http://schemas.microsoft.com/office/powerpoint/2010/main" val="2570200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L8608LM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8683" y="1097096"/>
            <a:ext cx="3124200" cy="2343150"/>
          </a:xfrm>
          <a:noFill/>
        </p:spPr>
      </p:pic>
      <p:pic>
        <p:nvPicPr>
          <p:cNvPr id="5" name="Picture 4" descr="FL8609LM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3982" y="1097096"/>
            <a:ext cx="5217559" cy="391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8608LM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571" y="3478980"/>
            <a:ext cx="3654612" cy="274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78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SCG Mem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754" y="363833"/>
            <a:ext cx="9893147" cy="614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49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2876" y="-815248"/>
            <a:ext cx="7697376" cy="8813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5889" y="1983037"/>
            <a:ext cx="56296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“</a:t>
            </a:r>
            <a:r>
              <a:rPr lang="en-US" sz="3200" i="1" dirty="0" smtClean="0"/>
              <a:t>The Firm </a:t>
            </a:r>
            <a:r>
              <a:rPr lang="en-US" sz="3200" dirty="0" smtClean="0"/>
              <a:t>meets </a:t>
            </a:r>
            <a:r>
              <a:rPr lang="en-US" sz="3200" i="1" dirty="0" smtClean="0"/>
              <a:t>Gone Girl</a:t>
            </a:r>
            <a:r>
              <a:rPr lang="en-US" sz="3200" dirty="0" smtClean="0"/>
              <a:t>”</a:t>
            </a:r>
          </a:p>
          <a:p>
            <a:pPr algn="ctr"/>
            <a:r>
              <a:rPr lang="en-US" sz="3200" dirty="0"/>
              <a:t>w</a:t>
            </a:r>
            <a:r>
              <a:rPr lang="en-US" sz="3200" dirty="0" smtClean="0"/>
              <a:t>ith Russian mob in Miami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>
                <a:solidFill>
                  <a:srgbClr val="FFB41D"/>
                </a:solidFill>
              </a:rPr>
              <a:t>FIVE STARS</a:t>
            </a:r>
          </a:p>
          <a:p>
            <a:pPr algn="ctr"/>
            <a:r>
              <a:rPr lang="en-US" sz="3200" dirty="0" smtClean="0">
                <a:solidFill>
                  <a:srgbClr val="FFB41D"/>
                </a:solidFill>
              </a:rPr>
              <a:t> Reader’s Favorite</a:t>
            </a:r>
          </a:p>
          <a:p>
            <a:pPr algn="ctr"/>
            <a:r>
              <a:rPr lang="en-US" sz="3200" dirty="0" smtClean="0">
                <a:solidFill>
                  <a:srgbClr val="FFB41D"/>
                </a:solidFill>
              </a:rPr>
              <a:t>Book Reviews</a:t>
            </a:r>
            <a:endParaRPr lang="en-US" sz="3200" dirty="0">
              <a:solidFill>
                <a:srgbClr val="FFB4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23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136" y="117908"/>
            <a:ext cx="8031297" cy="674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26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00830" y="443258"/>
            <a:ext cx="7540625" cy="1311275"/>
          </a:xfrm>
        </p:spPr>
        <p:txBody>
          <a:bodyPr/>
          <a:lstStyle/>
          <a:p>
            <a:pPr algn="ctr"/>
            <a:r>
              <a:rPr lang="en-US" altLang="en-US" dirty="0" smtClean="0"/>
              <a:t>Organized Crime</a:t>
            </a:r>
            <a:br>
              <a:rPr lang="en-US" altLang="en-US" dirty="0" smtClean="0"/>
            </a:br>
            <a:r>
              <a:rPr lang="en-US" altLang="en-US" dirty="0" smtClean="0"/>
              <a:t>-Russian Mafia-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1932542" y="2276820"/>
            <a:ext cx="8229600" cy="35893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altLang="en-US" sz="3200" dirty="0" smtClean="0"/>
              <a:t>Organized Eurasian crimes (“Russian Mafia”) have eclipsed Italian organized crime on the FBI’s radar in South Florida, Los Angeles, New York, Las Vegas, and other metro areas. </a:t>
            </a:r>
          </a:p>
          <a:p>
            <a:endParaRPr lang="en-US" altLang="en-US" sz="3200" dirty="0" smtClean="0"/>
          </a:p>
          <a:p>
            <a:r>
              <a:rPr lang="en-US" altLang="en-US" sz="3200" dirty="0" smtClean="0"/>
              <a:t>North Miami Beach = “Little Moscow”</a:t>
            </a:r>
          </a:p>
        </p:txBody>
      </p:sp>
    </p:spTree>
    <p:extLst>
      <p:ext uri="{BB962C8B-B14F-4D97-AF65-F5344CB8AC3E}">
        <p14:creationId xmlns:p14="http://schemas.microsoft.com/office/powerpoint/2010/main" val="38984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" y="-446183"/>
            <a:ext cx="12192000" cy="7315200"/>
          </a:xfrm>
          <a:prstGeom prst="rect">
            <a:avLst/>
          </a:prstGeom>
          <a:effectLst>
            <a:glow rad="127000">
              <a:schemeClr val="bg2">
                <a:lumMod val="40000"/>
                <a:lumOff val="60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839" y="294671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Everyday News</a:t>
            </a:r>
            <a:endParaRPr lang="en-US" sz="66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4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1709451" y="1364256"/>
            <a:ext cx="9140686" cy="5371081"/>
          </a:xfrm>
        </p:spPr>
        <p:txBody>
          <a:bodyPr>
            <a:normAutofit fontScale="77500" lnSpcReduction="20000"/>
          </a:bodyPr>
          <a:lstStyle/>
          <a:p>
            <a:pPr lvl="0"/>
            <a:endParaRPr lang="en-US" sz="2600" dirty="0"/>
          </a:p>
          <a:p>
            <a:pPr lvl="0"/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Perpetrators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lease clubs and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fly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in “B-Girls” from Eastern Europe with 90-day visas, sent to trendy areas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en-US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girls “hunt” at night to seduce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visitors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into coming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to their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“private clubs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endParaRPr lang="en-US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Customers are drugged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; expensive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jewelry and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cash stolen, credit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fraud.</a:t>
            </a:r>
          </a:p>
          <a:p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Made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easy by embarrassed victims and Innkeeper laws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2167882" y="542782"/>
            <a:ext cx="7467600" cy="1066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/>
              <a:t>The “B-Girl” Scheme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53433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554" y="0"/>
            <a:ext cx="6704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70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06058" y="515039"/>
            <a:ext cx="7540625" cy="1311275"/>
          </a:xfrm>
        </p:spPr>
        <p:txBody>
          <a:bodyPr/>
          <a:lstStyle/>
          <a:p>
            <a:pPr algn="ctr"/>
            <a:r>
              <a:rPr lang="en-US" altLang="en-US" dirty="0" smtClean="0"/>
              <a:t>Why an Increase in </a:t>
            </a:r>
            <a:br>
              <a:rPr lang="en-US" altLang="en-US" dirty="0" smtClean="0"/>
            </a:br>
            <a:r>
              <a:rPr lang="en-US" altLang="en-US" dirty="0" smtClean="0"/>
              <a:t>Russian Activity?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11007" y="2236424"/>
            <a:ext cx="9595692" cy="5629619"/>
          </a:xfrm>
        </p:spPr>
        <p:txBody>
          <a:bodyPr>
            <a:normAutofit/>
          </a:bodyPr>
          <a:lstStyle/>
          <a:p>
            <a:r>
              <a:rPr lang="en-US" altLang="en-US" sz="2800" dirty="0" smtClean="0"/>
              <a:t>Fast money (insurance) and shorter prison sentences. </a:t>
            </a:r>
          </a:p>
          <a:p>
            <a:r>
              <a:rPr lang="en-US" altLang="en-US" sz="2800" dirty="0" smtClean="0"/>
              <a:t>They’re moving into injury fraud, using violence in something once considered a white-collar crime. </a:t>
            </a:r>
          </a:p>
          <a:p>
            <a:r>
              <a:rPr lang="en-US" altLang="en-US" sz="2800" dirty="0" smtClean="0"/>
              <a:t>Can easily net $25,000 a day, risking a modest prison sentence –a drug dealer would need weeks to earn that much, and risk possible life in prison. </a:t>
            </a:r>
          </a:p>
        </p:txBody>
      </p:sp>
    </p:spTree>
    <p:extLst>
      <p:ext uri="{BB962C8B-B14F-4D97-AF65-F5344CB8AC3E}">
        <p14:creationId xmlns:p14="http://schemas.microsoft.com/office/powerpoint/2010/main" val="4099054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701" y="0"/>
            <a:ext cx="8962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36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0104" y="338038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Hollywood Machine…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350" y="3444928"/>
            <a:ext cx="6686305" cy="2794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704" y="1420368"/>
            <a:ext cx="5229903" cy="37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75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418" y="-1"/>
            <a:ext cx="5883165" cy="7353957"/>
          </a:xfrm>
        </p:spPr>
      </p:pic>
    </p:spTree>
    <p:extLst>
      <p:ext uri="{BB962C8B-B14F-4D97-AF65-F5344CB8AC3E}">
        <p14:creationId xmlns:p14="http://schemas.microsoft.com/office/powerpoint/2010/main" val="311497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256" y="0"/>
            <a:ext cx="8371489" cy="6962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661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79" y="669596"/>
            <a:ext cx="10288785" cy="1789824"/>
          </a:xfrm>
        </p:spPr>
        <p:txBody>
          <a:bodyPr>
            <a:normAutofit/>
          </a:bodyPr>
          <a:lstStyle/>
          <a:p>
            <a:pPr algn="ctr"/>
            <a:r>
              <a:rPr lang="en-US" sz="6600" b="1" i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en-US" sz="6600" b="1" i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479" y="2443654"/>
            <a:ext cx="10288785" cy="354171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“Like” Facebook: “Rich Wickliffe Author Page”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www.RichWickliffe.com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Email:  MiamiNovelWriter@yahoo.com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30" y="2459420"/>
            <a:ext cx="896867" cy="8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9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343" y="1872819"/>
            <a:ext cx="9404723" cy="1400530"/>
          </a:xfrm>
        </p:spPr>
        <p:txBody>
          <a:bodyPr/>
          <a:lstStyle/>
          <a:p>
            <a:pPr algn="ctr"/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INSPIRED BY…”</a:t>
            </a:r>
            <a:b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 smtClean="0"/>
              <a:t>Facts into Fiction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092372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7287" y="-807394"/>
            <a:ext cx="7293167" cy="83506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16906" y="2192357"/>
            <a:ext cx="59160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High-tech burglars target wealthy areas evacuated for approaching hurricanes.”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>
                <a:solidFill>
                  <a:srgbClr val="FFB41D"/>
                </a:solidFill>
              </a:rPr>
              <a:t>Winner – Best Popular Fiction</a:t>
            </a:r>
          </a:p>
          <a:p>
            <a:pPr algn="ctr"/>
            <a:r>
              <a:rPr lang="en-US" sz="3200" dirty="0" smtClean="0">
                <a:solidFill>
                  <a:srgbClr val="FFB41D"/>
                </a:solidFill>
              </a:rPr>
              <a:t>Florida Book Awards</a:t>
            </a:r>
            <a:endParaRPr lang="en-US" sz="3200" dirty="0">
              <a:solidFill>
                <a:srgbClr val="FFB4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gannett-cdn.com/-mm-/e8e3e40608390b3313de883ec30be7bdbae2999c/r=522/http/bcdownload.gannett.edgesuite.net/fortmyers/37906159001/201610/3661/37906159001_5183529143001_5183477921001-v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668" y="2117937"/>
            <a:ext cx="9905998" cy="1478570"/>
          </a:xfrm>
        </p:spPr>
        <p:txBody>
          <a:bodyPr>
            <a:normAutofit/>
          </a:bodyPr>
          <a:lstStyle/>
          <a:p>
            <a:r>
              <a:rPr lang="en-US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Charley</a:t>
            </a:r>
            <a:endParaRPr lang="en-US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33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24" y="0"/>
            <a:ext cx="10152993" cy="676592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74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anibel island satellit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390" y="0"/>
            <a:ext cx="11839933" cy="688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296" y="2325930"/>
            <a:ext cx="9905998" cy="1478570"/>
          </a:xfrm>
        </p:spPr>
        <p:txBody>
          <a:bodyPr/>
          <a:lstStyle/>
          <a:p>
            <a:r>
              <a:rPr lang="en-US" dirty="0" smtClean="0"/>
              <a:t>Sanibel-Captiva Island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7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sanibel mans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1468" y="102489"/>
            <a:ext cx="7254200" cy="4501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sanibel mansions, hurricane damag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682" y="2498584"/>
            <a:ext cx="5606228" cy="4209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46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7605</TotalTime>
  <Words>377</Words>
  <Application>Microsoft Office PowerPoint</Application>
  <PresentationFormat>Widescreen</PresentationFormat>
  <Paragraphs>67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Century Gothic</vt:lpstr>
      <vt:lpstr>Copperplate Gothic Bold</vt:lpstr>
      <vt:lpstr>HelveticaNeueLT Std</vt:lpstr>
      <vt:lpstr>Impact</vt:lpstr>
      <vt:lpstr>Times New Roman</vt:lpstr>
      <vt:lpstr>Wingdings 3</vt:lpstr>
      <vt:lpstr>Ion</vt:lpstr>
      <vt:lpstr>The (Florida) Facts Behind the Fiction</vt:lpstr>
      <vt:lpstr>About Me</vt:lpstr>
      <vt:lpstr>Our Everyday News</vt:lpstr>
      <vt:lpstr>“INSPIRED BY…”  Facts into Fiction</vt:lpstr>
      <vt:lpstr>PowerPoint Presentation</vt:lpstr>
      <vt:lpstr>Hurricane Charley</vt:lpstr>
      <vt:lpstr>PowerPoint Presentation</vt:lpstr>
      <vt:lpstr>Sanibel-Captiva Island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Organized Crime -Russian Mafia-</vt:lpstr>
      <vt:lpstr>PowerPoint Presentation</vt:lpstr>
      <vt:lpstr>PowerPoint Presentation</vt:lpstr>
      <vt:lpstr>Why an Increase in  Russian Activity?</vt:lpstr>
      <vt:lpstr>PowerPoint Presentation</vt:lpstr>
      <vt:lpstr>The Hollywood Machine…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Thanks for Coming!</dc:title>
  <dc:creator>Rich Wickliffe</dc:creator>
  <cp:lastModifiedBy>Rich Wickliffe</cp:lastModifiedBy>
  <cp:revision>84</cp:revision>
  <dcterms:created xsi:type="dcterms:W3CDTF">2017-09-01T16:37:41Z</dcterms:created>
  <dcterms:modified xsi:type="dcterms:W3CDTF">2020-02-18T17:27:53Z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61ecbe3-7ba9-4124-b9d7-ffd820687beb_Enabled">
    <vt:lpwstr>True</vt:lpwstr>
  </property>
  <property fmtid="{D5CDD505-2E9C-101B-9397-08002B2CF9AE}" pid="3" name="MSIP_Label_261ecbe3-7ba9-4124-b9d7-ffd820687beb_SiteId">
    <vt:lpwstr>fa23982e-6646-4a33-a5c4-1a848d02fcc4</vt:lpwstr>
  </property>
  <property fmtid="{D5CDD505-2E9C-101B-9397-08002B2CF9AE}" pid="4" name="MSIP_Label_261ecbe3-7ba9-4124-b9d7-ffd820687beb_Owner">
    <vt:lpwstr>rich.wickliffe.cpnz@statefarm.com</vt:lpwstr>
  </property>
  <property fmtid="{D5CDD505-2E9C-101B-9397-08002B2CF9AE}" pid="5" name="MSIP_Label_261ecbe3-7ba9-4124-b9d7-ffd820687beb_SetDate">
    <vt:lpwstr>2020-02-18T17:27:35.7922807Z</vt:lpwstr>
  </property>
  <property fmtid="{D5CDD505-2E9C-101B-9397-08002B2CF9AE}" pid="6" name="MSIP_Label_261ecbe3-7ba9-4124-b9d7-ffd820687beb_Name">
    <vt:lpwstr>Internal Use Only</vt:lpwstr>
  </property>
  <property fmtid="{D5CDD505-2E9C-101B-9397-08002B2CF9AE}" pid="7" name="MSIP_Label_261ecbe3-7ba9-4124-b9d7-ffd820687beb_Application">
    <vt:lpwstr>Microsoft Azure Information Protection</vt:lpwstr>
  </property>
  <property fmtid="{D5CDD505-2E9C-101B-9397-08002B2CF9AE}" pid="8" name="MSIP_Label_261ecbe3-7ba9-4124-b9d7-ffd820687beb_ActionId">
    <vt:lpwstr>f2073ddc-5af1-4c27-a481-959575f5f0ff</vt:lpwstr>
  </property>
  <property fmtid="{D5CDD505-2E9C-101B-9397-08002B2CF9AE}" pid="9" name="MSIP_Label_261ecbe3-7ba9-4124-b9d7-ffd820687beb_Extended_MSFT_Method">
    <vt:lpwstr>Automatic</vt:lpwstr>
  </property>
  <property fmtid="{D5CDD505-2E9C-101B-9397-08002B2CF9AE}" pid="10" name="Sensitivity">
    <vt:lpwstr>Internal Use Only</vt:lpwstr>
  </property>
</Properties>
</file>