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60" r:id="rId5"/>
    <p:sldId id="263" r:id="rId6"/>
    <p:sldId id="261" r:id="rId7"/>
    <p:sldId id="266" r:id="rId8"/>
    <p:sldId id="267" r:id="rId9"/>
    <p:sldId id="265" r:id="rId10"/>
    <p:sldId id="264" r:id="rId11"/>
    <p:sldId id="259" r:id="rId1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17" autoAdjust="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D9427-43CA-471B-A58C-DDB727608824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04312-9B1E-4479-A8EB-CF456C54F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35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DA19B5B-BAAE-43B9-B840-59517FCC5079}" type="datetimeFigureOut">
              <a:rPr lang="en-US"/>
              <a:pPr>
                <a:defRPr/>
              </a:pPr>
              <a:t>10/5/2014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8161D77-39DE-4E53-957F-2F6D606AC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5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58255" indent="-291636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66546" indent="-233309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33164" indent="-233309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99782" indent="-233309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66401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3033019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99637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966256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B2E67C-C3BB-4050-8BA3-1AC1C0570249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687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Tip: Add your own speaker notes here.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58255" indent="-291636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66546" indent="-233309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33164" indent="-233309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99782" indent="-233309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66401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3033019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99637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966256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C14A63-0BFE-4D32-9D54-D569B3A7F1BC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1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2014 Budget</a:t>
            </a:r>
            <a:r>
              <a:rPr lang="en-US" baseline="0" dirty="0" smtClean="0"/>
              <a:t> - $1,690,000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1D77-39DE-4E53-957F-2F6D606ACFC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85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2014 Budget - $600,000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1D77-39DE-4E53-957F-2F6D606ACFC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497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2014 Budget - $550,000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1D77-39DE-4E53-957F-2F6D606ACFC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45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2014 Budget - $950,000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1D77-39DE-4E53-957F-2F6D606ACFC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83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2014 Budget - $200,000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161D77-39DE-4E53-957F-2F6D606ACFC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8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Tip: Add your own speaker notes here.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58255" indent="-291636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66546" indent="-233309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33164" indent="-233309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99782" indent="-233309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66401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3033019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99637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966256" indent="-23330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074598-0613-4E5F-8F79-411EE1E724D8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880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3C6A8F-AB8F-4EE2-950E-07DCB1B1079F}" type="datetimeFigureOut">
              <a:rPr lang="en-US"/>
              <a:pPr>
                <a:defRPr/>
              </a:pPr>
              <a:t>10/5/2014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A4FA57-033B-482C-960A-492CA108E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9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55C2BC-E355-4230-BB01-71F704C7D951}" type="datetimeFigureOut">
              <a:rPr lang="en-US"/>
              <a:pPr>
                <a:defRPr/>
              </a:pPr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ABB8AB-0A2F-4D77-991F-2E1E8315E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2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2DE316-A3B5-4B24-8621-F2A21272EAE0}" type="datetimeFigureOut">
              <a:rPr lang="en-US"/>
              <a:pPr>
                <a:defRPr/>
              </a:pPr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47F0F3-A7FC-40D3-9598-EC79E51EB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5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1FCF4D-0FFC-41D3-8926-820EDB4097AE}" type="datetimeFigureOut">
              <a:rPr lang="en-US"/>
              <a:pPr>
                <a:defRPr/>
              </a:pPr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CDF21C-E5ED-4693-BDCC-76908AF17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6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A5F380-7D78-41DD-A74C-45A6E35FE23C}" type="datetimeFigureOut">
              <a:rPr lang="en-US"/>
              <a:pPr>
                <a:defRPr/>
              </a:pPr>
              <a:t>10/5/2014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D6EEC2-B535-4C65-B8A0-67D0A9E63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5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e 4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nut 6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3463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BAAC80-DA57-49DC-8A98-0E996B36F10D}" type="datetimeFigureOut">
              <a:rPr lang="en-US"/>
              <a:pPr>
                <a:defRPr/>
              </a:pPr>
              <a:t>10/5/2014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E180B6-EC36-4995-8458-EDA64455B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1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3054B3-7C01-4A61-B19C-C12888AC11DD}" type="datetimeFigureOut">
              <a:rPr lang="en-US"/>
              <a:pPr>
                <a:defRPr/>
              </a:pPr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F5C984-FF82-4EF5-8935-6500E721E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8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C15279-86EB-4F8F-9D30-D335D79F48DE}" type="datetimeFigureOut">
              <a:rPr lang="en-US"/>
              <a:pPr>
                <a:defRPr/>
              </a:pPr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7AB367-424A-40AE-B9E8-48E697B78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1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D464AC-C4EA-40D2-ACF3-BF6A113EB267}" type="datetimeFigureOut">
              <a:rPr lang="en-US"/>
              <a:pPr>
                <a:defRPr/>
              </a:pPr>
              <a:t>10/5/2014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DF1CE8-7243-4B46-B94A-52FC0DDE9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8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D1CBBE-924A-4E16-9E07-75489EE4D056}" type="datetimeFigureOut">
              <a:rPr lang="en-US"/>
              <a:pPr>
                <a:defRPr/>
              </a:pPr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D47B1E-D041-42AF-9296-A0E0925F9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4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299144-E099-47F0-AB15-3D900C3C723C}" type="datetimeFigureOut">
              <a:rPr lang="en-US"/>
              <a:pPr>
                <a:defRPr/>
              </a:pPr>
              <a:t>10/5/2014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7BD746-2F3E-4F36-85AB-64A73AF47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2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1F17CC1-99CE-4BE9-9A6D-BAD96A58D068}" type="datetimeFigureOut">
              <a:rPr lang="en-US"/>
              <a:pPr>
                <a:defRPr/>
              </a:pPr>
              <a:t>10/5/2014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648CADD-D2B0-47BF-B0A1-6D5B2AEE2D5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943600"/>
            <a:ext cx="2743200" cy="5974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lnSpc>
          <a:spcPts val="3000"/>
        </a:lnSpc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lnSpc>
          <a:spcPts val="3000"/>
        </a:lnSpc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lnSpc>
          <a:spcPts val="28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2307264"/>
          </a:xfrm>
        </p:spPr>
        <p:txBody>
          <a:bodyPr anchor="t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AEP Texas Energy Efficiency / Demand Response Programs</a:t>
            </a:r>
            <a:b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048000"/>
            <a:ext cx="7407275" cy="1981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 smtClean="0"/>
              <a:t>Russell G. Bego, EE/DR Coordinator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 smtClean="0"/>
              <a:t>AEP Texas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200" dirty="0" smtClean="0"/>
              <a:t>		    September 24, 2014</a:t>
            </a: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		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2">
                    <a:satMod val="130000"/>
                  </a:schemeClr>
                </a:solidFill>
              </a:rPr>
              <a:t>www.AEPTexas.com</a:t>
            </a:r>
            <a:br>
              <a:rPr lang="en-US" sz="20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0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000" dirty="0" smtClean="0">
                <a:solidFill>
                  <a:schemeClr val="tx2">
                    <a:satMod val="130000"/>
                  </a:schemeClr>
                </a:solidFill>
              </a:rPr>
              <a:t>https</a:t>
            </a:r>
            <a:r>
              <a:rPr lang="en-US" sz="2000" dirty="0">
                <a:solidFill>
                  <a:schemeClr val="tx2">
                    <a:satMod val="130000"/>
                  </a:schemeClr>
                </a:solidFill>
              </a:rPr>
              <a:t>://www.aeptexas.com/save/programs/TCCPrograms.aspx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>
              <a:latin typeface="Calibri"/>
            </a:endParaRPr>
          </a:p>
          <a:p>
            <a:endParaRPr lang="en-US" sz="1800" dirty="0">
              <a:latin typeface="Calibri"/>
            </a:endParaRPr>
          </a:p>
          <a:p>
            <a:endParaRPr lang="en-US" sz="1800" u="sng" dirty="0" smtClean="0"/>
          </a:p>
          <a:p>
            <a:endParaRPr lang="en-US" sz="18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4" y="1676400"/>
            <a:ext cx="78486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50672"/>
            <a:ext cx="2725507" cy="281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2076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Who is AEP Texas?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513113" y="1371600"/>
            <a:ext cx="7499350" cy="4648202"/>
          </a:xfrm>
        </p:spPr>
        <p:txBody>
          <a:bodyPr/>
          <a:lstStyle/>
          <a:p>
            <a:pPr marL="82550" indent="0" algn="just">
              <a:lnSpc>
                <a:spcPct val="100000"/>
              </a:lnSpc>
              <a:buNone/>
            </a:pPr>
            <a:r>
              <a:rPr lang="en-US" sz="1800" dirty="0" smtClean="0"/>
              <a:t>AEP Texas is an energy delivery company serving</a:t>
            </a:r>
          </a:p>
          <a:p>
            <a:pPr marL="82550" indent="0" algn="just">
              <a:lnSpc>
                <a:spcPct val="100000"/>
              </a:lnSpc>
              <a:buNone/>
            </a:pPr>
            <a:r>
              <a:rPr lang="en-US" sz="1800" dirty="0" smtClean="0"/>
              <a:t>south and west Texas</a:t>
            </a:r>
          </a:p>
          <a:p>
            <a:pPr marL="82550" indent="0" algn="just">
              <a:lnSpc>
                <a:spcPct val="100000"/>
              </a:lnSpc>
              <a:buNone/>
            </a:pPr>
            <a:endParaRPr lang="en-US" sz="1800" dirty="0" smtClean="0"/>
          </a:p>
          <a:p>
            <a:pPr marL="82550" indent="0" algn="just">
              <a:lnSpc>
                <a:spcPct val="100000"/>
              </a:lnSpc>
              <a:buNone/>
            </a:pPr>
            <a:r>
              <a:rPr lang="en-US" sz="1800" dirty="0" smtClean="0"/>
              <a:t>AEP Texas Central Company (TCC) delivers</a:t>
            </a:r>
          </a:p>
          <a:p>
            <a:pPr marL="82550" indent="0" algn="just">
              <a:lnSpc>
                <a:spcPct val="100000"/>
              </a:lnSpc>
              <a:buNone/>
            </a:pPr>
            <a:r>
              <a:rPr lang="en-US" sz="1800" dirty="0"/>
              <a:t>e</a:t>
            </a:r>
            <a:r>
              <a:rPr lang="en-US" sz="1800" dirty="0" smtClean="0"/>
              <a:t>lectricity to </a:t>
            </a:r>
            <a:r>
              <a:rPr lang="en-US" sz="1800" dirty="0"/>
              <a:t>end-use customers </a:t>
            </a:r>
            <a:r>
              <a:rPr lang="en-US" sz="1800" dirty="0" smtClean="0"/>
              <a:t>on behalf of  </a:t>
            </a:r>
          </a:p>
          <a:p>
            <a:pPr marL="82550" indent="0">
              <a:lnSpc>
                <a:spcPct val="100000"/>
              </a:lnSpc>
              <a:buNone/>
            </a:pPr>
            <a:r>
              <a:rPr lang="en-US" sz="1800" dirty="0"/>
              <a:t>t</a:t>
            </a:r>
            <a:r>
              <a:rPr lang="en-US" sz="1800" dirty="0" smtClean="0"/>
              <a:t>he Retail Electric </a:t>
            </a:r>
            <a:r>
              <a:rPr lang="en-US" sz="1800" dirty="0"/>
              <a:t>Providers (REPs) in </a:t>
            </a:r>
            <a:r>
              <a:rPr lang="en-US" sz="1800" dirty="0" smtClean="0"/>
              <a:t>south Texas</a:t>
            </a:r>
            <a:br>
              <a:rPr lang="en-US" sz="1800" dirty="0" smtClean="0"/>
            </a:br>
            <a:endParaRPr lang="en-US" sz="1800" dirty="0" smtClean="0"/>
          </a:p>
          <a:p>
            <a:pPr marL="82550" indent="0" algn="just">
              <a:lnSpc>
                <a:spcPct val="100000"/>
              </a:lnSpc>
              <a:buNone/>
            </a:pPr>
            <a:r>
              <a:rPr lang="en-US" sz="1800" dirty="0" smtClean="0"/>
              <a:t>AEP Texas North Company (TNC)delivers</a:t>
            </a:r>
          </a:p>
          <a:p>
            <a:pPr marL="82550" indent="0" algn="just">
              <a:lnSpc>
                <a:spcPct val="100000"/>
              </a:lnSpc>
              <a:buNone/>
            </a:pPr>
            <a:r>
              <a:rPr lang="en-US" sz="1800" dirty="0" smtClean="0"/>
              <a:t>electricity to end-use customers on behalf </a:t>
            </a:r>
          </a:p>
          <a:p>
            <a:pPr marL="82550" indent="0" algn="just">
              <a:lnSpc>
                <a:spcPct val="100000"/>
              </a:lnSpc>
              <a:buNone/>
            </a:pPr>
            <a:r>
              <a:rPr lang="en-US" sz="1800" dirty="0" smtClean="0"/>
              <a:t>of the REPs in west Texas </a:t>
            </a:r>
          </a:p>
          <a:p>
            <a:pPr marL="82550" indent="0" algn="just">
              <a:lnSpc>
                <a:spcPct val="100000"/>
              </a:lnSpc>
              <a:buNone/>
            </a:pPr>
            <a:endParaRPr lang="en-US" sz="1800" dirty="0" smtClean="0"/>
          </a:p>
          <a:p>
            <a:pPr>
              <a:lnSpc>
                <a:spcPct val="100000"/>
              </a:lnSpc>
            </a:pPr>
            <a:r>
              <a:rPr lang="en-US" sz="1800" dirty="0" smtClean="0"/>
              <a:t>&gt; 970,000 </a:t>
            </a:r>
            <a:r>
              <a:rPr lang="en-US" sz="1800" dirty="0"/>
              <a:t>customers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&gt; 42,000 miles of overhead distribution lines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&gt; 97,000 </a:t>
            </a:r>
            <a:r>
              <a:rPr lang="en-US" sz="1800" dirty="0"/>
              <a:t>square miles service area</a:t>
            </a:r>
          </a:p>
          <a:p>
            <a:endParaRPr lang="en-US" sz="1800" dirty="0" smtClean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208313" y="2552699"/>
            <a:ext cx="304800" cy="19594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CC00"/>
              </a:solidFill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1208313" y="3864427"/>
            <a:ext cx="304800" cy="195945"/>
          </a:xfrm>
          <a:prstGeom prst="rect">
            <a:avLst/>
          </a:prstGeom>
          <a:solidFill>
            <a:schemeClr val="accent2">
              <a:alpha val="96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Demand and Energy </a:t>
            </a:r>
            <a:br>
              <a:rPr lang="en-US" dirty="0" smtClean="0"/>
            </a:br>
            <a:r>
              <a:rPr lang="en-US" dirty="0" smtClean="0"/>
              <a:t>Reduction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Demand Reduction Goal (DRG) shall be no less than 30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% of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annual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growth in the demand of residential and commercial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customers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If the DRG of 30% equals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at least 0.4% of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total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summer weather-adjusted peak demand for residential and commercial customers,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 the DRG will be based on the peak demand  metric rather than growth in demand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DRG cannot be less than the goal established for the previous program year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/>
              <a:t>Energy </a:t>
            </a:r>
            <a:r>
              <a:rPr lang="en-US" sz="1800" dirty="0"/>
              <a:t>reduction goals are calculated from </a:t>
            </a:r>
            <a:r>
              <a:rPr lang="en-US" sz="1800" dirty="0" smtClean="0"/>
              <a:t>DRG, </a:t>
            </a:r>
            <a:r>
              <a:rPr lang="en-US" sz="1800" dirty="0"/>
              <a:t>using a 20% conservation load factor </a:t>
            </a:r>
          </a:p>
          <a:p>
            <a:pPr lvl="1" algn="just"/>
            <a:endParaRPr lang="en-US" sz="1400" u="sng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9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AEP Texas’ Program Portfolio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115865"/>
              </p:ext>
            </p:extLst>
          </p:nvPr>
        </p:nvGraphicFramePr>
        <p:xfrm>
          <a:off x="1371600" y="1905000"/>
          <a:ext cx="749935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Residential</a:t>
                      </a:r>
                      <a:r>
                        <a:rPr lang="en-US" baseline="0" dirty="0" smtClean="0"/>
                        <a:t>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Commercial Programs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A/C Distributor Pilot MTP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Commercial SOP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CoolSaver</a:t>
                      </a:r>
                      <a:r>
                        <a:rPr lang="en-US" baseline="30000" dirty="0" smtClean="0"/>
                        <a:t>©</a:t>
                      </a:r>
                      <a:r>
                        <a:rPr lang="en-US" baseline="0" dirty="0" smtClean="0"/>
                        <a:t> AC Tune-Up MTP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Commercial</a:t>
                      </a:r>
                      <a:r>
                        <a:rPr lang="en-US" baseline="0" dirty="0" smtClean="0"/>
                        <a:t> Solutions MTP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Hard-to-Reach SOP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CoolSaver</a:t>
                      </a:r>
                      <a:r>
                        <a:rPr lang="en-US" b="1" baseline="30000" dirty="0" smtClean="0">
                          <a:solidFill>
                            <a:srgbClr val="FF0000"/>
                          </a:solidFill>
                        </a:rPr>
                        <a:t>©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AC Tune-Up MTP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r>
                        <a:rPr lang="en-US" baseline="0" dirty="0" smtClean="0"/>
                        <a:t> Performance New Homes MTP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Irrigation Load Management</a:t>
                      </a:r>
                      <a:r>
                        <a:rPr lang="en-US" baseline="0" dirty="0" smtClean="0"/>
                        <a:t> MTP*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Residential</a:t>
                      </a:r>
                      <a:r>
                        <a:rPr lang="en-US" baseline="0" dirty="0" smtClean="0"/>
                        <a:t> SOP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Load Management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SOP</a:t>
                      </a:r>
                      <a:r>
                        <a:rPr lang="en-US" baseline="0" dirty="0" smtClean="0"/>
                        <a:t>**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SMARTSource</a:t>
                      </a:r>
                      <a:r>
                        <a:rPr lang="en-US" baseline="30000" dirty="0" smtClean="0"/>
                        <a:t>SM</a:t>
                      </a:r>
                      <a:r>
                        <a:rPr lang="en-US" baseline="0" dirty="0" smtClean="0"/>
                        <a:t> Solar PV MTP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 MTP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Targeted Low-Income</a:t>
                      </a:r>
                      <a:r>
                        <a:rPr lang="en-US" baseline="0" dirty="0" smtClean="0"/>
                        <a:t> Weatherization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SCORE/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CitySmart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MTP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SMARTSource</a:t>
                      </a:r>
                      <a:r>
                        <a:rPr lang="en-US" b="1" baseline="30000" dirty="0" smtClean="0">
                          <a:solidFill>
                            <a:srgbClr val="FF0000"/>
                          </a:solidFill>
                        </a:rPr>
                        <a:t>SM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Solar PV MTP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71600" y="6248400"/>
            <a:ext cx="2895600" cy="476250"/>
          </a:xfrm>
        </p:spPr>
        <p:txBody>
          <a:bodyPr anchor="t"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* Demand Response Programs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0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Commercial SOP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On-line Application Process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 smtClean="0"/>
              <a:t>Initial Application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 smtClean="0"/>
              <a:t>Final Application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 smtClean="0"/>
              <a:t>Installation Report</a:t>
            </a:r>
          </a:p>
          <a:p>
            <a:r>
              <a:rPr lang="en-US" sz="1800" dirty="0" smtClean="0"/>
              <a:t>Documents to Upload</a:t>
            </a:r>
            <a:endParaRPr lang="en-US" sz="18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400" dirty="0" smtClean="0"/>
              <a:t>Process Application Document</a:t>
            </a:r>
            <a:endParaRPr lang="en-US" sz="1400" dirty="0"/>
          </a:p>
          <a:p>
            <a:r>
              <a:rPr lang="en-US" sz="1800" dirty="0"/>
              <a:t>Incentives </a:t>
            </a:r>
            <a:r>
              <a:rPr lang="en-US" sz="1800" i="1" dirty="0"/>
              <a:t>(2014)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/>
              <a:t>$350/kW &amp; $0.090/kWh – HVAC savings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/>
              <a:t>$250/kW &amp; $0.075/kWh – LED Lighting savings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/>
              <a:t>$175/kW &amp; $0.060/kWh – All Other savings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511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CoolSaver</a:t>
            </a:r>
            <a:r>
              <a:rPr lang="en-US" b="1" baseline="30000" dirty="0" smtClean="0">
                <a:solidFill>
                  <a:srgbClr val="FF0000"/>
                </a:solidFill>
              </a:rPr>
              <a:t>©</a:t>
            </a:r>
            <a:r>
              <a:rPr lang="en-US" b="1" dirty="0" smtClean="0">
                <a:solidFill>
                  <a:srgbClr val="FF0000"/>
                </a:solidFill>
              </a:rPr>
              <a:t> AC Tune-Up MTP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 smtClean="0">
              <a:cs typeface="Times New Roman" panose="02020603050405020304" pitchFamily="18" charset="0"/>
            </a:endParaRPr>
          </a:p>
          <a:p>
            <a:r>
              <a:rPr lang="en-US" sz="1800" dirty="0" smtClean="0">
                <a:cs typeface="Times New Roman" panose="02020603050405020304" pitchFamily="18" charset="0"/>
              </a:rPr>
              <a:t>Find a participating contractor – website or call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Complete your tune-up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Approve recommended repairs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cs typeface="Times New Roman" panose="02020603050405020304" pitchFamily="18" charset="0"/>
              </a:rPr>
              <a:t>Clean condenser, Evaporator coil, Blower Assembly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cs typeface="Times New Roman" panose="02020603050405020304" pitchFamily="18" charset="0"/>
              </a:rPr>
              <a:t>Clean or replace filter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cs typeface="Times New Roman" panose="02020603050405020304" pitchFamily="18" charset="0"/>
              </a:rPr>
              <a:t>Air flow verified and corrected if needed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cs typeface="Times New Roman" panose="02020603050405020304" pitchFamily="18" charset="0"/>
              </a:rPr>
              <a:t>Refrigerant charge inspected and corrected if needed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Discount - $75 </a:t>
            </a:r>
            <a:r>
              <a:rPr lang="en-US" sz="1800" i="1" dirty="0" smtClean="0">
                <a:cs typeface="Times New Roman" panose="02020603050405020304" pitchFamily="18" charset="0"/>
              </a:rPr>
              <a:t>(2014)</a:t>
            </a:r>
          </a:p>
        </p:txBody>
      </p:sp>
    </p:spTree>
    <p:extLst>
      <p:ext uri="{BB962C8B-B14F-4D97-AF65-F5344CB8AC3E}">
        <p14:creationId xmlns:p14="http://schemas.microsoft.com/office/powerpoint/2010/main" val="421431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Load Management SOP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AEP Texas’ Load Management programs are 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/>
              <a:t>Load control activities that result in a reduction in peak demand, or a shifting of energy usage from a peak to an off-peak perio</a:t>
            </a:r>
            <a:r>
              <a:rPr lang="en-US" sz="1600" i="1" dirty="0"/>
              <a:t>d </a:t>
            </a:r>
            <a:endParaRPr lang="en-US" sz="1600" i="1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 smtClean="0"/>
              <a:t>Designed to cost-effectively reduce demand during summer peak period, defined as weekdays 1-7 P.M. CDT, June through September, excluding Federal holidays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 smtClean="0"/>
              <a:t>Dispatched using one-hour ahead notices (via email, text and/or phone call)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 smtClean="0"/>
              <a:t>Limited to 1-4 hours </a:t>
            </a:r>
            <a:r>
              <a:rPr lang="en-US" sz="1600" dirty="0"/>
              <a:t>per event, one (1) event per day, no more than four (4) events per </a:t>
            </a:r>
            <a:r>
              <a:rPr lang="en-US" sz="1600" dirty="0" smtClean="0"/>
              <a:t>month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/>
              <a:t>Must have Interval Data Recorder or AMI meter (</a:t>
            </a:r>
            <a:r>
              <a:rPr lang="en-US" sz="1600" u="sng" dirty="0"/>
              <a:t>&gt;</a:t>
            </a:r>
            <a:r>
              <a:rPr lang="en-US" sz="1600" dirty="0"/>
              <a:t> 500 kW demand)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1600" dirty="0"/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3694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SCORE/</a:t>
            </a:r>
            <a:r>
              <a:rPr lang="en-US" b="1" dirty="0" err="1">
                <a:solidFill>
                  <a:srgbClr val="FF0000"/>
                </a:solidFill>
              </a:rPr>
              <a:t>CitySmart</a:t>
            </a:r>
            <a:r>
              <a:rPr lang="en-US" b="1" dirty="0">
                <a:solidFill>
                  <a:srgbClr val="FF0000"/>
                </a:solidFill>
              </a:rPr>
              <a:t> MTP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 algn="just">
              <a:buNone/>
            </a:pPr>
            <a:endParaRPr lang="en-US" sz="1800" dirty="0" smtClean="0"/>
          </a:p>
          <a:p>
            <a:pPr marL="82550" indent="0" algn="just">
              <a:buNone/>
            </a:pPr>
            <a:r>
              <a:rPr lang="en-US" sz="1800" dirty="0" smtClean="0"/>
              <a:t>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Party Implementer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400" dirty="0" smtClean="0"/>
              <a:t>Provides resources to identify energy efficiency opportunities and convert them into savings.</a:t>
            </a:r>
          </a:p>
          <a:p>
            <a:pPr algn="just"/>
            <a:r>
              <a:rPr lang="en-US" sz="1800" dirty="0" smtClean="0"/>
              <a:t>Energy Performance Benchmarking</a:t>
            </a:r>
          </a:p>
          <a:p>
            <a:pPr algn="just"/>
            <a:r>
              <a:rPr lang="en-US" sz="1800" dirty="0" smtClean="0"/>
              <a:t>Energy Master Planning Workshops</a:t>
            </a:r>
          </a:p>
          <a:p>
            <a:pPr algn="just"/>
            <a:r>
              <a:rPr lang="en-US" sz="1800" dirty="0" smtClean="0"/>
              <a:t>Technical and Financing Assistance,</a:t>
            </a:r>
          </a:p>
          <a:p>
            <a:pPr algn="just"/>
            <a:r>
              <a:rPr lang="en-US" sz="1800" dirty="0" smtClean="0"/>
              <a:t>Communications Support</a:t>
            </a:r>
          </a:p>
          <a:p>
            <a:pPr algn="just"/>
            <a:r>
              <a:rPr lang="en-US" sz="1800" dirty="0"/>
              <a:t>Incentives </a:t>
            </a:r>
            <a:r>
              <a:rPr lang="en-US" sz="1800" i="1" dirty="0"/>
              <a:t>(2014)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/>
              <a:t>$200/kW &amp; $0.02/kWh – Water cooled chillers &amp; LED lighting savings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 smtClean="0"/>
              <a:t>$</a:t>
            </a:r>
            <a:r>
              <a:rPr lang="en-US" sz="1400" dirty="0"/>
              <a:t>150/kW – Lighting, Roofing &amp; HVAC savings</a:t>
            </a:r>
          </a:p>
          <a:p>
            <a:pPr algn="just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11206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73162"/>
          </a:xfrm>
        </p:spPr>
        <p:txBody>
          <a:bodyPr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rgbClr val="FF0000"/>
                </a:solidFill>
              </a:rPr>
              <a:t>SMARTSource</a:t>
            </a:r>
            <a:r>
              <a:rPr lang="en-US" sz="4000" b="1" baseline="30000" dirty="0" err="1" smtClean="0">
                <a:solidFill>
                  <a:srgbClr val="FF0000"/>
                </a:solidFill>
              </a:rPr>
              <a:t>SM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Solar </a:t>
            </a:r>
            <a:r>
              <a:rPr lang="en-US" sz="4000" b="1" dirty="0">
                <a:solidFill>
                  <a:srgbClr val="FF0000"/>
                </a:solidFill>
              </a:rPr>
              <a:t>PV MTP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Registered Service Providers – list available on website</a:t>
            </a:r>
          </a:p>
          <a:p>
            <a:r>
              <a:rPr lang="en-US" sz="1800" dirty="0" smtClean="0"/>
              <a:t>Solar system will need to be connected to the grid</a:t>
            </a:r>
          </a:p>
          <a:p>
            <a:r>
              <a:rPr lang="en-US" sz="1600" dirty="0"/>
              <a:t>Incentives - $1.05/watt </a:t>
            </a:r>
            <a:r>
              <a:rPr lang="en-US" sz="1600" i="1" dirty="0"/>
              <a:t>(2014)</a:t>
            </a:r>
          </a:p>
          <a:p>
            <a:endParaRPr lang="en-US" sz="1600" dirty="0" smtClean="0"/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697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7C07D1E-A757-4FA5-A73C-0C1FF1AF03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560</Words>
  <Application>Microsoft Office PowerPoint</Application>
  <PresentationFormat>On-screen Show (4:3)</PresentationFormat>
  <Paragraphs>111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Verdana</vt:lpstr>
      <vt:lpstr>Wingdings</vt:lpstr>
      <vt:lpstr>Wingdings 2</vt:lpstr>
      <vt:lpstr>TrainingPresentation</vt:lpstr>
      <vt:lpstr>AEP Texas Energy Efficiency / Demand Response Programs </vt:lpstr>
      <vt:lpstr>Who is AEP Texas?</vt:lpstr>
      <vt:lpstr>Demand and Energy  Reduction Goals</vt:lpstr>
      <vt:lpstr>AEP Texas’ Program Portfolio</vt:lpstr>
      <vt:lpstr>Commercial SOP</vt:lpstr>
      <vt:lpstr> CoolSaver© AC Tune-Up MTP </vt:lpstr>
      <vt:lpstr>Load Management SOP</vt:lpstr>
      <vt:lpstr>SCORE/CitySmart MTP</vt:lpstr>
      <vt:lpstr>SMARTSourceSM  Solar PV MTP</vt:lpstr>
      <vt:lpstr>www.AEPTexas.com  https://www.aeptexas.com/save/programs/TCCPrograms.aspx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2013-10-17T13:36:56Z</dcterms:created>
  <dcterms:modified xsi:type="dcterms:W3CDTF">2014-10-06T01:48:49Z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