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44" r:id="rId2"/>
  </p:sldMasterIdLst>
  <p:notesMasterIdLst>
    <p:notesMasterId r:id="rId13"/>
  </p:notesMasterIdLst>
  <p:handoutMasterIdLst>
    <p:handoutMasterId r:id="rId14"/>
  </p:handoutMasterIdLst>
  <p:sldIdLst>
    <p:sldId id="256" r:id="rId3"/>
    <p:sldId id="257" r:id="rId4"/>
    <p:sldId id="260" r:id="rId5"/>
    <p:sldId id="263" r:id="rId6"/>
    <p:sldId id="261" r:id="rId7"/>
    <p:sldId id="266" r:id="rId8"/>
    <p:sldId id="267" r:id="rId9"/>
    <p:sldId id="265" r:id="rId10"/>
    <p:sldId id="264" r:id="rId11"/>
    <p:sldId id="259" r:id="rId12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417" autoAdjust="0"/>
  </p:normalViewPr>
  <p:slideViewPr>
    <p:cSldViewPr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BD9427-43CA-471B-A58C-DDB727608824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F04312-9B1E-4479-A8EB-CF456C54F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135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DA19B5B-BAAE-43B9-B840-59517FCC5079}" type="datetimeFigureOut">
              <a:rPr lang="en-US"/>
              <a:pPr>
                <a:defRPr/>
              </a:pPr>
              <a:t>10/5/2014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8161D77-39DE-4E53-957F-2F6D606ACF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258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58255" indent="-291636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66546" indent="-233309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33164" indent="-233309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99782" indent="-233309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66401" indent="-23330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3033019" indent="-23330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99637" indent="-23330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966256" indent="-23330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AB2E67C-C3BB-4050-8BA3-1AC1C0570249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6876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Tip: Add your own speaker notes here.</a:t>
            </a: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58255" indent="-291636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66546" indent="-233309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33164" indent="-233309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99782" indent="-233309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66401" indent="-23330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3033019" indent="-23330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99637" indent="-23330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966256" indent="-23330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1C14A63-0BFE-4D32-9D54-D569B3A7F1BC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6138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2014 Budget</a:t>
            </a:r>
            <a:r>
              <a:rPr lang="en-US" baseline="0" dirty="0" smtClean="0"/>
              <a:t> - $1,690,000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161D77-39DE-4E53-957F-2F6D606ACFC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5851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2014 Budget - $600,000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161D77-39DE-4E53-957F-2F6D606ACFC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4975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2014 Budget - $550,000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161D77-39DE-4E53-957F-2F6D606ACFC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6450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2014 Budget - $950,000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161D77-39DE-4E53-957F-2F6D606ACFC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5831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2014 Budget - $200,000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161D77-39DE-4E53-957F-2F6D606ACFC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880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Tip: Add your own speaker notes here.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58255" indent="-291636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66546" indent="-233309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33164" indent="-233309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99782" indent="-233309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66401" indent="-23330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3033019" indent="-23330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99637" indent="-23330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966256" indent="-23330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8074598-0613-4E5F-8F79-411EE1E724D8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5880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noProof="1" smtClean="0"/>
              <a:t>Click to edit Master title style</a:t>
            </a:r>
            <a:endParaRPr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/>
          <a:lstStyle>
            <a:lvl1pPr marL="7315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noProof="1" smtClean="0"/>
              <a:t>Click to edit Master subtitle style</a:t>
            </a:r>
            <a:endParaRPr lang="en-US" dirty="0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B3C6A8F-AB8F-4EE2-950E-07DCB1B1079F}" type="datetimeFigureOut">
              <a:rPr lang="en-US"/>
              <a:pPr>
                <a:defRPr/>
              </a:pPr>
              <a:t>10/5/2014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FA4FA57-033B-482C-960A-492CA108E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091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055C2BC-E355-4230-BB01-71F704C7D951}" type="datetimeFigureOut">
              <a:rPr lang="en-US"/>
              <a:pPr>
                <a:defRPr/>
              </a:pPr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BABB8AB-0A2F-4D77-991F-2E1E8315E8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024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52DE316-A3B5-4B24-8621-F2A21272EAE0}" type="datetimeFigureOut">
              <a:rPr lang="en-US"/>
              <a:pPr>
                <a:defRPr/>
              </a:pPr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047F0F3-A7FC-40D3-9598-EC79E51EBE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453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91FCF4D-0FFC-41D3-8926-820EDB4097AE}" type="datetimeFigureOut">
              <a:rPr lang="en-US"/>
              <a:pPr>
                <a:defRPr/>
              </a:pPr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9CDF21C-E5ED-4693-BDCC-76908AF177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464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100138"/>
            <a:ext cx="6400800" cy="1509712"/>
          </a:xfrm>
        </p:spPr>
        <p:txBody>
          <a:bodyPr anchor="b"/>
          <a:lstStyle>
            <a:lvl1pPr marL="27432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7A5F380-7D78-41DD-A74C-45A6E35FE23C}" type="datetimeFigureOut">
              <a:rPr lang="en-US"/>
              <a:pPr>
                <a:defRPr/>
              </a:pPr>
              <a:t>10/5/2014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D6EEC2-B535-4C65-B8A0-67D0A9E630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158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e 4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Donut 6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33463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FBAAC80-DA57-49DC-8A98-0E996B36F10D}" type="datetimeFigureOut">
              <a:rPr lang="en-US"/>
              <a:pPr>
                <a:defRPr/>
              </a:pPr>
              <a:t>10/5/2014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1E180B6-EC36-4995-8458-EDA64455B5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912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63054B3-7C01-4A61-B19C-C12888AC11DD}" type="datetimeFigureOut">
              <a:rPr lang="en-US"/>
              <a:pPr>
                <a:defRPr/>
              </a:pPr>
              <a:t>10/5/2014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FF5C984-FF82-4EF5-8935-6500E721EB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286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AC15279-86EB-4F8F-9D30-D335D79F48DE}" type="datetimeFigureOut">
              <a:rPr lang="en-US"/>
              <a:pPr>
                <a:defRPr/>
              </a:pPr>
              <a:t>10/5/2014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57AB367-424A-40AE-B9E8-48E697B787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713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BD464AC-C4EA-40D2-ACF3-BF6A113EB267}" type="datetimeFigureOut">
              <a:rPr lang="en-US"/>
              <a:pPr>
                <a:defRPr/>
              </a:pPr>
              <a:t>10/5/2014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5DF1CE8-7243-4B46-B94A-52FC0DDE96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382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810000" cy="698500"/>
          </a:xfrm>
        </p:spPr>
        <p:txBody>
          <a:bodyPr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CD1CBBE-924A-4E16-9E07-75489EE4D056}" type="datetimeFigureOut">
              <a:rPr lang="en-US"/>
              <a:pPr>
                <a:defRPr/>
              </a:pPr>
              <a:t>10/5/2014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0D47B1E-D041-42AF-9296-A0E0925F93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441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0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Flowchart: Process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lowchart: Process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B299144-E099-47F0-AB15-3D900C3C723C}" type="datetimeFigureOut">
              <a:rPr lang="en-US"/>
              <a:pPr>
                <a:defRPr/>
              </a:pPr>
              <a:t>10/5/2014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37BD746-2F3E-4F36-85AB-64A73AF47D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120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noProof="1" smtClean="0"/>
              <a:t>Click to edit Master title style</a:t>
            </a:r>
            <a:endParaRPr lang="en-US" dirty="0"/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smtClean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F1F17CC1-99CE-4BE9-9A6D-BAD96A58D068}" type="datetimeFigureOut">
              <a:rPr lang="en-US"/>
              <a:pPr>
                <a:defRPr/>
              </a:pPr>
              <a:t>10/5/2014</a:t>
            </a:fld>
            <a:endParaRPr lang="en-US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>
                    <a:shade val="5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D648CADD-D2B0-47BF-B0A1-6D5B2AEE2D5E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5943600"/>
            <a:ext cx="2743200" cy="59740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rgbClr val="572314"/>
          </a:solidFill>
          <a:latin typeface="Gill Sans MT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rgbClr val="572314"/>
          </a:solidFill>
          <a:latin typeface="Gill Sans MT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rgbClr val="572314"/>
          </a:solidFill>
          <a:latin typeface="Gill Sans MT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fontAlgn="base">
        <a:lnSpc>
          <a:spcPts val="3000"/>
        </a:lnSpc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lnSpc>
          <a:spcPts val="3000"/>
        </a:lnSpc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lnSpc>
          <a:spcPts val="28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2307264"/>
          </a:xfrm>
        </p:spPr>
        <p:txBody>
          <a:bodyPr anchor="t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tx2">
                    <a:satMod val="130000"/>
                  </a:schemeClr>
                </a:solidFill>
              </a:rPr>
              <a:t>AEP Texas Energy Efficiency / Demand Response Programs</a:t>
            </a:r>
            <a:br>
              <a:rPr lang="en-US" sz="4000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en-US" sz="40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048000"/>
            <a:ext cx="7407275" cy="19812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000" dirty="0" smtClean="0"/>
              <a:t>Russell G. Bego, EE/DR Coordinator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2000" dirty="0" smtClean="0"/>
              <a:t>AEP Texas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2200" dirty="0" smtClean="0"/>
              <a:t>		    September 24, 2014</a:t>
            </a:r>
            <a:r>
              <a:rPr lang="en-US" dirty="0"/>
              <a:t>	</a:t>
            </a:r>
            <a:r>
              <a:rPr lang="en-US" dirty="0" smtClean="0"/>
              <a:t>		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 smtClean="0"/>
              <a:t>		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tx2">
                    <a:satMod val="130000"/>
                  </a:schemeClr>
                </a:solidFill>
              </a:rPr>
              <a:t>www.AEPTexas.com</a:t>
            </a:r>
            <a:br>
              <a:rPr lang="en-US" sz="20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sz="20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US" sz="20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sz="2000" dirty="0" smtClean="0">
                <a:solidFill>
                  <a:schemeClr val="tx2">
                    <a:satMod val="130000"/>
                  </a:schemeClr>
                </a:solidFill>
              </a:rPr>
              <a:t>https</a:t>
            </a:r>
            <a:r>
              <a:rPr lang="en-US" sz="2000" dirty="0">
                <a:solidFill>
                  <a:schemeClr val="tx2">
                    <a:satMod val="130000"/>
                  </a:schemeClr>
                </a:solidFill>
              </a:rPr>
              <a:t>://www.aeptexas.com/save/programs/TCCPrograms.aspx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 smtClean="0">
              <a:latin typeface="Calibri"/>
            </a:endParaRPr>
          </a:p>
          <a:p>
            <a:endParaRPr lang="en-US" sz="1800" dirty="0">
              <a:latin typeface="Calibri"/>
            </a:endParaRPr>
          </a:p>
          <a:p>
            <a:endParaRPr lang="en-US" sz="1800" u="sng" dirty="0" smtClean="0"/>
          </a:p>
          <a:p>
            <a:endParaRPr lang="en-US" sz="1800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114" y="1676400"/>
            <a:ext cx="7848600" cy="415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650672"/>
            <a:ext cx="2725507" cy="2819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020762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Who is AEP Texas?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1513113" y="1371600"/>
            <a:ext cx="7499350" cy="4648202"/>
          </a:xfrm>
        </p:spPr>
        <p:txBody>
          <a:bodyPr/>
          <a:lstStyle/>
          <a:p>
            <a:pPr marL="82550" indent="0" algn="just">
              <a:lnSpc>
                <a:spcPct val="100000"/>
              </a:lnSpc>
              <a:buNone/>
            </a:pPr>
            <a:r>
              <a:rPr lang="en-US" sz="1800" dirty="0" smtClean="0"/>
              <a:t>AEP Texas is an energy delivery company serving</a:t>
            </a:r>
          </a:p>
          <a:p>
            <a:pPr marL="82550" indent="0" algn="just">
              <a:lnSpc>
                <a:spcPct val="100000"/>
              </a:lnSpc>
              <a:buNone/>
            </a:pPr>
            <a:r>
              <a:rPr lang="en-US" sz="1800" dirty="0" smtClean="0"/>
              <a:t>south and west Texas</a:t>
            </a:r>
          </a:p>
          <a:p>
            <a:pPr marL="82550" indent="0" algn="just">
              <a:lnSpc>
                <a:spcPct val="100000"/>
              </a:lnSpc>
              <a:buNone/>
            </a:pPr>
            <a:endParaRPr lang="en-US" sz="1800" dirty="0" smtClean="0"/>
          </a:p>
          <a:p>
            <a:pPr marL="82550" indent="0" algn="just">
              <a:lnSpc>
                <a:spcPct val="100000"/>
              </a:lnSpc>
              <a:buNone/>
            </a:pPr>
            <a:r>
              <a:rPr lang="en-US" sz="1800" dirty="0" smtClean="0"/>
              <a:t>AEP Texas Central Company (TCC) delivers</a:t>
            </a:r>
          </a:p>
          <a:p>
            <a:pPr marL="82550" indent="0" algn="just">
              <a:lnSpc>
                <a:spcPct val="100000"/>
              </a:lnSpc>
              <a:buNone/>
            </a:pPr>
            <a:r>
              <a:rPr lang="en-US" sz="1800" dirty="0"/>
              <a:t>e</a:t>
            </a:r>
            <a:r>
              <a:rPr lang="en-US" sz="1800" dirty="0" smtClean="0"/>
              <a:t>lectricity to </a:t>
            </a:r>
            <a:r>
              <a:rPr lang="en-US" sz="1800" dirty="0"/>
              <a:t>end-use customers </a:t>
            </a:r>
            <a:r>
              <a:rPr lang="en-US" sz="1800" dirty="0" smtClean="0"/>
              <a:t>on behalf of  </a:t>
            </a:r>
          </a:p>
          <a:p>
            <a:pPr marL="82550" indent="0">
              <a:lnSpc>
                <a:spcPct val="100000"/>
              </a:lnSpc>
              <a:buNone/>
            </a:pPr>
            <a:r>
              <a:rPr lang="en-US" sz="1800" dirty="0"/>
              <a:t>t</a:t>
            </a:r>
            <a:r>
              <a:rPr lang="en-US" sz="1800" dirty="0" smtClean="0"/>
              <a:t>he Retail Electric </a:t>
            </a:r>
            <a:r>
              <a:rPr lang="en-US" sz="1800" dirty="0"/>
              <a:t>Providers (REPs) in </a:t>
            </a:r>
            <a:r>
              <a:rPr lang="en-US" sz="1800" dirty="0" smtClean="0"/>
              <a:t>south Texas</a:t>
            </a:r>
            <a:br>
              <a:rPr lang="en-US" sz="1800" dirty="0" smtClean="0"/>
            </a:br>
            <a:endParaRPr lang="en-US" sz="1800" dirty="0" smtClean="0"/>
          </a:p>
          <a:p>
            <a:pPr marL="82550" indent="0" algn="just">
              <a:lnSpc>
                <a:spcPct val="100000"/>
              </a:lnSpc>
              <a:buNone/>
            </a:pPr>
            <a:r>
              <a:rPr lang="en-US" sz="1800" dirty="0" smtClean="0"/>
              <a:t>AEP Texas North Company (TNC)delivers</a:t>
            </a:r>
          </a:p>
          <a:p>
            <a:pPr marL="82550" indent="0" algn="just">
              <a:lnSpc>
                <a:spcPct val="100000"/>
              </a:lnSpc>
              <a:buNone/>
            </a:pPr>
            <a:r>
              <a:rPr lang="en-US" sz="1800" dirty="0" smtClean="0"/>
              <a:t>electricity to end-use customers on behalf </a:t>
            </a:r>
          </a:p>
          <a:p>
            <a:pPr marL="82550" indent="0" algn="just">
              <a:lnSpc>
                <a:spcPct val="100000"/>
              </a:lnSpc>
              <a:buNone/>
            </a:pPr>
            <a:r>
              <a:rPr lang="en-US" sz="1800" dirty="0" smtClean="0"/>
              <a:t>of the REPs in west Texas </a:t>
            </a:r>
          </a:p>
          <a:p>
            <a:pPr marL="82550" indent="0" algn="just">
              <a:lnSpc>
                <a:spcPct val="100000"/>
              </a:lnSpc>
              <a:buNone/>
            </a:pPr>
            <a:endParaRPr lang="en-US" sz="1800" dirty="0" smtClean="0"/>
          </a:p>
          <a:p>
            <a:pPr>
              <a:lnSpc>
                <a:spcPct val="100000"/>
              </a:lnSpc>
            </a:pPr>
            <a:r>
              <a:rPr lang="en-US" sz="1800" dirty="0" smtClean="0"/>
              <a:t>&gt; 970,000 </a:t>
            </a:r>
            <a:r>
              <a:rPr lang="en-US" sz="1800" dirty="0"/>
              <a:t>customers</a:t>
            </a:r>
          </a:p>
          <a:p>
            <a:pPr>
              <a:lnSpc>
                <a:spcPct val="100000"/>
              </a:lnSpc>
            </a:pPr>
            <a:r>
              <a:rPr lang="en-US" sz="1800" dirty="0"/>
              <a:t>&gt; 42,000 miles of overhead distribution lines</a:t>
            </a:r>
          </a:p>
          <a:p>
            <a:pPr>
              <a:lnSpc>
                <a:spcPct val="100000"/>
              </a:lnSpc>
            </a:pPr>
            <a:r>
              <a:rPr lang="en-US" sz="1800" dirty="0" smtClean="0"/>
              <a:t>&gt; 97,000 </a:t>
            </a:r>
            <a:r>
              <a:rPr lang="en-US" sz="1800" dirty="0"/>
              <a:t>square miles service area</a:t>
            </a:r>
          </a:p>
          <a:p>
            <a:endParaRPr lang="en-US" sz="1800" dirty="0" smtClean="0"/>
          </a:p>
        </p:txBody>
      </p:sp>
      <p:sp>
        <p:nvSpPr>
          <p:cNvPr id="5" name="Rectangle 13"/>
          <p:cNvSpPr>
            <a:spLocks noChangeArrowheads="1"/>
          </p:cNvSpPr>
          <p:nvPr/>
        </p:nvSpPr>
        <p:spPr bwMode="auto">
          <a:xfrm>
            <a:off x="1208313" y="2552699"/>
            <a:ext cx="304800" cy="19594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  <a:shade val="30000"/>
                  <a:satMod val="115000"/>
                </a:schemeClr>
              </a:gs>
              <a:gs pos="50000">
                <a:schemeClr val="accent5">
                  <a:lumMod val="75000"/>
                  <a:shade val="67500"/>
                  <a:satMod val="115000"/>
                </a:schemeClr>
              </a:gs>
              <a:gs pos="100000">
                <a:schemeClr val="accent5">
                  <a:lumMod val="75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rgbClr val="00CC00"/>
              </a:solidFill>
            </a:endParaRPr>
          </a:p>
        </p:txBody>
      </p:sp>
      <p:sp>
        <p:nvSpPr>
          <p:cNvPr id="10" name="Rectangle 13"/>
          <p:cNvSpPr>
            <a:spLocks noChangeArrowheads="1"/>
          </p:cNvSpPr>
          <p:nvPr/>
        </p:nvSpPr>
        <p:spPr bwMode="auto">
          <a:xfrm>
            <a:off x="1208313" y="3864427"/>
            <a:ext cx="304800" cy="195945"/>
          </a:xfrm>
          <a:prstGeom prst="rect">
            <a:avLst/>
          </a:prstGeom>
          <a:solidFill>
            <a:schemeClr val="accent2">
              <a:alpha val="96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rgbClr val="00CC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Demand and Energy </a:t>
            </a:r>
            <a:br>
              <a:rPr lang="en-US" dirty="0" smtClean="0"/>
            </a:br>
            <a:r>
              <a:rPr lang="en-US" dirty="0" smtClean="0"/>
              <a:t>Reduction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endParaRPr lang="en-US" sz="18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Demand Reduction Goal (DRG) shall be no less than 30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% of 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annual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growth in the demand of residential and commercial 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customers</a:t>
            </a:r>
          </a:p>
          <a:p>
            <a:pPr algn="just">
              <a:lnSpc>
                <a:spcPct val="150000"/>
              </a:lnSpc>
            </a:pP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If the DRG of 30% equals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at least 0.4% of 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total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summer weather-adjusted peak demand for residential and commercial customers, 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 the DRG will be based on the peak demand  metric rather than growth in demand</a:t>
            </a:r>
            <a:endParaRPr lang="en-US" sz="1800" dirty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DRG cannot be less than the goal established for the previous program year</a:t>
            </a:r>
          </a:p>
          <a:p>
            <a:pPr algn="just">
              <a:lnSpc>
                <a:spcPct val="150000"/>
              </a:lnSpc>
            </a:pPr>
            <a:r>
              <a:rPr lang="en-US" sz="1800" dirty="0" smtClean="0"/>
              <a:t>Energy </a:t>
            </a:r>
            <a:r>
              <a:rPr lang="en-US" sz="1800" dirty="0"/>
              <a:t>reduction goals are calculated from </a:t>
            </a:r>
            <a:r>
              <a:rPr lang="en-US" sz="1800" dirty="0" smtClean="0"/>
              <a:t>DRG, </a:t>
            </a:r>
            <a:r>
              <a:rPr lang="en-US" sz="1800" dirty="0"/>
              <a:t>using a 20% conservation load factor </a:t>
            </a:r>
          </a:p>
          <a:p>
            <a:pPr lvl="1" algn="just"/>
            <a:endParaRPr lang="en-US" sz="1400" u="sng" dirty="0">
              <a:solidFill>
                <a:schemeClr val="tx2">
                  <a:lumMod val="75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69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AEP Texas’ Program Portfolio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8115865"/>
              </p:ext>
            </p:extLst>
          </p:nvPr>
        </p:nvGraphicFramePr>
        <p:xfrm>
          <a:off x="1371600" y="1905000"/>
          <a:ext cx="749935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9675"/>
                <a:gridCol w="37496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Residential</a:t>
                      </a:r>
                      <a:r>
                        <a:rPr lang="en-US" baseline="0" dirty="0" smtClean="0"/>
                        <a:t> Programs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Commercial Programs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A/C Distributor Pilot MTP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Commercial SOP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CoolSaver</a:t>
                      </a:r>
                      <a:r>
                        <a:rPr lang="en-US" baseline="30000" dirty="0" smtClean="0"/>
                        <a:t>©</a:t>
                      </a:r>
                      <a:r>
                        <a:rPr lang="en-US" baseline="0" dirty="0" smtClean="0"/>
                        <a:t> AC Tune-Up MTP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Commercial</a:t>
                      </a:r>
                      <a:r>
                        <a:rPr lang="en-US" baseline="0" dirty="0" smtClean="0"/>
                        <a:t> Solutions MTP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Hard-to-Reach SOP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CoolSaver</a:t>
                      </a:r>
                      <a:r>
                        <a:rPr lang="en-US" b="1" baseline="30000" dirty="0" smtClean="0">
                          <a:solidFill>
                            <a:srgbClr val="FF0000"/>
                          </a:solidFill>
                        </a:rPr>
                        <a:t>©</a:t>
                      </a:r>
                      <a:r>
                        <a:rPr lang="en-US" b="1" baseline="0" dirty="0" smtClean="0">
                          <a:solidFill>
                            <a:srgbClr val="FF0000"/>
                          </a:solidFill>
                        </a:rPr>
                        <a:t> AC Tune-Up MTP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</a:t>
                      </a:r>
                      <a:r>
                        <a:rPr lang="en-US" baseline="0" dirty="0" smtClean="0"/>
                        <a:t> Performance New Homes MTP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Irrigation Load Management</a:t>
                      </a:r>
                      <a:r>
                        <a:rPr lang="en-US" baseline="0" dirty="0" smtClean="0"/>
                        <a:t> MTP*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Residential</a:t>
                      </a:r>
                      <a:r>
                        <a:rPr lang="en-US" baseline="0" dirty="0" smtClean="0"/>
                        <a:t> SOP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Load Management</a:t>
                      </a:r>
                      <a:r>
                        <a:rPr lang="en-US" b="1" baseline="0" dirty="0" smtClean="0">
                          <a:solidFill>
                            <a:srgbClr val="FF0000"/>
                          </a:solidFill>
                        </a:rPr>
                        <a:t> SOP</a:t>
                      </a:r>
                      <a:r>
                        <a:rPr lang="en-US" baseline="0" dirty="0" smtClean="0"/>
                        <a:t>**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SMARTSource</a:t>
                      </a:r>
                      <a:r>
                        <a:rPr lang="en-US" baseline="30000" dirty="0" smtClean="0"/>
                        <a:t>SM</a:t>
                      </a:r>
                      <a:r>
                        <a:rPr lang="en-US" baseline="0" dirty="0" smtClean="0"/>
                        <a:t> Solar PV MTP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Open MTP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Targeted Low-Income</a:t>
                      </a:r>
                      <a:r>
                        <a:rPr lang="en-US" baseline="0" dirty="0" smtClean="0"/>
                        <a:t> Weatherization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SCORE/</a:t>
                      </a:r>
                      <a:r>
                        <a:rPr lang="en-US" b="1" dirty="0" err="1" smtClean="0">
                          <a:solidFill>
                            <a:srgbClr val="FF0000"/>
                          </a:solidFill>
                        </a:rPr>
                        <a:t>CitySmart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 MTP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SMARTSource</a:t>
                      </a:r>
                      <a:r>
                        <a:rPr lang="en-US" b="1" baseline="30000" dirty="0" smtClean="0">
                          <a:solidFill>
                            <a:srgbClr val="FF0000"/>
                          </a:solidFill>
                        </a:rPr>
                        <a:t>SM</a:t>
                      </a:r>
                      <a:r>
                        <a:rPr lang="en-US" b="1" baseline="0" dirty="0" smtClean="0">
                          <a:solidFill>
                            <a:srgbClr val="FF0000"/>
                          </a:solidFill>
                        </a:rPr>
                        <a:t> Solar PV MTP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371600" y="6248400"/>
            <a:ext cx="2895600" cy="476250"/>
          </a:xfrm>
        </p:spPr>
        <p:txBody>
          <a:bodyPr anchor="t"/>
          <a:lstStyle/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</a:rPr>
              <a:t>* Demand Response Programs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50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FF0000"/>
                </a:solidFill>
              </a:rPr>
              <a:t>Commercial SOP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On-line Application Process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400" dirty="0" smtClean="0"/>
              <a:t>Initial Application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400" dirty="0" smtClean="0"/>
              <a:t>Final Application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400" dirty="0" smtClean="0"/>
              <a:t>Installation Report</a:t>
            </a:r>
          </a:p>
          <a:p>
            <a:r>
              <a:rPr lang="en-US" sz="1800" dirty="0" smtClean="0"/>
              <a:t>Documents to Upload</a:t>
            </a:r>
            <a:endParaRPr lang="en-US" sz="1800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1400" dirty="0" smtClean="0"/>
              <a:t>Process Application Document</a:t>
            </a:r>
            <a:endParaRPr lang="en-US" sz="1400" dirty="0"/>
          </a:p>
          <a:p>
            <a:r>
              <a:rPr lang="en-US" sz="1800" dirty="0"/>
              <a:t>Incentives </a:t>
            </a:r>
            <a:r>
              <a:rPr lang="en-US" sz="1800" i="1" dirty="0"/>
              <a:t>(2014)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400" dirty="0"/>
              <a:t>$350/kW &amp; $0.090/kWh – HVAC savings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400" dirty="0"/>
              <a:t>$250/kW &amp; $0.075/kWh – LED Lighting savings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400" dirty="0"/>
              <a:t>$175/kW &amp; $0.060/kWh – All Other savings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05112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err="1" smtClean="0">
                <a:solidFill>
                  <a:srgbClr val="FF0000"/>
                </a:solidFill>
              </a:rPr>
              <a:t>CoolSaver</a:t>
            </a:r>
            <a:r>
              <a:rPr lang="en-US" b="1" baseline="30000" dirty="0" smtClean="0">
                <a:solidFill>
                  <a:srgbClr val="FF0000"/>
                </a:solidFill>
              </a:rPr>
              <a:t>©</a:t>
            </a:r>
            <a:r>
              <a:rPr lang="en-US" b="1" dirty="0" smtClean="0">
                <a:solidFill>
                  <a:srgbClr val="FF0000"/>
                </a:solidFill>
              </a:rPr>
              <a:t> AC Tune-Up MTP</a:t>
            </a:r>
            <a:br>
              <a:rPr lang="en-US" b="1" dirty="0" smtClean="0">
                <a:solidFill>
                  <a:srgbClr val="FF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800" dirty="0" smtClean="0">
              <a:cs typeface="Times New Roman" panose="02020603050405020304" pitchFamily="18" charset="0"/>
            </a:endParaRPr>
          </a:p>
          <a:p>
            <a:r>
              <a:rPr lang="en-US" sz="1800" dirty="0" smtClean="0">
                <a:cs typeface="Times New Roman" panose="02020603050405020304" pitchFamily="18" charset="0"/>
              </a:rPr>
              <a:t>Find a participating contractor – website or call</a:t>
            </a:r>
          </a:p>
          <a:p>
            <a:r>
              <a:rPr lang="en-US" sz="1800" dirty="0" smtClean="0">
                <a:cs typeface="Times New Roman" panose="02020603050405020304" pitchFamily="18" charset="0"/>
              </a:rPr>
              <a:t>Complete your tune-up</a:t>
            </a:r>
          </a:p>
          <a:p>
            <a:r>
              <a:rPr lang="en-US" sz="1800" dirty="0" smtClean="0">
                <a:cs typeface="Times New Roman" panose="02020603050405020304" pitchFamily="18" charset="0"/>
              </a:rPr>
              <a:t>Approve recommended repairs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 smtClean="0">
                <a:cs typeface="Times New Roman" panose="02020603050405020304" pitchFamily="18" charset="0"/>
              </a:rPr>
              <a:t>Clean condenser, Evaporator coil, Blower Assembly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 smtClean="0">
                <a:cs typeface="Times New Roman" panose="02020603050405020304" pitchFamily="18" charset="0"/>
              </a:rPr>
              <a:t>Clean or replace filter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 smtClean="0">
                <a:cs typeface="Times New Roman" panose="02020603050405020304" pitchFamily="18" charset="0"/>
              </a:rPr>
              <a:t>Air flow verified and corrected if needed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 smtClean="0">
                <a:cs typeface="Times New Roman" panose="02020603050405020304" pitchFamily="18" charset="0"/>
              </a:rPr>
              <a:t>Refrigerant charge inspected and corrected if needed</a:t>
            </a:r>
          </a:p>
          <a:p>
            <a:r>
              <a:rPr lang="en-US" sz="1800" dirty="0" smtClean="0">
                <a:cs typeface="Times New Roman" panose="02020603050405020304" pitchFamily="18" charset="0"/>
              </a:rPr>
              <a:t>Discount - $75 </a:t>
            </a:r>
            <a:r>
              <a:rPr lang="en-US" sz="1800" i="1" dirty="0" smtClean="0">
                <a:cs typeface="Times New Roman" panose="02020603050405020304" pitchFamily="18" charset="0"/>
              </a:rPr>
              <a:t>(2014)</a:t>
            </a:r>
          </a:p>
        </p:txBody>
      </p:sp>
    </p:spTree>
    <p:extLst>
      <p:ext uri="{BB962C8B-B14F-4D97-AF65-F5344CB8AC3E}">
        <p14:creationId xmlns:p14="http://schemas.microsoft.com/office/powerpoint/2010/main" val="421431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FF0000"/>
                </a:solidFill>
              </a:rPr>
              <a:t>Load Management SOP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AEP Texas’ Load Management programs are :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1600" dirty="0"/>
              <a:t>Load control activities that result in a reduction in peak demand, or a shifting of energy usage from a peak to an off-peak perio</a:t>
            </a:r>
            <a:r>
              <a:rPr lang="en-US" sz="1600" i="1" dirty="0"/>
              <a:t>d </a:t>
            </a:r>
            <a:endParaRPr lang="en-US" sz="1600" i="1" dirty="0" smtClean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1600" dirty="0" smtClean="0"/>
              <a:t>Designed to cost-effectively reduce demand during summer peak period, defined as weekdays 1-7 P.M. CDT, June through September, excluding Federal holidays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1600" dirty="0" smtClean="0"/>
              <a:t>Dispatched using one-hour ahead notices (via email, text and/or phone call)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1600" dirty="0" smtClean="0"/>
              <a:t>Limited to 1-4 hours </a:t>
            </a:r>
            <a:r>
              <a:rPr lang="en-US" sz="1600" dirty="0"/>
              <a:t>per event, one (1) event per day, no more than four (4) events per </a:t>
            </a:r>
            <a:r>
              <a:rPr lang="en-US" sz="1600" dirty="0" smtClean="0"/>
              <a:t>month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1600" dirty="0"/>
              <a:t>Must have Interval Data Recorder or AMI meter (</a:t>
            </a:r>
            <a:r>
              <a:rPr lang="en-US" sz="1600" u="sng" dirty="0"/>
              <a:t>&gt;</a:t>
            </a:r>
            <a:r>
              <a:rPr lang="en-US" sz="1600" dirty="0"/>
              <a:t> 500 kW demand)</a:t>
            </a:r>
          </a:p>
          <a:p>
            <a:pPr lvl="1" algn="just">
              <a:buFont typeface="Wingdings" panose="05000000000000000000" pitchFamily="2" charset="2"/>
              <a:buChar char="Ø"/>
            </a:pPr>
            <a:endParaRPr lang="en-US" sz="1600" dirty="0"/>
          </a:p>
          <a:p>
            <a:pPr lvl="1" algn="just">
              <a:buFont typeface="Wingdings" panose="05000000000000000000" pitchFamily="2" charset="2"/>
              <a:buChar char="Ø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53694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SCORE/</a:t>
            </a:r>
            <a:r>
              <a:rPr lang="en-US" b="1" dirty="0" err="1">
                <a:solidFill>
                  <a:srgbClr val="FF0000"/>
                </a:solidFill>
              </a:rPr>
              <a:t>CitySmart</a:t>
            </a:r>
            <a:r>
              <a:rPr lang="en-US" b="1" dirty="0">
                <a:solidFill>
                  <a:srgbClr val="FF0000"/>
                </a:solidFill>
              </a:rPr>
              <a:t> MTP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550" indent="0" algn="just">
              <a:buNone/>
            </a:pPr>
            <a:endParaRPr lang="en-US" sz="1800" dirty="0" smtClean="0"/>
          </a:p>
          <a:p>
            <a:pPr marL="82550" indent="0" algn="just">
              <a:buNone/>
            </a:pPr>
            <a:r>
              <a:rPr lang="en-US" sz="1800" dirty="0" smtClean="0"/>
              <a:t>3</a:t>
            </a:r>
            <a:r>
              <a:rPr lang="en-US" sz="1800" baseline="30000" dirty="0" smtClean="0"/>
              <a:t>rd</a:t>
            </a:r>
            <a:r>
              <a:rPr lang="en-US" sz="1800" dirty="0" smtClean="0"/>
              <a:t> Party Implementer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1400" dirty="0" smtClean="0"/>
              <a:t>Provides resources to identify energy efficiency opportunities and convert them into savings.</a:t>
            </a:r>
          </a:p>
          <a:p>
            <a:pPr algn="just"/>
            <a:r>
              <a:rPr lang="en-US" sz="1800" dirty="0" smtClean="0"/>
              <a:t>Energy Performance Benchmarking</a:t>
            </a:r>
          </a:p>
          <a:p>
            <a:pPr algn="just"/>
            <a:r>
              <a:rPr lang="en-US" sz="1800" dirty="0" smtClean="0"/>
              <a:t>Energy Master Planning Workshops</a:t>
            </a:r>
          </a:p>
          <a:p>
            <a:pPr algn="just"/>
            <a:r>
              <a:rPr lang="en-US" sz="1800" dirty="0" smtClean="0"/>
              <a:t>Technical and Financing Assistance,</a:t>
            </a:r>
          </a:p>
          <a:p>
            <a:pPr algn="just"/>
            <a:r>
              <a:rPr lang="en-US" sz="1800" dirty="0" smtClean="0"/>
              <a:t>Communications Support</a:t>
            </a:r>
          </a:p>
          <a:p>
            <a:pPr algn="just"/>
            <a:r>
              <a:rPr lang="en-US" sz="1800" dirty="0"/>
              <a:t>Incentives </a:t>
            </a:r>
            <a:r>
              <a:rPr lang="en-US" sz="1800" i="1" dirty="0"/>
              <a:t>(2014)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400" dirty="0"/>
              <a:t>$200/kW &amp; $0.02/kWh – Water cooled chillers &amp; LED lighting savings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400" dirty="0" smtClean="0"/>
              <a:t>$</a:t>
            </a:r>
            <a:r>
              <a:rPr lang="en-US" sz="1400" dirty="0"/>
              <a:t>150/kW – Lighting, Roofing &amp; HVAC savings</a:t>
            </a:r>
          </a:p>
          <a:p>
            <a:pPr algn="just"/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411206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73162"/>
          </a:xfrm>
        </p:spPr>
        <p:txBody>
          <a:bodyPr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 err="1" smtClean="0">
                <a:solidFill>
                  <a:srgbClr val="FF0000"/>
                </a:solidFill>
              </a:rPr>
              <a:t>SMARTSource</a:t>
            </a:r>
            <a:r>
              <a:rPr lang="en-US" sz="4000" b="1" baseline="30000" dirty="0" err="1" smtClean="0">
                <a:solidFill>
                  <a:srgbClr val="FF0000"/>
                </a:solidFill>
              </a:rPr>
              <a:t>SM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br>
              <a:rPr lang="en-US" sz="4000" b="1" dirty="0" smtClean="0">
                <a:solidFill>
                  <a:srgbClr val="FF0000"/>
                </a:solidFill>
              </a:rPr>
            </a:br>
            <a:r>
              <a:rPr lang="en-US" sz="4000" b="1" dirty="0" smtClean="0">
                <a:solidFill>
                  <a:srgbClr val="FF0000"/>
                </a:solidFill>
              </a:rPr>
              <a:t>Solar </a:t>
            </a:r>
            <a:r>
              <a:rPr lang="en-US" sz="4000" b="1" dirty="0">
                <a:solidFill>
                  <a:srgbClr val="FF0000"/>
                </a:solidFill>
              </a:rPr>
              <a:t>PV MTP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800" dirty="0" smtClean="0"/>
          </a:p>
          <a:p>
            <a:endParaRPr lang="en-US" sz="1800" dirty="0"/>
          </a:p>
          <a:p>
            <a:r>
              <a:rPr lang="en-US" sz="1800" dirty="0" smtClean="0"/>
              <a:t>Registered Service Providers – list available on website</a:t>
            </a:r>
          </a:p>
          <a:p>
            <a:r>
              <a:rPr lang="en-US" sz="1800" dirty="0" smtClean="0"/>
              <a:t>Solar system will need to be connected to the grid</a:t>
            </a:r>
          </a:p>
          <a:p>
            <a:r>
              <a:rPr lang="en-US" sz="1600" dirty="0"/>
              <a:t>Incentives - $1.05/watt </a:t>
            </a:r>
            <a:r>
              <a:rPr lang="en-US" sz="1600" i="1" dirty="0"/>
              <a:t>(2014)</a:t>
            </a:r>
          </a:p>
          <a:p>
            <a:endParaRPr lang="en-US" sz="1600" dirty="0" smtClean="0"/>
          </a:p>
          <a:p>
            <a:pPr lvl="1" algn="just">
              <a:buFont typeface="Wingdings" panose="05000000000000000000" pitchFamily="2" charset="2"/>
              <a:buChar char="Ø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697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iningPresentatio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51000" t="-20000" r="2000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7C07D1E-A757-4FA5-A73C-0C1FF1AF031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560</Words>
  <Application>Microsoft Office PowerPoint</Application>
  <PresentationFormat>On-screen Show (4:3)</PresentationFormat>
  <Paragraphs>111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Gill Sans MT</vt:lpstr>
      <vt:lpstr>Times New Roman</vt:lpstr>
      <vt:lpstr>Verdana</vt:lpstr>
      <vt:lpstr>Wingdings</vt:lpstr>
      <vt:lpstr>Wingdings 2</vt:lpstr>
      <vt:lpstr>TrainingPresentation</vt:lpstr>
      <vt:lpstr>AEP Texas Energy Efficiency / Demand Response Programs </vt:lpstr>
      <vt:lpstr>Who is AEP Texas?</vt:lpstr>
      <vt:lpstr>Demand and Energy  Reduction Goals</vt:lpstr>
      <vt:lpstr>AEP Texas’ Program Portfolio</vt:lpstr>
      <vt:lpstr>Commercial SOP</vt:lpstr>
      <vt:lpstr> CoolSaver© AC Tune-Up MTP </vt:lpstr>
      <vt:lpstr>Load Management SOP</vt:lpstr>
      <vt:lpstr>SCORE/CitySmart MTP</vt:lpstr>
      <vt:lpstr>SMARTSourceSM  Solar PV MTP</vt:lpstr>
      <vt:lpstr>www.AEPTexas.com  https://www.aeptexas.com/save/programs/TCCPrograms.aspx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2013-10-17T13:36:56Z</dcterms:created>
  <dcterms:modified xsi:type="dcterms:W3CDTF">2014-10-06T01:48:49Z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TC100822959990</vt:lpwstr>
  </property>
</Properties>
</file>