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4"/>
  </p:notesMasterIdLst>
  <p:sldIdLst>
    <p:sldId id="258" r:id="rId2"/>
    <p:sldId id="279" r:id="rId3"/>
    <p:sldId id="274" r:id="rId4"/>
    <p:sldId id="381" r:id="rId5"/>
    <p:sldId id="380" r:id="rId6"/>
    <p:sldId id="382" r:id="rId7"/>
    <p:sldId id="383" r:id="rId8"/>
    <p:sldId id="384" r:id="rId9"/>
    <p:sldId id="387" r:id="rId10"/>
    <p:sldId id="388" r:id="rId11"/>
    <p:sldId id="38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orient="horz" pos="2160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5A64"/>
    <a:srgbClr val="4C5D7E"/>
    <a:srgbClr val="676E7E"/>
    <a:srgbClr val="B9B9B9"/>
    <a:srgbClr val="2C4055"/>
    <a:srgbClr val="0E3C7D"/>
    <a:srgbClr val="E0122C"/>
    <a:srgbClr val="C8D8E4"/>
    <a:srgbClr val="FFFFFF"/>
    <a:srgbClr val="EE9A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1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7707A-55F4-3D4E-B0C4-ACB831BA7CCF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BED9E-78BD-4C4E-B037-F792E5B37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1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72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3117" y="1063335"/>
            <a:ext cx="11263962" cy="771425"/>
          </a:xfrm>
        </p:spPr>
        <p:txBody>
          <a:bodyPr/>
          <a:lstStyle>
            <a:lvl1pPr>
              <a:defRPr>
                <a:solidFill>
                  <a:srgbClr val="2C40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ardrop 27"/>
          <p:cNvSpPr/>
          <p:nvPr userDrawn="1"/>
        </p:nvSpPr>
        <p:spPr>
          <a:xfrm>
            <a:off x="11419793" y="258505"/>
            <a:ext cx="408366" cy="408353"/>
          </a:xfrm>
          <a:prstGeom prst="teardrop">
            <a:avLst/>
          </a:prstGeom>
          <a:solidFill>
            <a:srgbClr val="2C40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8"/>
          <p:cNvSpPr txBox="1"/>
          <p:nvPr userDrawn="1"/>
        </p:nvSpPr>
        <p:spPr>
          <a:xfrm>
            <a:off x="11313044" y="266785"/>
            <a:ext cx="637954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6675242" y="1563025"/>
            <a:ext cx="3920486" cy="392048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ardrop 27"/>
          <p:cNvSpPr/>
          <p:nvPr userDrawn="1"/>
        </p:nvSpPr>
        <p:spPr>
          <a:xfrm>
            <a:off x="11419793" y="258505"/>
            <a:ext cx="408366" cy="408353"/>
          </a:xfrm>
          <a:prstGeom prst="teardrop">
            <a:avLst/>
          </a:prstGeom>
          <a:solidFill>
            <a:srgbClr val="2C40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8"/>
          <p:cNvSpPr txBox="1"/>
          <p:nvPr userDrawn="1"/>
        </p:nvSpPr>
        <p:spPr>
          <a:xfrm>
            <a:off x="11313044" y="266785"/>
            <a:ext cx="637954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3117" y="1063335"/>
            <a:ext cx="11263962" cy="771425"/>
          </a:xfrm>
        </p:spPr>
        <p:txBody>
          <a:bodyPr/>
          <a:lstStyle>
            <a:lvl1pPr>
              <a:defRPr>
                <a:solidFill>
                  <a:srgbClr val="2C40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688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367061" y="1508798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591012" y="1506318"/>
            <a:ext cx="4288934" cy="4288934"/>
          </a:xfrm>
          <a:prstGeom prst="ellipse">
            <a:avLst/>
          </a:prstGeom>
          <a:gradFill>
            <a:gsLst>
              <a:gs pos="50000">
                <a:srgbClr val="E0122C"/>
              </a:gs>
              <a:gs pos="100000">
                <a:srgbClr val="EE9A2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-3185037" y="1508798"/>
            <a:ext cx="4288934" cy="4288934"/>
          </a:xfrm>
          <a:prstGeom prst="ellipse">
            <a:avLst/>
          </a:prstGeom>
          <a:noFill/>
          <a:ln>
            <a:solidFill>
              <a:srgbClr val="E01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143110" y="1508798"/>
            <a:ext cx="4288934" cy="4288934"/>
          </a:xfrm>
          <a:prstGeom prst="ellipse">
            <a:avLst/>
          </a:prstGeom>
          <a:solidFill>
            <a:srgbClr val="EE9A2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26308" y="3364066"/>
            <a:ext cx="3406166" cy="91440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241515" y="5281055"/>
            <a:ext cx="106878" cy="106878"/>
          </a:xfrm>
          <a:prstGeom prst="ellipse">
            <a:avLst/>
          </a:prstGeom>
          <a:solidFill>
            <a:srgbClr val="E0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818964" y="2612566"/>
            <a:ext cx="106878" cy="106878"/>
          </a:xfrm>
          <a:prstGeom prst="ellipse">
            <a:avLst/>
          </a:prstGeom>
          <a:solidFill>
            <a:srgbClr val="E0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27"/>
          <p:cNvSpPr/>
          <p:nvPr userDrawn="1"/>
        </p:nvSpPr>
        <p:spPr>
          <a:xfrm>
            <a:off x="11419793" y="258505"/>
            <a:ext cx="408366" cy="408353"/>
          </a:xfrm>
          <a:prstGeom prst="teardrop">
            <a:avLst/>
          </a:prstGeom>
          <a:solidFill>
            <a:srgbClr val="2C40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8"/>
          <p:cNvSpPr txBox="1"/>
          <p:nvPr userDrawn="1"/>
        </p:nvSpPr>
        <p:spPr>
          <a:xfrm>
            <a:off x="11313044" y="266785"/>
            <a:ext cx="637954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07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ardrop 27"/>
          <p:cNvSpPr/>
          <p:nvPr userDrawn="1"/>
        </p:nvSpPr>
        <p:spPr>
          <a:xfrm>
            <a:off x="11419793" y="258505"/>
            <a:ext cx="408366" cy="408353"/>
          </a:xfrm>
          <a:prstGeom prst="teardrop">
            <a:avLst/>
          </a:prstGeom>
          <a:solidFill>
            <a:srgbClr val="2C40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8"/>
          <p:cNvSpPr txBox="1"/>
          <p:nvPr userDrawn="1"/>
        </p:nvSpPr>
        <p:spPr>
          <a:xfrm>
            <a:off x="11313044" y="266785"/>
            <a:ext cx="637954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3117" y="1063335"/>
            <a:ext cx="11263962" cy="771425"/>
          </a:xfrm>
        </p:spPr>
        <p:txBody>
          <a:bodyPr/>
          <a:lstStyle>
            <a:lvl1pPr>
              <a:defRPr>
                <a:solidFill>
                  <a:srgbClr val="2C40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8034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4500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>
                <a:solidFill>
                  <a:srgbClr val="2C40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ardrop 27"/>
          <p:cNvSpPr/>
          <p:nvPr userDrawn="1"/>
        </p:nvSpPr>
        <p:spPr>
          <a:xfrm>
            <a:off x="11419793" y="258505"/>
            <a:ext cx="408366" cy="408353"/>
          </a:xfrm>
          <a:prstGeom prst="teardrop">
            <a:avLst/>
          </a:prstGeom>
          <a:solidFill>
            <a:srgbClr val="2C40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8"/>
          <p:cNvSpPr txBox="1"/>
          <p:nvPr userDrawn="1"/>
        </p:nvSpPr>
        <p:spPr>
          <a:xfrm>
            <a:off x="11313044" y="266785"/>
            <a:ext cx="637954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6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12192001" cy="341586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512165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6707796" y="-921489"/>
            <a:ext cx="3565452" cy="3565452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10516542" y="269318"/>
            <a:ext cx="1370566" cy="137056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Teardrop 27"/>
          <p:cNvSpPr/>
          <p:nvPr userDrawn="1"/>
        </p:nvSpPr>
        <p:spPr>
          <a:xfrm>
            <a:off x="11419793" y="258505"/>
            <a:ext cx="408366" cy="408353"/>
          </a:xfrm>
          <a:prstGeom prst="teardrop">
            <a:avLst/>
          </a:prstGeom>
          <a:solidFill>
            <a:srgbClr val="2C40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8"/>
          <p:cNvSpPr txBox="1"/>
          <p:nvPr userDrawn="1"/>
        </p:nvSpPr>
        <p:spPr>
          <a:xfrm>
            <a:off x="11313044" y="266785"/>
            <a:ext cx="637954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3117" y="1063335"/>
            <a:ext cx="11263962" cy="771425"/>
          </a:xfrm>
        </p:spPr>
        <p:txBody>
          <a:bodyPr/>
          <a:lstStyle>
            <a:lvl1pPr>
              <a:defRPr>
                <a:solidFill>
                  <a:srgbClr val="2C40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328229"/>
            <a:ext cx="12192000" cy="529771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44" y="1028794"/>
            <a:ext cx="11360298" cy="72557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9944" y="1883034"/>
            <a:ext cx="11360298" cy="4241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44" y="336876"/>
            <a:ext cx="1907953" cy="585056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560253" y="6495659"/>
            <a:ext cx="2210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tx1">
                    <a:alpha val="70000"/>
                  </a:schemeClr>
                </a:solidFill>
              </a:rPr>
              <a:t>Jan 2019. All rights reserved 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44" y="6442174"/>
            <a:ext cx="1077756" cy="3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8" r:id="rId2"/>
    <p:sldLayoutId id="2147484013" r:id="rId3"/>
    <p:sldLayoutId id="2147484016" r:id="rId4"/>
    <p:sldLayoutId id="2147484022" r:id="rId5"/>
    <p:sldLayoutId id="2147484024" r:id="rId6"/>
    <p:sldLayoutId id="2147484034" r:id="rId7"/>
    <p:sldLayoutId id="2147484042" r:id="rId8"/>
  </p:sldLayoutIdLst>
  <p:hf hdr="0" ftr="0" dt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kern="1200" spc="-151" baseline="0">
          <a:solidFill>
            <a:srgbClr val="2C4055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4055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rgbClr val="2C4055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2C4055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88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9" pos="7200">
          <p15:clr>
            <a:srgbClr val="F26B43"/>
          </p15:clr>
        </p15:guide>
        <p15:guide id="48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fxbit.io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hyperlink" Target="http://ui-cloud.com/web-slider-with-shadow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版面配置區 2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8" b="3218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E3C7D">
                  <a:alpha val="50000"/>
                </a:srgbClr>
              </a:gs>
              <a:gs pos="50000">
                <a:srgbClr val="002060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723" y="3112558"/>
            <a:ext cx="1071232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+mj-lt"/>
              </a:rPr>
              <a:t>The </a:t>
            </a:r>
            <a:r>
              <a:rPr lang="en-US" sz="3600" dirty="0">
                <a:solidFill>
                  <a:srgbClr val="E01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payment gateway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for every jurisdiction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  <a:latin typeface="+mj-lt"/>
              </a:rPr>
              <a:t>The </a:t>
            </a:r>
            <a:r>
              <a:rPr lang="en-US" sz="3600" dirty="0">
                <a:solidFill>
                  <a:srgbClr val="E01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perfect solution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+mj-lt"/>
              </a:rPr>
              <a:t>for you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4125303" y="5715606"/>
            <a:ext cx="3934982" cy="323819"/>
            <a:chOff x="4103077" y="4283613"/>
            <a:chExt cx="3934982" cy="323819"/>
          </a:xfrm>
        </p:grpSpPr>
        <p:sp>
          <p:nvSpPr>
            <p:cNvPr id="13" name="TextBox 12"/>
            <p:cNvSpPr txBox="1"/>
            <p:nvPr/>
          </p:nvSpPr>
          <p:spPr>
            <a:xfrm>
              <a:off x="4103077" y="4283613"/>
              <a:ext cx="1275412" cy="3231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latin typeface="Open Sans" charset="0"/>
                  <a:ea typeface="Open Sans" charset="0"/>
                  <a:cs typeface="Open Sans" charset="0"/>
                </a:rPr>
                <a:t>Trustworthy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7149675" y="4284267"/>
              <a:ext cx="88838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500" dirty="0">
                  <a:solidFill>
                    <a:srgbClr val="FFFFFF"/>
                  </a:solidFill>
                  <a:latin typeface="Open Sans" charset="0"/>
                  <a:ea typeface="Open Sans" charset="0"/>
                  <a:cs typeface="Open Sans" charset="0"/>
                </a:rPr>
                <a:t>Reliable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5868172" y="4284267"/>
              <a:ext cx="78996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500" dirty="0">
                  <a:solidFill>
                    <a:srgbClr val="FFFFFF"/>
                  </a:solidFill>
                  <a:latin typeface="Open Sans" charset="0"/>
                  <a:ea typeface="Open Sans" charset="0"/>
                  <a:cs typeface="Open Sans" charset="0"/>
                </a:rPr>
                <a:t>Secure</a:t>
              </a:r>
              <a:endParaRPr lang="zh-TW" altLang="en-US" sz="15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510439" y="4896377"/>
            <a:ext cx="317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FFFF"/>
                </a:solidFill>
                <a:cs typeface="+mn-lt"/>
              </a:rPr>
              <a:t>Easily accessible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94" y="956341"/>
            <a:ext cx="2700000" cy="946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5304" y="1256477"/>
            <a:ext cx="337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PARTNERSHIP WITH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 descr="one road 400x150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0285" y="956341"/>
            <a:ext cx="3425761" cy="9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89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+mn-lt"/>
              </a:rPr>
              <a:t>Crypto </a:t>
            </a:r>
            <a:r>
              <a:rPr lang="en-US" altLang="zh-TW" dirty="0">
                <a:solidFill>
                  <a:srgbClr val="E0122C"/>
                </a:solidFill>
                <a:cs typeface="+mn-lt"/>
              </a:rPr>
              <a:t>Exchange</a:t>
            </a:r>
            <a:endParaRPr lang="en-US" dirty="0">
              <a:solidFill>
                <a:srgbClr val="E0122C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225" y="1670650"/>
            <a:ext cx="9616434" cy="4232015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674145" y="4057336"/>
            <a:ext cx="241474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1500" dirty="0">
                <a:solidFill>
                  <a:srgbClr val="0E3C7D"/>
                </a:solidFill>
              </a:rPr>
              <a:t>Transfer </a:t>
            </a:r>
            <a:r>
              <a:rPr kumimoji="1" lang="en-US" altLang="zh-TW" sz="1500" dirty="0" smtClean="0">
                <a:solidFill>
                  <a:srgbClr val="0E3C7D"/>
                </a:solidFill>
              </a:rPr>
              <a:t>USDT </a:t>
            </a:r>
            <a:endParaRPr kumimoji="1" lang="zh-TW" altLang="en-US" sz="1500" dirty="0">
              <a:solidFill>
                <a:srgbClr val="0E3C7D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192284" y="5674176"/>
            <a:ext cx="255059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1500" dirty="0">
                <a:solidFill>
                  <a:srgbClr val="0E3C7D"/>
                </a:solidFill>
              </a:rPr>
              <a:t>Request </a:t>
            </a:r>
            <a:r>
              <a:rPr kumimoji="1" lang="en-US" altLang="zh-TW" sz="1500" dirty="0" smtClean="0">
                <a:solidFill>
                  <a:srgbClr val="0E3C7D"/>
                </a:solidFill>
              </a:rPr>
              <a:t>USDT </a:t>
            </a:r>
            <a:r>
              <a:rPr kumimoji="1" lang="en-US" altLang="zh-TW" sz="1500" dirty="0">
                <a:solidFill>
                  <a:srgbClr val="0E3C7D"/>
                </a:solidFill>
              </a:rPr>
              <a:t>pay-out </a:t>
            </a:r>
            <a:endParaRPr kumimoji="1" lang="zh-TW" altLang="en-US" sz="1500" dirty="0">
              <a:solidFill>
                <a:srgbClr val="0E3C7D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521208" y="3442006"/>
            <a:ext cx="241474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1500" dirty="0">
                <a:solidFill>
                  <a:srgbClr val="0E3C7D"/>
                </a:solidFill>
              </a:rPr>
              <a:t>Select designated settlement </a:t>
            </a:r>
            <a:r>
              <a:rPr kumimoji="1" lang="en-US" altLang="zh-TW" sz="1500" dirty="0" smtClean="0">
                <a:solidFill>
                  <a:srgbClr val="0E3C7D"/>
                </a:solidFill>
              </a:rPr>
              <a:t>currency. USD </a:t>
            </a:r>
            <a:endParaRPr kumimoji="1" lang="zh-TW" altLang="en-US" sz="1500" dirty="0">
              <a:solidFill>
                <a:srgbClr val="0E3C7D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8234308" y="4179073"/>
            <a:ext cx="30618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TW" sz="1500" dirty="0" smtClean="0">
                <a:solidFill>
                  <a:srgbClr val="0E3C7D"/>
                </a:solidFill>
              </a:rPr>
              <a:t>USD </a:t>
            </a:r>
            <a:r>
              <a:rPr kumimoji="1" lang="en-US" altLang="zh-TW" sz="1500" dirty="0">
                <a:solidFill>
                  <a:srgbClr val="0E3C7D"/>
                </a:solidFill>
              </a:rPr>
              <a:t>will be settled by </a:t>
            </a:r>
            <a:r>
              <a:rPr kumimoji="1" lang="en-US" altLang="zh-TW" sz="1500" dirty="0" smtClean="0">
                <a:solidFill>
                  <a:srgbClr val="0E3C7D"/>
                </a:solidFill>
              </a:rPr>
              <a:t>us </a:t>
            </a:r>
            <a:r>
              <a:rPr kumimoji="1" lang="en-US" altLang="zh-TW" sz="1500" dirty="0">
                <a:solidFill>
                  <a:srgbClr val="0E3C7D"/>
                </a:solidFill>
              </a:rPr>
              <a:t>to the </a:t>
            </a:r>
            <a:r>
              <a:rPr kumimoji="1" lang="en-US" altLang="zh-TW" sz="1500" dirty="0" smtClean="0">
                <a:solidFill>
                  <a:srgbClr val="0E3C7D"/>
                </a:solidFill>
              </a:rPr>
              <a:t>merchant </a:t>
            </a:r>
            <a:r>
              <a:rPr kumimoji="1" lang="en-US" altLang="zh-TW" sz="1500" dirty="0">
                <a:solidFill>
                  <a:srgbClr val="0E3C7D"/>
                </a:solidFill>
              </a:rPr>
              <a:t>account </a:t>
            </a:r>
            <a:r>
              <a:rPr kumimoji="1" lang="en-US" altLang="zh-TW" sz="1500" dirty="0" smtClean="0">
                <a:solidFill>
                  <a:srgbClr val="0E3C7D"/>
                </a:solidFill>
              </a:rPr>
              <a:t>on the </a:t>
            </a:r>
            <a:r>
              <a:rPr kumimoji="1" lang="en-US" altLang="zh-TW" sz="1500" dirty="0">
                <a:solidFill>
                  <a:srgbClr val="0E3C7D"/>
                </a:solidFill>
              </a:rPr>
              <a:t>same working day. </a:t>
            </a:r>
            <a:endParaRPr kumimoji="1" lang="zh-TW" altLang="en-US" sz="1500" dirty="0">
              <a:solidFill>
                <a:srgbClr val="0E3C7D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65516" y="1983885"/>
            <a:ext cx="432000" cy="432000"/>
            <a:chOff x="4326515" y="958779"/>
            <a:chExt cx="432000" cy="432000"/>
          </a:xfrm>
        </p:grpSpPr>
        <p:sp>
          <p:nvSpPr>
            <p:cNvPr id="44" name="橢圓 43"/>
            <p:cNvSpPr>
              <a:spLocks noChangeAspect="1"/>
            </p:cNvSpPr>
            <p:nvPr/>
          </p:nvSpPr>
          <p:spPr>
            <a:xfrm>
              <a:off x="4326515" y="958779"/>
              <a:ext cx="432000" cy="432000"/>
            </a:xfrm>
            <a:prstGeom prst="ellipse">
              <a:avLst/>
            </a:prstGeom>
            <a:solidFill>
              <a:srgbClr val="0E3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4326515" y="958779"/>
              <a:ext cx="43200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TW" sz="2100" b="1" dirty="0">
                  <a:solidFill>
                    <a:schemeClr val="bg1"/>
                  </a:solidFill>
                </a:rPr>
                <a:t>1</a:t>
              </a:r>
              <a:endParaRPr kumimoji="1" lang="zh-TW" altLang="en-US" sz="2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4201741" y="3651417"/>
            <a:ext cx="432000" cy="432000"/>
            <a:chOff x="4326515" y="958779"/>
            <a:chExt cx="432000" cy="432000"/>
          </a:xfrm>
        </p:grpSpPr>
        <p:sp>
          <p:nvSpPr>
            <p:cNvPr id="48" name="橢圓 47"/>
            <p:cNvSpPr>
              <a:spLocks noChangeAspect="1"/>
            </p:cNvSpPr>
            <p:nvPr/>
          </p:nvSpPr>
          <p:spPr>
            <a:xfrm>
              <a:off x="4326515" y="958779"/>
              <a:ext cx="432000" cy="432000"/>
            </a:xfrm>
            <a:prstGeom prst="ellipse">
              <a:avLst/>
            </a:prstGeom>
            <a:solidFill>
              <a:srgbClr val="0E3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326515" y="958779"/>
              <a:ext cx="43200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TW" sz="2100" b="1" dirty="0">
                  <a:solidFill>
                    <a:schemeClr val="bg1"/>
                  </a:solidFill>
                </a:rPr>
                <a:t>2</a:t>
              </a:r>
              <a:endParaRPr kumimoji="1" lang="zh-TW" altLang="en-US" sz="2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6512579" y="1551885"/>
            <a:ext cx="432000" cy="432000"/>
            <a:chOff x="4326515" y="958779"/>
            <a:chExt cx="432000" cy="432000"/>
          </a:xfrm>
        </p:grpSpPr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4326515" y="958779"/>
              <a:ext cx="432000" cy="432000"/>
            </a:xfrm>
            <a:prstGeom prst="ellipse">
              <a:avLst/>
            </a:prstGeom>
            <a:solidFill>
              <a:srgbClr val="0E3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4326515" y="958779"/>
              <a:ext cx="43200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TW" sz="2100" b="1" dirty="0">
                  <a:solidFill>
                    <a:schemeClr val="bg1"/>
                  </a:solidFill>
                </a:rPr>
                <a:t>3</a:t>
              </a:r>
              <a:endParaRPr kumimoji="1" lang="zh-TW" altLang="en-US" sz="2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9501106" y="2082642"/>
            <a:ext cx="432000" cy="432000"/>
            <a:chOff x="4326515" y="958779"/>
            <a:chExt cx="432000" cy="432000"/>
          </a:xfrm>
        </p:grpSpPr>
        <p:sp>
          <p:nvSpPr>
            <p:cNvPr id="54" name="橢圓 53"/>
            <p:cNvSpPr>
              <a:spLocks noChangeAspect="1"/>
            </p:cNvSpPr>
            <p:nvPr/>
          </p:nvSpPr>
          <p:spPr>
            <a:xfrm>
              <a:off x="4326515" y="958779"/>
              <a:ext cx="432000" cy="432000"/>
            </a:xfrm>
            <a:prstGeom prst="ellipse">
              <a:avLst/>
            </a:prstGeom>
            <a:solidFill>
              <a:srgbClr val="0E3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4326515" y="958779"/>
              <a:ext cx="43200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TW" sz="2100" b="1" dirty="0">
                  <a:solidFill>
                    <a:schemeClr val="bg1"/>
                  </a:solidFill>
                </a:rPr>
                <a:t>4</a:t>
              </a:r>
              <a:endParaRPr kumimoji="1" lang="zh-TW" altLang="en-US" sz="2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 descr="one road 400x15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8561" y="123313"/>
            <a:ext cx="3809524" cy="1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42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1758121" y="2393068"/>
            <a:ext cx="3922643" cy="2517913"/>
          </a:xfrm>
        </p:spPr>
        <p:txBody>
          <a:bodyPr anchor="ctr">
            <a:noAutofit/>
          </a:bodyPr>
          <a:lstStyle/>
          <a:p>
            <a:pPr lvl="0"/>
            <a:r>
              <a:rPr lang="en-US" altLang="zh-TW" sz="2400" dirty="0" err="1" smtClean="0">
                <a:solidFill>
                  <a:srgbClr val="FFFFFF"/>
                </a:solidFill>
                <a:cs typeface="Open Sans"/>
              </a:rPr>
              <a:t>FXBit</a:t>
            </a:r>
            <a:endParaRPr lang="en-US" altLang="zh-TW" sz="2400" dirty="0" smtClean="0">
              <a:solidFill>
                <a:srgbClr val="FFFFFF"/>
              </a:solidFill>
              <a:cs typeface="Open Sans"/>
            </a:endParaRPr>
          </a:p>
          <a:p>
            <a:pPr lvl="0"/>
            <a:r>
              <a:rPr lang="en-US" altLang="zh-TW" sz="2400" dirty="0" smtClean="0">
                <a:solidFill>
                  <a:srgbClr val="FFFFFF"/>
                </a:solidFill>
                <a:cs typeface="Open Sans"/>
              </a:rPr>
              <a:t>The </a:t>
            </a:r>
            <a:r>
              <a:rPr lang="en-US" altLang="zh-TW" sz="2400" dirty="0">
                <a:solidFill>
                  <a:srgbClr val="FFFFFF"/>
                </a:solidFill>
                <a:cs typeface="Open Sans"/>
              </a:rPr>
              <a:t>payment gateway</a:t>
            </a:r>
          </a:p>
          <a:p>
            <a:pPr lvl="0"/>
            <a:r>
              <a:rPr lang="en-US" altLang="zh-TW" sz="2400" dirty="0" smtClean="0">
                <a:solidFill>
                  <a:srgbClr val="FFFFFF"/>
                </a:solidFill>
                <a:cs typeface="Open Sans"/>
              </a:rPr>
              <a:t>For all countries </a:t>
            </a:r>
            <a:endParaRPr lang="en-US" altLang="zh-TW" sz="2400" dirty="0">
              <a:solidFill>
                <a:srgbClr val="FFFFFF"/>
              </a:solidFill>
              <a:cs typeface="Open Sans"/>
            </a:endParaRPr>
          </a:p>
          <a:p>
            <a:pPr lvl="0"/>
            <a:r>
              <a:rPr lang="en-US" altLang="zh-TW" sz="2000" u="sng" dirty="0" smtClean="0">
                <a:solidFill>
                  <a:schemeClr val="tx1"/>
                </a:solidFill>
                <a:cs typeface="Open Sans"/>
              </a:rPr>
              <a:t>THE PERFECT SOLUTION FOR ALL</a:t>
            </a:r>
            <a:endParaRPr lang="en-US" altLang="zh-TW" sz="2000" u="sng" dirty="0">
              <a:solidFill>
                <a:schemeClr val="tx1"/>
              </a:solidFill>
              <a:cs typeface="Open Sans"/>
            </a:endParaRPr>
          </a:p>
        </p:txBody>
      </p:sp>
      <p:pic>
        <p:nvPicPr>
          <p:cNvPr id="4" name="Picture 3" descr="one road 400x15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3991" y="0"/>
            <a:ext cx="3809524" cy="1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6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版面配置區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56" b="27556"/>
          <a:stretch>
            <a:fillRect/>
          </a:stretch>
        </p:blipFill>
        <p:spPr/>
      </p:pic>
      <p:grpSp>
        <p:nvGrpSpPr>
          <p:cNvPr id="8" name="群組 7"/>
          <p:cNvGrpSpPr/>
          <p:nvPr/>
        </p:nvGrpSpPr>
        <p:grpSpPr>
          <a:xfrm>
            <a:off x="4796308" y="4197197"/>
            <a:ext cx="2599384" cy="1850853"/>
            <a:chOff x="4464353" y="4044797"/>
            <a:chExt cx="2599384" cy="1850853"/>
          </a:xfrm>
        </p:grpSpPr>
        <p:sp>
          <p:nvSpPr>
            <p:cNvPr id="21" name="TextBox 20"/>
            <p:cNvSpPr txBox="1"/>
            <p:nvPr/>
          </p:nvSpPr>
          <p:spPr>
            <a:xfrm>
              <a:off x="4464353" y="5243164"/>
              <a:ext cx="2599384" cy="6524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 smtClean="0">
                  <a:solidFill>
                    <a:schemeClr val="tx2">
                      <a:lumMod val="50000"/>
                      <a:lumOff val="50000"/>
                    </a:schemeClr>
                  </a:solidFill>
                  <a:hlinkClick r:id="rId3"/>
                </a:rPr>
                <a:t>sales@fxbit.io</a:t>
              </a:r>
              <a:endPara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1400" u="sng" dirty="0" smtClean="0">
                  <a:solidFill>
                    <a:schemeClr val="accent1">
                      <a:lumMod val="75000"/>
                    </a:schemeClr>
                  </a:solidFill>
                </a:rPr>
                <a:t>info@oneroadpayments.com</a:t>
              </a:r>
              <a:endParaRPr lang="en-US" sz="14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45849" y="4838272"/>
              <a:ext cx="636393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b="1" dirty="0">
                  <a:latin typeface="Open Sans" charset="0"/>
                  <a:ea typeface="Open Sans" charset="0"/>
                  <a:cs typeface="Open Sans" charset="0"/>
                </a:rPr>
                <a:t>Email</a:t>
              </a:r>
            </a:p>
          </p:txBody>
        </p:sp>
        <p:sp>
          <p:nvSpPr>
            <p:cNvPr id="25" name="AutoShape 81"/>
            <p:cNvSpPr>
              <a:spLocks/>
            </p:cNvSpPr>
            <p:nvPr/>
          </p:nvSpPr>
          <p:spPr bwMode="auto">
            <a:xfrm>
              <a:off x="5464288" y="4044797"/>
              <a:ext cx="599514" cy="4831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599" y="7250"/>
                  </a:cubicBezTo>
                  <a:lnTo>
                    <a:pt x="21599" y="19981"/>
                  </a:lnTo>
                  <a:cubicBezTo>
                    <a:pt x="21599" y="20416"/>
                    <a:pt x="21470" y="20800"/>
                    <a:pt x="21208" y="21118"/>
                  </a:cubicBezTo>
                  <a:cubicBezTo>
                    <a:pt x="20946" y="21438"/>
                    <a:pt x="20632" y="21599"/>
                    <a:pt x="20265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E0122C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 defTabSz="342900">
                <a:defRPr/>
              </a:pPr>
              <a:endParaRPr lang="es-ES" sz="22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039100" y="4161831"/>
            <a:ext cx="2997200" cy="2166296"/>
            <a:chOff x="7386006" y="4009431"/>
            <a:chExt cx="2997200" cy="2166296"/>
          </a:xfrm>
        </p:grpSpPr>
        <p:sp>
          <p:nvSpPr>
            <p:cNvPr id="22" name="TextBox 21"/>
            <p:cNvSpPr txBox="1"/>
            <p:nvPr/>
          </p:nvSpPr>
          <p:spPr>
            <a:xfrm>
              <a:off x="8436717" y="4838272"/>
              <a:ext cx="917111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b="1" dirty="0">
                  <a:latin typeface="Open Sans" charset="0"/>
                  <a:ea typeface="Open Sans" charset="0"/>
                  <a:cs typeface="Open Sans" charset="0"/>
                </a:rPr>
                <a:t>Address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86006" y="5243164"/>
              <a:ext cx="2997200" cy="9325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 smtClean="0"/>
                <a:t>6/F, Kimberley Plaza, 45-47 Kimberley </a:t>
              </a:r>
              <a:r>
                <a:rPr lang="en-US" sz="1400" dirty="0" err="1" smtClean="0"/>
                <a:t>Road,Tsim</a:t>
              </a:r>
              <a:r>
                <a:rPr lang="en-US" sz="1400" dirty="0" smtClean="0"/>
                <a:t> </a:t>
              </a:r>
              <a:r>
                <a:rPr lang="en-US" sz="1400" dirty="0"/>
                <a:t>Sha </a:t>
              </a:r>
              <a:r>
                <a:rPr lang="en-US" sz="1400" dirty="0" err="1"/>
                <a:t>Tsui</a:t>
              </a:r>
              <a:r>
                <a:rPr lang="en-US" sz="1400" dirty="0"/>
                <a:t> , Hong Kong</a:t>
              </a:r>
              <a:endParaRPr lang="en-US" sz="14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  <p:sp>
          <p:nvSpPr>
            <p:cNvPr id="26" name="AutoShape 98"/>
            <p:cNvSpPr>
              <a:spLocks/>
            </p:cNvSpPr>
            <p:nvPr/>
          </p:nvSpPr>
          <p:spPr bwMode="auto">
            <a:xfrm>
              <a:off x="8646545" y="4009431"/>
              <a:ext cx="497455" cy="6430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647"/>
                  </a:moveTo>
                  <a:cubicBezTo>
                    <a:pt x="21599" y="8410"/>
                    <a:pt x="21443" y="9124"/>
                    <a:pt x="21132" y="9804"/>
                  </a:cubicBezTo>
                  <a:cubicBezTo>
                    <a:pt x="20820" y="10488"/>
                    <a:pt x="20404" y="11134"/>
                    <a:pt x="19880" y="11747"/>
                  </a:cubicBezTo>
                  <a:lnTo>
                    <a:pt x="12619" y="20679"/>
                  </a:lnTo>
                  <a:cubicBezTo>
                    <a:pt x="12095" y="21292"/>
                    <a:pt x="11491" y="21599"/>
                    <a:pt x="10804" y="21599"/>
                  </a:cubicBezTo>
                  <a:cubicBezTo>
                    <a:pt x="10112" y="21599"/>
                    <a:pt x="9520" y="21292"/>
                    <a:pt x="9024" y="20679"/>
                  </a:cubicBezTo>
                  <a:lnTo>
                    <a:pt x="1727" y="11718"/>
                  </a:lnTo>
                  <a:cubicBezTo>
                    <a:pt x="1203" y="11106"/>
                    <a:pt x="783" y="10462"/>
                    <a:pt x="472" y="9782"/>
                  </a:cubicBezTo>
                  <a:cubicBezTo>
                    <a:pt x="156" y="9110"/>
                    <a:pt x="0" y="8398"/>
                    <a:pt x="0" y="7647"/>
                  </a:cubicBezTo>
                  <a:cubicBezTo>
                    <a:pt x="0" y="6594"/>
                    <a:pt x="279" y="5601"/>
                    <a:pt x="843" y="4669"/>
                  </a:cubicBezTo>
                  <a:cubicBezTo>
                    <a:pt x="1403" y="3737"/>
                    <a:pt x="2179" y="2921"/>
                    <a:pt x="3164" y="2227"/>
                  </a:cubicBezTo>
                  <a:cubicBezTo>
                    <a:pt x="4143" y="1538"/>
                    <a:pt x="5296" y="990"/>
                    <a:pt x="6615" y="595"/>
                  </a:cubicBezTo>
                  <a:cubicBezTo>
                    <a:pt x="7936" y="197"/>
                    <a:pt x="9344" y="0"/>
                    <a:pt x="10819" y="0"/>
                  </a:cubicBezTo>
                  <a:cubicBezTo>
                    <a:pt x="12315" y="0"/>
                    <a:pt x="13719" y="197"/>
                    <a:pt x="15023" y="595"/>
                  </a:cubicBezTo>
                  <a:cubicBezTo>
                    <a:pt x="16335" y="993"/>
                    <a:pt x="17475" y="1538"/>
                    <a:pt x="18451" y="2227"/>
                  </a:cubicBezTo>
                  <a:cubicBezTo>
                    <a:pt x="19427" y="2921"/>
                    <a:pt x="20200" y="3737"/>
                    <a:pt x="20756" y="4669"/>
                  </a:cubicBezTo>
                  <a:cubicBezTo>
                    <a:pt x="21320" y="5603"/>
                    <a:pt x="21599" y="6594"/>
                    <a:pt x="21599" y="7647"/>
                  </a:cubicBezTo>
                  <a:moveTo>
                    <a:pt x="10819" y="11408"/>
                  </a:moveTo>
                  <a:cubicBezTo>
                    <a:pt x="11547" y="11408"/>
                    <a:pt x="12240" y="11309"/>
                    <a:pt x="12900" y="11114"/>
                  </a:cubicBezTo>
                  <a:cubicBezTo>
                    <a:pt x="13556" y="10922"/>
                    <a:pt x="14127" y="10651"/>
                    <a:pt x="14612" y="10310"/>
                  </a:cubicBezTo>
                  <a:cubicBezTo>
                    <a:pt x="15096" y="9968"/>
                    <a:pt x="15476" y="9564"/>
                    <a:pt x="15748" y="9107"/>
                  </a:cubicBezTo>
                  <a:cubicBezTo>
                    <a:pt x="16028" y="8650"/>
                    <a:pt x="16164" y="8158"/>
                    <a:pt x="16164" y="7645"/>
                  </a:cubicBezTo>
                  <a:cubicBezTo>
                    <a:pt x="16164" y="7131"/>
                    <a:pt x="16028" y="6642"/>
                    <a:pt x="15748" y="6176"/>
                  </a:cubicBezTo>
                  <a:cubicBezTo>
                    <a:pt x="15476" y="5713"/>
                    <a:pt x="15096" y="5304"/>
                    <a:pt x="14612" y="4951"/>
                  </a:cubicBezTo>
                  <a:cubicBezTo>
                    <a:pt x="14128" y="4604"/>
                    <a:pt x="13564" y="4327"/>
                    <a:pt x="12908" y="4135"/>
                  </a:cubicBezTo>
                  <a:cubicBezTo>
                    <a:pt x="12256" y="3943"/>
                    <a:pt x="11564" y="3842"/>
                    <a:pt x="10820" y="3842"/>
                  </a:cubicBezTo>
                  <a:cubicBezTo>
                    <a:pt x="10068" y="3842"/>
                    <a:pt x="9376" y="3940"/>
                    <a:pt x="8736" y="4135"/>
                  </a:cubicBezTo>
                  <a:cubicBezTo>
                    <a:pt x="8092" y="4327"/>
                    <a:pt x="7528" y="4604"/>
                    <a:pt x="7032" y="4951"/>
                  </a:cubicBezTo>
                  <a:cubicBezTo>
                    <a:pt x="6532" y="5304"/>
                    <a:pt x="6148" y="5713"/>
                    <a:pt x="5872" y="6171"/>
                  </a:cubicBezTo>
                  <a:cubicBezTo>
                    <a:pt x="5596" y="6628"/>
                    <a:pt x="5460" y="7119"/>
                    <a:pt x="5460" y="7642"/>
                  </a:cubicBezTo>
                  <a:cubicBezTo>
                    <a:pt x="5460" y="8155"/>
                    <a:pt x="5596" y="8644"/>
                    <a:pt x="5872" y="9104"/>
                  </a:cubicBezTo>
                  <a:cubicBezTo>
                    <a:pt x="6148" y="9561"/>
                    <a:pt x="6532" y="9965"/>
                    <a:pt x="7032" y="10307"/>
                  </a:cubicBezTo>
                  <a:cubicBezTo>
                    <a:pt x="7528" y="10648"/>
                    <a:pt x="8092" y="10919"/>
                    <a:pt x="8736" y="11111"/>
                  </a:cubicBezTo>
                  <a:cubicBezTo>
                    <a:pt x="9376" y="11309"/>
                    <a:pt x="10068" y="11408"/>
                    <a:pt x="10819" y="11408"/>
                  </a:cubicBezTo>
                </a:path>
              </a:pathLst>
            </a:custGeom>
            <a:solidFill>
              <a:srgbClr val="E0122C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 defTabSz="342900">
                <a:defRPr/>
              </a:pPr>
              <a:endParaRPr lang="es-ES" sz="22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57947" y="4098033"/>
            <a:ext cx="2599384" cy="1646281"/>
            <a:chOff x="1333127" y="3945633"/>
            <a:chExt cx="2599384" cy="1646281"/>
          </a:xfrm>
        </p:grpSpPr>
        <p:sp>
          <p:nvSpPr>
            <p:cNvPr id="15" name="TextBox 14"/>
            <p:cNvSpPr txBox="1"/>
            <p:nvPr/>
          </p:nvSpPr>
          <p:spPr>
            <a:xfrm>
              <a:off x="2038041" y="4838272"/>
              <a:ext cx="1189556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b="1" dirty="0">
                  <a:latin typeface="Open Sans" charset="0"/>
                  <a:ea typeface="Open Sans" charset="0"/>
                  <a:cs typeface="Open Sans" charset="0"/>
                </a:rPr>
                <a:t>Telephone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3127" y="5243164"/>
              <a:ext cx="2599384" cy="34875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is-IS" sz="1400" dirty="0">
                  <a:solidFill>
                    <a:schemeClr val="tx1">
                      <a:alpha val="70000"/>
                    </a:schemeClr>
                  </a:solidFill>
                </a:rPr>
                <a:t>(+852) 2815 0986</a:t>
              </a:r>
            </a:p>
          </p:txBody>
        </p:sp>
        <p:sp>
          <p:nvSpPr>
            <p:cNvPr id="28" name="Freeform 50"/>
            <p:cNvSpPr>
              <a:spLocks noChangeArrowheads="1"/>
            </p:cNvSpPr>
            <p:nvPr/>
          </p:nvSpPr>
          <p:spPr bwMode="auto">
            <a:xfrm rot="5400000">
              <a:off x="2305483" y="3948875"/>
              <a:ext cx="654673" cy="648189"/>
            </a:xfrm>
            <a:custGeom>
              <a:avLst/>
              <a:gdLst>
                <a:gd name="T0" fmla="*/ 257 w 444"/>
                <a:gd name="T1" fmla="*/ 257 h 443"/>
                <a:gd name="T2" fmla="*/ 257 w 444"/>
                <a:gd name="T3" fmla="*/ 257 h 443"/>
                <a:gd name="T4" fmla="*/ 160 w 444"/>
                <a:gd name="T5" fmla="*/ 310 h 443"/>
                <a:gd name="T6" fmla="*/ 62 w 444"/>
                <a:gd name="T7" fmla="*/ 310 h 443"/>
                <a:gd name="T8" fmla="*/ 71 w 444"/>
                <a:gd name="T9" fmla="*/ 407 h 443"/>
                <a:gd name="T10" fmla="*/ 310 w 444"/>
                <a:gd name="T11" fmla="*/ 310 h 443"/>
                <a:gd name="T12" fmla="*/ 416 w 444"/>
                <a:gd name="T13" fmla="*/ 61 h 443"/>
                <a:gd name="T14" fmla="*/ 319 w 444"/>
                <a:gd name="T15" fmla="*/ 53 h 443"/>
                <a:gd name="T16" fmla="*/ 319 w 444"/>
                <a:gd name="T17" fmla="*/ 151 h 443"/>
                <a:gd name="T18" fmla="*/ 257 w 444"/>
                <a:gd name="T19" fmla="*/ 25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rgbClr val="E012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"/>
          <p:cNvSpPr/>
          <p:nvPr/>
        </p:nvSpPr>
        <p:spPr>
          <a:xfrm>
            <a:off x="-1" y="0"/>
            <a:ext cx="12192000" cy="3415862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2952417" y="1107538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u="sng" dirty="0" smtClean="0">
                <a:solidFill>
                  <a:srgbClr val="FFFFFF"/>
                </a:solidFill>
                <a:sym typeface="+mn-ea"/>
              </a:rPr>
              <a:t>PLEASE FEEL FREE TO CONTACT US FOR PRICING</a:t>
            </a:r>
            <a:r>
              <a:rPr lang="en-US" altLang="zh-TW" b="1" u="sng" dirty="0" smtClean="0">
                <a:solidFill>
                  <a:srgbClr val="FFFFFF"/>
                </a:solidFill>
                <a:sym typeface="+mn-ea"/>
              </a:rPr>
              <a:t>.</a:t>
            </a:r>
          </a:p>
          <a:p>
            <a:pPr algn="ctr"/>
            <a:r>
              <a:rPr lang="en-US" altLang="zh-TW" b="1" u="sng" dirty="0" smtClean="0">
                <a:solidFill>
                  <a:srgbClr val="FFFFFF"/>
                </a:solidFill>
                <a:sym typeface="+mn-ea"/>
              </a:rPr>
              <a:t>PRICING STARTS FROM 1.50%.</a:t>
            </a:r>
          </a:p>
          <a:p>
            <a:pPr algn="ctr"/>
            <a:r>
              <a:rPr lang="en-US" altLang="zh-TW" b="1" u="sng" dirty="0" smtClean="0">
                <a:solidFill>
                  <a:srgbClr val="FFFFFF"/>
                </a:solidFill>
                <a:sym typeface="+mn-ea"/>
              </a:rPr>
              <a:t> </a:t>
            </a:r>
            <a:r>
              <a:rPr lang="en-US" altLang="zh-TW" b="1" u="sng" dirty="0" smtClean="0">
                <a:solidFill>
                  <a:srgbClr val="FFFFFF"/>
                </a:solidFill>
                <a:sym typeface="+mn-ea"/>
              </a:rPr>
              <a:t>WE ARE HERE TO HELP.</a:t>
            </a:r>
          </a:p>
          <a:p>
            <a:pPr algn="ctr"/>
            <a:r>
              <a:rPr lang="en-US" altLang="zh-TW" dirty="0" smtClean="0">
                <a:solidFill>
                  <a:srgbClr val="FFFFFF"/>
                </a:solidFill>
                <a:sym typeface="+mn-ea"/>
              </a:rPr>
              <a:t>You can also subscribe to </a:t>
            </a:r>
            <a:r>
              <a:rPr lang="en-US" altLang="zh-TW" dirty="0">
                <a:solidFill>
                  <a:srgbClr val="FFFFFF"/>
                </a:solidFill>
                <a:sym typeface="+mn-ea"/>
              </a:rPr>
              <a:t>our newsletter via email. </a:t>
            </a:r>
            <a:r>
              <a:rPr lang="en-US" altLang="zh-TW" dirty="0" smtClean="0">
                <a:solidFill>
                  <a:srgbClr val="FFFFFF"/>
                </a:solidFill>
                <a:sym typeface="+mn-ea"/>
              </a:rPr>
              <a:t>More information can be found on our websites: </a:t>
            </a:r>
            <a:endParaRPr lang="en-US" altLang="zh-TW" dirty="0" smtClean="0">
              <a:solidFill>
                <a:schemeClr val="bg2"/>
              </a:solidFill>
              <a:sym typeface="+mn-ea"/>
            </a:endParaRPr>
          </a:p>
          <a:p>
            <a:pPr algn="ctr"/>
            <a:r>
              <a:rPr lang="en-US" altLang="zh-TW" dirty="0" smtClean="0">
                <a:solidFill>
                  <a:schemeClr val="bg1"/>
                </a:solidFill>
                <a:sym typeface="+mn-ea"/>
              </a:rPr>
              <a:t>fxbit.io</a:t>
            </a:r>
          </a:p>
          <a:p>
            <a:pPr algn="ctr"/>
            <a:r>
              <a:rPr lang="en-US" altLang="zh-TW" dirty="0" smtClean="0">
                <a:solidFill>
                  <a:srgbClr val="FFFFFF"/>
                </a:solidFill>
                <a:sym typeface="+mn-ea"/>
              </a:rPr>
              <a:t>and</a:t>
            </a:r>
          </a:p>
          <a:p>
            <a:pPr algn="ctr"/>
            <a:r>
              <a:rPr lang="en-US" altLang="zh-TW" dirty="0" smtClean="0">
                <a:solidFill>
                  <a:srgbClr val="FFFFFF"/>
                </a:solidFill>
              </a:rPr>
              <a:t>oneroadpayments.com</a:t>
            </a:r>
            <a:endParaRPr lang="en-US" altLang="zh-TW" dirty="0">
              <a:solidFill>
                <a:srgbClr val="FFFFFF"/>
              </a:solidFill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268567"/>
            <a:ext cx="1987295" cy="696633"/>
          </a:xfrm>
          <a:prstGeom prst="rect">
            <a:avLst/>
          </a:prstGeom>
        </p:spPr>
      </p:pic>
      <p:pic>
        <p:nvPicPr>
          <p:cNvPr id="18" name="Picture 17" descr="one road 400x150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9811" y="268567"/>
            <a:ext cx="2952013" cy="6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2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版面配置區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6616431" y="1626166"/>
            <a:ext cx="497842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17220" indent="-342900">
              <a:lnSpc>
                <a:spcPct val="200000"/>
              </a:lnSpc>
              <a:buSzPct val="80000"/>
              <a:buFont typeface="+mj-lt"/>
              <a:buAutoNum type="arabicPeriod"/>
            </a:pPr>
            <a:r>
              <a:rPr lang="en-US" dirty="0">
                <a:ea typeface="Titillium Light" charset="0"/>
                <a:cs typeface="Titillium Light" charset="0"/>
              </a:rPr>
              <a:t>Background</a:t>
            </a:r>
          </a:p>
          <a:p>
            <a:pPr marL="617220" indent="-342900">
              <a:lnSpc>
                <a:spcPct val="200000"/>
              </a:lnSpc>
              <a:buSzPct val="80000"/>
              <a:buFont typeface="+mj-lt"/>
              <a:buAutoNum type="arabicPeriod"/>
            </a:pPr>
            <a:r>
              <a:rPr lang="en-US" dirty="0">
                <a:ea typeface="Titillium Light" charset="0"/>
                <a:cs typeface="Titillium Light" charset="0"/>
              </a:rPr>
              <a:t>Why </a:t>
            </a:r>
            <a:r>
              <a:rPr lang="en-US" dirty="0" err="1" smtClean="0">
                <a:ea typeface="Titillium Light" charset="0"/>
                <a:cs typeface="Titillium Light" charset="0"/>
              </a:rPr>
              <a:t>FXBit</a:t>
            </a:r>
            <a:r>
              <a:rPr lang="en-US" dirty="0" smtClean="0">
                <a:ea typeface="Titillium Light" charset="0"/>
                <a:cs typeface="Titillium Light" charset="0"/>
              </a:rPr>
              <a:t>?: Value Preposition</a:t>
            </a:r>
            <a:endParaRPr lang="en-US" dirty="0">
              <a:ea typeface="Titillium Light" charset="0"/>
              <a:cs typeface="Titillium Light" charset="0"/>
            </a:endParaRPr>
          </a:p>
          <a:p>
            <a:pPr marL="617220" indent="-342900">
              <a:lnSpc>
                <a:spcPct val="200000"/>
              </a:lnSpc>
              <a:buSzPct val="80000"/>
              <a:buFont typeface="+mj-lt"/>
              <a:buAutoNum type="arabicPeriod"/>
            </a:pPr>
            <a:r>
              <a:rPr lang="en-US" dirty="0">
                <a:ea typeface="Titillium Light" charset="0"/>
                <a:cs typeface="Titillium Light" charset="0"/>
              </a:rPr>
              <a:t>Advantage: Bank-class Risk Control</a:t>
            </a:r>
          </a:p>
          <a:p>
            <a:pPr marL="617220" indent="-342900">
              <a:lnSpc>
                <a:spcPct val="200000"/>
              </a:lnSpc>
              <a:buSzPct val="80000"/>
              <a:buFont typeface="+mj-lt"/>
              <a:buAutoNum type="arabicPeriod"/>
            </a:pPr>
            <a:r>
              <a:rPr lang="en-US" altLang="zh-TW" dirty="0">
                <a:cs typeface="+mn-lt"/>
              </a:rPr>
              <a:t>Advantage: </a:t>
            </a:r>
            <a:r>
              <a:rPr lang="en-US" altLang="zh-TW" dirty="0" smtClean="0">
                <a:cs typeface="+mn-lt"/>
              </a:rPr>
              <a:t>Highly Efficient</a:t>
            </a:r>
            <a:endParaRPr lang="en-US" dirty="0">
              <a:ea typeface="Titillium Light" charset="0"/>
              <a:cs typeface="Titillium Light" charset="0"/>
            </a:endParaRPr>
          </a:p>
          <a:p>
            <a:pPr marL="617220" indent="-342900">
              <a:lnSpc>
                <a:spcPct val="200000"/>
              </a:lnSpc>
              <a:buSzPct val="80000"/>
              <a:buFont typeface="+mj-lt"/>
              <a:buAutoNum type="arabicPeriod"/>
            </a:pPr>
            <a:r>
              <a:rPr lang="en-US" altLang="zh-TW" dirty="0">
                <a:cs typeface="+mn-lt"/>
              </a:rPr>
              <a:t>Advantage: User-friendly</a:t>
            </a:r>
          </a:p>
          <a:p>
            <a:pPr marL="617220" indent="-342900">
              <a:lnSpc>
                <a:spcPct val="200000"/>
              </a:lnSpc>
              <a:buSzPct val="80000"/>
              <a:buFont typeface="+mj-lt"/>
              <a:buAutoNum type="arabicPeriod"/>
            </a:pPr>
            <a:r>
              <a:rPr lang="en-US" altLang="zh-TW" dirty="0" smtClean="0">
                <a:cs typeface="+mn-lt"/>
              </a:rPr>
              <a:t>Target Merchants</a:t>
            </a:r>
            <a:endParaRPr lang="en-US" altLang="zh-TW" dirty="0">
              <a:cs typeface="+mn-lt"/>
            </a:endParaRPr>
          </a:p>
          <a:p>
            <a:pPr marL="617220" indent="-342900">
              <a:lnSpc>
                <a:spcPct val="200000"/>
              </a:lnSpc>
              <a:buSzPct val="80000"/>
              <a:buFont typeface="+mj-lt"/>
              <a:buAutoNum type="arabicPeriod"/>
            </a:pPr>
            <a:r>
              <a:rPr lang="en-US" dirty="0" smtClean="0">
                <a:ea typeface="Titillium Light" charset="0"/>
                <a:cs typeface="+mn-lt"/>
              </a:rPr>
              <a:t>Pricing</a:t>
            </a:r>
            <a:endParaRPr lang="en-US" dirty="0">
              <a:ea typeface="Titillium Light" charset="0"/>
              <a:cs typeface="+mn-lt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版面配置區 2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17" y="1060745"/>
            <a:ext cx="11263962" cy="771425"/>
          </a:xfrm>
        </p:spPr>
        <p:txBody>
          <a:bodyPr/>
          <a:lstStyle/>
          <a:p>
            <a:r>
              <a:rPr lang="en-US" altLang="zh-TW" dirty="0">
                <a:solidFill>
                  <a:srgbClr val="505A64"/>
                </a:solidFill>
              </a:rPr>
              <a:t>Background</a:t>
            </a:r>
            <a:endParaRPr lang="en-US" sz="3600" dirty="0">
              <a:solidFill>
                <a:srgbClr val="505A6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117" y="1832170"/>
            <a:ext cx="571765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FXBit is an international crypto </a:t>
            </a:r>
            <a:r>
              <a:rPr lang="en-US" sz="1500" dirty="0">
                <a:solidFill>
                  <a:srgbClr val="4C5D7E"/>
                </a:solidFill>
              </a:rPr>
              <a:t>payment platform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. </a:t>
            </a:r>
            <a:endParaRPr lang="en-US" sz="1500" dirty="0" smtClean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500" dirty="0" err="1" smtClean="0">
                <a:solidFill>
                  <a:schemeClr val="tx1">
                    <a:alpha val="70000"/>
                  </a:schemeClr>
                </a:solidFill>
              </a:rPr>
              <a:t>FXBit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 is the perfect worldwide remittance and payment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solution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for both individuals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and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corporations. The simplicity of our solution ensures efficiency and ease of use.</a:t>
            </a: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117" y="3458308"/>
            <a:ext cx="5717658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The </a:t>
            </a:r>
            <a:r>
              <a:rPr lang="en-US" sz="1500" dirty="0" err="1" smtClean="0">
                <a:solidFill>
                  <a:schemeClr val="tx1">
                    <a:alpha val="70000"/>
                  </a:schemeClr>
                </a:solidFill>
              </a:rPr>
              <a:t>FXBit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 solution includes: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Cash withdrawals, 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Cashless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crypto transfer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service,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All major currencies catered for including HKD, USD, EUR, GBP, RMB and AUD,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 All the above is available in more than 200 countries</a:t>
            </a: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9" name="Oval 6"/>
          <p:cNvSpPr/>
          <p:nvPr/>
        </p:nvSpPr>
        <p:spPr>
          <a:xfrm>
            <a:off x="9199756" y="1141550"/>
            <a:ext cx="1639230" cy="1639230"/>
          </a:xfrm>
          <a:prstGeom prst="ellipse">
            <a:avLst/>
          </a:prstGeom>
          <a:gradFill>
            <a:gsLst>
              <a:gs pos="50000">
                <a:srgbClr val="E0122C"/>
              </a:gs>
              <a:gs pos="100000">
                <a:srgbClr val="EE9A2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6+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Currencies</a:t>
            </a:r>
          </a:p>
        </p:txBody>
      </p:sp>
      <p:sp>
        <p:nvSpPr>
          <p:cNvPr id="20" name="Oval 7"/>
          <p:cNvSpPr/>
          <p:nvPr/>
        </p:nvSpPr>
        <p:spPr>
          <a:xfrm>
            <a:off x="6431984" y="4180327"/>
            <a:ext cx="1639230" cy="1639230"/>
          </a:xfrm>
          <a:prstGeom prst="ellipse">
            <a:avLst/>
          </a:prstGeom>
          <a:gradFill>
            <a:gsLst>
              <a:gs pos="50000">
                <a:srgbClr val="E0122C"/>
              </a:gs>
              <a:gs pos="100000">
                <a:srgbClr val="EE9A2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200+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Countries</a:t>
            </a:r>
          </a:p>
        </p:txBody>
      </p:sp>
      <p:pic>
        <p:nvPicPr>
          <p:cNvPr id="8" name="Picture 7" descr="one road 400x15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008" y="0"/>
            <a:ext cx="3809524" cy="1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3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版面配置區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52" r="16652"/>
          <a:stretch>
            <a:fillRect/>
          </a:stretch>
        </p:blipFill>
        <p:spPr>
          <a:xfrm>
            <a:off x="8894499" y="1060745"/>
            <a:ext cx="2980978" cy="1589965"/>
          </a:xfrm>
        </p:spPr>
      </p:pic>
      <p:pic>
        <p:nvPicPr>
          <p:cNvPr id="6" name="圖片版面配置區 5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>
          <a:xfrm>
            <a:off x="10469642" y="2261493"/>
            <a:ext cx="1247437" cy="1218277"/>
          </a:xfr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3117" y="1060745"/>
            <a:ext cx="11263962" cy="771425"/>
          </a:xfrm>
        </p:spPr>
        <p:txBody>
          <a:bodyPr/>
          <a:lstStyle/>
          <a:p>
            <a:r>
              <a:rPr lang="en-US" altLang="zh-TW" dirty="0">
                <a:solidFill>
                  <a:srgbClr val="505A64"/>
                </a:solidFill>
              </a:rPr>
              <a:t>Value </a:t>
            </a:r>
            <a:r>
              <a:rPr lang="en-US" altLang="zh-TW" dirty="0" smtClean="0">
                <a:solidFill>
                  <a:srgbClr val="505A64"/>
                </a:solidFill>
              </a:rPr>
              <a:t>Proposition</a:t>
            </a:r>
            <a:endParaRPr lang="en-US" sz="3600" dirty="0">
              <a:solidFill>
                <a:srgbClr val="505A6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730FF3-6B5F-4D5F-85B4-72A00C8F9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572" t="61354" r="3717" b="24394"/>
          <a:stretch/>
        </p:blipFill>
        <p:spPr>
          <a:xfrm>
            <a:off x="909683" y="4265361"/>
            <a:ext cx="9718357" cy="9768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00454E-33F2-4597-8EAB-824E2AFE11C6}"/>
              </a:ext>
            </a:extLst>
          </p:cNvPr>
          <p:cNvSpPr/>
          <p:nvPr/>
        </p:nvSpPr>
        <p:spPr>
          <a:xfrm>
            <a:off x="769692" y="1868432"/>
            <a:ext cx="10947387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500" b="1" u="sng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MERCHANT VALUES</a:t>
            </a:r>
            <a:endParaRPr lang="en-US" sz="1500" b="1" u="sng" dirty="0">
              <a:solidFill>
                <a:srgbClr val="4C5D7E"/>
              </a:solidFill>
              <a:latin typeface="Open Sans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500" b="1" u="sng" dirty="0">
              <a:solidFill>
                <a:srgbClr val="4C5D7E"/>
              </a:solidFill>
              <a:latin typeface="Open Sans (Body)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24/7 </a:t>
            </a: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Rate Lock for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Merchant Settlement. </a:t>
            </a:r>
            <a:r>
              <a:rPr lang="en-US" sz="1500" b="1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No FX mark up. GUARANTEED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500" dirty="0">
              <a:solidFill>
                <a:srgbClr val="4C5D7E"/>
              </a:solidFill>
              <a:latin typeface="Open Sans (Body)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White-list  </a:t>
            </a: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Access control and payout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operator: Controlled </a:t>
            </a: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compliance risk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when making </a:t>
            </a: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fund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transfers</a:t>
            </a:r>
            <a:endParaRPr lang="en-US" sz="1500" dirty="0">
              <a:solidFill>
                <a:srgbClr val="4C5D7E"/>
              </a:solidFill>
              <a:latin typeface="Open Sans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Prevent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aseline="300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rd party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 payments from </a:t>
            </a: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multiple clients direct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to merchant’s bank account </a:t>
            </a: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Decrease bank risk</a:t>
            </a:r>
            <a:endParaRPr lang="en-US" sz="1500" dirty="0">
              <a:solidFill>
                <a:srgbClr val="4C5D7E"/>
              </a:solidFill>
              <a:latin typeface="Open Sans (Body)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Instant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messaging to </a:t>
            </a: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merchant support </a:t>
            </a: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group, IT and processing team: Efficient communication flow</a:t>
            </a:r>
            <a:endParaRPr lang="en-US" sz="1500" dirty="0">
              <a:solidFill>
                <a:srgbClr val="4C5D7E"/>
              </a:solidFill>
              <a:latin typeface="Open Sans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500" dirty="0" smtClean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Multi-Currency settlement</a:t>
            </a:r>
            <a:endParaRPr lang="en-US" sz="1500" dirty="0">
              <a:solidFill>
                <a:srgbClr val="4C5D7E"/>
              </a:solidFill>
              <a:latin typeface="Open Sans (Body)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500" dirty="0">
              <a:solidFill>
                <a:srgbClr val="4C5D7E"/>
              </a:solidFill>
              <a:latin typeface="Open Sans (Body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sz="1500" dirty="0">
              <a:solidFill>
                <a:srgbClr val="4C5D7E"/>
              </a:solidFill>
              <a:latin typeface="Open Sans (Body)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n-US" sz="1500" dirty="0">
                <a:solidFill>
                  <a:srgbClr val="4C5D7E"/>
                </a:solidFill>
                <a:latin typeface="Open Sans (Body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>
              <a:solidFill>
                <a:srgbClr val="4C5D7E"/>
              </a:solidFill>
              <a:latin typeface="Open Sans (Body)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02F5E6-862A-40A7-8A6A-D2B984A405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r="8336"/>
          <a:stretch/>
        </p:blipFill>
        <p:spPr>
          <a:xfrm>
            <a:off x="3981846" y="914188"/>
            <a:ext cx="973829" cy="954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1EA917-8697-4208-8204-486846AB76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572" t="76944" r="3717" b="14159"/>
          <a:stretch/>
        </p:blipFill>
        <p:spPr>
          <a:xfrm>
            <a:off x="909683" y="4743853"/>
            <a:ext cx="9718357" cy="60981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ACFDBEF5-C4F3-450C-B357-CFE0F1092AEA}"/>
              </a:ext>
            </a:extLst>
          </p:cNvPr>
          <p:cNvSpPr/>
          <p:nvPr/>
        </p:nvSpPr>
        <p:spPr>
          <a:xfrm>
            <a:off x="7167716" y="3746090"/>
            <a:ext cx="1843549" cy="16075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AB7A052-DAB7-41FB-8417-BD2874A81CA9}"/>
              </a:ext>
            </a:extLst>
          </p:cNvPr>
          <p:cNvSpPr/>
          <p:nvPr/>
        </p:nvSpPr>
        <p:spPr>
          <a:xfrm>
            <a:off x="7106832" y="3849330"/>
            <a:ext cx="1284999" cy="150433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D836FB3-8321-490F-B1C0-A633F888071E}"/>
              </a:ext>
            </a:extLst>
          </p:cNvPr>
          <p:cNvSpPr/>
          <p:nvPr/>
        </p:nvSpPr>
        <p:spPr>
          <a:xfrm>
            <a:off x="8391831" y="4838724"/>
            <a:ext cx="1150374" cy="2629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4EF4221-212F-47F5-AB47-34D5003A08EA}"/>
              </a:ext>
            </a:extLst>
          </p:cNvPr>
          <p:cNvSpPr/>
          <p:nvPr/>
        </p:nvSpPr>
        <p:spPr>
          <a:xfrm>
            <a:off x="8391831" y="4753805"/>
            <a:ext cx="1150374" cy="37607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one road 400x150_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07261" y="82742"/>
            <a:ext cx="2608007" cy="9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07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57" r="28157"/>
          <a:stretch>
            <a:fillRect/>
          </a:stretch>
        </p:blipFill>
        <p:spPr>
          <a:xfrm>
            <a:off x="7964129" y="0"/>
            <a:ext cx="422787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17" y="1289538"/>
            <a:ext cx="7791230" cy="891148"/>
          </a:xfrm>
        </p:spPr>
        <p:txBody>
          <a:bodyPr/>
          <a:lstStyle/>
          <a:p>
            <a:r>
              <a:rPr lang="en-US" altLang="zh-TW" dirty="0">
                <a:cs typeface="+mn-lt"/>
              </a:rPr>
              <a:t>Advantage: </a:t>
            </a:r>
            <a:r>
              <a:rPr lang="en-US" altLang="zh-TW" dirty="0" smtClean="0">
                <a:solidFill>
                  <a:srgbClr val="E0122C"/>
                </a:solidFill>
                <a:cs typeface="+mn-lt"/>
              </a:rPr>
              <a:t>Bank-class </a:t>
            </a:r>
            <a:r>
              <a:rPr lang="en-US" altLang="zh-TW" dirty="0">
                <a:solidFill>
                  <a:srgbClr val="E0122C"/>
                </a:solidFill>
                <a:cs typeface="+mn-lt"/>
              </a:rPr>
              <a:t>Risk Control </a:t>
            </a:r>
            <a:endParaRPr lang="en-US" dirty="0">
              <a:solidFill>
                <a:srgbClr val="E0122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117" y="2664623"/>
            <a:ext cx="6506231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The </a:t>
            </a:r>
            <a:r>
              <a:rPr lang="en-US" sz="1500" dirty="0" err="1" smtClean="0">
                <a:solidFill>
                  <a:schemeClr val="tx1">
                    <a:alpha val="70000"/>
                  </a:schemeClr>
                </a:solidFill>
              </a:rPr>
              <a:t>FXBit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 solution ensures </a:t>
            </a:r>
            <a:r>
              <a:rPr lang="en-US" sz="1500" b="1" dirty="0" smtClean="0">
                <a:solidFill>
                  <a:schemeClr val="tx1">
                    <a:alpha val="70000"/>
                  </a:schemeClr>
                </a:solidFill>
              </a:rPr>
              <a:t>ZERO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 FX risk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with a locked currency exchange rate once the payment is confirmed. </a:t>
            </a:r>
            <a:endParaRPr lang="en-US" sz="1500" dirty="0" smtClean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Merchants are no longer confronted by a ‘hidden’ FX mark up.</a:t>
            </a: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All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bank accounts need to be white-listed &amp; approved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prior to pay outs.</a:t>
            </a: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0F4055-3BA4-43CA-8DBF-B86B285F1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46" t="43438" r="3716" b="29237"/>
          <a:stretch/>
        </p:blipFill>
        <p:spPr>
          <a:xfrm>
            <a:off x="339213" y="4262284"/>
            <a:ext cx="7521677" cy="178202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39FFF8E-5D72-4A2C-8B52-2A721AC328FA}"/>
              </a:ext>
            </a:extLst>
          </p:cNvPr>
          <p:cNvSpPr/>
          <p:nvPr/>
        </p:nvSpPr>
        <p:spPr>
          <a:xfrm>
            <a:off x="6959348" y="4601497"/>
            <a:ext cx="1284999" cy="150433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one road 400x150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9965" y="0"/>
            <a:ext cx="3188928" cy="1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23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3" r="28433"/>
          <a:stretch>
            <a:fillRect/>
          </a:stretch>
        </p:blipFill>
        <p:spPr>
          <a:xfrm>
            <a:off x="7258339" y="0"/>
            <a:ext cx="4933661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17" y="1007580"/>
            <a:ext cx="6621522" cy="1223906"/>
          </a:xfrm>
        </p:spPr>
        <p:txBody>
          <a:bodyPr/>
          <a:lstStyle/>
          <a:p>
            <a:r>
              <a:rPr lang="en-US" altLang="zh-TW" dirty="0" smtClean="0">
                <a:cs typeface="+mn-lt"/>
              </a:rPr>
              <a:t>Advantage: </a:t>
            </a:r>
            <a:r>
              <a:rPr lang="en-US" altLang="zh-TW" dirty="0" smtClean="0">
                <a:solidFill>
                  <a:srgbClr val="E0122C"/>
                </a:solidFill>
                <a:cs typeface="+mn-lt"/>
              </a:rPr>
              <a:t>Highly </a:t>
            </a:r>
            <a:r>
              <a:rPr lang="en-US" altLang="zh-TW" dirty="0">
                <a:solidFill>
                  <a:srgbClr val="E0122C"/>
                </a:solidFill>
                <a:cs typeface="+mn-lt"/>
              </a:rPr>
              <a:t>Efficiency</a:t>
            </a:r>
            <a:endParaRPr lang="en-US" dirty="0">
              <a:solidFill>
                <a:srgbClr val="E0122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117" y="2533265"/>
            <a:ext cx="55755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Funds are immediately deposited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into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the receiver’s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bank account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in the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FXBit wallet. 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453117" y="4236077"/>
            <a:ext cx="6339569" cy="6208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Transactions are completed on a T+1 basis during the normal working week. </a:t>
            </a: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3117" y="3480242"/>
            <a:ext cx="674901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rgbClr val="E0122C"/>
                </a:solidFill>
              </a:rPr>
              <a:t>FXBit’s</a:t>
            </a:r>
            <a:r>
              <a:rPr lang="en-US" sz="2000" dirty="0" smtClean="0">
                <a:solidFill>
                  <a:srgbClr val="E0122C"/>
                </a:solidFill>
              </a:rPr>
              <a:t> efficiency </a:t>
            </a:r>
            <a:r>
              <a:rPr lang="en-US" sz="2000" dirty="0">
                <a:solidFill>
                  <a:srgbClr val="E0122C"/>
                </a:solidFill>
              </a:rPr>
              <a:t>saves </a:t>
            </a:r>
            <a:r>
              <a:rPr lang="en-US" sz="2000" dirty="0" smtClean="0">
                <a:solidFill>
                  <a:srgbClr val="E0122C"/>
                </a:solidFill>
              </a:rPr>
              <a:t>valuable </a:t>
            </a:r>
            <a:r>
              <a:rPr lang="en-US" sz="2000" dirty="0">
                <a:solidFill>
                  <a:srgbClr val="E0122C"/>
                </a:solidFill>
              </a:rPr>
              <a:t>time.</a:t>
            </a:r>
          </a:p>
        </p:txBody>
      </p:sp>
      <p:pic>
        <p:nvPicPr>
          <p:cNvPr id="10" name="Picture 9" descr="one road 400x15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3983" y="152400"/>
            <a:ext cx="2728375" cy="87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63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版面配置區 1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8" r="26678"/>
          <a:stretch>
            <a:fillRect/>
          </a:stretch>
        </p:blipFill>
        <p:spPr>
          <a:xfrm>
            <a:off x="7750790" y="0"/>
            <a:ext cx="444121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17" y="1007580"/>
            <a:ext cx="5630183" cy="1389006"/>
          </a:xfrm>
        </p:spPr>
        <p:txBody>
          <a:bodyPr/>
          <a:lstStyle/>
          <a:p>
            <a:r>
              <a:rPr lang="en-US" altLang="zh-TW" dirty="0" smtClean="0">
                <a:cs typeface="+mn-lt"/>
              </a:rPr>
              <a:t>Advantage: </a:t>
            </a:r>
            <a:r>
              <a:rPr lang="en-US" altLang="zh-TW" dirty="0" smtClean="0">
                <a:solidFill>
                  <a:srgbClr val="E0122C"/>
                </a:solidFill>
                <a:cs typeface="+mn-lt"/>
              </a:rPr>
              <a:t>User-friendly</a:t>
            </a:r>
            <a:r>
              <a:rPr lang="en-US" altLang="zh-TW" dirty="0" smtClean="0">
                <a:cs typeface="+mn-lt"/>
              </a:rPr>
              <a:t> </a:t>
            </a:r>
            <a:endParaRPr lang="en-US" dirty="0">
              <a:solidFill>
                <a:srgbClr val="2C40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117" y="2517141"/>
            <a:ext cx="536999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The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payment gateway is multi-lingual and is designed to be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accessible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by either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mobile or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desktop. 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The solution is both efficient and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easy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to use.</a:t>
            </a: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6215" y="732550"/>
            <a:ext cx="3140373" cy="59445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7876" y="1386349"/>
            <a:ext cx="2253477" cy="4739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A20F41-3098-4A82-BB73-E38B5C7ED4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9234" t="36698" r="44960" b="14675"/>
          <a:stretch/>
        </p:blipFill>
        <p:spPr>
          <a:xfrm>
            <a:off x="7750790" y="2972246"/>
            <a:ext cx="2720564" cy="3153204"/>
          </a:xfrm>
          <a:prstGeom prst="rect">
            <a:avLst/>
          </a:prstGeom>
        </p:spPr>
      </p:pic>
      <p:pic>
        <p:nvPicPr>
          <p:cNvPr id="8" name="Picture 7" descr="one road 400x150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7828" y="0"/>
            <a:ext cx="2698387" cy="10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1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+mn-lt"/>
              </a:rPr>
              <a:t>Our </a:t>
            </a:r>
            <a:r>
              <a:rPr lang="en-US" altLang="zh-TW" dirty="0" smtClean="0">
                <a:solidFill>
                  <a:srgbClr val="E0122C"/>
                </a:solidFill>
                <a:cs typeface="+mn-lt"/>
              </a:rPr>
              <a:t>Target Audience</a:t>
            </a:r>
            <a:endParaRPr lang="en-US" dirty="0">
              <a:solidFill>
                <a:srgbClr val="E0122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117" y="2136338"/>
            <a:ext cx="5564747" cy="3416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1500" dirty="0" smtClean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500" dirty="0" smtClean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500" dirty="0" smtClean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From individuals and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SMEs to international corporations,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the </a:t>
            </a:r>
            <a:r>
              <a:rPr lang="en-US" sz="1500" dirty="0" err="1" smtClean="0">
                <a:solidFill>
                  <a:schemeClr val="tx1">
                    <a:alpha val="70000"/>
                  </a:schemeClr>
                </a:solidFill>
              </a:rPr>
              <a:t>FXBit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 solution seeks to aid merchants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who are underserved by the traditional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banking sector. </a:t>
            </a: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The FX Bit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crypto platform is suitable for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all merchants who experience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a high frequency of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international capital flows </a:t>
            </a:r>
            <a:r>
              <a:rPr lang="en-US" sz="1500" dirty="0">
                <a:solidFill>
                  <a:schemeClr val="tx1">
                    <a:alpha val="70000"/>
                  </a:schemeClr>
                </a:solidFill>
              </a:rPr>
              <a:t>and </a:t>
            </a:r>
            <a:r>
              <a:rPr lang="en-US" sz="1500" dirty="0" smtClean="0">
                <a:solidFill>
                  <a:schemeClr val="tx1">
                    <a:alpha val="70000"/>
                  </a:schemeClr>
                </a:solidFill>
              </a:rPr>
              <a:t>transfers. </a:t>
            </a:r>
          </a:p>
          <a:p>
            <a:pPr>
              <a:lnSpc>
                <a:spcPct val="120000"/>
              </a:lnSpc>
            </a:pPr>
            <a:endParaRPr lang="en-US" sz="1500" dirty="0" smtClean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5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xmlns="" id="{E8723048-46CA-4322-819B-A94881825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126" y="2579510"/>
            <a:ext cx="2834595" cy="2828755"/>
          </a:xfrm>
          <a:prstGeom prst="ellipse">
            <a:avLst/>
          </a:prstGeom>
          <a:noFill/>
          <a:ln w="12700">
            <a:solidFill>
              <a:schemeClr val="tx1">
                <a:alpha val="2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F21922E0-F438-49DA-AA1A-BB07318877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275108" y="1076369"/>
            <a:ext cx="5293112" cy="50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xmlns="" id="{E9F052DC-205D-4295-B42E-10644EB12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292" y="4127033"/>
            <a:ext cx="1764760" cy="17612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0122C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1600" dirty="0" smtClean="0">
                <a:solidFill>
                  <a:schemeClr val="tx1">
                    <a:alpha val="70000"/>
                  </a:schemeClr>
                </a:solidFill>
              </a:rPr>
              <a:t>GAMING GAMBLING CASINO BINGO LOTTERY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xmlns="" id="{B6CFDBFF-32B2-4EFB-B9A2-494688E1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440" y="4127033"/>
            <a:ext cx="1766924" cy="17612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0122C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1600" dirty="0" smtClean="0">
                <a:solidFill>
                  <a:schemeClr val="tx1">
                    <a:alpha val="70000"/>
                  </a:schemeClr>
                </a:solidFill>
              </a:rPr>
              <a:t>SME’s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1600" dirty="0" smtClean="0">
                <a:solidFill>
                  <a:schemeClr val="tx1">
                    <a:alpha val="70000"/>
                  </a:schemeClr>
                </a:solidFill>
              </a:rPr>
              <a:t>EXPORTERS</a:t>
            </a:r>
            <a:endParaRPr lang="en-US" altLang="zh-TW" sz="16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0" name="Freeform 145">
            <a:extLst>
              <a:ext uri="{FF2B5EF4-FFF2-40B4-BE49-F238E27FC236}">
                <a16:creationId xmlns:a16="http://schemas.microsoft.com/office/drawing/2014/main" xmlns="" id="{9467B36F-7098-4EA0-BA88-68D58345546D}"/>
              </a:ext>
            </a:extLst>
          </p:cNvPr>
          <p:cNvSpPr>
            <a:spLocks noEditPoints="1"/>
          </p:cNvSpPr>
          <p:nvPr/>
        </p:nvSpPr>
        <p:spPr bwMode="auto">
          <a:xfrm>
            <a:off x="7749050" y="5713097"/>
            <a:ext cx="2277486" cy="408780"/>
          </a:xfrm>
          <a:custGeom>
            <a:avLst/>
            <a:gdLst>
              <a:gd name="T0" fmla="*/ 11 w 1950"/>
              <a:gd name="T1" fmla="*/ 56 h 350"/>
              <a:gd name="T2" fmla="*/ 51 w 1950"/>
              <a:gd name="T3" fmla="*/ 24 h 350"/>
              <a:gd name="T4" fmla="*/ 1789 w 1950"/>
              <a:gd name="T5" fmla="*/ 36 h 350"/>
              <a:gd name="T6" fmla="*/ 1835 w 1950"/>
              <a:gd name="T7" fmla="*/ 150 h 350"/>
              <a:gd name="T8" fmla="*/ 1793 w 1950"/>
              <a:gd name="T9" fmla="*/ 115 h 350"/>
              <a:gd name="T10" fmla="*/ 1828 w 1950"/>
              <a:gd name="T11" fmla="*/ 98 h 350"/>
              <a:gd name="T12" fmla="*/ 1742 w 1950"/>
              <a:gd name="T13" fmla="*/ 194 h 350"/>
              <a:gd name="T14" fmla="*/ 1702 w 1950"/>
              <a:gd name="T15" fmla="*/ 157 h 350"/>
              <a:gd name="T16" fmla="*/ 1739 w 1950"/>
              <a:gd name="T17" fmla="*/ 142 h 350"/>
              <a:gd name="T18" fmla="*/ 1654 w 1950"/>
              <a:gd name="T19" fmla="*/ 230 h 350"/>
              <a:gd name="T20" fmla="*/ 1610 w 1950"/>
              <a:gd name="T21" fmla="*/ 194 h 350"/>
              <a:gd name="T22" fmla="*/ 1646 w 1950"/>
              <a:gd name="T23" fmla="*/ 180 h 350"/>
              <a:gd name="T24" fmla="*/ 1564 w 1950"/>
              <a:gd name="T25" fmla="*/ 262 h 350"/>
              <a:gd name="T26" fmla="*/ 1516 w 1950"/>
              <a:gd name="T27" fmla="*/ 225 h 350"/>
              <a:gd name="T28" fmla="*/ 1552 w 1950"/>
              <a:gd name="T29" fmla="*/ 214 h 350"/>
              <a:gd name="T30" fmla="*/ 1469 w 1950"/>
              <a:gd name="T31" fmla="*/ 290 h 350"/>
              <a:gd name="T32" fmla="*/ 1422 w 1950"/>
              <a:gd name="T33" fmla="*/ 250 h 350"/>
              <a:gd name="T34" fmla="*/ 1460 w 1950"/>
              <a:gd name="T35" fmla="*/ 241 h 350"/>
              <a:gd name="T36" fmla="*/ 1369 w 1950"/>
              <a:gd name="T37" fmla="*/ 313 h 350"/>
              <a:gd name="T38" fmla="*/ 1327 w 1950"/>
              <a:gd name="T39" fmla="*/ 270 h 350"/>
              <a:gd name="T40" fmla="*/ 1363 w 1950"/>
              <a:gd name="T41" fmla="*/ 264 h 350"/>
              <a:gd name="T42" fmla="*/ 1275 w 1950"/>
              <a:gd name="T43" fmla="*/ 329 h 350"/>
              <a:gd name="T44" fmla="*/ 1238 w 1950"/>
              <a:gd name="T45" fmla="*/ 334 h 350"/>
              <a:gd name="T46" fmla="*/ 1264 w 1950"/>
              <a:gd name="T47" fmla="*/ 281 h 350"/>
              <a:gd name="T48" fmla="*/ 1181 w 1950"/>
              <a:gd name="T49" fmla="*/ 341 h 350"/>
              <a:gd name="T50" fmla="*/ 1140 w 1950"/>
              <a:gd name="T51" fmla="*/ 344 h 350"/>
              <a:gd name="T52" fmla="*/ 1165 w 1950"/>
              <a:gd name="T53" fmla="*/ 293 h 350"/>
              <a:gd name="T54" fmla="*/ 1085 w 1950"/>
              <a:gd name="T55" fmla="*/ 348 h 350"/>
              <a:gd name="T56" fmla="*/ 1045 w 1950"/>
              <a:gd name="T57" fmla="*/ 349 h 350"/>
              <a:gd name="T58" fmla="*/ 1065 w 1950"/>
              <a:gd name="T59" fmla="*/ 299 h 350"/>
              <a:gd name="T60" fmla="*/ 987 w 1950"/>
              <a:gd name="T61" fmla="*/ 350 h 350"/>
              <a:gd name="T62" fmla="*/ 941 w 1950"/>
              <a:gd name="T63" fmla="*/ 349 h 350"/>
              <a:gd name="T64" fmla="*/ 976 w 1950"/>
              <a:gd name="T65" fmla="*/ 300 h 350"/>
              <a:gd name="T66" fmla="*/ 875 w 1950"/>
              <a:gd name="T67" fmla="*/ 345 h 350"/>
              <a:gd name="T68" fmla="*/ 846 w 1950"/>
              <a:gd name="T69" fmla="*/ 293 h 350"/>
              <a:gd name="T70" fmla="*/ 890 w 1950"/>
              <a:gd name="T71" fmla="*/ 296 h 350"/>
              <a:gd name="T72" fmla="*/ 763 w 1950"/>
              <a:gd name="T73" fmla="*/ 333 h 350"/>
              <a:gd name="T74" fmla="*/ 761 w 1950"/>
              <a:gd name="T75" fmla="*/ 284 h 350"/>
              <a:gd name="T76" fmla="*/ 700 w 1950"/>
              <a:gd name="T77" fmla="*/ 274 h 350"/>
              <a:gd name="T78" fmla="*/ 653 w 1950"/>
              <a:gd name="T79" fmla="*/ 316 h 350"/>
              <a:gd name="T80" fmla="*/ 678 w 1950"/>
              <a:gd name="T81" fmla="*/ 270 h 350"/>
              <a:gd name="T82" fmla="*/ 588 w 1950"/>
              <a:gd name="T83" fmla="*/ 301 h 350"/>
              <a:gd name="T84" fmla="*/ 545 w 1950"/>
              <a:gd name="T85" fmla="*/ 291 h 350"/>
              <a:gd name="T86" fmla="*/ 595 w 1950"/>
              <a:gd name="T87" fmla="*/ 253 h 350"/>
              <a:gd name="T88" fmla="*/ 480 w 1950"/>
              <a:gd name="T89" fmla="*/ 273 h 350"/>
              <a:gd name="T90" fmla="*/ 471 w 1950"/>
              <a:gd name="T91" fmla="*/ 219 h 350"/>
              <a:gd name="T92" fmla="*/ 510 w 1950"/>
              <a:gd name="T93" fmla="*/ 231 h 350"/>
              <a:gd name="T94" fmla="*/ 374 w 1950"/>
              <a:gd name="T95" fmla="*/ 237 h 350"/>
              <a:gd name="T96" fmla="*/ 391 w 1950"/>
              <a:gd name="T97" fmla="*/ 191 h 350"/>
              <a:gd name="T98" fmla="*/ 308 w 1950"/>
              <a:gd name="T99" fmla="*/ 212 h 350"/>
              <a:gd name="T100" fmla="*/ 270 w 1950"/>
              <a:gd name="T101" fmla="*/ 196 h 350"/>
              <a:gd name="T102" fmla="*/ 305 w 1950"/>
              <a:gd name="T103" fmla="*/ 157 h 350"/>
              <a:gd name="T104" fmla="*/ 214 w 1950"/>
              <a:gd name="T105" fmla="*/ 170 h 350"/>
              <a:gd name="T106" fmla="*/ 173 w 1950"/>
              <a:gd name="T107" fmla="*/ 150 h 350"/>
              <a:gd name="T108" fmla="*/ 224 w 1950"/>
              <a:gd name="T109" fmla="*/ 120 h 350"/>
              <a:gd name="T110" fmla="*/ 114 w 1950"/>
              <a:gd name="T111" fmla="*/ 118 h 350"/>
              <a:gd name="T112" fmla="*/ 110 w 1950"/>
              <a:gd name="T113" fmla="*/ 59 h 350"/>
              <a:gd name="T114" fmla="*/ 149 w 1950"/>
              <a:gd name="T115" fmla="*/ 8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0" h="350">
                <a:moveTo>
                  <a:pt x="68" y="34"/>
                </a:moveTo>
                <a:lnTo>
                  <a:pt x="42" y="76"/>
                </a:lnTo>
                <a:lnTo>
                  <a:pt x="39" y="74"/>
                </a:lnTo>
                <a:lnTo>
                  <a:pt x="35" y="72"/>
                </a:lnTo>
                <a:lnTo>
                  <a:pt x="31" y="70"/>
                </a:lnTo>
                <a:lnTo>
                  <a:pt x="28" y="67"/>
                </a:lnTo>
                <a:lnTo>
                  <a:pt x="25" y="65"/>
                </a:lnTo>
                <a:lnTo>
                  <a:pt x="21" y="63"/>
                </a:lnTo>
                <a:lnTo>
                  <a:pt x="18" y="61"/>
                </a:lnTo>
                <a:lnTo>
                  <a:pt x="14" y="58"/>
                </a:lnTo>
                <a:lnTo>
                  <a:pt x="11" y="56"/>
                </a:lnTo>
                <a:lnTo>
                  <a:pt x="7" y="54"/>
                </a:lnTo>
                <a:lnTo>
                  <a:pt x="3" y="52"/>
                </a:lnTo>
                <a:lnTo>
                  <a:pt x="0" y="50"/>
                </a:lnTo>
                <a:lnTo>
                  <a:pt x="27" y="8"/>
                </a:lnTo>
                <a:lnTo>
                  <a:pt x="30" y="11"/>
                </a:lnTo>
                <a:lnTo>
                  <a:pt x="34" y="13"/>
                </a:lnTo>
                <a:lnTo>
                  <a:pt x="37" y="15"/>
                </a:lnTo>
                <a:lnTo>
                  <a:pt x="41" y="17"/>
                </a:lnTo>
                <a:lnTo>
                  <a:pt x="44" y="19"/>
                </a:lnTo>
                <a:lnTo>
                  <a:pt x="48" y="22"/>
                </a:lnTo>
                <a:lnTo>
                  <a:pt x="51" y="24"/>
                </a:lnTo>
                <a:lnTo>
                  <a:pt x="55" y="26"/>
                </a:lnTo>
                <a:lnTo>
                  <a:pt x="58" y="28"/>
                </a:lnTo>
                <a:lnTo>
                  <a:pt x="61" y="30"/>
                </a:lnTo>
                <a:lnTo>
                  <a:pt x="65" y="32"/>
                </a:lnTo>
                <a:lnTo>
                  <a:pt x="68" y="34"/>
                </a:lnTo>
                <a:lnTo>
                  <a:pt x="68" y="34"/>
                </a:lnTo>
                <a:close/>
                <a:moveTo>
                  <a:pt x="1945" y="61"/>
                </a:moveTo>
                <a:lnTo>
                  <a:pt x="1950" y="171"/>
                </a:lnTo>
                <a:lnTo>
                  <a:pt x="1886" y="207"/>
                </a:lnTo>
                <a:lnTo>
                  <a:pt x="1880" y="98"/>
                </a:lnTo>
                <a:lnTo>
                  <a:pt x="1789" y="36"/>
                </a:lnTo>
                <a:lnTo>
                  <a:pt x="1853" y="0"/>
                </a:lnTo>
                <a:lnTo>
                  <a:pt x="1945" y="61"/>
                </a:lnTo>
                <a:lnTo>
                  <a:pt x="1945" y="61"/>
                </a:lnTo>
                <a:close/>
                <a:moveTo>
                  <a:pt x="1830" y="97"/>
                </a:moveTo>
                <a:lnTo>
                  <a:pt x="1853" y="140"/>
                </a:lnTo>
                <a:lnTo>
                  <a:pt x="1851" y="142"/>
                </a:lnTo>
                <a:lnTo>
                  <a:pt x="1848" y="143"/>
                </a:lnTo>
                <a:lnTo>
                  <a:pt x="1845" y="144"/>
                </a:lnTo>
                <a:lnTo>
                  <a:pt x="1842" y="146"/>
                </a:lnTo>
                <a:lnTo>
                  <a:pt x="1838" y="148"/>
                </a:lnTo>
                <a:lnTo>
                  <a:pt x="1835" y="150"/>
                </a:lnTo>
                <a:lnTo>
                  <a:pt x="1832" y="151"/>
                </a:lnTo>
                <a:lnTo>
                  <a:pt x="1828" y="153"/>
                </a:lnTo>
                <a:lnTo>
                  <a:pt x="1825" y="155"/>
                </a:lnTo>
                <a:lnTo>
                  <a:pt x="1822" y="156"/>
                </a:lnTo>
                <a:lnTo>
                  <a:pt x="1818" y="158"/>
                </a:lnTo>
                <a:lnTo>
                  <a:pt x="1815" y="160"/>
                </a:lnTo>
                <a:lnTo>
                  <a:pt x="1812" y="161"/>
                </a:lnTo>
                <a:lnTo>
                  <a:pt x="1809" y="163"/>
                </a:lnTo>
                <a:lnTo>
                  <a:pt x="1787" y="119"/>
                </a:lnTo>
                <a:lnTo>
                  <a:pt x="1790" y="117"/>
                </a:lnTo>
                <a:lnTo>
                  <a:pt x="1793" y="115"/>
                </a:lnTo>
                <a:lnTo>
                  <a:pt x="1797" y="114"/>
                </a:lnTo>
                <a:lnTo>
                  <a:pt x="1800" y="113"/>
                </a:lnTo>
                <a:lnTo>
                  <a:pt x="1803" y="111"/>
                </a:lnTo>
                <a:lnTo>
                  <a:pt x="1806" y="109"/>
                </a:lnTo>
                <a:lnTo>
                  <a:pt x="1810" y="108"/>
                </a:lnTo>
                <a:lnTo>
                  <a:pt x="1813" y="106"/>
                </a:lnTo>
                <a:lnTo>
                  <a:pt x="1816" y="104"/>
                </a:lnTo>
                <a:lnTo>
                  <a:pt x="1819" y="103"/>
                </a:lnTo>
                <a:lnTo>
                  <a:pt x="1822" y="101"/>
                </a:lnTo>
                <a:lnTo>
                  <a:pt x="1825" y="99"/>
                </a:lnTo>
                <a:lnTo>
                  <a:pt x="1828" y="98"/>
                </a:lnTo>
                <a:lnTo>
                  <a:pt x="1830" y="97"/>
                </a:lnTo>
                <a:lnTo>
                  <a:pt x="1830" y="97"/>
                </a:lnTo>
                <a:close/>
                <a:moveTo>
                  <a:pt x="1743" y="140"/>
                </a:moveTo>
                <a:lnTo>
                  <a:pt x="1764" y="184"/>
                </a:lnTo>
                <a:lnTo>
                  <a:pt x="1762" y="185"/>
                </a:lnTo>
                <a:lnTo>
                  <a:pt x="1759" y="186"/>
                </a:lnTo>
                <a:lnTo>
                  <a:pt x="1755" y="188"/>
                </a:lnTo>
                <a:lnTo>
                  <a:pt x="1752" y="189"/>
                </a:lnTo>
                <a:lnTo>
                  <a:pt x="1748" y="191"/>
                </a:lnTo>
                <a:lnTo>
                  <a:pt x="1746" y="193"/>
                </a:lnTo>
                <a:lnTo>
                  <a:pt x="1742" y="194"/>
                </a:lnTo>
                <a:lnTo>
                  <a:pt x="1739" y="196"/>
                </a:lnTo>
                <a:lnTo>
                  <a:pt x="1735" y="197"/>
                </a:lnTo>
                <a:lnTo>
                  <a:pt x="1732" y="199"/>
                </a:lnTo>
                <a:lnTo>
                  <a:pt x="1728" y="200"/>
                </a:lnTo>
                <a:lnTo>
                  <a:pt x="1725" y="201"/>
                </a:lnTo>
                <a:lnTo>
                  <a:pt x="1722" y="203"/>
                </a:lnTo>
                <a:lnTo>
                  <a:pt x="1718" y="204"/>
                </a:lnTo>
                <a:lnTo>
                  <a:pt x="1718" y="204"/>
                </a:lnTo>
                <a:lnTo>
                  <a:pt x="1699" y="159"/>
                </a:lnTo>
                <a:lnTo>
                  <a:pt x="1699" y="159"/>
                </a:lnTo>
                <a:lnTo>
                  <a:pt x="1702" y="157"/>
                </a:lnTo>
                <a:lnTo>
                  <a:pt x="1706" y="156"/>
                </a:lnTo>
                <a:lnTo>
                  <a:pt x="1709" y="155"/>
                </a:lnTo>
                <a:lnTo>
                  <a:pt x="1712" y="153"/>
                </a:lnTo>
                <a:lnTo>
                  <a:pt x="1715" y="152"/>
                </a:lnTo>
                <a:lnTo>
                  <a:pt x="1719" y="150"/>
                </a:lnTo>
                <a:lnTo>
                  <a:pt x="1722" y="149"/>
                </a:lnTo>
                <a:lnTo>
                  <a:pt x="1725" y="147"/>
                </a:lnTo>
                <a:lnTo>
                  <a:pt x="1729" y="146"/>
                </a:lnTo>
                <a:lnTo>
                  <a:pt x="1732" y="144"/>
                </a:lnTo>
                <a:lnTo>
                  <a:pt x="1735" y="143"/>
                </a:lnTo>
                <a:lnTo>
                  <a:pt x="1739" y="142"/>
                </a:lnTo>
                <a:lnTo>
                  <a:pt x="1742" y="140"/>
                </a:lnTo>
                <a:lnTo>
                  <a:pt x="1743" y="140"/>
                </a:lnTo>
                <a:lnTo>
                  <a:pt x="1743" y="140"/>
                </a:lnTo>
                <a:close/>
                <a:moveTo>
                  <a:pt x="1654" y="177"/>
                </a:moveTo>
                <a:lnTo>
                  <a:pt x="1672" y="223"/>
                </a:lnTo>
                <a:lnTo>
                  <a:pt x="1671" y="224"/>
                </a:lnTo>
                <a:lnTo>
                  <a:pt x="1667" y="225"/>
                </a:lnTo>
                <a:lnTo>
                  <a:pt x="1664" y="226"/>
                </a:lnTo>
                <a:lnTo>
                  <a:pt x="1661" y="228"/>
                </a:lnTo>
                <a:lnTo>
                  <a:pt x="1657" y="229"/>
                </a:lnTo>
                <a:lnTo>
                  <a:pt x="1654" y="230"/>
                </a:lnTo>
                <a:lnTo>
                  <a:pt x="1650" y="232"/>
                </a:lnTo>
                <a:lnTo>
                  <a:pt x="1647" y="232"/>
                </a:lnTo>
                <a:lnTo>
                  <a:pt x="1644" y="234"/>
                </a:lnTo>
                <a:lnTo>
                  <a:pt x="1640" y="235"/>
                </a:lnTo>
                <a:lnTo>
                  <a:pt x="1637" y="236"/>
                </a:lnTo>
                <a:lnTo>
                  <a:pt x="1633" y="238"/>
                </a:lnTo>
                <a:lnTo>
                  <a:pt x="1630" y="239"/>
                </a:lnTo>
                <a:lnTo>
                  <a:pt x="1626" y="240"/>
                </a:lnTo>
                <a:lnTo>
                  <a:pt x="1625" y="241"/>
                </a:lnTo>
                <a:lnTo>
                  <a:pt x="1609" y="195"/>
                </a:lnTo>
                <a:lnTo>
                  <a:pt x="1610" y="194"/>
                </a:lnTo>
                <a:lnTo>
                  <a:pt x="1613" y="193"/>
                </a:lnTo>
                <a:lnTo>
                  <a:pt x="1616" y="192"/>
                </a:lnTo>
                <a:lnTo>
                  <a:pt x="1619" y="190"/>
                </a:lnTo>
                <a:lnTo>
                  <a:pt x="1623" y="189"/>
                </a:lnTo>
                <a:lnTo>
                  <a:pt x="1626" y="188"/>
                </a:lnTo>
                <a:lnTo>
                  <a:pt x="1629" y="187"/>
                </a:lnTo>
                <a:lnTo>
                  <a:pt x="1633" y="185"/>
                </a:lnTo>
                <a:lnTo>
                  <a:pt x="1636" y="184"/>
                </a:lnTo>
                <a:lnTo>
                  <a:pt x="1640" y="183"/>
                </a:lnTo>
                <a:lnTo>
                  <a:pt x="1643" y="182"/>
                </a:lnTo>
                <a:lnTo>
                  <a:pt x="1646" y="180"/>
                </a:lnTo>
                <a:lnTo>
                  <a:pt x="1649" y="179"/>
                </a:lnTo>
                <a:lnTo>
                  <a:pt x="1653" y="178"/>
                </a:lnTo>
                <a:lnTo>
                  <a:pt x="1654" y="177"/>
                </a:lnTo>
                <a:lnTo>
                  <a:pt x="1654" y="177"/>
                </a:lnTo>
                <a:close/>
                <a:moveTo>
                  <a:pt x="1562" y="210"/>
                </a:moveTo>
                <a:lnTo>
                  <a:pt x="1578" y="257"/>
                </a:lnTo>
                <a:lnTo>
                  <a:pt x="1578" y="257"/>
                </a:lnTo>
                <a:lnTo>
                  <a:pt x="1574" y="258"/>
                </a:lnTo>
                <a:lnTo>
                  <a:pt x="1571" y="260"/>
                </a:lnTo>
                <a:lnTo>
                  <a:pt x="1567" y="261"/>
                </a:lnTo>
                <a:lnTo>
                  <a:pt x="1564" y="262"/>
                </a:lnTo>
                <a:lnTo>
                  <a:pt x="1560" y="263"/>
                </a:lnTo>
                <a:lnTo>
                  <a:pt x="1557" y="264"/>
                </a:lnTo>
                <a:lnTo>
                  <a:pt x="1553" y="265"/>
                </a:lnTo>
                <a:lnTo>
                  <a:pt x="1550" y="266"/>
                </a:lnTo>
                <a:lnTo>
                  <a:pt x="1547" y="267"/>
                </a:lnTo>
                <a:lnTo>
                  <a:pt x="1543" y="268"/>
                </a:lnTo>
                <a:lnTo>
                  <a:pt x="1539" y="269"/>
                </a:lnTo>
                <a:lnTo>
                  <a:pt x="1536" y="270"/>
                </a:lnTo>
                <a:lnTo>
                  <a:pt x="1532" y="271"/>
                </a:lnTo>
                <a:lnTo>
                  <a:pt x="1530" y="272"/>
                </a:lnTo>
                <a:lnTo>
                  <a:pt x="1516" y="225"/>
                </a:lnTo>
                <a:lnTo>
                  <a:pt x="1518" y="225"/>
                </a:lnTo>
                <a:lnTo>
                  <a:pt x="1521" y="223"/>
                </a:lnTo>
                <a:lnTo>
                  <a:pt x="1525" y="222"/>
                </a:lnTo>
                <a:lnTo>
                  <a:pt x="1528" y="221"/>
                </a:lnTo>
                <a:lnTo>
                  <a:pt x="1532" y="220"/>
                </a:lnTo>
                <a:lnTo>
                  <a:pt x="1535" y="219"/>
                </a:lnTo>
                <a:lnTo>
                  <a:pt x="1539" y="218"/>
                </a:lnTo>
                <a:lnTo>
                  <a:pt x="1542" y="217"/>
                </a:lnTo>
                <a:lnTo>
                  <a:pt x="1545" y="216"/>
                </a:lnTo>
                <a:lnTo>
                  <a:pt x="1548" y="215"/>
                </a:lnTo>
                <a:lnTo>
                  <a:pt x="1552" y="214"/>
                </a:lnTo>
                <a:lnTo>
                  <a:pt x="1555" y="213"/>
                </a:lnTo>
                <a:lnTo>
                  <a:pt x="1559" y="211"/>
                </a:lnTo>
                <a:lnTo>
                  <a:pt x="1562" y="210"/>
                </a:lnTo>
                <a:lnTo>
                  <a:pt x="1562" y="210"/>
                </a:lnTo>
                <a:lnTo>
                  <a:pt x="1562" y="210"/>
                </a:lnTo>
                <a:close/>
                <a:moveTo>
                  <a:pt x="1470" y="238"/>
                </a:moveTo>
                <a:lnTo>
                  <a:pt x="1482" y="286"/>
                </a:lnTo>
                <a:lnTo>
                  <a:pt x="1480" y="287"/>
                </a:lnTo>
                <a:lnTo>
                  <a:pt x="1476" y="288"/>
                </a:lnTo>
                <a:lnTo>
                  <a:pt x="1472" y="289"/>
                </a:lnTo>
                <a:lnTo>
                  <a:pt x="1469" y="290"/>
                </a:lnTo>
                <a:lnTo>
                  <a:pt x="1465" y="291"/>
                </a:lnTo>
                <a:lnTo>
                  <a:pt x="1462" y="291"/>
                </a:lnTo>
                <a:lnTo>
                  <a:pt x="1458" y="292"/>
                </a:lnTo>
                <a:lnTo>
                  <a:pt x="1454" y="293"/>
                </a:lnTo>
                <a:lnTo>
                  <a:pt x="1451" y="294"/>
                </a:lnTo>
                <a:lnTo>
                  <a:pt x="1448" y="295"/>
                </a:lnTo>
                <a:lnTo>
                  <a:pt x="1444" y="296"/>
                </a:lnTo>
                <a:lnTo>
                  <a:pt x="1441" y="296"/>
                </a:lnTo>
                <a:lnTo>
                  <a:pt x="1437" y="297"/>
                </a:lnTo>
                <a:lnTo>
                  <a:pt x="1434" y="298"/>
                </a:lnTo>
                <a:lnTo>
                  <a:pt x="1422" y="250"/>
                </a:lnTo>
                <a:lnTo>
                  <a:pt x="1425" y="250"/>
                </a:lnTo>
                <a:lnTo>
                  <a:pt x="1429" y="249"/>
                </a:lnTo>
                <a:lnTo>
                  <a:pt x="1432" y="248"/>
                </a:lnTo>
                <a:lnTo>
                  <a:pt x="1436" y="247"/>
                </a:lnTo>
                <a:lnTo>
                  <a:pt x="1439" y="246"/>
                </a:lnTo>
                <a:lnTo>
                  <a:pt x="1443" y="245"/>
                </a:lnTo>
                <a:lnTo>
                  <a:pt x="1446" y="244"/>
                </a:lnTo>
                <a:lnTo>
                  <a:pt x="1449" y="244"/>
                </a:lnTo>
                <a:lnTo>
                  <a:pt x="1453" y="243"/>
                </a:lnTo>
                <a:lnTo>
                  <a:pt x="1456" y="242"/>
                </a:lnTo>
                <a:lnTo>
                  <a:pt x="1460" y="241"/>
                </a:lnTo>
                <a:lnTo>
                  <a:pt x="1463" y="240"/>
                </a:lnTo>
                <a:lnTo>
                  <a:pt x="1467" y="239"/>
                </a:lnTo>
                <a:lnTo>
                  <a:pt x="1470" y="238"/>
                </a:lnTo>
                <a:lnTo>
                  <a:pt x="1470" y="238"/>
                </a:lnTo>
                <a:close/>
                <a:moveTo>
                  <a:pt x="1375" y="261"/>
                </a:moveTo>
                <a:lnTo>
                  <a:pt x="1385" y="309"/>
                </a:lnTo>
                <a:lnTo>
                  <a:pt x="1383" y="310"/>
                </a:lnTo>
                <a:lnTo>
                  <a:pt x="1380" y="310"/>
                </a:lnTo>
                <a:lnTo>
                  <a:pt x="1376" y="311"/>
                </a:lnTo>
                <a:lnTo>
                  <a:pt x="1373" y="312"/>
                </a:lnTo>
                <a:lnTo>
                  <a:pt x="1369" y="313"/>
                </a:lnTo>
                <a:lnTo>
                  <a:pt x="1365" y="313"/>
                </a:lnTo>
                <a:lnTo>
                  <a:pt x="1362" y="314"/>
                </a:lnTo>
                <a:lnTo>
                  <a:pt x="1358" y="315"/>
                </a:lnTo>
                <a:lnTo>
                  <a:pt x="1354" y="316"/>
                </a:lnTo>
                <a:lnTo>
                  <a:pt x="1351" y="316"/>
                </a:lnTo>
                <a:lnTo>
                  <a:pt x="1348" y="317"/>
                </a:lnTo>
                <a:lnTo>
                  <a:pt x="1344" y="318"/>
                </a:lnTo>
                <a:lnTo>
                  <a:pt x="1340" y="318"/>
                </a:lnTo>
                <a:lnTo>
                  <a:pt x="1337" y="319"/>
                </a:lnTo>
                <a:lnTo>
                  <a:pt x="1336" y="319"/>
                </a:lnTo>
                <a:lnTo>
                  <a:pt x="1327" y="270"/>
                </a:lnTo>
                <a:lnTo>
                  <a:pt x="1328" y="270"/>
                </a:lnTo>
                <a:lnTo>
                  <a:pt x="1331" y="270"/>
                </a:lnTo>
                <a:lnTo>
                  <a:pt x="1335" y="269"/>
                </a:lnTo>
                <a:lnTo>
                  <a:pt x="1338" y="268"/>
                </a:lnTo>
                <a:lnTo>
                  <a:pt x="1342" y="268"/>
                </a:lnTo>
                <a:lnTo>
                  <a:pt x="1345" y="267"/>
                </a:lnTo>
                <a:lnTo>
                  <a:pt x="1349" y="266"/>
                </a:lnTo>
                <a:lnTo>
                  <a:pt x="1352" y="266"/>
                </a:lnTo>
                <a:lnTo>
                  <a:pt x="1355" y="265"/>
                </a:lnTo>
                <a:lnTo>
                  <a:pt x="1359" y="264"/>
                </a:lnTo>
                <a:lnTo>
                  <a:pt x="1363" y="264"/>
                </a:lnTo>
                <a:lnTo>
                  <a:pt x="1366" y="263"/>
                </a:lnTo>
                <a:lnTo>
                  <a:pt x="1370" y="262"/>
                </a:lnTo>
                <a:lnTo>
                  <a:pt x="1373" y="262"/>
                </a:lnTo>
                <a:lnTo>
                  <a:pt x="1375" y="261"/>
                </a:lnTo>
                <a:lnTo>
                  <a:pt x="1375" y="261"/>
                </a:lnTo>
                <a:close/>
                <a:moveTo>
                  <a:pt x="1280" y="279"/>
                </a:moveTo>
                <a:lnTo>
                  <a:pt x="1287" y="327"/>
                </a:lnTo>
                <a:lnTo>
                  <a:pt x="1286" y="327"/>
                </a:lnTo>
                <a:lnTo>
                  <a:pt x="1283" y="328"/>
                </a:lnTo>
                <a:lnTo>
                  <a:pt x="1279" y="329"/>
                </a:lnTo>
                <a:lnTo>
                  <a:pt x="1275" y="329"/>
                </a:lnTo>
                <a:lnTo>
                  <a:pt x="1272" y="330"/>
                </a:lnTo>
                <a:lnTo>
                  <a:pt x="1268" y="330"/>
                </a:lnTo>
                <a:lnTo>
                  <a:pt x="1264" y="331"/>
                </a:lnTo>
                <a:lnTo>
                  <a:pt x="1260" y="331"/>
                </a:lnTo>
                <a:lnTo>
                  <a:pt x="1257" y="332"/>
                </a:lnTo>
                <a:lnTo>
                  <a:pt x="1253" y="332"/>
                </a:lnTo>
                <a:lnTo>
                  <a:pt x="1250" y="333"/>
                </a:lnTo>
                <a:lnTo>
                  <a:pt x="1246" y="333"/>
                </a:lnTo>
                <a:lnTo>
                  <a:pt x="1243" y="334"/>
                </a:lnTo>
                <a:lnTo>
                  <a:pt x="1239" y="334"/>
                </a:lnTo>
                <a:lnTo>
                  <a:pt x="1238" y="334"/>
                </a:lnTo>
                <a:lnTo>
                  <a:pt x="1232" y="286"/>
                </a:lnTo>
                <a:lnTo>
                  <a:pt x="1232" y="286"/>
                </a:lnTo>
                <a:lnTo>
                  <a:pt x="1236" y="285"/>
                </a:lnTo>
                <a:lnTo>
                  <a:pt x="1240" y="285"/>
                </a:lnTo>
                <a:lnTo>
                  <a:pt x="1243" y="284"/>
                </a:lnTo>
                <a:lnTo>
                  <a:pt x="1247" y="284"/>
                </a:lnTo>
                <a:lnTo>
                  <a:pt x="1250" y="283"/>
                </a:lnTo>
                <a:lnTo>
                  <a:pt x="1253" y="283"/>
                </a:lnTo>
                <a:lnTo>
                  <a:pt x="1257" y="282"/>
                </a:lnTo>
                <a:lnTo>
                  <a:pt x="1261" y="282"/>
                </a:lnTo>
                <a:lnTo>
                  <a:pt x="1264" y="281"/>
                </a:lnTo>
                <a:lnTo>
                  <a:pt x="1268" y="281"/>
                </a:lnTo>
                <a:lnTo>
                  <a:pt x="1271" y="280"/>
                </a:lnTo>
                <a:lnTo>
                  <a:pt x="1275" y="280"/>
                </a:lnTo>
                <a:lnTo>
                  <a:pt x="1279" y="279"/>
                </a:lnTo>
                <a:lnTo>
                  <a:pt x="1280" y="279"/>
                </a:lnTo>
                <a:lnTo>
                  <a:pt x="1280" y="279"/>
                </a:lnTo>
                <a:close/>
                <a:moveTo>
                  <a:pt x="1184" y="291"/>
                </a:moveTo>
                <a:lnTo>
                  <a:pt x="1188" y="340"/>
                </a:lnTo>
                <a:lnTo>
                  <a:pt x="1188" y="340"/>
                </a:lnTo>
                <a:lnTo>
                  <a:pt x="1184" y="341"/>
                </a:lnTo>
                <a:lnTo>
                  <a:pt x="1181" y="341"/>
                </a:lnTo>
                <a:lnTo>
                  <a:pt x="1177" y="341"/>
                </a:lnTo>
                <a:lnTo>
                  <a:pt x="1173" y="342"/>
                </a:lnTo>
                <a:lnTo>
                  <a:pt x="1169" y="342"/>
                </a:lnTo>
                <a:lnTo>
                  <a:pt x="1166" y="342"/>
                </a:lnTo>
                <a:lnTo>
                  <a:pt x="1162" y="343"/>
                </a:lnTo>
                <a:lnTo>
                  <a:pt x="1158" y="343"/>
                </a:lnTo>
                <a:lnTo>
                  <a:pt x="1155" y="343"/>
                </a:lnTo>
                <a:lnTo>
                  <a:pt x="1151" y="344"/>
                </a:lnTo>
                <a:lnTo>
                  <a:pt x="1148" y="344"/>
                </a:lnTo>
                <a:lnTo>
                  <a:pt x="1144" y="344"/>
                </a:lnTo>
                <a:lnTo>
                  <a:pt x="1140" y="344"/>
                </a:lnTo>
                <a:lnTo>
                  <a:pt x="1139" y="345"/>
                </a:lnTo>
                <a:lnTo>
                  <a:pt x="1135" y="295"/>
                </a:lnTo>
                <a:lnTo>
                  <a:pt x="1136" y="295"/>
                </a:lnTo>
                <a:lnTo>
                  <a:pt x="1140" y="295"/>
                </a:lnTo>
                <a:lnTo>
                  <a:pt x="1144" y="295"/>
                </a:lnTo>
                <a:lnTo>
                  <a:pt x="1147" y="294"/>
                </a:lnTo>
                <a:lnTo>
                  <a:pt x="1151" y="294"/>
                </a:lnTo>
                <a:lnTo>
                  <a:pt x="1154" y="294"/>
                </a:lnTo>
                <a:lnTo>
                  <a:pt x="1158" y="293"/>
                </a:lnTo>
                <a:lnTo>
                  <a:pt x="1161" y="293"/>
                </a:lnTo>
                <a:lnTo>
                  <a:pt x="1165" y="293"/>
                </a:lnTo>
                <a:lnTo>
                  <a:pt x="1169" y="292"/>
                </a:lnTo>
                <a:lnTo>
                  <a:pt x="1172" y="292"/>
                </a:lnTo>
                <a:lnTo>
                  <a:pt x="1176" y="292"/>
                </a:lnTo>
                <a:lnTo>
                  <a:pt x="1179" y="291"/>
                </a:lnTo>
                <a:lnTo>
                  <a:pt x="1183" y="291"/>
                </a:lnTo>
                <a:lnTo>
                  <a:pt x="1184" y="291"/>
                </a:lnTo>
                <a:lnTo>
                  <a:pt x="1184" y="291"/>
                </a:lnTo>
                <a:close/>
                <a:moveTo>
                  <a:pt x="1086" y="298"/>
                </a:moveTo>
                <a:lnTo>
                  <a:pt x="1089" y="348"/>
                </a:lnTo>
                <a:lnTo>
                  <a:pt x="1088" y="348"/>
                </a:lnTo>
                <a:lnTo>
                  <a:pt x="1085" y="348"/>
                </a:lnTo>
                <a:lnTo>
                  <a:pt x="1081" y="348"/>
                </a:lnTo>
                <a:lnTo>
                  <a:pt x="1078" y="348"/>
                </a:lnTo>
                <a:lnTo>
                  <a:pt x="1074" y="348"/>
                </a:lnTo>
                <a:lnTo>
                  <a:pt x="1070" y="348"/>
                </a:lnTo>
                <a:lnTo>
                  <a:pt x="1067" y="349"/>
                </a:lnTo>
                <a:lnTo>
                  <a:pt x="1063" y="349"/>
                </a:lnTo>
                <a:lnTo>
                  <a:pt x="1059" y="349"/>
                </a:lnTo>
                <a:lnTo>
                  <a:pt x="1055" y="349"/>
                </a:lnTo>
                <a:lnTo>
                  <a:pt x="1052" y="349"/>
                </a:lnTo>
                <a:lnTo>
                  <a:pt x="1048" y="349"/>
                </a:lnTo>
                <a:lnTo>
                  <a:pt x="1045" y="349"/>
                </a:lnTo>
                <a:lnTo>
                  <a:pt x="1041" y="349"/>
                </a:lnTo>
                <a:lnTo>
                  <a:pt x="1039" y="349"/>
                </a:lnTo>
                <a:lnTo>
                  <a:pt x="1038" y="300"/>
                </a:lnTo>
                <a:lnTo>
                  <a:pt x="1040" y="300"/>
                </a:lnTo>
                <a:lnTo>
                  <a:pt x="1043" y="300"/>
                </a:lnTo>
                <a:lnTo>
                  <a:pt x="1047" y="300"/>
                </a:lnTo>
                <a:lnTo>
                  <a:pt x="1051" y="300"/>
                </a:lnTo>
                <a:lnTo>
                  <a:pt x="1054" y="299"/>
                </a:lnTo>
                <a:lnTo>
                  <a:pt x="1058" y="299"/>
                </a:lnTo>
                <a:lnTo>
                  <a:pt x="1061" y="299"/>
                </a:lnTo>
                <a:lnTo>
                  <a:pt x="1065" y="299"/>
                </a:lnTo>
                <a:lnTo>
                  <a:pt x="1068" y="299"/>
                </a:lnTo>
                <a:lnTo>
                  <a:pt x="1072" y="299"/>
                </a:lnTo>
                <a:lnTo>
                  <a:pt x="1076" y="299"/>
                </a:lnTo>
                <a:lnTo>
                  <a:pt x="1079" y="299"/>
                </a:lnTo>
                <a:lnTo>
                  <a:pt x="1083" y="298"/>
                </a:lnTo>
                <a:lnTo>
                  <a:pt x="1086" y="298"/>
                </a:lnTo>
                <a:lnTo>
                  <a:pt x="1086" y="298"/>
                </a:lnTo>
                <a:lnTo>
                  <a:pt x="1086" y="298"/>
                </a:lnTo>
                <a:close/>
                <a:moveTo>
                  <a:pt x="989" y="300"/>
                </a:moveTo>
                <a:lnTo>
                  <a:pt x="989" y="350"/>
                </a:lnTo>
                <a:lnTo>
                  <a:pt x="987" y="350"/>
                </a:lnTo>
                <a:lnTo>
                  <a:pt x="983" y="350"/>
                </a:lnTo>
                <a:lnTo>
                  <a:pt x="979" y="349"/>
                </a:lnTo>
                <a:lnTo>
                  <a:pt x="975" y="349"/>
                </a:lnTo>
                <a:lnTo>
                  <a:pt x="970" y="349"/>
                </a:lnTo>
                <a:lnTo>
                  <a:pt x="966" y="349"/>
                </a:lnTo>
                <a:lnTo>
                  <a:pt x="962" y="349"/>
                </a:lnTo>
                <a:lnTo>
                  <a:pt x="958" y="349"/>
                </a:lnTo>
                <a:lnTo>
                  <a:pt x="954" y="349"/>
                </a:lnTo>
                <a:lnTo>
                  <a:pt x="950" y="349"/>
                </a:lnTo>
                <a:lnTo>
                  <a:pt x="946" y="349"/>
                </a:lnTo>
                <a:lnTo>
                  <a:pt x="941" y="349"/>
                </a:lnTo>
                <a:lnTo>
                  <a:pt x="939" y="348"/>
                </a:lnTo>
                <a:lnTo>
                  <a:pt x="941" y="299"/>
                </a:lnTo>
                <a:lnTo>
                  <a:pt x="943" y="299"/>
                </a:lnTo>
                <a:lnTo>
                  <a:pt x="947" y="299"/>
                </a:lnTo>
                <a:lnTo>
                  <a:pt x="951" y="299"/>
                </a:lnTo>
                <a:lnTo>
                  <a:pt x="955" y="299"/>
                </a:lnTo>
                <a:lnTo>
                  <a:pt x="959" y="300"/>
                </a:lnTo>
                <a:lnTo>
                  <a:pt x="963" y="300"/>
                </a:lnTo>
                <a:lnTo>
                  <a:pt x="967" y="300"/>
                </a:lnTo>
                <a:lnTo>
                  <a:pt x="971" y="300"/>
                </a:lnTo>
                <a:lnTo>
                  <a:pt x="976" y="300"/>
                </a:lnTo>
                <a:lnTo>
                  <a:pt x="980" y="300"/>
                </a:lnTo>
                <a:lnTo>
                  <a:pt x="984" y="300"/>
                </a:lnTo>
                <a:lnTo>
                  <a:pt x="987" y="300"/>
                </a:lnTo>
                <a:lnTo>
                  <a:pt x="989" y="300"/>
                </a:lnTo>
                <a:lnTo>
                  <a:pt x="989" y="300"/>
                </a:lnTo>
                <a:close/>
                <a:moveTo>
                  <a:pt x="892" y="297"/>
                </a:moveTo>
                <a:lnTo>
                  <a:pt x="889" y="346"/>
                </a:lnTo>
                <a:lnTo>
                  <a:pt x="887" y="346"/>
                </a:lnTo>
                <a:lnTo>
                  <a:pt x="883" y="346"/>
                </a:lnTo>
                <a:lnTo>
                  <a:pt x="879" y="345"/>
                </a:lnTo>
                <a:lnTo>
                  <a:pt x="875" y="345"/>
                </a:lnTo>
                <a:lnTo>
                  <a:pt x="871" y="345"/>
                </a:lnTo>
                <a:lnTo>
                  <a:pt x="866" y="344"/>
                </a:lnTo>
                <a:lnTo>
                  <a:pt x="862" y="344"/>
                </a:lnTo>
                <a:lnTo>
                  <a:pt x="858" y="344"/>
                </a:lnTo>
                <a:lnTo>
                  <a:pt x="854" y="343"/>
                </a:lnTo>
                <a:lnTo>
                  <a:pt x="850" y="343"/>
                </a:lnTo>
                <a:lnTo>
                  <a:pt x="846" y="343"/>
                </a:lnTo>
                <a:lnTo>
                  <a:pt x="842" y="342"/>
                </a:lnTo>
                <a:lnTo>
                  <a:pt x="840" y="342"/>
                </a:lnTo>
                <a:lnTo>
                  <a:pt x="844" y="293"/>
                </a:lnTo>
                <a:lnTo>
                  <a:pt x="846" y="293"/>
                </a:lnTo>
                <a:lnTo>
                  <a:pt x="850" y="293"/>
                </a:lnTo>
                <a:lnTo>
                  <a:pt x="854" y="294"/>
                </a:lnTo>
                <a:lnTo>
                  <a:pt x="858" y="294"/>
                </a:lnTo>
                <a:lnTo>
                  <a:pt x="862" y="294"/>
                </a:lnTo>
                <a:lnTo>
                  <a:pt x="866" y="295"/>
                </a:lnTo>
                <a:lnTo>
                  <a:pt x="870" y="295"/>
                </a:lnTo>
                <a:lnTo>
                  <a:pt x="874" y="295"/>
                </a:lnTo>
                <a:lnTo>
                  <a:pt x="878" y="296"/>
                </a:lnTo>
                <a:lnTo>
                  <a:pt x="882" y="296"/>
                </a:lnTo>
                <a:lnTo>
                  <a:pt x="886" y="296"/>
                </a:lnTo>
                <a:lnTo>
                  <a:pt x="890" y="296"/>
                </a:lnTo>
                <a:lnTo>
                  <a:pt x="892" y="297"/>
                </a:lnTo>
                <a:lnTo>
                  <a:pt x="892" y="297"/>
                </a:lnTo>
                <a:close/>
                <a:moveTo>
                  <a:pt x="796" y="288"/>
                </a:moveTo>
                <a:lnTo>
                  <a:pt x="790" y="337"/>
                </a:lnTo>
                <a:lnTo>
                  <a:pt x="788" y="337"/>
                </a:lnTo>
                <a:lnTo>
                  <a:pt x="784" y="336"/>
                </a:lnTo>
                <a:lnTo>
                  <a:pt x="780" y="336"/>
                </a:lnTo>
                <a:lnTo>
                  <a:pt x="775" y="335"/>
                </a:lnTo>
                <a:lnTo>
                  <a:pt x="771" y="335"/>
                </a:lnTo>
                <a:lnTo>
                  <a:pt x="767" y="334"/>
                </a:lnTo>
                <a:lnTo>
                  <a:pt x="763" y="333"/>
                </a:lnTo>
                <a:lnTo>
                  <a:pt x="759" y="333"/>
                </a:lnTo>
                <a:lnTo>
                  <a:pt x="755" y="332"/>
                </a:lnTo>
                <a:lnTo>
                  <a:pt x="751" y="332"/>
                </a:lnTo>
                <a:lnTo>
                  <a:pt x="747" y="331"/>
                </a:lnTo>
                <a:lnTo>
                  <a:pt x="743" y="331"/>
                </a:lnTo>
                <a:lnTo>
                  <a:pt x="740" y="330"/>
                </a:lnTo>
                <a:lnTo>
                  <a:pt x="748" y="282"/>
                </a:lnTo>
                <a:lnTo>
                  <a:pt x="750" y="282"/>
                </a:lnTo>
                <a:lnTo>
                  <a:pt x="754" y="283"/>
                </a:lnTo>
                <a:lnTo>
                  <a:pt x="757" y="283"/>
                </a:lnTo>
                <a:lnTo>
                  <a:pt x="761" y="284"/>
                </a:lnTo>
                <a:lnTo>
                  <a:pt x="765" y="284"/>
                </a:lnTo>
                <a:lnTo>
                  <a:pt x="770" y="285"/>
                </a:lnTo>
                <a:lnTo>
                  <a:pt x="774" y="285"/>
                </a:lnTo>
                <a:lnTo>
                  <a:pt x="778" y="286"/>
                </a:lnTo>
                <a:lnTo>
                  <a:pt x="782" y="286"/>
                </a:lnTo>
                <a:lnTo>
                  <a:pt x="786" y="287"/>
                </a:lnTo>
                <a:lnTo>
                  <a:pt x="789" y="288"/>
                </a:lnTo>
                <a:lnTo>
                  <a:pt x="793" y="288"/>
                </a:lnTo>
                <a:lnTo>
                  <a:pt x="796" y="288"/>
                </a:lnTo>
                <a:lnTo>
                  <a:pt x="796" y="288"/>
                </a:lnTo>
                <a:close/>
                <a:moveTo>
                  <a:pt x="700" y="274"/>
                </a:moveTo>
                <a:lnTo>
                  <a:pt x="691" y="322"/>
                </a:lnTo>
                <a:lnTo>
                  <a:pt x="689" y="322"/>
                </a:lnTo>
                <a:lnTo>
                  <a:pt x="685" y="321"/>
                </a:lnTo>
                <a:lnTo>
                  <a:pt x="681" y="321"/>
                </a:lnTo>
                <a:lnTo>
                  <a:pt x="677" y="320"/>
                </a:lnTo>
                <a:lnTo>
                  <a:pt x="673" y="319"/>
                </a:lnTo>
                <a:lnTo>
                  <a:pt x="669" y="319"/>
                </a:lnTo>
                <a:lnTo>
                  <a:pt x="665" y="318"/>
                </a:lnTo>
                <a:lnTo>
                  <a:pt x="661" y="317"/>
                </a:lnTo>
                <a:lnTo>
                  <a:pt x="656" y="316"/>
                </a:lnTo>
                <a:lnTo>
                  <a:pt x="653" y="316"/>
                </a:lnTo>
                <a:lnTo>
                  <a:pt x="649" y="315"/>
                </a:lnTo>
                <a:lnTo>
                  <a:pt x="645" y="314"/>
                </a:lnTo>
                <a:lnTo>
                  <a:pt x="642" y="313"/>
                </a:lnTo>
                <a:lnTo>
                  <a:pt x="652" y="265"/>
                </a:lnTo>
                <a:lnTo>
                  <a:pt x="654" y="265"/>
                </a:lnTo>
                <a:lnTo>
                  <a:pt x="658" y="266"/>
                </a:lnTo>
                <a:lnTo>
                  <a:pt x="662" y="267"/>
                </a:lnTo>
                <a:lnTo>
                  <a:pt x="666" y="268"/>
                </a:lnTo>
                <a:lnTo>
                  <a:pt x="670" y="269"/>
                </a:lnTo>
                <a:lnTo>
                  <a:pt x="674" y="269"/>
                </a:lnTo>
                <a:lnTo>
                  <a:pt x="678" y="270"/>
                </a:lnTo>
                <a:lnTo>
                  <a:pt x="682" y="271"/>
                </a:lnTo>
                <a:lnTo>
                  <a:pt x="686" y="272"/>
                </a:lnTo>
                <a:lnTo>
                  <a:pt x="690" y="272"/>
                </a:lnTo>
                <a:lnTo>
                  <a:pt x="694" y="273"/>
                </a:lnTo>
                <a:lnTo>
                  <a:pt x="698" y="274"/>
                </a:lnTo>
                <a:lnTo>
                  <a:pt x="700" y="274"/>
                </a:lnTo>
                <a:lnTo>
                  <a:pt x="700" y="274"/>
                </a:lnTo>
                <a:close/>
                <a:moveTo>
                  <a:pt x="604" y="255"/>
                </a:moveTo>
                <a:lnTo>
                  <a:pt x="593" y="303"/>
                </a:lnTo>
                <a:lnTo>
                  <a:pt x="592" y="302"/>
                </a:lnTo>
                <a:lnTo>
                  <a:pt x="588" y="301"/>
                </a:lnTo>
                <a:lnTo>
                  <a:pt x="584" y="300"/>
                </a:lnTo>
                <a:lnTo>
                  <a:pt x="580" y="299"/>
                </a:lnTo>
                <a:lnTo>
                  <a:pt x="576" y="299"/>
                </a:lnTo>
                <a:lnTo>
                  <a:pt x="572" y="298"/>
                </a:lnTo>
                <a:lnTo>
                  <a:pt x="568" y="297"/>
                </a:lnTo>
                <a:lnTo>
                  <a:pt x="564" y="296"/>
                </a:lnTo>
                <a:lnTo>
                  <a:pt x="560" y="294"/>
                </a:lnTo>
                <a:lnTo>
                  <a:pt x="556" y="293"/>
                </a:lnTo>
                <a:lnTo>
                  <a:pt x="552" y="292"/>
                </a:lnTo>
                <a:lnTo>
                  <a:pt x="548" y="291"/>
                </a:lnTo>
                <a:lnTo>
                  <a:pt x="545" y="291"/>
                </a:lnTo>
                <a:lnTo>
                  <a:pt x="557" y="243"/>
                </a:lnTo>
                <a:lnTo>
                  <a:pt x="560" y="244"/>
                </a:lnTo>
                <a:lnTo>
                  <a:pt x="564" y="245"/>
                </a:lnTo>
                <a:lnTo>
                  <a:pt x="568" y="246"/>
                </a:lnTo>
                <a:lnTo>
                  <a:pt x="572" y="247"/>
                </a:lnTo>
                <a:lnTo>
                  <a:pt x="576" y="248"/>
                </a:lnTo>
                <a:lnTo>
                  <a:pt x="580" y="249"/>
                </a:lnTo>
                <a:lnTo>
                  <a:pt x="584" y="250"/>
                </a:lnTo>
                <a:lnTo>
                  <a:pt x="588" y="251"/>
                </a:lnTo>
                <a:lnTo>
                  <a:pt x="591" y="252"/>
                </a:lnTo>
                <a:lnTo>
                  <a:pt x="595" y="253"/>
                </a:lnTo>
                <a:lnTo>
                  <a:pt x="599" y="254"/>
                </a:lnTo>
                <a:lnTo>
                  <a:pt x="603" y="255"/>
                </a:lnTo>
                <a:lnTo>
                  <a:pt x="604" y="255"/>
                </a:lnTo>
                <a:lnTo>
                  <a:pt x="604" y="255"/>
                </a:lnTo>
                <a:close/>
                <a:moveTo>
                  <a:pt x="510" y="231"/>
                </a:moveTo>
                <a:lnTo>
                  <a:pt x="497" y="278"/>
                </a:lnTo>
                <a:lnTo>
                  <a:pt x="496" y="277"/>
                </a:lnTo>
                <a:lnTo>
                  <a:pt x="492" y="276"/>
                </a:lnTo>
                <a:lnTo>
                  <a:pt x="488" y="275"/>
                </a:lnTo>
                <a:lnTo>
                  <a:pt x="484" y="274"/>
                </a:lnTo>
                <a:lnTo>
                  <a:pt x="480" y="273"/>
                </a:lnTo>
                <a:lnTo>
                  <a:pt x="476" y="272"/>
                </a:lnTo>
                <a:lnTo>
                  <a:pt x="472" y="270"/>
                </a:lnTo>
                <a:lnTo>
                  <a:pt x="468" y="269"/>
                </a:lnTo>
                <a:lnTo>
                  <a:pt x="464" y="268"/>
                </a:lnTo>
                <a:lnTo>
                  <a:pt x="460" y="267"/>
                </a:lnTo>
                <a:lnTo>
                  <a:pt x="456" y="265"/>
                </a:lnTo>
                <a:lnTo>
                  <a:pt x="452" y="264"/>
                </a:lnTo>
                <a:lnTo>
                  <a:pt x="449" y="263"/>
                </a:lnTo>
                <a:lnTo>
                  <a:pt x="464" y="216"/>
                </a:lnTo>
                <a:lnTo>
                  <a:pt x="467" y="217"/>
                </a:lnTo>
                <a:lnTo>
                  <a:pt x="471" y="219"/>
                </a:lnTo>
                <a:lnTo>
                  <a:pt x="475" y="220"/>
                </a:lnTo>
                <a:lnTo>
                  <a:pt x="479" y="221"/>
                </a:lnTo>
                <a:lnTo>
                  <a:pt x="483" y="222"/>
                </a:lnTo>
                <a:lnTo>
                  <a:pt x="487" y="223"/>
                </a:lnTo>
                <a:lnTo>
                  <a:pt x="490" y="225"/>
                </a:lnTo>
                <a:lnTo>
                  <a:pt x="494" y="226"/>
                </a:lnTo>
                <a:lnTo>
                  <a:pt x="498" y="227"/>
                </a:lnTo>
                <a:lnTo>
                  <a:pt x="502" y="228"/>
                </a:lnTo>
                <a:lnTo>
                  <a:pt x="506" y="229"/>
                </a:lnTo>
                <a:lnTo>
                  <a:pt x="510" y="230"/>
                </a:lnTo>
                <a:lnTo>
                  <a:pt x="510" y="231"/>
                </a:lnTo>
                <a:lnTo>
                  <a:pt x="510" y="231"/>
                </a:lnTo>
                <a:close/>
                <a:moveTo>
                  <a:pt x="418" y="201"/>
                </a:moveTo>
                <a:lnTo>
                  <a:pt x="402" y="247"/>
                </a:lnTo>
                <a:lnTo>
                  <a:pt x="401" y="247"/>
                </a:lnTo>
                <a:lnTo>
                  <a:pt x="397" y="246"/>
                </a:lnTo>
                <a:lnTo>
                  <a:pt x="393" y="245"/>
                </a:lnTo>
                <a:lnTo>
                  <a:pt x="390" y="243"/>
                </a:lnTo>
                <a:lnTo>
                  <a:pt x="386" y="242"/>
                </a:lnTo>
                <a:lnTo>
                  <a:pt x="382" y="240"/>
                </a:lnTo>
                <a:lnTo>
                  <a:pt x="378" y="239"/>
                </a:lnTo>
                <a:lnTo>
                  <a:pt x="374" y="237"/>
                </a:lnTo>
                <a:lnTo>
                  <a:pt x="370" y="236"/>
                </a:lnTo>
                <a:lnTo>
                  <a:pt x="366" y="234"/>
                </a:lnTo>
                <a:lnTo>
                  <a:pt x="362" y="233"/>
                </a:lnTo>
                <a:lnTo>
                  <a:pt x="358" y="232"/>
                </a:lnTo>
                <a:lnTo>
                  <a:pt x="355" y="231"/>
                </a:lnTo>
                <a:lnTo>
                  <a:pt x="372" y="184"/>
                </a:lnTo>
                <a:lnTo>
                  <a:pt x="376" y="186"/>
                </a:lnTo>
                <a:lnTo>
                  <a:pt x="380" y="187"/>
                </a:lnTo>
                <a:lnTo>
                  <a:pt x="384" y="189"/>
                </a:lnTo>
                <a:lnTo>
                  <a:pt x="387" y="190"/>
                </a:lnTo>
                <a:lnTo>
                  <a:pt x="391" y="191"/>
                </a:lnTo>
                <a:lnTo>
                  <a:pt x="395" y="193"/>
                </a:lnTo>
                <a:lnTo>
                  <a:pt x="398" y="194"/>
                </a:lnTo>
                <a:lnTo>
                  <a:pt x="402" y="196"/>
                </a:lnTo>
                <a:lnTo>
                  <a:pt x="406" y="197"/>
                </a:lnTo>
                <a:lnTo>
                  <a:pt x="410" y="198"/>
                </a:lnTo>
                <a:lnTo>
                  <a:pt x="414" y="200"/>
                </a:lnTo>
                <a:lnTo>
                  <a:pt x="418" y="201"/>
                </a:lnTo>
                <a:lnTo>
                  <a:pt x="418" y="201"/>
                </a:lnTo>
                <a:lnTo>
                  <a:pt x="418" y="201"/>
                </a:lnTo>
                <a:close/>
                <a:moveTo>
                  <a:pt x="327" y="167"/>
                </a:moveTo>
                <a:lnTo>
                  <a:pt x="308" y="212"/>
                </a:lnTo>
                <a:lnTo>
                  <a:pt x="308" y="212"/>
                </a:lnTo>
                <a:lnTo>
                  <a:pt x="304" y="210"/>
                </a:lnTo>
                <a:lnTo>
                  <a:pt x="301" y="209"/>
                </a:lnTo>
                <a:lnTo>
                  <a:pt x="297" y="207"/>
                </a:lnTo>
                <a:lnTo>
                  <a:pt x="293" y="205"/>
                </a:lnTo>
                <a:lnTo>
                  <a:pt x="289" y="204"/>
                </a:lnTo>
                <a:lnTo>
                  <a:pt x="286" y="203"/>
                </a:lnTo>
                <a:lnTo>
                  <a:pt x="282" y="201"/>
                </a:lnTo>
                <a:lnTo>
                  <a:pt x="278" y="199"/>
                </a:lnTo>
                <a:lnTo>
                  <a:pt x="274" y="198"/>
                </a:lnTo>
                <a:lnTo>
                  <a:pt x="270" y="196"/>
                </a:lnTo>
                <a:lnTo>
                  <a:pt x="266" y="194"/>
                </a:lnTo>
                <a:lnTo>
                  <a:pt x="262" y="193"/>
                </a:lnTo>
                <a:lnTo>
                  <a:pt x="262" y="193"/>
                </a:lnTo>
                <a:lnTo>
                  <a:pt x="283" y="147"/>
                </a:lnTo>
                <a:lnTo>
                  <a:pt x="283" y="147"/>
                </a:lnTo>
                <a:lnTo>
                  <a:pt x="286" y="149"/>
                </a:lnTo>
                <a:lnTo>
                  <a:pt x="290" y="151"/>
                </a:lnTo>
                <a:lnTo>
                  <a:pt x="293" y="152"/>
                </a:lnTo>
                <a:lnTo>
                  <a:pt x="297" y="154"/>
                </a:lnTo>
                <a:lnTo>
                  <a:pt x="301" y="156"/>
                </a:lnTo>
                <a:lnTo>
                  <a:pt x="305" y="157"/>
                </a:lnTo>
                <a:lnTo>
                  <a:pt x="309" y="159"/>
                </a:lnTo>
                <a:lnTo>
                  <a:pt x="312" y="160"/>
                </a:lnTo>
                <a:lnTo>
                  <a:pt x="316" y="162"/>
                </a:lnTo>
                <a:lnTo>
                  <a:pt x="320" y="164"/>
                </a:lnTo>
                <a:lnTo>
                  <a:pt x="324" y="165"/>
                </a:lnTo>
                <a:lnTo>
                  <a:pt x="327" y="167"/>
                </a:lnTo>
                <a:lnTo>
                  <a:pt x="327" y="167"/>
                </a:lnTo>
                <a:lnTo>
                  <a:pt x="327" y="167"/>
                </a:lnTo>
                <a:close/>
                <a:moveTo>
                  <a:pt x="238" y="127"/>
                </a:moveTo>
                <a:lnTo>
                  <a:pt x="217" y="172"/>
                </a:lnTo>
                <a:lnTo>
                  <a:pt x="214" y="170"/>
                </a:lnTo>
                <a:lnTo>
                  <a:pt x="210" y="168"/>
                </a:lnTo>
                <a:lnTo>
                  <a:pt x="206" y="166"/>
                </a:lnTo>
                <a:lnTo>
                  <a:pt x="202" y="165"/>
                </a:lnTo>
                <a:lnTo>
                  <a:pt x="199" y="163"/>
                </a:lnTo>
                <a:lnTo>
                  <a:pt x="195" y="161"/>
                </a:lnTo>
                <a:lnTo>
                  <a:pt x="192" y="159"/>
                </a:lnTo>
                <a:lnTo>
                  <a:pt x="188" y="157"/>
                </a:lnTo>
                <a:lnTo>
                  <a:pt x="184" y="155"/>
                </a:lnTo>
                <a:lnTo>
                  <a:pt x="180" y="153"/>
                </a:lnTo>
                <a:lnTo>
                  <a:pt x="176" y="151"/>
                </a:lnTo>
                <a:lnTo>
                  <a:pt x="173" y="150"/>
                </a:lnTo>
                <a:lnTo>
                  <a:pt x="172" y="149"/>
                </a:lnTo>
                <a:lnTo>
                  <a:pt x="195" y="106"/>
                </a:lnTo>
                <a:lnTo>
                  <a:pt x="195" y="106"/>
                </a:lnTo>
                <a:lnTo>
                  <a:pt x="199" y="108"/>
                </a:lnTo>
                <a:lnTo>
                  <a:pt x="202" y="110"/>
                </a:lnTo>
                <a:lnTo>
                  <a:pt x="206" y="112"/>
                </a:lnTo>
                <a:lnTo>
                  <a:pt x="210" y="113"/>
                </a:lnTo>
                <a:lnTo>
                  <a:pt x="213" y="115"/>
                </a:lnTo>
                <a:lnTo>
                  <a:pt x="217" y="117"/>
                </a:lnTo>
                <a:lnTo>
                  <a:pt x="221" y="118"/>
                </a:lnTo>
                <a:lnTo>
                  <a:pt x="224" y="120"/>
                </a:lnTo>
                <a:lnTo>
                  <a:pt x="228" y="122"/>
                </a:lnTo>
                <a:lnTo>
                  <a:pt x="231" y="124"/>
                </a:lnTo>
                <a:lnTo>
                  <a:pt x="235" y="126"/>
                </a:lnTo>
                <a:lnTo>
                  <a:pt x="238" y="127"/>
                </a:lnTo>
                <a:lnTo>
                  <a:pt x="238" y="127"/>
                </a:lnTo>
                <a:close/>
                <a:moveTo>
                  <a:pt x="152" y="83"/>
                </a:moveTo>
                <a:lnTo>
                  <a:pt x="128" y="126"/>
                </a:lnTo>
                <a:lnTo>
                  <a:pt x="125" y="124"/>
                </a:lnTo>
                <a:lnTo>
                  <a:pt x="122" y="122"/>
                </a:lnTo>
                <a:lnTo>
                  <a:pt x="118" y="120"/>
                </a:lnTo>
                <a:lnTo>
                  <a:pt x="114" y="118"/>
                </a:lnTo>
                <a:lnTo>
                  <a:pt x="110" y="116"/>
                </a:lnTo>
                <a:lnTo>
                  <a:pt x="107" y="115"/>
                </a:lnTo>
                <a:lnTo>
                  <a:pt x="103" y="113"/>
                </a:lnTo>
                <a:lnTo>
                  <a:pt x="99" y="110"/>
                </a:lnTo>
                <a:lnTo>
                  <a:pt x="96" y="108"/>
                </a:lnTo>
                <a:lnTo>
                  <a:pt x="93" y="106"/>
                </a:lnTo>
                <a:lnTo>
                  <a:pt x="89" y="104"/>
                </a:lnTo>
                <a:lnTo>
                  <a:pt x="85" y="102"/>
                </a:lnTo>
                <a:lnTo>
                  <a:pt x="85" y="102"/>
                </a:lnTo>
                <a:lnTo>
                  <a:pt x="110" y="59"/>
                </a:lnTo>
                <a:lnTo>
                  <a:pt x="110" y="59"/>
                </a:lnTo>
                <a:lnTo>
                  <a:pt x="113" y="61"/>
                </a:lnTo>
                <a:lnTo>
                  <a:pt x="117" y="63"/>
                </a:lnTo>
                <a:lnTo>
                  <a:pt x="121" y="66"/>
                </a:lnTo>
                <a:lnTo>
                  <a:pt x="124" y="68"/>
                </a:lnTo>
                <a:lnTo>
                  <a:pt x="127" y="70"/>
                </a:lnTo>
                <a:lnTo>
                  <a:pt x="131" y="72"/>
                </a:lnTo>
                <a:lnTo>
                  <a:pt x="134" y="74"/>
                </a:lnTo>
                <a:lnTo>
                  <a:pt x="138" y="76"/>
                </a:lnTo>
                <a:lnTo>
                  <a:pt x="142" y="78"/>
                </a:lnTo>
                <a:lnTo>
                  <a:pt x="145" y="80"/>
                </a:lnTo>
                <a:lnTo>
                  <a:pt x="149" y="82"/>
                </a:lnTo>
                <a:lnTo>
                  <a:pt x="152" y="83"/>
                </a:lnTo>
                <a:lnTo>
                  <a:pt x="152" y="8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46">
            <a:extLst>
              <a:ext uri="{FF2B5EF4-FFF2-40B4-BE49-F238E27FC236}">
                <a16:creationId xmlns:a16="http://schemas.microsoft.com/office/drawing/2014/main" xmlns="" id="{9FEE9F55-0D01-426D-910F-4441F42A9355}"/>
              </a:ext>
            </a:extLst>
          </p:cNvPr>
          <p:cNvSpPr>
            <a:spLocks noEditPoints="1"/>
          </p:cNvSpPr>
          <p:nvPr/>
        </p:nvSpPr>
        <p:spPr bwMode="auto">
          <a:xfrm>
            <a:off x="6701407" y="2147372"/>
            <a:ext cx="1181957" cy="1916592"/>
          </a:xfrm>
          <a:custGeom>
            <a:avLst/>
            <a:gdLst>
              <a:gd name="T0" fmla="*/ 968 w 1012"/>
              <a:gd name="T1" fmla="*/ 12 h 1641"/>
              <a:gd name="T2" fmla="*/ 999 w 1012"/>
              <a:gd name="T3" fmla="*/ 51 h 1641"/>
              <a:gd name="T4" fmla="*/ 970 w 1012"/>
              <a:gd name="T5" fmla="*/ 68 h 1641"/>
              <a:gd name="T6" fmla="*/ 197 w 1012"/>
              <a:gd name="T7" fmla="*/ 1518 h 1641"/>
              <a:gd name="T8" fmla="*/ 75 w 1012"/>
              <a:gd name="T9" fmla="*/ 1511 h 1641"/>
              <a:gd name="T10" fmla="*/ 78 w 1012"/>
              <a:gd name="T11" fmla="*/ 1465 h 1641"/>
              <a:gd name="T12" fmla="*/ 126 w 1012"/>
              <a:gd name="T13" fmla="*/ 1491 h 1641"/>
              <a:gd name="T14" fmla="*/ 131 w 1012"/>
              <a:gd name="T15" fmla="*/ 1418 h 1641"/>
              <a:gd name="T16" fmla="*/ 85 w 1012"/>
              <a:gd name="T17" fmla="*/ 1382 h 1641"/>
              <a:gd name="T18" fmla="*/ 134 w 1012"/>
              <a:gd name="T19" fmla="*/ 1380 h 1641"/>
              <a:gd name="T20" fmla="*/ 131 w 1012"/>
              <a:gd name="T21" fmla="*/ 1418 h 1641"/>
              <a:gd name="T22" fmla="*/ 97 w 1012"/>
              <a:gd name="T23" fmla="*/ 1293 h 1641"/>
              <a:gd name="T24" fmla="*/ 149 w 1012"/>
              <a:gd name="T25" fmla="*/ 1279 h 1641"/>
              <a:gd name="T26" fmla="*/ 142 w 1012"/>
              <a:gd name="T27" fmla="*/ 1322 h 1641"/>
              <a:gd name="T28" fmla="*/ 115 w 1012"/>
              <a:gd name="T29" fmla="*/ 1198 h 1641"/>
              <a:gd name="T30" fmla="*/ 169 w 1012"/>
              <a:gd name="T31" fmla="*/ 1179 h 1641"/>
              <a:gd name="T32" fmla="*/ 162 w 1012"/>
              <a:gd name="T33" fmla="*/ 1215 h 1641"/>
              <a:gd name="T34" fmla="*/ 133 w 1012"/>
              <a:gd name="T35" fmla="*/ 1118 h 1641"/>
              <a:gd name="T36" fmla="*/ 145 w 1012"/>
              <a:gd name="T37" fmla="*/ 1075 h 1641"/>
              <a:gd name="T38" fmla="*/ 187 w 1012"/>
              <a:gd name="T39" fmla="*/ 1110 h 1641"/>
              <a:gd name="T40" fmla="*/ 208 w 1012"/>
              <a:gd name="T41" fmla="*/ 1039 h 1641"/>
              <a:gd name="T42" fmla="*/ 172 w 1012"/>
              <a:gd name="T43" fmla="*/ 990 h 1641"/>
              <a:gd name="T44" fmla="*/ 217 w 1012"/>
              <a:gd name="T45" fmla="*/ 1013 h 1641"/>
              <a:gd name="T46" fmla="*/ 240 w 1012"/>
              <a:gd name="T47" fmla="*/ 947 h 1641"/>
              <a:gd name="T48" fmla="*/ 206 w 1012"/>
              <a:gd name="T49" fmla="*/ 900 h 1641"/>
              <a:gd name="T50" fmla="*/ 254 w 1012"/>
              <a:gd name="T51" fmla="*/ 911 h 1641"/>
              <a:gd name="T52" fmla="*/ 240 w 1012"/>
              <a:gd name="T53" fmla="*/ 947 h 1641"/>
              <a:gd name="T54" fmla="*/ 241 w 1012"/>
              <a:gd name="T55" fmla="*/ 818 h 1641"/>
              <a:gd name="T56" fmla="*/ 295 w 1012"/>
              <a:gd name="T57" fmla="*/ 819 h 1641"/>
              <a:gd name="T58" fmla="*/ 277 w 1012"/>
              <a:gd name="T59" fmla="*/ 858 h 1641"/>
              <a:gd name="T60" fmla="*/ 283 w 1012"/>
              <a:gd name="T61" fmla="*/ 732 h 1641"/>
              <a:gd name="T62" fmla="*/ 342 w 1012"/>
              <a:gd name="T63" fmla="*/ 728 h 1641"/>
              <a:gd name="T64" fmla="*/ 324 w 1012"/>
              <a:gd name="T65" fmla="*/ 761 h 1641"/>
              <a:gd name="T66" fmla="*/ 327 w 1012"/>
              <a:gd name="T67" fmla="*/ 655 h 1641"/>
              <a:gd name="T68" fmla="*/ 349 w 1012"/>
              <a:gd name="T69" fmla="*/ 618 h 1641"/>
              <a:gd name="T70" fmla="*/ 372 w 1012"/>
              <a:gd name="T71" fmla="*/ 673 h 1641"/>
              <a:gd name="T72" fmla="*/ 377 w 1012"/>
              <a:gd name="T73" fmla="*/ 574 h 1641"/>
              <a:gd name="T74" fmla="*/ 402 w 1012"/>
              <a:gd name="T75" fmla="*/ 537 h 1641"/>
              <a:gd name="T76" fmla="*/ 430 w 1012"/>
              <a:gd name="T77" fmla="*/ 582 h 1641"/>
              <a:gd name="T78" fmla="*/ 472 w 1012"/>
              <a:gd name="T79" fmla="*/ 523 h 1641"/>
              <a:gd name="T80" fmla="*/ 455 w 1012"/>
              <a:gd name="T81" fmla="*/ 465 h 1641"/>
              <a:gd name="T82" fmla="*/ 490 w 1012"/>
              <a:gd name="T83" fmla="*/ 501 h 1641"/>
              <a:gd name="T84" fmla="*/ 532 w 1012"/>
              <a:gd name="T85" fmla="*/ 447 h 1641"/>
              <a:gd name="T86" fmla="*/ 516 w 1012"/>
              <a:gd name="T87" fmla="*/ 391 h 1641"/>
              <a:gd name="T88" fmla="*/ 558 w 1012"/>
              <a:gd name="T89" fmla="*/ 417 h 1641"/>
              <a:gd name="T90" fmla="*/ 532 w 1012"/>
              <a:gd name="T91" fmla="*/ 447 h 1641"/>
              <a:gd name="T92" fmla="*/ 575 w 1012"/>
              <a:gd name="T93" fmla="*/ 325 h 1641"/>
              <a:gd name="T94" fmla="*/ 626 w 1012"/>
              <a:gd name="T95" fmla="*/ 343 h 1641"/>
              <a:gd name="T96" fmla="*/ 596 w 1012"/>
              <a:gd name="T97" fmla="*/ 375 h 1641"/>
              <a:gd name="T98" fmla="*/ 644 w 1012"/>
              <a:gd name="T99" fmla="*/ 257 h 1641"/>
              <a:gd name="T100" fmla="*/ 699 w 1012"/>
              <a:gd name="T101" fmla="*/ 272 h 1641"/>
              <a:gd name="T102" fmla="*/ 672 w 1012"/>
              <a:gd name="T103" fmla="*/ 297 h 1641"/>
              <a:gd name="T104" fmla="*/ 705 w 1012"/>
              <a:gd name="T105" fmla="*/ 201 h 1641"/>
              <a:gd name="T106" fmla="*/ 739 w 1012"/>
              <a:gd name="T107" fmla="*/ 172 h 1641"/>
              <a:gd name="T108" fmla="*/ 754 w 1012"/>
              <a:gd name="T109" fmla="*/ 224 h 1641"/>
              <a:gd name="T110" fmla="*/ 811 w 1012"/>
              <a:gd name="T111" fmla="*/ 178 h 1641"/>
              <a:gd name="T112" fmla="*/ 810 w 1012"/>
              <a:gd name="T113" fmla="*/ 117 h 1641"/>
              <a:gd name="T114" fmla="*/ 834 w 1012"/>
              <a:gd name="T115" fmla="*/ 161 h 1641"/>
              <a:gd name="T116" fmla="*/ 889 w 1012"/>
              <a:gd name="T117" fmla="*/ 121 h 1641"/>
              <a:gd name="T118" fmla="*/ 891 w 1012"/>
              <a:gd name="T119" fmla="*/ 60 h 1641"/>
              <a:gd name="T120" fmla="*/ 912 w 1012"/>
              <a:gd name="T121" fmla="*/ 10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2" h="1641">
                <a:moveTo>
                  <a:pt x="970" y="68"/>
                </a:moveTo>
                <a:lnTo>
                  <a:pt x="945" y="26"/>
                </a:lnTo>
                <a:lnTo>
                  <a:pt x="948" y="23"/>
                </a:lnTo>
                <a:lnTo>
                  <a:pt x="955" y="20"/>
                </a:lnTo>
                <a:lnTo>
                  <a:pt x="961" y="16"/>
                </a:lnTo>
                <a:lnTo>
                  <a:pt x="968" y="12"/>
                </a:lnTo>
                <a:lnTo>
                  <a:pt x="974" y="8"/>
                </a:lnTo>
                <a:lnTo>
                  <a:pt x="981" y="4"/>
                </a:lnTo>
                <a:lnTo>
                  <a:pt x="988" y="0"/>
                </a:lnTo>
                <a:lnTo>
                  <a:pt x="1012" y="43"/>
                </a:lnTo>
                <a:lnTo>
                  <a:pt x="1006" y="47"/>
                </a:lnTo>
                <a:lnTo>
                  <a:pt x="999" y="51"/>
                </a:lnTo>
                <a:lnTo>
                  <a:pt x="993" y="54"/>
                </a:lnTo>
                <a:lnTo>
                  <a:pt x="987" y="58"/>
                </a:lnTo>
                <a:lnTo>
                  <a:pt x="980" y="62"/>
                </a:lnTo>
                <a:lnTo>
                  <a:pt x="974" y="66"/>
                </a:lnTo>
                <a:lnTo>
                  <a:pt x="970" y="68"/>
                </a:lnTo>
                <a:lnTo>
                  <a:pt x="970" y="68"/>
                </a:lnTo>
                <a:close/>
                <a:moveTo>
                  <a:pt x="99" y="1641"/>
                </a:moveTo>
                <a:lnTo>
                  <a:pt x="0" y="1592"/>
                </a:lnTo>
                <a:lnTo>
                  <a:pt x="0" y="1518"/>
                </a:lnTo>
                <a:lnTo>
                  <a:pt x="91" y="1563"/>
                </a:lnTo>
                <a:lnTo>
                  <a:pt x="107" y="1563"/>
                </a:lnTo>
                <a:lnTo>
                  <a:pt x="197" y="1518"/>
                </a:lnTo>
                <a:lnTo>
                  <a:pt x="197" y="1592"/>
                </a:lnTo>
                <a:lnTo>
                  <a:pt x="99" y="1641"/>
                </a:lnTo>
                <a:lnTo>
                  <a:pt x="99" y="1641"/>
                </a:lnTo>
                <a:close/>
                <a:moveTo>
                  <a:pt x="125" y="1515"/>
                </a:moveTo>
                <a:lnTo>
                  <a:pt x="75" y="1513"/>
                </a:lnTo>
                <a:lnTo>
                  <a:pt x="75" y="1511"/>
                </a:lnTo>
                <a:lnTo>
                  <a:pt x="76" y="1503"/>
                </a:lnTo>
                <a:lnTo>
                  <a:pt x="76" y="1495"/>
                </a:lnTo>
                <a:lnTo>
                  <a:pt x="77" y="1488"/>
                </a:lnTo>
                <a:lnTo>
                  <a:pt x="77" y="1480"/>
                </a:lnTo>
                <a:lnTo>
                  <a:pt x="77" y="1473"/>
                </a:lnTo>
                <a:lnTo>
                  <a:pt x="78" y="1465"/>
                </a:lnTo>
                <a:lnTo>
                  <a:pt x="78" y="1463"/>
                </a:lnTo>
                <a:lnTo>
                  <a:pt x="127" y="1466"/>
                </a:lnTo>
                <a:lnTo>
                  <a:pt x="127" y="1468"/>
                </a:lnTo>
                <a:lnTo>
                  <a:pt x="127" y="1476"/>
                </a:lnTo>
                <a:lnTo>
                  <a:pt x="126" y="1483"/>
                </a:lnTo>
                <a:lnTo>
                  <a:pt x="126" y="1491"/>
                </a:lnTo>
                <a:lnTo>
                  <a:pt x="126" y="1498"/>
                </a:lnTo>
                <a:lnTo>
                  <a:pt x="125" y="1505"/>
                </a:lnTo>
                <a:lnTo>
                  <a:pt x="125" y="1513"/>
                </a:lnTo>
                <a:lnTo>
                  <a:pt x="125" y="1515"/>
                </a:lnTo>
                <a:lnTo>
                  <a:pt x="125" y="1515"/>
                </a:lnTo>
                <a:close/>
                <a:moveTo>
                  <a:pt x="131" y="1418"/>
                </a:moveTo>
                <a:lnTo>
                  <a:pt x="82" y="1413"/>
                </a:lnTo>
                <a:lnTo>
                  <a:pt x="82" y="1412"/>
                </a:lnTo>
                <a:lnTo>
                  <a:pt x="83" y="1405"/>
                </a:lnTo>
                <a:lnTo>
                  <a:pt x="83" y="1398"/>
                </a:lnTo>
                <a:lnTo>
                  <a:pt x="84" y="1390"/>
                </a:lnTo>
                <a:lnTo>
                  <a:pt x="85" y="1382"/>
                </a:lnTo>
                <a:lnTo>
                  <a:pt x="86" y="1375"/>
                </a:lnTo>
                <a:lnTo>
                  <a:pt x="87" y="1368"/>
                </a:lnTo>
                <a:lnTo>
                  <a:pt x="87" y="1364"/>
                </a:lnTo>
                <a:lnTo>
                  <a:pt x="136" y="1370"/>
                </a:lnTo>
                <a:lnTo>
                  <a:pt x="135" y="1373"/>
                </a:lnTo>
                <a:lnTo>
                  <a:pt x="134" y="1380"/>
                </a:lnTo>
                <a:lnTo>
                  <a:pt x="134" y="1388"/>
                </a:lnTo>
                <a:lnTo>
                  <a:pt x="133" y="1395"/>
                </a:lnTo>
                <a:lnTo>
                  <a:pt x="132" y="1403"/>
                </a:lnTo>
                <a:lnTo>
                  <a:pt x="131" y="1410"/>
                </a:lnTo>
                <a:lnTo>
                  <a:pt x="131" y="1417"/>
                </a:lnTo>
                <a:lnTo>
                  <a:pt x="131" y="1418"/>
                </a:lnTo>
                <a:lnTo>
                  <a:pt x="131" y="1418"/>
                </a:lnTo>
                <a:close/>
                <a:moveTo>
                  <a:pt x="142" y="1322"/>
                </a:moveTo>
                <a:lnTo>
                  <a:pt x="94" y="1315"/>
                </a:lnTo>
                <a:lnTo>
                  <a:pt x="95" y="1308"/>
                </a:lnTo>
                <a:lnTo>
                  <a:pt x="96" y="1301"/>
                </a:lnTo>
                <a:lnTo>
                  <a:pt x="97" y="1293"/>
                </a:lnTo>
                <a:lnTo>
                  <a:pt x="98" y="1286"/>
                </a:lnTo>
                <a:lnTo>
                  <a:pt x="99" y="1278"/>
                </a:lnTo>
                <a:lnTo>
                  <a:pt x="100" y="1271"/>
                </a:lnTo>
                <a:lnTo>
                  <a:pt x="101" y="1265"/>
                </a:lnTo>
                <a:lnTo>
                  <a:pt x="150" y="1274"/>
                </a:lnTo>
                <a:lnTo>
                  <a:pt x="149" y="1279"/>
                </a:lnTo>
                <a:lnTo>
                  <a:pt x="148" y="1287"/>
                </a:lnTo>
                <a:lnTo>
                  <a:pt x="147" y="1294"/>
                </a:lnTo>
                <a:lnTo>
                  <a:pt x="145" y="1301"/>
                </a:lnTo>
                <a:lnTo>
                  <a:pt x="144" y="1308"/>
                </a:lnTo>
                <a:lnTo>
                  <a:pt x="143" y="1316"/>
                </a:lnTo>
                <a:lnTo>
                  <a:pt x="142" y="1322"/>
                </a:lnTo>
                <a:lnTo>
                  <a:pt x="142" y="1322"/>
                </a:lnTo>
                <a:close/>
                <a:moveTo>
                  <a:pt x="159" y="1227"/>
                </a:moveTo>
                <a:lnTo>
                  <a:pt x="111" y="1216"/>
                </a:lnTo>
                <a:lnTo>
                  <a:pt x="112" y="1212"/>
                </a:lnTo>
                <a:lnTo>
                  <a:pt x="113" y="1205"/>
                </a:lnTo>
                <a:lnTo>
                  <a:pt x="115" y="1198"/>
                </a:lnTo>
                <a:lnTo>
                  <a:pt x="116" y="1190"/>
                </a:lnTo>
                <a:lnTo>
                  <a:pt x="118" y="1183"/>
                </a:lnTo>
                <a:lnTo>
                  <a:pt x="120" y="1176"/>
                </a:lnTo>
                <a:lnTo>
                  <a:pt x="121" y="1169"/>
                </a:lnTo>
                <a:lnTo>
                  <a:pt x="121" y="1168"/>
                </a:lnTo>
                <a:lnTo>
                  <a:pt x="169" y="1179"/>
                </a:lnTo>
                <a:lnTo>
                  <a:pt x="169" y="1179"/>
                </a:lnTo>
                <a:lnTo>
                  <a:pt x="167" y="1187"/>
                </a:lnTo>
                <a:lnTo>
                  <a:pt x="166" y="1194"/>
                </a:lnTo>
                <a:lnTo>
                  <a:pt x="164" y="1201"/>
                </a:lnTo>
                <a:lnTo>
                  <a:pt x="163" y="1208"/>
                </a:lnTo>
                <a:lnTo>
                  <a:pt x="162" y="1215"/>
                </a:lnTo>
                <a:lnTo>
                  <a:pt x="160" y="1222"/>
                </a:lnTo>
                <a:lnTo>
                  <a:pt x="159" y="1227"/>
                </a:lnTo>
                <a:lnTo>
                  <a:pt x="159" y="1227"/>
                </a:lnTo>
                <a:close/>
                <a:moveTo>
                  <a:pt x="181" y="1132"/>
                </a:moveTo>
                <a:lnTo>
                  <a:pt x="133" y="1119"/>
                </a:lnTo>
                <a:lnTo>
                  <a:pt x="133" y="1118"/>
                </a:lnTo>
                <a:lnTo>
                  <a:pt x="135" y="1110"/>
                </a:lnTo>
                <a:lnTo>
                  <a:pt x="137" y="1104"/>
                </a:lnTo>
                <a:lnTo>
                  <a:pt x="139" y="1096"/>
                </a:lnTo>
                <a:lnTo>
                  <a:pt x="141" y="1089"/>
                </a:lnTo>
                <a:lnTo>
                  <a:pt x="143" y="1082"/>
                </a:lnTo>
                <a:lnTo>
                  <a:pt x="145" y="1075"/>
                </a:lnTo>
                <a:lnTo>
                  <a:pt x="147" y="1071"/>
                </a:lnTo>
                <a:lnTo>
                  <a:pt x="194" y="1085"/>
                </a:lnTo>
                <a:lnTo>
                  <a:pt x="193" y="1088"/>
                </a:lnTo>
                <a:lnTo>
                  <a:pt x="191" y="1095"/>
                </a:lnTo>
                <a:lnTo>
                  <a:pt x="189" y="1102"/>
                </a:lnTo>
                <a:lnTo>
                  <a:pt x="187" y="1110"/>
                </a:lnTo>
                <a:lnTo>
                  <a:pt x="185" y="1116"/>
                </a:lnTo>
                <a:lnTo>
                  <a:pt x="183" y="1123"/>
                </a:lnTo>
                <a:lnTo>
                  <a:pt x="181" y="1130"/>
                </a:lnTo>
                <a:lnTo>
                  <a:pt x="181" y="1132"/>
                </a:lnTo>
                <a:lnTo>
                  <a:pt x="181" y="1132"/>
                </a:lnTo>
                <a:close/>
                <a:moveTo>
                  <a:pt x="208" y="1039"/>
                </a:moveTo>
                <a:lnTo>
                  <a:pt x="161" y="1023"/>
                </a:lnTo>
                <a:lnTo>
                  <a:pt x="163" y="1018"/>
                </a:lnTo>
                <a:lnTo>
                  <a:pt x="165" y="1011"/>
                </a:lnTo>
                <a:lnTo>
                  <a:pt x="167" y="1004"/>
                </a:lnTo>
                <a:lnTo>
                  <a:pt x="170" y="997"/>
                </a:lnTo>
                <a:lnTo>
                  <a:pt x="172" y="990"/>
                </a:lnTo>
                <a:lnTo>
                  <a:pt x="175" y="983"/>
                </a:lnTo>
                <a:lnTo>
                  <a:pt x="177" y="977"/>
                </a:lnTo>
                <a:lnTo>
                  <a:pt x="224" y="993"/>
                </a:lnTo>
                <a:lnTo>
                  <a:pt x="221" y="999"/>
                </a:lnTo>
                <a:lnTo>
                  <a:pt x="219" y="1006"/>
                </a:lnTo>
                <a:lnTo>
                  <a:pt x="217" y="1013"/>
                </a:lnTo>
                <a:lnTo>
                  <a:pt x="214" y="1020"/>
                </a:lnTo>
                <a:lnTo>
                  <a:pt x="212" y="1026"/>
                </a:lnTo>
                <a:lnTo>
                  <a:pt x="210" y="1033"/>
                </a:lnTo>
                <a:lnTo>
                  <a:pt x="208" y="1039"/>
                </a:lnTo>
                <a:lnTo>
                  <a:pt x="208" y="1039"/>
                </a:lnTo>
                <a:close/>
                <a:moveTo>
                  <a:pt x="240" y="947"/>
                </a:moveTo>
                <a:lnTo>
                  <a:pt x="194" y="930"/>
                </a:lnTo>
                <a:lnTo>
                  <a:pt x="195" y="927"/>
                </a:lnTo>
                <a:lnTo>
                  <a:pt x="197" y="920"/>
                </a:lnTo>
                <a:lnTo>
                  <a:pt x="200" y="913"/>
                </a:lnTo>
                <a:lnTo>
                  <a:pt x="203" y="906"/>
                </a:lnTo>
                <a:lnTo>
                  <a:pt x="206" y="900"/>
                </a:lnTo>
                <a:lnTo>
                  <a:pt x="209" y="893"/>
                </a:lnTo>
                <a:lnTo>
                  <a:pt x="211" y="886"/>
                </a:lnTo>
                <a:lnTo>
                  <a:pt x="213" y="883"/>
                </a:lnTo>
                <a:lnTo>
                  <a:pt x="258" y="903"/>
                </a:lnTo>
                <a:lnTo>
                  <a:pt x="257" y="905"/>
                </a:lnTo>
                <a:lnTo>
                  <a:pt x="254" y="911"/>
                </a:lnTo>
                <a:lnTo>
                  <a:pt x="252" y="918"/>
                </a:lnTo>
                <a:lnTo>
                  <a:pt x="249" y="925"/>
                </a:lnTo>
                <a:lnTo>
                  <a:pt x="246" y="932"/>
                </a:lnTo>
                <a:lnTo>
                  <a:pt x="244" y="938"/>
                </a:lnTo>
                <a:lnTo>
                  <a:pt x="241" y="945"/>
                </a:lnTo>
                <a:lnTo>
                  <a:pt x="240" y="947"/>
                </a:lnTo>
                <a:lnTo>
                  <a:pt x="240" y="947"/>
                </a:lnTo>
                <a:close/>
                <a:moveTo>
                  <a:pt x="277" y="858"/>
                </a:moveTo>
                <a:lnTo>
                  <a:pt x="232" y="838"/>
                </a:lnTo>
                <a:lnTo>
                  <a:pt x="235" y="832"/>
                </a:lnTo>
                <a:lnTo>
                  <a:pt x="238" y="825"/>
                </a:lnTo>
                <a:lnTo>
                  <a:pt x="241" y="818"/>
                </a:lnTo>
                <a:lnTo>
                  <a:pt x="244" y="812"/>
                </a:lnTo>
                <a:lnTo>
                  <a:pt x="247" y="805"/>
                </a:lnTo>
                <a:lnTo>
                  <a:pt x="250" y="798"/>
                </a:lnTo>
                <a:lnTo>
                  <a:pt x="253" y="792"/>
                </a:lnTo>
                <a:lnTo>
                  <a:pt x="297" y="814"/>
                </a:lnTo>
                <a:lnTo>
                  <a:pt x="295" y="819"/>
                </a:lnTo>
                <a:lnTo>
                  <a:pt x="292" y="826"/>
                </a:lnTo>
                <a:lnTo>
                  <a:pt x="289" y="832"/>
                </a:lnTo>
                <a:lnTo>
                  <a:pt x="286" y="839"/>
                </a:lnTo>
                <a:lnTo>
                  <a:pt x="283" y="846"/>
                </a:lnTo>
                <a:lnTo>
                  <a:pt x="280" y="852"/>
                </a:lnTo>
                <a:lnTo>
                  <a:pt x="277" y="858"/>
                </a:lnTo>
                <a:lnTo>
                  <a:pt x="277" y="858"/>
                </a:lnTo>
                <a:close/>
                <a:moveTo>
                  <a:pt x="319" y="770"/>
                </a:moveTo>
                <a:lnTo>
                  <a:pt x="275" y="748"/>
                </a:lnTo>
                <a:lnTo>
                  <a:pt x="277" y="745"/>
                </a:lnTo>
                <a:lnTo>
                  <a:pt x="280" y="739"/>
                </a:lnTo>
                <a:lnTo>
                  <a:pt x="283" y="732"/>
                </a:lnTo>
                <a:lnTo>
                  <a:pt x="287" y="726"/>
                </a:lnTo>
                <a:lnTo>
                  <a:pt x="290" y="719"/>
                </a:lnTo>
                <a:lnTo>
                  <a:pt x="294" y="713"/>
                </a:lnTo>
                <a:lnTo>
                  <a:pt x="297" y="706"/>
                </a:lnTo>
                <a:lnTo>
                  <a:pt x="298" y="704"/>
                </a:lnTo>
                <a:lnTo>
                  <a:pt x="342" y="728"/>
                </a:lnTo>
                <a:lnTo>
                  <a:pt x="340" y="730"/>
                </a:lnTo>
                <a:lnTo>
                  <a:pt x="337" y="736"/>
                </a:lnTo>
                <a:lnTo>
                  <a:pt x="334" y="742"/>
                </a:lnTo>
                <a:lnTo>
                  <a:pt x="330" y="749"/>
                </a:lnTo>
                <a:lnTo>
                  <a:pt x="327" y="755"/>
                </a:lnTo>
                <a:lnTo>
                  <a:pt x="324" y="761"/>
                </a:lnTo>
                <a:lnTo>
                  <a:pt x="320" y="768"/>
                </a:lnTo>
                <a:lnTo>
                  <a:pt x="319" y="770"/>
                </a:lnTo>
                <a:lnTo>
                  <a:pt x="319" y="770"/>
                </a:lnTo>
                <a:close/>
                <a:moveTo>
                  <a:pt x="365" y="685"/>
                </a:moveTo>
                <a:lnTo>
                  <a:pt x="323" y="661"/>
                </a:lnTo>
                <a:lnTo>
                  <a:pt x="327" y="655"/>
                </a:lnTo>
                <a:lnTo>
                  <a:pt x="330" y="648"/>
                </a:lnTo>
                <a:lnTo>
                  <a:pt x="334" y="642"/>
                </a:lnTo>
                <a:lnTo>
                  <a:pt x="338" y="636"/>
                </a:lnTo>
                <a:lnTo>
                  <a:pt x="342" y="630"/>
                </a:lnTo>
                <a:lnTo>
                  <a:pt x="346" y="623"/>
                </a:lnTo>
                <a:lnTo>
                  <a:pt x="349" y="618"/>
                </a:lnTo>
                <a:lnTo>
                  <a:pt x="391" y="644"/>
                </a:lnTo>
                <a:lnTo>
                  <a:pt x="388" y="649"/>
                </a:lnTo>
                <a:lnTo>
                  <a:pt x="384" y="655"/>
                </a:lnTo>
                <a:lnTo>
                  <a:pt x="380" y="661"/>
                </a:lnTo>
                <a:lnTo>
                  <a:pt x="376" y="668"/>
                </a:lnTo>
                <a:lnTo>
                  <a:pt x="372" y="673"/>
                </a:lnTo>
                <a:lnTo>
                  <a:pt x="369" y="680"/>
                </a:lnTo>
                <a:lnTo>
                  <a:pt x="365" y="685"/>
                </a:lnTo>
                <a:lnTo>
                  <a:pt x="365" y="685"/>
                </a:lnTo>
                <a:close/>
                <a:moveTo>
                  <a:pt x="417" y="603"/>
                </a:moveTo>
                <a:lnTo>
                  <a:pt x="376" y="576"/>
                </a:lnTo>
                <a:lnTo>
                  <a:pt x="377" y="574"/>
                </a:lnTo>
                <a:lnTo>
                  <a:pt x="381" y="567"/>
                </a:lnTo>
                <a:lnTo>
                  <a:pt x="386" y="561"/>
                </a:lnTo>
                <a:lnTo>
                  <a:pt x="390" y="555"/>
                </a:lnTo>
                <a:lnTo>
                  <a:pt x="394" y="549"/>
                </a:lnTo>
                <a:lnTo>
                  <a:pt x="398" y="543"/>
                </a:lnTo>
                <a:lnTo>
                  <a:pt x="402" y="537"/>
                </a:lnTo>
                <a:lnTo>
                  <a:pt x="404" y="535"/>
                </a:lnTo>
                <a:lnTo>
                  <a:pt x="444" y="563"/>
                </a:lnTo>
                <a:lnTo>
                  <a:pt x="443" y="565"/>
                </a:lnTo>
                <a:lnTo>
                  <a:pt x="438" y="571"/>
                </a:lnTo>
                <a:lnTo>
                  <a:pt x="434" y="577"/>
                </a:lnTo>
                <a:lnTo>
                  <a:pt x="430" y="582"/>
                </a:lnTo>
                <a:lnTo>
                  <a:pt x="427" y="589"/>
                </a:lnTo>
                <a:lnTo>
                  <a:pt x="423" y="595"/>
                </a:lnTo>
                <a:lnTo>
                  <a:pt x="418" y="601"/>
                </a:lnTo>
                <a:lnTo>
                  <a:pt x="417" y="603"/>
                </a:lnTo>
                <a:lnTo>
                  <a:pt x="417" y="603"/>
                </a:lnTo>
                <a:close/>
                <a:moveTo>
                  <a:pt x="472" y="523"/>
                </a:moveTo>
                <a:lnTo>
                  <a:pt x="433" y="494"/>
                </a:lnTo>
                <a:lnTo>
                  <a:pt x="437" y="489"/>
                </a:lnTo>
                <a:lnTo>
                  <a:pt x="441" y="483"/>
                </a:lnTo>
                <a:lnTo>
                  <a:pt x="446" y="477"/>
                </a:lnTo>
                <a:lnTo>
                  <a:pt x="450" y="471"/>
                </a:lnTo>
                <a:lnTo>
                  <a:pt x="455" y="465"/>
                </a:lnTo>
                <a:lnTo>
                  <a:pt x="460" y="460"/>
                </a:lnTo>
                <a:lnTo>
                  <a:pt x="463" y="455"/>
                </a:lnTo>
                <a:lnTo>
                  <a:pt x="502" y="485"/>
                </a:lnTo>
                <a:lnTo>
                  <a:pt x="498" y="490"/>
                </a:lnTo>
                <a:lnTo>
                  <a:pt x="494" y="495"/>
                </a:lnTo>
                <a:lnTo>
                  <a:pt x="490" y="501"/>
                </a:lnTo>
                <a:lnTo>
                  <a:pt x="485" y="507"/>
                </a:lnTo>
                <a:lnTo>
                  <a:pt x="481" y="513"/>
                </a:lnTo>
                <a:lnTo>
                  <a:pt x="476" y="518"/>
                </a:lnTo>
                <a:lnTo>
                  <a:pt x="472" y="523"/>
                </a:lnTo>
                <a:lnTo>
                  <a:pt x="472" y="523"/>
                </a:lnTo>
                <a:close/>
                <a:moveTo>
                  <a:pt x="532" y="447"/>
                </a:moveTo>
                <a:lnTo>
                  <a:pt x="494" y="416"/>
                </a:lnTo>
                <a:lnTo>
                  <a:pt x="496" y="413"/>
                </a:lnTo>
                <a:lnTo>
                  <a:pt x="501" y="408"/>
                </a:lnTo>
                <a:lnTo>
                  <a:pt x="506" y="402"/>
                </a:lnTo>
                <a:lnTo>
                  <a:pt x="511" y="397"/>
                </a:lnTo>
                <a:lnTo>
                  <a:pt x="516" y="391"/>
                </a:lnTo>
                <a:lnTo>
                  <a:pt x="521" y="385"/>
                </a:lnTo>
                <a:lnTo>
                  <a:pt x="526" y="379"/>
                </a:lnTo>
                <a:lnTo>
                  <a:pt x="527" y="378"/>
                </a:lnTo>
                <a:lnTo>
                  <a:pt x="564" y="410"/>
                </a:lnTo>
                <a:lnTo>
                  <a:pt x="562" y="412"/>
                </a:lnTo>
                <a:lnTo>
                  <a:pt x="558" y="417"/>
                </a:lnTo>
                <a:lnTo>
                  <a:pt x="553" y="423"/>
                </a:lnTo>
                <a:lnTo>
                  <a:pt x="548" y="428"/>
                </a:lnTo>
                <a:lnTo>
                  <a:pt x="544" y="434"/>
                </a:lnTo>
                <a:lnTo>
                  <a:pt x="539" y="439"/>
                </a:lnTo>
                <a:lnTo>
                  <a:pt x="534" y="445"/>
                </a:lnTo>
                <a:lnTo>
                  <a:pt x="532" y="447"/>
                </a:lnTo>
                <a:lnTo>
                  <a:pt x="532" y="447"/>
                </a:lnTo>
                <a:close/>
                <a:moveTo>
                  <a:pt x="596" y="375"/>
                </a:moveTo>
                <a:lnTo>
                  <a:pt x="560" y="341"/>
                </a:lnTo>
                <a:lnTo>
                  <a:pt x="565" y="336"/>
                </a:lnTo>
                <a:lnTo>
                  <a:pt x="570" y="330"/>
                </a:lnTo>
                <a:lnTo>
                  <a:pt x="575" y="325"/>
                </a:lnTo>
                <a:lnTo>
                  <a:pt x="581" y="319"/>
                </a:lnTo>
                <a:lnTo>
                  <a:pt x="586" y="314"/>
                </a:lnTo>
                <a:lnTo>
                  <a:pt x="591" y="309"/>
                </a:lnTo>
                <a:lnTo>
                  <a:pt x="594" y="305"/>
                </a:lnTo>
                <a:lnTo>
                  <a:pt x="630" y="339"/>
                </a:lnTo>
                <a:lnTo>
                  <a:pt x="626" y="343"/>
                </a:lnTo>
                <a:lnTo>
                  <a:pt x="621" y="348"/>
                </a:lnTo>
                <a:lnTo>
                  <a:pt x="616" y="353"/>
                </a:lnTo>
                <a:lnTo>
                  <a:pt x="611" y="359"/>
                </a:lnTo>
                <a:lnTo>
                  <a:pt x="606" y="364"/>
                </a:lnTo>
                <a:lnTo>
                  <a:pt x="601" y="369"/>
                </a:lnTo>
                <a:lnTo>
                  <a:pt x="596" y="375"/>
                </a:lnTo>
                <a:lnTo>
                  <a:pt x="596" y="375"/>
                </a:lnTo>
                <a:close/>
                <a:moveTo>
                  <a:pt x="664" y="305"/>
                </a:moveTo>
                <a:lnTo>
                  <a:pt x="630" y="270"/>
                </a:lnTo>
                <a:lnTo>
                  <a:pt x="633" y="267"/>
                </a:lnTo>
                <a:lnTo>
                  <a:pt x="638" y="261"/>
                </a:lnTo>
                <a:lnTo>
                  <a:pt x="644" y="257"/>
                </a:lnTo>
                <a:lnTo>
                  <a:pt x="649" y="251"/>
                </a:lnTo>
                <a:lnTo>
                  <a:pt x="655" y="246"/>
                </a:lnTo>
                <a:lnTo>
                  <a:pt x="660" y="241"/>
                </a:lnTo>
                <a:lnTo>
                  <a:pt x="665" y="236"/>
                </a:lnTo>
                <a:lnTo>
                  <a:pt x="666" y="235"/>
                </a:lnTo>
                <a:lnTo>
                  <a:pt x="699" y="272"/>
                </a:lnTo>
                <a:lnTo>
                  <a:pt x="699" y="272"/>
                </a:lnTo>
                <a:lnTo>
                  <a:pt x="693" y="277"/>
                </a:lnTo>
                <a:lnTo>
                  <a:pt x="688" y="282"/>
                </a:lnTo>
                <a:lnTo>
                  <a:pt x="683" y="287"/>
                </a:lnTo>
                <a:lnTo>
                  <a:pt x="678" y="292"/>
                </a:lnTo>
                <a:lnTo>
                  <a:pt x="672" y="297"/>
                </a:lnTo>
                <a:lnTo>
                  <a:pt x="667" y="302"/>
                </a:lnTo>
                <a:lnTo>
                  <a:pt x="664" y="305"/>
                </a:lnTo>
                <a:lnTo>
                  <a:pt x="664" y="305"/>
                </a:lnTo>
                <a:close/>
                <a:moveTo>
                  <a:pt x="736" y="239"/>
                </a:moveTo>
                <a:lnTo>
                  <a:pt x="703" y="202"/>
                </a:lnTo>
                <a:lnTo>
                  <a:pt x="705" y="201"/>
                </a:lnTo>
                <a:lnTo>
                  <a:pt x="710" y="197"/>
                </a:lnTo>
                <a:lnTo>
                  <a:pt x="716" y="192"/>
                </a:lnTo>
                <a:lnTo>
                  <a:pt x="722" y="187"/>
                </a:lnTo>
                <a:lnTo>
                  <a:pt x="727" y="182"/>
                </a:lnTo>
                <a:lnTo>
                  <a:pt x="733" y="177"/>
                </a:lnTo>
                <a:lnTo>
                  <a:pt x="739" y="172"/>
                </a:lnTo>
                <a:lnTo>
                  <a:pt x="742" y="170"/>
                </a:lnTo>
                <a:lnTo>
                  <a:pt x="773" y="208"/>
                </a:lnTo>
                <a:lnTo>
                  <a:pt x="770" y="210"/>
                </a:lnTo>
                <a:lnTo>
                  <a:pt x="765" y="215"/>
                </a:lnTo>
                <a:lnTo>
                  <a:pt x="759" y="220"/>
                </a:lnTo>
                <a:lnTo>
                  <a:pt x="754" y="224"/>
                </a:lnTo>
                <a:lnTo>
                  <a:pt x="748" y="229"/>
                </a:lnTo>
                <a:lnTo>
                  <a:pt x="742" y="234"/>
                </a:lnTo>
                <a:lnTo>
                  <a:pt x="737" y="238"/>
                </a:lnTo>
                <a:lnTo>
                  <a:pt x="736" y="239"/>
                </a:lnTo>
                <a:lnTo>
                  <a:pt x="736" y="239"/>
                </a:lnTo>
                <a:close/>
                <a:moveTo>
                  <a:pt x="811" y="178"/>
                </a:moveTo>
                <a:lnTo>
                  <a:pt x="781" y="139"/>
                </a:lnTo>
                <a:lnTo>
                  <a:pt x="786" y="135"/>
                </a:lnTo>
                <a:lnTo>
                  <a:pt x="792" y="130"/>
                </a:lnTo>
                <a:lnTo>
                  <a:pt x="798" y="126"/>
                </a:lnTo>
                <a:lnTo>
                  <a:pt x="804" y="121"/>
                </a:lnTo>
                <a:lnTo>
                  <a:pt x="810" y="117"/>
                </a:lnTo>
                <a:lnTo>
                  <a:pt x="816" y="112"/>
                </a:lnTo>
                <a:lnTo>
                  <a:pt x="821" y="109"/>
                </a:lnTo>
                <a:lnTo>
                  <a:pt x="850" y="149"/>
                </a:lnTo>
                <a:lnTo>
                  <a:pt x="845" y="152"/>
                </a:lnTo>
                <a:lnTo>
                  <a:pt x="839" y="156"/>
                </a:lnTo>
                <a:lnTo>
                  <a:pt x="834" y="161"/>
                </a:lnTo>
                <a:lnTo>
                  <a:pt x="828" y="165"/>
                </a:lnTo>
                <a:lnTo>
                  <a:pt x="822" y="170"/>
                </a:lnTo>
                <a:lnTo>
                  <a:pt x="816" y="174"/>
                </a:lnTo>
                <a:lnTo>
                  <a:pt x="811" y="178"/>
                </a:lnTo>
                <a:lnTo>
                  <a:pt x="811" y="178"/>
                </a:lnTo>
                <a:close/>
                <a:moveTo>
                  <a:pt x="889" y="121"/>
                </a:moveTo>
                <a:lnTo>
                  <a:pt x="861" y="80"/>
                </a:lnTo>
                <a:lnTo>
                  <a:pt x="865" y="77"/>
                </a:lnTo>
                <a:lnTo>
                  <a:pt x="872" y="73"/>
                </a:lnTo>
                <a:lnTo>
                  <a:pt x="878" y="69"/>
                </a:lnTo>
                <a:lnTo>
                  <a:pt x="884" y="64"/>
                </a:lnTo>
                <a:lnTo>
                  <a:pt x="891" y="60"/>
                </a:lnTo>
                <a:lnTo>
                  <a:pt x="897" y="56"/>
                </a:lnTo>
                <a:lnTo>
                  <a:pt x="902" y="52"/>
                </a:lnTo>
                <a:lnTo>
                  <a:pt x="929" y="94"/>
                </a:lnTo>
                <a:lnTo>
                  <a:pt x="924" y="97"/>
                </a:lnTo>
                <a:lnTo>
                  <a:pt x="918" y="101"/>
                </a:lnTo>
                <a:lnTo>
                  <a:pt x="912" y="106"/>
                </a:lnTo>
                <a:lnTo>
                  <a:pt x="905" y="110"/>
                </a:lnTo>
                <a:lnTo>
                  <a:pt x="899" y="113"/>
                </a:lnTo>
                <a:lnTo>
                  <a:pt x="893" y="118"/>
                </a:lnTo>
                <a:lnTo>
                  <a:pt x="889" y="121"/>
                </a:lnTo>
                <a:lnTo>
                  <a:pt x="889" y="12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47">
            <a:extLst>
              <a:ext uri="{FF2B5EF4-FFF2-40B4-BE49-F238E27FC236}">
                <a16:creationId xmlns:a16="http://schemas.microsoft.com/office/drawing/2014/main" xmlns="" id="{5EFC1C0A-E853-46B6-BA67-73DB5DFCCA8B}"/>
              </a:ext>
            </a:extLst>
          </p:cNvPr>
          <p:cNvSpPr>
            <a:spLocks noEditPoints="1"/>
          </p:cNvSpPr>
          <p:nvPr/>
        </p:nvSpPr>
        <p:spPr bwMode="auto">
          <a:xfrm>
            <a:off x="9899231" y="2063280"/>
            <a:ext cx="1155094" cy="2012363"/>
          </a:xfrm>
          <a:custGeom>
            <a:avLst/>
            <a:gdLst>
              <a:gd name="T0" fmla="*/ 6 w 989"/>
              <a:gd name="T1" fmla="*/ 61 h 1723"/>
              <a:gd name="T2" fmla="*/ 131 w 989"/>
              <a:gd name="T3" fmla="*/ 105 h 1723"/>
              <a:gd name="T4" fmla="*/ 117 w 989"/>
              <a:gd name="T5" fmla="*/ 154 h 1723"/>
              <a:gd name="T6" fmla="*/ 84 w 989"/>
              <a:gd name="T7" fmla="*/ 134 h 1723"/>
              <a:gd name="T8" fmla="*/ 219 w 989"/>
              <a:gd name="T9" fmla="*/ 164 h 1723"/>
              <a:gd name="T10" fmla="*/ 191 w 989"/>
              <a:gd name="T11" fmla="*/ 204 h 1723"/>
              <a:gd name="T12" fmla="*/ 244 w 989"/>
              <a:gd name="T13" fmla="*/ 243 h 1723"/>
              <a:gd name="T14" fmla="*/ 310 w 989"/>
              <a:gd name="T15" fmla="*/ 232 h 1723"/>
              <a:gd name="T16" fmla="*/ 256 w 989"/>
              <a:gd name="T17" fmla="*/ 252 h 1723"/>
              <a:gd name="T18" fmla="*/ 362 w 989"/>
              <a:gd name="T19" fmla="*/ 275 h 1723"/>
              <a:gd name="T20" fmla="*/ 351 w 989"/>
              <a:gd name="T21" fmla="*/ 332 h 1723"/>
              <a:gd name="T22" fmla="*/ 320 w 989"/>
              <a:gd name="T23" fmla="*/ 304 h 1723"/>
              <a:gd name="T24" fmla="*/ 449 w 989"/>
              <a:gd name="T25" fmla="*/ 357 h 1723"/>
              <a:gd name="T26" fmla="*/ 415 w 989"/>
              <a:gd name="T27" fmla="*/ 392 h 1723"/>
              <a:gd name="T28" fmla="*/ 460 w 989"/>
              <a:gd name="T29" fmla="*/ 438 h 1723"/>
              <a:gd name="T30" fmla="*/ 521 w 989"/>
              <a:gd name="T31" fmla="*/ 432 h 1723"/>
              <a:gd name="T32" fmla="*/ 475 w 989"/>
              <a:gd name="T33" fmla="*/ 454 h 1723"/>
              <a:gd name="T34" fmla="*/ 562 w 989"/>
              <a:gd name="T35" fmla="*/ 479 h 1723"/>
              <a:gd name="T36" fmla="*/ 593 w 989"/>
              <a:gd name="T37" fmla="*/ 517 h 1723"/>
              <a:gd name="T38" fmla="*/ 536 w 989"/>
              <a:gd name="T39" fmla="*/ 526 h 1723"/>
              <a:gd name="T40" fmla="*/ 625 w 989"/>
              <a:gd name="T41" fmla="*/ 559 h 1723"/>
              <a:gd name="T42" fmla="*/ 654 w 989"/>
              <a:gd name="T43" fmla="*/ 597 h 1723"/>
              <a:gd name="T44" fmla="*/ 590 w 989"/>
              <a:gd name="T45" fmla="*/ 594 h 1723"/>
              <a:gd name="T46" fmla="*/ 689 w 989"/>
              <a:gd name="T47" fmla="*/ 650 h 1723"/>
              <a:gd name="T48" fmla="*/ 664 w 989"/>
              <a:gd name="T49" fmla="*/ 701 h 1723"/>
              <a:gd name="T50" fmla="*/ 641 w 989"/>
              <a:gd name="T51" fmla="*/ 666 h 1723"/>
              <a:gd name="T52" fmla="*/ 751 w 989"/>
              <a:gd name="T53" fmla="*/ 750 h 1723"/>
              <a:gd name="T54" fmla="*/ 708 w 989"/>
              <a:gd name="T55" fmla="*/ 774 h 1723"/>
              <a:gd name="T56" fmla="*/ 740 w 989"/>
              <a:gd name="T57" fmla="*/ 832 h 1723"/>
              <a:gd name="T58" fmla="*/ 803 w 989"/>
              <a:gd name="T59" fmla="*/ 848 h 1723"/>
              <a:gd name="T60" fmla="*/ 746 w 989"/>
              <a:gd name="T61" fmla="*/ 844 h 1723"/>
              <a:gd name="T62" fmla="*/ 831 w 989"/>
              <a:gd name="T63" fmla="*/ 909 h 1723"/>
              <a:gd name="T64" fmla="*/ 801 w 989"/>
              <a:gd name="T65" fmla="*/ 964 h 1723"/>
              <a:gd name="T66" fmla="*/ 783 w 989"/>
              <a:gd name="T67" fmla="*/ 922 h 1723"/>
              <a:gd name="T68" fmla="*/ 873 w 989"/>
              <a:gd name="T69" fmla="*/ 1011 h 1723"/>
              <a:gd name="T70" fmla="*/ 832 w 989"/>
              <a:gd name="T71" fmla="*/ 1042 h 1723"/>
              <a:gd name="T72" fmla="*/ 853 w 989"/>
              <a:gd name="T73" fmla="*/ 1100 h 1723"/>
              <a:gd name="T74" fmla="*/ 911 w 989"/>
              <a:gd name="T75" fmla="*/ 1124 h 1723"/>
              <a:gd name="T76" fmla="*/ 860 w 989"/>
              <a:gd name="T77" fmla="*/ 1124 h 1723"/>
              <a:gd name="T78" fmla="*/ 928 w 989"/>
              <a:gd name="T79" fmla="*/ 1181 h 1723"/>
              <a:gd name="T80" fmla="*/ 939 w 989"/>
              <a:gd name="T81" fmla="*/ 1225 h 1723"/>
              <a:gd name="T82" fmla="*/ 884 w 989"/>
              <a:gd name="T83" fmla="*/ 1208 h 1723"/>
              <a:gd name="T84" fmla="*/ 952 w 989"/>
              <a:gd name="T85" fmla="*/ 1283 h 1723"/>
              <a:gd name="T86" fmla="*/ 912 w 989"/>
              <a:gd name="T87" fmla="*/ 1335 h 1723"/>
              <a:gd name="T88" fmla="*/ 902 w 989"/>
              <a:gd name="T89" fmla="*/ 1288 h 1723"/>
              <a:gd name="T90" fmla="*/ 972 w 989"/>
              <a:gd name="T91" fmla="*/ 1402 h 1723"/>
              <a:gd name="T92" fmla="*/ 926 w 989"/>
              <a:gd name="T93" fmla="*/ 1423 h 1723"/>
              <a:gd name="T94" fmla="*/ 920 w 989"/>
              <a:gd name="T95" fmla="*/ 1383 h 1723"/>
              <a:gd name="T96" fmla="*/ 984 w 989"/>
              <a:gd name="T97" fmla="*/ 1506 h 1723"/>
              <a:gd name="T98" fmla="*/ 934 w 989"/>
              <a:gd name="T99" fmla="*/ 1510 h 1723"/>
              <a:gd name="T100" fmla="*/ 939 w 989"/>
              <a:gd name="T101" fmla="*/ 1576 h 1723"/>
              <a:gd name="T102" fmla="*/ 989 w 989"/>
              <a:gd name="T103" fmla="*/ 1613 h 1723"/>
              <a:gd name="T104" fmla="*/ 939 w 989"/>
              <a:gd name="T105" fmla="*/ 1599 h 1723"/>
              <a:gd name="T106" fmla="*/ 989 w 989"/>
              <a:gd name="T107" fmla="*/ 1674 h 1723"/>
              <a:gd name="T108" fmla="*/ 989 w 989"/>
              <a:gd name="T109" fmla="*/ 1687 h 1723"/>
              <a:gd name="T110" fmla="*/ 989 w 989"/>
              <a:gd name="T111" fmla="*/ 1703 h 1723"/>
              <a:gd name="T112" fmla="*/ 988 w 989"/>
              <a:gd name="T113" fmla="*/ 1718 h 1723"/>
              <a:gd name="T114" fmla="*/ 939 w 989"/>
              <a:gd name="T115" fmla="*/ 1716 h 1723"/>
              <a:gd name="T116" fmla="*/ 939 w 989"/>
              <a:gd name="T117" fmla="*/ 1701 h 1723"/>
              <a:gd name="T118" fmla="*/ 940 w 989"/>
              <a:gd name="T119" fmla="*/ 1686 h 1723"/>
              <a:gd name="T120" fmla="*/ 940 w 989"/>
              <a:gd name="T121" fmla="*/ 1673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9" h="1723">
                <a:moveTo>
                  <a:pt x="6" y="61"/>
                </a:moveTo>
                <a:lnTo>
                  <a:pt x="98" y="0"/>
                </a:lnTo>
                <a:lnTo>
                  <a:pt x="162" y="36"/>
                </a:lnTo>
                <a:lnTo>
                  <a:pt x="71" y="97"/>
                </a:lnTo>
                <a:lnTo>
                  <a:pt x="64" y="207"/>
                </a:lnTo>
                <a:lnTo>
                  <a:pt x="0" y="170"/>
                </a:lnTo>
                <a:lnTo>
                  <a:pt x="6" y="61"/>
                </a:lnTo>
                <a:lnTo>
                  <a:pt x="6" y="61"/>
                </a:lnTo>
                <a:close/>
                <a:moveTo>
                  <a:pt x="84" y="134"/>
                </a:moveTo>
                <a:lnTo>
                  <a:pt x="109" y="92"/>
                </a:lnTo>
                <a:lnTo>
                  <a:pt x="111" y="93"/>
                </a:lnTo>
                <a:lnTo>
                  <a:pt x="118" y="97"/>
                </a:lnTo>
                <a:lnTo>
                  <a:pt x="125" y="101"/>
                </a:lnTo>
                <a:lnTo>
                  <a:pt x="131" y="105"/>
                </a:lnTo>
                <a:lnTo>
                  <a:pt x="137" y="109"/>
                </a:lnTo>
                <a:lnTo>
                  <a:pt x="144" y="113"/>
                </a:lnTo>
                <a:lnTo>
                  <a:pt x="150" y="117"/>
                </a:lnTo>
                <a:lnTo>
                  <a:pt x="152" y="119"/>
                </a:lnTo>
                <a:lnTo>
                  <a:pt x="125" y="159"/>
                </a:lnTo>
                <a:lnTo>
                  <a:pt x="124" y="159"/>
                </a:lnTo>
                <a:lnTo>
                  <a:pt x="117" y="154"/>
                </a:lnTo>
                <a:lnTo>
                  <a:pt x="111" y="151"/>
                </a:lnTo>
                <a:lnTo>
                  <a:pt x="105" y="147"/>
                </a:lnTo>
                <a:lnTo>
                  <a:pt x="99" y="143"/>
                </a:lnTo>
                <a:lnTo>
                  <a:pt x="92" y="139"/>
                </a:lnTo>
                <a:lnTo>
                  <a:pt x="86" y="135"/>
                </a:lnTo>
                <a:lnTo>
                  <a:pt x="84" y="134"/>
                </a:lnTo>
                <a:lnTo>
                  <a:pt x="84" y="134"/>
                </a:lnTo>
                <a:close/>
                <a:moveTo>
                  <a:pt x="166" y="186"/>
                </a:moveTo>
                <a:lnTo>
                  <a:pt x="194" y="146"/>
                </a:lnTo>
                <a:lnTo>
                  <a:pt x="195" y="147"/>
                </a:lnTo>
                <a:lnTo>
                  <a:pt x="201" y="151"/>
                </a:lnTo>
                <a:lnTo>
                  <a:pt x="207" y="155"/>
                </a:lnTo>
                <a:lnTo>
                  <a:pt x="213" y="159"/>
                </a:lnTo>
                <a:lnTo>
                  <a:pt x="219" y="164"/>
                </a:lnTo>
                <a:lnTo>
                  <a:pt x="226" y="168"/>
                </a:lnTo>
                <a:lnTo>
                  <a:pt x="232" y="173"/>
                </a:lnTo>
                <a:lnTo>
                  <a:pt x="235" y="175"/>
                </a:lnTo>
                <a:lnTo>
                  <a:pt x="205" y="214"/>
                </a:lnTo>
                <a:lnTo>
                  <a:pt x="203" y="212"/>
                </a:lnTo>
                <a:lnTo>
                  <a:pt x="197" y="209"/>
                </a:lnTo>
                <a:lnTo>
                  <a:pt x="191" y="204"/>
                </a:lnTo>
                <a:lnTo>
                  <a:pt x="185" y="200"/>
                </a:lnTo>
                <a:lnTo>
                  <a:pt x="179" y="196"/>
                </a:lnTo>
                <a:lnTo>
                  <a:pt x="173" y="191"/>
                </a:lnTo>
                <a:lnTo>
                  <a:pt x="167" y="187"/>
                </a:lnTo>
                <a:lnTo>
                  <a:pt x="166" y="186"/>
                </a:lnTo>
                <a:lnTo>
                  <a:pt x="166" y="186"/>
                </a:lnTo>
                <a:close/>
                <a:moveTo>
                  <a:pt x="244" y="243"/>
                </a:moveTo>
                <a:lnTo>
                  <a:pt x="274" y="204"/>
                </a:lnTo>
                <a:lnTo>
                  <a:pt x="280" y="209"/>
                </a:lnTo>
                <a:lnTo>
                  <a:pt x="286" y="213"/>
                </a:lnTo>
                <a:lnTo>
                  <a:pt x="292" y="218"/>
                </a:lnTo>
                <a:lnTo>
                  <a:pt x="298" y="223"/>
                </a:lnTo>
                <a:lnTo>
                  <a:pt x="304" y="227"/>
                </a:lnTo>
                <a:lnTo>
                  <a:pt x="310" y="232"/>
                </a:lnTo>
                <a:lnTo>
                  <a:pt x="313" y="235"/>
                </a:lnTo>
                <a:lnTo>
                  <a:pt x="282" y="273"/>
                </a:lnTo>
                <a:lnTo>
                  <a:pt x="279" y="271"/>
                </a:lnTo>
                <a:lnTo>
                  <a:pt x="273" y="266"/>
                </a:lnTo>
                <a:lnTo>
                  <a:pt x="268" y="261"/>
                </a:lnTo>
                <a:lnTo>
                  <a:pt x="262" y="257"/>
                </a:lnTo>
                <a:lnTo>
                  <a:pt x="256" y="252"/>
                </a:lnTo>
                <a:lnTo>
                  <a:pt x="250" y="248"/>
                </a:lnTo>
                <a:lnTo>
                  <a:pt x="244" y="243"/>
                </a:lnTo>
                <a:lnTo>
                  <a:pt x="244" y="243"/>
                </a:lnTo>
                <a:close/>
                <a:moveTo>
                  <a:pt x="320" y="304"/>
                </a:moveTo>
                <a:lnTo>
                  <a:pt x="352" y="267"/>
                </a:lnTo>
                <a:lnTo>
                  <a:pt x="356" y="271"/>
                </a:lnTo>
                <a:lnTo>
                  <a:pt x="362" y="275"/>
                </a:lnTo>
                <a:lnTo>
                  <a:pt x="368" y="280"/>
                </a:lnTo>
                <a:lnTo>
                  <a:pt x="373" y="285"/>
                </a:lnTo>
                <a:lnTo>
                  <a:pt x="378" y="290"/>
                </a:lnTo>
                <a:lnTo>
                  <a:pt x="384" y="296"/>
                </a:lnTo>
                <a:lnTo>
                  <a:pt x="389" y="300"/>
                </a:lnTo>
                <a:lnTo>
                  <a:pt x="356" y="336"/>
                </a:lnTo>
                <a:lnTo>
                  <a:pt x="351" y="332"/>
                </a:lnTo>
                <a:lnTo>
                  <a:pt x="346" y="327"/>
                </a:lnTo>
                <a:lnTo>
                  <a:pt x="340" y="322"/>
                </a:lnTo>
                <a:lnTo>
                  <a:pt x="335" y="317"/>
                </a:lnTo>
                <a:lnTo>
                  <a:pt x="330" y="313"/>
                </a:lnTo>
                <a:lnTo>
                  <a:pt x="324" y="308"/>
                </a:lnTo>
                <a:lnTo>
                  <a:pt x="320" y="304"/>
                </a:lnTo>
                <a:lnTo>
                  <a:pt x="320" y="304"/>
                </a:lnTo>
                <a:close/>
                <a:moveTo>
                  <a:pt x="392" y="369"/>
                </a:moveTo>
                <a:lnTo>
                  <a:pt x="426" y="334"/>
                </a:lnTo>
                <a:lnTo>
                  <a:pt x="428" y="336"/>
                </a:lnTo>
                <a:lnTo>
                  <a:pt x="434" y="341"/>
                </a:lnTo>
                <a:lnTo>
                  <a:pt x="439" y="346"/>
                </a:lnTo>
                <a:lnTo>
                  <a:pt x="444" y="352"/>
                </a:lnTo>
                <a:lnTo>
                  <a:pt x="449" y="357"/>
                </a:lnTo>
                <a:lnTo>
                  <a:pt x="455" y="362"/>
                </a:lnTo>
                <a:lnTo>
                  <a:pt x="460" y="367"/>
                </a:lnTo>
                <a:lnTo>
                  <a:pt x="462" y="369"/>
                </a:lnTo>
                <a:lnTo>
                  <a:pt x="426" y="403"/>
                </a:lnTo>
                <a:lnTo>
                  <a:pt x="425" y="402"/>
                </a:lnTo>
                <a:lnTo>
                  <a:pt x="420" y="397"/>
                </a:lnTo>
                <a:lnTo>
                  <a:pt x="415" y="392"/>
                </a:lnTo>
                <a:lnTo>
                  <a:pt x="409" y="387"/>
                </a:lnTo>
                <a:lnTo>
                  <a:pt x="404" y="382"/>
                </a:lnTo>
                <a:lnTo>
                  <a:pt x="399" y="377"/>
                </a:lnTo>
                <a:lnTo>
                  <a:pt x="394" y="371"/>
                </a:lnTo>
                <a:lnTo>
                  <a:pt x="392" y="369"/>
                </a:lnTo>
                <a:lnTo>
                  <a:pt x="392" y="369"/>
                </a:lnTo>
                <a:close/>
                <a:moveTo>
                  <a:pt x="460" y="438"/>
                </a:moveTo>
                <a:lnTo>
                  <a:pt x="496" y="405"/>
                </a:lnTo>
                <a:lnTo>
                  <a:pt x="496" y="405"/>
                </a:lnTo>
                <a:lnTo>
                  <a:pt x="501" y="411"/>
                </a:lnTo>
                <a:lnTo>
                  <a:pt x="506" y="416"/>
                </a:lnTo>
                <a:lnTo>
                  <a:pt x="511" y="421"/>
                </a:lnTo>
                <a:lnTo>
                  <a:pt x="516" y="427"/>
                </a:lnTo>
                <a:lnTo>
                  <a:pt x="521" y="432"/>
                </a:lnTo>
                <a:lnTo>
                  <a:pt x="526" y="438"/>
                </a:lnTo>
                <a:lnTo>
                  <a:pt x="530" y="442"/>
                </a:lnTo>
                <a:lnTo>
                  <a:pt x="493" y="474"/>
                </a:lnTo>
                <a:lnTo>
                  <a:pt x="490" y="471"/>
                </a:lnTo>
                <a:lnTo>
                  <a:pt x="485" y="465"/>
                </a:lnTo>
                <a:lnTo>
                  <a:pt x="480" y="460"/>
                </a:lnTo>
                <a:lnTo>
                  <a:pt x="475" y="454"/>
                </a:lnTo>
                <a:lnTo>
                  <a:pt x="470" y="449"/>
                </a:lnTo>
                <a:lnTo>
                  <a:pt x="465" y="444"/>
                </a:lnTo>
                <a:lnTo>
                  <a:pt x="460" y="439"/>
                </a:lnTo>
                <a:lnTo>
                  <a:pt x="460" y="438"/>
                </a:lnTo>
                <a:lnTo>
                  <a:pt x="460" y="438"/>
                </a:lnTo>
                <a:close/>
                <a:moveTo>
                  <a:pt x="524" y="511"/>
                </a:moveTo>
                <a:lnTo>
                  <a:pt x="562" y="479"/>
                </a:lnTo>
                <a:lnTo>
                  <a:pt x="565" y="483"/>
                </a:lnTo>
                <a:lnTo>
                  <a:pt x="570" y="489"/>
                </a:lnTo>
                <a:lnTo>
                  <a:pt x="575" y="494"/>
                </a:lnTo>
                <a:lnTo>
                  <a:pt x="579" y="500"/>
                </a:lnTo>
                <a:lnTo>
                  <a:pt x="584" y="506"/>
                </a:lnTo>
                <a:lnTo>
                  <a:pt x="589" y="511"/>
                </a:lnTo>
                <a:lnTo>
                  <a:pt x="593" y="517"/>
                </a:lnTo>
                <a:lnTo>
                  <a:pt x="594" y="518"/>
                </a:lnTo>
                <a:lnTo>
                  <a:pt x="555" y="548"/>
                </a:lnTo>
                <a:lnTo>
                  <a:pt x="555" y="548"/>
                </a:lnTo>
                <a:lnTo>
                  <a:pt x="550" y="542"/>
                </a:lnTo>
                <a:lnTo>
                  <a:pt x="546" y="536"/>
                </a:lnTo>
                <a:lnTo>
                  <a:pt x="541" y="531"/>
                </a:lnTo>
                <a:lnTo>
                  <a:pt x="536" y="526"/>
                </a:lnTo>
                <a:lnTo>
                  <a:pt x="532" y="520"/>
                </a:lnTo>
                <a:lnTo>
                  <a:pt x="528" y="514"/>
                </a:lnTo>
                <a:lnTo>
                  <a:pt x="524" y="511"/>
                </a:lnTo>
                <a:lnTo>
                  <a:pt x="524" y="511"/>
                </a:lnTo>
                <a:close/>
                <a:moveTo>
                  <a:pt x="585" y="587"/>
                </a:moveTo>
                <a:lnTo>
                  <a:pt x="624" y="557"/>
                </a:lnTo>
                <a:lnTo>
                  <a:pt x="625" y="559"/>
                </a:lnTo>
                <a:lnTo>
                  <a:pt x="630" y="565"/>
                </a:lnTo>
                <a:lnTo>
                  <a:pt x="634" y="570"/>
                </a:lnTo>
                <a:lnTo>
                  <a:pt x="638" y="576"/>
                </a:lnTo>
                <a:lnTo>
                  <a:pt x="643" y="582"/>
                </a:lnTo>
                <a:lnTo>
                  <a:pt x="647" y="589"/>
                </a:lnTo>
                <a:lnTo>
                  <a:pt x="651" y="595"/>
                </a:lnTo>
                <a:lnTo>
                  <a:pt x="654" y="597"/>
                </a:lnTo>
                <a:lnTo>
                  <a:pt x="613" y="626"/>
                </a:lnTo>
                <a:lnTo>
                  <a:pt x="611" y="623"/>
                </a:lnTo>
                <a:lnTo>
                  <a:pt x="607" y="617"/>
                </a:lnTo>
                <a:lnTo>
                  <a:pt x="603" y="611"/>
                </a:lnTo>
                <a:lnTo>
                  <a:pt x="599" y="605"/>
                </a:lnTo>
                <a:lnTo>
                  <a:pt x="594" y="599"/>
                </a:lnTo>
                <a:lnTo>
                  <a:pt x="590" y="594"/>
                </a:lnTo>
                <a:lnTo>
                  <a:pt x="586" y="588"/>
                </a:lnTo>
                <a:lnTo>
                  <a:pt x="585" y="587"/>
                </a:lnTo>
                <a:lnTo>
                  <a:pt x="585" y="587"/>
                </a:lnTo>
                <a:close/>
                <a:moveTo>
                  <a:pt x="641" y="666"/>
                </a:moveTo>
                <a:lnTo>
                  <a:pt x="682" y="639"/>
                </a:lnTo>
                <a:lnTo>
                  <a:pt x="685" y="643"/>
                </a:lnTo>
                <a:lnTo>
                  <a:pt x="689" y="650"/>
                </a:lnTo>
                <a:lnTo>
                  <a:pt x="693" y="655"/>
                </a:lnTo>
                <a:lnTo>
                  <a:pt x="697" y="662"/>
                </a:lnTo>
                <a:lnTo>
                  <a:pt x="701" y="668"/>
                </a:lnTo>
                <a:lnTo>
                  <a:pt x="705" y="674"/>
                </a:lnTo>
                <a:lnTo>
                  <a:pt x="709" y="681"/>
                </a:lnTo>
                <a:lnTo>
                  <a:pt x="667" y="707"/>
                </a:lnTo>
                <a:lnTo>
                  <a:pt x="664" y="701"/>
                </a:lnTo>
                <a:lnTo>
                  <a:pt x="660" y="694"/>
                </a:lnTo>
                <a:lnTo>
                  <a:pt x="656" y="688"/>
                </a:lnTo>
                <a:lnTo>
                  <a:pt x="652" y="683"/>
                </a:lnTo>
                <a:lnTo>
                  <a:pt x="648" y="677"/>
                </a:lnTo>
                <a:lnTo>
                  <a:pt x="644" y="670"/>
                </a:lnTo>
                <a:lnTo>
                  <a:pt x="641" y="666"/>
                </a:lnTo>
                <a:lnTo>
                  <a:pt x="641" y="666"/>
                </a:lnTo>
                <a:close/>
                <a:moveTo>
                  <a:pt x="693" y="748"/>
                </a:moveTo>
                <a:lnTo>
                  <a:pt x="735" y="723"/>
                </a:lnTo>
                <a:lnTo>
                  <a:pt x="736" y="725"/>
                </a:lnTo>
                <a:lnTo>
                  <a:pt x="740" y="731"/>
                </a:lnTo>
                <a:lnTo>
                  <a:pt x="743" y="738"/>
                </a:lnTo>
                <a:lnTo>
                  <a:pt x="747" y="744"/>
                </a:lnTo>
                <a:lnTo>
                  <a:pt x="751" y="750"/>
                </a:lnTo>
                <a:lnTo>
                  <a:pt x="755" y="757"/>
                </a:lnTo>
                <a:lnTo>
                  <a:pt x="758" y="763"/>
                </a:lnTo>
                <a:lnTo>
                  <a:pt x="760" y="766"/>
                </a:lnTo>
                <a:lnTo>
                  <a:pt x="717" y="790"/>
                </a:lnTo>
                <a:lnTo>
                  <a:pt x="715" y="787"/>
                </a:lnTo>
                <a:lnTo>
                  <a:pt x="712" y="781"/>
                </a:lnTo>
                <a:lnTo>
                  <a:pt x="708" y="774"/>
                </a:lnTo>
                <a:lnTo>
                  <a:pt x="704" y="769"/>
                </a:lnTo>
                <a:lnTo>
                  <a:pt x="701" y="762"/>
                </a:lnTo>
                <a:lnTo>
                  <a:pt x="698" y="756"/>
                </a:lnTo>
                <a:lnTo>
                  <a:pt x="694" y="750"/>
                </a:lnTo>
                <a:lnTo>
                  <a:pt x="693" y="748"/>
                </a:lnTo>
                <a:lnTo>
                  <a:pt x="693" y="748"/>
                </a:lnTo>
                <a:close/>
                <a:moveTo>
                  <a:pt x="740" y="832"/>
                </a:moveTo>
                <a:lnTo>
                  <a:pt x="783" y="810"/>
                </a:lnTo>
                <a:lnTo>
                  <a:pt x="786" y="815"/>
                </a:lnTo>
                <a:lnTo>
                  <a:pt x="790" y="822"/>
                </a:lnTo>
                <a:lnTo>
                  <a:pt x="793" y="829"/>
                </a:lnTo>
                <a:lnTo>
                  <a:pt x="796" y="835"/>
                </a:lnTo>
                <a:lnTo>
                  <a:pt x="799" y="842"/>
                </a:lnTo>
                <a:lnTo>
                  <a:pt x="803" y="848"/>
                </a:lnTo>
                <a:lnTo>
                  <a:pt x="806" y="855"/>
                </a:lnTo>
                <a:lnTo>
                  <a:pt x="762" y="876"/>
                </a:lnTo>
                <a:lnTo>
                  <a:pt x="759" y="870"/>
                </a:lnTo>
                <a:lnTo>
                  <a:pt x="756" y="863"/>
                </a:lnTo>
                <a:lnTo>
                  <a:pt x="752" y="857"/>
                </a:lnTo>
                <a:lnTo>
                  <a:pt x="749" y="851"/>
                </a:lnTo>
                <a:lnTo>
                  <a:pt x="746" y="844"/>
                </a:lnTo>
                <a:lnTo>
                  <a:pt x="742" y="838"/>
                </a:lnTo>
                <a:lnTo>
                  <a:pt x="740" y="832"/>
                </a:lnTo>
                <a:lnTo>
                  <a:pt x="740" y="832"/>
                </a:lnTo>
                <a:close/>
                <a:moveTo>
                  <a:pt x="782" y="920"/>
                </a:moveTo>
                <a:lnTo>
                  <a:pt x="827" y="900"/>
                </a:lnTo>
                <a:lnTo>
                  <a:pt x="828" y="902"/>
                </a:lnTo>
                <a:lnTo>
                  <a:pt x="831" y="909"/>
                </a:lnTo>
                <a:lnTo>
                  <a:pt x="834" y="916"/>
                </a:lnTo>
                <a:lnTo>
                  <a:pt x="837" y="922"/>
                </a:lnTo>
                <a:lnTo>
                  <a:pt x="840" y="929"/>
                </a:lnTo>
                <a:lnTo>
                  <a:pt x="843" y="936"/>
                </a:lnTo>
                <a:lnTo>
                  <a:pt x="846" y="943"/>
                </a:lnTo>
                <a:lnTo>
                  <a:pt x="847" y="946"/>
                </a:lnTo>
                <a:lnTo>
                  <a:pt x="801" y="964"/>
                </a:lnTo>
                <a:lnTo>
                  <a:pt x="800" y="962"/>
                </a:lnTo>
                <a:lnTo>
                  <a:pt x="798" y="955"/>
                </a:lnTo>
                <a:lnTo>
                  <a:pt x="795" y="948"/>
                </a:lnTo>
                <a:lnTo>
                  <a:pt x="792" y="942"/>
                </a:lnTo>
                <a:lnTo>
                  <a:pt x="789" y="935"/>
                </a:lnTo>
                <a:lnTo>
                  <a:pt x="786" y="929"/>
                </a:lnTo>
                <a:lnTo>
                  <a:pt x="783" y="922"/>
                </a:lnTo>
                <a:lnTo>
                  <a:pt x="782" y="920"/>
                </a:lnTo>
                <a:lnTo>
                  <a:pt x="782" y="920"/>
                </a:lnTo>
                <a:close/>
                <a:moveTo>
                  <a:pt x="820" y="1009"/>
                </a:moveTo>
                <a:lnTo>
                  <a:pt x="865" y="992"/>
                </a:lnTo>
                <a:lnTo>
                  <a:pt x="868" y="998"/>
                </a:lnTo>
                <a:lnTo>
                  <a:pt x="871" y="1005"/>
                </a:lnTo>
                <a:lnTo>
                  <a:pt x="873" y="1011"/>
                </a:lnTo>
                <a:lnTo>
                  <a:pt x="876" y="1018"/>
                </a:lnTo>
                <a:lnTo>
                  <a:pt x="878" y="1026"/>
                </a:lnTo>
                <a:lnTo>
                  <a:pt x="881" y="1033"/>
                </a:lnTo>
                <a:lnTo>
                  <a:pt x="883" y="1038"/>
                </a:lnTo>
                <a:lnTo>
                  <a:pt x="837" y="1055"/>
                </a:lnTo>
                <a:lnTo>
                  <a:pt x="835" y="1049"/>
                </a:lnTo>
                <a:lnTo>
                  <a:pt x="832" y="1042"/>
                </a:lnTo>
                <a:lnTo>
                  <a:pt x="830" y="1035"/>
                </a:lnTo>
                <a:lnTo>
                  <a:pt x="827" y="1029"/>
                </a:lnTo>
                <a:lnTo>
                  <a:pt x="825" y="1022"/>
                </a:lnTo>
                <a:lnTo>
                  <a:pt x="822" y="1015"/>
                </a:lnTo>
                <a:lnTo>
                  <a:pt x="820" y="1009"/>
                </a:lnTo>
                <a:lnTo>
                  <a:pt x="820" y="1009"/>
                </a:lnTo>
                <a:close/>
                <a:moveTo>
                  <a:pt x="853" y="1100"/>
                </a:moveTo>
                <a:lnTo>
                  <a:pt x="899" y="1085"/>
                </a:lnTo>
                <a:lnTo>
                  <a:pt x="900" y="1089"/>
                </a:lnTo>
                <a:lnTo>
                  <a:pt x="902" y="1096"/>
                </a:lnTo>
                <a:lnTo>
                  <a:pt x="905" y="1103"/>
                </a:lnTo>
                <a:lnTo>
                  <a:pt x="907" y="1110"/>
                </a:lnTo>
                <a:lnTo>
                  <a:pt x="909" y="1117"/>
                </a:lnTo>
                <a:lnTo>
                  <a:pt x="911" y="1124"/>
                </a:lnTo>
                <a:lnTo>
                  <a:pt x="914" y="1131"/>
                </a:lnTo>
                <a:lnTo>
                  <a:pt x="914" y="1133"/>
                </a:lnTo>
                <a:lnTo>
                  <a:pt x="867" y="1147"/>
                </a:lnTo>
                <a:lnTo>
                  <a:pt x="866" y="1145"/>
                </a:lnTo>
                <a:lnTo>
                  <a:pt x="865" y="1138"/>
                </a:lnTo>
                <a:lnTo>
                  <a:pt x="863" y="1131"/>
                </a:lnTo>
                <a:lnTo>
                  <a:pt x="860" y="1124"/>
                </a:lnTo>
                <a:lnTo>
                  <a:pt x="858" y="1118"/>
                </a:lnTo>
                <a:lnTo>
                  <a:pt x="856" y="1111"/>
                </a:lnTo>
                <a:lnTo>
                  <a:pt x="854" y="1104"/>
                </a:lnTo>
                <a:lnTo>
                  <a:pt x="853" y="1100"/>
                </a:lnTo>
                <a:lnTo>
                  <a:pt x="853" y="1100"/>
                </a:lnTo>
                <a:close/>
                <a:moveTo>
                  <a:pt x="880" y="1193"/>
                </a:moveTo>
                <a:lnTo>
                  <a:pt x="928" y="1181"/>
                </a:lnTo>
                <a:lnTo>
                  <a:pt x="928" y="1182"/>
                </a:lnTo>
                <a:lnTo>
                  <a:pt x="930" y="1189"/>
                </a:lnTo>
                <a:lnTo>
                  <a:pt x="931" y="1196"/>
                </a:lnTo>
                <a:lnTo>
                  <a:pt x="933" y="1203"/>
                </a:lnTo>
                <a:lnTo>
                  <a:pt x="935" y="1211"/>
                </a:lnTo>
                <a:lnTo>
                  <a:pt x="937" y="1217"/>
                </a:lnTo>
                <a:lnTo>
                  <a:pt x="939" y="1225"/>
                </a:lnTo>
                <a:lnTo>
                  <a:pt x="940" y="1229"/>
                </a:lnTo>
                <a:lnTo>
                  <a:pt x="892" y="1241"/>
                </a:lnTo>
                <a:lnTo>
                  <a:pt x="891" y="1237"/>
                </a:lnTo>
                <a:lnTo>
                  <a:pt x="889" y="1229"/>
                </a:lnTo>
                <a:lnTo>
                  <a:pt x="888" y="1222"/>
                </a:lnTo>
                <a:lnTo>
                  <a:pt x="886" y="1215"/>
                </a:lnTo>
                <a:lnTo>
                  <a:pt x="884" y="1208"/>
                </a:lnTo>
                <a:lnTo>
                  <a:pt x="882" y="1201"/>
                </a:lnTo>
                <a:lnTo>
                  <a:pt x="880" y="1194"/>
                </a:lnTo>
                <a:lnTo>
                  <a:pt x="880" y="1193"/>
                </a:lnTo>
                <a:lnTo>
                  <a:pt x="880" y="1193"/>
                </a:lnTo>
                <a:close/>
                <a:moveTo>
                  <a:pt x="902" y="1288"/>
                </a:moveTo>
                <a:lnTo>
                  <a:pt x="951" y="1278"/>
                </a:lnTo>
                <a:lnTo>
                  <a:pt x="952" y="1283"/>
                </a:lnTo>
                <a:lnTo>
                  <a:pt x="954" y="1291"/>
                </a:lnTo>
                <a:lnTo>
                  <a:pt x="955" y="1298"/>
                </a:lnTo>
                <a:lnTo>
                  <a:pt x="956" y="1305"/>
                </a:lnTo>
                <a:lnTo>
                  <a:pt x="958" y="1313"/>
                </a:lnTo>
                <a:lnTo>
                  <a:pt x="959" y="1320"/>
                </a:lnTo>
                <a:lnTo>
                  <a:pt x="961" y="1327"/>
                </a:lnTo>
                <a:lnTo>
                  <a:pt x="912" y="1335"/>
                </a:lnTo>
                <a:lnTo>
                  <a:pt x="911" y="1329"/>
                </a:lnTo>
                <a:lnTo>
                  <a:pt x="909" y="1322"/>
                </a:lnTo>
                <a:lnTo>
                  <a:pt x="908" y="1315"/>
                </a:lnTo>
                <a:lnTo>
                  <a:pt x="906" y="1307"/>
                </a:lnTo>
                <a:lnTo>
                  <a:pt x="905" y="1300"/>
                </a:lnTo>
                <a:lnTo>
                  <a:pt x="904" y="1293"/>
                </a:lnTo>
                <a:lnTo>
                  <a:pt x="902" y="1288"/>
                </a:lnTo>
                <a:lnTo>
                  <a:pt x="902" y="1288"/>
                </a:lnTo>
                <a:close/>
                <a:moveTo>
                  <a:pt x="920" y="1383"/>
                </a:moveTo>
                <a:lnTo>
                  <a:pt x="968" y="1376"/>
                </a:lnTo>
                <a:lnTo>
                  <a:pt x="969" y="1379"/>
                </a:lnTo>
                <a:lnTo>
                  <a:pt x="970" y="1387"/>
                </a:lnTo>
                <a:lnTo>
                  <a:pt x="971" y="1394"/>
                </a:lnTo>
                <a:lnTo>
                  <a:pt x="972" y="1402"/>
                </a:lnTo>
                <a:lnTo>
                  <a:pt x="973" y="1409"/>
                </a:lnTo>
                <a:lnTo>
                  <a:pt x="974" y="1417"/>
                </a:lnTo>
                <a:lnTo>
                  <a:pt x="975" y="1424"/>
                </a:lnTo>
                <a:lnTo>
                  <a:pt x="975" y="1425"/>
                </a:lnTo>
                <a:lnTo>
                  <a:pt x="927" y="1431"/>
                </a:lnTo>
                <a:lnTo>
                  <a:pt x="927" y="1430"/>
                </a:lnTo>
                <a:lnTo>
                  <a:pt x="926" y="1423"/>
                </a:lnTo>
                <a:lnTo>
                  <a:pt x="925" y="1416"/>
                </a:lnTo>
                <a:lnTo>
                  <a:pt x="924" y="1408"/>
                </a:lnTo>
                <a:lnTo>
                  <a:pt x="923" y="1401"/>
                </a:lnTo>
                <a:lnTo>
                  <a:pt x="922" y="1394"/>
                </a:lnTo>
                <a:lnTo>
                  <a:pt x="920" y="1387"/>
                </a:lnTo>
                <a:lnTo>
                  <a:pt x="920" y="1383"/>
                </a:lnTo>
                <a:lnTo>
                  <a:pt x="920" y="1383"/>
                </a:lnTo>
                <a:close/>
                <a:moveTo>
                  <a:pt x="932" y="1479"/>
                </a:moveTo>
                <a:lnTo>
                  <a:pt x="981" y="1475"/>
                </a:lnTo>
                <a:lnTo>
                  <a:pt x="981" y="1476"/>
                </a:lnTo>
                <a:lnTo>
                  <a:pt x="982" y="1484"/>
                </a:lnTo>
                <a:lnTo>
                  <a:pt x="982" y="1492"/>
                </a:lnTo>
                <a:lnTo>
                  <a:pt x="983" y="1499"/>
                </a:lnTo>
                <a:lnTo>
                  <a:pt x="984" y="1506"/>
                </a:lnTo>
                <a:lnTo>
                  <a:pt x="984" y="1514"/>
                </a:lnTo>
                <a:lnTo>
                  <a:pt x="985" y="1522"/>
                </a:lnTo>
                <a:lnTo>
                  <a:pt x="985" y="1524"/>
                </a:lnTo>
                <a:lnTo>
                  <a:pt x="936" y="1528"/>
                </a:lnTo>
                <a:lnTo>
                  <a:pt x="936" y="1525"/>
                </a:lnTo>
                <a:lnTo>
                  <a:pt x="935" y="1518"/>
                </a:lnTo>
                <a:lnTo>
                  <a:pt x="934" y="1510"/>
                </a:lnTo>
                <a:lnTo>
                  <a:pt x="934" y="1503"/>
                </a:lnTo>
                <a:lnTo>
                  <a:pt x="933" y="1496"/>
                </a:lnTo>
                <a:lnTo>
                  <a:pt x="933" y="1489"/>
                </a:lnTo>
                <a:lnTo>
                  <a:pt x="932" y="1481"/>
                </a:lnTo>
                <a:lnTo>
                  <a:pt x="932" y="1479"/>
                </a:lnTo>
                <a:lnTo>
                  <a:pt x="932" y="1479"/>
                </a:lnTo>
                <a:close/>
                <a:moveTo>
                  <a:pt x="939" y="1576"/>
                </a:moveTo>
                <a:lnTo>
                  <a:pt x="988" y="1574"/>
                </a:lnTo>
                <a:lnTo>
                  <a:pt x="988" y="1575"/>
                </a:lnTo>
                <a:lnTo>
                  <a:pt x="988" y="1583"/>
                </a:lnTo>
                <a:lnTo>
                  <a:pt x="989" y="1590"/>
                </a:lnTo>
                <a:lnTo>
                  <a:pt x="989" y="1598"/>
                </a:lnTo>
                <a:lnTo>
                  <a:pt x="989" y="1605"/>
                </a:lnTo>
                <a:lnTo>
                  <a:pt x="989" y="1613"/>
                </a:lnTo>
                <a:lnTo>
                  <a:pt x="989" y="1621"/>
                </a:lnTo>
                <a:lnTo>
                  <a:pt x="989" y="1623"/>
                </a:lnTo>
                <a:lnTo>
                  <a:pt x="940" y="1624"/>
                </a:lnTo>
                <a:lnTo>
                  <a:pt x="940" y="1622"/>
                </a:lnTo>
                <a:lnTo>
                  <a:pt x="940" y="1614"/>
                </a:lnTo>
                <a:lnTo>
                  <a:pt x="940" y="1607"/>
                </a:lnTo>
                <a:lnTo>
                  <a:pt x="939" y="1599"/>
                </a:lnTo>
                <a:lnTo>
                  <a:pt x="939" y="1592"/>
                </a:lnTo>
                <a:lnTo>
                  <a:pt x="939" y="1584"/>
                </a:lnTo>
                <a:lnTo>
                  <a:pt x="939" y="1577"/>
                </a:lnTo>
                <a:lnTo>
                  <a:pt x="939" y="1576"/>
                </a:lnTo>
                <a:lnTo>
                  <a:pt x="939" y="1576"/>
                </a:lnTo>
                <a:close/>
                <a:moveTo>
                  <a:pt x="940" y="1673"/>
                </a:moveTo>
                <a:lnTo>
                  <a:pt x="989" y="1674"/>
                </a:lnTo>
                <a:lnTo>
                  <a:pt x="989" y="1674"/>
                </a:lnTo>
                <a:lnTo>
                  <a:pt x="989" y="1676"/>
                </a:lnTo>
                <a:lnTo>
                  <a:pt x="989" y="1678"/>
                </a:lnTo>
                <a:lnTo>
                  <a:pt x="989" y="1680"/>
                </a:lnTo>
                <a:lnTo>
                  <a:pt x="989" y="1682"/>
                </a:lnTo>
                <a:lnTo>
                  <a:pt x="989" y="1684"/>
                </a:lnTo>
                <a:lnTo>
                  <a:pt x="989" y="1687"/>
                </a:lnTo>
                <a:lnTo>
                  <a:pt x="989" y="1689"/>
                </a:lnTo>
                <a:lnTo>
                  <a:pt x="989" y="1691"/>
                </a:lnTo>
                <a:lnTo>
                  <a:pt x="989" y="1694"/>
                </a:lnTo>
                <a:lnTo>
                  <a:pt x="989" y="1696"/>
                </a:lnTo>
                <a:lnTo>
                  <a:pt x="989" y="1698"/>
                </a:lnTo>
                <a:lnTo>
                  <a:pt x="989" y="1700"/>
                </a:lnTo>
                <a:lnTo>
                  <a:pt x="989" y="1703"/>
                </a:lnTo>
                <a:lnTo>
                  <a:pt x="989" y="1705"/>
                </a:lnTo>
                <a:lnTo>
                  <a:pt x="989" y="1707"/>
                </a:lnTo>
                <a:lnTo>
                  <a:pt x="989" y="1709"/>
                </a:lnTo>
                <a:lnTo>
                  <a:pt x="989" y="1711"/>
                </a:lnTo>
                <a:lnTo>
                  <a:pt x="989" y="1713"/>
                </a:lnTo>
                <a:lnTo>
                  <a:pt x="988" y="1716"/>
                </a:lnTo>
                <a:lnTo>
                  <a:pt x="988" y="1718"/>
                </a:lnTo>
                <a:lnTo>
                  <a:pt x="988" y="1720"/>
                </a:lnTo>
                <a:lnTo>
                  <a:pt x="988" y="1722"/>
                </a:lnTo>
                <a:lnTo>
                  <a:pt x="988" y="1723"/>
                </a:lnTo>
                <a:lnTo>
                  <a:pt x="939" y="1721"/>
                </a:lnTo>
                <a:lnTo>
                  <a:pt x="939" y="1721"/>
                </a:lnTo>
                <a:lnTo>
                  <a:pt x="939" y="1718"/>
                </a:lnTo>
                <a:lnTo>
                  <a:pt x="939" y="1716"/>
                </a:lnTo>
                <a:lnTo>
                  <a:pt x="939" y="1714"/>
                </a:lnTo>
                <a:lnTo>
                  <a:pt x="939" y="1712"/>
                </a:lnTo>
                <a:lnTo>
                  <a:pt x="939" y="1710"/>
                </a:lnTo>
                <a:lnTo>
                  <a:pt x="939" y="1708"/>
                </a:lnTo>
                <a:lnTo>
                  <a:pt x="939" y="1706"/>
                </a:lnTo>
                <a:lnTo>
                  <a:pt x="939" y="1703"/>
                </a:lnTo>
                <a:lnTo>
                  <a:pt x="939" y="1701"/>
                </a:lnTo>
                <a:lnTo>
                  <a:pt x="939" y="1699"/>
                </a:lnTo>
                <a:lnTo>
                  <a:pt x="940" y="1697"/>
                </a:lnTo>
                <a:lnTo>
                  <a:pt x="940" y="1695"/>
                </a:lnTo>
                <a:lnTo>
                  <a:pt x="940" y="1692"/>
                </a:lnTo>
                <a:lnTo>
                  <a:pt x="940" y="1690"/>
                </a:lnTo>
                <a:lnTo>
                  <a:pt x="940" y="1688"/>
                </a:lnTo>
                <a:lnTo>
                  <a:pt x="940" y="1686"/>
                </a:lnTo>
                <a:lnTo>
                  <a:pt x="940" y="1684"/>
                </a:lnTo>
                <a:lnTo>
                  <a:pt x="940" y="1682"/>
                </a:lnTo>
                <a:lnTo>
                  <a:pt x="940" y="1680"/>
                </a:lnTo>
                <a:lnTo>
                  <a:pt x="940" y="1677"/>
                </a:lnTo>
                <a:lnTo>
                  <a:pt x="940" y="1675"/>
                </a:lnTo>
                <a:lnTo>
                  <a:pt x="940" y="1673"/>
                </a:lnTo>
                <a:lnTo>
                  <a:pt x="940" y="1673"/>
                </a:lnTo>
                <a:lnTo>
                  <a:pt x="940" y="167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9045" y="3526482"/>
            <a:ext cx="2208524" cy="756642"/>
          </a:xfrm>
          <a:prstGeom prst="rect">
            <a:avLst/>
          </a:prstGeom>
        </p:spPr>
      </p:pic>
      <p:sp>
        <p:nvSpPr>
          <p:cNvPr id="17" name="Oval 6">
            <a:extLst>
              <a:ext uri="{FF2B5EF4-FFF2-40B4-BE49-F238E27FC236}">
                <a16:creationId xmlns:a16="http://schemas.microsoft.com/office/drawing/2014/main" xmlns="" id="{E9F052DC-205D-4295-B42E-10644EB12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364" y="1076369"/>
            <a:ext cx="2015867" cy="17612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0122C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1600" dirty="0" smtClean="0">
                <a:solidFill>
                  <a:schemeClr val="tx1">
                    <a:alpha val="70000"/>
                  </a:schemeClr>
                </a:solidFill>
              </a:rPr>
              <a:t>FX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1400" dirty="0" smtClean="0">
                <a:solidFill>
                  <a:schemeClr val="tx1">
                    <a:alpha val="70000"/>
                  </a:schemeClr>
                </a:solidFill>
              </a:rPr>
              <a:t>CFD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1400" dirty="0" smtClean="0">
                <a:solidFill>
                  <a:schemeClr val="tx1">
                    <a:alpha val="70000"/>
                  </a:schemeClr>
                </a:solidFill>
              </a:rPr>
              <a:t>BULLION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1400" dirty="0" smtClean="0">
                <a:solidFill>
                  <a:schemeClr val="tx1">
                    <a:alpha val="70000"/>
                  </a:schemeClr>
                </a:solidFill>
              </a:rPr>
              <a:t>INVESTMENTS</a:t>
            </a:r>
            <a:endParaRPr lang="en-US" altLang="zh-TW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13" name="Picture 12" descr="one road 400x15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3126" y="0"/>
            <a:ext cx="3285080" cy="10633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118" y="1834760"/>
            <a:ext cx="6498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>
                    <a:alpha val="70000"/>
                  </a:schemeClr>
                </a:solidFill>
              </a:rPr>
              <a:t>FXBit</a:t>
            </a:r>
            <a:r>
              <a:rPr lang="en-US" b="1" dirty="0" smtClean="0">
                <a:solidFill>
                  <a:schemeClr val="tx1">
                    <a:alpha val="70000"/>
                  </a:schemeClr>
                </a:solidFill>
              </a:rPr>
              <a:t> is the perfect solution for both remittances and payments.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76921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72" y="4188211"/>
            <a:ext cx="2160000" cy="12682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698" y="2105795"/>
            <a:ext cx="2272148" cy="11176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793" y="2013796"/>
            <a:ext cx="1613597" cy="13462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290" y="4093836"/>
            <a:ext cx="2530603" cy="1351138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504594" y="3395351"/>
            <a:ext cx="5040000" cy="553998"/>
            <a:chOff x="571500" y="3855707"/>
            <a:chExt cx="5040000" cy="553998"/>
          </a:xfrm>
        </p:grpSpPr>
        <p:sp>
          <p:nvSpPr>
            <p:cNvPr id="10" name="五邊形 9"/>
            <p:cNvSpPr/>
            <p:nvPr/>
          </p:nvSpPr>
          <p:spPr>
            <a:xfrm>
              <a:off x="571500" y="3868027"/>
              <a:ext cx="5040000" cy="540000"/>
            </a:xfrm>
            <a:prstGeom prst="homePlate">
              <a:avLst/>
            </a:prstGeom>
            <a:solidFill>
              <a:srgbClr val="C8D8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689436" y="3855707"/>
              <a:ext cx="4629696" cy="553998"/>
              <a:chOff x="689436" y="3855707"/>
              <a:chExt cx="4629696" cy="553998"/>
            </a:xfrm>
          </p:grpSpPr>
          <p:sp>
            <p:nvSpPr>
              <p:cNvPr id="13" name="橢圓 12"/>
              <p:cNvSpPr>
                <a:spLocks noChangeAspect="1"/>
              </p:cNvSpPr>
              <p:nvPr/>
            </p:nvSpPr>
            <p:spPr>
              <a:xfrm>
                <a:off x="689436" y="392202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689436" y="3922027"/>
                <a:ext cx="432000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zh-TW" sz="2100" b="1" dirty="0">
                    <a:solidFill>
                      <a:srgbClr val="0E3C7D"/>
                    </a:solidFill>
                  </a:rPr>
                  <a:t>1</a:t>
                </a:r>
                <a:endParaRPr kumimoji="1" lang="zh-TW" altLang="en-US" sz="2100" b="1" dirty="0">
                  <a:solidFill>
                    <a:srgbClr val="0E3C7D"/>
                  </a:solidFill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239372" y="3855707"/>
                <a:ext cx="4079760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-US" altLang="zh-TW" sz="1500" dirty="0">
                    <a:solidFill>
                      <a:srgbClr val="0E3C7D"/>
                    </a:solidFill>
                  </a:rPr>
                  <a:t>Accept multiple Crypto </a:t>
                </a:r>
                <a:r>
                  <a:rPr kumimoji="1" lang="en-US" altLang="zh-TW" sz="1500" dirty="0" smtClean="0">
                    <a:solidFill>
                      <a:srgbClr val="0E3C7D"/>
                    </a:solidFill>
                  </a:rPr>
                  <a:t>currencies. Options</a:t>
                </a:r>
                <a:endParaRPr kumimoji="1" lang="en-US" altLang="zh-TW" sz="1500" dirty="0">
                  <a:solidFill>
                    <a:srgbClr val="0E3C7D"/>
                  </a:solidFill>
                </a:endParaRPr>
              </a:p>
              <a:p>
                <a:r>
                  <a:rPr kumimoji="1" lang="en-US" altLang="zh-TW" sz="1500" dirty="0">
                    <a:solidFill>
                      <a:srgbClr val="0E3C7D"/>
                    </a:solidFill>
                  </a:rPr>
                  <a:t> </a:t>
                </a:r>
                <a:r>
                  <a:rPr kumimoji="1" lang="en-US" altLang="zh-TW" sz="1500" dirty="0" smtClean="0">
                    <a:solidFill>
                      <a:srgbClr val="0E3C7D"/>
                    </a:solidFill>
                  </a:rPr>
                  <a:t>include USDT</a:t>
                </a:r>
                <a:r>
                  <a:rPr kumimoji="1" lang="en-US" altLang="zh-TW" sz="1500" dirty="0">
                    <a:solidFill>
                      <a:srgbClr val="0E3C7D"/>
                    </a:solidFill>
                  </a:rPr>
                  <a:t>, BTC, ETH </a:t>
                </a:r>
                <a:r>
                  <a:rPr kumimoji="1" lang="en-US" altLang="zh-TW" sz="1500" dirty="0" smtClean="0">
                    <a:solidFill>
                      <a:srgbClr val="0E3C7D"/>
                    </a:solidFill>
                  </a:rPr>
                  <a:t>amongst others…</a:t>
                </a:r>
                <a:endParaRPr kumimoji="1" lang="zh-TW" altLang="en-US" sz="1500" dirty="0">
                  <a:solidFill>
                    <a:srgbClr val="0E3C7D"/>
                  </a:solidFill>
                </a:endParaRPr>
              </a:p>
            </p:txBody>
          </p:sp>
        </p:grpSp>
      </p:grpSp>
      <p:grpSp>
        <p:nvGrpSpPr>
          <p:cNvPr id="22" name="群組 21"/>
          <p:cNvGrpSpPr/>
          <p:nvPr/>
        </p:nvGrpSpPr>
        <p:grpSpPr>
          <a:xfrm>
            <a:off x="5544594" y="3395351"/>
            <a:ext cx="5040000" cy="553998"/>
            <a:chOff x="5611500" y="3855707"/>
            <a:chExt cx="5040000" cy="553998"/>
          </a:xfrm>
        </p:grpSpPr>
        <p:sp>
          <p:nvSpPr>
            <p:cNvPr id="12" name="＞形箭號 11"/>
            <p:cNvSpPr/>
            <p:nvPr/>
          </p:nvSpPr>
          <p:spPr>
            <a:xfrm>
              <a:off x="5611500" y="3868027"/>
              <a:ext cx="5040000" cy="540000"/>
            </a:xfrm>
            <a:prstGeom prst="chevron">
              <a:avLst/>
            </a:prstGeom>
            <a:solidFill>
              <a:srgbClr val="C8D8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6012052" y="3855707"/>
              <a:ext cx="4336280" cy="553998"/>
              <a:chOff x="689436" y="3855707"/>
              <a:chExt cx="4336280" cy="553998"/>
            </a:xfrm>
          </p:grpSpPr>
          <p:sp>
            <p:nvSpPr>
              <p:cNvPr id="18" name="橢圓 17"/>
              <p:cNvSpPr>
                <a:spLocks noChangeAspect="1"/>
              </p:cNvSpPr>
              <p:nvPr/>
            </p:nvSpPr>
            <p:spPr>
              <a:xfrm>
                <a:off x="689436" y="392202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689436" y="3922027"/>
                <a:ext cx="432000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zh-TW" sz="2100" b="1" dirty="0">
                    <a:solidFill>
                      <a:srgbClr val="0E3C7D"/>
                    </a:solidFill>
                  </a:rPr>
                  <a:t>2</a:t>
                </a:r>
                <a:endParaRPr kumimoji="1" lang="zh-TW" altLang="en-US" sz="2100" b="1" dirty="0">
                  <a:solidFill>
                    <a:srgbClr val="0E3C7D"/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1239372" y="3855707"/>
                <a:ext cx="3786344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-US" altLang="zh-TW" sz="1500" dirty="0" smtClean="0">
                    <a:solidFill>
                      <a:srgbClr val="0E3C7D"/>
                    </a:solidFill>
                  </a:rPr>
                  <a:t>Only a third of the transaction needs to be successful before…</a:t>
                </a:r>
                <a:endParaRPr kumimoji="1" lang="zh-TW" altLang="en-US" sz="1500" dirty="0">
                  <a:solidFill>
                    <a:srgbClr val="0E3C7D"/>
                  </a:solidFill>
                </a:endParaRPr>
              </a:p>
            </p:txBody>
          </p:sp>
        </p:grpSp>
      </p:grpSp>
      <p:grpSp>
        <p:nvGrpSpPr>
          <p:cNvPr id="24" name="群組 23"/>
          <p:cNvGrpSpPr/>
          <p:nvPr/>
        </p:nvGrpSpPr>
        <p:grpSpPr>
          <a:xfrm>
            <a:off x="504594" y="5554902"/>
            <a:ext cx="5040000" cy="553998"/>
            <a:chOff x="5611500" y="3855707"/>
            <a:chExt cx="5040000" cy="553998"/>
          </a:xfrm>
        </p:grpSpPr>
        <p:sp>
          <p:nvSpPr>
            <p:cNvPr id="25" name="＞形箭號 24"/>
            <p:cNvSpPr/>
            <p:nvPr/>
          </p:nvSpPr>
          <p:spPr>
            <a:xfrm>
              <a:off x="5611500" y="3868027"/>
              <a:ext cx="5040000" cy="540000"/>
            </a:xfrm>
            <a:prstGeom prst="chevron">
              <a:avLst/>
            </a:prstGeom>
            <a:solidFill>
              <a:srgbClr val="C8D8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6012052" y="3855707"/>
              <a:ext cx="4336280" cy="553998"/>
              <a:chOff x="689436" y="3855707"/>
              <a:chExt cx="4336280" cy="553998"/>
            </a:xfrm>
          </p:grpSpPr>
          <p:sp>
            <p:nvSpPr>
              <p:cNvPr id="27" name="橢圓 26"/>
              <p:cNvSpPr>
                <a:spLocks noChangeAspect="1"/>
              </p:cNvSpPr>
              <p:nvPr/>
            </p:nvSpPr>
            <p:spPr>
              <a:xfrm>
                <a:off x="689436" y="392202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689436" y="3922027"/>
                <a:ext cx="432000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zh-TW" sz="2100" b="1" dirty="0">
                    <a:solidFill>
                      <a:srgbClr val="0E3C7D"/>
                    </a:solidFill>
                  </a:rPr>
                  <a:t>3</a:t>
                </a:r>
                <a:endParaRPr kumimoji="1" lang="zh-TW" altLang="en-US" sz="2100" b="1" dirty="0">
                  <a:solidFill>
                    <a:srgbClr val="0E3C7D"/>
                  </a:solidFill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1239372" y="3855707"/>
                <a:ext cx="3786344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-US" altLang="zh-TW" sz="1500" dirty="0" smtClean="0">
                    <a:solidFill>
                      <a:srgbClr val="0E3C7D"/>
                    </a:solidFill>
                  </a:rPr>
                  <a:t>The payment </a:t>
                </a:r>
                <a:r>
                  <a:rPr kumimoji="1" lang="en-US" altLang="zh-TW" sz="1500" dirty="0">
                    <a:solidFill>
                      <a:srgbClr val="0E3C7D"/>
                    </a:solidFill>
                  </a:rPr>
                  <a:t>status </a:t>
                </a:r>
                <a:r>
                  <a:rPr kumimoji="1" lang="en-US" altLang="zh-TW" sz="1500" dirty="0" smtClean="0">
                    <a:solidFill>
                      <a:srgbClr val="0E3C7D"/>
                    </a:solidFill>
                  </a:rPr>
                  <a:t>indicates a successful transaction…</a:t>
                </a:r>
                <a:endParaRPr kumimoji="1" lang="zh-TW" altLang="en-US" sz="1500" dirty="0">
                  <a:solidFill>
                    <a:srgbClr val="0E3C7D"/>
                  </a:solidFill>
                </a:endParaRPr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5544594" y="5549580"/>
            <a:ext cx="5040000" cy="553998"/>
            <a:chOff x="5611500" y="3855707"/>
            <a:chExt cx="5040000" cy="553998"/>
          </a:xfrm>
        </p:grpSpPr>
        <p:sp>
          <p:nvSpPr>
            <p:cNvPr id="31" name="＞形箭號 30"/>
            <p:cNvSpPr/>
            <p:nvPr/>
          </p:nvSpPr>
          <p:spPr>
            <a:xfrm>
              <a:off x="5611500" y="3868027"/>
              <a:ext cx="5040000" cy="540000"/>
            </a:xfrm>
            <a:prstGeom prst="chevron">
              <a:avLst/>
            </a:prstGeom>
            <a:solidFill>
              <a:srgbClr val="C8D8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6012052" y="3855707"/>
              <a:ext cx="4336280" cy="553998"/>
              <a:chOff x="689436" y="3855707"/>
              <a:chExt cx="4336280" cy="553998"/>
            </a:xfrm>
          </p:grpSpPr>
          <p:sp>
            <p:nvSpPr>
              <p:cNvPr id="33" name="橢圓 32"/>
              <p:cNvSpPr>
                <a:spLocks noChangeAspect="1"/>
              </p:cNvSpPr>
              <p:nvPr/>
            </p:nvSpPr>
            <p:spPr>
              <a:xfrm>
                <a:off x="689436" y="392202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689436" y="3922027"/>
                <a:ext cx="432000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zh-TW" sz="2100" b="1" dirty="0">
                    <a:solidFill>
                      <a:srgbClr val="0E3C7D"/>
                    </a:solidFill>
                  </a:rPr>
                  <a:t>4</a:t>
                </a:r>
                <a:endParaRPr kumimoji="1" lang="zh-TW" altLang="en-US" sz="2100" b="1" dirty="0">
                  <a:solidFill>
                    <a:srgbClr val="0E3C7D"/>
                  </a:solidFill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239372" y="3855707"/>
                <a:ext cx="3786344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-US" altLang="zh-TW" sz="1500" dirty="0">
                    <a:solidFill>
                      <a:srgbClr val="0E3C7D"/>
                    </a:solidFill>
                  </a:rPr>
                  <a:t>The coin </a:t>
                </a:r>
                <a:r>
                  <a:rPr kumimoji="1" lang="en-US" altLang="zh-TW" sz="1500" dirty="0" smtClean="0">
                    <a:solidFill>
                      <a:srgbClr val="0E3C7D"/>
                    </a:solidFill>
                  </a:rPr>
                  <a:t>is placed in the </a:t>
                </a:r>
                <a:r>
                  <a:rPr kumimoji="1" lang="en-US" altLang="zh-TW" sz="1500" dirty="0">
                    <a:solidFill>
                      <a:srgbClr val="0E3C7D"/>
                    </a:solidFill>
                  </a:rPr>
                  <a:t>merchant account for settlement </a:t>
                </a:r>
                <a:r>
                  <a:rPr kumimoji="1" lang="en-US" altLang="zh-TW" sz="1500" dirty="0" smtClean="0">
                    <a:solidFill>
                      <a:srgbClr val="0E3C7D"/>
                    </a:solidFill>
                  </a:rPr>
                  <a:t>in his currency </a:t>
                </a:r>
                <a:endParaRPr kumimoji="1" lang="zh-TW" altLang="en-US" sz="1500" dirty="0">
                  <a:solidFill>
                    <a:srgbClr val="0E3C7D"/>
                  </a:solidFill>
                </a:endParaRPr>
              </a:p>
            </p:txBody>
          </p:sp>
        </p:grp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+mn-lt"/>
              </a:rPr>
              <a:t>Crypto Wallet </a:t>
            </a:r>
            <a:r>
              <a:rPr lang="en-US" altLang="zh-TW" dirty="0">
                <a:solidFill>
                  <a:srgbClr val="E0122C"/>
                </a:solidFill>
                <a:cs typeface="+mn-lt"/>
              </a:rPr>
              <a:t>Payment Gateway</a:t>
            </a:r>
            <a:endParaRPr lang="en-US" dirty="0">
              <a:solidFill>
                <a:srgbClr val="E0122C"/>
              </a:solidFill>
            </a:endParaRPr>
          </a:p>
        </p:txBody>
      </p:sp>
      <p:pic>
        <p:nvPicPr>
          <p:cNvPr id="37" name="Picture 36" descr="one road 400x150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7698" y="0"/>
            <a:ext cx="3809524" cy="1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70113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Crypto Light">
      <a:dk1>
        <a:srgbClr val="001847"/>
      </a:dk1>
      <a:lt1>
        <a:srgbClr val="FFFFFF"/>
      </a:lt1>
      <a:dk2>
        <a:srgbClr val="001847"/>
      </a:dk2>
      <a:lt2>
        <a:srgbClr val="FFFFFF"/>
      </a:lt2>
      <a:accent1>
        <a:srgbClr val="2574FB"/>
      </a:accent1>
      <a:accent2>
        <a:srgbClr val="6A11CA"/>
      </a:accent2>
      <a:accent3>
        <a:srgbClr val="2574FB"/>
      </a:accent3>
      <a:accent4>
        <a:srgbClr val="1162E8"/>
      </a:accent4>
      <a:accent5>
        <a:srgbClr val="0A55D3"/>
      </a:accent5>
      <a:accent6>
        <a:srgbClr val="074CC1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2443</TotalTime>
  <Words>548</Words>
  <Application>Microsoft Office PowerPoint</Application>
  <PresentationFormat>Custom</PresentationFormat>
  <Paragraphs>102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Ravi Powerpoint Template</vt:lpstr>
      <vt:lpstr>Slide 1</vt:lpstr>
      <vt:lpstr>Slide 2</vt:lpstr>
      <vt:lpstr>Background</vt:lpstr>
      <vt:lpstr>Value Proposition</vt:lpstr>
      <vt:lpstr>Advantage: Bank-class Risk Control </vt:lpstr>
      <vt:lpstr>Advantage: Highly Efficiency</vt:lpstr>
      <vt:lpstr>Advantage: User-friendly </vt:lpstr>
      <vt:lpstr>Our Target Audience</vt:lpstr>
      <vt:lpstr>Crypto Wallet Payment Gateway</vt:lpstr>
      <vt:lpstr>Crypto Exchange</vt:lpstr>
      <vt:lpstr>Slide 11</vt:lpstr>
      <vt:lpstr>Slide 12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Evelyn Yee</dc:creator>
  <cp:lastModifiedBy>Windows User</cp:lastModifiedBy>
  <cp:revision>299</cp:revision>
  <cp:lastPrinted>2019-01-09T07:00:14Z</cp:lastPrinted>
  <dcterms:created xsi:type="dcterms:W3CDTF">2017-06-04T03:43:17Z</dcterms:created>
  <dcterms:modified xsi:type="dcterms:W3CDTF">2019-09-03T14:38:42Z</dcterms:modified>
</cp:coreProperties>
</file>