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89" r:id="rId6"/>
    <p:sldId id="261" r:id="rId7"/>
    <p:sldId id="262" r:id="rId8"/>
    <p:sldId id="287" r:id="rId9"/>
    <p:sldId id="270" r:id="rId10"/>
    <p:sldId id="271" r:id="rId11"/>
    <p:sldId id="264" r:id="rId12"/>
    <p:sldId id="265" r:id="rId13"/>
    <p:sldId id="286" r:id="rId14"/>
    <p:sldId id="292" r:id="rId15"/>
    <p:sldId id="293" r:id="rId16"/>
    <p:sldId id="294" r:id="rId17"/>
    <p:sldId id="266" r:id="rId18"/>
    <p:sldId id="267" r:id="rId19"/>
    <p:sldId id="268" r:id="rId20"/>
    <p:sldId id="269" r:id="rId21"/>
    <p:sldId id="263" r:id="rId22"/>
    <p:sldId id="291" r:id="rId23"/>
    <p:sldId id="285" r:id="rId24"/>
    <p:sldId id="290" r:id="rId25"/>
    <p:sldId id="272" r:id="rId26"/>
    <p:sldId id="288" r:id="rId27"/>
    <p:sldId id="273" r:id="rId28"/>
    <p:sldId id="274" r:id="rId29"/>
    <p:sldId id="275" r:id="rId30"/>
    <p:sldId id="276" r:id="rId31"/>
    <p:sldId id="277" r:id="rId32"/>
    <p:sldId id="260" r:id="rId33"/>
    <p:sldId id="278" r:id="rId34"/>
    <p:sldId id="279" r:id="rId35"/>
    <p:sldId id="280" r:id="rId36"/>
    <p:sldId id="281" r:id="rId37"/>
    <p:sldId id="282" r:id="rId38"/>
    <p:sldId id="283" r:id="rId39"/>
    <p:sldId id="28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napToGrid="0" snapToObjects="1">
      <p:cViewPr>
        <p:scale>
          <a:sx n="53" d="100"/>
          <a:sy n="53" d="100"/>
        </p:scale>
        <p:origin x="-1768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C32DD-2173-F446-A5C7-3EB6E06C7361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48133-B3B4-D24F-A2E3-A7A71D9B2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16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2B79B-4130-9744-B70B-2A094DD624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04A86-48B0-C84D-93A0-012BD1B18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0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www.slate.com/articles/news_and_politics/roads/2013/09/sweden_s_lagom_the_single_word_that_sums_up_the_swedish_psyche.html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/interactive/2014/10/08/magazine/eaters-all-</a:t>
            </a:r>
            <a:r>
              <a:rPr lang="en-US" dirty="0" err="1" smtClean="0"/>
              <a:t>over.html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04A86-48B0-C84D-93A0-012BD1B18D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0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getpocket.com</a:t>
            </a:r>
            <a:r>
              <a:rPr lang="en-US" dirty="0" smtClean="0"/>
              <a:t>/a/read/1255243442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04A86-48B0-C84D-93A0-012BD1B18D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hlinkClick r:id="rId3"/>
              </a:rPr>
              <a:t>http://www.slate.com/articles/news_and_politics/roads/2013/09/sweden_s_lagom_the_single_word_that_sums_up_the_swedish_psyche.html</a:t>
            </a: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A179338-0B2C-5749-8418-CD0783BCF54A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www.huffingtonpost.com</a:t>
            </a:r>
            <a:r>
              <a:rPr lang="en-US" dirty="0" smtClean="0"/>
              <a:t>/2014/06/26/photoshop-around-the-world_n_5534062.html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04A86-48B0-C84D-93A0-012BD1B18D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6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04A86-48B0-C84D-93A0-012BD1B18D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2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8740-1D97-4C48-A083-BD1D3E734694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E86AFB3-A672-6A49-97BD-BA3124CADD21}" type="datetime1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F0A2-9531-7D4F-BDB8-0682FB37DB87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43E42B5-9418-714B-B74B-0BD5AE488F67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AB0EDA3-6B4B-1E49-AABE-8FDB0D63E4EF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E95-6350-494A-8331-9709FBB2CFE4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AB34-127A-E14A-8635-63997AC32F98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F59E-4B34-4F4C-850E-6AB1BAE506DC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A759-0B13-D94F-A041-294BDAE159F8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E963-8DA8-8E41-84DD-337DF889C64C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E4154F-0F27-194A-A230-3B3EE0B82E50}" type="datetime1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C8F1F37-9A76-204C-A71E-B62578464F60}" type="datetime1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EAEA-C75E-3649-8E87-BFFB70DBAE83}" type="datetime1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13DA-E25B-4940-90FF-183F1C813AEC}" type="datetime1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6972044-CE4E-1648-9872-98F3AF908C31}" type="datetime1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36C0E9-D6AD-B744-B9F8-F08CE41C4886}" type="datetime1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hyperlink" Target="http://www.youtube.com/watch?v=NGVSIkEi3mM" TargetMode="External"/><Relationship Id="rId5" Type="http://schemas.openxmlformats.org/officeDocument/2006/relationships/image" Target="../media/image59.png"/><Relationship Id="rId6" Type="http://schemas.openxmlformats.org/officeDocument/2006/relationships/hyperlink" Target="http://www.youtube.com/watch?v=UxB-H6f3crY" TargetMode="External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Lesson 4: 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Robert </a:t>
            </a:r>
            <a:r>
              <a:rPr lang="en-US" sz="2400" dirty="0" err="1" smtClean="0"/>
              <a:t>Wonser</a:t>
            </a:r>
            <a:endParaRPr lang="en-US" sz="2400" dirty="0" smtClean="0"/>
          </a:p>
          <a:p>
            <a:r>
              <a:rPr lang="en-US" sz="2400" dirty="0" smtClean="0"/>
              <a:t>Introduction to Sociology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8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912528C-5E3B-A640-A206-9D620B1D3512}" type="slidenum">
              <a:rPr lang="en-US"/>
              <a:pPr/>
              <a:t>10</a:t>
            </a:fld>
            <a:endParaRPr lang="en-US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Symbolic Culture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952" y="2422200"/>
            <a:ext cx="8230948" cy="384412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Century Gothic"/>
                <a:cs typeface="Century Gothic"/>
              </a:rPr>
              <a:t>Symbolic culture </a:t>
            </a:r>
            <a:r>
              <a:rPr lang="en-US" sz="2800" dirty="0">
                <a:latin typeface="Century Gothic"/>
                <a:cs typeface="Century Gothic"/>
              </a:rPr>
              <a:t>includes ways of thinking (beliefs, values, and assumptions) and ways of behaving (norms, interactions, and communication).</a:t>
            </a:r>
          </a:p>
          <a:p>
            <a:pPr eaLnBrk="1" hangingPunct="1"/>
            <a:endParaRPr lang="en-US" sz="2800" dirty="0">
              <a:latin typeface="Century Gothic"/>
              <a:cs typeface="Century Gothic"/>
            </a:endParaRPr>
          </a:p>
          <a:p>
            <a:pPr eaLnBrk="1" hangingPunct="1"/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8198" name="Picture 4" descr="ballot-bo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95800"/>
            <a:ext cx="17526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freedom-print-c100862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21907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6" descr="large_peace_symbol-76757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5800"/>
            <a:ext cx="1504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3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7E6A6AA-ED4B-F543-97DD-796173F9CE03}" type="slidenum">
              <a:rPr lang="en-US"/>
              <a:pPr/>
              <a:t>11</a:t>
            </a:fld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Components of Culture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57" y="2372846"/>
            <a:ext cx="7610476" cy="367076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Century Gothic"/>
                <a:cs typeface="Century Gothic"/>
              </a:rPr>
              <a:t>One of the most important functions of symbolic culture is it allows us to communicate through signs, gestures, and language.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dirty="0">
                <a:latin typeface="Century Gothic"/>
                <a:cs typeface="Century Gothic"/>
              </a:rPr>
              <a:t>Signs</a:t>
            </a:r>
            <a:r>
              <a:rPr lang="en-US" sz="2600" dirty="0">
                <a:latin typeface="Century Gothic"/>
                <a:cs typeface="Century Gothic"/>
              </a:rPr>
              <a:t> (or symbols), such as a traffic signal or product logo, are used to meaningfully represent something else. </a:t>
            </a:r>
            <a:r>
              <a:rPr lang="en-US" sz="2600" b="1" dirty="0">
                <a:latin typeface="Century Gothic"/>
                <a:cs typeface="Century Gothic"/>
              </a:rPr>
              <a:t>Gestures</a:t>
            </a:r>
            <a:r>
              <a:rPr lang="en-US" sz="2600" dirty="0">
                <a:latin typeface="Century Gothic"/>
                <a:cs typeface="Century Gothic"/>
              </a:rPr>
              <a:t> are the signs that we make with our body, such as hand gestures and facial expressions; it is important that these gestures also carry meaning.  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latin typeface="Century Gothic"/>
              <a:cs typeface="Century Gothic"/>
            </a:endParaRPr>
          </a:p>
        </p:txBody>
      </p:sp>
      <p:pic>
        <p:nvPicPr>
          <p:cNvPr id="10246" name="Picture 4" descr="traffic-light-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81" y="218981"/>
            <a:ext cx="7858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coca-cola_logo_scrip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43613"/>
            <a:ext cx="10668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ingers-crossed_sxc-7760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445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middle_fing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9953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48199-eye_contact_say_hello_peop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0357"/>
            <a:ext cx="1219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2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11489" y="304800"/>
            <a:ext cx="8264186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Verdana" charset="0"/>
              </a:rPr>
              <a:t>Symbols, Gestures </a:t>
            </a:r>
            <a:r>
              <a:rPr lang="en-US" dirty="0">
                <a:latin typeface="Verdana" charset="0"/>
              </a:rPr>
              <a:t>and Signs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Introduction to Sociology: Culture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29B3343-14AA-0F46-A8B7-0D0F7B3D12F7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11269" name="Group 3"/>
          <p:cNvGrpSpPr>
            <a:grpSpLocks/>
          </p:cNvGrpSpPr>
          <p:nvPr/>
        </p:nvGrpSpPr>
        <p:grpSpPr bwMode="auto">
          <a:xfrm>
            <a:off x="3117918" y="1413526"/>
            <a:ext cx="2872256" cy="2184747"/>
            <a:chOff x="576" y="672"/>
            <a:chExt cx="3744" cy="2736"/>
          </a:xfrm>
        </p:grpSpPr>
        <p:pic>
          <p:nvPicPr>
            <p:cNvPr id="11271" name="Picture 4" descr="ch04p06a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t="12733" r="12857" b="29503"/>
            <a:stretch>
              <a:fillRect/>
            </a:stretch>
          </p:blipFill>
          <p:spPr bwMode="auto">
            <a:xfrm>
              <a:off x="576" y="672"/>
              <a:ext cx="1296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5" descr="ch04p06b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19412" r="34674" b="7648"/>
            <a:stretch>
              <a:fillRect/>
            </a:stretch>
          </p:blipFill>
          <p:spPr bwMode="auto">
            <a:xfrm>
              <a:off x="1872" y="672"/>
              <a:ext cx="124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6" descr="ch04p06c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6" r="29245" b="12263"/>
            <a:stretch>
              <a:fillRect/>
            </a:stretch>
          </p:blipFill>
          <p:spPr bwMode="auto">
            <a:xfrm>
              <a:off x="3120" y="672"/>
              <a:ext cx="120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7" descr="ch04p06d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7" t="15819" r="1738" b="25424"/>
            <a:stretch>
              <a:fillRect/>
            </a:stretch>
          </p:blipFill>
          <p:spPr bwMode="auto">
            <a:xfrm>
              <a:off x="576" y="2160"/>
              <a:ext cx="129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8" descr="ch04p06e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2" t="3053" r="35793" b="17557"/>
            <a:stretch>
              <a:fillRect/>
            </a:stretch>
          </p:blipFill>
          <p:spPr bwMode="auto">
            <a:xfrm>
              <a:off x="1872" y="216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9" descr="ch04p06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4" t="21475" r="6149" b="19066"/>
            <a:stretch>
              <a:fillRect/>
            </a:stretch>
          </p:blipFill>
          <p:spPr bwMode="auto">
            <a:xfrm>
              <a:off x="3120" y="2160"/>
              <a:ext cx="1200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/>
          <a:srcRect t="-1618" b="-1618"/>
          <a:stretch>
            <a:fillRect/>
          </a:stretch>
        </p:blipFill>
        <p:spPr>
          <a:xfrm>
            <a:off x="1295571" y="3598273"/>
            <a:ext cx="6589138" cy="3178144"/>
          </a:xfrm>
        </p:spPr>
      </p:pic>
    </p:spTree>
    <p:extLst>
      <p:ext uri="{BB962C8B-B14F-4D97-AF65-F5344CB8AC3E}">
        <p14:creationId xmlns:p14="http://schemas.microsoft.com/office/powerpoint/2010/main" val="260471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</a:t>
            </a:r>
            <a:r>
              <a:rPr lang="en-US" dirty="0" err="1" smtClean="0"/>
              <a:t>Emojis</a:t>
            </a:r>
            <a:r>
              <a:rPr lang="en-US" dirty="0" smtClean="0"/>
              <a:t> </a:t>
            </a:r>
            <a:r>
              <a:rPr lang="en-US" i="1" dirty="0" smtClean="0"/>
              <a:t>Mean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6085" r="-16085"/>
          <a:stretch>
            <a:fillRect/>
          </a:stretch>
        </p:blipFill>
        <p:spPr>
          <a:xfrm>
            <a:off x="2216616" y="2502025"/>
            <a:ext cx="7610476" cy="36707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08" y="2502025"/>
            <a:ext cx="4037415" cy="38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8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6-04-14 at 4.05.4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4" r="-1484"/>
          <a:stretch>
            <a:fillRect/>
          </a:stretch>
        </p:blipFill>
        <p:spPr>
          <a:xfrm>
            <a:off x="0" y="2419766"/>
            <a:ext cx="9089372" cy="4384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2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in Transmission</a:t>
            </a:r>
            <a:endParaRPr lang="en-US" dirty="0"/>
          </a:p>
        </p:txBody>
      </p:sp>
      <p:pic>
        <p:nvPicPr>
          <p:cNvPr id="5" name="Content Placeholder 4" descr="Screen Shot 2016-04-14 at 4.06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9" r="-13749"/>
          <a:stretch>
            <a:fillRect/>
          </a:stretch>
        </p:blipFill>
        <p:spPr>
          <a:xfrm>
            <a:off x="-1" y="2058041"/>
            <a:ext cx="9352571" cy="45110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07"/>
            <a:ext cx="9144000" cy="2299975"/>
          </a:xfrm>
        </p:spPr>
        <p:txBody>
          <a:bodyPr>
            <a:noAutofit/>
          </a:bodyPr>
          <a:lstStyle/>
          <a:p>
            <a:r>
              <a:rPr lang="en-US" sz="3400" dirty="0"/>
              <a:t>A graphic ranking misconstrued </a:t>
            </a:r>
            <a:r>
              <a:rPr lang="en-US" sz="3400" dirty="0" err="1"/>
              <a:t>emojis</a:t>
            </a:r>
            <a:r>
              <a:rPr lang="en-US" sz="3400" dirty="0"/>
              <a:t> across </a:t>
            </a:r>
            <a:r>
              <a:rPr lang="en-US" sz="3400" dirty="0"/>
              <a:t>platforms, From left to right, it shows most misconstrued to least misconstrued: </a:t>
            </a:r>
            <a:endParaRPr lang="en-US" sz="3400" dirty="0"/>
          </a:p>
        </p:txBody>
      </p:sp>
      <p:pic>
        <p:nvPicPr>
          <p:cNvPr id="5" name="Content Placeholder 4" descr="Screen Shot 2016-04-14 at 4.06.5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4" b="-3344"/>
          <a:stretch>
            <a:fillRect/>
          </a:stretch>
        </p:blipFill>
        <p:spPr>
          <a:xfrm>
            <a:off x="0" y="2158642"/>
            <a:ext cx="9144000" cy="44104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9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8360013-17AC-9747-B43E-323F903FF9AD}" type="slidenum">
              <a:rPr lang="en-US"/>
              <a:pPr/>
              <a:t>17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Verdana" charset="0"/>
              </a:rPr>
              <a:t>Components of Culture 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213" y="2141069"/>
            <a:ext cx="7610476" cy="367076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latin typeface="Century Gothic"/>
                <a:cs typeface="Century Gothic"/>
              </a:rPr>
              <a:t>Finally </a:t>
            </a:r>
            <a:r>
              <a:rPr lang="en-US" sz="2800" b="1" dirty="0">
                <a:latin typeface="Century Gothic"/>
                <a:cs typeface="Century Gothic"/>
              </a:rPr>
              <a:t>language</a:t>
            </a:r>
            <a:r>
              <a:rPr lang="en-US" sz="2800" dirty="0">
                <a:latin typeface="Century Gothic"/>
                <a:cs typeface="Century Gothic"/>
              </a:rPr>
              <a:t>, a system of communication using vocal sounds, gestures, and written symbols, is </a:t>
            </a:r>
            <a:r>
              <a:rPr lang="en-US" sz="2800" strike="sngStrike" dirty="0">
                <a:latin typeface="Century Gothic"/>
                <a:cs typeface="Century Gothic"/>
              </a:rPr>
              <a:t>probably</a:t>
            </a: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is the </a:t>
            </a:r>
            <a:r>
              <a:rPr lang="en-US" sz="2800" dirty="0">
                <a:latin typeface="Century Gothic"/>
                <a:cs typeface="Century Gothic"/>
              </a:rPr>
              <a:t>most significant component of culture because it allows us to communicate.  </a:t>
            </a:r>
          </a:p>
          <a:p>
            <a:pPr eaLnBrk="1" hangingPunct="1"/>
            <a:r>
              <a:rPr lang="en-US" sz="2800" dirty="0">
                <a:latin typeface="Century Gothic"/>
                <a:cs typeface="Century Gothic"/>
              </a:rPr>
              <a:t>Language is so important that many have argued that it shapes not only our communication but our perceptions of how we see things as well.  </a:t>
            </a:r>
          </a:p>
          <a:p>
            <a:pPr eaLnBrk="1" hangingPunct="1"/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09" y="2307196"/>
            <a:ext cx="1609291" cy="12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30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Lagom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46909" y="2375168"/>
            <a:ext cx="8277991" cy="3891162"/>
          </a:xfrm>
        </p:spPr>
        <p:txBody>
          <a:bodyPr>
            <a:noAutofit/>
          </a:bodyPr>
          <a:lstStyle/>
          <a:p>
            <a:r>
              <a:rPr lang="en-US" sz="2600" i="1" dirty="0" err="1">
                <a:latin typeface="Century Gothic"/>
                <a:cs typeface="Century Gothic"/>
              </a:rPr>
              <a:t>lagom</a:t>
            </a:r>
            <a:r>
              <a:rPr lang="en-US" sz="2600" dirty="0">
                <a:latin typeface="Century Gothic"/>
                <a:cs typeface="Century Gothic"/>
              </a:rPr>
              <a:t> (pronounced: </a:t>
            </a:r>
            <a:r>
              <a:rPr lang="en-US" sz="2600" i="1" dirty="0">
                <a:latin typeface="Century Gothic"/>
                <a:cs typeface="Century Gothic"/>
              </a:rPr>
              <a:t>law-gum</a:t>
            </a:r>
            <a:r>
              <a:rPr lang="en-US" sz="2600" dirty="0">
                <a:latin typeface="Century Gothic"/>
                <a:cs typeface="Century Gothic"/>
              </a:rPr>
              <a:t>) and it permeates all facets of the Swedish psyche. Often misconstrued as indifference, or the stereotypical Scandinavian "coldness," </a:t>
            </a:r>
            <a:r>
              <a:rPr lang="en-US" sz="2600" i="1" dirty="0" err="1">
                <a:latin typeface="Century Gothic"/>
                <a:cs typeface="Century Gothic"/>
              </a:rPr>
              <a:t>lagom</a:t>
            </a:r>
            <a:r>
              <a:rPr lang="en-US" sz="2600" dirty="0">
                <a:latin typeface="Century Gothic"/>
                <a:cs typeface="Century Gothic"/>
              </a:rPr>
              <a:t> is loosely translated from Swedish as “just the right amount,” “in moderation,” “appropriate,” and other such synonyms. </a:t>
            </a:r>
          </a:p>
          <a:p>
            <a:r>
              <a:rPr lang="en-US" sz="2600" dirty="0">
                <a:latin typeface="Century Gothic"/>
                <a:cs typeface="Century Gothic"/>
              </a:rPr>
              <a:t>For example, a common usage would be: </a:t>
            </a:r>
            <a:r>
              <a:rPr lang="en-US" sz="2600" i="1" dirty="0">
                <a:latin typeface="Century Gothic"/>
                <a:cs typeface="Century Gothic"/>
              </a:rPr>
              <a:t>The water is </a:t>
            </a:r>
            <a:r>
              <a:rPr lang="en-US" sz="2600" i="1" dirty="0" err="1">
                <a:latin typeface="Century Gothic"/>
                <a:cs typeface="Century Gothic"/>
              </a:rPr>
              <a:t>lagom</a:t>
            </a:r>
            <a:r>
              <a:rPr lang="en-US" sz="2600" i="1" dirty="0">
                <a:latin typeface="Century Gothic"/>
                <a:cs typeface="Century Gothic"/>
              </a:rPr>
              <a:t> hot, </a:t>
            </a:r>
            <a:r>
              <a:rPr lang="en-US" sz="2600" dirty="0">
                <a:latin typeface="Century Gothic"/>
                <a:cs typeface="Century Gothic"/>
              </a:rPr>
              <a:t>or</a:t>
            </a:r>
            <a:r>
              <a:rPr lang="en-US" sz="2600" i="1" dirty="0">
                <a:latin typeface="Century Gothic"/>
                <a:cs typeface="Century Gothic"/>
              </a:rPr>
              <a:t> the coffee is </a:t>
            </a:r>
            <a:r>
              <a:rPr lang="en-US" sz="2600" i="1" dirty="0" err="1">
                <a:latin typeface="Century Gothic"/>
                <a:cs typeface="Century Gothic"/>
              </a:rPr>
              <a:t>lagom</a:t>
            </a:r>
            <a:r>
              <a:rPr lang="en-US" sz="2600" i="1" dirty="0">
                <a:latin typeface="Century Gothic"/>
                <a:cs typeface="Century Gothic"/>
              </a:rPr>
              <a:t> strong.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F87C156-5DF1-CC4D-BDB7-D4C606AFBB48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4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31509C8-ECCC-5041-8AF6-012A6720EEB8}" type="slidenum">
              <a:rPr lang="en-US"/>
              <a:pPr/>
              <a:t>19</a:t>
            </a:fld>
            <a:endParaRPr lang="en-US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400" dirty="0">
                <a:latin typeface="Verdana" charset="0"/>
              </a:rPr>
              <a:t>Components of Culture: Language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234068"/>
            <a:ext cx="7053262" cy="378573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Century Gothic"/>
                <a:cs typeface="Century Gothic"/>
              </a:rPr>
              <a:t>The </a:t>
            </a:r>
            <a:r>
              <a:rPr lang="en-US" sz="2800" b="1" dirty="0">
                <a:latin typeface="Century Gothic"/>
                <a:cs typeface="Century Gothic"/>
              </a:rPr>
              <a:t>Sapir-Whorf hypothesis</a:t>
            </a:r>
            <a:r>
              <a:rPr lang="en-US" sz="2800" dirty="0">
                <a:latin typeface="Century Gothic"/>
                <a:cs typeface="Century Gothic"/>
              </a:rPr>
              <a:t>, which is the idea that language structures thought, and that ways of looking at the world are embedded in language.</a:t>
            </a:r>
          </a:p>
          <a:p>
            <a:pPr eaLnBrk="1" hangingPunct="1"/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16388" name="Picture 4" descr="cas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5340350"/>
            <a:ext cx="17716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griffi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19737"/>
            <a:ext cx="130651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jam and jell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02225"/>
            <a:ext cx="1955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527685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AutoShape 10" descr="data:image/jpeg;base64,/9j/4AAQSkZJRgABAQAAAQABAAD/2wCEAAkGBhQSERUUExQVFRQUFxUVFBcXFRgYGBgUFBQVFxQXGBcXHCYeFxojGhQVHy8gJCcpLCwsFx4xNTAqNSYrLCkBCQoKDgwOGg8PGiwcHBwsKSwpLCwsLCwpLCwsLCksLCwsKSwpLCwsKSksLCwpLCkpLCksLCwpLCwsLCwsKSwpLP/AABEIAMIBAwMBIgACEQEDEQH/xAAbAAABBQEBAAAAAAAAAAAAAAAEAAECAwUGB//EAEEQAAECBAMFBgQEBAUDBQAAAAEAAgMEESExQVEFYXGB8AYSkaGx0RMyweEUIkLxFVKSwgdDYqLSFlOycnOCg5P/xAAZAQADAQEBAAAAAAAAAAAAAAABAgMABAX/xAAoEQACAgEEAgICAQUAAAAAAAAAAQIRAwQSMUETIVFhFDIiQlKBobH/2gAMAwEAAhEDEQA/AOqkO0krCF7nrFbUl2nlIhADu6SbVqPULMH+F8HKPE5tafZThf4YMBvHcRoGAHx7x9F0OOF/1MjeX4Oul2sPy0pw63IkSrdB4LMkNgw4Qo17iNDQj0R7iNVzekXLIrmNH5u6ANaLImO1cqy3xR/8b+inPbPZEF30HLPDjdcpOf4fgmrJht8nNP0KpjUH+zoSbkv1Vm8e2Eq79Z80PH2hLxPlijx68lz3/QJzmIf9Lkx7FtGM03kw/wDJV8eLqRPfk7iacbZQdhE51wG4cvNUt2Ea2i0wGNT1XLchGdl+7hNcKsIHj3ihY/ZuY/TEZEpgGvIN8aBwCZJcKf8Aozb/ALTegy3c/wA4WxuozHaAwwaPDqUtVcjG2NMt+aFE8CfMIiQ7Mx4hu0tbmXW8BmneGHMpIXyy4UTSj9rmus+CD5eYuoQ9uwCQKRGV31A8eS6CV7GQA0B47x1w52KjF7LSTblrv6zRT34eFY+3L9FUtDhRAC2J9Dmiv4a2lnDrehwZSFSgIph+bqqZ3aCWGRzz9lFqT/Wylpc0RibNYcX34KI2VB4qZ7RS2niSVYztDAx7o64lN/P4YP4fQLFgwG4MB4rKnJ8N+WE3wC2ova6EMB5AeiDidrGHCqpBT7i2LJx6Zz0WfLjeC08ipwJJrqH4Thwc77rooO2muwKLhzgOapLK16Sr/Iign3ZiwtktOLH/ANX2U39n4R/S4cHLXfNDXRBxpob1JTmPtiZUXssw4PeOIB9kFH7LEfLEYeII91sumd6re8OrVVWTIuxHCDOdfsiNDwoR/pePSoKqMxk5pqN1FszGyg75XkHG9wgXbIjA2LXUwv7q6mny1/wi4NcGS4Y5cVS5dOWPcADCY0imVnWzIw5oqV2M1w/NCaDrWvos86XKMsTfBxzYZH5gLA40tVFR9svewsdSh5UPQXa/wVvcLG0AONBT04ICL2RafmcKbmgeaj5scnbRTxTS9M4F0JqS7p3ZKDvHM6cUk35GMHhmelnaDGqiJtpgzHuuaiufcUNRiK0OmGOmNt4QEaHFcDQkAWAIOvGo0quFY75Z0OZ1UXbrbnvAUriVnRu0rBnWuhqfC1BvXJTOyoriSBha1cOIFPFZkSViMxDhvvS+F8F0w00H2Rlmkujsn9qWjiedNePjmhY3a0GzSRv3+ui5Agpd1XWmgiTzyN2b2+a0Brvwzyv6oJ22H4VIxwxrxWf3UqKyxQRNzkwwbTdWpuiIe3HjAnIchlZZgCkEXCPwBSl8nQy/a57dbb8eKMZ26dmweS5OqSi9PjfRRZZrs7JnbsfqhDkaK2Jt2FFH5atNMDj40ouJC1Nh7Hixog7rTSt3UsKb8FOWCEVfBSOWb9cim9mvc6xqdK18wgv4ZF/7buQr6L02S7OBgv8Ae2t0SYcKGLCp6yUlqnH1Q7wJ9nmEDs/MP+WE/wAKeqOh9ipk4hjf/U8f21XZT222tGQA9eCxpjtO2tLlMtRllwgeHHHlmQ7sTG/nhf1O/wCKoidkI4w+GeD/AHAWr/1ED+9AkzbLTod19d6byZkDZjMR2w5mH/luI/00d/4kouGHj5hStqYG2NsgtuDPVNst/mj2x6i9xvv6pJZpPlDxxJcM5Z0Z2WBrrfghXxHYeXuuxdLwziwcrW5UQ52TCyBHB1UFmXwZ42+zlWOdp1wRcMHPctd+xW5O4VHsVRE2a4YX4GtuBum8iYNjQJW2SZ0YISbLm1sR5LKjzJqqRx7hJTo14k4K4oc7UpgVjuinVVEq6wrsi8rOgZ2jIzKJZ2nrmuTJTVWengzLPI7D+Pt1SXId8pJPxYjeeR7gyUhjEA6VupfEhAYCgvovNYna9563UzyQr+00TLrfxXGtLkZ0PPA9PftGCBWjaDO2OKEj9oIAFw0jq9CvMY+2Ij6VdYIZ0clVjo32xHqF0j0w9pYBsGNOXyinOqq/isqf8qET/wC2w+dKLzkRzqkIx1T/AIn2L+R9Ho7dpyuUKCP/AK2H0Cuh7Vgk2hs//NvsvNGxyM0bKTLzRrRXdStapZaauwxz30eiCdhH9MP+hulRkrGRoR/RD/obyyWDIbNefnNtKfmJ50oM9OK25eUdkKX6uuOSrs6Y+wgRWDBrBwaB9FF05oLXyCsZI+Sn+C6qpjmdFnW1qWtrr3RUc6K+Ftk5deCK/BNUDIsWtG9lEbaRWRPTTiLV38FumSbqVS/ZrDjfkjGSQGmzhZwxHYAgcOiVlvl36HwXpjtnQ+gn/AQxl+66o6pR6IywX2eaQZF7sGlacpsJ9b+i7n8PD+oUwGDJaWrb4Ro6dLk52W2UQLkmiPZKnTlyzWkIrVExxoud5GyyikAxIZoqojiOvZaDo7VQ97SFkzUZb5ml6eqBi7W7uO/gFqzMBpr5Y2XNbVkjWxoOqLoxqMn7IztcEo+3QbEB3FBPjQX41YdRce6y3tIxUCV3LElwcjyN8mo/YLiKsIcMlQ/YUYfoPkoSM65hsV10jNlzRW6nPJkx/Y8YQn9HKw+zkZ36acSEbC7GvPzPaOFSuvh0Kl8Oq53qpv6LLBBHKjsWP+4f6PukuqEDqqSX8jJ8jeGHweYVT1UQpw4RcaAEnIAVPgvUPOECnBWvJ9kJqJcQi0avowf7qHyWrL/4exP1xobdze88+QA81KWbHHllFim+EcqFJoXcwuwMFtO9Gcdwa0V1zNFsyXZ2UhYQ+8dXnveVh5KMtXBceyq08nyef7M2DFjkdxhp/NT8o5rvNi9lPhNHeP5s6YV+q3GTTQLAAZZJ3Ty48uolP1wjphhURQJAN68VfQBDOnN6g6YXNZaghz6KBch3THVFB0Yc1glr3b1W6Ih3zNEO+bOiKRrDHxqKp0wsyLtDqiGibRpiDy+6dQYrkaz4/VrKH4nOvXisF+0RSp5YIY7WsfAW60VFibEeRHR/it/qoiP4rnmbQwxurIE4TxO9M8VA8iN50zjdVmYud2PVFmw5o4AE+iJbGNK0FOqJdtB3WXvib/LwwQ7q5288VMYYKNcqX40WRgKPENM+uSAmZh2FKrb7mvmVH8MCakBUUkuhHFs5qYlg7EUNv35oKLst4uBUbseYXWO2WCa06ywVjdmU/ZVWfbwTeGzi2Sjq/KfBdjsOSIYO8KHrwWhCl6db0bDoFHLnc1VFMeJRdkWSyuECyn8RQfMLltnR6F8IJKn4/VD9Ek1MFmZJ9iJeHd5MQjHvHut/pbf/AHLXhRYcIUhta0YfkaGDxFzzKzIk9q4eFfEoeNONxOO41Phr7Kr3z/Z2SSjHhGq/aGg/u43KqftI6nfp4UWRE2g3AGg0NgOVbpCfbkNakH9uit4/oO81GTlbiw3j2VgmMK34nrJY7J2uBB0tQ8Vc2bDbVqRUmtMTvxHis4GUjWhzJNyfIKz43M9aFY5nCSAO741pyzT/AIqgxrW2gHBLsG3GsY9Na5DPwywTGZpu59BZH8Q0wyN6qH43L8x1v74LbAbjZ/FH35KiLNbwM+KyP4iPDU+t8ULE2kBU96hOlT9U6xMVzRrmeGHetn3beaCmNoZNPXFZMbalqA135oR8/T5fO6vHAyUspqzM6ALmpONPfFZkeatj5oGJGqqy5dMcVEJZLL4kySoGOVSSmqrUiTbCWzJ1WjAmaDEHd7rFBRUs+iScU0NCTOhl4ttOeu4ItlczXh7rMlotABiTqK8McEV8QrhkvZ2RYfXyS+JwHqgw7d905fTefBJQ1hNcMTzVnxL5ammSE7+/w804ijCy1GsMEYcFa2OEE1wVgiZ9YpXEaw78TqnEyFnMdnl7qL4hw0GeqGw241PxYVcWcGoWW+JvvwQ7ohvfjmisYHM0XzNTiksCLNXOCSr4mJ5Cx81Tnf8AMTXC1fsh3zlLg94Z4jlrQrHfNk43ooCNddSwnM8prmZBthxw4aqyHN8bZ1oOAAtp4LEdGqrWuFKXqmeNAWQ3m7SAHGtxjw+6kJ61Ae9nXfvqsIRSBTXKmaIg1bcAV338tPZSeJIosjNdsy4A96h30PrRO+dG/wDfS2Ky2TBNjUZaC+5OWAmxoK43I8eSXYuxt76Do08adDzF0NE2gQLGm6iDjRLmht1kh3RFSONE5TYREnSRRDujFV1TK6ikRcmyfeTVUUqpgD1TVTVSqsYeqaqSaqwB1ZDKqqpsKzCjbguwzOG4IxsegtTjfFZ0oatFhav7+aP7tMcB6lcE+TsjwWsc7EupzqePkn79Cb9e6Ha8k6UrnqrA8gddUSUNZazAW5q1jqDE8hxQ4e46qbGgZ3QCEsO/76JC3huVVaD5qZdWTRYgAtQoUMWF9sR4daKDXX60UHRrADPw6uoF55dZopC2SiPGBqq+6aWHimYdB9fVRNMzyTUKRPEeBKSRfvKSYByaVUycBegcJIK2G66jDh1NFrSkpW3dvShIFVOc0kUhFsGMV1MTqTqdd6mwk41r6LWg7NLcMf8ASbUOVesEd/DbUJPezo0E+PJcrypcHQsbOddDNMDTx58FFkq46j21XWS2yBTfmM89yKGzaAWphUcrW8rpPyKH8NnGfgrCx4+3WSc7KdkM87Ls4Wxm/O7kBXl6q0bGAvfnXHcCh+SbwHAxZBzcQUOYa9FdsRrsa3x6GCoi9l4RFKEHz8OSeOrXYr0z6OA7qiQuxm+yX8tv20WRMdnIgwbXgrR1EJdkpYZIxKJIuLIuaaFpHJUOglXUkyTTRUmVncS7qNikFNgTtYjZPZ5ddJKSS9jxi2zQ2XA/JWmuSJuPt7K+FJkNAFtSpNg8+r4rz5Sttnao0qBPi1wvlkE1N19yPZLDr3TlmQAv1mhuDtATDJrfWt1NjCOXWKv+BSlc7pgyy241FAO6tM0zjVWFhwrU2ra10hCOnhojYKKojqafskXE4WCsEve5TvZbcEbBRSHHO6kG2rRWMYeCk4ZdcFrNRQkpmANSkjZqOOa1aEhsoxDoOB+i19n9nP5hjTqy6GV2SGCjWnDXrRVyalL1ElDA+WY0hsDu/prlU0IoR4VxWxCkK2sKfpFvClua1IEgNDa6LZLAfdcMsrlydcYJcGaJDIAcB1zRMvs+hqPWvqtBsGnFWW4KW5j0CMlrYD7q1srma+Su76rL0tjUL4QTlmvJVmMqnxtSsYIJCi5wCEdGGqpM17I0Cw1xFclUQhDN/XwH7Kkz2KbawWXxILTiK8boGa2ZDcPlrXciDNcVBsYY3TK0B0zJmOzkM4VBJ8EI7syK/NwsuiD96h8XeqrLNdk3ji+jFg9nmimeN/otOW2cAMfI+iIDzrdS7hOaWU5PlhUUuCkwxpVINH7q9zRpzS7nX3S2MUOg8AoCHpTBF/COaTYK1moBECm+/wBE/wCHWgINsPpZL4JW3GozvgU3dfdRfCzv6LQMve5TmFXJHcCjJbA3YqJlitZ0viqzAr+6beDaZ5hEHTzVb6i1FpCWuh4sH1RUgUBjgfEJIl8s0FJNaBR0UKSApjzxRDYQw9U4SLlyFyYapBUmMq3RvBAwSYlM1UYyFdMVzoFCNMgaURo1hMSL16qiJHr6IIzaqizdcetE6iDcGRI1LC2KoMcUv4oGNMUz4oSPPDChHNOoWI5GnEmgB1hW6Fi7S/lWY6ZFLHzQkWftRWjiJyyUar5465aoc7ROJNVlRJqyoMdWWIk8husnyTbz3qwTjqjz+qw4UwjYEwbUCWWOgqdmwyPXGleKuZEwoKrPhAUxuUdKw6feyhJJF0wlj1exu9VwxwqUVChX6upMdEWw78FZTQKYYphuvWiSw0ViFqpiGru6nAQsNFYhjAJvhK4NTlq1hoH+En7iu7qiQtYKB3w1T8LqiMcLqDgmTABxIXWaqMujYipiC2SZMFAhhDRJFGGEkbNQWYyrdH3oJ0S2N1X+KpvO76pdprD3R6XKHizWQxQEafN0JGn7WtrUp1AVyNOLO90UxOZ+iofNVFzQ1FvVY0XaA1PXQQjp6uf1Vo4ibyG9GmRjr1ggYs4dbLJdO71S6aqbqscRN5DUiTd71HHTJCRJmuaBiTFVSYqtHHRJzC4sdUGKqS5Kqoo0TbLO+nBVYU2ImCZdhJstOXluqoGUWvJQMD14LmySL41YXLy+7rVaLWnAX6+yogsoPqjoEMLikzrSJQpfoIloSY3krmwlJsehg0qxrVJrFICyWwkU4665J0zigYRTCiYuVbnomJuKg56rcd6rdETUCywxFU6IqnxFW6JfVNQtlhipnRFS6IoF6agFpi9V+6dD9YpLUYzIk7U5V61UHTApnX9lnfHAw4ceihJidqcV0rHZBzNF05ifpj1ZAzU13jUWCz4s0VQYy6I4qIPIFxY+ip+Khy9N3lZRJuRcYij31WHJVTULZZ3k1VCqcFY1k6p1AKQQMTCuhtVbAtGSlKpJSpDxVhmzZOoqabxuWzKwAaZKmTkbDHhrRa0OBTRedknbO6EaQ8OFVHQoQUYEOmHjwRDWVXO2WSExoVwCZo3J6JLGJJiaJKLnLGHeVBz1B0RQfERSAOX6qt0VRdEVZeEyQtiLlB7uuaZ7lW+tE6ARe7goud5qAh700Z6YUZzxqnqNP3VfiolyJhGvRSUe9TMp0wDjXzW7h7oR8VVmLVQcV6UYnnykOXpqqKSoIPVPVRSWMST1UU6xiScKIUggYkFNrVFoREKHVK2OkWy8KpXTbPgBtMcPNCbM2cKVOPlvxW9JSwF70+tOvBcGbJfo68UK9l8FuZ61qioTKJoUPw60V7AuNs6UiTWqwWUGNKsBSMcfvJy5RDvBMXLGE9yrc5JzlAlFAY73cFBzkznKhzkyQrH3pnuUXxMefuqfiapqASc7cqybJOjDT21UDEy8kwCLohOKiYxOCi45apDgnFJAHDFVuiU5J3PsqXFYwi6uQTKJjnTyCSxrPPQVIFOkvVR5rEkkkmFEkkksEcKQTJLMxIKQTpJQljEZLYp0lOfBSPJ1ck0d3DIfVa0P5RwPq5JJeVI9CJfDOHA+pRGqSSkyiLG+yiEkkoRM681B6SSKAyDj9PVM7PgPQJkkwCMXEoGY9/QpJJkKzPd8nNnmGVU34nr9ZSSToBVHw5D+1NCGHEf2pJJ0Apabnj9Arovynrd6WSSWADxs+ahMOIFuPOiZJYBUQkkksE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19737"/>
            <a:ext cx="13350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99096"/>
            <a:ext cx="1246094" cy="7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23" y="3054112"/>
            <a:ext cx="1242371" cy="8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720">
            <a:off x="7802563" y="4106862"/>
            <a:ext cx="9953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27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Biological Humans Become Socialized 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757" y="2341562"/>
            <a:ext cx="5299395" cy="3670767"/>
          </a:xfrm>
        </p:spPr>
        <p:txBody>
          <a:bodyPr>
            <a:noAutofit/>
          </a:bodyPr>
          <a:lstStyle/>
          <a:p>
            <a:r>
              <a:rPr lang="en-US" sz="2500" dirty="0" smtClean="0"/>
              <a:t>Human beings are biologically </a:t>
            </a:r>
            <a:r>
              <a:rPr lang="en-US" sz="2500" dirty="0" err="1" smtClean="0"/>
              <a:t>homosapien</a:t>
            </a:r>
            <a:r>
              <a:rPr lang="en-US" sz="2500" dirty="0" smtClean="0"/>
              <a:t> as well as socially human.</a:t>
            </a:r>
          </a:p>
          <a:p>
            <a:r>
              <a:rPr lang="en-US" sz="2500" dirty="0" smtClean="0"/>
              <a:t>We are born </a:t>
            </a:r>
            <a:r>
              <a:rPr lang="en-US" sz="2500" dirty="0" err="1" smtClean="0"/>
              <a:t>homosapiens</a:t>
            </a:r>
            <a:r>
              <a:rPr lang="en-US" sz="2500" dirty="0" smtClean="0"/>
              <a:t> but not Americans.</a:t>
            </a:r>
          </a:p>
          <a:p>
            <a:r>
              <a:rPr lang="en-US" sz="2500" dirty="0" smtClean="0"/>
              <a:t>Socialization into the ways of those around us, our culture. </a:t>
            </a:r>
          </a:p>
          <a:p>
            <a:r>
              <a:rPr lang="en-US" sz="2500" dirty="0" smtClean="0"/>
              <a:t>How does culture shape 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152" y="2341562"/>
            <a:ext cx="2838661" cy="1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protein sty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71" y="4247579"/>
            <a:ext cx="1073329" cy="1125019"/>
          </a:xfrm>
          <a:prstGeom prst="rect">
            <a:avLst/>
          </a:prstGeom>
        </p:spPr>
      </p:pic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C5468C9-C611-5B49-8381-C702CFBBFD07}" type="slidenum">
              <a:rPr lang="en-US"/>
              <a:pPr/>
              <a:t>20</a:t>
            </a:fld>
            <a:endParaRPr lang="en-US"/>
          </a:p>
        </p:txBody>
      </p:sp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41" y="5107781"/>
            <a:ext cx="10683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52" y="5016589"/>
            <a:ext cx="829380" cy="8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" y="5107781"/>
            <a:ext cx="7747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4435" y="5841206"/>
            <a:ext cx="174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the same thing!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909" y="2257584"/>
            <a:ext cx="8277991" cy="4008745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dirty="0">
                <a:latin typeface="Verdana" charset="0"/>
              </a:rPr>
              <a:t>Language facilitates culture</a:t>
            </a:r>
          </a:p>
          <a:p>
            <a:pPr eaLnBrk="1" hangingPunct="1"/>
            <a:r>
              <a:rPr lang="en-US" sz="2200" dirty="0">
                <a:latin typeface="Verdana" charset="0"/>
              </a:rPr>
              <a:t>Is American English the same </a:t>
            </a:r>
            <a:r>
              <a:rPr lang="en-US" sz="2200" dirty="0" smtClean="0">
                <a:latin typeface="Verdana" charset="0"/>
              </a:rPr>
              <a:t>as British </a:t>
            </a:r>
            <a:r>
              <a:rPr lang="en-US" sz="2200" dirty="0">
                <a:latin typeface="Verdana" charset="0"/>
              </a:rPr>
              <a:t>English, dude?</a:t>
            </a:r>
          </a:p>
          <a:p>
            <a:pPr eaLnBrk="1" hangingPunct="1"/>
            <a:r>
              <a:rPr lang="en-US" sz="2200" dirty="0">
                <a:latin typeface="Verdana" charset="0"/>
              </a:rPr>
              <a:t>Where would you find Eggplant in the grocery store? </a:t>
            </a:r>
          </a:p>
          <a:p>
            <a:pPr eaLnBrk="1" hangingPunct="1"/>
            <a:r>
              <a:rPr lang="en-US" sz="2200" dirty="0">
                <a:latin typeface="Verdana" charset="0"/>
              </a:rPr>
              <a:t>Cheese + hamburger = cheeseburger</a:t>
            </a:r>
          </a:p>
          <a:p>
            <a:pPr eaLnBrk="1" hangingPunct="1"/>
            <a:endParaRPr lang="en-US" sz="2200" dirty="0" smtClean="0">
              <a:latin typeface="Verdana" charset="0"/>
            </a:endParaRPr>
          </a:p>
          <a:p>
            <a:pPr marL="0" indent="0" eaLnBrk="1" hangingPunct="1">
              <a:buNone/>
            </a:pPr>
            <a:endParaRPr lang="en-US" sz="2200" dirty="0" smtClean="0">
              <a:latin typeface="Verdana" charset="0"/>
            </a:endParaRPr>
          </a:p>
          <a:p>
            <a:pPr eaLnBrk="1" hangingPunct="1"/>
            <a:r>
              <a:rPr lang="en-US" sz="2200" dirty="0" smtClean="0">
                <a:latin typeface="Verdana" charset="0"/>
              </a:rPr>
              <a:t>Lettuce </a:t>
            </a:r>
            <a:r>
              <a:rPr lang="en-US" sz="2200" dirty="0">
                <a:latin typeface="Verdana" charset="0"/>
              </a:rPr>
              <a:t>+ hamburger ≠ </a:t>
            </a:r>
            <a:r>
              <a:rPr lang="en-US" sz="2200" dirty="0" err="1" smtClean="0">
                <a:latin typeface="Verdana" charset="0"/>
              </a:rPr>
              <a:t>lettuceburger</a:t>
            </a:r>
            <a:endParaRPr lang="en-US" sz="2200" dirty="0" smtClean="0">
              <a:latin typeface="Verdana" charset="0"/>
            </a:endParaRPr>
          </a:p>
          <a:p>
            <a:pPr eaLnBrk="1" hangingPunct="1"/>
            <a:r>
              <a:rPr lang="en-US" sz="2200" dirty="0" smtClean="0">
                <a:latin typeface="Verdana" charset="0"/>
              </a:rPr>
              <a:t>Language allows human experiences to be cumulative</a:t>
            </a:r>
            <a:endParaRPr lang="en-US" sz="2200" dirty="0">
              <a:latin typeface="Verdana" charset="0"/>
            </a:endParaRPr>
          </a:p>
          <a:p>
            <a:pPr eaLnBrk="1" hangingPunct="1"/>
            <a:endParaRPr lang="en-US" sz="2200" dirty="0">
              <a:latin typeface="Verdana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The Importance of Language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804" y="18856"/>
            <a:ext cx="1145966" cy="11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194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Culture includes Norms and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87" y="2313364"/>
            <a:ext cx="7610476" cy="3670767"/>
          </a:xfrm>
        </p:spPr>
        <p:txBody>
          <a:bodyPr>
            <a:noAutofit/>
          </a:bodyPr>
          <a:lstStyle/>
          <a:p>
            <a:r>
              <a:rPr lang="en-US" sz="2800" b="1" dirty="0"/>
              <a:t>Values</a:t>
            </a:r>
            <a:r>
              <a:rPr lang="en-US" sz="2800" dirty="0"/>
              <a:t> are shared beliefs about what a group considers worthwhile or desirable;  they guide the creation of norms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b="1" dirty="0"/>
              <a:t>Norms</a:t>
            </a:r>
            <a:r>
              <a:rPr lang="en-US" sz="2800" dirty="0"/>
              <a:t> are the formal and informal rules regarding what kinds of behavior are acceptable and appropriate within a culture. </a:t>
            </a:r>
            <a:endParaRPr lang="en-US" sz="2800" dirty="0" smtClean="0"/>
          </a:p>
          <a:p>
            <a:pPr lvl="1"/>
            <a:r>
              <a:rPr lang="en-US" sz="2800" dirty="0" smtClean="0"/>
              <a:t>Vary from culture, time period and situation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Gives us Our Values</a:t>
            </a:r>
            <a:endParaRPr lang="en-US" dirty="0"/>
          </a:p>
        </p:txBody>
      </p:sp>
      <p:pic>
        <p:nvPicPr>
          <p:cNvPr id="5" name="Content Placeholder 4" descr="Screen Shot 2016-02-21 at 3.39.5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43" r="-42243"/>
          <a:stretch>
            <a:fillRect/>
          </a:stretch>
        </p:blipFill>
        <p:spPr>
          <a:xfrm>
            <a:off x="287528" y="2038256"/>
            <a:ext cx="9592816" cy="46269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“Make Me Look Beautiful.”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44926" r="-44926"/>
          <a:stretch>
            <a:fillRect/>
          </a:stretch>
        </p:blipFill>
        <p:spPr>
          <a:xfrm>
            <a:off x="2528106" y="2347892"/>
            <a:ext cx="8354264" cy="40295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568" y="2134156"/>
            <a:ext cx="40253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That's what Esther </a:t>
            </a:r>
            <a:r>
              <a:rPr lang="en-US" sz="2200" dirty="0" err="1"/>
              <a:t>Honig</a:t>
            </a:r>
            <a:r>
              <a:rPr lang="en-US" sz="2200" dirty="0"/>
              <a:t> asked 40 photo editors to do -- in over 25 countries. Using the service-sharing site </a:t>
            </a:r>
            <a:r>
              <a:rPr lang="en-US" sz="2200" dirty="0" err="1"/>
              <a:t>Fiverr</a:t>
            </a:r>
            <a:r>
              <a:rPr lang="en-US" sz="2200" dirty="0"/>
              <a:t>, </a:t>
            </a:r>
            <a:r>
              <a:rPr lang="en-US" sz="2200" dirty="0" err="1"/>
              <a:t>Honig</a:t>
            </a:r>
            <a:r>
              <a:rPr lang="en-US" sz="2200" dirty="0"/>
              <a:t>, a human interest reporter, sent a picture of herself to be </a:t>
            </a:r>
            <a:r>
              <a:rPr lang="en-US" sz="2200" dirty="0" err="1"/>
              <a:t>photoshopped</a:t>
            </a:r>
            <a:r>
              <a:rPr lang="en-US" sz="2200" dirty="0"/>
              <a:t> around the world to see just how much cultural values are applied to standards of beauty. The results throw the idea of "the perfect woman" into sharp relief.</a:t>
            </a:r>
          </a:p>
        </p:txBody>
      </p:sp>
    </p:spTree>
    <p:extLst>
      <p:ext uri="{BB962C8B-B14F-4D97-AF65-F5344CB8AC3E}">
        <p14:creationId xmlns:p14="http://schemas.microsoft.com/office/powerpoint/2010/main" val="286136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6-02-21 at 3.40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76" r="-53276"/>
          <a:stretch>
            <a:fillRect/>
          </a:stretch>
        </p:blipFill>
        <p:spPr>
          <a:xfrm>
            <a:off x="-2785472" y="0"/>
            <a:ext cx="13619439" cy="6569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9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2299" r="12299"/>
          <a:stretch>
            <a:fillRect/>
          </a:stretch>
        </p:blipFill>
        <p:spPr>
          <a:xfrm>
            <a:off x="1725984" y="3873224"/>
            <a:ext cx="5589216" cy="26958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5082" y="2304617"/>
            <a:ext cx="81548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Types of norms can also </a:t>
            </a:r>
            <a:r>
              <a:rPr lang="en-US" sz="3000" dirty="0" smtClean="0"/>
              <a:t>be </a:t>
            </a:r>
            <a:r>
              <a:rPr lang="en-US" sz="3000" dirty="0"/>
              <a:t>distinguished by the strictness </a:t>
            </a:r>
            <a:br>
              <a:rPr lang="en-US" sz="3000" dirty="0"/>
            </a:br>
            <a:r>
              <a:rPr lang="en-US" sz="3000" dirty="0"/>
              <a:t>with which they are enforced. </a:t>
            </a:r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9836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‘doing nothing’ feel?</a:t>
            </a:r>
            <a:endParaRPr lang="en-US" dirty="0"/>
          </a:p>
        </p:txBody>
      </p:sp>
      <p:pic>
        <p:nvPicPr>
          <p:cNvPr id="5" name="Content Placeholder 4" descr="Screen Shot 2015-02-25 at 7.56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84" r="-49684"/>
          <a:stretch>
            <a:fillRect/>
          </a:stretch>
        </p:blipFill>
        <p:spPr>
          <a:xfrm>
            <a:off x="-458026" y="2048748"/>
            <a:ext cx="9371839" cy="45203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8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Norms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6" r="-19066"/>
          <a:stretch>
            <a:fillRect/>
          </a:stretch>
        </p:blipFill>
        <p:spPr bwMode="auto">
          <a:xfrm>
            <a:off x="5215728" y="4462217"/>
            <a:ext cx="4264449" cy="205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2049991"/>
            <a:ext cx="89138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A </a:t>
            </a:r>
            <a:r>
              <a:rPr lang="en-US" sz="3400" b="1" dirty="0"/>
              <a:t>folkway</a:t>
            </a:r>
            <a:r>
              <a:rPr lang="en-US" sz="3400" dirty="0"/>
              <a:t> is a loosely enforced </a:t>
            </a:r>
            <a:r>
              <a:rPr lang="en-US" sz="3400" dirty="0" smtClean="0"/>
              <a:t>norm </a:t>
            </a:r>
            <a:r>
              <a:rPr lang="en-US" sz="3400" dirty="0"/>
              <a:t>that involves common customs, practices, or procedures that ensure smooth social interaction and acceptance.   </a:t>
            </a:r>
          </a:p>
          <a:p>
            <a:endParaRPr lang="en-US" sz="3400" dirty="0"/>
          </a:p>
          <a:p>
            <a:endParaRPr lang="en-US" sz="3400" dirty="0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456673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5" y="4566730"/>
            <a:ext cx="25622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94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Norms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09" y="2038257"/>
            <a:ext cx="5555699" cy="3867646"/>
          </a:xfrm>
        </p:spPr>
        <p:txBody>
          <a:bodyPr>
            <a:noAutofit/>
          </a:bodyPr>
          <a:lstStyle/>
          <a:p>
            <a:r>
              <a:rPr lang="en-US" sz="2500" dirty="0"/>
              <a:t>A </a:t>
            </a:r>
            <a:r>
              <a:rPr lang="en-US" sz="2500" b="1" dirty="0"/>
              <a:t>more</a:t>
            </a:r>
            <a:r>
              <a:rPr lang="en-US" sz="2500" dirty="0"/>
              <a:t> is a norm that carries greater moral significance, is closely related to the core values of a group, and often involves severe repercussions for violators. </a:t>
            </a:r>
            <a:endParaRPr lang="en-US" sz="2500" dirty="0" smtClean="0"/>
          </a:p>
          <a:p>
            <a:r>
              <a:rPr lang="en-US" sz="2500" dirty="0"/>
              <a:t>A </a:t>
            </a:r>
            <a:r>
              <a:rPr lang="en-US" sz="2500" b="1" dirty="0"/>
              <a:t>taboo</a:t>
            </a:r>
            <a:r>
              <a:rPr lang="en-US" sz="2500" dirty="0"/>
              <a:t> is a norm engrained so deeply that even thinking about violating it evokes strong feelings of disgust, horror, or revulsion for most people.</a:t>
            </a: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02" y="2595562"/>
            <a:ext cx="2722292" cy="21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Sanctions and Social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9" y="2313364"/>
            <a:ext cx="8136861" cy="3670767"/>
          </a:xfrm>
        </p:spPr>
        <p:txBody>
          <a:bodyPr>
            <a:noAutofit/>
          </a:bodyPr>
          <a:lstStyle/>
          <a:p>
            <a:r>
              <a:rPr lang="en-US" sz="3000" b="1" dirty="0"/>
              <a:t>Sanctions</a:t>
            </a:r>
            <a:r>
              <a:rPr lang="en-US" sz="3000" dirty="0"/>
              <a:t> are positive or negative reactions to the ways that people follow or disobey norms, including rewards for conformity and punishments for norm violators. Sanctions help to establish </a:t>
            </a:r>
            <a:r>
              <a:rPr lang="en-US" sz="3000" b="1" dirty="0"/>
              <a:t>social control</a:t>
            </a:r>
            <a:r>
              <a:rPr lang="en-US" sz="3000" dirty="0"/>
              <a:t>, the formal and informal mechanisms used to increase conformity to values and norms and thus increase social cohesion.</a:t>
            </a: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9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38256"/>
            <a:ext cx="7610476" cy="3670767"/>
          </a:xfrm>
        </p:spPr>
        <p:txBody>
          <a:bodyPr/>
          <a:lstStyle/>
          <a:p>
            <a:r>
              <a:rPr lang="en-US" sz="2400" b="1" dirty="0"/>
              <a:t>Culture</a:t>
            </a:r>
            <a:r>
              <a:rPr lang="en-US" sz="2400" dirty="0"/>
              <a:t> is the entire way of </a:t>
            </a:r>
            <a:r>
              <a:rPr lang="en-US" sz="2400" dirty="0" smtClean="0"/>
              <a:t>life </a:t>
            </a:r>
            <a:r>
              <a:rPr lang="en-US" sz="2400" dirty="0"/>
              <a:t>for a group of people.</a:t>
            </a:r>
          </a:p>
          <a:p>
            <a:r>
              <a:rPr lang="en-US" sz="2400" dirty="0"/>
              <a:t>It is hard for us to see our own culture, so we may not recognize the extent to which it shapes and defines who we are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It is the lens given to us by our ancestors that makes us human, socially, human.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53540"/>
            <a:ext cx="1701147" cy="127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2" y="5032532"/>
            <a:ext cx="2129157" cy="159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71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in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32" y="2299976"/>
            <a:ext cx="8317568" cy="3966353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b="1" dirty="0"/>
              <a:t>dominant culture </a:t>
            </a:r>
            <a:r>
              <a:rPr lang="en-US" sz="3600" dirty="0"/>
              <a:t>refers to the values, norms, and practices of the group within society that is most powerful in terms of wealth, prestige, status, and influence.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within a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330824"/>
            <a:ext cx="8025653" cy="3935505"/>
          </a:xfrm>
        </p:spPr>
        <p:txBody>
          <a:bodyPr>
            <a:normAutofit/>
          </a:bodyPr>
          <a:lstStyle/>
          <a:p>
            <a:r>
              <a:rPr lang="en-US" sz="3400" dirty="0"/>
              <a:t>A </a:t>
            </a:r>
            <a:r>
              <a:rPr lang="en-US" sz="3400" b="1" dirty="0"/>
              <a:t>subculture</a:t>
            </a:r>
            <a:r>
              <a:rPr lang="en-US" sz="3400" dirty="0"/>
              <a:t> is a group within </a:t>
            </a:r>
            <a:r>
              <a:rPr lang="en-US" sz="3400" dirty="0" smtClean="0"/>
              <a:t>society </a:t>
            </a:r>
            <a:r>
              <a:rPr lang="en-US" sz="3400" dirty="0"/>
              <a:t>that is differentiated by its distinctive values, norms, and lifestyle.  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32" y="4412572"/>
            <a:ext cx="2880137" cy="215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71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within a Culture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454" r="-12454"/>
          <a:stretch>
            <a:fillRect/>
          </a:stretch>
        </p:blipFill>
        <p:spPr>
          <a:xfrm>
            <a:off x="926251" y="2341002"/>
            <a:ext cx="8765920" cy="42280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0432" y="2939562"/>
            <a:ext cx="1434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 you call soft drinks?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705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within a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58872"/>
            <a:ext cx="7610476" cy="3670767"/>
          </a:xfrm>
        </p:spPr>
        <p:txBody>
          <a:bodyPr>
            <a:normAutofit/>
          </a:bodyPr>
          <a:lstStyle/>
          <a:p>
            <a:r>
              <a:rPr lang="en-US" sz="3000" dirty="0"/>
              <a:t>A </a:t>
            </a:r>
            <a:r>
              <a:rPr lang="en-US" sz="3000" b="1" dirty="0"/>
              <a:t>counterculture</a:t>
            </a:r>
            <a:r>
              <a:rPr lang="en-US" sz="3000" dirty="0"/>
              <a:t> is a group </a:t>
            </a:r>
            <a:r>
              <a:rPr lang="en-US" sz="3000" dirty="0" smtClean="0"/>
              <a:t>within </a:t>
            </a:r>
            <a:r>
              <a:rPr lang="en-US" sz="3000" dirty="0"/>
              <a:t>society that openly rejects, and may actively oppose, society’s values and norms.</a:t>
            </a: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73550"/>
            <a:ext cx="403383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73550"/>
            <a:ext cx="29718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52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08" y="2289848"/>
            <a:ext cx="7610476" cy="3670767"/>
          </a:xfrm>
        </p:spPr>
        <p:txBody>
          <a:bodyPr>
            <a:noAutofit/>
          </a:bodyPr>
          <a:lstStyle/>
          <a:p>
            <a:r>
              <a:rPr lang="en-US" sz="3000" dirty="0"/>
              <a:t>Cultures usually change slowly </a:t>
            </a:r>
            <a:br>
              <a:rPr lang="en-US" sz="3000" dirty="0"/>
            </a:br>
            <a:r>
              <a:rPr lang="en-US" sz="3000" dirty="0"/>
              <a:t>and incrementally, though change can also happen in rapid and dramatic ways</a:t>
            </a:r>
            <a:r>
              <a:rPr lang="en-US" sz="3000" dirty="0" smtClean="0"/>
              <a:t>.</a:t>
            </a:r>
            <a:endParaRPr lang="en-US" sz="3000" dirty="0"/>
          </a:p>
          <a:p>
            <a:r>
              <a:rPr lang="en-US" sz="3000" dirty="0"/>
              <a:t>At times, a subculture can influence the mainstream and become part of dominant culture, or something that is dominant can change to a counterculture.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3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2402542"/>
            <a:ext cx="8097371" cy="3863788"/>
          </a:xfrm>
        </p:spPr>
        <p:txBody>
          <a:bodyPr>
            <a:normAutofit/>
          </a:bodyPr>
          <a:lstStyle/>
          <a:p>
            <a:r>
              <a:rPr lang="en-US" sz="3600" dirty="0"/>
              <a:t>It is easy for us to perceive our own culture and see how it shapes and defines who we are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 smtClean="0"/>
              <a:t>a</a:t>
            </a:r>
            <a:r>
              <a:rPr lang="en-US" sz="3600" dirty="0"/>
              <a:t>. true</a:t>
            </a:r>
          </a:p>
          <a:p>
            <a:r>
              <a:rPr lang="en-US" sz="3600" dirty="0" smtClean="0"/>
              <a:t>b</a:t>
            </a:r>
            <a:r>
              <a:rPr lang="en-US" sz="3600" dirty="0"/>
              <a:t>. false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50" y="2038257"/>
            <a:ext cx="8454444" cy="4530818"/>
          </a:xfrm>
        </p:spPr>
        <p:txBody>
          <a:bodyPr>
            <a:noAutofit/>
          </a:bodyPr>
          <a:lstStyle/>
          <a:p>
            <a:r>
              <a:rPr lang="en-US" sz="2800" dirty="0"/>
              <a:t>When a person uses his or her own culture as a standard to evaluate another group or individual, this is </a:t>
            </a:r>
            <a:r>
              <a:rPr lang="en-US" sz="2800" dirty="0" smtClean="0"/>
              <a:t>called:</a:t>
            </a:r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/>
              <a:t>	a. egotism.</a:t>
            </a:r>
          </a:p>
          <a:p>
            <a:r>
              <a:rPr lang="en-US" sz="2800" dirty="0"/>
              <a:t>	b. egocentrism.</a:t>
            </a:r>
          </a:p>
          <a:p>
            <a:r>
              <a:rPr lang="en-US" sz="2800" dirty="0"/>
              <a:t>	c. ethnocentrism.</a:t>
            </a:r>
          </a:p>
          <a:p>
            <a:r>
              <a:rPr lang="en-US" sz="2800" dirty="0"/>
              <a:t>	d. material culture.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6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993" y="2117552"/>
            <a:ext cx="7610476" cy="3670767"/>
          </a:xfrm>
        </p:spPr>
        <p:txBody>
          <a:bodyPr>
            <a:noAutofit/>
          </a:bodyPr>
          <a:lstStyle/>
          <a:p>
            <a:r>
              <a:rPr lang="en-US" sz="3300" dirty="0"/>
              <a:t>Which of the following is NOT a component of culture</a:t>
            </a:r>
            <a:r>
              <a:rPr lang="en-US" sz="3300" dirty="0" smtClean="0"/>
              <a:t>?</a:t>
            </a:r>
            <a:endParaRPr lang="en-US" sz="3300" dirty="0"/>
          </a:p>
          <a:p>
            <a:pPr lvl="2"/>
            <a:r>
              <a:rPr lang="en-US" sz="3300" dirty="0" smtClean="0"/>
              <a:t>a</a:t>
            </a:r>
            <a:r>
              <a:rPr lang="en-US" sz="3300" dirty="0"/>
              <a:t>. material culture</a:t>
            </a:r>
          </a:p>
          <a:p>
            <a:pPr lvl="2"/>
            <a:r>
              <a:rPr lang="en-US" sz="3300" dirty="0" smtClean="0"/>
              <a:t>b</a:t>
            </a:r>
            <a:r>
              <a:rPr lang="en-US" sz="3300" dirty="0"/>
              <a:t>. signs</a:t>
            </a:r>
          </a:p>
          <a:p>
            <a:pPr lvl="2"/>
            <a:r>
              <a:rPr lang="en-US" sz="3300" dirty="0" smtClean="0"/>
              <a:t>c</a:t>
            </a:r>
            <a:r>
              <a:rPr lang="en-US" sz="3300" dirty="0"/>
              <a:t>. language</a:t>
            </a:r>
          </a:p>
          <a:p>
            <a:pPr lvl="2"/>
            <a:r>
              <a:rPr lang="en-US" sz="3300" dirty="0" smtClean="0"/>
              <a:t>d</a:t>
            </a:r>
            <a:r>
              <a:rPr lang="en-US" sz="3300" dirty="0"/>
              <a:t>. symbolic culture</a:t>
            </a:r>
          </a:p>
          <a:p>
            <a:pPr lvl="2"/>
            <a:r>
              <a:rPr lang="en-US" sz="3300" dirty="0" smtClean="0"/>
              <a:t>e</a:t>
            </a:r>
            <a:r>
              <a:rPr lang="en-US" sz="3300" dirty="0"/>
              <a:t>. All of the above are components of </a:t>
            </a:r>
            <a:r>
              <a:rPr lang="en-US" sz="3300" dirty="0" smtClean="0"/>
              <a:t>culture</a:t>
            </a:r>
            <a:r>
              <a:rPr lang="en-US" sz="3300" dirty="0"/>
              <a:t>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53" y="2294966"/>
            <a:ext cx="8204947" cy="3971364"/>
          </a:xfrm>
        </p:spPr>
        <p:txBody>
          <a:bodyPr>
            <a:noAutofit/>
          </a:bodyPr>
          <a:lstStyle/>
          <a:p>
            <a:r>
              <a:rPr lang="en-US" sz="3600" dirty="0"/>
              <a:t>Which norm has the greatest moral significance</a:t>
            </a:r>
            <a:r>
              <a:rPr lang="en-US" sz="3600" dirty="0" smtClean="0"/>
              <a:t>?</a:t>
            </a:r>
            <a:endParaRPr lang="en-US" sz="3600" dirty="0"/>
          </a:p>
          <a:p>
            <a:pPr lvl="1"/>
            <a:r>
              <a:rPr lang="en-US" sz="3600" dirty="0"/>
              <a:t>	a. folkways</a:t>
            </a:r>
          </a:p>
          <a:p>
            <a:pPr lvl="1"/>
            <a:r>
              <a:rPr lang="en-US" sz="3600" dirty="0"/>
              <a:t>	b. pathways</a:t>
            </a:r>
          </a:p>
          <a:p>
            <a:pPr lvl="1"/>
            <a:r>
              <a:rPr lang="en-US" sz="3600" dirty="0"/>
              <a:t>	c. mores</a:t>
            </a:r>
          </a:p>
          <a:p>
            <a:pPr lvl="1"/>
            <a:r>
              <a:rPr lang="en-US" sz="3600" dirty="0"/>
              <a:t>	d. symbolic culture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5" y="2294966"/>
            <a:ext cx="8276665" cy="3971364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/>
              <a:t>Which of the following groups within society openly rejects, and may actively oppose, societ</a:t>
            </a:r>
            <a:r>
              <a:rPr lang="en-US" sz="4400" spc="-150" dirty="0"/>
              <a:t>y’s</a:t>
            </a:r>
            <a:r>
              <a:rPr lang="en-US" sz="4400" dirty="0"/>
              <a:t> values and norms</a:t>
            </a:r>
            <a:r>
              <a:rPr lang="en-US" sz="4400" dirty="0" smtClean="0"/>
              <a:t>?</a:t>
            </a:r>
            <a:endParaRPr lang="en-US" sz="4400" dirty="0"/>
          </a:p>
          <a:p>
            <a:pPr lvl="1" indent="-111125"/>
            <a:r>
              <a:rPr lang="en-US" sz="4400" dirty="0"/>
              <a:t>	a. the dominant culture</a:t>
            </a:r>
          </a:p>
          <a:p>
            <a:pPr lvl="1" indent="-111125"/>
            <a:r>
              <a:rPr lang="en-US" sz="4400" dirty="0"/>
              <a:t>	b. a subculture</a:t>
            </a:r>
          </a:p>
          <a:p>
            <a:pPr lvl="1" indent="-111125"/>
            <a:r>
              <a:rPr lang="en-US" sz="4400" dirty="0"/>
              <a:t>	c. a counterculture</a:t>
            </a:r>
          </a:p>
          <a:p>
            <a:pPr lvl="1" indent="-111125"/>
            <a:r>
              <a:rPr lang="en-US" sz="4400" dirty="0"/>
              <a:t>	d. a materialistic culture</a:t>
            </a:r>
          </a:p>
          <a:p>
            <a:pPr lvl="1" indent="-111125"/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is </a:t>
            </a:r>
            <a:r>
              <a:rPr lang="en-US" i="1" dirty="0" smtClean="0"/>
              <a:t>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25" y="2070519"/>
            <a:ext cx="8589660" cy="3670767"/>
          </a:xfrm>
        </p:spPr>
        <p:txBody>
          <a:bodyPr>
            <a:normAutofit/>
          </a:bodyPr>
          <a:lstStyle/>
          <a:p>
            <a:r>
              <a:rPr lang="en-US" sz="2500" dirty="0"/>
              <a:t>Culture includes things such as </a:t>
            </a:r>
            <a:r>
              <a:rPr lang="en-US" sz="2500" dirty="0" smtClean="0"/>
              <a:t>language</a:t>
            </a:r>
            <a:r>
              <a:rPr lang="en-US" sz="2500" dirty="0"/>
              <a:t>, standards of beauty, hand gestures, styles of dress, food, and music.  </a:t>
            </a:r>
          </a:p>
          <a:p>
            <a:r>
              <a:rPr lang="en-US" sz="2500" dirty="0"/>
              <a:t>Culture is learned. It is passed from one generation to the next through communication—not genetics.  </a:t>
            </a:r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719638"/>
            <a:ext cx="1270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719638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681538"/>
            <a:ext cx="28305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700588"/>
            <a:ext cx="14001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8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Have You met Someone who is </a:t>
            </a:r>
            <a:r>
              <a:rPr lang="en-US" dirty="0" err="1" smtClean="0"/>
              <a:t>Nacirema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7" y="2347892"/>
            <a:ext cx="8485293" cy="3918437"/>
          </a:xfrm>
        </p:spPr>
        <p:txBody>
          <a:bodyPr>
            <a:noAutofit/>
          </a:bodyPr>
          <a:lstStyle/>
          <a:p>
            <a:r>
              <a:rPr lang="en-US" sz="2100" dirty="0" smtClean="0"/>
              <a:t>Anthropologist Horace Miner describes the </a:t>
            </a:r>
            <a:r>
              <a:rPr lang="en-US" sz="2100" dirty="0" err="1" smtClean="0"/>
              <a:t>Nacirema</a:t>
            </a:r>
            <a:r>
              <a:rPr lang="en-US" sz="2100" dirty="0" smtClean="0"/>
              <a:t> as a </a:t>
            </a:r>
            <a:r>
              <a:rPr lang="en-US" sz="2100" dirty="0"/>
              <a:t>group living in the territory between the Canadian Cree, the Yaqui and </a:t>
            </a:r>
            <a:r>
              <a:rPr lang="en-US" sz="2100" dirty="0" err="1"/>
              <a:t>Tarahumare</a:t>
            </a:r>
            <a:r>
              <a:rPr lang="en-US" sz="2100" dirty="0"/>
              <a:t> of Mexico, and the </a:t>
            </a:r>
            <a:r>
              <a:rPr lang="en-US" sz="2100" dirty="0" err="1"/>
              <a:t>Carib</a:t>
            </a:r>
            <a:r>
              <a:rPr lang="en-US" sz="2100" dirty="0"/>
              <a:t> and Arawak of the Antilles</a:t>
            </a:r>
            <a:r>
              <a:rPr lang="en-US" sz="2100" dirty="0" smtClean="0"/>
              <a:t>.</a:t>
            </a:r>
          </a:p>
          <a:p>
            <a:r>
              <a:rPr lang="en-US" sz="2100" dirty="0" smtClean="0"/>
              <a:t>Some of the curious ‘body rituals’ of the </a:t>
            </a:r>
            <a:r>
              <a:rPr lang="en-US" sz="2100" dirty="0" err="1" smtClean="0"/>
              <a:t>Nacirema</a:t>
            </a:r>
            <a:r>
              <a:rPr lang="en-US" sz="2100" dirty="0" smtClean="0"/>
              <a:t> include:</a:t>
            </a:r>
          </a:p>
          <a:p>
            <a:r>
              <a:rPr lang="en-US" sz="2100" dirty="0"/>
              <a:t>Medicine men </a:t>
            </a:r>
            <a:r>
              <a:rPr lang="en-US" sz="2100" dirty="0" smtClean="0"/>
              <a:t>and women, a </a:t>
            </a:r>
            <a:r>
              <a:rPr lang="en-US" sz="2100" dirty="0"/>
              <a:t>charm-</a:t>
            </a:r>
            <a:r>
              <a:rPr lang="en-US" sz="2100" dirty="0" smtClean="0"/>
              <a:t>box, </a:t>
            </a:r>
            <a:r>
              <a:rPr lang="en-US" sz="2100" dirty="0"/>
              <a:t>the mouth-rite ritual </a:t>
            </a:r>
            <a:r>
              <a:rPr lang="en-US" sz="2100" dirty="0" smtClean="0"/>
              <a:t>and </a:t>
            </a:r>
            <a:r>
              <a:rPr lang="en-US" sz="2100" dirty="0"/>
              <a:t>a cultural hero known as </a:t>
            </a:r>
            <a:r>
              <a:rPr lang="en-US" sz="2100" dirty="0" err="1" smtClean="0"/>
              <a:t>Notgnihsaw</a:t>
            </a:r>
            <a:r>
              <a:rPr lang="en-US" sz="2100" dirty="0" smtClean="0"/>
              <a:t>.</a:t>
            </a:r>
          </a:p>
          <a:p>
            <a:r>
              <a:rPr lang="en-US" sz="2100" dirty="0" smtClean="0"/>
              <a:t>These </a:t>
            </a:r>
            <a:r>
              <a:rPr lang="en-US" sz="2100" dirty="0"/>
              <a:t>ritual practices are prescribed as how man should comport himself in the presence of sacred things. These sacred aspects are the rituals that the </a:t>
            </a:r>
            <a:r>
              <a:rPr lang="en-US" sz="2100" dirty="0" err="1"/>
              <a:t>Nacirema</a:t>
            </a:r>
            <a:r>
              <a:rPr lang="en-US" sz="2100" dirty="0"/>
              <a:t> part take in throughout their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1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look at Cultures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82" y="2094036"/>
            <a:ext cx="7610476" cy="3670767"/>
          </a:xfrm>
        </p:spPr>
        <p:txBody>
          <a:bodyPr>
            <a:normAutofit/>
          </a:bodyPr>
          <a:lstStyle/>
          <a:p>
            <a:r>
              <a:rPr lang="en-US" sz="2600" b="1" dirty="0"/>
              <a:t>Ethnocentrism</a:t>
            </a:r>
            <a:r>
              <a:rPr lang="en-US" sz="2600" dirty="0"/>
              <a:t> is the principle of using one’s own culture as a standard by which to evaluate another group or individual, leading to the view that cultures other than one’s own are abnormal.  </a:t>
            </a:r>
          </a:p>
          <a:p>
            <a:pPr lvl="4"/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79667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164" y="4512002"/>
            <a:ext cx="38445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Who wants a snack?</a:t>
            </a:r>
          </a:p>
          <a:p>
            <a:r>
              <a:rPr lang="en-US" dirty="0">
                <a:solidFill>
                  <a:srgbClr val="000000"/>
                </a:solidFill>
              </a:rPr>
              <a:t>Cicadas, grasshoppers, and other insects on skewers</a:t>
            </a:r>
          </a:p>
          <a:p>
            <a:r>
              <a:rPr lang="en-US" dirty="0">
                <a:solidFill>
                  <a:srgbClr val="000000"/>
                </a:solidFill>
              </a:rPr>
              <a:t>for sale in </a:t>
            </a:r>
            <a:r>
              <a:rPr lang="en-US" dirty="0" err="1">
                <a:solidFill>
                  <a:srgbClr val="000000"/>
                </a:solidFill>
              </a:rPr>
              <a:t>Donghaumen</a:t>
            </a:r>
            <a:r>
              <a:rPr lang="en-US" dirty="0">
                <a:solidFill>
                  <a:srgbClr val="000000"/>
                </a:solidFill>
              </a:rPr>
              <a:t> Night Market in Beijing, China.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5" descr="ch04ph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94" y="4088279"/>
            <a:ext cx="32766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6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Relativism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75168"/>
            <a:ext cx="8113340" cy="3891162"/>
          </a:xfrm>
        </p:spPr>
        <p:txBody>
          <a:bodyPr>
            <a:noAutofit/>
          </a:bodyPr>
          <a:lstStyle/>
          <a:p>
            <a:r>
              <a:rPr lang="en-US" sz="3000" b="1" dirty="0"/>
              <a:t>Cultural relativism </a:t>
            </a:r>
            <a:r>
              <a:rPr lang="en-US" sz="3000" dirty="0"/>
              <a:t>is the </a:t>
            </a:r>
            <a:br>
              <a:rPr lang="en-US" sz="3000" dirty="0"/>
            </a:br>
            <a:r>
              <a:rPr lang="en-US" sz="3000" dirty="0"/>
              <a:t>process of understanding other cultures on their own terms, rather than judging according to one’s own culture.  </a:t>
            </a:r>
          </a:p>
          <a:p>
            <a:r>
              <a:rPr lang="en-US" sz="3000" dirty="0"/>
              <a:t>When studying any group, it is important to try to employ cultural relativism because it helps sociologists see others more objectively.</a:t>
            </a: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Breakfast Look Like?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19109" r="-19109"/>
          <a:stretch>
            <a:fillRect/>
          </a:stretch>
        </p:blipFill>
        <p:spPr>
          <a:xfrm>
            <a:off x="5294550" y="2260150"/>
            <a:ext cx="4073063" cy="19645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49542" y="4996203"/>
            <a:ext cx="246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Saki Suzuki, 2 ¾ years old, Tokyo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46" y="2260150"/>
            <a:ext cx="2717757" cy="1812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647" y="4072873"/>
            <a:ext cx="2296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Nathanaël</a:t>
            </a:r>
            <a:r>
              <a:rPr lang="en-US" dirty="0"/>
              <a:t> </a:t>
            </a:r>
            <a:r>
              <a:rPr lang="en-US" dirty="0" err="1"/>
              <a:t>Witschi</a:t>
            </a:r>
            <a:r>
              <a:rPr lang="en-US" dirty="0"/>
              <a:t> Picard, 6 years old, Paris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047" y="2260150"/>
            <a:ext cx="2650747" cy="2164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2615" y="4625876"/>
            <a:ext cx="2387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Aricia</a:t>
            </a:r>
            <a:r>
              <a:rPr lang="en-US" dirty="0"/>
              <a:t> </a:t>
            </a:r>
            <a:r>
              <a:rPr lang="en-US" dirty="0" err="1"/>
              <a:t>Domenica</a:t>
            </a:r>
            <a:r>
              <a:rPr lang="en-US" dirty="0"/>
              <a:t> Ferreira, 4 years old, and</a:t>
            </a:r>
          </a:p>
          <a:p>
            <a:r>
              <a:rPr lang="en-US" dirty="0"/>
              <a:t>Hakim Jorge Ferreira Gomes, 2 years old, </a:t>
            </a:r>
            <a:r>
              <a:rPr lang="en-US" dirty="0" err="1"/>
              <a:t>São</a:t>
            </a:r>
            <a:r>
              <a:rPr lang="en-US" dirty="0"/>
              <a:t> Paulo, Brazil</a:t>
            </a:r>
          </a:p>
        </p:txBody>
      </p:sp>
    </p:spTree>
    <p:extLst>
      <p:ext uri="{BB962C8B-B14F-4D97-AF65-F5344CB8AC3E}">
        <p14:creationId xmlns:p14="http://schemas.microsoft.com/office/powerpoint/2010/main" val="24713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E9738A7-36C0-0446-9FE6-5561124B5C29}" type="slidenum">
              <a:rPr lang="en-US"/>
              <a:pPr/>
              <a:t>9</a:t>
            </a:fld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Material Culture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170" y="2313364"/>
            <a:ext cx="7610476" cy="367076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Century Gothic"/>
                <a:cs typeface="Century Gothic"/>
              </a:rPr>
              <a:t>Material culture </a:t>
            </a:r>
            <a:r>
              <a:rPr lang="en-US" sz="3200" dirty="0">
                <a:latin typeface="Century Gothic"/>
                <a:cs typeface="Century Gothic"/>
              </a:rPr>
              <a:t>includes the objects associated with a cultural group, such as tools, machines, utensils, buildings, and artwork.  </a:t>
            </a:r>
          </a:p>
        </p:txBody>
      </p:sp>
      <p:pic>
        <p:nvPicPr>
          <p:cNvPr id="7174" name="Picture 6" descr="Food-Fac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7854"/>
            <a:ext cx="1828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bigboxretai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0" y="4497854"/>
            <a:ext cx="2209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amburg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7" y="3573462"/>
            <a:ext cx="126841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4694704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https://encrypted-tbn1.gstatic.com/images?q=tbn:ANd9GcSki6h4K_5pNqi1OepceaZOhyrgiv0hY05pSqmzekIiwbT29MESJ8dYBv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6" y="152400"/>
            <a:ext cx="1384301" cy="10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88" y="278239"/>
            <a:ext cx="1418927" cy="71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63" y="278239"/>
            <a:ext cx="1241640" cy="71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8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5807</TotalTime>
  <Words>1350</Words>
  <Application>Microsoft Macintosh PowerPoint</Application>
  <PresentationFormat>On-screen Show (4:3)</PresentationFormat>
  <Paragraphs>171</Paragraphs>
  <Slides>39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Perception</vt:lpstr>
      <vt:lpstr>Lesson 4: Culture</vt:lpstr>
      <vt:lpstr>How Do Biological Humans Become Socialized Humans?</vt:lpstr>
      <vt:lpstr>What is Culture?</vt:lpstr>
      <vt:lpstr>Culture is Learned</vt:lpstr>
      <vt:lpstr>Have You met Someone who is Nacirema?</vt:lpstr>
      <vt:lpstr>How to look at Cultures</vt:lpstr>
      <vt:lpstr>Cultural Relativism</vt:lpstr>
      <vt:lpstr>What Does Breakfast Look Like?</vt:lpstr>
      <vt:lpstr>Material Culture</vt:lpstr>
      <vt:lpstr>Symbolic Culture</vt:lpstr>
      <vt:lpstr>Components of Culture</vt:lpstr>
      <vt:lpstr>Symbols, Gestures and Signs</vt:lpstr>
      <vt:lpstr>What Do Emojis Mean?</vt:lpstr>
      <vt:lpstr>PowerPoint Presentation</vt:lpstr>
      <vt:lpstr>Lost in Transmission</vt:lpstr>
      <vt:lpstr>A graphic ranking misconstrued emojis across platforms, From left to right, it shows most misconstrued to least misconstrued: </vt:lpstr>
      <vt:lpstr>Components of Culture </vt:lpstr>
      <vt:lpstr>Lagom</vt:lpstr>
      <vt:lpstr>Components of Culture: Language</vt:lpstr>
      <vt:lpstr>The Importance of Language</vt:lpstr>
      <vt:lpstr>Culture includes Norms and Values</vt:lpstr>
      <vt:lpstr>Culture Gives us Our Values</vt:lpstr>
      <vt:lpstr>“Make Me Look Beautiful.”</vt:lpstr>
      <vt:lpstr>PowerPoint Presentation</vt:lpstr>
      <vt:lpstr>PowerPoint Presentation</vt:lpstr>
      <vt:lpstr>How did ‘doing nothing’ feel?</vt:lpstr>
      <vt:lpstr>Types of Norms</vt:lpstr>
      <vt:lpstr>Types of Norms</vt:lpstr>
      <vt:lpstr>Sanctions and Social Control</vt:lpstr>
      <vt:lpstr>Variations in Culture</vt:lpstr>
      <vt:lpstr>Variations within a Culture</vt:lpstr>
      <vt:lpstr>Variation within a Culture</vt:lpstr>
      <vt:lpstr>Variations within a Culture</vt:lpstr>
      <vt:lpstr>Cultural Change</vt:lpstr>
      <vt:lpstr>Lesson Quiz</vt:lpstr>
      <vt:lpstr>Lesson Quiz</vt:lpstr>
      <vt:lpstr>Lesson Quiz</vt:lpstr>
      <vt:lpstr>Lesson Quiz</vt:lpstr>
      <vt:lpstr>Lesson Quiz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2: Theory</dc:title>
  <dc:creator>Robert</dc:creator>
  <cp:lastModifiedBy>Robert</cp:lastModifiedBy>
  <cp:revision>173</cp:revision>
  <dcterms:created xsi:type="dcterms:W3CDTF">2014-08-13T17:56:08Z</dcterms:created>
  <dcterms:modified xsi:type="dcterms:W3CDTF">2016-04-14T23:10:20Z</dcterms:modified>
</cp:coreProperties>
</file>