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5"/>
  </p:notesMasterIdLst>
  <p:handoutMasterIdLst>
    <p:handoutMasterId r:id="rId176"/>
  </p:handoutMasterIdLst>
  <p:sldIdLst>
    <p:sldId id="299" r:id="rId2"/>
    <p:sldId id="649" r:id="rId3"/>
    <p:sldId id="799" r:id="rId4"/>
    <p:sldId id="1798" r:id="rId5"/>
    <p:sldId id="669" r:id="rId6"/>
    <p:sldId id="850" r:id="rId7"/>
    <p:sldId id="687" r:id="rId8"/>
    <p:sldId id="648" r:id="rId9"/>
    <p:sldId id="343" r:id="rId10"/>
    <p:sldId id="337" r:id="rId11"/>
    <p:sldId id="1216" r:id="rId12"/>
    <p:sldId id="393" r:id="rId13"/>
    <p:sldId id="645" r:id="rId14"/>
    <p:sldId id="646" r:id="rId15"/>
    <p:sldId id="1799" r:id="rId16"/>
    <p:sldId id="650" r:id="rId17"/>
    <p:sldId id="636" r:id="rId18"/>
    <p:sldId id="637" r:id="rId19"/>
    <p:sldId id="638" r:id="rId20"/>
    <p:sldId id="654" r:id="rId21"/>
    <p:sldId id="1776" r:id="rId22"/>
    <p:sldId id="800" r:id="rId23"/>
    <p:sldId id="801" r:id="rId24"/>
    <p:sldId id="802" r:id="rId25"/>
    <p:sldId id="803" r:id="rId26"/>
    <p:sldId id="804" r:id="rId27"/>
    <p:sldId id="806" r:id="rId28"/>
    <p:sldId id="807" r:id="rId29"/>
    <p:sldId id="808" r:id="rId30"/>
    <p:sldId id="809" r:id="rId31"/>
    <p:sldId id="810" r:id="rId32"/>
    <p:sldId id="851" r:id="rId33"/>
    <p:sldId id="852" r:id="rId34"/>
    <p:sldId id="819" r:id="rId35"/>
    <p:sldId id="820" r:id="rId36"/>
    <p:sldId id="821" r:id="rId37"/>
    <p:sldId id="822" r:id="rId38"/>
    <p:sldId id="853" r:id="rId39"/>
    <p:sldId id="824" r:id="rId40"/>
    <p:sldId id="825" r:id="rId41"/>
    <p:sldId id="826" r:id="rId42"/>
    <p:sldId id="854" r:id="rId43"/>
    <p:sldId id="855" r:id="rId44"/>
    <p:sldId id="829" r:id="rId45"/>
    <p:sldId id="856" r:id="rId46"/>
    <p:sldId id="831" r:id="rId47"/>
    <p:sldId id="857" r:id="rId48"/>
    <p:sldId id="834" r:id="rId49"/>
    <p:sldId id="835" r:id="rId50"/>
    <p:sldId id="836" r:id="rId51"/>
    <p:sldId id="837" r:id="rId52"/>
    <p:sldId id="841" r:id="rId53"/>
    <p:sldId id="1777" r:id="rId54"/>
    <p:sldId id="844" r:id="rId55"/>
    <p:sldId id="845" r:id="rId56"/>
    <p:sldId id="858" r:id="rId57"/>
    <p:sldId id="1778" r:id="rId58"/>
    <p:sldId id="862" r:id="rId59"/>
    <p:sldId id="863" r:id="rId60"/>
    <p:sldId id="1792" r:id="rId61"/>
    <p:sldId id="867" r:id="rId62"/>
    <p:sldId id="868" r:id="rId63"/>
    <p:sldId id="869" r:id="rId64"/>
    <p:sldId id="870" r:id="rId65"/>
    <p:sldId id="871" r:id="rId66"/>
    <p:sldId id="872" r:id="rId67"/>
    <p:sldId id="873" r:id="rId68"/>
    <p:sldId id="874" r:id="rId69"/>
    <p:sldId id="1793" r:id="rId70"/>
    <p:sldId id="876" r:id="rId71"/>
    <p:sldId id="449" r:id="rId72"/>
    <p:sldId id="661" r:id="rId73"/>
    <p:sldId id="451" r:id="rId74"/>
    <p:sldId id="450" r:id="rId75"/>
    <p:sldId id="660" r:id="rId76"/>
    <p:sldId id="662" r:id="rId77"/>
    <p:sldId id="1794" r:id="rId78"/>
    <p:sldId id="885" r:id="rId79"/>
    <p:sldId id="886" r:id="rId80"/>
    <p:sldId id="887" r:id="rId81"/>
    <p:sldId id="888" r:id="rId82"/>
    <p:sldId id="891" r:id="rId83"/>
    <p:sldId id="889" r:id="rId84"/>
    <p:sldId id="890" r:id="rId85"/>
    <p:sldId id="892" r:id="rId86"/>
    <p:sldId id="893" r:id="rId87"/>
    <p:sldId id="894" r:id="rId88"/>
    <p:sldId id="895" r:id="rId89"/>
    <p:sldId id="898" r:id="rId90"/>
    <p:sldId id="897" r:id="rId91"/>
    <p:sldId id="896" r:id="rId92"/>
    <p:sldId id="899" r:id="rId93"/>
    <p:sldId id="900" r:id="rId94"/>
    <p:sldId id="901" r:id="rId95"/>
    <p:sldId id="906" r:id="rId96"/>
    <p:sldId id="902" r:id="rId97"/>
    <p:sldId id="905" r:id="rId98"/>
    <p:sldId id="903" r:id="rId99"/>
    <p:sldId id="904" r:id="rId100"/>
    <p:sldId id="908" r:id="rId101"/>
    <p:sldId id="909" r:id="rId102"/>
    <p:sldId id="915" r:id="rId103"/>
    <p:sldId id="916" r:id="rId104"/>
    <p:sldId id="917" r:id="rId105"/>
    <p:sldId id="918" r:id="rId106"/>
    <p:sldId id="919" r:id="rId107"/>
    <p:sldId id="920" r:id="rId108"/>
    <p:sldId id="921" r:id="rId109"/>
    <p:sldId id="922" r:id="rId110"/>
    <p:sldId id="923" r:id="rId111"/>
    <p:sldId id="924" r:id="rId112"/>
    <p:sldId id="925" r:id="rId113"/>
    <p:sldId id="927" r:id="rId114"/>
    <p:sldId id="928" r:id="rId115"/>
    <p:sldId id="929" r:id="rId116"/>
    <p:sldId id="930" r:id="rId117"/>
    <p:sldId id="931" r:id="rId118"/>
    <p:sldId id="932" r:id="rId119"/>
    <p:sldId id="933" r:id="rId120"/>
    <p:sldId id="934" r:id="rId121"/>
    <p:sldId id="935" r:id="rId122"/>
    <p:sldId id="936" r:id="rId123"/>
    <p:sldId id="937" r:id="rId124"/>
    <p:sldId id="938" r:id="rId125"/>
    <p:sldId id="939" r:id="rId126"/>
    <p:sldId id="1795" r:id="rId127"/>
    <p:sldId id="942" r:id="rId128"/>
    <p:sldId id="943" r:id="rId129"/>
    <p:sldId id="944" r:id="rId130"/>
    <p:sldId id="945" r:id="rId131"/>
    <p:sldId id="946" r:id="rId132"/>
    <p:sldId id="947" r:id="rId133"/>
    <p:sldId id="948" r:id="rId134"/>
    <p:sldId id="949" r:id="rId135"/>
    <p:sldId id="950" r:id="rId136"/>
    <p:sldId id="951" r:id="rId137"/>
    <p:sldId id="954" r:id="rId138"/>
    <p:sldId id="952" r:id="rId139"/>
    <p:sldId id="953" r:id="rId140"/>
    <p:sldId id="955" r:id="rId141"/>
    <p:sldId id="956" r:id="rId142"/>
    <p:sldId id="957" r:id="rId143"/>
    <p:sldId id="958" r:id="rId144"/>
    <p:sldId id="959" r:id="rId145"/>
    <p:sldId id="960" r:id="rId146"/>
    <p:sldId id="963" r:id="rId147"/>
    <p:sldId id="965" r:id="rId148"/>
    <p:sldId id="966" r:id="rId149"/>
    <p:sldId id="967" r:id="rId150"/>
    <p:sldId id="968" r:id="rId151"/>
    <p:sldId id="964" r:id="rId152"/>
    <p:sldId id="962" r:id="rId153"/>
    <p:sldId id="969" r:id="rId154"/>
    <p:sldId id="970" r:id="rId155"/>
    <p:sldId id="971" r:id="rId156"/>
    <p:sldId id="972" r:id="rId157"/>
    <p:sldId id="973" r:id="rId158"/>
    <p:sldId id="974" r:id="rId159"/>
    <p:sldId id="975" r:id="rId160"/>
    <p:sldId id="976" r:id="rId161"/>
    <p:sldId id="977" r:id="rId162"/>
    <p:sldId id="978" r:id="rId163"/>
    <p:sldId id="979" r:id="rId164"/>
    <p:sldId id="980" r:id="rId165"/>
    <p:sldId id="999" r:id="rId166"/>
    <p:sldId id="998" r:id="rId167"/>
    <p:sldId id="1000" r:id="rId168"/>
    <p:sldId id="1001" r:id="rId169"/>
    <p:sldId id="1002" r:id="rId170"/>
    <p:sldId id="1796" r:id="rId171"/>
    <p:sldId id="1797" r:id="rId172"/>
    <p:sldId id="1800" r:id="rId173"/>
    <p:sldId id="738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9300"/>
    <a:srgbClr val="011893"/>
    <a:srgbClr val="76D6FF"/>
    <a:srgbClr val="009051"/>
    <a:srgbClr val="FF2600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6" autoAdjust="0"/>
    <p:restoredTop sz="95597" autoAdjust="0"/>
  </p:normalViewPr>
  <p:slideViewPr>
    <p:cSldViewPr snapToGrid="0">
      <p:cViewPr varScale="1">
        <p:scale>
          <a:sx n="94" d="100"/>
          <a:sy n="94" d="100"/>
        </p:scale>
        <p:origin x="664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092517-5104-4E47-AA91-BAE4B078D131}" type="presOf" srcId="{E47640B8-E388-6141-8043-F310278C03B2}" destId="{524DE1D1-1650-674C-AA9B-4DB5A8E1AD84}" srcOrd="1" destOrd="0" presId="urn:microsoft.com/office/officeart/2005/8/layout/venn1"/>
    <dgm:cxn modelId="{A6A82D32-5503-8048-AC73-9660CD471219}" type="presOf" srcId="{2EC81A35-8D57-124B-ABCE-2ABCF936B667}" destId="{93E056BD-4766-394C-A4DC-5E4C2451228E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16A28D3E-887B-C046-8C91-D7C48900E96E}" type="presOf" srcId="{E47640B8-E388-6141-8043-F310278C03B2}" destId="{E0F896BF-E8D9-2145-B631-F874C101A436}" srcOrd="0" destOrd="0" presId="urn:microsoft.com/office/officeart/2005/8/layout/venn1"/>
    <dgm:cxn modelId="{E3451269-120F-D54C-82D5-2440840CFA45}" type="presOf" srcId="{2EC81A35-8D57-124B-ABCE-2ABCF936B667}" destId="{9EC0FAFF-6CE3-7640-BE7A-52C4AF5538E2}" srcOrd="1" destOrd="0" presId="urn:microsoft.com/office/officeart/2005/8/layout/venn1"/>
    <dgm:cxn modelId="{12F5B06A-E124-8741-9AC1-BBFB4DF4F6A2}" type="presOf" srcId="{865D233C-903B-9F4C-9226-AC6433E046AF}" destId="{DDAD003A-79BB-F54B-8024-DA7A6A25F4E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E830D1E2-D145-C94B-8694-781B5FDD292F}" type="presOf" srcId="{865D233C-903B-9F4C-9226-AC6433E046AF}" destId="{337EDADF-F20D-C040-81EA-8B0554C72AC2}" srcOrd="1" destOrd="0" presId="urn:microsoft.com/office/officeart/2005/8/layout/venn1"/>
    <dgm:cxn modelId="{9269E7E8-BBCD-EC47-9599-FF4A7F5747BE}" type="presOf" srcId="{C2DCDBC5-95E9-4F42-8754-6810EB41A3B6}" destId="{ABB0EE10-8504-404A-8824-5F22425D91BF}" srcOrd="0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694BA54E-F73E-BC4F-A096-518E5B6FD1CD}" type="presParOf" srcId="{ABB0EE10-8504-404A-8824-5F22425D91BF}" destId="{93E056BD-4766-394C-A4DC-5E4C2451228E}" srcOrd="0" destOrd="0" presId="urn:microsoft.com/office/officeart/2005/8/layout/venn1"/>
    <dgm:cxn modelId="{7C1E965F-5319-2D46-B2E2-E01599612A47}" type="presParOf" srcId="{ABB0EE10-8504-404A-8824-5F22425D91BF}" destId="{9EC0FAFF-6CE3-7640-BE7A-52C4AF5538E2}" srcOrd="1" destOrd="0" presId="urn:microsoft.com/office/officeart/2005/8/layout/venn1"/>
    <dgm:cxn modelId="{4B6500FD-99A2-C540-8007-4DDD306551F6}" type="presParOf" srcId="{ABB0EE10-8504-404A-8824-5F22425D91BF}" destId="{E0F896BF-E8D9-2145-B631-F874C101A436}" srcOrd="2" destOrd="0" presId="urn:microsoft.com/office/officeart/2005/8/layout/venn1"/>
    <dgm:cxn modelId="{5433925E-4068-3B45-8E98-EDB91A7AD826}" type="presParOf" srcId="{ABB0EE10-8504-404A-8824-5F22425D91BF}" destId="{524DE1D1-1650-674C-AA9B-4DB5A8E1AD84}" srcOrd="3" destOrd="0" presId="urn:microsoft.com/office/officeart/2005/8/layout/venn1"/>
    <dgm:cxn modelId="{2EE443CB-EF24-DE46-85E1-E06D0760C1D8}" type="presParOf" srcId="{ABB0EE10-8504-404A-8824-5F22425D91BF}" destId="{DDAD003A-79BB-F54B-8024-DA7A6A25F4EE}" srcOrd="4" destOrd="0" presId="urn:microsoft.com/office/officeart/2005/8/layout/venn1"/>
    <dgm:cxn modelId="{D322578F-A848-DA4C-9B6F-8B5A52AB9671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1594258" y="0"/>
          <a:ext cx="3099468" cy="169965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007521" y="297438"/>
        <a:ext cx="2272943" cy="764842"/>
      </dsp:txXfrm>
    </dsp:sp>
    <dsp:sp modelId="{E0F896BF-E8D9-2145-B631-F874C101A436}">
      <dsp:nvSpPr>
        <dsp:cNvPr id="0" name=""/>
        <dsp:cNvSpPr/>
      </dsp:nvSpPr>
      <dsp:spPr>
        <a:xfrm>
          <a:off x="2976398" y="916390"/>
          <a:ext cx="2812822" cy="18288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3836653" y="1388830"/>
        <a:ext cx="1687693" cy="1005840"/>
      </dsp:txXfrm>
    </dsp:sp>
    <dsp:sp modelId="{DDAD003A-79BB-F54B-8024-DA7A6A25F4EE}">
      <dsp:nvSpPr>
        <dsp:cNvPr id="0" name=""/>
        <dsp:cNvSpPr/>
      </dsp:nvSpPr>
      <dsp:spPr>
        <a:xfrm>
          <a:off x="570015" y="1014852"/>
          <a:ext cx="2812822" cy="1740468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834889" y="1464474"/>
        <a:ext cx="1687693" cy="957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519740" y="0"/>
          <a:ext cx="1428472" cy="783329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710203" y="137082"/>
        <a:ext cx="1047546" cy="352498"/>
      </dsp:txXfrm>
    </dsp:sp>
    <dsp:sp modelId="{E0F896BF-E8D9-2145-B631-F874C101A436}">
      <dsp:nvSpPr>
        <dsp:cNvPr id="0" name=""/>
        <dsp:cNvSpPr/>
      </dsp:nvSpPr>
      <dsp:spPr>
        <a:xfrm>
          <a:off x="1156736" y="422342"/>
          <a:ext cx="1296364" cy="84285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1553208" y="640079"/>
        <a:ext cx="777818" cy="463568"/>
      </dsp:txXfrm>
    </dsp:sp>
    <dsp:sp modelId="{DDAD003A-79BB-F54B-8024-DA7A6A25F4EE}">
      <dsp:nvSpPr>
        <dsp:cNvPr id="0" name=""/>
        <dsp:cNvSpPr/>
      </dsp:nvSpPr>
      <dsp:spPr>
        <a:xfrm>
          <a:off x="47690" y="467722"/>
          <a:ext cx="1296364" cy="80214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69764" y="674941"/>
        <a:ext cx="777818" cy="441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519740" y="0"/>
          <a:ext cx="1428472" cy="783329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710203" y="137082"/>
        <a:ext cx="1047546" cy="352498"/>
      </dsp:txXfrm>
    </dsp:sp>
    <dsp:sp modelId="{E0F896BF-E8D9-2145-B631-F874C101A436}">
      <dsp:nvSpPr>
        <dsp:cNvPr id="0" name=""/>
        <dsp:cNvSpPr/>
      </dsp:nvSpPr>
      <dsp:spPr>
        <a:xfrm>
          <a:off x="1156736" y="422342"/>
          <a:ext cx="1296364" cy="84285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1553208" y="640079"/>
        <a:ext cx="777818" cy="463568"/>
      </dsp:txXfrm>
    </dsp:sp>
    <dsp:sp modelId="{DDAD003A-79BB-F54B-8024-DA7A6A25F4EE}">
      <dsp:nvSpPr>
        <dsp:cNvPr id="0" name=""/>
        <dsp:cNvSpPr/>
      </dsp:nvSpPr>
      <dsp:spPr>
        <a:xfrm>
          <a:off x="47690" y="467722"/>
          <a:ext cx="1296364" cy="80214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69764" y="674941"/>
        <a:ext cx="777818" cy="441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519740" y="0"/>
          <a:ext cx="1428472" cy="783329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710203" y="137082"/>
        <a:ext cx="1047546" cy="352498"/>
      </dsp:txXfrm>
    </dsp:sp>
    <dsp:sp modelId="{E0F896BF-E8D9-2145-B631-F874C101A436}">
      <dsp:nvSpPr>
        <dsp:cNvPr id="0" name=""/>
        <dsp:cNvSpPr/>
      </dsp:nvSpPr>
      <dsp:spPr>
        <a:xfrm>
          <a:off x="1156736" y="422342"/>
          <a:ext cx="1296364" cy="84285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1553208" y="640079"/>
        <a:ext cx="777818" cy="463568"/>
      </dsp:txXfrm>
    </dsp:sp>
    <dsp:sp modelId="{DDAD003A-79BB-F54B-8024-DA7A6A25F4EE}">
      <dsp:nvSpPr>
        <dsp:cNvPr id="0" name=""/>
        <dsp:cNvSpPr/>
      </dsp:nvSpPr>
      <dsp:spPr>
        <a:xfrm>
          <a:off x="47690" y="467722"/>
          <a:ext cx="1296364" cy="80214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69764" y="674941"/>
        <a:ext cx="777818" cy="441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0D108-A1F0-4993-814A-87058DAB438B}" type="slidenum">
              <a:rPr lang="en-US" sz="1200" smtClean="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1302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0D108-A1F0-4993-814A-87058DAB438B}" type="slidenum">
              <a:rPr lang="en-US" sz="1200" smtClean="0">
                <a:solidFill>
                  <a:prstClr val="black"/>
                </a:solidFill>
              </a:rPr>
              <a:pPr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871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9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8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3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8DD316-6B6E-4CBF-836D-8431B8151795}" type="slidenum">
              <a:rPr lang="en-US" sz="1200" smtClean="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3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1054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2704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7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520749"/>
            <a:ext cx="1785667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8284B-3DF7-4040-8DDB-F30A20031F0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FC8D4-C881-4640-891C-085A03679422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tif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15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jpeg"/><Relationship Id="rId7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DBI in Mathematics:</a:t>
            </a:r>
          </a:p>
          <a:p>
            <a:pPr algn="ctr"/>
            <a:r>
              <a:rPr lang="en-US" sz="73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5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 Language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18175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0857097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34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1321" y="431411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0690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63687" y="3684742"/>
            <a:ext cx="4750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– C + C = 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9385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7030A0"/>
                </a:solidFill>
              </a:rPr>
              <a:t>Total </a:t>
            </a:r>
            <a:r>
              <a:rPr lang="en-US" sz="3600" dirty="0"/>
              <a:t>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0070C0"/>
                </a:solidFill>
              </a:rPr>
              <a:t>Difference</a:t>
            </a:r>
            <a:r>
              <a:rPr lang="en-US" sz="3600" dirty="0"/>
              <a:t> 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00B050"/>
                </a:solidFill>
              </a:rPr>
              <a:t>Change</a:t>
            </a:r>
            <a:r>
              <a:rPr lang="en-US" sz="36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586312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988663" y="2379825"/>
            <a:ext cx="75023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2601946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860732"/>
            <a:ext cx="8386278" cy="1744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1877" y="5337018"/>
            <a:ext cx="1887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835B88-DE76-6E42-B3F9-06B0E76292EF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45777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79" y="813231"/>
            <a:ext cx="8184683" cy="2092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PARCC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BDC258-8191-2749-915E-886684989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966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8634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8844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70" y="150572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122379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8406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Grade 3 PARCC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001" y="126627"/>
            <a:ext cx="6731000" cy="6527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2C566-3326-4B45-B424-AA32767F3368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422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1" y="1057275"/>
            <a:ext cx="8021136" cy="985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302364" y="5337018"/>
            <a:ext cx="1406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1 K5Learning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AA355B-E1D9-8F4B-9C4D-661D6BF84C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5827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857250"/>
            <a:ext cx="71374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Grade 3 PARCC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371F4-1899-6A43-8B1A-6B432939B544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536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1" y="930275"/>
            <a:ext cx="8344727" cy="827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143895" y="5337018"/>
            <a:ext cx="172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</a:t>
            </a:r>
            <a:r>
              <a:rPr lang="en-US" sz="1200" dirty="0" err="1">
                <a:solidFill>
                  <a:schemeClr val="accent2"/>
                </a:solidFill>
              </a:rPr>
              <a:t>WorksheetPlace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08502-6A1C-C145-8F64-14B7A65082A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0418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589" y="813231"/>
            <a:ext cx="6217998" cy="5517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8447247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PARCC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3355A-F2F2-2B49-80EB-4197E6DBD68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523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66" y="1171575"/>
            <a:ext cx="8823034" cy="1014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5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691B77-715A-954E-BCCF-0DC2CE842640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090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963611"/>
            <a:ext cx="7546527" cy="2622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090770" y="5337018"/>
            <a:ext cx="1829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Learning Horizons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6E9F4E-F814-084A-8FBF-CB4CDFC13F5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582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30" y="890817"/>
            <a:ext cx="7344720" cy="458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Grade 3 PARCC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EC2DA-4ADB-9F4A-AB63-3A4B068B2DF4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8884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8" y="942975"/>
            <a:ext cx="8503920" cy="885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002A91-5490-F941-A989-596D21DED61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1212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5613149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7" y="1214438"/>
            <a:ext cx="8646864" cy="148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PARCC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B9A4E1-6CA7-4A4F-B9D1-32620872AAA5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0474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627927"/>
            <a:ext cx="7587247" cy="5911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2C5F49-6145-D846-AB0B-E3C14B72943A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63664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93" y="860732"/>
            <a:ext cx="7547214" cy="2144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0766" y="5337018"/>
            <a:ext cx="1829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Learning Horizons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FFAD9-341A-4F42-B46D-14D5C8E98412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06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24" y="1014412"/>
            <a:ext cx="8557952" cy="942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331125" y="5337018"/>
            <a:ext cx="134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Math Aids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29A55D-EB7F-8B44-8260-69E83E501E27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470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941387"/>
            <a:ext cx="8762640" cy="744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8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5 STAAR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D0585-4620-D343-BBDF-78877B43299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175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73" y="1185863"/>
            <a:ext cx="6931658" cy="373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1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STAAR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FC743-73FB-C746-A921-5E7982A3A4AA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0621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2619552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4111298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1" y="214313"/>
            <a:ext cx="8655972" cy="65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404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42874" y="1130115"/>
            <a:ext cx="8782465" cy="473397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 eaLnBrk="1" hangingPunct="1"/>
            <a:r>
              <a:rPr lang="en-US" sz="2600" dirty="0"/>
              <a:t>Mark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Mark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 eaLnBrk="1" hangingPunct="1"/>
            <a:r>
              <a:rPr lang="en-US" sz="2600" dirty="0"/>
              <a:t>Mark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Mark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Mark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9966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127" y="1032859"/>
            <a:ext cx="3151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648" y="1032860"/>
            <a:ext cx="457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126" y="2084708"/>
            <a:ext cx="37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8183" y="2084708"/>
            <a:ext cx="427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127" y="3136558"/>
            <a:ext cx="385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8182" y="3139055"/>
            <a:ext cx="331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127" y="4188407"/>
            <a:ext cx="401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8638" y="4188408"/>
            <a:ext cx="313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4483B-3E45-6348-86A1-1B008DDCA81B}"/>
              </a:ext>
            </a:extLst>
          </p:cNvPr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8148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05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85892-7F9F-FA43-BB07-F5B22A6BD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16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31447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1023" y="3314477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366242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11216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290344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015761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2761517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272792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272" y="265297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276617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271724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1904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511" y="364003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155" y="41689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31054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en-US" sz="3200" dirty="0"/>
              <a:t>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92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06124" y="1189752"/>
            <a:ext cx="8559580" cy="47339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Jill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Mark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Jill. How many apples did Mark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sz="2400" dirty="0"/>
              <a:t>Mark 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Jill. How many apples did Jill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400" dirty="0"/>
              <a:t>Mark 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Jill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Mark pick as Jill 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8903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01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1907534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B0899-6DAF-4C4F-B11C-D49D4A71D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386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030" y="1290035"/>
            <a:ext cx="341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186" y="1290035"/>
            <a:ext cx="316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030" y="2341884"/>
            <a:ext cx="364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719" y="2341884"/>
            <a:ext cx="406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030" y="3393734"/>
            <a:ext cx="136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5721" y="3396231"/>
            <a:ext cx="3779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031" y="4445583"/>
            <a:ext cx="28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6176" y="4445583"/>
            <a:ext cx="313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872535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808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9FFD6B-CE83-F144-8754-CFBFBE3829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963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11567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6D0CE-6D08-2F45-827B-41802FFB38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423" y="0"/>
            <a:ext cx="5165153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66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79302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1733037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768275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10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73010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</p:spTree>
    <p:extLst>
      <p:ext uri="{BB962C8B-B14F-4D97-AF65-F5344CB8AC3E}">
        <p14:creationId xmlns:p14="http://schemas.microsoft.com/office/powerpoint/2010/main" val="13663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980700" y="2596896"/>
            <a:ext cx="71849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8988370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70" y="1079958"/>
            <a:ext cx="8661333" cy="1363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447241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Equal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1008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1" y="884667"/>
            <a:ext cx="8758829" cy="915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6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STAAR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en-US" sz="3200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11127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32E36-CB98-4448-9524-F11CAB261C0F}"/>
              </a:ext>
            </a:extLst>
          </p:cNvPr>
          <p:cNvSpPr txBox="1"/>
          <p:nvPr/>
        </p:nvSpPr>
        <p:spPr>
          <a:xfrm>
            <a:off x="399472" y="1275747"/>
            <a:ext cx="131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E3440-F78E-304E-B294-17ED41E0EF31}"/>
              </a:ext>
            </a:extLst>
          </p:cNvPr>
          <p:cNvSpPr txBox="1"/>
          <p:nvPr/>
        </p:nvSpPr>
        <p:spPr>
          <a:xfrm>
            <a:off x="4569647" y="1275747"/>
            <a:ext cx="260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5E7D8-27F1-E249-9D0E-DD1F4FA3FE92}"/>
              </a:ext>
            </a:extLst>
          </p:cNvPr>
          <p:cNvSpPr txBox="1"/>
          <p:nvPr/>
        </p:nvSpPr>
        <p:spPr>
          <a:xfrm>
            <a:off x="399472" y="2327596"/>
            <a:ext cx="31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B62E5-B4DA-9840-96AE-4910A5C8C88B}"/>
              </a:ext>
            </a:extLst>
          </p:cNvPr>
          <p:cNvSpPr txBox="1"/>
          <p:nvPr/>
        </p:nvSpPr>
        <p:spPr>
          <a:xfrm>
            <a:off x="4598181" y="2327596"/>
            <a:ext cx="430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3B320-DC21-4048-914B-168BFB4EF0B8}"/>
              </a:ext>
            </a:extLst>
          </p:cNvPr>
          <p:cNvSpPr txBox="1"/>
          <p:nvPr/>
        </p:nvSpPr>
        <p:spPr>
          <a:xfrm>
            <a:off x="399473" y="3379446"/>
            <a:ext cx="182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4A450-3396-F84E-AF90-5CF4916AE9AC}"/>
              </a:ext>
            </a:extLst>
          </p:cNvPr>
          <p:cNvSpPr txBox="1"/>
          <p:nvPr/>
        </p:nvSpPr>
        <p:spPr>
          <a:xfrm>
            <a:off x="4598182" y="3381943"/>
            <a:ext cx="28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D540E-8506-BC41-9DE6-AA7CEE562D4F}"/>
              </a:ext>
            </a:extLst>
          </p:cNvPr>
          <p:cNvSpPr txBox="1"/>
          <p:nvPr/>
        </p:nvSpPr>
        <p:spPr>
          <a:xfrm>
            <a:off x="399473" y="443129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ABDA3-C6BD-E946-8F2D-2A8265D3EB98}"/>
              </a:ext>
            </a:extLst>
          </p:cNvPr>
          <p:cNvSpPr txBox="1"/>
          <p:nvPr/>
        </p:nvSpPr>
        <p:spPr>
          <a:xfrm>
            <a:off x="4598637" y="4431295"/>
            <a:ext cx="400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</p:spTree>
    <p:extLst>
      <p:ext uri="{BB962C8B-B14F-4D97-AF65-F5344CB8AC3E}">
        <p14:creationId xmlns:p14="http://schemas.microsoft.com/office/powerpoint/2010/main" val="4327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710231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</p:spTree>
    <p:extLst>
      <p:ext uri="{BB962C8B-B14F-4D97-AF65-F5344CB8AC3E}">
        <p14:creationId xmlns:p14="http://schemas.microsoft.com/office/powerpoint/2010/main" val="19037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8171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159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067172"/>
            <a:ext cx="8604541" cy="918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447245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B08D4-313E-804C-8968-4B03D9C1566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99487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025524"/>
            <a:ext cx="8816038" cy="760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4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STAAR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en-US" sz="3200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12133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2" y="1044575"/>
            <a:ext cx="8269321" cy="641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7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5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A4E84C-50F2-C84C-B41E-7FB290E2E459}"/>
              </a:ext>
            </a:extLst>
          </p:cNvPr>
          <p:cNvSpPr/>
          <p:nvPr/>
        </p:nvSpPr>
        <p:spPr>
          <a:xfrm>
            <a:off x="146152" y="136365"/>
            <a:ext cx="373010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</p:spTree>
    <p:extLst>
      <p:ext uri="{BB962C8B-B14F-4D97-AF65-F5344CB8AC3E}">
        <p14:creationId xmlns:p14="http://schemas.microsoft.com/office/powerpoint/2010/main" val="6113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3" y="884667"/>
            <a:ext cx="8863742" cy="758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6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STAAR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2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5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6" y="1044574"/>
            <a:ext cx="8729667" cy="969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EC084-600D-BA47-85E6-C816F7E36E49}"/>
              </a:ext>
            </a:extLst>
          </p:cNvPr>
          <p:cNvSpPr/>
          <p:nvPr/>
        </p:nvSpPr>
        <p:spPr>
          <a:xfrm>
            <a:off x="146152" y="136365"/>
            <a:ext cx="369035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</p:spTree>
    <p:extLst>
      <p:ext uri="{BB962C8B-B14F-4D97-AF65-F5344CB8AC3E}">
        <p14:creationId xmlns:p14="http://schemas.microsoft.com/office/powerpoint/2010/main" val="7831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Grade 6 Smarter Balanced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9" y="884668"/>
            <a:ext cx="8500397" cy="1287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8F108D-59C8-524C-9897-E022A25D8C3D}"/>
              </a:ext>
            </a:extLst>
          </p:cNvPr>
          <p:cNvSpPr/>
          <p:nvPr/>
        </p:nvSpPr>
        <p:spPr>
          <a:xfrm>
            <a:off x="146152" y="136365"/>
            <a:ext cx="3670474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</a:t>
            </a:r>
            <a:r>
              <a:rPr lang="en-US" sz="3200" dirty="0"/>
              <a:t>/Proportions</a:t>
            </a:r>
          </a:p>
        </p:txBody>
      </p:sp>
    </p:spTree>
    <p:extLst>
      <p:ext uri="{BB962C8B-B14F-4D97-AF65-F5344CB8AC3E}">
        <p14:creationId xmlns:p14="http://schemas.microsoft.com/office/powerpoint/2010/main" val="19305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401288" y="1796864"/>
          <a:ext cx="6341424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513615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3317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" y="884668"/>
            <a:ext cx="8528816" cy="2372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51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PARCC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195B3-099A-2740-AA9B-2F583F123994}"/>
              </a:ext>
            </a:extLst>
          </p:cNvPr>
          <p:cNvSpPr/>
          <p:nvPr/>
        </p:nvSpPr>
        <p:spPr>
          <a:xfrm>
            <a:off x="146152" y="136365"/>
            <a:ext cx="3670474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11791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3" y="1041400"/>
            <a:ext cx="8856115" cy="687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51476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STAAR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791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What’s an </a:t>
            </a:r>
            <a:r>
              <a:rPr lang="en-US" sz="3600" b="1" dirty="0">
                <a:solidFill>
                  <a:schemeClr val="accent4"/>
                </a:solidFill>
              </a:rPr>
              <a:t>Equal Groups </a:t>
            </a:r>
            <a:r>
              <a:rPr lang="en-US" sz="3600" dirty="0"/>
              <a:t>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chemeClr val="accent2"/>
                </a:solidFill>
              </a:rPr>
              <a:t>Comparison </a:t>
            </a:r>
            <a:r>
              <a:rPr lang="en-US" sz="3600" dirty="0"/>
              <a:t>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FF0000"/>
                </a:solidFill>
              </a:rPr>
              <a:t>Ratio/Proportions </a:t>
            </a:r>
            <a:r>
              <a:rPr lang="en-US" sz="36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82697119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64639" y="3812558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64639" y="5495436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64639" y="4653997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70934" y="2967057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70934" y="1307363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91183" y="2137210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74720" y="334973"/>
            <a:ext cx="2194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99919309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200423" y="194324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word problem at your grade level. Design intensive intervention.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81648" y="2314113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706683" y="29121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202987" y="351024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EDCEC-8029-F746-B460-D5E77BA71E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83" y="4578855"/>
            <a:ext cx="7791400" cy="19403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D57B9B8-2248-D64B-8FA4-7E77EE7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26" y="228600"/>
            <a:ext cx="1898374" cy="731520"/>
          </a:xfrm>
        </p:spPr>
        <p:txBody>
          <a:bodyPr/>
          <a:lstStyle/>
          <a:p>
            <a:r>
              <a:rPr lang="en-US" dirty="0"/>
              <a:t>Grade 3</a:t>
            </a:r>
          </a:p>
        </p:txBody>
      </p:sp>
    </p:spTree>
    <p:extLst>
      <p:ext uri="{BB962C8B-B14F-4D97-AF65-F5344CB8AC3E}">
        <p14:creationId xmlns:p14="http://schemas.microsoft.com/office/powerpoint/2010/main" val="30969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200423" y="194324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word problem at your grade level. Design intensive intervention.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81648" y="2314113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706683" y="29121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202987" y="351024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57B9B8-2248-D64B-8FA4-7E77EE7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26" y="228600"/>
            <a:ext cx="1898374" cy="731520"/>
          </a:xfrm>
        </p:spPr>
        <p:txBody>
          <a:bodyPr/>
          <a:lstStyle/>
          <a:p>
            <a:r>
              <a:rPr lang="en-US" dirty="0"/>
              <a:t>Grade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37296C-13B7-A041-A41A-FC9F3CEE3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746" y="1868557"/>
            <a:ext cx="5883254" cy="44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200423" y="194324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word problem at your grade level. Design intensive intervention.</a:t>
            </a:r>
          </a:p>
          <a:p>
            <a:pPr algn="ctr"/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81648" y="2314113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706683" y="29121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202987" y="351024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57B9B8-2248-D64B-8FA4-7E77EE7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26" y="228600"/>
            <a:ext cx="1898374" cy="731520"/>
          </a:xfrm>
        </p:spPr>
        <p:txBody>
          <a:bodyPr/>
          <a:lstStyle/>
          <a:p>
            <a:r>
              <a:rPr lang="en-US" dirty="0"/>
              <a:t>Grade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C9EEE-272B-F448-B393-B1E89D583C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2" y="4463648"/>
            <a:ext cx="9020539" cy="15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200423" y="194324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word problem at your grade level. Design intensive intervention.</a:t>
            </a:r>
          </a:p>
          <a:p>
            <a:pPr algn="ctr"/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81648" y="2314113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706683" y="29121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202987" y="351024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57B9B8-2248-D64B-8FA4-7E77EE7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26" y="228600"/>
            <a:ext cx="1898374" cy="731520"/>
          </a:xfrm>
        </p:spPr>
        <p:txBody>
          <a:bodyPr/>
          <a:lstStyle/>
          <a:p>
            <a:r>
              <a:rPr lang="en-US" dirty="0"/>
              <a:t>Grade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F14CD-DA9D-9248-840F-52D332FD33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23" y="4276037"/>
            <a:ext cx="8633752" cy="23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200423" y="194324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a word problem at your grade level. Design intensive intervention.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81648" y="2314113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706683" y="2912177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202987" y="351024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57B9B8-2248-D64B-8FA4-7E77EE7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26" y="228600"/>
            <a:ext cx="1898374" cy="731520"/>
          </a:xfrm>
        </p:spPr>
        <p:txBody>
          <a:bodyPr/>
          <a:lstStyle/>
          <a:p>
            <a:r>
              <a:rPr lang="en-US" dirty="0"/>
              <a:t>Grade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46424-2FBA-3A49-8D25-1E11E8A0A1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48" y="4209732"/>
            <a:ext cx="8633752" cy="24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896021"/>
            <a:ext cx="6515100" cy="2906150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/>
          </p:nvPr>
        </p:nvGraphicFramePr>
        <p:xfrm>
          <a:off x="776185" y="362018"/>
          <a:ext cx="2492582" cy="14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370764" y="1417018"/>
            <a:ext cx="810840" cy="3758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" y="2616753"/>
            <a:ext cx="2185418" cy="2185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47" y="3706134"/>
            <a:ext cx="2192073" cy="2192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777" y="1528654"/>
            <a:ext cx="2176197" cy="2176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975" y="4084223"/>
            <a:ext cx="1813984" cy="18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76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02248102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678" y="211543"/>
            <a:ext cx="4648200" cy="6153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6118" y="182190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7618" y="4717504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 (Adapted)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4938" y="2370524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Monitoring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556" y="5274836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6808" y="3769816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556" y="3082002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NON-RESPONSIVE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7556" y="5952461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NON-RESPONSIVE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1639" y="3094890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1639" y="6007006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0159" y="531847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TIER 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3129" y="122997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AT-RISK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16598" y="2199451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Session 2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016598" y="5058260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Session 2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016598" y="3598743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Session 3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1016598" y="1601783"/>
            <a:ext cx="2819400" cy="8653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Sessions 4 and 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1016598" y="4501077"/>
            <a:ext cx="2819400" cy="8653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Sessions 4 and 5</a:t>
            </a:r>
          </a:p>
        </p:txBody>
      </p:sp>
    </p:spTree>
    <p:extLst>
      <p:ext uri="{BB962C8B-B14F-4D97-AF65-F5344CB8AC3E}">
        <p14:creationId xmlns:p14="http://schemas.microsoft.com/office/powerpoint/2010/main" val="3581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5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AF10-BA72-BF46-B4CD-A4C17049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for Session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9470-4165-4E4D-9B7F-163742121B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Upload or bring examples of your </a:t>
            </a:r>
            <a:r>
              <a:rPr lang="en-US" sz="2400" b="1" dirty="0"/>
              <a:t>progress monitoring data</a:t>
            </a:r>
            <a:r>
              <a:rPr lang="en-US" sz="2400" dirty="0"/>
              <a:t> for your students</a:t>
            </a:r>
          </a:p>
        </p:txBody>
      </p:sp>
    </p:spTree>
    <p:extLst>
      <p:ext uri="{BB962C8B-B14F-4D97-AF65-F5344CB8AC3E}">
        <p14:creationId xmlns:p14="http://schemas.microsoft.com/office/powerpoint/2010/main" val="40306916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8349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98" y="4273406"/>
            <a:ext cx="2603341" cy="146438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698" y="1895348"/>
            <a:ext cx="6515100" cy="2906150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586" y="1162858"/>
            <a:ext cx="2420276" cy="2423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189" y="4023287"/>
            <a:ext cx="1714500" cy="1714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404" y="2978219"/>
            <a:ext cx="764381" cy="9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72" y="2986649"/>
            <a:ext cx="764381" cy="9276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290" y="2978219"/>
            <a:ext cx="764381" cy="9276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058" y="2986649"/>
            <a:ext cx="764381" cy="9276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825" y="2986649"/>
            <a:ext cx="764381" cy="927647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D031D2A-9F4E-A746-9F18-F90E07C7960B}"/>
              </a:ext>
            </a:extLst>
          </p:cNvPr>
          <p:cNvGraphicFramePr/>
          <p:nvPr>
            <p:extLst/>
          </p:nvPr>
        </p:nvGraphicFramePr>
        <p:xfrm>
          <a:off x="776185" y="362018"/>
          <a:ext cx="2492582" cy="14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2863347" y="1483584"/>
            <a:ext cx="810840" cy="3758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6327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9422" y="219771"/>
            <a:ext cx="6515100" cy="2906150"/>
          </a:xfrm>
        </p:spPr>
        <p:txBody>
          <a:bodyPr/>
          <a:lstStyle/>
          <a:p>
            <a:r>
              <a:rPr lang="en-US" dirty="0"/>
              <a:t>Numerals, symbols, and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905" y="3084083"/>
            <a:ext cx="221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1663" y="4542792"/>
            <a:ext cx="221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x</a:t>
            </a:r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</a:t>
            </a:r>
            <a:r>
              <a:rPr lang="mr-IN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6 = 8</a:t>
            </a:r>
            <a:endParaRPr lang="en-US" sz="2800" i="1" dirty="0">
              <a:solidFill>
                <a:schemeClr val="bg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1223" y="2812169"/>
            <a:ext cx="463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34 = 3 tens and 4 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8670" y="4542792"/>
            <a:ext cx="1906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1CB42FA-2F1D-1B40-9590-4DA72E6E4C7E}"/>
              </a:ext>
            </a:extLst>
          </p:cNvPr>
          <p:cNvGraphicFramePr/>
          <p:nvPr>
            <p:extLst/>
          </p:nvPr>
        </p:nvGraphicFramePr>
        <p:xfrm>
          <a:off x="776185" y="362018"/>
          <a:ext cx="2492582" cy="14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9296197" flipH="1">
            <a:off x="2313230" y="211160"/>
            <a:ext cx="810840" cy="3758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3915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Sarah Powell,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University of Texas at Austin</a:t>
            </a:r>
          </a:p>
          <a:p>
            <a:pPr lvl="1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srpowell@austin.utexas.edu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@sarahpowellphd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 </a:t>
            </a:r>
          </a:p>
        </p:txBody>
      </p:sp>
      <p:sp>
        <p:nvSpPr>
          <p:cNvPr id="6" name="Oval 5"/>
          <p:cNvSpPr/>
          <p:nvPr/>
        </p:nvSpPr>
        <p:spPr>
          <a:xfrm>
            <a:off x="1701754" y="1358221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149862" y="1358221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701754" y="241023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149862" y="241023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56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6973" y="611753"/>
            <a:ext cx="6237027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184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88625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Concepts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CAB5E-D6EB-EC49-BE71-7F85071F75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510" y="163773"/>
            <a:ext cx="4540890" cy="59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97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Important Fraction Vocabulary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Whole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Unit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Equal parts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Fraction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Proper fraction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Improper fraction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Mixed number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Numerator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Denominator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Greatest common factor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Least common multiple (or denominator)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507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Length/measurement/linear</a:t>
            </a:r>
          </a:p>
          <a:p>
            <a:pPr lvl="1"/>
            <a:r>
              <a:rPr lang="en-US" sz="2800" dirty="0"/>
              <a:t>Fraction bars, fraction strips, Cuisenaire rods, number lines, rulers</a:t>
            </a:r>
          </a:p>
          <a:p>
            <a:r>
              <a:rPr lang="en-US" sz="2800" dirty="0"/>
              <a:t>Area/region</a:t>
            </a:r>
          </a:p>
          <a:p>
            <a:pPr lvl="1"/>
            <a:r>
              <a:rPr lang="en-US" sz="2800" dirty="0"/>
              <a:t>Fraction circles, pattern blocks, </a:t>
            </a:r>
            <a:r>
              <a:rPr lang="en-US" sz="2800" dirty="0" err="1"/>
              <a:t>geoboards</a:t>
            </a:r>
            <a:r>
              <a:rPr lang="en-US" sz="2800" dirty="0"/>
              <a:t>, grid paper</a:t>
            </a:r>
          </a:p>
          <a:p>
            <a:r>
              <a:rPr lang="en-US" sz="2800" dirty="0"/>
              <a:t>Set/discrete</a:t>
            </a:r>
          </a:p>
          <a:p>
            <a:pPr lvl="1"/>
            <a:r>
              <a:rPr lang="en-US" sz="2800" dirty="0"/>
              <a:t>Chips, counters</a:t>
            </a:r>
          </a:p>
        </p:txBody>
      </p:sp>
    </p:spTree>
    <p:extLst>
      <p:ext uri="{BB962C8B-B14F-4D97-AF65-F5344CB8AC3E}">
        <p14:creationId xmlns:p14="http://schemas.microsoft.com/office/powerpoint/2010/main" val="59321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81400"/>
            <a:ext cx="762000" cy="1092200"/>
          </a:xfrm>
          <a:prstGeom prst="rect">
            <a:avLst/>
          </a:prstGeom>
        </p:spPr>
      </p:pic>
      <p:pic>
        <p:nvPicPr>
          <p:cNvPr id="11" name="Picture 2" descr="https://encrypted-tbn3.gstatic.com/images?q=tbn:ANd9GcRgn_V2d3TJ1cpLoER8MBnlM0ceswSHqDlMEuB7pNRSMkG-MBt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514" y="1480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00200" y="4114800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90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78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5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pic>
        <p:nvPicPr>
          <p:cNvPr id="4" name="Picture 2" descr="https://encrypted-tbn3.gstatic.com/images?q=tbn:ANd9GcRgn_V2d3TJ1cpLoER8MBnlM0ceswSHqDlMEuB7pNRSMkG-MBt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788" y="13646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encrypted-tbn0.gstatic.com/images?q=tbn:ANd9GcQRt1XLExLTc5L9L8bfghmBQCN7Wk9ZY-yhNSNaF65deYL8X_B0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281" y="1846897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612" y="4109536"/>
            <a:ext cx="2094163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81" y="1890116"/>
            <a:ext cx="762000" cy="109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31" y="2600158"/>
            <a:ext cx="762000" cy="10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36" y="3616158"/>
            <a:ext cx="1028700" cy="10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39940" name="Picture 4" descr="https://encrypted-tbn1.google.com/images?q=tbn:ANd9GcQlgh7lIXZnzZ6ozUip5XQXIrLJpJcQILCen-kIoiAI7YMArBRjY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990" y="228600"/>
            <a:ext cx="1934410" cy="19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86200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05000" y="3657600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819400" y="3657600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19400" y="4572000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057400" y="4572000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1" y="3520141"/>
            <a:ext cx="762000" cy="1092200"/>
          </a:xfrm>
          <a:prstGeom prst="rect">
            <a:avLst/>
          </a:prstGeom>
        </p:spPr>
      </p:pic>
      <p:pic>
        <p:nvPicPr>
          <p:cNvPr id="10" name="Picture 2" descr="https://encrypted-tbn2.gstatic.com/images?q=tbn:ANd9GcT9Xw5UC7ozKRiqhdVw3S1QKCTzqhLWdAvglOEU-5peat__aw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275" y="197749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22" y="2077814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38222" y="2378635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8222" y="2378635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7832" y="2378635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7832" y="3092473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3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pic>
        <p:nvPicPr>
          <p:cNvPr id="39938" name="Picture 2" descr="https://encrypted-tbn2.google.com/images?q=tbn:ANd9GcS1rYcxMNoNF_tkMno58f8B-BirMrbNkR73dgOFU-rXnKcQmoj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810" y="3656202"/>
            <a:ext cx="2850379" cy="19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encrypted-tbn1.google.com/images?q=tbn:ANd9GcQlgh7lIXZnzZ6ozUip5XQXIrLJpJcQILCen-kIoiAI7YMArBRjY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453" y="1204329"/>
            <a:ext cx="1934410" cy="19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2.gstatic.com/images?q=tbn:ANd9GcT9Xw5UC7ozKRiqhdVw3S1QKCTzqhLWdAvglOEU-5peat__aw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39" y="455841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18491"/>
            <a:ext cx="7620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684" y="2553639"/>
            <a:ext cx="762000" cy="10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32" y="3571065"/>
            <a:ext cx="10287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116" y="2829213"/>
            <a:ext cx="2509944" cy="1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678" y="211543"/>
            <a:ext cx="4648200" cy="6153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6118" y="182190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7618" y="4717504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 (Adapted)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4938" y="2370524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Monitoring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556" y="5274836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6808" y="3769816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556" y="3082002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NON-RESPONSIVE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7556" y="5952461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NON-RESPONSIVE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1639" y="3094890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1639" y="6007006"/>
            <a:ext cx="452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0159" y="531847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TIER 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3129" y="122997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AT-RISK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16598" y="2199451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Session 2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016598" y="5058260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Session 2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016598" y="3598743"/>
            <a:ext cx="2819400" cy="865366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Session 3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1016598" y="1601783"/>
            <a:ext cx="2819400" cy="8653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Sessions 4 and 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1016598" y="4501077"/>
            <a:ext cx="2819400" cy="8653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Sessions 4 and 5</a:t>
            </a:r>
          </a:p>
        </p:txBody>
      </p:sp>
    </p:spTree>
    <p:extLst>
      <p:ext uri="{BB962C8B-B14F-4D97-AF65-F5344CB8AC3E}">
        <p14:creationId xmlns:p14="http://schemas.microsoft.com/office/powerpoint/2010/main" val="23178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5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0962" name="Picture 2" descr="https://encrypted-tbn0.google.com/images?q=tbn:ANd9GcSUgjcje6oWbExZBdnKpycXVfEoqYyfHtt6s1qnQjbppNHoGeEw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221" y="228600"/>
            <a:ext cx="2846179" cy="22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1" y="3469774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670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814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52600" y="38862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67000" y="38862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7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pic>
        <p:nvPicPr>
          <p:cNvPr id="40962" name="Picture 2" descr="https://encrypted-tbn0.google.com/images?q=tbn:ANd9GcSUgjcje6oWbExZBdnKpycXVfEoqYyfHtt6s1qnQjbppNHoGeEw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584" y="1471320"/>
            <a:ext cx="2846179" cy="22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encrypted-tbn2.google.com/images?q=tbn:ANd9GcSlHGei8DXVmhMdgdmHMrTmE9gmqGiJ4rArGmEvE8-jhYoWHz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695" y="4246061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teachersupply.com/cart/images/link%20n%20learn%205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496" y="1174582"/>
            <a:ext cx="193357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50" y="2170420"/>
            <a:ext cx="7620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31" y="2600158"/>
            <a:ext cx="762000" cy="10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35" y="3706311"/>
            <a:ext cx="10287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2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593FC9-DCE4-AF4C-AAA9-6008DD9440DD}"/>
              </a:ext>
            </a:extLst>
          </p:cNvPr>
          <p:cNvSpPr/>
          <p:nvPr/>
        </p:nvSpPr>
        <p:spPr>
          <a:xfrm>
            <a:off x="1929731" y="811002"/>
            <a:ext cx="3200400" cy="4178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this fraction to a student who doesn’t understand fraction concepts.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D6E51-6AEB-5541-8655-11AE4A81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85" y="1511387"/>
            <a:ext cx="1052232" cy="13073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716613F-DC07-304A-9223-3BD142E6B021}"/>
              </a:ext>
            </a:extLst>
          </p:cNvPr>
          <p:cNvSpPr/>
          <p:nvPr/>
        </p:nvSpPr>
        <p:spPr>
          <a:xfrm>
            <a:off x="2031720" y="3011041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B249C4-F50E-4744-8E2F-F48642F52113}"/>
              </a:ext>
            </a:extLst>
          </p:cNvPr>
          <p:cNvSpPr/>
          <p:nvPr/>
        </p:nvSpPr>
        <p:spPr>
          <a:xfrm>
            <a:off x="2435991" y="3651485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86B365-40E3-414B-B607-4A8F0E17B563}"/>
              </a:ext>
            </a:extLst>
          </p:cNvPr>
          <p:cNvSpPr/>
          <p:nvPr/>
        </p:nvSpPr>
        <p:spPr>
          <a:xfrm>
            <a:off x="2783226" y="432046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9252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F51CC4-25F0-164E-BCA2-308186F39563}"/>
              </a:ext>
            </a:extLst>
          </p:cNvPr>
          <p:cNvSpPr/>
          <p:nvPr/>
        </p:nvSpPr>
        <p:spPr>
          <a:xfrm>
            <a:off x="5708788" y="792128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topic areas and design intensive instruction related to the topic.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FF36E5-C170-3541-9DFE-B4897CC4F7CA}"/>
              </a:ext>
            </a:extLst>
          </p:cNvPr>
          <p:cNvSpPr/>
          <p:nvPr/>
        </p:nvSpPr>
        <p:spPr>
          <a:xfrm>
            <a:off x="5790013" y="2911917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511081-6F2E-FF4D-BC5B-9B6E6FDD380E}"/>
              </a:ext>
            </a:extLst>
          </p:cNvPr>
          <p:cNvSpPr/>
          <p:nvPr/>
        </p:nvSpPr>
        <p:spPr>
          <a:xfrm>
            <a:off x="6215048" y="3509981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BE54AB-9B17-1F49-9384-A72F27A9D441}"/>
              </a:ext>
            </a:extLst>
          </p:cNvPr>
          <p:cNvSpPr/>
          <p:nvPr/>
        </p:nvSpPr>
        <p:spPr>
          <a:xfrm>
            <a:off x="6711352" y="410804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D4EB3-63A5-5340-8665-F3074E6AB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6" y="232777"/>
            <a:ext cx="4484091" cy="58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Computation</a:t>
            </a:r>
          </a:p>
        </p:txBody>
      </p:sp>
    </p:spTree>
    <p:extLst>
      <p:ext uri="{BB962C8B-B14F-4D97-AF65-F5344CB8AC3E}">
        <p14:creationId xmlns:p14="http://schemas.microsoft.com/office/powerpoint/2010/main" val="326346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348" y="1562431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Addition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775252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63215-902B-CD41-868E-E46AA8AC1A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59" y="218364"/>
            <a:ext cx="4790364" cy="63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07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6" y="32567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6" y="26471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142792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6" y="49331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4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5" y="32997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147099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5" y="49761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7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311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55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9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8D818-6F77-5541-A20D-C0DFD520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79" y="1723887"/>
            <a:ext cx="2729286" cy="1516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335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1245128"/>
            <a:ext cx="2032000" cy="1295400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367748" y="32263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67748" y="2464328"/>
            <a:ext cx="1828800" cy="762000"/>
          </a:xfrm>
          <a:prstGeom prst="rect">
            <a:avLst/>
          </a:prstGeom>
          <a:solidFill>
            <a:srgbClr val="FF6F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67748" y="49027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67748" y="41407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1965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3677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2821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8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A848F-251B-4D41-8E1B-2E64CFA0B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04" y="126288"/>
            <a:ext cx="4246242" cy="492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718B0-79FA-5C4A-9B1B-9B1697E707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728" y="1023545"/>
            <a:ext cx="3971783" cy="50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5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0226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7" y="1371601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42107" y="25908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7707" y="25908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421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7707" y="48006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65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709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24384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oteworthy Light"/>
                <a:cs typeface="Noteworthy Ligh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Noteworthy Light"/>
                <a:cs typeface="Noteworthy Light"/>
              </a:rPr>
              <a:t>: 2, 4, 6, 8, 10</a:t>
            </a:r>
          </a:p>
          <a:p>
            <a:r>
              <a:rPr lang="en-US" sz="2400" b="1" dirty="0">
                <a:solidFill>
                  <a:schemeClr val="bg1"/>
                </a:solidFill>
                <a:latin typeface="Noteworthy Light"/>
                <a:cs typeface="Noteworthy Ligh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Noteworthy Light"/>
                <a:cs typeface="Noteworthy Light"/>
              </a:rPr>
              <a:t>: 4, 8, 12, 16, 20</a:t>
            </a:r>
          </a:p>
        </p:txBody>
      </p:sp>
      <p:sp>
        <p:nvSpPr>
          <p:cNvPr id="20" name="Oval 19"/>
          <p:cNvSpPr/>
          <p:nvPr/>
        </p:nvSpPr>
        <p:spPr>
          <a:xfrm>
            <a:off x="1842107" y="35052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27707" y="35052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68973" y="2389395"/>
            <a:ext cx="746133" cy="1010035"/>
          </a:xfrm>
          <a:custGeom>
            <a:avLst/>
            <a:gdLst>
              <a:gd name="connsiteX0" fmla="*/ 618430 w 746133"/>
              <a:gd name="connsiteY0" fmla="*/ 27396 h 1010035"/>
              <a:gd name="connsiteX1" fmla="*/ 563839 w 746133"/>
              <a:gd name="connsiteY1" fmla="*/ 41044 h 1010035"/>
              <a:gd name="connsiteX2" fmla="*/ 441009 w 746133"/>
              <a:gd name="connsiteY2" fmla="*/ 54692 h 1010035"/>
              <a:gd name="connsiteX3" fmla="*/ 372770 w 746133"/>
              <a:gd name="connsiteY3" fmla="*/ 136578 h 1010035"/>
              <a:gd name="connsiteX4" fmla="*/ 331827 w 746133"/>
              <a:gd name="connsiteY4" fmla="*/ 150226 h 1010035"/>
              <a:gd name="connsiteX5" fmla="*/ 318179 w 746133"/>
              <a:gd name="connsiteY5" fmla="*/ 204817 h 1010035"/>
              <a:gd name="connsiteX6" fmla="*/ 304531 w 746133"/>
              <a:gd name="connsiteY6" fmla="*/ 395886 h 1010035"/>
              <a:gd name="connsiteX7" fmla="*/ 263588 w 746133"/>
              <a:gd name="connsiteY7" fmla="*/ 409533 h 1010035"/>
              <a:gd name="connsiteX8" fmla="*/ 140758 w 746133"/>
              <a:gd name="connsiteY8" fmla="*/ 477772 h 1010035"/>
              <a:gd name="connsiteX9" fmla="*/ 31576 w 746133"/>
              <a:gd name="connsiteY9" fmla="*/ 573306 h 1010035"/>
              <a:gd name="connsiteX10" fmla="*/ 45224 w 746133"/>
              <a:gd name="connsiteY10" fmla="*/ 914501 h 1010035"/>
              <a:gd name="connsiteX11" fmla="*/ 127111 w 746133"/>
              <a:gd name="connsiteY11" fmla="*/ 996387 h 1010035"/>
              <a:gd name="connsiteX12" fmla="*/ 168054 w 746133"/>
              <a:gd name="connsiteY12" fmla="*/ 1010035 h 1010035"/>
              <a:gd name="connsiteX13" fmla="*/ 372770 w 746133"/>
              <a:gd name="connsiteY13" fmla="*/ 928148 h 1010035"/>
              <a:gd name="connsiteX14" fmla="*/ 400066 w 746133"/>
              <a:gd name="connsiteY14" fmla="*/ 887205 h 1010035"/>
              <a:gd name="connsiteX15" fmla="*/ 413714 w 746133"/>
              <a:gd name="connsiteY15" fmla="*/ 559659 h 1010035"/>
              <a:gd name="connsiteX16" fmla="*/ 522896 w 746133"/>
              <a:gd name="connsiteY16" fmla="*/ 464124 h 1010035"/>
              <a:gd name="connsiteX17" fmla="*/ 563839 w 746133"/>
              <a:gd name="connsiteY17" fmla="*/ 436829 h 1010035"/>
              <a:gd name="connsiteX18" fmla="*/ 700317 w 746133"/>
              <a:gd name="connsiteY18" fmla="*/ 450477 h 1010035"/>
              <a:gd name="connsiteX19" fmla="*/ 727612 w 746133"/>
              <a:gd name="connsiteY19" fmla="*/ 395886 h 1010035"/>
              <a:gd name="connsiteX20" fmla="*/ 673021 w 746133"/>
              <a:gd name="connsiteY20" fmla="*/ 13748 h 1010035"/>
              <a:gd name="connsiteX21" fmla="*/ 632078 w 746133"/>
              <a:gd name="connsiteY21" fmla="*/ 101 h 1010035"/>
              <a:gd name="connsiteX22" fmla="*/ 618430 w 746133"/>
              <a:gd name="connsiteY22" fmla="*/ 27396 h 10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6133" h="1010035">
                <a:moveTo>
                  <a:pt x="618430" y="27396"/>
                </a:moveTo>
                <a:cubicBezTo>
                  <a:pt x="607057" y="34220"/>
                  <a:pt x="582378" y="38192"/>
                  <a:pt x="563839" y="41044"/>
                </a:cubicBezTo>
                <a:cubicBezTo>
                  <a:pt x="523123" y="47308"/>
                  <a:pt x="480090" y="41665"/>
                  <a:pt x="441009" y="54692"/>
                </a:cubicBezTo>
                <a:cubicBezTo>
                  <a:pt x="396455" y="69543"/>
                  <a:pt x="403984" y="111607"/>
                  <a:pt x="372770" y="136578"/>
                </a:cubicBezTo>
                <a:cubicBezTo>
                  <a:pt x="361536" y="145565"/>
                  <a:pt x="345475" y="145677"/>
                  <a:pt x="331827" y="150226"/>
                </a:cubicBezTo>
                <a:cubicBezTo>
                  <a:pt x="327278" y="168423"/>
                  <a:pt x="320250" y="186175"/>
                  <a:pt x="318179" y="204817"/>
                </a:cubicBezTo>
                <a:cubicBezTo>
                  <a:pt x="311128" y="268278"/>
                  <a:pt x="320983" y="334190"/>
                  <a:pt x="304531" y="395886"/>
                </a:cubicBezTo>
                <a:cubicBezTo>
                  <a:pt x="300824" y="409786"/>
                  <a:pt x="277236" y="404984"/>
                  <a:pt x="263588" y="409533"/>
                </a:cubicBezTo>
                <a:cubicBezTo>
                  <a:pt x="169732" y="472104"/>
                  <a:pt x="212824" y="453750"/>
                  <a:pt x="140758" y="477772"/>
                </a:cubicBezTo>
                <a:cubicBezTo>
                  <a:pt x="45224" y="541462"/>
                  <a:pt x="77069" y="505068"/>
                  <a:pt x="31576" y="573306"/>
                </a:cubicBezTo>
                <a:cubicBezTo>
                  <a:pt x="-9128" y="695418"/>
                  <a:pt x="-16372" y="698916"/>
                  <a:pt x="45224" y="914501"/>
                </a:cubicBezTo>
                <a:cubicBezTo>
                  <a:pt x="55829" y="951617"/>
                  <a:pt x="90490" y="984180"/>
                  <a:pt x="127111" y="996387"/>
                </a:cubicBezTo>
                <a:lnTo>
                  <a:pt x="168054" y="1010035"/>
                </a:lnTo>
                <a:cubicBezTo>
                  <a:pt x="454037" y="969180"/>
                  <a:pt x="321262" y="1048334"/>
                  <a:pt x="372770" y="928148"/>
                </a:cubicBezTo>
                <a:cubicBezTo>
                  <a:pt x="379231" y="913072"/>
                  <a:pt x="390967" y="900853"/>
                  <a:pt x="400066" y="887205"/>
                </a:cubicBezTo>
                <a:cubicBezTo>
                  <a:pt x="404615" y="778023"/>
                  <a:pt x="401647" y="668267"/>
                  <a:pt x="413714" y="559659"/>
                </a:cubicBezTo>
                <a:cubicBezTo>
                  <a:pt x="418263" y="518714"/>
                  <a:pt x="509245" y="473224"/>
                  <a:pt x="522896" y="464124"/>
                </a:cubicBezTo>
                <a:lnTo>
                  <a:pt x="563839" y="436829"/>
                </a:lnTo>
                <a:cubicBezTo>
                  <a:pt x="609332" y="441378"/>
                  <a:pt x="655962" y="461566"/>
                  <a:pt x="700317" y="450477"/>
                </a:cubicBezTo>
                <a:cubicBezTo>
                  <a:pt x="720054" y="445543"/>
                  <a:pt x="726911" y="416219"/>
                  <a:pt x="727612" y="395886"/>
                </a:cubicBezTo>
                <a:cubicBezTo>
                  <a:pt x="731392" y="286248"/>
                  <a:pt x="791361" y="92642"/>
                  <a:pt x="673021" y="13748"/>
                </a:cubicBezTo>
                <a:cubicBezTo>
                  <a:pt x="661051" y="5768"/>
                  <a:pt x="646185" y="2922"/>
                  <a:pt x="632078" y="101"/>
                </a:cubicBezTo>
                <a:cubicBezTo>
                  <a:pt x="623156" y="-1683"/>
                  <a:pt x="629803" y="20572"/>
                  <a:pt x="618430" y="27396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41" y="2012812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6212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526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8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526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" y="47052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70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52600" y="34098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8200" y="34098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960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104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0960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04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7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1CB8E-8817-4441-8CD3-E5F5BD32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79" y="1882913"/>
            <a:ext cx="2382575" cy="14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2390" y="3868309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Subtraction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3081130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4E581-2D72-2242-AB2C-A5DEF43BD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59" y="177421"/>
            <a:ext cx="4790364" cy="63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4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0687"/>
            <a:ext cx="2070100" cy="121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501887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6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1A916-D645-A648-B7AB-BCD8FDF5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723" y="1868557"/>
            <a:ext cx="2495207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58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120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39687"/>
            <a:ext cx="1943100" cy="119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5025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7298930" y="23588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Take away from this set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7315200" y="43400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This is for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reference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78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22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66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5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7482-BA59-1948-8C7A-1D300000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038" y="1888435"/>
            <a:ext cx="2460360" cy="1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56CECAD-7646-BB4A-A237-E18B9BB12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5594" y="1657372"/>
            <a:ext cx="8864665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Multiplication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51CD3-B516-FB4B-83CC-445EA5216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19" y="228600"/>
            <a:ext cx="4628435" cy="6116146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8161A300-0ECF-634F-8465-C9183B2EAD75}"/>
              </a:ext>
            </a:extLst>
          </p:cNvPr>
          <p:cNvSpPr/>
          <p:nvPr/>
        </p:nvSpPr>
        <p:spPr>
          <a:xfrm>
            <a:off x="3789034" y="870193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81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388165"/>
            <a:ext cx="1258957" cy="7620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05678" y="207396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78" y="443616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04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392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680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68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763078" y="2454965"/>
            <a:ext cx="152400" cy="36576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0478" y="37503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four-fourths</a:t>
            </a:r>
          </a:p>
        </p:txBody>
      </p:sp>
    </p:spTree>
    <p:extLst>
      <p:ext uri="{BB962C8B-B14F-4D97-AF65-F5344CB8AC3E}">
        <p14:creationId xmlns:p14="http://schemas.microsoft.com/office/powerpoint/2010/main" val="19372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54807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4040681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354760" y="157281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415710" y="2890629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354759" y="4651073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91" y="602850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241" y="224072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4475921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1721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752600" y="3409121"/>
            <a:ext cx="152400" cy="18288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379012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two-fourths</a:t>
            </a:r>
          </a:p>
        </p:txBody>
      </p:sp>
      <p:sp>
        <p:nvSpPr>
          <p:cNvPr id="6" name="Up Arrow 5"/>
          <p:cNvSpPr/>
          <p:nvPr/>
        </p:nvSpPr>
        <p:spPr>
          <a:xfrm>
            <a:off x="609600" y="211372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1149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0722" y="4535556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07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995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266122" y="3011556"/>
            <a:ext cx="152400" cy="27432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3522" y="38497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three-fourths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" y="1411356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65922" y="2173356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83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0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851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995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9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283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2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multiplication problems and design intensive instruction related to the topic.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806230-E62E-D242-8B0E-9EC982E85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19" y="228600"/>
            <a:ext cx="4628435" cy="61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56CECAD-7646-BB4A-A237-E18B9BB12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7289" y="3759127"/>
            <a:ext cx="8864665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Division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51CD3-B516-FB4B-83CC-445EA5216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19" y="228600"/>
            <a:ext cx="4628435" cy="6116146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8161A300-0ECF-634F-8465-C9183B2EAD75}"/>
              </a:ext>
            </a:extLst>
          </p:cNvPr>
          <p:cNvSpPr/>
          <p:nvPr/>
        </p:nvSpPr>
        <p:spPr>
          <a:xfrm>
            <a:off x="3802682" y="2917357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35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2206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57261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5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09260"/>
            <a:ext cx="1371600" cy="826265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9506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33848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9" grpId="0" animBg="1"/>
      <p:bldP spid="17" grpId="0" animBg="1"/>
      <p:bldP spid="20" grpId="0" animBg="1"/>
      <p:bldP spid="21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61817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97017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49017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34817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21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05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37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53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069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05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78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one-half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353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11290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Two-thirds set of one-half</a:t>
            </a:r>
          </a:p>
        </p:txBody>
      </p:sp>
    </p:spTree>
    <p:extLst>
      <p:ext uri="{BB962C8B-B14F-4D97-AF65-F5344CB8AC3E}">
        <p14:creationId xmlns:p14="http://schemas.microsoft.com/office/powerpoint/2010/main" val="42155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/>
      <p:bldP spid="27" grpId="0" animBg="1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division problems and design intensive instruction related to the topic.</a:t>
            </a:r>
          </a:p>
          <a:p>
            <a:pPr algn="ctr"/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2EC0-A78A-F142-837E-6E2F87FE96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19" y="228600"/>
            <a:ext cx="4628435" cy="61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CA66-0E03-4944-AE98-E21431AC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52" y="2671549"/>
            <a:ext cx="8686800" cy="731520"/>
          </a:xfrm>
        </p:spPr>
        <p:txBody>
          <a:bodyPr/>
          <a:lstStyle/>
          <a:p>
            <a:r>
              <a:rPr lang="en-US" dirty="0"/>
              <a:t>Word-Problem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2853914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23998" y="51178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929708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4523" y="1322859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6261" y="1862418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2844" y="2511164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7439" y="3159910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4254" y="373464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91509" y="4298374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8764" y="4958132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922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3C669-D879-1C43-A0F9-A6045D277F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888" y="0"/>
            <a:ext cx="521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7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413449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33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0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mowed 12 lawns on Monday. Then, she mowed 10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 Tuesday. How many lawns has Kasey mowed?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mowed 22 lawns and Mandy mowed 7 lawns. How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lawns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Kasey mow than Mandy?</a:t>
            </a:r>
          </a:p>
        </p:txBody>
      </p:sp>
    </p:spTree>
    <p:extLst>
      <p:ext uri="{BB962C8B-B14F-4D97-AF65-F5344CB8AC3E}">
        <p14:creationId xmlns:p14="http://schemas.microsoft.com/office/powerpoint/2010/main" val="9886300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had 9 dinosaurs and then her sister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took away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 of them. How many dinosaurs does Becky have 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had some dinosaurs and then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sister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took away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them. Now Becky has 5 dinosaurs. How many dinosaurs did she start with?</a:t>
            </a:r>
          </a:p>
        </p:txBody>
      </p:sp>
    </p:spTree>
    <p:extLst>
      <p:ext uri="{BB962C8B-B14F-4D97-AF65-F5344CB8AC3E}">
        <p14:creationId xmlns:p14="http://schemas.microsoft.com/office/powerpoint/2010/main" val="1078382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Reece has 7 bags with 3 apples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bag. How many apples does Reece have?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Reece had 21 apples and placed 3 apples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several bags. How many bags does Reece need?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9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Brent made 12 cupcakes. His brother made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many cupcakes. How many cupcakes did Brent’s brother bake?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Brent made 12 cupcakes. He cut each cupcake into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How many pieces of cupcake does Brent have?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0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73965-BDD3-7641-8387-3FE66105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85" y="3600455"/>
            <a:ext cx="3863209" cy="50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8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040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93654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6973" y="611753"/>
            <a:ext cx="6237027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184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388625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93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0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532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09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01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39933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19796542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56" y="439254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16794" y="2307920"/>
            <a:ext cx="1371600" cy="60927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6793" y="1668584"/>
            <a:ext cx="1371600" cy="63933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0390" y="2260933"/>
            <a:ext cx="1371600" cy="65626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0390" y="1668584"/>
            <a:ext cx="1371600" cy="592348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6793" y="1322337"/>
            <a:ext cx="1371600" cy="3462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390" y="1322336"/>
            <a:ext cx="1371600" cy="3462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16793" y="3050094"/>
            <a:ext cx="2845197" cy="3282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6793" y="3306062"/>
            <a:ext cx="2845197" cy="8144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645550-0D75-F94F-BD6E-896B1113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21320178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Emily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2135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80834" y="98771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DE8E8-CF8F-C64F-8953-A90DEC6F55B3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65E8EE-8BE4-5C46-A18B-4DAAF09D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82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4921966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45F88F-0DA5-9545-A68E-B4DDE377C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67" y="0"/>
            <a:ext cx="515140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5051427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657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872608"/>
            <a:ext cx="8915400" cy="48395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</a:t>
            </a:r>
            <a:r>
              <a:rPr lang="en-US" sz="2800" dirty="0" err="1"/>
              <a:t>Shinead</a:t>
            </a:r>
            <a:r>
              <a:rPr lang="en-US" sz="2800" dirty="0"/>
              <a:t>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Amanda. If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</a:t>
            </a:r>
            <a:r>
              <a:rPr lang="en-US" sz="2800" dirty="0" err="1"/>
              <a:t>Shinead</a:t>
            </a:r>
            <a:r>
              <a:rPr lang="en-US" sz="2800" dirty="0"/>
              <a:t>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Amanda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</a:t>
            </a:r>
            <a:r>
              <a:rPr lang="en-US" sz="2800" dirty="0" err="1"/>
              <a:t>Shinead</a:t>
            </a:r>
            <a:r>
              <a:rPr lang="en-US" sz="2800" dirty="0"/>
              <a:t>. </a:t>
            </a:r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Amanda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5765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33958" y="988572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A1B663-33CD-784B-BF4B-EDA3056D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67B1C-FD65-1F45-9510-E0950443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930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703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77146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191407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C7D494-8C7C-C34E-B590-4DD41D6B4F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15" y="0"/>
            <a:ext cx="5151401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1230150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120336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253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984132"/>
            <a:ext cx="8756374" cy="472028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</a:t>
            </a:r>
            <a:r>
              <a:rPr lang="en-US" sz="2500" dirty="0" err="1"/>
              <a:t>Shannah</a:t>
            </a:r>
            <a:r>
              <a:rPr lang="en-US" sz="2500" dirty="0"/>
              <a:t>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</a:t>
            </a:r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</a:t>
            </a:r>
            <a:r>
              <a:rPr lang="en-US" sz="2500" dirty="0" err="1"/>
              <a:t>Shannah</a:t>
            </a:r>
            <a:r>
              <a:rPr lang="en-US" sz="2500" dirty="0"/>
              <a:t>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573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047640"/>
            <a:ext cx="8637104" cy="4839538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Reece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Reece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Reece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Reece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244820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23263" y="874794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AC3A31-1AD9-CD4B-A09B-4BFFD2662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BC5E10-7D8D-8F40-8794-B5AF9F37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74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703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419592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5CAFA-29DB-0341-856C-2DB1547FE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26" y="0"/>
            <a:ext cx="5237445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0645551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04135" y="2337318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Words>2851</Words>
  <Application>Microsoft Macintosh PowerPoint</Application>
  <PresentationFormat>On-screen Show (4:3)</PresentationFormat>
  <Paragraphs>789</Paragraphs>
  <Slides>173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89" baseType="lpstr">
      <vt:lpstr>Yuanti SC</vt:lpstr>
      <vt:lpstr>Yuanti TC</vt:lpstr>
      <vt:lpstr>American Typewriter</vt:lpstr>
      <vt:lpstr>Arial</vt:lpstr>
      <vt:lpstr>Calibri</vt:lpstr>
      <vt:lpstr>Cambria Math</vt:lpstr>
      <vt:lpstr>Chalkduster</vt:lpstr>
      <vt:lpstr>Franklin Gothic Book</vt:lpstr>
      <vt:lpstr>Marker Felt Thin</vt:lpstr>
      <vt:lpstr>Noteworthy Light</vt:lpstr>
      <vt:lpstr>Palatino</vt:lpstr>
      <vt:lpstr>Segoe UI Symbol</vt:lpstr>
      <vt:lpstr>Times New Roman</vt:lpstr>
      <vt:lpstr>Verdana</vt:lpstr>
      <vt:lpstr>Zapf Dingbats</vt:lpstr>
      <vt:lpstr>NCII-Uconn</vt:lpstr>
      <vt:lpstr>PowerPoint Presentation</vt:lpstr>
      <vt:lpstr>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Concise Language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Fluency </vt:lpstr>
      <vt:lpstr>PowerPoint Presentation</vt:lpstr>
      <vt:lpstr>Fraction Concepts</vt:lpstr>
      <vt:lpstr>Important Fraction Vocabulary</vt:lpstr>
      <vt:lpstr>Fraction Models</vt:lpstr>
      <vt:lpstr>Length/Measurement</vt:lpstr>
      <vt:lpstr>Length/Measurement</vt:lpstr>
      <vt:lpstr>Area/Region</vt:lpstr>
      <vt:lpstr>Area/Region</vt:lpstr>
      <vt:lpstr>Area/Region</vt:lpstr>
      <vt:lpstr>Set/Discrete</vt:lpstr>
      <vt:lpstr>Set/Discrete</vt:lpstr>
      <vt:lpstr>PowerPoint Presentation</vt:lpstr>
      <vt:lpstr>PowerPoint Presentation</vt:lpstr>
      <vt:lpstr>Fraction Computation</vt:lpstr>
      <vt:lpstr>Addition</vt:lpstr>
      <vt:lpstr>Addition</vt:lpstr>
      <vt:lpstr>Addition</vt:lpstr>
      <vt:lpstr>PowerPoint Presentation</vt:lpstr>
      <vt:lpstr>Addition</vt:lpstr>
      <vt:lpstr>Addition</vt:lpstr>
      <vt:lpstr>Addition</vt:lpstr>
      <vt:lpstr>PowerPoint Presentation</vt:lpstr>
      <vt:lpstr>Subtraction</vt:lpstr>
      <vt:lpstr>Subtraction</vt:lpstr>
      <vt:lpstr>PowerPoint Presentation</vt:lpstr>
      <vt:lpstr>Subtraction</vt:lpstr>
      <vt:lpstr>PowerPoint Presentation</vt:lpstr>
      <vt:lpstr>Multiplication</vt:lpstr>
      <vt:lpstr>Multiplication</vt:lpstr>
      <vt:lpstr>Multiplication</vt:lpstr>
      <vt:lpstr>Multiplication</vt:lpstr>
      <vt:lpstr>Multiplication</vt:lpstr>
      <vt:lpstr>Division</vt:lpstr>
      <vt:lpstr>Multiplication</vt:lpstr>
      <vt:lpstr>Multiplication</vt:lpstr>
      <vt:lpstr>Division</vt:lpstr>
      <vt:lpstr>Word-Problem Solving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Grade 3</vt:lpstr>
      <vt:lpstr>Grade 4</vt:lpstr>
      <vt:lpstr>Grade 5</vt:lpstr>
      <vt:lpstr>Grade 6</vt:lpstr>
      <vt:lpstr>Grade 7</vt:lpstr>
      <vt:lpstr>PowerPoint Presentation</vt:lpstr>
      <vt:lpstr>PowerPoint Presentation</vt:lpstr>
      <vt:lpstr>Homework for Session 6</vt:lpstr>
      <vt:lpstr>Contact Information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460</cp:revision>
  <dcterms:created xsi:type="dcterms:W3CDTF">2016-08-16T05:11:43Z</dcterms:created>
  <dcterms:modified xsi:type="dcterms:W3CDTF">2019-03-07T01:25:56Z</dcterms:modified>
</cp:coreProperties>
</file>