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309" r:id="rId3"/>
    <p:sldId id="272" r:id="rId4"/>
    <p:sldId id="274" r:id="rId5"/>
    <p:sldId id="263" r:id="rId6"/>
    <p:sldId id="265" r:id="rId7"/>
    <p:sldId id="262" r:id="rId8"/>
    <p:sldId id="266" r:id="rId9"/>
    <p:sldId id="271" r:id="rId10"/>
    <p:sldId id="285" r:id="rId11"/>
    <p:sldId id="284" r:id="rId12"/>
    <p:sldId id="276" r:id="rId13"/>
    <p:sldId id="283" r:id="rId14"/>
    <p:sldId id="278"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286" r:id="rId34"/>
    <p:sldId id="306" r:id="rId35"/>
    <p:sldId id="307" r:id="rId36"/>
    <p:sldId id="308" r:id="rId37"/>
    <p:sldId id="280" r:id="rId38"/>
    <p:sldId id="267" r:id="rId39"/>
    <p:sldId id="268" r:id="rId40"/>
    <p:sldId id="269" r:id="rId41"/>
    <p:sldId id="270"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FDFF"/>
    <a:srgbClr val="CFD6FF"/>
    <a:srgbClr val="B2E8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8" d="100"/>
          <a:sy n="128" d="100"/>
        </p:scale>
        <p:origin x="-252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530811-8A41-DB49-A2B5-28994A0C45F9}" type="datetimeFigureOut">
              <a:rPr lang="en-US" smtClean="0"/>
              <a:t>6/16/18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C16701-29FB-5C45-98A3-2CE1C5A5EB85}" type="slidenum">
              <a:rPr lang="en-US" smtClean="0"/>
              <a:t>‹#›</a:t>
            </a:fld>
            <a:endParaRPr lang="en-US"/>
          </a:p>
        </p:txBody>
      </p:sp>
    </p:spTree>
    <p:extLst>
      <p:ext uri="{BB962C8B-B14F-4D97-AF65-F5344CB8AC3E}">
        <p14:creationId xmlns:p14="http://schemas.microsoft.com/office/powerpoint/2010/main" val="26466929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C16701-29FB-5C45-98A3-2CE1C5A5EB85}" type="slidenum">
              <a:rPr lang="en-US" smtClean="0"/>
              <a:t>38</a:t>
            </a:fld>
            <a:endParaRPr lang="en-US"/>
          </a:p>
        </p:txBody>
      </p:sp>
    </p:spTree>
    <p:extLst>
      <p:ext uri="{BB962C8B-B14F-4D97-AF65-F5344CB8AC3E}">
        <p14:creationId xmlns:p14="http://schemas.microsoft.com/office/powerpoint/2010/main" val="3346277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083817B2-CA0B-784E-8DC7-E2B3CD5C5361}" type="datetimeFigureOut">
              <a:rPr lang="en-US" smtClean="0"/>
              <a:t>6/16/18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E01D7-A343-3842-B710-D3DC25984708}" type="slidenum">
              <a:rPr lang="en-US" smtClean="0"/>
              <a:t>‹#›</a:t>
            </a:fld>
            <a:endParaRPr lang="en-US"/>
          </a:p>
        </p:txBody>
      </p:sp>
    </p:spTree>
    <p:extLst>
      <p:ext uri="{BB962C8B-B14F-4D97-AF65-F5344CB8AC3E}">
        <p14:creationId xmlns:p14="http://schemas.microsoft.com/office/powerpoint/2010/main" val="3491796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83817B2-CA0B-784E-8DC7-E2B3CD5C5361}" type="datetimeFigureOut">
              <a:rPr lang="en-US" smtClean="0"/>
              <a:t>6/16/18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E01D7-A343-3842-B710-D3DC25984708}" type="slidenum">
              <a:rPr lang="en-US" smtClean="0"/>
              <a:t>‹#›</a:t>
            </a:fld>
            <a:endParaRPr lang="en-US"/>
          </a:p>
        </p:txBody>
      </p:sp>
    </p:spTree>
    <p:extLst>
      <p:ext uri="{BB962C8B-B14F-4D97-AF65-F5344CB8AC3E}">
        <p14:creationId xmlns:p14="http://schemas.microsoft.com/office/powerpoint/2010/main" val="1876247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83817B2-CA0B-784E-8DC7-E2B3CD5C5361}" type="datetimeFigureOut">
              <a:rPr lang="en-US" smtClean="0"/>
              <a:t>6/16/18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E01D7-A343-3842-B710-D3DC25984708}" type="slidenum">
              <a:rPr lang="en-US" smtClean="0"/>
              <a:t>‹#›</a:t>
            </a:fld>
            <a:endParaRPr lang="en-US"/>
          </a:p>
        </p:txBody>
      </p:sp>
    </p:spTree>
    <p:extLst>
      <p:ext uri="{BB962C8B-B14F-4D97-AF65-F5344CB8AC3E}">
        <p14:creationId xmlns:p14="http://schemas.microsoft.com/office/powerpoint/2010/main" val="1039803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83817B2-CA0B-784E-8DC7-E2B3CD5C5361}" type="datetimeFigureOut">
              <a:rPr lang="en-US" smtClean="0"/>
              <a:t>6/16/18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E01D7-A343-3842-B710-D3DC25984708}" type="slidenum">
              <a:rPr lang="en-US" smtClean="0"/>
              <a:t>‹#›</a:t>
            </a:fld>
            <a:endParaRPr lang="en-US"/>
          </a:p>
        </p:txBody>
      </p:sp>
    </p:spTree>
    <p:extLst>
      <p:ext uri="{BB962C8B-B14F-4D97-AF65-F5344CB8AC3E}">
        <p14:creationId xmlns:p14="http://schemas.microsoft.com/office/powerpoint/2010/main" val="129800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083817B2-CA0B-784E-8DC7-E2B3CD5C5361}" type="datetimeFigureOut">
              <a:rPr lang="en-US" smtClean="0"/>
              <a:t>6/16/18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E01D7-A343-3842-B710-D3DC25984708}" type="slidenum">
              <a:rPr lang="en-US" smtClean="0"/>
              <a:t>‹#›</a:t>
            </a:fld>
            <a:endParaRPr lang="en-US"/>
          </a:p>
        </p:txBody>
      </p:sp>
    </p:spTree>
    <p:extLst>
      <p:ext uri="{BB962C8B-B14F-4D97-AF65-F5344CB8AC3E}">
        <p14:creationId xmlns:p14="http://schemas.microsoft.com/office/powerpoint/2010/main" val="361684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083817B2-CA0B-784E-8DC7-E2B3CD5C5361}" type="datetimeFigureOut">
              <a:rPr lang="en-US" smtClean="0"/>
              <a:t>6/16/18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E01D7-A343-3842-B710-D3DC25984708}" type="slidenum">
              <a:rPr lang="en-US" smtClean="0"/>
              <a:t>‹#›</a:t>
            </a:fld>
            <a:endParaRPr lang="en-US"/>
          </a:p>
        </p:txBody>
      </p:sp>
    </p:spTree>
    <p:extLst>
      <p:ext uri="{BB962C8B-B14F-4D97-AF65-F5344CB8AC3E}">
        <p14:creationId xmlns:p14="http://schemas.microsoft.com/office/powerpoint/2010/main" val="3190466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83817B2-CA0B-784E-8DC7-E2B3CD5C5361}" type="datetimeFigureOut">
              <a:rPr lang="en-US" smtClean="0"/>
              <a:t>6/16/18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1E01D7-A343-3842-B710-D3DC25984708}" type="slidenum">
              <a:rPr lang="en-US" smtClean="0"/>
              <a:t>‹#›</a:t>
            </a:fld>
            <a:endParaRPr lang="en-US"/>
          </a:p>
        </p:txBody>
      </p:sp>
    </p:spTree>
    <p:extLst>
      <p:ext uri="{BB962C8B-B14F-4D97-AF65-F5344CB8AC3E}">
        <p14:creationId xmlns:p14="http://schemas.microsoft.com/office/powerpoint/2010/main" val="4117510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083817B2-CA0B-784E-8DC7-E2B3CD5C5361}" type="datetimeFigureOut">
              <a:rPr lang="en-US" smtClean="0"/>
              <a:t>6/16/18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1E01D7-A343-3842-B710-D3DC25984708}" type="slidenum">
              <a:rPr lang="en-US" smtClean="0"/>
              <a:t>‹#›</a:t>
            </a:fld>
            <a:endParaRPr lang="en-US"/>
          </a:p>
        </p:txBody>
      </p:sp>
    </p:spTree>
    <p:extLst>
      <p:ext uri="{BB962C8B-B14F-4D97-AF65-F5344CB8AC3E}">
        <p14:creationId xmlns:p14="http://schemas.microsoft.com/office/powerpoint/2010/main" val="661240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817B2-CA0B-784E-8DC7-E2B3CD5C5361}" type="datetimeFigureOut">
              <a:rPr lang="en-US" smtClean="0"/>
              <a:t>6/16/18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1E01D7-A343-3842-B710-D3DC25984708}" type="slidenum">
              <a:rPr lang="en-US" smtClean="0"/>
              <a:t>‹#›</a:t>
            </a:fld>
            <a:endParaRPr lang="en-US"/>
          </a:p>
        </p:txBody>
      </p:sp>
    </p:spTree>
    <p:extLst>
      <p:ext uri="{BB962C8B-B14F-4D97-AF65-F5344CB8AC3E}">
        <p14:creationId xmlns:p14="http://schemas.microsoft.com/office/powerpoint/2010/main" val="1974125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83817B2-CA0B-784E-8DC7-E2B3CD5C5361}" type="datetimeFigureOut">
              <a:rPr lang="en-US" smtClean="0"/>
              <a:t>6/16/18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E01D7-A343-3842-B710-D3DC25984708}" type="slidenum">
              <a:rPr lang="en-US" smtClean="0"/>
              <a:t>‹#›</a:t>
            </a:fld>
            <a:endParaRPr lang="en-US"/>
          </a:p>
        </p:txBody>
      </p:sp>
    </p:spTree>
    <p:extLst>
      <p:ext uri="{BB962C8B-B14F-4D97-AF65-F5344CB8AC3E}">
        <p14:creationId xmlns:p14="http://schemas.microsoft.com/office/powerpoint/2010/main" val="143235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83817B2-CA0B-784E-8DC7-E2B3CD5C5361}" type="datetimeFigureOut">
              <a:rPr lang="en-US" smtClean="0"/>
              <a:t>6/16/18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E01D7-A343-3842-B710-D3DC25984708}" type="slidenum">
              <a:rPr lang="en-US" smtClean="0"/>
              <a:t>‹#›</a:t>
            </a:fld>
            <a:endParaRPr lang="en-US"/>
          </a:p>
        </p:txBody>
      </p:sp>
    </p:spTree>
    <p:extLst>
      <p:ext uri="{BB962C8B-B14F-4D97-AF65-F5344CB8AC3E}">
        <p14:creationId xmlns:p14="http://schemas.microsoft.com/office/powerpoint/2010/main" val="36665333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FD6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817B2-CA0B-784E-8DC7-E2B3CD5C5361}" type="datetimeFigureOut">
              <a:rPr lang="en-US" smtClean="0"/>
              <a:t>6/16/18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1E01D7-A343-3842-B710-D3DC25984708}" type="slidenum">
              <a:rPr lang="en-US" smtClean="0"/>
              <a:t>‹#›</a:t>
            </a:fld>
            <a:endParaRPr lang="en-US"/>
          </a:p>
        </p:txBody>
      </p:sp>
    </p:spTree>
    <p:extLst>
      <p:ext uri="{BB962C8B-B14F-4D97-AF65-F5344CB8AC3E}">
        <p14:creationId xmlns:p14="http://schemas.microsoft.com/office/powerpoint/2010/main" val="2966121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arnegie-trust.org/" TargetMode="External"/><Relationship Id="rId3" Type="http://schemas.openxmlformats.org/officeDocument/2006/relationships/hyperlink" Target="http://www.justicewithoutretribution.com/publications.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965979"/>
            <a:ext cx="7952933" cy="3224792"/>
          </a:xfrm>
        </p:spPr>
        <p:txBody>
          <a:bodyPr>
            <a:normAutofit fontScale="90000"/>
          </a:bodyPr>
          <a:lstStyle/>
          <a:p>
            <a:r>
              <a:rPr lang="en-GB" b="1" dirty="0">
                <a:solidFill>
                  <a:srgbClr val="000090"/>
                </a:solidFill>
              </a:rPr>
              <a:t>Neurobiological Determinism </a:t>
            </a:r>
            <a:r>
              <a:rPr lang="en-GB" b="1" dirty="0" smtClean="0">
                <a:solidFill>
                  <a:srgbClr val="000090"/>
                </a:solidFill>
              </a:rPr>
              <a:t/>
            </a:r>
            <a:br>
              <a:rPr lang="en-GB" b="1" dirty="0" smtClean="0">
                <a:solidFill>
                  <a:srgbClr val="000090"/>
                </a:solidFill>
              </a:rPr>
            </a:br>
            <a:r>
              <a:rPr lang="en-GB" b="1" dirty="0" smtClean="0">
                <a:solidFill>
                  <a:srgbClr val="000090"/>
                </a:solidFill>
              </a:rPr>
              <a:t>and </a:t>
            </a:r>
            <a:br>
              <a:rPr lang="en-GB" b="1" dirty="0" smtClean="0">
                <a:solidFill>
                  <a:srgbClr val="000090"/>
                </a:solidFill>
              </a:rPr>
            </a:br>
            <a:r>
              <a:rPr lang="en-GB" b="1" dirty="0" smtClean="0">
                <a:solidFill>
                  <a:srgbClr val="000090"/>
                </a:solidFill>
              </a:rPr>
              <a:t>Intuitions </a:t>
            </a:r>
            <a:r>
              <a:rPr lang="en-GB" b="1" dirty="0">
                <a:solidFill>
                  <a:srgbClr val="000090"/>
                </a:solidFill>
              </a:rPr>
              <a:t>A</a:t>
            </a:r>
            <a:r>
              <a:rPr lang="en-GB" b="1" dirty="0" smtClean="0">
                <a:solidFill>
                  <a:srgbClr val="000090"/>
                </a:solidFill>
              </a:rPr>
              <a:t>bout </a:t>
            </a:r>
            <a:br>
              <a:rPr lang="en-GB" b="1" dirty="0" smtClean="0">
                <a:solidFill>
                  <a:srgbClr val="000090"/>
                </a:solidFill>
              </a:rPr>
            </a:br>
            <a:r>
              <a:rPr lang="en-GB" b="1" dirty="0" smtClean="0">
                <a:solidFill>
                  <a:srgbClr val="000090"/>
                </a:solidFill>
              </a:rPr>
              <a:t>Retributive </a:t>
            </a:r>
            <a:r>
              <a:rPr lang="en-GB" b="1" dirty="0">
                <a:solidFill>
                  <a:srgbClr val="000090"/>
                </a:solidFill>
              </a:rPr>
              <a:t>Punishment</a:t>
            </a:r>
            <a:r>
              <a:rPr lang="en-GB" dirty="0">
                <a:solidFill>
                  <a:srgbClr val="000090"/>
                </a:solidFill>
              </a:rPr>
              <a:t/>
            </a:r>
            <a:br>
              <a:rPr lang="en-GB" dirty="0">
                <a:solidFill>
                  <a:srgbClr val="000090"/>
                </a:solidFill>
              </a:rPr>
            </a:br>
            <a:endParaRPr lang="en-US" dirty="0">
              <a:solidFill>
                <a:srgbClr val="000090"/>
              </a:solidFill>
            </a:endParaRPr>
          </a:p>
        </p:txBody>
      </p:sp>
      <p:sp>
        <p:nvSpPr>
          <p:cNvPr id="3" name="Subtitle 2"/>
          <p:cNvSpPr>
            <a:spLocks noGrp="1"/>
          </p:cNvSpPr>
          <p:nvPr>
            <p:ph type="subTitle" idx="1"/>
          </p:nvPr>
        </p:nvSpPr>
        <p:spPr>
          <a:xfrm>
            <a:off x="900427" y="4704872"/>
            <a:ext cx="3237289" cy="1752600"/>
          </a:xfrm>
        </p:spPr>
        <p:txBody>
          <a:bodyPr>
            <a:normAutofit/>
          </a:bodyPr>
          <a:lstStyle/>
          <a:p>
            <a:r>
              <a:rPr lang="en-US" dirty="0" smtClean="0"/>
              <a:t>Elizabeth Shaw</a:t>
            </a:r>
          </a:p>
          <a:p>
            <a:r>
              <a:rPr lang="en-US" dirty="0" smtClean="0"/>
              <a:t>University of Aberdeen</a:t>
            </a:r>
            <a:endParaRPr lang="en-US" dirty="0"/>
          </a:p>
        </p:txBody>
      </p:sp>
      <p:sp>
        <p:nvSpPr>
          <p:cNvPr id="4" name="Subtitle 2"/>
          <p:cNvSpPr txBox="1">
            <a:spLocks/>
          </p:cNvSpPr>
          <p:nvPr/>
        </p:nvSpPr>
        <p:spPr>
          <a:xfrm>
            <a:off x="4829105" y="4704872"/>
            <a:ext cx="3479115" cy="1752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smtClean="0"/>
              <a:t>Rob </a:t>
            </a:r>
            <a:r>
              <a:rPr lang="en-US" dirty="0" err="1" smtClean="0"/>
              <a:t>Blakey</a:t>
            </a:r>
            <a:endParaRPr lang="en-US" dirty="0" smtClean="0"/>
          </a:p>
          <a:p>
            <a:r>
              <a:rPr lang="en-US" dirty="0" smtClean="0"/>
              <a:t>University of Oxford</a:t>
            </a:r>
            <a:endParaRPr lang="en-US" dirty="0"/>
          </a:p>
        </p:txBody>
      </p:sp>
      <p:sp>
        <p:nvSpPr>
          <p:cNvPr id="5" name="TextBox 4"/>
          <p:cNvSpPr txBox="1"/>
          <p:nvPr/>
        </p:nvSpPr>
        <p:spPr>
          <a:xfrm>
            <a:off x="-1484503" y="41143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517035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049" y="138058"/>
            <a:ext cx="8862725" cy="662675"/>
          </a:xfrm>
        </p:spPr>
        <p:txBody>
          <a:bodyPr>
            <a:normAutofit/>
          </a:bodyPr>
          <a:lstStyle/>
          <a:p>
            <a:r>
              <a:rPr lang="en-US" sz="2800" b="1" dirty="0" smtClean="0"/>
              <a:t>Responsibility and Condemnation</a:t>
            </a:r>
            <a:endParaRPr lang="en-US" sz="2800" b="1" dirty="0"/>
          </a:p>
        </p:txBody>
      </p:sp>
      <p:sp>
        <p:nvSpPr>
          <p:cNvPr id="3" name="Content Placeholder 2"/>
          <p:cNvSpPr>
            <a:spLocks noGrp="1"/>
          </p:cNvSpPr>
          <p:nvPr>
            <p:ph idx="1"/>
          </p:nvPr>
        </p:nvSpPr>
        <p:spPr>
          <a:xfrm>
            <a:off x="138049" y="994013"/>
            <a:ext cx="8862725" cy="5687963"/>
          </a:xfrm>
        </p:spPr>
        <p:txBody>
          <a:bodyPr>
            <a:normAutofit/>
          </a:bodyPr>
          <a:lstStyle/>
          <a:p>
            <a:r>
              <a:rPr lang="en-US" sz="2400" dirty="0" smtClean="0"/>
              <a:t>Apart from social protection, another possible non-retributive motive for holding an offender responsible, is the desire to condemn his wrongful action (as opposed to condemning the actor).</a:t>
            </a:r>
          </a:p>
          <a:p>
            <a:pPr marL="0" indent="0">
              <a:buNone/>
            </a:pPr>
            <a:endParaRPr lang="en-US" sz="2400" dirty="0" smtClean="0"/>
          </a:p>
          <a:p>
            <a:r>
              <a:rPr lang="en-US" sz="2400" dirty="0" smtClean="0"/>
              <a:t>Previous empirical research on punishment and communication: People still desire to punish wrongdoers even if the wrongdoer is not aware he is being punished. </a:t>
            </a:r>
          </a:p>
          <a:p>
            <a:endParaRPr lang="en-US" sz="2400" dirty="0"/>
          </a:p>
          <a:p>
            <a:r>
              <a:rPr lang="en-US" sz="2400" dirty="0" smtClean="0"/>
              <a:t>Limitation of previous research: not clear whether participants still feel the desire to express condemnation to relieve their own feelings, or to let the researcher know that the participants condemn the wrongdoing. </a:t>
            </a:r>
          </a:p>
        </p:txBody>
      </p:sp>
    </p:spTree>
    <p:extLst>
      <p:ext uri="{BB962C8B-B14F-4D97-AF65-F5344CB8AC3E}">
        <p14:creationId xmlns:p14="http://schemas.microsoft.com/office/powerpoint/2010/main" val="4364642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463" y="0"/>
            <a:ext cx="8793701" cy="717897"/>
          </a:xfrm>
        </p:spPr>
        <p:txBody>
          <a:bodyPr>
            <a:normAutofit/>
          </a:bodyPr>
          <a:lstStyle/>
          <a:p>
            <a:r>
              <a:rPr lang="en-US" sz="3200" b="1" dirty="0" smtClean="0"/>
              <a:t>Explicit v Implicit Retributivism</a:t>
            </a:r>
            <a:endParaRPr lang="en-US" sz="3200" b="1" dirty="0"/>
          </a:p>
        </p:txBody>
      </p:sp>
      <p:sp>
        <p:nvSpPr>
          <p:cNvPr id="3" name="Content Placeholder 2"/>
          <p:cNvSpPr>
            <a:spLocks noGrp="1"/>
          </p:cNvSpPr>
          <p:nvPr>
            <p:ph idx="1"/>
          </p:nvPr>
        </p:nvSpPr>
        <p:spPr>
          <a:xfrm>
            <a:off x="179463" y="924984"/>
            <a:ext cx="8793701" cy="5798410"/>
          </a:xfrm>
        </p:spPr>
        <p:txBody>
          <a:bodyPr>
            <a:normAutofit/>
          </a:bodyPr>
          <a:lstStyle/>
          <a:p>
            <a:r>
              <a:rPr lang="en-US" sz="2400" dirty="0" smtClean="0"/>
              <a:t>Greene and Cohen predict that public acceptance of neurobiological determinism will transform the criminal justice system by leading to the rejection of retribution.</a:t>
            </a:r>
          </a:p>
          <a:p>
            <a:pPr marL="0" indent="0">
              <a:buNone/>
            </a:pPr>
            <a:endParaRPr lang="en-US" sz="1000" dirty="0" smtClean="0"/>
          </a:p>
          <a:p>
            <a:r>
              <a:rPr lang="en-US" sz="2400" dirty="0" smtClean="0"/>
              <a:t>But real transformation requires both explicit and implicit non-retributivism. </a:t>
            </a:r>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smtClean="0"/>
          </a:p>
          <a:p>
            <a:endParaRPr lang="en-US" sz="2800" dirty="0" smtClean="0"/>
          </a:p>
          <a:p>
            <a:r>
              <a:rPr lang="en-US" sz="2400" dirty="0" smtClean="0"/>
              <a:t>Previous research suggests that explicit non-retributivists are often actually implicit retributivists (</a:t>
            </a:r>
            <a:r>
              <a:rPr lang="en-US" sz="2400" dirty="0" err="1" smtClean="0"/>
              <a:t>Carlsmith</a:t>
            </a:r>
            <a:r>
              <a:rPr lang="en-US" sz="2400" dirty="0" smtClean="0"/>
              <a:t> 2008).</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3255602363"/>
              </p:ext>
            </p:extLst>
          </p:nvPr>
        </p:nvGraphicFramePr>
        <p:xfrm>
          <a:off x="455561" y="3230542"/>
          <a:ext cx="8255312" cy="2236529"/>
        </p:xfrm>
        <a:graphic>
          <a:graphicData uri="http://schemas.openxmlformats.org/drawingml/2006/table">
            <a:tbl>
              <a:tblPr firstRow="1" bandRow="1">
                <a:tableStyleId>{5C22544A-7EE6-4342-B048-85BDC9FD1C3A}</a:tableStyleId>
              </a:tblPr>
              <a:tblGrid>
                <a:gridCol w="4127656">
                  <a:extLst>
                    <a:ext uri="{9D8B030D-6E8A-4147-A177-3AD203B41FA5}">
                      <a16:colId xmlns:a16="http://schemas.microsoft.com/office/drawing/2014/main" xmlns="" val="20000"/>
                    </a:ext>
                  </a:extLst>
                </a:gridCol>
                <a:gridCol w="4127656">
                  <a:extLst>
                    <a:ext uri="{9D8B030D-6E8A-4147-A177-3AD203B41FA5}">
                      <a16:colId xmlns:a16="http://schemas.microsoft.com/office/drawing/2014/main" xmlns="" val="20001"/>
                    </a:ext>
                  </a:extLst>
                </a:gridCol>
              </a:tblGrid>
              <a:tr h="645322">
                <a:tc>
                  <a:txBody>
                    <a:bodyPr/>
                    <a:lstStyle/>
                    <a:p>
                      <a:r>
                        <a:rPr lang="en-US" sz="2400" dirty="0" smtClean="0"/>
                        <a:t>Explicit Non-Retributivism</a:t>
                      </a:r>
                      <a:endParaRPr lang="en-US" sz="2400" dirty="0"/>
                    </a:p>
                  </a:txBody>
                  <a:tcPr>
                    <a:solidFill>
                      <a:schemeClr val="accent5">
                        <a:lumMod val="75000"/>
                      </a:schemeClr>
                    </a:solidFill>
                  </a:tcPr>
                </a:tc>
                <a:tc>
                  <a:txBody>
                    <a:bodyPr/>
                    <a:lstStyle/>
                    <a:p>
                      <a:r>
                        <a:rPr lang="en-US" sz="2400" dirty="0" smtClean="0"/>
                        <a:t>Implicit</a:t>
                      </a:r>
                      <a:r>
                        <a:rPr lang="en-US" sz="2400" baseline="0" dirty="0" smtClean="0"/>
                        <a:t> Non-Retributivists</a:t>
                      </a:r>
                      <a:endParaRPr lang="en-US" sz="2400" dirty="0"/>
                    </a:p>
                  </a:txBody>
                  <a:tcPr>
                    <a:solidFill>
                      <a:schemeClr val="accent4">
                        <a:lumMod val="75000"/>
                      </a:schemeClr>
                    </a:solidFill>
                  </a:tcPr>
                </a:tc>
                <a:extLst>
                  <a:ext uri="{0D108BD9-81ED-4DB2-BD59-A6C34878D82A}">
                    <a16:rowId xmlns:a16="http://schemas.microsoft.com/office/drawing/2014/main" xmlns="" val="10000"/>
                  </a:ext>
                </a:extLst>
              </a:tr>
              <a:tr h="1591207">
                <a:tc>
                  <a:txBody>
                    <a:bodyPr/>
                    <a:lstStyle/>
                    <a:p>
                      <a:r>
                        <a:rPr lang="en-US" sz="2400" baseline="0" dirty="0" smtClean="0"/>
                        <a:t>Saying that one rejects retributivism.</a:t>
                      </a:r>
                      <a:endParaRPr lang="en-US" sz="2400" dirty="0"/>
                    </a:p>
                  </a:txBody>
                  <a:tcPr>
                    <a:solidFill>
                      <a:schemeClr val="accent5">
                        <a:lumMod val="60000"/>
                        <a:lumOff val="40000"/>
                      </a:schemeClr>
                    </a:solidFill>
                  </a:tcPr>
                </a:tc>
                <a:tc>
                  <a:txBody>
                    <a:bodyPr/>
                    <a:lstStyle/>
                    <a:p>
                      <a:r>
                        <a:rPr lang="en-US" sz="2400" dirty="0" smtClean="0"/>
                        <a:t>Only</a:t>
                      </a:r>
                      <a:r>
                        <a:rPr lang="en-US" sz="2400" baseline="0" dirty="0" smtClean="0"/>
                        <a:t> giving weight to non-retributive considerations when sentencing.</a:t>
                      </a:r>
                      <a:endParaRPr lang="en-US" sz="2400" dirty="0"/>
                    </a:p>
                  </a:txBody>
                  <a:tcPr>
                    <a:solidFill>
                      <a:schemeClr val="accent4">
                        <a:lumMod val="60000"/>
                        <a:lumOff val="4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5040672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Key Questions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820223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83" y="1"/>
            <a:ext cx="8752287" cy="607452"/>
          </a:xfrm>
        </p:spPr>
        <p:txBody>
          <a:bodyPr>
            <a:normAutofit fontScale="90000"/>
          </a:bodyPr>
          <a:lstStyle/>
          <a:p>
            <a:r>
              <a:rPr lang="en-US" b="1" dirty="0" smtClean="0"/>
              <a:t>Key Questions</a:t>
            </a:r>
            <a:endParaRPr lang="en-US" b="1" dirty="0"/>
          </a:p>
        </p:txBody>
      </p:sp>
      <p:sp>
        <p:nvSpPr>
          <p:cNvPr id="3" name="Content Placeholder 2"/>
          <p:cNvSpPr>
            <a:spLocks noGrp="1"/>
          </p:cNvSpPr>
          <p:nvPr>
            <p:ph idx="1"/>
          </p:nvPr>
        </p:nvSpPr>
        <p:spPr>
          <a:xfrm>
            <a:off x="234683" y="607453"/>
            <a:ext cx="8752287" cy="6250547"/>
          </a:xfrm>
        </p:spPr>
        <p:txBody>
          <a:bodyPr>
            <a:normAutofit lnSpcReduction="10000"/>
          </a:bodyPr>
          <a:lstStyle/>
          <a:p>
            <a:r>
              <a:rPr lang="en-US" sz="2400" dirty="0" smtClean="0"/>
              <a:t>Will participants be </a:t>
            </a:r>
            <a:r>
              <a:rPr lang="en-US" sz="2400" dirty="0"/>
              <a:t>less motivated to judge that an offender is </a:t>
            </a:r>
            <a:r>
              <a:rPr lang="en-US" sz="2400" dirty="0" smtClean="0"/>
              <a:t>responsible for pre-determined </a:t>
            </a:r>
            <a:r>
              <a:rPr lang="en-US" sz="2400" dirty="0" err="1" smtClean="0"/>
              <a:t>behaviour</a:t>
            </a:r>
            <a:r>
              <a:rPr lang="en-US" sz="2400" dirty="0" smtClean="0"/>
              <a:t> </a:t>
            </a:r>
            <a:r>
              <a:rPr lang="en-US" sz="2400" dirty="0"/>
              <a:t>when </a:t>
            </a:r>
            <a:r>
              <a:rPr lang="en-US" sz="2400" dirty="0" smtClean="0"/>
              <a:t>participants </a:t>
            </a:r>
            <a:r>
              <a:rPr lang="en-US" sz="2400" dirty="0"/>
              <a:t>realize that they can achieve </a:t>
            </a:r>
            <a:r>
              <a:rPr lang="en-US" sz="2400" dirty="0" smtClean="0"/>
              <a:t>non</a:t>
            </a:r>
            <a:r>
              <a:rPr lang="en-US" sz="2400" dirty="0"/>
              <a:t>-retributive goals </a:t>
            </a:r>
            <a:r>
              <a:rPr lang="en-US" sz="2400" dirty="0" smtClean="0"/>
              <a:t>(e.g. social protection or condemning wrongful actions) without </a:t>
            </a:r>
            <a:r>
              <a:rPr lang="en-US" sz="2400" dirty="0"/>
              <a:t>holding the offender </a:t>
            </a:r>
            <a:r>
              <a:rPr lang="en-US" sz="2400" dirty="0" smtClean="0"/>
              <a:t>responsible?</a:t>
            </a:r>
          </a:p>
          <a:p>
            <a:pPr marL="0" indent="0">
              <a:buNone/>
            </a:pPr>
            <a:endParaRPr lang="en-US" sz="1100" dirty="0" smtClean="0"/>
          </a:p>
          <a:p>
            <a:r>
              <a:rPr lang="en-US" sz="2400" dirty="0" smtClean="0"/>
              <a:t>Which punishment goals do participants consider to be compatible with neurobiological determinism?</a:t>
            </a:r>
          </a:p>
          <a:p>
            <a:pPr marL="0" indent="0">
              <a:buNone/>
            </a:pPr>
            <a:endParaRPr lang="en-US" sz="1000" dirty="0" smtClean="0"/>
          </a:p>
          <a:p>
            <a:r>
              <a:rPr lang="en-US" sz="2400" dirty="0" smtClean="0"/>
              <a:t>Do participants who </a:t>
            </a:r>
            <a:r>
              <a:rPr lang="en-US" sz="2400" i="1" dirty="0" smtClean="0"/>
              <a:t>explicitly </a:t>
            </a:r>
            <a:r>
              <a:rPr lang="en-US" sz="2400" dirty="0" smtClean="0"/>
              <a:t>state that responsibility and retribution are incompatible with retributivism also </a:t>
            </a:r>
            <a:r>
              <a:rPr lang="en-US" sz="2400" i="1" dirty="0" smtClean="0"/>
              <a:t>implicitly</a:t>
            </a:r>
            <a:r>
              <a:rPr lang="en-US" sz="2400" dirty="0" smtClean="0"/>
              <a:t> reject retributive considerations when recommending an appropriate sentence for a hypothetical offender whose </a:t>
            </a:r>
            <a:r>
              <a:rPr lang="en-US" sz="2400" dirty="0" err="1" smtClean="0"/>
              <a:t>behaviour</a:t>
            </a:r>
            <a:r>
              <a:rPr lang="en-US" sz="2400" dirty="0" smtClean="0"/>
              <a:t> was predetermined?</a:t>
            </a:r>
            <a:endParaRPr lang="en-US" sz="2400" i="1" dirty="0" smtClean="0"/>
          </a:p>
          <a:p>
            <a:pPr marL="0" indent="0">
              <a:buNone/>
            </a:pPr>
            <a:endParaRPr lang="en-US" sz="1000" dirty="0" smtClean="0"/>
          </a:p>
          <a:p>
            <a:r>
              <a:rPr lang="en-US" sz="2400" dirty="0" smtClean="0"/>
              <a:t>Is incompatibilist non-retributivism associated with harsher sentences than compatibilist retributivism (as some theorists suggest, e.g. Dennett 2011)?</a:t>
            </a:r>
          </a:p>
          <a:p>
            <a:endParaRPr lang="en-US" sz="2400" dirty="0"/>
          </a:p>
        </p:txBody>
      </p:sp>
    </p:spTree>
    <p:extLst>
      <p:ext uri="{BB962C8B-B14F-4D97-AF65-F5344CB8AC3E}">
        <p14:creationId xmlns:p14="http://schemas.microsoft.com/office/powerpoint/2010/main" val="11447843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Method</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916563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8E8F1B-E684-4962-BA12-658E5938DD9C}"/>
              </a:ext>
            </a:extLst>
          </p:cNvPr>
          <p:cNvSpPr>
            <a:spLocks noGrp="1"/>
          </p:cNvSpPr>
          <p:nvPr>
            <p:ph type="title"/>
          </p:nvPr>
        </p:nvSpPr>
        <p:spPr/>
        <p:txBody>
          <a:bodyPr/>
          <a:lstStyle/>
          <a:p>
            <a:r>
              <a:rPr lang="en-GB" dirty="0"/>
              <a:t>Procedure</a:t>
            </a:r>
          </a:p>
        </p:txBody>
      </p:sp>
      <p:sp>
        <p:nvSpPr>
          <p:cNvPr id="3" name="Content Placeholder 2">
            <a:extLst>
              <a:ext uri="{FF2B5EF4-FFF2-40B4-BE49-F238E27FC236}">
                <a16:creationId xmlns:a16="http://schemas.microsoft.com/office/drawing/2014/main" xmlns="" id="{41F68108-2B20-4E12-9AC5-CA7979DE7F7C}"/>
              </a:ext>
            </a:extLst>
          </p:cNvPr>
          <p:cNvSpPr>
            <a:spLocks noGrp="1"/>
          </p:cNvSpPr>
          <p:nvPr>
            <p:ph idx="1"/>
          </p:nvPr>
        </p:nvSpPr>
        <p:spPr>
          <a:xfrm>
            <a:off x="457200" y="1488233"/>
            <a:ext cx="8229600" cy="4893906"/>
          </a:xfrm>
        </p:spPr>
        <p:txBody>
          <a:bodyPr>
            <a:normAutofit fontScale="92500" lnSpcReduction="20000"/>
          </a:bodyPr>
          <a:lstStyle/>
          <a:p>
            <a:pPr marL="514350" indent="-514350">
              <a:buFont typeface="+mj-lt"/>
              <a:buAutoNum type="arabicPeriod"/>
            </a:pPr>
            <a:r>
              <a:rPr lang="en-GB" dirty="0"/>
              <a:t>Offence</a:t>
            </a:r>
          </a:p>
          <a:p>
            <a:pPr marL="514350" indent="-514350">
              <a:buFont typeface="+mj-lt"/>
              <a:buAutoNum type="arabicPeriod"/>
            </a:pPr>
            <a:r>
              <a:rPr lang="en-GB" dirty="0"/>
              <a:t>Expert witness testimony</a:t>
            </a:r>
          </a:p>
          <a:p>
            <a:pPr marL="514350" indent="-514350">
              <a:buFont typeface="+mj-lt"/>
              <a:buAutoNum type="arabicPeriod"/>
            </a:pPr>
            <a:r>
              <a:rPr lang="en-GB" b="1" dirty="0"/>
              <a:t>Responsible?</a:t>
            </a:r>
          </a:p>
          <a:p>
            <a:pPr marL="514350" indent="-514350">
              <a:buFont typeface="+mj-lt"/>
              <a:buAutoNum type="arabicPeriod"/>
            </a:pPr>
            <a:r>
              <a:rPr lang="en-GB" b="1" dirty="0">
                <a:solidFill>
                  <a:srgbClr val="0000FF"/>
                </a:solidFill>
              </a:rPr>
              <a:t>Purposes of punishment</a:t>
            </a:r>
          </a:p>
          <a:p>
            <a:pPr marL="514350" indent="-514350">
              <a:buFont typeface="+mj-lt"/>
              <a:buAutoNum type="arabicPeriod"/>
            </a:pPr>
            <a:r>
              <a:rPr lang="en-GB" b="1" dirty="0"/>
              <a:t>Further info on retributive and consequentialist concerns</a:t>
            </a:r>
          </a:p>
          <a:p>
            <a:pPr marL="514350" indent="-514350">
              <a:buFont typeface="+mj-lt"/>
              <a:buAutoNum type="arabicPeriod"/>
            </a:pPr>
            <a:r>
              <a:rPr lang="en-GB" b="1" dirty="0">
                <a:solidFill>
                  <a:srgbClr val="0000FF"/>
                </a:solidFill>
              </a:rPr>
              <a:t>Sentence</a:t>
            </a:r>
          </a:p>
          <a:p>
            <a:pPr marL="514350" indent="-514350">
              <a:buFont typeface="+mj-lt"/>
              <a:buAutoNum type="arabicPeriod"/>
            </a:pPr>
            <a:r>
              <a:rPr lang="en-GB" b="1" dirty="0">
                <a:solidFill>
                  <a:srgbClr val="0000FF"/>
                </a:solidFill>
              </a:rPr>
              <a:t>Importance of retributive and consequentialist concerns</a:t>
            </a:r>
          </a:p>
          <a:p>
            <a:pPr marL="514350" indent="-514350">
              <a:buFont typeface="+mj-lt"/>
              <a:buAutoNum type="arabicPeriod"/>
            </a:pPr>
            <a:r>
              <a:rPr lang="en-GB" b="1" dirty="0">
                <a:solidFill>
                  <a:srgbClr val="0000FF"/>
                </a:solidFill>
              </a:rPr>
              <a:t>True self</a:t>
            </a:r>
          </a:p>
          <a:p>
            <a:pPr marL="514350" indent="-514350">
              <a:buFont typeface="+mj-lt"/>
              <a:buAutoNum type="arabicPeriod"/>
            </a:pPr>
            <a:r>
              <a:rPr lang="en-GB" b="1" dirty="0">
                <a:solidFill>
                  <a:srgbClr val="0000FF"/>
                </a:solidFill>
              </a:rPr>
              <a:t>Belief in determinism</a:t>
            </a:r>
          </a:p>
          <a:p>
            <a:pPr marL="514350" indent="-514350">
              <a:buFont typeface="+mj-lt"/>
              <a:buAutoNum type="arabicPeriod"/>
            </a:pPr>
            <a:endParaRPr lang="en-GB" dirty="0"/>
          </a:p>
          <a:p>
            <a:pPr marL="514350" indent="-514350">
              <a:buFont typeface="+mj-lt"/>
              <a:buAutoNum type="arabicPeriod"/>
            </a:pPr>
            <a:endParaRPr lang="en-GB" dirty="0"/>
          </a:p>
          <a:p>
            <a:pPr marL="514350" indent="-514350">
              <a:buFont typeface="+mj-lt"/>
              <a:buAutoNum type="arabicPeriod"/>
            </a:pPr>
            <a:endParaRPr lang="en-GB" dirty="0"/>
          </a:p>
          <a:p>
            <a:pPr marL="514350" indent="-514350">
              <a:buFont typeface="+mj-lt"/>
              <a:buAutoNum type="arabicPeriod"/>
            </a:pPr>
            <a:endParaRPr lang="en-GB" dirty="0"/>
          </a:p>
        </p:txBody>
      </p:sp>
    </p:spTree>
    <p:extLst>
      <p:ext uri="{BB962C8B-B14F-4D97-AF65-F5344CB8AC3E}">
        <p14:creationId xmlns:p14="http://schemas.microsoft.com/office/powerpoint/2010/main" val="37081924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34F702-4AD0-4D54-BE4C-695E05280A3B}"/>
              </a:ext>
            </a:extLst>
          </p:cNvPr>
          <p:cNvSpPr>
            <a:spLocks noGrp="1"/>
          </p:cNvSpPr>
          <p:nvPr>
            <p:ph type="title"/>
          </p:nvPr>
        </p:nvSpPr>
        <p:spPr/>
        <p:txBody>
          <a:bodyPr/>
          <a:lstStyle/>
          <a:p>
            <a:r>
              <a:rPr lang="en-GB" dirty="0"/>
              <a:t>Offence</a:t>
            </a:r>
          </a:p>
        </p:txBody>
      </p:sp>
      <p:sp>
        <p:nvSpPr>
          <p:cNvPr id="3" name="Content Placeholder 2">
            <a:extLst>
              <a:ext uri="{FF2B5EF4-FFF2-40B4-BE49-F238E27FC236}">
                <a16:creationId xmlns:a16="http://schemas.microsoft.com/office/drawing/2014/main" xmlns="" id="{284D772E-C127-4E49-8828-BE894C9501A8}"/>
              </a:ext>
            </a:extLst>
          </p:cNvPr>
          <p:cNvSpPr>
            <a:spLocks noGrp="1"/>
          </p:cNvSpPr>
          <p:nvPr>
            <p:ph idx="1"/>
          </p:nvPr>
        </p:nvSpPr>
        <p:spPr/>
        <p:txBody>
          <a:bodyPr>
            <a:normAutofit fontScale="85000" lnSpcReduction="10000"/>
          </a:bodyPr>
          <a:lstStyle/>
          <a:p>
            <a:pPr marL="0" indent="0">
              <a:buNone/>
            </a:pPr>
            <a:r>
              <a:rPr lang="en-GB" dirty="0"/>
              <a:t>The scenario        </a:t>
            </a:r>
          </a:p>
          <a:p>
            <a:pPr marL="0" indent="0">
              <a:buNone/>
            </a:pPr>
            <a:r>
              <a:rPr lang="en-GB" dirty="0"/>
              <a:t> </a:t>
            </a:r>
          </a:p>
          <a:p>
            <a:pPr marL="0" indent="0">
              <a:buNone/>
            </a:pPr>
            <a:r>
              <a:rPr lang="en-GB" dirty="0"/>
              <a:t>The following scenario takes place in 2080. The scenario involves scientific evidence being presented in a criminal court. Please imagine that science in 2080 has advanced far beyond science today and that scientists know far more about how we make conscious decisions.</a:t>
            </a:r>
          </a:p>
          <a:p>
            <a:pPr marL="0" indent="0">
              <a:buNone/>
            </a:pPr>
            <a:endParaRPr lang="en-GB" dirty="0"/>
          </a:p>
          <a:p>
            <a:pPr marL="0" indent="0">
              <a:buNone/>
            </a:pPr>
            <a:r>
              <a:rPr lang="en-GB" dirty="0"/>
              <a:t>Mr Williams has been found guilty of breaking into the house of his neighbour, Mr Samuels, and stealing some money from inside the house.</a:t>
            </a:r>
          </a:p>
        </p:txBody>
      </p:sp>
    </p:spTree>
    <p:extLst>
      <p:ext uri="{BB962C8B-B14F-4D97-AF65-F5344CB8AC3E}">
        <p14:creationId xmlns:p14="http://schemas.microsoft.com/office/powerpoint/2010/main" val="1256814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24BCA8-4BF2-4B52-AC46-3F726751F32C}"/>
              </a:ext>
            </a:extLst>
          </p:cNvPr>
          <p:cNvSpPr>
            <a:spLocks noGrp="1"/>
          </p:cNvSpPr>
          <p:nvPr>
            <p:ph type="title"/>
          </p:nvPr>
        </p:nvSpPr>
        <p:spPr/>
        <p:txBody>
          <a:bodyPr/>
          <a:lstStyle/>
          <a:p>
            <a:r>
              <a:rPr lang="en-GB" dirty="0"/>
              <a:t>Testimony</a:t>
            </a:r>
          </a:p>
        </p:txBody>
      </p:sp>
      <p:sp>
        <p:nvSpPr>
          <p:cNvPr id="3" name="Content Placeholder 2">
            <a:extLst>
              <a:ext uri="{FF2B5EF4-FFF2-40B4-BE49-F238E27FC236}">
                <a16:creationId xmlns:a16="http://schemas.microsoft.com/office/drawing/2014/main" xmlns="" id="{6BE76A00-BB26-495D-8390-FF83CA00B10E}"/>
              </a:ext>
            </a:extLst>
          </p:cNvPr>
          <p:cNvSpPr>
            <a:spLocks noGrp="1"/>
          </p:cNvSpPr>
          <p:nvPr>
            <p:ph idx="1"/>
          </p:nvPr>
        </p:nvSpPr>
        <p:spPr/>
        <p:txBody>
          <a:bodyPr>
            <a:normAutofit fontScale="70000" lnSpcReduction="20000"/>
          </a:bodyPr>
          <a:lstStyle/>
          <a:p>
            <a:pPr marL="0" indent="0">
              <a:buNone/>
            </a:pPr>
            <a:r>
              <a:rPr lang="en-GB" dirty="0"/>
              <a:t>What is the cause of human decision-making?</a:t>
            </a:r>
          </a:p>
          <a:p>
            <a:pPr marL="0" indent="0">
              <a:buNone/>
            </a:pPr>
            <a:r>
              <a:rPr lang="en-GB" dirty="0"/>
              <a:t> </a:t>
            </a:r>
          </a:p>
          <a:p>
            <a:pPr marL="0" indent="0">
              <a:buNone/>
            </a:pPr>
            <a:r>
              <a:rPr lang="en-GB" dirty="0"/>
              <a:t>When we make a conscious choice to act in a particular way, we make this particular choice (rather than any other choice) because of the way our character has developed and because of the reasons that we are motivated to act upon. There is strong agreement within the scientific community that brain processes determine the way our character develops and determine which reasons we are motivated to act upon in a particular moment. </a:t>
            </a:r>
          </a:p>
          <a:p>
            <a:pPr marL="0" indent="0">
              <a:buNone/>
            </a:pPr>
            <a:r>
              <a:rPr lang="en-GB" dirty="0"/>
              <a:t> </a:t>
            </a:r>
          </a:p>
          <a:p>
            <a:pPr marL="0" indent="0">
              <a:buNone/>
            </a:pPr>
            <a:r>
              <a:rPr lang="en-GB" dirty="0"/>
              <a:t>Every unconscious and conscious thought (including all the thoughts that make up our character and our reasons for acting) is linked to particular brain processes, so that every time a specific brain-process occurs, the corresponding thought-process must also occur. </a:t>
            </a:r>
          </a:p>
        </p:txBody>
      </p:sp>
    </p:spTree>
    <p:extLst>
      <p:ext uri="{BB962C8B-B14F-4D97-AF65-F5344CB8AC3E}">
        <p14:creationId xmlns:p14="http://schemas.microsoft.com/office/powerpoint/2010/main" val="182405096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24BCA8-4BF2-4B52-AC46-3F726751F32C}"/>
              </a:ext>
            </a:extLst>
          </p:cNvPr>
          <p:cNvSpPr>
            <a:spLocks noGrp="1"/>
          </p:cNvSpPr>
          <p:nvPr>
            <p:ph type="title"/>
          </p:nvPr>
        </p:nvSpPr>
        <p:spPr/>
        <p:txBody>
          <a:bodyPr/>
          <a:lstStyle/>
          <a:p>
            <a:r>
              <a:rPr lang="en-GB" dirty="0"/>
              <a:t>Testimony</a:t>
            </a:r>
          </a:p>
        </p:txBody>
      </p:sp>
      <p:sp>
        <p:nvSpPr>
          <p:cNvPr id="3" name="Content Placeholder 2">
            <a:extLst>
              <a:ext uri="{FF2B5EF4-FFF2-40B4-BE49-F238E27FC236}">
                <a16:creationId xmlns:a16="http://schemas.microsoft.com/office/drawing/2014/main" xmlns="" id="{6BE76A00-BB26-495D-8390-FF83CA00B10E}"/>
              </a:ext>
            </a:extLst>
          </p:cNvPr>
          <p:cNvSpPr>
            <a:spLocks noGrp="1"/>
          </p:cNvSpPr>
          <p:nvPr>
            <p:ph idx="1"/>
          </p:nvPr>
        </p:nvSpPr>
        <p:spPr/>
        <p:txBody>
          <a:bodyPr>
            <a:normAutofit fontScale="62500" lnSpcReduction="20000"/>
          </a:bodyPr>
          <a:lstStyle/>
          <a:p>
            <a:pPr marL="0" indent="0">
              <a:buNone/>
            </a:pPr>
            <a:r>
              <a:rPr lang="en-GB" dirty="0"/>
              <a:t>What is the cause of brain processes?</a:t>
            </a:r>
          </a:p>
          <a:p>
            <a:pPr marL="0" indent="0">
              <a:buNone/>
            </a:pPr>
            <a:r>
              <a:rPr lang="en-GB" dirty="0"/>
              <a:t> </a:t>
            </a:r>
          </a:p>
          <a:p>
            <a:pPr marL="0" indent="0">
              <a:buNone/>
            </a:pPr>
            <a:r>
              <a:rPr lang="en-GB" dirty="0"/>
              <a:t>There is also agreement in the scientific community that our genes and our environment determine the way our brain, our character and our thought processes develop. By 'environment', we mean all of our life experiences and the circumstances of our current situation. </a:t>
            </a:r>
          </a:p>
          <a:p>
            <a:pPr marL="0" indent="0">
              <a:buNone/>
            </a:pPr>
            <a:endParaRPr lang="en-GB" dirty="0"/>
          </a:p>
          <a:p>
            <a:pPr marL="0" indent="0">
              <a:buNone/>
            </a:pPr>
            <a:r>
              <a:rPr lang="en-GB" dirty="0"/>
              <a:t>It is also agreed that our environment and our genes are completely caused by earlier events that eventually go back to events that occurred before we were born. Therefore, factors beyond our control - our genes and events that occurred in the distant past - are the ultimate cause of every decision we make in life. Given the presence of these factors, all of our choices had to happen exactly as they did.</a:t>
            </a:r>
          </a:p>
          <a:p>
            <a:pPr marL="0" indent="0">
              <a:buNone/>
            </a:pPr>
            <a:endParaRPr lang="en-GB" dirty="0"/>
          </a:p>
          <a:p>
            <a:pPr marL="0" indent="0">
              <a:buNone/>
            </a:pPr>
            <a:r>
              <a:rPr lang="en-GB" dirty="0"/>
              <a:t>So according to the expert, is every thought process linked to a brain process? </a:t>
            </a:r>
          </a:p>
        </p:txBody>
      </p:sp>
    </p:spTree>
    <p:extLst>
      <p:ext uri="{BB962C8B-B14F-4D97-AF65-F5344CB8AC3E}">
        <p14:creationId xmlns:p14="http://schemas.microsoft.com/office/powerpoint/2010/main" val="374054079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8B7CFA-983D-42B0-8923-7EE1CAB58E7A}"/>
              </a:ext>
            </a:extLst>
          </p:cNvPr>
          <p:cNvSpPr>
            <a:spLocks noGrp="1"/>
          </p:cNvSpPr>
          <p:nvPr>
            <p:ph type="title"/>
          </p:nvPr>
        </p:nvSpPr>
        <p:spPr/>
        <p:txBody>
          <a:bodyPr/>
          <a:lstStyle/>
          <a:p>
            <a:r>
              <a:rPr lang="en-GB" dirty="0"/>
              <a:t>Testimony</a:t>
            </a:r>
          </a:p>
        </p:txBody>
      </p:sp>
      <p:sp>
        <p:nvSpPr>
          <p:cNvPr id="3" name="Content Placeholder 2">
            <a:extLst>
              <a:ext uri="{FF2B5EF4-FFF2-40B4-BE49-F238E27FC236}">
                <a16:creationId xmlns:a16="http://schemas.microsoft.com/office/drawing/2014/main" xmlns="" id="{BDC6C77E-C930-4A39-B109-6C3371E1D30B}"/>
              </a:ext>
            </a:extLst>
          </p:cNvPr>
          <p:cNvSpPr>
            <a:spLocks noGrp="1"/>
          </p:cNvSpPr>
          <p:nvPr>
            <p:ph idx="1"/>
          </p:nvPr>
        </p:nvSpPr>
        <p:spPr/>
        <p:txBody>
          <a:bodyPr>
            <a:normAutofit fontScale="70000" lnSpcReduction="20000"/>
          </a:bodyPr>
          <a:lstStyle/>
          <a:p>
            <a:pPr marL="0" indent="0">
              <a:buNone/>
            </a:pPr>
            <a:r>
              <a:rPr lang="en-GB" dirty="0"/>
              <a:t>Why did Mr Williams decide to commit burglary?</a:t>
            </a:r>
          </a:p>
          <a:p>
            <a:pPr marL="0" indent="0">
              <a:buNone/>
            </a:pPr>
            <a:r>
              <a:rPr lang="en-GB" dirty="0"/>
              <a:t> </a:t>
            </a:r>
          </a:p>
          <a:p>
            <a:pPr marL="0" indent="0">
              <a:buNone/>
            </a:pPr>
            <a:r>
              <a:rPr lang="en-GB" dirty="0"/>
              <a:t>On the night of the burglary, Mr Williams made the conscious decision to steal money because he was more strongly motivated by his reason for stealing (to gain money) than by any reasons not to steal (e.g., the distress caused to his neighbour). </a:t>
            </a:r>
            <a:br>
              <a:rPr lang="en-GB" dirty="0"/>
            </a:br>
            <a:r>
              <a:rPr lang="en-GB" dirty="0"/>
              <a:t> </a:t>
            </a:r>
          </a:p>
          <a:p>
            <a:pPr marL="0" indent="0">
              <a:buNone/>
            </a:pPr>
            <a:r>
              <a:rPr lang="en-GB" dirty="0"/>
              <a:t>Mr Williams’s desire to steal, and the fact that this desire was stronger than any motivation he might have had to refrain was tied to particular brain processes. Given that these brain processes occurred, the corresponding thought processes also had to occur. All these brain processes and thought processes were completely caused by his genes and his environment, which were completely caused by even earlier events, eventually going back to events that occurred before Mr Williams was born. </a:t>
            </a:r>
          </a:p>
          <a:p>
            <a:pPr marL="0" indent="0">
              <a:buNone/>
            </a:pPr>
            <a:endParaRPr lang="en-GB" dirty="0"/>
          </a:p>
        </p:txBody>
      </p:sp>
    </p:spTree>
    <p:extLst>
      <p:ext uri="{BB962C8B-B14F-4D97-AF65-F5344CB8AC3E}">
        <p14:creationId xmlns:p14="http://schemas.microsoft.com/office/powerpoint/2010/main" val="10384407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564" y="287246"/>
            <a:ext cx="8739532" cy="6425241"/>
          </a:xfrm>
        </p:spPr>
        <p:txBody>
          <a:bodyPr>
            <a:normAutofit/>
          </a:bodyPr>
          <a:lstStyle/>
          <a:p>
            <a:pPr marL="0" indent="0">
              <a:buNone/>
            </a:pPr>
            <a:endParaRPr lang="en-US" sz="2400" dirty="0" smtClean="0"/>
          </a:p>
          <a:p>
            <a:pPr marL="0" indent="0">
              <a:buNone/>
            </a:pPr>
            <a:r>
              <a:rPr lang="en-US" sz="2400" dirty="0" smtClean="0"/>
              <a:t>We are grateful to the Carnegie Trust for the Universities of Scotland for funding this project. </a:t>
            </a:r>
          </a:p>
          <a:p>
            <a:pPr marL="0" indent="0">
              <a:buNone/>
            </a:pPr>
            <a:r>
              <a:rPr lang="en-US" sz="2400" dirty="0">
                <a:hlinkClick r:id="rId2"/>
              </a:rPr>
              <a:t>https://www.carnegie-trust.org</a:t>
            </a:r>
            <a:r>
              <a:rPr lang="en-US" sz="2400" dirty="0" smtClean="0">
                <a:hlinkClick r:id="rId2"/>
              </a:rPr>
              <a:t>/</a:t>
            </a:r>
            <a:endParaRPr lang="en-US" sz="2400" dirty="0" smtClean="0"/>
          </a:p>
          <a:p>
            <a:pPr marL="0" indent="0">
              <a:buNone/>
            </a:pPr>
            <a:endParaRPr lang="en-US" sz="2400" dirty="0" smtClean="0"/>
          </a:p>
          <a:p>
            <a:pPr marL="0" indent="0">
              <a:buNone/>
            </a:pPr>
            <a:endParaRPr lang="en-US" sz="2400" dirty="0"/>
          </a:p>
          <a:p>
            <a:pPr marL="0" indent="0">
              <a:buNone/>
            </a:pPr>
            <a:r>
              <a:rPr lang="en-US" sz="2400" dirty="0" smtClean="0"/>
              <a:t>This project is part of the Justice Without Retribution Network’s </a:t>
            </a:r>
            <a:r>
              <a:rPr lang="en-US" sz="2400" dirty="0" err="1" smtClean="0"/>
              <a:t>programme</a:t>
            </a:r>
            <a:r>
              <a:rPr lang="en-US" sz="2400" dirty="0" smtClean="0"/>
              <a:t> of research</a:t>
            </a:r>
            <a:r>
              <a:rPr lang="en-US" sz="2400" dirty="0"/>
              <a:t>. </a:t>
            </a:r>
            <a:r>
              <a:rPr lang="en-US" sz="2400" dirty="0">
                <a:hlinkClick r:id="rId3"/>
              </a:rPr>
              <a:t>http://www.justicewithoutretribution.com/</a:t>
            </a:r>
            <a:r>
              <a:rPr lang="en-US" sz="2400" dirty="0" smtClean="0">
                <a:hlinkClick r:id="rId3"/>
              </a:rPr>
              <a:t>publications.html</a:t>
            </a:r>
            <a:r>
              <a:rPr lang="en-US" sz="2400" dirty="0" smtClean="0"/>
              <a:t> </a:t>
            </a:r>
            <a:endParaRPr lang="en-US" sz="2400" dirty="0"/>
          </a:p>
        </p:txBody>
      </p:sp>
    </p:spTree>
    <p:extLst>
      <p:ext uri="{BB962C8B-B14F-4D97-AF65-F5344CB8AC3E}">
        <p14:creationId xmlns:p14="http://schemas.microsoft.com/office/powerpoint/2010/main" val="297871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DE70DA-2B0D-4F6C-A951-BA2A25035A65}"/>
              </a:ext>
            </a:extLst>
          </p:cNvPr>
          <p:cNvSpPr>
            <a:spLocks noGrp="1"/>
          </p:cNvSpPr>
          <p:nvPr>
            <p:ph type="title"/>
          </p:nvPr>
        </p:nvSpPr>
        <p:spPr/>
        <p:txBody>
          <a:bodyPr/>
          <a:lstStyle/>
          <a:p>
            <a:r>
              <a:rPr lang="en-GB" dirty="0"/>
              <a:t>Testimony</a:t>
            </a:r>
          </a:p>
        </p:txBody>
      </p:sp>
      <p:sp>
        <p:nvSpPr>
          <p:cNvPr id="3" name="Content Placeholder 2">
            <a:extLst>
              <a:ext uri="{FF2B5EF4-FFF2-40B4-BE49-F238E27FC236}">
                <a16:creationId xmlns:a16="http://schemas.microsoft.com/office/drawing/2014/main" xmlns="" id="{CCD7DD8E-8445-4C38-9747-048B4547865F}"/>
              </a:ext>
            </a:extLst>
          </p:cNvPr>
          <p:cNvSpPr>
            <a:spLocks noGrp="1"/>
          </p:cNvSpPr>
          <p:nvPr>
            <p:ph idx="1"/>
          </p:nvPr>
        </p:nvSpPr>
        <p:spPr/>
        <p:txBody>
          <a:bodyPr>
            <a:normAutofit fontScale="70000" lnSpcReduction="20000"/>
          </a:bodyPr>
          <a:lstStyle/>
          <a:p>
            <a:pPr marL="0" indent="0">
              <a:buNone/>
            </a:pPr>
            <a:r>
              <a:rPr lang="en-GB" dirty="0"/>
              <a:t>Was Mr Williams’s decision to commit burglary inevitable?</a:t>
            </a:r>
          </a:p>
          <a:p>
            <a:pPr marL="0" indent="0">
              <a:buNone/>
            </a:pPr>
            <a:endParaRPr lang="en-GB" dirty="0"/>
          </a:p>
          <a:p>
            <a:pPr marL="0" indent="0">
              <a:buNone/>
            </a:pPr>
            <a:r>
              <a:rPr lang="en-GB" dirty="0"/>
              <a:t>Given his genes and environment, all his brain processes, all his thought processes and all his decisions on the night of the burglary had to occur exactly as they did. His conscious decision was the inevitable result of uncontrollable factors - specifically, his genes and events that occurred in the distant past.</a:t>
            </a:r>
          </a:p>
          <a:p>
            <a:pPr marL="0" indent="0">
              <a:buNone/>
            </a:pPr>
            <a:endParaRPr lang="en-GB" dirty="0"/>
          </a:p>
          <a:p>
            <a:pPr marL="0" indent="0">
              <a:buNone/>
            </a:pPr>
            <a:r>
              <a:rPr lang="en-GB" dirty="0"/>
              <a:t>So, according to the expert, is the below statement true or false?</a:t>
            </a:r>
          </a:p>
          <a:p>
            <a:pPr marL="0" indent="0">
              <a:buNone/>
            </a:pPr>
            <a:r>
              <a:rPr lang="en-GB" dirty="0"/>
              <a:t> </a:t>
            </a:r>
          </a:p>
          <a:p>
            <a:pPr marL="0" indent="0">
              <a:buNone/>
            </a:pPr>
            <a:r>
              <a:rPr lang="en-GB" dirty="0"/>
              <a:t>Ultimately, Mr Williams was more strongly motivated by his reason for stealing than by any reason not to steal because of events that occurred before he was born.</a:t>
            </a:r>
          </a:p>
        </p:txBody>
      </p:sp>
    </p:spTree>
    <p:extLst>
      <p:ext uri="{BB962C8B-B14F-4D97-AF65-F5344CB8AC3E}">
        <p14:creationId xmlns:p14="http://schemas.microsoft.com/office/powerpoint/2010/main" val="22626445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CA0CE7-A081-4FDE-B609-C22E9750AE83}"/>
              </a:ext>
            </a:extLst>
          </p:cNvPr>
          <p:cNvSpPr>
            <a:spLocks noGrp="1"/>
          </p:cNvSpPr>
          <p:nvPr>
            <p:ph type="title"/>
          </p:nvPr>
        </p:nvSpPr>
        <p:spPr/>
        <p:txBody>
          <a:bodyPr/>
          <a:lstStyle/>
          <a:p>
            <a:r>
              <a:rPr lang="en-GB" dirty="0"/>
              <a:t>Testimony</a:t>
            </a:r>
          </a:p>
        </p:txBody>
      </p:sp>
      <p:sp>
        <p:nvSpPr>
          <p:cNvPr id="3" name="Content Placeholder 2">
            <a:extLst>
              <a:ext uri="{FF2B5EF4-FFF2-40B4-BE49-F238E27FC236}">
                <a16:creationId xmlns:a16="http://schemas.microsoft.com/office/drawing/2014/main" xmlns="" id="{999DCAC6-0D6F-49BB-9652-F99DAAB62A11}"/>
              </a:ext>
            </a:extLst>
          </p:cNvPr>
          <p:cNvSpPr>
            <a:spLocks noGrp="1"/>
          </p:cNvSpPr>
          <p:nvPr>
            <p:ph idx="1"/>
          </p:nvPr>
        </p:nvSpPr>
        <p:spPr/>
        <p:txBody>
          <a:bodyPr>
            <a:normAutofit fontScale="92500" lnSpcReduction="20000"/>
          </a:bodyPr>
          <a:lstStyle/>
          <a:p>
            <a:pPr marL="0" indent="0">
              <a:buNone/>
            </a:pPr>
            <a:r>
              <a:rPr lang="en-GB" dirty="0"/>
              <a:t>Would Mr Williams have acted differently if he had wanted to?</a:t>
            </a:r>
          </a:p>
          <a:p>
            <a:pPr marL="0" indent="0">
              <a:buNone/>
            </a:pPr>
            <a:endParaRPr lang="en-GB" dirty="0"/>
          </a:p>
          <a:p>
            <a:pPr marL="0" indent="0">
              <a:buNone/>
            </a:pPr>
            <a:r>
              <a:rPr lang="en-GB" dirty="0"/>
              <a:t>Lawyer: If Mr Williams had wanted to obey the law then he would have, right?</a:t>
            </a:r>
          </a:p>
          <a:p>
            <a:pPr marL="0" indent="0">
              <a:buNone/>
            </a:pPr>
            <a:endParaRPr lang="en-GB" dirty="0"/>
          </a:p>
          <a:p>
            <a:pPr marL="0" indent="0">
              <a:buNone/>
            </a:pPr>
            <a:r>
              <a:rPr lang="en-GB" dirty="0"/>
              <a:t>Expert: If his desires had been different then his behaviour would have been different. But his genes and environment made it inevitable that he had the specific desire to break the law that he actually did have on this occasion.</a:t>
            </a:r>
          </a:p>
        </p:txBody>
      </p:sp>
    </p:spTree>
    <p:extLst>
      <p:ext uri="{BB962C8B-B14F-4D97-AF65-F5344CB8AC3E}">
        <p14:creationId xmlns:p14="http://schemas.microsoft.com/office/powerpoint/2010/main" val="156469242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DE70DA-2B0D-4F6C-A951-BA2A25035A65}"/>
              </a:ext>
            </a:extLst>
          </p:cNvPr>
          <p:cNvSpPr>
            <a:spLocks noGrp="1"/>
          </p:cNvSpPr>
          <p:nvPr>
            <p:ph type="title"/>
          </p:nvPr>
        </p:nvSpPr>
        <p:spPr>
          <a:xfrm>
            <a:off x="457200" y="199990"/>
            <a:ext cx="8229600" cy="1143000"/>
          </a:xfrm>
        </p:spPr>
        <p:txBody>
          <a:bodyPr/>
          <a:lstStyle/>
          <a:p>
            <a:r>
              <a:rPr lang="en-GB" dirty="0"/>
              <a:t>Testimony</a:t>
            </a:r>
          </a:p>
        </p:txBody>
      </p:sp>
      <p:sp>
        <p:nvSpPr>
          <p:cNvPr id="3" name="Content Placeholder 2">
            <a:extLst>
              <a:ext uri="{FF2B5EF4-FFF2-40B4-BE49-F238E27FC236}">
                <a16:creationId xmlns:a16="http://schemas.microsoft.com/office/drawing/2014/main" xmlns="" id="{CCD7DD8E-8445-4C38-9747-048B4547865F}"/>
              </a:ext>
            </a:extLst>
          </p:cNvPr>
          <p:cNvSpPr>
            <a:spLocks noGrp="1"/>
          </p:cNvSpPr>
          <p:nvPr>
            <p:ph idx="1"/>
          </p:nvPr>
        </p:nvSpPr>
        <p:spPr>
          <a:xfrm>
            <a:off x="457200" y="1343608"/>
            <a:ext cx="8229600" cy="5094514"/>
          </a:xfrm>
        </p:spPr>
        <p:txBody>
          <a:bodyPr>
            <a:normAutofit fontScale="55000" lnSpcReduction="20000"/>
          </a:bodyPr>
          <a:lstStyle/>
          <a:p>
            <a:pPr marL="0" indent="0">
              <a:buNone/>
            </a:pPr>
            <a:r>
              <a:rPr lang="en-GB" dirty="0"/>
              <a:t>Would anyone in the same position as Mr Williams have committed the same crime?</a:t>
            </a:r>
          </a:p>
          <a:p>
            <a:pPr marL="0" indent="0">
              <a:buNone/>
            </a:pPr>
            <a:endParaRPr lang="en-GB" dirty="0"/>
          </a:p>
          <a:p>
            <a:pPr marL="0" indent="0">
              <a:buNone/>
            </a:pPr>
            <a:r>
              <a:rPr lang="en-GB" dirty="0"/>
              <a:t>Lawyer: Surely there are some people who would still have decided to obey the law, even if they were in the same position as Mr Williams?</a:t>
            </a:r>
          </a:p>
          <a:p>
            <a:pPr marL="0" indent="0">
              <a:buNone/>
            </a:pPr>
            <a:r>
              <a:rPr lang="en-GB" dirty="0"/>
              <a:t> </a:t>
            </a:r>
          </a:p>
          <a:p>
            <a:pPr marL="0" indent="0">
              <a:buNone/>
            </a:pPr>
            <a:r>
              <a:rPr lang="en-GB" dirty="0"/>
              <a:t>Expert: The only way that a person would have decided to behave differently from Mr Williams would be if that person’s brain processes had been different from Mr William’s brain processes. In order for that to happen, that person's genes and environment would need to have been different from Mr Williams’s genes and environment.</a:t>
            </a:r>
          </a:p>
          <a:p>
            <a:pPr marL="0" indent="0">
              <a:buNone/>
            </a:pPr>
            <a:r>
              <a:rPr lang="en-GB" dirty="0"/>
              <a:t> </a:t>
            </a:r>
          </a:p>
          <a:p>
            <a:pPr marL="0" indent="0">
              <a:buNone/>
            </a:pPr>
            <a:r>
              <a:rPr lang="en-GB" dirty="0"/>
              <a:t>Lawyer: So, if I had exactly the same genes and environment as Mr Williams, would I have committed the exact same crime that he did?</a:t>
            </a:r>
          </a:p>
          <a:p>
            <a:pPr marL="0" indent="0">
              <a:buNone/>
            </a:pPr>
            <a:r>
              <a:rPr lang="en-GB" dirty="0"/>
              <a:t> </a:t>
            </a:r>
          </a:p>
          <a:p>
            <a:pPr marL="0" indent="0">
              <a:buNone/>
            </a:pPr>
            <a:r>
              <a:rPr lang="en-GB" dirty="0"/>
              <a:t>Expert: Yes. Anyone who was unlucky enough to have the exact same genes and environment that he had would have been caused to commit exactly the same crime that he did.</a:t>
            </a:r>
          </a:p>
          <a:p>
            <a:pPr marL="0" indent="0">
              <a:buNone/>
            </a:pPr>
            <a:endParaRPr lang="en-GB" dirty="0"/>
          </a:p>
          <a:p>
            <a:pPr marL="0" indent="0">
              <a:buNone/>
            </a:pPr>
            <a:r>
              <a:rPr lang="en-GB" dirty="0"/>
              <a:t>So, according to the expert, would anyone with exactly the same genes and environment as Mr Williams have committed the exact same crime?</a:t>
            </a:r>
          </a:p>
        </p:txBody>
      </p:sp>
    </p:spTree>
    <p:extLst>
      <p:ext uri="{BB962C8B-B14F-4D97-AF65-F5344CB8AC3E}">
        <p14:creationId xmlns:p14="http://schemas.microsoft.com/office/powerpoint/2010/main" val="270852519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CA0CE7-A081-4FDE-B609-C22E9750AE83}"/>
              </a:ext>
            </a:extLst>
          </p:cNvPr>
          <p:cNvSpPr>
            <a:spLocks noGrp="1"/>
          </p:cNvSpPr>
          <p:nvPr>
            <p:ph type="title"/>
          </p:nvPr>
        </p:nvSpPr>
        <p:spPr/>
        <p:txBody>
          <a:bodyPr/>
          <a:lstStyle/>
          <a:p>
            <a:r>
              <a:rPr lang="en-GB" dirty="0"/>
              <a:t>Testimony</a:t>
            </a:r>
          </a:p>
        </p:txBody>
      </p:sp>
      <p:sp>
        <p:nvSpPr>
          <p:cNvPr id="3" name="Content Placeholder 2">
            <a:extLst>
              <a:ext uri="{FF2B5EF4-FFF2-40B4-BE49-F238E27FC236}">
                <a16:creationId xmlns:a16="http://schemas.microsoft.com/office/drawing/2014/main" xmlns="" id="{999DCAC6-0D6F-49BB-9652-F99DAAB62A11}"/>
              </a:ext>
            </a:extLst>
          </p:cNvPr>
          <p:cNvSpPr>
            <a:spLocks noGrp="1"/>
          </p:cNvSpPr>
          <p:nvPr>
            <p:ph idx="1"/>
          </p:nvPr>
        </p:nvSpPr>
        <p:spPr/>
        <p:txBody>
          <a:bodyPr>
            <a:normAutofit fontScale="62500" lnSpcReduction="20000"/>
          </a:bodyPr>
          <a:lstStyle/>
          <a:p>
            <a:pPr marL="0" indent="0">
              <a:buNone/>
            </a:pPr>
            <a:r>
              <a:rPr lang="en-GB" dirty="0"/>
              <a:t>Could Mr Williams control his current situation and his previous life experiences?  </a:t>
            </a:r>
          </a:p>
          <a:p>
            <a:pPr marL="0" indent="0">
              <a:buNone/>
            </a:pPr>
            <a:r>
              <a:rPr lang="en-GB" dirty="0"/>
              <a:t> </a:t>
            </a:r>
          </a:p>
          <a:p>
            <a:pPr marL="0" indent="0">
              <a:buNone/>
            </a:pPr>
            <a:r>
              <a:rPr lang="en-GB" dirty="0"/>
              <a:t>Lawyer: Surely even if Mr Williams cannot control his genetic make-up, he can control his current situation and his previous life experiences, right?</a:t>
            </a:r>
          </a:p>
          <a:p>
            <a:pPr marL="0" indent="0">
              <a:buNone/>
            </a:pPr>
            <a:r>
              <a:rPr lang="en-GB" dirty="0"/>
              <a:t> </a:t>
            </a:r>
          </a:p>
          <a:p>
            <a:pPr marL="0" indent="0">
              <a:buNone/>
            </a:pPr>
            <a:r>
              <a:rPr lang="en-GB" dirty="0"/>
              <a:t>Expert: Our current situation, our previous life experiences and our genetic make-up are completely caused by even earlier events, eventually going all the way back to events that occurred before we were born. Mr Williams could not control the earlier events that completely caused his current situation and life experiences. </a:t>
            </a:r>
          </a:p>
          <a:p>
            <a:pPr marL="0" indent="0">
              <a:buNone/>
            </a:pPr>
            <a:endParaRPr lang="en-GB" dirty="0"/>
          </a:p>
          <a:p>
            <a:pPr marL="0" indent="0">
              <a:buNone/>
            </a:pPr>
            <a:r>
              <a:rPr lang="en-GB" dirty="0"/>
              <a:t>For example, if, when he was younger, Mr Williams had deliberately decided to undergo certain experiences, that decision was itself completely caused by his genes and earlier events going back to events that occurred before he was born.</a:t>
            </a:r>
          </a:p>
        </p:txBody>
      </p:sp>
    </p:spTree>
    <p:extLst>
      <p:ext uri="{BB962C8B-B14F-4D97-AF65-F5344CB8AC3E}">
        <p14:creationId xmlns:p14="http://schemas.microsoft.com/office/powerpoint/2010/main" val="177608515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C3E34-68D3-4E94-BFFC-23B881317E2B}"/>
              </a:ext>
            </a:extLst>
          </p:cNvPr>
          <p:cNvSpPr>
            <a:spLocks noGrp="1"/>
          </p:cNvSpPr>
          <p:nvPr>
            <p:ph type="title"/>
          </p:nvPr>
        </p:nvSpPr>
        <p:spPr/>
        <p:txBody>
          <a:bodyPr/>
          <a:lstStyle/>
          <a:p>
            <a:r>
              <a:rPr lang="en-GB" dirty="0"/>
              <a:t>Testimony</a:t>
            </a:r>
          </a:p>
        </p:txBody>
      </p:sp>
      <p:sp>
        <p:nvSpPr>
          <p:cNvPr id="3" name="Content Placeholder 2">
            <a:extLst>
              <a:ext uri="{FF2B5EF4-FFF2-40B4-BE49-F238E27FC236}">
                <a16:creationId xmlns:a16="http://schemas.microsoft.com/office/drawing/2014/main" xmlns="" id="{80C3F8AA-3F06-4092-A3BE-F298395DD9C5}"/>
              </a:ext>
            </a:extLst>
          </p:cNvPr>
          <p:cNvSpPr>
            <a:spLocks noGrp="1"/>
          </p:cNvSpPr>
          <p:nvPr>
            <p:ph idx="1"/>
          </p:nvPr>
        </p:nvSpPr>
        <p:spPr/>
        <p:txBody>
          <a:bodyPr>
            <a:normAutofit fontScale="70000" lnSpcReduction="20000"/>
          </a:bodyPr>
          <a:lstStyle/>
          <a:p>
            <a:pPr marL="0" indent="0">
              <a:buNone/>
            </a:pPr>
            <a:r>
              <a:rPr lang="en-GB" dirty="0"/>
              <a:t>Was Mr Williams influenced by reasons?</a:t>
            </a:r>
          </a:p>
          <a:p>
            <a:pPr marL="0" indent="0">
              <a:buNone/>
            </a:pPr>
            <a:endParaRPr lang="en-GB" dirty="0"/>
          </a:p>
          <a:p>
            <a:pPr marL="0" indent="0">
              <a:buNone/>
            </a:pPr>
            <a:r>
              <a:rPr lang="en-GB" dirty="0"/>
              <a:t>Lawyer: If Mr Williams’s genes and environment caused his decisions, does that mean reasons played no role in his decision-making?</a:t>
            </a:r>
          </a:p>
          <a:p>
            <a:pPr marL="0" indent="0">
              <a:buNone/>
            </a:pPr>
            <a:endParaRPr lang="en-GB" dirty="0"/>
          </a:p>
          <a:p>
            <a:pPr marL="0" indent="0">
              <a:buNone/>
            </a:pPr>
            <a:r>
              <a:rPr lang="en-GB" dirty="0"/>
              <a:t>Expert: Mr Williams was influenced by reasons. Your ‘environment’ includes the reasons that you come across for behaving one way rather than another. For example, a parent or teacher might sit down and explain to a child why it is important to obey the law. That explanation is part of the child’s environment. When the child grows up he might read a newspaper article about the impact of crime on its victims. That article is also part of his environment and will provide a reason to obey the law.</a:t>
            </a:r>
          </a:p>
          <a:p>
            <a:pPr marL="0" indent="0">
              <a:buNone/>
            </a:pPr>
            <a:endParaRPr lang="en-GB" dirty="0"/>
          </a:p>
          <a:p>
            <a:pPr marL="0" indent="0">
              <a:buNone/>
            </a:pPr>
            <a:r>
              <a:rPr lang="en-GB" dirty="0"/>
              <a:t>So, according to the expert, was Mr Williams influenced by reasons?</a:t>
            </a:r>
          </a:p>
        </p:txBody>
      </p:sp>
    </p:spTree>
    <p:extLst>
      <p:ext uri="{BB962C8B-B14F-4D97-AF65-F5344CB8AC3E}">
        <p14:creationId xmlns:p14="http://schemas.microsoft.com/office/powerpoint/2010/main" val="377648338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420A1C-ED0B-472A-A375-1EA6AC652232}"/>
              </a:ext>
            </a:extLst>
          </p:cNvPr>
          <p:cNvSpPr>
            <a:spLocks noGrp="1"/>
          </p:cNvSpPr>
          <p:nvPr>
            <p:ph type="title"/>
          </p:nvPr>
        </p:nvSpPr>
        <p:spPr/>
        <p:txBody>
          <a:bodyPr/>
          <a:lstStyle/>
          <a:p>
            <a:r>
              <a:rPr lang="en-GB" dirty="0"/>
              <a:t>Testimony</a:t>
            </a:r>
          </a:p>
        </p:txBody>
      </p:sp>
      <p:sp>
        <p:nvSpPr>
          <p:cNvPr id="3" name="Content Placeholder 2">
            <a:extLst>
              <a:ext uri="{FF2B5EF4-FFF2-40B4-BE49-F238E27FC236}">
                <a16:creationId xmlns:a16="http://schemas.microsoft.com/office/drawing/2014/main" xmlns="" id="{44DECC24-438C-408A-89CC-04E5D4D3CFBC}"/>
              </a:ext>
            </a:extLst>
          </p:cNvPr>
          <p:cNvSpPr>
            <a:spLocks noGrp="1"/>
          </p:cNvSpPr>
          <p:nvPr>
            <p:ph idx="1"/>
          </p:nvPr>
        </p:nvSpPr>
        <p:spPr/>
        <p:txBody>
          <a:bodyPr>
            <a:normAutofit fontScale="77500" lnSpcReduction="20000"/>
          </a:bodyPr>
          <a:lstStyle/>
          <a:p>
            <a:pPr marL="0" indent="0">
              <a:buNone/>
            </a:pPr>
            <a:r>
              <a:rPr lang="en-GB" dirty="0"/>
              <a:t>Was Mr Williams aware of the consequences of his actions?</a:t>
            </a:r>
          </a:p>
          <a:p>
            <a:pPr marL="0" indent="0">
              <a:buNone/>
            </a:pPr>
            <a:r>
              <a:rPr lang="en-GB" dirty="0"/>
              <a:t> </a:t>
            </a:r>
          </a:p>
          <a:p>
            <a:pPr marL="0" indent="0">
              <a:buNone/>
            </a:pPr>
            <a:r>
              <a:rPr lang="en-GB" dirty="0"/>
              <a:t>Lawyer: Did Mr Williams understand the reasons why burgling his neighbour’s house was wrong? For example, did Mr Williams understand that the burglary would distress his neighbour?</a:t>
            </a:r>
          </a:p>
          <a:p>
            <a:pPr marL="0" indent="0">
              <a:buNone/>
            </a:pPr>
            <a:endParaRPr lang="en-GB" dirty="0"/>
          </a:p>
          <a:p>
            <a:pPr marL="0" indent="0">
              <a:buNone/>
            </a:pPr>
            <a:r>
              <a:rPr lang="en-GB" dirty="0"/>
              <a:t>Expert: Yes he did. But his genes and environment guaranteed that, on the night of the crime, Mr Williams would not be sufficiently motivated by that reason against burgling his neighbour's house (the distress it would cause his neighbour). Given his genes and environment, it was impossible for Mr Williams to be motivated by that reason on this occasion. </a:t>
            </a:r>
          </a:p>
        </p:txBody>
      </p:sp>
    </p:spTree>
    <p:extLst>
      <p:ext uri="{BB962C8B-B14F-4D97-AF65-F5344CB8AC3E}">
        <p14:creationId xmlns:p14="http://schemas.microsoft.com/office/powerpoint/2010/main" val="112913096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24BCA8-4BF2-4B52-AC46-3F726751F32C}"/>
              </a:ext>
            </a:extLst>
          </p:cNvPr>
          <p:cNvSpPr>
            <a:spLocks noGrp="1"/>
          </p:cNvSpPr>
          <p:nvPr>
            <p:ph type="title"/>
          </p:nvPr>
        </p:nvSpPr>
        <p:spPr/>
        <p:txBody>
          <a:bodyPr/>
          <a:lstStyle/>
          <a:p>
            <a:r>
              <a:rPr lang="en-GB" dirty="0"/>
              <a:t>Testimony</a:t>
            </a:r>
          </a:p>
        </p:txBody>
      </p:sp>
      <p:sp>
        <p:nvSpPr>
          <p:cNvPr id="3" name="Content Placeholder 2">
            <a:extLst>
              <a:ext uri="{FF2B5EF4-FFF2-40B4-BE49-F238E27FC236}">
                <a16:creationId xmlns:a16="http://schemas.microsoft.com/office/drawing/2014/main" xmlns="" id="{6BE76A00-BB26-495D-8390-FF83CA00B10E}"/>
              </a:ext>
            </a:extLst>
          </p:cNvPr>
          <p:cNvSpPr>
            <a:spLocks noGrp="1"/>
          </p:cNvSpPr>
          <p:nvPr>
            <p:ph idx="1"/>
          </p:nvPr>
        </p:nvSpPr>
        <p:spPr/>
        <p:txBody>
          <a:bodyPr>
            <a:normAutofit fontScale="62500" lnSpcReduction="20000"/>
          </a:bodyPr>
          <a:lstStyle/>
          <a:p>
            <a:pPr marL="0" indent="0">
              <a:buNone/>
            </a:pPr>
            <a:r>
              <a:rPr lang="en-GB" dirty="0"/>
              <a:t>Could it be possible to rehabilitate Mr Williams?</a:t>
            </a:r>
          </a:p>
          <a:p>
            <a:pPr marL="0" indent="0">
              <a:buNone/>
            </a:pPr>
            <a:r>
              <a:rPr lang="en-GB" dirty="0"/>
              <a:t> </a:t>
            </a:r>
          </a:p>
          <a:p>
            <a:pPr marL="0" indent="0">
              <a:buNone/>
            </a:pPr>
            <a:r>
              <a:rPr lang="en-GB" dirty="0"/>
              <a:t>Lawyer: If Mr Williams’s genes and life experiences caused him to commit this crime in this situation, does that mean that he will always be the kind of person who commits crime in this kind of situation?</a:t>
            </a:r>
          </a:p>
          <a:p>
            <a:pPr marL="0" indent="0">
              <a:buNone/>
            </a:pPr>
            <a:r>
              <a:rPr lang="en-GB" dirty="0"/>
              <a:t> </a:t>
            </a:r>
          </a:p>
          <a:p>
            <a:pPr marL="0" indent="0">
              <a:buNone/>
            </a:pPr>
            <a:r>
              <a:rPr lang="en-GB" dirty="0"/>
              <a:t>Expert: In my view, it is not impossible to rehabilitate Mr Williams. The fact that Mr Williams decided to commit a crime on this particular occasion is the result of all the events that occurred right up to the moment he made that decision. But the next time Mr Williams is deciding whether or not to commit a crime, the events that have happened before this most recent decision will not be identical to the events that had occurred before his earlier decision to commit burglary. He will have had new experiences since he made that earlier decision. Those experiences might cause him to change for the better.</a:t>
            </a:r>
          </a:p>
          <a:p>
            <a:pPr marL="0" indent="0">
              <a:buNone/>
            </a:pPr>
            <a:endParaRPr lang="en-GB" dirty="0"/>
          </a:p>
          <a:p>
            <a:pPr marL="0" indent="0">
              <a:buNone/>
            </a:pPr>
            <a:r>
              <a:rPr lang="en-GB" dirty="0"/>
              <a:t>So, according to the expert, could it be possible to rehabilitate Mr Williams?</a:t>
            </a:r>
          </a:p>
        </p:txBody>
      </p:sp>
    </p:spTree>
    <p:extLst>
      <p:ext uri="{BB962C8B-B14F-4D97-AF65-F5344CB8AC3E}">
        <p14:creationId xmlns:p14="http://schemas.microsoft.com/office/powerpoint/2010/main" val="124354989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045C79-1946-49EC-9684-CBC05C70B2D1}"/>
              </a:ext>
            </a:extLst>
          </p:cNvPr>
          <p:cNvSpPr>
            <a:spLocks noGrp="1"/>
          </p:cNvSpPr>
          <p:nvPr>
            <p:ph type="title"/>
          </p:nvPr>
        </p:nvSpPr>
        <p:spPr/>
        <p:txBody>
          <a:bodyPr/>
          <a:lstStyle/>
          <a:p>
            <a:r>
              <a:rPr lang="en-GB" dirty="0"/>
              <a:t>Responsible?</a:t>
            </a:r>
          </a:p>
        </p:txBody>
      </p:sp>
      <p:sp>
        <p:nvSpPr>
          <p:cNvPr id="5" name="Content Placeholder 4">
            <a:extLst>
              <a:ext uri="{FF2B5EF4-FFF2-40B4-BE49-F238E27FC236}">
                <a16:creationId xmlns:a16="http://schemas.microsoft.com/office/drawing/2014/main" xmlns="" id="{C04840F0-0BC3-4F07-ADAB-EA42B907CE93}"/>
              </a:ext>
            </a:extLst>
          </p:cNvPr>
          <p:cNvSpPr>
            <a:spLocks noGrp="1"/>
          </p:cNvSpPr>
          <p:nvPr>
            <p:ph idx="1"/>
          </p:nvPr>
        </p:nvSpPr>
        <p:spPr/>
        <p:txBody>
          <a:bodyPr>
            <a:normAutofit fontScale="77500" lnSpcReduction="20000"/>
          </a:bodyPr>
          <a:lstStyle/>
          <a:p>
            <a:r>
              <a:rPr lang="en-GB" dirty="0"/>
              <a:t>Mr Williams is morally responsible for his decision to commit burglary</a:t>
            </a:r>
          </a:p>
          <a:p>
            <a:r>
              <a:rPr lang="en-GB" dirty="0"/>
              <a:t>Mr Williams is not morally responsible + </a:t>
            </a:r>
          </a:p>
          <a:p>
            <a:pPr marL="514350" indent="-514350">
              <a:buFont typeface="+mj-lt"/>
              <a:buAutoNum type="arabicPeriod"/>
            </a:pPr>
            <a:r>
              <a:rPr lang="en-GB" dirty="0"/>
              <a:t>[nothing]</a:t>
            </a:r>
          </a:p>
          <a:p>
            <a:pPr marL="514350" indent="-514350">
              <a:buFont typeface="+mj-lt"/>
              <a:buAutoNum type="arabicPeriod"/>
            </a:pPr>
            <a:r>
              <a:rPr lang="en-GB" dirty="0"/>
              <a:t>but Mr Williams should receive a sentence that aims to protect society from behaviour like this happening in the future</a:t>
            </a:r>
          </a:p>
          <a:p>
            <a:pPr marL="514350" indent="-514350">
              <a:buFont typeface="+mj-lt"/>
              <a:buAutoNum type="arabicPeriod"/>
            </a:pPr>
            <a:r>
              <a:rPr lang="en-GB" dirty="0"/>
              <a:t>but it should still be recognised that Mr Williams’s actions were morally wrong</a:t>
            </a:r>
          </a:p>
          <a:p>
            <a:pPr marL="514350" indent="-514350">
              <a:buFont typeface="+mj-lt"/>
              <a:buAutoNum type="arabicPeriod"/>
            </a:pPr>
            <a:r>
              <a:rPr lang="en-GB" dirty="0"/>
              <a:t>but it should still be recognised that Mr Williams’s actions were morally wrong and Mr Williams should receive a sentence that aims to protect society from behaviour like this happening in the future</a:t>
            </a:r>
          </a:p>
        </p:txBody>
      </p:sp>
    </p:spTree>
    <p:extLst>
      <p:ext uri="{BB962C8B-B14F-4D97-AF65-F5344CB8AC3E}">
        <p14:creationId xmlns:p14="http://schemas.microsoft.com/office/powerpoint/2010/main" val="262410006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045C79-1946-49EC-9684-CBC05C70B2D1}"/>
              </a:ext>
            </a:extLst>
          </p:cNvPr>
          <p:cNvSpPr>
            <a:spLocks noGrp="1"/>
          </p:cNvSpPr>
          <p:nvPr>
            <p:ph type="title"/>
          </p:nvPr>
        </p:nvSpPr>
        <p:spPr/>
        <p:txBody>
          <a:bodyPr/>
          <a:lstStyle/>
          <a:p>
            <a:r>
              <a:rPr lang="en-GB" dirty="0"/>
              <a:t>Responsible?</a:t>
            </a:r>
          </a:p>
        </p:txBody>
      </p:sp>
      <p:sp>
        <p:nvSpPr>
          <p:cNvPr id="5" name="Content Placeholder 4">
            <a:extLst>
              <a:ext uri="{FF2B5EF4-FFF2-40B4-BE49-F238E27FC236}">
                <a16:creationId xmlns:a16="http://schemas.microsoft.com/office/drawing/2014/main" xmlns="" id="{C04840F0-0BC3-4F07-ADAB-EA42B907CE93}"/>
              </a:ext>
            </a:extLst>
          </p:cNvPr>
          <p:cNvSpPr>
            <a:spLocks noGrp="1"/>
          </p:cNvSpPr>
          <p:nvPr>
            <p:ph idx="1"/>
          </p:nvPr>
        </p:nvSpPr>
        <p:spPr/>
        <p:txBody>
          <a:bodyPr>
            <a:normAutofit/>
          </a:bodyPr>
          <a:lstStyle/>
          <a:p>
            <a:r>
              <a:rPr lang="en-GB" dirty="0"/>
              <a:t>Mr Williams is morally responsible for his decision to commit burglary</a:t>
            </a:r>
          </a:p>
          <a:p>
            <a:r>
              <a:rPr lang="en-GB" dirty="0"/>
              <a:t>Mr Williams is not morally responsible +</a:t>
            </a:r>
          </a:p>
          <a:p>
            <a:pPr marL="514350" indent="-514350">
              <a:buFont typeface="+mj-lt"/>
              <a:buAutoNum type="arabicPeriod"/>
            </a:pPr>
            <a:r>
              <a:rPr lang="en-GB" dirty="0"/>
              <a:t>[nothing]</a:t>
            </a:r>
          </a:p>
          <a:p>
            <a:pPr marL="514350" indent="-514350">
              <a:buFont typeface="+mj-lt"/>
              <a:buAutoNum type="arabicPeriod"/>
            </a:pPr>
            <a:r>
              <a:rPr lang="en-GB" dirty="0"/>
              <a:t>[crime prevention]</a:t>
            </a:r>
          </a:p>
          <a:p>
            <a:pPr marL="514350" indent="-514350">
              <a:buFont typeface="+mj-lt"/>
              <a:buAutoNum type="arabicPeriod"/>
            </a:pPr>
            <a:r>
              <a:rPr lang="en-GB" dirty="0"/>
              <a:t>[condemn action] </a:t>
            </a:r>
          </a:p>
          <a:p>
            <a:pPr marL="514350" indent="-514350">
              <a:buFont typeface="+mj-lt"/>
              <a:buAutoNum type="arabicPeriod"/>
            </a:pPr>
            <a:r>
              <a:rPr lang="en-GB" dirty="0"/>
              <a:t>[crime prevention + condemn action]</a:t>
            </a:r>
          </a:p>
        </p:txBody>
      </p:sp>
    </p:spTree>
    <p:extLst>
      <p:ext uri="{BB962C8B-B14F-4D97-AF65-F5344CB8AC3E}">
        <p14:creationId xmlns:p14="http://schemas.microsoft.com/office/powerpoint/2010/main" val="101674677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C7AA71-C91E-4F84-A9D6-850255029918}"/>
              </a:ext>
            </a:extLst>
          </p:cNvPr>
          <p:cNvSpPr>
            <a:spLocks noGrp="1"/>
          </p:cNvSpPr>
          <p:nvPr>
            <p:ph type="title"/>
          </p:nvPr>
        </p:nvSpPr>
        <p:spPr/>
        <p:txBody>
          <a:bodyPr/>
          <a:lstStyle/>
          <a:p>
            <a:r>
              <a:rPr lang="en-GB" dirty="0"/>
              <a:t>Further sentencing info</a:t>
            </a:r>
          </a:p>
        </p:txBody>
      </p:sp>
      <p:sp>
        <p:nvSpPr>
          <p:cNvPr id="3" name="Content Placeholder 2">
            <a:extLst>
              <a:ext uri="{FF2B5EF4-FFF2-40B4-BE49-F238E27FC236}">
                <a16:creationId xmlns:a16="http://schemas.microsoft.com/office/drawing/2014/main" xmlns="" id="{8B9EE1F4-81DF-4857-B481-451B8453A736}"/>
              </a:ext>
            </a:extLst>
          </p:cNvPr>
          <p:cNvSpPr>
            <a:spLocks noGrp="1"/>
          </p:cNvSpPr>
          <p:nvPr>
            <p:ph idx="1"/>
          </p:nvPr>
        </p:nvSpPr>
        <p:spPr/>
        <p:txBody>
          <a:bodyPr>
            <a:normAutofit/>
          </a:bodyPr>
          <a:lstStyle/>
          <a:p>
            <a:pPr marL="514350" indent="-514350">
              <a:buFont typeface="+mj-lt"/>
              <a:buAutoNum type="arabicPeriod"/>
            </a:pPr>
            <a:r>
              <a:rPr lang="en-GB" dirty="0"/>
              <a:t>[A retributive concern]</a:t>
            </a:r>
          </a:p>
          <a:p>
            <a:pPr marL="514350" indent="-514350">
              <a:buFont typeface="+mj-lt"/>
              <a:buAutoNum type="arabicPeriod"/>
            </a:pPr>
            <a:r>
              <a:rPr lang="en-GB" dirty="0"/>
              <a:t>[A consequentialist concern]</a:t>
            </a:r>
          </a:p>
        </p:txBody>
      </p:sp>
    </p:spTree>
    <p:extLst>
      <p:ext uri="{BB962C8B-B14F-4D97-AF65-F5344CB8AC3E}">
        <p14:creationId xmlns:p14="http://schemas.microsoft.com/office/powerpoint/2010/main" val="15783894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069"/>
            <a:ext cx="8229600" cy="784483"/>
          </a:xfrm>
        </p:spPr>
        <p:txBody>
          <a:bodyPr>
            <a:normAutofit/>
          </a:bodyPr>
          <a:lstStyle/>
          <a:p>
            <a:r>
              <a:rPr lang="en-US" dirty="0" smtClean="0"/>
              <a:t>Overview</a:t>
            </a:r>
            <a:endParaRPr lang="en-US" dirty="0"/>
          </a:p>
        </p:txBody>
      </p:sp>
      <p:sp>
        <p:nvSpPr>
          <p:cNvPr id="3" name="Content Placeholder 2"/>
          <p:cNvSpPr>
            <a:spLocks noGrp="1"/>
          </p:cNvSpPr>
          <p:nvPr>
            <p:ph idx="1"/>
          </p:nvPr>
        </p:nvSpPr>
        <p:spPr>
          <a:xfrm>
            <a:off x="161867" y="896552"/>
            <a:ext cx="8852949" cy="5852492"/>
          </a:xfrm>
        </p:spPr>
        <p:txBody>
          <a:bodyPr/>
          <a:lstStyle/>
          <a:p>
            <a:r>
              <a:rPr lang="en-US" dirty="0" smtClean="0"/>
              <a:t>Background to the study</a:t>
            </a:r>
          </a:p>
          <a:p>
            <a:r>
              <a:rPr lang="en-US" dirty="0" smtClean="0"/>
              <a:t>Key questions we investigated</a:t>
            </a:r>
          </a:p>
          <a:p>
            <a:r>
              <a:rPr lang="en-US" dirty="0" smtClean="0"/>
              <a:t>Method</a:t>
            </a:r>
          </a:p>
          <a:p>
            <a:r>
              <a:rPr lang="en-US" dirty="0" smtClean="0"/>
              <a:t>Results</a:t>
            </a:r>
          </a:p>
          <a:p>
            <a:r>
              <a:rPr lang="en-US" dirty="0" smtClean="0"/>
              <a:t>Implications</a:t>
            </a:r>
          </a:p>
        </p:txBody>
      </p:sp>
    </p:spTree>
    <p:extLst>
      <p:ext uri="{BB962C8B-B14F-4D97-AF65-F5344CB8AC3E}">
        <p14:creationId xmlns:p14="http://schemas.microsoft.com/office/powerpoint/2010/main" val="397119694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C7AA71-C91E-4F84-A9D6-850255029918}"/>
              </a:ext>
            </a:extLst>
          </p:cNvPr>
          <p:cNvSpPr>
            <a:spLocks noGrp="1"/>
          </p:cNvSpPr>
          <p:nvPr>
            <p:ph type="title"/>
          </p:nvPr>
        </p:nvSpPr>
        <p:spPr/>
        <p:txBody>
          <a:bodyPr/>
          <a:lstStyle/>
          <a:p>
            <a:r>
              <a:rPr lang="en-GB" dirty="0"/>
              <a:t>[The retributive concern]</a:t>
            </a:r>
          </a:p>
        </p:txBody>
      </p:sp>
      <p:sp>
        <p:nvSpPr>
          <p:cNvPr id="3" name="Content Placeholder 2">
            <a:extLst>
              <a:ext uri="{FF2B5EF4-FFF2-40B4-BE49-F238E27FC236}">
                <a16:creationId xmlns:a16="http://schemas.microsoft.com/office/drawing/2014/main" xmlns="" id="{8B9EE1F4-81DF-4857-B481-451B8453A736}"/>
              </a:ext>
            </a:extLst>
          </p:cNvPr>
          <p:cNvSpPr>
            <a:spLocks noGrp="1"/>
          </p:cNvSpPr>
          <p:nvPr>
            <p:ph idx="1"/>
          </p:nvPr>
        </p:nvSpPr>
        <p:spPr/>
        <p:txBody>
          <a:bodyPr>
            <a:normAutofit lnSpcReduction="10000"/>
          </a:bodyPr>
          <a:lstStyle/>
          <a:p>
            <a:pPr marL="514350" indent="-514350">
              <a:buAutoNum type="arabicParenR"/>
            </a:pPr>
            <a:r>
              <a:rPr lang="en-GB" dirty="0"/>
              <a:t>Mr Williams wanted the money from the burglary in order to pay a drug dealer.</a:t>
            </a:r>
          </a:p>
          <a:p>
            <a:pPr marL="0" indent="0">
              <a:buNone/>
            </a:pPr>
            <a:endParaRPr lang="en-GB" dirty="0"/>
          </a:p>
          <a:p>
            <a:pPr marL="0" indent="0">
              <a:buNone/>
            </a:pPr>
            <a:r>
              <a:rPr lang="en-GB" dirty="0"/>
              <a:t>vs</a:t>
            </a:r>
          </a:p>
          <a:p>
            <a:pPr marL="0" indent="0">
              <a:buNone/>
            </a:pPr>
            <a:endParaRPr lang="en-GB" dirty="0"/>
          </a:p>
          <a:p>
            <a:pPr marL="514350" indent="-514350">
              <a:buAutoNum type="arabicParenR"/>
            </a:pPr>
            <a:r>
              <a:rPr lang="en-GB" dirty="0"/>
              <a:t>Mr Williams wanted the money from the burglary in order to protect his son from a drug dealer. The drug dealer was threatening to harm his son if he did not pay the money.</a:t>
            </a:r>
          </a:p>
          <a:p>
            <a:pPr marL="0" indent="0">
              <a:buNone/>
            </a:pPr>
            <a:endParaRPr lang="en-GB" dirty="0"/>
          </a:p>
        </p:txBody>
      </p:sp>
    </p:spTree>
    <p:extLst>
      <p:ext uri="{BB962C8B-B14F-4D97-AF65-F5344CB8AC3E}">
        <p14:creationId xmlns:p14="http://schemas.microsoft.com/office/powerpoint/2010/main" val="102859374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C7AA71-C91E-4F84-A9D6-850255029918}"/>
              </a:ext>
            </a:extLst>
          </p:cNvPr>
          <p:cNvSpPr>
            <a:spLocks noGrp="1"/>
          </p:cNvSpPr>
          <p:nvPr>
            <p:ph type="title"/>
          </p:nvPr>
        </p:nvSpPr>
        <p:spPr/>
        <p:txBody>
          <a:bodyPr/>
          <a:lstStyle/>
          <a:p>
            <a:r>
              <a:rPr lang="en-GB" dirty="0"/>
              <a:t>[The consequentialist concern]</a:t>
            </a:r>
          </a:p>
        </p:txBody>
      </p:sp>
      <p:sp>
        <p:nvSpPr>
          <p:cNvPr id="3" name="Content Placeholder 2">
            <a:extLst>
              <a:ext uri="{FF2B5EF4-FFF2-40B4-BE49-F238E27FC236}">
                <a16:creationId xmlns:a16="http://schemas.microsoft.com/office/drawing/2014/main" xmlns="" id="{8B9EE1F4-81DF-4857-B481-451B8453A736}"/>
              </a:ext>
            </a:extLst>
          </p:cNvPr>
          <p:cNvSpPr>
            <a:spLocks noGrp="1"/>
          </p:cNvSpPr>
          <p:nvPr>
            <p:ph idx="1"/>
          </p:nvPr>
        </p:nvSpPr>
        <p:spPr/>
        <p:txBody>
          <a:bodyPr>
            <a:normAutofit fontScale="92500" lnSpcReduction="20000"/>
          </a:bodyPr>
          <a:lstStyle/>
          <a:p>
            <a:pPr marL="0" indent="0">
              <a:buNone/>
            </a:pPr>
            <a:r>
              <a:rPr lang="en-GB" dirty="0"/>
              <a:t>2) A reliable and expert psychologist conducts a rigorous assessment of the social, psychological and biological factors affecting Mr Williams. The psychologist concludes that Mr Williams has a very high (87%) likelihood of committing further crimes.</a:t>
            </a:r>
          </a:p>
          <a:p>
            <a:pPr marL="0" indent="0">
              <a:buNone/>
            </a:pPr>
            <a:endParaRPr lang="en-GB" dirty="0"/>
          </a:p>
          <a:p>
            <a:pPr marL="0" indent="0">
              <a:buNone/>
            </a:pPr>
            <a:r>
              <a:rPr lang="en-GB" dirty="0"/>
              <a:t>vs</a:t>
            </a:r>
          </a:p>
          <a:p>
            <a:pPr marL="0" indent="0">
              <a:buNone/>
            </a:pPr>
            <a:endParaRPr lang="en-GB" dirty="0"/>
          </a:p>
          <a:p>
            <a:pPr marL="0" indent="0">
              <a:buNone/>
            </a:pPr>
            <a:r>
              <a:rPr lang="en-GB" dirty="0"/>
              <a:t>2) ...The psychologist concludes that Mr Williams has a very low (3%) likelihood of committing further crimes.</a:t>
            </a:r>
          </a:p>
        </p:txBody>
      </p:sp>
    </p:spTree>
    <p:extLst>
      <p:ext uri="{BB962C8B-B14F-4D97-AF65-F5344CB8AC3E}">
        <p14:creationId xmlns:p14="http://schemas.microsoft.com/office/powerpoint/2010/main" val="235371211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Results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8225276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446"/>
            <a:ext cx="8229600" cy="455589"/>
          </a:xfrm>
        </p:spPr>
        <p:txBody>
          <a:bodyPr>
            <a:normAutofit fontScale="90000"/>
          </a:bodyPr>
          <a:lstStyle/>
          <a:p>
            <a:r>
              <a:rPr lang="en-US" b="1" dirty="0" smtClean="0"/>
              <a:t>Responsible?</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7266416"/>
              </p:ext>
            </p:extLst>
          </p:nvPr>
        </p:nvGraphicFramePr>
        <p:xfrm>
          <a:off x="0" y="921533"/>
          <a:ext cx="9144000" cy="5905404"/>
        </p:xfrm>
        <a:graphic>
          <a:graphicData uri="http://schemas.openxmlformats.org/drawingml/2006/table">
            <a:tbl>
              <a:tblPr firstRow="1" bandRow="1">
                <a:tableStyleId>{5C22544A-7EE6-4342-B048-85BDC9FD1C3A}</a:tableStyleId>
              </a:tblPr>
              <a:tblGrid>
                <a:gridCol w="1838166">
                  <a:extLst>
                    <a:ext uri="{9D8B030D-6E8A-4147-A177-3AD203B41FA5}">
                      <a16:colId xmlns:a16="http://schemas.microsoft.com/office/drawing/2014/main" xmlns="" val="20000"/>
                    </a:ext>
                  </a:extLst>
                </a:gridCol>
                <a:gridCol w="1838166">
                  <a:extLst>
                    <a:ext uri="{9D8B030D-6E8A-4147-A177-3AD203B41FA5}">
                      <a16:colId xmlns:a16="http://schemas.microsoft.com/office/drawing/2014/main" xmlns="" val="20001"/>
                    </a:ext>
                  </a:extLst>
                </a:gridCol>
                <a:gridCol w="1838166">
                  <a:extLst>
                    <a:ext uri="{9D8B030D-6E8A-4147-A177-3AD203B41FA5}">
                      <a16:colId xmlns:a16="http://schemas.microsoft.com/office/drawing/2014/main" xmlns="" val="20002"/>
                    </a:ext>
                  </a:extLst>
                </a:gridCol>
                <a:gridCol w="1838166">
                  <a:extLst>
                    <a:ext uri="{9D8B030D-6E8A-4147-A177-3AD203B41FA5}">
                      <a16:colId xmlns:a16="http://schemas.microsoft.com/office/drawing/2014/main" xmlns="" val="20003"/>
                    </a:ext>
                  </a:extLst>
                </a:gridCol>
                <a:gridCol w="1791336">
                  <a:extLst>
                    <a:ext uri="{9D8B030D-6E8A-4147-A177-3AD203B41FA5}">
                      <a16:colId xmlns:a16="http://schemas.microsoft.com/office/drawing/2014/main" xmlns="" val="20004"/>
                    </a:ext>
                  </a:extLst>
                </a:gridCol>
              </a:tblGrid>
              <a:tr h="3576060">
                <a:tc>
                  <a:txBody>
                    <a:bodyPr/>
                    <a:lstStyle/>
                    <a:p>
                      <a:r>
                        <a:rPr lang="en-GB" sz="2400" b="1" kern="1200" dirty="0" smtClean="0">
                          <a:solidFill>
                            <a:schemeClr val="accent5">
                              <a:lumMod val="50000"/>
                            </a:schemeClr>
                          </a:solidFill>
                          <a:effectLst/>
                          <a:latin typeface="+mj-lt"/>
                          <a:ea typeface="+mn-ea"/>
                          <a:cs typeface="+mn-cs"/>
                        </a:rPr>
                        <a:t>Question wording</a:t>
                      </a:r>
                      <a:r>
                        <a:rPr lang="en-GB" sz="2400" b="1" dirty="0" smtClean="0">
                          <a:solidFill>
                            <a:schemeClr val="accent5">
                              <a:lumMod val="50000"/>
                            </a:schemeClr>
                          </a:solidFill>
                          <a:effectLst/>
                          <a:latin typeface="+mj-lt"/>
                        </a:rPr>
                        <a:t> </a:t>
                      </a:r>
                      <a:endParaRPr lang="en-US" sz="2400" b="1" dirty="0">
                        <a:solidFill>
                          <a:schemeClr val="accent5">
                            <a:lumMod val="50000"/>
                          </a:schemeClr>
                        </a:solidFill>
                        <a:latin typeface="+mj-lt"/>
                      </a:endParaRPr>
                    </a:p>
                  </a:txBody>
                  <a:tcPr>
                    <a:solidFill>
                      <a:srgbClr val="B2E8FF"/>
                    </a:solidFill>
                  </a:tcPr>
                </a:tc>
                <a:tc>
                  <a:txBody>
                    <a:bodyPr/>
                    <a:lstStyle/>
                    <a:p>
                      <a:r>
                        <a:rPr lang="en-GB" sz="2400" b="1" kern="1200" dirty="0" smtClean="0">
                          <a:solidFill>
                            <a:schemeClr val="accent5">
                              <a:lumMod val="50000"/>
                            </a:schemeClr>
                          </a:solidFill>
                          <a:effectLst/>
                          <a:latin typeface="+mj-lt"/>
                          <a:ea typeface="+mn-ea"/>
                          <a:cs typeface="+mn-cs"/>
                        </a:rPr>
                        <a:t>Responsible</a:t>
                      </a:r>
                    </a:p>
                    <a:p>
                      <a:r>
                        <a:rPr lang="en-GB" sz="2400" b="1" kern="1200" dirty="0" smtClean="0">
                          <a:solidFill>
                            <a:schemeClr val="accent5">
                              <a:lumMod val="50000"/>
                            </a:schemeClr>
                          </a:solidFill>
                          <a:effectLst/>
                          <a:latin typeface="+mj-lt"/>
                          <a:ea typeface="+mn-ea"/>
                          <a:cs typeface="+mn-cs"/>
                        </a:rPr>
                        <a:t>Versus</a:t>
                      </a:r>
                    </a:p>
                    <a:p>
                      <a:r>
                        <a:rPr lang="en-GB" sz="2400" b="1" kern="1200" dirty="0" smtClean="0">
                          <a:solidFill>
                            <a:schemeClr val="accent5">
                              <a:lumMod val="50000"/>
                            </a:schemeClr>
                          </a:solidFill>
                          <a:effectLst/>
                          <a:latin typeface="+mj-lt"/>
                          <a:ea typeface="+mn-ea"/>
                          <a:cs typeface="+mn-cs"/>
                        </a:rPr>
                        <a:t>Non-responsible </a:t>
                      </a:r>
                      <a:r>
                        <a:rPr lang="en-GB" sz="2400" b="0" kern="1200" dirty="0" smtClean="0">
                          <a:solidFill>
                            <a:schemeClr val="accent5">
                              <a:lumMod val="50000"/>
                            </a:schemeClr>
                          </a:solidFill>
                          <a:effectLst/>
                          <a:latin typeface="+mj-lt"/>
                          <a:ea typeface="+mn-ea"/>
                          <a:cs typeface="+mn-cs"/>
                        </a:rPr>
                        <a:t>[+ nothing]</a:t>
                      </a:r>
                      <a:r>
                        <a:rPr lang="en-GB" sz="2400" b="0" dirty="0" smtClean="0">
                          <a:solidFill>
                            <a:schemeClr val="accent5">
                              <a:lumMod val="50000"/>
                            </a:schemeClr>
                          </a:solidFill>
                          <a:effectLst/>
                          <a:latin typeface="+mj-lt"/>
                        </a:rPr>
                        <a:t> </a:t>
                      </a:r>
                      <a:endParaRPr lang="en-US" sz="2400" b="0" dirty="0">
                        <a:solidFill>
                          <a:schemeClr val="accent5">
                            <a:lumMod val="50000"/>
                          </a:schemeClr>
                        </a:solidFill>
                        <a:latin typeface="+mj-lt"/>
                      </a:endParaRPr>
                    </a:p>
                  </a:txBody>
                  <a:tcPr>
                    <a:solidFill>
                      <a:srgbClr val="B2E8FF"/>
                    </a:solidFill>
                  </a:tcPr>
                </a:tc>
                <a:tc>
                  <a:txBody>
                    <a:bodyPr/>
                    <a:lstStyle/>
                    <a:p>
                      <a:r>
                        <a:rPr lang="en-GB" sz="2400" b="1" kern="1200" dirty="0" smtClean="0">
                          <a:solidFill>
                            <a:schemeClr val="accent5">
                              <a:lumMod val="50000"/>
                            </a:schemeClr>
                          </a:solidFill>
                          <a:effectLst/>
                          <a:latin typeface="+mn-lt"/>
                          <a:ea typeface="+mn-ea"/>
                          <a:cs typeface="+mn-cs"/>
                        </a:rPr>
                        <a:t>Responsible </a:t>
                      </a:r>
                    </a:p>
                    <a:p>
                      <a:r>
                        <a:rPr lang="en-GB" sz="2400" b="1" kern="1200" dirty="0" smtClean="0">
                          <a:solidFill>
                            <a:schemeClr val="accent5">
                              <a:lumMod val="50000"/>
                            </a:schemeClr>
                          </a:solidFill>
                          <a:effectLst/>
                          <a:latin typeface="+mn-lt"/>
                          <a:ea typeface="+mn-ea"/>
                          <a:cs typeface="+mn-cs"/>
                        </a:rPr>
                        <a:t>Versus</a:t>
                      </a:r>
                    </a:p>
                    <a:p>
                      <a:r>
                        <a:rPr lang="en-GB" sz="2400" b="1" kern="1200" dirty="0" smtClean="0">
                          <a:solidFill>
                            <a:schemeClr val="accent5">
                              <a:lumMod val="50000"/>
                            </a:schemeClr>
                          </a:solidFill>
                          <a:effectLst/>
                          <a:latin typeface="+mn-lt"/>
                          <a:ea typeface="+mn-ea"/>
                          <a:cs typeface="+mn-cs"/>
                        </a:rPr>
                        <a:t>Non-responsible</a:t>
                      </a:r>
                    </a:p>
                    <a:p>
                      <a:r>
                        <a:rPr lang="en-GB" sz="2400" b="0" kern="1200" dirty="0" smtClean="0">
                          <a:solidFill>
                            <a:schemeClr val="accent5">
                              <a:lumMod val="50000"/>
                            </a:schemeClr>
                          </a:solidFill>
                          <a:effectLst/>
                          <a:latin typeface="+mn-lt"/>
                          <a:ea typeface="+mn-ea"/>
                          <a:cs typeface="+mn-cs"/>
                        </a:rPr>
                        <a:t>+ condemn action </a:t>
                      </a:r>
                      <a:endParaRPr lang="en-US" sz="2400" b="0" kern="1200" dirty="0" smtClean="0">
                        <a:solidFill>
                          <a:schemeClr val="accent5">
                            <a:lumMod val="50000"/>
                          </a:schemeClr>
                        </a:solidFill>
                        <a:latin typeface="+mn-lt"/>
                        <a:ea typeface="+mn-ea"/>
                        <a:cs typeface="+mn-cs"/>
                      </a:endParaRPr>
                    </a:p>
                    <a:p>
                      <a:endParaRPr lang="en-US" sz="2400" b="0" dirty="0">
                        <a:solidFill>
                          <a:schemeClr val="accent5">
                            <a:lumMod val="50000"/>
                          </a:schemeClr>
                        </a:solidFill>
                        <a:latin typeface="+mj-lt"/>
                      </a:endParaRPr>
                    </a:p>
                  </a:txBody>
                  <a:tcPr>
                    <a:solidFill>
                      <a:srgbClr val="B2E8FF"/>
                    </a:solidFill>
                  </a:tcPr>
                </a:tc>
                <a:tc>
                  <a:txBody>
                    <a:bodyPr/>
                    <a:lstStyle/>
                    <a:p>
                      <a:r>
                        <a:rPr lang="en-GB" sz="2400" b="1" kern="1200" dirty="0" smtClean="0">
                          <a:solidFill>
                            <a:schemeClr val="accent5">
                              <a:lumMod val="50000"/>
                            </a:schemeClr>
                          </a:solidFill>
                          <a:effectLst/>
                          <a:latin typeface="+mn-lt"/>
                          <a:ea typeface="+mn-ea"/>
                          <a:cs typeface="+mn-cs"/>
                        </a:rPr>
                        <a:t>Responsible </a:t>
                      </a:r>
                    </a:p>
                    <a:p>
                      <a:r>
                        <a:rPr lang="en-GB" sz="2400" b="1" kern="1200" dirty="0" smtClean="0">
                          <a:solidFill>
                            <a:schemeClr val="accent5">
                              <a:lumMod val="50000"/>
                            </a:schemeClr>
                          </a:solidFill>
                          <a:effectLst/>
                          <a:latin typeface="+mn-lt"/>
                          <a:ea typeface="+mn-ea"/>
                          <a:cs typeface="+mn-cs"/>
                        </a:rPr>
                        <a:t>Versus</a:t>
                      </a:r>
                    </a:p>
                    <a:p>
                      <a:r>
                        <a:rPr lang="en-GB" sz="2400" b="1" kern="1200" dirty="0" smtClean="0">
                          <a:solidFill>
                            <a:schemeClr val="accent5">
                              <a:lumMod val="50000"/>
                            </a:schemeClr>
                          </a:solidFill>
                          <a:effectLst/>
                          <a:latin typeface="+mn-lt"/>
                          <a:ea typeface="+mn-ea"/>
                          <a:cs typeface="+mn-cs"/>
                        </a:rPr>
                        <a:t>Non-responsible </a:t>
                      </a:r>
                      <a:r>
                        <a:rPr lang="en-GB" sz="2400" b="0" kern="1200" dirty="0" smtClean="0">
                          <a:solidFill>
                            <a:schemeClr val="accent5">
                              <a:lumMod val="50000"/>
                            </a:schemeClr>
                          </a:solidFill>
                          <a:effectLst/>
                          <a:latin typeface="+mn-lt"/>
                          <a:ea typeface="+mn-ea"/>
                          <a:cs typeface="+mn-cs"/>
                        </a:rPr>
                        <a:t>+ protect society</a:t>
                      </a:r>
                      <a:endParaRPr lang="en-US" sz="2400" b="0" kern="1200" dirty="0" smtClean="0">
                        <a:solidFill>
                          <a:schemeClr val="accent5">
                            <a:lumMod val="50000"/>
                          </a:schemeClr>
                        </a:solidFill>
                        <a:latin typeface="+mn-lt"/>
                        <a:ea typeface="+mn-ea"/>
                        <a:cs typeface="+mn-cs"/>
                      </a:endParaRPr>
                    </a:p>
                    <a:p>
                      <a:endParaRPr lang="en-US" sz="2400" b="1" dirty="0">
                        <a:solidFill>
                          <a:schemeClr val="accent5">
                            <a:lumMod val="50000"/>
                          </a:schemeClr>
                        </a:solidFill>
                        <a:latin typeface="+mj-lt"/>
                      </a:endParaRPr>
                    </a:p>
                  </a:txBody>
                  <a:tcPr>
                    <a:solidFill>
                      <a:srgbClr val="B2E8FF"/>
                    </a:solidFill>
                  </a:tcPr>
                </a:tc>
                <a:tc>
                  <a:txBody>
                    <a:bodyPr/>
                    <a:lstStyle/>
                    <a:p>
                      <a:r>
                        <a:rPr lang="en-US" sz="2400" b="1" dirty="0" smtClean="0">
                          <a:solidFill>
                            <a:schemeClr val="accent5">
                              <a:lumMod val="50000"/>
                            </a:schemeClr>
                          </a:solidFill>
                          <a:latin typeface="+mj-lt"/>
                        </a:rPr>
                        <a:t>Responsible </a:t>
                      </a:r>
                    </a:p>
                    <a:p>
                      <a:r>
                        <a:rPr lang="en-US" sz="2400" b="1" dirty="0" smtClean="0">
                          <a:solidFill>
                            <a:schemeClr val="accent5">
                              <a:lumMod val="50000"/>
                            </a:schemeClr>
                          </a:solidFill>
                          <a:latin typeface="+mj-lt"/>
                        </a:rPr>
                        <a:t>Versus</a:t>
                      </a:r>
                    </a:p>
                    <a:p>
                      <a:r>
                        <a:rPr lang="en-US" sz="2400" b="1" dirty="0" smtClean="0">
                          <a:solidFill>
                            <a:schemeClr val="accent5">
                              <a:lumMod val="50000"/>
                            </a:schemeClr>
                          </a:solidFill>
                          <a:latin typeface="+mj-lt"/>
                        </a:rPr>
                        <a:t>Non-</a:t>
                      </a:r>
                    </a:p>
                    <a:p>
                      <a:r>
                        <a:rPr lang="en-US" sz="2400" b="1" dirty="0" smtClean="0">
                          <a:solidFill>
                            <a:schemeClr val="accent5">
                              <a:lumMod val="50000"/>
                            </a:schemeClr>
                          </a:solidFill>
                          <a:latin typeface="+mj-lt"/>
                        </a:rPr>
                        <a:t>Responsible</a:t>
                      </a:r>
                      <a:r>
                        <a:rPr lang="en-US" sz="2400" b="1" baseline="0" dirty="0" smtClean="0">
                          <a:solidFill>
                            <a:schemeClr val="accent5">
                              <a:lumMod val="50000"/>
                            </a:schemeClr>
                          </a:solidFill>
                          <a:latin typeface="+mj-lt"/>
                        </a:rPr>
                        <a:t> </a:t>
                      </a:r>
                      <a:r>
                        <a:rPr lang="en-US" sz="2400" b="0" baseline="0" dirty="0" smtClean="0">
                          <a:solidFill>
                            <a:schemeClr val="accent5">
                              <a:lumMod val="50000"/>
                            </a:schemeClr>
                          </a:solidFill>
                          <a:latin typeface="+mj-lt"/>
                        </a:rPr>
                        <a:t>+ protect society and condemn action</a:t>
                      </a:r>
                      <a:endParaRPr lang="en-US" sz="2400" b="0" dirty="0">
                        <a:solidFill>
                          <a:schemeClr val="accent5">
                            <a:lumMod val="50000"/>
                          </a:schemeClr>
                        </a:solidFill>
                        <a:latin typeface="+mj-lt"/>
                      </a:endParaRPr>
                    </a:p>
                  </a:txBody>
                  <a:tcPr>
                    <a:solidFill>
                      <a:srgbClr val="B2E8FF"/>
                    </a:solidFill>
                  </a:tcPr>
                </a:tc>
                <a:extLst>
                  <a:ext uri="{0D108BD9-81ED-4DB2-BD59-A6C34878D82A}">
                    <a16:rowId xmlns:a16="http://schemas.microsoft.com/office/drawing/2014/main" xmlns="" val="10000"/>
                  </a:ext>
                </a:extLst>
              </a:tr>
              <a:tr h="2329344">
                <a:tc>
                  <a:txBody>
                    <a:bodyPr/>
                    <a:lstStyle/>
                    <a:p>
                      <a:r>
                        <a:rPr lang="en-GB" sz="2400" b="1" kern="1200" dirty="0" smtClean="0">
                          <a:solidFill>
                            <a:srgbClr val="215968"/>
                          </a:solidFill>
                          <a:effectLst/>
                          <a:latin typeface="+mj-lt"/>
                          <a:ea typeface="+mn-ea"/>
                          <a:cs typeface="+mn-cs"/>
                        </a:rPr>
                        <a:t>Proportion (%) who say he is responsible</a:t>
                      </a:r>
                      <a:r>
                        <a:rPr lang="en-GB" sz="2400" b="1" dirty="0" smtClean="0">
                          <a:solidFill>
                            <a:srgbClr val="215968"/>
                          </a:solidFill>
                          <a:effectLst/>
                          <a:latin typeface="+mj-lt"/>
                        </a:rPr>
                        <a:t> </a:t>
                      </a:r>
                      <a:endParaRPr lang="en-US" sz="2400" b="1" dirty="0">
                        <a:solidFill>
                          <a:srgbClr val="215968"/>
                        </a:solidFill>
                        <a:latin typeface="+mj-lt"/>
                      </a:endParaRPr>
                    </a:p>
                  </a:txBody>
                  <a:tcPr>
                    <a:solidFill>
                      <a:srgbClr val="B2E8FF"/>
                    </a:solidFill>
                  </a:tcPr>
                </a:tc>
                <a:tc>
                  <a:txBody>
                    <a:bodyPr/>
                    <a:lstStyle/>
                    <a:p>
                      <a:endParaRPr lang="en-GB" sz="2400" b="1" kern="1200" dirty="0" smtClean="0">
                        <a:solidFill>
                          <a:schemeClr val="dk1"/>
                        </a:solidFill>
                        <a:effectLst/>
                        <a:latin typeface="+mn-lt"/>
                        <a:ea typeface="+mn-ea"/>
                        <a:cs typeface="+mn-cs"/>
                      </a:endParaRPr>
                    </a:p>
                    <a:p>
                      <a:endParaRPr lang="en-GB" sz="2400" b="1" kern="1200" dirty="0" smtClean="0">
                        <a:solidFill>
                          <a:schemeClr val="dk1"/>
                        </a:solidFill>
                        <a:effectLst/>
                        <a:latin typeface="+mn-lt"/>
                        <a:ea typeface="+mn-ea"/>
                        <a:cs typeface="+mn-cs"/>
                      </a:endParaRPr>
                    </a:p>
                    <a:p>
                      <a:pPr algn="ctr"/>
                      <a:r>
                        <a:rPr lang="en-GB" sz="2400" b="1" kern="1200" dirty="0" smtClean="0">
                          <a:solidFill>
                            <a:schemeClr val="dk1"/>
                          </a:solidFill>
                          <a:effectLst/>
                          <a:latin typeface="+mn-lt"/>
                          <a:ea typeface="+mn-ea"/>
                          <a:cs typeface="+mn-cs"/>
                        </a:rPr>
                        <a:t>41.50</a:t>
                      </a:r>
                      <a:r>
                        <a:rPr lang="en-GB" sz="2400" b="1" dirty="0" smtClean="0">
                          <a:effectLst/>
                        </a:rPr>
                        <a:t> </a:t>
                      </a:r>
                      <a:endParaRPr lang="en-US" sz="2400" b="1" dirty="0">
                        <a:solidFill>
                          <a:schemeClr val="bg1"/>
                        </a:solidFill>
                        <a:latin typeface="+mj-lt"/>
                      </a:endParaRPr>
                    </a:p>
                  </a:txBody>
                  <a:tcPr>
                    <a:solidFill>
                      <a:schemeClr val="accent4">
                        <a:lumMod val="40000"/>
                        <a:lumOff val="60000"/>
                      </a:schemeClr>
                    </a:solidFill>
                  </a:tcPr>
                </a:tc>
                <a:tc>
                  <a:txBody>
                    <a:bodyPr/>
                    <a:lstStyle/>
                    <a:p>
                      <a:endParaRPr lang="en-GB" sz="2400" b="1" kern="1200" dirty="0" smtClean="0">
                        <a:solidFill>
                          <a:schemeClr val="dk1"/>
                        </a:solidFill>
                        <a:effectLst/>
                        <a:latin typeface="+mn-lt"/>
                        <a:ea typeface="+mn-ea"/>
                        <a:cs typeface="+mn-cs"/>
                      </a:endParaRPr>
                    </a:p>
                    <a:p>
                      <a:endParaRPr lang="en-GB" sz="2400" b="1" kern="1200" dirty="0" smtClean="0">
                        <a:solidFill>
                          <a:schemeClr val="dk1"/>
                        </a:solidFill>
                        <a:effectLst/>
                        <a:latin typeface="+mn-lt"/>
                        <a:ea typeface="+mn-ea"/>
                        <a:cs typeface="+mn-cs"/>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dk1"/>
                          </a:solidFill>
                          <a:effectLst/>
                          <a:latin typeface="+mn-lt"/>
                          <a:ea typeface="+mn-ea"/>
                          <a:cs typeface="+mn-cs"/>
                        </a:rPr>
                        <a:t>31.33</a:t>
                      </a:r>
                      <a:r>
                        <a:rPr lang="en-GB" sz="2400" b="1" dirty="0" smtClean="0">
                          <a:effectLst/>
                        </a:rPr>
                        <a:t> </a:t>
                      </a:r>
                      <a:endParaRPr lang="en-US" sz="2400" b="1" kern="1200" dirty="0" smtClean="0">
                        <a:solidFill>
                          <a:schemeClr val="bg1"/>
                        </a:solidFill>
                        <a:latin typeface="+mn-lt"/>
                        <a:ea typeface="+mn-ea"/>
                        <a:cs typeface="+mn-cs"/>
                      </a:endParaRPr>
                    </a:p>
                  </a:txBody>
                  <a:tcPr>
                    <a:solidFill>
                      <a:schemeClr val="accent4">
                        <a:lumMod val="40000"/>
                        <a:lumOff val="60000"/>
                      </a:schemeClr>
                    </a:solidFill>
                  </a:tcPr>
                </a:tc>
                <a:tc>
                  <a:txBody>
                    <a:bodyPr/>
                    <a:lstStyle/>
                    <a:p>
                      <a:endParaRPr lang="en-US" sz="2400" b="1" dirty="0" smtClean="0">
                        <a:solidFill>
                          <a:schemeClr val="bg1"/>
                        </a:solidFill>
                        <a:latin typeface="+mj-l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2400" b="1" kern="1200" dirty="0" smtClean="0">
                        <a:solidFill>
                          <a:schemeClr val="dk1"/>
                        </a:solidFill>
                        <a:effectLst/>
                        <a:latin typeface="+mn-lt"/>
                        <a:ea typeface="+mn-ea"/>
                        <a:cs typeface="+mn-cs"/>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dk1"/>
                          </a:solidFill>
                          <a:effectLst/>
                          <a:latin typeface="+mn-lt"/>
                          <a:ea typeface="+mn-ea"/>
                          <a:cs typeface="+mn-cs"/>
                        </a:rPr>
                        <a:t>26.75</a:t>
                      </a:r>
                      <a:r>
                        <a:rPr lang="en-GB" sz="2400" b="1" dirty="0" smtClean="0">
                          <a:effectLst/>
                        </a:rPr>
                        <a:t> </a:t>
                      </a:r>
                      <a:endParaRPr lang="en-US" sz="2400" b="1" kern="1200" dirty="0" smtClean="0">
                        <a:solidFill>
                          <a:schemeClr val="bg1"/>
                        </a:solidFill>
                        <a:latin typeface="+mn-lt"/>
                        <a:ea typeface="+mn-ea"/>
                        <a:cs typeface="+mn-cs"/>
                      </a:endParaRPr>
                    </a:p>
                    <a:p>
                      <a:endParaRPr lang="en-US" sz="2400" b="1" dirty="0" smtClean="0">
                        <a:solidFill>
                          <a:schemeClr val="bg1"/>
                        </a:solidFill>
                        <a:latin typeface="+mj-lt"/>
                      </a:endParaRPr>
                    </a:p>
                  </a:txBody>
                  <a:tcPr>
                    <a:solidFill>
                      <a:schemeClr val="accent4">
                        <a:lumMod val="40000"/>
                        <a:lumOff val="60000"/>
                      </a:schemeClr>
                    </a:solidFill>
                  </a:tcPr>
                </a:tc>
                <a:tc>
                  <a:txBody>
                    <a:bodyPr/>
                    <a:lstStyle/>
                    <a:p>
                      <a:endParaRPr lang="en-US" sz="2400" b="1" dirty="0" smtClean="0">
                        <a:solidFill>
                          <a:schemeClr val="bg1"/>
                        </a:solidFill>
                        <a:latin typeface="+mj-lt"/>
                      </a:endParaRPr>
                    </a:p>
                    <a:p>
                      <a:endParaRPr lang="en-US" sz="2400" b="1" dirty="0" smtClean="0">
                        <a:solidFill>
                          <a:schemeClr val="bg1"/>
                        </a:solidFill>
                        <a:latin typeface="+mj-lt"/>
                      </a:endParaRPr>
                    </a:p>
                    <a:p>
                      <a:pPr algn="ctr"/>
                      <a:r>
                        <a:rPr lang="en-GB" sz="2400" b="1" kern="1200" dirty="0" smtClean="0">
                          <a:solidFill>
                            <a:schemeClr val="dk1"/>
                          </a:solidFill>
                          <a:effectLst/>
                          <a:latin typeface="+mn-lt"/>
                          <a:ea typeface="+mn-ea"/>
                          <a:cs typeface="+mn-cs"/>
                        </a:rPr>
                        <a:t>23.65</a:t>
                      </a:r>
                      <a:r>
                        <a:rPr lang="en-GB" sz="2400" b="1" dirty="0" smtClean="0">
                          <a:effectLst/>
                        </a:rPr>
                        <a:t> </a:t>
                      </a:r>
                      <a:endParaRPr lang="en-US" sz="2400" b="1" dirty="0">
                        <a:solidFill>
                          <a:schemeClr val="bg1"/>
                        </a:solidFill>
                        <a:latin typeface="+mj-lt"/>
                      </a:endParaRPr>
                    </a:p>
                  </a:txBody>
                  <a:tcPr>
                    <a:solidFill>
                      <a:schemeClr val="accent4">
                        <a:lumMod val="40000"/>
                        <a:lumOff val="60000"/>
                      </a:schemeClr>
                    </a:solidFill>
                  </a:tcPr>
                </a:tc>
                <a:extLst>
                  <a:ext uri="{0D108BD9-81ED-4DB2-BD59-A6C34878D82A}">
                    <a16:rowId xmlns:a16="http://schemas.microsoft.com/office/drawing/2014/main" xmlns="" val="10001"/>
                  </a:ext>
                </a:extLst>
              </a:tr>
            </a:tbl>
          </a:graphicData>
        </a:graphic>
      </p:graphicFrame>
      <p:sp>
        <p:nvSpPr>
          <p:cNvPr id="5" name="Rectangle 4"/>
          <p:cNvSpPr/>
          <p:nvPr/>
        </p:nvSpPr>
        <p:spPr>
          <a:xfrm>
            <a:off x="4214852" y="3244334"/>
            <a:ext cx="714296" cy="369332"/>
          </a:xfrm>
          <a:prstGeom prst="rect">
            <a:avLst/>
          </a:prstGeom>
        </p:spPr>
        <p:txBody>
          <a:bodyPr wrap="none">
            <a:spAutoFit/>
          </a:bodyPr>
          <a:lstStyle/>
          <a:p>
            <a:pPr algn="ctr"/>
            <a:r>
              <a:rPr lang="en-GB" b="1" dirty="0">
                <a:solidFill>
                  <a:schemeClr val="dk1"/>
                </a:solidFill>
              </a:rPr>
              <a:t>26.75</a:t>
            </a:r>
            <a:r>
              <a:rPr lang="en-GB" b="1" dirty="0"/>
              <a:t> </a:t>
            </a:r>
            <a:endParaRPr lang="en-US" b="1" dirty="0">
              <a:solidFill>
                <a:schemeClr val="bg1"/>
              </a:solidFill>
            </a:endParaRPr>
          </a:p>
        </p:txBody>
      </p:sp>
    </p:spTree>
    <p:extLst>
      <p:ext uri="{BB962C8B-B14F-4D97-AF65-F5344CB8AC3E}">
        <p14:creationId xmlns:p14="http://schemas.microsoft.com/office/powerpoint/2010/main" val="193412839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C7AA71-C91E-4F84-A9D6-850255029918}"/>
              </a:ext>
            </a:extLst>
          </p:cNvPr>
          <p:cNvSpPr>
            <a:spLocks noGrp="1"/>
          </p:cNvSpPr>
          <p:nvPr>
            <p:ph type="title"/>
          </p:nvPr>
        </p:nvSpPr>
        <p:spPr/>
        <p:txBody>
          <a:bodyPr/>
          <a:lstStyle/>
          <a:p>
            <a:r>
              <a:rPr lang="en-GB" dirty="0"/>
              <a:t>Further sentencing info</a:t>
            </a:r>
          </a:p>
        </p:txBody>
      </p:sp>
      <p:sp>
        <p:nvSpPr>
          <p:cNvPr id="3" name="Content Placeholder 2">
            <a:extLst>
              <a:ext uri="{FF2B5EF4-FFF2-40B4-BE49-F238E27FC236}">
                <a16:creationId xmlns:a16="http://schemas.microsoft.com/office/drawing/2014/main" xmlns="" id="{8B9EE1F4-81DF-4857-B481-451B8453A736}"/>
              </a:ext>
            </a:extLst>
          </p:cNvPr>
          <p:cNvSpPr>
            <a:spLocks noGrp="1"/>
          </p:cNvSpPr>
          <p:nvPr>
            <p:ph idx="1"/>
          </p:nvPr>
        </p:nvSpPr>
        <p:spPr/>
        <p:txBody>
          <a:bodyPr>
            <a:normAutofit fontScale="92500" lnSpcReduction="20000"/>
          </a:bodyPr>
          <a:lstStyle/>
          <a:p>
            <a:pPr marL="514350" indent="-514350">
              <a:buFont typeface="+mj-lt"/>
              <a:buAutoNum type="arabicPeriod"/>
            </a:pPr>
            <a:r>
              <a:rPr lang="en-GB" dirty="0"/>
              <a:t>[The retributive concern] affected the:</a:t>
            </a:r>
          </a:p>
          <a:p>
            <a:pPr>
              <a:buFont typeface="Arial" panose="020B0604020202020204" pitchFamily="34" charset="0"/>
              <a:buChar char="•"/>
            </a:pPr>
            <a:r>
              <a:rPr lang="en-GB" b="1" dirty="0">
                <a:solidFill>
                  <a:srgbClr val="0000FF"/>
                </a:solidFill>
              </a:rPr>
              <a:t>Sentence</a:t>
            </a:r>
          </a:p>
          <a:p>
            <a:pPr>
              <a:buFont typeface="Arial" panose="020B0604020202020204" pitchFamily="34" charset="0"/>
              <a:buChar char="•"/>
            </a:pPr>
            <a:r>
              <a:rPr lang="en-GB" b="1" dirty="0">
                <a:solidFill>
                  <a:srgbClr val="0000FF"/>
                </a:solidFill>
              </a:rPr>
              <a:t>Importance of the motive</a:t>
            </a:r>
          </a:p>
          <a:p>
            <a:pPr>
              <a:buFont typeface="Arial" panose="020B0604020202020204" pitchFamily="34" charset="0"/>
              <a:buChar char="•"/>
            </a:pPr>
            <a:r>
              <a:rPr lang="en-GB" b="1" dirty="0">
                <a:solidFill>
                  <a:srgbClr val="0000FF"/>
                </a:solidFill>
              </a:rPr>
              <a:t>Real self</a:t>
            </a:r>
          </a:p>
          <a:p>
            <a:pPr>
              <a:buFont typeface="Arial" panose="020B0604020202020204" pitchFamily="34" charset="0"/>
              <a:buChar char="•"/>
            </a:pPr>
            <a:r>
              <a:rPr lang="en-GB" b="1" dirty="0">
                <a:solidFill>
                  <a:srgbClr val="0000FF"/>
                </a:solidFill>
              </a:rPr>
              <a:t>Belief in determinism</a:t>
            </a:r>
          </a:p>
          <a:p>
            <a:pPr marL="0" indent="0">
              <a:buNone/>
            </a:pPr>
            <a:r>
              <a:rPr lang="en-GB" dirty="0"/>
              <a:t>2. [The consequentialist concern] affected the:</a:t>
            </a:r>
          </a:p>
          <a:p>
            <a:pPr>
              <a:buFont typeface="Arial" panose="020B0604020202020204" pitchFamily="34" charset="0"/>
              <a:buChar char="•"/>
            </a:pPr>
            <a:r>
              <a:rPr lang="en-GB" b="1" dirty="0">
                <a:solidFill>
                  <a:srgbClr val="0000FF"/>
                </a:solidFill>
              </a:rPr>
              <a:t>Sentence</a:t>
            </a:r>
          </a:p>
          <a:p>
            <a:pPr>
              <a:buFont typeface="Arial" panose="020B0604020202020204" pitchFamily="34" charset="0"/>
              <a:buChar char="•"/>
            </a:pPr>
            <a:r>
              <a:rPr lang="en-GB" b="1" dirty="0">
                <a:solidFill>
                  <a:srgbClr val="0000FF"/>
                </a:solidFill>
              </a:rPr>
              <a:t>Real self</a:t>
            </a:r>
          </a:p>
          <a:p>
            <a:pPr marL="0" indent="0">
              <a:buNone/>
            </a:pPr>
            <a:r>
              <a:rPr lang="en-GB" dirty="0"/>
              <a:t> </a:t>
            </a:r>
          </a:p>
        </p:txBody>
      </p:sp>
    </p:spTree>
    <p:extLst>
      <p:ext uri="{BB962C8B-B14F-4D97-AF65-F5344CB8AC3E}">
        <p14:creationId xmlns:p14="http://schemas.microsoft.com/office/powerpoint/2010/main" val="210848459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C7AA71-C91E-4F84-A9D6-850255029918}"/>
              </a:ext>
            </a:extLst>
          </p:cNvPr>
          <p:cNvSpPr>
            <a:spLocks noGrp="1"/>
          </p:cNvSpPr>
          <p:nvPr>
            <p:ph type="title"/>
          </p:nvPr>
        </p:nvSpPr>
        <p:spPr/>
        <p:txBody>
          <a:bodyPr/>
          <a:lstStyle/>
          <a:p>
            <a:r>
              <a:rPr lang="en-GB" dirty="0"/>
              <a:t>Consistent explicit retributivists</a:t>
            </a:r>
          </a:p>
        </p:txBody>
      </p:sp>
      <p:sp>
        <p:nvSpPr>
          <p:cNvPr id="3" name="Content Placeholder 2">
            <a:extLst>
              <a:ext uri="{FF2B5EF4-FFF2-40B4-BE49-F238E27FC236}">
                <a16:creationId xmlns:a16="http://schemas.microsoft.com/office/drawing/2014/main" xmlns="" id="{8B9EE1F4-81DF-4857-B481-451B8453A736}"/>
              </a:ext>
            </a:extLst>
          </p:cNvPr>
          <p:cNvSpPr>
            <a:spLocks noGrp="1"/>
          </p:cNvSpPr>
          <p:nvPr>
            <p:ph idx="1"/>
          </p:nvPr>
        </p:nvSpPr>
        <p:spPr/>
        <p:txBody>
          <a:bodyPr>
            <a:normAutofit/>
          </a:bodyPr>
          <a:lstStyle/>
          <a:p>
            <a:r>
              <a:rPr lang="en-GB" dirty="0"/>
              <a:t>12.39 vs. 10.17 months</a:t>
            </a:r>
          </a:p>
          <a:p>
            <a:endParaRPr lang="en-GB" dirty="0"/>
          </a:p>
          <a:p>
            <a:r>
              <a:rPr lang="en-GB" dirty="0"/>
              <a:t>No more implicitly retributive</a:t>
            </a:r>
          </a:p>
          <a:p>
            <a:endParaRPr lang="en-GB" dirty="0"/>
          </a:p>
          <a:p>
            <a:r>
              <a:rPr lang="en-GB" dirty="0"/>
              <a:t>No less implicitly consequentialist</a:t>
            </a:r>
          </a:p>
        </p:txBody>
      </p:sp>
    </p:spTree>
    <p:extLst>
      <p:ext uri="{BB962C8B-B14F-4D97-AF65-F5344CB8AC3E}">
        <p14:creationId xmlns:p14="http://schemas.microsoft.com/office/powerpoint/2010/main" val="189369760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Implications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2881433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Implications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9824971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65101"/>
            <a:ext cx="9144000" cy="6392899"/>
          </a:xfrm>
        </p:spPr>
        <p:txBody>
          <a:bodyPr>
            <a:normAutofit lnSpcReduction="10000"/>
          </a:bodyPr>
          <a:lstStyle/>
          <a:p>
            <a:pPr marL="0" indent="0">
              <a:buNone/>
            </a:pPr>
            <a:endParaRPr lang="en-US" sz="1100" dirty="0" smtClean="0"/>
          </a:p>
          <a:p>
            <a:r>
              <a:rPr lang="en-US" sz="2400" dirty="0" smtClean="0"/>
              <a:t>Previous studies investigated lay intuitions about the compatibility of determinism and </a:t>
            </a:r>
            <a:r>
              <a:rPr lang="en-US" sz="2400" dirty="0"/>
              <a:t>“responsibility” </a:t>
            </a:r>
            <a:r>
              <a:rPr lang="en-US" sz="2400" dirty="0" smtClean="0"/>
              <a:t>.</a:t>
            </a:r>
          </a:p>
          <a:p>
            <a:pPr marL="0" indent="0">
              <a:buNone/>
            </a:pPr>
            <a:endParaRPr lang="en-US" sz="1000" dirty="0" smtClean="0"/>
          </a:p>
          <a:p>
            <a:r>
              <a:rPr lang="en-US" sz="2400" dirty="0" smtClean="0"/>
              <a:t>Our study shows the need to </a:t>
            </a:r>
            <a:r>
              <a:rPr lang="en-US" sz="2400" b="1" dirty="0" smtClean="0">
                <a:solidFill>
                  <a:srgbClr val="0000FF"/>
                </a:solidFill>
              </a:rPr>
              <a:t>clarify </a:t>
            </a:r>
            <a:r>
              <a:rPr lang="en-US" sz="2400" dirty="0" smtClean="0"/>
              <a:t>the term </a:t>
            </a:r>
            <a:r>
              <a:rPr lang="en-US" sz="2400" b="1" dirty="0" smtClean="0">
                <a:solidFill>
                  <a:srgbClr val="0000FF"/>
                </a:solidFill>
              </a:rPr>
              <a:t>“responsibility” </a:t>
            </a:r>
            <a:r>
              <a:rPr lang="en-US" sz="2400" dirty="0" smtClean="0"/>
              <a:t>&amp; </a:t>
            </a:r>
            <a:r>
              <a:rPr lang="en-US" sz="2400" b="1" dirty="0" smtClean="0">
                <a:solidFill>
                  <a:srgbClr val="0000FF"/>
                </a:solidFill>
              </a:rPr>
              <a:t>investigate motives </a:t>
            </a:r>
            <a:r>
              <a:rPr lang="en-US" sz="2400" dirty="0" smtClean="0"/>
              <a:t>for holding offenders responsible.</a:t>
            </a:r>
          </a:p>
          <a:p>
            <a:pPr marL="0" indent="0">
              <a:buNone/>
            </a:pPr>
            <a:endParaRPr lang="en-US" sz="1100" dirty="0"/>
          </a:p>
          <a:p>
            <a:r>
              <a:rPr lang="en-US" sz="2400" dirty="0" smtClean="0"/>
              <a:t>A </a:t>
            </a:r>
            <a:r>
              <a:rPr lang="en-US" sz="2400" dirty="0"/>
              <a:t>significant proportion of participants either </a:t>
            </a:r>
          </a:p>
          <a:p>
            <a:pPr lvl="1"/>
            <a:r>
              <a:rPr lang="en-US" sz="2400" dirty="0"/>
              <a:t>do not interpret “responsibility” in the basic, retributive sense of the </a:t>
            </a:r>
            <a:r>
              <a:rPr lang="en-US" sz="2400" dirty="0" smtClean="0"/>
              <a:t>term, which is at issue in the determinism debate</a:t>
            </a:r>
            <a:endParaRPr lang="en-US" sz="2400" dirty="0"/>
          </a:p>
          <a:p>
            <a:pPr marL="457200" lvl="1" indent="0">
              <a:buNone/>
            </a:pPr>
            <a:r>
              <a:rPr lang="en-US" sz="2400" dirty="0"/>
              <a:t>Or</a:t>
            </a:r>
          </a:p>
          <a:p>
            <a:pPr lvl="1"/>
            <a:r>
              <a:rPr lang="en-US" sz="2400" dirty="0"/>
              <a:t> are unconsciously motivated by non-retributive considerations to judge that the offender is responsible, in the basic, retributive sense</a:t>
            </a:r>
            <a:r>
              <a:rPr lang="en-US" sz="2400" dirty="0" smtClean="0"/>
              <a:t>.</a:t>
            </a:r>
          </a:p>
          <a:p>
            <a:pPr marL="457200" lvl="1" indent="0">
              <a:buNone/>
            </a:pPr>
            <a:endParaRPr lang="en-US" sz="1100" dirty="0"/>
          </a:p>
          <a:p>
            <a:r>
              <a:rPr lang="en-US" sz="2400" dirty="0" smtClean="0"/>
              <a:t>Failure to distinguish between different senses of responsibility and to consider non-retributive motives for holding offenders responsible may have led </a:t>
            </a:r>
            <a:r>
              <a:rPr lang="en-US" sz="2400" b="1" dirty="0" smtClean="0">
                <a:solidFill>
                  <a:srgbClr val="0000FF"/>
                </a:solidFill>
              </a:rPr>
              <a:t>previous researchers </a:t>
            </a:r>
            <a:r>
              <a:rPr lang="en-US" sz="2400" dirty="0" smtClean="0"/>
              <a:t>to </a:t>
            </a:r>
            <a:r>
              <a:rPr lang="en-US" sz="2400" b="1" dirty="0" smtClean="0">
                <a:solidFill>
                  <a:srgbClr val="0000FF"/>
                </a:solidFill>
              </a:rPr>
              <a:t>overestimate the number of folk compatibilists.</a:t>
            </a:r>
          </a:p>
        </p:txBody>
      </p:sp>
      <p:sp>
        <p:nvSpPr>
          <p:cNvPr id="4" name="Title 3"/>
          <p:cNvSpPr>
            <a:spLocks noGrp="1"/>
          </p:cNvSpPr>
          <p:nvPr>
            <p:ph type="title"/>
          </p:nvPr>
        </p:nvSpPr>
        <p:spPr>
          <a:xfrm>
            <a:off x="0" y="0"/>
            <a:ext cx="9144000" cy="608209"/>
          </a:xfrm>
        </p:spPr>
        <p:txBody>
          <a:bodyPr>
            <a:normAutofit/>
          </a:bodyPr>
          <a:lstStyle/>
          <a:p>
            <a:r>
              <a:rPr lang="en-US" sz="2800" b="1" dirty="0" smtClean="0"/>
              <a:t>Implications for </a:t>
            </a:r>
            <a:r>
              <a:rPr lang="en-US" sz="2800" b="1" dirty="0" err="1" smtClean="0"/>
              <a:t>Xphi</a:t>
            </a:r>
            <a:r>
              <a:rPr lang="en-US" sz="2800" b="1" dirty="0" smtClean="0"/>
              <a:t> on “Folk Compatibilism”</a:t>
            </a:r>
            <a:endParaRPr lang="en-US" sz="2800" b="1" dirty="0"/>
          </a:p>
        </p:txBody>
      </p:sp>
    </p:spTree>
    <p:extLst>
      <p:ext uri="{BB962C8B-B14F-4D97-AF65-F5344CB8AC3E}">
        <p14:creationId xmlns:p14="http://schemas.microsoft.com/office/powerpoint/2010/main" val="2381709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1" cy="536655"/>
          </a:xfrm>
        </p:spPr>
        <p:txBody>
          <a:bodyPr>
            <a:normAutofit/>
          </a:bodyPr>
          <a:lstStyle/>
          <a:p>
            <a:r>
              <a:rPr lang="en-US" sz="2800" b="1" dirty="0" smtClean="0"/>
              <a:t>Implications for Research on Motivated Reasoning </a:t>
            </a:r>
            <a:endParaRPr lang="en-US" sz="2800" b="1" dirty="0"/>
          </a:p>
        </p:txBody>
      </p:sp>
      <p:sp>
        <p:nvSpPr>
          <p:cNvPr id="3" name="Content Placeholder 2"/>
          <p:cNvSpPr>
            <a:spLocks noGrp="1"/>
          </p:cNvSpPr>
          <p:nvPr>
            <p:ph idx="1"/>
          </p:nvPr>
        </p:nvSpPr>
        <p:spPr>
          <a:xfrm>
            <a:off x="0" y="536655"/>
            <a:ext cx="9144000" cy="6321345"/>
          </a:xfrm>
        </p:spPr>
        <p:txBody>
          <a:bodyPr>
            <a:normAutofit lnSpcReduction="10000"/>
          </a:bodyPr>
          <a:lstStyle/>
          <a:p>
            <a:r>
              <a:rPr lang="en-US" sz="2400" dirty="0" smtClean="0"/>
              <a:t>Previous studies investigated the distorting influence of the “desire to punish” on beliefs about responsibility-related concepts, e.g. intention, free will and causation.</a:t>
            </a:r>
          </a:p>
          <a:p>
            <a:pPr marL="0" indent="0">
              <a:buNone/>
            </a:pPr>
            <a:endParaRPr lang="en-US" sz="2400" dirty="0"/>
          </a:p>
          <a:p>
            <a:r>
              <a:rPr lang="en-US" sz="2400" dirty="0" smtClean="0"/>
              <a:t>Our study shows the need to </a:t>
            </a:r>
            <a:r>
              <a:rPr lang="en-US" sz="2400" b="1" dirty="0" smtClean="0">
                <a:solidFill>
                  <a:srgbClr val="0000FF"/>
                </a:solidFill>
              </a:rPr>
              <a:t>distinguish between different </a:t>
            </a:r>
            <a:r>
              <a:rPr lang="en-US" sz="2400" b="1" dirty="0">
                <a:solidFill>
                  <a:srgbClr val="0000FF"/>
                </a:solidFill>
              </a:rPr>
              <a:t>punishment </a:t>
            </a:r>
            <a:r>
              <a:rPr lang="en-US" sz="2400" b="1" dirty="0" smtClean="0">
                <a:solidFill>
                  <a:srgbClr val="0000FF"/>
                </a:solidFill>
              </a:rPr>
              <a:t>goals</a:t>
            </a:r>
            <a:r>
              <a:rPr lang="en-US" sz="2400" dirty="0" smtClean="0"/>
              <a:t>.</a:t>
            </a:r>
          </a:p>
          <a:p>
            <a:pPr marL="0" indent="0">
              <a:buNone/>
            </a:pPr>
            <a:endParaRPr lang="en-US" sz="2400" dirty="0" smtClean="0"/>
          </a:p>
          <a:p>
            <a:r>
              <a:rPr lang="en-US" sz="2400" dirty="0" smtClean="0"/>
              <a:t>The desire to achieve goals such as social protection, or condemning wrongful actions does not necessarily lead to increased responsibility judgments, </a:t>
            </a:r>
            <a:r>
              <a:rPr lang="en-US" sz="2400" dirty="0" smtClean="0">
                <a:solidFill>
                  <a:srgbClr val="000000"/>
                </a:solidFill>
              </a:rPr>
              <a:t>if people are given</a:t>
            </a:r>
            <a:r>
              <a:rPr lang="en-US" sz="2400" b="1" dirty="0" smtClean="0">
                <a:solidFill>
                  <a:srgbClr val="0000FF"/>
                </a:solidFill>
              </a:rPr>
              <a:t> the option of achieving those goals without holding </a:t>
            </a:r>
            <a:r>
              <a:rPr lang="en-US" sz="2400" dirty="0" smtClean="0"/>
              <a:t>the offender</a:t>
            </a:r>
            <a:r>
              <a:rPr lang="en-US" sz="2400" dirty="0" smtClean="0">
                <a:solidFill>
                  <a:srgbClr val="0000FF"/>
                </a:solidFill>
              </a:rPr>
              <a:t> </a:t>
            </a:r>
            <a:r>
              <a:rPr lang="en-US" sz="2400" b="1" dirty="0" smtClean="0">
                <a:solidFill>
                  <a:srgbClr val="0000FF"/>
                </a:solidFill>
              </a:rPr>
              <a:t>responsible</a:t>
            </a:r>
            <a:r>
              <a:rPr lang="en-US" sz="2400" dirty="0" smtClean="0"/>
              <a:t>.</a:t>
            </a:r>
          </a:p>
          <a:p>
            <a:endParaRPr lang="en-US" sz="2400" dirty="0"/>
          </a:p>
          <a:p>
            <a:r>
              <a:rPr lang="en-US" sz="2400" dirty="0" smtClean="0"/>
              <a:t>Future  studies: Does the </a:t>
            </a:r>
            <a:r>
              <a:rPr lang="en-US" sz="2400" dirty="0"/>
              <a:t>d</a:t>
            </a:r>
            <a:r>
              <a:rPr lang="en-US" sz="2400" dirty="0" smtClean="0"/>
              <a:t>istorting effect of the “desire to punish” on attributions of intention, free will and causal responsibility disappear when participants are offered ways of achieving their punishment goals without distorting these terms?</a:t>
            </a:r>
          </a:p>
          <a:p>
            <a:endParaRPr lang="en-US" sz="2800" dirty="0"/>
          </a:p>
          <a:p>
            <a:endParaRPr lang="en-US" sz="2800" dirty="0" smtClean="0"/>
          </a:p>
          <a:p>
            <a:endParaRPr lang="en-US" sz="2800" dirty="0"/>
          </a:p>
          <a:p>
            <a:endParaRPr lang="en-US" sz="2800" dirty="0"/>
          </a:p>
          <a:p>
            <a:endParaRPr lang="en-US" dirty="0"/>
          </a:p>
        </p:txBody>
      </p:sp>
    </p:spTree>
    <p:extLst>
      <p:ext uri="{BB962C8B-B14F-4D97-AF65-F5344CB8AC3E}">
        <p14:creationId xmlns:p14="http://schemas.microsoft.com/office/powerpoint/2010/main" val="37227610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Background</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3099147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3999" cy="715540"/>
          </a:xfrm>
        </p:spPr>
        <p:txBody>
          <a:bodyPr>
            <a:normAutofit/>
          </a:bodyPr>
          <a:lstStyle/>
          <a:p>
            <a:r>
              <a:rPr lang="en-US" sz="2800" b="1" dirty="0" smtClean="0"/>
              <a:t>Implications for Public Support of Retributive Punishment</a:t>
            </a:r>
            <a:endParaRPr lang="en-US" sz="2800" b="1" dirty="0"/>
          </a:p>
        </p:txBody>
      </p:sp>
      <p:sp>
        <p:nvSpPr>
          <p:cNvPr id="3" name="Content Placeholder 2"/>
          <p:cNvSpPr>
            <a:spLocks noGrp="1"/>
          </p:cNvSpPr>
          <p:nvPr>
            <p:ph idx="1"/>
          </p:nvPr>
        </p:nvSpPr>
        <p:spPr>
          <a:xfrm>
            <a:off x="1" y="894425"/>
            <a:ext cx="9144000" cy="5963575"/>
          </a:xfrm>
        </p:spPr>
        <p:txBody>
          <a:bodyPr>
            <a:normAutofit lnSpcReduction="10000"/>
          </a:bodyPr>
          <a:lstStyle/>
          <a:p>
            <a:r>
              <a:rPr lang="en-US" sz="2400" dirty="0" smtClean="0"/>
              <a:t>Greene and Cohen argue that increased public belief in </a:t>
            </a:r>
            <a:r>
              <a:rPr lang="en-US" sz="2400" dirty="0" err="1" smtClean="0"/>
              <a:t>neuro</a:t>
            </a:r>
            <a:r>
              <a:rPr lang="en-US" sz="2400" dirty="0" smtClean="0"/>
              <a:t>-determinism will lead to decreased support for retribution. </a:t>
            </a:r>
          </a:p>
          <a:p>
            <a:pPr marL="0" indent="0">
              <a:buNone/>
            </a:pPr>
            <a:endParaRPr lang="en-US" sz="1000" dirty="0" smtClean="0"/>
          </a:p>
          <a:p>
            <a:r>
              <a:rPr lang="en-US" sz="2400" dirty="0" smtClean="0"/>
              <a:t>Critics of Greene and Cohen (e.g. Dennett 2011) claim that entirely rejecting retributivism might actually lead to harsher punishment.</a:t>
            </a:r>
          </a:p>
          <a:p>
            <a:endParaRPr lang="en-US" sz="1000" dirty="0" smtClean="0"/>
          </a:p>
          <a:p>
            <a:r>
              <a:rPr lang="en-US" sz="2400" dirty="0" smtClean="0"/>
              <a:t>Our study suggests:</a:t>
            </a:r>
          </a:p>
          <a:p>
            <a:pPr marL="914400" lvl="1" indent="-457200">
              <a:buFont typeface="+mj-lt"/>
              <a:buAutoNum type="arabicPeriod"/>
            </a:pPr>
            <a:r>
              <a:rPr lang="en-US" sz="2400" dirty="0" smtClean="0"/>
              <a:t>Public education about neuroscience is unlikely to change attitudes toward retributive punishment, unless the public is </a:t>
            </a:r>
            <a:r>
              <a:rPr lang="en-US" sz="2400" b="1" dirty="0" smtClean="0">
                <a:solidFill>
                  <a:srgbClr val="0000FF"/>
                </a:solidFill>
              </a:rPr>
              <a:t>also educated about other means of achieving punishment goals.</a:t>
            </a:r>
            <a:endParaRPr lang="en-US" sz="2400" dirty="0" smtClean="0"/>
          </a:p>
          <a:p>
            <a:pPr marL="457200" lvl="1" indent="0">
              <a:buNone/>
            </a:pPr>
            <a:endParaRPr lang="en-US" sz="1100" dirty="0" smtClean="0"/>
          </a:p>
          <a:p>
            <a:pPr marL="914400" lvl="1" indent="-457200">
              <a:buFont typeface="+mj-lt"/>
              <a:buAutoNum type="arabicPeriod"/>
            </a:pPr>
            <a:r>
              <a:rPr lang="en-US" sz="2400" dirty="0" smtClean="0"/>
              <a:t>Even if information about </a:t>
            </a:r>
            <a:r>
              <a:rPr lang="en-US" sz="2400" b="1" dirty="0" err="1" smtClean="0">
                <a:solidFill>
                  <a:srgbClr val="0000FF"/>
                </a:solidFill>
              </a:rPr>
              <a:t>neuro</a:t>
            </a:r>
            <a:r>
              <a:rPr lang="en-US" sz="2400" b="1" dirty="0" smtClean="0">
                <a:solidFill>
                  <a:srgbClr val="0000FF"/>
                </a:solidFill>
              </a:rPr>
              <a:t>-determinism </a:t>
            </a:r>
            <a:r>
              <a:rPr lang="en-US" sz="2400" dirty="0" smtClean="0"/>
              <a:t>leads to decreased </a:t>
            </a:r>
            <a:r>
              <a:rPr lang="en-US" sz="2400" i="1" dirty="0" smtClean="0"/>
              <a:t>explicit</a:t>
            </a:r>
            <a:r>
              <a:rPr lang="en-US" sz="2400" dirty="0" smtClean="0"/>
              <a:t> support for retributivism, it </a:t>
            </a:r>
            <a:r>
              <a:rPr lang="en-US" sz="2400" b="1" dirty="0" smtClean="0">
                <a:solidFill>
                  <a:srgbClr val="0000FF"/>
                </a:solidFill>
              </a:rPr>
              <a:t>may not affect </a:t>
            </a:r>
            <a:r>
              <a:rPr lang="en-US" sz="2400" b="1" i="1" dirty="0" smtClean="0">
                <a:solidFill>
                  <a:srgbClr val="0000FF"/>
                </a:solidFill>
              </a:rPr>
              <a:t> implicit </a:t>
            </a:r>
            <a:r>
              <a:rPr lang="en-US" sz="2400" b="1" dirty="0" smtClean="0">
                <a:solidFill>
                  <a:srgbClr val="0000FF"/>
                </a:solidFill>
              </a:rPr>
              <a:t>support for retributivism</a:t>
            </a:r>
            <a:r>
              <a:rPr lang="en-US" sz="2400" dirty="0" smtClean="0"/>
              <a:t>.</a:t>
            </a:r>
          </a:p>
          <a:p>
            <a:pPr marL="914400" lvl="1" indent="-457200">
              <a:buFont typeface="+mj-lt"/>
              <a:buAutoNum type="arabicPeriod"/>
            </a:pPr>
            <a:endParaRPr lang="en-US" sz="1100" dirty="0"/>
          </a:p>
          <a:p>
            <a:pPr marL="914400" lvl="1" indent="-457200">
              <a:buFont typeface="+mj-lt"/>
              <a:buAutoNum type="arabicPeriod"/>
            </a:pPr>
            <a:r>
              <a:rPr lang="en-US" sz="2400" dirty="0" smtClean="0"/>
              <a:t>Explicit </a:t>
            </a:r>
            <a:r>
              <a:rPr lang="en-US" sz="2400" b="1" dirty="0" smtClean="0">
                <a:solidFill>
                  <a:srgbClr val="0000FF"/>
                </a:solidFill>
              </a:rPr>
              <a:t>retributivism </a:t>
            </a:r>
            <a:r>
              <a:rPr lang="en-US" sz="2400" dirty="0" smtClean="0"/>
              <a:t>is associated with </a:t>
            </a:r>
            <a:r>
              <a:rPr lang="en-US" sz="2400" b="1" dirty="0" smtClean="0">
                <a:solidFill>
                  <a:srgbClr val="0000FF"/>
                </a:solidFill>
              </a:rPr>
              <a:t>slightly harsher </a:t>
            </a:r>
            <a:r>
              <a:rPr lang="en-US" sz="2400" dirty="0" smtClean="0"/>
              <a:t>punishments than explicit non-retributivism. </a:t>
            </a:r>
          </a:p>
          <a:p>
            <a:pPr marL="457200" lvl="1" indent="0">
              <a:buNone/>
            </a:pPr>
            <a:endParaRPr lang="en-US" sz="1100" dirty="0" smtClean="0"/>
          </a:p>
        </p:txBody>
      </p:sp>
    </p:spTree>
    <p:extLst>
      <p:ext uri="{BB962C8B-B14F-4D97-AF65-F5344CB8AC3E}">
        <p14:creationId xmlns:p14="http://schemas.microsoft.com/office/powerpoint/2010/main" val="23390260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512" y="1"/>
            <a:ext cx="8746046" cy="460727"/>
          </a:xfrm>
        </p:spPr>
        <p:txBody>
          <a:bodyPr>
            <a:noAutofit/>
          </a:bodyPr>
          <a:lstStyle/>
          <a:p>
            <a:r>
              <a:rPr lang="en-US" sz="2800" dirty="0" smtClean="0"/>
              <a:t>References</a:t>
            </a:r>
            <a:endParaRPr lang="en-US" sz="2800" dirty="0"/>
          </a:p>
        </p:txBody>
      </p:sp>
      <p:sp>
        <p:nvSpPr>
          <p:cNvPr id="3" name="Content Placeholder 2"/>
          <p:cNvSpPr>
            <a:spLocks noGrp="1"/>
          </p:cNvSpPr>
          <p:nvPr>
            <p:ph idx="1"/>
          </p:nvPr>
        </p:nvSpPr>
        <p:spPr>
          <a:xfrm>
            <a:off x="232512" y="460728"/>
            <a:ext cx="8746046" cy="6211679"/>
          </a:xfrm>
        </p:spPr>
        <p:txBody>
          <a:bodyPr>
            <a:noAutofit/>
          </a:bodyPr>
          <a:lstStyle/>
          <a:p>
            <a:r>
              <a:rPr lang="en-US" sz="1600" dirty="0" err="1" smtClean="0"/>
              <a:t>Björnsson</a:t>
            </a:r>
            <a:r>
              <a:rPr lang="en-US" sz="1600" dirty="0"/>
              <a:t>, </a:t>
            </a:r>
            <a:r>
              <a:rPr lang="en-US" sz="1600" dirty="0" smtClean="0"/>
              <a:t>Gunnar and Pereboom, </a:t>
            </a:r>
            <a:r>
              <a:rPr lang="en-US" sz="1600" dirty="0" err="1" smtClean="0"/>
              <a:t>Derk</a:t>
            </a:r>
            <a:r>
              <a:rPr lang="en-US" sz="1600" dirty="0" smtClean="0"/>
              <a:t>. 2016. Traditional </a:t>
            </a:r>
            <a:r>
              <a:rPr lang="en-US" sz="1600" dirty="0"/>
              <a:t>and Experimental Approaches to Free </a:t>
            </a:r>
            <a:r>
              <a:rPr lang="en-US" sz="1600" dirty="0" smtClean="0"/>
              <a:t>Will</a:t>
            </a:r>
            <a:r>
              <a:rPr lang="en-US" sz="1600" dirty="0"/>
              <a:t>.</a:t>
            </a:r>
            <a:r>
              <a:rPr lang="en-US" sz="1600" dirty="0" smtClean="0"/>
              <a:t> </a:t>
            </a:r>
            <a:r>
              <a:rPr lang="en-US" sz="1600" dirty="0"/>
              <a:t>I</a:t>
            </a:r>
            <a:r>
              <a:rPr lang="en-US" sz="1600" dirty="0" smtClean="0"/>
              <a:t>n </a:t>
            </a:r>
            <a:r>
              <a:rPr lang="en-US" sz="1600" dirty="0"/>
              <a:t>The Blackwell Companion to Experimental Philosophy, </a:t>
            </a:r>
            <a:r>
              <a:rPr lang="en-US" sz="1600" dirty="0" err="1" smtClean="0"/>
              <a:t>ed</a:t>
            </a:r>
            <a:r>
              <a:rPr lang="en-US" sz="1600" dirty="0" smtClean="0"/>
              <a:t> Wesley </a:t>
            </a:r>
            <a:r>
              <a:rPr lang="en-US" sz="1600" dirty="0" err="1"/>
              <a:t>Buckwalter</a:t>
            </a:r>
            <a:r>
              <a:rPr lang="en-US" sz="1600" dirty="0"/>
              <a:t> and Justin </a:t>
            </a:r>
            <a:r>
              <a:rPr lang="en-US" sz="1600" dirty="0" err="1" smtClean="0"/>
              <a:t>Sytsma</a:t>
            </a:r>
            <a:r>
              <a:rPr lang="en-US" sz="1600" dirty="0" smtClean="0"/>
              <a:t>, pp</a:t>
            </a:r>
            <a:r>
              <a:rPr lang="en-US" sz="1600" dirty="0"/>
              <a:t>142-57. </a:t>
            </a:r>
            <a:r>
              <a:rPr lang="en-US" sz="1600" dirty="0" smtClean="0"/>
              <a:t>Oxford</a:t>
            </a:r>
            <a:r>
              <a:rPr lang="en-US" sz="1600" dirty="0"/>
              <a:t>: Blackwell </a:t>
            </a:r>
            <a:r>
              <a:rPr lang="en-US" sz="1600" dirty="0" smtClean="0"/>
              <a:t>Publishers.</a:t>
            </a:r>
          </a:p>
          <a:p>
            <a:r>
              <a:rPr lang="en-GB" sz="1600" dirty="0" smtClean="0"/>
              <a:t>Clark, Cory </a:t>
            </a:r>
            <a:r>
              <a:rPr lang="en-GB" sz="1600" dirty="0"/>
              <a:t>et </a:t>
            </a:r>
            <a:r>
              <a:rPr lang="en-GB" sz="1600" dirty="0" smtClean="0"/>
              <a:t>al. 2014. </a:t>
            </a:r>
            <a:r>
              <a:rPr lang="en-US" sz="1600" dirty="0" smtClean="0"/>
              <a:t>Free </a:t>
            </a:r>
            <a:r>
              <a:rPr lang="en-US" sz="1600" dirty="0"/>
              <a:t>to </a:t>
            </a:r>
            <a:r>
              <a:rPr lang="en-US" sz="1600" dirty="0" smtClean="0"/>
              <a:t>punish</a:t>
            </a:r>
            <a:r>
              <a:rPr lang="en-US" sz="1600" dirty="0"/>
              <a:t>: A </a:t>
            </a:r>
            <a:r>
              <a:rPr lang="en-US" sz="1600" dirty="0" smtClean="0"/>
              <a:t>motivated </a:t>
            </a:r>
            <a:r>
              <a:rPr lang="en-US" sz="1600" dirty="0"/>
              <a:t>a</a:t>
            </a:r>
            <a:r>
              <a:rPr lang="en-US" sz="1600" dirty="0" smtClean="0"/>
              <a:t>ccount </a:t>
            </a:r>
            <a:r>
              <a:rPr lang="en-US" sz="1600" dirty="0"/>
              <a:t>of </a:t>
            </a:r>
            <a:r>
              <a:rPr lang="en-US" sz="1600" dirty="0" smtClean="0"/>
              <a:t>free </a:t>
            </a:r>
            <a:r>
              <a:rPr lang="en-US" sz="1600" dirty="0"/>
              <a:t>w</a:t>
            </a:r>
            <a:r>
              <a:rPr lang="en-US" sz="1600" dirty="0" smtClean="0"/>
              <a:t>ill belief</a:t>
            </a:r>
            <a:r>
              <a:rPr lang="en-US" sz="1600" dirty="0"/>
              <a:t>.</a:t>
            </a:r>
            <a:r>
              <a:rPr lang="en-US" sz="1600" dirty="0" smtClean="0"/>
              <a:t> Journal </a:t>
            </a:r>
            <a:r>
              <a:rPr lang="en-US" sz="1600" dirty="0"/>
              <a:t>of Personality and Social </a:t>
            </a:r>
            <a:r>
              <a:rPr lang="en-US" sz="1600" dirty="0" smtClean="0"/>
              <a:t>Psychology 106(4): </a:t>
            </a:r>
            <a:r>
              <a:rPr lang="en-US" sz="1600" dirty="0"/>
              <a:t>501–</a:t>
            </a:r>
            <a:r>
              <a:rPr lang="en-US" sz="1600" dirty="0" smtClean="0"/>
              <a:t>513.</a:t>
            </a:r>
          </a:p>
          <a:p>
            <a:r>
              <a:rPr lang="en-US" sz="1600" dirty="0" err="1" smtClean="0"/>
              <a:t>Carlsmith</a:t>
            </a:r>
            <a:r>
              <a:rPr lang="en-US" sz="1600" dirty="0" smtClean="0"/>
              <a:t>, Kevin. 2008. On </a:t>
            </a:r>
            <a:r>
              <a:rPr lang="en-US" sz="1600" dirty="0"/>
              <a:t>j</a:t>
            </a:r>
            <a:r>
              <a:rPr lang="en-US" sz="1600" dirty="0" smtClean="0"/>
              <a:t>ustifying </a:t>
            </a:r>
            <a:r>
              <a:rPr lang="en-US" sz="1600" dirty="0"/>
              <a:t>p</a:t>
            </a:r>
            <a:r>
              <a:rPr lang="en-US" sz="1600" dirty="0" smtClean="0"/>
              <a:t>unishment</a:t>
            </a:r>
            <a:r>
              <a:rPr lang="en-US" sz="1600" dirty="0"/>
              <a:t>: The </a:t>
            </a:r>
            <a:r>
              <a:rPr lang="en-US" sz="1600" dirty="0" smtClean="0"/>
              <a:t>discrepancy between </a:t>
            </a:r>
            <a:r>
              <a:rPr lang="en-US" sz="1600" dirty="0"/>
              <a:t>w</a:t>
            </a:r>
            <a:r>
              <a:rPr lang="en-US" sz="1600" dirty="0" smtClean="0"/>
              <a:t>ords </a:t>
            </a:r>
            <a:r>
              <a:rPr lang="en-US" sz="1600" dirty="0"/>
              <a:t>and </a:t>
            </a:r>
            <a:r>
              <a:rPr lang="en-US" sz="1600" dirty="0" smtClean="0"/>
              <a:t>actions. Social Justice Research 21: 119-137 .</a:t>
            </a:r>
          </a:p>
          <a:p>
            <a:r>
              <a:rPr lang="en-US" sz="1600" dirty="0" smtClean="0"/>
              <a:t>Dennett, Daniel. 2011. My </a:t>
            </a:r>
            <a:r>
              <a:rPr lang="en-US" sz="1600" dirty="0"/>
              <a:t>b</a:t>
            </a:r>
            <a:r>
              <a:rPr lang="en-US" sz="1600" dirty="0" smtClean="0"/>
              <a:t>rain </a:t>
            </a:r>
            <a:r>
              <a:rPr lang="en-US" sz="1600" dirty="0"/>
              <a:t>m</a:t>
            </a:r>
            <a:r>
              <a:rPr lang="en-US" sz="1600" dirty="0" smtClean="0"/>
              <a:t>ade </a:t>
            </a:r>
            <a:r>
              <a:rPr lang="en-US" sz="1600" dirty="0"/>
              <a:t>m</a:t>
            </a:r>
            <a:r>
              <a:rPr lang="en-US" sz="1600" dirty="0" smtClean="0"/>
              <a:t>e </a:t>
            </a:r>
            <a:r>
              <a:rPr lang="en-US" sz="1600" dirty="0"/>
              <a:t>d</a:t>
            </a:r>
            <a:r>
              <a:rPr lang="en-US" sz="1600" dirty="0" smtClean="0"/>
              <a:t>o </a:t>
            </a:r>
            <a:r>
              <a:rPr lang="en-US" sz="1600" dirty="0"/>
              <a:t>i</a:t>
            </a:r>
            <a:r>
              <a:rPr lang="en-US" sz="1600" dirty="0" smtClean="0"/>
              <a:t>t</a:t>
            </a:r>
            <a:r>
              <a:rPr lang="en-US" sz="1600" dirty="0"/>
              <a:t>. </a:t>
            </a:r>
            <a:r>
              <a:rPr lang="en-US" sz="1600" dirty="0" smtClean="0"/>
              <a:t>(When </a:t>
            </a:r>
            <a:r>
              <a:rPr lang="en-US" sz="1600" dirty="0"/>
              <a:t>n</a:t>
            </a:r>
            <a:r>
              <a:rPr lang="en-US" sz="1600" dirty="0" smtClean="0"/>
              <a:t>euroscientists </a:t>
            </a:r>
            <a:r>
              <a:rPr lang="en-US" sz="1600" dirty="0"/>
              <a:t>t</a:t>
            </a:r>
            <a:r>
              <a:rPr lang="en-US" sz="1600" dirty="0" smtClean="0"/>
              <a:t>hink </a:t>
            </a:r>
            <a:r>
              <a:rPr lang="en-US" sz="1600" dirty="0"/>
              <a:t>t</a:t>
            </a:r>
            <a:r>
              <a:rPr lang="en-US" sz="1600" dirty="0" smtClean="0"/>
              <a:t>hey </a:t>
            </a:r>
            <a:r>
              <a:rPr lang="en-US" sz="1600" dirty="0"/>
              <a:t>c</a:t>
            </a:r>
            <a:r>
              <a:rPr lang="en-US" sz="1600" dirty="0" smtClean="0"/>
              <a:t>an </a:t>
            </a:r>
            <a:r>
              <a:rPr lang="en-US" sz="1600" dirty="0"/>
              <a:t>d</a:t>
            </a:r>
            <a:r>
              <a:rPr lang="en-US" sz="1600" dirty="0" smtClean="0"/>
              <a:t>o </a:t>
            </a:r>
            <a:r>
              <a:rPr lang="en-US" sz="1600" dirty="0"/>
              <a:t>p</a:t>
            </a:r>
            <a:r>
              <a:rPr lang="en-US" sz="1600" dirty="0" smtClean="0"/>
              <a:t>hilosophy). European </a:t>
            </a:r>
            <a:r>
              <a:rPr lang="en-US" sz="1600" dirty="0"/>
              <a:t>University Institute: Max </a:t>
            </a:r>
            <a:r>
              <a:rPr lang="en-US" sz="1600" dirty="0" smtClean="0"/>
              <a:t>Weber Lecture </a:t>
            </a:r>
            <a:r>
              <a:rPr lang="en-US" sz="1600" dirty="0"/>
              <a:t>Series, no. 2011/1, 1</a:t>
            </a:r>
            <a:r>
              <a:rPr lang="en-US" sz="1600" dirty="0" smtClean="0"/>
              <a:t>.</a:t>
            </a:r>
          </a:p>
          <a:p>
            <a:r>
              <a:rPr lang="en-GB" sz="1600" dirty="0" smtClean="0"/>
              <a:t>Greene, Joshua </a:t>
            </a:r>
            <a:r>
              <a:rPr lang="en-GB" sz="1600" dirty="0"/>
              <a:t>and </a:t>
            </a:r>
            <a:r>
              <a:rPr lang="en-GB" sz="1600" dirty="0" smtClean="0"/>
              <a:t>Cohen, Jonathan. 2004. For </a:t>
            </a:r>
            <a:r>
              <a:rPr lang="en-GB" sz="1600" dirty="0"/>
              <a:t>the law, neuroscience changes nothing and </a:t>
            </a:r>
            <a:r>
              <a:rPr lang="en-GB" sz="1600" dirty="0" smtClean="0"/>
              <a:t>everything. Philosophical </a:t>
            </a:r>
            <a:r>
              <a:rPr lang="en-GB" sz="1600" dirty="0"/>
              <a:t>Transactions of the Royal Society of London </a:t>
            </a:r>
            <a:r>
              <a:rPr lang="en-GB" sz="1600" dirty="0" smtClean="0"/>
              <a:t>359: 1775.</a:t>
            </a:r>
          </a:p>
          <a:p>
            <a:r>
              <a:rPr lang="en-US" sz="1600" dirty="0" err="1" smtClean="0"/>
              <a:t>Matravers</a:t>
            </a:r>
            <a:r>
              <a:rPr lang="en-US" sz="1600" dirty="0" smtClean="0"/>
              <a:t>, Matt. 2016. De</a:t>
            </a:r>
            <a:r>
              <a:rPr lang="en-US" sz="1600" dirty="0"/>
              <a:t>-</a:t>
            </a:r>
            <a:r>
              <a:rPr lang="en-US" sz="1600" dirty="0" err="1"/>
              <a:t>moralising</a:t>
            </a:r>
            <a:r>
              <a:rPr lang="en-US" sz="1600" dirty="0"/>
              <a:t> retributivism: Agency, blame and humanity in criminal law theory and </a:t>
            </a:r>
            <a:r>
              <a:rPr lang="en-US" sz="1600" dirty="0" smtClean="0"/>
              <a:t>practice. In The </a:t>
            </a:r>
            <a:r>
              <a:rPr lang="en-US" sz="1600" dirty="0" err="1"/>
              <a:t>Routledge</a:t>
            </a:r>
            <a:r>
              <a:rPr lang="en-US" sz="1600" dirty="0"/>
              <a:t> </a:t>
            </a:r>
            <a:r>
              <a:rPr lang="en-US" sz="1600" dirty="0" smtClean="0"/>
              <a:t>handbook </a:t>
            </a:r>
            <a:r>
              <a:rPr lang="en-US" sz="1600" dirty="0"/>
              <a:t>of </a:t>
            </a:r>
            <a:r>
              <a:rPr lang="en-US" sz="1600" dirty="0" smtClean="0"/>
              <a:t>criminal justice </a:t>
            </a:r>
            <a:r>
              <a:rPr lang="en-US" sz="1600" dirty="0"/>
              <a:t>e</a:t>
            </a:r>
            <a:r>
              <a:rPr lang="en-US" sz="1600" dirty="0" smtClean="0"/>
              <a:t>thics, </a:t>
            </a:r>
            <a:r>
              <a:rPr lang="en-US" sz="1600" dirty="0" err="1" smtClean="0"/>
              <a:t>ed</a:t>
            </a:r>
            <a:r>
              <a:rPr lang="en-US" sz="1600" dirty="0" smtClean="0"/>
              <a:t> Jonathan Jacobs and Jonathan Jackson,</a:t>
            </a:r>
            <a:r>
              <a:rPr lang="en-US" sz="1600" dirty="0"/>
              <a:t> pp144-163.</a:t>
            </a:r>
            <a:r>
              <a:rPr lang="en-GB" sz="1600" dirty="0"/>
              <a:t> </a:t>
            </a:r>
            <a:r>
              <a:rPr lang="en-US" sz="1600" dirty="0" smtClean="0"/>
              <a:t>London: </a:t>
            </a:r>
            <a:r>
              <a:rPr lang="en-US" sz="1600" dirty="0" err="1" smtClean="0"/>
              <a:t>Routledge</a:t>
            </a:r>
            <a:r>
              <a:rPr lang="en-US" sz="1600" dirty="0" smtClean="0"/>
              <a:t>.</a:t>
            </a:r>
            <a:endParaRPr lang="en-GB" sz="1600" dirty="0" smtClean="0"/>
          </a:p>
          <a:p>
            <a:r>
              <a:rPr lang="en-US" sz="1600" dirty="0" err="1" smtClean="0"/>
              <a:t>Nahmias</a:t>
            </a:r>
            <a:r>
              <a:rPr lang="en-US" sz="1600" dirty="0" smtClean="0"/>
              <a:t>, Eddy et al. 2006. Is </a:t>
            </a:r>
            <a:r>
              <a:rPr lang="en-US" sz="1600" dirty="0"/>
              <a:t>incompatibilism intuitive</a:t>
            </a:r>
            <a:r>
              <a:rPr lang="en-US" sz="1600" dirty="0" smtClean="0"/>
              <a:t>? Philosophy </a:t>
            </a:r>
            <a:r>
              <a:rPr lang="en-US" sz="1600" dirty="0"/>
              <a:t>and Phenomenological Research 73(1</a:t>
            </a:r>
            <a:r>
              <a:rPr lang="en-US" sz="1600" dirty="0" smtClean="0"/>
              <a:t>): 28-53. </a:t>
            </a:r>
          </a:p>
          <a:p>
            <a:r>
              <a:rPr lang="en-US" sz="1600" dirty="0" smtClean="0"/>
              <a:t>Nichols, Shaun and </a:t>
            </a:r>
            <a:r>
              <a:rPr lang="en-US" sz="1600" dirty="0" err="1" smtClean="0"/>
              <a:t>Knobe</a:t>
            </a:r>
            <a:r>
              <a:rPr lang="en-US" sz="1600" dirty="0" smtClean="0"/>
              <a:t>, Joshua. 2007. Moral </a:t>
            </a:r>
            <a:r>
              <a:rPr lang="en-US" sz="1600" dirty="0"/>
              <a:t>r</a:t>
            </a:r>
            <a:r>
              <a:rPr lang="en-US" sz="1600" dirty="0" smtClean="0"/>
              <a:t>esponsibility </a:t>
            </a:r>
            <a:r>
              <a:rPr lang="en-US" sz="1600" dirty="0"/>
              <a:t>and d</a:t>
            </a:r>
            <a:r>
              <a:rPr lang="en-US" sz="1600" dirty="0" smtClean="0"/>
              <a:t>eterminism</a:t>
            </a:r>
            <a:r>
              <a:rPr lang="en-US" sz="1600" dirty="0"/>
              <a:t>: The </a:t>
            </a:r>
            <a:r>
              <a:rPr lang="en-US" sz="1600" dirty="0" smtClean="0"/>
              <a:t>cognitive </a:t>
            </a:r>
            <a:r>
              <a:rPr lang="en-US" sz="1600" dirty="0"/>
              <a:t>s</a:t>
            </a:r>
            <a:r>
              <a:rPr lang="en-US" sz="1600" dirty="0" smtClean="0"/>
              <a:t>cience </a:t>
            </a:r>
            <a:r>
              <a:rPr lang="en-US" sz="1600" dirty="0"/>
              <a:t>of </a:t>
            </a:r>
            <a:r>
              <a:rPr lang="en-US" sz="1600" dirty="0" smtClean="0"/>
              <a:t>folk </a:t>
            </a:r>
            <a:r>
              <a:rPr lang="en-US" sz="1600" dirty="0"/>
              <a:t>i</a:t>
            </a:r>
            <a:r>
              <a:rPr lang="en-US" sz="1600" dirty="0" smtClean="0"/>
              <a:t>ntuitions. Nous</a:t>
            </a:r>
            <a:r>
              <a:rPr lang="en-US" sz="1600" i="1" dirty="0" smtClean="0"/>
              <a:t> </a:t>
            </a:r>
            <a:r>
              <a:rPr lang="en-US" sz="1600" dirty="0"/>
              <a:t>41(4</a:t>
            </a:r>
            <a:r>
              <a:rPr lang="en-US" sz="1600" dirty="0" smtClean="0"/>
              <a:t>): 663</a:t>
            </a:r>
            <a:r>
              <a:rPr lang="en-US" sz="1600" dirty="0"/>
              <a:t>.</a:t>
            </a:r>
            <a:endParaRPr lang="en-GB" sz="1600" dirty="0"/>
          </a:p>
          <a:p>
            <a:r>
              <a:rPr lang="en-GB" sz="1600" dirty="0" err="1" smtClean="0"/>
              <a:t>Raine</a:t>
            </a:r>
            <a:r>
              <a:rPr lang="en-GB" sz="1600" dirty="0" smtClean="0"/>
              <a:t>, </a:t>
            </a:r>
            <a:r>
              <a:rPr lang="en-GB" sz="1600" dirty="0"/>
              <a:t>A and Glenn </a:t>
            </a:r>
            <a:r>
              <a:rPr lang="en-GB" sz="1600" dirty="0" smtClean="0"/>
              <a:t>Andrea. 2014. </a:t>
            </a:r>
            <a:r>
              <a:rPr lang="en-GB" sz="1600" dirty="0"/>
              <a:t>Psychopathy: An introduction to biological findings and their implications. </a:t>
            </a:r>
            <a:r>
              <a:rPr lang="en-GB" sz="1600" dirty="0" smtClean="0"/>
              <a:t>New York: New </a:t>
            </a:r>
            <a:r>
              <a:rPr lang="en-GB" sz="1600" dirty="0"/>
              <a:t>York University </a:t>
            </a:r>
            <a:r>
              <a:rPr lang="en-GB" sz="1600" dirty="0" smtClean="0"/>
              <a:t>Press.</a:t>
            </a:r>
            <a:endParaRPr lang="en-US" sz="1600" dirty="0"/>
          </a:p>
        </p:txBody>
      </p:sp>
    </p:spTree>
    <p:extLst>
      <p:ext uri="{BB962C8B-B14F-4D97-AF65-F5344CB8AC3E}">
        <p14:creationId xmlns:p14="http://schemas.microsoft.com/office/powerpoint/2010/main" val="24448351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01755"/>
          </a:xfrm>
        </p:spPr>
        <p:txBody>
          <a:bodyPr>
            <a:normAutofit/>
          </a:bodyPr>
          <a:lstStyle/>
          <a:p>
            <a:r>
              <a:rPr lang="en-US" b="1" dirty="0" smtClean="0">
                <a:solidFill>
                  <a:srgbClr val="FF0000"/>
                </a:solidFill>
              </a:rPr>
              <a:t>Retributivism</a:t>
            </a:r>
            <a:endParaRPr lang="en-US" b="1" dirty="0">
              <a:solidFill>
                <a:srgbClr val="FF0000"/>
              </a:solidFill>
            </a:endParaRPr>
          </a:p>
        </p:txBody>
      </p:sp>
      <p:sp>
        <p:nvSpPr>
          <p:cNvPr id="5" name="Content Placeholder 4"/>
          <p:cNvSpPr>
            <a:spLocks noGrp="1"/>
          </p:cNvSpPr>
          <p:nvPr>
            <p:ph idx="1"/>
          </p:nvPr>
        </p:nvSpPr>
        <p:spPr>
          <a:xfrm>
            <a:off x="457200" y="1001756"/>
            <a:ext cx="8229600" cy="5124408"/>
          </a:xfrm>
        </p:spPr>
        <p:txBody>
          <a:bodyPr>
            <a:normAutofit/>
          </a:bodyPr>
          <a:lstStyle/>
          <a:p>
            <a:r>
              <a:rPr lang="en-GB" sz="2400" dirty="0" smtClean="0"/>
              <a:t>Retributivists make the following claim:</a:t>
            </a:r>
          </a:p>
          <a:p>
            <a:pPr marL="0" indent="0">
              <a:buNone/>
            </a:pPr>
            <a:endParaRPr lang="en-GB" sz="2400" dirty="0" smtClean="0"/>
          </a:p>
          <a:p>
            <a:pPr marL="0" indent="0">
              <a:buNone/>
            </a:pPr>
            <a:r>
              <a:rPr lang="en-GB" sz="2400" b="1" dirty="0" smtClean="0">
                <a:solidFill>
                  <a:srgbClr val="FF0000"/>
                </a:solidFill>
              </a:rPr>
              <a:t>Free choice </a:t>
            </a:r>
            <a:r>
              <a:rPr lang="en-GB" sz="2400" b="1" dirty="0" smtClean="0"/>
              <a:t>+</a:t>
            </a:r>
            <a:r>
              <a:rPr lang="en-GB" sz="2400" dirty="0" smtClean="0"/>
              <a:t> </a:t>
            </a:r>
            <a:r>
              <a:rPr lang="en-GB" sz="2400" b="1" dirty="0" smtClean="0">
                <a:solidFill>
                  <a:srgbClr val="FF0000"/>
                </a:solidFill>
              </a:rPr>
              <a:t>Crime </a:t>
            </a:r>
            <a:r>
              <a:rPr lang="en-GB" sz="2400" b="1" dirty="0" smtClean="0"/>
              <a:t>= </a:t>
            </a:r>
            <a:r>
              <a:rPr lang="en-GB" sz="2400" b="1" dirty="0" smtClean="0">
                <a:solidFill>
                  <a:srgbClr val="FF0000"/>
                </a:solidFill>
              </a:rPr>
              <a:t>punishment</a:t>
            </a:r>
            <a:r>
              <a:rPr lang="en-GB" sz="2400" dirty="0" smtClean="0"/>
              <a:t> is </a:t>
            </a:r>
            <a:r>
              <a:rPr lang="en-GB" sz="2400" b="1" dirty="0" smtClean="0">
                <a:solidFill>
                  <a:srgbClr val="FF0000"/>
                </a:solidFill>
              </a:rPr>
              <a:t>deserved</a:t>
            </a:r>
            <a:r>
              <a:rPr lang="en-GB" sz="2400" dirty="0" smtClean="0"/>
              <a:t> whether </a:t>
            </a:r>
            <a:r>
              <a:rPr lang="en-GB" sz="2400" dirty="0"/>
              <a:t>or not punishment promotes further beneficial consequences for society </a:t>
            </a:r>
          </a:p>
          <a:p>
            <a:pPr marL="0" indent="0">
              <a:buNone/>
            </a:pPr>
            <a:endParaRPr lang="en-GB" sz="2400" dirty="0" smtClean="0"/>
          </a:p>
          <a:p>
            <a:r>
              <a:rPr lang="en-GB" sz="2400" dirty="0" smtClean="0"/>
              <a:t>Among </a:t>
            </a:r>
            <a:r>
              <a:rPr lang="en-GB" sz="2400" dirty="0"/>
              <a:t>penal theorists, “a broadly </a:t>
            </a:r>
            <a:r>
              <a:rPr lang="en-GB" sz="2400" dirty="0" smtClean="0"/>
              <a:t>retributive</a:t>
            </a:r>
          </a:p>
          <a:p>
            <a:pPr marL="0" indent="0">
              <a:buNone/>
            </a:pPr>
            <a:r>
              <a:rPr lang="en-GB" sz="2400" dirty="0" smtClean="0"/>
              <a:t> theory </a:t>
            </a:r>
            <a:r>
              <a:rPr lang="en-GB" sz="2400" dirty="0"/>
              <a:t>of punishment…remains in the ascendency </a:t>
            </a:r>
            <a:endParaRPr lang="en-GB" sz="2400" dirty="0" smtClean="0"/>
          </a:p>
          <a:p>
            <a:pPr marL="0" indent="0">
              <a:buNone/>
            </a:pPr>
            <a:r>
              <a:rPr lang="en-GB" sz="2400" dirty="0" smtClean="0"/>
              <a:t>in </a:t>
            </a:r>
            <a:r>
              <a:rPr lang="en-GB" sz="2400" dirty="0"/>
              <a:t>the Anglo-American world” (</a:t>
            </a:r>
            <a:r>
              <a:rPr lang="en-GB" sz="2400" dirty="0" err="1"/>
              <a:t>Mattravers</a:t>
            </a:r>
            <a:r>
              <a:rPr lang="en-GB" sz="2400" dirty="0"/>
              <a:t> </a:t>
            </a:r>
            <a:r>
              <a:rPr lang="en-GB" sz="2400" dirty="0" smtClean="0"/>
              <a:t>2016) </a:t>
            </a:r>
            <a:endParaRPr lang="en-US" sz="2400" dirty="0"/>
          </a:p>
        </p:txBody>
      </p:sp>
      <p:pic>
        <p:nvPicPr>
          <p:cNvPr id="6" name="Picture 5"/>
          <p:cNvPicPr>
            <a:picLocks noChangeAspect="1"/>
          </p:cNvPicPr>
          <p:nvPr/>
        </p:nvPicPr>
        <p:blipFill>
          <a:blip r:embed="rId2"/>
          <a:stretch>
            <a:fillRect/>
          </a:stretch>
        </p:blipFill>
        <p:spPr>
          <a:xfrm>
            <a:off x="125199" y="3446788"/>
            <a:ext cx="9144000" cy="3411212"/>
          </a:xfrm>
          <a:prstGeom prst="rect">
            <a:avLst/>
          </a:prstGeom>
        </p:spPr>
      </p:pic>
    </p:spTree>
    <p:extLst>
      <p:ext uri="{BB962C8B-B14F-4D97-AF65-F5344CB8AC3E}">
        <p14:creationId xmlns:p14="http://schemas.microsoft.com/office/powerpoint/2010/main" val="7835023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0759"/>
          </a:xfrm>
        </p:spPr>
        <p:txBody>
          <a:bodyPr/>
          <a:lstStyle/>
          <a:p>
            <a:r>
              <a:rPr lang="en-US" b="1" dirty="0" smtClean="0">
                <a:solidFill>
                  <a:schemeClr val="tx1">
                    <a:lumMod val="50000"/>
                    <a:lumOff val="50000"/>
                  </a:schemeClr>
                </a:solidFill>
              </a:rPr>
              <a:t>The Challenge of Determinism</a:t>
            </a:r>
            <a:endParaRPr lang="en-US" b="1" dirty="0">
              <a:solidFill>
                <a:schemeClr val="tx1">
                  <a:lumMod val="50000"/>
                  <a:lumOff val="50000"/>
                </a:schemeClr>
              </a:solidFill>
            </a:endParaRPr>
          </a:p>
        </p:txBody>
      </p:sp>
      <p:sp>
        <p:nvSpPr>
          <p:cNvPr id="3" name="Content Placeholder 2"/>
          <p:cNvSpPr>
            <a:spLocks noGrp="1"/>
          </p:cNvSpPr>
          <p:nvPr>
            <p:ph idx="1"/>
          </p:nvPr>
        </p:nvSpPr>
        <p:spPr>
          <a:xfrm>
            <a:off x="0" y="840759"/>
            <a:ext cx="9144000" cy="5890240"/>
          </a:xfrm>
        </p:spPr>
        <p:txBody>
          <a:bodyPr>
            <a:normAutofit lnSpcReduction="10000"/>
          </a:bodyPr>
          <a:lstStyle/>
          <a:p>
            <a:r>
              <a:rPr lang="en-US" sz="2400" dirty="0"/>
              <a:t>R</a:t>
            </a:r>
            <a:r>
              <a:rPr lang="en-US" sz="2400" dirty="0" smtClean="0"/>
              <a:t>etributivism </a:t>
            </a:r>
            <a:r>
              <a:rPr lang="en-US" sz="2400" dirty="0"/>
              <a:t>relies on a conception of </a:t>
            </a:r>
            <a:r>
              <a:rPr lang="en-US" sz="2400" b="1" dirty="0">
                <a:solidFill>
                  <a:srgbClr val="000090"/>
                </a:solidFill>
              </a:rPr>
              <a:t>free will </a:t>
            </a:r>
            <a:r>
              <a:rPr lang="en-US" sz="2400" dirty="0"/>
              <a:t>that has </a:t>
            </a:r>
            <a:r>
              <a:rPr lang="en-US" sz="2400" dirty="0" smtClean="0"/>
              <a:t>been </a:t>
            </a:r>
            <a:r>
              <a:rPr lang="en-US" sz="2400" b="1" dirty="0" smtClean="0">
                <a:solidFill>
                  <a:srgbClr val="000090"/>
                </a:solidFill>
              </a:rPr>
              <a:t>contested for millennia</a:t>
            </a:r>
            <a:r>
              <a:rPr lang="en-GB" sz="2400" b="1" dirty="0" smtClean="0">
                <a:solidFill>
                  <a:srgbClr val="000090"/>
                </a:solidFill>
              </a:rPr>
              <a:t>.</a:t>
            </a:r>
          </a:p>
          <a:p>
            <a:pPr marL="0" indent="0">
              <a:buNone/>
            </a:pPr>
            <a:endParaRPr lang="en-US" sz="1300" dirty="0" smtClean="0"/>
          </a:p>
          <a:p>
            <a:r>
              <a:rPr lang="en-US" sz="2400" dirty="0" smtClean="0"/>
              <a:t>Causal determinism implies that:</a:t>
            </a:r>
          </a:p>
          <a:p>
            <a:pPr marL="0" indent="0">
              <a:buNone/>
            </a:pPr>
            <a:r>
              <a:rPr lang="en-US" sz="2400" b="1" dirty="0" smtClean="0">
                <a:solidFill>
                  <a:srgbClr val="000090"/>
                </a:solidFill>
              </a:rPr>
              <a:t>Factors beyond our control </a:t>
            </a:r>
            <a:r>
              <a:rPr lang="en-US" sz="2400" dirty="0" smtClean="0"/>
              <a:t>(e.g. our biological constitution and environment) make it </a:t>
            </a:r>
            <a:r>
              <a:rPr lang="en-US" sz="2400" b="1" dirty="0" smtClean="0">
                <a:solidFill>
                  <a:srgbClr val="000090"/>
                </a:solidFill>
              </a:rPr>
              <a:t>inevitable</a:t>
            </a:r>
            <a:r>
              <a:rPr lang="en-US" sz="2400" b="1" dirty="0" smtClean="0"/>
              <a:t> </a:t>
            </a:r>
            <a:r>
              <a:rPr lang="en-US" sz="2400" dirty="0" smtClean="0"/>
              <a:t>that we decide and act as we do.</a:t>
            </a:r>
          </a:p>
          <a:p>
            <a:pPr marL="0" indent="0">
              <a:buNone/>
            </a:pPr>
            <a:endParaRPr lang="en-US" sz="1200" dirty="0" smtClean="0"/>
          </a:p>
          <a:p>
            <a:r>
              <a:rPr lang="en-US" sz="2400" dirty="0" smtClean="0"/>
              <a:t>If determinism is true, how can</a:t>
            </a:r>
          </a:p>
          <a:p>
            <a:pPr marL="0" indent="0">
              <a:buNone/>
            </a:pPr>
            <a:r>
              <a:rPr lang="en-US" sz="2400" dirty="0" smtClean="0"/>
              <a:t>     retributive punishment be fair?</a:t>
            </a:r>
          </a:p>
          <a:p>
            <a:endParaRPr lang="en-US" sz="1200" dirty="0"/>
          </a:p>
          <a:p>
            <a:r>
              <a:rPr lang="en-US" sz="2400" b="1" dirty="0" smtClean="0">
                <a:solidFill>
                  <a:srgbClr val="000090"/>
                </a:solidFill>
              </a:rPr>
              <a:t>Compatibilist retributivism: </a:t>
            </a:r>
          </a:p>
          <a:p>
            <a:pPr marL="0" indent="0">
              <a:buNone/>
            </a:pPr>
            <a:r>
              <a:rPr lang="en-US" sz="2400" dirty="0" smtClean="0"/>
              <a:t>Free will &amp; retribution are compatible with determinism. </a:t>
            </a:r>
          </a:p>
          <a:p>
            <a:endParaRPr lang="en-US" sz="1200" dirty="0" smtClean="0"/>
          </a:p>
          <a:p>
            <a:r>
              <a:rPr lang="en-US" sz="2400" b="1" dirty="0" smtClean="0">
                <a:solidFill>
                  <a:srgbClr val="000090"/>
                </a:solidFill>
              </a:rPr>
              <a:t>Incompatibilist (libertarian) retributivism: </a:t>
            </a:r>
          </a:p>
          <a:p>
            <a:pPr marL="0" indent="0">
              <a:buNone/>
            </a:pPr>
            <a:r>
              <a:rPr lang="en-US" sz="2400" dirty="0" smtClean="0"/>
              <a:t>Free will &amp; retribution are incompatible with </a:t>
            </a:r>
          </a:p>
          <a:p>
            <a:pPr marL="0" indent="0">
              <a:buNone/>
            </a:pPr>
            <a:r>
              <a:rPr lang="en-US" sz="2400" dirty="0" smtClean="0"/>
              <a:t>Determinism, but determinism is false.</a:t>
            </a:r>
          </a:p>
        </p:txBody>
      </p:sp>
      <p:pic>
        <p:nvPicPr>
          <p:cNvPr id="6" name="Picture 5"/>
          <p:cNvPicPr>
            <a:picLocks noChangeAspect="1"/>
          </p:cNvPicPr>
          <p:nvPr/>
        </p:nvPicPr>
        <p:blipFill>
          <a:blip r:embed="rId2"/>
          <a:stretch>
            <a:fillRect/>
          </a:stretch>
        </p:blipFill>
        <p:spPr>
          <a:xfrm>
            <a:off x="6834153" y="2881254"/>
            <a:ext cx="2309847" cy="3849745"/>
          </a:xfrm>
          <a:prstGeom prst="rect">
            <a:avLst/>
          </a:prstGeom>
        </p:spPr>
      </p:pic>
      <p:sp>
        <p:nvSpPr>
          <p:cNvPr id="7" name="Oval Callout 6"/>
          <p:cNvSpPr/>
          <p:nvPr/>
        </p:nvSpPr>
        <p:spPr>
          <a:xfrm>
            <a:off x="5163722" y="2881254"/>
            <a:ext cx="1993495" cy="1681518"/>
          </a:xfrm>
          <a:prstGeom prst="wedgeEllipseCallout">
            <a:avLst>
              <a:gd name="adj1" fmla="val 105483"/>
              <a:gd name="adj2" fmla="val 6943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Atoms swerve to give us free will</a:t>
            </a:r>
            <a:endParaRPr lang="en-US" dirty="0">
              <a:solidFill>
                <a:schemeClr val="tx1"/>
              </a:solidFill>
            </a:endParaRPr>
          </a:p>
        </p:txBody>
      </p:sp>
    </p:spTree>
    <p:extLst>
      <p:ext uri="{BB962C8B-B14F-4D97-AF65-F5344CB8AC3E}">
        <p14:creationId xmlns:p14="http://schemas.microsoft.com/office/powerpoint/2010/main" val="14926389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940" y="0"/>
            <a:ext cx="8364860" cy="804983"/>
          </a:xfrm>
        </p:spPr>
        <p:txBody>
          <a:bodyPr>
            <a:normAutofit fontScale="90000"/>
          </a:bodyPr>
          <a:lstStyle/>
          <a:p>
            <a:r>
              <a:rPr lang="en-US" b="1" dirty="0" smtClean="0"/>
              <a:t>The Challenge of </a:t>
            </a:r>
            <a:r>
              <a:rPr lang="en-US" b="1" dirty="0" err="1" smtClean="0"/>
              <a:t>Neuro</a:t>
            </a:r>
            <a:r>
              <a:rPr lang="en-US" b="1" dirty="0" smtClean="0"/>
              <a:t>-Determinism</a:t>
            </a:r>
            <a:endParaRPr lang="en-US" b="1" dirty="0"/>
          </a:p>
        </p:txBody>
      </p:sp>
      <p:pic>
        <p:nvPicPr>
          <p:cNvPr id="4" name="Content Placeholder 3"/>
          <p:cNvPicPr>
            <a:picLocks noGrp="1" noChangeAspect="1"/>
          </p:cNvPicPr>
          <p:nvPr>
            <p:ph idx="1"/>
          </p:nvPr>
        </p:nvPicPr>
        <p:blipFill rotWithShape="1">
          <a:blip r:embed="rId2"/>
          <a:srcRect l="10819" r="1173"/>
          <a:stretch/>
        </p:blipFill>
        <p:spPr>
          <a:xfrm>
            <a:off x="405779" y="3950535"/>
            <a:ext cx="8281021" cy="2578765"/>
          </a:xfrm>
        </p:spPr>
      </p:pic>
      <p:sp>
        <p:nvSpPr>
          <p:cNvPr id="7" name="Content Placeholder 2"/>
          <p:cNvSpPr txBox="1">
            <a:spLocks/>
          </p:cNvSpPr>
          <p:nvPr/>
        </p:nvSpPr>
        <p:spPr>
          <a:xfrm>
            <a:off x="143085" y="1216417"/>
            <a:ext cx="8781817" cy="52949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9" name="Content Placeholder 2"/>
          <p:cNvSpPr txBox="1">
            <a:spLocks/>
          </p:cNvSpPr>
          <p:nvPr/>
        </p:nvSpPr>
        <p:spPr>
          <a:xfrm>
            <a:off x="304055" y="804984"/>
            <a:ext cx="8513533" cy="572431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dirty="0"/>
              <a:t>Neuroscientists currently adopt the philosophical assumption that </a:t>
            </a:r>
            <a:r>
              <a:rPr lang="en-GB" sz="2400" b="1" dirty="0">
                <a:solidFill>
                  <a:srgbClr val="000090"/>
                </a:solidFill>
              </a:rPr>
              <a:t>“all behaviour is caused by our brains” (</a:t>
            </a:r>
            <a:r>
              <a:rPr lang="en-GB" sz="2400" dirty="0" err="1"/>
              <a:t>Raine</a:t>
            </a:r>
            <a:r>
              <a:rPr lang="en-GB" sz="2400" dirty="0"/>
              <a:t> and Glenn </a:t>
            </a:r>
            <a:r>
              <a:rPr lang="en-GB" sz="2400" dirty="0" smtClean="0"/>
              <a:t>2014). </a:t>
            </a:r>
          </a:p>
          <a:p>
            <a:pPr marL="0" indent="0">
              <a:buNone/>
            </a:pPr>
            <a:endParaRPr lang="en-GB" sz="1400" dirty="0" smtClean="0"/>
          </a:p>
          <a:p>
            <a:r>
              <a:rPr lang="en-GB" sz="2400" dirty="0" smtClean="0"/>
              <a:t>Green and Cohen (2004) claim that lay people tend to be incompatibilists. They predict </a:t>
            </a:r>
            <a:r>
              <a:rPr lang="en-US" sz="2400" dirty="0" smtClean="0"/>
              <a:t>that </a:t>
            </a:r>
            <a:r>
              <a:rPr lang="en-US" sz="2400" dirty="0"/>
              <a:t>greater public understanding of neuroscience will undermine belief in </a:t>
            </a:r>
            <a:r>
              <a:rPr lang="en-US" sz="2400" dirty="0" smtClean="0"/>
              <a:t>libertarian </a:t>
            </a:r>
            <a:r>
              <a:rPr lang="en-US" sz="2400" dirty="0"/>
              <a:t>free will and that, as a result, </a:t>
            </a:r>
            <a:r>
              <a:rPr lang="en-US" sz="2400" b="1" dirty="0">
                <a:solidFill>
                  <a:srgbClr val="000090"/>
                </a:solidFill>
              </a:rPr>
              <a:t>retributive sentencing will lose public </a:t>
            </a:r>
            <a:r>
              <a:rPr lang="en-US" sz="2400" b="1" dirty="0" smtClean="0">
                <a:solidFill>
                  <a:srgbClr val="000090"/>
                </a:solidFill>
              </a:rPr>
              <a:t>support. </a:t>
            </a:r>
          </a:p>
        </p:txBody>
      </p:sp>
    </p:spTree>
    <p:extLst>
      <p:ext uri="{BB962C8B-B14F-4D97-AF65-F5344CB8AC3E}">
        <p14:creationId xmlns:p14="http://schemas.microsoft.com/office/powerpoint/2010/main" val="29664230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5441"/>
          </a:xfrm>
        </p:spPr>
        <p:txBody>
          <a:bodyPr>
            <a:normAutofit/>
          </a:bodyPr>
          <a:lstStyle/>
          <a:p>
            <a:r>
              <a:rPr lang="en-US" sz="2800" b="1" dirty="0" smtClean="0"/>
              <a:t>Determinism and Public Attitudes</a:t>
            </a:r>
            <a:endParaRPr lang="en-US" sz="2800" b="1" dirty="0"/>
          </a:p>
        </p:txBody>
      </p:sp>
      <p:sp>
        <p:nvSpPr>
          <p:cNvPr id="3" name="Content Placeholder 2"/>
          <p:cNvSpPr>
            <a:spLocks noGrp="1"/>
          </p:cNvSpPr>
          <p:nvPr>
            <p:ph idx="1"/>
          </p:nvPr>
        </p:nvSpPr>
        <p:spPr>
          <a:xfrm>
            <a:off x="1" y="535441"/>
            <a:ext cx="8965010" cy="6322559"/>
          </a:xfrm>
        </p:spPr>
        <p:txBody>
          <a:bodyPr>
            <a:normAutofit lnSpcReduction="10000"/>
          </a:bodyPr>
          <a:lstStyle/>
          <a:p>
            <a:r>
              <a:rPr lang="en-US" sz="2400" dirty="0" smtClean="0"/>
              <a:t>Are Greene and Cohen right that lay people have incompatibilist intuitions?</a:t>
            </a:r>
          </a:p>
          <a:p>
            <a:pPr marL="0" indent="0">
              <a:buNone/>
            </a:pPr>
            <a:endParaRPr lang="en-US" sz="2400" dirty="0" smtClean="0"/>
          </a:p>
          <a:p>
            <a:r>
              <a:rPr lang="en-US" sz="2400" dirty="0" smtClean="0"/>
              <a:t>Surveys asking whether a hypothetical offender is responsible despite determinism yielded </a:t>
            </a:r>
            <a:r>
              <a:rPr lang="en-US" sz="2400" b="1" dirty="0" smtClean="0">
                <a:solidFill>
                  <a:srgbClr val="0000FF"/>
                </a:solidFill>
              </a:rPr>
              <a:t>Conflicting results: </a:t>
            </a:r>
            <a:r>
              <a:rPr lang="en-US" sz="2400" dirty="0" smtClean="0"/>
              <a:t>E.g. </a:t>
            </a:r>
            <a:r>
              <a:rPr lang="en-GB" sz="2400" dirty="0" err="1"/>
              <a:t>Nahmias</a:t>
            </a:r>
            <a:r>
              <a:rPr lang="en-GB" sz="2400" dirty="0"/>
              <a:t> et al </a:t>
            </a:r>
            <a:r>
              <a:rPr lang="en-GB" sz="2400" dirty="0" smtClean="0"/>
              <a:t>2006, </a:t>
            </a:r>
            <a:r>
              <a:rPr lang="en-GB" sz="2400" dirty="0"/>
              <a:t>Nichols and </a:t>
            </a:r>
            <a:r>
              <a:rPr lang="en-GB" sz="2400" dirty="0" err="1"/>
              <a:t>Knobe</a:t>
            </a:r>
            <a:r>
              <a:rPr lang="en-GB" sz="2400" dirty="0"/>
              <a:t> 2007 </a:t>
            </a:r>
            <a:r>
              <a:rPr lang="en-GB" sz="2400" dirty="0" smtClean="0"/>
              <a:t>.</a:t>
            </a:r>
            <a:endParaRPr lang="en-US" sz="2400" dirty="0" smtClean="0"/>
          </a:p>
          <a:p>
            <a:pPr marL="0" indent="0">
              <a:buNone/>
            </a:pPr>
            <a:endParaRPr lang="en-US" sz="2400" dirty="0" smtClean="0"/>
          </a:p>
          <a:p>
            <a:r>
              <a:rPr lang="en-US" sz="2400" dirty="0" smtClean="0"/>
              <a:t>Limitation of previous research: </a:t>
            </a:r>
            <a:r>
              <a:rPr lang="en-US" sz="2400" b="1" dirty="0" smtClean="0">
                <a:solidFill>
                  <a:srgbClr val="0000FF"/>
                </a:solidFill>
              </a:rPr>
              <a:t>Unclear </a:t>
            </a:r>
            <a:r>
              <a:rPr lang="en-US" sz="2400" dirty="0" smtClean="0"/>
              <a:t>whether participants </a:t>
            </a:r>
            <a:r>
              <a:rPr lang="en-US" sz="2400" b="1" dirty="0" smtClean="0">
                <a:solidFill>
                  <a:srgbClr val="0000FF"/>
                </a:solidFill>
              </a:rPr>
              <a:t>interpreted</a:t>
            </a:r>
            <a:r>
              <a:rPr lang="en-US" sz="2400" dirty="0" smtClean="0"/>
              <a:t> </a:t>
            </a:r>
            <a:r>
              <a:rPr lang="en-GB" sz="2400" dirty="0" smtClean="0"/>
              <a:t>the </a:t>
            </a:r>
            <a:r>
              <a:rPr lang="en-GB" sz="2400" dirty="0"/>
              <a:t>term </a:t>
            </a:r>
            <a:r>
              <a:rPr lang="en-GB" sz="2400" b="1" dirty="0" smtClean="0">
                <a:solidFill>
                  <a:srgbClr val="0000FF"/>
                </a:solidFill>
              </a:rPr>
              <a:t>“responsibility” </a:t>
            </a:r>
            <a:r>
              <a:rPr lang="en-GB" sz="2400" dirty="0" smtClean="0"/>
              <a:t>in the sense </a:t>
            </a:r>
            <a:r>
              <a:rPr lang="en-GB" sz="2400" dirty="0"/>
              <a:t>that is relevant to </a:t>
            </a:r>
            <a:r>
              <a:rPr lang="en-GB" sz="2400" dirty="0" smtClean="0"/>
              <a:t>the debate about retributive punishment and determinism.</a:t>
            </a:r>
            <a:endParaRPr lang="en-US" sz="2400" dirty="0" smtClean="0"/>
          </a:p>
          <a:p>
            <a:pPr marL="0" indent="0">
              <a:buNone/>
            </a:pPr>
            <a:r>
              <a:rPr lang="en-GB" sz="2400" dirty="0" smtClean="0"/>
              <a:t> </a:t>
            </a:r>
          </a:p>
          <a:p>
            <a:r>
              <a:rPr lang="en-GB" sz="2400" dirty="0" smtClean="0"/>
              <a:t>Responsibility in the relevant sense is </a:t>
            </a:r>
            <a:r>
              <a:rPr lang="en-GB" sz="2400" b="1" dirty="0" smtClean="0">
                <a:solidFill>
                  <a:srgbClr val="0000FF"/>
                </a:solidFill>
              </a:rPr>
              <a:t>“basic” </a:t>
            </a:r>
            <a:r>
              <a:rPr lang="en-GB" sz="2400" dirty="0" smtClean="0"/>
              <a:t>(</a:t>
            </a:r>
            <a:r>
              <a:rPr lang="en-GB" sz="2400" dirty="0" err="1" smtClean="0"/>
              <a:t>Bjornsson</a:t>
            </a:r>
            <a:r>
              <a:rPr lang="en-GB" sz="2400" dirty="0" smtClean="0"/>
              <a:t> </a:t>
            </a:r>
            <a:r>
              <a:rPr lang="en-GB" sz="2400" dirty="0"/>
              <a:t>and </a:t>
            </a:r>
            <a:r>
              <a:rPr lang="en-GB" sz="2400" dirty="0" smtClean="0"/>
              <a:t>Pereboom) i.e.: </a:t>
            </a:r>
          </a:p>
          <a:p>
            <a:pPr marL="0" indent="0">
              <a:buNone/>
            </a:pPr>
            <a:r>
              <a:rPr lang="en-US" sz="2400" dirty="0" smtClean="0"/>
              <a:t>	“the </a:t>
            </a:r>
            <a:r>
              <a:rPr lang="en-US" sz="2400" dirty="0"/>
              <a:t>agent, to be morally responsible, would deserve to be blamed </a:t>
            </a:r>
            <a:r>
              <a:rPr lang="en-US" sz="2400" dirty="0" smtClean="0"/>
              <a:t>	[or punished] because </a:t>
            </a:r>
            <a:r>
              <a:rPr lang="en-US" sz="2400" dirty="0"/>
              <a:t>she performed the action, given sensitivity to </a:t>
            </a:r>
            <a:r>
              <a:rPr lang="en-US" sz="2400" dirty="0" smtClean="0"/>
              <a:t>	its </a:t>
            </a:r>
            <a:r>
              <a:rPr lang="en-US" sz="2400" dirty="0"/>
              <a:t>moral status, and </a:t>
            </a:r>
            <a:r>
              <a:rPr lang="en-US" sz="2400" b="1" dirty="0">
                <a:solidFill>
                  <a:srgbClr val="0000FF"/>
                </a:solidFill>
              </a:rPr>
              <a:t>not </a:t>
            </a:r>
            <a:r>
              <a:rPr lang="en-US" sz="2400" b="1" dirty="0" smtClean="0">
                <a:solidFill>
                  <a:srgbClr val="0000FF"/>
                </a:solidFill>
              </a:rPr>
              <a:t>by virtue </a:t>
            </a:r>
            <a:r>
              <a:rPr lang="en-US" sz="2400" b="1" dirty="0">
                <a:solidFill>
                  <a:srgbClr val="0000FF"/>
                </a:solidFill>
              </a:rPr>
              <a:t>of consequentialist or </a:t>
            </a:r>
            <a:r>
              <a:rPr lang="en-US" sz="2400" b="1" dirty="0" smtClean="0">
                <a:solidFill>
                  <a:srgbClr val="0000FF"/>
                </a:solidFill>
              </a:rPr>
              <a:t>	</a:t>
            </a:r>
            <a:r>
              <a:rPr lang="en-US" sz="2400" b="1" dirty="0" err="1" smtClean="0">
                <a:solidFill>
                  <a:srgbClr val="0000FF"/>
                </a:solidFill>
              </a:rPr>
              <a:t>contractualist</a:t>
            </a:r>
            <a:r>
              <a:rPr lang="en-US" sz="2400" b="1" dirty="0" smtClean="0">
                <a:solidFill>
                  <a:srgbClr val="0000FF"/>
                </a:solidFill>
              </a:rPr>
              <a:t> considerations</a:t>
            </a:r>
            <a:r>
              <a:rPr lang="en-US" sz="2400" dirty="0" smtClean="0"/>
              <a:t>” </a:t>
            </a:r>
          </a:p>
          <a:p>
            <a:pPr marL="0" indent="0">
              <a:buNone/>
            </a:pPr>
            <a:endParaRPr lang="en-US" dirty="0"/>
          </a:p>
        </p:txBody>
      </p:sp>
    </p:spTree>
    <p:extLst>
      <p:ext uri="{BB962C8B-B14F-4D97-AF65-F5344CB8AC3E}">
        <p14:creationId xmlns:p14="http://schemas.microsoft.com/office/powerpoint/2010/main" val="13790983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15" y="99618"/>
            <a:ext cx="8927656" cy="510535"/>
          </a:xfrm>
        </p:spPr>
        <p:txBody>
          <a:bodyPr>
            <a:noAutofit/>
          </a:bodyPr>
          <a:lstStyle/>
          <a:p>
            <a:r>
              <a:rPr lang="en-US" sz="2800" b="1" dirty="0" smtClean="0"/>
              <a:t>Motivated Reasoning about Responsibility</a:t>
            </a:r>
            <a:endParaRPr lang="en-US" sz="2800" b="1" dirty="0"/>
          </a:p>
        </p:txBody>
      </p:sp>
      <p:sp>
        <p:nvSpPr>
          <p:cNvPr id="3" name="Content Placeholder 2"/>
          <p:cNvSpPr>
            <a:spLocks noGrp="1"/>
          </p:cNvSpPr>
          <p:nvPr>
            <p:ph idx="1"/>
          </p:nvPr>
        </p:nvSpPr>
        <p:spPr>
          <a:xfrm>
            <a:off x="124515" y="610153"/>
            <a:ext cx="8927655" cy="6247847"/>
          </a:xfrm>
        </p:spPr>
        <p:txBody>
          <a:bodyPr>
            <a:normAutofit/>
          </a:bodyPr>
          <a:lstStyle/>
          <a:p>
            <a:r>
              <a:rPr lang="en-US" sz="2400" dirty="0" smtClean="0"/>
              <a:t>Participants may have been motivated to hold the offender responsible for consequentialist reasons (e.g. to punish to protect society).</a:t>
            </a:r>
          </a:p>
          <a:p>
            <a:pPr marL="0" indent="0">
              <a:buNone/>
            </a:pPr>
            <a:endParaRPr lang="en-US" sz="1000" dirty="0" smtClean="0"/>
          </a:p>
          <a:p>
            <a:r>
              <a:rPr lang="en-US" sz="2400" dirty="0" smtClean="0"/>
              <a:t>This possibility seems plausible, as previous studies (e.g. Clark et al 2014) show that people’s use of responsibility-related concepts (e.g. free will, intention, causation) are driven by social motives, e.g. the desire to punish.</a:t>
            </a:r>
            <a:endParaRPr lang="en-US" sz="1000" dirty="0" smtClean="0"/>
          </a:p>
          <a:p>
            <a:pPr marL="0" indent="0">
              <a:buNone/>
            </a:pPr>
            <a:endParaRPr lang="en-US" sz="2400" dirty="0" smtClean="0"/>
          </a:p>
          <a:p>
            <a:pPr marL="0" indent="0">
              <a:buNone/>
            </a:pPr>
            <a:endParaRPr lang="en-US" sz="2400" dirty="0"/>
          </a:p>
          <a:p>
            <a:pPr marL="0" indent="0">
              <a:buNone/>
            </a:pPr>
            <a:endParaRPr lang="en-US" sz="2400" dirty="0" smtClean="0"/>
          </a:p>
          <a:p>
            <a:endParaRPr lang="en-US" sz="2400" dirty="0" smtClean="0"/>
          </a:p>
          <a:p>
            <a:pPr marL="0" indent="0">
              <a:buNone/>
            </a:pPr>
            <a:endParaRPr lang="en-US" sz="2400" dirty="0" smtClean="0"/>
          </a:p>
          <a:p>
            <a:r>
              <a:rPr lang="en-US" sz="2400" dirty="0" smtClean="0"/>
              <a:t>Limitation: Previous research does not distinguish between different goals of punishment, e.g. retribution v social protection. </a:t>
            </a:r>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p:txBody>
      </p:sp>
      <p:graphicFrame>
        <p:nvGraphicFramePr>
          <p:cNvPr id="5" name="Table 4"/>
          <p:cNvGraphicFramePr>
            <a:graphicFrameLocks noGrp="1"/>
          </p:cNvGraphicFramePr>
          <p:nvPr>
            <p:extLst>
              <p:ext uri="{D42A27DB-BD31-4B8C-83A1-F6EECF244321}">
                <p14:modId xmlns:p14="http://schemas.microsoft.com/office/powerpoint/2010/main" val="2386793329"/>
              </p:ext>
            </p:extLst>
          </p:nvPr>
        </p:nvGraphicFramePr>
        <p:xfrm>
          <a:off x="348636" y="3636606"/>
          <a:ext cx="8342443" cy="2009942"/>
        </p:xfrm>
        <a:graphic>
          <a:graphicData uri="http://schemas.openxmlformats.org/drawingml/2006/table">
            <a:tbl>
              <a:tblPr firstRow="1" bandRow="1">
                <a:tableStyleId>{5C22544A-7EE6-4342-B048-85BDC9FD1C3A}</a:tableStyleId>
              </a:tblPr>
              <a:tblGrid>
                <a:gridCol w="4139766">
                  <a:extLst>
                    <a:ext uri="{9D8B030D-6E8A-4147-A177-3AD203B41FA5}">
                      <a16:colId xmlns:a16="http://schemas.microsoft.com/office/drawing/2014/main" xmlns="" val="20000"/>
                    </a:ext>
                  </a:extLst>
                </a:gridCol>
                <a:gridCol w="4202677">
                  <a:extLst>
                    <a:ext uri="{9D8B030D-6E8A-4147-A177-3AD203B41FA5}">
                      <a16:colId xmlns:a16="http://schemas.microsoft.com/office/drawing/2014/main" xmlns="" val="20001"/>
                    </a:ext>
                  </a:extLst>
                </a:gridCol>
              </a:tblGrid>
              <a:tr h="750239">
                <a:tc>
                  <a:txBody>
                    <a:bodyPr/>
                    <a:lstStyle/>
                    <a:p>
                      <a:r>
                        <a:rPr lang="en-US" sz="2400" dirty="0" smtClean="0"/>
                        <a:t>Bottom</a:t>
                      </a:r>
                      <a:r>
                        <a:rPr lang="en-US" sz="2400" baseline="0" dirty="0" smtClean="0"/>
                        <a:t> Up Reasoning</a:t>
                      </a:r>
                      <a:endParaRPr lang="en-US" sz="2400" dirty="0"/>
                    </a:p>
                  </a:txBody>
                  <a:tcPr>
                    <a:solidFill>
                      <a:schemeClr val="accent5">
                        <a:lumMod val="75000"/>
                      </a:schemeClr>
                    </a:solidFill>
                  </a:tcPr>
                </a:tc>
                <a:tc>
                  <a:txBody>
                    <a:bodyPr/>
                    <a:lstStyle/>
                    <a:p>
                      <a:r>
                        <a:rPr lang="en-US" sz="2400" dirty="0" smtClean="0"/>
                        <a:t>Top Down Reasoning</a:t>
                      </a:r>
                      <a:endParaRPr lang="en-US" sz="2400" dirty="0"/>
                    </a:p>
                  </a:txBody>
                  <a:tcPr>
                    <a:solidFill>
                      <a:schemeClr val="accent4">
                        <a:lumMod val="75000"/>
                      </a:schemeClr>
                    </a:solidFill>
                  </a:tcPr>
                </a:tc>
                <a:extLst>
                  <a:ext uri="{0D108BD9-81ED-4DB2-BD59-A6C34878D82A}">
                    <a16:rowId xmlns:a16="http://schemas.microsoft.com/office/drawing/2014/main" xmlns="" val="10000"/>
                  </a:ext>
                </a:extLst>
              </a:tr>
              <a:tr h="1259703">
                <a:tc>
                  <a:txBody>
                    <a:bodyPr/>
                    <a:lstStyle/>
                    <a:p>
                      <a:r>
                        <a:rPr lang="en-US" sz="2400" dirty="0" smtClean="0">
                          <a:solidFill>
                            <a:schemeClr val="accent5">
                              <a:lumMod val="50000"/>
                            </a:schemeClr>
                          </a:solidFill>
                        </a:rPr>
                        <a:t>“Free will”/</a:t>
                      </a:r>
                      <a:r>
                        <a:rPr lang="en-US" sz="2400" baseline="0" dirty="0" smtClean="0">
                          <a:solidFill>
                            <a:schemeClr val="accent5">
                              <a:lumMod val="50000"/>
                            </a:schemeClr>
                          </a:solidFill>
                        </a:rPr>
                        <a:t> “</a:t>
                      </a:r>
                      <a:r>
                        <a:rPr lang="en-US" sz="2400" dirty="0" smtClean="0">
                          <a:solidFill>
                            <a:schemeClr val="accent5">
                              <a:lumMod val="50000"/>
                            </a:schemeClr>
                          </a:solidFill>
                        </a:rPr>
                        <a:t>intention”/</a:t>
                      </a:r>
                      <a:r>
                        <a:rPr lang="en-US" sz="2400" baseline="0" dirty="0" smtClean="0">
                          <a:solidFill>
                            <a:schemeClr val="accent5">
                              <a:lumMod val="50000"/>
                            </a:schemeClr>
                          </a:solidFill>
                        </a:rPr>
                        <a:t> “</a:t>
                      </a:r>
                      <a:r>
                        <a:rPr lang="en-US" sz="2400" dirty="0" smtClean="0">
                          <a:solidFill>
                            <a:schemeClr val="accent5">
                              <a:lumMod val="50000"/>
                            </a:schemeClr>
                          </a:solidFill>
                        </a:rPr>
                        <a:t>causing”</a:t>
                      </a:r>
                      <a:r>
                        <a:rPr lang="en-US" sz="2400" baseline="0" dirty="0" smtClean="0">
                          <a:solidFill>
                            <a:schemeClr val="accent5">
                              <a:lumMod val="50000"/>
                            </a:schemeClr>
                          </a:solidFill>
                        </a:rPr>
                        <a:t> harm are part of the </a:t>
                      </a:r>
                      <a:r>
                        <a:rPr lang="en-US" sz="2400" i="1" baseline="0" dirty="0" smtClean="0">
                          <a:solidFill>
                            <a:schemeClr val="accent5">
                              <a:lumMod val="50000"/>
                            </a:schemeClr>
                          </a:solidFill>
                        </a:rPr>
                        <a:t>grounds</a:t>
                      </a:r>
                      <a:r>
                        <a:rPr lang="en-US" sz="2400" baseline="0" dirty="0" smtClean="0">
                          <a:solidFill>
                            <a:schemeClr val="accent5">
                              <a:lumMod val="50000"/>
                            </a:schemeClr>
                          </a:solidFill>
                        </a:rPr>
                        <a:t> for punishment</a:t>
                      </a:r>
                      <a:endParaRPr lang="en-US" sz="2400" dirty="0">
                        <a:solidFill>
                          <a:schemeClr val="accent5">
                            <a:lumMod val="50000"/>
                          </a:schemeClr>
                        </a:solidFill>
                      </a:endParaRPr>
                    </a:p>
                  </a:txBody>
                  <a:tcPr>
                    <a:solidFill>
                      <a:schemeClr val="accent5">
                        <a:lumMod val="60000"/>
                        <a:lumOff val="40000"/>
                      </a:schemeClr>
                    </a:solidFill>
                  </a:tcPr>
                </a:tc>
                <a:tc>
                  <a:txBody>
                    <a:bodyPr/>
                    <a:lstStyle/>
                    <a:p>
                      <a:r>
                        <a:rPr lang="en-US" sz="2400" dirty="0" smtClean="0">
                          <a:solidFill>
                            <a:schemeClr val="accent4">
                              <a:lumMod val="50000"/>
                            </a:schemeClr>
                          </a:solidFill>
                        </a:rPr>
                        <a:t>The goal of punishment influences</a:t>
                      </a:r>
                      <a:r>
                        <a:rPr lang="en-US" sz="2400" baseline="0" dirty="0" smtClean="0">
                          <a:solidFill>
                            <a:schemeClr val="accent4">
                              <a:lumMod val="50000"/>
                            </a:schemeClr>
                          </a:solidFill>
                        </a:rPr>
                        <a:t> the use of “free will”/ “intention”/ “causing” harm</a:t>
                      </a:r>
                      <a:endParaRPr lang="en-US" sz="2400" dirty="0">
                        <a:solidFill>
                          <a:schemeClr val="accent4">
                            <a:lumMod val="50000"/>
                          </a:schemeClr>
                        </a:solidFill>
                      </a:endParaRPr>
                    </a:p>
                  </a:txBody>
                  <a:tcPr>
                    <a:solidFill>
                      <a:schemeClr val="accent4">
                        <a:lumMod val="60000"/>
                        <a:lumOff val="4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60562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2248</TotalTime>
  <Words>3266</Words>
  <Application>Microsoft Macintosh PowerPoint</Application>
  <PresentationFormat>On-screen Show (4:3)</PresentationFormat>
  <Paragraphs>318</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Neurobiological Determinism  and  Intuitions About  Retributive Punishment </vt:lpstr>
      <vt:lpstr>PowerPoint Presentation</vt:lpstr>
      <vt:lpstr>Overview</vt:lpstr>
      <vt:lpstr>Background</vt:lpstr>
      <vt:lpstr>Retributivism</vt:lpstr>
      <vt:lpstr>The Challenge of Determinism</vt:lpstr>
      <vt:lpstr>The Challenge of Neuro-Determinism</vt:lpstr>
      <vt:lpstr>Determinism and Public Attitudes</vt:lpstr>
      <vt:lpstr>Motivated Reasoning about Responsibility</vt:lpstr>
      <vt:lpstr>Responsibility and Condemnation</vt:lpstr>
      <vt:lpstr>Explicit v Implicit Retributivism</vt:lpstr>
      <vt:lpstr>Key Questions</vt:lpstr>
      <vt:lpstr>Key Questions</vt:lpstr>
      <vt:lpstr>Method</vt:lpstr>
      <vt:lpstr>Procedure</vt:lpstr>
      <vt:lpstr>Offence</vt:lpstr>
      <vt:lpstr>Testimony</vt:lpstr>
      <vt:lpstr>Testimony</vt:lpstr>
      <vt:lpstr>Testimony</vt:lpstr>
      <vt:lpstr>Testimony</vt:lpstr>
      <vt:lpstr>Testimony</vt:lpstr>
      <vt:lpstr>Testimony</vt:lpstr>
      <vt:lpstr>Testimony</vt:lpstr>
      <vt:lpstr>Testimony</vt:lpstr>
      <vt:lpstr>Testimony</vt:lpstr>
      <vt:lpstr>Testimony</vt:lpstr>
      <vt:lpstr>Responsible?</vt:lpstr>
      <vt:lpstr>Responsible?</vt:lpstr>
      <vt:lpstr>Further sentencing info</vt:lpstr>
      <vt:lpstr>[The retributive concern]</vt:lpstr>
      <vt:lpstr>[The consequentialist concern]</vt:lpstr>
      <vt:lpstr>Results</vt:lpstr>
      <vt:lpstr>Responsible?</vt:lpstr>
      <vt:lpstr>Further sentencing info</vt:lpstr>
      <vt:lpstr>Consistent explicit retributivists</vt:lpstr>
      <vt:lpstr>Implications</vt:lpstr>
      <vt:lpstr>Implications</vt:lpstr>
      <vt:lpstr>Implications for Xphi on “Folk Compatibilism”</vt:lpstr>
      <vt:lpstr>Implications for Research on Motivated Reasoning </vt:lpstr>
      <vt:lpstr>Implications for Public Support of Retributive Punishment</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reviewer Reviewer</dc:creator>
  <cp:lastModifiedBy>Gregg Caruso</cp:lastModifiedBy>
  <cp:revision>134</cp:revision>
  <dcterms:created xsi:type="dcterms:W3CDTF">2018-03-07T14:08:44Z</dcterms:created>
  <dcterms:modified xsi:type="dcterms:W3CDTF">2018-06-16T11:59:09Z</dcterms:modified>
</cp:coreProperties>
</file>