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4" r:id="rId7"/>
    <p:sldId id="265" r:id="rId8"/>
    <p:sldId id="266" r:id="rId9"/>
    <p:sldId id="276" r:id="rId10"/>
    <p:sldId id="278" r:id="rId11"/>
    <p:sldId id="277" r:id="rId12"/>
    <p:sldId id="268" r:id="rId13"/>
    <p:sldId id="269" r:id="rId14"/>
    <p:sldId id="270" r:id="rId15"/>
    <p:sldId id="275"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showGuides="1">
      <p:cViewPr varScale="1">
        <p:scale>
          <a:sx n="68" d="100"/>
          <a:sy n="68" d="100"/>
        </p:scale>
        <p:origin x="628"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E1CA89-8AF6-40CA-8F35-166171E10BDD}" type="datetimeFigureOut">
              <a:rPr lang="en-US" smtClean="0"/>
              <a:t>10/12/2019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F06888-8BF0-483D-8B00-1DADBF8B0CD0}" type="slidenum">
              <a:rPr lang="en-US" smtClean="0"/>
              <a:t>‹#›</a:t>
            </a:fld>
            <a:endParaRPr lang="en-US"/>
          </a:p>
        </p:txBody>
      </p:sp>
    </p:spTree>
    <p:extLst>
      <p:ext uri="{BB962C8B-B14F-4D97-AF65-F5344CB8AC3E}">
        <p14:creationId xmlns:p14="http://schemas.microsoft.com/office/powerpoint/2010/main" val="207343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255327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298DB0-5040-4EA3-BB20-A6CFF44462B5}"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231828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298DB0-5040-4EA3-BB20-A6CFF44462B5}"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12274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298DB0-5040-4EA3-BB20-A6CFF44462B5}"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3996805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2229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298DB0-5040-4EA3-BB20-A6CFF44462B5}"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334750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98DB0-5040-4EA3-BB20-A6CFF44462B5}"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108147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298DB0-5040-4EA3-BB20-A6CFF44462B5}"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59538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298DB0-5040-4EA3-BB20-A6CFF44462B5}" type="datetimeFigureOut">
              <a:rPr lang="en-US" smtClean="0"/>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405026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298DB0-5040-4EA3-BB20-A6CFF44462B5}" type="datetimeFigureOut">
              <a:rPr lang="en-US" smtClean="0"/>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321538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8DB0-5040-4EA3-BB20-A6CFF44462B5}" type="datetimeFigureOut">
              <a:rPr lang="en-US" smtClean="0"/>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58188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298DB0-5040-4EA3-BB20-A6CFF44462B5}"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1806787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298DB0-5040-4EA3-BB20-A6CFF44462B5}"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9FD83-FF2C-4FE0-ACC4-650CAA001799}" type="slidenum">
              <a:rPr lang="en-US" smtClean="0"/>
              <a:t>‹#›</a:t>
            </a:fld>
            <a:endParaRPr lang="en-US"/>
          </a:p>
        </p:txBody>
      </p:sp>
    </p:spTree>
    <p:extLst>
      <p:ext uri="{BB962C8B-B14F-4D97-AF65-F5344CB8AC3E}">
        <p14:creationId xmlns:p14="http://schemas.microsoft.com/office/powerpoint/2010/main" val="3860365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8DB0-5040-4EA3-BB20-A6CFF44462B5}" type="datetimeFigureOut">
              <a:rPr lang="en-US" smtClean="0"/>
              <a:t>10/12/2019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9FD83-FF2C-4FE0-ACC4-650CAA001799}" type="slidenum">
              <a:rPr lang="en-US" smtClean="0"/>
              <a:t>‹#›</a:t>
            </a:fld>
            <a:endParaRPr lang="en-US"/>
          </a:p>
        </p:txBody>
      </p:sp>
    </p:spTree>
    <p:extLst>
      <p:ext uri="{BB962C8B-B14F-4D97-AF65-F5344CB8AC3E}">
        <p14:creationId xmlns:p14="http://schemas.microsoft.com/office/powerpoint/2010/main" val="2100445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lia.Hernandez@csusb.edu"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2.ed.gov/programs/triostudsupp/index.html" TargetMode="External"/><Relationship Id="rId2" Type="http://schemas.openxmlformats.org/officeDocument/2006/relationships/hyperlink" Target="http://www.coenet.org/proposal_writing_workshops.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ngimg.com/download/38106"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grants.gov/" TargetMode="External"/><Relationship Id="rId2" Type="http://schemas.openxmlformats.org/officeDocument/2006/relationships/hyperlink" Target="https://www.regulations.gov/document?D=ED-2019-ICCD-0088-000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703341"/>
            <a:ext cx="10515600" cy="2387600"/>
          </a:xfrm>
        </p:spPr>
        <p:txBody>
          <a:bodyPr anchor="ctr" anchorCtr="0">
            <a:normAutofit/>
          </a:bodyPr>
          <a:lstStyle/>
          <a:p>
            <a:r>
              <a:rPr lang="en-US" sz="4800" dirty="0">
                <a:solidFill>
                  <a:schemeClr val="bg1"/>
                </a:solidFill>
              </a:rPr>
              <a:t>Professional Development Seminar</a:t>
            </a:r>
            <a:br>
              <a:rPr lang="en-US" sz="4800" dirty="0">
                <a:solidFill>
                  <a:schemeClr val="bg1"/>
                </a:solidFill>
              </a:rPr>
            </a:br>
            <a:r>
              <a:rPr lang="en-US" sz="4000" dirty="0">
                <a:solidFill>
                  <a:schemeClr val="bg1"/>
                </a:solidFill>
              </a:rPr>
              <a:t>People, Passion and Purpose: Pathway to Success</a:t>
            </a:r>
          </a:p>
        </p:txBody>
      </p:sp>
      <p:sp>
        <p:nvSpPr>
          <p:cNvPr id="3" name="Subtitle 2"/>
          <p:cNvSpPr>
            <a:spLocks noGrp="1"/>
          </p:cNvSpPr>
          <p:nvPr>
            <p:ph type="subTitle" idx="4294967295"/>
          </p:nvPr>
        </p:nvSpPr>
        <p:spPr>
          <a:xfrm>
            <a:off x="838200" y="3872753"/>
            <a:ext cx="9582736" cy="2760571"/>
          </a:xfrm>
        </p:spPr>
        <p:txBody>
          <a:bodyPr>
            <a:normAutofit/>
          </a:bodyPr>
          <a:lstStyle/>
          <a:p>
            <a:pPr marL="0" indent="0">
              <a:buNone/>
            </a:pPr>
            <a:r>
              <a:rPr lang="en-US" sz="3600" b="1" dirty="0">
                <a:solidFill>
                  <a:schemeClr val="bg1"/>
                </a:solidFill>
                <a:latin typeface="+mj-lt"/>
              </a:rPr>
              <a:t>Grant Writing Strategies, Hygiene and Packaging</a:t>
            </a:r>
          </a:p>
          <a:p>
            <a:pPr marL="0" indent="0">
              <a:lnSpc>
                <a:spcPct val="100000"/>
              </a:lnSpc>
              <a:spcBef>
                <a:spcPts val="0"/>
              </a:spcBef>
              <a:buNone/>
            </a:pPr>
            <a:endParaRPr lang="en-US" sz="1600" dirty="0">
              <a:solidFill>
                <a:schemeClr val="bg1"/>
              </a:solidFill>
              <a:latin typeface="+mj-lt"/>
            </a:endParaRPr>
          </a:p>
          <a:p>
            <a:pPr marL="0" indent="0">
              <a:lnSpc>
                <a:spcPct val="100000"/>
              </a:lnSpc>
              <a:spcBef>
                <a:spcPts val="0"/>
              </a:spcBef>
              <a:buNone/>
            </a:pPr>
            <a:r>
              <a:rPr lang="en-US" sz="2200" dirty="0">
                <a:solidFill>
                  <a:schemeClr val="bg1"/>
                </a:solidFill>
                <a:latin typeface="+mj-lt"/>
              </a:rPr>
              <a:t>Dalia Hernandez</a:t>
            </a:r>
          </a:p>
          <a:p>
            <a:pPr marL="0" indent="0">
              <a:lnSpc>
                <a:spcPct val="100000"/>
              </a:lnSpc>
              <a:spcBef>
                <a:spcPts val="0"/>
              </a:spcBef>
              <a:buNone/>
            </a:pPr>
            <a:r>
              <a:rPr lang="en-US" sz="2200" dirty="0">
                <a:solidFill>
                  <a:schemeClr val="bg1"/>
                </a:solidFill>
                <a:latin typeface="+mj-lt"/>
              </a:rPr>
              <a:t>Director, Upward Bound and Upward Bound Math Science</a:t>
            </a:r>
          </a:p>
          <a:p>
            <a:pPr marL="0" indent="0">
              <a:lnSpc>
                <a:spcPct val="100000"/>
              </a:lnSpc>
              <a:spcBef>
                <a:spcPts val="0"/>
              </a:spcBef>
              <a:buNone/>
            </a:pPr>
            <a:r>
              <a:rPr lang="en-US" sz="2200" dirty="0">
                <a:solidFill>
                  <a:schemeClr val="bg1"/>
                </a:solidFill>
                <a:latin typeface="+mj-lt"/>
              </a:rPr>
              <a:t>California State University, San Bernardino</a:t>
            </a:r>
          </a:p>
          <a:p>
            <a:pPr marL="0" indent="0">
              <a:lnSpc>
                <a:spcPct val="100000"/>
              </a:lnSpc>
              <a:spcBef>
                <a:spcPts val="0"/>
              </a:spcBef>
              <a:buNone/>
            </a:pPr>
            <a:r>
              <a:rPr lang="en-US" sz="2200" dirty="0">
                <a:solidFill>
                  <a:schemeClr val="bg1"/>
                </a:solidFill>
                <a:latin typeface="+mj-lt"/>
                <a:hlinkClick r:id="rId3"/>
              </a:rPr>
              <a:t>Dalia.Hernandez@csusb.edu</a:t>
            </a:r>
            <a:endParaRPr lang="en-US" sz="2200" dirty="0">
              <a:solidFill>
                <a:schemeClr val="bg1"/>
              </a:solidFill>
              <a:latin typeface="+mj-lt"/>
            </a:endParaRPr>
          </a:p>
          <a:p>
            <a:pPr marL="0" indent="0">
              <a:lnSpc>
                <a:spcPct val="100000"/>
              </a:lnSpc>
              <a:spcBef>
                <a:spcPts val="0"/>
              </a:spcBef>
              <a:buNone/>
            </a:pPr>
            <a:r>
              <a:rPr lang="en-US" sz="2200" dirty="0">
                <a:solidFill>
                  <a:schemeClr val="bg1"/>
                </a:solidFill>
                <a:latin typeface="+mj-lt"/>
              </a:rPr>
              <a:t>626-230-0044</a:t>
            </a:r>
          </a:p>
          <a:p>
            <a:pPr marL="0" indent="0">
              <a:buNone/>
            </a:pPr>
            <a:endParaRPr lang="en-US" sz="2400" dirty="0">
              <a:solidFill>
                <a:schemeClr val="bg1"/>
              </a:solidFill>
              <a:latin typeface="+mj-lt"/>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invGray">
          <a:xfrm>
            <a:off x="366729" y="258017"/>
            <a:ext cx="1747373" cy="1790698"/>
          </a:xfrm>
          <a:prstGeom prst="rect">
            <a:avLst/>
          </a:prstGeom>
        </p:spPr>
      </p:pic>
    </p:spTree>
    <p:extLst>
      <p:ext uri="{BB962C8B-B14F-4D97-AF65-F5344CB8AC3E}">
        <p14:creationId xmlns:p14="http://schemas.microsoft.com/office/powerpoint/2010/main" val="157861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91460-C2D3-4AB2-8176-34369B955A53}"/>
              </a:ext>
            </a:extLst>
          </p:cNvPr>
          <p:cNvSpPr>
            <a:spLocks noGrp="1"/>
          </p:cNvSpPr>
          <p:nvPr>
            <p:ph type="title"/>
          </p:nvPr>
        </p:nvSpPr>
        <p:spPr/>
        <p:txBody>
          <a:bodyPr/>
          <a:lstStyle/>
          <a:p>
            <a:r>
              <a:rPr lang="en-US" dirty="0">
                <a:solidFill>
                  <a:srgbClr val="FF0000"/>
                </a:solidFill>
              </a:rPr>
              <a:t>Budget</a:t>
            </a:r>
          </a:p>
        </p:txBody>
      </p:sp>
      <p:sp>
        <p:nvSpPr>
          <p:cNvPr id="3" name="Content Placeholder 2">
            <a:extLst>
              <a:ext uri="{FF2B5EF4-FFF2-40B4-BE49-F238E27FC236}">
                <a16:creationId xmlns:a16="http://schemas.microsoft.com/office/drawing/2014/main" id="{7EAFB6E3-42A6-48A9-8FC4-C961AE61C899}"/>
              </a:ext>
            </a:extLst>
          </p:cNvPr>
          <p:cNvSpPr>
            <a:spLocks noGrp="1"/>
          </p:cNvSpPr>
          <p:nvPr>
            <p:ph idx="1"/>
          </p:nvPr>
        </p:nvSpPr>
        <p:spPr>
          <a:xfrm>
            <a:off x="838200" y="1395167"/>
            <a:ext cx="11001866" cy="5231875"/>
          </a:xfrm>
        </p:spPr>
        <p:txBody>
          <a:bodyPr>
            <a:normAutofit/>
          </a:bodyPr>
          <a:lstStyle/>
          <a:p>
            <a:r>
              <a:rPr lang="en-US" dirty="0">
                <a:solidFill>
                  <a:schemeClr val="bg1">
                    <a:lumMod val="50000"/>
                  </a:schemeClr>
                </a:solidFill>
              </a:rPr>
              <a:t>FOR APPLICANTS CURRENTLY RECEIVING A SSS PROGRAM GRANT</a:t>
            </a:r>
          </a:p>
          <a:p>
            <a:pPr lvl="1"/>
            <a:r>
              <a:rPr lang="en-US" sz="3000" dirty="0">
                <a:solidFill>
                  <a:schemeClr val="bg1">
                    <a:lumMod val="50000"/>
                  </a:schemeClr>
                </a:solidFill>
              </a:rPr>
              <a:t>The maximum award amount is the greater of :</a:t>
            </a:r>
          </a:p>
          <a:p>
            <a:pPr lvl="2"/>
            <a:r>
              <a:rPr lang="en-US" sz="3000" dirty="0">
                <a:solidFill>
                  <a:schemeClr val="bg1">
                    <a:lumMod val="50000"/>
                  </a:schemeClr>
                </a:solidFill>
              </a:rPr>
              <a:t>(a) $220,000 or</a:t>
            </a:r>
          </a:p>
          <a:p>
            <a:pPr lvl="2"/>
            <a:r>
              <a:rPr lang="en-US" sz="3000" dirty="0">
                <a:solidFill>
                  <a:schemeClr val="bg1">
                    <a:lumMod val="50000"/>
                  </a:schemeClr>
                </a:solidFill>
              </a:rPr>
              <a:t>(b) an amount equal to 100% of the applicant’s base award amount for the last fiscal year for which funding was received</a:t>
            </a:r>
          </a:p>
          <a:p>
            <a:pPr lvl="3"/>
            <a:r>
              <a:rPr lang="en-US" sz="3000" dirty="0">
                <a:solidFill>
                  <a:schemeClr val="bg1">
                    <a:lumMod val="50000"/>
                  </a:schemeClr>
                </a:solidFill>
              </a:rPr>
              <a:t>Based on current RFP draft is FY 2012</a:t>
            </a:r>
          </a:p>
          <a:p>
            <a:pPr lvl="3"/>
            <a:r>
              <a:rPr lang="en-US" sz="3000" dirty="0">
                <a:solidFill>
                  <a:schemeClr val="bg1">
                    <a:lumMod val="50000"/>
                  </a:schemeClr>
                </a:solidFill>
              </a:rPr>
              <a:t>Actual per student amount will be included in the final RFP released</a:t>
            </a:r>
          </a:p>
        </p:txBody>
      </p:sp>
    </p:spTree>
    <p:extLst>
      <p:ext uri="{BB962C8B-B14F-4D97-AF65-F5344CB8AC3E}">
        <p14:creationId xmlns:p14="http://schemas.microsoft.com/office/powerpoint/2010/main" val="693019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089C9-6EC5-43F9-B5D9-FD4A23AAB240}"/>
              </a:ext>
            </a:extLst>
          </p:cNvPr>
          <p:cNvSpPr>
            <a:spLocks noGrp="1"/>
          </p:cNvSpPr>
          <p:nvPr>
            <p:ph type="title"/>
          </p:nvPr>
        </p:nvSpPr>
        <p:spPr/>
        <p:txBody>
          <a:bodyPr/>
          <a:lstStyle/>
          <a:p>
            <a:r>
              <a:rPr lang="en-US" dirty="0">
                <a:solidFill>
                  <a:srgbClr val="FF0000"/>
                </a:solidFill>
              </a:rPr>
              <a:t>Budget: Cost Sharing or </a:t>
            </a:r>
            <a:r>
              <a:rPr lang="en-US" dirty="0" err="1">
                <a:solidFill>
                  <a:srgbClr val="FF0000"/>
                </a:solidFill>
              </a:rPr>
              <a:t>MAtching</a:t>
            </a:r>
            <a:endParaRPr lang="en-US" dirty="0">
              <a:solidFill>
                <a:srgbClr val="FF0000"/>
              </a:solidFill>
            </a:endParaRPr>
          </a:p>
        </p:txBody>
      </p:sp>
      <p:sp>
        <p:nvSpPr>
          <p:cNvPr id="3" name="Content Placeholder 2">
            <a:extLst>
              <a:ext uri="{FF2B5EF4-FFF2-40B4-BE49-F238E27FC236}">
                <a16:creationId xmlns:a16="http://schemas.microsoft.com/office/drawing/2014/main" id="{E8C7EE9D-6A38-49B0-B1A0-B327B8FA80BB}"/>
              </a:ext>
            </a:extLst>
          </p:cNvPr>
          <p:cNvSpPr>
            <a:spLocks noGrp="1"/>
          </p:cNvSpPr>
          <p:nvPr>
            <p:ph idx="1"/>
          </p:nvPr>
        </p:nvSpPr>
        <p:spPr/>
        <p:txBody>
          <a:bodyPr>
            <a:normAutofit/>
          </a:bodyPr>
          <a:lstStyle/>
          <a:p>
            <a:r>
              <a:rPr lang="en-US" sz="3200" dirty="0">
                <a:solidFill>
                  <a:schemeClr val="bg1">
                    <a:lumMod val="50000"/>
                  </a:schemeClr>
                </a:solidFill>
              </a:rPr>
              <a:t>Cost Sharing or Matching: Section 402D(d)(4) of the HEA requires that all successful applicants that use SSS Program funds to provide grant aid to students pursuant to section 402D(d)(1) of the HEA must provide matching funds, in cash, from non-Federal funds, in an amount that is not less than 33 percent of the total amount of the SSS Program funds used for this aid. This matching requirement does not apply to a grant recipient that is an IHE eligible to receive funds under Part A or Part B of Title III or under Title V of the HEA.</a:t>
            </a:r>
          </a:p>
        </p:txBody>
      </p:sp>
    </p:spTree>
    <p:extLst>
      <p:ext uri="{BB962C8B-B14F-4D97-AF65-F5344CB8AC3E}">
        <p14:creationId xmlns:p14="http://schemas.microsoft.com/office/powerpoint/2010/main" val="187161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Request for Proposals (RFP)- Outline</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39495" y="1223681"/>
            <a:ext cx="11398505" cy="5365378"/>
          </a:xfrm>
        </p:spPr>
        <p:txBody>
          <a:bodyPr>
            <a:normAutofit fontScale="92500" lnSpcReduction="20000"/>
          </a:bodyPr>
          <a:lstStyle/>
          <a:p>
            <a:pPr algn="just"/>
            <a:r>
              <a:rPr lang="en-US" sz="3200" dirty="0"/>
              <a:t>(G) Evaluation Plan: A strong evaluation plan should be included and should be used, as appropriate, to shape the development of the project from the beginning of the grant period. The evaluation plan should include benchmarks to monitor progress toward meeting specific project objectives based on the program’s performance indicators. The plan should describe the evaluation design, indicating: (1) what types of data will be collected; (2) when various types of data will be collected; (3) what methods will be used; (4) what instruments will be developed and when; (5) how the data will be analyzed; (6) when reports and outcomes will be available; and (7) how the applicant will use the information collected through evaluation to monitor the progress of the funded project and to provide accountability information about the success of the project. </a:t>
            </a:r>
            <a:r>
              <a:rPr lang="en-US" sz="3200" u="sng" dirty="0"/>
              <a:t>The use of an outside evaluator is not required.</a:t>
            </a:r>
          </a:p>
        </p:txBody>
      </p:sp>
    </p:spTree>
    <p:extLst>
      <p:ext uri="{BB962C8B-B14F-4D97-AF65-F5344CB8AC3E}">
        <p14:creationId xmlns:p14="http://schemas.microsoft.com/office/powerpoint/2010/main" val="940558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6" y="448056"/>
            <a:ext cx="11416793" cy="640080"/>
          </a:xfrm>
        </p:spPr>
        <p:txBody>
          <a:bodyPr>
            <a:noAutofit/>
          </a:bodyPr>
          <a:lstStyle/>
          <a:p>
            <a:r>
              <a:rPr lang="en-US" sz="3600" dirty="0">
                <a:solidFill>
                  <a:srgbClr val="FF0000"/>
                </a:solidFill>
              </a:rPr>
              <a:t>Request for Proposals (RFP)- Competitive Preference Priority</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39495" y="1223681"/>
            <a:ext cx="11398505" cy="5365378"/>
          </a:xfrm>
        </p:spPr>
        <p:txBody>
          <a:bodyPr>
            <a:normAutofit/>
          </a:bodyPr>
          <a:lstStyle/>
          <a:p>
            <a:pPr algn="just"/>
            <a:r>
              <a:rPr lang="en-US" sz="3200" dirty="0"/>
              <a:t>Although the draft RFP incudes the prior competition’s competitive preference priorities (CPPs). There is no doubt that the final RFP draft will also include CPPs. CPPs have additional points attached.</a:t>
            </a:r>
          </a:p>
          <a:p>
            <a:pPr algn="just"/>
            <a:endParaRPr lang="en-US" sz="3200" dirty="0"/>
          </a:p>
          <a:p>
            <a:pPr algn="just"/>
            <a:r>
              <a:rPr lang="en-US" sz="3200" dirty="0"/>
              <a:t>Competitive preference priority points can only be awarded if they adhere to the criteria set forth in the RFP (i.e. the study submitted by the applicant meets the WWC standard for moderate evidence of effectiveness and if the study cited is relevant to the proposed project).</a:t>
            </a:r>
          </a:p>
          <a:p>
            <a:pPr algn="just"/>
            <a:endParaRPr lang="en-US" sz="3200" dirty="0"/>
          </a:p>
        </p:txBody>
      </p:sp>
    </p:spTree>
    <p:extLst>
      <p:ext uri="{BB962C8B-B14F-4D97-AF65-F5344CB8AC3E}">
        <p14:creationId xmlns:p14="http://schemas.microsoft.com/office/powerpoint/2010/main" val="296734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Request for Proposals (RFP)- Invitational Priority</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39495" y="1223681"/>
            <a:ext cx="11398505" cy="5365378"/>
          </a:xfrm>
        </p:spPr>
        <p:txBody>
          <a:bodyPr>
            <a:normAutofit/>
          </a:bodyPr>
          <a:lstStyle/>
          <a:p>
            <a:pPr algn="just"/>
            <a:r>
              <a:rPr lang="en-US" sz="3200" dirty="0"/>
              <a:t>If an Invitational Priority is included, it is highly recommended that it be addressed, although no points are attached to </a:t>
            </a:r>
            <a:r>
              <a:rPr lang="en-US" sz="3200" dirty="0" err="1"/>
              <a:t>Invitationl</a:t>
            </a:r>
            <a:r>
              <a:rPr lang="en-US" sz="3200" dirty="0"/>
              <a:t> Priorities.</a:t>
            </a:r>
          </a:p>
          <a:p>
            <a:pPr algn="just"/>
            <a:endParaRPr lang="en-US" sz="3200" dirty="0"/>
          </a:p>
          <a:p>
            <a:pPr algn="just"/>
            <a:r>
              <a:rPr lang="en-US" sz="3200" dirty="0"/>
              <a:t>Applicants addressing the invitational priority should propose a plan to address how the Invitational Priority will be fulfilled.</a:t>
            </a:r>
          </a:p>
          <a:p>
            <a:pPr algn="just"/>
            <a:endParaRPr lang="en-US" sz="3200" dirty="0"/>
          </a:p>
          <a:p>
            <a:pPr algn="just"/>
            <a:r>
              <a:rPr lang="en-US" sz="3200" b="1" dirty="0"/>
              <a:t>No Points Attached</a:t>
            </a:r>
          </a:p>
          <a:p>
            <a:pPr algn="just"/>
            <a:endParaRPr lang="en-US" sz="3200" dirty="0"/>
          </a:p>
        </p:txBody>
      </p:sp>
    </p:spTree>
    <p:extLst>
      <p:ext uri="{BB962C8B-B14F-4D97-AF65-F5344CB8AC3E}">
        <p14:creationId xmlns:p14="http://schemas.microsoft.com/office/powerpoint/2010/main" val="1141463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02D42-5172-49AA-B0C4-9F616AB8E17F}"/>
              </a:ext>
            </a:extLst>
          </p:cNvPr>
          <p:cNvSpPr>
            <a:spLocks noGrp="1"/>
          </p:cNvSpPr>
          <p:nvPr>
            <p:ph type="title"/>
          </p:nvPr>
        </p:nvSpPr>
        <p:spPr/>
        <p:txBody>
          <a:bodyPr/>
          <a:lstStyle/>
          <a:p>
            <a:r>
              <a:rPr lang="en-US" dirty="0">
                <a:solidFill>
                  <a:srgbClr val="FF0000"/>
                </a:solidFill>
              </a:rPr>
              <a:t>SSS </a:t>
            </a:r>
            <a:r>
              <a:rPr lang="en-US" dirty="0" err="1">
                <a:solidFill>
                  <a:srgbClr val="FF0000"/>
                </a:solidFill>
              </a:rPr>
              <a:t>Competution</a:t>
            </a:r>
            <a:r>
              <a:rPr lang="en-US" dirty="0">
                <a:solidFill>
                  <a:srgbClr val="FF0000"/>
                </a:solidFill>
              </a:rPr>
              <a:t> and APR Updates</a:t>
            </a:r>
          </a:p>
        </p:txBody>
      </p:sp>
      <p:sp>
        <p:nvSpPr>
          <p:cNvPr id="3" name="Content Placeholder 2">
            <a:extLst>
              <a:ext uri="{FF2B5EF4-FFF2-40B4-BE49-F238E27FC236}">
                <a16:creationId xmlns:a16="http://schemas.microsoft.com/office/drawing/2014/main" id="{9CB53D0E-A452-4340-9C76-A11CE0BCBA58}"/>
              </a:ext>
            </a:extLst>
          </p:cNvPr>
          <p:cNvSpPr>
            <a:spLocks noGrp="1"/>
          </p:cNvSpPr>
          <p:nvPr>
            <p:ph idx="1"/>
          </p:nvPr>
        </p:nvSpPr>
        <p:spPr>
          <a:xfrm>
            <a:off x="838200" y="1825625"/>
            <a:ext cx="11124414" cy="4351338"/>
          </a:xfrm>
        </p:spPr>
        <p:txBody>
          <a:bodyPr>
            <a:normAutofit fontScale="70000" lnSpcReduction="20000"/>
          </a:bodyPr>
          <a:lstStyle/>
          <a:p>
            <a:r>
              <a:rPr lang="en-US" sz="4800" dirty="0">
                <a:solidFill>
                  <a:schemeClr val="bg1">
                    <a:lumMod val="50000"/>
                  </a:schemeClr>
                </a:solidFill>
              </a:rPr>
              <a:t>COE has released an application workshop</a:t>
            </a:r>
          </a:p>
          <a:p>
            <a:pPr lvl="1"/>
            <a:r>
              <a:rPr lang="en-US" sz="4800" dirty="0">
                <a:solidFill>
                  <a:schemeClr val="bg1">
                    <a:lumMod val="50000"/>
                  </a:schemeClr>
                </a:solidFill>
              </a:rPr>
              <a:t>December 2-3, 2019, New Orleans, LA</a:t>
            </a:r>
          </a:p>
          <a:p>
            <a:pPr lvl="2"/>
            <a:r>
              <a:rPr lang="en-US" sz="4800" dirty="0">
                <a:hlinkClick r:id="rId2"/>
              </a:rPr>
              <a:t>http://www.coenet.org/proposal_writing_workshops.shtml</a:t>
            </a:r>
            <a:endParaRPr lang="en-US" sz="4800" dirty="0"/>
          </a:p>
          <a:p>
            <a:pPr marL="914400" lvl="2" indent="0">
              <a:buNone/>
            </a:pPr>
            <a:endParaRPr lang="en-US" sz="4800" dirty="0"/>
          </a:p>
          <a:p>
            <a:r>
              <a:rPr lang="en-US" sz="4800" dirty="0">
                <a:solidFill>
                  <a:schemeClr val="bg1">
                    <a:lumMod val="50000"/>
                  </a:schemeClr>
                </a:solidFill>
              </a:rPr>
              <a:t>SSS APR information has been released with a due date of December 6</a:t>
            </a:r>
            <a:r>
              <a:rPr lang="en-US" sz="4800" baseline="30000" dirty="0">
                <a:solidFill>
                  <a:schemeClr val="bg1">
                    <a:lumMod val="50000"/>
                  </a:schemeClr>
                </a:solidFill>
              </a:rPr>
              <a:t>th</a:t>
            </a:r>
            <a:endParaRPr lang="en-US" sz="4800" dirty="0">
              <a:solidFill>
                <a:schemeClr val="bg1">
                  <a:lumMod val="50000"/>
                </a:schemeClr>
              </a:solidFill>
            </a:endParaRPr>
          </a:p>
          <a:p>
            <a:pPr lvl="1"/>
            <a:r>
              <a:rPr lang="en-US" sz="4800" dirty="0">
                <a:solidFill>
                  <a:schemeClr val="bg1">
                    <a:lumMod val="50000"/>
                  </a:schemeClr>
                </a:solidFill>
              </a:rPr>
              <a:t>APR is scheduled to “go-live” on November 1, 2019</a:t>
            </a:r>
          </a:p>
          <a:p>
            <a:pPr lvl="2"/>
            <a:r>
              <a:rPr lang="en-US" sz="4800" dirty="0">
                <a:hlinkClick r:id="rId3"/>
              </a:rPr>
              <a:t>https://www2.ed.gov/programs/triostudsupp/index.html</a:t>
            </a:r>
            <a:endParaRPr lang="en-US" sz="4800" dirty="0"/>
          </a:p>
          <a:p>
            <a:pPr marL="914400" lvl="2" indent="0">
              <a:buNone/>
            </a:pPr>
            <a:endParaRPr lang="en-US" dirty="0"/>
          </a:p>
        </p:txBody>
      </p:sp>
    </p:spTree>
    <p:extLst>
      <p:ext uri="{BB962C8B-B14F-4D97-AF65-F5344CB8AC3E}">
        <p14:creationId xmlns:p14="http://schemas.microsoft.com/office/powerpoint/2010/main" val="161251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Application/Proposal Hygiene and Packaging</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396747" y="1397418"/>
            <a:ext cx="11398505" cy="5769864"/>
          </a:xfrm>
        </p:spPr>
        <p:txBody>
          <a:bodyPr>
            <a:normAutofit fontScale="70000" lnSpcReduction="20000"/>
          </a:bodyPr>
          <a:lstStyle/>
          <a:p>
            <a:pPr marL="457200" indent="-457200" algn="just">
              <a:buFont typeface="Wingdings" panose="05000000000000000000" pitchFamily="2" charset="2"/>
              <a:buChar char="ü"/>
            </a:pPr>
            <a:r>
              <a:rPr lang="en-US" sz="4700" dirty="0"/>
              <a:t>Writing the proposal during work hours is not allowable. Protect your current funding!</a:t>
            </a:r>
          </a:p>
          <a:p>
            <a:pPr marL="457200" indent="-457200" algn="just">
              <a:buFont typeface="Wingdings" panose="05000000000000000000" pitchFamily="2" charset="2"/>
              <a:buChar char="ü"/>
            </a:pPr>
            <a:r>
              <a:rPr lang="en-US" sz="4700" dirty="0"/>
              <a:t>Attend a technical assistance workshop provided by U.S. Department of Education </a:t>
            </a:r>
          </a:p>
          <a:p>
            <a:pPr marL="457200" indent="-457200" algn="just">
              <a:buFont typeface="Wingdings" panose="05000000000000000000" pitchFamily="2" charset="2"/>
              <a:buChar char="ü"/>
            </a:pPr>
            <a:r>
              <a:rPr lang="en-US" sz="4700" dirty="0"/>
              <a:t>Follow the outline in the RFP, paying close attention to deadline and budget amount (minimum-maximum awards)</a:t>
            </a:r>
          </a:p>
          <a:p>
            <a:pPr marL="1371600" lvl="2" indent="-457200" algn="just">
              <a:buFont typeface="Wingdings" panose="05000000000000000000" pitchFamily="2" charset="2"/>
              <a:buChar char="ü"/>
            </a:pPr>
            <a:r>
              <a:rPr lang="en-US" sz="4700" dirty="0"/>
              <a:t>Did you answer every part of every question?</a:t>
            </a:r>
          </a:p>
          <a:p>
            <a:pPr marL="1371600" lvl="2" indent="-457200" algn="just">
              <a:buFont typeface="Wingdings" panose="05000000000000000000" pitchFamily="2" charset="2"/>
              <a:buChar char="ü"/>
            </a:pPr>
            <a:r>
              <a:rPr lang="en-US" sz="4700" dirty="0"/>
              <a:t>Did you name your files as they instructed?</a:t>
            </a:r>
          </a:p>
          <a:p>
            <a:pPr marL="1371600" lvl="2" indent="-457200" algn="just">
              <a:buFont typeface="Wingdings" panose="05000000000000000000" pitchFamily="2" charset="2"/>
              <a:buChar char="ü"/>
            </a:pPr>
            <a:r>
              <a:rPr lang="en-US" sz="4700" dirty="0"/>
              <a:t>Did you use the right font size, line spacing, margins?</a:t>
            </a:r>
          </a:p>
          <a:p>
            <a:pPr marL="1371600" lvl="2" indent="-457200" algn="just">
              <a:buFont typeface="Wingdings" panose="05000000000000000000" pitchFamily="2" charset="2"/>
              <a:buChar char="ü"/>
            </a:pPr>
            <a:r>
              <a:rPr lang="en-US" sz="4700" dirty="0"/>
              <a:t> Did you obtain all internal approvals?</a:t>
            </a:r>
          </a:p>
          <a:p>
            <a:pPr marL="1371600" lvl="2" indent="-457200" algn="just">
              <a:buFont typeface="Wingdings" panose="05000000000000000000" pitchFamily="2" charset="2"/>
              <a:buChar char="ü"/>
            </a:pPr>
            <a:r>
              <a:rPr lang="en-US" sz="4700" dirty="0"/>
              <a:t>Submit at least one week in advance. Do not wait until the last minute!</a:t>
            </a:r>
          </a:p>
          <a:p>
            <a:pPr marL="457200" indent="-457200" algn="just">
              <a:buFont typeface="Wingdings" panose="05000000000000000000" pitchFamily="2" charset="2"/>
              <a:buChar char="ü"/>
            </a:pPr>
            <a:endParaRPr lang="en-US" sz="3200" dirty="0"/>
          </a:p>
          <a:p>
            <a:pPr marL="457200" indent="-457200" algn="just">
              <a:buFont typeface="Wingdings" panose="05000000000000000000" pitchFamily="2" charset="2"/>
              <a:buChar char="ü"/>
            </a:pPr>
            <a:endParaRPr lang="en-US" sz="3200" dirty="0"/>
          </a:p>
        </p:txBody>
      </p:sp>
    </p:spTree>
    <p:extLst>
      <p:ext uri="{BB962C8B-B14F-4D97-AF65-F5344CB8AC3E}">
        <p14:creationId xmlns:p14="http://schemas.microsoft.com/office/powerpoint/2010/main" val="493317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219456"/>
            <a:ext cx="10966748" cy="640080"/>
          </a:xfrm>
        </p:spPr>
        <p:txBody>
          <a:bodyPr>
            <a:noAutofit/>
          </a:bodyPr>
          <a:lstStyle/>
          <a:p>
            <a:r>
              <a:rPr lang="en-US" dirty="0">
                <a:solidFill>
                  <a:srgbClr val="FF0000"/>
                </a:solidFill>
              </a:rPr>
              <a:t>Application/Proposal Hygiene and Packaging</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21207" y="1492622"/>
            <a:ext cx="11398505" cy="5365378"/>
          </a:xfrm>
        </p:spPr>
        <p:txBody>
          <a:bodyPr>
            <a:normAutofit lnSpcReduction="10000"/>
          </a:bodyPr>
          <a:lstStyle/>
          <a:p>
            <a:pPr marL="457200" indent="-457200" algn="just">
              <a:buFont typeface="Wingdings" panose="05000000000000000000" pitchFamily="2" charset="2"/>
              <a:buChar char="ü"/>
            </a:pPr>
            <a:r>
              <a:rPr lang="en-US" sz="3200" dirty="0"/>
              <a:t>Write the proposal as if you were the peer reviewer. Remember, peer reviewers will follow the RFP as they are reading through the proposal</a:t>
            </a:r>
          </a:p>
          <a:p>
            <a:pPr marL="457200" indent="-457200" algn="just">
              <a:buFont typeface="Wingdings" panose="05000000000000000000" pitchFamily="2" charset="2"/>
              <a:buChar char="ü"/>
            </a:pPr>
            <a:r>
              <a:rPr lang="en-US" sz="3200" dirty="0"/>
              <a:t>Prepare early, start your data research and conversations with prospective partners now</a:t>
            </a:r>
          </a:p>
          <a:p>
            <a:pPr marL="457200" indent="-457200" algn="just">
              <a:buFont typeface="Wingdings" panose="05000000000000000000" pitchFamily="2" charset="2"/>
              <a:buChar char="ü"/>
            </a:pPr>
            <a:r>
              <a:rPr lang="en-US" sz="3200" dirty="0"/>
              <a:t>Secure letters of support early. Keep then on file, do not submit with proposal/application</a:t>
            </a:r>
          </a:p>
          <a:p>
            <a:pPr marL="457200" indent="-457200" algn="just">
              <a:buFont typeface="Wingdings" panose="05000000000000000000" pitchFamily="2" charset="2"/>
              <a:buChar char="ü"/>
            </a:pPr>
            <a:r>
              <a:rPr lang="en-US" sz="3200" dirty="0"/>
              <a:t>Adhere to format, font sizes, page limits, etc. If you don’t, your proposal application may be disqualified and not read</a:t>
            </a:r>
          </a:p>
          <a:p>
            <a:pPr marL="457200" indent="-457200" algn="just">
              <a:buFont typeface="Wingdings" panose="05000000000000000000" pitchFamily="2" charset="2"/>
              <a:buChar char="ü"/>
            </a:pPr>
            <a:r>
              <a:rPr lang="en-US" sz="3200" dirty="0"/>
              <a:t>Have multiple editors, a fresh set of eyes can catch grammatical errors, help cut narrative to meet page limits and objectively critique the proposal</a:t>
            </a:r>
          </a:p>
          <a:p>
            <a:pPr marL="457200" indent="-457200" algn="just">
              <a:buFont typeface="Wingdings" panose="05000000000000000000" pitchFamily="2" charset="2"/>
              <a:buChar char="ü"/>
            </a:pPr>
            <a:endParaRPr lang="en-US" sz="3200" dirty="0"/>
          </a:p>
          <a:p>
            <a:pPr marL="457200" indent="-457200" algn="just">
              <a:buFont typeface="Wingdings" panose="05000000000000000000" pitchFamily="2" charset="2"/>
              <a:buChar char="ü"/>
            </a:pPr>
            <a:endParaRPr lang="en-US" sz="3200" dirty="0"/>
          </a:p>
          <a:p>
            <a:pPr marL="457200" indent="-457200" algn="just">
              <a:buFont typeface="Wingdings" panose="05000000000000000000" pitchFamily="2" charset="2"/>
              <a:buChar char="ü"/>
            </a:pPr>
            <a:endParaRPr lang="en-US" sz="3200" dirty="0"/>
          </a:p>
        </p:txBody>
      </p:sp>
    </p:spTree>
    <p:extLst>
      <p:ext uri="{BB962C8B-B14F-4D97-AF65-F5344CB8AC3E}">
        <p14:creationId xmlns:p14="http://schemas.microsoft.com/office/powerpoint/2010/main" val="3806615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Application/Proposal Hygiene and Packaging</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21207" y="1492622"/>
            <a:ext cx="11398505" cy="5365378"/>
          </a:xfrm>
        </p:spPr>
        <p:txBody>
          <a:bodyPr>
            <a:normAutofit fontScale="92500" lnSpcReduction="20000"/>
          </a:bodyPr>
          <a:lstStyle/>
          <a:p>
            <a:pPr marL="457200" indent="-457200" algn="just">
              <a:buFont typeface="Wingdings" panose="05000000000000000000" pitchFamily="2" charset="2"/>
              <a:buChar char="ü"/>
            </a:pPr>
            <a:r>
              <a:rPr lang="en-US" sz="3100" dirty="0"/>
              <a:t>Remember, you are writing to get your project funded. Once funded, modifications such as staffing structures can be requested</a:t>
            </a:r>
          </a:p>
          <a:p>
            <a:pPr marL="457200" indent="-457200" algn="just">
              <a:buFont typeface="Wingdings" panose="05000000000000000000" pitchFamily="2" charset="2"/>
              <a:buChar char="ü"/>
            </a:pPr>
            <a:r>
              <a:rPr lang="en-US" sz="3100" dirty="0"/>
              <a:t>Do not list current personnel in the quality of personnel section</a:t>
            </a:r>
          </a:p>
          <a:p>
            <a:pPr marL="457200" indent="-457200" algn="just">
              <a:buFont typeface="Wingdings" panose="05000000000000000000" pitchFamily="2" charset="2"/>
              <a:buChar char="ü"/>
            </a:pPr>
            <a:r>
              <a:rPr lang="en-US" sz="3100" dirty="0"/>
              <a:t>Identify who will be responsible for submitting the application</a:t>
            </a:r>
          </a:p>
          <a:p>
            <a:pPr marL="914400" lvl="1" indent="-457200" algn="just">
              <a:buFont typeface="Wingdings" panose="05000000000000000000" pitchFamily="2" charset="2"/>
              <a:buChar char="ü"/>
            </a:pPr>
            <a:r>
              <a:rPr lang="en-US" sz="3100" dirty="0"/>
              <a:t>The business/accounting office will usually be responsible for completing the budget forms  </a:t>
            </a:r>
          </a:p>
          <a:p>
            <a:pPr marL="457200" indent="-457200" algn="just">
              <a:buFont typeface="Wingdings" panose="05000000000000000000" pitchFamily="2" charset="2"/>
              <a:buChar char="ü"/>
            </a:pPr>
            <a:r>
              <a:rPr lang="en-US" sz="3100" dirty="0"/>
              <a:t>Complete additional required forms</a:t>
            </a:r>
          </a:p>
          <a:p>
            <a:pPr marL="914400" lvl="1" indent="-457200" algn="just">
              <a:buFont typeface="Wingdings" panose="05000000000000000000" pitchFamily="2" charset="2"/>
              <a:buChar char="ü"/>
            </a:pPr>
            <a:r>
              <a:rPr lang="en-US" sz="3100" dirty="0"/>
              <a:t>Program profile</a:t>
            </a:r>
          </a:p>
          <a:p>
            <a:pPr marL="914400" lvl="1" indent="-457200" algn="just">
              <a:buFont typeface="Wingdings" panose="05000000000000000000" pitchFamily="2" charset="2"/>
              <a:buChar char="ü"/>
            </a:pPr>
            <a:r>
              <a:rPr lang="en-US" sz="3100" dirty="0"/>
              <a:t>ED form 524 – Budget Information</a:t>
            </a:r>
          </a:p>
          <a:p>
            <a:pPr marL="914400" lvl="1" indent="-457200" algn="just">
              <a:buFont typeface="Wingdings" panose="05000000000000000000" pitchFamily="2" charset="2"/>
              <a:buChar char="ü"/>
            </a:pPr>
            <a:r>
              <a:rPr lang="en-US" sz="3100" dirty="0"/>
              <a:t>Application for Federal Assistance (SF 424)</a:t>
            </a:r>
          </a:p>
          <a:p>
            <a:pPr marL="914400" lvl="1" indent="-457200" algn="just">
              <a:buFont typeface="Wingdings" panose="05000000000000000000" pitchFamily="2" charset="2"/>
              <a:buChar char="ü"/>
            </a:pPr>
            <a:r>
              <a:rPr lang="en-US" sz="3100" dirty="0"/>
              <a:t>Department of Education Supplemental Form for the SF 424</a:t>
            </a:r>
          </a:p>
          <a:p>
            <a:pPr marL="914400" lvl="1" indent="-457200" algn="just">
              <a:buFont typeface="Wingdings" panose="05000000000000000000" pitchFamily="2" charset="2"/>
              <a:buChar char="ü"/>
            </a:pPr>
            <a:r>
              <a:rPr lang="en-US" sz="3100" dirty="0"/>
              <a:t>Disclosure of Lobbying Activities (SF-LLL)</a:t>
            </a:r>
          </a:p>
          <a:p>
            <a:pPr marL="914400" lvl="1" indent="-457200" algn="just">
              <a:buFont typeface="Wingdings" panose="05000000000000000000" pitchFamily="2" charset="2"/>
              <a:buChar char="ü"/>
            </a:pPr>
            <a:r>
              <a:rPr lang="en-US" sz="3100" dirty="0"/>
              <a:t>GEPA Statement</a:t>
            </a:r>
          </a:p>
          <a:p>
            <a:pPr marL="914400" lvl="1" indent="-457200" algn="just">
              <a:buFont typeface="Wingdings" panose="05000000000000000000" pitchFamily="2" charset="2"/>
              <a:buChar char="ü"/>
            </a:pPr>
            <a:r>
              <a:rPr lang="en-US" sz="3100" dirty="0"/>
              <a:t>Assurances and Certifications</a:t>
            </a:r>
          </a:p>
          <a:p>
            <a:pPr marL="457200" indent="-457200" algn="just">
              <a:buFont typeface="Wingdings" panose="05000000000000000000" pitchFamily="2" charset="2"/>
              <a:buChar char="ü"/>
            </a:pPr>
            <a:endParaRPr lang="en-US" sz="3200" dirty="0"/>
          </a:p>
          <a:p>
            <a:pPr marL="457200" indent="-457200" algn="just">
              <a:buFont typeface="Wingdings" panose="05000000000000000000" pitchFamily="2" charset="2"/>
              <a:buChar char="ü"/>
            </a:pPr>
            <a:endParaRPr lang="en-US" sz="3200" dirty="0"/>
          </a:p>
          <a:p>
            <a:pPr marL="457200" indent="-457200" algn="just">
              <a:buFont typeface="Wingdings" panose="05000000000000000000" pitchFamily="2" charset="2"/>
              <a:buChar char="ü"/>
            </a:pPr>
            <a:endParaRPr lang="en-US" sz="3200" dirty="0"/>
          </a:p>
        </p:txBody>
      </p:sp>
    </p:spTree>
    <p:extLst>
      <p:ext uri="{BB962C8B-B14F-4D97-AF65-F5344CB8AC3E}">
        <p14:creationId xmlns:p14="http://schemas.microsoft.com/office/powerpoint/2010/main" val="451875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19">
            <a:extLst>
              <a:ext uri="{FF2B5EF4-FFF2-40B4-BE49-F238E27FC236}">
                <a16:creationId xmlns:a16="http://schemas.microsoft.com/office/drawing/2014/main" id="{0A216C0E-1D42-4CB6-B2D6-5DBFD16EF76C}"/>
              </a:ext>
            </a:extLst>
          </p:cNvPr>
          <p:cNvPicPr>
            <a:picLocks noGrp="1" noChangeAspect="1"/>
          </p:cNvPicPr>
          <p:nvPr>
            <p:ph sz="quarter" idx="4294967295"/>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72753" y="2291697"/>
            <a:ext cx="3975100" cy="3976687"/>
          </a:xfrm>
          <a:prstGeom prst="rect">
            <a:avLst/>
          </a:prstGeom>
        </p:spPr>
      </p:pic>
    </p:spTree>
    <p:extLst>
      <p:ext uri="{BB962C8B-B14F-4D97-AF65-F5344CB8AC3E}">
        <p14:creationId xmlns:p14="http://schemas.microsoft.com/office/powerpoint/2010/main" val="47772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sz="5000" dirty="0">
                <a:solidFill>
                  <a:srgbClr val="FF0000"/>
                </a:solidFill>
              </a:rPr>
              <a:t>Student Support Services Competition – The Request for Proposals (RFP) </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39495" y="1627094"/>
            <a:ext cx="11398505" cy="4921624"/>
          </a:xfrm>
        </p:spPr>
        <p:txBody>
          <a:bodyPr>
            <a:normAutofit fontScale="40000" lnSpcReduction="20000"/>
          </a:bodyPr>
          <a:lstStyle/>
          <a:p>
            <a:r>
              <a:rPr lang="en-US" sz="5500" dirty="0">
                <a:hlinkClick r:id="rId2"/>
              </a:rPr>
              <a:t>https://www.regulations.gov/document?D=ED-2019-ICCD-0088-0002</a:t>
            </a:r>
            <a:endParaRPr lang="en-US" sz="5500" dirty="0"/>
          </a:p>
          <a:p>
            <a:endParaRPr lang="en-US" sz="5500" dirty="0"/>
          </a:p>
          <a:p>
            <a:endParaRPr lang="en-US" sz="5500" dirty="0"/>
          </a:p>
          <a:p>
            <a:r>
              <a:rPr lang="en-US" sz="5500" dirty="0"/>
              <a:t>Once the notice has been announced in the federal register, review the RFP in its entirety. The Notice published in the Federal Register is the official document describing the requirements for applying for an Student Support Services grant.</a:t>
            </a:r>
          </a:p>
          <a:p>
            <a:endParaRPr lang="en-US" sz="5500" dirty="0"/>
          </a:p>
          <a:p>
            <a:r>
              <a:rPr lang="en-US" sz="5500" dirty="0"/>
              <a:t>Generally your are provided 45 days from application opening to submission deadline.</a:t>
            </a:r>
          </a:p>
          <a:p>
            <a:endParaRPr lang="en-US" sz="5500" dirty="0"/>
          </a:p>
          <a:p>
            <a:r>
              <a:rPr lang="en-US" sz="5500" dirty="0"/>
              <a:t>Applications are submitted electronically through the Grants.gov system. Registration may take up to five days to complete. </a:t>
            </a:r>
            <a:r>
              <a:rPr lang="en-US" sz="5500" dirty="0">
                <a:hlinkClick r:id="rId3"/>
              </a:rPr>
              <a:t>http://www.grants.gov/</a:t>
            </a:r>
            <a:endParaRPr lang="en-US" sz="5500" dirty="0"/>
          </a:p>
          <a:p>
            <a:endParaRPr lang="en-US" sz="5500" dirty="0"/>
          </a:p>
          <a:p>
            <a:r>
              <a:rPr lang="en-US" sz="5500" dirty="0"/>
              <a:t>To submit successfully, you must remember to provide on your application, the DUNS number that was used when your organization registered with the System for Award Management (SAM).</a:t>
            </a:r>
          </a:p>
          <a:p>
            <a:endParaRPr lang="en-US" sz="2600" dirty="0"/>
          </a:p>
          <a:p>
            <a:endParaRPr lang="en-US" sz="2600" dirty="0"/>
          </a:p>
        </p:txBody>
      </p:sp>
    </p:spTree>
    <p:extLst>
      <p:ext uri="{BB962C8B-B14F-4D97-AF65-F5344CB8AC3E}">
        <p14:creationId xmlns:p14="http://schemas.microsoft.com/office/powerpoint/2010/main" val="341030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Request for Proposals (RFP)- Outline based on the 2015 RFP</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396747" y="1412218"/>
            <a:ext cx="11398505" cy="5325036"/>
          </a:xfrm>
        </p:spPr>
        <p:txBody>
          <a:bodyPr>
            <a:normAutofit/>
          </a:bodyPr>
          <a:lstStyle/>
          <a:p>
            <a:pPr marL="514350" indent="-514350">
              <a:buAutoNum type="alphaUcParenBoth"/>
            </a:pPr>
            <a:r>
              <a:rPr lang="en-US" sz="2600" dirty="0"/>
              <a:t>Need: In responding to this criterion, you must provide data to define the target population in terms of the academic, financial and other problems encountered by eligible project participants which prevent their completing undergraduate programs. Also, you must provide data to demonstrate that the proposed target population has an academic need for project services and is first-generation and low-income or individuals with disabilities</a:t>
            </a:r>
          </a:p>
          <a:p>
            <a:pPr marL="514350" indent="-514350">
              <a:buAutoNum type="alphaUcParenBoth"/>
            </a:pPr>
            <a:endParaRPr lang="en-US" sz="2600" dirty="0"/>
          </a:p>
          <a:p>
            <a:pPr marL="514350" indent="-514350">
              <a:buAutoNum type="alphaUcParenBoth"/>
            </a:pPr>
            <a:r>
              <a:rPr lang="en-US" sz="2600" dirty="0"/>
              <a:t>Objectives: All applicants must include the three appropriate standardized objectives as listed on the SSS Program Profile form. On the Profile form, you must fill in the blanks indicating the percentage level of achievement for each of these objectives. An applicant should complete the standardized objectives as appropriate to the selected sector designation of its respective institution. </a:t>
            </a:r>
            <a:r>
              <a:rPr lang="en-US" sz="2600" b="1" i="1" dirty="0"/>
              <a:t>These objectives may not be rewritten, restated or reworded.</a:t>
            </a:r>
          </a:p>
        </p:txBody>
      </p:sp>
    </p:spTree>
    <p:extLst>
      <p:ext uri="{BB962C8B-B14F-4D97-AF65-F5344CB8AC3E}">
        <p14:creationId xmlns:p14="http://schemas.microsoft.com/office/powerpoint/2010/main" val="382773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Request for Proposals (RFP)- Outline</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21207" y="1187777"/>
            <a:ext cx="11398505" cy="5670223"/>
          </a:xfrm>
        </p:spPr>
        <p:txBody>
          <a:bodyPr>
            <a:normAutofit fontScale="62500" lnSpcReduction="20000"/>
          </a:bodyPr>
          <a:lstStyle/>
          <a:p>
            <a:pPr algn="just"/>
            <a:endParaRPr lang="en-US" sz="2600" dirty="0"/>
          </a:p>
          <a:p>
            <a:pPr algn="just"/>
            <a:endParaRPr lang="en-US" sz="2600" dirty="0"/>
          </a:p>
          <a:p>
            <a:pPr algn="just"/>
            <a:r>
              <a:rPr lang="en-US" sz="4000" dirty="0"/>
              <a:t>In the Project Narrative, you must address each of the appropriate objectives, and explain how these objectives are ambitious and attainable. Applicants should use comparative data to show why the proposed percentages are ambitious based on information provided in the Need section of the Project Narrative and attainable based on information provided in the Plan of Operation and the resources available to the project. Applicants may add additional objectives, but are not required to do so. Applicants will not receive additional points or penalties for proposing additional objectives.</a:t>
            </a:r>
          </a:p>
          <a:p>
            <a:pPr algn="just"/>
            <a:endParaRPr lang="en-US" sz="4000" dirty="0"/>
          </a:p>
          <a:p>
            <a:pPr algn="just"/>
            <a:r>
              <a:rPr lang="en-US" sz="4000" dirty="0"/>
              <a:t>(C) This criterion contains five sub-criteria, and applicants must address all five sub-criteria. The application should provide information on who, what, when and how the project will provide services to meet its goals and objectives. In addition, if you are planning grant aid to students, you should include information on the planned coordination between the project office and the Financial Aid Office or Business Office at your institution to assure correctness in the distribution of monies to eligible project participants.</a:t>
            </a:r>
          </a:p>
          <a:p>
            <a:pPr algn="just"/>
            <a:endParaRPr lang="en-US" sz="2600" dirty="0"/>
          </a:p>
          <a:p>
            <a:pPr algn="just"/>
            <a:endParaRPr lang="en-US" sz="2600" dirty="0"/>
          </a:p>
          <a:p>
            <a:pPr algn="just"/>
            <a:endParaRPr lang="en-US" sz="2600" dirty="0"/>
          </a:p>
          <a:p>
            <a:pPr algn="just"/>
            <a:endParaRPr lang="en-US" sz="2600" dirty="0"/>
          </a:p>
        </p:txBody>
      </p:sp>
    </p:spTree>
    <p:extLst>
      <p:ext uri="{BB962C8B-B14F-4D97-AF65-F5344CB8AC3E}">
        <p14:creationId xmlns:p14="http://schemas.microsoft.com/office/powerpoint/2010/main" val="324975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Request for Proposals (RFP)- Outline</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39495" y="1223681"/>
            <a:ext cx="11398505" cy="5109883"/>
          </a:xfrm>
        </p:spPr>
        <p:txBody>
          <a:bodyPr>
            <a:normAutofit/>
          </a:bodyPr>
          <a:lstStyle/>
          <a:p>
            <a:pPr algn="just"/>
            <a:r>
              <a:rPr lang="en-US" sz="3200" dirty="0"/>
              <a:t>The information provided in this plan of operation section of the application is assessed based on the quality of the applicant’s response for addressing the identified needs as related to the baseline data provided in the Need section. </a:t>
            </a:r>
          </a:p>
          <a:p>
            <a:pPr algn="just"/>
            <a:endParaRPr lang="en-US" sz="3200" dirty="0"/>
          </a:p>
          <a:p>
            <a:pPr algn="just"/>
            <a:r>
              <a:rPr lang="en-US" sz="3200" dirty="0"/>
              <a:t>All of the proposed services and activities should be clearly aligned with the identified needs of the participants to be served as proposed.</a:t>
            </a:r>
          </a:p>
        </p:txBody>
      </p:sp>
    </p:spTree>
    <p:extLst>
      <p:ext uri="{BB962C8B-B14F-4D97-AF65-F5344CB8AC3E}">
        <p14:creationId xmlns:p14="http://schemas.microsoft.com/office/powerpoint/2010/main" val="137371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Request for Proposals (RFP)- Outline</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39495" y="1223681"/>
            <a:ext cx="11398505" cy="5365378"/>
          </a:xfrm>
        </p:spPr>
        <p:txBody>
          <a:bodyPr>
            <a:normAutofit/>
          </a:bodyPr>
          <a:lstStyle/>
          <a:p>
            <a:pPr algn="just"/>
            <a:r>
              <a:rPr lang="en-US" sz="3000" dirty="0"/>
              <a:t>D) Applicant and Community Support: Applicants must address all four sub-criteria. In addressing this criterion, the applicant must provide information on its administrative and academic policies, the commitment of facilities, equipment, personnel and other resources; and the planned cooperation and support of key departments such as Admissions, Registrar, data collection and Student Financial Aid. The applicant must also address the financial plan for carrying out the project, including the applicant’s proposed commitment of institutional resources to the SSS participants to minimize the dependence on student loans in developing financial aid packages for project participants by committing institutional resources.</a:t>
            </a:r>
          </a:p>
        </p:txBody>
      </p:sp>
    </p:spTree>
    <p:extLst>
      <p:ext uri="{BB962C8B-B14F-4D97-AF65-F5344CB8AC3E}">
        <p14:creationId xmlns:p14="http://schemas.microsoft.com/office/powerpoint/2010/main" val="88012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Request for Proposals (RFP)- Outline</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39495" y="1223681"/>
            <a:ext cx="11398505" cy="5365378"/>
          </a:xfrm>
        </p:spPr>
        <p:txBody>
          <a:bodyPr>
            <a:normAutofit/>
          </a:bodyPr>
          <a:lstStyle/>
          <a:p>
            <a:pPr algn="just"/>
            <a:r>
              <a:rPr lang="en-US" sz="2600" dirty="0"/>
              <a:t>(E) Quality of Personnel: Applicants must address all three of the sub-criteria under this criterion. Applicants must identify key personnel and must provide the minimum qualifications for all these key positions. The minimum educational qualifications must include the type of degree required and the acceptable field(s) of study. The type and minimum amount of work- related experience should also be described for each position. In addressing this criterion, you should not provide the qualifications of current staff, but rather; detail the qualifications required for each position. Please note that if you choose to submit resumes or job descriptions in the application, they will count against the recommended 65-page limit. The “plan to employ personnel who have succeeded in overcoming barriers similar to the target population to be served” must be specific. The inclusion of an equal employment opportunity statement and/or a non-discriminatory employment practices policy alone is not an adequate response to this sub-criterion.</a:t>
            </a:r>
          </a:p>
        </p:txBody>
      </p:sp>
    </p:spTree>
    <p:extLst>
      <p:ext uri="{BB962C8B-B14F-4D97-AF65-F5344CB8AC3E}">
        <p14:creationId xmlns:p14="http://schemas.microsoft.com/office/powerpoint/2010/main" val="51903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80B7-7040-48E5-AF90-07FD7C7EBDA2}"/>
              </a:ext>
            </a:extLst>
          </p:cNvPr>
          <p:cNvSpPr>
            <a:spLocks noGrp="1"/>
          </p:cNvSpPr>
          <p:nvPr>
            <p:ph type="title"/>
          </p:nvPr>
        </p:nvSpPr>
        <p:spPr>
          <a:xfrm>
            <a:off x="521207" y="448056"/>
            <a:ext cx="10966748" cy="640080"/>
          </a:xfrm>
        </p:spPr>
        <p:txBody>
          <a:bodyPr>
            <a:noAutofit/>
          </a:bodyPr>
          <a:lstStyle/>
          <a:p>
            <a:r>
              <a:rPr lang="en-US" dirty="0">
                <a:solidFill>
                  <a:srgbClr val="FF0000"/>
                </a:solidFill>
              </a:rPr>
              <a:t>Request for Proposals (RFP)- Outline</a:t>
            </a:r>
          </a:p>
        </p:txBody>
      </p:sp>
      <p:sp>
        <p:nvSpPr>
          <p:cNvPr id="3" name="Content Placeholder 2">
            <a:extLst>
              <a:ext uri="{FF2B5EF4-FFF2-40B4-BE49-F238E27FC236}">
                <a16:creationId xmlns:a16="http://schemas.microsoft.com/office/drawing/2014/main" id="{111BFF55-195E-41A4-88FE-C4F3A66C619F}"/>
              </a:ext>
            </a:extLst>
          </p:cNvPr>
          <p:cNvSpPr>
            <a:spLocks noGrp="1"/>
          </p:cNvSpPr>
          <p:nvPr>
            <p:ph sz="quarter" idx="10"/>
          </p:nvPr>
        </p:nvSpPr>
        <p:spPr>
          <a:xfrm>
            <a:off x="539495" y="1223681"/>
            <a:ext cx="11398505" cy="5365378"/>
          </a:xfrm>
        </p:spPr>
        <p:txBody>
          <a:bodyPr>
            <a:normAutofit fontScale="85000" lnSpcReduction="20000"/>
          </a:bodyPr>
          <a:lstStyle/>
          <a:p>
            <a:pPr algn="just"/>
            <a:r>
              <a:rPr lang="en-US" sz="3200" dirty="0"/>
              <a:t>(F) Budget and Cost Effectiveness: In responding to this criterion, applicants must provide a detailed, itemized budget (Form 524) and a detailed budget narrative for the first year (2020-2021) budget period only. The budget narrative is a part of the Project Narrative (Part III) to be attached under the budget selection criterion (F). Additional budget instructions are cited in the instructions entitled “First Year Budget and Budget Summary Form (ED Form 524) Instructions” on the following pages. (Note: The budget narrative is counted as part of the recommended 65-page limit for Part III.) If the applicant includes a non-Federal financial contribution, please know that the Department expects the non- Federal financial contribution, at least at the level indicated for the first year, to continue for the entire length of the grant award (up to five years). This section should provide information that shows that the proposed budget will provide the resources necessary to successfully carry out the proposed project. Applicants should demonstrate here how the proposed resources would enable them to carry out the proposed project in the most cost effective manner.</a:t>
            </a:r>
          </a:p>
        </p:txBody>
      </p:sp>
    </p:spTree>
    <p:extLst>
      <p:ext uri="{BB962C8B-B14F-4D97-AF65-F5344CB8AC3E}">
        <p14:creationId xmlns:p14="http://schemas.microsoft.com/office/powerpoint/2010/main" val="2365045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91460-C2D3-4AB2-8176-34369B955A53}"/>
              </a:ext>
            </a:extLst>
          </p:cNvPr>
          <p:cNvSpPr>
            <a:spLocks noGrp="1"/>
          </p:cNvSpPr>
          <p:nvPr>
            <p:ph type="title"/>
          </p:nvPr>
        </p:nvSpPr>
        <p:spPr/>
        <p:txBody>
          <a:bodyPr/>
          <a:lstStyle/>
          <a:p>
            <a:r>
              <a:rPr lang="en-US" dirty="0">
                <a:solidFill>
                  <a:srgbClr val="FF0000"/>
                </a:solidFill>
              </a:rPr>
              <a:t>Budget</a:t>
            </a:r>
          </a:p>
        </p:txBody>
      </p:sp>
      <p:sp>
        <p:nvSpPr>
          <p:cNvPr id="3" name="Content Placeholder 2">
            <a:extLst>
              <a:ext uri="{FF2B5EF4-FFF2-40B4-BE49-F238E27FC236}">
                <a16:creationId xmlns:a16="http://schemas.microsoft.com/office/drawing/2014/main" id="{7EAFB6E3-42A6-48A9-8FC4-C961AE61C899}"/>
              </a:ext>
            </a:extLst>
          </p:cNvPr>
          <p:cNvSpPr>
            <a:spLocks noGrp="1"/>
          </p:cNvSpPr>
          <p:nvPr>
            <p:ph idx="1"/>
          </p:nvPr>
        </p:nvSpPr>
        <p:spPr>
          <a:xfrm>
            <a:off x="838200" y="1395167"/>
            <a:ext cx="11001866" cy="5231875"/>
          </a:xfrm>
        </p:spPr>
        <p:txBody>
          <a:bodyPr>
            <a:normAutofit fontScale="92500" lnSpcReduction="20000"/>
          </a:bodyPr>
          <a:lstStyle/>
          <a:p>
            <a:r>
              <a:rPr lang="en-US" dirty="0">
                <a:solidFill>
                  <a:schemeClr val="bg1">
                    <a:lumMod val="50000"/>
                  </a:schemeClr>
                </a:solidFill>
              </a:rPr>
              <a:t>Estimated range of awards $220,000-$360,000</a:t>
            </a:r>
          </a:p>
          <a:p>
            <a:pPr lvl="1"/>
            <a:r>
              <a:rPr lang="en-US" dirty="0">
                <a:solidFill>
                  <a:schemeClr val="bg1">
                    <a:lumMod val="50000"/>
                  </a:schemeClr>
                </a:solidFill>
              </a:rPr>
              <a:t>Average size of award $282,000</a:t>
            </a:r>
          </a:p>
          <a:p>
            <a:r>
              <a:rPr lang="en-US" dirty="0">
                <a:solidFill>
                  <a:schemeClr val="bg1">
                    <a:lumMod val="50000"/>
                  </a:schemeClr>
                </a:solidFill>
              </a:rPr>
              <a:t>FOR APPLICANTS NOT CURRENTLY RECEIVING A SSS PROGRAM GRANT</a:t>
            </a:r>
          </a:p>
          <a:p>
            <a:pPr lvl="1"/>
            <a:r>
              <a:rPr lang="en-US" dirty="0">
                <a:solidFill>
                  <a:schemeClr val="bg1">
                    <a:lumMod val="50000"/>
                  </a:schemeClr>
                </a:solidFill>
              </a:rPr>
              <a:t>Regular SSS Project Serving a Minimum of 140 Student Participant</a:t>
            </a:r>
          </a:p>
          <a:p>
            <a:pPr lvl="2"/>
            <a:r>
              <a:rPr lang="en-US" dirty="0">
                <a:solidFill>
                  <a:schemeClr val="bg1">
                    <a:lumMod val="50000"/>
                  </a:schemeClr>
                </a:solidFill>
              </a:rPr>
              <a:t>$220,000</a:t>
            </a:r>
          </a:p>
          <a:p>
            <a:pPr lvl="1"/>
            <a:r>
              <a:rPr lang="en-US" dirty="0">
                <a:solidFill>
                  <a:schemeClr val="bg1">
                    <a:lumMod val="50000"/>
                  </a:schemeClr>
                </a:solidFill>
              </a:rPr>
              <a:t>Regular SSS Project Serving a Minimum of 100 Student Participants with Disabilities</a:t>
            </a:r>
          </a:p>
          <a:p>
            <a:pPr lvl="2"/>
            <a:r>
              <a:rPr lang="en-US" dirty="0">
                <a:solidFill>
                  <a:schemeClr val="bg1">
                    <a:lumMod val="50000"/>
                  </a:schemeClr>
                </a:solidFill>
              </a:rPr>
              <a:t>$220,000</a:t>
            </a:r>
          </a:p>
          <a:p>
            <a:pPr lvl="1"/>
            <a:r>
              <a:rPr lang="en-US" dirty="0">
                <a:solidFill>
                  <a:schemeClr val="bg1">
                    <a:lumMod val="50000"/>
                  </a:schemeClr>
                </a:solidFill>
              </a:rPr>
              <a:t>English as a Second Language (ESL) SSS Project Serving a Minimum of 140 Student Participants</a:t>
            </a:r>
          </a:p>
          <a:p>
            <a:pPr lvl="2"/>
            <a:r>
              <a:rPr lang="en-US" dirty="0">
                <a:solidFill>
                  <a:schemeClr val="bg1">
                    <a:lumMod val="50000"/>
                  </a:schemeClr>
                </a:solidFill>
              </a:rPr>
              <a:t>$220,000</a:t>
            </a:r>
          </a:p>
          <a:p>
            <a:pPr lvl="1"/>
            <a:r>
              <a:rPr lang="en-US" dirty="0">
                <a:solidFill>
                  <a:schemeClr val="bg1">
                    <a:lumMod val="50000"/>
                  </a:schemeClr>
                </a:solidFill>
              </a:rPr>
              <a:t>Science, Technology, Engineering and Mathematics STEM) and Health Science SSS Project Serving a Minimum of 120 Student Participants</a:t>
            </a:r>
          </a:p>
          <a:p>
            <a:pPr lvl="2"/>
            <a:r>
              <a:rPr lang="en-US" dirty="0">
                <a:solidFill>
                  <a:schemeClr val="bg1">
                    <a:lumMod val="50000"/>
                  </a:schemeClr>
                </a:solidFill>
              </a:rPr>
              <a:t>$220,000</a:t>
            </a:r>
          </a:p>
          <a:p>
            <a:pPr lvl="1"/>
            <a:r>
              <a:rPr lang="en-US" dirty="0">
                <a:solidFill>
                  <a:schemeClr val="bg1">
                    <a:lumMod val="50000"/>
                  </a:schemeClr>
                </a:solidFill>
              </a:rPr>
              <a:t>Teacher Preparation SSS Project Serving a Minimum of 140 Student Participants</a:t>
            </a:r>
          </a:p>
          <a:p>
            <a:pPr lvl="2"/>
            <a:r>
              <a:rPr lang="en-US" dirty="0">
                <a:solidFill>
                  <a:schemeClr val="bg1">
                    <a:lumMod val="50000"/>
                  </a:schemeClr>
                </a:solidFill>
              </a:rPr>
              <a:t>$220,000</a:t>
            </a:r>
          </a:p>
          <a:p>
            <a:pPr lvl="1"/>
            <a:r>
              <a:rPr lang="en-US" dirty="0">
                <a:solidFill>
                  <a:schemeClr val="bg1">
                    <a:lumMod val="50000"/>
                  </a:schemeClr>
                </a:solidFill>
              </a:rPr>
              <a:t>Veteran Serving Projects Serving a Minimum of 140 Student Participants</a:t>
            </a:r>
          </a:p>
          <a:p>
            <a:pPr lvl="2"/>
            <a:r>
              <a:rPr lang="en-US" dirty="0">
                <a:solidFill>
                  <a:schemeClr val="bg1">
                    <a:lumMod val="50000"/>
                  </a:schemeClr>
                </a:solidFill>
              </a:rPr>
              <a:t>$220,000</a:t>
            </a:r>
          </a:p>
        </p:txBody>
      </p:sp>
    </p:spTree>
    <p:extLst>
      <p:ext uri="{BB962C8B-B14F-4D97-AF65-F5344CB8AC3E}">
        <p14:creationId xmlns:p14="http://schemas.microsoft.com/office/powerpoint/2010/main" val="1404083277"/>
      </p:ext>
    </p:extLst>
  </p:cSld>
  <p:clrMapOvr>
    <a:masterClrMapping/>
  </p:clrMapOvr>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221</TotalTime>
  <Words>2148</Words>
  <Application>Microsoft Office PowerPoint</Application>
  <PresentationFormat>Widescreen</PresentationFormat>
  <Paragraphs>117</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Professional Development Seminar People, Passion and Purpose: Pathway to Success</vt:lpstr>
      <vt:lpstr>Student Support Services Competition – The Request for Proposals (RFP) </vt:lpstr>
      <vt:lpstr>Request for Proposals (RFP)- Outline based on the 2015 RFP</vt:lpstr>
      <vt:lpstr>Request for Proposals (RFP)- Outline</vt:lpstr>
      <vt:lpstr>Request for Proposals (RFP)- Outline</vt:lpstr>
      <vt:lpstr>Request for Proposals (RFP)- Outline</vt:lpstr>
      <vt:lpstr>Request for Proposals (RFP)- Outline</vt:lpstr>
      <vt:lpstr>Request for Proposals (RFP)- Outline</vt:lpstr>
      <vt:lpstr>Budget</vt:lpstr>
      <vt:lpstr>Budget</vt:lpstr>
      <vt:lpstr>Budget: Cost Sharing or MAtching</vt:lpstr>
      <vt:lpstr>Request for Proposals (RFP)- Outline</vt:lpstr>
      <vt:lpstr>Request for Proposals (RFP)- Competitive Preference Priority</vt:lpstr>
      <vt:lpstr>Request for Proposals (RFP)- Invitational Priority</vt:lpstr>
      <vt:lpstr>SSS Competution and APR Updates</vt:lpstr>
      <vt:lpstr>Application/Proposal Hygiene and Packaging</vt:lpstr>
      <vt:lpstr>Application/Proposal Hygiene and Packaging</vt:lpstr>
      <vt:lpstr>Application/Proposal Hygiene and Packaging</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Development Academy</dc:title>
  <dc:creator>Dalia Hernandez</dc:creator>
  <cp:lastModifiedBy>Dalia Hernandez</cp:lastModifiedBy>
  <cp:revision>25</cp:revision>
  <dcterms:created xsi:type="dcterms:W3CDTF">2019-05-02T05:16:53Z</dcterms:created>
  <dcterms:modified xsi:type="dcterms:W3CDTF">2019-10-12T19:24:09Z</dcterms:modified>
</cp:coreProperties>
</file>