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13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5" autoAdjust="0"/>
    <p:restoredTop sz="94660"/>
  </p:normalViewPr>
  <p:slideViewPr>
    <p:cSldViewPr snapToGrid="0">
      <p:cViewPr varScale="1">
        <p:scale>
          <a:sx n="88" d="100"/>
          <a:sy n="88" d="100"/>
        </p:scale>
        <p:origin x="390" y="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862019230839947E-2"/>
          <c:y val="2.1788844765903689E-2"/>
          <c:w val="0.90913797540013386"/>
          <c:h val="0.75959925148245466"/>
        </c:manualLayout>
      </c:layout>
      <c:barChart>
        <c:barDir val="col"/>
        <c:grouping val="clustered"/>
        <c:varyColors val="0"/>
        <c:ser>
          <c:idx val="0"/>
          <c:order val="0"/>
          <c:tx>
            <c:strRef>
              <c:f>Sheet1!$B$1</c:f>
              <c:strCache>
                <c:ptCount val="1"/>
                <c:pt idx="0">
                  <c:v>US</c:v>
                </c:pt>
              </c:strCache>
            </c:strRef>
          </c:tx>
          <c:spPr>
            <a:solidFill>
              <a:schemeClr val="accent1"/>
            </a:solidFill>
            <a:ln>
              <a:noFill/>
            </a:ln>
            <a:effectLst/>
          </c:spPr>
          <c:invertIfNegative val="0"/>
          <c:cat>
            <c:strRef>
              <c:f>Sheet1!$A$2:$A$7</c:f>
              <c:strCache>
                <c:ptCount val="5"/>
                <c:pt idx="0">
                  <c:v>≥ 1 Tdap</c:v>
                </c:pt>
                <c:pt idx="1">
                  <c:v>≥ 1 Men ACWY</c:v>
                </c:pt>
                <c:pt idx="2">
                  <c:v>≥ 1 HPV 
All Adol.</c:v>
                </c:pt>
                <c:pt idx="4">
                  <c:v>≥ 3 HPV
All Adol.</c:v>
                </c:pt>
              </c:strCache>
            </c:strRef>
          </c:cat>
          <c:val>
            <c:numRef>
              <c:f>Sheet1!$B$2:$B$7</c:f>
              <c:numCache>
                <c:formatCode>General</c:formatCode>
                <c:ptCount val="6"/>
                <c:pt idx="0">
                  <c:v>88.7</c:v>
                </c:pt>
                <c:pt idx="1">
                  <c:v>85.1</c:v>
                </c:pt>
                <c:pt idx="2">
                  <c:v>68.599999999999994</c:v>
                </c:pt>
                <c:pt idx="4">
                  <c:v>43.4</c:v>
                </c:pt>
              </c:numCache>
            </c:numRef>
          </c:val>
          <c:extLst>
            <c:ext xmlns:c16="http://schemas.microsoft.com/office/drawing/2014/chart" uri="{C3380CC4-5D6E-409C-BE32-E72D297353CC}">
              <c16:uniqueId val="{00000000-A841-4A70-AB98-332EBC6E9381}"/>
            </c:ext>
          </c:extLst>
        </c:ser>
        <c:ser>
          <c:idx val="1"/>
          <c:order val="1"/>
          <c:tx>
            <c:strRef>
              <c:f>Sheet1!$C$1</c:f>
              <c:strCache>
                <c:ptCount val="1"/>
                <c:pt idx="0">
                  <c:v>GA</c:v>
                </c:pt>
              </c:strCache>
            </c:strRef>
          </c:tx>
          <c:spPr>
            <a:solidFill>
              <a:schemeClr val="accent2"/>
            </a:solidFill>
            <a:ln>
              <a:noFill/>
            </a:ln>
            <a:effectLst/>
          </c:spPr>
          <c:invertIfNegative val="0"/>
          <c:cat>
            <c:strRef>
              <c:f>Sheet1!$A$2:$A$7</c:f>
              <c:strCache>
                <c:ptCount val="5"/>
                <c:pt idx="0">
                  <c:v>≥ 1 Tdap</c:v>
                </c:pt>
                <c:pt idx="1">
                  <c:v>≥ 1 Men ACWY</c:v>
                </c:pt>
                <c:pt idx="2">
                  <c:v>≥ 1 HPV 
All Adol.</c:v>
                </c:pt>
                <c:pt idx="4">
                  <c:v>≥ 3 HPV
All Adol.</c:v>
                </c:pt>
              </c:strCache>
            </c:strRef>
          </c:cat>
          <c:val>
            <c:numRef>
              <c:f>Sheet1!$C$2:$C$7</c:f>
              <c:numCache>
                <c:formatCode>General</c:formatCode>
                <c:ptCount val="6"/>
                <c:pt idx="0">
                  <c:v>93.3</c:v>
                </c:pt>
                <c:pt idx="1">
                  <c:v>95.3</c:v>
                </c:pt>
                <c:pt idx="2">
                  <c:v>64.3</c:v>
                </c:pt>
                <c:pt idx="4">
                  <c:v>45.7</c:v>
                </c:pt>
              </c:numCache>
            </c:numRef>
          </c:val>
          <c:extLst>
            <c:ext xmlns:c16="http://schemas.microsoft.com/office/drawing/2014/chart" uri="{C3380CC4-5D6E-409C-BE32-E72D297353CC}">
              <c16:uniqueId val="{00000001-A841-4A70-AB98-332EBC6E9381}"/>
            </c:ext>
          </c:extLst>
        </c:ser>
        <c:dLbls>
          <c:showLegendKey val="0"/>
          <c:showVal val="0"/>
          <c:showCatName val="0"/>
          <c:showSerName val="0"/>
          <c:showPercent val="0"/>
          <c:showBubbleSize val="0"/>
        </c:dLbls>
        <c:gapWidth val="209"/>
        <c:overlap val="-37"/>
        <c:axId val="548983160"/>
        <c:axId val="548981592"/>
      </c:barChart>
      <c:barChart>
        <c:barDir val="col"/>
        <c:grouping val="clustered"/>
        <c:varyColors val="0"/>
        <c:ser>
          <c:idx val="2"/>
          <c:order val="2"/>
          <c:tx>
            <c:strRef>
              <c:f>Sheet1!$D$1</c:f>
              <c:strCache>
                <c:ptCount val="1"/>
                <c:pt idx="0">
                  <c:v>Column1</c:v>
                </c:pt>
              </c:strCache>
            </c:strRef>
          </c:tx>
          <c:spPr>
            <a:solidFill>
              <a:schemeClr val="accent3"/>
            </a:solidFill>
            <a:ln>
              <a:noFill/>
            </a:ln>
            <a:effectLst/>
          </c:spPr>
          <c:invertIfNegative val="0"/>
          <c:cat>
            <c:strRef>
              <c:f>Sheet1!$A$2:$A$7</c:f>
              <c:strCache>
                <c:ptCount val="5"/>
                <c:pt idx="0">
                  <c:v>≥ 1 Tdap</c:v>
                </c:pt>
                <c:pt idx="1">
                  <c:v>≥ 1 Men ACWY</c:v>
                </c:pt>
                <c:pt idx="2">
                  <c:v>≥ 1 HPV 
All Adol.</c:v>
                </c:pt>
                <c:pt idx="4">
                  <c:v>≥ 3 HPV
All Adol.</c:v>
                </c:pt>
              </c:strCache>
            </c:strRef>
          </c:cat>
          <c:val>
            <c:numRef>
              <c:f>Sheet1!$D$2:$D$7</c:f>
            </c:numRef>
          </c:val>
          <c:extLst>
            <c:ext xmlns:c16="http://schemas.microsoft.com/office/drawing/2014/chart" uri="{C3380CC4-5D6E-409C-BE32-E72D297353CC}">
              <c16:uniqueId val="{00000002-A841-4A70-AB98-332EBC6E9381}"/>
            </c:ext>
          </c:extLst>
        </c:ser>
        <c:dLbls>
          <c:showLegendKey val="0"/>
          <c:showVal val="0"/>
          <c:showCatName val="0"/>
          <c:showSerName val="0"/>
          <c:showPercent val="0"/>
          <c:showBubbleSize val="0"/>
        </c:dLbls>
        <c:gapWidth val="219"/>
        <c:overlap val="-27"/>
        <c:axId val="548983160"/>
        <c:axId val="548981592"/>
      </c:barChart>
      <c:catAx>
        <c:axId val="548983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48981592"/>
        <c:crossesAt val="0"/>
        <c:auto val="1"/>
        <c:lblAlgn val="ctr"/>
        <c:lblOffset val="100"/>
        <c:noMultiLvlLbl val="0"/>
      </c:catAx>
      <c:valAx>
        <c:axId val="548981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48983160"/>
        <c:crosses val="autoZero"/>
        <c:crossBetween val="between"/>
        <c:dispUnits>
          <c:builtInUnit val="hundreds"/>
        </c:dispUnits>
      </c:valAx>
      <c:dTable>
        <c:showHorzBorder val="1"/>
        <c:showVertBorder val="1"/>
        <c:showOutline val="1"/>
        <c:showKeys val="1"/>
        <c:txPr>
          <a:bodyPr/>
          <a:lstStyle/>
          <a:p>
            <a:pPr rtl="0">
              <a:defRPr sz="1300" baseline="0"/>
            </a:pPr>
            <a:endParaRPr lang="en-US"/>
          </a:p>
        </c:txPr>
      </c:dTable>
      <c:spPr>
        <a:noFill/>
        <a:ln w="25400">
          <a:noFill/>
        </a:ln>
        <a:effectLst/>
      </c:spPr>
    </c:plotArea>
    <c:legend>
      <c:legendPos val="b"/>
      <c:layout>
        <c:manualLayout>
          <c:xMode val="edge"/>
          <c:yMode val="edge"/>
          <c:x val="0.38133403772940516"/>
          <c:y val="2.081669585535241E-2"/>
          <c:w val="0.12243026392170596"/>
          <c:h val="5.82701895991592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0.12745</cdr:x>
      <cdr:y>0.37037</cdr:y>
    </cdr:from>
    <cdr:to>
      <cdr:x>0.14706</cdr:x>
      <cdr:y>0.59259</cdr:y>
    </cdr:to>
    <cdr:sp macro="" textlink="">
      <cdr:nvSpPr>
        <cdr:cNvPr id="2" name="TextBox 1"/>
        <cdr:cNvSpPr txBox="1"/>
      </cdr:nvSpPr>
      <cdr:spPr>
        <a:xfrm xmlns:a="http://schemas.openxmlformats.org/drawingml/2006/main">
          <a:off x="990600" y="1524000"/>
          <a:ext cx="152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0.10784</cdr:x>
      <cdr:y>0.38889</cdr:y>
    </cdr:from>
    <cdr:to>
      <cdr:x>0.13725</cdr:x>
      <cdr:y>0.61111</cdr:y>
    </cdr:to>
    <cdr:sp macro="" textlink="">
      <cdr:nvSpPr>
        <cdr:cNvPr id="3" name="TextBox 2"/>
        <cdr:cNvSpPr txBox="1"/>
      </cdr:nvSpPr>
      <cdr:spPr>
        <a:xfrm xmlns:a="http://schemas.openxmlformats.org/drawingml/2006/main">
          <a:off x="838200" y="1600200"/>
          <a:ext cx="2286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0.16667</cdr:x>
      <cdr:y>0.25926</cdr:y>
    </cdr:from>
    <cdr:to>
      <cdr:x>0.22549</cdr:x>
      <cdr:y>0.48148</cdr:y>
    </cdr:to>
    <cdr:sp macro="" textlink="">
      <cdr:nvSpPr>
        <cdr:cNvPr id="4" name="TextBox 3"/>
        <cdr:cNvSpPr txBox="1"/>
      </cdr:nvSpPr>
      <cdr:spPr>
        <a:xfrm xmlns:a="http://schemas.openxmlformats.org/drawingml/2006/main">
          <a:off x="1295400" y="1066800"/>
          <a:ext cx="4572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0.26471</cdr:x>
      <cdr:y>0.31481</cdr:y>
    </cdr:from>
    <cdr:to>
      <cdr:x>0.40196</cdr:x>
      <cdr:y>0.38889</cdr:y>
    </cdr:to>
    <cdr:sp macro="" textlink="">
      <cdr:nvSpPr>
        <cdr:cNvPr id="5" name="TextBox 4"/>
        <cdr:cNvSpPr txBox="1"/>
      </cdr:nvSpPr>
      <cdr:spPr>
        <a:xfrm xmlns:a="http://schemas.openxmlformats.org/drawingml/2006/main">
          <a:off x="2057400" y="1295400"/>
          <a:ext cx="10668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7800" dirty="0"/>
        </a:p>
      </cdr:txBody>
    </cdr:sp>
  </cdr:relSizeAnchor>
  <cdr:relSizeAnchor xmlns:cdr="http://schemas.openxmlformats.org/drawingml/2006/chartDrawing">
    <cdr:from>
      <cdr:x>0.26302</cdr:x>
      <cdr:y>0.33333</cdr:y>
    </cdr:from>
    <cdr:to>
      <cdr:x>0.29953</cdr:x>
      <cdr:y>0.38596</cdr:y>
    </cdr:to>
    <cdr:sp macro="" textlink="">
      <cdr:nvSpPr>
        <cdr:cNvPr id="6" name="TextBox 5"/>
        <cdr:cNvSpPr txBox="1"/>
      </cdr:nvSpPr>
      <cdr:spPr>
        <a:xfrm xmlns:a="http://schemas.openxmlformats.org/drawingml/2006/main">
          <a:off x="2044261" y="1447786"/>
          <a:ext cx="283779" cy="22861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800" b="1" dirty="0"/>
        </a:p>
      </cdr:txBody>
    </cdr:sp>
  </cdr:relSizeAnchor>
  <cdr:relSizeAnchor xmlns:cdr="http://schemas.openxmlformats.org/drawingml/2006/chartDrawing">
    <cdr:from>
      <cdr:x>0.29762</cdr:x>
      <cdr:y>0.33333</cdr:y>
    </cdr:from>
    <cdr:to>
      <cdr:x>0.35884</cdr:x>
      <cdr:y>0.40741</cdr:y>
    </cdr:to>
    <cdr:sp macro="" textlink="">
      <cdr:nvSpPr>
        <cdr:cNvPr id="7" name="TextBox 6"/>
        <cdr:cNvSpPr txBox="1"/>
      </cdr:nvSpPr>
      <cdr:spPr>
        <a:xfrm xmlns:a="http://schemas.openxmlformats.org/drawingml/2006/main">
          <a:off x="2500311" y="1590660"/>
          <a:ext cx="514351" cy="3535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a:t>  87.0</a:t>
          </a:r>
        </a:p>
      </cdr:txBody>
    </cdr:sp>
  </cdr:relSizeAnchor>
  <cdr:relSizeAnchor xmlns:cdr="http://schemas.openxmlformats.org/drawingml/2006/chartDrawing">
    <cdr:from>
      <cdr:x>0.60068</cdr:x>
      <cdr:y>0.51852</cdr:y>
    </cdr:from>
    <cdr:to>
      <cdr:x>0.66735</cdr:x>
      <cdr:y>0.57513</cdr:y>
    </cdr:to>
    <cdr:sp macro="" textlink="">
      <cdr:nvSpPr>
        <cdr:cNvPr id="11" name="TextBox 10"/>
        <cdr:cNvSpPr txBox="1"/>
      </cdr:nvSpPr>
      <cdr:spPr>
        <a:xfrm xmlns:a="http://schemas.openxmlformats.org/drawingml/2006/main">
          <a:off x="3784757" y="1917213"/>
          <a:ext cx="420073" cy="2093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b="1" dirty="0"/>
        </a:p>
      </cdr:txBody>
    </cdr:sp>
  </cdr:relSizeAnchor>
  <cdr:relSizeAnchor xmlns:cdr="http://schemas.openxmlformats.org/drawingml/2006/chartDrawing">
    <cdr:from>
      <cdr:x>0.70588</cdr:x>
      <cdr:y>0.72222</cdr:y>
    </cdr:from>
    <cdr:to>
      <cdr:x>0.82353</cdr:x>
      <cdr:y>0.94444</cdr:y>
    </cdr:to>
    <cdr:sp macro="" textlink="">
      <cdr:nvSpPr>
        <cdr:cNvPr id="12" name="TextBox 11"/>
        <cdr:cNvSpPr txBox="1"/>
      </cdr:nvSpPr>
      <cdr:spPr>
        <a:xfrm xmlns:a="http://schemas.openxmlformats.org/drawingml/2006/main">
          <a:off x="5486400" y="29718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0.26166</cdr:x>
      <cdr:y>0.37145</cdr:y>
    </cdr:from>
    <cdr:to>
      <cdr:x>0.29817</cdr:x>
      <cdr:y>0.44404</cdr:y>
    </cdr:to>
    <cdr:sp macro="" textlink="">
      <cdr:nvSpPr>
        <cdr:cNvPr id="17" name="TextBox 16"/>
        <cdr:cNvSpPr txBox="1"/>
      </cdr:nvSpPr>
      <cdr:spPr>
        <a:xfrm xmlns:a="http://schemas.openxmlformats.org/drawingml/2006/main">
          <a:off x="2033752" y="1613338"/>
          <a:ext cx="283779" cy="3153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0.26302</cdr:x>
      <cdr:y>0.37145</cdr:y>
    </cdr:from>
    <cdr:to>
      <cdr:x>0.29817</cdr:x>
      <cdr:y>0.41984</cdr:y>
    </cdr:to>
    <cdr:sp macro="" textlink="">
      <cdr:nvSpPr>
        <cdr:cNvPr id="18" name="TextBox 17"/>
        <cdr:cNvSpPr txBox="1"/>
      </cdr:nvSpPr>
      <cdr:spPr>
        <a:xfrm xmlns:a="http://schemas.openxmlformats.org/drawingml/2006/main">
          <a:off x="2044262" y="1613337"/>
          <a:ext cx="273269" cy="2102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0.26166</cdr:x>
      <cdr:y>0.37145</cdr:y>
    </cdr:from>
    <cdr:to>
      <cdr:x>0.29953</cdr:x>
      <cdr:y>0.43194</cdr:y>
    </cdr:to>
    <cdr:sp macro="" textlink="">
      <cdr:nvSpPr>
        <cdr:cNvPr id="19" name="TextBox 18"/>
        <cdr:cNvSpPr txBox="1"/>
      </cdr:nvSpPr>
      <cdr:spPr>
        <a:xfrm xmlns:a="http://schemas.openxmlformats.org/drawingml/2006/main">
          <a:off x="2033752" y="1613338"/>
          <a:ext cx="294289" cy="26275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0.62816</cdr:x>
      <cdr:y>0.63761</cdr:y>
    </cdr:from>
    <cdr:to>
      <cdr:x>0.66758</cdr:x>
      <cdr:y>0.72615</cdr:y>
    </cdr:to>
    <cdr:sp macro="" textlink="">
      <cdr:nvSpPr>
        <cdr:cNvPr id="21" name="TextBox 20"/>
        <cdr:cNvSpPr txBox="1"/>
      </cdr:nvSpPr>
      <cdr:spPr>
        <a:xfrm xmlns:a="http://schemas.openxmlformats.org/drawingml/2006/main">
          <a:off x="3957901" y="2357541"/>
          <a:ext cx="248356" cy="3273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0.32179</cdr:x>
      <cdr:y>0.36801</cdr:y>
    </cdr:from>
    <cdr:to>
      <cdr:x>0.35875</cdr:x>
      <cdr:y>0.61531</cdr:y>
    </cdr:to>
    <cdr:sp macro="" textlink="">
      <cdr:nvSpPr>
        <cdr:cNvPr id="23" name="TextBox 22"/>
        <cdr:cNvSpPr txBox="1"/>
      </cdr:nvSpPr>
      <cdr:spPr>
        <a:xfrm xmlns:a="http://schemas.openxmlformats.org/drawingml/2006/main">
          <a:off x="2027501" y="1360706"/>
          <a:ext cx="232921"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FCDA31-4C7A-4761-B6CA-3D75392744A1}" type="datetimeFigureOut">
              <a:rPr lang="en-US" smtClean="0"/>
              <a:t>3/6/2019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B7420-5600-45D5-87C7-44BA3FB32E8B}" type="slidenum">
              <a:rPr lang="en-US" smtClean="0"/>
              <a:t>‹#›</a:t>
            </a:fld>
            <a:endParaRPr lang="en-US"/>
          </a:p>
        </p:txBody>
      </p:sp>
    </p:spTree>
    <p:extLst>
      <p:ext uri="{BB962C8B-B14F-4D97-AF65-F5344CB8AC3E}">
        <p14:creationId xmlns:p14="http://schemas.microsoft.com/office/powerpoint/2010/main" val="83507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mailto:NIPInfo@cdc.gov"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6"/>
          <p:cNvSpPr txBox="1">
            <a:spLocks noGrp="1" noChangeArrowheads="1"/>
          </p:cNvSpPr>
          <p:nvPr/>
        </p:nvSpPr>
        <p:spPr bwMode="auto">
          <a:xfrm>
            <a:off x="0" y="8684927"/>
            <a:ext cx="3037840" cy="457513"/>
          </a:xfrm>
          <a:prstGeom prst="rect">
            <a:avLst/>
          </a:prstGeom>
          <a:noFill/>
          <a:ln w="9525">
            <a:noFill/>
            <a:miter lim="800000"/>
            <a:headEnd/>
            <a:tailEnd/>
          </a:ln>
        </p:spPr>
        <p:txBody>
          <a:bodyPr lIns="91404" tIns="45702" rIns="91404" bIns="45702" anchor="b"/>
          <a:lstStyle/>
          <a:p>
            <a:endParaRPr lang="en-US" sz="1200" dirty="0">
              <a:solidFill>
                <a:srgbClr val="000000"/>
              </a:solidFill>
            </a:endParaRPr>
          </a:p>
        </p:txBody>
      </p:sp>
      <p:sp>
        <p:nvSpPr>
          <p:cNvPr id="193540" name="Rectangle 2"/>
          <p:cNvSpPr>
            <a:spLocks noGrp="1" noRot="1" noChangeAspect="1" noChangeArrowheads="1" noTextEdit="1"/>
          </p:cNvSpPr>
          <p:nvPr>
            <p:ph type="sldImg"/>
          </p:nvPr>
        </p:nvSpPr>
        <p:spPr>
          <a:xfrm>
            <a:off x="495300" y="674688"/>
            <a:ext cx="6096000" cy="3429000"/>
          </a:xfrm>
          <a:ln/>
        </p:spPr>
      </p:sp>
      <p:sp>
        <p:nvSpPr>
          <p:cNvPr id="193541" name="Rectangle 3"/>
          <p:cNvSpPr>
            <a:spLocks noGrp="1" noChangeArrowheads="1"/>
          </p:cNvSpPr>
          <p:nvPr>
            <p:ph type="body" idx="1"/>
          </p:nvPr>
        </p:nvSpPr>
        <p:spPr>
          <a:xfrm>
            <a:off x="311573" y="4191000"/>
            <a:ext cx="6465147" cy="3936480"/>
          </a:xfrm>
          <a:noFill/>
          <a:ln/>
        </p:spPr>
        <p:txBody>
          <a:bodyPr lIns="91413" tIns="45706" rIns="91413" bIns="45706"/>
          <a:lstStyle/>
          <a:p>
            <a:pPr>
              <a:lnSpc>
                <a:spcPct val="90000"/>
              </a:lnSpc>
              <a:spcBef>
                <a:spcPct val="0"/>
              </a:spcBef>
            </a:pPr>
            <a:r>
              <a:rPr lang="en-US" sz="1000" dirty="0">
                <a:latin typeface="Arial" charset="0"/>
              </a:rPr>
              <a:t>Educating Physicians In their Communities is:</a:t>
            </a:r>
          </a:p>
          <a:p>
            <a:pPr>
              <a:lnSpc>
                <a:spcPct val="90000"/>
              </a:lnSpc>
              <a:spcBef>
                <a:spcPct val="0"/>
              </a:spcBef>
              <a:buFontTx/>
              <a:buChar char="•"/>
            </a:pPr>
            <a:r>
              <a:rPr lang="en-US" sz="1000" dirty="0">
                <a:latin typeface="Arial" charset="0"/>
              </a:rPr>
              <a:t>A peer-to-peer immunization education program presented in the practice setting for practitioners and staff or in a classroom for students.  </a:t>
            </a:r>
          </a:p>
          <a:p>
            <a:pPr>
              <a:lnSpc>
                <a:spcPct val="90000"/>
              </a:lnSpc>
              <a:spcBef>
                <a:spcPct val="0"/>
              </a:spcBef>
              <a:buFontTx/>
              <a:buChar char="•"/>
            </a:pPr>
            <a:r>
              <a:rPr lang="en-US" sz="1000" dirty="0">
                <a:latin typeface="Arial" charset="0"/>
              </a:rPr>
              <a:t>Presented by a team of 2 professionals: physician or other primary care provider (nurse practitioner, physician's assistant) and a nurse or office manager. </a:t>
            </a:r>
          </a:p>
          <a:p>
            <a:pPr>
              <a:lnSpc>
                <a:spcPct val="90000"/>
              </a:lnSpc>
              <a:spcBef>
                <a:spcPct val="0"/>
              </a:spcBef>
            </a:pPr>
            <a:endParaRPr lang="en-US" sz="1000" dirty="0">
              <a:latin typeface="Arial" charset="0"/>
            </a:endParaRPr>
          </a:p>
          <a:p>
            <a:pPr>
              <a:lnSpc>
                <a:spcPct val="90000"/>
              </a:lnSpc>
              <a:spcBef>
                <a:spcPct val="0"/>
              </a:spcBef>
            </a:pPr>
            <a:r>
              <a:rPr lang="en-US" sz="1000" dirty="0">
                <a:latin typeface="Arial" charset="0"/>
              </a:rPr>
              <a:t>Our Beginnings…</a:t>
            </a:r>
          </a:p>
          <a:p>
            <a:pPr>
              <a:lnSpc>
                <a:spcPct val="90000"/>
              </a:lnSpc>
              <a:spcBef>
                <a:spcPct val="0"/>
              </a:spcBef>
            </a:pPr>
            <a:r>
              <a:rPr lang="en-US" sz="1000" dirty="0">
                <a:latin typeface="Arial" charset="0"/>
              </a:rPr>
              <a:t>EPIC is in its 17th year of immunization education. The first EPIC Immunization Education program was developed and implemented in Pennsylvania (a joint venture between public health and the PA chapter of the American Academy of Pediatrics).  The program has been replicated in several states - Georgia most closely resembling the Pennsylvania program.  Georgia was first to add adult vaccines to the program. In 2009 the Georgia Chapter created a separate Women’s Health Immunization Education program for obstetricians and gynecologists. Presentations are also available for students in healthcare training. Presentation on Coding are available to members of the Georgia Chapter of AAP</a:t>
            </a:r>
          </a:p>
          <a:p>
            <a:pPr>
              <a:lnSpc>
                <a:spcPct val="90000"/>
              </a:lnSpc>
              <a:spcBef>
                <a:spcPct val="0"/>
              </a:spcBef>
            </a:pPr>
            <a:endParaRPr lang="en-US" sz="1000" b="1" i="1" dirty="0">
              <a:latin typeface="Arial" charset="0"/>
            </a:endParaRPr>
          </a:p>
          <a:p>
            <a:pPr>
              <a:lnSpc>
                <a:spcPct val="90000"/>
              </a:lnSpc>
              <a:spcBef>
                <a:spcPct val="0"/>
              </a:spcBef>
            </a:pPr>
            <a:endParaRPr lang="en-US" sz="1000" b="1" i="1" dirty="0">
              <a:latin typeface="Arial" charset="0"/>
            </a:endParaRPr>
          </a:p>
          <a:p>
            <a:pPr>
              <a:lnSpc>
                <a:spcPct val="90000"/>
              </a:lnSpc>
              <a:spcBef>
                <a:spcPct val="0"/>
              </a:spcBef>
            </a:pPr>
            <a:r>
              <a:rPr lang="en-US" sz="1000" dirty="0">
                <a:latin typeface="Arial" charset="0"/>
              </a:rPr>
              <a:t>EPIC programs are designed to meet Standard #10 of the Standards for Child and Adolescent Immunization Practices: </a:t>
            </a:r>
          </a:p>
          <a:p>
            <a:pPr>
              <a:lnSpc>
                <a:spcPct val="90000"/>
              </a:lnSpc>
              <a:spcBef>
                <a:spcPct val="0"/>
              </a:spcBef>
            </a:pPr>
            <a:r>
              <a:rPr lang="en-US" sz="1000" dirty="0">
                <a:latin typeface="Arial" charset="0"/>
              </a:rPr>
              <a:t>"Persons who administer vaccines and staff who manage or support vaccine administration are knowledgeable and receive on-going education"  </a:t>
            </a:r>
          </a:p>
          <a:p>
            <a:pPr>
              <a:lnSpc>
                <a:spcPct val="90000"/>
              </a:lnSpc>
              <a:spcBef>
                <a:spcPct val="0"/>
              </a:spcBef>
            </a:pPr>
            <a:r>
              <a:rPr lang="en-US" sz="1000" dirty="0">
                <a:latin typeface="Arial" charset="0"/>
              </a:rPr>
              <a:t>And</a:t>
            </a:r>
          </a:p>
          <a:p>
            <a:pPr>
              <a:lnSpc>
                <a:spcPct val="90000"/>
              </a:lnSpc>
              <a:spcBef>
                <a:spcPct val="0"/>
              </a:spcBef>
            </a:pPr>
            <a:r>
              <a:rPr lang="en-US" sz="1000" dirty="0">
                <a:latin typeface="Arial" charset="0"/>
              </a:rPr>
              <a:t>Standard #8 of the Standards for Adult Immunization Practices: “Persons who administer vaccines are properly trained."</a:t>
            </a:r>
          </a:p>
          <a:p>
            <a:pPr>
              <a:lnSpc>
                <a:spcPct val="90000"/>
              </a:lnSpc>
              <a:spcBef>
                <a:spcPct val="0"/>
              </a:spcBef>
            </a:pPr>
            <a:endParaRPr lang="en-US" sz="1000" b="1" dirty="0">
              <a:latin typeface="Arial" charset="0"/>
            </a:endParaRPr>
          </a:p>
          <a:p>
            <a:pPr>
              <a:lnSpc>
                <a:spcPct val="90000"/>
              </a:lnSpc>
              <a:spcBef>
                <a:spcPct val="0"/>
              </a:spcBef>
            </a:pPr>
            <a:endParaRPr lang="en-US" sz="1000" dirty="0">
              <a:latin typeface="Arial" charset="0"/>
            </a:endParaRPr>
          </a:p>
          <a:p>
            <a:pPr>
              <a:lnSpc>
                <a:spcPct val="90000"/>
              </a:lnSpc>
              <a:spcBef>
                <a:spcPct val="0"/>
              </a:spcBef>
            </a:pPr>
            <a:endParaRPr lang="en-US" sz="900" dirty="0">
              <a:latin typeface="Arial" charset="0"/>
            </a:endParaRPr>
          </a:p>
          <a:p>
            <a:pPr>
              <a:lnSpc>
                <a:spcPct val="90000"/>
              </a:lnSpc>
              <a:spcBef>
                <a:spcPct val="0"/>
              </a:spcBef>
            </a:pPr>
            <a:endParaRPr lang="en-US" sz="900" b="1" dirty="0">
              <a:latin typeface="Arial" charset="0"/>
            </a:endParaRPr>
          </a:p>
        </p:txBody>
      </p:sp>
      <p:sp>
        <p:nvSpPr>
          <p:cNvPr id="193542" name="Footer Placeholder 6"/>
          <p:cNvSpPr>
            <a:spLocks noGrp="1"/>
          </p:cNvSpPr>
          <p:nvPr>
            <p:ph type="ftr" sz="quarter" idx="4"/>
          </p:nvPr>
        </p:nvSpPr>
        <p:spPr>
          <a:noFill/>
        </p:spPr>
        <p:txBody>
          <a:bodyPr/>
          <a:lstStyle/>
          <a:p>
            <a:r>
              <a:rPr lang="en-US">
                <a:solidFill>
                  <a:prstClr val="black"/>
                </a:solidFill>
              </a:rPr>
              <a:t>EPIC 2018</a:t>
            </a:r>
            <a:endParaRPr lang="en-US" dirty="0">
              <a:solidFill>
                <a:srgbClr val="FF0000"/>
              </a:solidFill>
            </a:endParaRPr>
          </a:p>
        </p:txBody>
      </p:sp>
      <p:sp>
        <p:nvSpPr>
          <p:cNvPr id="8" name="Slide Number Placeholder 7"/>
          <p:cNvSpPr>
            <a:spLocks noGrp="1"/>
          </p:cNvSpPr>
          <p:nvPr>
            <p:ph type="sldNum" sz="quarter" idx="10"/>
          </p:nvPr>
        </p:nvSpPr>
        <p:spPr/>
        <p:txBody>
          <a:bodyPr/>
          <a:lstStyle/>
          <a:p>
            <a:pPr>
              <a:defRPr/>
            </a:pPr>
            <a:fld id="{97952AFA-8362-48FC-9C34-150C87379A95}"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2715572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t>EPIC 2018</a:t>
            </a:r>
            <a:endParaRPr lang="en-US" dirty="0"/>
          </a:p>
        </p:txBody>
      </p:sp>
      <p:sp>
        <p:nvSpPr>
          <p:cNvPr id="5" name="Slide Number Placeholder 4"/>
          <p:cNvSpPr>
            <a:spLocks noGrp="1"/>
          </p:cNvSpPr>
          <p:nvPr>
            <p:ph type="sldNum" sz="quarter" idx="11"/>
          </p:nvPr>
        </p:nvSpPr>
        <p:spPr/>
        <p:txBody>
          <a:bodyPr/>
          <a:lstStyle/>
          <a:p>
            <a:pPr>
              <a:defRPr/>
            </a:pPr>
            <a:fld id="{97952AFA-8362-48FC-9C34-150C87379A95}" type="slidenum">
              <a:rPr lang="en-US" smtClean="0"/>
              <a:pPr>
                <a:defRPr/>
              </a:pPr>
              <a:t>12</a:t>
            </a:fld>
            <a:endParaRPr lang="en-US" dirty="0"/>
          </a:p>
        </p:txBody>
      </p:sp>
    </p:spTree>
    <p:extLst>
      <p:ext uri="{BB962C8B-B14F-4D97-AF65-F5344CB8AC3E}">
        <p14:creationId xmlns:p14="http://schemas.microsoft.com/office/powerpoint/2010/main" val="777096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t>EPIC 2018</a:t>
            </a:r>
            <a:endParaRPr lang="en-US" dirty="0"/>
          </a:p>
        </p:txBody>
      </p:sp>
      <p:sp>
        <p:nvSpPr>
          <p:cNvPr id="5" name="Slide Number Placeholder 4"/>
          <p:cNvSpPr>
            <a:spLocks noGrp="1"/>
          </p:cNvSpPr>
          <p:nvPr>
            <p:ph type="sldNum" sz="quarter" idx="11"/>
          </p:nvPr>
        </p:nvSpPr>
        <p:spPr/>
        <p:txBody>
          <a:bodyPr/>
          <a:lstStyle/>
          <a:p>
            <a:pPr>
              <a:defRPr/>
            </a:pPr>
            <a:fld id="{97952AFA-8362-48FC-9C34-150C87379A95}" type="slidenum">
              <a:rPr lang="en-US" smtClean="0"/>
              <a:pPr>
                <a:defRPr/>
              </a:pPr>
              <a:t>13</a:t>
            </a:fld>
            <a:endParaRPr lang="en-US" dirty="0"/>
          </a:p>
        </p:txBody>
      </p:sp>
    </p:spTree>
    <p:extLst>
      <p:ext uri="{BB962C8B-B14F-4D97-AF65-F5344CB8AC3E}">
        <p14:creationId xmlns:p14="http://schemas.microsoft.com/office/powerpoint/2010/main" val="3154408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420">
              <a:defRPr/>
            </a:pPr>
            <a:r>
              <a:rPr lang="en-US" b="0" dirty="0"/>
              <a:t>Even</a:t>
            </a:r>
            <a:r>
              <a:rPr lang="en-US" b="0" baseline="0" dirty="0"/>
              <a:t> with low HPV vaccination rates in the United States, there is evidence of sharp reduction in the prevalence of HPV among 14-19 year old girls in a nationally representative sample after the introduction of the HPV vaccine in 2006.   Although there has been a decrease in the prevalence of high-risk types with the low vaccination rate cross protection and herd immunity remain low.</a:t>
            </a:r>
          </a:p>
          <a:p>
            <a:pPr defTabSz="933420">
              <a:defRPr/>
            </a:pPr>
            <a:endParaRPr lang="en-US" b="0" baseline="0" dirty="0"/>
          </a:p>
          <a:p>
            <a:pPr defTabSz="933420">
              <a:defRPr/>
            </a:pPr>
            <a:r>
              <a:rPr lang="en-US" b="0" baseline="0" dirty="0"/>
              <a:t>The immunization rates for Tdap and Meningococcal vaccines that are required at 11 and 12 years of age are around 80% and higher while HPV rates remain for males and females.  According to a CDC survey, after the HPV vaccine was recommended for girls in 2006 they looked at females between 2009 and 2012 in the same age group. They were able to see that the prevalence of the strains covered by the vaccine had decreased by 64% in females in the 14 to 19 age group.  This showed great effectiveness of the vaccine.</a:t>
            </a:r>
          </a:p>
          <a:p>
            <a:pPr defTabSz="933420">
              <a:defRPr/>
            </a:pPr>
            <a:endParaRPr lang="en-US" b="0" baseline="0" dirty="0"/>
          </a:p>
          <a:p>
            <a:pPr defTabSz="933420">
              <a:defRPr/>
            </a:pPr>
            <a:r>
              <a:rPr lang="en-US" b="0" baseline="0" dirty="0"/>
              <a:t>Reference: Hoffman, J. HPV Sharply Reduced in Teenage Girls Following Vaccine, Study Says. The New York Times. Feb 22, 2016.</a:t>
            </a:r>
          </a:p>
          <a:p>
            <a:pPr defTabSz="933420">
              <a:defRPr/>
            </a:pPr>
            <a:endParaRPr lang="en-US" b="0" baseline="0" dirty="0"/>
          </a:p>
          <a:p>
            <a:pPr defTabSz="933420">
              <a:defRPr/>
            </a:pPr>
            <a:endParaRPr lang="en-US" b="0" dirty="0"/>
          </a:p>
        </p:txBody>
      </p:sp>
      <p:sp>
        <p:nvSpPr>
          <p:cNvPr id="4" name="Footer Placeholder 3"/>
          <p:cNvSpPr>
            <a:spLocks noGrp="1"/>
          </p:cNvSpPr>
          <p:nvPr>
            <p:ph type="ftr" sz="quarter" idx="10"/>
          </p:nvPr>
        </p:nvSpPr>
        <p:spPr/>
        <p:txBody>
          <a:bodyPr/>
          <a:lstStyle/>
          <a:p>
            <a:pPr>
              <a:defRPr/>
            </a:pPr>
            <a:r>
              <a:rPr lang="en-US"/>
              <a:t>EPIC 2018</a:t>
            </a:r>
            <a:endParaRPr lang="en-US" dirty="0"/>
          </a:p>
        </p:txBody>
      </p:sp>
      <p:sp>
        <p:nvSpPr>
          <p:cNvPr id="5" name="Slide Number Placeholder 4"/>
          <p:cNvSpPr>
            <a:spLocks noGrp="1"/>
          </p:cNvSpPr>
          <p:nvPr>
            <p:ph type="sldNum" sz="quarter" idx="11"/>
          </p:nvPr>
        </p:nvSpPr>
        <p:spPr/>
        <p:txBody>
          <a:bodyPr/>
          <a:lstStyle/>
          <a:p>
            <a:pPr>
              <a:defRPr/>
            </a:pPr>
            <a:fld id="{97952AFA-8362-48FC-9C34-150C87379A95}" type="slidenum">
              <a:rPr lang="en-US" smtClean="0"/>
              <a:pPr>
                <a:defRPr/>
              </a:pPr>
              <a:t>14</a:t>
            </a:fld>
            <a:endParaRPr lang="en-US" dirty="0"/>
          </a:p>
        </p:txBody>
      </p:sp>
    </p:spTree>
    <p:extLst>
      <p:ext uri="{BB962C8B-B14F-4D97-AF65-F5344CB8AC3E}">
        <p14:creationId xmlns:p14="http://schemas.microsoft.com/office/powerpoint/2010/main" val="58560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itchFamily="34" charset="0"/>
                <a:ea typeface="+mn-ea"/>
                <a:cs typeface="+mn-cs"/>
              </a:rPr>
              <a:t>The decision to introduce the program in Australia was made by the Australian Government after extensive consultation with scientists, epidemiologists and public health experts.</a:t>
            </a:r>
          </a:p>
          <a:p>
            <a:r>
              <a:rPr lang="en-US" sz="1200" b="0" i="0" kern="1200" dirty="0">
                <a:solidFill>
                  <a:schemeClr val="tx1"/>
                </a:solidFill>
                <a:effectLst/>
                <a:latin typeface="Arial" pitchFamily="34" charset="0"/>
                <a:ea typeface="+mn-ea"/>
                <a:cs typeface="+mn-cs"/>
              </a:rPr>
              <a:t>From 2013, boys were included in the free school-based program.</a:t>
            </a:r>
          </a:p>
          <a:p>
            <a:endParaRPr lang="en-US" sz="1200" b="0" i="0" kern="1200" dirty="0">
              <a:solidFill>
                <a:schemeClr val="tx1"/>
              </a:solidFill>
              <a:effectLst/>
              <a:latin typeface="Arial" pitchFamily="34" charset="0"/>
              <a:ea typeface="+mn-ea"/>
              <a:cs typeface="+mn-cs"/>
            </a:endParaRPr>
          </a:p>
          <a:p>
            <a:r>
              <a:rPr lang="en-US" sz="1200" b="0" i="0" kern="1200" dirty="0">
                <a:solidFill>
                  <a:schemeClr val="tx1"/>
                </a:solidFill>
                <a:effectLst/>
                <a:latin typeface="Arial" pitchFamily="34" charset="0"/>
                <a:ea typeface="+mn-ea"/>
                <a:cs typeface="+mn-cs"/>
              </a:rPr>
              <a:t>The findings showed a trend of sharply decreasing diagnoses among younger age groups. The rate of genital warts cases among girls younger than 21, for example, fell to less than 1 percent in 2011 from about 12 percent in 2007, a decline of nearly 93 percent. Among women ages 21 and 30, the decline in diagnoses was roughly 70 percent, to just 3 percent in that age group in 2011 from about 11 percent in 2007.</a:t>
            </a:r>
          </a:p>
          <a:p>
            <a:endParaRPr lang="en-US" sz="1200" b="0" i="0" kern="1200" dirty="0">
              <a:solidFill>
                <a:schemeClr val="tx1"/>
              </a:solidFill>
              <a:effectLst/>
              <a:latin typeface="Arial" pitchFamily="34" charset="0"/>
              <a:ea typeface="+mn-ea"/>
              <a:cs typeface="+mn-cs"/>
            </a:endParaRPr>
          </a:p>
          <a:p>
            <a:endParaRPr lang="en-US" dirty="0"/>
          </a:p>
        </p:txBody>
      </p:sp>
      <p:sp>
        <p:nvSpPr>
          <p:cNvPr id="4" name="Footer Placeholder 3"/>
          <p:cNvSpPr>
            <a:spLocks noGrp="1"/>
          </p:cNvSpPr>
          <p:nvPr>
            <p:ph type="ftr" sz="quarter" idx="10"/>
          </p:nvPr>
        </p:nvSpPr>
        <p:spPr/>
        <p:txBody>
          <a:bodyPr/>
          <a:lstStyle/>
          <a:p>
            <a:pPr>
              <a:defRPr/>
            </a:pPr>
            <a:r>
              <a:rPr lang="en-US"/>
              <a:t>EPIC 2018</a:t>
            </a:r>
            <a:endParaRPr lang="en-US" dirty="0"/>
          </a:p>
        </p:txBody>
      </p:sp>
      <p:sp>
        <p:nvSpPr>
          <p:cNvPr id="5" name="Slide Number Placeholder 4"/>
          <p:cNvSpPr>
            <a:spLocks noGrp="1"/>
          </p:cNvSpPr>
          <p:nvPr>
            <p:ph type="sldNum" sz="quarter" idx="11"/>
          </p:nvPr>
        </p:nvSpPr>
        <p:spPr/>
        <p:txBody>
          <a:bodyPr/>
          <a:lstStyle/>
          <a:p>
            <a:pPr>
              <a:defRPr/>
            </a:pPr>
            <a:fld id="{97952AFA-8362-48FC-9C34-150C87379A95}" type="slidenum">
              <a:rPr lang="en-US" smtClean="0"/>
              <a:pPr>
                <a:defRPr/>
              </a:pPr>
              <a:t>15</a:t>
            </a:fld>
            <a:endParaRPr lang="en-US" dirty="0"/>
          </a:p>
        </p:txBody>
      </p:sp>
    </p:spTree>
    <p:extLst>
      <p:ext uri="{BB962C8B-B14F-4D97-AF65-F5344CB8AC3E}">
        <p14:creationId xmlns:p14="http://schemas.microsoft.com/office/powerpoint/2010/main" val="1398601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EPIC 2018</a:t>
            </a:r>
            <a:endParaRPr lang="en-US" dirty="0"/>
          </a:p>
        </p:txBody>
      </p:sp>
      <p:sp>
        <p:nvSpPr>
          <p:cNvPr id="5" name="Slide Number Placeholder 4"/>
          <p:cNvSpPr>
            <a:spLocks noGrp="1"/>
          </p:cNvSpPr>
          <p:nvPr>
            <p:ph type="sldNum" sz="quarter" idx="11"/>
          </p:nvPr>
        </p:nvSpPr>
        <p:spPr/>
        <p:txBody>
          <a:bodyPr/>
          <a:lstStyle/>
          <a:p>
            <a:pPr>
              <a:defRPr/>
            </a:pPr>
            <a:fld id="{97952AFA-8362-48FC-9C34-150C87379A95}" type="slidenum">
              <a:rPr lang="en-US" smtClean="0"/>
              <a:pPr>
                <a:defRPr/>
              </a:pPr>
              <a:t>16</a:t>
            </a:fld>
            <a:endParaRPr lang="en-US" dirty="0"/>
          </a:p>
        </p:txBody>
      </p:sp>
    </p:spTree>
    <p:extLst>
      <p:ext uri="{BB962C8B-B14F-4D97-AF65-F5344CB8AC3E}">
        <p14:creationId xmlns:p14="http://schemas.microsoft.com/office/powerpoint/2010/main" val="3607797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For 2017 coverage rates among adolescents aged 13-17 in the U.S. increased slightly for all vaccines indicated.  With the exception of having received at least 1 dose of HPV vaccine, GA rates are at or above the national average.</a:t>
            </a:r>
          </a:p>
          <a:p>
            <a:endParaRPr lang="en-US" baseline="0" dirty="0"/>
          </a:p>
          <a:p>
            <a:r>
              <a:rPr lang="en-US" u="sng" baseline="0" dirty="0"/>
              <a:t>Even with these gains HPV vaccination coverage remained lower </a:t>
            </a:r>
            <a:r>
              <a:rPr lang="en-US" u="sng" dirty="0"/>
              <a:t>that MenACWY </a:t>
            </a:r>
            <a:r>
              <a:rPr lang="en-US" u="sng" baseline="0" dirty="0"/>
              <a:t>and Tdap coverage rates which give the indication that providers are continuing to miss opportunities for HPV vaccination.</a:t>
            </a:r>
          </a:p>
          <a:p>
            <a:endParaRPr lang="en-US" baseline="0" dirty="0"/>
          </a:p>
          <a:p>
            <a:endParaRPr lang="en-US" u="none" baseline="0" dirty="0"/>
          </a:p>
          <a:p>
            <a:endParaRPr lang="en-US" u="sng" baseline="0" dirty="0"/>
          </a:p>
          <a:p>
            <a:endParaRPr lang="en-US" baseline="0" dirty="0"/>
          </a:p>
          <a:p>
            <a:r>
              <a:rPr lang="en-US" b="0" baseline="0" dirty="0"/>
              <a:t>Reference:</a:t>
            </a:r>
          </a:p>
          <a:p>
            <a:endParaRPr lang="en-US" b="0" baseline="0" dirty="0"/>
          </a:p>
        </p:txBody>
      </p:sp>
      <p:sp>
        <p:nvSpPr>
          <p:cNvPr id="4" name="Footer Placeholder 3"/>
          <p:cNvSpPr>
            <a:spLocks noGrp="1"/>
          </p:cNvSpPr>
          <p:nvPr>
            <p:ph type="ftr" sz="quarter" idx="10"/>
          </p:nvPr>
        </p:nvSpPr>
        <p:spPr/>
        <p:txBody>
          <a:bodyPr/>
          <a:lstStyle/>
          <a:p>
            <a:pPr>
              <a:defRPr/>
            </a:pPr>
            <a:r>
              <a:rPr lang="en-US">
                <a:solidFill>
                  <a:prstClr val="black"/>
                </a:solidFill>
              </a:rPr>
              <a:t>EPIC  2018</a:t>
            </a:r>
            <a:endParaRPr lang="en-US" dirty="0">
              <a:solidFill>
                <a:prstClr val="black"/>
              </a:solidFill>
            </a:endParaRPr>
          </a:p>
        </p:txBody>
      </p:sp>
      <p:sp>
        <p:nvSpPr>
          <p:cNvPr id="8" name="Rectangle 7"/>
          <p:cNvSpPr/>
          <p:nvPr/>
        </p:nvSpPr>
        <p:spPr>
          <a:xfrm>
            <a:off x="242762" y="7131410"/>
            <a:ext cx="6465131" cy="466238"/>
          </a:xfrm>
          <a:prstGeom prst="rect">
            <a:avLst/>
          </a:prstGeom>
        </p:spPr>
        <p:txBody>
          <a:bodyPr wrap="square" lIns="93342" tIns="46671" rIns="93342" bIns="46671">
            <a:spAutoFit/>
          </a:bodyPr>
          <a:lstStyle/>
          <a:p>
            <a:r>
              <a:rPr lang="en-US" sz="1200" dirty="0">
                <a:solidFill>
                  <a:srgbClr val="000000"/>
                </a:solidFill>
              </a:rPr>
              <a:t>National Immunization Survey-Teen (NIS-Teen), United States, 2016. MMWR/August 25. 2017/ Vol.66/No. 33</a:t>
            </a:r>
          </a:p>
        </p:txBody>
      </p:sp>
    </p:spTree>
    <p:extLst>
      <p:ext uri="{BB962C8B-B14F-4D97-AF65-F5344CB8AC3E}">
        <p14:creationId xmlns:p14="http://schemas.microsoft.com/office/powerpoint/2010/main" val="2317764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Rectangle 7"/>
          <p:cNvSpPr txBox="1">
            <a:spLocks noGrp="1" noChangeArrowheads="1"/>
          </p:cNvSpPr>
          <p:nvPr/>
        </p:nvSpPr>
        <p:spPr bwMode="auto">
          <a:xfrm>
            <a:off x="4023092" y="8770945"/>
            <a:ext cx="3077739" cy="462044"/>
          </a:xfrm>
          <a:prstGeom prst="rect">
            <a:avLst/>
          </a:prstGeom>
          <a:noFill/>
          <a:ln w="9525">
            <a:noFill/>
            <a:miter lim="800000"/>
            <a:headEnd/>
            <a:tailEnd/>
          </a:ln>
        </p:spPr>
        <p:txBody>
          <a:bodyPr lIns="93334" tIns="46667" rIns="93334" bIns="46667" anchor="b"/>
          <a:lstStyle/>
          <a:p>
            <a:pPr algn="r"/>
            <a:endParaRPr lang="en-US" sz="1200" dirty="0">
              <a:solidFill>
                <a:srgbClr val="000000"/>
              </a:solidFill>
            </a:endParaRPr>
          </a:p>
        </p:txBody>
      </p:sp>
      <p:sp>
        <p:nvSpPr>
          <p:cNvPr id="307203" name="Rectangle 7"/>
          <p:cNvSpPr txBox="1">
            <a:spLocks noGrp="1" noChangeArrowheads="1"/>
          </p:cNvSpPr>
          <p:nvPr/>
        </p:nvSpPr>
        <p:spPr bwMode="auto">
          <a:xfrm>
            <a:off x="4023092" y="8770945"/>
            <a:ext cx="3077739" cy="462044"/>
          </a:xfrm>
          <a:prstGeom prst="rect">
            <a:avLst/>
          </a:prstGeom>
          <a:noFill/>
          <a:ln w="9525">
            <a:noFill/>
            <a:miter lim="800000"/>
            <a:headEnd/>
            <a:tailEnd/>
          </a:ln>
        </p:spPr>
        <p:txBody>
          <a:bodyPr lIns="93334" tIns="46667" rIns="93334" bIns="46667" anchor="b"/>
          <a:lstStyle/>
          <a:p>
            <a:pPr algn="r"/>
            <a:endParaRPr lang="en-US" sz="1200" dirty="0">
              <a:solidFill>
                <a:srgbClr val="000000"/>
              </a:solidFill>
            </a:endParaRPr>
          </a:p>
        </p:txBody>
      </p:sp>
      <p:sp>
        <p:nvSpPr>
          <p:cNvPr id="307204" name="Rectangle 2"/>
          <p:cNvSpPr>
            <a:spLocks noGrp="1" noRot="1" noChangeAspect="1" noChangeArrowheads="1" noTextEdit="1"/>
          </p:cNvSpPr>
          <p:nvPr>
            <p:ph type="sldImg"/>
          </p:nvPr>
        </p:nvSpPr>
        <p:spPr>
          <a:xfrm>
            <a:off x="474663" y="692150"/>
            <a:ext cx="6156325" cy="3463925"/>
          </a:xfrm>
          <a:ln/>
        </p:spPr>
      </p:sp>
      <p:sp>
        <p:nvSpPr>
          <p:cNvPr id="307205" name="Rectangle 3"/>
          <p:cNvSpPr>
            <a:spLocks noGrp="1" noChangeArrowheads="1"/>
          </p:cNvSpPr>
          <p:nvPr>
            <p:ph type="body" idx="1"/>
          </p:nvPr>
        </p:nvSpPr>
        <p:spPr>
          <a:xfrm>
            <a:off x="236749" y="4187338"/>
            <a:ext cx="6313311" cy="5023664"/>
          </a:xfrm>
          <a:noFill/>
          <a:ln/>
        </p:spPr>
        <p:txBody>
          <a:bodyPr lIns="93334" tIns="46667" rIns="93334" bIns="46667"/>
          <a:lstStyle/>
          <a:p>
            <a:pPr eaLnBrk="1" hangingPunct="1">
              <a:lnSpc>
                <a:spcPct val="80000"/>
              </a:lnSpc>
            </a:pPr>
            <a:r>
              <a:rPr lang="en-US" sz="900" b="1" dirty="0">
                <a:latin typeface="Arial" charset="0"/>
              </a:rPr>
              <a:t>The CDC definition of a missed opportunity is</a:t>
            </a:r>
            <a:r>
              <a:rPr lang="en-US" sz="900" dirty="0">
                <a:latin typeface="Arial" charset="0"/>
              </a:rPr>
              <a:t>,</a:t>
            </a:r>
            <a:r>
              <a:rPr lang="en-US" sz="900" b="1" dirty="0">
                <a:latin typeface="Arial" charset="0"/>
              </a:rPr>
              <a:t> “A health care encounter in which a person is eligible to receive vaccination but is not vaccinated completely.” (Epidemiology and Prevention of Vaccine-Preventable Diseases, 13th edition. 2015  HHS, CDC.)</a:t>
            </a:r>
            <a:endParaRPr lang="en-US" sz="900" dirty="0">
              <a:latin typeface="Arial" charset="0"/>
            </a:endParaRPr>
          </a:p>
          <a:p>
            <a:pPr eaLnBrk="1" hangingPunct="1">
              <a:lnSpc>
                <a:spcPct val="80000"/>
              </a:lnSpc>
            </a:pPr>
            <a:r>
              <a:rPr lang="en-US" sz="900" dirty="0">
                <a:latin typeface="Arial" charset="0"/>
              </a:rPr>
              <a:t>Missing an opportunity to immunize may leave you vulnerable to a lawsuit.  Patients who developed vaccine-preventable disease after failing to be immunized (missed opportunities) have filed lawsuits. [see </a:t>
            </a:r>
            <a:r>
              <a:rPr lang="en-US" sz="900" u="sng" dirty="0">
                <a:latin typeface="Arial" charset="0"/>
              </a:rPr>
              <a:t>Needletips</a:t>
            </a:r>
            <a:r>
              <a:rPr lang="en-US" sz="900" dirty="0">
                <a:latin typeface="Arial" charset="0"/>
              </a:rPr>
              <a:t> (1), 1,1994]</a:t>
            </a:r>
          </a:p>
          <a:p>
            <a:pPr eaLnBrk="1" hangingPunct="1">
              <a:lnSpc>
                <a:spcPct val="80000"/>
              </a:lnSpc>
            </a:pPr>
            <a:r>
              <a:rPr lang="en-US" sz="900" b="1" dirty="0">
                <a:latin typeface="Arial" charset="0"/>
              </a:rPr>
              <a:t>To avoid missed opportunities:</a:t>
            </a:r>
          </a:p>
          <a:p>
            <a:pPr eaLnBrk="1" hangingPunct="1">
              <a:lnSpc>
                <a:spcPct val="80000"/>
              </a:lnSpc>
            </a:pPr>
            <a:r>
              <a:rPr lang="en-US" sz="900" u="sng" dirty="0">
                <a:latin typeface="Arial" charset="0"/>
              </a:rPr>
              <a:t>Vaccination records</a:t>
            </a:r>
            <a:r>
              <a:rPr lang="en-US" sz="900" dirty="0">
                <a:latin typeface="Arial" charset="0"/>
              </a:rPr>
              <a:t>:  Keep accurate immunization records in a prominent location in the chart so immunization status can be easily checked at each visit.  </a:t>
            </a:r>
            <a:endParaRPr lang="en-US" sz="900" u="sng" dirty="0">
              <a:latin typeface="Arial" charset="0"/>
            </a:endParaRPr>
          </a:p>
          <a:p>
            <a:pPr eaLnBrk="1" hangingPunct="1">
              <a:lnSpc>
                <a:spcPct val="80000"/>
              </a:lnSpc>
            </a:pPr>
            <a:r>
              <a:rPr lang="en-US" sz="900" u="sng" dirty="0">
                <a:latin typeface="Arial" charset="0"/>
              </a:rPr>
              <a:t>Mild illness/injury visits/follow-up visits</a:t>
            </a:r>
            <a:r>
              <a:rPr lang="en-US" sz="900" dirty="0">
                <a:latin typeface="Arial" charset="0"/>
              </a:rPr>
              <a:t>:  The CDC recommends immunization with all vaccines for patients even those with low-grade fever, mild diarrhea, mild ear infections, mild acute illness, or upper respiratory infections. There is no evidence of increased risk of adverse events associated with immunizations during the course of a minor illness. The decision to defer immunizations results in a missed opportunity. The procedure for assessing immunization status and giving immunizations at follow-up and sick/injury visits may require more time, necessitating change in your office practice.</a:t>
            </a:r>
            <a:endParaRPr lang="en-US" sz="900" u="sng" dirty="0">
              <a:latin typeface="Arial" charset="0"/>
            </a:endParaRPr>
          </a:p>
          <a:p>
            <a:pPr eaLnBrk="1" hangingPunct="1">
              <a:lnSpc>
                <a:spcPct val="80000"/>
              </a:lnSpc>
            </a:pPr>
            <a:r>
              <a:rPr lang="en-US" sz="900" u="sng" dirty="0">
                <a:latin typeface="Arial" charset="0"/>
              </a:rPr>
              <a:t>Multiple vaccinations per visit</a:t>
            </a:r>
            <a:r>
              <a:rPr lang="en-US" sz="900" dirty="0">
                <a:latin typeface="Arial" charset="0"/>
              </a:rPr>
              <a:t>:  More than one vaccine can be administered at one time. There is no limit to the number of vaccines that can be given at one visit. </a:t>
            </a:r>
            <a:endParaRPr lang="en-US" sz="900" u="sng" dirty="0">
              <a:latin typeface="Arial" charset="0"/>
            </a:endParaRPr>
          </a:p>
          <a:p>
            <a:pPr eaLnBrk="1" hangingPunct="1">
              <a:lnSpc>
                <a:spcPct val="80000"/>
              </a:lnSpc>
            </a:pPr>
            <a:r>
              <a:rPr lang="en-US" sz="900" u="sng" dirty="0">
                <a:latin typeface="Arial" charset="0"/>
              </a:rPr>
              <a:t>Know the schedules</a:t>
            </a:r>
            <a:r>
              <a:rPr lang="en-US" sz="900" dirty="0">
                <a:latin typeface="Arial" charset="0"/>
              </a:rPr>
              <a:t>:  Post the current schedule and keep staff updated on any changes.</a:t>
            </a:r>
            <a:endParaRPr lang="en-US" sz="900" u="sng" dirty="0">
              <a:latin typeface="Arial" charset="0"/>
            </a:endParaRPr>
          </a:p>
          <a:p>
            <a:pPr eaLnBrk="1" hangingPunct="1">
              <a:lnSpc>
                <a:spcPct val="80000"/>
              </a:lnSpc>
            </a:pPr>
            <a:r>
              <a:rPr lang="en-US" sz="900" u="sng" dirty="0">
                <a:latin typeface="Arial" charset="0"/>
              </a:rPr>
              <a:t>Know Contraindications</a:t>
            </a:r>
            <a:r>
              <a:rPr lang="en-US" sz="900" dirty="0">
                <a:latin typeface="Arial" charset="0"/>
              </a:rPr>
              <a:t>:  Be aware of the true/valid contraindications, precautions and invalid contraindications. There are few truly valid contraindications to vaccine administration.  </a:t>
            </a:r>
          </a:p>
          <a:p>
            <a:pPr eaLnBrk="1" hangingPunct="1">
              <a:lnSpc>
                <a:spcPct val="80000"/>
              </a:lnSpc>
            </a:pPr>
            <a:r>
              <a:rPr lang="en-US" sz="900" u="sng" dirty="0">
                <a:latin typeface="Arial" charset="0"/>
              </a:rPr>
              <a:t>Clinic policies: </a:t>
            </a:r>
            <a:r>
              <a:rPr lang="en-US" sz="900" dirty="0">
                <a:latin typeface="Arial" charset="0"/>
              </a:rPr>
              <a:t>Some clinics might have the policy to not vaccinate clients at any visits except at well-visits.</a:t>
            </a:r>
            <a:endParaRPr lang="en-US" sz="900" u="sng" dirty="0">
              <a:latin typeface="Arial" charset="0"/>
            </a:endParaRPr>
          </a:p>
          <a:p>
            <a:pPr eaLnBrk="1" hangingPunct="1">
              <a:lnSpc>
                <a:spcPct val="80000"/>
              </a:lnSpc>
            </a:pPr>
            <a:r>
              <a:rPr lang="en-US" sz="900" u="sng" dirty="0">
                <a:latin typeface="Arial" charset="0"/>
              </a:rPr>
              <a:t>Adolescents: </a:t>
            </a:r>
            <a:r>
              <a:rPr lang="en-US" sz="900" dirty="0">
                <a:latin typeface="Arial" charset="0"/>
              </a:rPr>
              <a:t> Adolescents are a large and healthy part of our population who seek medical care infrequently. Immunization status needs to be assessed at each visit. </a:t>
            </a:r>
          </a:p>
          <a:p>
            <a:pPr eaLnBrk="1" hangingPunct="1">
              <a:lnSpc>
                <a:spcPct val="80000"/>
              </a:lnSpc>
            </a:pPr>
            <a:r>
              <a:rPr lang="en-US" sz="900" u="sng" dirty="0">
                <a:latin typeface="Arial" charset="0"/>
              </a:rPr>
              <a:t>Adults:</a:t>
            </a:r>
            <a:r>
              <a:rPr lang="en-US" sz="900" dirty="0">
                <a:latin typeface="Arial" charset="0"/>
              </a:rPr>
              <a:t> Some adults who are healthy may be seen infrequently. Other adults may have multiple medical problems. Immunization status of all adults needs to be assessed at each visit.  </a:t>
            </a:r>
          </a:p>
          <a:p>
            <a:pPr eaLnBrk="1" hangingPunct="1">
              <a:lnSpc>
                <a:spcPct val="80000"/>
              </a:lnSpc>
            </a:pPr>
            <a:endParaRPr lang="en-US" sz="900" dirty="0">
              <a:latin typeface="Arial" charset="0"/>
            </a:endParaRPr>
          </a:p>
          <a:p>
            <a:pPr eaLnBrk="1" hangingPunct="1">
              <a:lnSpc>
                <a:spcPct val="80000"/>
              </a:lnSpc>
            </a:pPr>
            <a:r>
              <a:rPr lang="en-US" sz="900" dirty="0">
                <a:latin typeface="Arial" charset="0"/>
              </a:rPr>
              <a:t>Some barriers to be overcome regarding adolescents include: </a:t>
            </a:r>
          </a:p>
          <a:p>
            <a:pPr eaLnBrk="1" hangingPunct="1">
              <a:lnSpc>
                <a:spcPct val="80000"/>
              </a:lnSpc>
              <a:buFontTx/>
              <a:buChar char="•"/>
            </a:pPr>
            <a:r>
              <a:rPr lang="en-US" sz="900" dirty="0">
                <a:latin typeface="Arial" charset="0"/>
              </a:rPr>
              <a:t>Parents may be unaware that there are now more vaccines recommended for adolescents</a:t>
            </a:r>
          </a:p>
          <a:p>
            <a:pPr eaLnBrk="1" hangingPunct="1">
              <a:lnSpc>
                <a:spcPct val="80000"/>
              </a:lnSpc>
              <a:buFontTx/>
              <a:buChar char="•"/>
            </a:pPr>
            <a:r>
              <a:rPr lang="en-US" sz="900" dirty="0">
                <a:latin typeface="Arial" charset="0"/>
              </a:rPr>
              <a:t>Infrequent medical encounters for adolescent preventive medical services leaves fewer opportunities to immunize </a:t>
            </a:r>
          </a:p>
          <a:p>
            <a:pPr eaLnBrk="1" hangingPunct="1">
              <a:lnSpc>
                <a:spcPct val="80000"/>
              </a:lnSpc>
              <a:buFontTx/>
              <a:buChar char="•"/>
            </a:pPr>
            <a:r>
              <a:rPr lang="en-US" sz="900" dirty="0">
                <a:latin typeface="Arial" charset="0"/>
              </a:rPr>
              <a:t>Lack of awareness by both physicians and parents that VFC provides recommended vaccines free for the uninsured and underinsured  (in Georgia)  through age 18. </a:t>
            </a:r>
          </a:p>
          <a:p>
            <a:pPr eaLnBrk="1" hangingPunct="1">
              <a:lnSpc>
                <a:spcPct val="80000"/>
              </a:lnSpc>
              <a:buFontTx/>
              <a:buChar char="•"/>
            </a:pPr>
            <a:r>
              <a:rPr lang="en-US" sz="900" dirty="0">
                <a:latin typeface="Arial" charset="0"/>
              </a:rPr>
              <a:t>Obtaining parental consent for vaccines is a challenge</a:t>
            </a:r>
          </a:p>
          <a:p>
            <a:pPr eaLnBrk="1" hangingPunct="1">
              <a:lnSpc>
                <a:spcPct val="80000"/>
              </a:lnSpc>
              <a:buFontTx/>
              <a:buChar char="•"/>
            </a:pPr>
            <a:r>
              <a:rPr lang="en-US" sz="900" dirty="0">
                <a:latin typeface="Arial" charset="0"/>
              </a:rPr>
              <a:t>Failure to vaccinate during sports physicals</a:t>
            </a:r>
          </a:p>
          <a:p>
            <a:pPr eaLnBrk="1" hangingPunct="1">
              <a:lnSpc>
                <a:spcPct val="80000"/>
              </a:lnSpc>
              <a:buFontTx/>
              <a:buChar char="•"/>
            </a:pPr>
            <a:r>
              <a:rPr lang="en-US" sz="900" dirty="0">
                <a:latin typeface="Arial" charset="0"/>
              </a:rPr>
              <a:t>Lack of reminder/recall systems for adolescents</a:t>
            </a:r>
          </a:p>
          <a:p>
            <a:pPr eaLnBrk="1" hangingPunct="1">
              <a:lnSpc>
                <a:spcPct val="80000"/>
              </a:lnSpc>
              <a:buFontTx/>
              <a:buNone/>
            </a:pPr>
            <a:endParaRPr lang="en-US" sz="900" dirty="0">
              <a:latin typeface="Arial" charset="0"/>
            </a:endParaRPr>
          </a:p>
          <a:p>
            <a:pPr eaLnBrk="1" hangingPunct="1">
              <a:lnSpc>
                <a:spcPct val="80000"/>
              </a:lnSpc>
              <a:buFontTx/>
              <a:buNone/>
            </a:pPr>
            <a:r>
              <a:rPr lang="en-US" sz="900" dirty="0">
                <a:latin typeface="Arial" charset="0"/>
              </a:rPr>
              <a:t>Studies have shown that eliminating missed opportunities can help to increase vaccination coverage by 20 percent.</a:t>
            </a:r>
          </a:p>
          <a:p>
            <a:pPr eaLnBrk="1" hangingPunct="1">
              <a:lnSpc>
                <a:spcPct val="80000"/>
              </a:lnSpc>
            </a:pPr>
            <a:endParaRPr lang="en-US" sz="900" dirty="0">
              <a:latin typeface="Arial" charset="0"/>
            </a:endParaRPr>
          </a:p>
        </p:txBody>
      </p:sp>
      <p:sp>
        <p:nvSpPr>
          <p:cNvPr id="7" name="Footer Placeholder 6"/>
          <p:cNvSpPr>
            <a:spLocks noGrp="1"/>
          </p:cNvSpPr>
          <p:nvPr>
            <p:ph type="ftr" sz="quarter" idx="4"/>
          </p:nvPr>
        </p:nvSpPr>
        <p:spPr/>
        <p:txBody>
          <a:bodyPr/>
          <a:lstStyle/>
          <a:p>
            <a:pPr>
              <a:defRPr/>
            </a:pPr>
            <a:r>
              <a:rPr lang="en-US">
                <a:solidFill>
                  <a:prstClr val="black"/>
                </a:solidFill>
              </a:rPr>
              <a:t>EPIC 2018</a:t>
            </a:r>
            <a:endParaRPr lang="en-US" dirty="0">
              <a:solidFill>
                <a:prstClr val="black"/>
              </a:solidFill>
            </a:endParaRPr>
          </a:p>
        </p:txBody>
      </p:sp>
      <p:sp>
        <p:nvSpPr>
          <p:cNvPr id="9" name="Slide Number Placeholder 8"/>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3634536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EPIC 2018</a:t>
            </a:r>
            <a:endParaRPr lang="en-US" dirty="0"/>
          </a:p>
        </p:txBody>
      </p:sp>
      <p:sp>
        <p:nvSpPr>
          <p:cNvPr id="5" name="Slide Number Placeholder 4"/>
          <p:cNvSpPr>
            <a:spLocks noGrp="1"/>
          </p:cNvSpPr>
          <p:nvPr>
            <p:ph type="sldNum" sz="quarter" idx="11"/>
          </p:nvPr>
        </p:nvSpPr>
        <p:spPr/>
        <p:txBody>
          <a:bodyPr/>
          <a:lstStyle/>
          <a:p>
            <a:pPr>
              <a:defRPr/>
            </a:pPr>
            <a:fld id="{97952AFA-8362-48FC-9C34-150C87379A95}" type="slidenum">
              <a:rPr lang="en-US" smtClean="0"/>
              <a:pPr>
                <a:defRPr/>
              </a:pPr>
              <a:t>19</a:t>
            </a:fld>
            <a:endParaRPr lang="en-US" dirty="0"/>
          </a:p>
        </p:txBody>
      </p:sp>
    </p:spTree>
    <p:extLst>
      <p:ext uri="{BB962C8B-B14F-4D97-AF65-F5344CB8AC3E}">
        <p14:creationId xmlns:p14="http://schemas.microsoft.com/office/powerpoint/2010/main" val="3367640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EPIC 2018</a:t>
            </a:r>
            <a:endParaRPr lang="en-US" dirty="0"/>
          </a:p>
        </p:txBody>
      </p:sp>
      <p:sp>
        <p:nvSpPr>
          <p:cNvPr id="5" name="Slide Number Placeholder 4"/>
          <p:cNvSpPr>
            <a:spLocks noGrp="1"/>
          </p:cNvSpPr>
          <p:nvPr>
            <p:ph type="sldNum" sz="quarter" idx="11"/>
          </p:nvPr>
        </p:nvSpPr>
        <p:spPr/>
        <p:txBody>
          <a:bodyPr/>
          <a:lstStyle/>
          <a:p>
            <a:pPr>
              <a:defRPr/>
            </a:pPr>
            <a:fld id="{97952AFA-8362-48FC-9C34-150C87379A95}" type="slidenum">
              <a:rPr lang="en-US" smtClean="0"/>
              <a:pPr>
                <a:defRPr/>
              </a:pPr>
              <a:t>20</a:t>
            </a:fld>
            <a:endParaRPr lang="en-US" dirty="0"/>
          </a:p>
        </p:txBody>
      </p:sp>
    </p:spTree>
    <p:extLst>
      <p:ext uri="{BB962C8B-B14F-4D97-AF65-F5344CB8AC3E}">
        <p14:creationId xmlns:p14="http://schemas.microsoft.com/office/powerpoint/2010/main" val="3643870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Rot="1" noChangeAspect="1" noChangeArrowheads="1" noTextEdit="1"/>
          </p:cNvSpPr>
          <p:nvPr>
            <p:ph type="sldImg"/>
          </p:nvPr>
        </p:nvSpPr>
        <p:spPr>
          <a:ln/>
        </p:spPr>
      </p:sp>
      <p:sp>
        <p:nvSpPr>
          <p:cNvPr id="431107" name="Rectangle 3"/>
          <p:cNvSpPr>
            <a:spLocks noGrp="1" noChangeArrowheads="1"/>
          </p:cNvSpPr>
          <p:nvPr>
            <p:ph type="body" idx="1"/>
          </p:nvPr>
        </p:nvSpPr>
        <p:spPr>
          <a:noFill/>
          <a:ln/>
        </p:spPr>
        <p:txBody>
          <a:bodyPr/>
          <a:lstStyle/>
          <a:p>
            <a:pPr defTabSz="933420">
              <a:defRPr/>
            </a:pPr>
            <a:r>
              <a:rPr lang="en-US" dirty="0">
                <a:solidFill>
                  <a:prstClr val="black"/>
                </a:solidFill>
                <a:cs typeface="Arial" panose="020B0604020202020204" pitchFamily="34" charset="0"/>
              </a:rPr>
              <a:t>Providers are less likely to recommend the HPV vaccine to their younger adolescent patients. They may be more comfortable reserving their recommendation for older teens, rather than for 11- and 12-year-olds. Providing clinicians with information about vaccine safety and efficacy to share with parents may increase endorsement of current HPV vaccine recommendations. </a:t>
            </a:r>
          </a:p>
          <a:p>
            <a:pPr defTabSz="933420" eaLnBrk="1" fontAlgn="auto" hangingPunct="1">
              <a:spcBef>
                <a:spcPts val="0"/>
              </a:spcBef>
              <a:spcAft>
                <a:spcPts val="0"/>
              </a:spcAft>
              <a:defRPr/>
            </a:pPr>
            <a:endParaRPr lang="en-US" dirty="0">
              <a:solidFill>
                <a:prstClr val="black"/>
              </a:solidFill>
              <a:cs typeface="Arial" panose="020B0604020202020204" pitchFamily="34" charset="0"/>
            </a:endParaRPr>
          </a:p>
          <a:p>
            <a:pPr defTabSz="933420" eaLnBrk="1" fontAlgn="auto" hangingPunct="1">
              <a:spcBef>
                <a:spcPts val="0"/>
              </a:spcBef>
              <a:spcAft>
                <a:spcPts val="0"/>
              </a:spcAft>
              <a:defRPr/>
            </a:pPr>
            <a:r>
              <a:rPr lang="en-US" dirty="0">
                <a:cs typeface="Arial" panose="020B0604020202020204" pitchFamily="34" charset="0"/>
              </a:rPr>
              <a:t>HPV vaccine should be recommended the same way other vaccines (Tdap, influenza and meningococcal) are recommended.</a:t>
            </a:r>
          </a:p>
          <a:p>
            <a:pPr defTabSz="933420" eaLnBrk="1" fontAlgn="auto" hangingPunct="1">
              <a:spcBef>
                <a:spcPts val="0"/>
              </a:spcBef>
              <a:spcAft>
                <a:spcPts val="0"/>
              </a:spcAft>
              <a:defRPr/>
            </a:pPr>
            <a:r>
              <a:rPr lang="en-US" dirty="0">
                <a:solidFill>
                  <a:prstClr val="black"/>
                </a:solidFill>
                <a:cs typeface="Arial" panose="020B0604020202020204" pitchFamily="34" charset="0"/>
              </a:rPr>
              <a:t>Provide information about giving vaccine at a young age to increase immune response and protect before sexual activity begins</a:t>
            </a:r>
          </a:p>
          <a:p>
            <a:pPr defTabSz="933420" eaLnBrk="1" fontAlgn="auto" hangingPunct="1">
              <a:spcBef>
                <a:spcPts val="0"/>
              </a:spcBef>
              <a:spcAft>
                <a:spcPts val="0"/>
              </a:spcAft>
              <a:defRPr/>
            </a:pPr>
            <a:endParaRPr lang="en-US" dirty="0">
              <a:solidFill>
                <a:prstClr val="black"/>
              </a:solidFill>
              <a:cs typeface="Arial" panose="020B0604020202020204" pitchFamily="34" charset="0"/>
            </a:endParaRPr>
          </a:p>
          <a:p>
            <a:pPr defTabSz="933420">
              <a:defRPr/>
            </a:pPr>
            <a:r>
              <a:rPr lang="en-US" dirty="0">
                <a:solidFill>
                  <a:prstClr val="black"/>
                </a:solidFill>
                <a:cs typeface="Arial" panose="020B0604020202020204" pitchFamily="34" charset="0"/>
              </a:rPr>
              <a:t>Reference: Gable, J.,Eder, J., Noonan, K. and Feemstar, K. Increasing HPV Vaccination Rates Among Adolescents: Challenges and Opportunities. PolicyLab: The Children’s Hospital of Philadelphia, 2016.</a:t>
            </a:r>
          </a:p>
        </p:txBody>
      </p:sp>
      <p:sp>
        <p:nvSpPr>
          <p:cNvPr id="4" name="Footer Placeholder 3"/>
          <p:cNvSpPr>
            <a:spLocks noGrp="1"/>
          </p:cNvSpPr>
          <p:nvPr>
            <p:ph type="ftr" sz="quarter" idx="10"/>
          </p:nvPr>
        </p:nvSpPr>
        <p:spPr/>
        <p:txBody>
          <a:bodyPr/>
          <a:lstStyle/>
          <a:p>
            <a:pPr>
              <a:defRPr/>
            </a:pPr>
            <a:r>
              <a:rPr lang="en-US">
                <a:solidFill>
                  <a:prstClr val="black"/>
                </a:solidFill>
              </a:rPr>
              <a:t>EPIC 2018</a:t>
            </a:r>
            <a:endParaRPr lang="en-US" dirty="0">
              <a:solidFill>
                <a:prstClr val="black"/>
              </a:solidFill>
            </a:endParaRPr>
          </a:p>
        </p:txBody>
      </p:sp>
      <p:sp>
        <p:nvSpPr>
          <p:cNvPr id="6" name="Slide Number Placeholder 5"/>
          <p:cNvSpPr>
            <a:spLocks noGrp="1"/>
          </p:cNvSpPr>
          <p:nvPr>
            <p:ph type="sldNum" sz="quarter" idx="11"/>
          </p:nvPr>
        </p:nvSpPr>
        <p:spPr/>
        <p:txBody>
          <a:bodyPr/>
          <a:lstStyle/>
          <a:p>
            <a:pPr>
              <a:defRPr/>
            </a:pPr>
            <a:fld id="{97952AFA-8362-48FC-9C34-150C87379A95}"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2463231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6"/>
          <p:cNvSpPr txBox="1">
            <a:spLocks noGrp="1" noChangeArrowheads="1"/>
          </p:cNvSpPr>
          <p:nvPr/>
        </p:nvSpPr>
        <p:spPr bwMode="auto">
          <a:xfrm>
            <a:off x="0" y="8829675"/>
            <a:ext cx="3037840" cy="465138"/>
          </a:xfrm>
          <a:prstGeom prst="rect">
            <a:avLst/>
          </a:prstGeom>
          <a:noFill/>
          <a:ln w="9525">
            <a:noFill/>
            <a:miter lim="800000"/>
            <a:headEnd/>
            <a:tailEnd/>
          </a:ln>
        </p:spPr>
        <p:txBody>
          <a:bodyPr lIns="91421" tIns="45710" rIns="91421" bIns="45710" anchor="b"/>
          <a:lstStyle/>
          <a:p>
            <a:endParaRPr lang="en-US" sz="1200" dirty="0">
              <a:solidFill>
                <a:srgbClr val="000000"/>
              </a:solidFill>
            </a:endParaRPr>
          </a:p>
        </p:txBody>
      </p:sp>
      <p:sp>
        <p:nvSpPr>
          <p:cNvPr id="195587" name="Rectangle 7"/>
          <p:cNvSpPr txBox="1">
            <a:spLocks noGrp="1" noChangeArrowheads="1"/>
          </p:cNvSpPr>
          <p:nvPr/>
        </p:nvSpPr>
        <p:spPr bwMode="auto">
          <a:xfrm>
            <a:off x="3970938" y="8829675"/>
            <a:ext cx="3037840" cy="465138"/>
          </a:xfrm>
          <a:prstGeom prst="rect">
            <a:avLst/>
          </a:prstGeom>
          <a:noFill/>
          <a:ln w="9525">
            <a:noFill/>
            <a:miter lim="800000"/>
            <a:headEnd/>
            <a:tailEnd/>
          </a:ln>
        </p:spPr>
        <p:txBody>
          <a:bodyPr lIns="91421" tIns="45710" rIns="91421" bIns="45710" anchor="b"/>
          <a:lstStyle/>
          <a:p>
            <a:pPr algn="r"/>
            <a:endParaRPr lang="en-US" sz="1200" dirty="0">
              <a:solidFill>
                <a:srgbClr val="000000"/>
              </a:solidFill>
            </a:endParaRPr>
          </a:p>
        </p:txBody>
      </p:sp>
      <p:sp>
        <p:nvSpPr>
          <p:cNvPr id="195588" name="Rectangle 2"/>
          <p:cNvSpPr>
            <a:spLocks noGrp="1" noRot="1" noChangeAspect="1" noChangeArrowheads="1" noTextEdit="1"/>
          </p:cNvSpPr>
          <p:nvPr>
            <p:ph type="sldImg"/>
          </p:nvPr>
        </p:nvSpPr>
        <p:spPr>
          <a:xfrm>
            <a:off x="446088" y="685800"/>
            <a:ext cx="6196012" cy="3486150"/>
          </a:xfrm>
          <a:ln/>
        </p:spPr>
      </p:sp>
      <p:sp>
        <p:nvSpPr>
          <p:cNvPr id="195589" name="Rectangle 3"/>
          <p:cNvSpPr>
            <a:spLocks noGrp="1" noChangeArrowheads="1"/>
          </p:cNvSpPr>
          <p:nvPr>
            <p:ph type="body" idx="1"/>
          </p:nvPr>
        </p:nvSpPr>
        <p:spPr>
          <a:xfrm>
            <a:off x="934720" y="4416426"/>
            <a:ext cx="5140960" cy="4183063"/>
          </a:xfrm>
          <a:noFill/>
          <a:ln/>
        </p:spPr>
        <p:txBody>
          <a:bodyPr/>
          <a:lstStyle/>
          <a:p>
            <a:pPr>
              <a:spcBef>
                <a:spcPct val="0"/>
              </a:spcBef>
            </a:pPr>
            <a:r>
              <a:rPr lang="en-US" sz="1000" dirty="0">
                <a:latin typeface="Arial" charset="0"/>
              </a:rPr>
              <a:t>The EPIC immunization education program is developed and updated annually, and more frequently when necessary, by the Georgia Chapter of the American Academy of Pediatrics in partnership with the Georgia Immunization Program and in cooperation with the Georgia Academy of Family Physicians, the Georgia Chapter of the American College of Physicians/American Society of Internal Medicine, and the Georgia OB/GYN Society. </a:t>
            </a:r>
          </a:p>
          <a:p>
            <a:pPr>
              <a:spcBef>
                <a:spcPct val="0"/>
              </a:spcBef>
            </a:pPr>
            <a:endParaRPr lang="en-US" sz="1000" dirty="0">
              <a:latin typeface="Arial" charset="0"/>
            </a:endParaRPr>
          </a:p>
          <a:p>
            <a:pPr>
              <a:spcBef>
                <a:spcPct val="0"/>
              </a:spcBef>
            </a:pPr>
            <a:r>
              <a:rPr lang="en-US" sz="1000" dirty="0">
                <a:latin typeface="Arial" charset="0"/>
              </a:rPr>
              <a:t>EPIC education programs utilize information from the Centers for Disease Control and Prevention, ACIP Recommendations, The Immunization Action Coalition and other reliable resources. When there is more than one vaccine manufacturer for a specific type of vaccine the presenter utilizes the generic name (ie. Tdap, hepatitis b etc.)</a:t>
            </a:r>
          </a:p>
          <a:p>
            <a:pPr>
              <a:spcBef>
                <a:spcPct val="0"/>
              </a:spcBef>
            </a:pPr>
            <a:r>
              <a:rPr lang="en-US" sz="1000" dirty="0">
                <a:latin typeface="Arial" charset="0"/>
              </a:rPr>
              <a:t>    </a:t>
            </a:r>
          </a:p>
          <a:p>
            <a:pPr>
              <a:spcBef>
                <a:spcPct val="0"/>
              </a:spcBef>
            </a:pPr>
            <a:endParaRPr lang="en-US" sz="900" dirty="0">
              <a:latin typeface="Arial" charset="0"/>
            </a:endParaRPr>
          </a:p>
        </p:txBody>
      </p:sp>
      <p:sp>
        <p:nvSpPr>
          <p:cNvPr id="7" name="Footer Placeholder 6"/>
          <p:cNvSpPr>
            <a:spLocks noGrp="1"/>
          </p:cNvSpPr>
          <p:nvPr>
            <p:ph type="ftr" sz="quarter" idx="4"/>
          </p:nvPr>
        </p:nvSpPr>
        <p:spPr/>
        <p:txBody>
          <a:bodyPr/>
          <a:lstStyle/>
          <a:p>
            <a:pPr>
              <a:defRPr/>
            </a:pPr>
            <a:r>
              <a:rPr lang="en-US">
                <a:solidFill>
                  <a:srgbClr val="000000"/>
                </a:solidFill>
              </a:rPr>
              <a:t>EPIC 2018</a:t>
            </a:r>
            <a:endParaRPr lang="en-US" dirty="0">
              <a:solidFill>
                <a:srgbClr val="000000"/>
              </a:solidFill>
            </a:endParaRPr>
          </a:p>
        </p:txBody>
      </p:sp>
      <p:sp>
        <p:nvSpPr>
          <p:cNvPr id="8" name="Slide Number Placeholder 7"/>
          <p:cNvSpPr>
            <a:spLocks noGrp="1"/>
          </p:cNvSpPr>
          <p:nvPr>
            <p:ph type="sldNum" sz="quarter" idx="10"/>
          </p:nvPr>
        </p:nvSpPr>
        <p:spPr/>
        <p:txBody>
          <a:bodyPr/>
          <a:lstStyle/>
          <a:p>
            <a:pPr>
              <a:defRPr/>
            </a:pPr>
            <a:fld id="{97952AFA-8362-48FC-9C34-150C87379A95}"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4139508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EPIC 2018</a:t>
            </a:r>
            <a:endParaRPr lang="en-US" dirty="0"/>
          </a:p>
        </p:txBody>
      </p:sp>
      <p:sp>
        <p:nvSpPr>
          <p:cNvPr id="5" name="Slide Number Placeholder 4"/>
          <p:cNvSpPr>
            <a:spLocks noGrp="1"/>
          </p:cNvSpPr>
          <p:nvPr>
            <p:ph type="sldNum" sz="quarter" idx="11"/>
          </p:nvPr>
        </p:nvSpPr>
        <p:spPr/>
        <p:txBody>
          <a:bodyPr/>
          <a:lstStyle/>
          <a:p>
            <a:pPr>
              <a:defRPr/>
            </a:pPr>
            <a:fld id="{97952AFA-8362-48FC-9C34-150C87379A95}" type="slidenum">
              <a:rPr lang="en-US" smtClean="0"/>
              <a:pPr>
                <a:defRPr/>
              </a:pPr>
              <a:t>23</a:t>
            </a:fld>
            <a:endParaRPr lang="en-US" dirty="0"/>
          </a:p>
        </p:txBody>
      </p:sp>
    </p:spTree>
    <p:extLst>
      <p:ext uri="{BB962C8B-B14F-4D97-AF65-F5344CB8AC3E}">
        <p14:creationId xmlns:p14="http://schemas.microsoft.com/office/powerpoint/2010/main" val="3127632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EPIC 2018</a:t>
            </a:r>
            <a:endParaRPr lang="en-US" dirty="0"/>
          </a:p>
        </p:txBody>
      </p:sp>
      <p:sp>
        <p:nvSpPr>
          <p:cNvPr id="5" name="Slide Number Placeholder 4"/>
          <p:cNvSpPr>
            <a:spLocks noGrp="1"/>
          </p:cNvSpPr>
          <p:nvPr>
            <p:ph type="sldNum" sz="quarter" idx="11"/>
          </p:nvPr>
        </p:nvSpPr>
        <p:spPr/>
        <p:txBody>
          <a:bodyPr/>
          <a:lstStyle/>
          <a:p>
            <a:pPr>
              <a:defRPr/>
            </a:pPr>
            <a:fld id="{97952AFA-8362-48FC-9C34-150C87379A95}" type="slidenum">
              <a:rPr lang="en-US" smtClean="0"/>
              <a:pPr>
                <a:defRPr/>
              </a:pPr>
              <a:t>24</a:t>
            </a:fld>
            <a:endParaRPr lang="en-US" dirty="0"/>
          </a:p>
        </p:txBody>
      </p:sp>
    </p:spTree>
    <p:extLst>
      <p:ext uri="{BB962C8B-B14F-4D97-AF65-F5344CB8AC3E}">
        <p14:creationId xmlns:p14="http://schemas.microsoft.com/office/powerpoint/2010/main" val="3794500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EPIC 2018</a:t>
            </a:r>
            <a:endParaRPr lang="en-US" dirty="0"/>
          </a:p>
        </p:txBody>
      </p:sp>
      <p:sp>
        <p:nvSpPr>
          <p:cNvPr id="5" name="Slide Number Placeholder 4"/>
          <p:cNvSpPr>
            <a:spLocks noGrp="1"/>
          </p:cNvSpPr>
          <p:nvPr>
            <p:ph type="sldNum" sz="quarter" idx="11"/>
          </p:nvPr>
        </p:nvSpPr>
        <p:spPr/>
        <p:txBody>
          <a:bodyPr/>
          <a:lstStyle/>
          <a:p>
            <a:pPr>
              <a:defRPr/>
            </a:pPr>
            <a:fld id="{97952AFA-8362-48FC-9C34-150C87379A95}" type="slidenum">
              <a:rPr lang="en-US" smtClean="0"/>
              <a:pPr>
                <a:defRPr/>
              </a:pPr>
              <a:t>25</a:t>
            </a:fld>
            <a:endParaRPr lang="en-US" dirty="0"/>
          </a:p>
        </p:txBody>
      </p:sp>
    </p:spTree>
    <p:extLst>
      <p:ext uri="{BB962C8B-B14F-4D97-AF65-F5344CB8AC3E}">
        <p14:creationId xmlns:p14="http://schemas.microsoft.com/office/powerpoint/2010/main" val="1419322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t>EPIC 2018</a:t>
            </a:r>
            <a:endParaRPr lang="en-US" dirty="0"/>
          </a:p>
        </p:txBody>
      </p:sp>
      <p:sp>
        <p:nvSpPr>
          <p:cNvPr id="5" name="Slide Number Placeholder 4"/>
          <p:cNvSpPr>
            <a:spLocks noGrp="1"/>
          </p:cNvSpPr>
          <p:nvPr>
            <p:ph type="sldNum" sz="quarter" idx="11"/>
          </p:nvPr>
        </p:nvSpPr>
        <p:spPr/>
        <p:txBody>
          <a:bodyPr/>
          <a:lstStyle/>
          <a:p>
            <a:pPr>
              <a:defRPr/>
            </a:pPr>
            <a:fld id="{97952AFA-8362-48FC-9C34-150C87379A95}" type="slidenum">
              <a:rPr lang="en-US" smtClean="0"/>
              <a:pPr>
                <a:defRPr/>
              </a:pPr>
              <a:t>26</a:t>
            </a:fld>
            <a:endParaRPr lang="en-US" dirty="0"/>
          </a:p>
        </p:txBody>
      </p:sp>
    </p:spTree>
    <p:extLst>
      <p:ext uri="{BB962C8B-B14F-4D97-AF65-F5344CB8AC3E}">
        <p14:creationId xmlns:p14="http://schemas.microsoft.com/office/powerpoint/2010/main" val="3881478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pPr>
              <a:defRPr/>
            </a:pPr>
            <a:r>
              <a:rPr lang="en-US"/>
              <a:t>EPIC 2018</a:t>
            </a:r>
            <a:endParaRPr lang="en-US" dirty="0"/>
          </a:p>
        </p:txBody>
      </p:sp>
      <p:sp>
        <p:nvSpPr>
          <p:cNvPr id="5" name="Slide Number Placeholder 4"/>
          <p:cNvSpPr>
            <a:spLocks noGrp="1"/>
          </p:cNvSpPr>
          <p:nvPr>
            <p:ph type="sldNum" sz="quarter" idx="11"/>
          </p:nvPr>
        </p:nvSpPr>
        <p:spPr/>
        <p:txBody>
          <a:bodyPr/>
          <a:lstStyle/>
          <a:p>
            <a:pPr>
              <a:defRPr/>
            </a:pPr>
            <a:fld id="{97952AFA-8362-48FC-9C34-150C87379A95}" type="slidenum">
              <a:rPr lang="en-US" smtClean="0"/>
              <a:pPr>
                <a:defRPr/>
              </a:pPr>
              <a:t>27</a:t>
            </a:fld>
            <a:endParaRPr lang="en-US" dirty="0"/>
          </a:p>
        </p:txBody>
      </p:sp>
      <p:sp>
        <p:nvSpPr>
          <p:cNvPr id="6" name="Notes Placeholder 5"/>
          <p:cNvSpPr>
            <a:spLocks noGrp="1"/>
          </p:cNvSpPr>
          <p:nvPr>
            <p:ph type="body" sz="quarter" idx="12"/>
          </p:nvPr>
        </p:nvSpPr>
        <p:spPr/>
        <p:txBody>
          <a:bodyPr/>
          <a:lstStyle/>
          <a:p>
            <a:pPr lvl="0"/>
            <a:r>
              <a:rPr lang="en-US" sz="2000" dirty="0">
                <a:solidFill>
                  <a:prstClr val="white"/>
                </a:solidFill>
              </a:rPr>
              <a:t>Possible predictors of NO vaccine intent by parent(s)</a:t>
            </a:r>
          </a:p>
          <a:p>
            <a:r>
              <a:rPr lang="en-US" sz="2000" dirty="0">
                <a:solidFill>
                  <a:schemeClr val="bg1"/>
                </a:solidFill>
              </a:rPr>
              <a:t>Possible predictors of NO vaccine intent by parent(s)</a:t>
            </a:r>
          </a:p>
          <a:p>
            <a:pPr marL="742950" lvl="1" indent="-285750">
              <a:buFont typeface="Arial" panose="020B0604020202020204" pitchFamily="34" charset="0"/>
              <a:buChar char="•"/>
            </a:pPr>
            <a:r>
              <a:rPr lang="en-US" dirty="0">
                <a:solidFill>
                  <a:schemeClr val="bg1"/>
                </a:solidFill>
              </a:rPr>
              <a:t>College-educated mothers</a:t>
            </a:r>
          </a:p>
          <a:p>
            <a:pPr marL="742950" lvl="1" indent="-285750">
              <a:buFont typeface="Arial" panose="020B0604020202020204" pitchFamily="34" charset="0"/>
              <a:buChar char="•"/>
            </a:pPr>
            <a:r>
              <a:rPr lang="en-US" dirty="0">
                <a:solidFill>
                  <a:schemeClr val="bg1"/>
                </a:solidFill>
              </a:rPr>
              <a:t>Parents of non-Hispanic white adolescents</a:t>
            </a:r>
          </a:p>
          <a:p>
            <a:pPr marL="742950" lvl="1" indent="-285750">
              <a:buFont typeface="Arial" panose="020B0604020202020204" pitchFamily="34" charset="0"/>
              <a:buChar char="•"/>
            </a:pPr>
            <a:r>
              <a:rPr lang="en-US" dirty="0">
                <a:solidFill>
                  <a:schemeClr val="bg1"/>
                </a:solidFill>
              </a:rPr>
              <a:t>Higher income</a:t>
            </a:r>
          </a:p>
          <a:p>
            <a:pPr marL="742950" lvl="1" indent="-285750">
              <a:buFont typeface="Arial" panose="020B0604020202020204" pitchFamily="34" charset="0"/>
              <a:buChar char="•"/>
            </a:pPr>
            <a:r>
              <a:rPr lang="en-US" sz="1800" dirty="0">
                <a:solidFill>
                  <a:prstClr val="white"/>
                </a:solidFill>
              </a:rPr>
              <a:t>College-educated mothers</a:t>
            </a:r>
          </a:p>
          <a:p>
            <a:pPr marL="742950" lvl="1" indent="-285750">
              <a:buFont typeface="Arial" panose="020B0604020202020204" pitchFamily="34" charset="0"/>
              <a:buChar char="•"/>
            </a:pPr>
            <a:r>
              <a:rPr lang="en-US" sz="1800" dirty="0">
                <a:solidFill>
                  <a:prstClr val="white"/>
                </a:solidFill>
              </a:rPr>
              <a:t>Parents of non-Hispanic white adolescents</a:t>
            </a:r>
          </a:p>
          <a:p>
            <a:pPr marL="742950" lvl="1" indent="-285750">
              <a:buFont typeface="Arial" panose="020B0604020202020204" pitchFamily="34" charset="0"/>
              <a:buChar char="•"/>
            </a:pPr>
            <a:r>
              <a:rPr lang="en-US" sz="1800" dirty="0">
                <a:solidFill>
                  <a:prstClr val="white"/>
                </a:solidFill>
              </a:rPr>
              <a:t>Higher income</a:t>
            </a:r>
          </a:p>
          <a:p>
            <a:endParaRPr lang="en-US" dirty="0"/>
          </a:p>
        </p:txBody>
      </p:sp>
    </p:spTree>
    <p:extLst>
      <p:ext uri="{BB962C8B-B14F-4D97-AF65-F5344CB8AC3E}">
        <p14:creationId xmlns:p14="http://schemas.microsoft.com/office/powerpoint/2010/main" val="12732588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t>EPIC 2018</a:t>
            </a:r>
            <a:endParaRPr lang="en-US" dirty="0"/>
          </a:p>
        </p:txBody>
      </p:sp>
      <p:sp>
        <p:nvSpPr>
          <p:cNvPr id="5" name="Slide Number Placeholder 4"/>
          <p:cNvSpPr>
            <a:spLocks noGrp="1"/>
          </p:cNvSpPr>
          <p:nvPr>
            <p:ph type="sldNum" sz="quarter" idx="11"/>
          </p:nvPr>
        </p:nvSpPr>
        <p:spPr/>
        <p:txBody>
          <a:bodyPr/>
          <a:lstStyle/>
          <a:p>
            <a:pPr>
              <a:defRPr/>
            </a:pPr>
            <a:fld id="{97952AFA-8362-48FC-9C34-150C87379A95}" type="slidenum">
              <a:rPr lang="en-US" smtClean="0"/>
              <a:pPr>
                <a:defRPr/>
              </a:pPr>
              <a:t>28</a:t>
            </a:fld>
            <a:endParaRPr lang="en-US" dirty="0"/>
          </a:p>
        </p:txBody>
      </p:sp>
    </p:spTree>
    <p:extLst>
      <p:ext uri="{BB962C8B-B14F-4D97-AF65-F5344CB8AC3E}">
        <p14:creationId xmlns:p14="http://schemas.microsoft.com/office/powerpoint/2010/main" val="1592138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t>EPIC 2018</a:t>
            </a:r>
            <a:endParaRPr lang="en-US" dirty="0"/>
          </a:p>
        </p:txBody>
      </p:sp>
      <p:sp>
        <p:nvSpPr>
          <p:cNvPr id="5" name="Slide Number Placeholder 4"/>
          <p:cNvSpPr>
            <a:spLocks noGrp="1"/>
          </p:cNvSpPr>
          <p:nvPr>
            <p:ph type="sldNum" sz="quarter" idx="11"/>
          </p:nvPr>
        </p:nvSpPr>
        <p:spPr/>
        <p:txBody>
          <a:bodyPr/>
          <a:lstStyle/>
          <a:p>
            <a:pPr>
              <a:defRPr/>
            </a:pPr>
            <a:fld id="{97952AFA-8362-48FC-9C34-150C87379A95}" type="slidenum">
              <a:rPr lang="en-US" smtClean="0"/>
              <a:pPr>
                <a:defRPr/>
              </a:pPr>
              <a:t>29</a:t>
            </a:fld>
            <a:endParaRPr lang="en-US" dirty="0"/>
          </a:p>
        </p:txBody>
      </p:sp>
    </p:spTree>
    <p:extLst>
      <p:ext uri="{BB962C8B-B14F-4D97-AF65-F5344CB8AC3E}">
        <p14:creationId xmlns:p14="http://schemas.microsoft.com/office/powerpoint/2010/main" val="53473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t>EPIC 2018</a:t>
            </a:r>
            <a:endParaRPr lang="en-US" dirty="0"/>
          </a:p>
        </p:txBody>
      </p:sp>
      <p:sp>
        <p:nvSpPr>
          <p:cNvPr id="5" name="Slide Number Placeholder 4"/>
          <p:cNvSpPr>
            <a:spLocks noGrp="1"/>
          </p:cNvSpPr>
          <p:nvPr>
            <p:ph type="sldNum" sz="quarter" idx="11"/>
          </p:nvPr>
        </p:nvSpPr>
        <p:spPr/>
        <p:txBody>
          <a:bodyPr/>
          <a:lstStyle/>
          <a:p>
            <a:pPr>
              <a:defRPr/>
            </a:pPr>
            <a:fld id="{97952AFA-8362-48FC-9C34-150C87379A95}" type="slidenum">
              <a:rPr lang="en-US" smtClean="0"/>
              <a:pPr>
                <a:defRPr/>
              </a:pPr>
              <a:t>31</a:t>
            </a:fld>
            <a:endParaRPr lang="en-US" dirty="0"/>
          </a:p>
        </p:txBody>
      </p:sp>
    </p:spTree>
    <p:extLst>
      <p:ext uri="{BB962C8B-B14F-4D97-AF65-F5344CB8AC3E}">
        <p14:creationId xmlns:p14="http://schemas.microsoft.com/office/powerpoint/2010/main" val="10889852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Rectangle 6"/>
          <p:cNvSpPr txBox="1">
            <a:spLocks noGrp="1" noChangeArrowheads="1"/>
          </p:cNvSpPr>
          <p:nvPr/>
        </p:nvSpPr>
        <p:spPr bwMode="auto">
          <a:xfrm>
            <a:off x="78916" y="8772837"/>
            <a:ext cx="3077739" cy="469745"/>
          </a:xfrm>
          <a:prstGeom prst="rect">
            <a:avLst/>
          </a:prstGeom>
          <a:noFill/>
          <a:ln w="9525">
            <a:noFill/>
            <a:miter lim="800000"/>
            <a:headEnd/>
            <a:tailEnd/>
          </a:ln>
        </p:spPr>
        <p:txBody>
          <a:bodyPr lIns="93334" tIns="46667" rIns="93334" bIns="46667" anchor="b"/>
          <a:lstStyle/>
          <a:p>
            <a:endParaRPr lang="en-US" sz="1200" dirty="0">
              <a:solidFill>
                <a:srgbClr val="000000"/>
              </a:solidFill>
            </a:endParaRPr>
          </a:p>
        </p:txBody>
      </p:sp>
      <p:sp>
        <p:nvSpPr>
          <p:cNvPr id="321538" name="Rectangle 7"/>
          <p:cNvSpPr txBox="1">
            <a:spLocks noGrp="1" noChangeArrowheads="1"/>
          </p:cNvSpPr>
          <p:nvPr/>
        </p:nvSpPr>
        <p:spPr bwMode="auto">
          <a:xfrm>
            <a:off x="4023092" y="8917127"/>
            <a:ext cx="3077739" cy="469745"/>
          </a:xfrm>
          <a:prstGeom prst="rect">
            <a:avLst/>
          </a:prstGeom>
          <a:noFill/>
          <a:ln w="9525">
            <a:noFill/>
            <a:miter lim="800000"/>
            <a:headEnd/>
            <a:tailEnd/>
          </a:ln>
        </p:spPr>
        <p:txBody>
          <a:bodyPr lIns="93334" tIns="46667" rIns="93334" bIns="46667" anchor="b"/>
          <a:lstStyle/>
          <a:p>
            <a:pPr algn="r"/>
            <a:endParaRPr lang="en-US" sz="1200" dirty="0">
              <a:solidFill>
                <a:srgbClr val="000000"/>
              </a:solidFill>
            </a:endParaRPr>
          </a:p>
        </p:txBody>
      </p:sp>
      <p:sp>
        <p:nvSpPr>
          <p:cNvPr id="321540" name="Rectangle 7"/>
          <p:cNvSpPr txBox="1">
            <a:spLocks noGrp="1" noChangeArrowheads="1"/>
          </p:cNvSpPr>
          <p:nvPr/>
        </p:nvSpPr>
        <p:spPr bwMode="auto">
          <a:xfrm>
            <a:off x="4023092" y="8917127"/>
            <a:ext cx="3077739" cy="469745"/>
          </a:xfrm>
          <a:prstGeom prst="rect">
            <a:avLst/>
          </a:prstGeom>
          <a:noFill/>
          <a:ln w="9525">
            <a:noFill/>
            <a:miter lim="800000"/>
            <a:headEnd/>
            <a:tailEnd/>
          </a:ln>
        </p:spPr>
        <p:txBody>
          <a:bodyPr lIns="93334" tIns="46667" rIns="93334" bIns="46667" anchor="b"/>
          <a:lstStyle/>
          <a:p>
            <a:pPr algn="r"/>
            <a:endParaRPr lang="en-US" sz="1200" dirty="0">
              <a:solidFill>
                <a:srgbClr val="000000"/>
              </a:solidFill>
            </a:endParaRPr>
          </a:p>
        </p:txBody>
      </p:sp>
      <p:sp>
        <p:nvSpPr>
          <p:cNvPr id="321541" name="Rectangle 2"/>
          <p:cNvSpPr>
            <a:spLocks noGrp="1" noRot="1" noChangeAspect="1" noChangeArrowheads="1" noTextEdit="1"/>
          </p:cNvSpPr>
          <p:nvPr>
            <p:ph type="sldImg"/>
          </p:nvPr>
        </p:nvSpPr>
        <p:spPr>
          <a:xfrm>
            <a:off x="423863" y="703263"/>
            <a:ext cx="6257925" cy="3521075"/>
          </a:xfrm>
          <a:ln/>
        </p:spPr>
      </p:sp>
      <p:sp>
        <p:nvSpPr>
          <p:cNvPr id="321542" name="Rectangle 3"/>
          <p:cNvSpPr>
            <a:spLocks noGrp="1" noChangeArrowheads="1"/>
          </p:cNvSpPr>
          <p:nvPr>
            <p:ph type="body" idx="1"/>
          </p:nvPr>
        </p:nvSpPr>
        <p:spPr>
          <a:xfrm>
            <a:off x="868080" y="4386419"/>
            <a:ext cx="5208482" cy="4224494"/>
          </a:xfrm>
          <a:noFill/>
          <a:ln/>
        </p:spPr>
        <p:txBody>
          <a:bodyPr lIns="93334" tIns="46667" rIns="93334" bIns="46667"/>
          <a:lstStyle/>
          <a:p>
            <a:pPr eaLnBrk="1" hangingPunct="1"/>
            <a:r>
              <a:rPr lang="en-US" sz="1000" dirty="0">
                <a:latin typeface="Arial" charset="0"/>
              </a:rPr>
              <a:t>These are sources for scientific and credible information</a:t>
            </a:r>
          </a:p>
          <a:p>
            <a:pPr eaLnBrk="1" hangingPunct="1"/>
            <a:r>
              <a:rPr lang="en-US" sz="1000" dirty="0">
                <a:latin typeface="Arial" charset="0"/>
              </a:rPr>
              <a:t>See information sheet in participant packet</a:t>
            </a:r>
          </a:p>
          <a:p>
            <a:pPr eaLnBrk="1" hangingPunct="1"/>
            <a:endParaRPr lang="en-US" sz="1000" u="sng" dirty="0">
              <a:solidFill>
                <a:srgbClr val="0000FF"/>
              </a:solidFill>
              <a:latin typeface="Arial" charset="0"/>
            </a:endParaRPr>
          </a:p>
          <a:p>
            <a:pPr eaLnBrk="1" hangingPunct="1"/>
            <a:r>
              <a:rPr lang="en-US" sz="1000" u="sng" dirty="0">
                <a:solidFill>
                  <a:srgbClr val="FF0000"/>
                </a:solidFill>
                <a:latin typeface="Arial" charset="0"/>
              </a:rPr>
              <a:t>https://www.cdc.gov/vaccinesafety/index.html</a:t>
            </a:r>
          </a:p>
          <a:p>
            <a:pPr eaLnBrk="1" hangingPunct="1"/>
            <a:r>
              <a:rPr lang="en-US" sz="1000" u="sng" dirty="0">
                <a:latin typeface="Arial" charset="0"/>
              </a:rPr>
              <a:t>www.idsociety.org/Immunization/</a:t>
            </a:r>
            <a:endParaRPr lang="en-US" sz="1000" dirty="0">
              <a:latin typeface="Arial" charset="0"/>
            </a:endParaRPr>
          </a:p>
          <a:p>
            <a:pPr eaLnBrk="1" hangingPunct="1"/>
            <a:r>
              <a:rPr lang="en-US" sz="1000" u="sng" dirty="0">
                <a:latin typeface="Arial" charset="0"/>
              </a:rPr>
              <a:t>www.who.int</a:t>
            </a:r>
            <a:endParaRPr lang="en-US" sz="1000" dirty="0">
              <a:latin typeface="Arial" charset="0"/>
            </a:endParaRPr>
          </a:p>
          <a:p>
            <a:pPr eaLnBrk="1" hangingPunct="1"/>
            <a:r>
              <a:rPr lang="en-US" sz="1000" u="sng" dirty="0">
                <a:latin typeface="Arial" charset="0"/>
              </a:rPr>
              <a:t>www.gaaap.org </a:t>
            </a:r>
            <a:endParaRPr lang="en-US" sz="1000" dirty="0">
              <a:latin typeface="Arial" charset="0"/>
            </a:endParaRPr>
          </a:p>
          <a:p>
            <a:pPr eaLnBrk="1" hangingPunct="1"/>
            <a:r>
              <a:rPr lang="en-US" sz="1000" u="sng" dirty="0">
                <a:latin typeface="Arial" charset="0"/>
              </a:rPr>
              <a:t>www.aap.org     </a:t>
            </a:r>
            <a:endParaRPr lang="en-US" sz="1000" dirty="0">
              <a:latin typeface="Arial" charset="0"/>
            </a:endParaRPr>
          </a:p>
          <a:p>
            <a:pPr eaLnBrk="1" hangingPunct="1"/>
            <a:r>
              <a:rPr lang="en-US" sz="1000" u="sng" dirty="0">
                <a:latin typeface="Arial" charset="0"/>
              </a:rPr>
              <a:t>www.cispimmunize.org</a:t>
            </a:r>
            <a:endParaRPr lang="en-US" sz="1000" dirty="0">
              <a:latin typeface="Arial" charset="0"/>
            </a:endParaRPr>
          </a:p>
          <a:p>
            <a:pPr eaLnBrk="1" hangingPunct="1"/>
            <a:r>
              <a:rPr lang="en-US" sz="1000" u="sng" dirty="0">
                <a:latin typeface="Arial" charset="0"/>
              </a:rPr>
              <a:t>www.aafp.org</a:t>
            </a:r>
            <a:endParaRPr lang="en-US" sz="1000" dirty="0">
              <a:latin typeface="Arial" charset="0"/>
            </a:endParaRPr>
          </a:p>
          <a:p>
            <a:pPr eaLnBrk="1" hangingPunct="1"/>
            <a:r>
              <a:rPr lang="en-US" sz="1000" u="sng" dirty="0">
                <a:latin typeface="Arial" charset="0"/>
              </a:rPr>
              <a:t>www.acponline.org</a:t>
            </a:r>
            <a:endParaRPr lang="en-US" sz="1000" dirty="0">
              <a:latin typeface="Arial" charset="0"/>
            </a:endParaRPr>
          </a:p>
          <a:p>
            <a:pPr eaLnBrk="1" hangingPunct="1"/>
            <a:r>
              <a:rPr lang="en-US" sz="1000" u="sng" dirty="0">
                <a:latin typeface="Arial" charset="0"/>
              </a:rPr>
              <a:t>www.immunize.org/resources </a:t>
            </a:r>
            <a:r>
              <a:rPr lang="en-US" sz="1000" dirty="0">
                <a:latin typeface="Arial" charset="0"/>
              </a:rPr>
              <a:t>This site is a good resource for healthcare providers and for information written specifically for patient and parents.</a:t>
            </a:r>
            <a:r>
              <a:rPr lang="en-US" sz="1000" u="sng" dirty="0">
                <a:latin typeface="Arial" charset="0"/>
              </a:rPr>
              <a:t>  </a:t>
            </a:r>
          </a:p>
          <a:p>
            <a:pPr eaLnBrk="1" hangingPunct="1"/>
            <a:r>
              <a:rPr lang="en-US" sz="1000" dirty="0">
                <a:latin typeface="Arial" charset="0"/>
              </a:rPr>
              <a:t>www.nfid.org Great resources for immunization for healthcare professionals; Webinars</a:t>
            </a:r>
          </a:p>
          <a:p>
            <a:pPr eaLnBrk="1" hangingPunct="1"/>
            <a:r>
              <a:rPr lang="en-US" sz="1000" u="sng" dirty="0">
                <a:latin typeface="Arial" charset="0"/>
              </a:rPr>
              <a:t>www.pkids.org</a:t>
            </a:r>
            <a:r>
              <a:rPr lang="en-US" sz="1000" dirty="0">
                <a:latin typeface="Arial" charset="0"/>
              </a:rPr>
              <a:t> (support and counseling for children with infectious diseases)</a:t>
            </a:r>
          </a:p>
          <a:p>
            <a:pPr eaLnBrk="1" hangingPunct="1"/>
            <a:r>
              <a:rPr lang="en-US" sz="1000" u="sng" dirty="0">
                <a:latin typeface="Arial" charset="0"/>
              </a:rPr>
              <a:t>www.vaccine.org</a:t>
            </a:r>
            <a:r>
              <a:rPr lang="en-US" sz="1000" dirty="0">
                <a:solidFill>
                  <a:srgbClr val="0000FF"/>
                </a:solidFill>
                <a:latin typeface="Arial" charset="0"/>
              </a:rPr>
              <a:t>  </a:t>
            </a:r>
            <a:endParaRPr lang="en-US" sz="1000" dirty="0">
              <a:latin typeface="Arial" charset="0"/>
            </a:endParaRPr>
          </a:p>
          <a:p>
            <a:pPr eaLnBrk="1" hangingPunct="1"/>
            <a:r>
              <a:rPr lang="en-US" sz="1000" dirty="0">
                <a:latin typeface="Arial" charset="0"/>
              </a:rPr>
              <a:t> </a:t>
            </a:r>
          </a:p>
        </p:txBody>
      </p:sp>
      <p:sp>
        <p:nvSpPr>
          <p:cNvPr id="8" name="Footer Placeholder 7"/>
          <p:cNvSpPr>
            <a:spLocks noGrp="1"/>
          </p:cNvSpPr>
          <p:nvPr>
            <p:ph type="ftr" sz="quarter" idx="4"/>
          </p:nvPr>
        </p:nvSpPr>
        <p:spPr>
          <a:xfrm>
            <a:off x="236749" y="8772837"/>
            <a:ext cx="3077739" cy="469745"/>
          </a:xfrm>
        </p:spPr>
        <p:txBody>
          <a:bodyPr/>
          <a:lstStyle/>
          <a:p>
            <a:pPr>
              <a:defRPr/>
            </a:pPr>
            <a:r>
              <a:rPr lang="en-US"/>
              <a:t>EPIC 2018</a:t>
            </a:r>
            <a:endParaRPr lang="en-US" dirty="0"/>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pPr>
                <a:defRPr/>
              </a:pPr>
              <a:t>32</a:t>
            </a:fld>
            <a:endParaRPr lang="en-US" dirty="0"/>
          </a:p>
        </p:txBody>
      </p:sp>
    </p:spTree>
    <p:extLst>
      <p:ext uri="{BB962C8B-B14F-4D97-AF65-F5344CB8AC3E}">
        <p14:creationId xmlns:p14="http://schemas.microsoft.com/office/powerpoint/2010/main" val="36717124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32" tIns="45716" rIns="91432" bIns="45716" anchor="b"/>
          <a:lstStyle/>
          <a:p>
            <a:pPr algn="r"/>
            <a:endParaRPr lang="en-US" sz="1200" dirty="0">
              <a:solidFill>
                <a:srgbClr val="000000"/>
              </a:solidFill>
              <a:latin typeface="Calibri" pitchFamily="34" charset="0"/>
            </a:endParaRPr>
          </a:p>
        </p:txBody>
      </p:sp>
      <p:sp>
        <p:nvSpPr>
          <p:cNvPr id="329730"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24" tIns="45712" rIns="91424" bIns="45712" anchor="b"/>
          <a:lstStyle/>
          <a:p>
            <a:endParaRPr lang="en-US" sz="1200">
              <a:solidFill>
                <a:srgbClr val="000000"/>
              </a:solidFill>
            </a:endParaRPr>
          </a:p>
        </p:txBody>
      </p:sp>
      <p:sp>
        <p:nvSpPr>
          <p:cNvPr id="329731" name="Rectangle 2"/>
          <p:cNvSpPr>
            <a:spLocks noGrp="1" noRot="1" noChangeAspect="1" noChangeArrowheads="1" noTextEdit="1"/>
          </p:cNvSpPr>
          <p:nvPr>
            <p:ph type="sldImg"/>
          </p:nvPr>
        </p:nvSpPr>
        <p:spPr>
          <a:xfrm>
            <a:off x="331788" y="696913"/>
            <a:ext cx="6197600" cy="3486150"/>
          </a:xfrm>
          <a:ln/>
        </p:spPr>
      </p:sp>
      <p:sp>
        <p:nvSpPr>
          <p:cNvPr id="329732" name="Rectangle 3"/>
          <p:cNvSpPr>
            <a:spLocks noGrp="1" noChangeArrowheads="1"/>
          </p:cNvSpPr>
          <p:nvPr>
            <p:ph type="body" idx="1"/>
          </p:nvPr>
        </p:nvSpPr>
        <p:spPr>
          <a:xfrm>
            <a:off x="914400" y="4416425"/>
            <a:ext cx="5029200" cy="4183063"/>
          </a:xfrm>
          <a:noFill/>
          <a:ln/>
        </p:spPr>
        <p:txBody>
          <a:bodyPr lIns="89924" tIns="44962" rIns="89924" bIns="44962"/>
          <a:lstStyle/>
          <a:p>
            <a:pPr>
              <a:spcBef>
                <a:spcPct val="0"/>
              </a:spcBef>
            </a:pPr>
            <a:r>
              <a:rPr lang="en-US" dirty="0">
                <a:latin typeface="Arial" charset="0"/>
              </a:rPr>
              <a:t>With a second click of the mouse presenters can highlight </a:t>
            </a:r>
            <a:r>
              <a:rPr lang="en-US" dirty="0">
                <a:latin typeface="Arial" charset="0"/>
                <a:hlinkClick r:id="rId3"/>
              </a:rPr>
              <a:t>NIPInfo@cdc.gov</a:t>
            </a:r>
            <a:r>
              <a:rPr lang="en-US" dirty="0">
                <a:latin typeface="Arial" charset="0"/>
              </a:rPr>
              <a:t>, an Email site that can provide answers to specific questions about immunizations. Experts from the CDC will respond to questions Monday through Fridays in 24 to 48 hours or sooner. It is not a practical source of information if the practitioner has a patient in an exam room waiting for an immunization. However, it a great source for information you can not find in the Pink Book or on the CDC web site.  </a:t>
            </a:r>
          </a:p>
        </p:txBody>
      </p:sp>
      <p:sp>
        <p:nvSpPr>
          <p:cNvPr id="7" name="Footer Placeholder 6"/>
          <p:cNvSpPr>
            <a:spLocks noGrp="1"/>
          </p:cNvSpPr>
          <p:nvPr>
            <p:ph type="ftr" sz="quarter" idx="4"/>
          </p:nvPr>
        </p:nvSpPr>
        <p:spPr/>
        <p:txBody>
          <a:bodyPr/>
          <a:lstStyle/>
          <a:p>
            <a:pPr>
              <a:defRPr/>
            </a:pPr>
            <a:r>
              <a:rPr lang="en-US">
                <a:solidFill>
                  <a:srgbClr val="000000"/>
                </a:solidFill>
              </a:rPr>
              <a:t>EPIC  2018</a:t>
            </a:r>
            <a:endParaRPr lang="en-US" dirty="0">
              <a:solidFill>
                <a:srgbClr val="000000"/>
              </a:solidFill>
            </a:endParaRPr>
          </a:p>
        </p:txBody>
      </p:sp>
      <p:sp>
        <p:nvSpPr>
          <p:cNvPr id="8" name="Slide Number Placeholder 7"/>
          <p:cNvSpPr>
            <a:spLocks noGrp="1"/>
          </p:cNvSpPr>
          <p:nvPr>
            <p:ph type="sldNum" sz="quarter" idx="10"/>
          </p:nvPr>
        </p:nvSpPr>
        <p:spPr/>
        <p:txBody>
          <a:bodyPr/>
          <a:lstStyle/>
          <a:p>
            <a:pPr>
              <a:defRPr/>
            </a:pPr>
            <a:fld id="{2E5DF860-C424-434C-9ED3-87ECBF4FB3BE}" type="slidenum">
              <a:rPr lang="en-US" smtClean="0">
                <a:solidFill>
                  <a:srgbClr val="000000"/>
                </a:solidFill>
              </a:rPr>
              <a:pPr>
                <a:defRPr/>
              </a:pPr>
              <a:t>33</a:t>
            </a:fld>
            <a:endParaRPr lang="en-US">
              <a:solidFill>
                <a:srgbClr val="000000"/>
              </a:solidFill>
            </a:endParaRPr>
          </a:p>
        </p:txBody>
      </p:sp>
    </p:spTree>
    <p:extLst>
      <p:ext uri="{BB962C8B-B14F-4D97-AF65-F5344CB8AC3E}">
        <p14:creationId xmlns:p14="http://schemas.microsoft.com/office/powerpoint/2010/main" val="3879556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6"/>
          <p:cNvSpPr txBox="1">
            <a:spLocks noGrp="1" noChangeArrowheads="1"/>
          </p:cNvSpPr>
          <p:nvPr/>
        </p:nvSpPr>
        <p:spPr bwMode="auto">
          <a:xfrm>
            <a:off x="0" y="8917127"/>
            <a:ext cx="3077739" cy="469745"/>
          </a:xfrm>
          <a:prstGeom prst="rect">
            <a:avLst/>
          </a:prstGeom>
          <a:solidFill>
            <a:schemeClr val="bg1"/>
          </a:solidFill>
          <a:ln w="9525">
            <a:noFill/>
            <a:miter lim="800000"/>
            <a:headEnd/>
            <a:tailEnd/>
          </a:ln>
        </p:spPr>
        <p:txBody>
          <a:bodyPr lIns="93334" tIns="46667" rIns="93334" bIns="46667" anchor="b"/>
          <a:lstStyle/>
          <a:p>
            <a:endParaRPr lang="en-US" sz="1200" dirty="0">
              <a:solidFill>
                <a:srgbClr val="000000"/>
              </a:solidFill>
              <a:latin typeface="Calibri" pitchFamily="34" charset="0"/>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a:spcBef>
                <a:spcPct val="0"/>
              </a:spcBef>
            </a:pPr>
            <a:r>
              <a:rPr lang="en-US" sz="1000" dirty="0">
                <a:latin typeface="Arial" charset="0"/>
              </a:rPr>
              <a:t>Presenters for the EPIC program do not discuss vaccines that are not licensed by the FDA or any pending vaccines that are still undergoing clinical trials. Sometimes an ACIP recommendation may not be listed as an indication for a specific vaccine or a specific age group on the manufacturers package insert. Therefore, the recommendation is considered “off label” use of the vaccine. The presenters will discuss the most recent ACIP recommendations during this presentation. All new ACIP Recommendations discussed have been published in MMWR.       </a:t>
            </a:r>
          </a:p>
        </p:txBody>
      </p:sp>
      <p:sp>
        <p:nvSpPr>
          <p:cNvPr id="7" name="Footer Placeholder 6"/>
          <p:cNvSpPr>
            <a:spLocks noGrp="1"/>
          </p:cNvSpPr>
          <p:nvPr>
            <p:ph type="ftr" sz="quarter" idx="4"/>
          </p:nvPr>
        </p:nvSpPr>
        <p:spPr/>
        <p:txBody>
          <a:bodyPr/>
          <a:lstStyle/>
          <a:p>
            <a:pPr>
              <a:defRPr/>
            </a:pPr>
            <a:r>
              <a:rPr lang="en-US"/>
              <a:t>EPIC 2018</a:t>
            </a:r>
            <a:endParaRPr lang="en-US" dirty="0"/>
          </a:p>
        </p:txBody>
      </p:sp>
      <p:sp>
        <p:nvSpPr>
          <p:cNvPr id="8" name="Slide Number Placeholder 7"/>
          <p:cNvSpPr>
            <a:spLocks noGrp="1"/>
          </p:cNvSpPr>
          <p:nvPr>
            <p:ph type="sldNum" sz="quarter" idx="10"/>
          </p:nvPr>
        </p:nvSpPr>
        <p:spPr/>
        <p:txBody>
          <a:bodyPr/>
          <a:lstStyle/>
          <a:p>
            <a:pPr>
              <a:defRPr/>
            </a:pPr>
            <a:fld id="{97952AFA-8362-48FC-9C34-150C87379A95}" type="slidenum">
              <a:rPr lang="en-US" smtClean="0"/>
              <a:pPr>
                <a:defRPr/>
              </a:pPr>
              <a:t>3</a:t>
            </a:fld>
            <a:endParaRPr lang="en-US" dirty="0"/>
          </a:p>
        </p:txBody>
      </p:sp>
    </p:spTree>
    <p:extLst>
      <p:ext uri="{BB962C8B-B14F-4D97-AF65-F5344CB8AC3E}">
        <p14:creationId xmlns:p14="http://schemas.microsoft.com/office/powerpoint/2010/main" val="42733613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EPIC 2018</a:t>
            </a:r>
            <a:endParaRPr lang="en-US" dirty="0"/>
          </a:p>
        </p:txBody>
      </p:sp>
      <p:sp>
        <p:nvSpPr>
          <p:cNvPr id="5" name="Slide Number Placeholder 4"/>
          <p:cNvSpPr>
            <a:spLocks noGrp="1"/>
          </p:cNvSpPr>
          <p:nvPr>
            <p:ph type="sldNum" sz="quarter" idx="11"/>
          </p:nvPr>
        </p:nvSpPr>
        <p:spPr/>
        <p:txBody>
          <a:bodyPr/>
          <a:lstStyle/>
          <a:p>
            <a:pPr>
              <a:defRPr/>
            </a:pPr>
            <a:fld id="{97952AFA-8362-48FC-9C34-150C87379A95}" type="slidenum">
              <a:rPr lang="en-US" smtClean="0"/>
              <a:pPr>
                <a:defRPr/>
              </a:pPr>
              <a:t>34</a:t>
            </a:fld>
            <a:endParaRPr lang="en-US" dirty="0"/>
          </a:p>
        </p:txBody>
      </p:sp>
    </p:spTree>
    <p:extLst>
      <p:ext uri="{BB962C8B-B14F-4D97-AF65-F5344CB8AC3E}">
        <p14:creationId xmlns:p14="http://schemas.microsoft.com/office/powerpoint/2010/main" val="38241382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EPIC 2018</a:t>
            </a:r>
            <a:endParaRPr lang="en-US" dirty="0"/>
          </a:p>
        </p:txBody>
      </p:sp>
      <p:sp>
        <p:nvSpPr>
          <p:cNvPr id="5" name="Slide Number Placeholder 4"/>
          <p:cNvSpPr>
            <a:spLocks noGrp="1"/>
          </p:cNvSpPr>
          <p:nvPr>
            <p:ph type="sldNum" sz="quarter" idx="11"/>
          </p:nvPr>
        </p:nvSpPr>
        <p:spPr/>
        <p:txBody>
          <a:bodyPr/>
          <a:lstStyle/>
          <a:p>
            <a:pPr>
              <a:defRPr/>
            </a:pPr>
            <a:fld id="{97952AFA-8362-48FC-9C34-150C87379A95}" type="slidenum">
              <a:rPr lang="en-US" smtClean="0"/>
              <a:pPr>
                <a:defRPr/>
              </a:pPr>
              <a:t>37</a:t>
            </a:fld>
            <a:endParaRPr lang="en-US" dirty="0"/>
          </a:p>
        </p:txBody>
      </p:sp>
    </p:spTree>
    <p:extLst>
      <p:ext uri="{BB962C8B-B14F-4D97-AF65-F5344CB8AC3E}">
        <p14:creationId xmlns:p14="http://schemas.microsoft.com/office/powerpoint/2010/main" val="1713271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p:txBody>
          <a:bodyPr/>
          <a:lstStyle/>
          <a:p>
            <a:pPr>
              <a:defRPr/>
            </a:pPr>
            <a:fld id="{BCF2C57B-0E24-4C56-84E7-3EA9A50C05B7}" type="slidenum">
              <a:rPr lang="en-US" smtClean="0">
                <a:solidFill>
                  <a:srgbClr val="000000"/>
                </a:solidFill>
              </a:rPr>
              <a:pPr>
                <a:defRPr/>
              </a:pPr>
              <a:t>4</a:t>
            </a:fld>
            <a:endParaRPr lang="en-US" dirty="0">
              <a:solidFill>
                <a:srgbClr val="000000"/>
              </a:solidFill>
            </a:endParaRPr>
          </a:p>
        </p:txBody>
      </p:sp>
      <p:sp>
        <p:nvSpPr>
          <p:cNvPr id="199682" name="Rectangle 2"/>
          <p:cNvSpPr>
            <a:spLocks noGrp="1" noRot="1" noChangeAspect="1" noChangeArrowheads="1" noTextEdit="1"/>
          </p:cNvSpPr>
          <p:nvPr>
            <p:ph type="sldImg"/>
          </p:nvPr>
        </p:nvSpPr>
        <p:spPr>
          <a:xfrm>
            <a:off x="473075" y="692150"/>
            <a:ext cx="6157913" cy="3463925"/>
          </a:xfrm>
          <a:ln/>
        </p:spPr>
      </p:sp>
      <p:sp>
        <p:nvSpPr>
          <p:cNvPr id="199683" name="Rectangle 3"/>
          <p:cNvSpPr>
            <a:spLocks noGrp="1" noChangeArrowheads="1"/>
          </p:cNvSpPr>
          <p:nvPr>
            <p:ph type="body" idx="1"/>
          </p:nvPr>
        </p:nvSpPr>
        <p:spPr>
          <a:noFill/>
          <a:ln/>
        </p:spPr>
        <p:txBody>
          <a:bodyPr/>
          <a:lstStyle/>
          <a:p>
            <a:pPr eaLnBrk="1" hangingPunct="1"/>
            <a:r>
              <a:rPr lang="en-US" sz="1000" dirty="0">
                <a:latin typeface="Arial" charset="0"/>
              </a:rPr>
              <a:t>These are the objectives for this EPIC presentation.</a:t>
            </a:r>
          </a:p>
        </p:txBody>
      </p:sp>
      <p:sp>
        <p:nvSpPr>
          <p:cNvPr id="6" name="Footer Placeholder 5"/>
          <p:cNvSpPr>
            <a:spLocks noGrp="1"/>
          </p:cNvSpPr>
          <p:nvPr>
            <p:ph type="ftr" sz="quarter" idx="4"/>
          </p:nvPr>
        </p:nvSpPr>
        <p:spPr/>
        <p:txBody>
          <a:bodyPr/>
          <a:lstStyle/>
          <a:p>
            <a:pPr>
              <a:defRPr/>
            </a:pPr>
            <a:r>
              <a:rPr lang="en-US">
                <a:solidFill>
                  <a:prstClr val="black"/>
                </a:solidFill>
              </a:rPr>
              <a:t>EPIC 2018</a:t>
            </a:r>
            <a:endParaRPr lang="en-US" dirty="0">
              <a:solidFill>
                <a:prstClr val="black"/>
              </a:solidFill>
            </a:endParaRPr>
          </a:p>
        </p:txBody>
      </p:sp>
    </p:spTree>
    <p:extLst>
      <p:ext uri="{BB962C8B-B14F-4D97-AF65-F5344CB8AC3E}">
        <p14:creationId xmlns:p14="http://schemas.microsoft.com/office/powerpoint/2010/main" val="4252689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33420" eaLnBrk="1" fontAlgn="auto" hangingPunct="1">
              <a:spcBef>
                <a:spcPts val="0"/>
              </a:spcBef>
              <a:spcAft>
                <a:spcPts val="0"/>
              </a:spcAft>
              <a:defRPr/>
            </a:pPr>
            <a:r>
              <a:rPr lang="en-US" dirty="0">
                <a:cs typeface="Arial" panose="020B0604020202020204" pitchFamily="34" charset="0"/>
              </a:rPr>
              <a:t>HPV is a small DNA virus with over 200 types identified.  Most HPV types infect the cutaneous epithelium and cause skin warts. There are 40 types that infect the mucosal area and are associated with cervical, anogenital, and oropharyngeal  cancers.  </a:t>
            </a:r>
          </a:p>
          <a:p>
            <a:pPr defTabSz="933420" eaLnBrk="1" fontAlgn="auto" hangingPunct="1">
              <a:spcBef>
                <a:spcPts val="0"/>
              </a:spcBef>
              <a:spcAft>
                <a:spcPts val="0"/>
              </a:spcAft>
              <a:defRPr/>
            </a:pPr>
            <a:endParaRPr lang="en-US" dirty="0">
              <a:cs typeface="Arial" panose="020B0604020202020204" pitchFamily="34" charset="0"/>
            </a:endParaRPr>
          </a:p>
          <a:p>
            <a:pPr defTabSz="933420" eaLnBrk="1" fontAlgn="auto" hangingPunct="1">
              <a:spcBef>
                <a:spcPts val="0"/>
              </a:spcBef>
              <a:spcAft>
                <a:spcPts val="0"/>
              </a:spcAft>
              <a:defRPr/>
            </a:pPr>
            <a:r>
              <a:rPr lang="en-US" dirty="0">
                <a:cs typeface="Arial" panose="020B0604020202020204" pitchFamily="34" charset="0"/>
              </a:rPr>
              <a:t>Several strains are known to cause tens of thousands of cancer </a:t>
            </a:r>
            <a:r>
              <a:rPr lang="en-US" dirty="0">
                <a:solidFill>
                  <a:prstClr val="black"/>
                </a:solidFill>
                <a:cs typeface="Arial" panose="020B0604020202020204" pitchFamily="34" charset="0"/>
              </a:rPr>
              <a:t>cases in men and women each year, while others can lead to genital warts. Some HPV infections will go away on their own, but there is no way to tell which infections will resolve without symptoms and which will progress to these conditions. The Centers for Disease Control and Prevention (CDC) Advisory Committee on Immunization Practices (ACIP) added HPV vaccines to the list of routinely recommended vaccines for adolescent girls in 2006, and for boys in 2011.</a:t>
            </a:r>
          </a:p>
          <a:p>
            <a:pPr eaLnBrk="1" fontAlgn="auto" hangingPunct="1">
              <a:spcBef>
                <a:spcPts val="0"/>
              </a:spcBef>
              <a:spcAft>
                <a:spcPts val="0"/>
              </a:spcAft>
              <a:defRPr/>
            </a:pPr>
            <a:endParaRPr lang="en-US" dirty="0">
              <a:solidFill>
                <a:prstClr val="black"/>
              </a:solidFill>
              <a:cs typeface="Arial" panose="020B0604020202020204" pitchFamily="34" charset="0"/>
            </a:endParaRPr>
          </a:p>
          <a:p>
            <a:pPr eaLnBrk="1" fontAlgn="auto" hangingPunct="1">
              <a:spcBef>
                <a:spcPts val="0"/>
              </a:spcBef>
              <a:spcAft>
                <a:spcPts val="0"/>
              </a:spcAft>
              <a:defRPr/>
            </a:pPr>
            <a:r>
              <a:rPr lang="en-US" dirty="0">
                <a:solidFill>
                  <a:prstClr val="black"/>
                </a:solidFill>
                <a:cs typeface="Arial" panose="020B0604020202020204" pitchFamily="34" charset="0"/>
              </a:rPr>
              <a:t>Reference:</a:t>
            </a:r>
          </a:p>
          <a:p>
            <a:pPr eaLnBrk="1" fontAlgn="auto" hangingPunct="1">
              <a:spcBef>
                <a:spcPts val="0"/>
              </a:spcBef>
              <a:spcAft>
                <a:spcPts val="0"/>
              </a:spcAft>
              <a:defRPr/>
            </a:pPr>
            <a:r>
              <a:rPr lang="en-US" dirty="0">
                <a:solidFill>
                  <a:prstClr val="black"/>
                </a:solidFill>
                <a:cs typeface="Arial" panose="020B0604020202020204" pitchFamily="34" charset="0"/>
              </a:rPr>
              <a:t>Marshall, Gary S.  The Vaccine Handbook: A Practical Guide for Clinicians, 5</a:t>
            </a:r>
            <a:r>
              <a:rPr lang="en-US" baseline="30000" dirty="0">
                <a:solidFill>
                  <a:prstClr val="black"/>
                </a:solidFill>
                <a:cs typeface="Arial" panose="020B0604020202020204" pitchFamily="34" charset="0"/>
              </a:rPr>
              <a:t>th</a:t>
            </a:r>
            <a:r>
              <a:rPr lang="en-US" dirty="0">
                <a:solidFill>
                  <a:prstClr val="black"/>
                </a:solidFill>
                <a:cs typeface="Arial" panose="020B0604020202020204" pitchFamily="34" charset="0"/>
              </a:rPr>
              <a:t> edition, 2015.</a:t>
            </a:r>
          </a:p>
          <a:p>
            <a:pPr defTabSz="933420" eaLnBrk="1" fontAlgn="auto" hangingPunct="1">
              <a:spcBef>
                <a:spcPts val="0"/>
              </a:spcBef>
              <a:spcAft>
                <a:spcPts val="0"/>
              </a:spcAft>
              <a:defRPr/>
            </a:pPr>
            <a:endParaRPr lang="en-US" dirty="0">
              <a:solidFill>
                <a:prstClr val="black"/>
              </a:solidFill>
              <a:cs typeface="Arial" panose="020B0604020202020204" pitchFamily="34" charset="0"/>
            </a:endParaRPr>
          </a:p>
          <a:p>
            <a:pPr defTabSz="933420" eaLnBrk="1" fontAlgn="auto" hangingPunct="1">
              <a:spcBef>
                <a:spcPts val="0"/>
              </a:spcBef>
              <a:spcAft>
                <a:spcPts val="0"/>
              </a:spcAft>
              <a:defRPr/>
            </a:pPr>
            <a:endParaRPr lang="en-US" dirty="0">
              <a:solidFill>
                <a:prstClr val="black"/>
              </a:solidFill>
              <a:cs typeface="Arial" panose="020B0604020202020204" pitchFamily="34" charset="0"/>
            </a:endParaRPr>
          </a:p>
          <a:p>
            <a:pPr marL="175016" indent="-175016">
              <a:buFont typeface="Arial" panose="020B0604020202020204" pitchFamily="34" charset="0"/>
              <a:buChar char="•"/>
            </a:pPr>
            <a:r>
              <a:rPr lang="en-US" dirty="0">
                <a:solidFill>
                  <a:srgbClr val="FF0000"/>
                </a:solidFill>
              </a:rPr>
              <a:t>More than 200 types have now been identified.</a:t>
            </a:r>
          </a:p>
          <a:p>
            <a:pPr marL="175016" indent="-175016">
              <a:buFont typeface="Arial" panose="020B0604020202020204" pitchFamily="34" charset="0"/>
              <a:buChar char="•"/>
            </a:pPr>
            <a:r>
              <a:rPr lang="en-US" dirty="0">
                <a:solidFill>
                  <a:srgbClr val="FF0000"/>
                </a:solidFill>
              </a:rPr>
              <a:t>Virtually all cases of cervical cancer are caused by HPV viruses</a:t>
            </a:r>
          </a:p>
          <a:p>
            <a:pPr marL="175016" indent="-175016">
              <a:buFont typeface="Arial" panose="020B0604020202020204" pitchFamily="34" charset="0"/>
              <a:buChar char="•"/>
            </a:pPr>
            <a:r>
              <a:rPr lang="en-US" dirty="0">
                <a:solidFill>
                  <a:srgbClr val="FF0000"/>
                </a:solidFill>
              </a:rPr>
              <a:t>Cervical cancer is the 2</a:t>
            </a:r>
            <a:r>
              <a:rPr lang="en-US" baseline="30000" dirty="0">
                <a:solidFill>
                  <a:srgbClr val="FF0000"/>
                </a:solidFill>
              </a:rPr>
              <a:t>nd</a:t>
            </a:r>
            <a:r>
              <a:rPr lang="en-US" dirty="0">
                <a:solidFill>
                  <a:srgbClr val="FF0000"/>
                </a:solidFill>
              </a:rPr>
              <a:t> leading cause of cancer death in women in the world.</a:t>
            </a:r>
          </a:p>
          <a:p>
            <a:pPr lvl="0"/>
            <a:endParaRPr lang="en-US" dirty="0">
              <a:solidFill>
                <a:srgbClr val="FF0000"/>
              </a:solidFill>
            </a:endParaRPr>
          </a:p>
          <a:p>
            <a:pPr lvl="0"/>
            <a:r>
              <a:rPr lang="en-US" dirty="0">
                <a:solidFill>
                  <a:srgbClr val="FF0000"/>
                </a:solidFill>
              </a:rPr>
              <a:t>Reference:  cancer.gov (accessed 2-17-18)</a:t>
            </a:r>
          </a:p>
          <a:p>
            <a:pPr defTabSz="933420" eaLnBrk="1" fontAlgn="auto" hangingPunct="1">
              <a:spcBef>
                <a:spcPts val="0"/>
              </a:spcBef>
              <a:spcAft>
                <a:spcPts val="0"/>
              </a:spcAft>
              <a:defRPr/>
            </a:pPr>
            <a:endParaRPr lang="en-US" dirty="0">
              <a:solidFill>
                <a:prstClr val="black"/>
              </a:solidFill>
              <a:cs typeface="Arial" panose="020B0604020202020204" pitchFamily="34" charset="0"/>
            </a:endParaRPr>
          </a:p>
        </p:txBody>
      </p:sp>
      <p:sp>
        <p:nvSpPr>
          <p:cNvPr id="5" name="Footer Placeholder 4"/>
          <p:cNvSpPr>
            <a:spLocks noGrp="1"/>
          </p:cNvSpPr>
          <p:nvPr>
            <p:ph type="ftr" sz="quarter" idx="11"/>
          </p:nvPr>
        </p:nvSpPr>
        <p:spPr/>
        <p:txBody>
          <a:bodyPr/>
          <a:lstStyle/>
          <a:p>
            <a:pPr>
              <a:defRPr/>
            </a:pPr>
            <a:r>
              <a:rPr lang="en-US">
                <a:solidFill>
                  <a:prstClr val="black"/>
                </a:solidFill>
              </a:rPr>
              <a:t>EPIC 2018</a:t>
            </a: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97952AFA-8362-48FC-9C34-150C87379A95}"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3529209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txBox="1">
            <a:spLocks noGrp="1" noChangeArrowheads="1"/>
          </p:cNvSpPr>
          <p:nvPr/>
        </p:nvSpPr>
        <p:spPr bwMode="auto">
          <a:xfrm>
            <a:off x="4023092" y="8627446"/>
            <a:ext cx="3077739" cy="454159"/>
          </a:xfrm>
          <a:prstGeom prst="rect">
            <a:avLst/>
          </a:prstGeom>
          <a:noFill/>
          <a:ln>
            <a:miter lim="800000"/>
            <a:headEnd/>
            <a:tailEnd/>
          </a:ln>
        </p:spPr>
        <p:txBody>
          <a:bodyPr lIns="93342" tIns="46671" rIns="93342" bIns="46671" anchor="b"/>
          <a:lstStyle/>
          <a:p>
            <a:pPr algn="r" defTabSz="933420" fontAlgn="auto">
              <a:spcBef>
                <a:spcPts val="0"/>
              </a:spcBef>
              <a:spcAft>
                <a:spcPts val="0"/>
              </a:spcAft>
              <a:defRPr/>
            </a:pPr>
            <a:endParaRPr lang="en-US" sz="1200" kern="0" dirty="0">
              <a:solidFill>
                <a:prstClr val="black"/>
              </a:solidFill>
              <a:latin typeface="Calibri"/>
            </a:endParaRPr>
          </a:p>
        </p:txBody>
      </p:sp>
      <p:sp>
        <p:nvSpPr>
          <p:cNvPr id="256002" name="Rectangle 6"/>
          <p:cNvSpPr txBox="1">
            <a:spLocks noGrp="1" noChangeArrowheads="1"/>
          </p:cNvSpPr>
          <p:nvPr/>
        </p:nvSpPr>
        <p:spPr bwMode="auto">
          <a:xfrm>
            <a:off x="0" y="8627446"/>
            <a:ext cx="3077739" cy="454159"/>
          </a:xfrm>
          <a:prstGeom prst="rect">
            <a:avLst/>
          </a:prstGeom>
          <a:noFill/>
          <a:ln w="9525">
            <a:noFill/>
            <a:miter lim="800000"/>
            <a:headEnd/>
            <a:tailEnd/>
          </a:ln>
        </p:spPr>
        <p:txBody>
          <a:bodyPr lIns="93326" tIns="46663" rIns="93326" bIns="46663" anchor="b"/>
          <a:lstStyle/>
          <a:p>
            <a:pPr defTabSz="933420" fontAlgn="auto">
              <a:spcBef>
                <a:spcPts val="0"/>
              </a:spcBef>
              <a:spcAft>
                <a:spcPts val="0"/>
              </a:spcAft>
              <a:defRPr/>
            </a:pPr>
            <a:endParaRPr lang="en-US" sz="1200" kern="0">
              <a:solidFill>
                <a:srgbClr val="000000"/>
              </a:solidFill>
              <a:latin typeface="Calibri"/>
            </a:endParaRPr>
          </a:p>
        </p:txBody>
      </p:sp>
      <p:sp>
        <p:nvSpPr>
          <p:cNvPr id="256003" name="Rectangle 7"/>
          <p:cNvSpPr txBox="1">
            <a:spLocks noGrp="1" noChangeArrowheads="1"/>
          </p:cNvSpPr>
          <p:nvPr/>
        </p:nvSpPr>
        <p:spPr bwMode="auto">
          <a:xfrm>
            <a:off x="4023092" y="8627446"/>
            <a:ext cx="3077739" cy="454159"/>
          </a:xfrm>
          <a:prstGeom prst="rect">
            <a:avLst/>
          </a:prstGeom>
          <a:noFill/>
          <a:ln w="9525">
            <a:noFill/>
            <a:miter lim="800000"/>
            <a:headEnd/>
            <a:tailEnd/>
          </a:ln>
        </p:spPr>
        <p:txBody>
          <a:bodyPr lIns="93326" tIns="46663" rIns="93326" bIns="46663" anchor="b"/>
          <a:lstStyle/>
          <a:p>
            <a:pPr algn="r" defTabSz="933420" fontAlgn="auto">
              <a:spcBef>
                <a:spcPts val="0"/>
              </a:spcBef>
              <a:spcAft>
                <a:spcPts val="0"/>
              </a:spcAft>
              <a:defRPr/>
            </a:pPr>
            <a:endParaRPr lang="en-US" sz="1200" kern="0">
              <a:solidFill>
                <a:srgbClr val="000000"/>
              </a:solidFill>
              <a:latin typeface="Calibri"/>
            </a:endParaRPr>
          </a:p>
        </p:txBody>
      </p:sp>
      <p:sp>
        <p:nvSpPr>
          <p:cNvPr id="256004" name="Rectangle 6"/>
          <p:cNvSpPr txBox="1">
            <a:spLocks noGrp="1" noChangeArrowheads="1"/>
          </p:cNvSpPr>
          <p:nvPr/>
        </p:nvSpPr>
        <p:spPr bwMode="auto">
          <a:xfrm>
            <a:off x="0" y="8627446"/>
            <a:ext cx="3077739" cy="454159"/>
          </a:xfrm>
          <a:prstGeom prst="rect">
            <a:avLst/>
          </a:prstGeom>
          <a:noFill/>
          <a:ln w="9525">
            <a:noFill/>
            <a:miter lim="800000"/>
            <a:headEnd/>
            <a:tailEnd/>
          </a:ln>
        </p:spPr>
        <p:txBody>
          <a:bodyPr lIns="93317" tIns="46659" rIns="93317" bIns="46659" anchor="b"/>
          <a:lstStyle/>
          <a:p>
            <a:pPr defTabSz="933420" fontAlgn="auto">
              <a:spcBef>
                <a:spcPts val="0"/>
              </a:spcBef>
              <a:spcAft>
                <a:spcPts val="0"/>
              </a:spcAft>
              <a:defRPr/>
            </a:pPr>
            <a:endParaRPr lang="en-US" sz="1200" kern="0">
              <a:solidFill>
                <a:srgbClr val="000000"/>
              </a:solidFill>
              <a:latin typeface="Calibri"/>
            </a:endParaRPr>
          </a:p>
        </p:txBody>
      </p:sp>
      <p:sp>
        <p:nvSpPr>
          <p:cNvPr id="256005" name="Rectangle 2"/>
          <p:cNvSpPr>
            <a:spLocks noGrp="1" noRot="1" noChangeAspect="1" noChangeArrowheads="1" noTextEdit="1"/>
          </p:cNvSpPr>
          <p:nvPr>
            <p:ph type="sldImg"/>
          </p:nvPr>
        </p:nvSpPr>
        <p:spPr>
          <a:xfrm>
            <a:off x="523875" y="681038"/>
            <a:ext cx="6054725" cy="3406775"/>
          </a:xfrm>
          <a:ln/>
        </p:spPr>
      </p:sp>
      <p:sp>
        <p:nvSpPr>
          <p:cNvPr id="247815" name="Rectangle 3"/>
          <p:cNvSpPr>
            <a:spLocks noGrp="1" noChangeArrowheads="1"/>
          </p:cNvSpPr>
          <p:nvPr>
            <p:ph type="body" idx="1"/>
          </p:nvPr>
        </p:nvSpPr>
        <p:spPr>
          <a:ln/>
        </p:spPr>
        <p:txBody>
          <a:bodyPr lIns="93311" tIns="46656" rIns="93311" bIns="46656">
            <a:normAutofit fontScale="62500" lnSpcReduction="20000"/>
          </a:bodyPr>
          <a:lstStyle/>
          <a:p>
            <a:pPr>
              <a:lnSpc>
                <a:spcPct val="90000"/>
              </a:lnSpc>
            </a:pPr>
            <a:endParaRPr lang="en-US" sz="1000" dirty="0">
              <a:cs typeface="Times New Roman" pitchFamily="18" charset="0"/>
            </a:endParaRPr>
          </a:p>
          <a:p>
            <a:r>
              <a:rPr lang="en-US" sz="2600" b="1" dirty="0">
                <a:cs typeface="Arial" pitchFamily="34" charset="0"/>
              </a:rPr>
              <a:t>Recommendations for Use of HPV Vaccines </a:t>
            </a:r>
          </a:p>
          <a:p>
            <a:r>
              <a:rPr lang="en-US" sz="2600" dirty="0">
                <a:solidFill>
                  <a:srgbClr val="000000"/>
                </a:solidFill>
                <a:cs typeface="Arial" pitchFamily="34" charset="0"/>
              </a:rPr>
              <a:t>ACIP recommends that routine HPV vaccination be initiated at age 11 or 12 years. The vaccination series can be started beginning at age 9 years.</a:t>
            </a:r>
            <a:endParaRPr lang="en-US" sz="2600" dirty="0">
              <a:cs typeface="Arial" pitchFamily="34" charset="0"/>
            </a:endParaRPr>
          </a:p>
          <a:p>
            <a:endParaRPr lang="en-US" sz="2600" dirty="0">
              <a:cs typeface="Arial" pitchFamily="34" charset="0"/>
            </a:endParaRPr>
          </a:p>
          <a:p>
            <a:endParaRPr lang="en-US" sz="2600" dirty="0">
              <a:cs typeface="Arial" pitchFamily="34" charset="0"/>
            </a:endParaRPr>
          </a:p>
          <a:p>
            <a:r>
              <a:rPr lang="en-US" sz="2600" dirty="0">
                <a:cs typeface="Arial" pitchFamily="34" charset="0"/>
              </a:rPr>
              <a:t>† Vaccination is also recommended through age 26 years for men who have sex with men and for immunocompromised persons (including those with HIV infection) if not vaccinated previously.</a:t>
            </a:r>
            <a:endParaRPr lang="en-US" sz="2600" i="1" dirty="0">
              <a:cs typeface="Arial" pitchFamily="34" charset="0"/>
            </a:endParaRPr>
          </a:p>
          <a:p>
            <a:pPr>
              <a:lnSpc>
                <a:spcPct val="90000"/>
              </a:lnSpc>
            </a:pPr>
            <a:endParaRPr lang="en-US" sz="2600" dirty="0">
              <a:cs typeface="Arial" pitchFamily="34" charset="0"/>
            </a:endParaRPr>
          </a:p>
          <a:p>
            <a:pPr>
              <a:lnSpc>
                <a:spcPct val="90000"/>
              </a:lnSpc>
            </a:pPr>
            <a:endParaRPr lang="en-US" sz="2600" dirty="0">
              <a:cs typeface="Arial" pitchFamily="34" charset="0"/>
            </a:endParaRPr>
          </a:p>
          <a:p>
            <a:pPr>
              <a:lnSpc>
                <a:spcPct val="90000"/>
              </a:lnSpc>
            </a:pPr>
            <a:r>
              <a:rPr lang="en-US" sz="2600" dirty="0">
                <a:cs typeface="Arial" pitchFamily="34" charset="0"/>
              </a:rPr>
              <a:t>References:</a:t>
            </a:r>
          </a:p>
          <a:p>
            <a:pPr>
              <a:lnSpc>
                <a:spcPct val="90000"/>
              </a:lnSpc>
            </a:pPr>
            <a:endParaRPr lang="en-US" sz="2600" dirty="0">
              <a:cs typeface="Arial" pitchFamily="34" charset="0"/>
            </a:endParaRPr>
          </a:p>
          <a:p>
            <a:r>
              <a:rPr lang="en-US" sz="2200" dirty="0">
                <a:latin typeface="+mn-lt"/>
              </a:rPr>
              <a:t>2017 Supplement to Epidemiology and Prevention of Vaccine-Preventable Diseases, 13th Edition (the Pink Book)</a:t>
            </a:r>
          </a:p>
          <a:p>
            <a:r>
              <a:rPr lang="en-US" dirty="0">
                <a:latin typeface="+mn-lt"/>
              </a:rPr>
              <a:t> </a:t>
            </a:r>
            <a:endParaRPr lang="en-US" sz="2600" dirty="0">
              <a:cs typeface="Arial" pitchFamily="34" charset="0"/>
            </a:endParaRPr>
          </a:p>
          <a:p>
            <a:r>
              <a:rPr lang="en-US" sz="2900" dirty="0">
                <a:solidFill>
                  <a:srgbClr val="FFFFFF"/>
                </a:solidFill>
                <a:latin typeface="+mn-lt"/>
              </a:rPr>
              <a:t>MMWR, December 16, 2016, Vol 65, No. 49</a:t>
            </a:r>
          </a:p>
          <a:p>
            <a:pPr>
              <a:lnSpc>
                <a:spcPct val="90000"/>
              </a:lnSpc>
            </a:pPr>
            <a:endParaRPr lang="en-US" sz="2600" dirty="0">
              <a:cs typeface="Arial" pitchFamily="34" charset="0"/>
            </a:endParaRPr>
          </a:p>
          <a:p>
            <a:pPr eaLnBrk="1" hangingPunct="1">
              <a:lnSpc>
                <a:spcPct val="90000"/>
              </a:lnSpc>
            </a:pPr>
            <a:endParaRPr lang="en-US" sz="1600" b="1" dirty="0">
              <a:cs typeface="Arial" pitchFamily="34" charset="0"/>
            </a:endParaRPr>
          </a:p>
        </p:txBody>
      </p:sp>
      <p:sp>
        <p:nvSpPr>
          <p:cNvPr id="9" name="Footer Placeholder 8"/>
          <p:cNvSpPr>
            <a:spLocks noGrp="1"/>
          </p:cNvSpPr>
          <p:nvPr>
            <p:ph type="ftr" sz="quarter" idx="4"/>
          </p:nvPr>
        </p:nvSpPr>
        <p:spPr/>
        <p:txBody>
          <a:bodyPr/>
          <a:lstStyle/>
          <a:p>
            <a:pPr defTabSz="933420" fontAlgn="auto">
              <a:spcBef>
                <a:spcPts val="0"/>
              </a:spcBef>
              <a:spcAft>
                <a:spcPts val="0"/>
              </a:spcAft>
              <a:defRPr/>
            </a:pPr>
            <a:r>
              <a:rPr lang="en-US" kern="0" dirty="0">
                <a:solidFill>
                  <a:prstClr val="black"/>
                </a:solidFill>
              </a:rPr>
              <a:t>EPIC  2018</a:t>
            </a:r>
          </a:p>
        </p:txBody>
      </p:sp>
    </p:spTree>
    <p:extLst>
      <p:ext uri="{BB962C8B-B14F-4D97-AF65-F5344CB8AC3E}">
        <p14:creationId xmlns:p14="http://schemas.microsoft.com/office/powerpoint/2010/main" val="2191267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ACIP meeting October 2016, approved the recommendation for a 2 dose vaccination schedule for HPV.  The 2 dose schedule is only for adolescents that initiate the vaccine before the 15</a:t>
            </a:r>
            <a:r>
              <a:rPr lang="en-US" baseline="30000" dirty="0"/>
              <a:t>th</a:t>
            </a:r>
            <a:r>
              <a:rPr lang="en-US" dirty="0"/>
              <a:t> birthday.  If one-dose of the vaccine is administered before the 15</a:t>
            </a:r>
            <a:r>
              <a:rPr lang="en-US" baseline="30000" dirty="0"/>
              <a:t>th</a:t>
            </a:r>
            <a:r>
              <a:rPr lang="en-US" dirty="0"/>
              <a:t> birthday and they turn 15 before receiving their 2</a:t>
            </a:r>
            <a:r>
              <a:rPr lang="en-US" baseline="30000" dirty="0"/>
              <a:t>nd</a:t>
            </a:r>
            <a:r>
              <a:rPr lang="en-US" dirty="0"/>
              <a:t> dose, the two dose series can still be applied.  </a:t>
            </a:r>
          </a:p>
          <a:p>
            <a:endParaRPr lang="en-US" dirty="0"/>
          </a:p>
          <a:p>
            <a:pPr>
              <a:lnSpc>
                <a:spcPct val="90000"/>
              </a:lnSpc>
            </a:pPr>
            <a:r>
              <a:rPr lang="en-US" sz="1400" dirty="0">
                <a:cs typeface="Arial" pitchFamily="34" charset="0"/>
              </a:rPr>
              <a:t>References:</a:t>
            </a:r>
          </a:p>
          <a:p>
            <a:r>
              <a:rPr lang="en-US" dirty="0">
                <a:latin typeface="+mn-lt"/>
              </a:rPr>
              <a:t>2017 Supplement to Epidemiology and Prevention of Vaccine-Preventable Diseases, 13th Edition (the Pink Book)</a:t>
            </a:r>
          </a:p>
          <a:p>
            <a:endParaRPr lang="en-US" dirty="0"/>
          </a:p>
        </p:txBody>
      </p:sp>
      <p:sp>
        <p:nvSpPr>
          <p:cNvPr id="5" name="TextBox 4"/>
          <p:cNvSpPr txBox="1"/>
          <p:nvPr/>
        </p:nvSpPr>
        <p:spPr>
          <a:xfrm>
            <a:off x="230299" y="9097511"/>
            <a:ext cx="959898" cy="279743"/>
          </a:xfrm>
          <a:prstGeom prst="rect">
            <a:avLst/>
          </a:prstGeom>
          <a:noFill/>
        </p:spPr>
        <p:txBody>
          <a:bodyPr wrap="none" lIns="93342" tIns="46671" rIns="93342" bIns="46671" rtlCol="0">
            <a:spAutoFit/>
          </a:bodyPr>
          <a:lstStyle/>
          <a:p>
            <a:pPr defTabSz="933420" fontAlgn="auto">
              <a:spcBef>
                <a:spcPts val="0"/>
              </a:spcBef>
              <a:spcAft>
                <a:spcPts val="0"/>
              </a:spcAft>
              <a:defRPr/>
            </a:pPr>
            <a:r>
              <a:rPr lang="en-US" sz="1200" kern="0" dirty="0">
                <a:solidFill>
                  <a:prstClr val="black"/>
                </a:solidFill>
              </a:rPr>
              <a:t>EPIC 2018</a:t>
            </a:r>
          </a:p>
        </p:txBody>
      </p:sp>
    </p:spTree>
    <p:extLst>
      <p:ext uri="{BB962C8B-B14F-4D97-AF65-F5344CB8AC3E}">
        <p14:creationId xmlns:p14="http://schemas.microsoft.com/office/powerpoint/2010/main" val="2377405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EPIC 2018</a:t>
            </a:r>
            <a:endParaRPr lang="en-US" dirty="0"/>
          </a:p>
        </p:txBody>
      </p:sp>
      <p:sp>
        <p:nvSpPr>
          <p:cNvPr id="5" name="Slide Number Placeholder 4"/>
          <p:cNvSpPr>
            <a:spLocks noGrp="1"/>
          </p:cNvSpPr>
          <p:nvPr>
            <p:ph type="sldNum" sz="quarter" idx="11"/>
          </p:nvPr>
        </p:nvSpPr>
        <p:spPr/>
        <p:txBody>
          <a:bodyPr/>
          <a:lstStyle/>
          <a:p>
            <a:pPr>
              <a:defRPr/>
            </a:pPr>
            <a:fld id="{97952AFA-8362-48FC-9C34-150C87379A95}" type="slidenum">
              <a:rPr lang="en-US" smtClean="0"/>
              <a:pPr>
                <a:defRPr/>
              </a:pPr>
              <a:t>8</a:t>
            </a:fld>
            <a:endParaRPr lang="en-US" dirty="0"/>
          </a:p>
        </p:txBody>
      </p:sp>
    </p:spTree>
    <p:extLst>
      <p:ext uri="{BB962C8B-B14F-4D97-AF65-F5344CB8AC3E}">
        <p14:creationId xmlns:p14="http://schemas.microsoft.com/office/powerpoint/2010/main" val="3989498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t>EPIC 2018</a:t>
            </a:r>
            <a:endParaRPr lang="en-US" dirty="0"/>
          </a:p>
        </p:txBody>
      </p:sp>
      <p:sp>
        <p:nvSpPr>
          <p:cNvPr id="5" name="Slide Number Placeholder 4"/>
          <p:cNvSpPr>
            <a:spLocks noGrp="1"/>
          </p:cNvSpPr>
          <p:nvPr>
            <p:ph type="sldNum" sz="quarter" idx="11"/>
          </p:nvPr>
        </p:nvSpPr>
        <p:spPr/>
        <p:txBody>
          <a:bodyPr/>
          <a:lstStyle/>
          <a:p>
            <a:pPr>
              <a:defRPr/>
            </a:pPr>
            <a:fld id="{97952AFA-8362-48FC-9C34-150C87379A95}" type="slidenum">
              <a:rPr lang="en-US" smtClean="0"/>
              <a:pPr>
                <a:defRPr/>
              </a:pPr>
              <a:t>9</a:t>
            </a:fld>
            <a:endParaRPr lang="en-US" dirty="0"/>
          </a:p>
        </p:txBody>
      </p:sp>
    </p:spTree>
    <p:extLst>
      <p:ext uri="{BB962C8B-B14F-4D97-AF65-F5344CB8AC3E}">
        <p14:creationId xmlns:p14="http://schemas.microsoft.com/office/powerpoint/2010/main" val="1033454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3/6/2019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3/6/2019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3/6/2019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3/6/2019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3/6/2019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3/6/2019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3/6/2019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3/6/2019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3/6/2019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3/6/2019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3/6/2019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3/6/2019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3/6/2019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3/6/2019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jpeg"/><Relationship Id="rId15" Type="http://schemas.openxmlformats.org/officeDocument/2006/relationships/image" Target="../media/image24.gif"/><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hyperlink" Target="http://health.state.ga.us/index.asp" TargetMode="External"/><Relationship Id="rId14" Type="http://schemas.openxmlformats.org/officeDocument/2006/relationships/image" Target="../media/image23.gi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subTitle" idx="4294967295"/>
          </p:nvPr>
        </p:nvSpPr>
        <p:spPr>
          <a:xfrm>
            <a:off x="1771390" y="2895384"/>
            <a:ext cx="8686800" cy="4176885"/>
          </a:xfrm>
        </p:spPr>
        <p:txBody>
          <a:bodyPr>
            <a:normAutofit/>
          </a:bodyPr>
          <a:lstStyle/>
          <a:p>
            <a:pPr marL="0" indent="0" algn="ctr">
              <a:buNone/>
              <a:defRPr/>
            </a:pPr>
            <a:r>
              <a:rPr lang="en-US" sz="4400" b="1" dirty="0">
                <a:solidFill>
                  <a:schemeClr val="accent5">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Immunization Update</a:t>
            </a:r>
          </a:p>
          <a:p>
            <a:pPr marL="0" indent="0" algn="ctr">
              <a:buNone/>
              <a:defRPr/>
            </a:pPr>
            <a:endParaRPr lang="en-US" sz="4400" b="1" dirty="0">
              <a:solidFill>
                <a:schemeClr val="accent5">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None/>
              <a:defRPr/>
            </a:pPr>
            <a:r>
              <a:rPr lang="en-US" sz="4400" b="1" dirty="0">
                <a:solidFill>
                  <a:schemeClr val="accent5">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Improving HPV Vaccination                 </a:t>
            </a:r>
            <a:r>
              <a:rPr lang="en-US" sz="4400" b="1" i="1" dirty="0">
                <a:solidFill>
                  <a:schemeClr val="accent5">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Rates in Your Practice</a:t>
            </a:r>
          </a:p>
        </p:txBody>
      </p:sp>
      <p:sp>
        <p:nvSpPr>
          <p:cNvPr id="192514" name="Text Box 5"/>
          <p:cNvSpPr txBox="1">
            <a:spLocks noChangeArrowheads="1"/>
          </p:cNvSpPr>
          <p:nvPr/>
        </p:nvSpPr>
        <p:spPr bwMode="auto">
          <a:xfrm>
            <a:off x="7696200" y="1295401"/>
            <a:ext cx="184150" cy="396875"/>
          </a:xfrm>
          <a:prstGeom prst="rect">
            <a:avLst/>
          </a:prstGeom>
          <a:noFill/>
          <a:ln w="9525">
            <a:noFill/>
            <a:miter lim="800000"/>
            <a:headEnd/>
            <a:tailEnd/>
          </a:ln>
        </p:spPr>
        <p:txBody>
          <a:bodyPr wrap="none">
            <a:spAutoFit/>
          </a:bodyPr>
          <a:lstStyle/>
          <a:p>
            <a:endParaRPr lang="en-US" sz="2000" b="1" i="1" dirty="0">
              <a:solidFill>
                <a:srgbClr val="FFFFCC"/>
              </a:solidFill>
            </a:endParaRPr>
          </a:p>
        </p:txBody>
      </p:sp>
      <p:sp>
        <p:nvSpPr>
          <p:cNvPr id="6" name="Rectangle 5">
            <a:extLst>
              <a:ext uri="{FF2B5EF4-FFF2-40B4-BE49-F238E27FC236}">
                <a16:creationId xmlns:a16="http://schemas.microsoft.com/office/drawing/2014/main" id="{8DE3C6E8-4805-4905-A3DD-7F1BCF5E6718}"/>
              </a:ext>
            </a:extLst>
          </p:cNvPr>
          <p:cNvSpPr/>
          <p:nvPr/>
        </p:nvSpPr>
        <p:spPr>
          <a:xfrm>
            <a:off x="9473356" y="6166628"/>
            <a:ext cx="2138383" cy="461665"/>
          </a:xfrm>
          <a:prstGeom prst="rect">
            <a:avLst/>
          </a:prstGeom>
        </p:spPr>
        <p:txBody>
          <a:bodyPr wrap="square">
            <a:spAutoFit/>
          </a:bodyPr>
          <a:lstStyle/>
          <a:p>
            <a:pPr algn="ctr">
              <a:defRPr/>
            </a:pPr>
            <a:r>
              <a:rPr lang="en-US" sz="2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March 2019</a:t>
            </a:r>
          </a:p>
        </p:txBody>
      </p:sp>
      <p:pic>
        <p:nvPicPr>
          <p:cNvPr id="7" name="Picture 6" descr="C:\Users\ALANJ\Pictures\2279ac70e31e9d616f03dd8627bd301a.jpg">
            <a:extLst>
              <a:ext uri="{FF2B5EF4-FFF2-40B4-BE49-F238E27FC236}">
                <a16:creationId xmlns:a16="http://schemas.microsoft.com/office/drawing/2014/main" id="{E42DE509-4820-4FF5-A3BC-D9652219BC3F}"/>
              </a:ext>
            </a:extLst>
          </p:cNvPr>
          <p:cNvPicPr>
            <a:picLocks noChangeAspect="1" noChangeArrowheads="1"/>
          </p:cNvPicPr>
          <p:nvPr/>
        </p:nvPicPr>
        <p:blipFill>
          <a:blip r:embed="rId3" cstate="print"/>
          <a:srcRect/>
          <a:stretch>
            <a:fillRect/>
          </a:stretch>
        </p:blipFill>
        <p:spPr bwMode="auto">
          <a:xfrm>
            <a:off x="3390326" y="357930"/>
            <a:ext cx="5448928" cy="2297968"/>
          </a:xfrm>
          <a:prstGeom prst="rect">
            <a:avLst/>
          </a:prstGeom>
          <a:noFill/>
        </p:spPr>
      </p:pic>
    </p:spTree>
    <p:extLst>
      <p:ext uri="{BB962C8B-B14F-4D97-AF65-F5344CB8AC3E}">
        <p14:creationId xmlns:p14="http://schemas.microsoft.com/office/powerpoint/2010/main" val="2930894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636593" y="1289332"/>
            <a:ext cx="4571428" cy="4355555"/>
          </a:xfrm>
          <a:prstGeom prst="rect">
            <a:avLst/>
          </a:prstGeom>
        </p:spPr>
      </p:pic>
      <p:sp>
        <p:nvSpPr>
          <p:cNvPr id="4" name="TextBox 3"/>
          <p:cNvSpPr txBox="1"/>
          <p:nvPr/>
        </p:nvSpPr>
        <p:spPr>
          <a:xfrm>
            <a:off x="3094614" y="386770"/>
            <a:ext cx="5655385" cy="523220"/>
          </a:xfrm>
          <a:prstGeom prst="rect">
            <a:avLst/>
          </a:prstGeom>
          <a:noFill/>
        </p:spPr>
        <p:txBody>
          <a:bodyPr wrap="square" rtlCol="0">
            <a:spAutoFit/>
          </a:bodyPr>
          <a:lstStyle/>
          <a:p>
            <a:pPr algn="ctr"/>
            <a:r>
              <a:rPr lang="en-US" sz="2800" dirty="0">
                <a:solidFill>
                  <a:schemeClr val="accent5">
                    <a:lumMod val="60000"/>
                    <a:lumOff val="40000"/>
                  </a:schemeClr>
                </a:solidFill>
              </a:rPr>
              <a:t>GENITAL WARTS</a:t>
            </a:r>
          </a:p>
        </p:txBody>
      </p:sp>
      <p:sp>
        <p:nvSpPr>
          <p:cNvPr id="5" name="TextBox 4"/>
          <p:cNvSpPr txBox="1"/>
          <p:nvPr/>
        </p:nvSpPr>
        <p:spPr>
          <a:xfrm>
            <a:off x="1658762" y="6152815"/>
            <a:ext cx="8527093" cy="461665"/>
          </a:xfrm>
          <a:prstGeom prst="rect">
            <a:avLst/>
          </a:prstGeom>
          <a:noFill/>
        </p:spPr>
        <p:txBody>
          <a:bodyPr wrap="square" rtlCol="0">
            <a:spAutoFit/>
          </a:bodyPr>
          <a:lstStyle/>
          <a:p>
            <a:r>
              <a:rPr lang="en-US" sz="1200" dirty="0"/>
              <a:t>Source:  You Are the Key: Best Practices for Cancer Prevention, Betty Lo-</a:t>
            </a:r>
            <a:r>
              <a:rPr lang="en-US" sz="1200" dirty="0" err="1"/>
              <a:t>Blais</a:t>
            </a:r>
            <a:r>
              <a:rPr lang="en-US" sz="1200" dirty="0"/>
              <a:t>, MD, LSU Health Sciences Center, National AHEC Organization, HPV Immunization Project</a:t>
            </a:r>
          </a:p>
        </p:txBody>
      </p:sp>
    </p:spTree>
    <p:extLst>
      <p:ext uri="{BB962C8B-B14F-4D97-AF65-F5344CB8AC3E}">
        <p14:creationId xmlns:p14="http://schemas.microsoft.com/office/powerpoint/2010/main" val="1207729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70202" y="903643"/>
            <a:ext cx="7520776" cy="4647304"/>
          </a:xfrm>
          <a:prstGeom prst="rect">
            <a:avLst/>
          </a:prstGeom>
          <a:ln w="25400" cmpd="sng">
            <a:solidFill>
              <a:schemeClr val="bg1"/>
            </a:solidFill>
          </a:ln>
        </p:spPr>
      </p:pic>
      <p:sp>
        <p:nvSpPr>
          <p:cNvPr id="5" name="TextBox 4"/>
          <p:cNvSpPr txBox="1"/>
          <p:nvPr/>
        </p:nvSpPr>
        <p:spPr>
          <a:xfrm>
            <a:off x="1825215" y="6248401"/>
            <a:ext cx="7412019" cy="307777"/>
          </a:xfrm>
          <a:prstGeom prst="rect">
            <a:avLst/>
          </a:prstGeom>
          <a:noFill/>
        </p:spPr>
        <p:txBody>
          <a:bodyPr wrap="square" rtlCol="0">
            <a:spAutoFit/>
          </a:bodyPr>
          <a:lstStyle/>
          <a:p>
            <a:r>
              <a:rPr lang="en-US" sz="1400" dirty="0"/>
              <a:t>Source:  Human Papilloma Virus Vaccines Session, ACIP meeting, 6-20-18</a:t>
            </a:r>
          </a:p>
        </p:txBody>
      </p:sp>
    </p:spTree>
    <p:extLst>
      <p:ext uri="{BB962C8B-B14F-4D97-AF65-F5344CB8AC3E}">
        <p14:creationId xmlns:p14="http://schemas.microsoft.com/office/powerpoint/2010/main" val="1862156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77773" y="494479"/>
            <a:ext cx="4775509" cy="1846659"/>
          </a:xfrm>
          <a:prstGeom prst="rect">
            <a:avLst/>
          </a:prstGeom>
          <a:noFill/>
        </p:spPr>
        <p:txBody>
          <a:bodyPr wrap="square" rtlCol="0">
            <a:spAutoFit/>
          </a:bodyPr>
          <a:lstStyle/>
          <a:p>
            <a:pPr algn="ctr"/>
            <a:r>
              <a:rPr lang="en-US" dirty="0"/>
              <a:t>  </a:t>
            </a:r>
            <a:r>
              <a:rPr lang="en-US" sz="3000" b="1" dirty="0">
                <a:solidFill>
                  <a:schemeClr val="accent5">
                    <a:lumMod val="60000"/>
                    <a:lumOff val="40000"/>
                  </a:schemeClr>
                </a:solidFill>
                <a:latin typeface="Arial" panose="020B0604020202020204" pitchFamily="34" charset="0"/>
                <a:cs typeface="Arial" panose="020B0604020202020204" pitchFamily="34" charset="0"/>
              </a:rPr>
              <a:t>HPV vaccination works!</a:t>
            </a:r>
          </a:p>
          <a:p>
            <a:pPr algn="ctr"/>
            <a:endParaRPr lang="en-US" sz="2100" dirty="0">
              <a:solidFill>
                <a:schemeClr val="accent5">
                  <a:lumMod val="60000"/>
                  <a:lumOff val="40000"/>
                </a:schemeClr>
              </a:solidFill>
            </a:endParaRPr>
          </a:p>
          <a:p>
            <a:pPr algn="ctr"/>
            <a:r>
              <a:rPr lang="en-US" sz="2100" dirty="0"/>
              <a:t>Infections with HPV types in sexually active 14 to 24-year-olds with ≥ 1 dose of vaccine………</a:t>
            </a:r>
            <a:endParaRPr lang="en-US" dirty="0"/>
          </a:p>
        </p:txBody>
      </p:sp>
      <p:sp>
        <p:nvSpPr>
          <p:cNvPr id="7" name="Down Arrow 6"/>
          <p:cNvSpPr/>
          <p:nvPr/>
        </p:nvSpPr>
        <p:spPr bwMode="auto">
          <a:xfrm>
            <a:off x="4214138" y="3279186"/>
            <a:ext cx="760424" cy="114105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1200" b="1"/>
          </a:p>
        </p:txBody>
      </p:sp>
      <p:sp>
        <p:nvSpPr>
          <p:cNvPr id="12" name="TextBox 11"/>
          <p:cNvSpPr txBox="1"/>
          <p:nvPr/>
        </p:nvSpPr>
        <p:spPr>
          <a:xfrm>
            <a:off x="2313514" y="6328958"/>
            <a:ext cx="5595125"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Source:  https://www.cdc.gov/hpv/hcp/more-than-screening/index.html</a:t>
            </a:r>
          </a:p>
        </p:txBody>
      </p:sp>
      <p:sp>
        <p:nvSpPr>
          <p:cNvPr id="15" name="Rectangle 14"/>
          <p:cNvSpPr/>
          <p:nvPr/>
        </p:nvSpPr>
        <p:spPr>
          <a:xfrm>
            <a:off x="5635294" y="3326465"/>
            <a:ext cx="1851789" cy="646331"/>
          </a:xfrm>
          <a:prstGeom prst="rect">
            <a:avLst/>
          </a:prstGeom>
        </p:spPr>
        <p:txBody>
          <a:bodyPr wrap="none">
            <a:spAutoFit/>
          </a:bodyPr>
          <a:lstStyle/>
          <a:p>
            <a:r>
              <a:rPr lang="en-US" sz="3600" dirty="0">
                <a:solidFill>
                  <a:srgbClr val="FFC000"/>
                </a:solidFill>
                <a:latin typeface="Arial" panose="020B0604020202020204" pitchFamily="34" charset="0"/>
                <a:cs typeface="Arial" panose="020B0604020202020204" pitchFamily="34" charset="0"/>
              </a:rPr>
              <a:t>by  89%</a:t>
            </a:r>
          </a:p>
        </p:txBody>
      </p:sp>
      <p:sp>
        <p:nvSpPr>
          <p:cNvPr id="16" name="TextBox 15"/>
          <p:cNvSpPr txBox="1"/>
          <p:nvPr/>
        </p:nvSpPr>
        <p:spPr>
          <a:xfrm>
            <a:off x="3131574" y="5358291"/>
            <a:ext cx="6316622" cy="523220"/>
          </a:xfrm>
          <a:prstGeom prst="rect">
            <a:avLst/>
          </a:prstGeom>
          <a:noFill/>
        </p:spPr>
        <p:txBody>
          <a:bodyPr wrap="square" rtlCol="0">
            <a:spAutoFit/>
          </a:bodyPr>
          <a:lstStyle/>
          <a:p>
            <a:r>
              <a:rPr lang="en-US" sz="2800" b="1" dirty="0">
                <a:solidFill>
                  <a:srgbClr val="FFC000"/>
                </a:solidFill>
                <a:latin typeface="Arial" panose="020B0604020202020204" pitchFamily="34" charset="0"/>
                <a:cs typeface="Arial" panose="020B0604020202020204" pitchFamily="34" charset="0"/>
              </a:rPr>
              <a:t>VACCINE EFFECTIVENESS= 83%!</a:t>
            </a:r>
          </a:p>
        </p:txBody>
      </p:sp>
    </p:spTree>
    <p:extLst>
      <p:ext uri="{BB962C8B-B14F-4D97-AF65-F5344CB8AC3E}">
        <p14:creationId xmlns:p14="http://schemas.microsoft.com/office/powerpoint/2010/main" val="3168504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6200" y="468087"/>
            <a:ext cx="4789714" cy="646331"/>
          </a:xfrm>
          <a:prstGeom prst="rect">
            <a:avLst/>
          </a:prstGeom>
          <a:noFill/>
        </p:spPr>
        <p:txBody>
          <a:bodyPr wrap="square" rtlCol="0">
            <a:spAutoFit/>
          </a:bodyPr>
          <a:lstStyle/>
          <a:p>
            <a:pPr algn="ctr"/>
            <a:r>
              <a:rPr lang="en-US" sz="3600" dirty="0">
                <a:solidFill>
                  <a:schemeClr val="accent5">
                    <a:lumMod val="60000"/>
                    <a:lumOff val="40000"/>
                  </a:schemeClr>
                </a:solidFill>
              </a:rPr>
              <a:t>Disease Reduction</a:t>
            </a:r>
          </a:p>
        </p:txBody>
      </p:sp>
      <p:sp>
        <p:nvSpPr>
          <p:cNvPr id="3" name="TextBox 2"/>
          <p:cNvSpPr txBox="1"/>
          <p:nvPr/>
        </p:nvSpPr>
        <p:spPr>
          <a:xfrm>
            <a:off x="2471057" y="1545772"/>
            <a:ext cx="7641772" cy="4893647"/>
          </a:xfrm>
          <a:prstGeom prst="rect">
            <a:avLst/>
          </a:prstGeom>
          <a:noFill/>
        </p:spPr>
        <p:txBody>
          <a:bodyPr wrap="square" rtlCol="0">
            <a:spAutoFit/>
          </a:bodyPr>
          <a:lstStyle/>
          <a:p>
            <a:r>
              <a:rPr lang="en-US" sz="2400" dirty="0"/>
              <a:t>There  are no treatments for HPV </a:t>
            </a:r>
            <a:r>
              <a:rPr lang="en-US" sz="2400" u="sng" dirty="0"/>
              <a:t>infections.</a:t>
            </a:r>
          </a:p>
          <a:p>
            <a:endParaRPr lang="en-US" sz="2400" u="sng" dirty="0"/>
          </a:p>
          <a:p>
            <a:r>
              <a:rPr lang="en-US" sz="2400" dirty="0"/>
              <a:t>Only HPV-associated lesions including genital warts, laryngeal </a:t>
            </a:r>
            <a:r>
              <a:rPr lang="en-US" sz="2400" dirty="0" err="1"/>
              <a:t>papillomas</a:t>
            </a:r>
            <a:r>
              <a:rPr lang="en-US" sz="2400" dirty="0"/>
              <a:t>, </a:t>
            </a:r>
            <a:r>
              <a:rPr lang="en-US" sz="2400" dirty="0" err="1"/>
              <a:t>precancers</a:t>
            </a:r>
            <a:r>
              <a:rPr lang="en-US" sz="2400" dirty="0"/>
              <a:t>, and cancers are treated.</a:t>
            </a:r>
          </a:p>
          <a:p>
            <a:endParaRPr lang="en-US" sz="2400" dirty="0"/>
          </a:p>
          <a:p>
            <a:r>
              <a:rPr lang="en-US" sz="2400" dirty="0"/>
              <a:t>Cervical cancer is the ONLY type of HPV cancer for which there is a recommended screening test.  Others may not be detected until they cause health problems.</a:t>
            </a:r>
          </a:p>
          <a:p>
            <a:endParaRPr lang="en-US" sz="2400" dirty="0"/>
          </a:p>
          <a:p>
            <a:r>
              <a:rPr lang="en-US" sz="2400" b="1" dirty="0">
                <a:solidFill>
                  <a:srgbClr val="B913AD"/>
                </a:solidFill>
              </a:rPr>
              <a:t>              Over 90% of HPV cancers are                  </a:t>
            </a:r>
          </a:p>
          <a:p>
            <a:r>
              <a:rPr lang="en-US" sz="2400" b="1" dirty="0">
                <a:solidFill>
                  <a:srgbClr val="B913AD"/>
                </a:solidFill>
              </a:rPr>
              <a:t>         preventable through HPV vaccination.</a:t>
            </a:r>
          </a:p>
          <a:p>
            <a:endParaRPr lang="en-US" sz="2400" dirty="0"/>
          </a:p>
        </p:txBody>
      </p:sp>
      <p:sp>
        <p:nvSpPr>
          <p:cNvPr id="5" name="TextBox 4"/>
          <p:cNvSpPr txBox="1"/>
          <p:nvPr/>
        </p:nvSpPr>
        <p:spPr>
          <a:xfrm>
            <a:off x="1872345" y="6211670"/>
            <a:ext cx="7957457" cy="769441"/>
          </a:xfrm>
          <a:prstGeom prst="rect">
            <a:avLst/>
          </a:prstGeom>
          <a:noFill/>
        </p:spPr>
        <p:txBody>
          <a:bodyPr wrap="square" rtlCol="0">
            <a:spAutoFit/>
          </a:bodyPr>
          <a:lstStyle/>
          <a:p>
            <a:r>
              <a:rPr lang="en-US" sz="1200" dirty="0"/>
              <a:t>Sources: https://www.cdc.gov/hpv/hcp/more-than-screening/index.html</a:t>
            </a:r>
          </a:p>
          <a:p>
            <a:r>
              <a:rPr lang="en-US" sz="1400" dirty="0"/>
              <a:t>             </a:t>
            </a:r>
            <a:r>
              <a:rPr lang="en-US" sz="1200" dirty="0"/>
              <a:t>MMWR, Recommendations &amp; Reports/Vol. 63/No. 5, Human Papillomavirus Vaccination</a:t>
            </a:r>
          </a:p>
          <a:p>
            <a:endParaRPr lang="en-US" dirty="0"/>
          </a:p>
        </p:txBody>
      </p:sp>
    </p:spTree>
    <p:extLst>
      <p:ext uri="{BB962C8B-B14F-4D97-AF65-F5344CB8AC3E}">
        <p14:creationId xmlns:p14="http://schemas.microsoft.com/office/powerpoint/2010/main" val="996791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370115"/>
            <a:ext cx="8077200" cy="1231106"/>
          </a:xfrm>
          <a:prstGeom prst="rect">
            <a:avLst/>
          </a:prstGeom>
        </p:spPr>
        <p:txBody>
          <a:bodyPr wrap="square">
            <a:spAutoFit/>
          </a:bodyPr>
          <a:lstStyle/>
          <a:p>
            <a:pPr algn="ctr"/>
            <a:r>
              <a:rPr lang="en-US" altLang="en-US" sz="3600" b="1" dirty="0">
                <a:solidFill>
                  <a:schemeClr val="accent5">
                    <a:lumMod val="60000"/>
                    <a:lumOff val="40000"/>
                  </a:schemeClr>
                </a:solidFill>
                <a:latin typeface="Calibri" panose="020F0502020204030204" pitchFamily="34" charset="0"/>
              </a:rPr>
              <a:t>Evidence of Reduction in HPV Prevalence</a:t>
            </a:r>
            <a:br>
              <a:rPr lang="en-US" altLang="en-US" sz="3600" b="1" dirty="0">
                <a:solidFill>
                  <a:srgbClr val="FFFF99"/>
                </a:solidFill>
                <a:latin typeface="Calibri" panose="020F0502020204030204" pitchFamily="34" charset="0"/>
              </a:rPr>
            </a:br>
            <a:r>
              <a:rPr lang="en-US" altLang="en-US" dirty="0">
                <a:solidFill>
                  <a:srgbClr val="FFFF99"/>
                </a:solidFill>
                <a:latin typeface="Calibri"/>
              </a:rPr>
              <a:t> </a:t>
            </a:r>
            <a:r>
              <a:rPr lang="en-US" altLang="en-US" sz="2000" dirty="0">
                <a:solidFill>
                  <a:srgbClr val="FFFF99"/>
                </a:solidFill>
                <a:latin typeface="Calibri"/>
              </a:rPr>
              <a:t>National Health and Nutrition Examination Survey (NHANES) Data</a:t>
            </a:r>
            <a:br>
              <a:rPr lang="en-US" altLang="en-US" dirty="0">
                <a:solidFill>
                  <a:srgbClr val="FFFF99"/>
                </a:solidFill>
                <a:latin typeface="Calibri"/>
              </a:rPr>
            </a:br>
            <a:endParaRPr lang="en-US" dirty="0">
              <a:solidFill>
                <a:srgbClr val="FFFF99"/>
              </a:solidFill>
              <a:latin typeface="Calibri"/>
            </a:endParaRPr>
          </a:p>
        </p:txBody>
      </p:sp>
      <p:sp>
        <p:nvSpPr>
          <p:cNvPr id="3" name="Rectangle 2"/>
          <p:cNvSpPr/>
          <p:nvPr/>
        </p:nvSpPr>
        <p:spPr>
          <a:xfrm>
            <a:off x="1981200" y="1754326"/>
            <a:ext cx="8229600" cy="4154984"/>
          </a:xfrm>
          <a:prstGeom prst="rect">
            <a:avLst/>
          </a:prstGeom>
        </p:spPr>
        <p:txBody>
          <a:bodyPr wrap="square">
            <a:spAutoFit/>
          </a:bodyPr>
          <a:lstStyle/>
          <a:p>
            <a:pPr algn="ctr">
              <a:lnSpc>
                <a:spcPct val="150000"/>
              </a:lnSpc>
            </a:pPr>
            <a:r>
              <a:rPr lang="en-US" altLang="en-US" sz="2400" b="1" dirty="0">
                <a:solidFill>
                  <a:prstClr val="white"/>
                </a:solidFill>
                <a:latin typeface="Calibri"/>
              </a:rPr>
              <a:t>Prevalence of HPV 6,11,16,18 in U.S. girls age 14-19</a:t>
            </a:r>
          </a:p>
          <a:p>
            <a:pPr lvl="1">
              <a:lnSpc>
                <a:spcPct val="150000"/>
              </a:lnSpc>
            </a:pPr>
            <a:r>
              <a:rPr lang="en-US" altLang="en-US" sz="3600" dirty="0">
                <a:solidFill>
                  <a:prstClr val="white"/>
                </a:solidFill>
                <a:latin typeface="Calibri"/>
              </a:rPr>
              <a:t>	        	     2003-2006:   </a:t>
            </a:r>
            <a:r>
              <a:rPr lang="en-US" altLang="en-US" sz="3600" b="1" dirty="0">
                <a:solidFill>
                  <a:srgbClr val="FFC000"/>
                </a:solidFill>
                <a:latin typeface="Calibri"/>
              </a:rPr>
              <a:t>11.5%</a:t>
            </a:r>
          </a:p>
          <a:p>
            <a:pPr lvl="1"/>
            <a:endParaRPr lang="en-US" altLang="en-US" dirty="0">
              <a:solidFill>
                <a:prstClr val="white"/>
              </a:solidFill>
              <a:latin typeface="Calibri"/>
            </a:endParaRPr>
          </a:p>
          <a:p>
            <a:pPr lvl="1"/>
            <a:r>
              <a:rPr lang="en-US" altLang="en-US" dirty="0">
                <a:solidFill>
                  <a:prstClr val="white"/>
                </a:solidFill>
                <a:latin typeface="Calibri"/>
              </a:rPr>
              <a:t>                     </a:t>
            </a:r>
          </a:p>
          <a:p>
            <a:pPr lvl="1"/>
            <a:r>
              <a:rPr lang="en-US" altLang="en-US" sz="2400" dirty="0">
                <a:solidFill>
                  <a:srgbClr val="FFFFCC"/>
                </a:solidFill>
                <a:latin typeface="Calibri"/>
              </a:rPr>
              <a:t>         </a:t>
            </a:r>
            <a:r>
              <a:rPr lang="en-US" altLang="en-US" sz="2400" dirty="0">
                <a:solidFill>
                  <a:srgbClr val="FFFF99"/>
                </a:solidFill>
                <a:latin typeface="Calibri"/>
              </a:rPr>
              <a:t>HPV Vaccine </a:t>
            </a:r>
          </a:p>
          <a:p>
            <a:pPr lvl="1"/>
            <a:r>
              <a:rPr lang="en-US" altLang="en-US" sz="2400" dirty="0">
                <a:solidFill>
                  <a:srgbClr val="FFFF99"/>
                </a:solidFill>
                <a:latin typeface="Calibri"/>
              </a:rPr>
              <a:t>      Licensed in 2006</a:t>
            </a:r>
            <a:r>
              <a:rPr lang="en-US" altLang="en-US" dirty="0">
                <a:solidFill>
                  <a:srgbClr val="FFFF99"/>
                </a:solidFill>
                <a:latin typeface="Calibri"/>
              </a:rPr>
              <a:t>	</a:t>
            </a:r>
          </a:p>
          <a:p>
            <a:pPr lvl="1"/>
            <a:r>
              <a:rPr lang="en-US" altLang="en-US" dirty="0">
                <a:solidFill>
                  <a:srgbClr val="FFFF99"/>
                </a:solidFill>
                <a:latin typeface="Calibri"/>
              </a:rPr>
              <a:t>	                         </a:t>
            </a:r>
          </a:p>
          <a:p>
            <a:pPr lvl="1"/>
            <a:r>
              <a:rPr lang="en-US" altLang="en-US" sz="3600" dirty="0">
                <a:solidFill>
                  <a:srgbClr val="FFFF99"/>
                </a:solidFill>
                <a:latin typeface="Calibri"/>
              </a:rPr>
              <a:t>                  </a:t>
            </a:r>
            <a:r>
              <a:rPr lang="en-US" altLang="en-US" sz="3600" dirty="0">
                <a:solidFill>
                  <a:prstClr val="white"/>
                </a:solidFill>
                <a:latin typeface="Calibri"/>
              </a:rPr>
              <a:t> </a:t>
            </a:r>
          </a:p>
          <a:p>
            <a:pPr lvl="1"/>
            <a:r>
              <a:rPr lang="en-US" altLang="en-US" sz="3600" dirty="0">
                <a:solidFill>
                  <a:prstClr val="white"/>
                </a:solidFill>
                <a:latin typeface="Calibri"/>
              </a:rPr>
              <a:t>                  2011-2014:   </a:t>
            </a:r>
            <a:r>
              <a:rPr lang="en-US" altLang="en-US" sz="3600" b="1" dirty="0">
                <a:solidFill>
                  <a:srgbClr val="FFC000"/>
                </a:solidFill>
                <a:latin typeface="Calibri"/>
              </a:rPr>
              <a:t>3.3%</a:t>
            </a:r>
            <a:endParaRPr lang="en-US" b="1" dirty="0">
              <a:solidFill>
                <a:srgbClr val="FFC000"/>
              </a:solidFill>
              <a:latin typeface="Calibri"/>
            </a:endParaRPr>
          </a:p>
        </p:txBody>
      </p:sp>
      <p:sp>
        <p:nvSpPr>
          <p:cNvPr id="4" name="Down Arrow 3"/>
          <p:cNvSpPr/>
          <p:nvPr/>
        </p:nvSpPr>
        <p:spPr>
          <a:xfrm>
            <a:off x="5940769" y="3439885"/>
            <a:ext cx="484632" cy="14478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a:off x="1171576" y="6120040"/>
            <a:ext cx="9289598" cy="600164"/>
          </a:xfrm>
          <a:prstGeom prst="rect">
            <a:avLst/>
          </a:prstGeom>
        </p:spPr>
        <p:txBody>
          <a:bodyPr wrap="square">
            <a:spAutoFit/>
          </a:bodyPr>
          <a:lstStyle/>
          <a:p>
            <a:pPr lvl="0"/>
            <a:r>
              <a:rPr lang="en-US" altLang="en-US" sz="1100" b="1" dirty="0">
                <a:latin typeface="Calibri"/>
                <a:cs typeface="Arial" pitchFamily="34" charset="0"/>
              </a:rPr>
              <a:t>Sources:  (1) Markowitz et al  J Infectious Dis.  2013: 208: 385, </a:t>
            </a:r>
            <a:r>
              <a:rPr lang="en-US" sz="1100" b="1" dirty="0">
                <a:latin typeface="Calibri"/>
              </a:rPr>
              <a:t>Ohio Chapter, American Academy of Pediatrics. TIES: Teen Education Immunization Sessions   (2)</a:t>
            </a:r>
            <a:r>
              <a:rPr lang="en-US" altLang="en-US" sz="1100" b="1" dirty="0">
                <a:latin typeface="Calibri"/>
                <a:cs typeface="Arial" pitchFamily="34" charset="0"/>
              </a:rPr>
              <a:t>  </a:t>
            </a:r>
            <a:r>
              <a:rPr lang="en-US" sz="1100" dirty="0"/>
              <a:t>Markowitz, L. MD. Division of Viral Diseases. ACIP, June, 23,2016.     (3)  https:// www.ncbi.nim.nih.gov/pubmed/28931217</a:t>
            </a:r>
          </a:p>
          <a:p>
            <a:endParaRPr lang="en-US" altLang="en-US" sz="1100" b="1" dirty="0">
              <a:latin typeface="Calibri"/>
              <a:cs typeface="Arial" pitchFamily="34" charset="0"/>
            </a:endParaRPr>
          </a:p>
        </p:txBody>
      </p:sp>
    </p:spTree>
    <p:extLst>
      <p:ext uri="{BB962C8B-B14F-4D97-AF65-F5344CB8AC3E}">
        <p14:creationId xmlns:p14="http://schemas.microsoft.com/office/powerpoint/2010/main" val="612057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31818" y="914401"/>
            <a:ext cx="8641370" cy="4752753"/>
          </a:xfrm>
          <a:prstGeom prst="rect">
            <a:avLst/>
          </a:prstGeom>
        </p:spPr>
      </p:pic>
      <p:sp>
        <p:nvSpPr>
          <p:cNvPr id="2" name="TextBox 1"/>
          <p:cNvSpPr txBox="1"/>
          <p:nvPr/>
        </p:nvSpPr>
        <p:spPr>
          <a:xfrm>
            <a:off x="2900917" y="6372226"/>
            <a:ext cx="8314661" cy="276999"/>
          </a:xfrm>
          <a:prstGeom prst="rect">
            <a:avLst/>
          </a:prstGeom>
          <a:noFill/>
        </p:spPr>
        <p:txBody>
          <a:bodyPr wrap="square" rtlCol="0">
            <a:spAutoFit/>
          </a:bodyPr>
          <a:lstStyle/>
          <a:p>
            <a:r>
              <a:rPr lang="en-US" sz="1200" dirty="0"/>
              <a:t>Source:  GA HPV Healthcare Leadership Forum, American Cancer Society---7/17/18</a:t>
            </a:r>
          </a:p>
        </p:txBody>
      </p:sp>
    </p:spTree>
    <p:extLst>
      <p:ext uri="{BB962C8B-B14F-4D97-AF65-F5344CB8AC3E}">
        <p14:creationId xmlns:p14="http://schemas.microsoft.com/office/powerpoint/2010/main" val="2460636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2057" y="239486"/>
            <a:ext cx="6705600" cy="1415772"/>
          </a:xfrm>
          <a:prstGeom prst="rect">
            <a:avLst/>
          </a:prstGeom>
          <a:noFill/>
        </p:spPr>
        <p:txBody>
          <a:bodyPr wrap="square" rtlCol="0">
            <a:spAutoFit/>
          </a:bodyPr>
          <a:lstStyle/>
          <a:p>
            <a:pPr algn="ctr"/>
            <a:r>
              <a:rPr lang="en-US" sz="2800" dirty="0">
                <a:solidFill>
                  <a:schemeClr val="accent5">
                    <a:lumMod val="60000"/>
                    <a:lumOff val="40000"/>
                  </a:schemeClr>
                </a:solidFill>
              </a:rPr>
              <a:t>HPV Vaccine Coverage in GA </a:t>
            </a:r>
          </a:p>
          <a:p>
            <a:pPr algn="ctr"/>
            <a:r>
              <a:rPr lang="en-US" sz="2800" dirty="0">
                <a:solidFill>
                  <a:schemeClr val="accent5">
                    <a:lumMod val="60000"/>
                    <a:lumOff val="40000"/>
                  </a:schemeClr>
                </a:solidFill>
              </a:rPr>
              <a:t>Compared to National Rates</a:t>
            </a:r>
          </a:p>
          <a:p>
            <a:pPr>
              <a:lnSpc>
                <a:spcPct val="150000"/>
              </a:lnSpc>
            </a:pPr>
            <a:r>
              <a:rPr lang="en-US" sz="2000" dirty="0">
                <a:solidFill>
                  <a:schemeClr val="tx2"/>
                </a:solidFill>
              </a:rPr>
              <a:t>The Healthy People 2020 goal is 80% for 13-17 year olds</a:t>
            </a:r>
          </a:p>
        </p:txBody>
      </p:sp>
      <p:graphicFrame>
        <p:nvGraphicFramePr>
          <p:cNvPr id="3" name="Table 2"/>
          <p:cNvGraphicFramePr>
            <a:graphicFrameLocks noGrp="1"/>
          </p:cNvGraphicFramePr>
          <p:nvPr>
            <p:extLst/>
          </p:nvPr>
        </p:nvGraphicFramePr>
        <p:xfrm>
          <a:off x="2852057" y="2205930"/>
          <a:ext cx="6096000" cy="77179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85899">
                <a:tc>
                  <a:txBody>
                    <a:bodyPr/>
                    <a:lstStyle/>
                    <a:p>
                      <a:pPr algn="ctr"/>
                      <a:r>
                        <a:rPr lang="en-US" dirty="0"/>
                        <a:t>U.S.</a:t>
                      </a:r>
                    </a:p>
                  </a:txBody>
                  <a:tcPr>
                    <a:solidFill>
                      <a:srgbClr val="0066FF"/>
                    </a:solidFill>
                  </a:tcPr>
                </a:tc>
                <a:tc>
                  <a:txBody>
                    <a:bodyPr/>
                    <a:lstStyle/>
                    <a:p>
                      <a:pPr algn="ctr"/>
                      <a:r>
                        <a:rPr lang="en-US" dirty="0"/>
                        <a:t>Georgia</a:t>
                      </a:r>
                    </a:p>
                  </a:txBody>
                  <a:tcPr>
                    <a:solidFill>
                      <a:srgbClr val="0066FF"/>
                    </a:solidFill>
                  </a:tcPr>
                </a:tc>
                <a:extLst>
                  <a:ext uri="{0D108BD9-81ED-4DB2-BD59-A6C34878D82A}">
                    <a16:rowId xmlns:a16="http://schemas.microsoft.com/office/drawing/2014/main" val="10000"/>
                  </a:ext>
                </a:extLst>
              </a:tr>
              <a:tr h="385899">
                <a:tc>
                  <a:txBody>
                    <a:bodyPr/>
                    <a:lstStyle/>
                    <a:p>
                      <a:pPr algn="ctr"/>
                      <a:r>
                        <a:rPr lang="en-US" b="1" dirty="0"/>
                        <a:t>60.4%</a:t>
                      </a:r>
                    </a:p>
                  </a:txBody>
                  <a:tcPr/>
                </a:tc>
                <a:tc>
                  <a:txBody>
                    <a:bodyPr/>
                    <a:lstStyle/>
                    <a:p>
                      <a:pPr algn="ctr"/>
                      <a:r>
                        <a:rPr lang="en-US" b="1" dirty="0"/>
                        <a:t>67.3%</a:t>
                      </a:r>
                    </a:p>
                  </a:txBody>
                  <a:tcPr/>
                </a:tc>
                <a:extLst>
                  <a:ext uri="{0D108BD9-81ED-4DB2-BD59-A6C34878D82A}">
                    <a16:rowId xmlns:a16="http://schemas.microsoft.com/office/drawing/2014/main" val="10001"/>
                  </a:ext>
                </a:extLst>
              </a:tr>
            </a:tbl>
          </a:graphicData>
        </a:graphic>
      </p:graphicFrame>
      <p:sp>
        <p:nvSpPr>
          <p:cNvPr id="4" name="TextBox 3"/>
          <p:cNvSpPr txBox="1"/>
          <p:nvPr/>
        </p:nvSpPr>
        <p:spPr>
          <a:xfrm>
            <a:off x="3516087" y="1754176"/>
            <a:ext cx="6466115" cy="369332"/>
          </a:xfrm>
          <a:prstGeom prst="rect">
            <a:avLst/>
          </a:prstGeom>
          <a:noFill/>
        </p:spPr>
        <p:txBody>
          <a:bodyPr wrap="square" rtlCol="0">
            <a:spAutoFit/>
          </a:bodyPr>
          <a:lstStyle/>
          <a:p>
            <a:r>
              <a:rPr lang="en-US" dirty="0"/>
              <a:t>≥ 1 HPV vaccine dose, both males and females</a:t>
            </a:r>
          </a:p>
        </p:txBody>
      </p:sp>
      <p:sp>
        <p:nvSpPr>
          <p:cNvPr id="7" name="TextBox 6"/>
          <p:cNvSpPr txBox="1"/>
          <p:nvPr/>
        </p:nvSpPr>
        <p:spPr>
          <a:xfrm>
            <a:off x="3516087" y="3160105"/>
            <a:ext cx="6662057" cy="369332"/>
          </a:xfrm>
          <a:prstGeom prst="rect">
            <a:avLst/>
          </a:prstGeom>
          <a:noFill/>
        </p:spPr>
        <p:txBody>
          <a:bodyPr wrap="square" rtlCol="0">
            <a:spAutoFit/>
          </a:bodyPr>
          <a:lstStyle/>
          <a:p>
            <a:r>
              <a:rPr lang="en-US" dirty="0"/>
              <a:t>≥ 3 HPV doses, both males and females</a:t>
            </a:r>
          </a:p>
        </p:txBody>
      </p:sp>
      <p:graphicFrame>
        <p:nvGraphicFramePr>
          <p:cNvPr id="8" name="Table 7"/>
          <p:cNvGraphicFramePr>
            <a:graphicFrameLocks noGrp="1"/>
          </p:cNvGraphicFramePr>
          <p:nvPr>
            <p:extLst/>
          </p:nvPr>
        </p:nvGraphicFramePr>
        <p:xfrm>
          <a:off x="2852057" y="3643485"/>
          <a:ext cx="6096000" cy="7416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US" dirty="0"/>
                        <a:t>U.S.</a:t>
                      </a:r>
                    </a:p>
                  </a:txBody>
                  <a:tcPr>
                    <a:solidFill>
                      <a:srgbClr val="0066FF"/>
                    </a:solidFill>
                  </a:tcPr>
                </a:tc>
                <a:tc>
                  <a:txBody>
                    <a:bodyPr/>
                    <a:lstStyle/>
                    <a:p>
                      <a:pPr algn="ctr"/>
                      <a:r>
                        <a:rPr lang="en-US" dirty="0"/>
                        <a:t>Georgia</a:t>
                      </a:r>
                    </a:p>
                  </a:txBody>
                  <a:tcPr>
                    <a:solidFill>
                      <a:srgbClr val="0066FF"/>
                    </a:solidFill>
                  </a:tcPr>
                </a:tc>
                <a:extLst>
                  <a:ext uri="{0D108BD9-81ED-4DB2-BD59-A6C34878D82A}">
                    <a16:rowId xmlns:a16="http://schemas.microsoft.com/office/drawing/2014/main" val="10000"/>
                  </a:ext>
                </a:extLst>
              </a:tr>
              <a:tr h="370840">
                <a:tc>
                  <a:txBody>
                    <a:bodyPr/>
                    <a:lstStyle/>
                    <a:p>
                      <a:pPr algn="ctr"/>
                      <a:r>
                        <a:rPr lang="en-US" b="1" dirty="0"/>
                        <a:t>37.1%</a:t>
                      </a:r>
                    </a:p>
                  </a:txBody>
                  <a:tcPr/>
                </a:tc>
                <a:tc>
                  <a:txBody>
                    <a:bodyPr/>
                    <a:lstStyle/>
                    <a:p>
                      <a:pPr algn="ctr"/>
                      <a:r>
                        <a:rPr lang="en-US" b="1" dirty="0"/>
                        <a:t>36.6%</a:t>
                      </a:r>
                    </a:p>
                  </a:txBody>
                  <a:tcPr/>
                </a:tc>
                <a:extLst>
                  <a:ext uri="{0D108BD9-81ED-4DB2-BD59-A6C34878D82A}">
                    <a16:rowId xmlns:a16="http://schemas.microsoft.com/office/drawing/2014/main" val="10001"/>
                  </a:ext>
                </a:extLst>
              </a:tr>
            </a:tbl>
          </a:graphicData>
        </a:graphic>
      </p:graphicFrame>
      <p:sp>
        <p:nvSpPr>
          <p:cNvPr id="9" name="TextBox 8"/>
          <p:cNvSpPr txBox="1"/>
          <p:nvPr/>
        </p:nvSpPr>
        <p:spPr>
          <a:xfrm>
            <a:off x="1736270" y="6257836"/>
            <a:ext cx="8752113" cy="600164"/>
          </a:xfrm>
          <a:prstGeom prst="rect">
            <a:avLst/>
          </a:prstGeom>
          <a:noFill/>
        </p:spPr>
        <p:txBody>
          <a:bodyPr wrap="square" rtlCol="0">
            <a:spAutoFit/>
          </a:bodyPr>
          <a:lstStyle/>
          <a:p>
            <a:r>
              <a:rPr lang="en-US" sz="1100" dirty="0"/>
              <a:t>Source: http://www.immunize.org/laws/hpv/asp</a:t>
            </a:r>
          </a:p>
          <a:p>
            <a:r>
              <a:rPr lang="en-US" sz="1100" dirty="0"/>
              <a:t>             National, Regional, State, and Selected Local Area Vaccination Coverage Among Adolescents Aged 13–17 Years — United   </a:t>
            </a:r>
          </a:p>
          <a:p>
            <a:r>
              <a:rPr lang="en-US" sz="1100" dirty="0"/>
              <a:t>             States, 2016. MMWR </a:t>
            </a:r>
            <a:r>
              <a:rPr lang="en-US" sz="1100" dirty="0" err="1"/>
              <a:t>Morb</a:t>
            </a:r>
            <a:r>
              <a:rPr lang="en-US" sz="1100" dirty="0"/>
              <a:t> Mortal </a:t>
            </a:r>
            <a:r>
              <a:rPr lang="en-US" sz="1100" dirty="0" err="1"/>
              <a:t>Wkly</a:t>
            </a:r>
            <a:r>
              <a:rPr lang="en-US" sz="1100" dirty="0"/>
              <a:t> Rep 2017;66:874–882. DOI: http://dx.doi.org/10.15585/mmwr.mm6633a2.</a:t>
            </a:r>
          </a:p>
        </p:txBody>
      </p:sp>
      <p:sp>
        <p:nvSpPr>
          <p:cNvPr id="10" name="TextBox 9"/>
          <p:cNvSpPr txBox="1"/>
          <p:nvPr/>
        </p:nvSpPr>
        <p:spPr>
          <a:xfrm>
            <a:off x="1774372" y="4656526"/>
            <a:ext cx="8610599" cy="369332"/>
          </a:xfrm>
          <a:prstGeom prst="rect">
            <a:avLst/>
          </a:prstGeom>
          <a:noFill/>
        </p:spPr>
        <p:txBody>
          <a:bodyPr wrap="square" rtlCol="0">
            <a:spAutoFit/>
          </a:bodyPr>
          <a:lstStyle/>
          <a:p>
            <a:r>
              <a:rPr lang="en-US" b="1" u="sng" dirty="0"/>
              <a:t>School systems with a requirement for HPV vaccine at 6</a:t>
            </a:r>
            <a:r>
              <a:rPr lang="en-US" b="1" u="sng" baseline="30000" dirty="0"/>
              <a:t>th</a:t>
            </a:r>
            <a:r>
              <a:rPr lang="en-US" b="1" u="sng" dirty="0"/>
              <a:t> grade and/or above</a:t>
            </a:r>
          </a:p>
        </p:txBody>
      </p:sp>
      <p:graphicFrame>
        <p:nvGraphicFramePr>
          <p:cNvPr id="11" name="Table 10"/>
          <p:cNvGraphicFramePr>
            <a:graphicFrameLocks noGrp="1"/>
          </p:cNvGraphicFramePr>
          <p:nvPr>
            <p:extLst>
              <p:ext uri="{D42A27DB-BD31-4B8C-83A1-F6EECF244321}">
                <p14:modId xmlns:p14="http://schemas.microsoft.com/office/powerpoint/2010/main" val="343139388"/>
              </p:ext>
            </p:extLst>
          </p:nvPr>
        </p:nvGraphicFramePr>
        <p:xfrm>
          <a:off x="1839684" y="5246303"/>
          <a:ext cx="8545287" cy="518160"/>
        </p:xfrm>
        <a:graphic>
          <a:graphicData uri="http://schemas.openxmlformats.org/drawingml/2006/table">
            <a:tbl>
              <a:tblPr firstRow="1" bandRow="1">
                <a:tableStyleId>{5C22544A-7EE6-4342-B048-85BDC9FD1C3A}</a:tableStyleId>
              </a:tblPr>
              <a:tblGrid>
                <a:gridCol w="2470713">
                  <a:extLst>
                    <a:ext uri="{9D8B030D-6E8A-4147-A177-3AD203B41FA5}">
                      <a16:colId xmlns:a16="http://schemas.microsoft.com/office/drawing/2014/main" val="20000"/>
                    </a:ext>
                  </a:extLst>
                </a:gridCol>
                <a:gridCol w="2415941">
                  <a:extLst>
                    <a:ext uri="{9D8B030D-6E8A-4147-A177-3AD203B41FA5}">
                      <a16:colId xmlns:a16="http://schemas.microsoft.com/office/drawing/2014/main" val="20001"/>
                    </a:ext>
                  </a:extLst>
                </a:gridCol>
                <a:gridCol w="3658633">
                  <a:extLst>
                    <a:ext uri="{9D8B030D-6E8A-4147-A177-3AD203B41FA5}">
                      <a16:colId xmlns:a16="http://schemas.microsoft.com/office/drawing/2014/main" val="20002"/>
                    </a:ext>
                  </a:extLst>
                </a:gridCol>
              </a:tblGrid>
              <a:tr h="370840">
                <a:tc>
                  <a:txBody>
                    <a:bodyPr/>
                    <a:lstStyle/>
                    <a:p>
                      <a:pPr algn="ctr"/>
                      <a:r>
                        <a:rPr lang="en-US" sz="1400" b="1" dirty="0"/>
                        <a:t>Rhode</a:t>
                      </a:r>
                      <a:r>
                        <a:rPr lang="en-US" sz="1400" b="1" baseline="0" dirty="0"/>
                        <a:t> Island---88.9%       (3 doses)</a:t>
                      </a:r>
                      <a:endParaRPr lang="en-US" sz="1400" b="1" dirty="0"/>
                    </a:p>
                  </a:txBody>
                  <a:tcPr>
                    <a:solidFill>
                      <a:srgbClr val="0066FF"/>
                    </a:solidFill>
                  </a:tcPr>
                </a:tc>
                <a:tc>
                  <a:txBody>
                    <a:bodyPr/>
                    <a:lstStyle/>
                    <a:p>
                      <a:pPr algn="ctr"/>
                      <a:r>
                        <a:rPr lang="en-US" sz="1400" dirty="0"/>
                        <a:t>Virginia---53.6%   </a:t>
                      </a:r>
                    </a:p>
                    <a:p>
                      <a:pPr algn="ctr"/>
                      <a:r>
                        <a:rPr lang="en-US" sz="1400" dirty="0"/>
                        <a:t> (3 doses)</a:t>
                      </a:r>
                      <a:r>
                        <a:rPr lang="en-US" sz="1400" dirty="0">
                          <a:solidFill>
                            <a:srgbClr val="FFC000"/>
                          </a:solidFill>
                        </a:rPr>
                        <a:t>***</a:t>
                      </a:r>
                    </a:p>
                  </a:txBody>
                  <a:tcPr>
                    <a:solidFill>
                      <a:srgbClr val="0066FF"/>
                    </a:solidFill>
                  </a:tcPr>
                </a:tc>
                <a:tc>
                  <a:txBody>
                    <a:bodyPr/>
                    <a:lstStyle/>
                    <a:p>
                      <a:pPr algn="l"/>
                      <a:r>
                        <a:rPr lang="en-US" sz="1400" dirty="0"/>
                        <a:t>D.</a:t>
                      </a:r>
                      <a:r>
                        <a:rPr lang="en-US" sz="1400" baseline="0" dirty="0"/>
                        <a:t> Of Col.---79.2%  (no.  of doses unspecified)</a:t>
                      </a:r>
                      <a:endParaRPr lang="en-US" sz="1400" dirty="0"/>
                    </a:p>
                  </a:txBody>
                  <a:tcPr>
                    <a:solidFill>
                      <a:srgbClr val="0066FF"/>
                    </a:solidFill>
                  </a:tcPr>
                </a:tc>
                <a:extLst>
                  <a:ext uri="{0D108BD9-81ED-4DB2-BD59-A6C34878D82A}">
                    <a16:rowId xmlns:a16="http://schemas.microsoft.com/office/drawing/2014/main" val="10000"/>
                  </a:ext>
                </a:extLst>
              </a:tr>
            </a:tbl>
          </a:graphicData>
        </a:graphic>
      </p:graphicFrame>
      <p:sp>
        <p:nvSpPr>
          <p:cNvPr id="5" name="TextBox 4"/>
          <p:cNvSpPr txBox="1"/>
          <p:nvPr/>
        </p:nvSpPr>
        <p:spPr>
          <a:xfrm>
            <a:off x="2852057" y="5795682"/>
            <a:ext cx="6705599" cy="369332"/>
          </a:xfrm>
          <a:prstGeom prst="rect">
            <a:avLst/>
          </a:prstGeom>
          <a:noFill/>
        </p:spPr>
        <p:txBody>
          <a:bodyPr wrap="square" rtlCol="0">
            <a:spAutoFit/>
          </a:bodyPr>
          <a:lstStyle/>
          <a:p>
            <a:r>
              <a:rPr lang="en-US" dirty="0">
                <a:solidFill>
                  <a:srgbClr val="FFC000"/>
                </a:solidFill>
              </a:rPr>
              <a:t>***Personal exemptions are allowed for HPV vaccine ONLY.</a:t>
            </a:r>
          </a:p>
        </p:txBody>
      </p:sp>
    </p:spTree>
    <p:extLst>
      <p:ext uri="{BB962C8B-B14F-4D97-AF65-F5344CB8AC3E}">
        <p14:creationId xmlns:p14="http://schemas.microsoft.com/office/powerpoint/2010/main" val="1022402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5610" y="275368"/>
            <a:ext cx="6248400" cy="1189782"/>
          </a:xfrm>
        </p:spPr>
        <p:txBody>
          <a:bodyPr/>
          <a:lstStyle/>
          <a:p>
            <a:pPr>
              <a:spcBef>
                <a:spcPts val="0"/>
              </a:spcBef>
            </a:pPr>
            <a:r>
              <a:rPr lang="en-US" sz="2400" b="1" dirty="0">
                <a:solidFill>
                  <a:srgbClr val="FFFF00">
                    <a:lumMod val="40000"/>
                    <a:lumOff val="60000"/>
                  </a:srgbClr>
                </a:solidFill>
              </a:rPr>
              <a:t>Estimated Vaccination Coverage Among </a:t>
            </a:r>
            <a:br>
              <a:rPr lang="en-US" sz="2400" b="1" dirty="0">
                <a:solidFill>
                  <a:srgbClr val="FFFF00">
                    <a:lumMod val="40000"/>
                    <a:lumOff val="60000"/>
                  </a:srgbClr>
                </a:solidFill>
              </a:rPr>
            </a:br>
            <a:r>
              <a:rPr lang="en-US" sz="2400" b="1" dirty="0">
                <a:solidFill>
                  <a:srgbClr val="FFFF00">
                    <a:lumMod val="40000"/>
                    <a:lumOff val="60000"/>
                  </a:srgbClr>
                </a:solidFill>
              </a:rPr>
              <a:t>Adolescents Aged 13 – 17 Years - 2017 </a:t>
            </a:r>
            <a:br>
              <a:rPr lang="en-US" sz="2400" b="1" dirty="0">
                <a:solidFill>
                  <a:srgbClr val="FFFF00">
                    <a:lumMod val="40000"/>
                    <a:lumOff val="60000"/>
                  </a:srgbClr>
                </a:solidFill>
              </a:rPr>
            </a:br>
            <a:endParaRPr lang="en-US" sz="2400" dirty="0"/>
          </a:p>
        </p:txBody>
      </p:sp>
      <p:graphicFrame>
        <p:nvGraphicFramePr>
          <p:cNvPr id="10" name="Content Placeholder 9"/>
          <p:cNvGraphicFramePr>
            <a:graphicFrameLocks noGrp="1"/>
          </p:cNvGraphicFramePr>
          <p:nvPr>
            <p:ph idx="1"/>
            <p:extLst/>
          </p:nvPr>
        </p:nvGraphicFramePr>
        <p:xfrm>
          <a:off x="2650658" y="1775860"/>
          <a:ext cx="7026743" cy="416774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956411" y="6437418"/>
            <a:ext cx="7976681" cy="261610"/>
          </a:xfrm>
          <a:prstGeom prst="rect">
            <a:avLst/>
          </a:prstGeom>
          <a:noFill/>
        </p:spPr>
        <p:txBody>
          <a:bodyPr wrap="square" rtlCol="0">
            <a:spAutoFit/>
          </a:bodyPr>
          <a:lstStyle/>
          <a:p>
            <a:pPr algn="ctr"/>
            <a:r>
              <a:rPr lang="en-US" sz="1100" b="1" dirty="0">
                <a:solidFill>
                  <a:srgbClr val="FFFFFF"/>
                </a:solidFill>
              </a:rPr>
              <a:t>National Immunization Survey-Teen (NIS-Teen), United States, 2017. MMWR/August 24, 2018/ Vol.67/No. 33</a:t>
            </a:r>
          </a:p>
        </p:txBody>
      </p:sp>
      <p:pic>
        <p:nvPicPr>
          <p:cNvPr id="4" name="Picture 3"/>
          <p:cNvPicPr>
            <a:picLocks noChangeAspect="1"/>
          </p:cNvPicPr>
          <p:nvPr/>
        </p:nvPicPr>
        <p:blipFill>
          <a:blip r:embed="rId4"/>
          <a:stretch>
            <a:fillRect/>
          </a:stretch>
        </p:blipFill>
        <p:spPr>
          <a:xfrm rot="21260420">
            <a:off x="4588213" y="1091985"/>
            <a:ext cx="3725694" cy="2028908"/>
          </a:xfrm>
          <a:prstGeom prst="rect">
            <a:avLst/>
          </a:prstGeom>
        </p:spPr>
      </p:pic>
      <p:sp>
        <p:nvSpPr>
          <p:cNvPr id="6" name="TextBox 5"/>
          <p:cNvSpPr txBox="1"/>
          <p:nvPr/>
        </p:nvSpPr>
        <p:spPr>
          <a:xfrm>
            <a:off x="3367550" y="6005843"/>
            <a:ext cx="6902245" cy="369332"/>
          </a:xfrm>
          <a:prstGeom prst="rect">
            <a:avLst/>
          </a:prstGeom>
          <a:noFill/>
        </p:spPr>
        <p:txBody>
          <a:bodyPr wrap="square" rtlCol="0">
            <a:spAutoFit/>
          </a:bodyPr>
          <a:lstStyle/>
          <a:p>
            <a:r>
              <a:rPr lang="en-US" b="1" dirty="0">
                <a:solidFill>
                  <a:srgbClr val="FFC000"/>
                </a:solidFill>
              </a:rPr>
              <a:t>The red arrow represents a major missed opportunity.</a:t>
            </a:r>
          </a:p>
        </p:txBody>
      </p:sp>
    </p:spTree>
    <p:extLst>
      <p:ext uri="{BB962C8B-B14F-4D97-AF65-F5344CB8AC3E}">
        <p14:creationId xmlns:p14="http://schemas.microsoft.com/office/powerpoint/2010/main" val="267000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2"/>
          <p:cNvSpPr>
            <a:spLocks noGrp="1" noChangeArrowheads="1"/>
          </p:cNvSpPr>
          <p:nvPr>
            <p:ph type="title" idx="4294967295"/>
          </p:nvPr>
        </p:nvSpPr>
        <p:spPr>
          <a:xfrm>
            <a:off x="1752600" y="609600"/>
            <a:ext cx="8610600" cy="914400"/>
          </a:xfrm>
        </p:spPr>
        <p:txBody>
          <a:bodyPr>
            <a:normAutofit fontScale="90000"/>
          </a:bodyPr>
          <a:lstStyle/>
          <a:p>
            <a:pPr algn="ctr" eaLnBrk="1" hangingPunct="1"/>
            <a:r>
              <a:rPr lang="en-US" sz="3600" b="1" dirty="0">
                <a:solidFill>
                  <a:schemeClr val="accent5">
                    <a:lumMod val="60000"/>
                    <a:lumOff val="40000"/>
                  </a:schemeClr>
                </a:solidFill>
              </a:rPr>
              <a:t>Why do we miss opportunities</a:t>
            </a:r>
            <a:br>
              <a:rPr lang="en-US" sz="3600" b="1" dirty="0">
                <a:solidFill>
                  <a:schemeClr val="accent5">
                    <a:lumMod val="60000"/>
                    <a:lumOff val="40000"/>
                  </a:schemeClr>
                </a:solidFill>
              </a:rPr>
            </a:br>
            <a:r>
              <a:rPr lang="en-US" sz="3600" b="1" dirty="0">
                <a:solidFill>
                  <a:schemeClr val="accent5">
                    <a:lumMod val="60000"/>
                    <a:lumOff val="40000"/>
                  </a:schemeClr>
                </a:solidFill>
              </a:rPr>
              <a:t> to immunize?</a:t>
            </a:r>
          </a:p>
        </p:txBody>
      </p:sp>
      <p:sp>
        <p:nvSpPr>
          <p:cNvPr id="306178" name="Rectangle 3"/>
          <p:cNvSpPr>
            <a:spLocks noGrp="1" noChangeArrowheads="1"/>
          </p:cNvSpPr>
          <p:nvPr>
            <p:ph type="body" idx="4294967295"/>
          </p:nvPr>
        </p:nvSpPr>
        <p:spPr>
          <a:xfrm>
            <a:off x="1905000" y="2099666"/>
            <a:ext cx="7848600" cy="3886200"/>
          </a:xfrm>
        </p:spPr>
        <p:txBody>
          <a:bodyPr/>
          <a:lstStyle/>
          <a:p>
            <a:pPr eaLnBrk="1" hangingPunct="1"/>
            <a:r>
              <a:rPr lang="en-US" dirty="0"/>
              <a:t>Physician or patient unaware of the need</a:t>
            </a:r>
          </a:p>
          <a:p>
            <a:pPr eaLnBrk="1" hangingPunct="1"/>
            <a:r>
              <a:rPr lang="en-US" dirty="0"/>
              <a:t>Visits for mild illness, injury, or follow-up</a:t>
            </a:r>
          </a:p>
          <a:p>
            <a:pPr eaLnBrk="1" hangingPunct="1"/>
            <a:r>
              <a:rPr lang="en-US" dirty="0"/>
              <a:t>Need for multiple vaccines</a:t>
            </a:r>
          </a:p>
          <a:p>
            <a:pPr eaLnBrk="1" hangingPunct="1"/>
            <a:r>
              <a:rPr lang="en-US" dirty="0"/>
              <a:t>Invalid contraindications	</a:t>
            </a:r>
          </a:p>
          <a:p>
            <a:pPr eaLnBrk="1" hangingPunct="1"/>
            <a:r>
              <a:rPr lang="en-US" dirty="0">
                <a:solidFill>
                  <a:srgbClr val="FFFFFF"/>
                </a:solidFill>
              </a:rPr>
              <a:t>Inappropriate clinic policies</a:t>
            </a:r>
          </a:p>
          <a:p>
            <a:pPr eaLnBrk="1" hangingPunct="1"/>
            <a:r>
              <a:rPr lang="en-US" dirty="0">
                <a:solidFill>
                  <a:srgbClr val="FFFFFF"/>
                </a:solidFill>
              </a:rPr>
              <a:t>Reimbursement deficiencies</a:t>
            </a:r>
          </a:p>
        </p:txBody>
      </p:sp>
      <p:sp>
        <p:nvSpPr>
          <p:cNvPr id="2" name="AutoShape 2" descr="Image result for embarrassed adolescent"/>
          <p:cNvSpPr>
            <a:spLocks noChangeAspect="1" noChangeArrowheads="1"/>
          </p:cNvSpPr>
          <p:nvPr/>
        </p:nvSpPr>
        <p:spPr bwMode="auto">
          <a:xfrm>
            <a:off x="1752600" y="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a:blip r:embed="rId3"/>
          <a:stretch>
            <a:fillRect/>
          </a:stretch>
        </p:blipFill>
        <p:spPr>
          <a:xfrm>
            <a:off x="7620000" y="3733801"/>
            <a:ext cx="2712720" cy="2117727"/>
          </a:xfrm>
          <a:prstGeom prst="rect">
            <a:avLst/>
          </a:prstGeom>
        </p:spPr>
      </p:pic>
    </p:spTree>
    <p:extLst>
      <p:ext uri="{BB962C8B-B14F-4D97-AF65-F5344CB8AC3E}">
        <p14:creationId xmlns:p14="http://schemas.microsoft.com/office/powerpoint/2010/main" val="1363083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5799" y="143852"/>
            <a:ext cx="7133993" cy="1077218"/>
          </a:xfrm>
          <a:prstGeom prst="rect">
            <a:avLst/>
          </a:prstGeom>
          <a:noFill/>
        </p:spPr>
        <p:txBody>
          <a:bodyPr wrap="square" rtlCol="0">
            <a:spAutoFit/>
          </a:bodyPr>
          <a:lstStyle/>
          <a:p>
            <a:pPr algn="ctr"/>
            <a:r>
              <a:rPr lang="en-US" sz="3200" b="1" dirty="0">
                <a:solidFill>
                  <a:schemeClr val="accent5">
                    <a:lumMod val="60000"/>
                    <a:lumOff val="40000"/>
                  </a:schemeClr>
                </a:solidFill>
                <a:latin typeface="Arial" panose="020B0604020202020204" pitchFamily="34" charset="0"/>
                <a:cs typeface="Arial" panose="020B0604020202020204" pitchFamily="34" charset="0"/>
              </a:rPr>
              <a:t>Strategies to Avoid Missed Opportunities</a:t>
            </a:r>
          </a:p>
        </p:txBody>
      </p:sp>
      <p:sp>
        <p:nvSpPr>
          <p:cNvPr id="3" name="TextBox 2"/>
          <p:cNvSpPr txBox="1"/>
          <p:nvPr/>
        </p:nvSpPr>
        <p:spPr>
          <a:xfrm>
            <a:off x="1779846" y="6218264"/>
            <a:ext cx="7696353" cy="430887"/>
          </a:xfrm>
          <a:prstGeom prst="rect">
            <a:avLst/>
          </a:prstGeom>
          <a:noFill/>
        </p:spPr>
        <p:txBody>
          <a:bodyPr wrap="square" rtlCol="0">
            <a:spAutoFit/>
          </a:bodyPr>
          <a:lstStyle/>
          <a:p>
            <a:r>
              <a:rPr lang="en-US" sz="1100" dirty="0"/>
              <a:t>Source:  https://www.aap.org/en-us/advocacy-and-policy/aap--health-initiatives/immunizations/Practice- </a:t>
            </a:r>
          </a:p>
          <a:p>
            <a:r>
              <a:rPr lang="en-US" sz="1100" dirty="0"/>
              <a:t>               Management/Pages/office- strategies.aspx</a:t>
            </a:r>
          </a:p>
        </p:txBody>
      </p:sp>
      <p:sp>
        <p:nvSpPr>
          <p:cNvPr id="4" name="TextBox 3"/>
          <p:cNvSpPr txBox="1"/>
          <p:nvPr/>
        </p:nvSpPr>
        <p:spPr>
          <a:xfrm>
            <a:off x="2255798" y="1351876"/>
            <a:ext cx="7577254" cy="4524315"/>
          </a:xfrm>
          <a:prstGeom prst="rect">
            <a:avLst/>
          </a:prstGeom>
          <a:noFill/>
        </p:spPr>
        <p:txBody>
          <a:bodyPr wrap="square" rtlCol="0">
            <a:spAutoFit/>
          </a:bodyPr>
          <a:lstStyle/>
          <a:p>
            <a:pPr marL="214313" indent="-214313">
              <a:buFont typeface="Arial" panose="020B0604020202020204" pitchFamily="34" charset="0"/>
              <a:buChar char="•"/>
            </a:pPr>
            <a:r>
              <a:rPr lang="en-US" sz="2400" dirty="0">
                <a:latin typeface="Arial" panose="020B0604020202020204" pitchFamily="34" charset="0"/>
                <a:cs typeface="Arial" panose="020B0604020202020204" pitchFamily="34" charset="0"/>
              </a:rPr>
              <a:t>Provider Prompts</a:t>
            </a:r>
          </a:p>
          <a:p>
            <a:pPr marL="557213" lvl="1" indent="-214313">
              <a:buFont typeface="Arial" panose="020B0604020202020204" pitchFamily="34" charset="0"/>
              <a:buChar char="•"/>
            </a:pPr>
            <a:r>
              <a:rPr lang="en-US" sz="2400" dirty="0">
                <a:latin typeface="Arial" panose="020B0604020202020204" pitchFamily="34" charset="0"/>
                <a:cs typeface="Arial" panose="020B0604020202020204" pitchFamily="34" charset="0"/>
              </a:rPr>
              <a:t>Automatic pop-up alerts through your EHR system</a:t>
            </a:r>
          </a:p>
          <a:p>
            <a:pPr marL="557213" lvl="1" indent="-214313">
              <a:buFont typeface="Arial" panose="020B0604020202020204" pitchFamily="34" charset="0"/>
              <a:buChar char="•"/>
            </a:pPr>
            <a:r>
              <a:rPr lang="en-US" sz="2400" dirty="0">
                <a:latin typeface="Arial" panose="020B0604020202020204" pitchFamily="34" charset="0"/>
                <a:cs typeface="Arial" panose="020B0604020202020204" pitchFamily="34" charset="0"/>
              </a:rPr>
              <a:t>These can sometimes be pre-installed and then customized in your office</a:t>
            </a:r>
          </a:p>
          <a:p>
            <a:pPr marL="214313" indent="-214313">
              <a:buFont typeface="Arial" panose="020B0604020202020204" pitchFamily="34" charset="0"/>
              <a:buChar char="•"/>
            </a:pPr>
            <a:r>
              <a:rPr lang="en-US" sz="2400" dirty="0">
                <a:latin typeface="Arial" panose="020B0604020202020204" pitchFamily="34" charset="0"/>
                <a:cs typeface="Arial" panose="020B0604020202020204" pitchFamily="34" charset="0"/>
              </a:rPr>
              <a:t>Family-friendly office hours</a:t>
            </a:r>
          </a:p>
          <a:p>
            <a:pPr marL="557213" lvl="1" indent="-214313">
              <a:buFont typeface="Arial" panose="020B0604020202020204" pitchFamily="34" charset="0"/>
              <a:buChar char="•"/>
            </a:pPr>
            <a:r>
              <a:rPr lang="en-US" sz="2400" dirty="0">
                <a:latin typeface="Arial" panose="020B0604020202020204" pitchFamily="34" charset="0"/>
                <a:cs typeface="Arial" panose="020B0604020202020204" pitchFamily="34" charset="0"/>
              </a:rPr>
              <a:t>Occasional evening or Saturday hours</a:t>
            </a:r>
          </a:p>
          <a:p>
            <a:pPr marL="557213" lvl="1" indent="-214313">
              <a:buFont typeface="Arial" panose="020B0604020202020204" pitchFamily="34" charset="0"/>
              <a:buChar char="•"/>
            </a:pPr>
            <a:r>
              <a:rPr lang="en-US" sz="2400" dirty="0">
                <a:latin typeface="Arial" panose="020B0604020202020204" pitchFamily="34" charset="0"/>
                <a:cs typeface="Arial" panose="020B0604020202020204" pitchFamily="34" charset="0"/>
              </a:rPr>
              <a:t>“No-appointment-required” if needing immunizations only</a:t>
            </a:r>
          </a:p>
          <a:p>
            <a:pPr marL="214313" indent="-214313">
              <a:buFont typeface="Arial" panose="020B0604020202020204" pitchFamily="34" charset="0"/>
              <a:buChar char="•"/>
            </a:pPr>
            <a:r>
              <a:rPr lang="en-US" sz="2400" dirty="0">
                <a:latin typeface="Arial" panose="020B0604020202020204" pitchFamily="34" charset="0"/>
                <a:cs typeface="Arial" panose="020B0604020202020204" pitchFamily="34" charset="0"/>
              </a:rPr>
              <a:t>Immunization Champion in your practice</a:t>
            </a:r>
          </a:p>
          <a:p>
            <a:pPr marL="557213" lvl="1" indent="-214313">
              <a:buFont typeface="Arial" panose="020B0604020202020204" pitchFamily="34" charset="0"/>
              <a:buChar char="•"/>
            </a:pPr>
            <a:r>
              <a:rPr lang="en-US" sz="2400" dirty="0">
                <a:latin typeface="Arial" panose="020B0604020202020204" pitchFamily="34" charset="0"/>
                <a:cs typeface="Arial" panose="020B0604020202020204" pitchFamily="34" charset="0"/>
              </a:rPr>
              <a:t>Manage vaccine supply and schedule periodic updates</a:t>
            </a:r>
          </a:p>
          <a:p>
            <a:pPr marL="557213" lvl="1" indent="-214313">
              <a:buFont typeface="Arial" panose="020B0604020202020204" pitchFamily="34" charset="0"/>
              <a:buChar char="•"/>
            </a:pPr>
            <a:r>
              <a:rPr lang="en-US" sz="2400" dirty="0">
                <a:latin typeface="Arial" panose="020B0604020202020204" pitchFamily="34" charset="0"/>
                <a:cs typeface="Arial" panose="020B0604020202020204" pitchFamily="34" charset="0"/>
              </a:rPr>
              <a:t>Any member of the staff could fill this role</a:t>
            </a:r>
          </a:p>
        </p:txBody>
      </p:sp>
    </p:spTree>
    <p:extLst>
      <p:ext uri="{BB962C8B-B14F-4D97-AF65-F5344CB8AC3E}">
        <p14:creationId xmlns:p14="http://schemas.microsoft.com/office/powerpoint/2010/main" val="820054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noChangeArrowheads="1"/>
          </p:cNvSpPr>
          <p:nvPr>
            <p:ph type="title" idx="4294967295"/>
          </p:nvPr>
        </p:nvSpPr>
        <p:spPr>
          <a:xfrm>
            <a:off x="4071512" y="304800"/>
            <a:ext cx="4462888" cy="838200"/>
          </a:xfrm>
        </p:spPr>
        <p:txBody>
          <a:bodyPr>
            <a:normAutofit fontScale="90000"/>
          </a:bodyPr>
          <a:lstStyle/>
          <a:p>
            <a:pPr eaLnBrk="1" hangingPunct="1"/>
            <a:r>
              <a:rPr lang="en-US" sz="3600" dirty="0">
                <a:solidFill>
                  <a:schemeClr val="accent5">
                    <a:lumMod val="60000"/>
                    <a:lumOff val="40000"/>
                  </a:schemeClr>
                </a:solidFill>
              </a:rPr>
              <a:t>EPIC® is presented by:</a:t>
            </a:r>
          </a:p>
        </p:txBody>
      </p:sp>
      <p:sp>
        <p:nvSpPr>
          <p:cNvPr id="194562" name="Rectangle 3"/>
          <p:cNvSpPr>
            <a:spLocks noGrp="1" noChangeArrowheads="1"/>
          </p:cNvSpPr>
          <p:nvPr>
            <p:ph type="body" idx="4294967295"/>
          </p:nvPr>
        </p:nvSpPr>
        <p:spPr>
          <a:xfrm>
            <a:off x="1752600" y="914400"/>
            <a:ext cx="8610600" cy="5943600"/>
          </a:xfrm>
        </p:spPr>
        <p:txBody>
          <a:bodyPr/>
          <a:lstStyle/>
          <a:p>
            <a:pPr>
              <a:spcBef>
                <a:spcPct val="50000"/>
              </a:spcBef>
              <a:buFontTx/>
              <a:buNone/>
            </a:pPr>
            <a:r>
              <a:rPr lang="en-US" dirty="0"/>
              <a:t>	</a:t>
            </a:r>
          </a:p>
          <a:p>
            <a:pPr>
              <a:spcBef>
                <a:spcPct val="50000"/>
              </a:spcBef>
              <a:buFontTx/>
              <a:buNone/>
            </a:pPr>
            <a:endParaRPr lang="en-US" dirty="0"/>
          </a:p>
        </p:txBody>
      </p:sp>
      <p:sp>
        <p:nvSpPr>
          <p:cNvPr id="5" name="Rectangle 3"/>
          <p:cNvSpPr txBox="1">
            <a:spLocks noChangeArrowheads="1"/>
          </p:cNvSpPr>
          <p:nvPr/>
        </p:nvSpPr>
        <p:spPr bwMode="auto">
          <a:xfrm>
            <a:off x="1600200" y="1371600"/>
            <a:ext cx="86106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ct val="50000"/>
              </a:spcBef>
              <a:buFontTx/>
              <a:buNone/>
            </a:pPr>
            <a:r>
              <a:rPr lang="en-US" sz="2800" kern="0" dirty="0">
                <a:solidFill>
                  <a:srgbClr val="FFFFFF"/>
                </a:solidFill>
              </a:rPr>
              <a:t>Georgia Chapter - American Academy of Pediatrics</a:t>
            </a:r>
          </a:p>
          <a:p>
            <a:pPr>
              <a:spcBef>
                <a:spcPct val="50000"/>
              </a:spcBef>
              <a:buFontTx/>
              <a:buNone/>
            </a:pPr>
            <a:r>
              <a:rPr lang="en-US" sz="2800" kern="0" dirty="0">
                <a:solidFill>
                  <a:srgbClr val="FFFFFF"/>
                </a:solidFill>
              </a:rPr>
              <a:t>Ga. Dept. of Public Health/Immunization Program</a:t>
            </a:r>
            <a:r>
              <a:rPr lang="en-US" kern="0" dirty="0">
                <a:solidFill>
                  <a:srgbClr val="FFFFFF"/>
                </a:solidFill>
              </a:rPr>
              <a:t> </a:t>
            </a:r>
          </a:p>
          <a:p>
            <a:pPr>
              <a:spcBef>
                <a:spcPct val="50000"/>
              </a:spcBef>
              <a:buFontTx/>
              <a:buNone/>
            </a:pPr>
            <a:r>
              <a:rPr lang="en-US" sz="2800" i="1" kern="0" dirty="0">
                <a:solidFill>
                  <a:srgbClr val="FFFFCC"/>
                </a:solidFill>
              </a:rPr>
              <a:t>In Cooperation with:</a:t>
            </a:r>
          </a:p>
          <a:p>
            <a:pPr>
              <a:spcBef>
                <a:spcPct val="50000"/>
              </a:spcBef>
              <a:buFontTx/>
              <a:buNone/>
            </a:pPr>
            <a:r>
              <a:rPr lang="en-US" sz="2800" kern="0" dirty="0">
                <a:solidFill>
                  <a:srgbClr val="FFFFFF"/>
                </a:solidFill>
              </a:rPr>
              <a:t>	Georgia Academy of Family Physicians</a:t>
            </a:r>
          </a:p>
          <a:p>
            <a:pPr>
              <a:spcBef>
                <a:spcPct val="50000"/>
              </a:spcBef>
              <a:buFontTx/>
              <a:buNone/>
            </a:pPr>
            <a:r>
              <a:rPr lang="en-US" sz="2800" kern="0" dirty="0">
                <a:solidFill>
                  <a:srgbClr val="FFFFFF"/>
                </a:solidFill>
              </a:rPr>
              <a:t>	Georgia Chapter - American College of Physicians </a:t>
            </a:r>
          </a:p>
          <a:p>
            <a:pPr>
              <a:spcBef>
                <a:spcPct val="50000"/>
              </a:spcBef>
              <a:buFontTx/>
              <a:buNone/>
            </a:pPr>
            <a:r>
              <a:rPr lang="en-US" sz="2800" kern="0" dirty="0">
                <a:solidFill>
                  <a:srgbClr val="FFFFFF"/>
                </a:solidFill>
              </a:rPr>
              <a:t>	Georgia OB/</a:t>
            </a:r>
            <a:r>
              <a:rPr lang="en-US" sz="2800" kern="0" dirty="0" err="1">
                <a:solidFill>
                  <a:srgbClr val="FFFFFF"/>
                </a:solidFill>
              </a:rPr>
              <a:t>Gyn</a:t>
            </a:r>
            <a:r>
              <a:rPr lang="en-US" sz="2800" kern="0" dirty="0">
                <a:solidFill>
                  <a:srgbClr val="FFFFFF"/>
                </a:solidFill>
              </a:rPr>
              <a:t> Society</a:t>
            </a:r>
          </a:p>
          <a:p>
            <a:pPr>
              <a:spcBef>
                <a:spcPct val="50000"/>
              </a:spcBef>
              <a:buFontTx/>
              <a:buNone/>
            </a:pPr>
            <a:endParaRPr lang="en-US" sz="2800" kern="0" dirty="0">
              <a:solidFill>
                <a:srgbClr val="FFFFFF"/>
              </a:solidFill>
            </a:endParaRPr>
          </a:p>
          <a:p>
            <a:pPr>
              <a:spcBef>
                <a:spcPct val="50000"/>
              </a:spcBef>
              <a:buFontTx/>
              <a:buNone/>
            </a:pPr>
            <a:r>
              <a:rPr lang="en-US" sz="1600" kern="0" dirty="0">
                <a:solidFill>
                  <a:srgbClr val="FFFFFF"/>
                </a:solidFill>
              </a:rPr>
              <a:t>EPIC® (Educating Physicians &amp; Practices In their Communities) is a registered trademark of the Georgia Chapter of the American Academy of Pediatrics.  All rights reserved.</a:t>
            </a:r>
          </a:p>
          <a:p>
            <a:pPr>
              <a:spcBef>
                <a:spcPct val="50000"/>
              </a:spcBef>
              <a:buFontTx/>
              <a:buNone/>
            </a:pPr>
            <a:endParaRPr lang="en-US" sz="2800" kern="0" dirty="0">
              <a:solidFill>
                <a:srgbClr val="FFFFFF"/>
              </a:solidFill>
            </a:endParaRPr>
          </a:p>
          <a:p>
            <a:pPr>
              <a:spcBef>
                <a:spcPct val="50000"/>
              </a:spcBef>
              <a:buFontTx/>
              <a:buNone/>
            </a:pPr>
            <a:r>
              <a:rPr lang="en-US" sz="2800" kern="0" dirty="0">
                <a:solidFill>
                  <a:srgbClr val="FFFFFF"/>
                </a:solidFill>
              </a:rPr>
              <a:t>	</a:t>
            </a:r>
          </a:p>
          <a:p>
            <a:pPr>
              <a:spcBef>
                <a:spcPct val="50000"/>
              </a:spcBef>
              <a:buFontTx/>
              <a:buNone/>
            </a:pPr>
            <a:endParaRPr lang="en-US" sz="2800" kern="0" dirty="0">
              <a:solidFill>
                <a:srgbClr val="FFFFFF"/>
              </a:solidFill>
            </a:endParaRPr>
          </a:p>
          <a:p>
            <a:pPr>
              <a:spcBef>
                <a:spcPct val="50000"/>
              </a:spcBef>
              <a:buFontTx/>
              <a:buNone/>
            </a:pPr>
            <a:r>
              <a:rPr lang="en-US" sz="2800" kern="0" dirty="0">
                <a:solidFill>
                  <a:srgbClr val="FFFFFF"/>
                </a:solidFill>
              </a:rPr>
              <a:t>	</a:t>
            </a:r>
            <a:endParaRPr lang="en-US" sz="2000" kern="0" dirty="0">
              <a:solidFill>
                <a:srgbClr val="FFFFFF"/>
              </a:solidFill>
            </a:endParaRPr>
          </a:p>
        </p:txBody>
      </p:sp>
    </p:spTree>
    <p:extLst>
      <p:ext uri="{BB962C8B-B14F-4D97-AF65-F5344CB8AC3E}">
        <p14:creationId xmlns:p14="http://schemas.microsoft.com/office/powerpoint/2010/main" val="3182046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01886" y="228601"/>
            <a:ext cx="3509294" cy="584775"/>
          </a:xfrm>
          <a:prstGeom prst="rect">
            <a:avLst/>
          </a:prstGeom>
          <a:noFill/>
        </p:spPr>
        <p:txBody>
          <a:bodyPr wrap="none" rtlCol="0">
            <a:spAutoFit/>
          </a:bodyPr>
          <a:lstStyle/>
          <a:p>
            <a:r>
              <a:rPr lang="en-US" sz="3200" dirty="0">
                <a:solidFill>
                  <a:schemeClr val="accent5">
                    <a:lumMod val="60000"/>
                    <a:lumOff val="40000"/>
                  </a:schemeClr>
                </a:solidFill>
              </a:rPr>
              <a:t>Strategies (cont’d)</a:t>
            </a:r>
          </a:p>
        </p:txBody>
      </p:sp>
      <p:sp>
        <p:nvSpPr>
          <p:cNvPr id="3" name="TextBox 2"/>
          <p:cNvSpPr txBox="1"/>
          <p:nvPr/>
        </p:nvSpPr>
        <p:spPr>
          <a:xfrm>
            <a:off x="2024744" y="1363808"/>
            <a:ext cx="8262257"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Include all recommended vaccines at each visit</a:t>
            </a:r>
          </a:p>
          <a:p>
            <a:pPr marL="285750" indent="-285750">
              <a:buFont typeface="Arial" panose="020B0604020202020204" pitchFamily="34" charset="0"/>
              <a:buChar char="•"/>
            </a:pPr>
            <a:r>
              <a:rPr lang="en-US" sz="2400" dirty="0"/>
              <a:t>Schedule periodic team meetings with all personnel to:</a:t>
            </a:r>
          </a:p>
          <a:p>
            <a:pPr marL="742950" lvl="1" indent="-285750">
              <a:buFont typeface="Arial" panose="020B0604020202020204" pitchFamily="34" charset="0"/>
              <a:buChar char="•"/>
            </a:pPr>
            <a:r>
              <a:rPr lang="en-US" sz="2400" dirty="0"/>
              <a:t>Improve patient flow</a:t>
            </a:r>
          </a:p>
          <a:p>
            <a:pPr marL="742950" lvl="1" indent="-285750">
              <a:buFont typeface="Arial" panose="020B0604020202020204" pitchFamily="34" charset="0"/>
              <a:buChar char="•"/>
            </a:pPr>
            <a:r>
              <a:rPr lang="en-US" sz="2400" dirty="0"/>
              <a:t>Improve quality of care</a:t>
            </a:r>
          </a:p>
          <a:p>
            <a:pPr marL="742950" lvl="1" indent="-285750">
              <a:buFont typeface="Arial" panose="020B0604020202020204" pitchFamily="34" charset="0"/>
              <a:buChar char="•"/>
            </a:pPr>
            <a:r>
              <a:rPr lang="en-US" sz="2400" dirty="0"/>
              <a:t>Discuss problems within the framework of the practice</a:t>
            </a:r>
          </a:p>
          <a:p>
            <a:pPr marL="285750" indent="-285750" algn="ctr">
              <a:buFont typeface="Arial" panose="020B0604020202020204" pitchFamily="34" charset="0"/>
              <a:buChar char="•"/>
            </a:pPr>
            <a:endParaRPr lang="en-US" sz="2400" dirty="0">
              <a:solidFill>
                <a:schemeClr val="bg1">
                  <a:lumMod val="40000"/>
                  <a:lumOff val="60000"/>
                </a:schemeClr>
              </a:solidFill>
            </a:endParaRPr>
          </a:p>
          <a:p>
            <a:pPr algn="ctr"/>
            <a:endParaRPr lang="en-US" sz="2400" b="1" dirty="0">
              <a:solidFill>
                <a:schemeClr val="bg1">
                  <a:lumMod val="40000"/>
                  <a:lumOff val="60000"/>
                </a:schemeClr>
              </a:solidFill>
            </a:endParaRPr>
          </a:p>
          <a:p>
            <a:pPr algn="ctr"/>
            <a:r>
              <a:rPr lang="en-US" sz="2400" b="1" dirty="0">
                <a:solidFill>
                  <a:srgbClr val="B913AD"/>
                </a:solidFill>
              </a:rPr>
              <a:t>Bottom line:  NOT receiving a healthcare provider’s recommendation for HPV vaccine was </a:t>
            </a:r>
            <a:r>
              <a:rPr lang="en-US" sz="2400" b="1" u="sng" dirty="0">
                <a:solidFill>
                  <a:srgbClr val="B913AD"/>
                </a:solidFill>
              </a:rPr>
              <a:t>one of the main </a:t>
            </a:r>
            <a:r>
              <a:rPr lang="en-US" sz="2400" b="1" dirty="0">
                <a:solidFill>
                  <a:srgbClr val="B913AD"/>
                </a:solidFill>
              </a:rPr>
              <a:t>reasons parents reported for </a:t>
            </a:r>
            <a:r>
              <a:rPr lang="en-US" sz="2400" b="1" u="sng" dirty="0">
                <a:solidFill>
                  <a:srgbClr val="B913AD"/>
                </a:solidFill>
              </a:rPr>
              <a:t>not</a:t>
            </a:r>
            <a:r>
              <a:rPr lang="en-US" sz="2400" b="1" dirty="0">
                <a:solidFill>
                  <a:srgbClr val="B913AD"/>
                </a:solidFill>
              </a:rPr>
              <a:t> vaccinating their adolescent children.</a:t>
            </a:r>
          </a:p>
        </p:txBody>
      </p:sp>
      <p:cxnSp>
        <p:nvCxnSpPr>
          <p:cNvPr id="6" name="Straight Connector 5"/>
          <p:cNvCxnSpPr/>
          <p:nvPr/>
        </p:nvCxnSpPr>
        <p:spPr>
          <a:xfrm>
            <a:off x="1981200" y="3576405"/>
            <a:ext cx="8229600" cy="0"/>
          </a:xfrm>
          <a:prstGeom prst="line">
            <a:avLst/>
          </a:prstGeom>
          <a:ln w="38100">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0" y="6011823"/>
            <a:ext cx="9144000" cy="769441"/>
          </a:xfrm>
          <a:prstGeom prst="rect">
            <a:avLst/>
          </a:prstGeom>
          <a:noFill/>
        </p:spPr>
        <p:txBody>
          <a:bodyPr wrap="square" rtlCol="0">
            <a:spAutoFit/>
          </a:bodyPr>
          <a:lstStyle/>
          <a:p>
            <a:r>
              <a:rPr lang="en-US" sz="1100" dirty="0"/>
              <a:t>Sources:  https://www.aap.org/en-us/advocacy-and-policy/aap--health-initiatives/immunizations/Practice-Management/Pages/office-              </a:t>
            </a:r>
          </a:p>
          <a:p>
            <a:r>
              <a:rPr lang="en-US" sz="1100" dirty="0"/>
              <a:t>               strategies.aspx</a:t>
            </a:r>
          </a:p>
          <a:p>
            <a:r>
              <a:rPr lang="en-US" sz="1100" dirty="0"/>
              <a:t>               http://www.immunize.org/askexperts/experts_hpv.asp</a:t>
            </a:r>
          </a:p>
          <a:p>
            <a:r>
              <a:rPr lang="en-US" sz="1100" dirty="0"/>
              <a:t>               www.immunize.org/catg.d/p3090.pdf</a:t>
            </a:r>
          </a:p>
        </p:txBody>
      </p:sp>
    </p:spTree>
    <p:extLst>
      <p:ext uri="{BB962C8B-B14F-4D97-AF65-F5344CB8AC3E}">
        <p14:creationId xmlns:p14="http://schemas.microsoft.com/office/powerpoint/2010/main" val="930731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xfrm>
            <a:off x="2209800" y="97997"/>
            <a:ext cx="7772400" cy="1143000"/>
          </a:xfrm>
        </p:spPr>
        <p:txBody>
          <a:bodyPr/>
          <a:lstStyle/>
          <a:p>
            <a:pPr algn="ctr"/>
            <a:r>
              <a:rPr lang="en-US" sz="3200" dirty="0">
                <a:solidFill>
                  <a:schemeClr val="accent5">
                    <a:lumMod val="60000"/>
                    <a:lumOff val="40000"/>
                  </a:schemeClr>
                </a:solidFill>
                <a:latin typeface="Arial" panose="020B0604020202020204" pitchFamily="34" charset="0"/>
                <a:cs typeface="Arial" panose="020B0604020202020204" pitchFamily="34" charset="0"/>
              </a:rPr>
              <a:t>Reasons to Immunize Against HPV </a:t>
            </a:r>
            <a:br>
              <a:rPr lang="en-US" sz="3200" dirty="0">
                <a:solidFill>
                  <a:schemeClr val="accent5">
                    <a:lumMod val="60000"/>
                    <a:lumOff val="40000"/>
                  </a:schemeClr>
                </a:solidFill>
                <a:latin typeface="Arial" panose="020B0604020202020204" pitchFamily="34" charset="0"/>
                <a:cs typeface="Arial" panose="020B0604020202020204" pitchFamily="34" charset="0"/>
              </a:rPr>
            </a:br>
            <a:r>
              <a:rPr lang="en-US" sz="3200" dirty="0">
                <a:solidFill>
                  <a:schemeClr val="accent5">
                    <a:lumMod val="60000"/>
                    <a:lumOff val="40000"/>
                  </a:schemeClr>
                </a:solidFill>
                <a:latin typeface="Arial" panose="020B0604020202020204" pitchFamily="34" charset="0"/>
                <a:cs typeface="Arial" panose="020B0604020202020204" pitchFamily="34" charset="0"/>
              </a:rPr>
              <a:t>at 11-12 Years of Age</a:t>
            </a:r>
          </a:p>
        </p:txBody>
      </p:sp>
      <p:sp>
        <p:nvSpPr>
          <p:cNvPr id="424963" name="Rectangle 3"/>
          <p:cNvSpPr>
            <a:spLocks noGrp="1" noChangeArrowheads="1"/>
          </p:cNvSpPr>
          <p:nvPr>
            <p:ph type="body" idx="1"/>
          </p:nvPr>
        </p:nvSpPr>
        <p:spPr>
          <a:xfrm>
            <a:off x="1792941" y="1724245"/>
            <a:ext cx="8606118" cy="4343048"/>
          </a:xfrm>
        </p:spPr>
        <p:txBody>
          <a:bodyPr/>
          <a:lstStyle/>
          <a:p>
            <a:pPr>
              <a:lnSpc>
                <a:spcPct val="90000"/>
              </a:lnSpc>
            </a:pPr>
            <a:r>
              <a:rPr lang="en-US" sz="2000" dirty="0">
                <a:latin typeface="Arial" panose="020B0604020202020204" pitchFamily="34" charset="0"/>
                <a:cs typeface="Arial" panose="020B0604020202020204" pitchFamily="34" charset="0"/>
              </a:rPr>
              <a:t>Higher antibody level attained when given to pre-teens rather than to older adolescents or women</a:t>
            </a:r>
          </a:p>
          <a:p>
            <a:pPr>
              <a:lnSpc>
                <a:spcPct val="90000"/>
              </a:lnSpc>
            </a:pPr>
            <a:r>
              <a:rPr lang="en-US" sz="2000" dirty="0">
                <a:latin typeface="Arial" panose="020B0604020202020204" pitchFamily="34" charset="0"/>
                <a:cs typeface="Arial" panose="020B0604020202020204" pitchFamily="34" charset="0"/>
              </a:rPr>
              <a:t>At this age, more likely to be administered before onset of sexual activity</a:t>
            </a:r>
          </a:p>
          <a:p>
            <a:pPr>
              <a:lnSpc>
                <a:spcPct val="90000"/>
              </a:lnSpc>
            </a:pPr>
            <a:r>
              <a:rPr lang="en-US" sz="2000" dirty="0">
                <a:latin typeface="Arial" panose="020B0604020202020204" pitchFamily="34" charset="0"/>
                <a:cs typeface="Arial" panose="020B0604020202020204" pitchFamily="34" charset="0"/>
              </a:rPr>
              <a:t>HPV can be transmitted by other skin-to-skin contact, not just sexual intercourse</a:t>
            </a:r>
          </a:p>
          <a:p>
            <a:pPr marL="171450" indent="-171450" defTabSz="685800">
              <a:spcBef>
                <a:spcPts val="750"/>
              </a:spcBef>
            </a:pPr>
            <a:r>
              <a:rPr lang="en-US" sz="2000" dirty="0">
                <a:solidFill>
                  <a:prstClr val="white"/>
                </a:solidFill>
                <a:latin typeface="Arial" panose="020B0604020202020204" pitchFamily="34" charset="0"/>
                <a:cs typeface="Arial" panose="020B0604020202020204" pitchFamily="34" charset="0"/>
              </a:rPr>
              <a:t>  There is no link between vaccine and riskier sexual behavior</a:t>
            </a:r>
          </a:p>
          <a:p>
            <a:pPr defTabSz="685800">
              <a:spcBef>
                <a:spcPts val="750"/>
              </a:spcBef>
            </a:pPr>
            <a:r>
              <a:rPr lang="en-US" sz="2000" dirty="0">
                <a:solidFill>
                  <a:prstClr val="white"/>
                </a:solidFill>
                <a:latin typeface="Arial" panose="020B0604020202020204" pitchFamily="34" charset="0"/>
                <a:cs typeface="Arial" panose="020B0604020202020204" pitchFamily="34" charset="0"/>
              </a:rPr>
              <a:t>Even those who abstain from sex until marriage can be infected by their marital partner</a:t>
            </a:r>
          </a:p>
          <a:p>
            <a:pPr marL="171450" indent="-171450" defTabSz="685800">
              <a:spcBef>
                <a:spcPts val="750"/>
              </a:spcBef>
            </a:pPr>
            <a:r>
              <a:rPr lang="en-US" sz="2000" dirty="0">
                <a:solidFill>
                  <a:prstClr val="white"/>
                </a:solidFill>
                <a:latin typeface="Arial" panose="020B0604020202020204" pitchFamily="34" charset="0"/>
                <a:cs typeface="Arial" panose="020B0604020202020204" pitchFamily="34" charset="0"/>
              </a:rPr>
              <a:t>  Genital warts are a common problem for adolescent males</a:t>
            </a:r>
            <a:endParaRPr lang="en-US" sz="2000" dirty="0">
              <a:solidFill>
                <a:prstClr val="black"/>
              </a:solidFill>
              <a:latin typeface="Arial" panose="020B0604020202020204" pitchFamily="34" charset="0"/>
              <a:cs typeface="Arial" panose="020B0604020202020204" pitchFamily="34" charset="0"/>
            </a:endParaRPr>
          </a:p>
          <a:p>
            <a:pPr>
              <a:lnSpc>
                <a:spcPct val="90000"/>
              </a:lnSpc>
            </a:pPr>
            <a:r>
              <a:rPr lang="en-US" sz="2000" dirty="0">
                <a:latin typeface="Arial" panose="020B0604020202020204" pitchFamily="34" charset="0"/>
                <a:cs typeface="Arial" panose="020B0604020202020204" pitchFamily="34" charset="0"/>
              </a:rPr>
              <a:t>This is an anti-cancer vaccine</a:t>
            </a:r>
          </a:p>
        </p:txBody>
      </p:sp>
      <p:sp>
        <p:nvSpPr>
          <p:cNvPr id="424964" name="Text Box 4"/>
          <p:cNvSpPr txBox="1">
            <a:spLocks noChangeArrowheads="1"/>
          </p:cNvSpPr>
          <p:nvPr/>
        </p:nvSpPr>
        <p:spPr bwMode="auto">
          <a:xfrm>
            <a:off x="2209800" y="5917169"/>
            <a:ext cx="7772400" cy="1109535"/>
          </a:xfrm>
          <a:prstGeom prst="rect">
            <a:avLst/>
          </a:prstGeom>
          <a:noFill/>
          <a:ln w="9525">
            <a:noFill/>
            <a:miter lim="800000"/>
            <a:headEnd/>
            <a:tailEnd/>
          </a:ln>
          <a:effectLst/>
        </p:spPr>
        <p:txBody>
          <a:bodyPr wrap="square" anchor="t">
            <a:spAutoFit/>
          </a:bodyPr>
          <a:lstStyle/>
          <a:p>
            <a:pPr>
              <a:spcBef>
                <a:spcPct val="50000"/>
              </a:spcBef>
            </a:pPr>
            <a:r>
              <a:rPr lang="en-US" sz="1100" b="1" dirty="0">
                <a:solidFill>
                  <a:srgbClr val="FFFFFF"/>
                </a:solidFill>
                <a:latin typeface="Calibri"/>
              </a:rPr>
              <a:t>Sources: Presentation by Anne Schuchat, MD, RADM US Public Health Service, Assistant Surgeon General, Director National Center for Immunization and Respiratory Diseases at Immunize Georgia Conference, Atlanta, GA  September 11, 2014</a:t>
            </a:r>
          </a:p>
          <a:p>
            <a:pPr lvl="0" eaLnBrk="0" hangingPunct="0">
              <a:spcBef>
                <a:spcPct val="30000"/>
              </a:spcBef>
              <a:defRPr/>
            </a:pPr>
            <a:r>
              <a:rPr lang="en-US" sz="1200" dirty="0">
                <a:latin typeface="Calibri"/>
              </a:rPr>
              <a:t>Gable, J.,Eder, J., Noonan, K. and Feemstar, K. Increasing HPV Vaccination Rates Among Adolescents: Challenges and Opportunities. PolicyLab: The Children’s Hospital of Philadelphia, 2016.</a:t>
            </a:r>
          </a:p>
          <a:p>
            <a:pPr>
              <a:spcBef>
                <a:spcPct val="50000"/>
              </a:spcBef>
            </a:pPr>
            <a:endParaRPr lang="en-US" sz="1100" b="1" dirty="0">
              <a:latin typeface="Calibri"/>
            </a:endParaRPr>
          </a:p>
        </p:txBody>
      </p:sp>
    </p:spTree>
    <p:extLst>
      <p:ext uri="{BB962C8B-B14F-4D97-AF65-F5344CB8AC3E}">
        <p14:creationId xmlns:p14="http://schemas.microsoft.com/office/powerpoint/2010/main" val="711682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7917" y="6400801"/>
            <a:ext cx="8314661" cy="276999"/>
          </a:xfrm>
          <a:prstGeom prst="rect">
            <a:avLst/>
          </a:prstGeom>
          <a:noFill/>
        </p:spPr>
        <p:txBody>
          <a:bodyPr wrap="square" rtlCol="0">
            <a:spAutoFit/>
          </a:bodyPr>
          <a:lstStyle/>
          <a:p>
            <a:r>
              <a:rPr lang="en-US" sz="1200" dirty="0"/>
              <a:t>Source:  GA HPV Healthcare Leadership Forum, American Cancer Society---7/17/18</a:t>
            </a:r>
          </a:p>
        </p:txBody>
      </p:sp>
      <p:sp>
        <p:nvSpPr>
          <p:cNvPr id="5" name="TextBox 4"/>
          <p:cNvSpPr txBox="1"/>
          <p:nvPr/>
        </p:nvSpPr>
        <p:spPr>
          <a:xfrm>
            <a:off x="4075815" y="223285"/>
            <a:ext cx="4338083" cy="646331"/>
          </a:xfrm>
          <a:prstGeom prst="rect">
            <a:avLst/>
          </a:prstGeom>
          <a:noFill/>
        </p:spPr>
        <p:txBody>
          <a:bodyPr wrap="square" rtlCol="0">
            <a:spAutoFit/>
          </a:bodyPr>
          <a:lstStyle/>
          <a:p>
            <a:pPr algn="ctr"/>
            <a:r>
              <a:rPr lang="en-US" sz="3600" b="1" dirty="0">
                <a:solidFill>
                  <a:schemeClr val="accent5">
                    <a:lumMod val="60000"/>
                    <a:lumOff val="40000"/>
                  </a:schemeClr>
                </a:solidFill>
              </a:rPr>
              <a:t>Interventions</a:t>
            </a:r>
          </a:p>
        </p:txBody>
      </p:sp>
      <p:sp>
        <p:nvSpPr>
          <p:cNvPr id="6" name="TextBox 5"/>
          <p:cNvSpPr txBox="1"/>
          <p:nvPr/>
        </p:nvSpPr>
        <p:spPr>
          <a:xfrm>
            <a:off x="1959935" y="972941"/>
            <a:ext cx="8314660"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a:t>Generate vaccine rate awareness</a:t>
            </a:r>
          </a:p>
          <a:p>
            <a:pPr marL="742950" lvl="1" indent="-285750">
              <a:buFont typeface="Arial" panose="020B0604020202020204" pitchFamily="34" charset="0"/>
              <a:buChar char="•"/>
            </a:pPr>
            <a:r>
              <a:rPr lang="en-US" sz="2400" dirty="0"/>
              <a:t>Know your data</a:t>
            </a:r>
          </a:p>
          <a:p>
            <a:pPr marL="742950" lvl="1" indent="-285750">
              <a:buFont typeface="Arial" panose="020B0604020202020204" pitchFamily="34" charset="0"/>
              <a:buChar char="•"/>
            </a:pPr>
            <a:r>
              <a:rPr lang="en-US" sz="2400" dirty="0"/>
              <a:t>Increase parental knowledge</a:t>
            </a:r>
          </a:p>
          <a:p>
            <a:pPr lvl="1"/>
            <a:endParaRPr lang="en-US" sz="2400" dirty="0"/>
          </a:p>
          <a:p>
            <a:pPr marL="285750" indent="-285750">
              <a:buFont typeface="Arial" panose="020B0604020202020204" pitchFamily="34" charset="0"/>
              <a:buChar char="•"/>
            </a:pPr>
            <a:r>
              <a:rPr lang="en-US" sz="2400" dirty="0"/>
              <a:t>Strengthen provider recommendations and use consistent messaging</a:t>
            </a:r>
          </a:p>
          <a:p>
            <a:endParaRPr lang="en-US" sz="2400" dirty="0"/>
          </a:p>
          <a:p>
            <a:pPr marL="285750" indent="-285750">
              <a:buFont typeface="Arial" panose="020B0604020202020204" pitchFamily="34" charset="0"/>
              <a:buChar char="•"/>
            </a:pPr>
            <a:r>
              <a:rPr lang="en-US" sz="2400" dirty="0"/>
              <a:t>Use a team approach, including ALL staff members</a:t>
            </a:r>
          </a:p>
          <a:p>
            <a:pPr marL="742950" lvl="1" indent="-285750">
              <a:buFont typeface="Arial" panose="020B0604020202020204" pitchFamily="34" charset="0"/>
              <a:buChar char="•"/>
            </a:pPr>
            <a:r>
              <a:rPr lang="en-US" sz="2400" dirty="0"/>
              <a:t>Periodically review and make systems changes as needed</a:t>
            </a:r>
          </a:p>
          <a:p>
            <a:pPr marL="742950" lvl="1" indent="-285750">
              <a:buFont typeface="Arial" panose="020B0604020202020204" pitchFamily="34" charset="0"/>
              <a:buChar char="•"/>
            </a:pPr>
            <a:r>
              <a:rPr lang="en-US" sz="2400" dirty="0"/>
              <a:t>Implement evidence-based interventions</a:t>
            </a:r>
          </a:p>
          <a:p>
            <a:pPr lvl="1"/>
            <a:endParaRPr lang="en-US" sz="2400" dirty="0"/>
          </a:p>
          <a:p>
            <a:pPr marL="285750" indent="-285750">
              <a:buFont typeface="Arial" panose="020B0604020202020204" pitchFamily="34" charset="0"/>
              <a:buChar char="•"/>
            </a:pPr>
            <a:r>
              <a:rPr lang="en-US" sz="2400" dirty="0"/>
              <a:t>Utilize EHR and/or GRITS to evaluate progress and</a:t>
            </a:r>
          </a:p>
          <a:p>
            <a:r>
              <a:rPr lang="en-US" sz="2400" dirty="0"/>
              <a:t>   process improvement as needed</a:t>
            </a:r>
          </a:p>
        </p:txBody>
      </p:sp>
    </p:spTree>
    <p:extLst>
      <p:ext uri="{BB962C8B-B14F-4D97-AF65-F5344CB8AC3E}">
        <p14:creationId xmlns:p14="http://schemas.microsoft.com/office/powerpoint/2010/main" val="2884033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0310" y="322522"/>
            <a:ext cx="8229600" cy="584775"/>
          </a:xfrm>
          <a:prstGeom prst="rect">
            <a:avLst/>
          </a:prstGeom>
          <a:noFill/>
        </p:spPr>
        <p:txBody>
          <a:bodyPr wrap="square" rtlCol="0">
            <a:spAutoFit/>
          </a:bodyPr>
          <a:lstStyle/>
          <a:p>
            <a:pPr algn="ctr"/>
            <a:r>
              <a:rPr lang="en-US" sz="3200" b="1" dirty="0">
                <a:solidFill>
                  <a:schemeClr val="accent5">
                    <a:lumMod val="60000"/>
                    <a:lumOff val="40000"/>
                  </a:schemeClr>
                </a:solidFill>
              </a:rPr>
              <a:t>Key Steps for Primary Care Providers</a:t>
            </a:r>
          </a:p>
        </p:txBody>
      </p:sp>
      <p:sp>
        <p:nvSpPr>
          <p:cNvPr id="4" name="TextBox 3"/>
          <p:cNvSpPr txBox="1"/>
          <p:nvPr/>
        </p:nvSpPr>
        <p:spPr>
          <a:xfrm>
            <a:off x="1827028" y="1541722"/>
            <a:ext cx="8452883" cy="4370427"/>
          </a:xfrm>
          <a:prstGeom prst="rect">
            <a:avLst/>
          </a:prstGeom>
          <a:noFill/>
        </p:spPr>
        <p:txBody>
          <a:bodyPr wrap="square" rtlCol="0">
            <a:spAutoFit/>
          </a:bodyPr>
          <a:lstStyle/>
          <a:p>
            <a:pPr marL="285750" indent="-285750">
              <a:buFont typeface="Arial" panose="020B0604020202020204" pitchFamily="34" charset="0"/>
              <a:buChar char="•"/>
            </a:pPr>
            <a:r>
              <a:rPr lang="en-US" sz="2000" dirty="0"/>
              <a:t>Make sure HPV vaccination is universally accepted within your practice</a:t>
            </a:r>
          </a:p>
          <a:p>
            <a:pPr marL="742950" lvl="1" indent="-285750">
              <a:buFont typeface="Arial" panose="020B0604020202020204" pitchFamily="34" charset="0"/>
              <a:buChar char="•"/>
            </a:pPr>
            <a:r>
              <a:rPr lang="en-US" sz="2000" dirty="0"/>
              <a:t>Don’t assume all clinicians in the practice fully support HPV vaccination</a:t>
            </a:r>
          </a:p>
          <a:p>
            <a:pPr marL="742950" lvl="1" indent="-285750">
              <a:buFont typeface="Arial" panose="020B0604020202020204" pitchFamily="34" charset="0"/>
              <a:buChar char="•"/>
            </a:pPr>
            <a:r>
              <a:rPr lang="en-US" sz="2000" dirty="0"/>
              <a:t>Confidentially assess attitudes and beliefs to guide educational and policy discussions</a:t>
            </a:r>
          </a:p>
          <a:p>
            <a:pPr marL="285750" indent="-285750">
              <a:buFont typeface="Arial" panose="020B0604020202020204" pitchFamily="34" charset="0"/>
              <a:buChar char="•"/>
            </a:pPr>
            <a:r>
              <a:rPr lang="en-US" sz="2000" dirty="0"/>
              <a:t>Institute an evidence-based announcement approach</a:t>
            </a:r>
          </a:p>
          <a:p>
            <a:pPr marL="742950" lvl="1" indent="-285750">
              <a:buFont typeface="Arial" panose="020B0604020202020204" pitchFamily="34" charset="0"/>
              <a:buChar char="•"/>
            </a:pPr>
            <a:r>
              <a:rPr lang="en-US" sz="2000" dirty="0"/>
              <a:t>Treat HPV as you would other vaccines</a:t>
            </a:r>
          </a:p>
          <a:p>
            <a:pPr marL="742950" lvl="1" indent="-285750">
              <a:buFont typeface="Arial" panose="020B0604020202020204" pitchFamily="34" charset="0"/>
              <a:buChar char="•"/>
            </a:pPr>
            <a:r>
              <a:rPr lang="en-US" sz="2000" dirty="0"/>
              <a:t>Make parents aware that Hepatitis B is also sexually transmitted and has been routinely administered for over 20 years.</a:t>
            </a:r>
          </a:p>
          <a:p>
            <a:pPr marL="285750" indent="-285750">
              <a:buFont typeface="Arial" panose="020B0604020202020204" pitchFamily="34" charset="0"/>
              <a:buChar char="•"/>
            </a:pPr>
            <a:r>
              <a:rPr lang="en-US" sz="2000" dirty="0"/>
              <a:t>Use standing orders for vaccination (available at </a:t>
            </a:r>
            <a:r>
              <a:rPr lang="en-US" sz="2000" dirty="0">
                <a:solidFill>
                  <a:srgbClr val="00B0F0"/>
                </a:solidFill>
              </a:rPr>
              <a:t>www.immunize.org</a:t>
            </a:r>
            <a:r>
              <a:rPr lang="en-US" sz="2000" dirty="0"/>
              <a:t>)</a:t>
            </a:r>
          </a:p>
          <a:p>
            <a:pPr marL="285750" indent="-285750">
              <a:buFont typeface="Arial" panose="020B0604020202020204" pitchFamily="34" charset="0"/>
              <a:buChar char="•"/>
            </a:pPr>
            <a:r>
              <a:rPr lang="en-US" sz="2000" dirty="0"/>
              <a:t>Measure what you are doing</a:t>
            </a:r>
          </a:p>
          <a:p>
            <a:pPr marL="285750" indent="-285750">
              <a:buFont typeface="Arial" panose="020B0604020202020204" pitchFamily="34" charset="0"/>
              <a:buChar char="•"/>
            </a:pPr>
            <a:endParaRPr lang="en-US" sz="2000" dirty="0"/>
          </a:p>
          <a:p>
            <a:pPr marL="742950" lvl="1" indent="-285750">
              <a:buFont typeface="Arial" panose="020B0604020202020204" pitchFamily="34" charset="0"/>
              <a:buChar char="•"/>
            </a:pPr>
            <a:endParaRPr lang="en-US" dirty="0"/>
          </a:p>
        </p:txBody>
      </p:sp>
      <p:sp>
        <p:nvSpPr>
          <p:cNvPr id="6" name="TextBox 5"/>
          <p:cNvSpPr txBox="1"/>
          <p:nvPr/>
        </p:nvSpPr>
        <p:spPr>
          <a:xfrm>
            <a:off x="1757917" y="6400801"/>
            <a:ext cx="8314661" cy="276999"/>
          </a:xfrm>
          <a:prstGeom prst="rect">
            <a:avLst/>
          </a:prstGeom>
          <a:noFill/>
        </p:spPr>
        <p:txBody>
          <a:bodyPr wrap="square" rtlCol="0">
            <a:spAutoFit/>
          </a:bodyPr>
          <a:lstStyle/>
          <a:p>
            <a:r>
              <a:rPr lang="en-US" sz="1200" dirty="0"/>
              <a:t>Source:  GA HPV Healthcare Leadership Forum, American Cancer Society---7/17/18</a:t>
            </a:r>
          </a:p>
        </p:txBody>
      </p:sp>
    </p:spTree>
    <p:extLst>
      <p:ext uri="{BB962C8B-B14F-4D97-AF65-F5344CB8AC3E}">
        <p14:creationId xmlns:p14="http://schemas.microsoft.com/office/powerpoint/2010/main" val="2117285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1685" y="489098"/>
            <a:ext cx="6921795" cy="584775"/>
          </a:xfrm>
          <a:prstGeom prst="rect">
            <a:avLst/>
          </a:prstGeom>
          <a:noFill/>
        </p:spPr>
        <p:txBody>
          <a:bodyPr wrap="square" rtlCol="0">
            <a:spAutoFit/>
          </a:bodyPr>
          <a:lstStyle/>
          <a:p>
            <a:pPr algn="ctr"/>
            <a:r>
              <a:rPr lang="en-US" sz="3200" dirty="0">
                <a:solidFill>
                  <a:schemeClr val="accent5">
                    <a:lumMod val="60000"/>
                    <a:lumOff val="40000"/>
                  </a:schemeClr>
                </a:solidFill>
              </a:rPr>
              <a:t>Reminder/Recall Is Evidence Based</a:t>
            </a:r>
          </a:p>
        </p:txBody>
      </p:sp>
      <p:sp>
        <p:nvSpPr>
          <p:cNvPr id="4" name="TextBox 3"/>
          <p:cNvSpPr txBox="1"/>
          <p:nvPr/>
        </p:nvSpPr>
        <p:spPr>
          <a:xfrm>
            <a:off x="1887499" y="1395303"/>
            <a:ext cx="8482788" cy="4524315"/>
          </a:xfrm>
          <a:prstGeom prst="rect">
            <a:avLst/>
          </a:prstGeom>
          <a:noFill/>
        </p:spPr>
        <p:txBody>
          <a:bodyPr wrap="square" rtlCol="0">
            <a:spAutoFit/>
          </a:bodyPr>
          <a:lstStyle/>
          <a:p>
            <a:r>
              <a:rPr lang="en-US" sz="4000" dirty="0">
                <a:solidFill>
                  <a:srgbClr val="00B0F0"/>
                </a:solidFill>
              </a:rPr>
              <a:t>√</a:t>
            </a:r>
            <a:r>
              <a:rPr lang="en-US" sz="4000" dirty="0">
                <a:solidFill>
                  <a:srgbClr val="92D050"/>
                </a:solidFill>
              </a:rPr>
              <a:t> </a:t>
            </a:r>
            <a:r>
              <a:rPr lang="en-US" sz="2400" dirty="0"/>
              <a:t>The Community Preventative Services Task Force recommended reminder recall in May 2015, based on strong evidence of effectiveness in improving vaccination rates.</a:t>
            </a:r>
          </a:p>
          <a:p>
            <a:r>
              <a:rPr lang="en-US" sz="4000" dirty="0">
                <a:solidFill>
                  <a:srgbClr val="00B0F0"/>
                </a:solidFill>
              </a:rPr>
              <a:t>√</a:t>
            </a:r>
            <a:r>
              <a:rPr lang="en-US" sz="4000" dirty="0">
                <a:solidFill>
                  <a:srgbClr val="92D050"/>
                </a:solidFill>
              </a:rPr>
              <a:t> </a:t>
            </a:r>
            <a:r>
              <a:rPr lang="en-US" sz="2400" dirty="0"/>
              <a:t>The Community Guide recommends reminder/recall across different levels of scale (from individual practices to entire communities), using a range of intervention characteristics, as part of individual or multi-component intervention.</a:t>
            </a:r>
          </a:p>
          <a:p>
            <a:r>
              <a:rPr lang="en-US" sz="4000" dirty="0">
                <a:solidFill>
                  <a:srgbClr val="00B0F0"/>
                </a:solidFill>
              </a:rPr>
              <a:t>√ </a:t>
            </a:r>
            <a:r>
              <a:rPr lang="en-US" sz="4000" dirty="0">
                <a:solidFill>
                  <a:srgbClr val="92D050"/>
                </a:solidFill>
              </a:rPr>
              <a:t> </a:t>
            </a:r>
            <a:r>
              <a:rPr lang="en-US" sz="2400" dirty="0"/>
              <a:t>The included studies saw a median vaccination rate </a:t>
            </a:r>
            <a:r>
              <a:rPr lang="en-US" sz="2400" u="sng" dirty="0"/>
              <a:t>increase</a:t>
            </a:r>
            <a:r>
              <a:rPr lang="en-US" sz="2400" dirty="0"/>
              <a:t> of 11 percentage points.</a:t>
            </a:r>
          </a:p>
        </p:txBody>
      </p:sp>
      <p:sp>
        <p:nvSpPr>
          <p:cNvPr id="5" name="TextBox 4"/>
          <p:cNvSpPr txBox="1"/>
          <p:nvPr/>
        </p:nvSpPr>
        <p:spPr>
          <a:xfrm>
            <a:off x="1651593" y="6264681"/>
            <a:ext cx="7931887" cy="276999"/>
          </a:xfrm>
          <a:prstGeom prst="rect">
            <a:avLst/>
          </a:prstGeom>
          <a:noFill/>
        </p:spPr>
        <p:txBody>
          <a:bodyPr wrap="square" rtlCol="0">
            <a:spAutoFit/>
          </a:bodyPr>
          <a:lstStyle/>
          <a:p>
            <a:r>
              <a:rPr lang="en-US" sz="1200" dirty="0"/>
              <a:t>Source:  https://www.thecommunityguide.org/findings/vaccination-programs-client-reminder-and-recall-systems</a:t>
            </a:r>
          </a:p>
        </p:txBody>
      </p:sp>
    </p:spTree>
    <p:extLst>
      <p:ext uri="{BB962C8B-B14F-4D97-AF65-F5344CB8AC3E}">
        <p14:creationId xmlns:p14="http://schemas.microsoft.com/office/powerpoint/2010/main" val="2498581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38607" y="1391842"/>
            <a:ext cx="7282543" cy="4401205"/>
          </a:xfrm>
          <a:prstGeom prst="rect">
            <a:avLst/>
          </a:prstGeom>
          <a:noFill/>
        </p:spPr>
        <p:txBody>
          <a:bodyPr wrap="square" rtlCol="0">
            <a:spAutoFit/>
          </a:bodyPr>
          <a:lstStyle/>
          <a:p>
            <a:pPr lvl="1"/>
            <a:r>
              <a:rPr lang="en-US" sz="2000" dirty="0"/>
              <a:t>Topics covered include:</a:t>
            </a:r>
          </a:p>
          <a:p>
            <a:r>
              <a:rPr lang="en-US" sz="2000" dirty="0"/>
              <a:t>        1 Financing, Ordering, and Maintaining Supply</a:t>
            </a:r>
          </a:p>
          <a:p>
            <a:pPr lvl="1"/>
            <a:r>
              <a:rPr lang="en-US" sz="2000" dirty="0"/>
              <a:t> 2 Storage and Handling of Vaccines                                                               </a:t>
            </a:r>
          </a:p>
          <a:p>
            <a:pPr lvl="1"/>
            <a:r>
              <a:rPr lang="en-US" sz="2000" dirty="0"/>
              <a:t> 3 Communicating With Parents About Vaccines </a:t>
            </a:r>
          </a:p>
          <a:p>
            <a:pPr lvl="1"/>
            <a:r>
              <a:rPr lang="en-US" sz="2000" dirty="0"/>
              <a:t> 4 Vaccine Administration</a:t>
            </a:r>
          </a:p>
          <a:p>
            <a:pPr lvl="1"/>
            <a:r>
              <a:rPr lang="en-US" sz="2000" dirty="0"/>
              <a:t> 5 Immunization Information Systems or Registries</a:t>
            </a:r>
          </a:p>
          <a:p>
            <a:pPr lvl="1"/>
            <a:r>
              <a:rPr lang="en-US" sz="2000" dirty="0"/>
              <a:t> 6 Provider Prompts and Patient Reminder and Recall  </a:t>
            </a:r>
          </a:p>
          <a:p>
            <a:pPr lvl="1"/>
            <a:r>
              <a:rPr lang="en-US" sz="2000" dirty="0"/>
              <a:t>    Systems    </a:t>
            </a:r>
          </a:p>
          <a:p>
            <a:pPr lvl="1"/>
            <a:r>
              <a:rPr lang="en-US" sz="2000" dirty="0"/>
              <a:t> 7 Standards for Child and Adolescent Immunization </a:t>
            </a:r>
          </a:p>
          <a:p>
            <a:pPr lvl="1"/>
            <a:r>
              <a:rPr lang="en-US" sz="2000" dirty="0"/>
              <a:t>    Practices    </a:t>
            </a:r>
          </a:p>
          <a:p>
            <a:pPr lvl="1"/>
            <a:r>
              <a:rPr lang="en-US" sz="2000" dirty="0"/>
              <a:t> 8 Tracking Adverse Events Post-licensure: Vaccine </a:t>
            </a:r>
          </a:p>
          <a:p>
            <a:pPr lvl="1"/>
            <a:r>
              <a:rPr lang="en-US" sz="2000" dirty="0"/>
              <a:t>    Adverse  </a:t>
            </a:r>
          </a:p>
          <a:p>
            <a:pPr lvl="1"/>
            <a:r>
              <a:rPr lang="en-US" sz="2000" dirty="0"/>
              <a:t>    Event Reporting System and Vaccine Safety Datalink                                        </a:t>
            </a:r>
          </a:p>
          <a:p>
            <a:pPr lvl="1"/>
            <a:r>
              <a:rPr lang="en-US" sz="2000" dirty="0"/>
              <a:t> 9 Vaccine Information Statements</a:t>
            </a:r>
          </a:p>
        </p:txBody>
      </p:sp>
      <p:sp>
        <p:nvSpPr>
          <p:cNvPr id="5" name="TextBox 4"/>
          <p:cNvSpPr txBox="1"/>
          <p:nvPr/>
        </p:nvSpPr>
        <p:spPr>
          <a:xfrm>
            <a:off x="1741714" y="6236366"/>
            <a:ext cx="8763001" cy="276999"/>
          </a:xfrm>
          <a:prstGeom prst="rect">
            <a:avLst/>
          </a:prstGeom>
          <a:noFill/>
        </p:spPr>
        <p:txBody>
          <a:bodyPr wrap="square" rtlCol="0">
            <a:spAutoFit/>
          </a:bodyPr>
          <a:lstStyle/>
          <a:p>
            <a:r>
              <a:rPr lang="en-US" sz="1200" dirty="0"/>
              <a:t>Source: *https://www.aap.org/en-us/Documents/immunizations_training_guide.pdf</a:t>
            </a:r>
          </a:p>
        </p:txBody>
      </p:sp>
      <p:pic>
        <p:nvPicPr>
          <p:cNvPr id="6" name="Picture 5"/>
          <p:cNvPicPr>
            <a:picLocks noChangeAspect="1"/>
          </p:cNvPicPr>
          <p:nvPr/>
        </p:nvPicPr>
        <p:blipFill>
          <a:blip r:embed="rId3"/>
          <a:stretch>
            <a:fillRect/>
          </a:stretch>
        </p:blipFill>
        <p:spPr>
          <a:xfrm rot="631219">
            <a:off x="8381027" y="819822"/>
            <a:ext cx="1656296" cy="2177077"/>
          </a:xfrm>
          <a:prstGeom prst="rect">
            <a:avLst/>
          </a:prstGeom>
        </p:spPr>
      </p:pic>
      <p:sp>
        <p:nvSpPr>
          <p:cNvPr id="2" name="TextBox 1"/>
          <p:cNvSpPr txBox="1"/>
          <p:nvPr/>
        </p:nvSpPr>
        <p:spPr>
          <a:xfrm>
            <a:off x="4107711" y="425303"/>
            <a:ext cx="5624624" cy="523220"/>
          </a:xfrm>
          <a:prstGeom prst="rect">
            <a:avLst/>
          </a:prstGeom>
          <a:noFill/>
        </p:spPr>
        <p:txBody>
          <a:bodyPr wrap="square" rtlCol="0">
            <a:spAutoFit/>
          </a:bodyPr>
          <a:lstStyle/>
          <a:p>
            <a:r>
              <a:rPr lang="en-US" sz="2800" b="1" dirty="0">
                <a:solidFill>
                  <a:schemeClr val="accent5">
                    <a:lumMod val="60000"/>
                    <a:lumOff val="40000"/>
                  </a:schemeClr>
                </a:solidFill>
              </a:rPr>
              <a:t>AAP Training Guide*  </a:t>
            </a:r>
          </a:p>
        </p:txBody>
      </p:sp>
    </p:spTree>
    <p:extLst>
      <p:ext uri="{BB962C8B-B14F-4D97-AF65-F5344CB8AC3E}">
        <p14:creationId xmlns:p14="http://schemas.microsoft.com/office/powerpoint/2010/main" val="1936196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B071C9-E0D2-304D-B622-9394FAEEFDAE}"/>
              </a:ext>
            </a:extLst>
          </p:cNvPr>
          <p:cNvSpPr>
            <a:spLocks noGrp="1"/>
          </p:cNvSpPr>
          <p:nvPr>
            <p:ph type="title"/>
          </p:nvPr>
        </p:nvSpPr>
        <p:spPr>
          <a:xfrm>
            <a:off x="1873983" y="-42131"/>
            <a:ext cx="6616875" cy="1143000"/>
          </a:xfrm>
        </p:spPr>
        <p:txBody>
          <a:bodyPr>
            <a:normAutofit/>
          </a:bodyPr>
          <a:lstStyle/>
          <a:p>
            <a:pPr algn="ctr"/>
            <a:r>
              <a:rPr lang="en-US" sz="3000" b="1" i="1" dirty="0">
                <a:solidFill>
                  <a:schemeClr val="accent5">
                    <a:lumMod val="60000"/>
                    <a:lumOff val="40000"/>
                  </a:schemeClr>
                </a:solidFill>
              </a:rPr>
              <a:t>HPV Vaccine: Same Way, </a:t>
            </a:r>
            <a:br>
              <a:rPr lang="en-US" sz="3000" b="1" i="1" dirty="0">
                <a:solidFill>
                  <a:schemeClr val="accent5">
                    <a:lumMod val="60000"/>
                    <a:lumOff val="40000"/>
                  </a:schemeClr>
                </a:solidFill>
              </a:rPr>
            </a:br>
            <a:r>
              <a:rPr lang="en-US" sz="3000" b="1" i="1" dirty="0">
                <a:solidFill>
                  <a:schemeClr val="accent5">
                    <a:lumMod val="60000"/>
                    <a:lumOff val="40000"/>
                  </a:schemeClr>
                </a:solidFill>
              </a:rPr>
              <a:t>Same Day </a:t>
            </a:r>
            <a:r>
              <a:rPr lang="en-US" sz="3000" b="1" dirty="0">
                <a:solidFill>
                  <a:schemeClr val="accent5">
                    <a:lumMod val="60000"/>
                    <a:lumOff val="40000"/>
                  </a:schemeClr>
                </a:solidFill>
              </a:rPr>
              <a:t>App</a:t>
            </a:r>
          </a:p>
        </p:txBody>
      </p:sp>
      <p:pic>
        <p:nvPicPr>
          <p:cNvPr id="7" name="Content Placeholder 6">
            <a:extLst>
              <a:ext uri="{FF2B5EF4-FFF2-40B4-BE49-F238E27FC236}">
                <a16:creationId xmlns:a16="http://schemas.microsoft.com/office/drawing/2014/main" id="{7BA6AAFB-B3F5-D948-AEBC-0AD3C4D3DB61}"/>
              </a:ext>
            </a:extLst>
          </p:cNvPr>
          <p:cNvPicPr>
            <a:picLocks noGrp="1" noChangeAspect="1"/>
          </p:cNvPicPr>
          <p:nvPr>
            <p:ph sz="half" idx="1"/>
          </p:nvPr>
        </p:nvPicPr>
        <p:blipFill>
          <a:blip r:embed="rId3"/>
          <a:stretch>
            <a:fillRect/>
          </a:stretch>
        </p:blipFill>
        <p:spPr>
          <a:xfrm>
            <a:off x="10378328" y="705565"/>
            <a:ext cx="1076064" cy="1038527"/>
          </a:xfrm>
        </p:spPr>
      </p:pic>
      <p:pic>
        <p:nvPicPr>
          <p:cNvPr id="10" name="Picture 9">
            <a:extLst>
              <a:ext uri="{FF2B5EF4-FFF2-40B4-BE49-F238E27FC236}">
                <a16:creationId xmlns:a16="http://schemas.microsoft.com/office/drawing/2014/main" id="{C7689BE2-4AEB-5F4D-9169-6870399EE60C}"/>
              </a:ext>
            </a:extLst>
          </p:cNvPr>
          <p:cNvPicPr>
            <a:picLocks noChangeAspect="1"/>
          </p:cNvPicPr>
          <p:nvPr/>
        </p:nvPicPr>
        <p:blipFill>
          <a:blip r:embed="rId4"/>
          <a:stretch>
            <a:fillRect/>
          </a:stretch>
        </p:blipFill>
        <p:spPr>
          <a:xfrm>
            <a:off x="3743324" y="5311872"/>
            <a:ext cx="4484635" cy="1348712"/>
          </a:xfrm>
          <a:prstGeom prst="rect">
            <a:avLst/>
          </a:prstGeom>
        </p:spPr>
      </p:pic>
      <p:sp>
        <p:nvSpPr>
          <p:cNvPr id="8" name="Content Placeholder 7">
            <a:extLst>
              <a:ext uri="{FF2B5EF4-FFF2-40B4-BE49-F238E27FC236}">
                <a16:creationId xmlns:a16="http://schemas.microsoft.com/office/drawing/2014/main" id="{2398C301-CF43-D94F-8E5A-4A87FC5D9DAC}"/>
              </a:ext>
            </a:extLst>
          </p:cNvPr>
          <p:cNvSpPr>
            <a:spLocks noGrp="1"/>
          </p:cNvSpPr>
          <p:nvPr>
            <p:ph sz="half" idx="2"/>
          </p:nvPr>
        </p:nvSpPr>
        <p:spPr>
          <a:xfrm>
            <a:off x="1873983" y="1100870"/>
            <a:ext cx="7971643" cy="4184625"/>
          </a:xfrm>
        </p:spPr>
        <p:txBody>
          <a:bodyPr>
            <a:normAutofit fontScale="92500" lnSpcReduction="10000"/>
          </a:bodyPr>
          <a:lstStyle/>
          <a:p>
            <a:r>
              <a:rPr lang="en-US" dirty="0"/>
              <a:t>Brief, interactive role-play simulation </a:t>
            </a:r>
          </a:p>
          <a:p>
            <a:r>
              <a:rPr lang="en-US" dirty="0"/>
              <a:t>Designed to enhance healthcare professionals’ ability to introduce HPV vaccine and address hesitant parents’ concerns</a:t>
            </a:r>
          </a:p>
          <a:p>
            <a:r>
              <a:rPr lang="en-US" dirty="0"/>
              <a:t>Developed by Academic Pediatric Association, American Academy of Pediatrics, and </a:t>
            </a:r>
            <a:r>
              <a:rPr lang="en-US" dirty="0" err="1"/>
              <a:t>Kognito</a:t>
            </a:r>
            <a:endParaRPr lang="en-US" dirty="0"/>
          </a:p>
          <a:p>
            <a:r>
              <a:rPr lang="en-US" dirty="0"/>
              <a:t>Free</a:t>
            </a:r>
          </a:p>
          <a:p>
            <a:r>
              <a:rPr lang="en-US" dirty="0"/>
              <a:t>Available for mobile devices:</a:t>
            </a:r>
          </a:p>
          <a:p>
            <a:pPr lvl="1"/>
            <a:r>
              <a:rPr lang="en-US" dirty="0"/>
              <a:t>From the Google Play Store</a:t>
            </a:r>
            <a:br>
              <a:rPr lang="en-US" dirty="0"/>
            </a:br>
            <a:r>
              <a:rPr lang="en-US" sz="1575" dirty="0"/>
              <a:t>https://play.google.com/store/apps/details?id=</a:t>
            </a:r>
            <a:r>
              <a:rPr lang="en-US" sz="1575" dirty="0" err="1"/>
              <a:t>com.kognito.hpv_immunization</a:t>
            </a:r>
            <a:endParaRPr lang="en-US" dirty="0"/>
          </a:p>
          <a:p>
            <a:pPr lvl="1"/>
            <a:r>
              <a:rPr lang="en-US" dirty="0"/>
              <a:t>From the Apple iTunes Store</a:t>
            </a:r>
            <a:br>
              <a:rPr lang="en-US" dirty="0"/>
            </a:br>
            <a:r>
              <a:rPr lang="en-US" sz="1500" dirty="0"/>
              <a:t>https://</a:t>
            </a:r>
            <a:r>
              <a:rPr lang="en-US" sz="1500" dirty="0" err="1"/>
              <a:t>itunes.apple.com</a:t>
            </a:r>
            <a:r>
              <a:rPr lang="en-US" sz="1500" dirty="0"/>
              <a:t>/us/app/</a:t>
            </a:r>
            <a:r>
              <a:rPr lang="en-US" sz="1500" dirty="0" err="1"/>
              <a:t>hpv</a:t>
            </a:r>
            <a:r>
              <a:rPr lang="en-US" sz="1500" dirty="0"/>
              <a:t>-vaccine-same-way-same-day/id1356847181?mt=8 </a:t>
            </a:r>
          </a:p>
          <a:p>
            <a:endParaRPr lang="en-US" dirty="0"/>
          </a:p>
        </p:txBody>
      </p:sp>
    </p:spTree>
    <p:extLst>
      <p:ext uri="{BB962C8B-B14F-4D97-AF65-F5344CB8AC3E}">
        <p14:creationId xmlns:p14="http://schemas.microsoft.com/office/powerpoint/2010/main" val="449347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5885" y="349328"/>
            <a:ext cx="6287784" cy="584775"/>
          </a:xfrm>
          <a:prstGeom prst="rect">
            <a:avLst/>
          </a:prstGeom>
          <a:noFill/>
        </p:spPr>
        <p:txBody>
          <a:bodyPr wrap="square" rtlCol="0">
            <a:spAutoFit/>
          </a:bodyPr>
          <a:lstStyle/>
          <a:p>
            <a:pPr algn="r"/>
            <a:r>
              <a:rPr lang="en-US" sz="3200" b="1" dirty="0">
                <a:solidFill>
                  <a:schemeClr val="accent5">
                    <a:lumMod val="60000"/>
                    <a:lumOff val="40000"/>
                  </a:schemeClr>
                </a:solidFill>
                <a:latin typeface="Arial" panose="020B0604020202020204" pitchFamily="34" charset="0"/>
                <a:cs typeface="Arial" panose="020B0604020202020204" pitchFamily="34" charset="0"/>
              </a:rPr>
              <a:t>Addressing Safety Issues</a:t>
            </a:r>
          </a:p>
        </p:txBody>
      </p:sp>
      <p:sp>
        <p:nvSpPr>
          <p:cNvPr id="5" name="TextBox 4"/>
          <p:cNvSpPr txBox="1"/>
          <p:nvPr/>
        </p:nvSpPr>
        <p:spPr>
          <a:xfrm>
            <a:off x="2032550" y="1678530"/>
            <a:ext cx="7983063" cy="3970318"/>
          </a:xfrm>
          <a:prstGeom prst="rect">
            <a:avLst/>
          </a:prstGeom>
          <a:noFill/>
        </p:spPr>
        <p:txBody>
          <a:bodyPr wrap="square" rtlCol="0">
            <a:spAutoFit/>
          </a:bodyPr>
          <a:lstStyle/>
          <a:p>
            <a:r>
              <a:rPr lang="en-US" dirty="0">
                <a:solidFill>
                  <a:srgbClr val="FFC000"/>
                </a:solidFill>
                <a:latin typeface="Arial" panose="020B0604020202020204" pitchFamily="34" charset="0"/>
                <a:cs typeface="Arial" panose="020B0604020202020204" pitchFamily="34" charset="0"/>
              </a:rPr>
              <a:t>Q:</a:t>
            </a:r>
            <a:r>
              <a:rPr lang="en-US" dirty="0">
                <a:latin typeface="Arial" panose="020B0604020202020204" pitchFamily="34" charset="0"/>
                <a:cs typeface="Arial" panose="020B0604020202020204" pitchFamily="34" charset="0"/>
              </a:rPr>
              <a:t>  “I have concerns about vaccine safety---I keep reading things online that say it isn’t safe.” </a:t>
            </a:r>
          </a:p>
          <a:p>
            <a:r>
              <a:rPr lang="en-US" dirty="0">
                <a:solidFill>
                  <a:srgbClr val="FFC000"/>
                </a:solidFill>
                <a:latin typeface="Arial" panose="020B0604020202020204" pitchFamily="34" charset="0"/>
                <a:cs typeface="Arial" panose="020B0604020202020204" pitchFamily="34" charset="0"/>
              </a:rPr>
              <a:t>A:</a:t>
            </a:r>
            <a:r>
              <a:rPr lang="en-US" dirty="0">
                <a:solidFill>
                  <a:schemeClr val="bg1"/>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There may be common mild side effects like headache or fever. There can be pain, redness, and/or swelling where the shot was given, but no other safety issues.  No deaths have been attributed to HPV vaccine doses</a:t>
            </a:r>
            <a:r>
              <a:rPr lang="en-US" dirty="0">
                <a:solidFill>
                  <a:schemeClr val="bg1"/>
                </a:solidFill>
                <a:latin typeface="Arial" panose="020B0604020202020204" pitchFamily="34" charset="0"/>
                <a:cs typeface="Arial" panose="020B0604020202020204" pitchFamily="34" charset="0"/>
              </a:rPr>
              <a:t>.</a:t>
            </a:r>
          </a:p>
          <a:p>
            <a:endParaRPr lang="en-US" dirty="0">
              <a:solidFill>
                <a:schemeClr val="bg1"/>
              </a:solidFill>
              <a:latin typeface="Arial" panose="020B0604020202020204" pitchFamily="34" charset="0"/>
              <a:cs typeface="Arial" panose="020B0604020202020204" pitchFamily="34" charset="0"/>
            </a:endParaRPr>
          </a:p>
          <a:p>
            <a:r>
              <a:rPr lang="en-US" dirty="0">
                <a:solidFill>
                  <a:srgbClr val="FFC000"/>
                </a:solidFill>
                <a:latin typeface="Arial" panose="020B0604020202020204" pitchFamily="34" charset="0"/>
                <a:cs typeface="Arial" panose="020B0604020202020204" pitchFamily="34" charset="0"/>
              </a:rPr>
              <a:t>Q:</a:t>
            </a:r>
            <a:r>
              <a:rPr lang="en-US" dirty="0">
                <a:solidFill>
                  <a:schemeClr val="bg1"/>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“Could HPV vaccine cause my child to have infertility problems later?”</a:t>
            </a:r>
          </a:p>
          <a:p>
            <a:r>
              <a:rPr lang="en-US" dirty="0">
                <a:solidFill>
                  <a:srgbClr val="FFC000"/>
                </a:solidFill>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There is no data to suggest this.  But women who develop cervical cancer could require treatment that would limit their ability to have children.</a:t>
            </a:r>
          </a:p>
          <a:p>
            <a:endParaRPr lang="en-US" dirty="0">
              <a:solidFill>
                <a:schemeClr val="bg1"/>
              </a:solidFill>
              <a:latin typeface="Arial" panose="020B0604020202020204" pitchFamily="34" charset="0"/>
              <a:cs typeface="Arial" panose="020B0604020202020204" pitchFamily="34" charset="0"/>
            </a:endParaRPr>
          </a:p>
          <a:p>
            <a:r>
              <a:rPr lang="en-US" dirty="0">
                <a:solidFill>
                  <a:srgbClr val="FFC000"/>
                </a:solidFill>
                <a:latin typeface="Arial" panose="020B0604020202020204" pitchFamily="34" charset="0"/>
                <a:cs typeface="Arial" panose="020B0604020202020204" pitchFamily="34" charset="0"/>
              </a:rPr>
              <a:t>Q:  </a:t>
            </a:r>
            <a:r>
              <a:rPr lang="en-US" dirty="0">
                <a:latin typeface="Arial" panose="020B0604020202020204" pitchFamily="34" charset="0"/>
                <a:cs typeface="Arial" panose="020B0604020202020204" pitchFamily="34" charset="0"/>
              </a:rPr>
              <a:t>“I’m worried that getting this vaccine will give my child a green light to become sexually active, thinking he/she is protected from STDs.”</a:t>
            </a:r>
          </a:p>
          <a:p>
            <a:r>
              <a:rPr lang="en-US" dirty="0">
                <a:solidFill>
                  <a:srgbClr val="FFC000"/>
                </a:solidFill>
                <a:latin typeface="Arial" panose="020B0604020202020204" pitchFamily="34" charset="0"/>
                <a:cs typeface="Arial" panose="020B0604020202020204" pitchFamily="34" charset="0"/>
              </a:rPr>
              <a:t>A:</a:t>
            </a:r>
            <a:r>
              <a:rPr lang="en-US" dirty="0">
                <a:solidFill>
                  <a:schemeClr val="bg1"/>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Numerous studies have shown that this vaccine does not make kids more likely to be sexually active or start having sex at a younger age.</a:t>
            </a:r>
          </a:p>
        </p:txBody>
      </p:sp>
      <p:sp>
        <p:nvSpPr>
          <p:cNvPr id="3" name="Rectangle 2"/>
          <p:cNvSpPr/>
          <p:nvPr/>
        </p:nvSpPr>
        <p:spPr>
          <a:xfrm>
            <a:off x="3258757" y="887094"/>
            <a:ext cx="6841671" cy="677108"/>
          </a:xfrm>
          <a:prstGeom prst="rect">
            <a:avLst/>
          </a:prstGeom>
        </p:spPr>
        <p:txBody>
          <a:bodyPr wrap="square">
            <a:spAutoFit/>
          </a:bodyPr>
          <a:lstStyle/>
          <a:p>
            <a:endParaRPr lang="en-US" dirty="0"/>
          </a:p>
          <a:p>
            <a:r>
              <a:rPr lang="en-US" sz="2000" dirty="0">
                <a:solidFill>
                  <a:srgbClr val="FFC000"/>
                </a:solidFill>
                <a:latin typeface="Arial" panose="020B0604020202020204" pitchFamily="34" charset="0"/>
                <a:cs typeface="Arial" panose="020B0604020202020204" pitchFamily="34" charset="0"/>
              </a:rPr>
              <a:t>Concerns about unique risks for adolescent girls</a:t>
            </a:r>
          </a:p>
        </p:txBody>
      </p:sp>
      <p:sp>
        <p:nvSpPr>
          <p:cNvPr id="7" name="TextBox 6"/>
          <p:cNvSpPr txBox="1"/>
          <p:nvPr/>
        </p:nvSpPr>
        <p:spPr>
          <a:xfrm>
            <a:off x="1698661" y="6186614"/>
            <a:ext cx="7622232" cy="600164"/>
          </a:xfrm>
          <a:prstGeom prst="rect">
            <a:avLst/>
          </a:prstGeom>
          <a:noFill/>
        </p:spPr>
        <p:txBody>
          <a:bodyPr wrap="square" rtlCol="0">
            <a:spAutoFit/>
          </a:bodyPr>
          <a:lstStyle/>
          <a:p>
            <a:r>
              <a:rPr lang="en-US" sz="1100" dirty="0"/>
              <a:t>Sources: (1) “Science Behind HPV Vaccine Communications: Creating an Evidence-based Campaign,”  presentation by Jill  Roark, MPH, NCIRD  (2) https://www.cancer.org/cancer/cancer-causes/infectious-agents/hpv/hpv-vaccine-facts-and-fears.html</a:t>
            </a:r>
          </a:p>
        </p:txBody>
      </p:sp>
    </p:spTree>
    <p:extLst>
      <p:ext uri="{BB962C8B-B14F-4D97-AF65-F5344CB8AC3E}">
        <p14:creationId xmlns:p14="http://schemas.microsoft.com/office/powerpoint/2010/main" val="1516193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6344" y="435429"/>
            <a:ext cx="5595257" cy="523220"/>
          </a:xfrm>
          <a:prstGeom prst="rect">
            <a:avLst/>
          </a:prstGeom>
          <a:noFill/>
        </p:spPr>
        <p:txBody>
          <a:bodyPr wrap="square" rtlCol="0">
            <a:spAutoFit/>
          </a:bodyPr>
          <a:lstStyle/>
          <a:p>
            <a:pPr algn="ctr"/>
            <a:r>
              <a:rPr lang="en-US" sz="2800" dirty="0">
                <a:solidFill>
                  <a:schemeClr val="accent5">
                    <a:lumMod val="60000"/>
                    <a:lumOff val="40000"/>
                  </a:schemeClr>
                </a:solidFill>
              </a:rPr>
              <a:t>Post-licensure Safety Data</a:t>
            </a:r>
          </a:p>
        </p:txBody>
      </p:sp>
      <p:sp>
        <p:nvSpPr>
          <p:cNvPr id="3" name="TextBox 2"/>
          <p:cNvSpPr txBox="1"/>
          <p:nvPr/>
        </p:nvSpPr>
        <p:spPr>
          <a:xfrm>
            <a:off x="1850571" y="1066799"/>
            <a:ext cx="8425543" cy="517064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t>From June 2006 to March 2014, 96 reports of death after receiving HPV4 vaccine were submitted to VAERS.  Detailed CDC and FDA review  following HPV4 vaccine alone or in combination with other vaccines identified no pattern of occurrence of death that would suggest a causal association with HPV4.</a:t>
            </a:r>
          </a:p>
          <a:p>
            <a:pPr marL="285750" indent="-285750">
              <a:lnSpc>
                <a:spcPct val="150000"/>
              </a:lnSpc>
              <a:buFont typeface="Arial" panose="020B0604020202020204" pitchFamily="34" charset="0"/>
              <a:buChar char="•"/>
            </a:pPr>
            <a:r>
              <a:rPr lang="en-US" sz="2000" dirty="0"/>
              <a:t>Similarly, studies in Denmark and Sweden showed no consistent evidence supporting causal associations between HPV4 and autoimmune, neurologic conditions, and venous thromboembolism.</a:t>
            </a:r>
          </a:p>
          <a:p>
            <a:pPr marL="285750" indent="-285750">
              <a:lnSpc>
                <a:spcPct val="150000"/>
              </a:lnSpc>
              <a:buFont typeface="Arial" panose="020B0604020202020204" pitchFamily="34" charset="0"/>
              <a:buChar char="•"/>
            </a:pPr>
            <a:r>
              <a:rPr lang="en-US" sz="2000" dirty="0"/>
              <a:t>A study in France showed no increased risk for autoimmune diseases, Multiple Sclerosis, G-B Syndrome, lupus, rheumatoid arthritis, </a:t>
            </a:r>
          </a:p>
          <a:p>
            <a:pPr>
              <a:lnSpc>
                <a:spcPct val="150000"/>
              </a:lnSpc>
            </a:pPr>
            <a:r>
              <a:rPr lang="en-US" sz="2000" dirty="0"/>
              <a:t>    or type I diabetes.</a:t>
            </a:r>
          </a:p>
        </p:txBody>
      </p:sp>
      <p:sp>
        <p:nvSpPr>
          <p:cNvPr id="4" name="TextBox 3"/>
          <p:cNvSpPr txBox="1"/>
          <p:nvPr/>
        </p:nvSpPr>
        <p:spPr>
          <a:xfrm>
            <a:off x="2285999" y="6393290"/>
            <a:ext cx="8240487" cy="461665"/>
          </a:xfrm>
          <a:prstGeom prst="rect">
            <a:avLst/>
          </a:prstGeom>
          <a:noFill/>
        </p:spPr>
        <p:txBody>
          <a:bodyPr wrap="square" rtlCol="0">
            <a:spAutoFit/>
          </a:bodyPr>
          <a:lstStyle/>
          <a:p>
            <a:r>
              <a:rPr lang="en-US" sz="1200" dirty="0"/>
              <a:t>Source: MMWR, Recommendations &amp; Reports/Vol. 63/No. 5, Human Papillomavirus Vaccination</a:t>
            </a:r>
          </a:p>
          <a:p>
            <a:endParaRPr lang="en-US" sz="1200" dirty="0"/>
          </a:p>
        </p:txBody>
      </p:sp>
    </p:spTree>
    <p:extLst>
      <p:ext uri="{BB962C8B-B14F-4D97-AF65-F5344CB8AC3E}">
        <p14:creationId xmlns:p14="http://schemas.microsoft.com/office/powerpoint/2010/main" val="3779443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15887" y="261257"/>
            <a:ext cx="8577943" cy="523220"/>
          </a:xfrm>
          <a:prstGeom prst="rect">
            <a:avLst/>
          </a:prstGeom>
          <a:noFill/>
        </p:spPr>
        <p:txBody>
          <a:bodyPr wrap="square" rtlCol="0">
            <a:spAutoFit/>
          </a:bodyPr>
          <a:lstStyle/>
          <a:p>
            <a:pPr algn="ctr"/>
            <a:r>
              <a:rPr lang="en-US" sz="2800" dirty="0">
                <a:solidFill>
                  <a:schemeClr val="accent5">
                    <a:lumMod val="60000"/>
                    <a:lumOff val="40000"/>
                  </a:schemeClr>
                </a:solidFill>
              </a:rPr>
              <a:t>If a Parent Doesn’t Say Yes Right Away……..</a:t>
            </a:r>
          </a:p>
        </p:txBody>
      </p:sp>
      <p:sp>
        <p:nvSpPr>
          <p:cNvPr id="6" name="TextBox 5"/>
          <p:cNvSpPr txBox="1"/>
          <p:nvPr/>
        </p:nvSpPr>
        <p:spPr>
          <a:xfrm>
            <a:off x="2117271" y="1088963"/>
            <a:ext cx="7870372" cy="5016758"/>
          </a:xfrm>
          <a:prstGeom prst="rect">
            <a:avLst/>
          </a:prstGeom>
          <a:noFill/>
        </p:spPr>
        <p:txBody>
          <a:bodyPr wrap="square" rtlCol="0">
            <a:spAutoFit/>
          </a:bodyPr>
          <a:lstStyle/>
          <a:p>
            <a:r>
              <a:rPr lang="en-US" sz="2000" b="1" dirty="0">
                <a:solidFill>
                  <a:srgbClr val="92D050"/>
                </a:solidFill>
              </a:rPr>
              <a:t>ASK:</a:t>
            </a:r>
          </a:p>
          <a:p>
            <a:pPr marL="742950" lvl="1" indent="-285750">
              <a:buFont typeface="Arial" panose="020B0604020202020204" pitchFamily="34" charset="0"/>
              <a:buChar char="•"/>
            </a:pPr>
            <a:r>
              <a:rPr lang="en-US" sz="2000" dirty="0"/>
              <a:t>Give parents a chance to ask questions and voice concerns</a:t>
            </a:r>
          </a:p>
          <a:p>
            <a:pPr marL="742950" lvl="1" indent="-285750">
              <a:buFont typeface="Arial" panose="020B0604020202020204" pitchFamily="34" charset="0"/>
              <a:buChar char="•"/>
            </a:pPr>
            <a:r>
              <a:rPr lang="en-US" sz="2000" dirty="0"/>
              <a:t>Clarify and restate their concerns to make sure you understand</a:t>
            </a:r>
          </a:p>
          <a:p>
            <a:endParaRPr lang="en-US" sz="2000" dirty="0"/>
          </a:p>
          <a:p>
            <a:r>
              <a:rPr lang="en-US" sz="2000" b="1" dirty="0">
                <a:solidFill>
                  <a:schemeClr val="accent6">
                    <a:lumMod val="60000"/>
                    <a:lumOff val="40000"/>
                  </a:schemeClr>
                </a:solidFill>
              </a:rPr>
              <a:t>ACKNOWLEDGE:</a:t>
            </a:r>
          </a:p>
          <a:p>
            <a:pPr marL="742950" lvl="1" indent="-285750">
              <a:buFont typeface="Arial" panose="020B0604020202020204" pitchFamily="34" charset="0"/>
              <a:buChar char="•"/>
            </a:pPr>
            <a:r>
              <a:rPr lang="en-US" sz="2000" dirty="0"/>
              <a:t>Emphasize it is the parent’s decision</a:t>
            </a:r>
          </a:p>
          <a:p>
            <a:pPr marL="742950" lvl="1" indent="-285750">
              <a:buFont typeface="Arial" panose="020B0604020202020204" pitchFamily="34" charset="0"/>
              <a:buChar char="•"/>
            </a:pPr>
            <a:r>
              <a:rPr lang="en-US" sz="2000" dirty="0"/>
              <a:t>Acknowledge risks and conflicting information sources</a:t>
            </a:r>
          </a:p>
          <a:p>
            <a:pPr marL="742950" lvl="1" indent="-285750">
              <a:buFont typeface="Arial" panose="020B0604020202020204" pitchFamily="34" charset="0"/>
              <a:buChar char="•"/>
            </a:pPr>
            <a:r>
              <a:rPr lang="en-US" sz="2000" dirty="0"/>
              <a:t>Applaud them for wanting what is best for their child</a:t>
            </a:r>
          </a:p>
          <a:p>
            <a:pPr marL="742950" lvl="1" indent="-285750">
              <a:buFont typeface="Arial" panose="020B0604020202020204" pitchFamily="34" charset="0"/>
              <a:buChar char="•"/>
            </a:pPr>
            <a:r>
              <a:rPr lang="en-US" sz="2000" dirty="0"/>
              <a:t>Be clear that you are concerned for the health of their child---not just public health safety</a:t>
            </a:r>
          </a:p>
          <a:p>
            <a:endParaRPr lang="en-US" sz="2000" dirty="0"/>
          </a:p>
          <a:p>
            <a:r>
              <a:rPr lang="en-US" sz="2000" b="1" dirty="0">
                <a:solidFill>
                  <a:schemeClr val="accent3">
                    <a:lumMod val="75000"/>
                  </a:schemeClr>
                </a:solidFill>
              </a:rPr>
              <a:t>ADVISE:</a:t>
            </a:r>
          </a:p>
          <a:p>
            <a:pPr marL="742950" lvl="1" indent="-285750">
              <a:buFont typeface="Arial" panose="020B0604020202020204" pitchFamily="34" charset="0"/>
              <a:buChar char="•"/>
            </a:pPr>
            <a:r>
              <a:rPr lang="en-US" sz="2000" dirty="0"/>
              <a:t>Allow time to discuss the pros and cons of the vaccine</a:t>
            </a:r>
          </a:p>
          <a:p>
            <a:pPr marL="742950" lvl="1" indent="-285750">
              <a:buFont typeface="Arial" panose="020B0604020202020204" pitchFamily="34" charset="0"/>
              <a:buChar char="•"/>
            </a:pPr>
            <a:r>
              <a:rPr lang="en-US" sz="2000" dirty="0"/>
              <a:t>Be willing to discuss parents’ ideas</a:t>
            </a:r>
          </a:p>
          <a:p>
            <a:pPr marL="742950" lvl="1" indent="-285750">
              <a:buFont typeface="Arial" panose="020B0604020202020204" pitchFamily="34" charset="0"/>
              <a:buChar char="•"/>
            </a:pPr>
            <a:r>
              <a:rPr lang="en-US" sz="2000" dirty="0"/>
              <a:t>Offer written resources for parents</a:t>
            </a:r>
          </a:p>
        </p:txBody>
      </p:sp>
      <p:sp>
        <p:nvSpPr>
          <p:cNvPr id="2" name="TextBox 1"/>
          <p:cNvSpPr txBox="1"/>
          <p:nvPr/>
        </p:nvSpPr>
        <p:spPr>
          <a:xfrm>
            <a:off x="1915887" y="6410208"/>
            <a:ext cx="4512129" cy="307777"/>
          </a:xfrm>
          <a:prstGeom prst="rect">
            <a:avLst/>
          </a:prstGeom>
          <a:noFill/>
        </p:spPr>
        <p:txBody>
          <a:bodyPr wrap="square" rtlCol="0">
            <a:spAutoFit/>
          </a:bodyPr>
          <a:lstStyle/>
          <a:p>
            <a:r>
              <a:rPr lang="en-US" sz="1400" dirty="0"/>
              <a:t>Source: aap.org/</a:t>
            </a:r>
            <a:r>
              <a:rPr lang="en-US" sz="1400" dirty="0" err="1"/>
              <a:t>hpvtoolkit</a:t>
            </a:r>
            <a:endParaRPr lang="en-US" sz="1400" dirty="0"/>
          </a:p>
        </p:txBody>
      </p:sp>
    </p:spTree>
    <p:extLst>
      <p:ext uri="{BB962C8B-B14F-4D97-AF65-F5344CB8AC3E}">
        <p14:creationId xmlns:p14="http://schemas.microsoft.com/office/powerpoint/2010/main" val="509962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ChangeArrowheads="1"/>
          </p:cNvSpPr>
          <p:nvPr>
            <p:ph type="title" idx="4294967295"/>
          </p:nvPr>
        </p:nvSpPr>
        <p:spPr>
          <a:xfrm>
            <a:off x="2209800" y="281421"/>
            <a:ext cx="7772400" cy="838200"/>
          </a:xfrm>
        </p:spPr>
        <p:txBody>
          <a:bodyPr/>
          <a:lstStyle/>
          <a:p>
            <a:pPr algn="ctr" eaLnBrk="1" hangingPunct="1"/>
            <a:r>
              <a:rPr lang="en-US" sz="3600" dirty="0">
                <a:solidFill>
                  <a:schemeClr val="accent5">
                    <a:lumMod val="60000"/>
                    <a:lumOff val="40000"/>
                  </a:schemeClr>
                </a:solidFill>
                <a:latin typeface="Arial" panose="020B0604020202020204" pitchFamily="34" charset="0"/>
                <a:cs typeface="Arial" panose="020B0604020202020204" pitchFamily="34" charset="0"/>
              </a:rPr>
              <a:t>Faculty Disclosure Information</a:t>
            </a:r>
          </a:p>
        </p:txBody>
      </p:sp>
      <p:sp>
        <p:nvSpPr>
          <p:cNvPr id="196610" name="Rectangle 3"/>
          <p:cNvSpPr>
            <a:spLocks noGrp="1" noChangeArrowheads="1"/>
          </p:cNvSpPr>
          <p:nvPr>
            <p:ph type="body" idx="4294967295"/>
          </p:nvPr>
        </p:nvSpPr>
        <p:spPr>
          <a:xfrm>
            <a:off x="1828800" y="1851252"/>
            <a:ext cx="8534400" cy="4876800"/>
          </a:xfrm>
        </p:spPr>
        <p:txBody>
          <a:bodyPr/>
          <a:lstStyle/>
          <a:p>
            <a:pPr eaLnBrk="1" hangingPunct="1"/>
            <a:r>
              <a:rPr lang="en-US" sz="2400" dirty="0">
                <a:latin typeface="Arial" panose="020B0604020202020204" pitchFamily="34" charset="0"/>
                <a:cs typeface="Arial" panose="020B0604020202020204" pitchFamily="34" charset="0"/>
              </a:rPr>
              <a:t>In accordance with ACCME* and ANCC-COA* Standards, all faculty members are required to disclose to the program audience any real or apparent conflict of interest to the content of their presentation. </a:t>
            </a:r>
          </a:p>
          <a:p>
            <a:pPr eaLnBrk="1" hangingPunct="1"/>
            <a:r>
              <a:rPr lang="en-US" sz="2400" dirty="0">
                <a:latin typeface="Arial" panose="020B0604020202020204" pitchFamily="34" charset="0"/>
                <a:cs typeface="Arial" panose="020B0604020202020204" pitchFamily="34" charset="0"/>
              </a:rPr>
              <a:t>This presentation will include the most current ACIP recommendations for HPV vaccine, but is not a comprehensive review of all available vaccines. </a:t>
            </a:r>
          </a:p>
          <a:p>
            <a:pPr eaLnBrk="1" hangingPunct="1"/>
            <a:r>
              <a:rPr lang="en-US" sz="2400" dirty="0">
                <a:latin typeface="Arial" panose="020B0604020202020204" pitchFamily="34" charset="0"/>
                <a:cs typeface="Arial" panose="020B0604020202020204" pitchFamily="34" charset="0"/>
              </a:rPr>
              <a:t>Detailed information regarding all ACIP Recommendations is available at </a:t>
            </a:r>
            <a:r>
              <a:rPr lang="en-US" sz="2400" dirty="0">
                <a:solidFill>
                  <a:srgbClr val="00B0F0"/>
                </a:solidFill>
                <a:latin typeface="Arial" panose="020B0604020202020204" pitchFamily="34" charset="0"/>
                <a:cs typeface="Arial" panose="020B0604020202020204" pitchFamily="34" charset="0"/>
              </a:rPr>
              <a:t>www.cdc.gov/vaccines/acip/recs/index.html</a:t>
            </a:r>
          </a:p>
          <a:p>
            <a:pPr marL="0" indent="0">
              <a:buNone/>
            </a:pPr>
            <a:endParaRPr lang="en-US" dirty="0"/>
          </a:p>
        </p:txBody>
      </p:sp>
      <p:sp>
        <p:nvSpPr>
          <p:cNvPr id="196611" name="Text Box 4"/>
          <p:cNvSpPr txBox="1">
            <a:spLocks noChangeArrowheads="1"/>
          </p:cNvSpPr>
          <p:nvPr/>
        </p:nvSpPr>
        <p:spPr bwMode="auto">
          <a:xfrm>
            <a:off x="2615514" y="6096001"/>
            <a:ext cx="6096000" cy="954107"/>
          </a:xfrm>
          <a:prstGeom prst="rect">
            <a:avLst/>
          </a:prstGeom>
          <a:noFill/>
          <a:ln w="9525">
            <a:noFill/>
            <a:miter lim="800000"/>
            <a:headEnd/>
            <a:tailEnd/>
          </a:ln>
        </p:spPr>
        <p:txBody>
          <a:bodyPr>
            <a:spAutoFit/>
          </a:bodyPr>
          <a:lstStyle/>
          <a:p>
            <a:pPr>
              <a:spcBef>
                <a:spcPct val="50000"/>
              </a:spcBef>
            </a:pPr>
            <a:r>
              <a:rPr lang="en-US" sz="1400" b="1" dirty="0">
                <a:solidFill>
                  <a:srgbClr val="FFFFFF"/>
                </a:solidFill>
              </a:rPr>
              <a:t>*</a:t>
            </a:r>
            <a:r>
              <a:rPr lang="en-US" sz="1400" b="1" dirty="0">
                <a:solidFill>
                  <a:srgbClr val="FFFFFF"/>
                </a:solidFill>
                <a:latin typeface="Arial" panose="020B0604020202020204" pitchFamily="34" charset="0"/>
                <a:cs typeface="Arial" panose="020B0604020202020204" pitchFamily="34" charset="0"/>
              </a:rPr>
              <a:t>Accreditation Council for Continuing Medical Education</a:t>
            </a:r>
          </a:p>
          <a:p>
            <a:pPr>
              <a:spcBef>
                <a:spcPct val="50000"/>
              </a:spcBef>
            </a:pPr>
            <a:r>
              <a:rPr lang="en-US" sz="1400" b="1" dirty="0">
                <a:solidFill>
                  <a:srgbClr val="FFFFFF"/>
                </a:solidFill>
                <a:latin typeface="Arial" panose="020B0604020202020204" pitchFamily="34" charset="0"/>
                <a:cs typeface="Arial" panose="020B0604020202020204" pitchFamily="34" charset="0"/>
              </a:rPr>
              <a:t>*American Nurses Credentialing Center Commission on Accreditation</a:t>
            </a:r>
          </a:p>
          <a:p>
            <a:pPr>
              <a:spcBef>
                <a:spcPct val="50000"/>
              </a:spcBef>
            </a:pPr>
            <a:endParaRPr lang="en-US" sz="14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6026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00177" y="613809"/>
            <a:ext cx="7271340" cy="523220"/>
          </a:xfrm>
          <a:prstGeom prst="rect">
            <a:avLst/>
          </a:prstGeom>
          <a:noFill/>
        </p:spPr>
        <p:txBody>
          <a:bodyPr wrap="square" rtlCol="0">
            <a:spAutoFit/>
          </a:bodyPr>
          <a:lstStyle/>
          <a:p>
            <a:pPr algn="ctr"/>
            <a:r>
              <a:rPr lang="en-US" sz="2800" dirty="0">
                <a:solidFill>
                  <a:schemeClr val="accent5">
                    <a:lumMod val="60000"/>
                    <a:lumOff val="40000"/>
                  </a:schemeClr>
                </a:solidFill>
              </a:rPr>
              <a:t>A MESSAGE FOR EVERYONE</a:t>
            </a:r>
          </a:p>
        </p:txBody>
      </p:sp>
      <p:sp>
        <p:nvSpPr>
          <p:cNvPr id="4" name="TextBox 3"/>
          <p:cNvSpPr txBox="1"/>
          <p:nvPr/>
        </p:nvSpPr>
        <p:spPr>
          <a:xfrm>
            <a:off x="2417135" y="1541721"/>
            <a:ext cx="6889898"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t>Identify HPV Vaccination Champions from every sector</a:t>
            </a:r>
          </a:p>
          <a:p>
            <a:endParaRPr lang="en-US" sz="2800" dirty="0"/>
          </a:p>
          <a:p>
            <a:pPr marL="285750" indent="-285750">
              <a:buFont typeface="Arial" panose="020B0604020202020204" pitchFamily="34" charset="0"/>
              <a:buChar char="•"/>
            </a:pPr>
            <a:r>
              <a:rPr lang="en-US" sz="2800" dirty="0"/>
              <a:t>Engage employers, funders, foundations, and other stakeholders</a:t>
            </a:r>
          </a:p>
          <a:p>
            <a:endParaRPr lang="en-US" sz="2800" dirty="0"/>
          </a:p>
          <a:p>
            <a:pPr marL="285750" indent="-285750">
              <a:buFont typeface="Arial" panose="020B0604020202020204" pitchFamily="34" charset="0"/>
              <a:buChar char="•"/>
            </a:pPr>
            <a:r>
              <a:rPr lang="en-US" sz="2800" dirty="0"/>
              <a:t>Engage in state-based and regional collaboration</a:t>
            </a:r>
          </a:p>
        </p:txBody>
      </p:sp>
      <p:sp>
        <p:nvSpPr>
          <p:cNvPr id="5" name="TextBox 4"/>
          <p:cNvSpPr txBox="1"/>
          <p:nvPr/>
        </p:nvSpPr>
        <p:spPr>
          <a:xfrm>
            <a:off x="1757917" y="6400801"/>
            <a:ext cx="8314661" cy="276999"/>
          </a:xfrm>
          <a:prstGeom prst="rect">
            <a:avLst/>
          </a:prstGeom>
          <a:noFill/>
        </p:spPr>
        <p:txBody>
          <a:bodyPr wrap="square" rtlCol="0">
            <a:spAutoFit/>
          </a:bodyPr>
          <a:lstStyle/>
          <a:p>
            <a:r>
              <a:rPr lang="en-US" sz="1200" dirty="0"/>
              <a:t>Source:  GA HPV Healthcare Leadership Forum, American Cancer Society---7/17/18</a:t>
            </a:r>
          </a:p>
        </p:txBody>
      </p:sp>
    </p:spTree>
    <p:extLst>
      <p:ext uri="{BB962C8B-B14F-4D97-AF65-F5344CB8AC3E}">
        <p14:creationId xmlns:p14="http://schemas.microsoft.com/office/powerpoint/2010/main" val="4118911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09842" y="255381"/>
            <a:ext cx="1938351" cy="584775"/>
          </a:xfrm>
          <a:prstGeom prst="rect">
            <a:avLst/>
          </a:prstGeom>
          <a:noFill/>
        </p:spPr>
        <p:txBody>
          <a:bodyPr wrap="none" rtlCol="0">
            <a:spAutoFit/>
          </a:bodyPr>
          <a:lstStyle/>
          <a:p>
            <a:r>
              <a:rPr lang="en-US" sz="3200" dirty="0">
                <a:solidFill>
                  <a:schemeClr val="accent5">
                    <a:lumMod val="60000"/>
                    <a:lumOff val="40000"/>
                  </a:schemeClr>
                </a:solidFill>
              </a:rPr>
              <a:t>Summary</a:t>
            </a:r>
          </a:p>
        </p:txBody>
      </p:sp>
      <p:sp>
        <p:nvSpPr>
          <p:cNvPr id="3" name="TextBox 2"/>
          <p:cNvSpPr txBox="1"/>
          <p:nvPr/>
        </p:nvSpPr>
        <p:spPr>
          <a:xfrm>
            <a:off x="1937658" y="1007463"/>
            <a:ext cx="8730343" cy="507831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t>HPV is a very common virus---over 200 types</a:t>
            </a:r>
          </a:p>
          <a:p>
            <a:pPr marL="285750" indent="-285750">
              <a:lnSpc>
                <a:spcPct val="150000"/>
              </a:lnSpc>
              <a:buFont typeface="Arial" panose="020B0604020202020204" pitchFamily="34" charset="0"/>
              <a:buChar char="•"/>
            </a:pPr>
            <a:r>
              <a:rPr lang="en-US" sz="2400" dirty="0"/>
              <a:t>HPV can persist for decades in persons</a:t>
            </a:r>
          </a:p>
          <a:p>
            <a:pPr marL="285750" indent="-285750">
              <a:lnSpc>
                <a:spcPct val="150000"/>
              </a:lnSpc>
              <a:buFont typeface="Arial" panose="020B0604020202020204" pitchFamily="34" charset="0"/>
              <a:buChar char="•"/>
            </a:pPr>
            <a:r>
              <a:rPr lang="en-US" sz="2400" dirty="0"/>
              <a:t>HPV represents a broad threat for cancer in ALL mucosal tissues. </a:t>
            </a:r>
          </a:p>
          <a:p>
            <a:pPr marL="285750" indent="-285750">
              <a:lnSpc>
                <a:spcPct val="150000"/>
              </a:lnSpc>
              <a:buFont typeface="Arial" panose="020B0604020202020204" pitchFamily="34" charset="0"/>
              <a:buChar char="•"/>
            </a:pPr>
            <a:r>
              <a:rPr lang="en-US" sz="2400" dirty="0"/>
              <a:t>HPV is a key contributor to oral cancer as well as cervical cancer.</a:t>
            </a:r>
          </a:p>
          <a:p>
            <a:pPr marL="285750" indent="-285750">
              <a:lnSpc>
                <a:spcPct val="150000"/>
              </a:lnSpc>
              <a:buFont typeface="Arial" panose="020B0604020202020204" pitchFamily="34" charset="0"/>
              <a:buChar char="•"/>
            </a:pPr>
            <a:r>
              <a:rPr lang="en-US" sz="2400" dirty="0"/>
              <a:t>Over 270 million doses have been distributed worldwide and data continues to show the vaccine safe and effective.</a:t>
            </a:r>
          </a:p>
          <a:p>
            <a:pPr marL="285750" indent="-285750">
              <a:lnSpc>
                <a:spcPct val="150000"/>
              </a:lnSpc>
              <a:buFont typeface="Arial" panose="020B0604020202020204" pitchFamily="34" charset="0"/>
              <a:buChar char="•"/>
            </a:pPr>
            <a:endParaRPr lang="en-US" sz="2400" dirty="0"/>
          </a:p>
        </p:txBody>
      </p:sp>
      <p:sp>
        <p:nvSpPr>
          <p:cNvPr id="4" name="TextBox 3"/>
          <p:cNvSpPr txBox="1"/>
          <p:nvPr/>
        </p:nvSpPr>
        <p:spPr>
          <a:xfrm>
            <a:off x="1741714" y="6215037"/>
            <a:ext cx="8577943" cy="523220"/>
          </a:xfrm>
          <a:prstGeom prst="rect">
            <a:avLst/>
          </a:prstGeom>
          <a:noFill/>
        </p:spPr>
        <p:txBody>
          <a:bodyPr wrap="square" rtlCol="0">
            <a:spAutoFit/>
          </a:bodyPr>
          <a:lstStyle/>
          <a:p>
            <a:r>
              <a:rPr lang="en-US" sz="1400" dirty="0"/>
              <a:t>Sources: How HPV Causes Cancer &amp; Why It Still Matters : AHEC webinar---viewed 2/15/18</a:t>
            </a:r>
          </a:p>
          <a:p>
            <a:r>
              <a:rPr lang="en-US" sz="1400" dirty="0"/>
              <a:t>              www.cdc.gov/hpv </a:t>
            </a:r>
          </a:p>
        </p:txBody>
      </p:sp>
    </p:spTree>
    <p:extLst>
      <p:ext uri="{BB962C8B-B14F-4D97-AF65-F5344CB8AC3E}">
        <p14:creationId xmlns:p14="http://schemas.microsoft.com/office/powerpoint/2010/main" val="3740627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2"/>
          <p:cNvSpPr>
            <a:spLocks noGrp="1" noChangeArrowheads="1"/>
          </p:cNvSpPr>
          <p:nvPr>
            <p:ph type="title" idx="4294967295"/>
          </p:nvPr>
        </p:nvSpPr>
        <p:spPr>
          <a:xfrm>
            <a:off x="1524000" y="285524"/>
            <a:ext cx="8915400" cy="1143000"/>
          </a:xfrm>
        </p:spPr>
        <p:txBody>
          <a:bodyPr/>
          <a:lstStyle/>
          <a:p>
            <a:pPr algn="ctr" eaLnBrk="1" hangingPunct="1"/>
            <a:r>
              <a:rPr lang="en-US" sz="3600" dirty="0">
                <a:solidFill>
                  <a:schemeClr val="accent5">
                    <a:lumMod val="60000"/>
                    <a:lumOff val="40000"/>
                  </a:schemeClr>
                </a:solidFill>
              </a:rPr>
              <a:t>Internet Resources for </a:t>
            </a:r>
            <a:br>
              <a:rPr lang="en-US" sz="3600" dirty="0">
                <a:solidFill>
                  <a:schemeClr val="accent5">
                    <a:lumMod val="60000"/>
                    <a:lumOff val="40000"/>
                  </a:schemeClr>
                </a:solidFill>
              </a:rPr>
            </a:br>
            <a:r>
              <a:rPr lang="en-US" sz="3600" dirty="0">
                <a:solidFill>
                  <a:schemeClr val="accent5">
                    <a:lumMod val="60000"/>
                    <a:lumOff val="40000"/>
                  </a:schemeClr>
                </a:solidFill>
              </a:rPr>
              <a:t>Factual &amp; Responsible Information</a:t>
            </a:r>
          </a:p>
        </p:txBody>
      </p:sp>
      <p:pic>
        <p:nvPicPr>
          <p:cNvPr id="320514" name="Picture 3"/>
          <p:cNvPicPr>
            <a:picLocks noChangeAspect="1" noChangeArrowheads="1"/>
          </p:cNvPicPr>
          <p:nvPr/>
        </p:nvPicPr>
        <p:blipFill>
          <a:blip r:embed="rId3" cstate="print"/>
          <a:srcRect/>
          <a:stretch>
            <a:fillRect/>
          </a:stretch>
        </p:blipFill>
        <p:spPr bwMode="auto">
          <a:xfrm>
            <a:off x="2057400" y="1828801"/>
            <a:ext cx="6629400" cy="1006475"/>
          </a:xfrm>
          <a:prstGeom prst="rect">
            <a:avLst/>
          </a:prstGeom>
          <a:noFill/>
          <a:ln w="9525">
            <a:noFill/>
            <a:miter lim="800000"/>
            <a:headEnd/>
            <a:tailEnd/>
          </a:ln>
        </p:spPr>
      </p:pic>
      <p:pic>
        <p:nvPicPr>
          <p:cNvPr id="320515" name="Picture 4" descr="ACP-ASIM Online - American College of Physicians-American Society of Internal Medicine"/>
          <p:cNvPicPr>
            <a:picLocks noChangeAspect="1" noChangeArrowheads="1"/>
          </p:cNvPicPr>
          <p:nvPr/>
        </p:nvPicPr>
        <p:blipFill>
          <a:blip r:embed="rId4" cstate="print"/>
          <a:srcRect/>
          <a:stretch>
            <a:fillRect/>
          </a:stretch>
        </p:blipFill>
        <p:spPr bwMode="auto">
          <a:xfrm>
            <a:off x="1905000" y="3276601"/>
            <a:ext cx="4033838" cy="690563"/>
          </a:xfrm>
          <a:prstGeom prst="rect">
            <a:avLst/>
          </a:prstGeom>
          <a:noFill/>
          <a:ln w="9525">
            <a:noFill/>
            <a:miter lim="800000"/>
            <a:headEnd/>
            <a:tailEnd/>
          </a:ln>
        </p:spPr>
      </p:pic>
      <p:pic>
        <p:nvPicPr>
          <p:cNvPr id="320516" name="Picture 5" descr="homepage_header"/>
          <p:cNvPicPr>
            <a:picLocks noChangeAspect="1" noChangeArrowheads="1"/>
          </p:cNvPicPr>
          <p:nvPr/>
        </p:nvPicPr>
        <p:blipFill>
          <a:blip r:embed="rId5" cstate="print"/>
          <a:srcRect/>
          <a:stretch>
            <a:fillRect/>
          </a:stretch>
        </p:blipFill>
        <p:spPr bwMode="auto">
          <a:xfrm>
            <a:off x="6629401" y="3276600"/>
            <a:ext cx="3514725" cy="654050"/>
          </a:xfrm>
          <a:prstGeom prst="rect">
            <a:avLst/>
          </a:prstGeom>
          <a:noFill/>
          <a:ln w="9525">
            <a:noFill/>
            <a:miter lim="800000"/>
            <a:headEnd/>
            <a:tailEnd/>
          </a:ln>
        </p:spPr>
      </p:pic>
      <p:pic>
        <p:nvPicPr>
          <p:cNvPr id="320517" name="Picture 6"/>
          <p:cNvPicPr>
            <a:picLocks noChangeAspect="1" noChangeArrowheads="1"/>
          </p:cNvPicPr>
          <p:nvPr/>
        </p:nvPicPr>
        <p:blipFill>
          <a:blip r:embed="rId6" cstate="print"/>
          <a:srcRect/>
          <a:stretch>
            <a:fillRect/>
          </a:stretch>
        </p:blipFill>
        <p:spPr bwMode="auto">
          <a:xfrm>
            <a:off x="4142895" y="4099476"/>
            <a:ext cx="2133600" cy="857250"/>
          </a:xfrm>
          <a:prstGeom prst="rect">
            <a:avLst/>
          </a:prstGeom>
          <a:solidFill>
            <a:schemeClr val="accent2"/>
          </a:solidFill>
          <a:ln w="9525">
            <a:noFill/>
            <a:miter lim="800000"/>
            <a:headEnd/>
            <a:tailEnd/>
          </a:ln>
        </p:spPr>
      </p:pic>
      <p:pic>
        <p:nvPicPr>
          <p:cNvPr id="320518" name="Picture 7" descr="mast_logo_green"/>
          <p:cNvPicPr>
            <a:picLocks noChangeAspect="1" noChangeArrowheads="1"/>
          </p:cNvPicPr>
          <p:nvPr/>
        </p:nvPicPr>
        <p:blipFill>
          <a:blip r:embed="rId7" cstate="print"/>
          <a:srcRect/>
          <a:stretch>
            <a:fillRect/>
          </a:stretch>
        </p:blipFill>
        <p:spPr bwMode="auto">
          <a:xfrm>
            <a:off x="6468581" y="4086639"/>
            <a:ext cx="2209800" cy="1143000"/>
          </a:xfrm>
          <a:prstGeom prst="rect">
            <a:avLst/>
          </a:prstGeom>
          <a:noFill/>
          <a:ln w="9525">
            <a:solidFill>
              <a:schemeClr val="bg1"/>
            </a:solidFill>
            <a:miter lim="800000"/>
            <a:headEnd/>
            <a:tailEnd/>
          </a:ln>
        </p:spPr>
      </p:pic>
      <p:pic>
        <p:nvPicPr>
          <p:cNvPr id="320519" name="Picture 8" descr="The Global Alliance for Vaccines and Immunization"/>
          <p:cNvPicPr>
            <a:picLocks noChangeAspect="1" noChangeArrowheads="1"/>
          </p:cNvPicPr>
          <p:nvPr/>
        </p:nvPicPr>
        <p:blipFill>
          <a:blip r:embed="rId8" cstate="print"/>
          <a:srcRect/>
          <a:stretch>
            <a:fillRect/>
          </a:stretch>
        </p:blipFill>
        <p:spPr bwMode="auto">
          <a:xfrm>
            <a:off x="8733114" y="4165220"/>
            <a:ext cx="1636713" cy="985838"/>
          </a:xfrm>
          <a:prstGeom prst="rect">
            <a:avLst/>
          </a:prstGeom>
          <a:noFill/>
          <a:ln w="12700">
            <a:noFill/>
            <a:miter lim="800000"/>
            <a:headEnd/>
            <a:tailEnd/>
          </a:ln>
        </p:spPr>
      </p:pic>
      <p:pic>
        <p:nvPicPr>
          <p:cNvPr id="320521" name="Picture 10" descr="Link to Public Health Home Page">
            <a:hlinkClick r:id="rId9"/>
          </p:cNvPr>
          <p:cNvPicPr>
            <a:picLocks noChangeAspect="1" noChangeArrowheads="1"/>
          </p:cNvPicPr>
          <p:nvPr/>
        </p:nvPicPr>
        <p:blipFill>
          <a:blip r:embed="rId10" cstate="print"/>
          <a:srcRect/>
          <a:stretch>
            <a:fillRect/>
          </a:stretch>
        </p:blipFill>
        <p:spPr bwMode="auto">
          <a:xfrm>
            <a:off x="3733801" y="5105401"/>
            <a:ext cx="1863725" cy="1325563"/>
          </a:xfrm>
          <a:prstGeom prst="rect">
            <a:avLst/>
          </a:prstGeom>
          <a:noFill/>
          <a:ln w="9525">
            <a:noFill/>
            <a:miter lim="800000"/>
            <a:headEnd/>
            <a:tailEnd/>
          </a:ln>
        </p:spPr>
      </p:pic>
      <p:pic>
        <p:nvPicPr>
          <p:cNvPr id="320522" name="Picture 11" descr="avglogo2"/>
          <p:cNvPicPr>
            <a:picLocks noChangeAspect="1" noChangeArrowheads="1"/>
          </p:cNvPicPr>
          <p:nvPr/>
        </p:nvPicPr>
        <p:blipFill>
          <a:blip r:embed="rId11" cstate="print"/>
          <a:srcRect/>
          <a:stretch>
            <a:fillRect/>
          </a:stretch>
        </p:blipFill>
        <p:spPr bwMode="auto">
          <a:xfrm>
            <a:off x="5791201" y="5410201"/>
            <a:ext cx="2055813" cy="822325"/>
          </a:xfrm>
          <a:prstGeom prst="rect">
            <a:avLst/>
          </a:prstGeom>
          <a:noFill/>
          <a:ln w="9525">
            <a:noFill/>
            <a:miter lim="800000"/>
            <a:headEnd/>
            <a:tailEnd/>
          </a:ln>
        </p:spPr>
      </p:pic>
      <p:pic>
        <p:nvPicPr>
          <p:cNvPr id="320523" name="Picture 12" descr="cdc logo"/>
          <p:cNvPicPr>
            <a:picLocks noChangeAspect="1" noChangeArrowheads="1"/>
          </p:cNvPicPr>
          <p:nvPr/>
        </p:nvPicPr>
        <p:blipFill>
          <a:blip r:embed="rId12" cstate="print"/>
          <a:srcRect/>
          <a:stretch>
            <a:fillRect/>
          </a:stretch>
        </p:blipFill>
        <p:spPr bwMode="auto">
          <a:xfrm>
            <a:off x="8001000" y="5410201"/>
            <a:ext cx="2362200" cy="1012825"/>
          </a:xfrm>
          <a:prstGeom prst="rect">
            <a:avLst/>
          </a:prstGeom>
          <a:noFill/>
          <a:ln w="9525">
            <a:noFill/>
            <a:miter lim="800000"/>
            <a:headEnd/>
            <a:tailEnd/>
          </a:ln>
        </p:spPr>
      </p:pic>
      <p:pic>
        <p:nvPicPr>
          <p:cNvPr id="320526" name="Picture 15" descr="ACOGlogo70"/>
          <p:cNvPicPr>
            <a:picLocks noChangeAspect="1" noChangeArrowheads="1"/>
          </p:cNvPicPr>
          <p:nvPr/>
        </p:nvPicPr>
        <p:blipFill>
          <a:blip r:embed="rId13" cstate="print"/>
          <a:srcRect/>
          <a:stretch>
            <a:fillRect/>
          </a:stretch>
        </p:blipFill>
        <p:spPr bwMode="auto">
          <a:xfrm>
            <a:off x="9220201" y="1828800"/>
            <a:ext cx="976313" cy="990600"/>
          </a:xfrm>
          <a:prstGeom prst="rect">
            <a:avLst/>
          </a:prstGeom>
          <a:noFill/>
          <a:ln w="9525">
            <a:noFill/>
            <a:miter lim="800000"/>
            <a:headEnd/>
            <a:tailEnd/>
          </a:ln>
        </p:spPr>
      </p:pic>
      <p:pic>
        <p:nvPicPr>
          <p:cNvPr id="460802" name="Picture 2" descr="http://www.immunize.org/images/aboutus/IAC-logo3.gi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43100" y="5082415"/>
            <a:ext cx="1597025" cy="1348548"/>
          </a:xfrm>
          <a:prstGeom prst="rect">
            <a:avLst/>
          </a:prstGeom>
          <a:noFill/>
          <a:extLst>
            <a:ext uri="{909E8E84-426E-40DD-AFC4-6F175D3DCCD1}">
              <a14:hiddenFill xmlns:a14="http://schemas.microsoft.com/office/drawing/2010/main">
                <a:solidFill>
                  <a:srgbClr val="FFFFFF"/>
                </a:solidFill>
              </a14:hiddenFill>
            </a:ext>
          </a:extLst>
        </p:spPr>
      </p:pic>
      <p:pic>
        <p:nvPicPr>
          <p:cNvPr id="460804" name="Picture 4" descr="National Foundation for Infectious Disease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55352" y="4086640"/>
            <a:ext cx="1781175" cy="83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228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2"/>
          <p:cNvSpPr>
            <a:spLocks noGrp="1" noChangeArrowheads="1"/>
          </p:cNvSpPr>
          <p:nvPr>
            <p:ph type="ctrTitle" idx="4294967295"/>
          </p:nvPr>
        </p:nvSpPr>
        <p:spPr>
          <a:xfrm>
            <a:off x="2057400" y="0"/>
            <a:ext cx="7772400" cy="806450"/>
          </a:xfrm>
        </p:spPr>
        <p:txBody>
          <a:bodyPr/>
          <a:lstStyle/>
          <a:p>
            <a:pPr algn="ctr" eaLnBrk="1" hangingPunct="1"/>
            <a:r>
              <a:rPr lang="en-US" sz="3600" dirty="0">
                <a:solidFill>
                  <a:srgbClr val="FFFF99"/>
                </a:solidFill>
              </a:rPr>
              <a:t>Questions?</a:t>
            </a:r>
          </a:p>
        </p:txBody>
      </p:sp>
      <p:sp>
        <p:nvSpPr>
          <p:cNvPr id="328706" name="Rectangle 3"/>
          <p:cNvSpPr>
            <a:spLocks noGrp="1" noChangeArrowheads="1"/>
          </p:cNvSpPr>
          <p:nvPr>
            <p:ph type="subTitle" idx="4294967295"/>
          </p:nvPr>
        </p:nvSpPr>
        <p:spPr>
          <a:xfrm>
            <a:off x="1698625" y="781050"/>
            <a:ext cx="8756650" cy="1214438"/>
          </a:xfrm>
        </p:spPr>
        <p:txBody>
          <a:bodyPr>
            <a:normAutofit fontScale="70000" lnSpcReduction="20000"/>
          </a:bodyPr>
          <a:lstStyle/>
          <a:p>
            <a:pPr marL="0" indent="0" algn="ctr">
              <a:buNone/>
            </a:pPr>
            <a:r>
              <a:rPr lang="en-US" sz="3000" b="1"/>
              <a:t>Check out these links for more immunization information and resources!</a:t>
            </a:r>
          </a:p>
          <a:p>
            <a:pPr marL="0" indent="0">
              <a:buNone/>
            </a:pPr>
            <a:endParaRPr lang="en-US" sz="2400" b="1"/>
          </a:p>
          <a:p>
            <a:pPr marL="0" indent="0">
              <a:buNone/>
            </a:pPr>
            <a:r>
              <a:rPr lang="en-US" sz="2400" b="1">
                <a:solidFill>
                  <a:srgbClr val="FFFFCC"/>
                </a:solidFill>
                <a:latin typeface="Arial" charset="0"/>
              </a:rPr>
              <a:t>				</a:t>
            </a:r>
          </a:p>
          <a:p>
            <a:pPr marL="0" indent="0" algn="ctr">
              <a:buNone/>
            </a:pPr>
            <a:endParaRPr lang="en-US" sz="2000" b="1">
              <a:solidFill>
                <a:srgbClr val="FFFFCC"/>
              </a:solidFill>
              <a:latin typeface="Arial" charset="0"/>
            </a:endParaRPr>
          </a:p>
        </p:txBody>
      </p:sp>
      <p:sp>
        <p:nvSpPr>
          <p:cNvPr id="328707" name="Text Box 4"/>
          <p:cNvSpPr txBox="1">
            <a:spLocks noChangeArrowheads="1"/>
          </p:cNvSpPr>
          <p:nvPr/>
        </p:nvSpPr>
        <p:spPr bwMode="auto">
          <a:xfrm>
            <a:off x="1524001" y="4633914"/>
            <a:ext cx="4670425" cy="396875"/>
          </a:xfrm>
          <a:prstGeom prst="rect">
            <a:avLst/>
          </a:prstGeom>
          <a:noFill/>
          <a:ln w="9525">
            <a:noFill/>
            <a:miter lim="800000"/>
            <a:headEnd/>
            <a:tailEnd/>
          </a:ln>
        </p:spPr>
        <p:txBody>
          <a:bodyPr>
            <a:spAutoFit/>
          </a:bodyPr>
          <a:lstStyle/>
          <a:p>
            <a:pPr>
              <a:spcBef>
                <a:spcPct val="50000"/>
              </a:spcBef>
            </a:pPr>
            <a:endParaRPr lang="en-US" sz="2000" b="1">
              <a:solidFill>
                <a:srgbClr val="FFFF66"/>
              </a:solidFill>
            </a:endParaRPr>
          </a:p>
        </p:txBody>
      </p:sp>
      <p:sp>
        <p:nvSpPr>
          <p:cNvPr id="2" name="Rectangle 5"/>
          <p:cNvSpPr>
            <a:spLocks noChangeArrowheads="1"/>
          </p:cNvSpPr>
          <p:nvPr/>
        </p:nvSpPr>
        <p:spPr bwMode="auto">
          <a:xfrm>
            <a:off x="2057401" y="1676401"/>
            <a:ext cx="8329613" cy="4935537"/>
          </a:xfrm>
          <a:prstGeom prst="rect">
            <a:avLst/>
          </a:prstGeom>
          <a:noFill/>
          <a:ln w="9525">
            <a:noFill/>
            <a:miter lim="800000"/>
            <a:headEnd/>
            <a:tailEnd/>
          </a:ln>
        </p:spPr>
        <p:txBody>
          <a:bodyPr tIns="45718" bIns="45718"/>
          <a:lstStyle/>
          <a:p>
            <a:pPr>
              <a:spcBef>
                <a:spcPct val="20000"/>
              </a:spcBef>
            </a:pPr>
            <a:r>
              <a:rPr lang="en-US" sz="2000" dirty="0">
                <a:solidFill>
                  <a:srgbClr val="FFFF99"/>
                </a:solidFill>
                <a:latin typeface="Calibri" pitchFamily="34" charset="0"/>
              </a:rPr>
              <a:t>National Immunization Program</a:t>
            </a:r>
          </a:p>
          <a:p>
            <a:pPr>
              <a:spcBef>
                <a:spcPct val="20000"/>
              </a:spcBef>
            </a:pPr>
            <a:r>
              <a:rPr lang="en-US" sz="2000" dirty="0">
                <a:solidFill>
                  <a:srgbClr val="FFFFFF"/>
                </a:solidFill>
                <a:latin typeface="Calibri" pitchFamily="34" charset="0"/>
              </a:rPr>
              <a:t>E-mail</a:t>
            </a:r>
            <a:r>
              <a:rPr lang="en-US" sz="2000" dirty="0">
                <a:solidFill>
                  <a:srgbClr val="FFFFCC"/>
                </a:solidFill>
                <a:latin typeface="Calibri" pitchFamily="34" charset="0"/>
              </a:rPr>
              <a:t> 	</a:t>
            </a:r>
            <a:r>
              <a:rPr lang="en-US" sz="2000" dirty="0">
                <a:solidFill>
                  <a:srgbClr val="A50021">
                    <a:lumMod val="60000"/>
                    <a:lumOff val="40000"/>
                  </a:srgbClr>
                </a:solidFill>
                <a:latin typeface="Calibri" pitchFamily="34" charset="0"/>
              </a:rPr>
              <a:t>       </a:t>
            </a:r>
            <a:r>
              <a:rPr lang="en-US" sz="2000" dirty="0">
                <a:solidFill>
                  <a:srgbClr val="A50021">
                    <a:lumMod val="60000"/>
                    <a:lumOff val="40000"/>
                  </a:srgbClr>
                </a:solidFill>
                <a:latin typeface="Times New Roman"/>
                <a:cs typeface="Times New Roman"/>
              </a:rPr>
              <a:t>►</a:t>
            </a:r>
            <a:r>
              <a:rPr lang="en-US" sz="2000" dirty="0">
                <a:solidFill>
                  <a:srgbClr val="A50021">
                    <a:lumMod val="60000"/>
                    <a:lumOff val="40000"/>
                  </a:srgbClr>
                </a:solidFill>
                <a:latin typeface="Calibri" pitchFamily="34" charset="0"/>
              </a:rPr>
              <a:t> </a:t>
            </a:r>
            <a:r>
              <a:rPr lang="en-US" sz="2000" b="1" dirty="0">
                <a:solidFill>
                  <a:srgbClr val="00FFFF"/>
                </a:solidFill>
                <a:latin typeface="Calibri" pitchFamily="34" charset="0"/>
              </a:rPr>
              <a:t>NIPInfo@cdc.gov </a:t>
            </a:r>
          </a:p>
          <a:p>
            <a:pPr>
              <a:spcBef>
                <a:spcPct val="20000"/>
              </a:spcBef>
            </a:pPr>
            <a:r>
              <a:rPr lang="en-US" sz="2000" dirty="0">
                <a:solidFill>
                  <a:srgbClr val="FFFFFF"/>
                </a:solidFill>
                <a:latin typeface="Calibri" pitchFamily="34" charset="0"/>
              </a:rPr>
              <a:t>Hotline</a:t>
            </a:r>
            <a:r>
              <a:rPr lang="en-US" sz="2000" dirty="0">
                <a:solidFill>
                  <a:srgbClr val="FFFFCC"/>
                </a:solidFill>
                <a:latin typeface="Calibri" pitchFamily="34" charset="0"/>
              </a:rPr>
              <a:t>	             </a:t>
            </a:r>
            <a:r>
              <a:rPr lang="en-US" sz="2000" dirty="0">
                <a:solidFill>
                  <a:srgbClr val="FFFFFF"/>
                </a:solidFill>
                <a:latin typeface="Calibri" pitchFamily="34" charset="0"/>
              </a:rPr>
              <a:t>800.CDC.INFO</a:t>
            </a:r>
          </a:p>
          <a:p>
            <a:pPr>
              <a:spcBef>
                <a:spcPct val="20000"/>
              </a:spcBef>
            </a:pPr>
            <a:r>
              <a:rPr lang="en-US" sz="2000" dirty="0">
                <a:solidFill>
                  <a:srgbClr val="FFFFFF"/>
                </a:solidFill>
                <a:latin typeface="Calibri" pitchFamily="34" charset="0"/>
              </a:rPr>
              <a:t>Website	</a:t>
            </a:r>
            <a:r>
              <a:rPr lang="en-US" sz="2000" dirty="0">
                <a:solidFill>
                  <a:srgbClr val="FFFFCC"/>
                </a:solidFill>
                <a:latin typeface="Calibri" pitchFamily="34" charset="0"/>
              </a:rPr>
              <a:t>             </a:t>
            </a:r>
            <a:r>
              <a:rPr lang="en-US" sz="2000" b="1" dirty="0">
                <a:solidFill>
                  <a:srgbClr val="00FFFF"/>
                </a:solidFill>
                <a:latin typeface="Calibri" pitchFamily="34" charset="0"/>
              </a:rPr>
              <a:t>http://www.cdc.gov/vaccines</a:t>
            </a:r>
          </a:p>
          <a:p>
            <a:pPr lvl="1">
              <a:spcBef>
                <a:spcPct val="20000"/>
              </a:spcBef>
            </a:pPr>
            <a:endParaRPr lang="en-US" sz="1200" b="1" dirty="0">
              <a:solidFill>
                <a:srgbClr val="00FFFF"/>
              </a:solidFill>
              <a:latin typeface="Calibri" pitchFamily="34" charset="0"/>
            </a:endParaRPr>
          </a:p>
          <a:p>
            <a:pPr>
              <a:spcBef>
                <a:spcPct val="20000"/>
              </a:spcBef>
            </a:pPr>
            <a:r>
              <a:rPr lang="en-US" sz="2000" dirty="0">
                <a:solidFill>
                  <a:srgbClr val="FFFF99"/>
                </a:solidFill>
                <a:latin typeface="Calibri" pitchFamily="34" charset="0"/>
              </a:rPr>
              <a:t>Georgia Immunization Program</a:t>
            </a:r>
          </a:p>
          <a:p>
            <a:pPr>
              <a:spcBef>
                <a:spcPct val="20000"/>
              </a:spcBef>
            </a:pPr>
            <a:r>
              <a:rPr lang="en-US" sz="2000" dirty="0">
                <a:solidFill>
                  <a:srgbClr val="FFFFFF"/>
                </a:solidFill>
                <a:latin typeface="Calibri" pitchFamily="34" charset="0"/>
              </a:rPr>
              <a:t>E-mail 	</a:t>
            </a:r>
            <a:r>
              <a:rPr lang="en-US" sz="2000" dirty="0">
                <a:solidFill>
                  <a:srgbClr val="FF0000"/>
                </a:solidFill>
                <a:latin typeface="Calibri" pitchFamily="34" charset="0"/>
              </a:rPr>
              <a:t>           </a:t>
            </a:r>
            <a:r>
              <a:rPr lang="en-US" sz="2000" dirty="0">
                <a:solidFill>
                  <a:srgbClr val="FFFFFF"/>
                </a:solidFill>
              </a:rPr>
              <a:t> </a:t>
            </a:r>
            <a:r>
              <a:rPr lang="en-US" sz="2000" b="1" dirty="0">
                <a:solidFill>
                  <a:srgbClr val="00FFFF"/>
                </a:solidFill>
                <a:latin typeface="Calibri"/>
              </a:rPr>
              <a:t>DPH-Immunization@dph.ga.gov</a:t>
            </a:r>
          </a:p>
          <a:p>
            <a:pPr>
              <a:spcBef>
                <a:spcPct val="20000"/>
              </a:spcBef>
            </a:pPr>
            <a:r>
              <a:rPr lang="en-US" sz="2000" dirty="0">
                <a:solidFill>
                  <a:srgbClr val="FFFFFF"/>
                </a:solidFill>
                <a:latin typeface="Calibri" pitchFamily="34" charset="0"/>
              </a:rPr>
              <a:t>Hotline</a:t>
            </a:r>
            <a:r>
              <a:rPr lang="en-US" sz="2000" dirty="0">
                <a:solidFill>
                  <a:srgbClr val="FFFFCC"/>
                </a:solidFill>
                <a:latin typeface="Calibri" pitchFamily="34" charset="0"/>
              </a:rPr>
              <a:t>	             </a:t>
            </a:r>
            <a:r>
              <a:rPr lang="en-US" sz="2000" dirty="0">
                <a:solidFill>
                  <a:srgbClr val="FFFFFF"/>
                </a:solidFill>
                <a:latin typeface="Calibri" pitchFamily="34" charset="0"/>
              </a:rPr>
              <a:t>404-657-3158</a:t>
            </a:r>
            <a:br>
              <a:rPr lang="en-US" sz="2000" dirty="0">
                <a:solidFill>
                  <a:srgbClr val="FFFFCC"/>
                </a:solidFill>
                <a:latin typeface="Calibri" pitchFamily="34" charset="0"/>
              </a:rPr>
            </a:br>
            <a:r>
              <a:rPr lang="en-US" sz="2000" dirty="0">
                <a:solidFill>
                  <a:srgbClr val="FFFFFF"/>
                </a:solidFill>
                <a:latin typeface="Calibri" pitchFamily="34" charset="0"/>
              </a:rPr>
              <a:t>Website  </a:t>
            </a:r>
            <a:r>
              <a:rPr lang="en-US" sz="2000" dirty="0">
                <a:solidFill>
                  <a:srgbClr val="FFFFCC"/>
                </a:solidFill>
                <a:latin typeface="Calibri" pitchFamily="34" charset="0"/>
              </a:rPr>
              <a:t>           </a:t>
            </a:r>
            <a:r>
              <a:rPr lang="en-US" sz="2000" b="1" dirty="0">
                <a:solidFill>
                  <a:srgbClr val="00FFFF"/>
                </a:solidFill>
                <a:latin typeface="Calibri" pitchFamily="34" charset="0"/>
              </a:rPr>
              <a:t>http://dph.georgia.gov/immunization-section </a:t>
            </a:r>
          </a:p>
          <a:p>
            <a:pPr>
              <a:spcBef>
                <a:spcPct val="20000"/>
              </a:spcBef>
            </a:pPr>
            <a:endParaRPr lang="en-US" sz="2000" b="1" dirty="0">
              <a:solidFill>
                <a:srgbClr val="00FFFF"/>
              </a:solidFill>
              <a:latin typeface="Calibri" pitchFamily="34" charset="0"/>
            </a:endParaRPr>
          </a:p>
          <a:p>
            <a:pPr>
              <a:spcBef>
                <a:spcPct val="20000"/>
              </a:spcBef>
            </a:pPr>
            <a:r>
              <a:rPr lang="en-US" sz="2000" dirty="0">
                <a:solidFill>
                  <a:srgbClr val="FFFF99"/>
                </a:solidFill>
                <a:latin typeface="Calibri" pitchFamily="34" charset="0"/>
              </a:rPr>
              <a:t>Immunization Action Coalition</a:t>
            </a:r>
          </a:p>
          <a:p>
            <a:pPr>
              <a:spcBef>
                <a:spcPct val="20000"/>
              </a:spcBef>
            </a:pPr>
            <a:r>
              <a:rPr lang="en-US" sz="2000" dirty="0">
                <a:solidFill>
                  <a:srgbClr val="FFFFFF"/>
                </a:solidFill>
                <a:latin typeface="Calibri" pitchFamily="34" charset="0"/>
              </a:rPr>
              <a:t>E-mail 	</a:t>
            </a:r>
            <a:r>
              <a:rPr lang="en-US" sz="2000" dirty="0">
                <a:solidFill>
                  <a:srgbClr val="FFFFCC"/>
                </a:solidFill>
                <a:latin typeface="Calibri" pitchFamily="34" charset="0"/>
              </a:rPr>
              <a:t>             </a:t>
            </a:r>
            <a:r>
              <a:rPr lang="en-US" sz="2000" b="1" dirty="0">
                <a:solidFill>
                  <a:srgbClr val="00FFFF"/>
                </a:solidFill>
                <a:latin typeface="Calibri" pitchFamily="34" charset="0"/>
              </a:rPr>
              <a:t>admin@immunize.org</a:t>
            </a:r>
          </a:p>
          <a:p>
            <a:pPr>
              <a:spcBef>
                <a:spcPct val="20000"/>
              </a:spcBef>
            </a:pPr>
            <a:r>
              <a:rPr lang="en-US" sz="2000" dirty="0">
                <a:solidFill>
                  <a:srgbClr val="FFFFFF"/>
                </a:solidFill>
                <a:latin typeface="Calibri" pitchFamily="34" charset="0"/>
              </a:rPr>
              <a:t>Phone	</a:t>
            </a:r>
            <a:r>
              <a:rPr lang="en-US" sz="2000" dirty="0">
                <a:solidFill>
                  <a:srgbClr val="FFFFCC"/>
                </a:solidFill>
                <a:latin typeface="Calibri" pitchFamily="34" charset="0"/>
              </a:rPr>
              <a:t>             </a:t>
            </a:r>
            <a:r>
              <a:rPr lang="en-US" sz="2000" dirty="0">
                <a:solidFill>
                  <a:srgbClr val="FFFFFF"/>
                </a:solidFill>
                <a:latin typeface="Calibri" pitchFamily="34" charset="0"/>
              </a:rPr>
              <a:t>651.647.9009</a:t>
            </a:r>
            <a:r>
              <a:rPr lang="en-US" sz="2000" dirty="0">
                <a:solidFill>
                  <a:srgbClr val="FFFFCC"/>
                </a:solidFill>
                <a:latin typeface="Calibri" pitchFamily="34" charset="0"/>
              </a:rPr>
              <a:t> </a:t>
            </a:r>
          </a:p>
          <a:p>
            <a:pPr>
              <a:spcBef>
                <a:spcPct val="20000"/>
              </a:spcBef>
            </a:pPr>
            <a:r>
              <a:rPr lang="en-US" sz="2000" dirty="0">
                <a:solidFill>
                  <a:srgbClr val="FFFFFF"/>
                </a:solidFill>
                <a:latin typeface="Calibri" pitchFamily="34" charset="0"/>
              </a:rPr>
              <a:t>Website	</a:t>
            </a:r>
            <a:r>
              <a:rPr lang="en-US" sz="2000" dirty="0">
                <a:solidFill>
                  <a:srgbClr val="FFFFCC"/>
                </a:solidFill>
                <a:latin typeface="Calibri" pitchFamily="34" charset="0"/>
              </a:rPr>
              <a:t>             </a:t>
            </a:r>
            <a:r>
              <a:rPr lang="en-US" sz="2000" b="1" dirty="0">
                <a:solidFill>
                  <a:srgbClr val="00FFFF"/>
                </a:solidFill>
                <a:latin typeface="Calibri" pitchFamily="34" charset="0"/>
              </a:rPr>
              <a:t>www.immunize.org</a:t>
            </a:r>
          </a:p>
        </p:txBody>
      </p:sp>
      <p:sp>
        <p:nvSpPr>
          <p:cNvPr id="328711" name="TextBox 6"/>
          <p:cNvSpPr txBox="1">
            <a:spLocks noChangeArrowheads="1"/>
          </p:cNvSpPr>
          <p:nvPr/>
        </p:nvSpPr>
        <p:spPr bwMode="auto">
          <a:xfrm>
            <a:off x="8915400" y="5867401"/>
            <a:ext cx="838200" cy="366713"/>
          </a:xfrm>
          <a:prstGeom prst="rect">
            <a:avLst/>
          </a:prstGeom>
          <a:noFill/>
          <a:ln w="9525">
            <a:noFill/>
            <a:miter lim="800000"/>
            <a:headEnd/>
            <a:tailEnd/>
          </a:ln>
        </p:spPr>
        <p:txBody>
          <a:bodyPr>
            <a:spAutoFit/>
          </a:bodyPr>
          <a:lstStyle/>
          <a:p>
            <a:endParaRPr lang="en-US" b="1">
              <a:solidFill>
                <a:srgbClr val="FFC000"/>
              </a:solidFill>
              <a:latin typeface="Calibri" pitchFamily="34" charset="0"/>
            </a:endParaRPr>
          </a:p>
        </p:txBody>
      </p:sp>
    </p:spTree>
    <p:extLst>
      <p:ext uri="{BB962C8B-B14F-4D97-AF65-F5344CB8AC3E}">
        <p14:creationId xmlns:p14="http://schemas.microsoft.com/office/powerpoint/2010/main" val="3944083097"/>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0144" y="267911"/>
            <a:ext cx="4833257" cy="3416320"/>
          </a:xfrm>
          <a:prstGeom prst="rect">
            <a:avLst/>
          </a:prstGeom>
          <a:noFill/>
        </p:spPr>
        <p:txBody>
          <a:bodyPr wrap="square" rtlCol="0">
            <a:spAutoFit/>
          </a:bodyPr>
          <a:lstStyle/>
          <a:p>
            <a:pPr algn="ctr"/>
            <a:r>
              <a:rPr lang="en-US" sz="3600" dirty="0">
                <a:solidFill>
                  <a:srgbClr val="FFC000"/>
                </a:solidFill>
              </a:rPr>
              <a:t>THE STRONGEST PREDICTOR OF HPV VACCINE RECEIPT IS </a:t>
            </a:r>
          </a:p>
          <a:p>
            <a:pPr algn="ctr"/>
            <a:r>
              <a:rPr lang="en-US" sz="3600" u="sng" dirty="0">
                <a:solidFill>
                  <a:srgbClr val="FF0066"/>
                </a:solidFill>
              </a:rPr>
              <a:t>PROVIDER RECOMMENDATION!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934">
            <a:off x="8381442" y="3031350"/>
            <a:ext cx="3258139" cy="325813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21305">
            <a:off x="1370685" y="3876630"/>
            <a:ext cx="1756001" cy="1756001"/>
          </a:xfrm>
          <a:prstGeom prst="rect">
            <a:avLst/>
          </a:prstGeom>
        </p:spPr>
      </p:pic>
      <p:sp>
        <p:nvSpPr>
          <p:cNvPr id="9" name="TextBox 8"/>
          <p:cNvSpPr txBox="1"/>
          <p:nvPr/>
        </p:nvSpPr>
        <p:spPr>
          <a:xfrm>
            <a:off x="1839687" y="6379030"/>
            <a:ext cx="8621485" cy="276999"/>
          </a:xfrm>
          <a:prstGeom prst="rect">
            <a:avLst/>
          </a:prstGeom>
          <a:noFill/>
        </p:spPr>
        <p:txBody>
          <a:bodyPr wrap="square" rtlCol="0">
            <a:spAutoFit/>
          </a:bodyPr>
          <a:lstStyle/>
          <a:p>
            <a:r>
              <a:rPr lang="en-US" sz="1200" dirty="0"/>
              <a:t>Source: https://www.Medscape.com/viewarticle/882522_print</a:t>
            </a:r>
          </a:p>
        </p:txBody>
      </p:sp>
    </p:spTree>
    <p:extLst>
      <p:ext uri="{BB962C8B-B14F-4D97-AF65-F5344CB8AC3E}">
        <p14:creationId xmlns:p14="http://schemas.microsoft.com/office/powerpoint/2010/main" val="206886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74694" y="2733576"/>
            <a:ext cx="5149516" cy="830997"/>
          </a:xfrm>
          <a:prstGeom prst="rect">
            <a:avLst/>
          </a:prstGeom>
          <a:noFill/>
        </p:spPr>
        <p:txBody>
          <a:bodyPr wrap="square" rtlCol="0">
            <a:spAutoFit/>
          </a:bodyPr>
          <a:lstStyle/>
          <a:p>
            <a:r>
              <a:rPr lang="en-US" sz="4800" b="1" dirty="0">
                <a:solidFill>
                  <a:srgbClr val="FFC000"/>
                </a:solidFill>
                <a:latin typeface="Gungsuh" panose="02030600000101010101" pitchFamily="18" charset="-127"/>
                <a:ea typeface="Gungsuh" panose="02030600000101010101" pitchFamily="18" charset="-127"/>
              </a:rPr>
              <a:t>QUESTIONS?</a:t>
            </a:r>
          </a:p>
        </p:txBody>
      </p:sp>
    </p:spTree>
    <p:extLst>
      <p:ext uri="{BB962C8B-B14F-4D97-AF65-F5344CB8AC3E}">
        <p14:creationId xmlns:p14="http://schemas.microsoft.com/office/powerpoint/2010/main" val="2044853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23072" y="1262420"/>
            <a:ext cx="7421078" cy="4985980"/>
          </a:xfrm>
          <a:prstGeom prst="rect">
            <a:avLst/>
          </a:prstGeom>
          <a:noFill/>
        </p:spPr>
        <p:txBody>
          <a:bodyPr wrap="square" rtlCol="0">
            <a:spAutoFit/>
          </a:bodyPr>
          <a:lstStyle/>
          <a:p>
            <a:r>
              <a:rPr lang="en-US" sz="2000" dirty="0">
                <a:solidFill>
                  <a:srgbClr val="FFC000"/>
                </a:solidFill>
              </a:rPr>
              <a:t>Q. 1 </a:t>
            </a:r>
            <a:r>
              <a:rPr lang="en-US" sz="2000" dirty="0"/>
              <a:t>---What is the approximate percentage of HPV cancers that could be prevented  by HPV vaccination?</a:t>
            </a:r>
          </a:p>
          <a:p>
            <a:r>
              <a:rPr lang="en-US" sz="2000" dirty="0">
                <a:solidFill>
                  <a:srgbClr val="FFC000"/>
                </a:solidFill>
              </a:rPr>
              <a:t>A.</a:t>
            </a:r>
            <a:r>
              <a:rPr lang="en-US" sz="2000" dirty="0"/>
              <a:t>---90%</a:t>
            </a:r>
          </a:p>
          <a:p>
            <a:endParaRPr lang="en-US" sz="2000" dirty="0"/>
          </a:p>
          <a:p>
            <a:r>
              <a:rPr lang="en-US" sz="2000" dirty="0">
                <a:solidFill>
                  <a:srgbClr val="FFC000"/>
                </a:solidFill>
              </a:rPr>
              <a:t>Q. 2 </a:t>
            </a:r>
            <a:r>
              <a:rPr lang="en-US" sz="2000" dirty="0"/>
              <a:t>---Give 3 examples of missed opportunities to vaccinate.</a:t>
            </a:r>
          </a:p>
          <a:p>
            <a:pPr eaLnBrk="1" hangingPunct="1"/>
            <a:r>
              <a:rPr lang="en-US" sz="2000" dirty="0">
                <a:solidFill>
                  <a:srgbClr val="FFC000"/>
                </a:solidFill>
              </a:rPr>
              <a:t>A.</a:t>
            </a:r>
            <a:r>
              <a:rPr lang="en-US" sz="2000" dirty="0"/>
              <a:t>---Physician or patient unaware of the need</a:t>
            </a:r>
          </a:p>
          <a:p>
            <a:pPr eaLnBrk="1" hangingPunct="1"/>
            <a:r>
              <a:rPr lang="en-US" sz="2000" dirty="0"/>
              <a:t>       Visits for mild illness, injury, or follow-up</a:t>
            </a:r>
          </a:p>
          <a:p>
            <a:pPr eaLnBrk="1" hangingPunct="1"/>
            <a:r>
              <a:rPr lang="en-US" sz="2000" dirty="0"/>
              <a:t>       Need for multiple vaccines</a:t>
            </a:r>
          </a:p>
          <a:p>
            <a:pPr eaLnBrk="1" hangingPunct="1"/>
            <a:r>
              <a:rPr lang="en-US" sz="2000" dirty="0"/>
              <a:t>       Invalid contraindications	</a:t>
            </a:r>
          </a:p>
          <a:p>
            <a:pPr eaLnBrk="1" hangingPunct="1"/>
            <a:r>
              <a:rPr lang="en-US" sz="2000" dirty="0">
                <a:solidFill>
                  <a:srgbClr val="FFFFFF"/>
                </a:solidFill>
              </a:rPr>
              <a:t>       Inappropriate clinic policies</a:t>
            </a:r>
          </a:p>
          <a:p>
            <a:pPr eaLnBrk="1" hangingPunct="1"/>
            <a:r>
              <a:rPr lang="en-US" sz="2000" dirty="0">
                <a:solidFill>
                  <a:srgbClr val="FFFFFF"/>
                </a:solidFill>
              </a:rPr>
              <a:t>       Reimbursement deficiencies</a:t>
            </a:r>
          </a:p>
          <a:p>
            <a:pPr eaLnBrk="1" hangingPunct="1"/>
            <a:endParaRPr lang="en-US" sz="2000" dirty="0">
              <a:solidFill>
                <a:srgbClr val="FFFFFF"/>
              </a:solidFill>
            </a:endParaRPr>
          </a:p>
          <a:p>
            <a:pPr eaLnBrk="1" hangingPunct="1"/>
            <a:r>
              <a:rPr lang="en-US" sz="2000" dirty="0">
                <a:solidFill>
                  <a:srgbClr val="FFC000"/>
                </a:solidFill>
              </a:rPr>
              <a:t>Q. 3 </a:t>
            </a:r>
            <a:r>
              <a:rPr lang="en-US" sz="2000" dirty="0">
                <a:solidFill>
                  <a:srgbClr val="FFFFFF"/>
                </a:solidFill>
              </a:rPr>
              <a:t>---What are the 3 “A’s” that can be used to guide a discussion between the provider and vaccine-reluctant parents?</a:t>
            </a:r>
          </a:p>
          <a:p>
            <a:pPr eaLnBrk="1" hangingPunct="1"/>
            <a:r>
              <a:rPr lang="en-US" sz="2000" dirty="0">
                <a:solidFill>
                  <a:srgbClr val="FFC000"/>
                </a:solidFill>
              </a:rPr>
              <a:t>A.</a:t>
            </a:r>
            <a:r>
              <a:rPr lang="en-US" sz="2000" dirty="0">
                <a:solidFill>
                  <a:srgbClr val="FFFFFF"/>
                </a:solidFill>
              </a:rPr>
              <a:t>---Ask, Acknowledge, and Advise.</a:t>
            </a:r>
          </a:p>
          <a:p>
            <a:endParaRPr lang="en-US" dirty="0"/>
          </a:p>
        </p:txBody>
      </p:sp>
      <p:sp>
        <p:nvSpPr>
          <p:cNvPr id="4" name="TextBox 3"/>
          <p:cNvSpPr txBox="1"/>
          <p:nvPr/>
        </p:nvSpPr>
        <p:spPr>
          <a:xfrm>
            <a:off x="2686050" y="381001"/>
            <a:ext cx="7391400" cy="584775"/>
          </a:xfrm>
          <a:prstGeom prst="rect">
            <a:avLst/>
          </a:prstGeom>
          <a:noFill/>
        </p:spPr>
        <p:txBody>
          <a:bodyPr wrap="square" rtlCol="0">
            <a:spAutoFit/>
          </a:bodyPr>
          <a:lstStyle/>
          <a:p>
            <a:pPr algn="ctr"/>
            <a:r>
              <a:rPr lang="en-US" sz="3200" dirty="0">
                <a:solidFill>
                  <a:srgbClr val="FFC000"/>
                </a:solidFill>
              </a:rPr>
              <a:t>Do You Know………….</a:t>
            </a:r>
          </a:p>
        </p:txBody>
      </p:sp>
    </p:spTree>
    <p:extLst>
      <p:ext uri="{BB962C8B-B14F-4D97-AF65-F5344CB8AC3E}">
        <p14:creationId xmlns:p14="http://schemas.microsoft.com/office/powerpoint/2010/main" val="27560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32917" y="1417591"/>
            <a:ext cx="7849456" cy="4401205"/>
          </a:xfrm>
          <a:prstGeom prst="rect">
            <a:avLst/>
          </a:prstGeom>
          <a:noFill/>
        </p:spPr>
        <p:txBody>
          <a:bodyPr wrap="square" rtlCol="0">
            <a:spAutoFit/>
          </a:bodyPr>
          <a:lstStyle/>
          <a:p>
            <a:r>
              <a:rPr lang="en-US" sz="2000" dirty="0"/>
              <a:t>A 12-year-old accompanied by her mother has an appointment scheduled because of complaints of a sore throat that has persisted for a couple of days.  Review of her history reveals the need for </a:t>
            </a:r>
            <a:r>
              <a:rPr lang="en-US" sz="2000" dirty="0" err="1"/>
              <a:t>Tdap</a:t>
            </a:r>
            <a:r>
              <a:rPr lang="en-US" sz="2000" dirty="0"/>
              <a:t> and MCV4 as recommended by ACIP and required by the State for entry into the 7</a:t>
            </a:r>
            <a:r>
              <a:rPr lang="en-US" sz="2000" baseline="30000" dirty="0"/>
              <a:t>th</a:t>
            </a:r>
            <a:r>
              <a:rPr lang="en-US" sz="2000" dirty="0"/>
              <a:t> grade.  Further, it is found that the recommended HPV vaccine has not been given. </a:t>
            </a:r>
          </a:p>
          <a:p>
            <a:r>
              <a:rPr lang="en-US" sz="2000" dirty="0"/>
              <a:t>A quick assessment is made.  All vital signs are normal except a slight oral temperature of 100°F.  An in office strep test is negative.</a:t>
            </a:r>
          </a:p>
          <a:p>
            <a:r>
              <a:rPr lang="en-US" sz="2000" dirty="0"/>
              <a:t> </a:t>
            </a:r>
          </a:p>
          <a:p>
            <a:r>
              <a:rPr lang="en-US" sz="2000" dirty="0">
                <a:solidFill>
                  <a:srgbClr val="FFC000"/>
                </a:solidFill>
              </a:rPr>
              <a:t>Can the required/recommended immunizations be given during this visit?</a:t>
            </a:r>
          </a:p>
          <a:p>
            <a:r>
              <a:rPr lang="en-US" sz="2000" dirty="0">
                <a:solidFill>
                  <a:srgbClr val="FFC000"/>
                </a:solidFill>
              </a:rPr>
              <a:t> </a:t>
            </a:r>
          </a:p>
          <a:p>
            <a:r>
              <a:rPr lang="en-US" sz="2000" dirty="0">
                <a:solidFill>
                  <a:srgbClr val="FFC000"/>
                </a:solidFill>
              </a:rPr>
              <a:t>How would you communicate the need for these immunizations?</a:t>
            </a:r>
          </a:p>
          <a:p>
            <a:r>
              <a:rPr lang="en-US" sz="2000" dirty="0">
                <a:solidFill>
                  <a:srgbClr val="FFC000"/>
                </a:solidFill>
              </a:rPr>
              <a:t> </a:t>
            </a:r>
          </a:p>
        </p:txBody>
      </p:sp>
      <p:sp>
        <p:nvSpPr>
          <p:cNvPr id="4" name="TextBox 3"/>
          <p:cNvSpPr txBox="1"/>
          <p:nvPr/>
        </p:nvSpPr>
        <p:spPr>
          <a:xfrm>
            <a:off x="4082266" y="514226"/>
            <a:ext cx="3667875" cy="523220"/>
          </a:xfrm>
          <a:prstGeom prst="rect">
            <a:avLst/>
          </a:prstGeom>
          <a:noFill/>
        </p:spPr>
        <p:txBody>
          <a:bodyPr wrap="square" rtlCol="0">
            <a:spAutoFit/>
          </a:bodyPr>
          <a:lstStyle/>
          <a:p>
            <a:pPr algn="ctr"/>
            <a:r>
              <a:rPr lang="en-US" sz="2800" b="1" dirty="0">
                <a:solidFill>
                  <a:schemeClr val="accent5">
                    <a:lumMod val="60000"/>
                    <a:lumOff val="40000"/>
                  </a:schemeClr>
                </a:solidFill>
              </a:rPr>
              <a:t>HPV Case Study</a:t>
            </a:r>
          </a:p>
        </p:txBody>
      </p:sp>
    </p:spTree>
    <p:extLst>
      <p:ext uri="{BB962C8B-B14F-4D97-AF65-F5344CB8AC3E}">
        <p14:creationId xmlns:p14="http://schemas.microsoft.com/office/powerpoint/2010/main" val="182572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69221" y="1438906"/>
            <a:ext cx="7376846" cy="3785652"/>
          </a:xfrm>
          <a:prstGeom prst="rect">
            <a:avLst/>
          </a:prstGeom>
        </p:spPr>
        <p:txBody>
          <a:bodyPr wrap="square">
            <a:spAutoFit/>
          </a:bodyPr>
          <a:lstStyle/>
          <a:p>
            <a:r>
              <a:rPr lang="en-US" sz="2000" dirty="0"/>
              <a:t>The mother agrees to the required vaccines, but is hesitant about the HPV vaccination.  She feels her daughter is too young to get a vaccine associated with sexual contact. </a:t>
            </a:r>
          </a:p>
          <a:p>
            <a:r>
              <a:rPr lang="en-US" sz="2000" dirty="0"/>
              <a:t> </a:t>
            </a:r>
          </a:p>
          <a:p>
            <a:r>
              <a:rPr lang="en-US" sz="2000" dirty="0">
                <a:solidFill>
                  <a:srgbClr val="FFC000"/>
                </a:solidFill>
              </a:rPr>
              <a:t>What would you say to facilitate the 12-year-old getting this vaccine?</a:t>
            </a:r>
          </a:p>
          <a:p>
            <a:r>
              <a:rPr lang="en-US" sz="2000" dirty="0"/>
              <a:t> </a:t>
            </a:r>
          </a:p>
          <a:p>
            <a:r>
              <a:rPr lang="en-US" sz="2000" dirty="0"/>
              <a:t>The mother agrees to allow her daughter to receive all three vaccines.  </a:t>
            </a:r>
          </a:p>
          <a:p>
            <a:endParaRPr lang="en-US" sz="2000" dirty="0">
              <a:solidFill>
                <a:srgbClr val="FFC000"/>
              </a:solidFill>
            </a:endParaRPr>
          </a:p>
          <a:p>
            <a:r>
              <a:rPr lang="en-US" sz="2000" dirty="0">
                <a:solidFill>
                  <a:srgbClr val="FFC000"/>
                </a:solidFill>
              </a:rPr>
              <a:t>When should the second HPV vaccination be given and how will you facilitate receipt of that vaccination?</a:t>
            </a:r>
          </a:p>
        </p:txBody>
      </p:sp>
      <p:sp>
        <p:nvSpPr>
          <p:cNvPr id="4" name="Rectangle 3"/>
          <p:cNvSpPr/>
          <p:nvPr/>
        </p:nvSpPr>
        <p:spPr>
          <a:xfrm>
            <a:off x="3413638" y="424935"/>
            <a:ext cx="4398961" cy="523220"/>
          </a:xfrm>
          <a:prstGeom prst="rect">
            <a:avLst/>
          </a:prstGeom>
        </p:spPr>
        <p:txBody>
          <a:bodyPr wrap="none">
            <a:spAutoFit/>
          </a:bodyPr>
          <a:lstStyle/>
          <a:p>
            <a:pPr algn="ctr"/>
            <a:r>
              <a:rPr lang="en-US" sz="2800" b="1" dirty="0">
                <a:solidFill>
                  <a:schemeClr val="accent5">
                    <a:lumMod val="60000"/>
                    <a:lumOff val="40000"/>
                  </a:schemeClr>
                </a:solidFill>
              </a:rPr>
              <a:t>HPV Case Study (cont’d)</a:t>
            </a:r>
          </a:p>
        </p:txBody>
      </p:sp>
    </p:spTree>
    <p:extLst>
      <p:ext uri="{BB962C8B-B14F-4D97-AF65-F5344CB8AC3E}">
        <p14:creationId xmlns:p14="http://schemas.microsoft.com/office/powerpoint/2010/main" val="2317324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133600" y="335893"/>
            <a:ext cx="7772400" cy="533400"/>
          </a:xfrm>
        </p:spPr>
        <p:txBody>
          <a:bodyPr>
            <a:normAutofit fontScale="90000"/>
          </a:bodyPr>
          <a:lstStyle/>
          <a:p>
            <a:pPr algn="ctr" eaLnBrk="1" hangingPunct="1"/>
            <a:r>
              <a:rPr lang="en-US" sz="3600" dirty="0">
                <a:solidFill>
                  <a:schemeClr val="accent5">
                    <a:lumMod val="60000"/>
                    <a:lumOff val="40000"/>
                  </a:schemeClr>
                </a:solidFill>
                <a:latin typeface="Arial" panose="020B0604020202020204" pitchFamily="34" charset="0"/>
                <a:cs typeface="Arial" panose="020B0604020202020204" pitchFamily="34" charset="0"/>
              </a:rPr>
              <a:t>Objectives</a:t>
            </a:r>
          </a:p>
        </p:txBody>
      </p:sp>
      <p:sp>
        <p:nvSpPr>
          <p:cNvPr id="198658" name="Rectangle 3"/>
          <p:cNvSpPr>
            <a:spLocks noGrp="1" noChangeArrowheads="1"/>
          </p:cNvSpPr>
          <p:nvPr>
            <p:ph type="body" idx="1"/>
          </p:nvPr>
        </p:nvSpPr>
        <p:spPr>
          <a:xfrm>
            <a:off x="1828800" y="840821"/>
            <a:ext cx="8382000" cy="5120639"/>
          </a:xfrm>
        </p:spPr>
        <p:txBody>
          <a:bodyPr>
            <a:normAutofit lnSpcReduction="10000"/>
          </a:bodyPr>
          <a:lstStyle/>
          <a:p>
            <a:pPr eaLnBrk="1" hangingPunct="1">
              <a:buFontTx/>
              <a:buNone/>
            </a:pPr>
            <a:r>
              <a:rPr lang="en-US" dirty="0"/>
              <a:t> </a:t>
            </a:r>
          </a:p>
          <a:p>
            <a:pPr eaLnBrk="1" hangingPunct="1"/>
            <a:r>
              <a:rPr lang="en-US" dirty="0">
                <a:latin typeface="Arial" panose="020B0604020202020204" pitchFamily="34" charset="0"/>
                <a:cs typeface="Arial" panose="020B0604020202020204" pitchFamily="34" charset="0"/>
              </a:rPr>
              <a:t>Discuss HPV-related disease prevalence in the U.S.</a:t>
            </a:r>
          </a:p>
          <a:p>
            <a:pPr eaLnBrk="1" hangingPunct="1"/>
            <a:r>
              <a:rPr lang="en-US" dirty="0">
                <a:latin typeface="Arial" panose="020B0604020202020204" pitchFamily="34" charset="0"/>
                <a:cs typeface="Arial" panose="020B0604020202020204" pitchFamily="34" charset="0"/>
              </a:rPr>
              <a:t>Summarize HPV vaccination rates, nationally and in Georgia</a:t>
            </a:r>
          </a:p>
          <a:p>
            <a:pPr eaLnBrk="1" hangingPunct="1"/>
            <a:r>
              <a:rPr lang="en-US" dirty="0">
                <a:latin typeface="Arial" panose="020B0604020202020204" pitchFamily="34" charset="0"/>
                <a:cs typeface="Arial" panose="020B0604020202020204" pitchFamily="34" charset="0"/>
              </a:rPr>
              <a:t>Evaluate current vaccination rates in an individual practice</a:t>
            </a:r>
          </a:p>
          <a:p>
            <a:pPr eaLnBrk="1" hangingPunct="1"/>
            <a:r>
              <a:rPr lang="en-US" dirty="0">
                <a:latin typeface="Arial" panose="020B0604020202020204" pitchFamily="34" charset="0"/>
                <a:cs typeface="Arial" panose="020B0604020202020204" pitchFamily="34" charset="0"/>
              </a:rPr>
              <a:t>Formulate strategies to avoid missed HPV vaccination opportunities</a:t>
            </a:r>
          </a:p>
          <a:p>
            <a:pPr eaLnBrk="1" hangingPunct="1"/>
            <a:r>
              <a:rPr lang="en-US" dirty="0">
                <a:latin typeface="Arial" panose="020B0604020202020204" pitchFamily="34" charset="0"/>
                <a:cs typeface="Arial" panose="020B0604020202020204" pitchFamily="34" charset="0"/>
              </a:rPr>
              <a:t>Apply communication strategies between providers and parents that facilitate HPV vaccination</a:t>
            </a:r>
          </a:p>
        </p:txBody>
      </p:sp>
      <p:sp>
        <p:nvSpPr>
          <p:cNvPr id="4" name="TextBox 3"/>
          <p:cNvSpPr txBox="1"/>
          <p:nvPr/>
        </p:nvSpPr>
        <p:spPr>
          <a:xfrm>
            <a:off x="7239000" y="457200"/>
            <a:ext cx="3200400" cy="369332"/>
          </a:xfrm>
          <a:prstGeom prst="rect">
            <a:avLst/>
          </a:prstGeom>
          <a:noFill/>
        </p:spPr>
        <p:txBody>
          <a:bodyPr wrap="square" rtlCol="0">
            <a:spAutoFit/>
          </a:bodyPr>
          <a:lstStyle/>
          <a:p>
            <a:r>
              <a:rPr lang="en-US" dirty="0">
                <a:solidFill>
                  <a:srgbClr val="00FFFF">
                    <a:lumMod val="60000"/>
                    <a:lumOff val="40000"/>
                  </a:srgbClr>
                </a:solidFill>
              </a:rPr>
              <a:t> </a:t>
            </a:r>
            <a:endParaRPr lang="en-US" dirty="0">
              <a:solidFill>
                <a:srgbClr val="92D050"/>
              </a:solidFill>
            </a:endParaRPr>
          </a:p>
        </p:txBody>
      </p:sp>
    </p:spTree>
    <p:extLst>
      <p:ext uri="{BB962C8B-B14F-4D97-AF65-F5344CB8AC3E}">
        <p14:creationId xmlns:p14="http://schemas.microsoft.com/office/powerpoint/2010/main" val="305731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Arrow Connector 20"/>
          <p:cNvCxnSpPr/>
          <p:nvPr/>
        </p:nvCxnSpPr>
        <p:spPr bwMode="auto">
          <a:xfrm flipH="1">
            <a:off x="3429000" y="2286000"/>
            <a:ext cx="609600" cy="15240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 name="TextBox 1"/>
          <p:cNvSpPr txBox="1"/>
          <p:nvPr/>
        </p:nvSpPr>
        <p:spPr>
          <a:xfrm>
            <a:off x="2133600" y="152400"/>
            <a:ext cx="7924800" cy="1754326"/>
          </a:xfrm>
          <a:prstGeom prst="rect">
            <a:avLst/>
          </a:prstGeom>
          <a:noFill/>
        </p:spPr>
        <p:txBody>
          <a:bodyPr wrap="square" rtlCol="0">
            <a:spAutoFit/>
          </a:bodyPr>
          <a:lstStyle/>
          <a:p>
            <a:pPr algn="ctr"/>
            <a:r>
              <a:rPr lang="en-US" sz="3600" b="1" dirty="0">
                <a:solidFill>
                  <a:schemeClr val="accent5">
                    <a:lumMod val="60000"/>
                    <a:lumOff val="40000"/>
                  </a:schemeClr>
                </a:solidFill>
                <a:latin typeface="+mj-lt"/>
              </a:rPr>
              <a:t>Types of Human Papilloma Virus (HPV)</a:t>
            </a:r>
          </a:p>
          <a:p>
            <a:pPr algn="ctr"/>
            <a:r>
              <a:rPr lang="en-US" sz="2400" dirty="0">
                <a:solidFill>
                  <a:srgbClr val="FFFF99"/>
                </a:solidFill>
                <a:latin typeface="Calibri"/>
              </a:rPr>
              <a:t>(More Than </a:t>
            </a:r>
            <a:r>
              <a:rPr lang="en-US" sz="2400" b="1" u="sng" dirty="0">
                <a:solidFill>
                  <a:srgbClr val="FFC000"/>
                </a:solidFill>
                <a:latin typeface="Calibri"/>
              </a:rPr>
              <a:t>200</a:t>
            </a:r>
            <a:r>
              <a:rPr lang="en-US" sz="2400" dirty="0">
                <a:solidFill>
                  <a:srgbClr val="FFFF99"/>
                </a:solidFill>
                <a:latin typeface="Calibri"/>
              </a:rPr>
              <a:t> Types Identified)</a:t>
            </a:r>
            <a:r>
              <a:rPr lang="en-US" sz="3600" dirty="0">
                <a:solidFill>
                  <a:srgbClr val="FFFF99"/>
                </a:solidFill>
                <a:latin typeface="Calibri"/>
              </a:rPr>
              <a:t>  </a:t>
            </a:r>
          </a:p>
        </p:txBody>
      </p:sp>
      <p:sp>
        <p:nvSpPr>
          <p:cNvPr id="6" name="Rounded Rectangle 5"/>
          <p:cNvSpPr/>
          <p:nvPr/>
        </p:nvSpPr>
        <p:spPr bwMode="auto">
          <a:xfrm>
            <a:off x="3276600" y="1986454"/>
            <a:ext cx="18288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dirty="0">
                <a:solidFill>
                  <a:srgbClr val="000066"/>
                </a:solidFill>
              </a:rPr>
              <a:t>Mucosal/Genital</a:t>
            </a:r>
          </a:p>
          <a:p>
            <a:pPr algn="ctr"/>
            <a:r>
              <a:rPr lang="en-US" sz="1600" dirty="0">
                <a:solidFill>
                  <a:srgbClr val="000066"/>
                </a:solidFill>
              </a:rPr>
              <a:t>~40 types</a:t>
            </a:r>
          </a:p>
        </p:txBody>
      </p:sp>
      <p:sp>
        <p:nvSpPr>
          <p:cNvPr id="8" name="Rounded Rectangle 7"/>
          <p:cNvSpPr/>
          <p:nvPr/>
        </p:nvSpPr>
        <p:spPr bwMode="auto">
          <a:xfrm>
            <a:off x="7519987" y="1986245"/>
            <a:ext cx="18288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dirty="0">
                <a:solidFill>
                  <a:srgbClr val="000066"/>
                </a:solidFill>
              </a:rPr>
              <a:t>Cutaneous</a:t>
            </a:r>
          </a:p>
          <a:p>
            <a:pPr algn="ctr"/>
            <a:endParaRPr lang="en-US" sz="1600" dirty="0">
              <a:solidFill>
                <a:srgbClr val="000066"/>
              </a:solidFill>
            </a:endParaRPr>
          </a:p>
        </p:txBody>
      </p:sp>
      <p:sp>
        <p:nvSpPr>
          <p:cNvPr id="12" name="Rounded Rectangle 11"/>
          <p:cNvSpPr/>
          <p:nvPr/>
        </p:nvSpPr>
        <p:spPr bwMode="auto">
          <a:xfrm>
            <a:off x="1790700" y="4228237"/>
            <a:ext cx="2971800" cy="1524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dirty="0">
                <a:solidFill>
                  <a:srgbClr val="000066"/>
                </a:solidFill>
              </a:rPr>
              <a:t>Cervical cancer</a:t>
            </a:r>
          </a:p>
          <a:p>
            <a:pPr algn="ctr"/>
            <a:r>
              <a:rPr lang="en-US" sz="1600" dirty="0">
                <a:solidFill>
                  <a:srgbClr val="000066"/>
                </a:solidFill>
              </a:rPr>
              <a:t>Anogenital cancer</a:t>
            </a:r>
          </a:p>
          <a:p>
            <a:pPr algn="ctr"/>
            <a:r>
              <a:rPr lang="en-US" sz="1600" dirty="0">
                <a:solidFill>
                  <a:srgbClr val="000066"/>
                </a:solidFill>
              </a:rPr>
              <a:t>Oropharyngeal Cancer</a:t>
            </a:r>
          </a:p>
          <a:p>
            <a:pPr algn="ctr"/>
            <a:r>
              <a:rPr lang="en-US" sz="1600" dirty="0">
                <a:solidFill>
                  <a:srgbClr val="000066"/>
                </a:solidFill>
              </a:rPr>
              <a:t>Cancer precursors</a:t>
            </a:r>
          </a:p>
          <a:p>
            <a:pPr algn="ctr"/>
            <a:r>
              <a:rPr lang="en-US" sz="1600" dirty="0">
                <a:solidFill>
                  <a:srgbClr val="000066"/>
                </a:solidFill>
              </a:rPr>
              <a:t>Low grade cervical disease</a:t>
            </a:r>
          </a:p>
        </p:txBody>
      </p:sp>
      <p:sp>
        <p:nvSpPr>
          <p:cNvPr id="14" name="Rounded Rectangle 13"/>
          <p:cNvSpPr/>
          <p:nvPr/>
        </p:nvSpPr>
        <p:spPr bwMode="auto">
          <a:xfrm>
            <a:off x="5181600" y="4450348"/>
            <a:ext cx="2743200" cy="1066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dirty="0">
                <a:solidFill>
                  <a:srgbClr val="002060"/>
                </a:solidFill>
              </a:rPr>
              <a:t>Genital Warts</a:t>
            </a:r>
          </a:p>
          <a:p>
            <a:pPr algn="ctr"/>
            <a:r>
              <a:rPr lang="en-US" sz="1600" dirty="0">
                <a:solidFill>
                  <a:srgbClr val="002060"/>
                </a:solidFill>
              </a:rPr>
              <a:t>Laryngeal Papillomas</a:t>
            </a:r>
          </a:p>
          <a:p>
            <a:pPr algn="ctr"/>
            <a:r>
              <a:rPr lang="en-US" sz="1600" dirty="0">
                <a:solidFill>
                  <a:srgbClr val="002060"/>
                </a:solidFill>
              </a:rPr>
              <a:t>Low grade cervical disease</a:t>
            </a:r>
          </a:p>
        </p:txBody>
      </p:sp>
      <p:sp>
        <p:nvSpPr>
          <p:cNvPr id="17" name="Rounded Rectangle 16"/>
          <p:cNvSpPr/>
          <p:nvPr/>
        </p:nvSpPr>
        <p:spPr bwMode="auto">
          <a:xfrm>
            <a:off x="8434387" y="4609237"/>
            <a:ext cx="19812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dirty="0">
                <a:solidFill>
                  <a:srgbClr val="000066"/>
                </a:solidFill>
              </a:rPr>
              <a:t>Skin warts</a:t>
            </a:r>
          </a:p>
          <a:p>
            <a:pPr algn="ctr"/>
            <a:r>
              <a:rPr lang="en-US" sz="1600" dirty="0">
                <a:solidFill>
                  <a:srgbClr val="000066"/>
                </a:solidFill>
              </a:rPr>
              <a:t>Hands and Feet</a:t>
            </a:r>
          </a:p>
        </p:txBody>
      </p:sp>
      <p:cxnSp>
        <p:nvCxnSpPr>
          <p:cNvPr id="28" name="Straight Arrow Connector 27"/>
          <p:cNvCxnSpPr>
            <a:stCxn id="8" idx="2"/>
            <a:endCxn id="17" idx="0"/>
          </p:cNvCxnSpPr>
          <p:nvPr/>
        </p:nvCxnSpPr>
        <p:spPr bwMode="auto">
          <a:xfrm>
            <a:off x="8434387" y="2672045"/>
            <a:ext cx="990600" cy="1937192"/>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31" name="Rectangle 30"/>
          <p:cNvSpPr/>
          <p:nvPr/>
        </p:nvSpPr>
        <p:spPr>
          <a:xfrm>
            <a:off x="1471613" y="2855893"/>
            <a:ext cx="1752600" cy="954107"/>
          </a:xfrm>
          <a:prstGeom prst="rect">
            <a:avLst/>
          </a:prstGeom>
        </p:spPr>
        <p:txBody>
          <a:bodyPr wrap="square">
            <a:spAutoFit/>
          </a:bodyPr>
          <a:lstStyle/>
          <a:p>
            <a:pPr algn="ctr"/>
            <a:r>
              <a:rPr lang="en-US" sz="1400" b="1" dirty="0">
                <a:solidFill>
                  <a:srgbClr val="FFFFFF"/>
                </a:solidFill>
              </a:rPr>
              <a:t>High risk types </a:t>
            </a:r>
          </a:p>
          <a:p>
            <a:pPr algn="ctr"/>
            <a:r>
              <a:rPr lang="en-US" sz="1400" b="1" dirty="0">
                <a:solidFill>
                  <a:srgbClr val="FFFFFF"/>
                </a:solidFill>
              </a:rPr>
              <a:t>16, 18, 31, 33, 45, 52, 58</a:t>
            </a:r>
          </a:p>
          <a:p>
            <a:pPr algn="ctr"/>
            <a:r>
              <a:rPr lang="en-US" sz="1400" b="1" dirty="0">
                <a:solidFill>
                  <a:srgbClr val="FFFFFF"/>
                </a:solidFill>
              </a:rPr>
              <a:t>(and others)</a:t>
            </a:r>
          </a:p>
        </p:txBody>
      </p:sp>
      <p:sp>
        <p:nvSpPr>
          <p:cNvPr id="24" name="TextBox 23"/>
          <p:cNvSpPr txBox="1"/>
          <p:nvPr/>
        </p:nvSpPr>
        <p:spPr>
          <a:xfrm>
            <a:off x="5689401" y="3048000"/>
            <a:ext cx="1600200" cy="523220"/>
          </a:xfrm>
          <a:prstGeom prst="rect">
            <a:avLst/>
          </a:prstGeom>
          <a:noFill/>
        </p:spPr>
        <p:txBody>
          <a:bodyPr wrap="square" rtlCol="0">
            <a:spAutoFit/>
          </a:bodyPr>
          <a:lstStyle/>
          <a:p>
            <a:pPr algn="ctr"/>
            <a:r>
              <a:rPr lang="en-US" sz="1400" b="1" dirty="0">
                <a:solidFill>
                  <a:srgbClr val="FFFFFF"/>
                </a:solidFill>
              </a:rPr>
              <a:t>Low risk types</a:t>
            </a:r>
          </a:p>
          <a:p>
            <a:pPr algn="ctr"/>
            <a:r>
              <a:rPr lang="en-US" sz="1400" b="1" dirty="0">
                <a:solidFill>
                  <a:srgbClr val="FFFFFF"/>
                </a:solidFill>
              </a:rPr>
              <a:t>6, 11 and others</a:t>
            </a:r>
          </a:p>
        </p:txBody>
      </p:sp>
      <p:sp>
        <p:nvSpPr>
          <p:cNvPr id="20" name="TextBox 19"/>
          <p:cNvSpPr txBox="1"/>
          <p:nvPr/>
        </p:nvSpPr>
        <p:spPr>
          <a:xfrm>
            <a:off x="2590800" y="6018074"/>
            <a:ext cx="7010400" cy="738664"/>
          </a:xfrm>
          <a:prstGeom prst="rect">
            <a:avLst/>
          </a:prstGeom>
          <a:noFill/>
        </p:spPr>
        <p:txBody>
          <a:bodyPr wrap="square" rtlCol="0">
            <a:spAutoFit/>
          </a:bodyPr>
          <a:lstStyle/>
          <a:p>
            <a:r>
              <a:rPr lang="en-US" sz="1400" b="1" dirty="0">
                <a:solidFill>
                  <a:srgbClr val="FFFFFF"/>
                </a:solidFill>
                <a:latin typeface="Calibri"/>
              </a:rPr>
              <a:t>Sources: 1. Epidemiology and Prevention of Vaccine Preventable Diseases 13</a:t>
            </a:r>
            <a:r>
              <a:rPr lang="en-US" sz="1400" b="1" baseline="30000" dirty="0">
                <a:solidFill>
                  <a:srgbClr val="FFFFFF"/>
                </a:solidFill>
                <a:latin typeface="Calibri"/>
              </a:rPr>
              <a:t>th</a:t>
            </a:r>
            <a:r>
              <a:rPr lang="en-US" sz="1400" b="1" dirty="0">
                <a:solidFill>
                  <a:srgbClr val="FFFFFF"/>
                </a:solidFill>
                <a:latin typeface="Calibri"/>
              </a:rPr>
              <a:t> Edition, 2015</a:t>
            </a:r>
          </a:p>
          <a:p>
            <a:r>
              <a:rPr lang="en-US" sz="1400" b="1" dirty="0">
                <a:solidFill>
                  <a:srgbClr val="FFFFFF"/>
                </a:solidFill>
                <a:latin typeface="Calibri"/>
              </a:rPr>
              <a:t>                 2. Red Book – AAP 2015 Report of the Committee on Infectious Diseases </a:t>
            </a:r>
          </a:p>
          <a:p>
            <a:r>
              <a:rPr lang="en-US" sz="1400" b="1" dirty="0">
                <a:solidFill>
                  <a:srgbClr val="FFFFFF"/>
                </a:solidFill>
                <a:latin typeface="Calibri"/>
              </a:rPr>
              <a:t>                 3. MMWR, August 29, 2014,  RR Vol. 63, No. 5 </a:t>
            </a:r>
          </a:p>
        </p:txBody>
      </p:sp>
      <p:cxnSp>
        <p:nvCxnSpPr>
          <p:cNvPr id="23" name="Straight Arrow Connector 22"/>
          <p:cNvCxnSpPr/>
          <p:nvPr/>
        </p:nvCxnSpPr>
        <p:spPr bwMode="auto">
          <a:xfrm>
            <a:off x="4610100" y="2672254"/>
            <a:ext cx="1806178" cy="1670077"/>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848972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2"/>
          <p:cNvSpPr>
            <a:spLocks noGrp="1" noChangeArrowheads="1"/>
          </p:cNvSpPr>
          <p:nvPr>
            <p:ph type="title" idx="4294967295"/>
          </p:nvPr>
        </p:nvSpPr>
        <p:spPr>
          <a:xfrm>
            <a:off x="2667000" y="152400"/>
            <a:ext cx="6343650" cy="628650"/>
          </a:xfrm>
        </p:spPr>
        <p:txBody>
          <a:bodyPr vert="horz" wrap="square" lIns="68572" tIns="34286" rIns="68572" bIns="34286" numCol="1" rtlCol="0" anchor="ctr" anchorCtr="0" compatLnSpc="1">
            <a:prstTxWarp prst="textNoShape">
              <a:avLst/>
            </a:prstTxWarp>
            <a:normAutofit/>
          </a:bodyPr>
          <a:lstStyle/>
          <a:p>
            <a:pPr algn="ctr" eaLnBrk="1" hangingPunct="1"/>
            <a:r>
              <a:rPr lang="en-US" sz="3600" dirty="0">
                <a:solidFill>
                  <a:srgbClr val="FFFF99"/>
                </a:solidFill>
              </a:rPr>
              <a:t>HPV Vaccine</a:t>
            </a:r>
          </a:p>
        </p:txBody>
      </p:sp>
      <p:sp>
        <p:nvSpPr>
          <p:cNvPr id="75781" name="Text Box 5"/>
          <p:cNvSpPr txBox="1">
            <a:spLocks noChangeArrowheads="1"/>
          </p:cNvSpPr>
          <p:nvPr/>
        </p:nvSpPr>
        <p:spPr bwMode="auto">
          <a:xfrm>
            <a:off x="1981200" y="685800"/>
            <a:ext cx="8229600" cy="6801862"/>
          </a:xfrm>
          <a:prstGeom prst="rect">
            <a:avLst/>
          </a:prstGeom>
          <a:noFill/>
          <a:ln w="9525">
            <a:noFill/>
            <a:miter lim="800000"/>
            <a:headEnd/>
            <a:tailEnd/>
          </a:ln>
        </p:spPr>
        <p:txBody>
          <a:bodyPr wrap="square">
            <a:spAutoFit/>
          </a:bodyPr>
          <a:lstStyle/>
          <a:p>
            <a:pPr algn="ctr" defTabSz="685800"/>
            <a:r>
              <a:rPr lang="en-US" sz="2800" kern="0" dirty="0">
                <a:solidFill>
                  <a:schemeClr val="accent5">
                    <a:lumMod val="60000"/>
                    <a:lumOff val="40000"/>
                  </a:schemeClr>
                </a:solidFill>
                <a:latin typeface="Calibri"/>
              </a:rPr>
              <a:t>Gardasil 9</a:t>
            </a:r>
            <a:r>
              <a:rPr lang="en-US" sz="2800" kern="0" baseline="30000" dirty="0">
                <a:solidFill>
                  <a:schemeClr val="accent5">
                    <a:lumMod val="60000"/>
                    <a:lumOff val="40000"/>
                  </a:schemeClr>
                </a:solidFill>
                <a:latin typeface="Calibri"/>
              </a:rPr>
              <a:t>® </a:t>
            </a:r>
            <a:r>
              <a:rPr lang="en-US" sz="2800" kern="0" dirty="0">
                <a:solidFill>
                  <a:schemeClr val="accent5">
                    <a:lumMod val="60000"/>
                    <a:lumOff val="40000"/>
                  </a:schemeClr>
                </a:solidFill>
                <a:latin typeface="Calibri"/>
              </a:rPr>
              <a:t>(9vHPV) </a:t>
            </a:r>
            <a:r>
              <a:rPr lang="en-US" sz="2000" u="sng" kern="0" dirty="0">
                <a:solidFill>
                  <a:schemeClr val="accent5">
                    <a:lumMod val="60000"/>
                    <a:lumOff val="40000"/>
                  </a:schemeClr>
                </a:solidFill>
                <a:latin typeface="Calibri"/>
              </a:rPr>
              <a:t>HPV types 6, 11, 16, 18, 31, 33, 45, 52, 58</a:t>
            </a:r>
          </a:p>
          <a:p>
            <a:pPr algn="ctr" defTabSz="685800"/>
            <a:endParaRPr lang="en-US" sz="600" kern="0" dirty="0">
              <a:solidFill>
                <a:srgbClr val="FFFFFF"/>
              </a:solidFill>
              <a:latin typeface="Calibri"/>
            </a:endParaRPr>
          </a:p>
          <a:p>
            <a:pPr algn="ctr" defTabSz="685800"/>
            <a:endParaRPr lang="en-US" sz="600" kern="0" dirty="0">
              <a:solidFill>
                <a:srgbClr val="FFFFFF"/>
              </a:solidFill>
              <a:latin typeface="Calibri"/>
            </a:endParaRPr>
          </a:p>
          <a:p>
            <a:pPr defTabSz="685800"/>
            <a:r>
              <a:rPr lang="en-US" sz="2400" kern="0" dirty="0">
                <a:solidFill>
                  <a:srgbClr val="FFFFFF"/>
                </a:solidFill>
                <a:latin typeface="Calibri"/>
              </a:rPr>
              <a:t>ACIP recommends HPV vaccine starting at age 11 or 12 years for:</a:t>
            </a:r>
          </a:p>
          <a:p>
            <a:pPr marL="714375" lvl="1" indent="-257175" defTabSz="685800">
              <a:buFont typeface="Arial" panose="020B0604020202020204" pitchFamily="34" charset="0"/>
              <a:buChar char="•"/>
            </a:pPr>
            <a:r>
              <a:rPr lang="en-US" sz="2400" kern="0" dirty="0">
                <a:solidFill>
                  <a:srgbClr val="FFFFFF"/>
                </a:solidFill>
                <a:latin typeface="Calibri"/>
              </a:rPr>
              <a:t>All females through 26 years of age</a:t>
            </a:r>
          </a:p>
          <a:p>
            <a:pPr marL="714375" lvl="1" indent="-257175" defTabSz="685800">
              <a:buFont typeface="Arial" panose="020B0604020202020204" pitchFamily="34" charset="0"/>
              <a:buChar char="•"/>
            </a:pPr>
            <a:r>
              <a:rPr lang="en-US" sz="2400" kern="0" dirty="0">
                <a:solidFill>
                  <a:srgbClr val="FFFFFF"/>
                </a:solidFill>
                <a:latin typeface="Calibri"/>
              </a:rPr>
              <a:t>All males through 21 years of age</a:t>
            </a:r>
          </a:p>
          <a:p>
            <a:pPr marL="714375" lvl="1" indent="-257175" defTabSz="685800">
              <a:buFont typeface="Arial" panose="020B0604020202020204" pitchFamily="34" charset="0"/>
              <a:buChar char="•"/>
            </a:pPr>
            <a:r>
              <a:rPr lang="en-US" sz="2400" kern="0" dirty="0">
                <a:solidFill>
                  <a:srgbClr val="FFFFFF"/>
                </a:solidFill>
                <a:latin typeface="Calibri"/>
              </a:rPr>
              <a:t>Men 22 through 26 years who have sex with men or have an immunocompromising condition.      </a:t>
            </a:r>
          </a:p>
          <a:p>
            <a:pPr marL="714375" lvl="1" indent="-257175" defTabSz="685800">
              <a:buFont typeface="Arial" panose="020B0604020202020204" pitchFamily="34" charset="0"/>
              <a:buChar char="•"/>
            </a:pPr>
            <a:r>
              <a:rPr lang="en-US" sz="2400" kern="0" dirty="0">
                <a:solidFill>
                  <a:srgbClr val="FFFFFF"/>
                </a:solidFill>
                <a:latin typeface="Calibri"/>
              </a:rPr>
              <a:t>All other males 22 through 26 years.</a:t>
            </a:r>
          </a:p>
          <a:p>
            <a:pPr lvl="1" defTabSz="685800"/>
            <a:r>
              <a:rPr lang="en-US" sz="2400" kern="0" dirty="0">
                <a:solidFill>
                  <a:srgbClr val="FFFFFF"/>
                </a:solidFill>
                <a:latin typeface="Calibri"/>
              </a:rPr>
              <a:t>	</a:t>
            </a:r>
          </a:p>
          <a:p>
            <a:pPr defTabSz="685800"/>
            <a:r>
              <a:rPr lang="en-US" sz="2400" kern="0" dirty="0">
                <a:solidFill>
                  <a:srgbClr val="FFFFFF"/>
                </a:solidFill>
                <a:latin typeface="Calibri"/>
              </a:rPr>
              <a:t>Series can be completed with 9vHPV if started with 2v or 4v.</a:t>
            </a:r>
          </a:p>
          <a:p>
            <a:pPr defTabSz="685800"/>
            <a:endParaRPr lang="en-US" sz="2400" kern="0" dirty="0">
              <a:solidFill>
                <a:srgbClr val="FFFFFF"/>
              </a:solidFill>
              <a:latin typeface="Calibri"/>
            </a:endParaRPr>
          </a:p>
          <a:p>
            <a:pPr defTabSz="685800"/>
            <a:r>
              <a:rPr lang="en-US" sz="2400" b="1" kern="0" dirty="0">
                <a:solidFill>
                  <a:srgbClr val="FFC000"/>
                </a:solidFill>
                <a:latin typeface="Calibri"/>
              </a:rPr>
              <a:t>Gardasil 9 is now also licensed for all persons 9 through 45 yrs. of age, using the 3-dose schedule for ages 15 – 45.*</a:t>
            </a:r>
          </a:p>
          <a:p>
            <a:pPr lvl="1" defTabSz="685800"/>
            <a:endParaRPr lang="en-US" sz="2400" b="1" kern="0" dirty="0">
              <a:solidFill>
                <a:srgbClr val="FFC000"/>
              </a:solidFill>
              <a:latin typeface="Calibri"/>
            </a:endParaRPr>
          </a:p>
          <a:p>
            <a:pPr defTabSz="685800"/>
            <a:r>
              <a:rPr lang="en-US" sz="2400" b="1" kern="0" dirty="0">
                <a:solidFill>
                  <a:srgbClr val="FFC000"/>
                </a:solidFill>
                <a:latin typeface="Calibri"/>
              </a:rPr>
              <a:t>                  ACIP recommendations forthcoming.</a:t>
            </a:r>
          </a:p>
          <a:p>
            <a:pPr marL="342900" indent="-342900" defTabSz="685800">
              <a:buFont typeface="Arial" panose="020B0604020202020204" pitchFamily="34" charset="0"/>
              <a:buChar char="•"/>
            </a:pPr>
            <a:endParaRPr lang="en-US" sz="2400" kern="0" dirty="0">
              <a:solidFill>
                <a:srgbClr val="FFFFFF"/>
              </a:solidFill>
              <a:latin typeface="Calibri"/>
            </a:endParaRPr>
          </a:p>
          <a:p>
            <a:pPr defTabSz="685800"/>
            <a:endParaRPr lang="en-US" sz="2400" kern="0" dirty="0">
              <a:solidFill>
                <a:srgbClr val="FFFFFF"/>
              </a:solidFill>
              <a:latin typeface="Calibri"/>
            </a:endParaRPr>
          </a:p>
          <a:p>
            <a:pPr defTabSz="685800"/>
            <a:endParaRPr lang="en-US" sz="2400" kern="0" dirty="0">
              <a:solidFill>
                <a:srgbClr val="FFFFFF"/>
              </a:solidFill>
              <a:latin typeface="Calibri"/>
            </a:endParaRPr>
          </a:p>
          <a:p>
            <a:pPr defTabSz="685800"/>
            <a:r>
              <a:rPr lang="en-US" sz="1200" kern="0" dirty="0">
                <a:solidFill>
                  <a:srgbClr val="FFFFFF"/>
                </a:solidFill>
                <a:latin typeface="Calibri"/>
              </a:rPr>
              <a:t> </a:t>
            </a:r>
          </a:p>
        </p:txBody>
      </p:sp>
      <p:sp>
        <p:nvSpPr>
          <p:cNvPr id="7" name="Rectangle 6"/>
          <p:cNvSpPr/>
          <p:nvPr/>
        </p:nvSpPr>
        <p:spPr>
          <a:xfrm>
            <a:off x="1905000" y="6282528"/>
            <a:ext cx="2435282" cy="253916"/>
          </a:xfrm>
          <a:prstGeom prst="rect">
            <a:avLst/>
          </a:prstGeom>
        </p:spPr>
        <p:txBody>
          <a:bodyPr wrap="none">
            <a:spAutoFit/>
          </a:bodyPr>
          <a:lstStyle/>
          <a:p>
            <a:pPr defTabSz="685800"/>
            <a:r>
              <a:rPr lang="en-US" sz="1050" b="1" kern="0" dirty="0">
                <a:solidFill>
                  <a:srgbClr val="FFFFFF"/>
                </a:solidFill>
                <a:latin typeface="Calibri"/>
              </a:rPr>
              <a:t>MMWR, March 27, 2015, Vo1 64, No. 11</a:t>
            </a:r>
          </a:p>
        </p:txBody>
      </p:sp>
      <p:sp>
        <p:nvSpPr>
          <p:cNvPr id="8" name="TextBox 7"/>
          <p:cNvSpPr txBox="1"/>
          <p:nvPr/>
        </p:nvSpPr>
        <p:spPr>
          <a:xfrm>
            <a:off x="4572000" y="6282528"/>
            <a:ext cx="5867400" cy="415498"/>
          </a:xfrm>
          <a:prstGeom prst="rect">
            <a:avLst/>
          </a:prstGeom>
          <a:noFill/>
        </p:spPr>
        <p:txBody>
          <a:bodyPr wrap="square" rtlCol="0">
            <a:spAutoFit/>
          </a:bodyPr>
          <a:lstStyle/>
          <a:p>
            <a:pPr defTabSz="685800"/>
            <a:r>
              <a:rPr lang="en-US" sz="1050" b="1" kern="0" dirty="0">
                <a:solidFill>
                  <a:srgbClr val="FFFFFF"/>
                </a:solidFill>
                <a:latin typeface="Calibri"/>
              </a:rPr>
              <a:t>MMWR, December 16, 2016, Vol 65, No. 49               *https://www.merck.com/product/usa/pi_circulars/g/gardasil_9/gardasil_9_pi.pdf </a:t>
            </a:r>
          </a:p>
        </p:txBody>
      </p:sp>
    </p:spTree>
    <p:extLst>
      <p:ext uri="{BB962C8B-B14F-4D97-AF65-F5344CB8AC3E}">
        <p14:creationId xmlns:p14="http://schemas.microsoft.com/office/powerpoint/2010/main" val="19418663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578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78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78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578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172508" y="1399662"/>
            <a:ext cx="7772400" cy="5220653"/>
          </a:xfrm>
        </p:spPr>
        <p:txBody>
          <a:bodyPr>
            <a:normAutofit fontScale="90000"/>
          </a:bodyPr>
          <a:lstStyle/>
          <a:p>
            <a:pPr algn="l" eaLnBrk="1" hangingPunct="1"/>
            <a:br>
              <a:rPr lang="en-US" sz="1800" b="1" dirty="0">
                <a:solidFill>
                  <a:srgbClr val="FFFFFF"/>
                </a:solidFill>
                <a:latin typeface="Calibri" panose="020F0502020204030204" pitchFamily="34" charset="0"/>
                <a:ea typeface="+mn-ea"/>
                <a:cs typeface="+mn-cs"/>
              </a:rPr>
            </a:br>
            <a:br>
              <a:rPr lang="en-US" sz="1800" b="1" dirty="0">
                <a:solidFill>
                  <a:srgbClr val="FFFFFF"/>
                </a:solidFill>
                <a:latin typeface="Calibri" panose="020F0502020204030204" pitchFamily="34" charset="0"/>
                <a:ea typeface="+mn-ea"/>
                <a:cs typeface="+mn-cs"/>
              </a:rPr>
            </a:br>
            <a:br>
              <a:rPr lang="en-US" sz="1800" b="1" dirty="0">
                <a:solidFill>
                  <a:srgbClr val="FFFFFF"/>
                </a:solidFill>
                <a:latin typeface="Calibri" panose="020F0502020204030204" pitchFamily="34" charset="0"/>
                <a:ea typeface="+mn-ea"/>
                <a:cs typeface="+mn-cs"/>
              </a:rPr>
            </a:br>
            <a:br>
              <a:rPr lang="en-US" sz="1800" b="1" dirty="0">
                <a:solidFill>
                  <a:srgbClr val="FFFFFF"/>
                </a:solidFill>
                <a:latin typeface="Calibri" panose="020F0502020204030204" pitchFamily="34" charset="0"/>
                <a:ea typeface="+mn-ea"/>
                <a:cs typeface="+mn-cs"/>
              </a:rPr>
            </a:br>
            <a:br>
              <a:rPr lang="en-US" sz="1800" b="1" dirty="0">
                <a:solidFill>
                  <a:srgbClr val="FFFFFF"/>
                </a:solidFill>
                <a:latin typeface="Calibri" panose="020F0502020204030204" pitchFamily="34" charset="0"/>
                <a:ea typeface="+mn-ea"/>
                <a:cs typeface="+mn-cs"/>
              </a:rPr>
            </a:br>
            <a:br>
              <a:rPr lang="en-US" sz="1800" b="1" dirty="0">
                <a:solidFill>
                  <a:srgbClr val="FFFFFF"/>
                </a:solidFill>
                <a:latin typeface="Calibri" panose="020F0502020204030204" pitchFamily="34" charset="0"/>
                <a:ea typeface="+mn-ea"/>
                <a:cs typeface="+mn-cs"/>
              </a:rPr>
            </a:br>
            <a:r>
              <a:rPr lang="en-US" sz="2400" b="1" dirty="0">
                <a:solidFill>
                  <a:srgbClr val="FFFFFF"/>
                </a:solidFill>
                <a:latin typeface="+mn-lt"/>
                <a:ea typeface="+mn-ea"/>
                <a:cs typeface="+mn-cs"/>
              </a:rPr>
              <a:t>2 Dose Schedule:</a:t>
            </a:r>
            <a:br>
              <a:rPr lang="en-US" sz="2400" b="1" dirty="0">
                <a:solidFill>
                  <a:srgbClr val="FFFFFF"/>
                </a:solidFill>
                <a:latin typeface="+mn-lt"/>
                <a:ea typeface="+mn-ea"/>
                <a:cs typeface="+mn-cs"/>
              </a:rPr>
            </a:br>
            <a:r>
              <a:rPr lang="en-US" sz="2400" dirty="0">
                <a:solidFill>
                  <a:srgbClr val="FFFFFF"/>
                </a:solidFill>
                <a:latin typeface="+mn-lt"/>
                <a:ea typeface="+mn-ea"/>
                <a:cs typeface="+mn-cs"/>
              </a:rPr>
              <a:t>HPV vaccine initiated between 9-14 years can be given in two doses: 0, 6-12 months.</a:t>
            </a:r>
            <a:br>
              <a:rPr lang="en-US" sz="2400" dirty="0">
                <a:solidFill>
                  <a:srgbClr val="FFFFFF"/>
                </a:solidFill>
                <a:latin typeface="+mn-lt"/>
                <a:ea typeface="+mn-ea"/>
                <a:cs typeface="+mn-cs"/>
              </a:rPr>
            </a:br>
            <a:r>
              <a:rPr lang="en-US" sz="2000" dirty="0">
                <a:solidFill>
                  <a:srgbClr val="FFFFFF"/>
                </a:solidFill>
                <a:latin typeface="+mn-lt"/>
                <a:ea typeface="+mn-ea"/>
                <a:cs typeface="+mn-cs"/>
              </a:rPr>
              <a:t>(If the 2</a:t>
            </a:r>
            <a:r>
              <a:rPr lang="en-US" sz="2000" baseline="30000" dirty="0">
                <a:solidFill>
                  <a:srgbClr val="FFFFFF"/>
                </a:solidFill>
                <a:latin typeface="+mn-lt"/>
                <a:ea typeface="+mn-ea"/>
                <a:cs typeface="+mn-cs"/>
              </a:rPr>
              <a:t>nd</a:t>
            </a:r>
            <a:r>
              <a:rPr lang="en-US" sz="2000" dirty="0">
                <a:solidFill>
                  <a:srgbClr val="FFFFFF"/>
                </a:solidFill>
                <a:latin typeface="+mn-lt"/>
                <a:ea typeface="+mn-ea"/>
                <a:cs typeface="+mn-cs"/>
              </a:rPr>
              <a:t> dose is administered at least 5 months after 1</a:t>
            </a:r>
            <a:r>
              <a:rPr lang="en-US" sz="2000" baseline="30000" dirty="0">
                <a:solidFill>
                  <a:srgbClr val="FFFFFF"/>
                </a:solidFill>
                <a:latin typeface="+mn-lt"/>
                <a:ea typeface="+mn-ea"/>
                <a:cs typeface="+mn-cs"/>
              </a:rPr>
              <a:t>st</a:t>
            </a:r>
            <a:r>
              <a:rPr lang="en-US" sz="2000" dirty="0">
                <a:solidFill>
                  <a:srgbClr val="FFFFFF"/>
                </a:solidFill>
                <a:latin typeface="+mn-lt"/>
                <a:ea typeface="+mn-ea"/>
                <a:cs typeface="+mn-cs"/>
              </a:rPr>
              <a:t> dose, it can be counted).</a:t>
            </a:r>
            <a:br>
              <a:rPr lang="en-US" sz="2000" dirty="0">
                <a:solidFill>
                  <a:srgbClr val="FFFFFF"/>
                </a:solidFill>
                <a:latin typeface="+mn-lt"/>
                <a:ea typeface="+mn-ea"/>
                <a:cs typeface="+mn-cs"/>
              </a:rPr>
            </a:br>
            <a:br>
              <a:rPr lang="en-US" sz="2000" b="1" dirty="0">
                <a:solidFill>
                  <a:srgbClr val="FFFFFF"/>
                </a:solidFill>
                <a:latin typeface="+mn-lt"/>
                <a:ea typeface="+mn-ea"/>
                <a:cs typeface="+mn-cs"/>
              </a:rPr>
            </a:br>
            <a:r>
              <a:rPr lang="en-US" sz="2400" b="1" dirty="0">
                <a:solidFill>
                  <a:srgbClr val="FFFFFF"/>
                </a:solidFill>
                <a:latin typeface="+mn-lt"/>
                <a:ea typeface="+mn-ea"/>
                <a:cs typeface="+mn-cs"/>
              </a:rPr>
              <a:t>3 Dose Schedule:</a:t>
            </a:r>
            <a:br>
              <a:rPr lang="en-US" sz="2400" b="1" dirty="0">
                <a:solidFill>
                  <a:srgbClr val="FFFFFF"/>
                </a:solidFill>
                <a:latin typeface="+mn-lt"/>
                <a:ea typeface="+mn-ea"/>
                <a:cs typeface="+mn-cs"/>
              </a:rPr>
            </a:br>
            <a:r>
              <a:rPr lang="en-US" sz="2400" dirty="0">
                <a:solidFill>
                  <a:srgbClr val="FFFFFF"/>
                </a:solidFill>
                <a:latin typeface="+mn-lt"/>
                <a:ea typeface="+mn-ea"/>
                <a:cs typeface="+mn-cs"/>
              </a:rPr>
              <a:t>HPV vaccine initiated after the 15</a:t>
            </a:r>
            <a:r>
              <a:rPr lang="en-US" sz="2400" baseline="30000" dirty="0">
                <a:solidFill>
                  <a:srgbClr val="FFFFFF"/>
                </a:solidFill>
                <a:latin typeface="+mn-lt"/>
                <a:ea typeface="+mn-ea"/>
                <a:cs typeface="+mn-cs"/>
              </a:rPr>
              <a:t>th</a:t>
            </a:r>
            <a:r>
              <a:rPr lang="en-US" sz="2400" dirty="0">
                <a:solidFill>
                  <a:srgbClr val="FFFFFF"/>
                </a:solidFill>
                <a:latin typeface="+mn-lt"/>
                <a:ea typeface="+mn-ea"/>
                <a:cs typeface="+mn-cs"/>
              </a:rPr>
              <a:t> birthday or certain immunocompromising conditions should be vaccinated with the 3 dose schedule: 0, 1-2, 6 months </a:t>
            </a:r>
            <a:br>
              <a:rPr lang="en-US" sz="2400" dirty="0">
                <a:solidFill>
                  <a:srgbClr val="FFFFFF"/>
                </a:solidFill>
                <a:latin typeface="+mn-lt"/>
                <a:ea typeface="+mn-ea"/>
                <a:cs typeface="+mn-cs"/>
              </a:rPr>
            </a:br>
            <a:br>
              <a:rPr lang="en-US" sz="2400" dirty="0">
                <a:solidFill>
                  <a:srgbClr val="FFFFFF"/>
                </a:solidFill>
                <a:latin typeface="+mn-lt"/>
                <a:ea typeface="+mn-ea"/>
                <a:cs typeface="+mn-cs"/>
              </a:rPr>
            </a:br>
            <a:r>
              <a:rPr lang="en-US" sz="2000" dirty="0">
                <a:solidFill>
                  <a:srgbClr val="FFFFFF"/>
                </a:solidFill>
                <a:latin typeface="+mn-lt"/>
                <a:ea typeface="+mn-ea"/>
                <a:cs typeface="+mn-cs"/>
              </a:rPr>
              <a:t>(Dose 2 should be given at least 1 to 2 months after first dose (1 month minimum); Dose 3 should be given at least 6 months after the first dose </a:t>
            </a:r>
            <a:br>
              <a:rPr lang="en-US" sz="2000" dirty="0">
                <a:solidFill>
                  <a:srgbClr val="FFFFFF"/>
                </a:solidFill>
                <a:latin typeface="+mn-lt"/>
                <a:ea typeface="+mn-ea"/>
                <a:cs typeface="+mn-cs"/>
              </a:rPr>
            </a:br>
            <a:r>
              <a:rPr lang="en-US" sz="2000" dirty="0">
                <a:solidFill>
                  <a:srgbClr val="FFFFFF"/>
                </a:solidFill>
                <a:latin typeface="+mn-lt"/>
                <a:ea typeface="+mn-ea"/>
                <a:cs typeface="+mn-cs"/>
              </a:rPr>
              <a:t>(minimum of 3 months between dose 2 and 3)</a:t>
            </a:r>
            <a:br>
              <a:rPr lang="en-US" sz="2000" dirty="0">
                <a:solidFill>
                  <a:srgbClr val="FFFFFF"/>
                </a:solidFill>
                <a:latin typeface="+mn-lt"/>
                <a:ea typeface="+mn-ea"/>
                <a:cs typeface="+mn-cs"/>
              </a:rPr>
            </a:br>
            <a:br>
              <a:rPr lang="en-US" sz="1800" dirty="0">
                <a:solidFill>
                  <a:srgbClr val="FFFFFF"/>
                </a:solidFill>
                <a:latin typeface="Calibri" panose="020F0502020204030204" pitchFamily="34" charset="0"/>
                <a:ea typeface="+mn-ea"/>
                <a:cs typeface="+mn-cs"/>
              </a:rPr>
            </a:br>
            <a:br>
              <a:rPr lang="en-US" sz="1800" dirty="0">
                <a:solidFill>
                  <a:srgbClr val="FFFFFF"/>
                </a:solidFill>
                <a:latin typeface="Calibri" panose="020F0502020204030204" pitchFamily="34" charset="0"/>
                <a:ea typeface="+mn-ea"/>
                <a:cs typeface="+mn-cs"/>
              </a:rPr>
            </a:br>
            <a:br>
              <a:rPr lang="en-US" sz="1800" dirty="0">
                <a:solidFill>
                  <a:srgbClr val="FFFFFF"/>
                </a:solidFill>
                <a:latin typeface="Calibri" panose="020F0502020204030204" pitchFamily="34" charset="0"/>
                <a:ea typeface="+mn-ea"/>
                <a:cs typeface="+mn-cs"/>
              </a:rPr>
            </a:br>
            <a:br>
              <a:rPr lang="en-US" sz="1800" dirty="0">
                <a:solidFill>
                  <a:srgbClr val="FFFFFF"/>
                </a:solidFill>
                <a:latin typeface="Calibri" panose="020F0502020204030204" pitchFamily="34" charset="0"/>
                <a:ea typeface="+mn-ea"/>
                <a:cs typeface="+mn-cs"/>
              </a:rPr>
            </a:br>
            <a:br>
              <a:rPr lang="en-US" sz="1800" dirty="0">
                <a:solidFill>
                  <a:srgbClr val="FFFFFF"/>
                </a:solidFill>
                <a:latin typeface="Calibri" panose="020F0502020204030204" pitchFamily="34" charset="0"/>
                <a:ea typeface="+mn-ea"/>
                <a:cs typeface="+mn-cs"/>
              </a:rPr>
            </a:br>
            <a:br>
              <a:rPr lang="en-US" sz="1800" dirty="0">
                <a:solidFill>
                  <a:srgbClr val="FFFFFF"/>
                </a:solidFill>
                <a:latin typeface="Calibri" panose="020F0502020204030204" pitchFamily="34" charset="0"/>
                <a:ea typeface="+mn-ea"/>
                <a:cs typeface="+mn-cs"/>
              </a:rPr>
            </a:br>
            <a:br>
              <a:rPr lang="en-US" sz="1800" dirty="0">
                <a:solidFill>
                  <a:srgbClr val="FFFFFF"/>
                </a:solidFill>
                <a:latin typeface="Calibri" panose="020F0502020204030204" pitchFamily="34" charset="0"/>
                <a:ea typeface="+mn-ea"/>
                <a:cs typeface="+mn-cs"/>
              </a:rPr>
            </a:br>
            <a:endParaRPr lang="en-US" dirty="0"/>
          </a:p>
        </p:txBody>
      </p:sp>
      <p:sp>
        <p:nvSpPr>
          <p:cNvPr id="2" name="TextBox 1"/>
          <p:cNvSpPr txBox="1"/>
          <p:nvPr/>
        </p:nvSpPr>
        <p:spPr>
          <a:xfrm>
            <a:off x="2172508" y="228601"/>
            <a:ext cx="8437245" cy="646331"/>
          </a:xfrm>
          <a:prstGeom prst="rect">
            <a:avLst/>
          </a:prstGeom>
          <a:noFill/>
        </p:spPr>
        <p:txBody>
          <a:bodyPr wrap="square" rtlCol="0">
            <a:spAutoFit/>
          </a:bodyPr>
          <a:lstStyle/>
          <a:p>
            <a:pPr algn="ctr" defTabSz="685800"/>
            <a:r>
              <a:rPr lang="en-US" sz="3600" b="1" kern="0" dirty="0">
                <a:solidFill>
                  <a:srgbClr val="FFFF00">
                    <a:lumMod val="40000"/>
                    <a:lumOff val="60000"/>
                  </a:srgbClr>
                </a:solidFill>
                <a:latin typeface="Calibri"/>
              </a:rPr>
              <a:t>ACIP Recommendations and Schedule</a:t>
            </a:r>
          </a:p>
        </p:txBody>
      </p:sp>
      <p:sp>
        <p:nvSpPr>
          <p:cNvPr id="3" name="TextBox 2"/>
          <p:cNvSpPr txBox="1"/>
          <p:nvPr/>
        </p:nvSpPr>
        <p:spPr>
          <a:xfrm>
            <a:off x="2400795" y="6377941"/>
            <a:ext cx="7980668" cy="484748"/>
          </a:xfrm>
          <a:prstGeom prst="rect">
            <a:avLst/>
          </a:prstGeom>
          <a:noFill/>
        </p:spPr>
        <p:txBody>
          <a:bodyPr wrap="square" rtlCol="0">
            <a:spAutoFit/>
          </a:bodyPr>
          <a:lstStyle/>
          <a:p>
            <a:pPr defTabSz="685800"/>
            <a:r>
              <a:rPr lang="en-US" sz="1200" b="1" kern="0" dirty="0">
                <a:solidFill>
                  <a:srgbClr val="FFFFFF"/>
                </a:solidFill>
                <a:latin typeface="Calibri"/>
              </a:rPr>
              <a:t>Reference:</a:t>
            </a:r>
            <a:r>
              <a:rPr lang="en-US" sz="1200" i="1" kern="0" dirty="0">
                <a:solidFill>
                  <a:srgbClr val="FFFFFF"/>
                </a:solidFill>
                <a:latin typeface="Calibri"/>
              </a:rPr>
              <a:t> 2017 Supplement to Epidemiology and Prevention of Vaccine-Preventable Diseases, 13th Edition (the Pink Book)</a:t>
            </a:r>
          </a:p>
          <a:p>
            <a:pPr defTabSz="685800"/>
            <a:endParaRPr lang="en-US" sz="1350" kern="0" dirty="0">
              <a:solidFill>
                <a:sysClr val="windowText" lastClr="000000"/>
              </a:solidFill>
            </a:endParaRPr>
          </a:p>
        </p:txBody>
      </p:sp>
    </p:spTree>
    <p:extLst>
      <p:ext uri="{BB962C8B-B14F-4D97-AF65-F5344CB8AC3E}">
        <p14:creationId xmlns:p14="http://schemas.microsoft.com/office/powerpoint/2010/main" val="1481999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8181" y="293787"/>
            <a:ext cx="7772400" cy="1077218"/>
          </a:xfrm>
          <a:prstGeom prst="rect">
            <a:avLst/>
          </a:prstGeom>
          <a:noFill/>
        </p:spPr>
        <p:txBody>
          <a:bodyPr wrap="square" rtlCol="0">
            <a:spAutoFit/>
          </a:bodyPr>
          <a:lstStyle/>
          <a:p>
            <a:pPr algn="ctr"/>
            <a:r>
              <a:rPr lang="en-US" sz="3200" b="1" dirty="0">
                <a:solidFill>
                  <a:schemeClr val="accent5">
                    <a:lumMod val="60000"/>
                    <a:lumOff val="40000"/>
                  </a:schemeClr>
                </a:solidFill>
                <a:latin typeface="Arial" panose="020B0604020202020204" pitchFamily="34" charset="0"/>
                <a:cs typeface="Arial" panose="020B0604020202020204" pitchFamily="34" charset="0"/>
              </a:rPr>
              <a:t>Annual Estimates of HPV-related Diseases in the U.S.</a:t>
            </a:r>
          </a:p>
        </p:txBody>
      </p:sp>
      <p:sp>
        <p:nvSpPr>
          <p:cNvPr id="6" name="TextBox 5"/>
          <p:cNvSpPr txBox="1"/>
          <p:nvPr/>
        </p:nvSpPr>
        <p:spPr>
          <a:xfrm>
            <a:off x="2276169" y="1622324"/>
            <a:ext cx="7042685" cy="4524315"/>
          </a:xfrm>
          <a:prstGeom prst="rect">
            <a:avLst/>
          </a:prstGeom>
          <a:noFill/>
        </p:spPr>
        <p:txBody>
          <a:bodyPr wrap="square" rtlCol="0">
            <a:spAutoFit/>
          </a:bodyPr>
          <a:lstStyle/>
          <a:p>
            <a:pPr marL="214313" indent="-214313">
              <a:buFont typeface="Arial" panose="020B0604020202020204" pitchFamily="34" charset="0"/>
              <a:buChar char="•"/>
            </a:pPr>
            <a:r>
              <a:rPr lang="en-US" sz="2400" dirty="0">
                <a:latin typeface="Arial" panose="020B0604020202020204" pitchFamily="34" charset="0"/>
                <a:cs typeface="Arial" panose="020B0604020202020204" pitchFamily="34" charset="0"/>
              </a:rPr>
              <a:t>Oncogenic</a:t>
            </a:r>
          </a:p>
          <a:p>
            <a:pPr marL="557213" lvl="1" indent="-214313">
              <a:buFont typeface="Arial" panose="020B0604020202020204" pitchFamily="34" charset="0"/>
              <a:buChar char="•"/>
            </a:pPr>
            <a:r>
              <a:rPr lang="en-US" sz="2400" dirty="0">
                <a:latin typeface="Arial" panose="020B0604020202020204" pitchFamily="34" charset="0"/>
                <a:cs typeface="Arial" panose="020B0604020202020204" pitchFamily="34" charset="0"/>
              </a:rPr>
              <a:t>Cervical---12,000 cases diagnosed, 25% in females between 20-39 years of age</a:t>
            </a:r>
          </a:p>
          <a:p>
            <a:pPr marL="557213" lvl="1" indent="-214313">
              <a:buFont typeface="Arial" panose="020B0604020202020204" pitchFamily="34" charset="0"/>
              <a:buChar char="•"/>
            </a:pPr>
            <a:r>
              <a:rPr lang="en-US" sz="2400" dirty="0">
                <a:latin typeface="Arial" panose="020B0604020202020204" pitchFamily="34" charset="0"/>
                <a:cs typeface="Arial" panose="020B0604020202020204" pitchFamily="34" charset="0"/>
              </a:rPr>
              <a:t>Oropharyngeal---12,200 cases.  The incidence has increased by 225% in the last 30 years.</a:t>
            </a:r>
          </a:p>
          <a:p>
            <a:pPr marL="557213" lvl="1" indent="-214313">
              <a:buFont typeface="Arial" panose="020B0604020202020204" pitchFamily="34" charset="0"/>
              <a:buChar char="•"/>
            </a:pPr>
            <a:r>
              <a:rPr lang="en-US" sz="2400" dirty="0">
                <a:latin typeface="Arial" panose="020B0604020202020204" pitchFamily="34" charset="0"/>
                <a:cs typeface="Arial" panose="020B0604020202020204" pitchFamily="34" charset="0"/>
              </a:rPr>
              <a:t>Anal/rectal, vulvar, vaginal, and penile---about 10,000 cases</a:t>
            </a:r>
          </a:p>
          <a:p>
            <a:pPr lvl="1"/>
            <a:endParaRPr lang="en-US" sz="2400" dirty="0">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US" sz="2400" dirty="0">
                <a:latin typeface="Arial" panose="020B0604020202020204" pitchFamily="34" charset="0"/>
                <a:cs typeface="Arial" panose="020B0604020202020204" pitchFamily="34" charset="0"/>
              </a:rPr>
              <a:t>Non-oncogenic</a:t>
            </a:r>
          </a:p>
          <a:p>
            <a:pPr marL="557213" lvl="1" indent="-214313">
              <a:buFont typeface="Arial" panose="020B0604020202020204" pitchFamily="34" charset="0"/>
              <a:buChar char="•"/>
            </a:pPr>
            <a:r>
              <a:rPr lang="en-US" sz="2400" dirty="0">
                <a:latin typeface="Arial" panose="020B0604020202020204" pitchFamily="34" charset="0"/>
                <a:cs typeface="Arial" panose="020B0604020202020204" pitchFamily="34" charset="0"/>
              </a:rPr>
              <a:t>Genital warts---about 90% are caused by HPV strains</a:t>
            </a:r>
          </a:p>
          <a:p>
            <a:pPr marL="557213" lvl="1" indent="-214313">
              <a:buFont typeface="Arial" panose="020B0604020202020204" pitchFamily="34" charset="0"/>
              <a:buChar char="•"/>
            </a:pPr>
            <a:r>
              <a:rPr lang="en-US" sz="2400" dirty="0">
                <a:latin typeface="Arial" panose="020B0604020202020204" pitchFamily="34" charset="0"/>
                <a:cs typeface="Arial" panose="020B0604020202020204" pitchFamily="34" charset="0"/>
              </a:rPr>
              <a:t>Laryngeal papillomatosis</a:t>
            </a:r>
          </a:p>
        </p:txBody>
      </p:sp>
      <p:sp>
        <p:nvSpPr>
          <p:cNvPr id="7" name="TextBox 6"/>
          <p:cNvSpPr txBox="1"/>
          <p:nvPr/>
        </p:nvSpPr>
        <p:spPr>
          <a:xfrm>
            <a:off x="3191471" y="6190207"/>
            <a:ext cx="6478360" cy="415498"/>
          </a:xfrm>
          <a:prstGeom prst="rect">
            <a:avLst/>
          </a:prstGeom>
          <a:noFill/>
        </p:spPr>
        <p:txBody>
          <a:bodyPr wrap="square" rtlCol="0">
            <a:spAutoFit/>
          </a:bodyPr>
          <a:lstStyle/>
          <a:p>
            <a:r>
              <a:rPr lang="en-US" sz="1050" dirty="0"/>
              <a:t>Sources: https://www.cdc.gov/hpv/hcp/more-than-screening/index.html</a:t>
            </a:r>
          </a:p>
          <a:p>
            <a:r>
              <a:rPr lang="en-US" sz="1050" dirty="0"/>
              <a:t>             “Recommending Cancer Prevention” presentation by Jill Roark, MPH, NCIRD</a:t>
            </a:r>
          </a:p>
        </p:txBody>
      </p:sp>
    </p:spTree>
    <p:extLst>
      <p:ext uri="{BB962C8B-B14F-4D97-AF65-F5344CB8AC3E}">
        <p14:creationId xmlns:p14="http://schemas.microsoft.com/office/powerpoint/2010/main" val="1045049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782" y="252762"/>
            <a:ext cx="6019800" cy="584775"/>
          </a:xfrm>
          <a:prstGeom prst="rect">
            <a:avLst/>
          </a:prstGeom>
          <a:noFill/>
        </p:spPr>
        <p:txBody>
          <a:bodyPr wrap="square" rtlCol="0">
            <a:spAutoFit/>
          </a:bodyPr>
          <a:lstStyle/>
          <a:p>
            <a:pPr algn="ctr"/>
            <a:r>
              <a:rPr lang="en-US" sz="3200" dirty="0">
                <a:solidFill>
                  <a:schemeClr val="accent5">
                    <a:lumMod val="60000"/>
                    <a:lumOff val="40000"/>
                  </a:schemeClr>
                </a:solidFill>
              </a:rPr>
              <a:t>Disease Prevalence in the U.S.</a:t>
            </a:r>
          </a:p>
        </p:txBody>
      </p:sp>
      <p:sp>
        <p:nvSpPr>
          <p:cNvPr id="3" name="TextBox 2"/>
          <p:cNvSpPr txBox="1"/>
          <p:nvPr/>
        </p:nvSpPr>
        <p:spPr>
          <a:xfrm>
            <a:off x="2188411" y="860338"/>
            <a:ext cx="8210649" cy="286232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t>HPV is the most common STI in the U.S.</a:t>
            </a:r>
          </a:p>
          <a:p>
            <a:pPr marL="285750" indent="-285750">
              <a:lnSpc>
                <a:spcPct val="150000"/>
              </a:lnSpc>
              <a:buFont typeface="Arial" panose="020B0604020202020204" pitchFamily="34" charset="0"/>
              <a:buChar char="•"/>
            </a:pPr>
            <a:r>
              <a:rPr lang="en-US" sz="2000" dirty="0"/>
              <a:t>Estimated 79 million persons are infected  </a:t>
            </a:r>
          </a:p>
          <a:p>
            <a:pPr marL="285750" indent="-285750">
              <a:lnSpc>
                <a:spcPct val="150000"/>
              </a:lnSpc>
              <a:buFont typeface="Arial" panose="020B0604020202020204" pitchFamily="34" charset="0"/>
              <a:buChar char="•"/>
            </a:pPr>
            <a:r>
              <a:rPr lang="en-US" sz="2000" dirty="0"/>
              <a:t>14 million new cases added each year in persons 15-59 years of age, </a:t>
            </a:r>
            <a:r>
              <a:rPr lang="en-US" sz="2000" dirty="0">
                <a:solidFill>
                  <a:srgbClr val="FFC000"/>
                </a:solidFill>
              </a:rPr>
              <a:t>half of those in persons 15-24 yrs. old</a:t>
            </a:r>
          </a:p>
          <a:p>
            <a:pPr marL="285750" indent="-285750">
              <a:lnSpc>
                <a:spcPct val="150000"/>
              </a:lnSpc>
              <a:buFont typeface="Arial" panose="020B0604020202020204" pitchFamily="34" charset="0"/>
              <a:buChar char="•"/>
            </a:pPr>
            <a:r>
              <a:rPr lang="en-US" sz="2000" dirty="0"/>
              <a:t>Every year 32,500 persons get cancer caused by HPV.</a:t>
            </a:r>
          </a:p>
          <a:p>
            <a:pPr marL="285750" indent="-285750">
              <a:lnSpc>
                <a:spcPct val="150000"/>
              </a:lnSpc>
              <a:buFont typeface="Arial" panose="020B0604020202020204" pitchFamily="34" charset="0"/>
              <a:buChar char="•"/>
            </a:pPr>
            <a:r>
              <a:rPr lang="en-US" sz="2000" dirty="0"/>
              <a:t>Genital warts in teenagers---approximately 2% affected</a:t>
            </a:r>
          </a:p>
        </p:txBody>
      </p:sp>
      <p:sp>
        <p:nvSpPr>
          <p:cNvPr id="4" name="TextBox 3"/>
          <p:cNvSpPr txBox="1"/>
          <p:nvPr/>
        </p:nvSpPr>
        <p:spPr>
          <a:xfrm>
            <a:off x="1780371" y="6207721"/>
            <a:ext cx="4614364" cy="600164"/>
          </a:xfrm>
          <a:prstGeom prst="rect">
            <a:avLst/>
          </a:prstGeom>
          <a:noFill/>
        </p:spPr>
        <p:txBody>
          <a:bodyPr wrap="square" rtlCol="0">
            <a:spAutoFit/>
          </a:bodyPr>
          <a:lstStyle/>
          <a:p>
            <a:r>
              <a:rPr lang="en-US" sz="1100" dirty="0"/>
              <a:t>(1) https://www.cdc.gov/hpv/hcp/more-than-screening/index.html </a:t>
            </a:r>
          </a:p>
          <a:p>
            <a:endParaRPr lang="en-US" sz="1100" dirty="0"/>
          </a:p>
          <a:p>
            <a:r>
              <a:rPr lang="en-US" sz="1100" dirty="0"/>
              <a:t>            </a:t>
            </a:r>
          </a:p>
        </p:txBody>
      </p:sp>
      <p:sp>
        <p:nvSpPr>
          <p:cNvPr id="5" name="TextBox 4"/>
          <p:cNvSpPr txBox="1"/>
          <p:nvPr/>
        </p:nvSpPr>
        <p:spPr>
          <a:xfrm>
            <a:off x="2256007" y="3788532"/>
            <a:ext cx="7270955" cy="584775"/>
          </a:xfrm>
          <a:prstGeom prst="rect">
            <a:avLst/>
          </a:prstGeom>
          <a:noFill/>
        </p:spPr>
        <p:txBody>
          <a:bodyPr wrap="square" rtlCol="0">
            <a:spAutoFit/>
          </a:bodyPr>
          <a:lstStyle/>
          <a:p>
            <a:pPr algn="ctr"/>
            <a:r>
              <a:rPr lang="en-US" sz="3200" dirty="0">
                <a:solidFill>
                  <a:schemeClr val="accent5">
                    <a:lumMod val="60000"/>
                    <a:lumOff val="40000"/>
                  </a:schemeClr>
                </a:solidFill>
              </a:rPr>
              <a:t>Disease Potential</a:t>
            </a:r>
          </a:p>
        </p:txBody>
      </p:sp>
      <p:sp>
        <p:nvSpPr>
          <p:cNvPr id="8" name="TextBox 7"/>
          <p:cNvSpPr txBox="1"/>
          <p:nvPr/>
        </p:nvSpPr>
        <p:spPr>
          <a:xfrm>
            <a:off x="2188411" y="4358915"/>
            <a:ext cx="7406149" cy="1600438"/>
          </a:xfrm>
          <a:prstGeom prst="rect">
            <a:avLst/>
          </a:prstGeom>
          <a:noFill/>
        </p:spPr>
        <p:txBody>
          <a:bodyPr wrap="square" rtlCol="0">
            <a:spAutoFit/>
          </a:bodyPr>
          <a:lstStyle/>
          <a:p>
            <a:pPr marL="285750" indent="-285750">
              <a:buFont typeface="Arial" panose="020B0604020202020204" pitchFamily="34" charset="0"/>
              <a:buChar char="•"/>
            </a:pPr>
            <a:r>
              <a:rPr lang="en-US" sz="2000" dirty="0"/>
              <a:t>80% of the population will become infected with HPV in their lifetime</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Each year nearly 30,000 cases of cancer could be prevented with HPV vaccination</a:t>
            </a:r>
          </a:p>
          <a:p>
            <a:pPr marL="285750" indent="-285750">
              <a:buFont typeface="Arial" panose="020B0604020202020204" pitchFamily="34" charset="0"/>
              <a:buChar char="•"/>
            </a:pPr>
            <a:endParaRPr lang="en-US" dirty="0"/>
          </a:p>
        </p:txBody>
      </p:sp>
      <p:pic>
        <p:nvPicPr>
          <p:cNvPr id="10" name="Picture 9"/>
          <p:cNvPicPr>
            <a:picLocks noChangeAspect="1"/>
          </p:cNvPicPr>
          <p:nvPr/>
        </p:nvPicPr>
        <p:blipFill>
          <a:blip r:embed="rId3"/>
          <a:stretch>
            <a:fillRect/>
          </a:stretch>
        </p:blipFill>
        <p:spPr>
          <a:xfrm>
            <a:off x="1185656" y="6455408"/>
            <a:ext cx="5025026" cy="384081"/>
          </a:xfrm>
          <a:prstGeom prst="rect">
            <a:avLst/>
          </a:prstGeom>
        </p:spPr>
      </p:pic>
      <p:pic>
        <p:nvPicPr>
          <p:cNvPr id="11" name="Picture 10"/>
          <p:cNvPicPr>
            <a:picLocks noChangeAspect="1"/>
          </p:cNvPicPr>
          <p:nvPr/>
        </p:nvPicPr>
        <p:blipFill>
          <a:blip r:embed="rId4"/>
          <a:stretch>
            <a:fillRect/>
          </a:stretch>
        </p:blipFill>
        <p:spPr>
          <a:xfrm>
            <a:off x="5986697" y="5720796"/>
            <a:ext cx="4412363" cy="778167"/>
          </a:xfrm>
          <a:prstGeom prst="rect">
            <a:avLst/>
          </a:prstGeom>
        </p:spPr>
      </p:pic>
      <p:sp>
        <p:nvSpPr>
          <p:cNvPr id="6" name="Rectangle 5"/>
          <p:cNvSpPr/>
          <p:nvPr/>
        </p:nvSpPr>
        <p:spPr>
          <a:xfrm>
            <a:off x="5986696" y="6516643"/>
            <a:ext cx="4572000" cy="261610"/>
          </a:xfrm>
          <a:prstGeom prst="rect">
            <a:avLst/>
          </a:prstGeom>
        </p:spPr>
        <p:txBody>
          <a:bodyPr>
            <a:spAutoFit/>
          </a:bodyPr>
          <a:lstStyle/>
          <a:p>
            <a:r>
              <a:rPr lang="en-US" sz="1100" dirty="0"/>
              <a:t>WB2659: Immunization:  You Call the Shots-Module Eight-HPV, 2016</a:t>
            </a:r>
          </a:p>
        </p:txBody>
      </p:sp>
    </p:spTree>
    <p:extLst>
      <p:ext uri="{BB962C8B-B14F-4D97-AF65-F5344CB8AC3E}">
        <p14:creationId xmlns:p14="http://schemas.microsoft.com/office/powerpoint/2010/main" val="3946224175"/>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18</TotalTime>
  <Words>4845</Words>
  <Application>Microsoft Office PowerPoint</Application>
  <PresentationFormat>Widescreen</PresentationFormat>
  <Paragraphs>536</Paragraphs>
  <Slides>38</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Gungsuh</vt:lpstr>
      <vt:lpstr>Arial</vt:lpstr>
      <vt:lpstr>Calibri</vt:lpstr>
      <vt:lpstr>Times New Roman</vt:lpstr>
      <vt:lpstr>Depth</vt:lpstr>
      <vt:lpstr>PowerPoint Presentation</vt:lpstr>
      <vt:lpstr>EPIC® is presented by:</vt:lpstr>
      <vt:lpstr>Faculty Disclosure Information</vt:lpstr>
      <vt:lpstr>Objectives</vt:lpstr>
      <vt:lpstr>PowerPoint Presentation</vt:lpstr>
      <vt:lpstr>HPV Vaccine</vt:lpstr>
      <vt:lpstr>      2 Dose Schedule: HPV vaccine initiated between 9-14 years can be given in two doses: 0, 6-12 months. (If the 2nd dose is administered at least 5 months after 1st dose, it can be counted).  3 Dose Schedule: HPV vaccine initiated after the 15th birthday or certain immunocompromising conditions should be vaccinated with the 3 dose schedule: 0, 1-2, 6 months   (Dose 2 should be given at least 1 to 2 months after first dose (1 month minimum); Dose 3 should be given at least 6 months after the first dose  (minimum of 3 months between dose 2 and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Estimated Vaccination Coverage Among  Adolescents Aged 13 – 17 Years - 2017  </vt:lpstr>
      <vt:lpstr>Why do we miss opportunities  to immunize?</vt:lpstr>
      <vt:lpstr>PowerPoint Presentation</vt:lpstr>
      <vt:lpstr>PowerPoint Presentation</vt:lpstr>
      <vt:lpstr>Reasons to Immunize Against HPV  at 11-12 Years of Age</vt:lpstr>
      <vt:lpstr>PowerPoint Presentation</vt:lpstr>
      <vt:lpstr>PowerPoint Presentation</vt:lpstr>
      <vt:lpstr>PowerPoint Presentation</vt:lpstr>
      <vt:lpstr>PowerPoint Presentation</vt:lpstr>
      <vt:lpstr>HPV Vaccine: Same Way,  Same Day App</vt:lpstr>
      <vt:lpstr>PowerPoint Presentation</vt:lpstr>
      <vt:lpstr>PowerPoint Presentation</vt:lpstr>
      <vt:lpstr>PowerPoint Presentation</vt:lpstr>
      <vt:lpstr>PowerPoint Presentation</vt:lpstr>
      <vt:lpstr>PowerPoint Presentation</vt:lpstr>
      <vt:lpstr>Internet Resources for  Factual &amp; Responsible Information</vt:lpstr>
      <vt:lpstr>Questions?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Gaskins</dc:creator>
  <cp:lastModifiedBy>Shanrita McClain</cp:lastModifiedBy>
  <cp:revision>10</cp:revision>
  <dcterms:created xsi:type="dcterms:W3CDTF">2019-03-05T20:56:51Z</dcterms:created>
  <dcterms:modified xsi:type="dcterms:W3CDTF">2019-03-06T16:41:36Z</dcterms:modified>
</cp:coreProperties>
</file>