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5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 id="2147483783" r:id="rId2"/>
    <p:sldMasterId id="2147483798" r:id="rId3"/>
    <p:sldMasterId id="2147483818" r:id="rId4"/>
  </p:sldMasterIdLst>
  <p:notesMasterIdLst>
    <p:notesMasterId r:id="rId185"/>
  </p:notesMasterIdLst>
  <p:sldIdLst>
    <p:sldId id="256" r:id="rId5"/>
    <p:sldId id="487" r:id="rId6"/>
    <p:sldId id="1732" r:id="rId7"/>
    <p:sldId id="1729" r:id="rId8"/>
    <p:sldId id="872" r:id="rId9"/>
    <p:sldId id="1450" r:id="rId10"/>
    <p:sldId id="873" r:id="rId11"/>
    <p:sldId id="876" r:id="rId12"/>
    <p:sldId id="877" r:id="rId13"/>
    <p:sldId id="880" r:id="rId14"/>
    <p:sldId id="1451" r:id="rId15"/>
    <p:sldId id="1448" r:id="rId16"/>
    <p:sldId id="883" r:id="rId17"/>
    <p:sldId id="885" r:id="rId18"/>
    <p:sldId id="886" r:id="rId19"/>
    <p:sldId id="888" r:id="rId20"/>
    <p:sldId id="889" r:id="rId21"/>
    <p:sldId id="891" r:id="rId22"/>
    <p:sldId id="892" r:id="rId23"/>
    <p:sldId id="1453" r:id="rId24"/>
    <p:sldId id="895" r:id="rId25"/>
    <p:sldId id="919" r:id="rId26"/>
    <p:sldId id="1460" r:id="rId27"/>
    <p:sldId id="1462" r:id="rId28"/>
    <p:sldId id="1649" r:id="rId29"/>
    <p:sldId id="1733" r:id="rId30"/>
    <p:sldId id="257" r:id="rId31"/>
    <p:sldId id="631" r:id="rId32"/>
    <p:sldId id="1734" r:id="rId33"/>
    <p:sldId id="840" r:id="rId34"/>
    <p:sldId id="744" r:id="rId35"/>
    <p:sldId id="785" r:id="rId36"/>
    <p:sldId id="786" r:id="rId37"/>
    <p:sldId id="787" r:id="rId38"/>
    <p:sldId id="748" r:id="rId39"/>
    <p:sldId id="896" r:id="rId40"/>
    <p:sldId id="897" r:id="rId41"/>
    <p:sldId id="749" r:id="rId42"/>
    <p:sldId id="763" r:id="rId43"/>
    <p:sldId id="874" r:id="rId44"/>
    <p:sldId id="907" r:id="rId45"/>
    <p:sldId id="920" r:id="rId46"/>
    <p:sldId id="921" r:id="rId47"/>
    <p:sldId id="922" r:id="rId48"/>
    <p:sldId id="924" r:id="rId49"/>
    <p:sldId id="926" r:id="rId50"/>
    <p:sldId id="927" r:id="rId51"/>
    <p:sldId id="929" r:id="rId52"/>
    <p:sldId id="941" r:id="rId53"/>
    <p:sldId id="930" r:id="rId54"/>
    <p:sldId id="910" r:id="rId55"/>
    <p:sldId id="916" r:id="rId56"/>
    <p:sldId id="917" r:id="rId57"/>
    <p:sldId id="942" r:id="rId58"/>
    <p:sldId id="943" r:id="rId59"/>
    <p:sldId id="944" r:id="rId60"/>
    <p:sldId id="819" r:id="rId61"/>
    <p:sldId id="1735" r:id="rId62"/>
    <p:sldId id="511" r:id="rId63"/>
    <p:sldId id="1737" r:id="rId64"/>
    <p:sldId id="494" r:id="rId65"/>
    <p:sldId id="495" r:id="rId66"/>
    <p:sldId id="264" r:id="rId67"/>
    <p:sldId id="459" r:id="rId68"/>
    <p:sldId id="449" r:id="rId69"/>
    <p:sldId id="524" r:id="rId70"/>
    <p:sldId id="539" r:id="rId71"/>
    <p:sldId id="544" r:id="rId72"/>
    <p:sldId id="450" r:id="rId73"/>
    <p:sldId id="548" r:id="rId74"/>
    <p:sldId id="549" r:id="rId75"/>
    <p:sldId id="540" r:id="rId76"/>
    <p:sldId id="542" r:id="rId77"/>
    <p:sldId id="550" r:id="rId78"/>
    <p:sldId id="552" r:id="rId79"/>
    <p:sldId id="551" r:id="rId80"/>
    <p:sldId id="460" r:id="rId81"/>
    <p:sldId id="546" r:id="rId82"/>
    <p:sldId id="400" r:id="rId83"/>
    <p:sldId id="547" r:id="rId84"/>
    <p:sldId id="543" r:id="rId85"/>
    <p:sldId id="545" r:id="rId86"/>
    <p:sldId id="553" r:id="rId87"/>
    <p:sldId id="555" r:id="rId88"/>
    <p:sldId id="556" r:id="rId89"/>
    <p:sldId id="554" r:id="rId90"/>
    <p:sldId id="1736" r:id="rId91"/>
    <p:sldId id="1652" r:id="rId92"/>
    <p:sldId id="1580" r:id="rId93"/>
    <p:sldId id="1581" r:id="rId94"/>
    <p:sldId id="1583" r:id="rId95"/>
    <p:sldId id="1584" r:id="rId96"/>
    <p:sldId id="1585" r:id="rId97"/>
    <p:sldId id="1586" r:id="rId98"/>
    <p:sldId id="1588" r:id="rId99"/>
    <p:sldId id="1590" r:id="rId100"/>
    <p:sldId id="1591" r:id="rId101"/>
    <p:sldId id="1597" r:id="rId102"/>
    <p:sldId id="1655" r:id="rId103"/>
    <p:sldId id="1442" r:id="rId104"/>
    <p:sldId id="1658" r:id="rId105"/>
    <p:sldId id="1660" r:id="rId106"/>
    <p:sldId id="1665" r:id="rId107"/>
    <p:sldId id="1666" r:id="rId108"/>
    <p:sldId id="1667" r:id="rId109"/>
    <p:sldId id="1668" r:id="rId110"/>
    <p:sldId id="1669" r:id="rId111"/>
    <p:sldId id="1670" r:id="rId112"/>
    <p:sldId id="1672" r:id="rId113"/>
    <p:sldId id="1673" r:id="rId114"/>
    <p:sldId id="1674" r:id="rId115"/>
    <p:sldId id="1675" r:id="rId116"/>
    <p:sldId id="1676" r:id="rId117"/>
    <p:sldId id="1677" r:id="rId118"/>
    <p:sldId id="1678" r:id="rId119"/>
    <p:sldId id="1679" r:id="rId120"/>
    <p:sldId id="1680" r:id="rId121"/>
    <p:sldId id="1681" r:id="rId122"/>
    <p:sldId id="1682" r:id="rId123"/>
    <p:sldId id="1683" r:id="rId124"/>
    <p:sldId id="1685" r:id="rId125"/>
    <p:sldId id="1686" r:id="rId126"/>
    <p:sldId id="1687" r:id="rId127"/>
    <p:sldId id="1688" r:id="rId128"/>
    <p:sldId id="1689" r:id="rId129"/>
    <p:sldId id="1690" r:id="rId130"/>
    <p:sldId id="1691" r:id="rId131"/>
    <p:sldId id="1692" r:id="rId132"/>
    <p:sldId id="1693" r:id="rId133"/>
    <p:sldId id="1694" r:id="rId134"/>
    <p:sldId id="1695" r:id="rId135"/>
    <p:sldId id="1696" r:id="rId136"/>
    <p:sldId id="1697" r:id="rId137"/>
    <p:sldId id="1699" r:id="rId138"/>
    <p:sldId id="1724" r:id="rId139"/>
    <p:sldId id="1701" r:id="rId140"/>
    <p:sldId id="1702" r:id="rId141"/>
    <p:sldId id="1703" r:id="rId142"/>
    <p:sldId id="1704" r:id="rId143"/>
    <p:sldId id="1705" r:id="rId144"/>
    <p:sldId id="1706" r:id="rId145"/>
    <p:sldId id="1707" r:id="rId146"/>
    <p:sldId id="1709" r:id="rId147"/>
    <p:sldId id="1710" r:id="rId148"/>
    <p:sldId id="1711" r:id="rId149"/>
    <p:sldId id="1712" r:id="rId150"/>
    <p:sldId id="1713" r:id="rId151"/>
    <p:sldId id="1714" r:id="rId152"/>
    <p:sldId id="1715" r:id="rId153"/>
    <p:sldId id="1717" r:id="rId154"/>
    <p:sldId id="1718" r:id="rId155"/>
    <p:sldId id="1654" r:id="rId156"/>
    <p:sldId id="1726" r:id="rId157"/>
    <p:sldId id="1605" r:id="rId158"/>
    <p:sldId id="1606" r:id="rId159"/>
    <p:sldId id="1607" r:id="rId160"/>
    <p:sldId id="1608" r:id="rId161"/>
    <p:sldId id="1609" r:id="rId162"/>
    <p:sldId id="1610" r:id="rId163"/>
    <p:sldId id="1611" r:id="rId164"/>
    <p:sldId id="1612" r:id="rId165"/>
    <p:sldId id="1613" r:id="rId166"/>
    <p:sldId id="1614" r:id="rId167"/>
    <p:sldId id="1615" r:id="rId168"/>
    <p:sldId id="1616" r:id="rId169"/>
    <p:sldId id="1617" r:id="rId170"/>
    <p:sldId id="1618" r:id="rId171"/>
    <p:sldId id="1619" r:id="rId172"/>
    <p:sldId id="1620" r:id="rId173"/>
    <p:sldId id="1621" r:id="rId174"/>
    <p:sldId id="1622" r:id="rId175"/>
    <p:sldId id="1623" r:id="rId176"/>
    <p:sldId id="1624" r:id="rId177"/>
    <p:sldId id="1625" r:id="rId178"/>
    <p:sldId id="1626" r:id="rId179"/>
    <p:sldId id="1627" r:id="rId180"/>
    <p:sldId id="1629" r:id="rId181"/>
    <p:sldId id="1631" r:id="rId182"/>
    <p:sldId id="1632" r:id="rId183"/>
    <p:sldId id="1728" r:id="rId18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32"/>
    <p:restoredTop sz="93692"/>
  </p:normalViewPr>
  <p:slideViewPr>
    <p:cSldViewPr snapToGrid="0" snapToObjects="1">
      <p:cViewPr varScale="1">
        <p:scale>
          <a:sx n="66" d="100"/>
          <a:sy n="66" d="100"/>
        </p:scale>
        <p:origin x="118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presProps" Target="presProp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viewProps" Target="viewProp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numCache>
            </c:numRef>
          </c:val>
          <c:smooth val="0"/>
          <c:extLst>
            <c:ext xmlns:c16="http://schemas.microsoft.com/office/drawing/2014/chart" uri="{C3380CC4-5D6E-409C-BE32-E72D297353CC}">
              <c16:uniqueId val="{00000000-B93B-3546-9459-44BDABFDF0FA}"/>
            </c:ext>
          </c:extLst>
        </c:ser>
        <c:dLbls>
          <c:dLblPos val="ctr"/>
          <c:showLegendKey val="0"/>
          <c:showVal val="1"/>
          <c:showCatName val="0"/>
          <c:showSerName val="0"/>
          <c:showPercent val="0"/>
          <c:showBubbleSize val="0"/>
        </c:dLbls>
        <c:smooth val="0"/>
        <c:axId val="-1202247120"/>
        <c:axId val="-1202259952"/>
      </c:lineChart>
      <c:catAx>
        <c:axId val="-120224712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202259952"/>
        <c:crosses val="autoZero"/>
        <c:auto val="1"/>
        <c:lblAlgn val="ctr"/>
        <c:lblOffset val="100"/>
        <c:noMultiLvlLbl val="0"/>
      </c:catAx>
      <c:valAx>
        <c:axId val="-1202259952"/>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20224712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numCache>
            </c:numRef>
          </c:val>
          <c:smooth val="0"/>
          <c:extLst>
            <c:ext xmlns:c16="http://schemas.microsoft.com/office/drawing/2014/chart" uri="{C3380CC4-5D6E-409C-BE32-E72D297353CC}">
              <c16:uniqueId val="{00000000-6E57-504A-9274-0FF08F665BB3}"/>
            </c:ext>
          </c:extLst>
        </c:ser>
        <c:dLbls>
          <c:dLblPos val="ctr"/>
          <c:showLegendKey val="0"/>
          <c:showVal val="1"/>
          <c:showCatName val="0"/>
          <c:showSerName val="0"/>
          <c:showPercent val="0"/>
          <c:showBubbleSize val="0"/>
        </c:dLbls>
        <c:smooth val="0"/>
        <c:axId val="-1227468624"/>
        <c:axId val="-1227465872"/>
      </c:lineChart>
      <c:catAx>
        <c:axId val="-122746862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227465872"/>
        <c:crosses val="autoZero"/>
        <c:auto val="1"/>
        <c:lblAlgn val="ctr"/>
        <c:lblOffset val="100"/>
        <c:noMultiLvlLbl val="0"/>
      </c:catAx>
      <c:valAx>
        <c:axId val="-1227465872"/>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22746862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numCache>
            </c:numRef>
          </c:val>
          <c:smooth val="0"/>
          <c:extLst>
            <c:ext xmlns:c16="http://schemas.microsoft.com/office/drawing/2014/chart" uri="{C3380CC4-5D6E-409C-BE32-E72D297353CC}">
              <c16:uniqueId val="{00000000-9881-5E4E-93B7-72F1C13A6DBE}"/>
            </c:ext>
          </c:extLst>
        </c:ser>
        <c:dLbls>
          <c:dLblPos val="ctr"/>
          <c:showLegendKey val="0"/>
          <c:showVal val="1"/>
          <c:showCatName val="0"/>
          <c:showSerName val="0"/>
          <c:showPercent val="0"/>
          <c:showBubbleSize val="0"/>
        </c:dLbls>
        <c:smooth val="0"/>
        <c:axId val="-1200195104"/>
        <c:axId val="-1200192352"/>
      </c:lineChart>
      <c:catAx>
        <c:axId val="-120019510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200192352"/>
        <c:crosses val="autoZero"/>
        <c:auto val="1"/>
        <c:lblAlgn val="ctr"/>
        <c:lblOffset val="100"/>
        <c:noMultiLvlLbl val="0"/>
      </c:catAx>
      <c:valAx>
        <c:axId val="-1200192352"/>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20019510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pt idx="6">
                  <c:v>9</c:v>
                </c:pt>
                <c:pt idx="7">
                  <c:v>10</c:v>
                </c:pt>
                <c:pt idx="8">
                  <c:v>13</c:v>
                </c:pt>
                <c:pt idx="9">
                  <c:v>12</c:v>
                </c:pt>
              </c:numCache>
            </c:numRef>
          </c:val>
          <c:smooth val="0"/>
          <c:extLst>
            <c:ext xmlns:c16="http://schemas.microsoft.com/office/drawing/2014/chart" uri="{C3380CC4-5D6E-409C-BE32-E72D297353CC}">
              <c16:uniqueId val="{00000000-9EF1-BE4D-AC93-9B9FB6B914AB}"/>
            </c:ext>
          </c:extLst>
        </c:ser>
        <c:dLbls>
          <c:dLblPos val="ctr"/>
          <c:showLegendKey val="0"/>
          <c:showVal val="1"/>
          <c:showCatName val="0"/>
          <c:showSerName val="0"/>
          <c:showPercent val="0"/>
          <c:showBubbleSize val="0"/>
        </c:dLbls>
        <c:smooth val="0"/>
        <c:axId val="-1201353856"/>
        <c:axId val="-1201351104"/>
      </c:lineChart>
      <c:catAx>
        <c:axId val="-120135385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201351104"/>
        <c:crosses val="autoZero"/>
        <c:auto val="1"/>
        <c:lblAlgn val="ctr"/>
        <c:lblOffset val="100"/>
        <c:noMultiLvlLbl val="0"/>
      </c:catAx>
      <c:valAx>
        <c:axId val="-1201351104"/>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20135385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pt idx="6">
                  <c:v>9</c:v>
                </c:pt>
                <c:pt idx="7">
                  <c:v>8</c:v>
                </c:pt>
                <c:pt idx="8">
                  <c:v>7</c:v>
                </c:pt>
                <c:pt idx="9">
                  <c:v>8</c:v>
                </c:pt>
                <c:pt idx="10">
                  <c:v>8</c:v>
                </c:pt>
                <c:pt idx="11">
                  <c:v>7</c:v>
                </c:pt>
              </c:numCache>
            </c:numRef>
          </c:val>
          <c:smooth val="0"/>
          <c:extLst>
            <c:ext xmlns:c16="http://schemas.microsoft.com/office/drawing/2014/chart" uri="{C3380CC4-5D6E-409C-BE32-E72D297353CC}">
              <c16:uniqueId val="{00000000-55D0-1749-89AB-21049E165883}"/>
            </c:ext>
          </c:extLst>
        </c:ser>
        <c:dLbls>
          <c:dLblPos val="ctr"/>
          <c:showLegendKey val="0"/>
          <c:showVal val="1"/>
          <c:showCatName val="0"/>
          <c:showSerName val="0"/>
          <c:showPercent val="0"/>
          <c:showBubbleSize val="0"/>
        </c:dLbls>
        <c:smooth val="0"/>
        <c:axId val="-1174212624"/>
        <c:axId val="-1174209872"/>
      </c:lineChart>
      <c:catAx>
        <c:axId val="-117421262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174209872"/>
        <c:crosses val="autoZero"/>
        <c:auto val="1"/>
        <c:lblAlgn val="ctr"/>
        <c:lblOffset val="100"/>
        <c:noMultiLvlLbl val="0"/>
      </c:catAx>
      <c:valAx>
        <c:axId val="-1174209872"/>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17421262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pt idx="6">
                  <c:v>9</c:v>
                </c:pt>
                <c:pt idx="7">
                  <c:v>8</c:v>
                </c:pt>
                <c:pt idx="8">
                  <c:v>10</c:v>
                </c:pt>
                <c:pt idx="9">
                  <c:v>8</c:v>
                </c:pt>
                <c:pt idx="10">
                  <c:v>9</c:v>
                </c:pt>
                <c:pt idx="11">
                  <c:v>12</c:v>
                </c:pt>
              </c:numCache>
            </c:numRef>
          </c:val>
          <c:smooth val="0"/>
          <c:extLst>
            <c:ext xmlns:c16="http://schemas.microsoft.com/office/drawing/2014/chart" uri="{C3380CC4-5D6E-409C-BE32-E72D297353CC}">
              <c16:uniqueId val="{00000000-4890-E844-BBF5-80C7E1A44AA9}"/>
            </c:ext>
          </c:extLst>
        </c:ser>
        <c:dLbls>
          <c:dLblPos val="ctr"/>
          <c:showLegendKey val="0"/>
          <c:showVal val="1"/>
          <c:showCatName val="0"/>
          <c:showSerName val="0"/>
          <c:showPercent val="0"/>
          <c:showBubbleSize val="0"/>
        </c:dLbls>
        <c:smooth val="0"/>
        <c:axId val="-1201295248"/>
        <c:axId val="-1201292496"/>
      </c:lineChart>
      <c:catAx>
        <c:axId val="-120129524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201292496"/>
        <c:crosses val="autoZero"/>
        <c:auto val="1"/>
        <c:lblAlgn val="ctr"/>
        <c:lblOffset val="100"/>
        <c:noMultiLvlLbl val="0"/>
      </c:catAx>
      <c:valAx>
        <c:axId val="-1201292496"/>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20129524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pt idx="6">
                  <c:v>9</c:v>
                </c:pt>
                <c:pt idx="7">
                  <c:v>10</c:v>
                </c:pt>
                <c:pt idx="8">
                  <c:v>13</c:v>
                </c:pt>
                <c:pt idx="9">
                  <c:v>12</c:v>
                </c:pt>
              </c:numCache>
            </c:numRef>
          </c:val>
          <c:smooth val="0"/>
          <c:extLst>
            <c:ext xmlns:c16="http://schemas.microsoft.com/office/drawing/2014/chart" uri="{C3380CC4-5D6E-409C-BE32-E72D297353CC}">
              <c16:uniqueId val="{00000000-8806-264A-9EBE-D6B9FEFEA6C4}"/>
            </c:ext>
          </c:extLst>
        </c:ser>
        <c:dLbls>
          <c:dLblPos val="ctr"/>
          <c:showLegendKey val="0"/>
          <c:showVal val="1"/>
          <c:showCatName val="0"/>
          <c:showSerName val="0"/>
          <c:showPercent val="0"/>
          <c:showBubbleSize val="0"/>
        </c:dLbls>
        <c:smooth val="0"/>
        <c:axId val="-1199951040"/>
        <c:axId val="-1199930160"/>
      </c:lineChart>
      <c:catAx>
        <c:axId val="-119995104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199930160"/>
        <c:crosses val="autoZero"/>
        <c:auto val="1"/>
        <c:lblAlgn val="ctr"/>
        <c:lblOffset val="100"/>
        <c:noMultiLvlLbl val="0"/>
      </c:catAx>
      <c:valAx>
        <c:axId val="-1199930160"/>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19995104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pt idx="6">
                  <c:v>9</c:v>
                </c:pt>
                <c:pt idx="7">
                  <c:v>8</c:v>
                </c:pt>
                <c:pt idx="8">
                  <c:v>7</c:v>
                </c:pt>
                <c:pt idx="9">
                  <c:v>8</c:v>
                </c:pt>
                <c:pt idx="10">
                  <c:v>8</c:v>
                </c:pt>
                <c:pt idx="11">
                  <c:v>7</c:v>
                </c:pt>
              </c:numCache>
            </c:numRef>
          </c:val>
          <c:smooth val="0"/>
          <c:extLst>
            <c:ext xmlns:c16="http://schemas.microsoft.com/office/drawing/2014/chart" uri="{C3380CC4-5D6E-409C-BE32-E72D297353CC}">
              <c16:uniqueId val="{00000000-73E1-EE4F-AE6C-5819A0A5CF38}"/>
            </c:ext>
          </c:extLst>
        </c:ser>
        <c:dLbls>
          <c:dLblPos val="ctr"/>
          <c:showLegendKey val="0"/>
          <c:showVal val="1"/>
          <c:showCatName val="0"/>
          <c:showSerName val="0"/>
          <c:showPercent val="0"/>
          <c:showBubbleSize val="0"/>
        </c:dLbls>
        <c:smooth val="0"/>
        <c:axId val="-1201272896"/>
        <c:axId val="-1201270576"/>
      </c:lineChart>
      <c:catAx>
        <c:axId val="-120127289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201270576"/>
        <c:crosses val="autoZero"/>
        <c:auto val="1"/>
        <c:lblAlgn val="ctr"/>
        <c:lblOffset val="100"/>
        <c:noMultiLvlLbl val="0"/>
      </c:catAx>
      <c:valAx>
        <c:axId val="-1201270576"/>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20127289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pt idx="6">
                  <c:v>9</c:v>
                </c:pt>
                <c:pt idx="7">
                  <c:v>8</c:v>
                </c:pt>
                <c:pt idx="8">
                  <c:v>10</c:v>
                </c:pt>
                <c:pt idx="9">
                  <c:v>8</c:v>
                </c:pt>
                <c:pt idx="10">
                  <c:v>9</c:v>
                </c:pt>
                <c:pt idx="11">
                  <c:v>12</c:v>
                </c:pt>
              </c:numCache>
            </c:numRef>
          </c:val>
          <c:smooth val="0"/>
          <c:extLst>
            <c:ext xmlns:c16="http://schemas.microsoft.com/office/drawing/2014/chart" uri="{C3380CC4-5D6E-409C-BE32-E72D297353CC}">
              <c16:uniqueId val="{00000000-58C3-8D47-86D7-CFFBD7F11B07}"/>
            </c:ext>
          </c:extLst>
        </c:ser>
        <c:dLbls>
          <c:dLblPos val="ctr"/>
          <c:showLegendKey val="0"/>
          <c:showVal val="1"/>
          <c:showCatName val="0"/>
          <c:showSerName val="0"/>
          <c:showPercent val="0"/>
          <c:showBubbleSize val="0"/>
        </c:dLbls>
        <c:smooth val="0"/>
        <c:axId val="-1227388848"/>
        <c:axId val="-1227386528"/>
      </c:lineChart>
      <c:catAx>
        <c:axId val="-122738884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227386528"/>
        <c:crosses val="autoZero"/>
        <c:auto val="1"/>
        <c:lblAlgn val="ctr"/>
        <c:lblOffset val="100"/>
        <c:noMultiLvlLbl val="0"/>
      </c:catAx>
      <c:valAx>
        <c:axId val="-1227386528"/>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22738884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numCache>
            </c:numRef>
          </c:val>
          <c:smooth val="0"/>
          <c:extLst>
            <c:ext xmlns:c16="http://schemas.microsoft.com/office/drawing/2014/chart" uri="{C3380CC4-5D6E-409C-BE32-E72D297353CC}">
              <c16:uniqueId val="{00000000-C774-A94A-B87F-D0EEF14526CD}"/>
            </c:ext>
          </c:extLst>
        </c:ser>
        <c:dLbls>
          <c:dLblPos val="ctr"/>
          <c:showLegendKey val="0"/>
          <c:showVal val="1"/>
          <c:showCatName val="0"/>
          <c:showSerName val="0"/>
          <c:showPercent val="0"/>
          <c:showBubbleSize val="0"/>
        </c:dLbls>
        <c:smooth val="0"/>
        <c:axId val="-1199790304"/>
        <c:axId val="-1199787984"/>
      </c:lineChart>
      <c:catAx>
        <c:axId val="-119979030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199787984"/>
        <c:crosses val="autoZero"/>
        <c:auto val="1"/>
        <c:lblAlgn val="ctr"/>
        <c:lblOffset val="100"/>
        <c:noMultiLvlLbl val="0"/>
      </c:catAx>
      <c:valAx>
        <c:axId val="-1199787984"/>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19979030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numCache>
            </c:numRef>
          </c:val>
          <c:smooth val="0"/>
          <c:extLst>
            <c:ext xmlns:c16="http://schemas.microsoft.com/office/drawing/2014/chart" uri="{C3380CC4-5D6E-409C-BE32-E72D297353CC}">
              <c16:uniqueId val="{00000000-C16B-0240-BA72-C1B4F52F6BA1}"/>
            </c:ext>
          </c:extLst>
        </c:ser>
        <c:dLbls>
          <c:dLblPos val="ctr"/>
          <c:showLegendKey val="0"/>
          <c:showVal val="1"/>
          <c:showCatName val="0"/>
          <c:showSerName val="0"/>
          <c:showPercent val="0"/>
          <c:showBubbleSize val="0"/>
        </c:dLbls>
        <c:smooth val="0"/>
        <c:axId val="-1227717712"/>
        <c:axId val="-1227715392"/>
      </c:lineChart>
      <c:catAx>
        <c:axId val="-1227717712"/>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227715392"/>
        <c:crosses val="autoZero"/>
        <c:auto val="1"/>
        <c:lblAlgn val="ctr"/>
        <c:lblOffset val="100"/>
        <c:noMultiLvlLbl val="0"/>
      </c:catAx>
      <c:valAx>
        <c:axId val="-1227715392"/>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22771771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numCache>
            </c:numRef>
          </c:val>
          <c:smooth val="0"/>
          <c:extLst>
            <c:ext xmlns:c16="http://schemas.microsoft.com/office/drawing/2014/chart" uri="{C3380CC4-5D6E-409C-BE32-E72D297353CC}">
              <c16:uniqueId val="{00000000-E744-BF4A-A735-B42D6148F4D2}"/>
            </c:ext>
          </c:extLst>
        </c:ser>
        <c:dLbls>
          <c:dLblPos val="ctr"/>
          <c:showLegendKey val="0"/>
          <c:showVal val="1"/>
          <c:showCatName val="0"/>
          <c:showSerName val="0"/>
          <c:showPercent val="0"/>
          <c:showBubbleSize val="0"/>
        </c:dLbls>
        <c:smooth val="0"/>
        <c:axId val="-1202899472"/>
        <c:axId val="-1202897152"/>
      </c:lineChart>
      <c:catAx>
        <c:axId val="-1202899472"/>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202897152"/>
        <c:crosses val="autoZero"/>
        <c:auto val="1"/>
        <c:lblAlgn val="ctr"/>
        <c:lblOffset val="100"/>
        <c:noMultiLvlLbl val="0"/>
      </c:catAx>
      <c:valAx>
        <c:axId val="-1202897152"/>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20289947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numCache>
            </c:numRef>
          </c:val>
          <c:smooth val="0"/>
          <c:extLst>
            <c:ext xmlns:c16="http://schemas.microsoft.com/office/drawing/2014/chart" uri="{C3380CC4-5D6E-409C-BE32-E72D297353CC}">
              <c16:uniqueId val="{00000000-E04A-B54D-B700-6BAA79F94582}"/>
            </c:ext>
          </c:extLst>
        </c:ser>
        <c:dLbls>
          <c:dLblPos val="ctr"/>
          <c:showLegendKey val="0"/>
          <c:showVal val="1"/>
          <c:showCatName val="0"/>
          <c:showSerName val="0"/>
          <c:showPercent val="0"/>
          <c:showBubbleSize val="0"/>
        </c:dLbls>
        <c:smooth val="0"/>
        <c:axId val="-1202209808"/>
        <c:axId val="-1202207488"/>
      </c:lineChart>
      <c:catAx>
        <c:axId val="-120220980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202207488"/>
        <c:crosses val="autoZero"/>
        <c:auto val="1"/>
        <c:lblAlgn val="ctr"/>
        <c:lblOffset val="100"/>
        <c:noMultiLvlLbl val="0"/>
      </c:catAx>
      <c:valAx>
        <c:axId val="-1202207488"/>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20220980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numCache>
            </c:numRef>
          </c:val>
          <c:smooth val="0"/>
          <c:extLst>
            <c:ext xmlns:c16="http://schemas.microsoft.com/office/drawing/2014/chart" uri="{C3380CC4-5D6E-409C-BE32-E72D297353CC}">
              <c16:uniqueId val="{00000000-6565-C348-A075-6949EF4DC559}"/>
            </c:ext>
          </c:extLst>
        </c:ser>
        <c:dLbls>
          <c:dLblPos val="ctr"/>
          <c:showLegendKey val="0"/>
          <c:showVal val="1"/>
          <c:showCatName val="0"/>
          <c:showSerName val="0"/>
          <c:showPercent val="0"/>
          <c:showBubbleSize val="0"/>
        </c:dLbls>
        <c:smooth val="0"/>
        <c:axId val="-1202093232"/>
        <c:axId val="-1202090912"/>
      </c:lineChart>
      <c:catAx>
        <c:axId val="-1202093232"/>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202090912"/>
        <c:crosses val="autoZero"/>
        <c:auto val="1"/>
        <c:lblAlgn val="ctr"/>
        <c:lblOffset val="100"/>
        <c:noMultiLvlLbl val="0"/>
      </c:catAx>
      <c:valAx>
        <c:axId val="-1202090912"/>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20209323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numCache>
            </c:numRef>
          </c:val>
          <c:smooth val="0"/>
          <c:extLst>
            <c:ext xmlns:c16="http://schemas.microsoft.com/office/drawing/2014/chart" uri="{C3380CC4-5D6E-409C-BE32-E72D297353CC}">
              <c16:uniqueId val="{00000000-2A98-5C49-A61F-D445D36D767A}"/>
            </c:ext>
          </c:extLst>
        </c:ser>
        <c:dLbls>
          <c:dLblPos val="ctr"/>
          <c:showLegendKey val="0"/>
          <c:showVal val="1"/>
          <c:showCatName val="0"/>
          <c:showSerName val="0"/>
          <c:showPercent val="0"/>
          <c:showBubbleSize val="0"/>
        </c:dLbls>
        <c:smooth val="0"/>
        <c:axId val="-1227660592"/>
        <c:axId val="-1267844560"/>
      </c:lineChart>
      <c:catAx>
        <c:axId val="-1227660592"/>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267844560"/>
        <c:crosses val="autoZero"/>
        <c:auto val="1"/>
        <c:lblAlgn val="ctr"/>
        <c:lblOffset val="100"/>
        <c:noMultiLvlLbl val="0"/>
      </c:catAx>
      <c:valAx>
        <c:axId val="-1267844560"/>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22766059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numCache>
            </c:numRef>
          </c:val>
          <c:smooth val="0"/>
          <c:extLst>
            <c:ext xmlns:c16="http://schemas.microsoft.com/office/drawing/2014/chart" uri="{C3380CC4-5D6E-409C-BE32-E72D297353CC}">
              <c16:uniqueId val="{00000000-74D6-1343-BF87-8082BF26F948}"/>
            </c:ext>
          </c:extLst>
        </c:ser>
        <c:dLbls>
          <c:dLblPos val="ctr"/>
          <c:showLegendKey val="0"/>
          <c:showVal val="1"/>
          <c:showCatName val="0"/>
          <c:showSerName val="0"/>
          <c:showPercent val="0"/>
          <c:showBubbleSize val="0"/>
        </c:dLbls>
        <c:smooth val="0"/>
        <c:axId val="-1202067104"/>
        <c:axId val="-1202279456"/>
      </c:lineChart>
      <c:catAx>
        <c:axId val="-120206710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202279456"/>
        <c:crosses val="autoZero"/>
        <c:auto val="1"/>
        <c:lblAlgn val="ctr"/>
        <c:lblOffset val="100"/>
        <c:noMultiLvlLbl val="0"/>
      </c:catAx>
      <c:valAx>
        <c:axId val="-1202279456"/>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20206710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numCache>
            </c:numRef>
          </c:val>
          <c:smooth val="0"/>
          <c:extLst>
            <c:ext xmlns:c16="http://schemas.microsoft.com/office/drawing/2014/chart" uri="{C3380CC4-5D6E-409C-BE32-E72D297353CC}">
              <c16:uniqueId val="{00000000-1C41-674E-9103-2B18F9CD8687}"/>
            </c:ext>
          </c:extLst>
        </c:ser>
        <c:dLbls>
          <c:dLblPos val="ctr"/>
          <c:showLegendKey val="0"/>
          <c:showVal val="1"/>
          <c:showCatName val="0"/>
          <c:showSerName val="0"/>
          <c:showPercent val="0"/>
          <c:showBubbleSize val="0"/>
        </c:dLbls>
        <c:smooth val="0"/>
        <c:axId val="-1202835056"/>
        <c:axId val="-1202832736"/>
      </c:lineChart>
      <c:catAx>
        <c:axId val="-120283505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202832736"/>
        <c:crosses val="autoZero"/>
        <c:auto val="1"/>
        <c:lblAlgn val="ctr"/>
        <c:lblOffset val="100"/>
        <c:noMultiLvlLbl val="0"/>
      </c:catAx>
      <c:valAx>
        <c:axId val="-1202832736"/>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20283505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numCache>
            </c:numRef>
          </c:val>
          <c:smooth val="0"/>
          <c:extLst>
            <c:ext xmlns:c16="http://schemas.microsoft.com/office/drawing/2014/chart" uri="{C3380CC4-5D6E-409C-BE32-E72D297353CC}">
              <c16:uniqueId val="{00000000-B04B-C74A-8EF8-BC61983C18A1}"/>
            </c:ext>
          </c:extLst>
        </c:ser>
        <c:dLbls>
          <c:dLblPos val="ctr"/>
          <c:showLegendKey val="0"/>
          <c:showVal val="1"/>
          <c:showCatName val="0"/>
          <c:showSerName val="0"/>
          <c:showPercent val="0"/>
          <c:showBubbleSize val="0"/>
        </c:dLbls>
        <c:smooth val="0"/>
        <c:axId val="-1200581136"/>
        <c:axId val="-1200578384"/>
      </c:lineChart>
      <c:catAx>
        <c:axId val="-120058113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200578384"/>
        <c:crosses val="autoZero"/>
        <c:auto val="1"/>
        <c:lblAlgn val="ctr"/>
        <c:lblOffset val="100"/>
        <c:noMultiLvlLbl val="0"/>
      </c:catAx>
      <c:valAx>
        <c:axId val="-1200578384"/>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20058113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0.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3.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4.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5.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6.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7.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8.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7.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8.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9.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3C7E8D-F437-3D41-A09D-9B46781F30FC}"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FD000CF1-F455-E04A-8ECC-F5C15206B048}">
      <dgm:prSet phldrT="[Text]" custT="1"/>
      <dgm:spPr/>
      <dgm:t>
        <a:bodyPr/>
        <a:lstStyle/>
        <a:p>
          <a:r>
            <a:rPr lang="en-US" sz="2400" dirty="0"/>
            <a:t>Screening and/or Progress Monitoring</a:t>
          </a:r>
        </a:p>
      </dgm:t>
    </dgm:pt>
    <dgm:pt modelId="{4233223C-A8EE-D044-B4A0-1A2C07E8B1F3}" type="parTrans" cxnId="{7D61D658-422D-FA46-B4F6-58406DA51008}">
      <dgm:prSet/>
      <dgm:spPr/>
      <dgm:t>
        <a:bodyPr/>
        <a:lstStyle/>
        <a:p>
          <a:endParaRPr lang="en-US" sz="1800"/>
        </a:p>
      </dgm:t>
    </dgm:pt>
    <dgm:pt modelId="{EE3E40C0-84CB-694B-88E6-AA73B8717C5A}" type="sibTrans" cxnId="{7D61D658-422D-FA46-B4F6-58406DA51008}">
      <dgm:prSet/>
      <dgm:spPr/>
      <dgm:t>
        <a:bodyPr/>
        <a:lstStyle/>
        <a:p>
          <a:endParaRPr lang="en-US" sz="1800"/>
        </a:p>
      </dgm:t>
    </dgm:pt>
    <dgm:pt modelId="{4F2A39D2-4F03-5B4D-89F9-6DF4E906695E}">
      <dgm:prSet phldrT="[Text]" custT="1"/>
      <dgm:spPr/>
      <dgm:t>
        <a:bodyPr/>
        <a:lstStyle/>
        <a:p>
          <a:r>
            <a:rPr lang="en-US" sz="2000" dirty="0"/>
            <a:t>At-risk for not meeting curricular expectations</a:t>
          </a:r>
        </a:p>
      </dgm:t>
    </dgm:pt>
    <dgm:pt modelId="{A94F360E-E7CB-2E4F-91DE-5D5D81077D20}" type="parTrans" cxnId="{FC95F721-1506-ED40-A9CF-73CE930F0DB5}">
      <dgm:prSet/>
      <dgm:spPr/>
      <dgm:t>
        <a:bodyPr/>
        <a:lstStyle/>
        <a:p>
          <a:endParaRPr lang="en-US" sz="1800"/>
        </a:p>
      </dgm:t>
    </dgm:pt>
    <dgm:pt modelId="{417C6CA3-6245-FF44-9297-6985C40BAF70}" type="sibTrans" cxnId="{FC95F721-1506-ED40-A9CF-73CE930F0DB5}">
      <dgm:prSet/>
      <dgm:spPr/>
      <dgm:t>
        <a:bodyPr/>
        <a:lstStyle/>
        <a:p>
          <a:endParaRPr lang="en-US" sz="1800"/>
        </a:p>
      </dgm:t>
    </dgm:pt>
    <dgm:pt modelId="{766CAB83-C8FE-7C40-936C-5256CB0EA9A6}">
      <dgm:prSet phldrT="[Text]" custT="1"/>
      <dgm:spPr/>
      <dgm:t>
        <a:bodyPr/>
        <a:lstStyle/>
        <a:p>
          <a:pPr algn="ctr"/>
          <a:r>
            <a:rPr lang="en-US" sz="2400" dirty="0"/>
            <a:t>Diagnostic Assessment</a:t>
          </a:r>
        </a:p>
      </dgm:t>
    </dgm:pt>
    <dgm:pt modelId="{9535DE9D-8EFE-2C45-B46C-C46FA7D94E21}" type="parTrans" cxnId="{9DAC0EEF-2602-FD4A-8573-C5FFC426D148}">
      <dgm:prSet/>
      <dgm:spPr/>
      <dgm:t>
        <a:bodyPr/>
        <a:lstStyle/>
        <a:p>
          <a:endParaRPr lang="en-US" sz="1800"/>
        </a:p>
      </dgm:t>
    </dgm:pt>
    <dgm:pt modelId="{DB6698AB-A931-0947-BFFA-BA21C7A7A5C5}" type="sibTrans" cxnId="{9DAC0EEF-2602-FD4A-8573-C5FFC426D148}">
      <dgm:prSet/>
      <dgm:spPr/>
      <dgm:t>
        <a:bodyPr/>
        <a:lstStyle/>
        <a:p>
          <a:endParaRPr lang="en-US" sz="1800"/>
        </a:p>
      </dgm:t>
    </dgm:pt>
    <dgm:pt modelId="{C562EE9E-2B2B-634B-BD09-4A54F1B49941}">
      <dgm:prSet phldrT="[Text]" custT="1"/>
      <dgm:spPr/>
      <dgm:t>
        <a:bodyPr/>
        <a:lstStyle/>
        <a:p>
          <a:r>
            <a:rPr lang="en-US" sz="2000" dirty="0"/>
            <a:t>Grade-level mathematics diagnostic assessment</a:t>
          </a:r>
        </a:p>
      </dgm:t>
    </dgm:pt>
    <dgm:pt modelId="{90345DC5-E814-7F41-A63B-9633DFECA3FF}" type="parTrans" cxnId="{DFAE9DD8-99F2-4641-AA38-E293008CD27C}">
      <dgm:prSet/>
      <dgm:spPr/>
      <dgm:t>
        <a:bodyPr/>
        <a:lstStyle/>
        <a:p>
          <a:endParaRPr lang="en-US" sz="1800"/>
        </a:p>
      </dgm:t>
    </dgm:pt>
    <dgm:pt modelId="{F4199483-27CD-654D-852B-63AC0C233152}" type="sibTrans" cxnId="{DFAE9DD8-99F2-4641-AA38-E293008CD27C}">
      <dgm:prSet/>
      <dgm:spPr/>
      <dgm:t>
        <a:bodyPr/>
        <a:lstStyle/>
        <a:p>
          <a:endParaRPr lang="en-US" sz="1800"/>
        </a:p>
      </dgm:t>
    </dgm:pt>
    <dgm:pt modelId="{3858A385-5C99-894C-A9FA-2162F1C3C444}">
      <dgm:prSet custT="1"/>
      <dgm:spPr/>
      <dgm:t>
        <a:bodyPr/>
        <a:lstStyle/>
        <a:p>
          <a:r>
            <a:rPr lang="en-US" sz="2400" dirty="0"/>
            <a:t>Diagnosis</a:t>
          </a:r>
        </a:p>
      </dgm:t>
    </dgm:pt>
    <dgm:pt modelId="{FA132E85-0980-C849-B94E-B07433399521}" type="parTrans" cxnId="{4BF65976-BC87-A64A-8426-44C360D06012}">
      <dgm:prSet/>
      <dgm:spPr/>
      <dgm:t>
        <a:bodyPr/>
        <a:lstStyle/>
        <a:p>
          <a:endParaRPr lang="en-US" sz="1800"/>
        </a:p>
      </dgm:t>
    </dgm:pt>
    <dgm:pt modelId="{16C11864-DE27-F446-8674-9F2C60B16EC5}" type="sibTrans" cxnId="{4BF65976-BC87-A64A-8426-44C360D06012}">
      <dgm:prSet/>
      <dgm:spPr/>
      <dgm:t>
        <a:bodyPr/>
        <a:lstStyle/>
        <a:p>
          <a:endParaRPr lang="en-US" sz="1800"/>
        </a:p>
      </dgm:t>
    </dgm:pt>
    <dgm:pt modelId="{2B005E92-65E7-994A-B3D9-78104319C6FD}">
      <dgm:prSet custT="1"/>
      <dgm:spPr/>
      <dgm:t>
        <a:bodyPr/>
        <a:lstStyle/>
        <a:p>
          <a:r>
            <a:rPr lang="en-US" sz="2400" dirty="0"/>
            <a:t>Treatment</a:t>
          </a:r>
        </a:p>
      </dgm:t>
    </dgm:pt>
    <dgm:pt modelId="{FFF84C6D-A633-014F-92C1-2391D3447131}" type="parTrans" cxnId="{CC0F52EF-28DD-3545-9E68-6F505B647163}">
      <dgm:prSet/>
      <dgm:spPr/>
      <dgm:t>
        <a:bodyPr/>
        <a:lstStyle/>
        <a:p>
          <a:endParaRPr lang="en-US" sz="1800"/>
        </a:p>
      </dgm:t>
    </dgm:pt>
    <dgm:pt modelId="{22F482DD-47E1-F749-AEC8-9B5EA6589852}" type="sibTrans" cxnId="{CC0F52EF-28DD-3545-9E68-6F505B647163}">
      <dgm:prSet/>
      <dgm:spPr/>
      <dgm:t>
        <a:bodyPr/>
        <a:lstStyle/>
        <a:p>
          <a:endParaRPr lang="en-US" sz="1800"/>
        </a:p>
      </dgm:t>
    </dgm:pt>
    <dgm:pt modelId="{5F37C737-056B-C34A-AFD4-54873487E674}">
      <dgm:prSet custT="1"/>
      <dgm:spPr/>
      <dgm:t>
        <a:bodyPr/>
        <a:lstStyle/>
        <a:p>
          <a:r>
            <a:rPr lang="en-US" sz="2000" dirty="0"/>
            <a:t>Reasons why a student struggles</a:t>
          </a:r>
        </a:p>
      </dgm:t>
    </dgm:pt>
    <dgm:pt modelId="{C5047D1E-F5A3-DA4C-8C62-6D2C56E23BB3}" type="parTrans" cxnId="{02822C33-1C73-964B-B51A-D928CD2074CD}">
      <dgm:prSet/>
      <dgm:spPr/>
      <dgm:t>
        <a:bodyPr/>
        <a:lstStyle/>
        <a:p>
          <a:endParaRPr lang="en-US" sz="1800"/>
        </a:p>
      </dgm:t>
    </dgm:pt>
    <dgm:pt modelId="{47E564E9-3625-2746-9885-A57D30221ABD}" type="sibTrans" cxnId="{02822C33-1C73-964B-B51A-D928CD2074CD}">
      <dgm:prSet/>
      <dgm:spPr/>
      <dgm:t>
        <a:bodyPr/>
        <a:lstStyle/>
        <a:p>
          <a:endParaRPr lang="en-US" sz="1800"/>
        </a:p>
      </dgm:t>
    </dgm:pt>
    <dgm:pt modelId="{FA34B58D-8467-FC49-812D-F36DAF62C7AB}">
      <dgm:prSet custT="1"/>
      <dgm:spPr/>
      <dgm:t>
        <a:bodyPr/>
        <a:lstStyle/>
        <a:p>
          <a:r>
            <a:rPr lang="en-US" sz="2000" dirty="0"/>
            <a:t>Intervention Design</a:t>
          </a:r>
        </a:p>
      </dgm:t>
    </dgm:pt>
    <dgm:pt modelId="{B2AA2D12-EA4B-974B-BEC7-A51C878BCDEE}" type="parTrans" cxnId="{D2D0CA65-D619-0F46-AB97-82C6239B9327}">
      <dgm:prSet/>
      <dgm:spPr/>
      <dgm:t>
        <a:bodyPr/>
        <a:lstStyle/>
        <a:p>
          <a:endParaRPr lang="en-US" sz="1800"/>
        </a:p>
      </dgm:t>
    </dgm:pt>
    <dgm:pt modelId="{6F3DC671-C85E-7747-ABAB-9ED8803125C8}" type="sibTrans" cxnId="{D2D0CA65-D619-0F46-AB97-82C6239B9327}">
      <dgm:prSet/>
      <dgm:spPr/>
      <dgm:t>
        <a:bodyPr/>
        <a:lstStyle/>
        <a:p>
          <a:endParaRPr lang="en-US" sz="1800"/>
        </a:p>
      </dgm:t>
    </dgm:pt>
    <dgm:pt modelId="{D9D0F8C4-5602-3046-83E6-435C25AB481C}">
      <dgm:prSet custT="1"/>
      <dgm:spPr/>
      <dgm:t>
        <a:bodyPr/>
        <a:lstStyle/>
        <a:p>
          <a:r>
            <a:rPr lang="en-US" sz="2400" dirty="0"/>
            <a:t>Implement and Monitor</a:t>
          </a:r>
        </a:p>
      </dgm:t>
    </dgm:pt>
    <dgm:pt modelId="{7E39CB3C-2823-8044-9362-172E639B3B8D}" type="parTrans" cxnId="{A1F1BEE2-183F-EA40-A367-07A113DA1592}">
      <dgm:prSet/>
      <dgm:spPr/>
      <dgm:t>
        <a:bodyPr/>
        <a:lstStyle/>
        <a:p>
          <a:endParaRPr lang="en-US" sz="1800"/>
        </a:p>
      </dgm:t>
    </dgm:pt>
    <dgm:pt modelId="{0DD4C13A-EA03-D64C-8D82-24D50208578F}" type="sibTrans" cxnId="{A1F1BEE2-183F-EA40-A367-07A113DA1592}">
      <dgm:prSet/>
      <dgm:spPr/>
      <dgm:t>
        <a:bodyPr/>
        <a:lstStyle/>
        <a:p>
          <a:endParaRPr lang="en-US" sz="1800"/>
        </a:p>
      </dgm:t>
    </dgm:pt>
    <dgm:pt modelId="{A9AC8737-C806-734E-9236-DBECDCB2EC97}" type="pres">
      <dgm:prSet presAssocID="{423C7E8D-F437-3D41-A09D-9B46781F30FC}" presName="Name0" presStyleCnt="0">
        <dgm:presLayoutVars>
          <dgm:dir/>
          <dgm:animLvl val="lvl"/>
          <dgm:resizeHandles val="exact"/>
        </dgm:presLayoutVars>
      </dgm:prSet>
      <dgm:spPr/>
    </dgm:pt>
    <dgm:pt modelId="{0F5B3BA0-AF99-BE4C-AFFF-DB05588D8943}" type="pres">
      <dgm:prSet presAssocID="{D9D0F8C4-5602-3046-83E6-435C25AB481C}" presName="boxAndChildren" presStyleCnt="0"/>
      <dgm:spPr/>
    </dgm:pt>
    <dgm:pt modelId="{DB9A217F-1E1D-3242-9085-ED4F2EEEA8C5}" type="pres">
      <dgm:prSet presAssocID="{D9D0F8C4-5602-3046-83E6-435C25AB481C}" presName="parentTextBox" presStyleLbl="node1" presStyleIdx="0" presStyleCnt="5"/>
      <dgm:spPr/>
    </dgm:pt>
    <dgm:pt modelId="{0369EFA3-6635-9148-8B10-C36A2184266A}" type="pres">
      <dgm:prSet presAssocID="{22F482DD-47E1-F749-AEC8-9B5EA6589852}" presName="sp" presStyleCnt="0"/>
      <dgm:spPr/>
    </dgm:pt>
    <dgm:pt modelId="{588177FB-910C-9B43-95A0-2C60CA24F95E}" type="pres">
      <dgm:prSet presAssocID="{2B005E92-65E7-994A-B3D9-78104319C6FD}" presName="arrowAndChildren" presStyleCnt="0"/>
      <dgm:spPr/>
    </dgm:pt>
    <dgm:pt modelId="{57C90D6F-CF7C-ED47-BB7A-D709507D30D3}" type="pres">
      <dgm:prSet presAssocID="{2B005E92-65E7-994A-B3D9-78104319C6FD}" presName="parentTextArrow" presStyleLbl="node1" presStyleIdx="0" presStyleCnt="5"/>
      <dgm:spPr/>
    </dgm:pt>
    <dgm:pt modelId="{C018BFED-025E-B444-998C-5877321A9389}" type="pres">
      <dgm:prSet presAssocID="{2B005E92-65E7-994A-B3D9-78104319C6FD}" presName="arrow" presStyleLbl="node1" presStyleIdx="1" presStyleCnt="5"/>
      <dgm:spPr/>
    </dgm:pt>
    <dgm:pt modelId="{3AC7307C-E18B-E246-9E1A-BB828998BF15}" type="pres">
      <dgm:prSet presAssocID="{2B005E92-65E7-994A-B3D9-78104319C6FD}" presName="descendantArrow" presStyleCnt="0"/>
      <dgm:spPr/>
    </dgm:pt>
    <dgm:pt modelId="{8F17DE76-43D3-AF45-8350-0CB8BD52872E}" type="pres">
      <dgm:prSet presAssocID="{FA34B58D-8467-FC49-812D-F36DAF62C7AB}" presName="childTextArrow" presStyleLbl="fgAccFollowNode1" presStyleIdx="0" presStyleCnt="4">
        <dgm:presLayoutVars>
          <dgm:bulletEnabled val="1"/>
        </dgm:presLayoutVars>
      </dgm:prSet>
      <dgm:spPr/>
    </dgm:pt>
    <dgm:pt modelId="{982AFBCF-20E3-B340-BF51-548D40F45881}" type="pres">
      <dgm:prSet presAssocID="{16C11864-DE27-F446-8674-9F2C60B16EC5}" presName="sp" presStyleCnt="0"/>
      <dgm:spPr/>
    </dgm:pt>
    <dgm:pt modelId="{C1951925-9989-CE47-A6AE-FE87A9FF4C42}" type="pres">
      <dgm:prSet presAssocID="{3858A385-5C99-894C-A9FA-2162F1C3C444}" presName="arrowAndChildren" presStyleCnt="0"/>
      <dgm:spPr/>
    </dgm:pt>
    <dgm:pt modelId="{1D003B60-5C6C-044F-BB32-D5EB812B3F3F}" type="pres">
      <dgm:prSet presAssocID="{3858A385-5C99-894C-A9FA-2162F1C3C444}" presName="parentTextArrow" presStyleLbl="node1" presStyleIdx="1" presStyleCnt="5"/>
      <dgm:spPr/>
    </dgm:pt>
    <dgm:pt modelId="{FE4A2945-504E-A448-B474-5D8796D48206}" type="pres">
      <dgm:prSet presAssocID="{3858A385-5C99-894C-A9FA-2162F1C3C444}" presName="arrow" presStyleLbl="node1" presStyleIdx="2" presStyleCnt="5"/>
      <dgm:spPr/>
    </dgm:pt>
    <dgm:pt modelId="{73E9635B-CE83-9E42-BC96-8E8A4CB2903A}" type="pres">
      <dgm:prSet presAssocID="{3858A385-5C99-894C-A9FA-2162F1C3C444}" presName="descendantArrow" presStyleCnt="0"/>
      <dgm:spPr/>
    </dgm:pt>
    <dgm:pt modelId="{207A7839-F2A5-BD4C-9B4E-3AB2522E0CC8}" type="pres">
      <dgm:prSet presAssocID="{5F37C737-056B-C34A-AFD4-54873487E674}" presName="childTextArrow" presStyleLbl="fgAccFollowNode1" presStyleIdx="1" presStyleCnt="4">
        <dgm:presLayoutVars>
          <dgm:bulletEnabled val="1"/>
        </dgm:presLayoutVars>
      </dgm:prSet>
      <dgm:spPr/>
    </dgm:pt>
    <dgm:pt modelId="{83C05711-3065-4D48-BCD9-C99CC2943928}" type="pres">
      <dgm:prSet presAssocID="{DB6698AB-A931-0947-BFFA-BA21C7A7A5C5}" presName="sp" presStyleCnt="0"/>
      <dgm:spPr/>
    </dgm:pt>
    <dgm:pt modelId="{E8838910-0800-A74B-8FC0-AF91C8F6F64F}" type="pres">
      <dgm:prSet presAssocID="{766CAB83-C8FE-7C40-936C-5256CB0EA9A6}" presName="arrowAndChildren" presStyleCnt="0"/>
      <dgm:spPr/>
    </dgm:pt>
    <dgm:pt modelId="{B677AFD6-1200-654F-8EF7-423D74EDC4AF}" type="pres">
      <dgm:prSet presAssocID="{766CAB83-C8FE-7C40-936C-5256CB0EA9A6}" presName="parentTextArrow" presStyleLbl="node1" presStyleIdx="2" presStyleCnt="5"/>
      <dgm:spPr/>
    </dgm:pt>
    <dgm:pt modelId="{50F83E9E-99C9-AD46-9B1A-DD782215CD48}" type="pres">
      <dgm:prSet presAssocID="{766CAB83-C8FE-7C40-936C-5256CB0EA9A6}" presName="arrow" presStyleLbl="node1" presStyleIdx="3" presStyleCnt="5"/>
      <dgm:spPr/>
    </dgm:pt>
    <dgm:pt modelId="{9942DC05-9D56-EB42-9F94-A1C0CC8242E4}" type="pres">
      <dgm:prSet presAssocID="{766CAB83-C8FE-7C40-936C-5256CB0EA9A6}" presName="descendantArrow" presStyleCnt="0"/>
      <dgm:spPr/>
    </dgm:pt>
    <dgm:pt modelId="{849B3B92-ED9E-CB47-8C60-5A5A1725EC06}" type="pres">
      <dgm:prSet presAssocID="{C562EE9E-2B2B-634B-BD09-4A54F1B49941}" presName="childTextArrow" presStyleLbl="fgAccFollowNode1" presStyleIdx="2" presStyleCnt="4">
        <dgm:presLayoutVars>
          <dgm:bulletEnabled val="1"/>
        </dgm:presLayoutVars>
      </dgm:prSet>
      <dgm:spPr/>
    </dgm:pt>
    <dgm:pt modelId="{EBEA5FCB-B188-A145-B152-4336D658F9AB}" type="pres">
      <dgm:prSet presAssocID="{EE3E40C0-84CB-694B-88E6-AA73B8717C5A}" presName="sp" presStyleCnt="0"/>
      <dgm:spPr/>
    </dgm:pt>
    <dgm:pt modelId="{6E684FCB-C012-D74D-B574-F25F0585B00B}" type="pres">
      <dgm:prSet presAssocID="{FD000CF1-F455-E04A-8ECC-F5C15206B048}" presName="arrowAndChildren" presStyleCnt="0"/>
      <dgm:spPr/>
    </dgm:pt>
    <dgm:pt modelId="{2447F7FC-9910-6440-92F8-00C836F21058}" type="pres">
      <dgm:prSet presAssocID="{FD000CF1-F455-E04A-8ECC-F5C15206B048}" presName="parentTextArrow" presStyleLbl="node1" presStyleIdx="3" presStyleCnt="5"/>
      <dgm:spPr/>
    </dgm:pt>
    <dgm:pt modelId="{91416E7D-EA8B-9245-A077-DD8E3577D402}" type="pres">
      <dgm:prSet presAssocID="{FD000CF1-F455-E04A-8ECC-F5C15206B048}" presName="arrow" presStyleLbl="node1" presStyleIdx="4" presStyleCnt="5"/>
      <dgm:spPr/>
    </dgm:pt>
    <dgm:pt modelId="{EEB58CF0-9058-264B-BEE6-3085EA498234}" type="pres">
      <dgm:prSet presAssocID="{FD000CF1-F455-E04A-8ECC-F5C15206B048}" presName="descendantArrow" presStyleCnt="0"/>
      <dgm:spPr/>
    </dgm:pt>
    <dgm:pt modelId="{56BE09D0-2C6A-814C-AEBB-EA00F90A52FB}" type="pres">
      <dgm:prSet presAssocID="{4F2A39D2-4F03-5B4D-89F9-6DF4E906695E}" presName="childTextArrow" presStyleLbl="fgAccFollowNode1" presStyleIdx="3" presStyleCnt="4">
        <dgm:presLayoutVars>
          <dgm:bulletEnabled val="1"/>
        </dgm:presLayoutVars>
      </dgm:prSet>
      <dgm:spPr/>
    </dgm:pt>
  </dgm:ptLst>
  <dgm:cxnLst>
    <dgm:cxn modelId="{DC62F701-CD93-C64E-A87B-6BB44EDE605D}" type="presOf" srcId="{FD000CF1-F455-E04A-8ECC-F5C15206B048}" destId="{2447F7FC-9910-6440-92F8-00C836F21058}" srcOrd="0" destOrd="0" presId="urn:microsoft.com/office/officeart/2005/8/layout/process4"/>
    <dgm:cxn modelId="{785AB607-E4B6-814D-9427-5BB421D835CC}" type="presOf" srcId="{3858A385-5C99-894C-A9FA-2162F1C3C444}" destId="{FE4A2945-504E-A448-B474-5D8796D48206}" srcOrd="1" destOrd="0" presId="urn:microsoft.com/office/officeart/2005/8/layout/process4"/>
    <dgm:cxn modelId="{C5AEEE0A-4446-6949-A308-9A9267A54E3D}" type="presOf" srcId="{766CAB83-C8FE-7C40-936C-5256CB0EA9A6}" destId="{B677AFD6-1200-654F-8EF7-423D74EDC4AF}" srcOrd="0" destOrd="0" presId="urn:microsoft.com/office/officeart/2005/8/layout/process4"/>
    <dgm:cxn modelId="{11B7B40B-093E-824D-9834-9EE879A3AFDF}" type="presOf" srcId="{766CAB83-C8FE-7C40-936C-5256CB0EA9A6}" destId="{50F83E9E-99C9-AD46-9B1A-DD782215CD48}" srcOrd="1" destOrd="0" presId="urn:microsoft.com/office/officeart/2005/8/layout/process4"/>
    <dgm:cxn modelId="{AF97FE0C-8061-3E4A-88C9-7B06C9A54715}" type="presOf" srcId="{FD000CF1-F455-E04A-8ECC-F5C15206B048}" destId="{91416E7D-EA8B-9245-A077-DD8E3577D402}" srcOrd="1" destOrd="0" presId="urn:microsoft.com/office/officeart/2005/8/layout/process4"/>
    <dgm:cxn modelId="{FC95F721-1506-ED40-A9CF-73CE930F0DB5}" srcId="{FD000CF1-F455-E04A-8ECC-F5C15206B048}" destId="{4F2A39D2-4F03-5B4D-89F9-6DF4E906695E}" srcOrd="0" destOrd="0" parTransId="{A94F360E-E7CB-2E4F-91DE-5D5D81077D20}" sibTransId="{417C6CA3-6245-FF44-9297-6985C40BAF70}"/>
    <dgm:cxn modelId="{1B2E972B-3F6A-7F44-9ADE-5A6F6405827B}" type="presOf" srcId="{4F2A39D2-4F03-5B4D-89F9-6DF4E906695E}" destId="{56BE09D0-2C6A-814C-AEBB-EA00F90A52FB}" srcOrd="0" destOrd="0" presId="urn:microsoft.com/office/officeart/2005/8/layout/process4"/>
    <dgm:cxn modelId="{02822C33-1C73-964B-B51A-D928CD2074CD}" srcId="{3858A385-5C99-894C-A9FA-2162F1C3C444}" destId="{5F37C737-056B-C34A-AFD4-54873487E674}" srcOrd="0" destOrd="0" parTransId="{C5047D1E-F5A3-DA4C-8C62-6D2C56E23BB3}" sibTransId="{47E564E9-3625-2746-9885-A57D30221ABD}"/>
    <dgm:cxn modelId="{56524B3E-A10E-6F41-85F1-C376C9BBF110}" type="presOf" srcId="{5F37C737-056B-C34A-AFD4-54873487E674}" destId="{207A7839-F2A5-BD4C-9B4E-3AB2522E0CC8}" srcOrd="0" destOrd="0" presId="urn:microsoft.com/office/officeart/2005/8/layout/process4"/>
    <dgm:cxn modelId="{47922F46-B331-1348-A9C8-B0AD6ECD82F4}" type="presOf" srcId="{FA34B58D-8467-FC49-812D-F36DAF62C7AB}" destId="{8F17DE76-43D3-AF45-8350-0CB8BD52872E}" srcOrd="0" destOrd="0" presId="urn:microsoft.com/office/officeart/2005/8/layout/process4"/>
    <dgm:cxn modelId="{4F6BCA4F-7267-0746-93CD-FDC7C93EB968}" type="presOf" srcId="{3858A385-5C99-894C-A9FA-2162F1C3C444}" destId="{1D003B60-5C6C-044F-BB32-D5EB812B3F3F}" srcOrd="0" destOrd="0" presId="urn:microsoft.com/office/officeart/2005/8/layout/process4"/>
    <dgm:cxn modelId="{7D61D658-422D-FA46-B4F6-58406DA51008}" srcId="{423C7E8D-F437-3D41-A09D-9B46781F30FC}" destId="{FD000CF1-F455-E04A-8ECC-F5C15206B048}" srcOrd="0" destOrd="0" parTransId="{4233223C-A8EE-D044-B4A0-1A2C07E8B1F3}" sibTransId="{EE3E40C0-84CB-694B-88E6-AA73B8717C5A}"/>
    <dgm:cxn modelId="{D2D0CA65-D619-0F46-AB97-82C6239B9327}" srcId="{2B005E92-65E7-994A-B3D9-78104319C6FD}" destId="{FA34B58D-8467-FC49-812D-F36DAF62C7AB}" srcOrd="0" destOrd="0" parTransId="{B2AA2D12-EA4B-974B-BEC7-A51C878BCDEE}" sibTransId="{6F3DC671-C85E-7747-ABAB-9ED8803125C8}"/>
    <dgm:cxn modelId="{4BF65976-BC87-A64A-8426-44C360D06012}" srcId="{423C7E8D-F437-3D41-A09D-9B46781F30FC}" destId="{3858A385-5C99-894C-A9FA-2162F1C3C444}" srcOrd="2" destOrd="0" parTransId="{FA132E85-0980-C849-B94E-B07433399521}" sibTransId="{16C11864-DE27-F446-8674-9F2C60B16EC5}"/>
    <dgm:cxn modelId="{A2E32483-1BC3-D246-96DC-663C8A4167ED}" type="presOf" srcId="{2B005E92-65E7-994A-B3D9-78104319C6FD}" destId="{C018BFED-025E-B444-998C-5877321A9389}" srcOrd="1" destOrd="0" presId="urn:microsoft.com/office/officeart/2005/8/layout/process4"/>
    <dgm:cxn modelId="{6B148BAA-5C8A-7544-8B33-A6B45622A0CE}" type="presOf" srcId="{2B005E92-65E7-994A-B3D9-78104319C6FD}" destId="{57C90D6F-CF7C-ED47-BB7A-D709507D30D3}" srcOrd="0" destOrd="0" presId="urn:microsoft.com/office/officeart/2005/8/layout/process4"/>
    <dgm:cxn modelId="{616959BF-AC1E-B44F-BBFF-440D814BDCD2}" type="presOf" srcId="{423C7E8D-F437-3D41-A09D-9B46781F30FC}" destId="{A9AC8737-C806-734E-9236-DBECDCB2EC97}" srcOrd="0" destOrd="0" presId="urn:microsoft.com/office/officeart/2005/8/layout/process4"/>
    <dgm:cxn modelId="{1562C2D7-B0D0-804C-B545-1E516FE9C57E}" type="presOf" srcId="{C562EE9E-2B2B-634B-BD09-4A54F1B49941}" destId="{849B3B92-ED9E-CB47-8C60-5A5A1725EC06}" srcOrd="0" destOrd="0" presId="urn:microsoft.com/office/officeart/2005/8/layout/process4"/>
    <dgm:cxn modelId="{DFAE9DD8-99F2-4641-AA38-E293008CD27C}" srcId="{766CAB83-C8FE-7C40-936C-5256CB0EA9A6}" destId="{C562EE9E-2B2B-634B-BD09-4A54F1B49941}" srcOrd="0" destOrd="0" parTransId="{90345DC5-E814-7F41-A63B-9633DFECA3FF}" sibTransId="{F4199483-27CD-654D-852B-63AC0C233152}"/>
    <dgm:cxn modelId="{5F59A8DF-702F-7E4A-A455-6E4280FF31C0}" type="presOf" srcId="{D9D0F8C4-5602-3046-83E6-435C25AB481C}" destId="{DB9A217F-1E1D-3242-9085-ED4F2EEEA8C5}" srcOrd="0" destOrd="0" presId="urn:microsoft.com/office/officeart/2005/8/layout/process4"/>
    <dgm:cxn modelId="{A1F1BEE2-183F-EA40-A367-07A113DA1592}" srcId="{423C7E8D-F437-3D41-A09D-9B46781F30FC}" destId="{D9D0F8C4-5602-3046-83E6-435C25AB481C}" srcOrd="4" destOrd="0" parTransId="{7E39CB3C-2823-8044-9362-172E639B3B8D}" sibTransId="{0DD4C13A-EA03-D64C-8D82-24D50208578F}"/>
    <dgm:cxn modelId="{9DAC0EEF-2602-FD4A-8573-C5FFC426D148}" srcId="{423C7E8D-F437-3D41-A09D-9B46781F30FC}" destId="{766CAB83-C8FE-7C40-936C-5256CB0EA9A6}" srcOrd="1" destOrd="0" parTransId="{9535DE9D-8EFE-2C45-B46C-C46FA7D94E21}" sibTransId="{DB6698AB-A931-0947-BFFA-BA21C7A7A5C5}"/>
    <dgm:cxn modelId="{CC0F52EF-28DD-3545-9E68-6F505B647163}" srcId="{423C7E8D-F437-3D41-A09D-9B46781F30FC}" destId="{2B005E92-65E7-994A-B3D9-78104319C6FD}" srcOrd="3" destOrd="0" parTransId="{FFF84C6D-A633-014F-92C1-2391D3447131}" sibTransId="{22F482DD-47E1-F749-AEC8-9B5EA6589852}"/>
    <dgm:cxn modelId="{A302028A-5185-3C4C-8E19-80BDD04F9BAF}" type="presParOf" srcId="{A9AC8737-C806-734E-9236-DBECDCB2EC97}" destId="{0F5B3BA0-AF99-BE4C-AFFF-DB05588D8943}" srcOrd="0" destOrd="0" presId="urn:microsoft.com/office/officeart/2005/8/layout/process4"/>
    <dgm:cxn modelId="{13729E90-E9A6-2C4A-9158-BE0CBDCFCADD}" type="presParOf" srcId="{0F5B3BA0-AF99-BE4C-AFFF-DB05588D8943}" destId="{DB9A217F-1E1D-3242-9085-ED4F2EEEA8C5}" srcOrd="0" destOrd="0" presId="urn:microsoft.com/office/officeart/2005/8/layout/process4"/>
    <dgm:cxn modelId="{3810FFB9-8E89-F142-A58C-9C0DD53CB074}" type="presParOf" srcId="{A9AC8737-C806-734E-9236-DBECDCB2EC97}" destId="{0369EFA3-6635-9148-8B10-C36A2184266A}" srcOrd="1" destOrd="0" presId="urn:microsoft.com/office/officeart/2005/8/layout/process4"/>
    <dgm:cxn modelId="{2A95BF80-429E-FE46-A12E-80803FC4E08A}" type="presParOf" srcId="{A9AC8737-C806-734E-9236-DBECDCB2EC97}" destId="{588177FB-910C-9B43-95A0-2C60CA24F95E}" srcOrd="2" destOrd="0" presId="urn:microsoft.com/office/officeart/2005/8/layout/process4"/>
    <dgm:cxn modelId="{AC1BE618-33D9-6B4A-9E87-959D9D275E33}" type="presParOf" srcId="{588177FB-910C-9B43-95A0-2C60CA24F95E}" destId="{57C90D6F-CF7C-ED47-BB7A-D709507D30D3}" srcOrd="0" destOrd="0" presId="urn:microsoft.com/office/officeart/2005/8/layout/process4"/>
    <dgm:cxn modelId="{32F8B034-A3F7-8B4B-B075-DA528B330405}" type="presParOf" srcId="{588177FB-910C-9B43-95A0-2C60CA24F95E}" destId="{C018BFED-025E-B444-998C-5877321A9389}" srcOrd="1" destOrd="0" presId="urn:microsoft.com/office/officeart/2005/8/layout/process4"/>
    <dgm:cxn modelId="{ED5956ED-7C9F-4D4A-B7E1-76DE0BE597E0}" type="presParOf" srcId="{588177FB-910C-9B43-95A0-2C60CA24F95E}" destId="{3AC7307C-E18B-E246-9E1A-BB828998BF15}" srcOrd="2" destOrd="0" presId="urn:microsoft.com/office/officeart/2005/8/layout/process4"/>
    <dgm:cxn modelId="{D28E9F06-8DFB-F845-9177-9122B5F8B582}" type="presParOf" srcId="{3AC7307C-E18B-E246-9E1A-BB828998BF15}" destId="{8F17DE76-43D3-AF45-8350-0CB8BD52872E}" srcOrd="0" destOrd="0" presId="urn:microsoft.com/office/officeart/2005/8/layout/process4"/>
    <dgm:cxn modelId="{A090BFF9-307B-B549-96A1-855101A7BE9F}" type="presParOf" srcId="{A9AC8737-C806-734E-9236-DBECDCB2EC97}" destId="{982AFBCF-20E3-B340-BF51-548D40F45881}" srcOrd="3" destOrd="0" presId="urn:microsoft.com/office/officeart/2005/8/layout/process4"/>
    <dgm:cxn modelId="{5FE4A686-29FD-0A40-BF95-6E11C5C8B0CF}" type="presParOf" srcId="{A9AC8737-C806-734E-9236-DBECDCB2EC97}" destId="{C1951925-9989-CE47-A6AE-FE87A9FF4C42}" srcOrd="4" destOrd="0" presId="urn:microsoft.com/office/officeart/2005/8/layout/process4"/>
    <dgm:cxn modelId="{5D34DBBF-8478-8D4E-B3E9-1B0CC0DA4F84}" type="presParOf" srcId="{C1951925-9989-CE47-A6AE-FE87A9FF4C42}" destId="{1D003B60-5C6C-044F-BB32-D5EB812B3F3F}" srcOrd="0" destOrd="0" presId="urn:microsoft.com/office/officeart/2005/8/layout/process4"/>
    <dgm:cxn modelId="{2A1B4AD4-C37C-5C45-82C4-27AA09ED3D24}" type="presParOf" srcId="{C1951925-9989-CE47-A6AE-FE87A9FF4C42}" destId="{FE4A2945-504E-A448-B474-5D8796D48206}" srcOrd="1" destOrd="0" presId="urn:microsoft.com/office/officeart/2005/8/layout/process4"/>
    <dgm:cxn modelId="{0B9A9889-266D-5749-98F4-596317F6D67E}" type="presParOf" srcId="{C1951925-9989-CE47-A6AE-FE87A9FF4C42}" destId="{73E9635B-CE83-9E42-BC96-8E8A4CB2903A}" srcOrd="2" destOrd="0" presId="urn:microsoft.com/office/officeart/2005/8/layout/process4"/>
    <dgm:cxn modelId="{B244FEBF-22E7-B040-A3CC-E02B851F6D2B}" type="presParOf" srcId="{73E9635B-CE83-9E42-BC96-8E8A4CB2903A}" destId="{207A7839-F2A5-BD4C-9B4E-3AB2522E0CC8}" srcOrd="0" destOrd="0" presId="urn:microsoft.com/office/officeart/2005/8/layout/process4"/>
    <dgm:cxn modelId="{EA173E10-5262-C543-A4A2-533FD3CE22D3}" type="presParOf" srcId="{A9AC8737-C806-734E-9236-DBECDCB2EC97}" destId="{83C05711-3065-4D48-BCD9-C99CC2943928}" srcOrd="5" destOrd="0" presId="urn:microsoft.com/office/officeart/2005/8/layout/process4"/>
    <dgm:cxn modelId="{FA141118-51F7-1646-95BA-E09E6DBF320D}" type="presParOf" srcId="{A9AC8737-C806-734E-9236-DBECDCB2EC97}" destId="{E8838910-0800-A74B-8FC0-AF91C8F6F64F}" srcOrd="6" destOrd="0" presId="urn:microsoft.com/office/officeart/2005/8/layout/process4"/>
    <dgm:cxn modelId="{D85C8195-42CC-264A-A875-AB8309DF1970}" type="presParOf" srcId="{E8838910-0800-A74B-8FC0-AF91C8F6F64F}" destId="{B677AFD6-1200-654F-8EF7-423D74EDC4AF}" srcOrd="0" destOrd="0" presId="urn:microsoft.com/office/officeart/2005/8/layout/process4"/>
    <dgm:cxn modelId="{A307C798-3FB8-E149-9A28-F0253018E77E}" type="presParOf" srcId="{E8838910-0800-A74B-8FC0-AF91C8F6F64F}" destId="{50F83E9E-99C9-AD46-9B1A-DD782215CD48}" srcOrd="1" destOrd="0" presId="urn:microsoft.com/office/officeart/2005/8/layout/process4"/>
    <dgm:cxn modelId="{09BEC669-6FB5-AB47-A142-EBBA583A8C00}" type="presParOf" srcId="{E8838910-0800-A74B-8FC0-AF91C8F6F64F}" destId="{9942DC05-9D56-EB42-9F94-A1C0CC8242E4}" srcOrd="2" destOrd="0" presId="urn:microsoft.com/office/officeart/2005/8/layout/process4"/>
    <dgm:cxn modelId="{1EB91CE8-E195-9C44-A237-D52550AA4DFA}" type="presParOf" srcId="{9942DC05-9D56-EB42-9F94-A1C0CC8242E4}" destId="{849B3B92-ED9E-CB47-8C60-5A5A1725EC06}" srcOrd="0" destOrd="0" presId="urn:microsoft.com/office/officeart/2005/8/layout/process4"/>
    <dgm:cxn modelId="{389C8613-9E9D-5D41-9771-02700DDAB9F5}" type="presParOf" srcId="{A9AC8737-C806-734E-9236-DBECDCB2EC97}" destId="{EBEA5FCB-B188-A145-B152-4336D658F9AB}" srcOrd="7" destOrd="0" presId="urn:microsoft.com/office/officeart/2005/8/layout/process4"/>
    <dgm:cxn modelId="{E37D10C0-72D8-4748-9C90-BD49C592153F}" type="presParOf" srcId="{A9AC8737-C806-734E-9236-DBECDCB2EC97}" destId="{6E684FCB-C012-D74D-B574-F25F0585B00B}" srcOrd="8" destOrd="0" presId="urn:microsoft.com/office/officeart/2005/8/layout/process4"/>
    <dgm:cxn modelId="{89530A17-1DE8-E74F-9302-5D7A059D4AFC}" type="presParOf" srcId="{6E684FCB-C012-D74D-B574-F25F0585B00B}" destId="{2447F7FC-9910-6440-92F8-00C836F21058}" srcOrd="0" destOrd="0" presId="urn:microsoft.com/office/officeart/2005/8/layout/process4"/>
    <dgm:cxn modelId="{7C2EF2F4-4F34-D74C-B5E5-F5B08A13E2E1}" type="presParOf" srcId="{6E684FCB-C012-D74D-B574-F25F0585B00B}" destId="{91416E7D-EA8B-9245-A077-DD8E3577D402}" srcOrd="1" destOrd="0" presId="urn:microsoft.com/office/officeart/2005/8/layout/process4"/>
    <dgm:cxn modelId="{BC3A93CD-7EE1-B549-B52F-A02A2C8DB44A}" type="presParOf" srcId="{6E684FCB-C012-D74D-B574-F25F0585B00B}" destId="{EEB58CF0-9058-264B-BEE6-3085EA498234}" srcOrd="2" destOrd="0" presId="urn:microsoft.com/office/officeart/2005/8/layout/process4"/>
    <dgm:cxn modelId="{ACFE28F5-C575-D743-BC87-AE69B6A83E1E}" type="presParOf" srcId="{EEB58CF0-9058-264B-BEE6-3085EA498234}" destId="{56BE09D0-2C6A-814C-AEBB-EA00F90A52F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DF80EB-AAC9-0248-A11C-65F87DDC84D3}"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en-US"/>
        </a:p>
      </dgm:t>
    </dgm:pt>
    <dgm:pt modelId="{B6011FD4-79C6-2C44-B20C-3E389F2E6B22}">
      <dgm:prSet phldrT="[Text]"/>
      <dgm:spPr/>
      <dgm:t>
        <a:bodyPr/>
        <a:lstStyle/>
        <a:p>
          <a:r>
            <a:rPr lang="en-US" dirty="0"/>
            <a:t>Diagnostic Data</a:t>
          </a:r>
        </a:p>
      </dgm:t>
    </dgm:pt>
    <dgm:pt modelId="{5323B4D6-13D4-164B-A5B6-EE187249B165}" type="parTrans" cxnId="{3619F3BD-F385-8D44-BEBF-4938F795BD8F}">
      <dgm:prSet/>
      <dgm:spPr/>
      <dgm:t>
        <a:bodyPr/>
        <a:lstStyle/>
        <a:p>
          <a:endParaRPr lang="en-US"/>
        </a:p>
      </dgm:t>
    </dgm:pt>
    <dgm:pt modelId="{352AD8A1-3D03-DF4C-8881-2D01268853C5}" type="sibTrans" cxnId="{3619F3BD-F385-8D44-BEBF-4938F795BD8F}">
      <dgm:prSet/>
      <dgm:spPr/>
      <dgm:t>
        <a:bodyPr/>
        <a:lstStyle/>
        <a:p>
          <a:endParaRPr lang="en-US"/>
        </a:p>
      </dgm:t>
    </dgm:pt>
    <dgm:pt modelId="{FF965FDD-5A7A-AE40-95A6-3402A32DF837}">
      <dgm:prSet phldrT="[Text]" custT="1"/>
      <dgm:spPr/>
      <dgm:t>
        <a:bodyPr/>
        <a:lstStyle/>
        <a:p>
          <a:r>
            <a:rPr lang="en-US" sz="1600" dirty="0"/>
            <a:t>Diagnostic Interviews</a:t>
          </a:r>
        </a:p>
      </dgm:t>
    </dgm:pt>
    <dgm:pt modelId="{34EE90A8-51BA-7B46-88EC-60E22C830059}" type="parTrans" cxnId="{78487D49-A37C-DE45-964B-3E88209A5600}">
      <dgm:prSet/>
      <dgm:spPr/>
      <dgm:t>
        <a:bodyPr/>
        <a:lstStyle/>
        <a:p>
          <a:endParaRPr lang="en-US"/>
        </a:p>
      </dgm:t>
    </dgm:pt>
    <dgm:pt modelId="{99256EC6-D130-5C48-8913-DDAFE51587A7}" type="sibTrans" cxnId="{78487D49-A37C-DE45-964B-3E88209A5600}">
      <dgm:prSet/>
      <dgm:spPr/>
      <dgm:t>
        <a:bodyPr/>
        <a:lstStyle/>
        <a:p>
          <a:endParaRPr lang="en-US"/>
        </a:p>
      </dgm:t>
    </dgm:pt>
    <dgm:pt modelId="{56BF610E-2275-F949-B295-0E8B9310D31B}">
      <dgm:prSet phldrT="[Text]" custT="1"/>
      <dgm:spPr/>
      <dgm:t>
        <a:bodyPr/>
        <a:lstStyle/>
        <a:p>
          <a:r>
            <a:rPr lang="en-US" sz="1800" dirty="0"/>
            <a:t>Learning Progress-ions</a:t>
          </a:r>
        </a:p>
      </dgm:t>
    </dgm:pt>
    <dgm:pt modelId="{0641BE39-E762-F04B-ADE7-674FAD9ACD56}" type="parTrans" cxnId="{D45E73EE-DA20-1A47-A2FF-02A5AEC27E98}">
      <dgm:prSet/>
      <dgm:spPr/>
      <dgm:t>
        <a:bodyPr/>
        <a:lstStyle/>
        <a:p>
          <a:endParaRPr lang="en-US"/>
        </a:p>
      </dgm:t>
    </dgm:pt>
    <dgm:pt modelId="{9FE6C4ED-7BA2-8B45-86C3-38C2A3DDBDC3}" type="sibTrans" cxnId="{D45E73EE-DA20-1A47-A2FF-02A5AEC27E98}">
      <dgm:prSet/>
      <dgm:spPr/>
      <dgm:t>
        <a:bodyPr/>
        <a:lstStyle/>
        <a:p>
          <a:endParaRPr lang="en-US"/>
        </a:p>
      </dgm:t>
    </dgm:pt>
    <dgm:pt modelId="{F2A8B0A9-EAEB-6B44-84C0-82433B2E16BA}">
      <dgm:prSet phldrT="[Text]" custT="1"/>
      <dgm:spPr/>
      <dgm:t>
        <a:bodyPr/>
        <a:lstStyle/>
        <a:p>
          <a:r>
            <a:rPr lang="en-US" sz="1800" dirty="0"/>
            <a:t>Error Analysis</a:t>
          </a:r>
        </a:p>
      </dgm:t>
    </dgm:pt>
    <dgm:pt modelId="{F5137CFE-5A50-9E42-8A26-5BDF03294CE9}" type="parTrans" cxnId="{5B8C4FC4-CFC1-DF4A-9B80-8711E038C1FB}">
      <dgm:prSet/>
      <dgm:spPr/>
      <dgm:t>
        <a:bodyPr/>
        <a:lstStyle/>
        <a:p>
          <a:endParaRPr lang="en-US"/>
        </a:p>
      </dgm:t>
    </dgm:pt>
    <dgm:pt modelId="{5310A8FF-0F8B-104D-B1AF-55B5B27A9C11}" type="sibTrans" cxnId="{5B8C4FC4-CFC1-DF4A-9B80-8711E038C1FB}">
      <dgm:prSet/>
      <dgm:spPr/>
      <dgm:t>
        <a:bodyPr/>
        <a:lstStyle/>
        <a:p>
          <a:endParaRPr lang="en-US"/>
        </a:p>
      </dgm:t>
    </dgm:pt>
    <dgm:pt modelId="{CAAD6B77-DE01-3145-8151-601869B5FB81}" type="pres">
      <dgm:prSet presAssocID="{5BDF80EB-AAC9-0248-A11C-65F87DDC84D3}" presName="composite" presStyleCnt="0">
        <dgm:presLayoutVars>
          <dgm:chMax val="1"/>
          <dgm:dir/>
          <dgm:resizeHandles val="exact"/>
        </dgm:presLayoutVars>
      </dgm:prSet>
      <dgm:spPr/>
    </dgm:pt>
    <dgm:pt modelId="{00BA10A9-8FED-7048-9C97-91BD51EB9E99}" type="pres">
      <dgm:prSet presAssocID="{5BDF80EB-AAC9-0248-A11C-65F87DDC84D3}" presName="radial" presStyleCnt="0">
        <dgm:presLayoutVars>
          <dgm:animLvl val="ctr"/>
        </dgm:presLayoutVars>
      </dgm:prSet>
      <dgm:spPr/>
    </dgm:pt>
    <dgm:pt modelId="{12F67F73-D30C-F849-BD12-2975D8B8BDD8}" type="pres">
      <dgm:prSet presAssocID="{B6011FD4-79C6-2C44-B20C-3E389F2E6B22}" presName="centerShape" presStyleLbl="vennNode1" presStyleIdx="0" presStyleCnt="4"/>
      <dgm:spPr/>
    </dgm:pt>
    <dgm:pt modelId="{A2230F86-CE51-4445-A4FC-5C707BFCF5E2}" type="pres">
      <dgm:prSet presAssocID="{FF965FDD-5A7A-AE40-95A6-3402A32DF837}" presName="node" presStyleLbl="vennNode1" presStyleIdx="1" presStyleCnt="4" custScaleX="113392" custScaleY="111348">
        <dgm:presLayoutVars>
          <dgm:bulletEnabled val="1"/>
        </dgm:presLayoutVars>
      </dgm:prSet>
      <dgm:spPr/>
    </dgm:pt>
    <dgm:pt modelId="{01E762E3-1634-A546-9338-B8B60B48CAA2}" type="pres">
      <dgm:prSet presAssocID="{56BF610E-2275-F949-B295-0E8B9310D31B}" presName="node" presStyleLbl="vennNode1" presStyleIdx="2" presStyleCnt="4" custScaleX="115365" custScaleY="109258">
        <dgm:presLayoutVars>
          <dgm:bulletEnabled val="1"/>
        </dgm:presLayoutVars>
      </dgm:prSet>
      <dgm:spPr/>
    </dgm:pt>
    <dgm:pt modelId="{0DB464BD-E159-C74B-87AA-28B1E883A096}" type="pres">
      <dgm:prSet presAssocID="{F2A8B0A9-EAEB-6B44-84C0-82433B2E16BA}" presName="node" presStyleLbl="vennNode1" presStyleIdx="3" presStyleCnt="4" custScaleX="107682" custScaleY="107836">
        <dgm:presLayoutVars>
          <dgm:bulletEnabled val="1"/>
        </dgm:presLayoutVars>
      </dgm:prSet>
      <dgm:spPr/>
    </dgm:pt>
  </dgm:ptLst>
  <dgm:cxnLst>
    <dgm:cxn modelId="{4FAEBD02-455F-884A-9985-63942C1839D4}" type="presOf" srcId="{5BDF80EB-AAC9-0248-A11C-65F87DDC84D3}" destId="{CAAD6B77-DE01-3145-8151-601869B5FB81}" srcOrd="0" destOrd="0" presId="urn:microsoft.com/office/officeart/2005/8/layout/radial3"/>
    <dgm:cxn modelId="{9573E815-BE39-F842-8396-07FC38CD8981}" type="presOf" srcId="{FF965FDD-5A7A-AE40-95A6-3402A32DF837}" destId="{A2230F86-CE51-4445-A4FC-5C707BFCF5E2}" srcOrd="0" destOrd="0" presId="urn:microsoft.com/office/officeart/2005/8/layout/radial3"/>
    <dgm:cxn modelId="{8DF9AB29-ED87-7245-BFB2-D6D06E12FEC3}" type="presOf" srcId="{F2A8B0A9-EAEB-6B44-84C0-82433B2E16BA}" destId="{0DB464BD-E159-C74B-87AA-28B1E883A096}" srcOrd="0" destOrd="0" presId="urn:microsoft.com/office/officeart/2005/8/layout/radial3"/>
    <dgm:cxn modelId="{78487D49-A37C-DE45-964B-3E88209A5600}" srcId="{B6011FD4-79C6-2C44-B20C-3E389F2E6B22}" destId="{FF965FDD-5A7A-AE40-95A6-3402A32DF837}" srcOrd="0" destOrd="0" parTransId="{34EE90A8-51BA-7B46-88EC-60E22C830059}" sibTransId="{99256EC6-D130-5C48-8913-DDAFE51587A7}"/>
    <dgm:cxn modelId="{A0A8FF62-CE6F-7745-B3E7-EB2AE42A5AC9}" type="presOf" srcId="{B6011FD4-79C6-2C44-B20C-3E389F2E6B22}" destId="{12F67F73-D30C-F849-BD12-2975D8B8BDD8}" srcOrd="0" destOrd="0" presId="urn:microsoft.com/office/officeart/2005/8/layout/radial3"/>
    <dgm:cxn modelId="{720A739F-7A53-5240-AAC5-15B7C1AB5CD8}" type="presOf" srcId="{56BF610E-2275-F949-B295-0E8B9310D31B}" destId="{01E762E3-1634-A546-9338-B8B60B48CAA2}" srcOrd="0" destOrd="0" presId="urn:microsoft.com/office/officeart/2005/8/layout/radial3"/>
    <dgm:cxn modelId="{3619F3BD-F385-8D44-BEBF-4938F795BD8F}" srcId="{5BDF80EB-AAC9-0248-A11C-65F87DDC84D3}" destId="{B6011FD4-79C6-2C44-B20C-3E389F2E6B22}" srcOrd="0" destOrd="0" parTransId="{5323B4D6-13D4-164B-A5B6-EE187249B165}" sibTransId="{352AD8A1-3D03-DF4C-8881-2D01268853C5}"/>
    <dgm:cxn modelId="{5B8C4FC4-CFC1-DF4A-9B80-8711E038C1FB}" srcId="{B6011FD4-79C6-2C44-B20C-3E389F2E6B22}" destId="{F2A8B0A9-EAEB-6B44-84C0-82433B2E16BA}" srcOrd="2" destOrd="0" parTransId="{F5137CFE-5A50-9E42-8A26-5BDF03294CE9}" sibTransId="{5310A8FF-0F8B-104D-B1AF-55B5B27A9C11}"/>
    <dgm:cxn modelId="{D45E73EE-DA20-1A47-A2FF-02A5AEC27E98}" srcId="{B6011FD4-79C6-2C44-B20C-3E389F2E6B22}" destId="{56BF610E-2275-F949-B295-0E8B9310D31B}" srcOrd="1" destOrd="0" parTransId="{0641BE39-E762-F04B-ADE7-674FAD9ACD56}" sibTransId="{9FE6C4ED-7BA2-8B45-86C3-38C2A3DDBDC3}"/>
    <dgm:cxn modelId="{5985F853-26F2-FD44-BDCE-0DE04C13DD3B}" type="presParOf" srcId="{CAAD6B77-DE01-3145-8151-601869B5FB81}" destId="{00BA10A9-8FED-7048-9C97-91BD51EB9E99}" srcOrd="0" destOrd="0" presId="urn:microsoft.com/office/officeart/2005/8/layout/radial3"/>
    <dgm:cxn modelId="{53F982C6-81A9-544E-B6BE-87BCF06E5973}" type="presParOf" srcId="{00BA10A9-8FED-7048-9C97-91BD51EB9E99}" destId="{12F67F73-D30C-F849-BD12-2975D8B8BDD8}" srcOrd="0" destOrd="0" presId="urn:microsoft.com/office/officeart/2005/8/layout/radial3"/>
    <dgm:cxn modelId="{23FD8B53-515F-614C-955E-B1EC08743A22}" type="presParOf" srcId="{00BA10A9-8FED-7048-9C97-91BD51EB9E99}" destId="{A2230F86-CE51-4445-A4FC-5C707BFCF5E2}" srcOrd="1" destOrd="0" presId="urn:microsoft.com/office/officeart/2005/8/layout/radial3"/>
    <dgm:cxn modelId="{0C397D3E-B477-E943-A12F-C37A5B8F4525}" type="presParOf" srcId="{00BA10A9-8FED-7048-9C97-91BD51EB9E99}" destId="{01E762E3-1634-A546-9338-B8B60B48CAA2}" srcOrd="2" destOrd="0" presId="urn:microsoft.com/office/officeart/2005/8/layout/radial3"/>
    <dgm:cxn modelId="{A25C5437-1C1A-7D44-88FC-7D0BA67CF063}" type="presParOf" srcId="{00BA10A9-8FED-7048-9C97-91BD51EB9E99}" destId="{0DB464BD-E159-C74B-87AA-28B1E883A096}"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8DE970-E39C-6046-81FA-A5BB0B300A7C}"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5F61B4BC-175D-8847-B741-6CFF2C599ECE}">
      <dgm:prSet phldrT="[Text]"/>
      <dgm:spPr/>
      <dgm:t>
        <a:bodyPr/>
        <a:lstStyle/>
        <a:p>
          <a:r>
            <a:rPr lang="en-US" dirty="0"/>
            <a:t>Types of Errors</a:t>
          </a:r>
        </a:p>
      </dgm:t>
    </dgm:pt>
    <dgm:pt modelId="{BD99CF8F-A473-B34C-A87D-26F5A995EA39}" type="parTrans" cxnId="{AC4717A9-AA82-2843-9872-5A27902971E4}">
      <dgm:prSet/>
      <dgm:spPr/>
      <dgm:t>
        <a:bodyPr/>
        <a:lstStyle/>
        <a:p>
          <a:endParaRPr lang="en-US"/>
        </a:p>
      </dgm:t>
    </dgm:pt>
    <dgm:pt modelId="{BA630EF2-57EF-754F-B2F1-743C869DB758}" type="sibTrans" cxnId="{AC4717A9-AA82-2843-9872-5A27902971E4}">
      <dgm:prSet/>
      <dgm:spPr/>
      <dgm:t>
        <a:bodyPr/>
        <a:lstStyle/>
        <a:p>
          <a:endParaRPr lang="en-US"/>
        </a:p>
      </dgm:t>
    </dgm:pt>
    <dgm:pt modelId="{E323E983-4683-444D-A944-0EC33A8810E2}">
      <dgm:prSet phldrT="[Text]"/>
      <dgm:spPr/>
      <dgm:t>
        <a:bodyPr/>
        <a:lstStyle/>
        <a:p>
          <a:r>
            <a:rPr lang="en-US"/>
            <a:t>Analyze responses</a:t>
          </a:r>
        </a:p>
      </dgm:t>
    </dgm:pt>
    <dgm:pt modelId="{428C2337-268E-A246-907A-E1CD55D0EBE6}" type="parTrans" cxnId="{15A42EDF-DC94-7D4A-84A8-9191993CCE6B}">
      <dgm:prSet/>
      <dgm:spPr/>
      <dgm:t>
        <a:bodyPr/>
        <a:lstStyle/>
        <a:p>
          <a:endParaRPr lang="en-US"/>
        </a:p>
      </dgm:t>
    </dgm:pt>
    <dgm:pt modelId="{AA43B3B9-EC17-4442-9690-A42CB50E31AD}" type="sibTrans" cxnId="{15A42EDF-DC94-7D4A-84A8-9191993CCE6B}">
      <dgm:prSet/>
      <dgm:spPr/>
      <dgm:t>
        <a:bodyPr/>
        <a:lstStyle/>
        <a:p>
          <a:endParaRPr lang="en-US"/>
        </a:p>
      </dgm:t>
    </dgm:pt>
    <dgm:pt modelId="{6AB58715-1B74-AF40-A191-F47856309FCF}">
      <dgm:prSet phldrT="[Text]"/>
      <dgm:spPr/>
      <dgm:t>
        <a:bodyPr/>
        <a:lstStyle/>
        <a:p>
          <a:r>
            <a:rPr lang="en-US" dirty="0"/>
            <a:t>Slips or bugs</a:t>
          </a:r>
        </a:p>
      </dgm:t>
    </dgm:pt>
    <dgm:pt modelId="{BFA7AFB7-E397-0143-A2A1-42C82E453195}" type="parTrans" cxnId="{31432394-7E0D-C54C-ADCC-34360126E77B}">
      <dgm:prSet/>
      <dgm:spPr/>
      <dgm:t>
        <a:bodyPr/>
        <a:lstStyle/>
        <a:p>
          <a:endParaRPr lang="en-US"/>
        </a:p>
      </dgm:t>
    </dgm:pt>
    <dgm:pt modelId="{64969FBD-4324-F740-9429-39DA4FA464AF}" type="sibTrans" cxnId="{31432394-7E0D-C54C-ADCC-34360126E77B}">
      <dgm:prSet/>
      <dgm:spPr/>
      <dgm:t>
        <a:bodyPr/>
        <a:lstStyle/>
        <a:p>
          <a:endParaRPr lang="en-US"/>
        </a:p>
      </dgm:t>
    </dgm:pt>
    <dgm:pt modelId="{FBA18A31-A294-D04F-B4E5-145C464BA323}">
      <dgm:prSet phldrT="[Text]"/>
      <dgm:spPr/>
      <dgm:t>
        <a:bodyPr/>
        <a:lstStyle/>
        <a:p>
          <a:r>
            <a:rPr lang="en-US" dirty="0"/>
            <a:t>Gather more data</a:t>
          </a:r>
        </a:p>
      </dgm:t>
    </dgm:pt>
    <dgm:pt modelId="{04439860-D6C0-FB4D-8590-BB6364C4AE0E}" type="parTrans" cxnId="{10CD4FE7-734F-334E-8071-62C25B0981D2}">
      <dgm:prSet/>
      <dgm:spPr/>
      <dgm:t>
        <a:bodyPr/>
        <a:lstStyle/>
        <a:p>
          <a:endParaRPr lang="en-US"/>
        </a:p>
      </dgm:t>
    </dgm:pt>
    <dgm:pt modelId="{587DBC4C-E0CA-3A4B-A8E3-4433E33247AD}" type="sibTrans" cxnId="{10CD4FE7-734F-334E-8071-62C25B0981D2}">
      <dgm:prSet/>
      <dgm:spPr/>
      <dgm:t>
        <a:bodyPr/>
        <a:lstStyle/>
        <a:p>
          <a:endParaRPr lang="en-US"/>
        </a:p>
      </dgm:t>
    </dgm:pt>
    <dgm:pt modelId="{13CF79A6-0468-C84A-8AD5-6D98FC3C9BCA}">
      <dgm:prSet phldrT="[Text]"/>
      <dgm:spPr/>
      <dgm:t>
        <a:bodyPr/>
        <a:lstStyle/>
        <a:p>
          <a:r>
            <a:rPr lang="en-US" dirty="0"/>
            <a:t>Ask why</a:t>
          </a:r>
        </a:p>
      </dgm:t>
    </dgm:pt>
    <dgm:pt modelId="{C62ECD0E-33A4-DC48-AAEC-F2F1664AA709}" type="parTrans" cxnId="{266B61F7-0BB9-2849-BC68-502F8D06421A}">
      <dgm:prSet/>
      <dgm:spPr/>
      <dgm:t>
        <a:bodyPr/>
        <a:lstStyle/>
        <a:p>
          <a:endParaRPr lang="en-US"/>
        </a:p>
      </dgm:t>
    </dgm:pt>
    <dgm:pt modelId="{A696E386-AEFB-594D-A978-5B519EFF0340}" type="sibTrans" cxnId="{266B61F7-0BB9-2849-BC68-502F8D06421A}">
      <dgm:prSet/>
      <dgm:spPr/>
      <dgm:t>
        <a:bodyPr/>
        <a:lstStyle/>
        <a:p>
          <a:endParaRPr lang="en-US"/>
        </a:p>
      </dgm:t>
    </dgm:pt>
    <dgm:pt modelId="{C0AB75BD-14CA-0841-894A-B3FCF41CC2DE}">
      <dgm:prSet phldrT="[Text]"/>
      <dgm:spPr/>
      <dgm:t>
        <a:bodyPr/>
        <a:lstStyle/>
        <a:p>
          <a:r>
            <a:rPr lang="en-US" dirty="0"/>
            <a:t>When, why</a:t>
          </a:r>
        </a:p>
      </dgm:t>
    </dgm:pt>
    <dgm:pt modelId="{5AF6EBF3-4257-0041-8F16-909A1FDCB3D9}" type="parTrans" cxnId="{4A02CB9B-FA02-F54E-B0DE-7E426C9FA08D}">
      <dgm:prSet/>
      <dgm:spPr/>
      <dgm:t>
        <a:bodyPr/>
        <a:lstStyle/>
        <a:p>
          <a:endParaRPr lang="en-US"/>
        </a:p>
      </dgm:t>
    </dgm:pt>
    <dgm:pt modelId="{C518B5C1-6763-5148-AA06-726A5D60BDD1}" type="sibTrans" cxnId="{4A02CB9B-FA02-F54E-B0DE-7E426C9FA08D}">
      <dgm:prSet/>
      <dgm:spPr/>
      <dgm:t>
        <a:bodyPr/>
        <a:lstStyle/>
        <a:p>
          <a:endParaRPr lang="en-US"/>
        </a:p>
      </dgm:t>
    </dgm:pt>
    <dgm:pt modelId="{A925F992-C0D3-0F4E-9737-E1425E015B12}" type="pres">
      <dgm:prSet presAssocID="{C08DE970-E39C-6046-81FA-A5BB0B300A7C}" presName="rootnode" presStyleCnt="0">
        <dgm:presLayoutVars>
          <dgm:chMax/>
          <dgm:chPref/>
          <dgm:dir/>
          <dgm:animLvl val="lvl"/>
        </dgm:presLayoutVars>
      </dgm:prSet>
      <dgm:spPr/>
    </dgm:pt>
    <dgm:pt modelId="{4EDAFC9C-23A2-DA42-ADB1-D93E5A1C5400}" type="pres">
      <dgm:prSet presAssocID="{5F61B4BC-175D-8847-B741-6CFF2C599ECE}" presName="composite" presStyleCnt="0"/>
      <dgm:spPr/>
    </dgm:pt>
    <dgm:pt modelId="{51B1B2DA-6D73-AB4D-8EEF-E77AF88F1E33}" type="pres">
      <dgm:prSet presAssocID="{5F61B4BC-175D-8847-B741-6CFF2C599ECE}" presName="bentUpArrow1" presStyleLbl="alignImgPlace1" presStyleIdx="0" presStyleCnt="2"/>
      <dgm:spPr/>
    </dgm:pt>
    <dgm:pt modelId="{F074A63F-F181-0848-A219-A276E229E165}" type="pres">
      <dgm:prSet presAssocID="{5F61B4BC-175D-8847-B741-6CFF2C599ECE}" presName="ParentText" presStyleLbl="node1" presStyleIdx="0" presStyleCnt="3">
        <dgm:presLayoutVars>
          <dgm:chMax val="1"/>
          <dgm:chPref val="1"/>
          <dgm:bulletEnabled val="1"/>
        </dgm:presLayoutVars>
      </dgm:prSet>
      <dgm:spPr/>
    </dgm:pt>
    <dgm:pt modelId="{89ACBD25-2A2E-6A4C-905A-FDAAA385253C}" type="pres">
      <dgm:prSet presAssocID="{5F61B4BC-175D-8847-B741-6CFF2C599ECE}" presName="ChildText" presStyleLbl="revTx" presStyleIdx="0" presStyleCnt="3">
        <dgm:presLayoutVars>
          <dgm:chMax val="0"/>
          <dgm:chPref val="0"/>
          <dgm:bulletEnabled val="1"/>
        </dgm:presLayoutVars>
      </dgm:prSet>
      <dgm:spPr/>
    </dgm:pt>
    <dgm:pt modelId="{FA3FC75B-898A-254E-8CE4-4654A10784AF}" type="pres">
      <dgm:prSet presAssocID="{BA630EF2-57EF-754F-B2F1-743C869DB758}" presName="sibTrans" presStyleCnt="0"/>
      <dgm:spPr/>
    </dgm:pt>
    <dgm:pt modelId="{C1B72C9F-5BF4-7B47-90A9-E7CDF40BEA71}" type="pres">
      <dgm:prSet presAssocID="{6AB58715-1B74-AF40-A191-F47856309FCF}" presName="composite" presStyleCnt="0"/>
      <dgm:spPr/>
    </dgm:pt>
    <dgm:pt modelId="{2994D4C4-D5E2-3146-8F94-3E55AEC9AD12}" type="pres">
      <dgm:prSet presAssocID="{6AB58715-1B74-AF40-A191-F47856309FCF}" presName="bentUpArrow1" presStyleLbl="alignImgPlace1" presStyleIdx="1" presStyleCnt="2"/>
      <dgm:spPr/>
    </dgm:pt>
    <dgm:pt modelId="{CA276D1D-BDCC-2444-B563-3FF0C5008F2F}" type="pres">
      <dgm:prSet presAssocID="{6AB58715-1B74-AF40-A191-F47856309FCF}" presName="ParentText" presStyleLbl="node1" presStyleIdx="1" presStyleCnt="3">
        <dgm:presLayoutVars>
          <dgm:chMax val="1"/>
          <dgm:chPref val="1"/>
          <dgm:bulletEnabled val="1"/>
        </dgm:presLayoutVars>
      </dgm:prSet>
      <dgm:spPr/>
    </dgm:pt>
    <dgm:pt modelId="{89E3B78C-82D6-2943-BAD0-CD92E46E448B}" type="pres">
      <dgm:prSet presAssocID="{6AB58715-1B74-AF40-A191-F47856309FCF}" presName="ChildText" presStyleLbl="revTx" presStyleIdx="1" presStyleCnt="3">
        <dgm:presLayoutVars>
          <dgm:chMax val="0"/>
          <dgm:chPref val="0"/>
          <dgm:bulletEnabled val="1"/>
        </dgm:presLayoutVars>
      </dgm:prSet>
      <dgm:spPr/>
    </dgm:pt>
    <dgm:pt modelId="{8C1DFBB2-C380-B149-B7BE-3C1F7F3E49A3}" type="pres">
      <dgm:prSet presAssocID="{64969FBD-4324-F740-9429-39DA4FA464AF}" presName="sibTrans" presStyleCnt="0"/>
      <dgm:spPr/>
    </dgm:pt>
    <dgm:pt modelId="{E9A71BF7-10EB-3147-9907-052CB80FC1F8}" type="pres">
      <dgm:prSet presAssocID="{13CF79A6-0468-C84A-8AD5-6D98FC3C9BCA}" presName="composite" presStyleCnt="0"/>
      <dgm:spPr/>
    </dgm:pt>
    <dgm:pt modelId="{AD93DB71-5B9B-164B-84C0-8CD35DB40EFA}" type="pres">
      <dgm:prSet presAssocID="{13CF79A6-0468-C84A-8AD5-6D98FC3C9BCA}" presName="ParentText" presStyleLbl="node1" presStyleIdx="2" presStyleCnt="3">
        <dgm:presLayoutVars>
          <dgm:chMax val="1"/>
          <dgm:chPref val="1"/>
          <dgm:bulletEnabled val="1"/>
        </dgm:presLayoutVars>
      </dgm:prSet>
      <dgm:spPr/>
    </dgm:pt>
    <dgm:pt modelId="{F12C4983-4F51-D142-8C7D-BD49EE1B92FC}" type="pres">
      <dgm:prSet presAssocID="{13CF79A6-0468-C84A-8AD5-6D98FC3C9BCA}" presName="FinalChildText" presStyleLbl="revTx" presStyleIdx="2" presStyleCnt="3">
        <dgm:presLayoutVars>
          <dgm:chMax val="0"/>
          <dgm:chPref val="0"/>
          <dgm:bulletEnabled val="1"/>
        </dgm:presLayoutVars>
      </dgm:prSet>
      <dgm:spPr/>
    </dgm:pt>
  </dgm:ptLst>
  <dgm:cxnLst>
    <dgm:cxn modelId="{E1F9E917-9C92-4145-B22F-88732629E229}" type="presOf" srcId="{E323E983-4683-444D-A944-0EC33A8810E2}" destId="{89ACBD25-2A2E-6A4C-905A-FDAAA385253C}" srcOrd="0" destOrd="0" presId="urn:microsoft.com/office/officeart/2005/8/layout/StepDownProcess"/>
    <dgm:cxn modelId="{5E201320-743F-7548-91BC-2864599ED4E3}" type="presOf" srcId="{13CF79A6-0468-C84A-8AD5-6D98FC3C9BCA}" destId="{AD93DB71-5B9B-164B-84C0-8CD35DB40EFA}" srcOrd="0" destOrd="0" presId="urn:microsoft.com/office/officeart/2005/8/layout/StepDownProcess"/>
    <dgm:cxn modelId="{F3EF4422-0067-B74B-9B18-BFA9F0839787}" type="presOf" srcId="{6AB58715-1B74-AF40-A191-F47856309FCF}" destId="{CA276D1D-BDCC-2444-B563-3FF0C5008F2F}" srcOrd="0" destOrd="0" presId="urn:microsoft.com/office/officeart/2005/8/layout/StepDownProcess"/>
    <dgm:cxn modelId="{0E4CA870-2434-D745-B2AE-92B6C29B0929}" type="presOf" srcId="{5F61B4BC-175D-8847-B741-6CFF2C599ECE}" destId="{F074A63F-F181-0848-A219-A276E229E165}" srcOrd="0" destOrd="0" presId="urn:microsoft.com/office/officeart/2005/8/layout/StepDownProcess"/>
    <dgm:cxn modelId="{F1775F76-0B78-544E-BC0B-498637ECA0AE}" type="presOf" srcId="{C0AB75BD-14CA-0841-894A-B3FCF41CC2DE}" destId="{F12C4983-4F51-D142-8C7D-BD49EE1B92FC}" srcOrd="0" destOrd="0" presId="urn:microsoft.com/office/officeart/2005/8/layout/StepDownProcess"/>
    <dgm:cxn modelId="{4829A791-A615-8D4A-AEF6-74CEABBFD08C}" type="presOf" srcId="{FBA18A31-A294-D04F-B4E5-145C464BA323}" destId="{89E3B78C-82D6-2943-BAD0-CD92E46E448B}" srcOrd="0" destOrd="0" presId="urn:microsoft.com/office/officeart/2005/8/layout/StepDownProcess"/>
    <dgm:cxn modelId="{31432394-7E0D-C54C-ADCC-34360126E77B}" srcId="{C08DE970-E39C-6046-81FA-A5BB0B300A7C}" destId="{6AB58715-1B74-AF40-A191-F47856309FCF}" srcOrd="1" destOrd="0" parTransId="{BFA7AFB7-E397-0143-A2A1-42C82E453195}" sibTransId="{64969FBD-4324-F740-9429-39DA4FA464AF}"/>
    <dgm:cxn modelId="{4A02CB9B-FA02-F54E-B0DE-7E426C9FA08D}" srcId="{13CF79A6-0468-C84A-8AD5-6D98FC3C9BCA}" destId="{C0AB75BD-14CA-0841-894A-B3FCF41CC2DE}" srcOrd="0" destOrd="0" parTransId="{5AF6EBF3-4257-0041-8F16-909A1FDCB3D9}" sibTransId="{C518B5C1-6763-5148-AA06-726A5D60BDD1}"/>
    <dgm:cxn modelId="{AC4717A9-AA82-2843-9872-5A27902971E4}" srcId="{C08DE970-E39C-6046-81FA-A5BB0B300A7C}" destId="{5F61B4BC-175D-8847-B741-6CFF2C599ECE}" srcOrd="0" destOrd="0" parTransId="{BD99CF8F-A473-B34C-A87D-26F5A995EA39}" sibTransId="{BA630EF2-57EF-754F-B2F1-743C869DB758}"/>
    <dgm:cxn modelId="{915DBCD8-D376-F24D-9D6A-983DE9B0F3D6}" type="presOf" srcId="{C08DE970-E39C-6046-81FA-A5BB0B300A7C}" destId="{A925F992-C0D3-0F4E-9737-E1425E015B12}" srcOrd="0" destOrd="0" presId="urn:microsoft.com/office/officeart/2005/8/layout/StepDownProcess"/>
    <dgm:cxn modelId="{15A42EDF-DC94-7D4A-84A8-9191993CCE6B}" srcId="{5F61B4BC-175D-8847-B741-6CFF2C599ECE}" destId="{E323E983-4683-444D-A944-0EC33A8810E2}" srcOrd="0" destOrd="0" parTransId="{428C2337-268E-A246-907A-E1CD55D0EBE6}" sibTransId="{AA43B3B9-EC17-4442-9690-A42CB50E31AD}"/>
    <dgm:cxn modelId="{10CD4FE7-734F-334E-8071-62C25B0981D2}" srcId="{6AB58715-1B74-AF40-A191-F47856309FCF}" destId="{FBA18A31-A294-D04F-B4E5-145C464BA323}" srcOrd="0" destOrd="0" parTransId="{04439860-D6C0-FB4D-8590-BB6364C4AE0E}" sibTransId="{587DBC4C-E0CA-3A4B-A8E3-4433E33247AD}"/>
    <dgm:cxn modelId="{266B61F7-0BB9-2849-BC68-502F8D06421A}" srcId="{C08DE970-E39C-6046-81FA-A5BB0B300A7C}" destId="{13CF79A6-0468-C84A-8AD5-6D98FC3C9BCA}" srcOrd="2" destOrd="0" parTransId="{C62ECD0E-33A4-DC48-AAEC-F2F1664AA709}" sibTransId="{A696E386-AEFB-594D-A978-5B519EFF0340}"/>
    <dgm:cxn modelId="{D85A8C2E-F887-CE44-BE36-651F2A8198AB}" type="presParOf" srcId="{A925F992-C0D3-0F4E-9737-E1425E015B12}" destId="{4EDAFC9C-23A2-DA42-ADB1-D93E5A1C5400}" srcOrd="0" destOrd="0" presId="urn:microsoft.com/office/officeart/2005/8/layout/StepDownProcess"/>
    <dgm:cxn modelId="{2FABA2C0-506B-4C4C-B813-66678E3C8A16}" type="presParOf" srcId="{4EDAFC9C-23A2-DA42-ADB1-D93E5A1C5400}" destId="{51B1B2DA-6D73-AB4D-8EEF-E77AF88F1E33}" srcOrd="0" destOrd="0" presId="urn:microsoft.com/office/officeart/2005/8/layout/StepDownProcess"/>
    <dgm:cxn modelId="{C6743D31-C069-1445-BC9E-4E29C90D7440}" type="presParOf" srcId="{4EDAFC9C-23A2-DA42-ADB1-D93E5A1C5400}" destId="{F074A63F-F181-0848-A219-A276E229E165}" srcOrd="1" destOrd="0" presId="urn:microsoft.com/office/officeart/2005/8/layout/StepDownProcess"/>
    <dgm:cxn modelId="{FAED605A-E15C-E44D-84A7-148FD5E15FAE}" type="presParOf" srcId="{4EDAFC9C-23A2-DA42-ADB1-D93E5A1C5400}" destId="{89ACBD25-2A2E-6A4C-905A-FDAAA385253C}" srcOrd="2" destOrd="0" presId="urn:microsoft.com/office/officeart/2005/8/layout/StepDownProcess"/>
    <dgm:cxn modelId="{17C33D8A-E6C6-6848-A8A3-49965E28D23F}" type="presParOf" srcId="{A925F992-C0D3-0F4E-9737-E1425E015B12}" destId="{FA3FC75B-898A-254E-8CE4-4654A10784AF}" srcOrd="1" destOrd="0" presId="urn:microsoft.com/office/officeart/2005/8/layout/StepDownProcess"/>
    <dgm:cxn modelId="{0F8BA9E8-D3CC-C24C-AFDF-AAF4A5C5C87F}" type="presParOf" srcId="{A925F992-C0D3-0F4E-9737-E1425E015B12}" destId="{C1B72C9F-5BF4-7B47-90A9-E7CDF40BEA71}" srcOrd="2" destOrd="0" presId="urn:microsoft.com/office/officeart/2005/8/layout/StepDownProcess"/>
    <dgm:cxn modelId="{BF3BAB82-A517-4A48-9D5F-F1DC7F1DDBE5}" type="presParOf" srcId="{C1B72C9F-5BF4-7B47-90A9-E7CDF40BEA71}" destId="{2994D4C4-D5E2-3146-8F94-3E55AEC9AD12}" srcOrd="0" destOrd="0" presId="urn:microsoft.com/office/officeart/2005/8/layout/StepDownProcess"/>
    <dgm:cxn modelId="{BD76C613-7C3C-5D4B-A6A7-BD2E4A982DE5}" type="presParOf" srcId="{C1B72C9F-5BF4-7B47-90A9-E7CDF40BEA71}" destId="{CA276D1D-BDCC-2444-B563-3FF0C5008F2F}" srcOrd="1" destOrd="0" presId="urn:microsoft.com/office/officeart/2005/8/layout/StepDownProcess"/>
    <dgm:cxn modelId="{0D46A4C2-299F-934D-950D-D8D7D2746628}" type="presParOf" srcId="{C1B72C9F-5BF4-7B47-90A9-E7CDF40BEA71}" destId="{89E3B78C-82D6-2943-BAD0-CD92E46E448B}" srcOrd="2" destOrd="0" presId="urn:microsoft.com/office/officeart/2005/8/layout/StepDownProcess"/>
    <dgm:cxn modelId="{641C41C8-EC68-3045-9764-8224E9FCF4C1}" type="presParOf" srcId="{A925F992-C0D3-0F4E-9737-E1425E015B12}" destId="{8C1DFBB2-C380-B149-B7BE-3C1F7F3E49A3}" srcOrd="3" destOrd="0" presId="urn:microsoft.com/office/officeart/2005/8/layout/StepDownProcess"/>
    <dgm:cxn modelId="{2D99AB02-D83D-EE47-AEE0-EB158983FC8D}" type="presParOf" srcId="{A925F992-C0D3-0F4E-9737-E1425E015B12}" destId="{E9A71BF7-10EB-3147-9907-052CB80FC1F8}" srcOrd="4" destOrd="0" presId="urn:microsoft.com/office/officeart/2005/8/layout/StepDownProcess"/>
    <dgm:cxn modelId="{3F596E64-4CB2-5247-BA83-F79D858A421E}" type="presParOf" srcId="{E9A71BF7-10EB-3147-9907-052CB80FC1F8}" destId="{AD93DB71-5B9B-164B-84C0-8CD35DB40EFA}" srcOrd="0" destOrd="0" presId="urn:microsoft.com/office/officeart/2005/8/layout/StepDownProcess"/>
    <dgm:cxn modelId="{69B6C326-4925-CE4E-A1BF-97C731929D1F}" type="presParOf" srcId="{E9A71BF7-10EB-3147-9907-052CB80FC1F8}" destId="{F12C4983-4F51-D142-8C7D-BD49EE1B92FC}"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610C25-B6EB-44A1-9228-83DB74490F2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7A718E7-23B3-45FD-9624-B5C37AC4CF52}">
      <dgm:prSet phldrT="[Text]" custT="1"/>
      <dgm:spPr>
        <a:solidFill>
          <a:schemeClr val="accent1">
            <a:lumMod val="60000"/>
            <a:lumOff val="40000"/>
          </a:schemeClr>
        </a:solidFill>
        <a:ln>
          <a:solidFill>
            <a:schemeClr val="accent1">
              <a:lumMod val="60000"/>
              <a:lumOff val="40000"/>
            </a:schemeClr>
          </a:solidFill>
        </a:ln>
      </dgm:spPr>
      <dgm:t>
        <a:bodyPr/>
        <a:lstStyle/>
        <a:p>
          <a:r>
            <a:rPr lang="en-US" sz="2400" dirty="0"/>
            <a:t>Student 1 Errors</a:t>
          </a:r>
        </a:p>
      </dgm:t>
    </dgm:pt>
    <dgm:pt modelId="{961E8B74-83E2-4DF6-B5EE-6763792E06DE}" type="parTrans" cxnId="{9646ED7C-C027-48EC-9268-7DE7DBD910EB}">
      <dgm:prSet/>
      <dgm:spPr/>
      <dgm:t>
        <a:bodyPr/>
        <a:lstStyle/>
        <a:p>
          <a:endParaRPr lang="en-US"/>
        </a:p>
      </dgm:t>
    </dgm:pt>
    <dgm:pt modelId="{DC502018-41CF-46F6-9E23-A9CB967BCF63}" type="sibTrans" cxnId="{9646ED7C-C027-48EC-9268-7DE7DBD910EB}">
      <dgm:prSet/>
      <dgm:spPr/>
      <dgm:t>
        <a:bodyPr/>
        <a:lstStyle/>
        <a:p>
          <a:endParaRPr lang="en-US"/>
        </a:p>
      </dgm:t>
    </dgm:pt>
    <dgm:pt modelId="{EA713380-FF39-48BF-8720-CA126B88A209}">
      <dgm:prSet phldrT="[Text]" custT="1"/>
      <dgm:spPr/>
      <dgm:t>
        <a:bodyPr/>
        <a:lstStyle/>
        <a:p>
          <a:r>
            <a:rPr lang="en-US" sz="2000" dirty="0"/>
            <a:t>Student added the digits in each place (whole numbers, numerator, denominator)</a:t>
          </a:r>
        </a:p>
      </dgm:t>
    </dgm:pt>
    <dgm:pt modelId="{D8330200-5CDC-4B5E-9524-C82BC1447078}" type="parTrans" cxnId="{A6166176-AA11-4BE9-BAD0-B79D275CD557}">
      <dgm:prSet/>
      <dgm:spPr/>
      <dgm:t>
        <a:bodyPr/>
        <a:lstStyle/>
        <a:p>
          <a:endParaRPr lang="en-US"/>
        </a:p>
      </dgm:t>
    </dgm:pt>
    <dgm:pt modelId="{A5689A85-49EB-46DF-9D70-7563095B8DC2}" type="sibTrans" cxnId="{A6166176-AA11-4BE9-BAD0-B79D275CD557}">
      <dgm:prSet/>
      <dgm:spPr/>
      <dgm:t>
        <a:bodyPr/>
        <a:lstStyle/>
        <a:p>
          <a:endParaRPr lang="en-US"/>
        </a:p>
      </dgm:t>
    </dgm:pt>
    <dgm:pt modelId="{83A9EB1D-419A-4C84-9BBB-401BB0D8C4DD}">
      <dgm:prSet phldrT="[Text]" custT="1"/>
      <dgm:spPr>
        <a:solidFill>
          <a:schemeClr val="accent1">
            <a:lumMod val="75000"/>
          </a:schemeClr>
        </a:solidFill>
      </dgm:spPr>
      <dgm:t>
        <a:bodyPr/>
        <a:lstStyle/>
        <a:p>
          <a:r>
            <a:rPr lang="en-US" sz="2400" dirty="0"/>
            <a:t>Possible Next Steps</a:t>
          </a:r>
        </a:p>
      </dgm:t>
    </dgm:pt>
    <dgm:pt modelId="{91771AA4-0E97-4D84-99BD-34DC98608ADC}" type="parTrans" cxnId="{4A67A688-EA4F-4585-8BFA-C1A90D8D0361}">
      <dgm:prSet/>
      <dgm:spPr/>
      <dgm:t>
        <a:bodyPr/>
        <a:lstStyle/>
        <a:p>
          <a:endParaRPr lang="en-US"/>
        </a:p>
      </dgm:t>
    </dgm:pt>
    <dgm:pt modelId="{F2DFEDBB-1C35-468B-A2A3-A249D61DE8FA}" type="sibTrans" cxnId="{4A67A688-EA4F-4585-8BFA-C1A90D8D0361}">
      <dgm:prSet/>
      <dgm:spPr/>
      <dgm:t>
        <a:bodyPr/>
        <a:lstStyle/>
        <a:p>
          <a:endParaRPr lang="en-US"/>
        </a:p>
      </dgm:t>
    </dgm:pt>
    <dgm:pt modelId="{A8F71E39-4896-4337-AF74-3209CED66AE4}">
      <dgm:prSet phldrT="[Text]" custT="1"/>
      <dgm:spPr/>
      <dgm:t>
        <a:bodyPr/>
        <a:lstStyle/>
        <a:p>
          <a:r>
            <a:rPr lang="en-US" sz="2000" dirty="0"/>
            <a:t>Both: Explicit instruction on division with remainders</a:t>
          </a:r>
        </a:p>
      </dgm:t>
    </dgm:pt>
    <dgm:pt modelId="{0D73C946-F962-4AF9-AB05-4F62CEDAFA15}" type="parTrans" cxnId="{CD6F793D-F2E4-4BD5-B0AA-6292D0C41494}">
      <dgm:prSet/>
      <dgm:spPr/>
      <dgm:t>
        <a:bodyPr/>
        <a:lstStyle/>
        <a:p>
          <a:endParaRPr lang="en-US"/>
        </a:p>
      </dgm:t>
    </dgm:pt>
    <dgm:pt modelId="{85744263-27DB-4525-A705-B789050E7C4E}" type="sibTrans" cxnId="{CD6F793D-F2E4-4BD5-B0AA-6292D0C41494}">
      <dgm:prSet/>
      <dgm:spPr/>
      <dgm:t>
        <a:bodyPr/>
        <a:lstStyle/>
        <a:p>
          <a:endParaRPr lang="en-US"/>
        </a:p>
      </dgm:t>
    </dgm:pt>
    <dgm:pt modelId="{9546BCC7-9FE3-4F22-9C0F-1466000AD6B1}">
      <dgm:prSet phldrT="[Text]" custT="1"/>
      <dgm:spPr>
        <a:solidFill>
          <a:schemeClr val="accent1">
            <a:lumMod val="60000"/>
            <a:lumOff val="40000"/>
          </a:schemeClr>
        </a:solidFill>
        <a:ln>
          <a:solidFill>
            <a:schemeClr val="accent1">
              <a:lumMod val="60000"/>
              <a:lumOff val="40000"/>
            </a:schemeClr>
          </a:solidFill>
        </a:ln>
      </dgm:spPr>
      <dgm:t>
        <a:bodyPr/>
        <a:lstStyle/>
        <a:p>
          <a:r>
            <a:rPr lang="en-US" sz="2400" dirty="0"/>
            <a:t>Student 2 Errors</a:t>
          </a:r>
        </a:p>
      </dgm:t>
    </dgm:pt>
    <dgm:pt modelId="{A6F15522-454E-4142-9E77-853A754E7A60}" type="parTrans" cxnId="{F9BD9DAF-B725-4163-BD96-D687D6C58B9B}">
      <dgm:prSet/>
      <dgm:spPr/>
      <dgm:t>
        <a:bodyPr/>
        <a:lstStyle/>
        <a:p>
          <a:endParaRPr lang="en-US"/>
        </a:p>
      </dgm:t>
    </dgm:pt>
    <dgm:pt modelId="{8AA10F87-E9D2-472F-8589-EF803E655B55}" type="sibTrans" cxnId="{F9BD9DAF-B725-4163-BD96-D687D6C58B9B}">
      <dgm:prSet/>
      <dgm:spPr/>
      <dgm:t>
        <a:bodyPr/>
        <a:lstStyle/>
        <a:p>
          <a:endParaRPr lang="en-US"/>
        </a:p>
      </dgm:t>
    </dgm:pt>
    <dgm:pt modelId="{65F3E731-7FF5-4C12-ABC5-E4329DBA3F4C}">
      <dgm:prSet phldrT="[Text]" custT="1"/>
      <dgm:spPr/>
      <dgm:t>
        <a:bodyPr/>
        <a:lstStyle/>
        <a:p>
          <a:r>
            <a:rPr lang="en-US" sz="2000" dirty="0"/>
            <a:t>Student may understand how to add fractions with like denominators</a:t>
          </a:r>
        </a:p>
      </dgm:t>
    </dgm:pt>
    <dgm:pt modelId="{F4926A90-117E-43B0-AE56-41EF9D39E8D2}" type="parTrans" cxnId="{62B49898-6673-4740-A9C7-D16621E438EF}">
      <dgm:prSet/>
      <dgm:spPr/>
      <dgm:t>
        <a:bodyPr/>
        <a:lstStyle/>
        <a:p>
          <a:endParaRPr lang="en-US"/>
        </a:p>
      </dgm:t>
    </dgm:pt>
    <dgm:pt modelId="{57DD2084-F259-4F61-98BC-6460922AA18B}" type="sibTrans" cxnId="{62B49898-6673-4740-A9C7-D16621E438EF}">
      <dgm:prSet/>
      <dgm:spPr/>
      <dgm:t>
        <a:bodyPr/>
        <a:lstStyle/>
        <a:p>
          <a:endParaRPr lang="en-US"/>
        </a:p>
      </dgm:t>
    </dgm:pt>
    <dgm:pt modelId="{C0107E61-63F9-2242-9937-FC0902492389}">
      <dgm:prSet phldrT="[Text]" custT="1"/>
      <dgm:spPr/>
      <dgm:t>
        <a:bodyPr/>
        <a:lstStyle/>
        <a:p>
          <a:r>
            <a:rPr lang="en-US" sz="2000" dirty="0"/>
            <a:t>Student 2:</a:t>
          </a:r>
        </a:p>
      </dgm:t>
    </dgm:pt>
    <dgm:pt modelId="{80DB56E1-AC85-C140-8D7C-8F687D1626DB}" type="parTrans" cxnId="{CF90096D-90A8-544B-9A52-AC30F6F667DC}">
      <dgm:prSet/>
      <dgm:spPr/>
      <dgm:t>
        <a:bodyPr/>
        <a:lstStyle/>
        <a:p>
          <a:endParaRPr lang="en-US"/>
        </a:p>
      </dgm:t>
    </dgm:pt>
    <dgm:pt modelId="{47139B70-466B-8048-B22E-93C104FF4515}" type="sibTrans" cxnId="{CF90096D-90A8-544B-9A52-AC30F6F667DC}">
      <dgm:prSet/>
      <dgm:spPr/>
      <dgm:t>
        <a:bodyPr/>
        <a:lstStyle/>
        <a:p>
          <a:endParaRPr lang="en-US"/>
        </a:p>
      </dgm:t>
    </dgm:pt>
    <dgm:pt modelId="{071081DC-8CD8-1540-9B2C-1C5DCEC00F07}">
      <dgm:prSet phldrT="[Text]" custT="1"/>
      <dgm:spPr/>
      <dgm:t>
        <a:bodyPr/>
        <a:lstStyle/>
        <a:p>
          <a:r>
            <a:rPr lang="en-US" sz="2000" dirty="0"/>
            <a:t>Estimation skills</a:t>
          </a:r>
        </a:p>
      </dgm:t>
    </dgm:pt>
    <dgm:pt modelId="{5A175622-718C-5445-B8F3-E5F37788D60C}" type="parTrans" cxnId="{5217478B-0253-BF4A-A874-54B321013B43}">
      <dgm:prSet/>
      <dgm:spPr/>
      <dgm:t>
        <a:bodyPr/>
        <a:lstStyle/>
        <a:p>
          <a:endParaRPr lang="en-US"/>
        </a:p>
      </dgm:t>
    </dgm:pt>
    <dgm:pt modelId="{E4E53056-F515-AE4B-91B7-DC13B7C663FF}" type="sibTrans" cxnId="{5217478B-0253-BF4A-A874-54B321013B43}">
      <dgm:prSet/>
      <dgm:spPr/>
      <dgm:t>
        <a:bodyPr/>
        <a:lstStyle/>
        <a:p>
          <a:endParaRPr lang="en-US"/>
        </a:p>
      </dgm:t>
    </dgm:pt>
    <dgm:pt modelId="{6133EFD6-1205-3C4D-A10F-FA3760504C4B}">
      <dgm:prSet phldrT="[Text]" custT="1"/>
      <dgm:spPr/>
      <dgm:t>
        <a:bodyPr/>
        <a:lstStyle/>
        <a:p>
          <a:r>
            <a:rPr lang="en-US" sz="2000" dirty="0"/>
            <a:t>Checking work</a:t>
          </a:r>
        </a:p>
      </dgm:t>
    </dgm:pt>
    <dgm:pt modelId="{C59557F4-977C-8F48-8FC4-5189DABE876D}" type="parTrans" cxnId="{B693EE5F-6153-DC48-AEBD-BC61F9D60D35}">
      <dgm:prSet/>
      <dgm:spPr/>
      <dgm:t>
        <a:bodyPr/>
        <a:lstStyle/>
        <a:p>
          <a:endParaRPr lang="en-US"/>
        </a:p>
      </dgm:t>
    </dgm:pt>
    <dgm:pt modelId="{2EE3B249-41F1-0146-86FD-248E07A7D484}" type="sibTrans" cxnId="{B693EE5F-6153-DC48-AEBD-BC61F9D60D35}">
      <dgm:prSet/>
      <dgm:spPr/>
      <dgm:t>
        <a:bodyPr/>
        <a:lstStyle/>
        <a:p>
          <a:endParaRPr lang="en-US"/>
        </a:p>
      </dgm:t>
    </dgm:pt>
    <dgm:pt modelId="{5E44B5C8-F71D-7545-8576-EC64BACF2BF3}">
      <dgm:prSet phldrT="[Text]" custT="1"/>
      <dgm:spPr/>
      <dgm:t>
        <a:bodyPr/>
        <a:lstStyle/>
        <a:p>
          <a:r>
            <a:rPr lang="en-US" sz="2000" dirty="0"/>
            <a:t>Reasonableness of answers</a:t>
          </a:r>
        </a:p>
      </dgm:t>
    </dgm:pt>
    <dgm:pt modelId="{6DC7D275-A7E6-C646-BA61-D2948EC432AA}" type="parTrans" cxnId="{60050B62-C22B-CC4E-BD54-B6F9B7D40094}">
      <dgm:prSet/>
      <dgm:spPr/>
      <dgm:t>
        <a:bodyPr/>
        <a:lstStyle/>
        <a:p>
          <a:endParaRPr lang="en-US"/>
        </a:p>
      </dgm:t>
    </dgm:pt>
    <dgm:pt modelId="{B207182F-D57D-B54A-85EA-569720AAB4FE}" type="sibTrans" cxnId="{60050B62-C22B-CC4E-BD54-B6F9B7D40094}">
      <dgm:prSet/>
      <dgm:spPr/>
      <dgm:t>
        <a:bodyPr/>
        <a:lstStyle/>
        <a:p>
          <a:endParaRPr lang="en-US"/>
        </a:p>
      </dgm:t>
    </dgm:pt>
    <dgm:pt modelId="{8FB2DCE8-1ABD-5443-933A-639D26609757}">
      <dgm:prSet phldrT="[Text]" custT="1"/>
      <dgm:spPr/>
      <dgm:t>
        <a:bodyPr/>
        <a:lstStyle/>
        <a:p>
          <a:r>
            <a:rPr lang="en-US" sz="2000" dirty="0"/>
            <a:t>Need more samples to verify</a:t>
          </a:r>
        </a:p>
      </dgm:t>
    </dgm:pt>
    <dgm:pt modelId="{3847149D-A258-5F45-BE8F-7D4D764A0D5C}" type="parTrans" cxnId="{CE31F604-E271-5247-A211-94FDFCA54EEA}">
      <dgm:prSet/>
      <dgm:spPr/>
    </dgm:pt>
    <dgm:pt modelId="{9C4D8224-212E-DA43-97AD-4FF5A786FD82}" type="sibTrans" cxnId="{CE31F604-E271-5247-A211-94FDFCA54EEA}">
      <dgm:prSet/>
      <dgm:spPr/>
    </dgm:pt>
    <dgm:pt modelId="{F7A4ADA3-3BE3-ED48-96D2-67D5DEB1D72E}">
      <dgm:prSet phldrT="[Text]" custT="1"/>
      <dgm:spPr/>
      <dgm:t>
        <a:bodyPr/>
        <a:lstStyle/>
        <a:p>
          <a:r>
            <a:rPr lang="en-US" sz="2000" dirty="0"/>
            <a:t>Did not reduce</a:t>
          </a:r>
        </a:p>
      </dgm:t>
    </dgm:pt>
    <dgm:pt modelId="{CD77CC10-3C03-294D-A3B5-B22AF3EFFF45}" type="parTrans" cxnId="{7DDCA6C2-547B-E940-A00E-1F778A45B7CA}">
      <dgm:prSet/>
      <dgm:spPr/>
    </dgm:pt>
    <dgm:pt modelId="{0F3E7899-367B-E748-B785-DD181EA9B763}" type="sibTrans" cxnId="{7DDCA6C2-547B-E940-A00E-1F778A45B7CA}">
      <dgm:prSet/>
      <dgm:spPr/>
    </dgm:pt>
    <dgm:pt modelId="{621B0E2A-AC78-4F24-91E9-806E182F36A8}" type="pres">
      <dgm:prSet presAssocID="{A9610C25-B6EB-44A1-9228-83DB74490F21}" presName="Name0" presStyleCnt="0">
        <dgm:presLayoutVars>
          <dgm:dir/>
          <dgm:animLvl val="lvl"/>
          <dgm:resizeHandles val="exact"/>
        </dgm:presLayoutVars>
      </dgm:prSet>
      <dgm:spPr/>
    </dgm:pt>
    <dgm:pt modelId="{467696E0-9160-4B0C-8F43-BB9A46EFBD79}" type="pres">
      <dgm:prSet presAssocID="{37A718E7-23B3-45FD-9624-B5C37AC4CF52}" presName="composite" presStyleCnt="0"/>
      <dgm:spPr/>
    </dgm:pt>
    <dgm:pt modelId="{E3C9306C-7CDF-4293-8908-DD62FDF6448C}" type="pres">
      <dgm:prSet presAssocID="{37A718E7-23B3-45FD-9624-B5C37AC4CF52}" presName="parTx" presStyleLbl="alignNode1" presStyleIdx="0" presStyleCnt="3">
        <dgm:presLayoutVars>
          <dgm:chMax val="0"/>
          <dgm:chPref val="0"/>
          <dgm:bulletEnabled val="1"/>
        </dgm:presLayoutVars>
      </dgm:prSet>
      <dgm:spPr/>
    </dgm:pt>
    <dgm:pt modelId="{31F870E7-9793-43FE-8A0C-0195BB6FDD76}" type="pres">
      <dgm:prSet presAssocID="{37A718E7-23B3-45FD-9624-B5C37AC4CF52}" presName="desTx" presStyleLbl="alignAccFollowNode1" presStyleIdx="0" presStyleCnt="3">
        <dgm:presLayoutVars>
          <dgm:bulletEnabled val="1"/>
        </dgm:presLayoutVars>
      </dgm:prSet>
      <dgm:spPr/>
    </dgm:pt>
    <dgm:pt modelId="{1DB0AD55-C474-4394-80E1-AF6BA07B1E42}" type="pres">
      <dgm:prSet presAssocID="{DC502018-41CF-46F6-9E23-A9CB967BCF63}" presName="space" presStyleCnt="0"/>
      <dgm:spPr/>
    </dgm:pt>
    <dgm:pt modelId="{EED1ED48-8C39-43F7-8492-F6CEF46023CD}" type="pres">
      <dgm:prSet presAssocID="{83A9EB1D-419A-4C84-9BBB-401BB0D8C4DD}" presName="composite" presStyleCnt="0"/>
      <dgm:spPr/>
    </dgm:pt>
    <dgm:pt modelId="{4A935888-9679-4DC5-A3DA-4B41CD6C4990}" type="pres">
      <dgm:prSet presAssocID="{83A9EB1D-419A-4C84-9BBB-401BB0D8C4DD}" presName="parTx" presStyleLbl="alignNode1" presStyleIdx="1" presStyleCnt="3" custScaleX="111825">
        <dgm:presLayoutVars>
          <dgm:chMax val="0"/>
          <dgm:chPref val="0"/>
          <dgm:bulletEnabled val="1"/>
        </dgm:presLayoutVars>
      </dgm:prSet>
      <dgm:spPr/>
    </dgm:pt>
    <dgm:pt modelId="{FE44473A-3C95-4045-B87A-85D8C541D129}" type="pres">
      <dgm:prSet presAssocID="{83A9EB1D-419A-4C84-9BBB-401BB0D8C4DD}" presName="desTx" presStyleLbl="alignAccFollowNode1" presStyleIdx="1" presStyleCnt="3" custScaleX="109616">
        <dgm:presLayoutVars>
          <dgm:bulletEnabled val="1"/>
        </dgm:presLayoutVars>
      </dgm:prSet>
      <dgm:spPr/>
    </dgm:pt>
    <dgm:pt modelId="{A17E980D-E77B-4758-AAEF-A26D1B0F5C0E}" type="pres">
      <dgm:prSet presAssocID="{F2DFEDBB-1C35-468B-A2A3-A249D61DE8FA}" presName="space" presStyleCnt="0"/>
      <dgm:spPr/>
    </dgm:pt>
    <dgm:pt modelId="{2FACE7B2-2A3C-40BA-BC9B-569137218AED}" type="pres">
      <dgm:prSet presAssocID="{9546BCC7-9FE3-4F22-9C0F-1466000AD6B1}" presName="composite" presStyleCnt="0"/>
      <dgm:spPr/>
    </dgm:pt>
    <dgm:pt modelId="{2C3D0B72-F79D-4130-9EE5-1EA7DE81D335}" type="pres">
      <dgm:prSet presAssocID="{9546BCC7-9FE3-4F22-9C0F-1466000AD6B1}" presName="parTx" presStyleLbl="alignNode1" presStyleIdx="2" presStyleCnt="3">
        <dgm:presLayoutVars>
          <dgm:chMax val="0"/>
          <dgm:chPref val="0"/>
          <dgm:bulletEnabled val="1"/>
        </dgm:presLayoutVars>
      </dgm:prSet>
      <dgm:spPr/>
    </dgm:pt>
    <dgm:pt modelId="{E9846B54-40C2-47F7-B626-49B385BF25D7}" type="pres">
      <dgm:prSet presAssocID="{9546BCC7-9FE3-4F22-9C0F-1466000AD6B1}" presName="desTx" presStyleLbl="alignAccFollowNode1" presStyleIdx="2" presStyleCnt="3">
        <dgm:presLayoutVars>
          <dgm:bulletEnabled val="1"/>
        </dgm:presLayoutVars>
      </dgm:prSet>
      <dgm:spPr/>
    </dgm:pt>
  </dgm:ptLst>
  <dgm:cxnLst>
    <dgm:cxn modelId="{CE31F604-E271-5247-A211-94FDFCA54EEA}" srcId="{9546BCC7-9FE3-4F22-9C0F-1466000AD6B1}" destId="{8FB2DCE8-1ABD-5443-933A-639D26609757}" srcOrd="1" destOrd="0" parTransId="{3847149D-A258-5F45-BE8F-7D4D764A0D5C}" sibTransId="{9C4D8224-212E-DA43-97AD-4FF5A786FD82}"/>
    <dgm:cxn modelId="{38B4C70F-7CA4-6B4D-A3F5-28749D265D03}" type="presOf" srcId="{6133EFD6-1205-3C4D-A10F-FA3760504C4B}" destId="{FE44473A-3C95-4045-B87A-85D8C541D129}" srcOrd="0" destOrd="3" presId="urn:microsoft.com/office/officeart/2005/8/layout/hList1"/>
    <dgm:cxn modelId="{A060B028-D317-A94E-9FD2-7C249C14B8D0}" type="presOf" srcId="{5E44B5C8-F71D-7545-8576-EC64BACF2BF3}" destId="{FE44473A-3C95-4045-B87A-85D8C541D129}" srcOrd="0" destOrd="4" presId="urn:microsoft.com/office/officeart/2005/8/layout/hList1"/>
    <dgm:cxn modelId="{235DD038-56DD-C24C-9023-BA7A24A2DCEA}" type="presOf" srcId="{65F3E731-7FF5-4C12-ABC5-E4329DBA3F4C}" destId="{E9846B54-40C2-47F7-B626-49B385BF25D7}" srcOrd="0" destOrd="0" presId="urn:microsoft.com/office/officeart/2005/8/layout/hList1"/>
    <dgm:cxn modelId="{6971293A-061E-5A4E-B73F-0F0BF0F57B1A}" type="presOf" srcId="{A9610C25-B6EB-44A1-9228-83DB74490F21}" destId="{621B0E2A-AC78-4F24-91E9-806E182F36A8}" srcOrd="0" destOrd="0" presId="urn:microsoft.com/office/officeart/2005/8/layout/hList1"/>
    <dgm:cxn modelId="{CD6F793D-F2E4-4BD5-B0AA-6292D0C41494}" srcId="{83A9EB1D-419A-4C84-9BBB-401BB0D8C4DD}" destId="{A8F71E39-4896-4337-AF74-3209CED66AE4}" srcOrd="0" destOrd="0" parTransId="{0D73C946-F962-4AF9-AB05-4F62CEDAFA15}" sibTransId="{85744263-27DB-4525-A705-B789050E7C4E}"/>
    <dgm:cxn modelId="{B693EE5F-6153-DC48-AEBD-BC61F9D60D35}" srcId="{C0107E61-63F9-2242-9937-FC0902492389}" destId="{6133EFD6-1205-3C4D-A10F-FA3760504C4B}" srcOrd="1" destOrd="0" parTransId="{C59557F4-977C-8F48-8FC4-5189DABE876D}" sibTransId="{2EE3B249-41F1-0146-86FD-248E07A7D484}"/>
    <dgm:cxn modelId="{60050B62-C22B-CC4E-BD54-B6F9B7D40094}" srcId="{C0107E61-63F9-2242-9937-FC0902492389}" destId="{5E44B5C8-F71D-7545-8576-EC64BACF2BF3}" srcOrd="2" destOrd="0" parTransId="{6DC7D275-A7E6-C646-BA61-D2948EC432AA}" sibTransId="{B207182F-D57D-B54A-85EA-569720AAB4FE}"/>
    <dgm:cxn modelId="{03A17C6A-AFA8-F447-B500-F4D77959283C}" type="presOf" srcId="{8FB2DCE8-1ABD-5443-933A-639D26609757}" destId="{E9846B54-40C2-47F7-B626-49B385BF25D7}" srcOrd="0" destOrd="1" presId="urn:microsoft.com/office/officeart/2005/8/layout/hList1"/>
    <dgm:cxn modelId="{CF90096D-90A8-544B-9A52-AC30F6F667DC}" srcId="{83A9EB1D-419A-4C84-9BBB-401BB0D8C4DD}" destId="{C0107E61-63F9-2242-9937-FC0902492389}" srcOrd="1" destOrd="0" parTransId="{80DB56E1-AC85-C140-8D7C-8F687D1626DB}" sibTransId="{47139B70-466B-8048-B22E-93C104FF4515}"/>
    <dgm:cxn modelId="{A6166176-AA11-4BE9-BAD0-B79D275CD557}" srcId="{37A718E7-23B3-45FD-9624-B5C37AC4CF52}" destId="{EA713380-FF39-48BF-8720-CA126B88A209}" srcOrd="0" destOrd="0" parTransId="{D8330200-5CDC-4B5E-9524-C82BC1447078}" sibTransId="{A5689A85-49EB-46DF-9D70-7563095B8DC2}"/>
    <dgm:cxn modelId="{9646ED7C-C027-48EC-9268-7DE7DBD910EB}" srcId="{A9610C25-B6EB-44A1-9228-83DB74490F21}" destId="{37A718E7-23B3-45FD-9624-B5C37AC4CF52}" srcOrd="0" destOrd="0" parTransId="{961E8B74-83E2-4DF6-B5EE-6763792E06DE}" sibTransId="{DC502018-41CF-46F6-9E23-A9CB967BCF63}"/>
    <dgm:cxn modelId="{5E516D86-6577-DF47-AC0A-87F918D5E9F8}" type="presOf" srcId="{A8F71E39-4896-4337-AF74-3209CED66AE4}" destId="{FE44473A-3C95-4045-B87A-85D8C541D129}" srcOrd="0" destOrd="0" presId="urn:microsoft.com/office/officeart/2005/8/layout/hList1"/>
    <dgm:cxn modelId="{4A67A688-EA4F-4585-8BFA-C1A90D8D0361}" srcId="{A9610C25-B6EB-44A1-9228-83DB74490F21}" destId="{83A9EB1D-419A-4C84-9BBB-401BB0D8C4DD}" srcOrd="1" destOrd="0" parTransId="{91771AA4-0E97-4D84-99BD-34DC98608ADC}" sibTransId="{F2DFEDBB-1C35-468B-A2A3-A249D61DE8FA}"/>
    <dgm:cxn modelId="{56D6EB89-048E-7741-8501-B82C33667D77}" type="presOf" srcId="{F7A4ADA3-3BE3-ED48-96D2-67D5DEB1D72E}" destId="{E9846B54-40C2-47F7-B626-49B385BF25D7}" srcOrd="0" destOrd="2" presId="urn:microsoft.com/office/officeart/2005/8/layout/hList1"/>
    <dgm:cxn modelId="{5217478B-0253-BF4A-A874-54B321013B43}" srcId="{C0107E61-63F9-2242-9937-FC0902492389}" destId="{071081DC-8CD8-1540-9B2C-1C5DCEC00F07}" srcOrd="0" destOrd="0" parTransId="{5A175622-718C-5445-B8F3-E5F37788D60C}" sibTransId="{E4E53056-F515-AE4B-91B7-DC13B7C663FF}"/>
    <dgm:cxn modelId="{AAF1E88C-B177-D24F-AE47-815C2B64C27C}" type="presOf" srcId="{071081DC-8CD8-1540-9B2C-1C5DCEC00F07}" destId="{FE44473A-3C95-4045-B87A-85D8C541D129}" srcOrd="0" destOrd="2" presId="urn:microsoft.com/office/officeart/2005/8/layout/hList1"/>
    <dgm:cxn modelId="{35BA2F92-DB38-1740-AC0D-35E44A689C66}" type="presOf" srcId="{C0107E61-63F9-2242-9937-FC0902492389}" destId="{FE44473A-3C95-4045-B87A-85D8C541D129}" srcOrd="0" destOrd="1" presId="urn:microsoft.com/office/officeart/2005/8/layout/hList1"/>
    <dgm:cxn modelId="{62B49898-6673-4740-A9C7-D16621E438EF}" srcId="{9546BCC7-9FE3-4F22-9C0F-1466000AD6B1}" destId="{65F3E731-7FF5-4C12-ABC5-E4329DBA3F4C}" srcOrd="0" destOrd="0" parTransId="{F4926A90-117E-43B0-AE56-41EF9D39E8D2}" sibTransId="{57DD2084-F259-4F61-98BC-6460922AA18B}"/>
    <dgm:cxn modelId="{C7BA7BA7-BDCF-A84E-8AB0-01714A667827}" type="presOf" srcId="{37A718E7-23B3-45FD-9624-B5C37AC4CF52}" destId="{E3C9306C-7CDF-4293-8908-DD62FDF6448C}" srcOrd="0" destOrd="0" presId="urn:microsoft.com/office/officeart/2005/8/layout/hList1"/>
    <dgm:cxn modelId="{F9BD9DAF-B725-4163-BD96-D687D6C58B9B}" srcId="{A9610C25-B6EB-44A1-9228-83DB74490F21}" destId="{9546BCC7-9FE3-4F22-9C0F-1466000AD6B1}" srcOrd="2" destOrd="0" parTransId="{A6F15522-454E-4142-9E77-853A754E7A60}" sibTransId="{8AA10F87-E9D2-472F-8589-EF803E655B55}"/>
    <dgm:cxn modelId="{48F21EB1-D610-7F48-9647-D9B11D8F9211}" type="presOf" srcId="{EA713380-FF39-48BF-8720-CA126B88A209}" destId="{31F870E7-9793-43FE-8A0C-0195BB6FDD76}" srcOrd="0" destOrd="0" presId="urn:microsoft.com/office/officeart/2005/8/layout/hList1"/>
    <dgm:cxn modelId="{7DDCA6C2-547B-E940-A00E-1F778A45B7CA}" srcId="{9546BCC7-9FE3-4F22-9C0F-1466000AD6B1}" destId="{F7A4ADA3-3BE3-ED48-96D2-67D5DEB1D72E}" srcOrd="2" destOrd="0" parTransId="{CD77CC10-3C03-294D-A3B5-B22AF3EFFF45}" sibTransId="{0F3E7899-367B-E748-B785-DD181EA9B763}"/>
    <dgm:cxn modelId="{680980E9-38D3-2D4A-AF08-FF79B25DC16F}" type="presOf" srcId="{9546BCC7-9FE3-4F22-9C0F-1466000AD6B1}" destId="{2C3D0B72-F79D-4130-9EE5-1EA7DE81D335}" srcOrd="0" destOrd="0" presId="urn:microsoft.com/office/officeart/2005/8/layout/hList1"/>
    <dgm:cxn modelId="{F933FBF3-D711-8645-A725-FFEBA17FDA5D}" type="presOf" srcId="{83A9EB1D-419A-4C84-9BBB-401BB0D8C4DD}" destId="{4A935888-9679-4DC5-A3DA-4B41CD6C4990}" srcOrd="0" destOrd="0" presId="urn:microsoft.com/office/officeart/2005/8/layout/hList1"/>
    <dgm:cxn modelId="{9D7E681F-4121-464D-90BC-467BF9E34869}" type="presParOf" srcId="{621B0E2A-AC78-4F24-91E9-806E182F36A8}" destId="{467696E0-9160-4B0C-8F43-BB9A46EFBD79}" srcOrd="0" destOrd="0" presId="urn:microsoft.com/office/officeart/2005/8/layout/hList1"/>
    <dgm:cxn modelId="{50C590A6-189D-8D4C-9DA9-E05F0E748721}" type="presParOf" srcId="{467696E0-9160-4B0C-8F43-BB9A46EFBD79}" destId="{E3C9306C-7CDF-4293-8908-DD62FDF6448C}" srcOrd="0" destOrd="0" presId="urn:microsoft.com/office/officeart/2005/8/layout/hList1"/>
    <dgm:cxn modelId="{5F4A0CBA-87E7-B14A-AB63-0C75BB8A5EEC}" type="presParOf" srcId="{467696E0-9160-4B0C-8F43-BB9A46EFBD79}" destId="{31F870E7-9793-43FE-8A0C-0195BB6FDD76}" srcOrd="1" destOrd="0" presId="urn:microsoft.com/office/officeart/2005/8/layout/hList1"/>
    <dgm:cxn modelId="{1C623399-0007-E749-BE40-BC48CBF04DDB}" type="presParOf" srcId="{621B0E2A-AC78-4F24-91E9-806E182F36A8}" destId="{1DB0AD55-C474-4394-80E1-AF6BA07B1E42}" srcOrd="1" destOrd="0" presId="urn:microsoft.com/office/officeart/2005/8/layout/hList1"/>
    <dgm:cxn modelId="{BCC6BB82-3FED-4744-83FA-B3F1AF472064}" type="presParOf" srcId="{621B0E2A-AC78-4F24-91E9-806E182F36A8}" destId="{EED1ED48-8C39-43F7-8492-F6CEF46023CD}" srcOrd="2" destOrd="0" presId="urn:microsoft.com/office/officeart/2005/8/layout/hList1"/>
    <dgm:cxn modelId="{29941016-84D5-F44F-BD15-43051024DC28}" type="presParOf" srcId="{EED1ED48-8C39-43F7-8492-F6CEF46023CD}" destId="{4A935888-9679-4DC5-A3DA-4B41CD6C4990}" srcOrd="0" destOrd="0" presId="urn:microsoft.com/office/officeart/2005/8/layout/hList1"/>
    <dgm:cxn modelId="{29CA08C2-6BCD-E94E-8B5F-4005704DB234}" type="presParOf" srcId="{EED1ED48-8C39-43F7-8492-F6CEF46023CD}" destId="{FE44473A-3C95-4045-B87A-85D8C541D129}" srcOrd="1" destOrd="0" presId="urn:microsoft.com/office/officeart/2005/8/layout/hList1"/>
    <dgm:cxn modelId="{5A6C345F-28B0-DF4E-B6D3-0B6745EDFD1A}" type="presParOf" srcId="{621B0E2A-AC78-4F24-91E9-806E182F36A8}" destId="{A17E980D-E77B-4758-AAEF-A26D1B0F5C0E}" srcOrd="3" destOrd="0" presId="urn:microsoft.com/office/officeart/2005/8/layout/hList1"/>
    <dgm:cxn modelId="{3A6C1964-F91E-164A-803E-31C58D3E04F2}" type="presParOf" srcId="{621B0E2A-AC78-4F24-91E9-806E182F36A8}" destId="{2FACE7B2-2A3C-40BA-BC9B-569137218AED}" srcOrd="4" destOrd="0" presId="urn:microsoft.com/office/officeart/2005/8/layout/hList1"/>
    <dgm:cxn modelId="{C0084FC3-424E-F449-B3B2-E87C7A11C3BB}" type="presParOf" srcId="{2FACE7B2-2A3C-40BA-BC9B-569137218AED}" destId="{2C3D0B72-F79D-4130-9EE5-1EA7DE81D335}" srcOrd="0" destOrd="0" presId="urn:microsoft.com/office/officeart/2005/8/layout/hList1"/>
    <dgm:cxn modelId="{C02D5290-0C8F-C94E-AC90-9C8ED5B0296F}" type="presParOf" srcId="{2FACE7B2-2A3C-40BA-BC9B-569137218AED}" destId="{E9846B54-40C2-47F7-B626-49B385BF25D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610C25-B6EB-44A1-9228-83DB74490F2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7A718E7-23B3-45FD-9624-B5C37AC4CF52}">
      <dgm:prSet phldrT="[Text]" custT="1"/>
      <dgm:spPr>
        <a:solidFill>
          <a:schemeClr val="accent1">
            <a:lumMod val="60000"/>
            <a:lumOff val="40000"/>
          </a:schemeClr>
        </a:solidFill>
        <a:ln>
          <a:solidFill>
            <a:schemeClr val="accent1">
              <a:lumMod val="60000"/>
              <a:lumOff val="40000"/>
            </a:schemeClr>
          </a:solidFill>
        </a:ln>
      </dgm:spPr>
      <dgm:t>
        <a:bodyPr/>
        <a:lstStyle/>
        <a:p>
          <a:r>
            <a:rPr lang="en-US" sz="2400" dirty="0"/>
            <a:t>Student 1 Errors</a:t>
          </a:r>
        </a:p>
      </dgm:t>
    </dgm:pt>
    <dgm:pt modelId="{961E8B74-83E2-4DF6-B5EE-6763792E06DE}" type="parTrans" cxnId="{9646ED7C-C027-48EC-9268-7DE7DBD910EB}">
      <dgm:prSet/>
      <dgm:spPr/>
      <dgm:t>
        <a:bodyPr/>
        <a:lstStyle/>
        <a:p>
          <a:endParaRPr lang="en-US"/>
        </a:p>
      </dgm:t>
    </dgm:pt>
    <dgm:pt modelId="{DC502018-41CF-46F6-9E23-A9CB967BCF63}" type="sibTrans" cxnId="{9646ED7C-C027-48EC-9268-7DE7DBD910EB}">
      <dgm:prSet/>
      <dgm:spPr/>
      <dgm:t>
        <a:bodyPr/>
        <a:lstStyle/>
        <a:p>
          <a:endParaRPr lang="en-US"/>
        </a:p>
      </dgm:t>
    </dgm:pt>
    <dgm:pt modelId="{EA713380-FF39-48BF-8720-CA126B88A209}">
      <dgm:prSet phldrT="[Text]" custT="1"/>
      <dgm:spPr/>
      <dgm:t>
        <a:bodyPr/>
        <a:lstStyle/>
        <a:p>
          <a:r>
            <a:rPr lang="en-US" sz="2000" dirty="0"/>
            <a:t>May understand basic concept of division</a:t>
          </a:r>
        </a:p>
      </dgm:t>
    </dgm:pt>
    <dgm:pt modelId="{D8330200-5CDC-4B5E-9524-C82BC1447078}" type="parTrans" cxnId="{A6166176-AA11-4BE9-BAD0-B79D275CD557}">
      <dgm:prSet/>
      <dgm:spPr/>
      <dgm:t>
        <a:bodyPr/>
        <a:lstStyle/>
        <a:p>
          <a:endParaRPr lang="en-US"/>
        </a:p>
      </dgm:t>
    </dgm:pt>
    <dgm:pt modelId="{A5689A85-49EB-46DF-9D70-7563095B8DC2}" type="sibTrans" cxnId="{A6166176-AA11-4BE9-BAD0-B79D275CD557}">
      <dgm:prSet/>
      <dgm:spPr/>
      <dgm:t>
        <a:bodyPr/>
        <a:lstStyle/>
        <a:p>
          <a:endParaRPr lang="en-US"/>
        </a:p>
      </dgm:t>
    </dgm:pt>
    <dgm:pt modelId="{83A9EB1D-419A-4C84-9BBB-401BB0D8C4DD}">
      <dgm:prSet phldrT="[Text]" custT="1"/>
      <dgm:spPr>
        <a:solidFill>
          <a:schemeClr val="accent1">
            <a:lumMod val="75000"/>
          </a:schemeClr>
        </a:solidFill>
      </dgm:spPr>
      <dgm:t>
        <a:bodyPr/>
        <a:lstStyle/>
        <a:p>
          <a:r>
            <a:rPr lang="en-US" sz="2400" dirty="0"/>
            <a:t>Possible Next Steps</a:t>
          </a:r>
        </a:p>
      </dgm:t>
    </dgm:pt>
    <dgm:pt modelId="{91771AA4-0E97-4D84-99BD-34DC98608ADC}" type="parTrans" cxnId="{4A67A688-EA4F-4585-8BFA-C1A90D8D0361}">
      <dgm:prSet/>
      <dgm:spPr/>
      <dgm:t>
        <a:bodyPr/>
        <a:lstStyle/>
        <a:p>
          <a:endParaRPr lang="en-US"/>
        </a:p>
      </dgm:t>
    </dgm:pt>
    <dgm:pt modelId="{F2DFEDBB-1C35-468B-A2A3-A249D61DE8FA}" type="sibTrans" cxnId="{4A67A688-EA4F-4585-8BFA-C1A90D8D0361}">
      <dgm:prSet/>
      <dgm:spPr/>
      <dgm:t>
        <a:bodyPr/>
        <a:lstStyle/>
        <a:p>
          <a:endParaRPr lang="en-US"/>
        </a:p>
      </dgm:t>
    </dgm:pt>
    <dgm:pt modelId="{A8F71E39-4896-4337-AF74-3209CED66AE4}">
      <dgm:prSet phldrT="[Text]" custT="1"/>
      <dgm:spPr/>
      <dgm:t>
        <a:bodyPr/>
        <a:lstStyle/>
        <a:p>
          <a:r>
            <a:rPr lang="en-US" sz="2000" dirty="0"/>
            <a:t>Both: Explicit instruction on division with remainders</a:t>
          </a:r>
        </a:p>
      </dgm:t>
    </dgm:pt>
    <dgm:pt modelId="{0D73C946-F962-4AF9-AB05-4F62CEDAFA15}" type="parTrans" cxnId="{CD6F793D-F2E4-4BD5-B0AA-6292D0C41494}">
      <dgm:prSet/>
      <dgm:spPr/>
      <dgm:t>
        <a:bodyPr/>
        <a:lstStyle/>
        <a:p>
          <a:endParaRPr lang="en-US"/>
        </a:p>
      </dgm:t>
    </dgm:pt>
    <dgm:pt modelId="{85744263-27DB-4525-A705-B789050E7C4E}" type="sibTrans" cxnId="{CD6F793D-F2E4-4BD5-B0AA-6292D0C41494}">
      <dgm:prSet/>
      <dgm:spPr/>
      <dgm:t>
        <a:bodyPr/>
        <a:lstStyle/>
        <a:p>
          <a:endParaRPr lang="en-US"/>
        </a:p>
      </dgm:t>
    </dgm:pt>
    <dgm:pt modelId="{9546BCC7-9FE3-4F22-9C0F-1466000AD6B1}">
      <dgm:prSet phldrT="[Text]" custT="1"/>
      <dgm:spPr>
        <a:solidFill>
          <a:schemeClr val="accent1">
            <a:lumMod val="60000"/>
            <a:lumOff val="40000"/>
          </a:schemeClr>
        </a:solidFill>
        <a:ln>
          <a:solidFill>
            <a:schemeClr val="accent1">
              <a:lumMod val="60000"/>
              <a:lumOff val="40000"/>
            </a:schemeClr>
          </a:solidFill>
        </a:ln>
      </dgm:spPr>
      <dgm:t>
        <a:bodyPr/>
        <a:lstStyle/>
        <a:p>
          <a:r>
            <a:rPr lang="en-US" sz="2400" dirty="0"/>
            <a:t>Student 2 Errors</a:t>
          </a:r>
        </a:p>
      </dgm:t>
    </dgm:pt>
    <dgm:pt modelId="{A6F15522-454E-4142-9E77-853A754E7A60}" type="parTrans" cxnId="{F9BD9DAF-B725-4163-BD96-D687D6C58B9B}">
      <dgm:prSet/>
      <dgm:spPr/>
      <dgm:t>
        <a:bodyPr/>
        <a:lstStyle/>
        <a:p>
          <a:endParaRPr lang="en-US"/>
        </a:p>
      </dgm:t>
    </dgm:pt>
    <dgm:pt modelId="{8AA10F87-E9D2-472F-8589-EF803E655B55}" type="sibTrans" cxnId="{F9BD9DAF-B725-4163-BD96-D687D6C58B9B}">
      <dgm:prSet/>
      <dgm:spPr/>
      <dgm:t>
        <a:bodyPr/>
        <a:lstStyle/>
        <a:p>
          <a:endParaRPr lang="en-US"/>
        </a:p>
      </dgm:t>
    </dgm:pt>
    <dgm:pt modelId="{65F3E731-7FF5-4C12-ABC5-E4329DBA3F4C}">
      <dgm:prSet phldrT="[Text]" custT="1"/>
      <dgm:spPr/>
      <dgm:t>
        <a:bodyPr/>
        <a:lstStyle/>
        <a:p>
          <a:r>
            <a:rPr lang="en-US" sz="2000" dirty="0"/>
            <a:t>May understand to work across the place values</a:t>
          </a:r>
        </a:p>
      </dgm:t>
    </dgm:pt>
    <dgm:pt modelId="{F4926A90-117E-43B0-AE56-41EF9D39E8D2}" type="parTrans" cxnId="{62B49898-6673-4740-A9C7-D16621E438EF}">
      <dgm:prSet/>
      <dgm:spPr/>
      <dgm:t>
        <a:bodyPr/>
        <a:lstStyle/>
        <a:p>
          <a:endParaRPr lang="en-US"/>
        </a:p>
      </dgm:t>
    </dgm:pt>
    <dgm:pt modelId="{57DD2084-F259-4F61-98BC-6460922AA18B}" type="sibTrans" cxnId="{62B49898-6673-4740-A9C7-D16621E438EF}">
      <dgm:prSet/>
      <dgm:spPr/>
      <dgm:t>
        <a:bodyPr/>
        <a:lstStyle/>
        <a:p>
          <a:endParaRPr lang="en-US"/>
        </a:p>
      </dgm:t>
    </dgm:pt>
    <dgm:pt modelId="{B1378E9F-F0C7-C141-B475-B8E026BF7CE2}">
      <dgm:prSet phldrT="[Text]" custT="1"/>
      <dgm:spPr/>
      <dgm:t>
        <a:bodyPr/>
        <a:lstStyle/>
        <a:p>
          <a:r>
            <a:rPr lang="en-US" sz="2000" dirty="0"/>
            <a:t>Does not show remainder or steps</a:t>
          </a:r>
        </a:p>
      </dgm:t>
    </dgm:pt>
    <dgm:pt modelId="{A4DD44DC-2023-7A41-B279-3AC9B0A6BC26}" type="parTrans" cxnId="{92570A08-AAF6-9449-86A4-FD91329434F1}">
      <dgm:prSet/>
      <dgm:spPr/>
      <dgm:t>
        <a:bodyPr/>
        <a:lstStyle/>
        <a:p>
          <a:endParaRPr lang="en-US"/>
        </a:p>
      </dgm:t>
    </dgm:pt>
    <dgm:pt modelId="{EF4A279B-A06B-0D4F-B89A-AEB7DF9F53E6}" type="sibTrans" cxnId="{92570A08-AAF6-9449-86A4-FD91329434F1}">
      <dgm:prSet/>
      <dgm:spPr/>
      <dgm:t>
        <a:bodyPr/>
        <a:lstStyle/>
        <a:p>
          <a:endParaRPr lang="en-US"/>
        </a:p>
      </dgm:t>
    </dgm:pt>
    <dgm:pt modelId="{C0107E61-63F9-2242-9937-FC0902492389}">
      <dgm:prSet phldrT="[Text]" custT="1"/>
      <dgm:spPr/>
      <dgm:t>
        <a:bodyPr/>
        <a:lstStyle/>
        <a:p>
          <a:r>
            <a:rPr lang="en-US" sz="2000" dirty="0"/>
            <a:t>Student 2:</a:t>
          </a:r>
        </a:p>
      </dgm:t>
    </dgm:pt>
    <dgm:pt modelId="{80DB56E1-AC85-C140-8D7C-8F687D1626DB}" type="parTrans" cxnId="{CF90096D-90A8-544B-9A52-AC30F6F667DC}">
      <dgm:prSet/>
      <dgm:spPr/>
      <dgm:t>
        <a:bodyPr/>
        <a:lstStyle/>
        <a:p>
          <a:endParaRPr lang="en-US"/>
        </a:p>
      </dgm:t>
    </dgm:pt>
    <dgm:pt modelId="{47139B70-466B-8048-B22E-93C104FF4515}" type="sibTrans" cxnId="{CF90096D-90A8-544B-9A52-AC30F6F667DC}">
      <dgm:prSet/>
      <dgm:spPr/>
      <dgm:t>
        <a:bodyPr/>
        <a:lstStyle/>
        <a:p>
          <a:endParaRPr lang="en-US"/>
        </a:p>
      </dgm:t>
    </dgm:pt>
    <dgm:pt modelId="{071081DC-8CD8-1540-9B2C-1C5DCEC00F07}">
      <dgm:prSet phldrT="[Text]" custT="1"/>
      <dgm:spPr/>
      <dgm:t>
        <a:bodyPr/>
        <a:lstStyle/>
        <a:p>
          <a:r>
            <a:rPr lang="en-US" sz="2000" dirty="0"/>
            <a:t>Estimation skills</a:t>
          </a:r>
        </a:p>
      </dgm:t>
    </dgm:pt>
    <dgm:pt modelId="{5A175622-718C-5445-B8F3-E5F37788D60C}" type="parTrans" cxnId="{5217478B-0253-BF4A-A874-54B321013B43}">
      <dgm:prSet/>
      <dgm:spPr/>
      <dgm:t>
        <a:bodyPr/>
        <a:lstStyle/>
        <a:p>
          <a:endParaRPr lang="en-US"/>
        </a:p>
      </dgm:t>
    </dgm:pt>
    <dgm:pt modelId="{E4E53056-F515-AE4B-91B7-DC13B7C663FF}" type="sibTrans" cxnId="{5217478B-0253-BF4A-A874-54B321013B43}">
      <dgm:prSet/>
      <dgm:spPr/>
      <dgm:t>
        <a:bodyPr/>
        <a:lstStyle/>
        <a:p>
          <a:endParaRPr lang="en-US"/>
        </a:p>
      </dgm:t>
    </dgm:pt>
    <dgm:pt modelId="{6133EFD6-1205-3C4D-A10F-FA3760504C4B}">
      <dgm:prSet phldrT="[Text]" custT="1"/>
      <dgm:spPr/>
      <dgm:t>
        <a:bodyPr/>
        <a:lstStyle/>
        <a:p>
          <a:r>
            <a:rPr lang="en-US" sz="2000" dirty="0"/>
            <a:t>Checking work</a:t>
          </a:r>
        </a:p>
      </dgm:t>
    </dgm:pt>
    <dgm:pt modelId="{C59557F4-977C-8F48-8FC4-5189DABE876D}" type="parTrans" cxnId="{B693EE5F-6153-DC48-AEBD-BC61F9D60D35}">
      <dgm:prSet/>
      <dgm:spPr/>
      <dgm:t>
        <a:bodyPr/>
        <a:lstStyle/>
        <a:p>
          <a:endParaRPr lang="en-US"/>
        </a:p>
      </dgm:t>
    </dgm:pt>
    <dgm:pt modelId="{2EE3B249-41F1-0146-86FD-248E07A7D484}" type="sibTrans" cxnId="{B693EE5F-6153-DC48-AEBD-BC61F9D60D35}">
      <dgm:prSet/>
      <dgm:spPr/>
      <dgm:t>
        <a:bodyPr/>
        <a:lstStyle/>
        <a:p>
          <a:endParaRPr lang="en-US"/>
        </a:p>
      </dgm:t>
    </dgm:pt>
    <dgm:pt modelId="{5E44B5C8-F71D-7545-8576-EC64BACF2BF3}">
      <dgm:prSet phldrT="[Text]" custT="1"/>
      <dgm:spPr/>
      <dgm:t>
        <a:bodyPr/>
        <a:lstStyle/>
        <a:p>
          <a:r>
            <a:rPr lang="en-US" sz="2000" dirty="0"/>
            <a:t>Reasonableness of answers</a:t>
          </a:r>
        </a:p>
      </dgm:t>
    </dgm:pt>
    <dgm:pt modelId="{6DC7D275-A7E6-C646-BA61-D2948EC432AA}" type="parTrans" cxnId="{60050B62-C22B-CC4E-BD54-B6F9B7D40094}">
      <dgm:prSet/>
      <dgm:spPr/>
      <dgm:t>
        <a:bodyPr/>
        <a:lstStyle/>
        <a:p>
          <a:endParaRPr lang="en-US"/>
        </a:p>
      </dgm:t>
    </dgm:pt>
    <dgm:pt modelId="{B207182F-D57D-B54A-85EA-569720AAB4FE}" type="sibTrans" cxnId="{60050B62-C22B-CC4E-BD54-B6F9B7D40094}">
      <dgm:prSet/>
      <dgm:spPr/>
      <dgm:t>
        <a:bodyPr/>
        <a:lstStyle/>
        <a:p>
          <a:endParaRPr lang="en-US"/>
        </a:p>
      </dgm:t>
    </dgm:pt>
    <dgm:pt modelId="{CAFC4401-C435-CF4E-936F-9B52485133B4}">
      <dgm:prSet phldrT="[Text]" custT="1"/>
      <dgm:spPr/>
      <dgm:t>
        <a:bodyPr/>
        <a:lstStyle/>
        <a:p>
          <a:r>
            <a:rPr lang="en-US" sz="2000" dirty="0"/>
            <a:t>May have defective algorithm</a:t>
          </a:r>
        </a:p>
      </dgm:t>
    </dgm:pt>
    <dgm:pt modelId="{70D4B593-A197-7246-AA59-47D30E4C95C8}" type="parTrans" cxnId="{34D3648B-D479-A64A-B42D-0DFAE4605B13}">
      <dgm:prSet/>
      <dgm:spPr/>
      <dgm:t>
        <a:bodyPr/>
        <a:lstStyle/>
        <a:p>
          <a:endParaRPr lang="en-US"/>
        </a:p>
      </dgm:t>
    </dgm:pt>
    <dgm:pt modelId="{5C2F6C1F-0B16-9945-8FC6-25628CD41E4C}" type="sibTrans" cxnId="{34D3648B-D479-A64A-B42D-0DFAE4605B13}">
      <dgm:prSet/>
      <dgm:spPr/>
      <dgm:t>
        <a:bodyPr/>
        <a:lstStyle/>
        <a:p>
          <a:endParaRPr lang="en-US"/>
        </a:p>
      </dgm:t>
    </dgm:pt>
    <dgm:pt modelId="{09845E69-7425-534A-BC68-2A580D1824AE}">
      <dgm:prSet phldrT="[Text]" custT="1"/>
      <dgm:spPr/>
      <dgm:t>
        <a:bodyPr/>
        <a:lstStyle/>
        <a:p>
          <a:r>
            <a:rPr lang="en-US" sz="2000" dirty="0"/>
            <a:t>Student worked right to left (instead of left to right)</a:t>
          </a:r>
        </a:p>
      </dgm:t>
    </dgm:pt>
    <dgm:pt modelId="{D442D8F3-56B9-874F-82BD-DF873F315C9E}" type="parTrans" cxnId="{77F1F4BA-8664-FE45-A6EF-045CE85223C7}">
      <dgm:prSet/>
      <dgm:spPr/>
      <dgm:t>
        <a:bodyPr/>
        <a:lstStyle/>
        <a:p>
          <a:endParaRPr lang="en-US"/>
        </a:p>
      </dgm:t>
    </dgm:pt>
    <dgm:pt modelId="{49D05175-F796-8A4D-AA95-00612378019F}" type="sibTrans" cxnId="{77F1F4BA-8664-FE45-A6EF-045CE85223C7}">
      <dgm:prSet/>
      <dgm:spPr/>
      <dgm:t>
        <a:bodyPr/>
        <a:lstStyle/>
        <a:p>
          <a:endParaRPr lang="en-US"/>
        </a:p>
      </dgm:t>
    </dgm:pt>
    <dgm:pt modelId="{7D04AF97-AEA9-2949-AF3A-F9DDA824DC38}">
      <dgm:prSet phldrT="[Text]" custT="1"/>
      <dgm:spPr/>
      <dgm:t>
        <a:bodyPr/>
        <a:lstStyle/>
        <a:p>
          <a:r>
            <a:rPr lang="en-US" sz="2000" dirty="0"/>
            <a:t>May have defective algorithm</a:t>
          </a:r>
        </a:p>
      </dgm:t>
    </dgm:pt>
    <dgm:pt modelId="{6AB5872F-6A34-D14C-A7B1-2B24A89DB513}" type="parTrans" cxnId="{A66DE8D2-7406-934F-9434-0BF3486258F6}">
      <dgm:prSet/>
      <dgm:spPr/>
      <dgm:t>
        <a:bodyPr/>
        <a:lstStyle/>
        <a:p>
          <a:endParaRPr lang="en-US"/>
        </a:p>
      </dgm:t>
    </dgm:pt>
    <dgm:pt modelId="{DB31E6F3-AFD8-7440-B018-4521BD311B1A}" type="sibTrans" cxnId="{A66DE8D2-7406-934F-9434-0BF3486258F6}">
      <dgm:prSet/>
      <dgm:spPr/>
      <dgm:t>
        <a:bodyPr/>
        <a:lstStyle/>
        <a:p>
          <a:endParaRPr lang="en-US"/>
        </a:p>
      </dgm:t>
    </dgm:pt>
    <dgm:pt modelId="{621B0E2A-AC78-4F24-91E9-806E182F36A8}" type="pres">
      <dgm:prSet presAssocID="{A9610C25-B6EB-44A1-9228-83DB74490F21}" presName="Name0" presStyleCnt="0">
        <dgm:presLayoutVars>
          <dgm:dir/>
          <dgm:animLvl val="lvl"/>
          <dgm:resizeHandles val="exact"/>
        </dgm:presLayoutVars>
      </dgm:prSet>
      <dgm:spPr/>
    </dgm:pt>
    <dgm:pt modelId="{467696E0-9160-4B0C-8F43-BB9A46EFBD79}" type="pres">
      <dgm:prSet presAssocID="{37A718E7-23B3-45FD-9624-B5C37AC4CF52}" presName="composite" presStyleCnt="0"/>
      <dgm:spPr/>
    </dgm:pt>
    <dgm:pt modelId="{E3C9306C-7CDF-4293-8908-DD62FDF6448C}" type="pres">
      <dgm:prSet presAssocID="{37A718E7-23B3-45FD-9624-B5C37AC4CF52}" presName="parTx" presStyleLbl="alignNode1" presStyleIdx="0" presStyleCnt="3">
        <dgm:presLayoutVars>
          <dgm:chMax val="0"/>
          <dgm:chPref val="0"/>
          <dgm:bulletEnabled val="1"/>
        </dgm:presLayoutVars>
      </dgm:prSet>
      <dgm:spPr/>
    </dgm:pt>
    <dgm:pt modelId="{31F870E7-9793-43FE-8A0C-0195BB6FDD76}" type="pres">
      <dgm:prSet presAssocID="{37A718E7-23B3-45FD-9624-B5C37AC4CF52}" presName="desTx" presStyleLbl="alignAccFollowNode1" presStyleIdx="0" presStyleCnt="3">
        <dgm:presLayoutVars>
          <dgm:bulletEnabled val="1"/>
        </dgm:presLayoutVars>
      </dgm:prSet>
      <dgm:spPr/>
    </dgm:pt>
    <dgm:pt modelId="{1DB0AD55-C474-4394-80E1-AF6BA07B1E42}" type="pres">
      <dgm:prSet presAssocID="{DC502018-41CF-46F6-9E23-A9CB967BCF63}" presName="space" presStyleCnt="0"/>
      <dgm:spPr/>
    </dgm:pt>
    <dgm:pt modelId="{EED1ED48-8C39-43F7-8492-F6CEF46023CD}" type="pres">
      <dgm:prSet presAssocID="{83A9EB1D-419A-4C84-9BBB-401BB0D8C4DD}" presName="composite" presStyleCnt="0"/>
      <dgm:spPr/>
    </dgm:pt>
    <dgm:pt modelId="{4A935888-9679-4DC5-A3DA-4B41CD6C4990}" type="pres">
      <dgm:prSet presAssocID="{83A9EB1D-419A-4C84-9BBB-401BB0D8C4DD}" presName="parTx" presStyleLbl="alignNode1" presStyleIdx="1" presStyleCnt="3" custScaleX="111825">
        <dgm:presLayoutVars>
          <dgm:chMax val="0"/>
          <dgm:chPref val="0"/>
          <dgm:bulletEnabled val="1"/>
        </dgm:presLayoutVars>
      </dgm:prSet>
      <dgm:spPr/>
    </dgm:pt>
    <dgm:pt modelId="{FE44473A-3C95-4045-B87A-85D8C541D129}" type="pres">
      <dgm:prSet presAssocID="{83A9EB1D-419A-4C84-9BBB-401BB0D8C4DD}" presName="desTx" presStyleLbl="alignAccFollowNode1" presStyleIdx="1" presStyleCnt="3" custScaleX="109616">
        <dgm:presLayoutVars>
          <dgm:bulletEnabled val="1"/>
        </dgm:presLayoutVars>
      </dgm:prSet>
      <dgm:spPr/>
    </dgm:pt>
    <dgm:pt modelId="{A17E980D-E77B-4758-AAEF-A26D1B0F5C0E}" type="pres">
      <dgm:prSet presAssocID="{F2DFEDBB-1C35-468B-A2A3-A249D61DE8FA}" presName="space" presStyleCnt="0"/>
      <dgm:spPr/>
    </dgm:pt>
    <dgm:pt modelId="{2FACE7B2-2A3C-40BA-BC9B-569137218AED}" type="pres">
      <dgm:prSet presAssocID="{9546BCC7-9FE3-4F22-9C0F-1466000AD6B1}" presName="composite" presStyleCnt="0"/>
      <dgm:spPr/>
    </dgm:pt>
    <dgm:pt modelId="{2C3D0B72-F79D-4130-9EE5-1EA7DE81D335}" type="pres">
      <dgm:prSet presAssocID="{9546BCC7-9FE3-4F22-9C0F-1466000AD6B1}" presName="parTx" presStyleLbl="alignNode1" presStyleIdx="2" presStyleCnt="3">
        <dgm:presLayoutVars>
          <dgm:chMax val="0"/>
          <dgm:chPref val="0"/>
          <dgm:bulletEnabled val="1"/>
        </dgm:presLayoutVars>
      </dgm:prSet>
      <dgm:spPr/>
    </dgm:pt>
    <dgm:pt modelId="{E9846B54-40C2-47F7-B626-49B385BF25D7}" type="pres">
      <dgm:prSet presAssocID="{9546BCC7-9FE3-4F22-9C0F-1466000AD6B1}" presName="desTx" presStyleLbl="alignAccFollowNode1" presStyleIdx="2" presStyleCnt="3">
        <dgm:presLayoutVars>
          <dgm:bulletEnabled val="1"/>
        </dgm:presLayoutVars>
      </dgm:prSet>
      <dgm:spPr/>
    </dgm:pt>
  </dgm:ptLst>
  <dgm:cxnLst>
    <dgm:cxn modelId="{C6EA5707-5F81-D147-B206-05978F87872E}" type="presOf" srcId="{A8F71E39-4896-4337-AF74-3209CED66AE4}" destId="{FE44473A-3C95-4045-B87A-85D8C541D129}" srcOrd="0" destOrd="0" presId="urn:microsoft.com/office/officeart/2005/8/layout/hList1"/>
    <dgm:cxn modelId="{92570A08-AAF6-9449-86A4-FD91329434F1}" srcId="{37A718E7-23B3-45FD-9624-B5C37AC4CF52}" destId="{B1378E9F-F0C7-C141-B475-B8E026BF7CE2}" srcOrd="1" destOrd="0" parTransId="{A4DD44DC-2023-7A41-B279-3AC9B0A6BC26}" sibTransId="{EF4A279B-A06B-0D4F-B89A-AEB7DF9F53E6}"/>
    <dgm:cxn modelId="{7B384910-27C0-CD49-8DB1-89756D140179}" type="presOf" srcId="{A9610C25-B6EB-44A1-9228-83DB74490F21}" destId="{621B0E2A-AC78-4F24-91E9-806E182F36A8}" srcOrd="0" destOrd="0" presId="urn:microsoft.com/office/officeart/2005/8/layout/hList1"/>
    <dgm:cxn modelId="{CD6F793D-F2E4-4BD5-B0AA-6292D0C41494}" srcId="{83A9EB1D-419A-4C84-9BBB-401BB0D8C4DD}" destId="{A8F71E39-4896-4337-AF74-3209CED66AE4}" srcOrd="0" destOrd="0" parTransId="{0D73C946-F962-4AF9-AB05-4F62CEDAFA15}" sibTransId="{85744263-27DB-4525-A705-B789050E7C4E}"/>
    <dgm:cxn modelId="{3FA17A4D-F700-3C4C-BCFF-0CE599D4D16B}" type="presOf" srcId="{CAFC4401-C435-CF4E-936F-9B52485133B4}" destId="{E9846B54-40C2-47F7-B626-49B385BF25D7}" srcOrd="0" destOrd="2" presId="urn:microsoft.com/office/officeart/2005/8/layout/hList1"/>
    <dgm:cxn modelId="{03B97D4D-DD92-B145-9D99-31FEB2BE289B}" type="presOf" srcId="{071081DC-8CD8-1540-9B2C-1C5DCEC00F07}" destId="{FE44473A-3C95-4045-B87A-85D8C541D129}" srcOrd="0" destOrd="2" presId="urn:microsoft.com/office/officeart/2005/8/layout/hList1"/>
    <dgm:cxn modelId="{B693EE5F-6153-DC48-AEBD-BC61F9D60D35}" srcId="{C0107E61-63F9-2242-9937-FC0902492389}" destId="{6133EFD6-1205-3C4D-A10F-FA3760504C4B}" srcOrd="1" destOrd="0" parTransId="{C59557F4-977C-8F48-8FC4-5189DABE876D}" sibTransId="{2EE3B249-41F1-0146-86FD-248E07A7D484}"/>
    <dgm:cxn modelId="{60050B62-C22B-CC4E-BD54-B6F9B7D40094}" srcId="{C0107E61-63F9-2242-9937-FC0902492389}" destId="{5E44B5C8-F71D-7545-8576-EC64BACF2BF3}" srcOrd="2" destOrd="0" parTransId="{6DC7D275-A7E6-C646-BA61-D2948EC432AA}" sibTransId="{B207182F-D57D-B54A-85EA-569720AAB4FE}"/>
    <dgm:cxn modelId="{E3449E64-EB91-C84D-8A40-EE8FE781357E}" type="presOf" srcId="{09845E69-7425-534A-BC68-2A580D1824AE}" destId="{E9846B54-40C2-47F7-B626-49B385BF25D7}" srcOrd="0" destOrd="1" presId="urn:microsoft.com/office/officeart/2005/8/layout/hList1"/>
    <dgm:cxn modelId="{CF90096D-90A8-544B-9A52-AC30F6F667DC}" srcId="{83A9EB1D-419A-4C84-9BBB-401BB0D8C4DD}" destId="{C0107E61-63F9-2242-9937-FC0902492389}" srcOrd="1" destOrd="0" parTransId="{80DB56E1-AC85-C140-8D7C-8F687D1626DB}" sibTransId="{47139B70-466B-8048-B22E-93C104FF4515}"/>
    <dgm:cxn modelId="{A6166176-AA11-4BE9-BAD0-B79D275CD557}" srcId="{37A718E7-23B3-45FD-9624-B5C37AC4CF52}" destId="{EA713380-FF39-48BF-8720-CA126B88A209}" srcOrd="0" destOrd="0" parTransId="{D8330200-5CDC-4B5E-9524-C82BC1447078}" sibTransId="{A5689A85-49EB-46DF-9D70-7563095B8DC2}"/>
    <dgm:cxn modelId="{EF634978-955D-BE44-B9B7-9A64D1C5832E}" type="presOf" srcId="{B1378E9F-F0C7-C141-B475-B8E026BF7CE2}" destId="{31F870E7-9793-43FE-8A0C-0195BB6FDD76}" srcOrd="0" destOrd="1" presId="urn:microsoft.com/office/officeart/2005/8/layout/hList1"/>
    <dgm:cxn modelId="{9646ED7C-C027-48EC-9268-7DE7DBD910EB}" srcId="{A9610C25-B6EB-44A1-9228-83DB74490F21}" destId="{37A718E7-23B3-45FD-9624-B5C37AC4CF52}" srcOrd="0" destOrd="0" parTransId="{961E8B74-83E2-4DF6-B5EE-6763792E06DE}" sibTransId="{DC502018-41CF-46F6-9E23-A9CB967BCF63}"/>
    <dgm:cxn modelId="{DEF1797F-52D0-214F-BBF7-970BB283E8E1}" type="presOf" srcId="{7D04AF97-AEA9-2949-AF3A-F9DDA824DC38}" destId="{31F870E7-9793-43FE-8A0C-0195BB6FDD76}" srcOrd="0" destOrd="2" presId="urn:microsoft.com/office/officeart/2005/8/layout/hList1"/>
    <dgm:cxn modelId="{331DFB84-5C52-7749-A1F4-2D8A85D22729}" type="presOf" srcId="{EA713380-FF39-48BF-8720-CA126B88A209}" destId="{31F870E7-9793-43FE-8A0C-0195BB6FDD76}" srcOrd="0" destOrd="0" presId="urn:microsoft.com/office/officeart/2005/8/layout/hList1"/>
    <dgm:cxn modelId="{4A67A688-EA4F-4585-8BFA-C1A90D8D0361}" srcId="{A9610C25-B6EB-44A1-9228-83DB74490F21}" destId="{83A9EB1D-419A-4C84-9BBB-401BB0D8C4DD}" srcOrd="1" destOrd="0" parTransId="{91771AA4-0E97-4D84-99BD-34DC98608ADC}" sibTransId="{F2DFEDBB-1C35-468B-A2A3-A249D61DE8FA}"/>
    <dgm:cxn modelId="{5217478B-0253-BF4A-A874-54B321013B43}" srcId="{C0107E61-63F9-2242-9937-FC0902492389}" destId="{071081DC-8CD8-1540-9B2C-1C5DCEC00F07}" srcOrd="0" destOrd="0" parTransId="{5A175622-718C-5445-B8F3-E5F37788D60C}" sibTransId="{E4E53056-F515-AE4B-91B7-DC13B7C663FF}"/>
    <dgm:cxn modelId="{34D3648B-D479-A64A-B42D-0DFAE4605B13}" srcId="{9546BCC7-9FE3-4F22-9C0F-1466000AD6B1}" destId="{CAFC4401-C435-CF4E-936F-9B52485133B4}" srcOrd="2" destOrd="0" parTransId="{70D4B593-A197-7246-AA59-47D30E4C95C8}" sibTransId="{5C2F6C1F-0B16-9945-8FC6-25628CD41E4C}"/>
    <dgm:cxn modelId="{62B49898-6673-4740-A9C7-D16621E438EF}" srcId="{9546BCC7-9FE3-4F22-9C0F-1466000AD6B1}" destId="{65F3E731-7FF5-4C12-ABC5-E4329DBA3F4C}" srcOrd="0" destOrd="0" parTransId="{F4926A90-117E-43B0-AE56-41EF9D39E8D2}" sibTransId="{57DD2084-F259-4F61-98BC-6460922AA18B}"/>
    <dgm:cxn modelId="{8EAF06A6-40FF-CA49-802E-1CC6F0249BCF}" type="presOf" srcId="{5E44B5C8-F71D-7545-8576-EC64BACF2BF3}" destId="{FE44473A-3C95-4045-B87A-85D8C541D129}" srcOrd="0" destOrd="4" presId="urn:microsoft.com/office/officeart/2005/8/layout/hList1"/>
    <dgm:cxn modelId="{F9BD9DAF-B725-4163-BD96-D687D6C58B9B}" srcId="{A9610C25-B6EB-44A1-9228-83DB74490F21}" destId="{9546BCC7-9FE3-4F22-9C0F-1466000AD6B1}" srcOrd="2" destOrd="0" parTransId="{A6F15522-454E-4142-9E77-853A754E7A60}" sibTransId="{8AA10F87-E9D2-472F-8589-EF803E655B55}"/>
    <dgm:cxn modelId="{78B89FB0-DEC8-2F4C-B721-BBE43F1B690D}" type="presOf" srcId="{83A9EB1D-419A-4C84-9BBB-401BB0D8C4DD}" destId="{4A935888-9679-4DC5-A3DA-4B41CD6C4990}" srcOrd="0" destOrd="0" presId="urn:microsoft.com/office/officeart/2005/8/layout/hList1"/>
    <dgm:cxn modelId="{ADD1E8B7-EBF3-EE46-8E23-D83CA440B91F}" type="presOf" srcId="{C0107E61-63F9-2242-9937-FC0902492389}" destId="{FE44473A-3C95-4045-B87A-85D8C541D129}" srcOrd="0" destOrd="1" presId="urn:microsoft.com/office/officeart/2005/8/layout/hList1"/>
    <dgm:cxn modelId="{77F1F4BA-8664-FE45-A6EF-045CE85223C7}" srcId="{9546BCC7-9FE3-4F22-9C0F-1466000AD6B1}" destId="{09845E69-7425-534A-BC68-2A580D1824AE}" srcOrd="1" destOrd="0" parTransId="{D442D8F3-56B9-874F-82BD-DF873F315C9E}" sibTransId="{49D05175-F796-8A4D-AA95-00612378019F}"/>
    <dgm:cxn modelId="{3C723DC3-AD4F-8149-A1F3-68848FF7095C}" type="presOf" srcId="{9546BCC7-9FE3-4F22-9C0F-1466000AD6B1}" destId="{2C3D0B72-F79D-4130-9EE5-1EA7DE81D335}" srcOrd="0" destOrd="0" presId="urn:microsoft.com/office/officeart/2005/8/layout/hList1"/>
    <dgm:cxn modelId="{A66DE8D2-7406-934F-9434-0BF3486258F6}" srcId="{37A718E7-23B3-45FD-9624-B5C37AC4CF52}" destId="{7D04AF97-AEA9-2949-AF3A-F9DDA824DC38}" srcOrd="2" destOrd="0" parTransId="{6AB5872F-6A34-D14C-A7B1-2B24A89DB513}" sibTransId="{DB31E6F3-AFD8-7440-B018-4521BD311B1A}"/>
    <dgm:cxn modelId="{AD940DE6-88CC-C246-AFF7-122DE79460DE}" type="presOf" srcId="{6133EFD6-1205-3C4D-A10F-FA3760504C4B}" destId="{FE44473A-3C95-4045-B87A-85D8C541D129}" srcOrd="0" destOrd="3" presId="urn:microsoft.com/office/officeart/2005/8/layout/hList1"/>
    <dgm:cxn modelId="{37C881EB-60AE-D147-85EF-CA973AEFE069}" type="presOf" srcId="{65F3E731-7FF5-4C12-ABC5-E4329DBA3F4C}" destId="{E9846B54-40C2-47F7-B626-49B385BF25D7}" srcOrd="0" destOrd="0" presId="urn:microsoft.com/office/officeart/2005/8/layout/hList1"/>
    <dgm:cxn modelId="{06F06AEF-09C1-3947-B54E-63BA4C2AF31B}" type="presOf" srcId="{37A718E7-23B3-45FD-9624-B5C37AC4CF52}" destId="{E3C9306C-7CDF-4293-8908-DD62FDF6448C}" srcOrd="0" destOrd="0" presId="urn:microsoft.com/office/officeart/2005/8/layout/hList1"/>
    <dgm:cxn modelId="{A8CDC9C5-278E-F445-948D-1C74C607A5DD}" type="presParOf" srcId="{621B0E2A-AC78-4F24-91E9-806E182F36A8}" destId="{467696E0-9160-4B0C-8F43-BB9A46EFBD79}" srcOrd="0" destOrd="0" presId="urn:microsoft.com/office/officeart/2005/8/layout/hList1"/>
    <dgm:cxn modelId="{B32AB80F-2189-534D-97C0-E23BF8CD2DFB}" type="presParOf" srcId="{467696E0-9160-4B0C-8F43-BB9A46EFBD79}" destId="{E3C9306C-7CDF-4293-8908-DD62FDF6448C}" srcOrd="0" destOrd="0" presId="urn:microsoft.com/office/officeart/2005/8/layout/hList1"/>
    <dgm:cxn modelId="{C6F5801F-E454-8A41-9412-0AFDB594B071}" type="presParOf" srcId="{467696E0-9160-4B0C-8F43-BB9A46EFBD79}" destId="{31F870E7-9793-43FE-8A0C-0195BB6FDD76}" srcOrd="1" destOrd="0" presId="urn:microsoft.com/office/officeart/2005/8/layout/hList1"/>
    <dgm:cxn modelId="{5D008B0D-BB90-4D4C-9A90-3D211379DE64}" type="presParOf" srcId="{621B0E2A-AC78-4F24-91E9-806E182F36A8}" destId="{1DB0AD55-C474-4394-80E1-AF6BA07B1E42}" srcOrd="1" destOrd="0" presId="urn:microsoft.com/office/officeart/2005/8/layout/hList1"/>
    <dgm:cxn modelId="{3C697AFC-6684-5B44-8FF9-EE6B287A8076}" type="presParOf" srcId="{621B0E2A-AC78-4F24-91E9-806E182F36A8}" destId="{EED1ED48-8C39-43F7-8492-F6CEF46023CD}" srcOrd="2" destOrd="0" presId="urn:microsoft.com/office/officeart/2005/8/layout/hList1"/>
    <dgm:cxn modelId="{E0FBCBCD-8A19-E549-9063-C690A0C8C4CC}" type="presParOf" srcId="{EED1ED48-8C39-43F7-8492-F6CEF46023CD}" destId="{4A935888-9679-4DC5-A3DA-4B41CD6C4990}" srcOrd="0" destOrd="0" presId="urn:microsoft.com/office/officeart/2005/8/layout/hList1"/>
    <dgm:cxn modelId="{91910383-CB7C-CE46-BF4E-E60D4C19450B}" type="presParOf" srcId="{EED1ED48-8C39-43F7-8492-F6CEF46023CD}" destId="{FE44473A-3C95-4045-B87A-85D8C541D129}" srcOrd="1" destOrd="0" presId="urn:microsoft.com/office/officeart/2005/8/layout/hList1"/>
    <dgm:cxn modelId="{3CD88CBC-458C-D346-BA32-602B20571945}" type="presParOf" srcId="{621B0E2A-AC78-4F24-91E9-806E182F36A8}" destId="{A17E980D-E77B-4758-AAEF-A26D1B0F5C0E}" srcOrd="3" destOrd="0" presId="urn:microsoft.com/office/officeart/2005/8/layout/hList1"/>
    <dgm:cxn modelId="{F34ED8F8-14F9-F941-A3F3-A6B482C9373D}" type="presParOf" srcId="{621B0E2A-AC78-4F24-91E9-806E182F36A8}" destId="{2FACE7B2-2A3C-40BA-BC9B-569137218AED}" srcOrd="4" destOrd="0" presId="urn:microsoft.com/office/officeart/2005/8/layout/hList1"/>
    <dgm:cxn modelId="{29F2A5EA-DCF3-0C47-A3DE-879E0E0D332E}" type="presParOf" srcId="{2FACE7B2-2A3C-40BA-BC9B-569137218AED}" destId="{2C3D0B72-F79D-4130-9EE5-1EA7DE81D335}" srcOrd="0" destOrd="0" presId="urn:microsoft.com/office/officeart/2005/8/layout/hList1"/>
    <dgm:cxn modelId="{A66ED8ED-3F5A-CD4C-9774-C45A5D1DEF4F}" type="presParOf" srcId="{2FACE7B2-2A3C-40BA-BC9B-569137218AED}" destId="{E9846B54-40C2-47F7-B626-49B385BF25D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AC62E0-3936-41D7-B2E8-B8BDFD9C9F72}" type="doc">
      <dgm:prSet loTypeId="urn:microsoft.com/office/officeart/2005/8/layout/hProcess9" loCatId="process" qsTypeId="urn:microsoft.com/office/officeart/2005/8/quickstyle/simple1" qsCatId="simple" csTypeId="urn:microsoft.com/office/officeart/2005/8/colors/accent1_2" csCatId="accent1" phldr="1"/>
      <dgm:spPr/>
    </dgm:pt>
    <dgm:pt modelId="{C445E46A-5DC9-42E5-AB3E-3F386425A73A}">
      <dgm:prSet phldrT="[Text]"/>
      <dgm:spPr/>
      <dgm:t>
        <a:bodyPr/>
        <a:lstStyle/>
        <a:p>
          <a:r>
            <a:rPr lang="en-US" dirty="0"/>
            <a:t>Diagnostic Data</a:t>
          </a:r>
        </a:p>
      </dgm:t>
    </dgm:pt>
    <dgm:pt modelId="{7B640B84-7D1B-475B-85A2-55696D7A5E6A}" type="parTrans" cxnId="{FC9F89EE-86C1-4B41-816F-3F4927E16065}">
      <dgm:prSet/>
      <dgm:spPr/>
      <dgm:t>
        <a:bodyPr/>
        <a:lstStyle/>
        <a:p>
          <a:endParaRPr lang="en-US"/>
        </a:p>
      </dgm:t>
    </dgm:pt>
    <dgm:pt modelId="{3A3B3017-7FA2-47C7-9777-7D7AA753432C}" type="sibTrans" cxnId="{FC9F89EE-86C1-4B41-816F-3F4927E16065}">
      <dgm:prSet/>
      <dgm:spPr/>
      <dgm:t>
        <a:bodyPr/>
        <a:lstStyle/>
        <a:p>
          <a:endParaRPr lang="en-US"/>
        </a:p>
      </dgm:t>
    </dgm:pt>
    <dgm:pt modelId="{D078707C-9CCE-454F-8593-FFD34789B850}">
      <dgm:prSet phldrT="[Text]"/>
      <dgm:spPr/>
      <dgm:t>
        <a:bodyPr/>
        <a:lstStyle/>
        <a:p>
          <a:r>
            <a:rPr lang="en-US" dirty="0"/>
            <a:t>Identify Student Needs</a:t>
          </a:r>
        </a:p>
      </dgm:t>
    </dgm:pt>
    <dgm:pt modelId="{576BE9EB-CF94-4D0A-8014-AA173406E02C}" type="parTrans" cxnId="{D1003593-2EEC-4CC6-A5DF-429485A8AF40}">
      <dgm:prSet/>
      <dgm:spPr/>
      <dgm:t>
        <a:bodyPr/>
        <a:lstStyle/>
        <a:p>
          <a:endParaRPr lang="en-US"/>
        </a:p>
      </dgm:t>
    </dgm:pt>
    <dgm:pt modelId="{A8F4980A-9100-4969-8061-DB1EFD7465A0}" type="sibTrans" cxnId="{D1003593-2EEC-4CC6-A5DF-429485A8AF40}">
      <dgm:prSet/>
      <dgm:spPr/>
      <dgm:t>
        <a:bodyPr/>
        <a:lstStyle/>
        <a:p>
          <a:endParaRPr lang="en-US"/>
        </a:p>
      </dgm:t>
    </dgm:pt>
    <dgm:pt modelId="{F0A00064-0E65-40D1-A14E-0919573A2A62}">
      <dgm:prSet phldrT="[Text]"/>
      <dgm:spPr/>
      <dgm:t>
        <a:bodyPr/>
        <a:lstStyle/>
        <a:p>
          <a:r>
            <a:rPr lang="en-US" dirty="0"/>
            <a:t>Individualize Intervention</a:t>
          </a:r>
        </a:p>
      </dgm:t>
    </dgm:pt>
    <dgm:pt modelId="{7C7AE9EB-0D86-4FF2-ABA4-0C63519C33D8}" type="parTrans" cxnId="{F6F4BA9E-A33B-494F-AB72-5B89D43FA0CD}">
      <dgm:prSet/>
      <dgm:spPr/>
      <dgm:t>
        <a:bodyPr/>
        <a:lstStyle/>
        <a:p>
          <a:endParaRPr lang="en-US"/>
        </a:p>
      </dgm:t>
    </dgm:pt>
    <dgm:pt modelId="{E9907C6B-7C02-4045-8F52-1498E3990399}" type="sibTrans" cxnId="{F6F4BA9E-A33B-494F-AB72-5B89D43FA0CD}">
      <dgm:prSet/>
      <dgm:spPr/>
      <dgm:t>
        <a:bodyPr/>
        <a:lstStyle/>
        <a:p>
          <a:endParaRPr lang="en-US"/>
        </a:p>
      </dgm:t>
    </dgm:pt>
    <dgm:pt modelId="{B77D94DE-8724-4D9F-B481-A6A1D3D63D1B}" type="pres">
      <dgm:prSet presAssocID="{BDAC62E0-3936-41D7-B2E8-B8BDFD9C9F72}" presName="CompostProcess" presStyleCnt="0">
        <dgm:presLayoutVars>
          <dgm:dir/>
          <dgm:resizeHandles val="exact"/>
        </dgm:presLayoutVars>
      </dgm:prSet>
      <dgm:spPr/>
    </dgm:pt>
    <dgm:pt modelId="{BB33029F-1396-4CD0-B5F0-8652C9DDA194}" type="pres">
      <dgm:prSet presAssocID="{BDAC62E0-3936-41D7-B2E8-B8BDFD9C9F72}" presName="arrow" presStyleLbl="bgShp" presStyleIdx="0" presStyleCnt="1" custLinFactNeighborX="640" custLinFactNeighborY="-19456"/>
      <dgm:spPr/>
    </dgm:pt>
    <dgm:pt modelId="{A062688D-37EA-4025-8E28-1B076B1B4F98}" type="pres">
      <dgm:prSet presAssocID="{BDAC62E0-3936-41D7-B2E8-B8BDFD9C9F72}" presName="linearProcess" presStyleCnt="0"/>
      <dgm:spPr/>
    </dgm:pt>
    <dgm:pt modelId="{5FCBDE40-2587-4BD8-8751-5FB34CB0FD02}" type="pres">
      <dgm:prSet presAssocID="{C445E46A-5DC9-42E5-AB3E-3F386425A73A}" presName="textNode" presStyleLbl="node1" presStyleIdx="0" presStyleCnt="3">
        <dgm:presLayoutVars>
          <dgm:bulletEnabled val="1"/>
        </dgm:presLayoutVars>
      </dgm:prSet>
      <dgm:spPr/>
    </dgm:pt>
    <dgm:pt modelId="{9D28E05A-E486-45F8-9040-0ED6DFD96B3E}" type="pres">
      <dgm:prSet presAssocID="{3A3B3017-7FA2-47C7-9777-7D7AA753432C}" presName="sibTrans" presStyleCnt="0"/>
      <dgm:spPr/>
    </dgm:pt>
    <dgm:pt modelId="{8A518285-82DB-4EB0-8E14-6BC0F2D1BF78}" type="pres">
      <dgm:prSet presAssocID="{D078707C-9CCE-454F-8593-FFD34789B850}" presName="textNode" presStyleLbl="node1" presStyleIdx="1" presStyleCnt="3">
        <dgm:presLayoutVars>
          <dgm:bulletEnabled val="1"/>
        </dgm:presLayoutVars>
      </dgm:prSet>
      <dgm:spPr/>
    </dgm:pt>
    <dgm:pt modelId="{3979FF18-D4BA-4C7E-9051-9BAD959B6DD9}" type="pres">
      <dgm:prSet presAssocID="{A8F4980A-9100-4969-8061-DB1EFD7465A0}" presName="sibTrans" presStyleCnt="0"/>
      <dgm:spPr/>
    </dgm:pt>
    <dgm:pt modelId="{A6B1F39F-B973-4758-8EEE-2D3CE4B6C0E3}" type="pres">
      <dgm:prSet presAssocID="{F0A00064-0E65-40D1-A14E-0919573A2A62}" presName="textNode" presStyleLbl="node1" presStyleIdx="2" presStyleCnt="3">
        <dgm:presLayoutVars>
          <dgm:bulletEnabled val="1"/>
        </dgm:presLayoutVars>
      </dgm:prSet>
      <dgm:spPr/>
    </dgm:pt>
  </dgm:ptLst>
  <dgm:cxnLst>
    <dgm:cxn modelId="{06DD3024-5878-F84C-90A6-D556AF0A844B}" type="presOf" srcId="{BDAC62E0-3936-41D7-B2E8-B8BDFD9C9F72}" destId="{B77D94DE-8724-4D9F-B481-A6A1D3D63D1B}" srcOrd="0" destOrd="0" presId="urn:microsoft.com/office/officeart/2005/8/layout/hProcess9"/>
    <dgm:cxn modelId="{159B4468-846D-674E-A448-4C5479CD7B4B}" type="presOf" srcId="{F0A00064-0E65-40D1-A14E-0919573A2A62}" destId="{A6B1F39F-B973-4758-8EEE-2D3CE4B6C0E3}" srcOrd="0" destOrd="0" presId="urn:microsoft.com/office/officeart/2005/8/layout/hProcess9"/>
    <dgm:cxn modelId="{69F3E66E-7F6F-5B44-A15B-E2530BBE7D48}" type="presOf" srcId="{D078707C-9CCE-454F-8593-FFD34789B850}" destId="{8A518285-82DB-4EB0-8E14-6BC0F2D1BF78}" srcOrd="0" destOrd="0" presId="urn:microsoft.com/office/officeart/2005/8/layout/hProcess9"/>
    <dgm:cxn modelId="{D1003593-2EEC-4CC6-A5DF-429485A8AF40}" srcId="{BDAC62E0-3936-41D7-B2E8-B8BDFD9C9F72}" destId="{D078707C-9CCE-454F-8593-FFD34789B850}" srcOrd="1" destOrd="0" parTransId="{576BE9EB-CF94-4D0A-8014-AA173406E02C}" sibTransId="{A8F4980A-9100-4969-8061-DB1EFD7465A0}"/>
    <dgm:cxn modelId="{F6F4BA9E-A33B-494F-AB72-5B89D43FA0CD}" srcId="{BDAC62E0-3936-41D7-B2E8-B8BDFD9C9F72}" destId="{F0A00064-0E65-40D1-A14E-0919573A2A62}" srcOrd="2" destOrd="0" parTransId="{7C7AE9EB-0D86-4FF2-ABA4-0C63519C33D8}" sibTransId="{E9907C6B-7C02-4045-8F52-1498E3990399}"/>
    <dgm:cxn modelId="{EB69F2AE-A457-C34C-9495-764496643ED4}" type="presOf" srcId="{C445E46A-5DC9-42E5-AB3E-3F386425A73A}" destId="{5FCBDE40-2587-4BD8-8751-5FB34CB0FD02}" srcOrd="0" destOrd="0" presId="urn:microsoft.com/office/officeart/2005/8/layout/hProcess9"/>
    <dgm:cxn modelId="{FC9F89EE-86C1-4B41-816F-3F4927E16065}" srcId="{BDAC62E0-3936-41D7-B2E8-B8BDFD9C9F72}" destId="{C445E46A-5DC9-42E5-AB3E-3F386425A73A}" srcOrd="0" destOrd="0" parTransId="{7B640B84-7D1B-475B-85A2-55696D7A5E6A}" sibTransId="{3A3B3017-7FA2-47C7-9777-7D7AA753432C}"/>
    <dgm:cxn modelId="{95257D6C-19CD-AB42-8190-FA4FD6D0D379}" type="presParOf" srcId="{B77D94DE-8724-4D9F-B481-A6A1D3D63D1B}" destId="{BB33029F-1396-4CD0-B5F0-8652C9DDA194}" srcOrd="0" destOrd="0" presId="urn:microsoft.com/office/officeart/2005/8/layout/hProcess9"/>
    <dgm:cxn modelId="{9F92EB7D-3385-404E-A7E5-A615E23FCDC1}" type="presParOf" srcId="{B77D94DE-8724-4D9F-B481-A6A1D3D63D1B}" destId="{A062688D-37EA-4025-8E28-1B076B1B4F98}" srcOrd="1" destOrd="0" presId="urn:microsoft.com/office/officeart/2005/8/layout/hProcess9"/>
    <dgm:cxn modelId="{A060BCFB-1101-FC43-989D-D1B5DDCBA065}" type="presParOf" srcId="{A062688D-37EA-4025-8E28-1B076B1B4F98}" destId="{5FCBDE40-2587-4BD8-8751-5FB34CB0FD02}" srcOrd="0" destOrd="0" presId="urn:microsoft.com/office/officeart/2005/8/layout/hProcess9"/>
    <dgm:cxn modelId="{66858D9F-F717-CB41-B352-82EA0703784A}" type="presParOf" srcId="{A062688D-37EA-4025-8E28-1B076B1B4F98}" destId="{9D28E05A-E486-45F8-9040-0ED6DFD96B3E}" srcOrd="1" destOrd="0" presId="urn:microsoft.com/office/officeart/2005/8/layout/hProcess9"/>
    <dgm:cxn modelId="{169BA3F2-87E9-AD4F-8A84-19E09DA9DC76}" type="presParOf" srcId="{A062688D-37EA-4025-8E28-1B076B1B4F98}" destId="{8A518285-82DB-4EB0-8E14-6BC0F2D1BF78}" srcOrd="2" destOrd="0" presId="urn:microsoft.com/office/officeart/2005/8/layout/hProcess9"/>
    <dgm:cxn modelId="{367CD89B-1290-204E-81F1-39B83AF392BC}" type="presParOf" srcId="{A062688D-37EA-4025-8E28-1B076B1B4F98}" destId="{3979FF18-D4BA-4C7E-9051-9BAD959B6DD9}" srcOrd="3" destOrd="0" presId="urn:microsoft.com/office/officeart/2005/8/layout/hProcess9"/>
    <dgm:cxn modelId="{3FE23A0D-A9C0-6849-A6D2-FDF295BBB9D6}" type="presParOf" srcId="{A062688D-37EA-4025-8E28-1B076B1B4F98}" destId="{A6B1F39F-B973-4758-8EEE-2D3CE4B6C0E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DCDBC5-95E9-4F42-8754-6810EB41A3B6}" type="doc">
      <dgm:prSet loTypeId="urn:microsoft.com/office/officeart/2005/8/layout/venn1" loCatId="process" qsTypeId="urn:microsoft.com/office/officeart/2005/8/quickstyle/simple1" qsCatId="simple" csTypeId="urn:microsoft.com/office/officeart/2005/8/colors/colorful3" csCatId="colorful" phldr="1"/>
      <dgm:spPr/>
      <dgm:t>
        <a:bodyPr/>
        <a:lstStyle/>
        <a:p>
          <a:endParaRPr lang="en-US"/>
        </a:p>
      </dgm:t>
    </dgm:pt>
    <dgm:pt modelId="{2EC81A35-8D57-124B-ABCE-2ABCF936B667}">
      <dgm:prSet phldrT="[Text]"/>
      <dgm:spPr>
        <a:solidFill>
          <a:schemeClr val="accent4">
            <a:alpha val="90000"/>
          </a:schemeClr>
        </a:solidFill>
      </dgm:spPr>
      <dgm:t>
        <a:bodyPr/>
        <a:lstStyle/>
        <a:p>
          <a:r>
            <a:rPr lang="en-US" b="1" dirty="0">
              <a:solidFill>
                <a:schemeClr val="bg1"/>
              </a:solidFill>
            </a:rPr>
            <a:t>Abstract</a:t>
          </a:r>
        </a:p>
      </dgm:t>
    </dgm:pt>
    <dgm:pt modelId="{93BFC6B5-0E63-324A-B30F-A7A171F4E817}" type="parTrans" cxnId="{FB8C29D6-657F-7347-9691-7C1B684B2B1E}">
      <dgm:prSet/>
      <dgm:spPr/>
      <dgm:t>
        <a:bodyPr/>
        <a:lstStyle/>
        <a:p>
          <a:endParaRPr lang="en-US"/>
        </a:p>
      </dgm:t>
    </dgm:pt>
    <dgm:pt modelId="{4F34C741-B58B-8E44-B2B7-D1B3810C9DFD}" type="sibTrans" cxnId="{FB8C29D6-657F-7347-9691-7C1B684B2B1E}">
      <dgm:prSet/>
      <dgm:spPr/>
      <dgm:t>
        <a:bodyPr/>
        <a:lstStyle/>
        <a:p>
          <a:endParaRPr lang="en-US"/>
        </a:p>
      </dgm:t>
    </dgm:pt>
    <dgm:pt modelId="{E47640B8-E388-6141-8043-F310278C03B2}">
      <dgm:prSet phldrT="[Text]"/>
      <dgm:spPr>
        <a:solidFill>
          <a:schemeClr val="accent6">
            <a:alpha val="50000"/>
          </a:schemeClr>
        </a:solidFill>
      </dgm:spPr>
      <dgm:t>
        <a:bodyPr/>
        <a:lstStyle/>
        <a:p>
          <a:r>
            <a:rPr lang="en-US" b="1" dirty="0">
              <a:solidFill>
                <a:schemeClr val="bg1"/>
              </a:solidFill>
            </a:rPr>
            <a:t>Representational</a:t>
          </a:r>
        </a:p>
      </dgm:t>
    </dgm:pt>
    <dgm:pt modelId="{57A28E9E-379A-074C-978F-D701171A9D16}" type="parTrans" cxnId="{CCC2C2EA-E3C8-7442-8E0D-C0B533A5BFDE}">
      <dgm:prSet/>
      <dgm:spPr/>
      <dgm:t>
        <a:bodyPr/>
        <a:lstStyle/>
        <a:p>
          <a:endParaRPr lang="en-US"/>
        </a:p>
      </dgm:t>
    </dgm:pt>
    <dgm:pt modelId="{0D294ADB-EF11-D941-B290-D319254BF064}" type="sibTrans" cxnId="{CCC2C2EA-E3C8-7442-8E0D-C0B533A5BFDE}">
      <dgm:prSet/>
      <dgm:spPr/>
      <dgm:t>
        <a:bodyPr/>
        <a:lstStyle/>
        <a:p>
          <a:endParaRPr lang="en-US"/>
        </a:p>
      </dgm:t>
    </dgm:pt>
    <dgm:pt modelId="{865D233C-903B-9F4C-9226-AC6433E046AF}">
      <dgm:prSet phldrT="[Text]"/>
      <dgm:spPr>
        <a:solidFill>
          <a:schemeClr val="accent1">
            <a:alpha val="50000"/>
          </a:schemeClr>
        </a:solidFill>
      </dgm:spPr>
      <dgm:t>
        <a:bodyPr/>
        <a:lstStyle/>
        <a:p>
          <a:r>
            <a:rPr lang="en-US" b="1" dirty="0">
              <a:solidFill>
                <a:schemeClr val="bg1"/>
              </a:solidFill>
            </a:rPr>
            <a:t>Concrete</a:t>
          </a:r>
        </a:p>
      </dgm:t>
    </dgm:pt>
    <dgm:pt modelId="{67884939-1953-8944-996F-DC9AF84144E4}" type="parTrans" cxnId="{5AED5339-DC14-324C-85BB-F084E09E62DD}">
      <dgm:prSet/>
      <dgm:spPr/>
      <dgm:t>
        <a:bodyPr/>
        <a:lstStyle/>
        <a:p>
          <a:endParaRPr lang="en-US"/>
        </a:p>
      </dgm:t>
    </dgm:pt>
    <dgm:pt modelId="{95730D6A-BF57-8149-A562-F4DF03615C2D}" type="sibTrans" cxnId="{5AED5339-DC14-324C-85BB-F084E09E62DD}">
      <dgm:prSet/>
      <dgm:spPr/>
      <dgm:t>
        <a:bodyPr/>
        <a:lstStyle/>
        <a:p>
          <a:endParaRPr lang="en-US"/>
        </a:p>
      </dgm:t>
    </dgm:pt>
    <dgm:pt modelId="{ABB0EE10-8504-404A-8824-5F22425D91BF}" type="pres">
      <dgm:prSet presAssocID="{C2DCDBC5-95E9-4F42-8754-6810EB41A3B6}" presName="compositeShape" presStyleCnt="0">
        <dgm:presLayoutVars>
          <dgm:chMax val="7"/>
          <dgm:dir/>
          <dgm:resizeHandles val="exact"/>
        </dgm:presLayoutVars>
      </dgm:prSet>
      <dgm:spPr/>
    </dgm:pt>
    <dgm:pt modelId="{93E056BD-4766-394C-A4DC-5E4C2451228E}" type="pres">
      <dgm:prSet presAssocID="{2EC81A35-8D57-124B-ABCE-2ABCF936B667}" presName="circ1" presStyleLbl="vennNode1" presStyleIdx="0" presStyleCnt="3" custScaleX="169481" custScaleY="92938" custLinFactNeighborX="-1461" custLinFactNeighborY="-35450"/>
      <dgm:spPr/>
    </dgm:pt>
    <dgm:pt modelId="{9EC0FAFF-6CE3-7640-BE7A-52C4AF5538E2}" type="pres">
      <dgm:prSet presAssocID="{2EC81A35-8D57-124B-ABCE-2ABCF936B667}" presName="circ1Tx" presStyleLbl="revTx" presStyleIdx="0" presStyleCnt="0">
        <dgm:presLayoutVars>
          <dgm:chMax val="0"/>
          <dgm:chPref val="0"/>
          <dgm:bulletEnabled val="1"/>
        </dgm:presLayoutVars>
      </dgm:prSet>
      <dgm:spPr/>
    </dgm:pt>
    <dgm:pt modelId="{E0F896BF-E8D9-2145-B631-F874C101A436}" type="pres">
      <dgm:prSet presAssocID="{E47640B8-E388-6141-8043-F310278C03B2}" presName="circ2" presStyleLbl="vennNode1" presStyleIdx="1" presStyleCnt="3" custScaleX="153807" custLinFactNeighborX="30195" custLinFactNeighborY="-12709"/>
      <dgm:spPr/>
    </dgm:pt>
    <dgm:pt modelId="{524DE1D1-1650-674C-AA9B-4DB5A8E1AD84}" type="pres">
      <dgm:prSet presAssocID="{E47640B8-E388-6141-8043-F310278C03B2}" presName="circ2Tx" presStyleLbl="revTx" presStyleIdx="0" presStyleCnt="0">
        <dgm:presLayoutVars>
          <dgm:chMax val="0"/>
          <dgm:chPref val="0"/>
          <dgm:bulletEnabled val="1"/>
        </dgm:presLayoutVars>
      </dgm:prSet>
      <dgm:spPr/>
    </dgm:pt>
    <dgm:pt modelId="{DDAD003A-79BB-F54B-8024-DA7A6A25F4EE}" type="pres">
      <dgm:prSet presAssocID="{865D233C-903B-9F4C-9226-AC6433E046AF}" presName="circ3" presStyleLbl="vennNode1" presStyleIdx="2" presStyleCnt="3" custScaleX="153807" custScaleY="95170" custLinFactNeighborX="-29221" custLinFactNeighborY="-9740"/>
      <dgm:spPr/>
    </dgm:pt>
    <dgm:pt modelId="{337EDADF-F20D-C040-81EA-8B0554C72AC2}" type="pres">
      <dgm:prSet presAssocID="{865D233C-903B-9F4C-9226-AC6433E046AF}" presName="circ3Tx" presStyleLbl="revTx" presStyleIdx="0" presStyleCnt="0">
        <dgm:presLayoutVars>
          <dgm:chMax val="0"/>
          <dgm:chPref val="0"/>
          <dgm:bulletEnabled val="1"/>
        </dgm:presLayoutVars>
      </dgm:prSet>
      <dgm:spPr/>
    </dgm:pt>
  </dgm:ptLst>
  <dgm:cxnLst>
    <dgm:cxn modelId="{5AED5339-DC14-324C-85BB-F084E09E62DD}" srcId="{C2DCDBC5-95E9-4F42-8754-6810EB41A3B6}" destId="{865D233C-903B-9F4C-9226-AC6433E046AF}" srcOrd="2" destOrd="0" parTransId="{67884939-1953-8944-996F-DC9AF84144E4}" sibTransId="{95730D6A-BF57-8149-A562-F4DF03615C2D}"/>
    <dgm:cxn modelId="{4257C954-CEB4-7249-9D70-2E94198E99BA}" type="presOf" srcId="{865D233C-903B-9F4C-9226-AC6433E046AF}" destId="{DDAD003A-79BB-F54B-8024-DA7A6A25F4EE}" srcOrd="0" destOrd="0" presId="urn:microsoft.com/office/officeart/2005/8/layout/venn1"/>
    <dgm:cxn modelId="{C09D2E72-3D8E-E24B-AE32-0EDD4EF53FAC}" type="presOf" srcId="{2EC81A35-8D57-124B-ABCE-2ABCF936B667}" destId="{93E056BD-4766-394C-A4DC-5E4C2451228E}" srcOrd="0" destOrd="0" presId="urn:microsoft.com/office/officeart/2005/8/layout/venn1"/>
    <dgm:cxn modelId="{A85B4A72-281C-EE48-8EFC-F74EA0FB24A1}" type="presOf" srcId="{E47640B8-E388-6141-8043-F310278C03B2}" destId="{524DE1D1-1650-674C-AA9B-4DB5A8E1AD84}" srcOrd="1" destOrd="0" presId="urn:microsoft.com/office/officeart/2005/8/layout/venn1"/>
    <dgm:cxn modelId="{1C9C9177-E480-464B-AA00-4027BC5BDB78}" type="presOf" srcId="{2EC81A35-8D57-124B-ABCE-2ABCF936B667}" destId="{9EC0FAFF-6CE3-7640-BE7A-52C4AF5538E2}" srcOrd="1" destOrd="0" presId="urn:microsoft.com/office/officeart/2005/8/layout/venn1"/>
    <dgm:cxn modelId="{84EE8394-7640-B64F-9073-6B537059A0AA}" type="presOf" srcId="{865D233C-903B-9F4C-9226-AC6433E046AF}" destId="{337EDADF-F20D-C040-81EA-8B0554C72AC2}" srcOrd="1" destOrd="0" presId="urn:microsoft.com/office/officeart/2005/8/layout/venn1"/>
    <dgm:cxn modelId="{02CDDEAB-2D75-764C-B2B6-4FB862C8EBDB}" type="presOf" srcId="{E47640B8-E388-6141-8043-F310278C03B2}" destId="{E0F896BF-E8D9-2145-B631-F874C101A436}" srcOrd="0" destOrd="0" presId="urn:microsoft.com/office/officeart/2005/8/layout/venn1"/>
    <dgm:cxn modelId="{FB8C29D6-657F-7347-9691-7C1B684B2B1E}" srcId="{C2DCDBC5-95E9-4F42-8754-6810EB41A3B6}" destId="{2EC81A35-8D57-124B-ABCE-2ABCF936B667}" srcOrd="0" destOrd="0" parTransId="{93BFC6B5-0E63-324A-B30F-A7A171F4E817}" sibTransId="{4F34C741-B58B-8E44-B2B7-D1B3810C9DFD}"/>
    <dgm:cxn modelId="{CCC2C2EA-E3C8-7442-8E0D-C0B533A5BFDE}" srcId="{C2DCDBC5-95E9-4F42-8754-6810EB41A3B6}" destId="{E47640B8-E388-6141-8043-F310278C03B2}" srcOrd="1" destOrd="0" parTransId="{57A28E9E-379A-074C-978F-D701171A9D16}" sibTransId="{0D294ADB-EF11-D941-B290-D319254BF064}"/>
    <dgm:cxn modelId="{53D94FF1-9362-A04C-AE53-DC92CA0E06D1}" type="presOf" srcId="{C2DCDBC5-95E9-4F42-8754-6810EB41A3B6}" destId="{ABB0EE10-8504-404A-8824-5F22425D91BF}" srcOrd="0" destOrd="0" presId="urn:microsoft.com/office/officeart/2005/8/layout/venn1"/>
    <dgm:cxn modelId="{3C360085-AA31-0544-9E47-C7DD8B387EB7}" type="presParOf" srcId="{ABB0EE10-8504-404A-8824-5F22425D91BF}" destId="{93E056BD-4766-394C-A4DC-5E4C2451228E}" srcOrd="0" destOrd="0" presId="urn:microsoft.com/office/officeart/2005/8/layout/venn1"/>
    <dgm:cxn modelId="{8370E83C-7AD9-ED4E-A73F-59038C9DF27F}" type="presParOf" srcId="{ABB0EE10-8504-404A-8824-5F22425D91BF}" destId="{9EC0FAFF-6CE3-7640-BE7A-52C4AF5538E2}" srcOrd="1" destOrd="0" presId="urn:microsoft.com/office/officeart/2005/8/layout/venn1"/>
    <dgm:cxn modelId="{73BD17A4-D418-1E40-9E16-B8408E613DB0}" type="presParOf" srcId="{ABB0EE10-8504-404A-8824-5F22425D91BF}" destId="{E0F896BF-E8D9-2145-B631-F874C101A436}" srcOrd="2" destOrd="0" presId="urn:microsoft.com/office/officeart/2005/8/layout/venn1"/>
    <dgm:cxn modelId="{8A2365D8-9C22-9448-BC80-3DB23827D75F}" type="presParOf" srcId="{ABB0EE10-8504-404A-8824-5F22425D91BF}" destId="{524DE1D1-1650-674C-AA9B-4DB5A8E1AD84}" srcOrd="3" destOrd="0" presId="urn:microsoft.com/office/officeart/2005/8/layout/venn1"/>
    <dgm:cxn modelId="{86126C80-49F0-0A45-B409-535BB9E3630B}" type="presParOf" srcId="{ABB0EE10-8504-404A-8824-5F22425D91BF}" destId="{DDAD003A-79BB-F54B-8024-DA7A6A25F4EE}" srcOrd="4" destOrd="0" presId="urn:microsoft.com/office/officeart/2005/8/layout/venn1"/>
    <dgm:cxn modelId="{8DB0A797-5733-504E-A79B-A36EA480BDB8}" type="presParOf" srcId="{ABB0EE10-8504-404A-8824-5F22425D91BF}" destId="{337EDADF-F20D-C040-81EA-8B0554C72AC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C2DCDBC5-95E9-4F42-8754-6810EB41A3B6}" type="doc">
      <dgm:prSet loTypeId="urn:microsoft.com/office/officeart/2005/8/layout/venn1" loCatId="process" qsTypeId="urn:microsoft.com/office/officeart/2005/8/quickstyle/simple1" qsCatId="simple" csTypeId="urn:microsoft.com/office/officeart/2005/8/colors/colorful3" csCatId="colorful" phldr="1"/>
      <dgm:spPr/>
      <dgm:t>
        <a:bodyPr/>
        <a:lstStyle/>
        <a:p>
          <a:endParaRPr lang="en-US"/>
        </a:p>
      </dgm:t>
    </dgm:pt>
    <dgm:pt modelId="{2EC81A35-8D57-124B-ABCE-2ABCF936B667}">
      <dgm:prSet phldrT="[Text]"/>
      <dgm:spPr>
        <a:solidFill>
          <a:schemeClr val="accent4">
            <a:alpha val="90000"/>
          </a:schemeClr>
        </a:solidFill>
      </dgm:spPr>
      <dgm:t>
        <a:bodyPr/>
        <a:lstStyle/>
        <a:p>
          <a:r>
            <a:rPr lang="en-US" b="1" dirty="0">
              <a:solidFill>
                <a:schemeClr val="bg1"/>
              </a:solidFill>
            </a:rPr>
            <a:t>Abstract</a:t>
          </a:r>
        </a:p>
      </dgm:t>
    </dgm:pt>
    <dgm:pt modelId="{93BFC6B5-0E63-324A-B30F-A7A171F4E817}" type="parTrans" cxnId="{FB8C29D6-657F-7347-9691-7C1B684B2B1E}">
      <dgm:prSet/>
      <dgm:spPr/>
      <dgm:t>
        <a:bodyPr/>
        <a:lstStyle/>
        <a:p>
          <a:endParaRPr lang="en-US"/>
        </a:p>
      </dgm:t>
    </dgm:pt>
    <dgm:pt modelId="{4F34C741-B58B-8E44-B2B7-D1B3810C9DFD}" type="sibTrans" cxnId="{FB8C29D6-657F-7347-9691-7C1B684B2B1E}">
      <dgm:prSet/>
      <dgm:spPr/>
      <dgm:t>
        <a:bodyPr/>
        <a:lstStyle/>
        <a:p>
          <a:endParaRPr lang="en-US"/>
        </a:p>
      </dgm:t>
    </dgm:pt>
    <dgm:pt modelId="{E47640B8-E388-6141-8043-F310278C03B2}">
      <dgm:prSet phldrT="[Text]"/>
      <dgm:spPr>
        <a:solidFill>
          <a:schemeClr val="accent6">
            <a:alpha val="50000"/>
          </a:schemeClr>
        </a:solidFill>
      </dgm:spPr>
      <dgm:t>
        <a:bodyPr/>
        <a:lstStyle/>
        <a:p>
          <a:r>
            <a:rPr lang="en-US" b="1" dirty="0">
              <a:solidFill>
                <a:schemeClr val="bg1"/>
              </a:solidFill>
            </a:rPr>
            <a:t>Representational</a:t>
          </a:r>
        </a:p>
      </dgm:t>
    </dgm:pt>
    <dgm:pt modelId="{57A28E9E-379A-074C-978F-D701171A9D16}" type="parTrans" cxnId="{CCC2C2EA-E3C8-7442-8E0D-C0B533A5BFDE}">
      <dgm:prSet/>
      <dgm:spPr/>
      <dgm:t>
        <a:bodyPr/>
        <a:lstStyle/>
        <a:p>
          <a:endParaRPr lang="en-US"/>
        </a:p>
      </dgm:t>
    </dgm:pt>
    <dgm:pt modelId="{0D294ADB-EF11-D941-B290-D319254BF064}" type="sibTrans" cxnId="{CCC2C2EA-E3C8-7442-8E0D-C0B533A5BFDE}">
      <dgm:prSet/>
      <dgm:spPr/>
      <dgm:t>
        <a:bodyPr/>
        <a:lstStyle/>
        <a:p>
          <a:endParaRPr lang="en-US"/>
        </a:p>
      </dgm:t>
    </dgm:pt>
    <dgm:pt modelId="{865D233C-903B-9F4C-9226-AC6433E046AF}">
      <dgm:prSet phldrT="[Text]"/>
      <dgm:spPr>
        <a:solidFill>
          <a:schemeClr val="accent1">
            <a:alpha val="50000"/>
          </a:schemeClr>
        </a:solidFill>
      </dgm:spPr>
      <dgm:t>
        <a:bodyPr/>
        <a:lstStyle/>
        <a:p>
          <a:r>
            <a:rPr lang="en-US" b="1" dirty="0">
              <a:solidFill>
                <a:schemeClr val="bg1"/>
              </a:solidFill>
            </a:rPr>
            <a:t>Concrete</a:t>
          </a:r>
        </a:p>
      </dgm:t>
    </dgm:pt>
    <dgm:pt modelId="{67884939-1953-8944-996F-DC9AF84144E4}" type="parTrans" cxnId="{5AED5339-DC14-324C-85BB-F084E09E62DD}">
      <dgm:prSet/>
      <dgm:spPr/>
      <dgm:t>
        <a:bodyPr/>
        <a:lstStyle/>
        <a:p>
          <a:endParaRPr lang="en-US"/>
        </a:p>
      </dgm:t>
    </dgm:pt>
    <dgm:pt modelId="{95730D6A-BF57-8149-A562-F4DF03615C2D}" type="sibTrans" cxnId="{5AED5339-DC14-324C-85BB-F084E09E62DD}">
      <dgm:prSet/>
      <dgm:spPr/>
      <dgm:t>
        <a:bodyPr/>
        <a:lstStyle/>
        <a:p>
          <a:endParaRPr lang="en-US"/>
        </a:p>
      </dgm:t>
    </dgm:pt>
    <dgm:pt modelId="{ABB0EE10-8504-404A-8824-5F22425D91BF}" type="pres">
      <dgm:prSet presAssocID="{C2DCDBC5-95E9-4F42-8754-6810EB41A3B6}" presName="compositeShape" presStyleCnt="0">
        <dgm:presLayoutVars>
          <dgm:chMax val="7"/>
          <dgm:dir/>
          <dgm:resizeHandles val="exact"/>
        </dgm:presLayoutVars>
      </dgm:prSet>
      <dgm:spPr/>
    </dgm:pt>
    <dgm:pt modelId="{93E056BD-4766-394C-A4DC-5E4C2451228E}" type="pres">
      <dgm:prSet presAssocID="{2EC81A35-8D57-124B-ABCE-2ABCF936B667}" presName="circ1" presStyleLbl="vennNode1" presStyleIdx="0" presStyleCnt="3" custScaleX="169481" custScaleY="92938" custLinFactNeighborX="-1461" custLinFactNeighborY="-35450"/>
      <dgm:spPr/>
    </dgm:pt>
    <dgm:pt modelId="{9EC0FAFF-6CE3-7640-BE7A-52C4AF5538E2}" type="pres">
      <dgm:prSet presAssocID="{2EC81A35-8D57-124B-ABCE-2ABCF936B667}" presName="circ1Tx" presStyleLbl="revTx" presStyleIdx="0" presStyleCnt="0">
        <dgm:presLayoutVars>
          <dgm:chMax val="0"/>
          <dgm:chPref val="0"/>
          <dgm:bulletEnabled val="1"/>
        </dgm:presLayoutVars>
      </dgm:prSet>
      <dgm:spPr/>
    </dgm:pt>
    <dgm:pt modelId="{E0F896BF-E8D9-2145-B631-F874C101A436}" type="pres">
      <dgm:prSet presAssocID="{E47640B8-E388-6141-8043-F310278C03B2}" presName="circ2" presStyleLbl="vennNode1" presStyleIdx="1" presStyleCnt="3" custScaleX="153807" custLinFactNeighborX="30195" custLinFactNeighborY="-12709"/>
      <dgm:spPr/>
    </dgm:pt>
    <dgm:pt modelId="{524DE1D1-1650-674C-AA9B-4DB5A8E1AD84}" type="pres">
      <dgm:prSet presAssocID="{E47640B8-E388-6141-8043-F310278C03B2}" presName="circ2Tx" presStyleLbl="revTx" presStyleIdx="0" presStyleCnt="0">
        <dgm:presLayoutVars>
          <dgm:chMax val="0"/>
          <dgm:chPref val="0"/>
          <dgm:bulletEnabled val="1"/>
        </dgm:presLayoutVars>
      </dgm:prSet>
      <dgm:spPr/>
    </dgm:pt>
    <dgm:pt modelId="{DDAD003A-79BB-F54B-8024-DA7A6A25F4EE}" type="pres">
      <dgm:prSet presAssocID="{865D233C-903B-9F4C-9226-AC6433E046AF}" presName="circ3" presStyleLbl="vennNode1" presStyleIdx="2" presStyleCnt="3" custScaleX="153807" custScaleY="95170" custLinFactNeighborX="-29221" custLinFactNeighborY="-9740"/>
      <dgm:spPr/>
    </dgm:pt>
    <dgm:pt modelId="{337EDADF-F20D-C040-81EA-8B0554C72AC2}" type="pres">
      <dgm:prSet presAssocID="{865D233C-903B-9F4C-9226-AC6433E046AF}" presName="circ3Tx" presStyleLbl="revTx" presStyleIdx="0" presStyleCnt="0">
        <dgm:presLayoutVars>
          <dgm:chMax val="0"/>
          <dgm:chPref val="0"/>
          <dgm:bulletEnabled val="1"/>
        </dgm:presLayoutVars>
      </dgm:prSet>
      <dgm:spPr/>
    </dgm:pt>
  </dgm:ptLst>
  <dgm:cxnLst>
    <dgm:cxn modelId="{917B9405-394E-C343-9D2E-936BB9BE7B05}" type="presOf" srcId="{865D233C-903B-9F4C-9226-AC6433E046AF}" destId="{DDAD003A-79BB-F54B-8024-DA7A6A25F4EE}" srcOrd="0" destOrd="0" presId="urn:microsoft.com/office/officeart/2005/8/layout/venn1"/>
    <dgm:cxn modelId="{98545913-53E9-7447-BE00-D0CBD6A72EC3}" type="presOf" srcId="{E47640B8-E388-6141-8043-F310278C03B2}" destId="{524DE1D1-1650-674C-AA9B-4DB5A8E1AD84}" srcOrd="1" destOrd="0" presId="urn:microsoft.com/office/officeart/2005/8/layout/venn1"/>
    <dgm:cxn modelId="{766B6917-47B8-2644-9253-076CC0C5F0DA}" type="presOf" srcId="{2EC81A35-8D57-124B-ABCE-2ABCF936B667}" destId="{93E056BD-4766-394C-A4DC-5E4C2451228E}" srcOrd="0" destOrd="0" presId="urn:microsoft.com/office/officeart/2005/8/layout/venn1"/>
    <dgm:cxn modelId="{5EDFB817-4216-3546-BAB1-996A842E1096}" type="presOf" srcId="{C2DCDBC5-95E9-4F42-8754-6810EB41A3B6}" destId="{ABB0EE10-8504-404A-8824-5F22425D91BF}" srcOrd="0" destOrd="0" presId="urn:microsoft.com/office/officeart/2005/8/layout/venn1"/>
    <dgm:cxn modelId="{5AED5339-DC14-324C-85BB-F084E09E62DD}" srcId="{C2DCDBC5-95E9-4F42-8754-6810EB41A3B6}" destId="{865D233C-903B-9F4C-9226-AC6433E046AF}" srcOrd="2" destOrd="0" parTransId="{67884939-1953-8944-996F-DC9AF84144E4}" sibTransId="{95730D6A-BF57-8149-A562-F4DF03615C2D}"/>
    <dgm:cxn modelId="{CD95299A-B832-2F4C-9C6F-D58566A78BB3}" type="presOf" srcId="{2EC81A35-8D57-124B-ABCE-2ABCF936B667}" destId="{9EC0FAFF-6CE3-7640-BE7A-52C4AF5538E2}" srcOrd="1" destOrd="0" presId="urn:microsoft.com/office/officeart/2005/8/layout/venn1"/>
    <dgm:cxn modelId="{FB8C29D6-657F-7347-9691-7C1B684B2B1E}" srcId="{C2DCDBC5-95E9-4F42-8754-6810EB41A3B6}" destId="{2EC81A35-8D57-124B-ABCE-2ABCF936B667}" srcOrd="0" destOrd="0" parTransId="{93BFC6B5-0E63-324A-B30F-A7A171F4E817}" sibTransId="{4F34C741-B58B-8E44-B2B7-D1B3810C9DFD}"/>
    <dgm:cxn modelId="{33536DDE-55CB-C942-8037-476F58E1EADB}" type="presOf" srcId="{865D233C-903B-9F4C-9226-AC6433E046AF}" destId="{337EDADF-F20D-C040-81EA-8B0554C72AC2}" srcOrd="1" destOrd="0" presId="urn:microsoft.com/office/officeart/2005/8/layout/venn1"/>
    <dgm:cxn modelId="{B3A138E5-88FD-AE47-8AD9-0A444D357762}" type="presOf" srcId="{E47640B8-E388-6141-8043-F310278C03B2}" destId="{E0F896BF-E8D9-2145-B631-F874C101A436}" srcOrd="0" destOrd="0" presId="urn:microsoft.com/office/officeart/2005/8/layout/venn1"/>
    <dgm:cxn modelId="{CCC2C2EA-E3C8-7442-8E0D-C0B533A5BFDE}" srcId="{C2DCDBC5-95E9-4F42-8754-6810EB41A3B6}" destId="{E47640B8-E388-6141-8043-F310278C03B2}" srcOrd="1" destOrd="0" parTransId="{57A28E9E-379A-074C-978F-D701171A9D16}" sibTransId="{0D294ADB-EF11-D941-B290-D319254BF064}"/>
    <dgm:cxn modelId="{746E6FF9-4F5C-A446-A881-5CBF48F5A078}" type="presParOf" srcId="{ABB0EE10-8504-404A-8824-5F22425D91BF}" destId="{93E056BD-4766-394C-A4DC-5E4C2451228E}" srcOrd="0" destOrd="0" presId="urn:microsoft.com/office/officeart/2005/8/layout/venn1"/>
    <dgm:cxn modelId="{93A3C4A6-223F-C742-9D3F-6191B23B5196}" type="presParOf" srcId="{ABB0EE10-8504-404A-8824-5F22425D91BF}" destId="{9EC0FAFF-6CE3-7640-BE7A-52C4AF5538E2}" srcOrd="1" destOrd="0" presId="urn:microsoft.com/office/officeart/2005/8/layout/venn1"/>
    <dgm:cxn modelId="{6070F4C4-FAD4-6343-B302-76056897ACA7}" type="presParOf" srcId="{ABB0EE10-8504-404A-8824-5F22425D91BF}" destId="{E0F896BF-E8D9-2145-B631-F874C101A436}" srcOrd="2" destOrd="0" presId="urn:microsoft.com/office/officeart/2005/8/layout/venn1"/>
    <dgm:cxn modelId="{38FDBA51-B7B8-D64D-ACB0-2FAD940241BB}" type="presParOf" srcId="{ABB0EE10-8504-404A-8824-5F22425D91BF}" destId="{524DE1D1-1650-674C-AA9B-4DB5A8E1AD84}" srcOrd="3" destOrd="0" presId="urn:microsoft.com/office/officeart/2005/8/layout/venn1"/>
    <dgm:cxn modelId="{E9391D56-9901-1648-BF7E-DBCD7E579D2D}" type="presParOf" srcId="{ABB0EE10-8504-404A-8824-5F22425D91BF}" destId="{DDAD003A-79BB-F54B-8024-DA7A6A25F4EE}" srcOrd="4" destOrd="0" presId="urn:microsoft.com/office/officeart/2005/8/layout/venn1"/>
    <dgm:cxn modelId="{7AA71347-FBB8-0945-BAA6-0B5ACF489E91}" type="presParOf" srcId="{ABB0EE10-8504-404A-8824-5F22425D91BF}" destId="{337EDADF-F20D-C040-81EA-8B0554C72AC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C2DCDBC5-95E9-4F42-8754-6810EB41A3B6}" type="doc">
      <dgm:prSet loTypeId="urn:microsoft.com/office/officeart/2005/8/layout/venn1" loCatId="process" qsTypeId="urn:microsoft.com/office/officeart/2005/8/quickstyle/simple1" qsCatId="simple" csTypeId="urn:microsoft.com/office/officeart/2005/8/colors/colorful3" csCatId="colorful" phldr="1"/>
      <dgm:spPr/>
      <dgm:t>
        <a:bodyPr/>
        <a:lstStyle/>
        <a:p>
          <a:endParaRPr lang="en-US"/>
        </a:p>
      </dgm:t>
    </dgm:pt>
    <dgm:pt modelId="{2EC81A35-8D57-124B-ABCE-2ABCF936B667}">
      <dgm:prSet phldrT="[Text]"/>
      <dgm:spPr>
        <a:solidFill>
          <a:schemeClr val="accent4">
            <a:alpha val="90000"/>
          </a:schemeClr>
        </a:solidFill>
      </dgm:spPr>
      <dgm:t>
        <a:bodyPr/>
        <a:lstStyle/>
        <a:p>
          <a:r>
            <a:rPr lang="en-US" b="1" dirty="0">
              <a:solidFill>
                <a:schemeClr val="bg1"/>
              </a:solidFill>
            </a:rPr>
            <a:t>Abstract</a:t>
          </a:r>
        </a:p>
      </dgm:t>
    </dgm:pt>
    <dgm:pt modelId="{93BFC6B5-0E63-324A-B30F-A7A171F4E817}" type="parTrans" cxnId="{FB8C29D6-657F-7347-9691-7C1B684B2B1E}">
      <dgm:prSet/>
      <dgm:spPr/>
      <dgm:t>
        <a:bodyPr/>
        <a:lstStyle/>
        <a:p>
          <a:endParaRPr lang="en-US"/>
        </a:p>
      </dgm:t>
    </dgm:pt>
    <dgm:pt modelId="{4F34C741-B58B-8E44-B2B7-D1B3810C9DFD}" type="sibTrans" cxnId="{FB8C29D6-657F-7347-9691-7C1B684B2B1E}">
      <dgm:prSet/>
      <dgm:spPr/>
      <dgm:t>
        <a:bodyPr/>
        <a:lstStyle/>
        <a:p>
          <a:endParaRPr lang="en-US"/>
        </a:p>
      </dgm:t>
    </dgm:pt>
    <dgm:pt modelId="{E47640B8-E388-6141-8043-F310278C03B2}">
      <dgm:prSet phldrT="[Text]"/>
      <dgm:spPr>
        <a:solidFill>
          <a:schemeClr val="accent6">
            <a:alpha val="50000"/>
          </a:schemeClr>
        </a:solidFill>
      </dgm:spPr>
      <dgm:t>
        <a:bodyPr/>
        <a:lstStyle/>
        <a:p>
          <a:r>
            <a:rPr lang="en-US" b="1" dirty="0">
              <a:solidFill>
                <a:schemeClr val="bg1"/>
              </a:solidFill>
            </a:rPr>
            <a:t>Representational</a:t>
          </a:r>
        </a:p>
      </dgm:t>
    </dgm:pt>
    <dgm:pt modelId="{57A28E9E-379A-074C-978F-D701171A9D16}" type="parTrans" cxnId="{CCC2C2EA-E3C8-7442-8E0D-C0B533A5BFDE}">
      <dgm:prSet/>
      <dgm:spPr/>
      <dgm:t>
        <a:bodyPr/>
        <a:lstStyle/>
        <a:p>
          <a:endParaRPr lang="en-US"/>
        </a:p>
      </dgm:t>
    </dgm:pt>
    <dgm:pt modelId="{0D294ADB-EF11-D941-B290-D319254BF064}" type="sibTrans" cxnId="{CCC2C2EA-E3C8-7442-8E0D-C0B533A5BFDE}">
      <dgm:prSet/>
      <dgm:spPr/>
      <dgm:t>
        <a:bodyPr/>
        <a:lstStyle/>
        <a:p>
          <a:endParaRPr lang="en-US"/>
        </a:p>
      </dgm:t>
    </dgm:pt>
    <dgm:pt modelId="{865D233C-903B-9F4C-9226-AC6433E046AF}">
      <dgm:prSet phldrT="[Text]"/>
      <dgm:spPr>
        <a:solidFill>
          <a:schemeClr val="accent1">
            <a:alpha val="50000"/>
          </a:schemeClr>
        </a:solidFill>
      </dgm:spPr>
      <dgm:t>
        <a:bodyPr/>
        <a:lstStyle/>
        <a:p>
          <a:r>
            <a:rPr lang="en-US" b="1" dirty="0">
              <a:solidFill>
                <a:schemeClr val="bg1"/>
              </a:solidFill>
            </a:rPr>
            <a:t>Concrete</a:t>
          </a:r>
        </a:p>
      </dgm:t>
    </dgm:pt>
    <dgm:pt modelId="{67884939-1953-8944-996F-DC9AF84144E4}" type="parTrans" cxnId="{5AED5339-DC14-324C-85BB-F084E09E62DD}">
      <dgm:prSet/>
      <dgm:spPr/>
      <dgm:t>
        <a:bodyPr/>
        <a:lstStyle/>
        <a:p>
          <a:endParaRPr lang="en-US"/>
        </a:p>
      </dgm:t>
    </dgm:pt>
    <dgm:pt modelId="{95730D6A-BF57-8149-A562-F4DF03615C2D}" type="sibTrans" cxnId="{5AED5339-DC14-324C-85BB-F084E09E62DD}">
      <dgm:prSet/>
      <dgm:spPr/>
      <dgm:t>
        <a:bodyPr/>
        <a:lstStyle/>
        <a:p>
          <a:endParaRPr lang="en-US"/>
        </a:p>
      </dgm:t>
    </dgm:pt>
    <dgm:pt modelId="{ABB0EE10-8504-404A-8824-5F22425D91BF}" type="pres">
      <dgm:prSet presAssocID="{C2DCDBC5-95E9-4F42-8754-6810EB41A3B6}" presName="compositeShape" presStyleCnt="0">
        <dgm:presLayoutVars>
          <dgm:chMax val="7"/>
          <dgm:dir/>
          <dgm:resizeHandles val="exact"/>
        </dgm:presLayoutVars>
      </dgm:prSet>
      <dgm:spPr/>
    </dgm:pt>
    <dgm:pt modelId="{93E056BD-4766-394C-A4DC-5E4C2451228E}" type="pres">
      <dgm:prSet presAssocID="{2EC81A35-8D57-124B-ABCE-2ABCF936B667}" presName="circ1" presStyleLbl="vennNode1" presStyleIdx="0" presStyleCnt="3" custScaleX="169481" custScaleY="92938" custLinFactNeighborX="-1461" custLinFactNeighborY="-35450"/>
      <dgm:spPr/>
    </dgm:pt>
    <dgm:pt modelId="{9EC0FAFF-6CE3-7640-BE7A-52C4AF5538E2}" type="pres">
      <dgm:prSet presAssocID="{2EC81A35-8D57-124B-ABCE-2ABCF936B667}" presName="circ1Tx" presStyleLbl="revTx" presStyleIdx="0" presStyleCnt="0">
        <dgm:presLayoutVars>
          <dgm:chMax val="0"/>
          <dgm:chPref val="0"/>
          <dgm:bulletEnabled val="1"/>
        </dgm:presLayoutVars>
      </dgm:prSet>
      <dgm:spPr/>
    </dgm:pt>
    <dgm:pt modelId="{E0F896BF-E8D9-2145-B631-F874C101A436}" type="pres">
      <dgm:prSet presAssocID="{E47640B8-E388-6141-8043-F310278C03B2}" presName="circ2" presStyleLbl="vennNode1" presStyleIdx="1" presStyleCnt="3" custScaleX="153807" custLinFactNeighborX="30195" custLinFactNeighborY="-12709"/>
      <dgm:spPr/>
    </dgm:pt>
    <dgm:pt modelId="{524DE1D1-1650-674C-AA9B-4DB5A8E1AD84}" type="pres">
      <dgm:prSet presAssocID="{E47640B8-E388-6141-8043-F310278C03B2}" presName="circ2Tx" presStyleLbl="revTx" presStyleIdx="0" presStyleCnt="0">
        <dgm:presLayoutVars>
          <dgm:chMax val="0"/>
          <dgm:chPref val="0"/>
          <dgm:bulletEnabled val="1"/>
        </dgm:presLayoutVars>
      </dgm:prSet>
      <dgm:spPr/>
    </dgm:pt>
    <dgm:pt modelId="{DDAD003A-79BB-F54B-8024-DA7A6A25F4EE}" type="pres">
      <dgm:prSet presAssocID="{865D233C-903B-9F4C-9226-AC6433E046AF}" presName="circ3" presStyleLbl="vennNode1" presStyleIdx="2" presStyleCnt="3" custScaleX="153807" custScaleY="95170" custLinFactNeighborX="-29221" custLinFactNeighborY="-9740"/>
      <dgm:spPr/>
    </dgm:pt>
    <dgm:pt modelId="{337EDADF-F20D-C040-81EA-8B0554C72AC2}" type="pres">
      <dgm:prSet presAssocID="{865D233C-903B-9F4C-9226-AC6433E046AF}" presName="circ3Tx" presStyleLbl="revTx" presStyleIdx="0" presStyleCnt="0">
        <dgm:presLayoutVars>
          <dgm:chMax val="0"/>
          <dgm:chPref val="0"/>
          <dgm:bulletEnabled val="1"/>
        </dgm:presLayoutVars>
      </dgm:prSet>
      <dgm:spPr/>
    </dgm:pt>
  </dgm:ptLst>
  <dgm:cxnLst>
    <dgm:cxn modelId="{7F00AC02-D32F-F341-BA84-995FE27A2DCC}" type="presOf" srcId="{2EC81A35-8D57-124B-ABCE-2ABCF936B667}" destId="{93E056BD-4766-394C-A4DC-5E4C2451228E}" srcOrd="0" destOrd="0" presId="urn:microsoft.com/office/officeart/2005/8/layout/venn1"/>
    <dgm:cxn modelId="{EF8EA008-63DF-B141-9565-5A09DE8E8F75}" type="presOf" srcId="{E47640B8-E388-6141-8043-F310278C03B2}" destId="{524DE1D1-1650-674C-AA9B-4DB5A8E1AD84}" srcOrd="1" destOrd="0" presId="urn:microsoft.com/office/officeart/2005/8/layout/venn1"/>
    <dgm:cxn modelId="{5AED5339-DC14-324C-85BB-F084E09E62DD}" srcId="{C2DCDBC5-95E9-4F42-8754-6810EB41A3B6}" destId="{865D233C-903B-9F4C-9226-AC6433E046AF}" srcOrd="2" destOrd="0" parTransId="{67884939-1953-8944-996F-DC9AF84144E4}" sibTransId="{95730D6A-BF57-8149-A562-F4DF03615C2D}"/>
    <dgm:cxn modelId="{17E7585A-D83C-0A4E-A0F0-129B5E4FF903}" type="presOf" srcId="{865D233C-903B-9F4C-9226-AC6433E046AF}" destId="{DDAD003A-79BB-F54B-8024-DA7A6A25F4EE}" srcOrd="0" destOrd="0" presId="urn:microsoft.com/office/officeart/2005/8/layout/venn1"/>
    <dgm:cxn modelId="{61598685-A183-D046-BF7E-EE78BAB4ED4C}" type="presOf" srcId="{C2DCDBC5-95E9-4F42-8754-6810EB41A3B6}" destId="{ABB0EE10-8504-404A-8824-5F22425D91BF}" srcOrd="0" destOrd="0" presId="urn:microsoft.com/office/officeart/2005/8/layout/venn1"/>
    <dgm:cxn modelId="{4B21EBA4-5C3B-784D-98D9-566C14870618}" type="presOf" srcId="{2EC81A35-8D57-124B-ABCE-2ABCF936B667}" destId="{9EC0FAFF-6CE3-7640-BE7A-52C4AF5538E2}" srcOrd="1" destOrd="0" presId="urn:microsoft.com/office/officeart/2005/8/layout/venn1"/>
    <dgm:cxn modelId="{80C4F3A8-200B-7D4A-A570-FC7F5F810EC5}" type="presOf" srcId="{E47640B8-E388-6141-8043-F310278C03B2}" destId="{E0F896BF-E8D9-2145-B631-F874C101A436}" srcOrd="0" destOrd="0" presId="urn:microsoft.com/office/officeart/2005/8/layout/venn1"/>
    <dgm:cxn modelId="{FB8C29D6-657F-7347-9691-7C1B684B2B1E}" srcId="{C2DCDBC5-95E9-4F42-8754-6810EB41A3B6}" destId="{2EC81A35-8D57-124B-ABCE-2ABCF936B667}" srcOrd="0" destOrd="0" parTransId="{93BFC6B5-0E63-324A-B30F-A7A171F4E817}" sibTransId="{4F34C741-B58B-8E44-B2B7-D1B3810C9DFD}"/>
    <dgm:cxn modelId="{38ED9ADC-DB3E-2F41-9059-36F31FB80704}" type="presOf" srcId="{865D233C-903B-9F4C-9226-AC6433E046AF}" destId="{337EDADF-F20D-C040-81EA-8B0554C72AC2}" srcOrd="1" destOrd="0" presId="urn:microsoft.com/office/officeart/2005/8/layout/venn1"/>
    <dgm:cxn modelId="{CCC2C2EA-E3C8-7442-8E0D-C0B533A5BFDE}" srcId="{C2DCDBC5-95E9-4F42-8754-6810EB41A3B6}" destId="{E47640B8-E388-6141-8043-F310278C03B2}" srcOrd="1" destOrd="0" parTransId="{57A28E9E-379A-074C-978F-D701171A9D16}" sibTransId="{0D294ADB-EF11-D941-B290-D319254BF064}"/>
    <dgm:cxn modelId="{0CAE07CB-4042-5043-9379-EE4CBB420EA5}" type="presParOf" srcId="{ABB0EE10-8504-404A-8824-5F22425D91BF}" destId="{93E056BD-4766-394C-A4DC-5E4C2451228E}" srcOrd="0" destOrd="0" presId="urn:microsoft.com/office/officeart/2005/8/layout/venn1"/>
    <dgm:cxn modelId="{23C219BF-AAF4-584E-AA5C-7AE20A4D22F1}" type="presParOf" srcId="{ABB0EE10-8504-404A-8824-5F22425D91BF}" destId="{9EC0FAFF-6CE3-7640-BE7A-52C4AF5538E2}" srcOrd="1" destOrd="0" presId="urn:microsoft.com/office/officeart/2005/8/layout/venn1"/>
    <dgm:cxn modelId="{B78B2241-E0BD-9640-841E-AEBAA201D2BA}" type="presParOf" srcId="{ABB0EE10-8504-404A-8824-5F22425D91BF}" destId="{E0F896BF-E8D9-2145-B631-F874C101A436}" srcOrd="2" destOrd="0" presId="urn:microsoft.com/office/officeart/2005/8/layout/venn1"/>
    <dgm:cxn modelId="{31C20144-A01B-9948-972E-123CFF120B43}" type="presParOf" srcId="{ABB0EE10-8504-404A-8824-5F22425D91BF}" destId="{524DE1D1-1650-674C-AA9B-4DB5A8E1AD84}" srcOrd="3" destOrd="0" presId="urn:microsoft.com/office/officeart/2005/8/layout/venn1"/>
    <dgm:cxn modelId="{6374C8E6-6DC7-654A-895E-17E1496AE033}" type="presParOf" srcId="{ABB0EE10-8504-404A-8824-5F22425D91BF}" destId="{DDAD003A-79BB-F54B-8024-DA7A6A25F4EE}" srcOrd="4" destOrd="0" presId="urn:microsoft.com/office/officeart/2005/8/layout/venn1"/>
    <dgm:cxn modelId="{1145EF6C-278C-F942-959C-7FE74DA09921}" type="presParOf" srcId="{ABB0EE10-8504-404A-8824-5F22425D91BF}" destId="{337EDADF-F20D-C040-81EA-8B0554C72AC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A217F-1E1D-3242-9085-ED4F2EEEA8C5}">
      <dsp:nvSpPr>
        <dsp:cNvPr id="0" name=""/>
        <dsp:cNvSpPr/>
      </dsp:nvSpPr>
      <dsp:spPr>
        <a:xfrm>
          <a:off x="0" y="4841771"/>
          <a:ext cx="6248400" cy="79433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Implement and Monitor</a:t>
          </a:r>
        </a:p>
      </dsp:txBody>
      <dsp:txXfrm>
        <a:off x="0" y="4841771"/>
        <a:ext cx="6248400" cy="794332"/>
      </dsp:txXfrm>
    </dsp:sp>
    <dsp:sp modelId="{C018BFED-025E-B444-998C-5877321A9389}">
      <dsp:nvSpPr>
        <dsp:cNvPr id="0" name=""/>
        <dsp:cNvSpPr/>
      </dsp:nvSpPr>
      <dsp:spPr>
        <a:xfrm rot="10800000">
          <a:off x="0" y="3632002"/>
          <a:ext cx="6248400" cy="1221684"/>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Treatment</a:t>
          </a:r>
        </a:p>
      </dsp:txBody>
      <dsp:txXfrm rot="-10800000">
        <a:off x="0" y="3632002"/>
        <a:ext cx="6248400" cy="428811"/>
      </dsp:txXfrm>
    </dsp:sp>
    <dsp:sp modelId="{8F17DE76-43D3-AF45-8350-0CB8BD52872E}">
      <dsp:nvSpPr>
        <dsp:cNvPr id="0" name=""/>
        <dsp:cNvSpPr/>
      </dsp:nvSpPr>
      <dsp:spPr>
        <a:xfrm>
          <a:off x="0" y="4060813"/>
          <a:ext cx="6248400" cy="36528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Intervention Design</a:t>
          </a:r>
        </a:p>
      </dsp:txBody>
      <dsp:txXfrm>
        <a:off x="0" y="4060813"/>
        <a:ext cx="6248400" cy="365283"/>
      </dsp:txXfrm>
    </dsp:sp>
    <dsp:sp modelId="{FE4A2945-504E-A448-B474-5D8796D48206}">
      <dsp:nvSpPr>
        <dsp:cNvPr id="0" name=""/>
        <dsp:cNvSpPr/>
      </dsp:nvSpPr>
      <dsp:spPr>
        <a:xfrm rot="10800000">
          <a:off x="0" y="2422233"/>
          <a:ext cx="6248400" cy="1221684"/>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Diagnosis</a:t>
          </a:r>
        </a:p>
      </dsp:txBody>
      <dsp:txXfrm rot="-10800000">
        <a:off x="0" y="2422233"/>
        <a:ext cx="6248400" cy="428811"/>
      </dsp:txXfrm>
    </dsp:sp>
    <dsp:sp modelId="{207A7839-F2A5-BD4C-9B4E-3AB2522E0CC8}">
      <dsp:nvSpPr>
        <dsp:cNvPr id="0" name=""/>
        <dsp:cNvSpPr/>
      </dsp:nvSpPr>
      <dsp:spPr>
        <a:xfrm>
          <a:off x="0" y="2851044"/>
          <a:ext cx="6248400" cy="36528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Reasons why a student struggles</a:t>
          </a:r>
        </a:p>
      </dsp:txBody>
      <dsp:txXfrm>
        <a:off x="0" y="2851044"/>
        <a:ext cx="6248400" cy="365283"/>
      </dsp:txXfrm>
    </dsp:sp>
    <dsp:sp modelId="{50F83E9E-99C9-AD46-9B1A-DD782215CD48}">
      <dsp:nvSpPr>
        <dsp:cNvPr id="0" name=""/>
        <dsp:cNvSpPr/>
      </dsp:nvSpPr>
      <dsp:spPr>
        <a:xfrm rot="10800000">
          <a:off x="0" y="1212464"/>
          <a:ext cx="6248400" cy="1221684"/>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Diagnostic Assessment</a:t>
          </a:r>
        </a:p>
      </dsp:txBody>
      <dsp:txXfrm rot="-10800000">
        <a:off x="0" y="1212464"/>
        <a:ext cx="6248400" cy="428811"/>
      </dsp:txXfrm>
    </dsp:sp>
    <dsp:sp modelId="{849B3B92-ED9E-CB47-8C60-5A5A1725EC06}">
      <dsp:nvSpPr>
        <dsp:cNvPr id="0" name=""/>
        <dsp:cNvSpPr/>
      </dsp:nvSpPr>
      <dsp:spPr>
        <a:xfrm>
          <a:off x="0" y="1641275"/>
          <a:ext cx="6248400" cy="36528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Grade-level mathematics diagnostic assessment</a:t>
          </a:r>
        </a:p>
      </dsp:txBody>
      <dsp:txXfrm>
        <a:off x="0" y="1641275"/>
        <a:ext cx="6248400" cy="365283"/>
      </dsp:txXfrm>
    </dsp:sp>
    <dsp:sp modelId="{91416E7D-EA8B-9245-A077-DD8E3577D402}">
      <dsp:nvSpPr>
        <dsp:cNvPr id="0" name=""/>
        <dsp:cNvSpPr/>
      </dsp:nvSpPr>
      <dsp:spPr>
        <a:xfrm rot="10800000">
          <a:off x="0" y="2695"/>
          <a:ext cx="6248400" cy="1221684"/>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Screening and/or Progress Monitoring</a:t>
          </a:r>
        </a:p>
      </dsp:txBody>
      <dsp:txXfrm rot="-10800000">
        <a:off x="0" y="2695"/>
        <a:ext cx="6248400" cy="428811"/>
      </dsp:txXfrm>
    </dsp:sp>
    <dsp:sp modelId="{56BE09D0-2C6A-814C-AEBB-EA00F90A52FB}">
      <dsp:nvSpPr>
        <dsp:cNvPr id="0" name=""/>
        <dsp:cNvSpPr/>
      </dsp:nvSpPr>
      <dsp:spPr>
        <a:xfrm>
          <a:off x="0" y="431506"/>
          <a:ext cx="6248400" cy="36528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At-risk for not meeting curricular expectations</a:t>
          </a:r>
        </a:p>
      </dsp:txBody>
      <dsp:txXfrm>
        <a:off x="0" y="431506"/>
        <a:ext cx="6248400" cy="3652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67F73-D30C-F849-BD12-2975D8B8BDD8}">
      <dsp:nvSpPr>
        <dsp:cNvPr id="0" name=""/>
        <dsp:cNvSpPr/>
      </dsp:nvSpPr>
      <dsp:spPr>
        <a:xfrm>
          <a:off x="2650340" y="1377234"/>
          <a:ext cx="2873721" cy="2873721"/>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Diagnostic Data</a:t>
          </a:r>
        </a:p>
      </dsp:txBody>
      <dsp:txXfrm>
        <a:off x="3071187" y="1798081"/>
        <a:ext cx="2032027" cy="2032027"/>
      </dsp:txXfrm>
    </dsp:sp>
    <dsp:sp modelId="{A2230F86-CE51-4445-A4FC-5C707BFCF5E2}">
      <dsp:nvSpPr>
        <dsp:cNvPr id="0" name=""/>
        <dsp:cNvSpPr/>
      </dsp:nvSpPr>
      <dsp:spPr>
        <a:xfrm>
          <a:off x="3272559" y="144513"/>
          <a:ext cx="1629284" cy="1599915"/>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Diagnostic Interviews</a:t>
          </a:r>
        </a:p>
      </dsp:txBody>
      <dsp:txXfrm>
        <a:off x="3511162" y="378815"/>
        <a:ext cx="1152078" cy="1131311"/>
      </dsp:txXfrm>
    </dsp:sp>
    <dsp:sp modelId="{01E762E3-1634-A546-9338-B8B60B48CAA2}">
      <dsp:nvSpPr>
        <dsp:cNvPr id="0" name=""/>
        <dsp:cNvSpPr/>
      </dsp:nvSpPr>
      <dsp:spPr>
        <a:xfrm>
          <a:off x="4877526" y="2963964"/>
          <a:ext cx="1657634" cy="1569885"/>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Learning Progress-ions</a:t>
          </a:r>
        </a:p>
      </dsp:txBody>
      <dsp:txXfrm>
        <a:off x="5120281" y="3193868"/>
        <a:ext cx="1172124" cy="1110077"/>
      </dsp:txXfrm>
    </dsp:sp>
    <dsp:sp modelId="{0DB464BD-E159-C74B-87AA-28B1E883A096}">
      <dsp:nvSpPr>
        <dsp:cNvPr id="0" name=""/>
        <dsp:cNvSpPr/>
      </dsp:nvSpPr>
      <dsp:spPr>
        <a:xfrm>
          <a:off x="1694439" y="2974180"/>
          <a:ext cx="1547240" cy="1549452"/>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Error Analysis</a:t>
          </a:r>
        </a:p>
      </dsp:txBody>
      <dsp:txXfrm>
        <a:off x="1921027" y="3201092"/>
        <a:ext cx="1094064" cy="10956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1B2DA-6D73-AB4D-8EEF-E77AF88F1E33}">
      <dsp:nvSpPr>
        <dsp:cNvPr id="0" name=""/>
        <dsp:cNvSpPr/>
      </dsp:nvSpPr>
      <dsp:spPr>
        <a:xfrm rot="5400000">
          <a:off x="990240" y="1366873"/>
          <a:ext cx="1208881" cy="1376269"/>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074A63F-F181-0848-A219-A276E229E165}">
      <dsp:nvSpPr>
        <dsp:cNvPr id="0" name=""/>
        <dsp:cNvSpPr/>
      </dsp:nvSpPr>
      <dsp:spPr>
        <a:xfrm>
          <a:off x="669959" y="26803"/>
          <a:ext cx="2035045" cy="1424465"/>
        </a:xfrm>
        <a:prstGeom prst="roundRect">
          <a:avLst>
            <a:gd name="adj"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Types of Errors</a:t>
          </a:r>
        </a:p>
      </dsp:txBody>
      <dsp:txXfrm>
        <a:off x="739508" y="96352"/>
        <a:ext cx="1895947" cy="1285367"/>
      </dsp:txXfrm>
    </dsp:sp>
    <dsp:sp modelId="{89ACBD25-2A2E-6A4C-905A-FDAAA385253C}">
      <dsp:nvSpPr>
        <dsp:cNvPr id="0" name=""/>
        <dsp:cNvSpPr/>
      </dsp:nvSpPr>
      <dsp:spPr>
        <a:xfrm>
          <a:off x="2705004" y="162659"/>
          <a:ext cx="1480097" cy="115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en-US" sz="1900" kern="1200"/>
            <a:t>Analyze responses</a:t>
          </a:r>
        </a:p>
      </dsp:txBody>
      <dsp:txXfrm>
        <a:off x="2705004" y="162659"/>
        <a:ext cx="1480097" cy="1151315"/>
      </dsp:txXfrm>
    </dsp:sp>
    <dsp:sp modelId="{2994D4C4-D5E2-3146-8F94-3E55AEC9AD12}">
      <dsp:nvSpPr>
        <dsp:cNvPr id="0" name=""/>
        <dsp:cNvSpPr/>
      </dsp:nvSpPr>
      <dsp:spPr>
        <a:xfrm rot="5400000">
          <a:off x="2677508" y="2967018"/>
          <a:ext cx="1208881" cy="1376269"/>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A276D1D-BDCC-2444-B563-3FF0C5008F2F}">
      <dsp:nvSpPr>
        <dsp:cNvPr id="0" name=""/>
        <dsp:cNvSpPr/>
      </dsp:nvSpPr>
      <dsp:spPr>
        <a:xfrm>
          <a:off x="2357228" y="1626948"/>
          <a:ext cx="2035045" cy="1424465"/>
        </a:xfrm>
        <a:prstGeom prst="roundRect">
          <a:avLst>
            <a:gd name="adj"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Slips or bugs</a:t>
          </a:r>
        </a:p>
      </dsp:txBody>
      <dsp:txXfrm>
        <a:off x="2426777" y="1696497"/>
        <a:ext cx="1895947" cy="1285367"/>
      </dsp:txXfrm>
    </dsp:sp>
    <dsp:sp modelId="{89E3B78C-82D6-2943-BAD0-CD92E46E448B}">
      <dsp:nvSpPr>
        <dsp:cNvPr id="0" name=""/>
        <dsp:cNvSpPr/>
      </dsp:nvSpPr>
      <dsp:spPr>
        <a:xfrm>
          <a:off x="4392273" y="1762803"/>
          <a:ext cx="1480097" cy="115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Gather more data</a:t>
          </a:r>
        </a:p>
      </dsp:txBody>
      <dsp:txXfrm>
        <a:off x="4392273" y="1762803"/>
        <a:ext cx="1480097" cy="1151315"/>
      </dsp:txXfrm>
    </dsp:sp>
    <dsp:sp modelId="{AD93DB71-5B9B-164B-84C0-8CD35DB40EFA}">
      <dsp:nvSpPr>
        <dsp:cNvPr id="0" name=""/>
        <dsp:cNvSpPr/>
      </dsp:nvSpPr>
      <dsp:spPr>
        <a:xfrm>
          <a:off x="4044497" y="3227093"/>
          <a:ext cx="2035045" cy="1424465"/>
        </a:xfrm>
        <a:prstGeom prst="roundRect">
          <a:avLst>
            <a:gd name="adj"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Ask why</a:t>
          </a:r>
        </a:p>
      </dsp:txBody>
      <dsp:txXfrm>
        <a:off x="4114046" y="3296642"/>
        <a:ext cx="1895947" cy="1285367"/>
      </dsp:txXfrm>
    </dsp:sp>
    <dsp:sp modelId="{F12C4983-4F51-D142-8C7D-BD49EE1B92FC}">
      <dsp:nvSpPr>
        <dsp:cNvPr id="0" name=""/>
        <dsp:cNvSpPr/>
      </dsp:nvSpPr>
      <dsp:spPr>
        <a:xfrm>
          <a:off x="6079542" y="3362948"/>
          <a:ext cx="1480097" cy="115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When, why</a:t>
          </a:r>
        </a:p>
      </dsp:txBody>
      <dsp:txXfrm>
        <a:off x="6079542" y="3362948"/>
        <a:ext cx="1480097" cy="11513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9306C-7CDF-4293-8908-DD62FDF6448C}">
      <dsp:nvSpPr>
        <dsp:cNvPr id="0" name=""/>
        <dsp:cNvSpPr/>
      </dsp:nvSpPr>
      <dsp:spPr>
        <a:xfrm>
          <a:off x="4527" y="863583"/>
          <a:ext cx="2419052" cy="967620"/>
        </a:xfrm>
        <a:prstGeom prst="rect">
          <a:avLst/>
        </a:prstGeom>
        <a:solidFill>
          <a:schemeClr val="accent1">
            <a:lumMod val="60000"/>
            <a:lumOff val="4000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Student 1 Errors</a:t>
          </a:r>
        </a:p>
      </dsp:txBody>
      <dsp:txXfrm>
        <a:off x="4527" y="863583"/>
        <a:ext cx="2419052" cy="967620"/>
      </dsp:txXfrm>
    </dsp:sp>
    <dsp:sp modelId="{31F870E7-9793-43FE-8A0C-0195BB6FDD76}">
      <dsp:nvSpPr>
        <dsp:cNvPr id="0" name=""/>
        <dsp:cNvSpPr/>
      </dsp:nvSpPr>
      <dsp:spPr>
        <a:xfrm>
          <a:off x="4527" y="1831204"/>
          <a:ext cx="2419052" cy="29440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Student added the digits in each place (whole numbers, numerator, denominator)</a:t>
          </a:r>
        </a:p>
      </dsp:txBody>
      <dsp:txXfrm>
        <a:off x="4527" y="1831204"/>
        <a:ext cx="2419052" cy="2944012"/>
      </dsp:txXfrm>
    </dsp:sp>
    <dsp:sp modelId="{4A935888-9679-4DC5-A3DA-4B41CD6C4990}">
      <dsp:nvSpPr>
        <dsp:cNvPr id="0" name=""/>
        <dsp:cNvSpPr/>
      </dsp:nvSpPr>
      <dsp:spPr>
        <a:xfrm>
          <a:off x="2762247" y="863583"/>
          <a:ext cx="2705105" cy="967620"/>
        </a:xfrm>
        <a:prstGeom prst="rect">
          <a:avLst/>
        </a:prstGeom>
        <a:solidFill>
          <a:schemeClr val="accent1">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Possible Next Steps</a:t>
          </a:r>
        </a:p>
      </dsp:txBody>
      <dsp:txXfrm>
        <a:off x="2762247" y="863583"/>
        <a:ext cx="2705105" cy="967620"/>
      </dsp:txXfrm>
    </dsp:sp>
    <dsp:sp modelId="{FE44473A-3C95-4045-B87A-85D8C541D129}">
      <dsp:nvSpPr>
        <dsp:cNvPr id="0" name=""/>
        <dsp:cNvSpPr/>
      </dsp:nvSpPr>
      <dsp:spPr>
        <a:xfrm>
          <a:off x="2788965" y="1831204"/>
          <a:ext cx="2651668" cy="29440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Both: Explicit instruction on division with remainders</a:t>
          </a:r>
        </a:p>
        <a:p>
          <a:pPr marL="228600" lvl="1" indent="-228600" algn="l" defTabSz="889000">
            <a:lnSpc>
              <a:spcPct val="90000"/>
            </a:lnSpc>
            <a:spcBef>
              <a:spcPct val="0"/>
            </a:spcBef>
            <a:spcAft>
              <a:spcPct val="15000"/>
            </a:spcAft>
            <a:buChar char="•"/>
          </a:pPr>
          <a:r>
            <a:rPr lang="en-US" sz="2000" kern="1200" dirty="0"/>
            <a:t>Student 2:</a:t>
          </a:r>
        </a:p>
        <a:p>
          <a:pPr marL="457200" lvl="2" indent="-228600" algn="l" defTabSz="889000">
            <a:lnSpc>
              <a:spcPct val="90000"/>
            </a:lnSpc>
            <a:spcBef>
              <a:spcPct val="0"/>
            </a:spcBef>
            <a:spcAft>
              <a:spcPct val="15000"/>
            </a:spcAft>
            <a:buChar char="•"/>
          </a:pPr>
          <a:r>
            <a:rPr lang="en-US" sz="2000" kern="1200" dirty="0"/>
            <a:t>Estimation skills</a:t>
          </a:r>
        </a:p>
        <a:p>
          <a:pPr marL="457200" lvl="2" indent="-228600" algn="l" defTabSz="889000">
            <a:lnSpc>
              <a:spcPct val="90000"/>
            </a:lnSpc>
            <a:spcBef>
              <a:spcPct val="0"/>
            </a:spcBef>
            <a:spcAft>
              <a:spcPct val="15000"/>
            </a:spcAft>
            <a:buChar char="•"/>
          </a:pPr>
          <a:r>
            <a:rPr lang="en-US" sz="2000" kern="1200" dirty="0"/>
            <a:t>Checking work</a:t>
          </a:r>
        </a:p>
        <a:p>
          <a:pPr marL="457200" lvl="2" indent="-228600" algn="l" defTabSz="889000">
            <a:lnSpc>
              <a:spcPct val="90000"/>
            </a:lnSpc>
            <a:spcBef>
              <a:spcPct val="0"/>
            </a:spcBef>
            <a:spcAft>
              <a:spcPct val="15000"/>
            </a:spcAft>
            <a:buChar char="•"/>
          </a:pPr>
          <a:r>
            <a:rPr lang="en-US" sz="2000" kern="1200" dirty="0"/>
            <a:t>Reasonableness of answers</a:t>
          </a:r>
        </a:p>
      </dsp:txBody>
      <dsp:txXfrm>
        <a:off x="2788965" y="1831204"/>
        <a:ext cx="2651668" cy="2944012"/>
      </dsp:txXfrm>
    </dsp:sp>
    <dsp:sp modelId="{2C3D0B72-F79D-4130-9EE5-1EA7DE81D335}">
      <dsp:nvSpPr>
        <dsp:cNvPr id="0" name=""/>
        <dsp:cNvSpPr/>
      </dsp:nvSpPr>
      <dsp:spPr>
        <a:xfrm>
          <a:off x="5806019" y="863583"/>
          <a:ext cx="2419052" cy="967620"/>
        </a:xfrm>
        <a:prstGeom prst="rect">
          <a:avLst/>
        </a:prstGeom>
        <a:solidFill>
          <a:schemeClr val="accent1">
            <a:lumMod val="60000"/>
            <a:lumOff val="4000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Student 2 Errors</a:t>
          </a:r>
        </a:p>
      </dsp:txBody>
      <dsp:txXfrm>
        <a:off x="5806019" y="863583"/>
        <a:ext cx="2419052" cy="967620"/>
      </dsp:txXfrm>
    </dsp:sp>
    <dsp:sp modelId="{E9846B54-40C2-47F7-B626-49B385BF25D7}">
      <dsp:nvSpPr>
        <dsp:cNvPr id="0" name=""/>
        <dsp:cNvSpPr/>
      </dsp:nvSpPr>
      <dsp:spPr>
        <a:xfrm>
          <a:off x="5806019" y="1831204"/>
          <a:ext cx="2419052" cy="29440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Student may understand how to add fractions with like denominators</a:t>
          </a:r>
        </a:p>
        <a:p>
          <a:pPr marL="228600" lvl="1" indent="-228600" algn="l" defTabSz="889000">
            <a:lnSpc>
              <a:spcPct val="90000"/>
            </a:lnSpc>
            <a:spcBef>
              <a:spcPct val="0"/>
            </a:spcBef>
            <a:spcAft>
              <a:spcPct val="15000"/>
            </a:spcAft>
            <a:buChar char="•"/>
          </a:pPr>
          <a:r>
            <a:rPr lang="en-US" sz="2000" kern="1200" dirty="0"/>
            <a:t>Need more samples to verify</a:t>
          </a:r>
        </a:p>
        <a:p>
          <a:pPr marL="228600" lvl="1" indent="-228600" algn="l" defTabSz="889000">
            <a:lnSpc>
              <a:spcPct val="90000"/>
            </a:lnSpc>
            <a:spcBef>
              <a:spcPct val="0"/>
            </a:spcBef>
            <a:spcAft>
              <a:spcPct val="15000"/>
            </a:spcAft>
            <a:buChar char="•"/>
          </a:pPr>
          <a:r>
            <a:rPr lang="en-US" sz="2000" kern="1200" dirty="0"/>
            <a:t>Did not reduce</a:t>
          </a:r>
        </a:p>
      </dsp:txBody>
      <dsp:txXfrm>
        <a:off x="5806019" y="1831204"/>
        <a:ext cx="2419052" cy="29440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9306C-7CDF-4293-8908-DD62FDF6448C}">
      <dsp:nvSpPr>
        <dsp:cNvPr id="0" name=""/>
        <dsp:cNvSpPr/>
      </dsp:nvSpPr>
      <dsp:spPr>
        <a:xfrm>
          <a:off x="4527" y="843143"/>
          <a:ext cx="2419052" cy="967620"/>
        </a:xfrm>
        <a:prstGeom prst="rect">
          <a:avLst/>
        </a:prstGeom>
        <a:solidFill>
          <a:schemeClr val="accent1">
            <a:lumMod val="60000"/>
            <a:lumOff val="4000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Student 1 Errors</a:t>
          </a:r>
        </a:p>
      </dsp:txBody>
      <dsp:txXfrm>
        <a:off x="4527" y="843143"/>
        <a:ext cx="2419052" cy="967620"/>
      </dsp:txXfrm>
    </dsp:sp>
    <dsp:sp modelId="{31F870E7-9793-43FE-8A0C-0195BB6FDD76}">
      <dsp:nvSpPr>
        <dsp:cNvPr id="0" name=""/>
        <dsp:cNvSpPr/>
      </dsp:nvSpPr>
      <dsp:spPr>
        <a:xfrm>
          <a:off x="4527" y="1810764"/>
          <a:ext cx="2419052" cy="298489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May understand basic concept of division</a:t>
          </a:r>
        </a:p>
        <a:p>
          <a:pPr marL="228600" lvl="1" indent="-228600" algn="l" defTabSz="889000">
            <a:lnSpc>
              <a:spcPct val="90000"/>
            </a:lnSpc>
            <a:spcBef>
              <a:spcPct val="0"/>
            </a:spcBef>
            <a:spcAft>
              <a:spcPct val="15000"/>
            </a:spcAft>
            <a:buChar char="•"/>
          </a:pPr>
          <a:r>
            <a:rPr lang="en-US" sz="2000" kern="1200" dirty="0"/>
            <a:t>Does not show remainder or steps</a:t>
          </a:r>
        </a:p>
        <a:p>
          <a:pPr marL="228600" lvl="1" indent="-228600" algn="l" defTabSz="889000">
            <a:lnSpc>
              <a:spcPct val="90000"/>
            </a:lnSpc>
            <a:spcBef>
              <a:spcPct val="0"/>
            </a:spcBef>
            <a:spcAft>
              <a:spcPct val="15000"/>
            </a:spcAft>
            <a:buChar char="•"/>
          </a:pPr>
          <a:r>
            <a:rPr lang="en-US" sz="2000" kern="1200" dirty="0"/>
            <a:t>May have defective algorithm</a:t>
          </a:r>
        </a:p>
      </dsp:txBody>
      <dsp:txXfrm>
        <a:off x="4527" y="1810764"/>
        <a:ext cx="2419052" cy="2984891"/>
      </dsp:txXfrm>
    </dsp:sp>
    <dsp:sp modelId="{4A935888-9679-4DC5-A3DA-4B41CD6C4990}">
      <dsp:nvSpPr>
        <dsp:cNvPr id="0" name=""/>
        <dsp:cNvSpPr/>
      </dsp:nvSpPr>
      <dsp:spPr>
        <a:xfrm>
          <a:off x="2762247" y="840862"/>
          <a:ext cx="2705105" cy="967620"/>
        </a:xfrm>
        <a:prstGeom prst="rect">
          <a:avLst/>
        </a:prstGeom>
        <a:solidFill>
          <a:schemeClr val="accent1">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Possible Next Steps</a:t>
          </a:r>
        </a:p>
      </dsp:txBody>
      <dsp:txXfrm>
        <a:off x="2762247" y="840862"/>
        <a:ext cx="2705105" cy="967620"/>
      </dsp:txXfrm>
    </dsp:sp>
    <dsp:sp modelId="{FE44473A-3C95-4045-B87A-85D8C541D129}">
      <dsp:nvSpPr>
        <dsp:cNvPr id="0" name=""/>
        <dsp:cNvSpPr/>
      </dsp:nvSpPr>
      <dsp:spPr>
        <a:xfrm>
          <a:off x="2788965" y="1808483"/>
          <a:ext cx="2651668" cy="29894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Both: Explicit instruction on division with remainders</a:t>
          </a:r>
        </a:p>
        <a:p>
          <a:pPr marL="228600" lvl="1" indent="-228600" algn="l" defTabSz="889000">
            <a:lnSpc>
              <a:spcPct val="90000"/>
            </a:lnSpc>
            <a:spcBef>
              <a:spcPct val="0"/>
            </a:spcBef>
            <a:spcAft>
              <a:spcPct val="15000"/>
            </a:spcAft>
            <a:buChar char="•"/>
          </a:pPr>
          <a:r>
            <a:rPr lang="en-US" sz="2000" kern="1200" dirty="0"/>
            <a:t>Student 2:</a:t>
          </a:r>
        </a:p>
        <a:p>
          <a:pPr marL="457200" lvl="2" indent="-228600" algn="l" defTabSz="889000">
            <a:lnSpc>
              <a:spcPct val="90000"/>
            </a:lnSpc>
            <a:spcBef>
              <a:spcPct val="0"/>
            </a:spcBef>
            <a:spcAft>
              <a:spcPct val="15000"/>
            </a:spcAft>
            <a:buChar char="•"/>
          </a:pPr>
          <a:r>
            <a:rPr lang="en-US" sz="2000" kern="1200" dirty="0"/>
            <a:t>Estimation skills</a:t>
          </a:r>
        </a:p>
        <a:p>
          <a:pPr marL="457200" lvl="2" indent="-228600" algn="l" defTabSz="889000">
            <a:lnSpc>
              <a:spcPct val="90000"/>
            </a:lnSpc>
            <a:spcBef>
              <a:spcPct val="0"/>
            </a:spcBef>
            <a:spcAft>
              <a:spcPct val="15000"/>
            </a:spcAft>
            <a:buChar char="•"/>
          </a:pPr>
          <a:r>
            <a:rPr lang="en-US" sz="2000" kern="1200" dirty="0"/>
            <a:t>Checking work</a:t>
          </a:r>
        </a:p>
        <a:p>
          <a:pPr marL="457200" lvl="2" indent="-228600" algn="l" defTabSz="889000">
            <a:lnSpc>
              <a:spcPct val="90000"/>
            </a:lnSpc>
            <a:spcBef>
              <a:spcPct val="0"/>
            </a:spcBef>
            <a:spcAft>
              <a:spcPct val="15000"/>
            </a:spcAft>
            <a:buChar char="•"/>
          </a:pPr>
          <a:r>
            <a:rPr lang="en-US" sz="2000" kern="1200" dirty="0"/>
            <a:t>Reasonableness of answers</a:t>
          </a:r>
        </a:p>
      </dsp:txBody>
      <dsp:txXfrm>
        <a:off x="2788965" y="1808483"/>
        <a:ext cx="2651668" cy="2989453"/>
      </dsp:txXfrm>
    </dsp:sp>
    <dsp:sp modelId="{2C3D0B72-F79D-4130-9EE5-1EA7DE81D335}">
      <dsp:nvSpPr>
        <dsp:cNvPr id="0" name=""/>
        <dsp:cNvSpPr/>
      </dsp:nvSpPr>
      <dsp:spPr>
        <a:xfrm>
          <a:off x="5806019" y="840862"/>
          <a:ext cx="2419052" cy="967620"/>
        </a:xfrm>
        <a:prstGeom prst="rect">
          <a:avLst/>
        </a:prstGeom>
        <a:solidFill>
          <a:schemeClr val="accent1">
            <a:lumMod val="60000"/>
            <a:lumOff val="4000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Student 2 Errors</a:t>
          </a:r>
        </a:p>
      </dsp:txBody>
      <dsp:txXfrm>
        <a:off x="5806019" y="840862"/>
        <a:ext cx="2419052" cy="967620"/>
      </dsp:txXfrm>
    </dsp:sp>
    <dsp:sp modelId="{E9846B54-40C2-47F7-B626-49B385BF25D7}">
      <dsp:nvSpPr>
        <dsp:cNvPr id="0" name=""/>
        <dsp:cNvSpPr/>
      </dsp:nvSpPr>
      <dsp:spPr>
        <a:xfrm>
          <a:off x="5806019" y="1808483"/>
          <a:ext cx="2419052" cy="29894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May understand to work across the place values</a:t>
          </a:r>
        </a:p>
        <a:p>
          <a:pPr marL="228600" lvl="1" indent="-228600" algn="l" defTabSz="889000">
            <a:lnSpc>
              <a:spcPct val="90000"/>
            </a:lnSpc>
            <a:spcBef>
              <a:spcPct val="0"/>
            </a:spcBef>
            <a:spcAft>
              <a:spcPct val="15000"/>
            </a:spcAft>
            <a:buChar char="•"/>
          </a:pPr>
          <a:r>
            <a:rPr lang="en-US" sz="2000" kern="1200" dirty="0"/>
            <a:t>Student worked right to left (instead of left to right)</a:t>
          </a:r>
        </a:p>
        <a:p>
          <a:pPr marL="228600" lvl="1" indent="-228600" algn="l" defTabSz="889000">
            <a:lnSpc>
              <a:spcPct val="90000"/>
            </a:lnSpc>
            <a:spcBef>
              <a:spcPct val="0"/>
            </a:spcBef>
            <a:spcAft>
              <a:spcPct val="15000"/>
            </a:spcAft>
            <a:buChar char="•"/>
          </a:pPr>
          <a:r>
            <a:rPr lang="en-US" sz="2000" kern="1200" dirty="0"/>
            <a:t>May have defective algorithm</a:t>
          </a:r>
        </a:p>
      </dsp:txBody>
      <dsp:txXfrm>
        <a:off x="5806019" y="1808483"/>
        <a:ext cx="2419052" cy="29894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3029F-1396-4CD0-B5F0-8652C9DDA194}">
      <dsp:nvSpPr>
        <dsp:cNvPr id="0" name=""/>
        <dsp:cNvSpPr/>
      </dsp:nvSpPr>
      <dsp:spPr>
        <a:xfrm>
          <a:off x="661605" y="0"/>
          <a:ext cx="6991111" cy="38512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CBDE40-2587-4BD8-8751-5FB34CB0FD02}">
      <dsp:nvSpPr>
        <dsp:cNvPr id="0" name=""/>
        <dsp:cNvSpPr/>
      </dsp:nvSpPr>
      <dsp:spPr>
        <a:xfrm>
          <a:off x="278712" y="1155382"/>
          <a:ext cx="2467451" cy="15405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Diagnostic Data</a:t>
          </a:r>
        </a:p>
      </dsp:txBody>
      <dsp:txXfrm>
        <a:off x="353913" y="1230583"/>
        <a:ext cx="2317049" cy="1390108"/>
      </dsp:txXfrm>
    </dsp:sp>
    <dsp:sp modelId="{8A518285-82DB-4EB0-8E14-6BC0F2D1BF78}">
      <dsp:nvSpPr>
        <dsp:cNvPr id="0" name=""/>
        <dsp:cNvSpPr/>
      </dsp:nvSpPr>
      <dsp:spPr>
        <a:xfrm>
          <a:off x="2878692" y="1155382"/>
          <a:ext cx="2467451" cy="15405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Identify Student Needs</a:t>
          </a:r>
        </a:p>
      </dsp:txBody>
      <dsp:txXfrm>
        <a:off x="2953893" y="1230583"/>
        <a:ext cx="2317049" cy="1390108"/>
      </dsp:txXfrm>
    </dsp:sp>
    <dsp:sp modelId="{A6B1F39F-B973-4758-8EEE-2D3CE4B6C0E3}">
      <dsp:nvSpPr>
        <dsp:cNvPr id="0" name=""/>
        <dsp:cNvSpPr/>
      </dsp:nvSpPr>
      <dsp:spPr>
        <a:xfrm>
          <a:off x="5478673" y="1155382"/>
          <a:ext cx="2467451" cy="15405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Individualize Intervention</a:t>
          </a:r>
        </a:p>
      </dsp:txBody>
      <dsp:txXfrm>
        <a:off x="5553874" y="1230583"/>
        <a:ext cx="2317049" cy="13901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056BD-4766-394C-A4DC-5E4C2451228E}">
      <dsp:nvSpPr>
        <dsp:cNvPr id="0" name=""/>
        <dsp:cNvSpPr/>
      </dsp:nvSpPr>
      <dsp:spPr>
        <a:xfrm>
          <a:off x="1721927" y="0"/>
          <a:ext cx="3289965" cy="1804112"/>
        </a:xfrm>
        <a:prstGeom prst="ellipse">
          <a:avLst/>
        </a:prstGeom>
        <a:solidFill>
          <a:schemeClr val="accent4">
            <a:alpha val="9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rPr>
            <a:t>Abstract</a:t>
          </a:r>
        </a:p>
      </dsp:txBody>
      <dsp:txXfrm>
        <a:off x="2160589" y="315719"/>
        <a:ext cx="2412641" cy="811850"/>
      </dsp:txXfrm>
    </dsp:sp>
    <dsp:sp modelId="{E0F896BF-E8D9-2145-B631-F874C101A436}">
      <dsp:nvSpPr>
        <dsp:cNvPr id="0" name=""/>
        <dsp:cNvSpPr/>
      </dsp:nvSpPr>
      <dsp:spPr>
        <a:xfrm>
          <a:off x="3189015" y="972712"/>
          <a:ext cx="2985702" cy="1941200"/>
        </a:xfrm>
        <a:prstGeom prst="ellipse">
          <a:avLst/>
        </a:prstGeom>
        <a:solidFill>
          <a:schemeClr val="accent6">
            <a:alpha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rPr>
            <a:t>Representational</a:t>
          </a:r>
        </a:p>
      </dsp:txBody>
      <dsp:txXfrm>
        <a:off x="4102142" y="1474189"/>
        <a:ext cx="1791421" cy="1067660"/>
      </dsp:txXfrm>
    </dsp:sp>
    <dsp:sp modelId="{DDAD003A-79BB-F54B-8024-DA7A6A25F4EE}">
      <dsp:nvSpPr>
        <dsp:cNvPr id="0" name=""/>
        <dsp:cNvSpPr/>
      </dsp:nvSpPr>
      <dsp:spPr>
        <a:xfrm>
          <a:off x="634731" y="1077227"/>
          <a:ext cx="2985702" cy="1847440"/>
        </a:xfrm>
        <a:prstGeom prst="ellipse">
          <a:avLst/>
        </a:prstGeom>
        <a:solidFill>
          <a:schemeClr val="accent1">
            <a:alpha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rPr>
            <a:t>Concrete</a:t>
          </a:r>
        </a:p>
      </dsp:txBody>
      <dsp:txXfrm>
        <a:off x="915885" y="1554482"/>
        <a:ext cx="1791421" cy="10160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056BD-4766-394C-A4DC-5E4C2451228E}">
      <dsp:nvSpPr>
        <dsp:cNvPr id="0" name=""/>
        <dsp:cNvSpPr/>
      </dsp:nvSpPr>
      <dsp:spPr>
        <a:xfrm>
          <a:off x="1721927" y="0"/>
          <a:ext cx="3289965" cy="1804112"/>
        </a:xfrm>
        <a:prstGeom prst="ellipse">
          <a:avLst/>
        </a:prstGeom>
        <a:solidFill>
          <a:schemeClr val="accent4">
            <a:alpha val="9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rPr>
            <a:t>Abstract</a:t>
          </a:r>
        </a:p>
      </dsp:txBody>
      <dsp:txXfrm>
        <a:off x="2160589" y="315719"/>
        <a:ext cx="2412641" cy="811850"/>
      </dsp:txXfrm>
    </dsp:sp>
    <dsp:sp modelId="{E0F896BF-E8D9-2145-B631-F874C101A436}">
      <dsp:nvSpPr>
        <dsp:cNvPr id="0" name=""/>
        <dsp:cNvSpPr/>
      </dsp:nvSpPr>
      <dsp:spPr>
        <a:xfrm>
          <a:off x="3189015" y="972712"/>
          <a:ext cx="2985702" cy="1941200"/>
        </a:xfrm>
        <a:prstGeom prst="ellipse">
          <a:avLst/>
        </a:prstGeom>
        <a:solidFill>
          <a:schemeClr val="accent6">
            <a:alpha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rPr>
            <a:t>Representational</a:t>
          </a:r>
        </a:p>
      </dsp:txBody>
      <dsp:txXfrm>
        <a:off x="4102142" y="1474189"/>
        <a:ext cx="1791421" cy="1067660"/>
      </dsp:txXfrm>
    </dsp:sp>
    <dsp:sp modelId="{DDAD003A-79BB-F54B-8024-DA7A6A25F4EE}">
      <dsp:nvSpPr>
        <dsp:cNvPr id="0" name=""/>
        <dsp:cNvSpPr/>
      </dsp:nvSpPr>
      <dsp:spPr>
        <a:xfrm>
          <a:off x="634731" y="1077227"/>
          <a:ext cx="2985702" cy="1847440"/>
        </a:xfrm>
        <a:prstGeom prst="ellipse">
          <a:avLst/>
        </a:prstGeom>
        <a:solidFill>
          <a:schemeClr val="accent1">
            <a:alpha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rPr>
            <a:t>Concrete</a:t>
          </a:r>
        </a:p>
      </dsp:txBody>
      <dsp:txXfrm>
        <a:off x="915885" y="1554482"/>
        <a:ext cx="1791421" cy="10160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056BD-4766-394C-A4DC-5E4C2451228E}">
      <dsp:nvSpPr>
        <dsp:cNvPr id="0" name=""/>
        <dsp:cNvSpPr/>
      </dsp:nvSpPr>
      <dsp:spPr>
        <a:xfrm>
          <a:off x="1721927" y="0"/>
          <a:ext cx="3289965" cy="1804112"/>
        </a:xfrm>
        <a:prstGeom prst="ellipse">
          <a:avLst/>
        </a:prstGeom>
        <a:solidFill>
          <a:schemeClr val="accent4">
            <a:alpha val="9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rPr>
            <a:t>Abstract</a:t>
          </a:r>
        </a:p>
      </dsp:txBody>
      <dsp:txXfrm>
        <a:off x="2160589" y="315719"/>
        <a:ext cx="2412641" cy="811850"/>
      </dsp:txXfrm>
    </dsp:sp>
    <dsp:sp modelId="{E0F896BF-E8D9-2145-B631-F874C101A436}">
      <dsp:nvSpPr>
        <dsp:cNvPr id="0" name=""/>
        <dsp:cNvSpPr/>
      </dsp:nvSpPr>
      <dsp:spPr>
        <a:xfrm>
          <a:off x="3189015" y="972712"/>
          <a:ext cx="2985702" cy="1941200"/>
        </a:xfrm>
        <a:prstGeom prst="ellipse">
          <a:avLst/>
        </a:prstGeom>
        <a:solidFill>
          <a:schemeClr val="accent6">
            <a:alpha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rPr>
            <a:t>Representational</a:t>
          </a:r>
        </a:p>
      </dsp:txBody>
      <dsp:txXfrm>
        <a:off x="4102142" y="1474189"/>
        <a:ext cx="1791421" cy="1067660"/>
      </dsp:txXfrm>
    </dsp:sp>
    <dsp:sp modelId="{DDAD003A-79BB-F54B-8024-DA7A6A25F4EE}">
      <dsp:nvSpPr>
        <dsp:cNvPr id="0" name=""/>
        <dsp:cNvSpPr/>
      </dsp:nvSpPr>
      <dsp:spPr>
        <a:xfrm>
          <a:off x="634731" y="1077227"/>
          <a:ext cx="2985702" cy="1847440"/>
        </a:xfrm>
        <a:prstGeom prst="ellipse">
          <a:avLst/>
        </a:prstGeom>
        <a:solidFill>
          <a:schemeClr val="accent1">
            <a:alpha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rPr>
            <a:t>Concrete</a:t>
          </a:r>
        </a:p>
      </dsp:txBody>
      <dsp:txXfrm>
        <a:off x="915885" y="1554482"/>
        <a:ext cx="1791421" cy="10160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 Id="rId5" Type="http://schemas.openxmlformats.org/officeDocument/2006/relationships/image" Target="../media/image37.emf"/><Relationship Id="rId4" Type="http://schemas.openxmlformats.org/officeDocument/2006/relationships/image" Target="../media/image36.emf"/></Relationships>
</file>

<file path=ppt/drawings/drawing1.xml><?xml version="1.0" encoding="utf-8"?>
<c:userShapes xmlns:c="http://schemas.openxmlformats.org/drawingml/2006/chart">
  <cdr:relSizeAnchor xmlns:cdr="http://schemas.openxmlformats.org/drawingml/2006/chartDrawing">
    <cdr:from>
      <cdr:x>0.03509</cdr:x>
      <cdr:y>0.18125</cdr:y>
    </cdr:from>
    <cdr:to>
      <cdr:x>0.47515</cdr:x>
      <cdr:y>0.33125</cdr:y>
    </cdr:to>
    <cdr:sp macro="" textlink="">
      <cdr:nvSpPr>
        <cdr:cNvPr id="4" name="Rectangle 3"/>
        <cdr:cNvSpPr/>
      </cdr:nvSpPr>
      <cdr:spPr>
        <a:xfrm xmlns:a="http://schemas.openxmlformats.org/drawingml/2006/main">
          <a:off x="304800" y="736600"/>
          <a:ext cx="3822700" cy="609600"/>
        </a:xfrm>
        <a:prstGeom xmlns:a="http://schemas.openxmlformats.org/drawingml/2006/main" prst="rect">
          <a:avLst/>
        </a:prstGeom>
        <a:solidFill xmlns:a="http://schemas.openxmlformats.org/drawingml/2006/main">
          <a:srgbClr val="00B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i="1" dirty="0"/>
            <a:t>y</a:t>
          </a:r>
          <a:r>
            <a:rPr lang="en-US" dirty="0"/>
            <a:t>-axis: Range of scores</a:t>
          </a:r>
        </a:p>
      </cdr:txBody>
    </cdr:sp>
  </cdr:relSizeAnchor>
  <cdr:relSizeAnchor xmlns:cdr="http://schemas.openxmlformats.org/drawingml/2006/chartDrawing">
    <cdr:from>
      <cdr:x>0.04386</cdr:x>
      <cdr:y>0.325</cdr:y>
    </cdr:from>
    <cdr:to>
      <cdr:x>0.16374</cdr:x>
      <cdr:y>0.5</cdr:y>
    </cdr:to>
    <cdr:cxnSp macro="">
      <cdr:nvCxnSpPr>
        <cdr:cNvPr id="5" name="Straight Arrow Connector 4">
          <a:extLst xmlns:a="http://schemas.openxmlformats.org/drawingml/2006/main">
            <a:ext uri="{FF2B5EF4-FFF2-40B4-BE49-F238E27FC236}">
              <a16:creationId xmlns:a16="http://schemas.microsoft.com/office/drawing/2014/main" id="{0CF4F70D-6C04-D245-A8C8-19B5C775B0BF}"/>
            </a:ext>
          </a:extLst>
        </cdr:cNvPr>
        <cdr:cNvCxnSpPr/>
      </cdr:nvCxnSpPr>
      <cdr:spPr>
        <a:xfrm xmlns:a="http://schemas.openxmlformats.org/drawingml/2006/main" flipH="1">
          <a:off x="381000" y="1320800"/>
          <a:ext cx="1041400" cy="711200"/>
        </a:xfrm>
        <a:prstGeom xmlns:a="http://schemas.openxmlformats.org/drawingml/2006/main" prst="straightConnector1">
          <a:avLst/>
        </a:prstGeom>
        <a:ln xmlns:a="http://schemas.openxmlformats.org/drawingml/2006/main" w="38100">
          <a:solidFill>
            <a:srgbClr val="00B05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26F568-C93C-7B4A-B3E1-2D0A5345199A}" type="datetimeFigureOut">
              <a:rPr lang="en-US" smtClean="0"/>
              <a:t>5/9/18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8AD87C-EFF4-B147-A5A0-CA2DCA7F5BB1}" type="slidenum">
              <a:rPr lang="en-US" smtClean="0"/>
              <a:t>‹#›</a:t>
            </a:fld>
            <a:endParaRPr lang="en-US"/>
          </a:p>
        </p:txBody>
      </p:sp>
    </p:spTree>
    <p:extLst>
      <p:ext uri="{BB962C8B-B14F-4D97-AF65-F5344CB8AC3E}">
        <p14:creationId xmlns:p14="http://schemas.microsoft.com/office/powerpoint/2010/main" val="28116338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8AD87C-EFF4-B147-A5A0-CA2DCA7F5BB1}" type="slidenum">
              <a:rPr lang="en-US" smtClean="0"/>
              <a:t>1</a:t>
            </a:fld>
            <a:endParaRPr lang="en-US"/>
          </a:p>
        </p:txBody>
      </p:sp>
    </p:spTree>
    <p:extLst>
      <p:ext uri="{BB962C8B-B14F-4D97-AF65-F5344CB8AC3E}">
        <p14:creationId xmlns:p14="http://schemas.microsoft.com/office/powerpoint/2010/main" val="1732772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15</a:t>
            </a:fld>
            <a:endParaRPr lang="en-US"/>
          </a:p>
        </p:txBody>
      </p:sp>
    </p:spTree>
    <p:extLst>
      <p:ext uri="{BB962C8B-B14F-4D97-AF65-F5344CB8AC3E}">
        <p14:creationId xmlns:p14="http://schemas.microsoft.com/office/powerpoint/2010/main" val="207512793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F4A27-67AA-439E-A9A8-ADDB8A7E60D7}" type="slidenum">
              <a:rPr lang="ru-RU"/>
              <a:pPr/>
              <a:t>147</a:t>
            </a:fld>
            <a:endParaRPr lang="ru-RU"/>
          </a:p>
        </p:txBody>
      </p:sp>
      <p:sp>
        <p:nvSpPr>
          <p:cNvPr id="380930" name="Rectangle 2"/>
          <p:cNvSpPr>
            <a:spLocks noGrp="1" noRot="1" noChangeAspect="1" noChangeArrowheads="1" noTextEdit="1"/>
          </p:cNvSpPr>
          <p:nvPr>
            <p:ph type="sldImg"/>
          </p:nvPr>
        </p:nvSpPr>
        <p:spPr>
          <a:xfrm>
            <a:off x="1144588" y="687388"/>
            <a:ext cx="4572000" cy="3429000"/>
          </a:xfrm>
          <a:ln/>
        </p:spPr>
      </p:sp>
      <p:sp>
        <p:nvSpPr>
          <p:cNvPr id="380931"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104353146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2193C-EBA1-4FEC-AEA0-262D5BF52D1C}" type="slidenum">
              <a:rPr lang="ru-RU" smtClean="0"/>
              <a:pPr/>
              <a:t>148</a:t>
            </a:fld>
            <a:endParaRPr lang="ru-RU"/>
          </a:p>
        </p:txBody>
      </p:sp>
    </p:spTree>
    <p:extLst>
      <p:ext uri="{BB962C8B-B14F-4D97-AF65-F5344CB8AC3E}">
        <p14:creationId xmlns:p14="http://schemas.microsoft.com/office/powerpoint/2010/main" val="135798299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F4A27-67AA-439E-A9A8-ADDB8A7E60D7}" type="slidenum">
              <a:rPr lang="ru-RU"/>
              <a:pPr/>
              <a:t>149</a:t>
            </a:fld>
            <a:endParaRPr lang="ru-RU"/>
          </a:p>
        </p:txBody>
      </p:sp>
      <p:sp>
        <p:nvSpPr>
          <p:cNvPr id="380930" name="Rectangle 2"/>
          <p:cNvSpPr>
            <a:spLocks noGrp="1" noRot="1" noChangeAspect="1" noChangeArrowheads="1" noTextEdit="1"/>
          </p:cNvSpPr>
          <p:nvPr>
            <p:ph type="sldImg"/>
          </p:nvPr>
        </p:nvSpPr>
        <p:spPr>
          <a:xfrm>
            <a:off x="1144588" y="687388"/>
            <a:ext cx="4572000" cy="3429000"/>
          </a:xfrm>
          <a:ln/>
        </p:spPr>
      </p:sp>
      <p:sp>
        <p:nvSpPr>
          <p:cNvPr id="380931"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135263589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F4A27-67AA-439E-A9A8-ADDB8A7E60D7}" type="slidenum">
              <a:rPr lang="ru-RU"/>
              <a:pPr/>
              <a:t>151</a:t>
            </a:fld>
            <a:endParaRPr lang="ru-RU"/>
          </a:p>
        </p:txBody>
      </p:sp>
      <p:sp>
        <p:nvSpPr>
          <p:cNvPr id="380930" name="Rectangle 2"/>
          <p:cNvSpPr>
            <a:spLocks noGrp="1" noRot="1" noChangeAspect="1" noChangeArrowheads="1" noTextEdit="1"/>
          </p:cNvSpPr>
          <p:nvPr>
            <p:ph type="sldImg"/>
          </p:nvPr>
        </p:nvSpPr>
        <p:spPr>
          <a:xfrm>
            <a:off x="1144588" y="687388"/>
            <a:ext cx="4572000" cy="3429000"/>
          </a:xfrm>
          <a:ln/>
        </p:spPr>
      </p:sp>
      <p:sp>
        <p:nvSpPr>
          <p:cNvPr id="380931"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182867331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152</a:t>
            </a:fld>
            <a:endParaRPr lang="en-US"/>
          </a:p>
        </p:txBody>
      </p:sp>
    </p:spTree>
    <p:extLst>
      <p:ext uri="{BB962C8B-B14F-4D97-AF65-F5344CB8AC3E}">
        <p14:creationId xmlns:p14="http://schemas.microsoft.com/office/powerpoint/2010/main" val="1345229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16</a:t>
            </a:fld>
            <a:endParaRPr lang="en-US"/>
          </a:p>
        </p:txBody>
      </p:sp>
    </p:spTree>
    <p:extLst>
      <p:ext uri="{BB962C8B-B14F-4D97-AF65-F5344CB8AC3E}">
        <p14:creationId xmlns:p14="http://schemas.microsoft.com/office/powerpoint/2010/main" val="1751345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17</a:t>
            </a:fld>
            <a:endParaRPr lang="en-US"/>
          </a:p>
        </p:txBody>
      </p:sp>
    </p:spTree>
    <p:extLst>
      <p:ext uri="{BB962C8B-B14F-4D97-AF65-F5344CB8AC3E}">
        <p14:creationId xmlns:p14="http://schemas.microsoft.com/office/powerpoint/2010/main" val="1454263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18</a:t>
            </a:fld>
            <a:endParaRPr lang="en-US"/>
          </a:p>
        </p:txBody>
      </p:sp>
    </p:spTree>
    <p:extLst>
      <p:ext uri="{BB962C8B-B14F-4D97-AF65-F5344CB8AC3E}">
        <p14:creationId xmlns:p14="http://schemas.microsoft.com/office/powerpoint/2010/main" val="1588142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D65A66-35F4-4C35-ABCB-603E1F7515F9}" type="slidenum">
              <a:rPr lang="ru-RU"/>
              <a:pPr/>
              <a:t>19</a:t>
            </a:fld>
            <a:endParaRPr lang="ru-RU"/>
          </a:p>
        </p:txBody>
      </p:sp>
      <p:sp>
        <p:nvSpPr>
          <p:cNvPr id="333826" name="Rectangle 2"/>
          <p:cNvSpPr>
            <a:spLocks noGrp="1" noRot="1" noChangeAspect="1" noChangeArrowheads="1" noTextEdit="1"/>
          </p:cNvSpPr>
          <p:nvPr>
            <p:ph type="sldImg"/>
          </p:nvPr>
        </p:nvSpPr>
        <p:spPr>
          <a:xfrm>
            <a:off x="1144588" y="687388"/>
            <a:ext cx="4572000" cy="3429000"/>
          </a:xfrm>
          <a:ln/>
        </p:spPr>
      </p:sp>
      <p:sp>
        <p:nvSpPr>
          <p:cNvPr id="333827"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266646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BA5A98-C6B3-4017-B55F-E8545A867EC3}" type="slidenum">
              <a:rPr lang="ru-RU"/>
              <a:pPr/>
              <a:t>21</a:t>
            </a:fld>
            <a:endParaRPr lang="ru-RU"/>
          </a:p>
        </p:txBody>
      </p:sp>
      <p:sp>
        <p:nvSpPr>
          <p:cNvPr id="339970" name="Rectangle 2"/>
          <p:cNvSpPr>
            <a:spLocks noGrp="1" noRot="1" noChangeAspect="1" noChangeArrowheads="1" noTextEdit="1"/>
          </p:cNvSpPr>
          <p:nvPr>
            <p:ph type="sldImg"/>
          </p:nvPr>
        </p:nvSpPr>
        <p:spPr>
          <a:xfrm>
            <a:off x="1144588" y="687388"/>
            <a:ext cx="4572000" cy="3429000"/>
          </a:xfrm>
          <a:ln/>
        </p:spPr>
      </p:sp>
      <p:sp>
        <p:nvSpPr>
          <p:cNvPr id="339971"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898026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22</a:t>
            </a:fld>
            <a:endParaRPr lang="en-US"/>
          </a:p>
        </p:txBody>
      </p:sp>
    </p:spTree>
    <p:extLst>
      <p:ext uri="{BB962C8B-B14F-4D97-AF65-F5344CB8AC3E}">
        <p14:creationId xmlns:p14="http://schemas.microsoft.com/office/powerpoint/2010/main" val="741050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8AD87C-EFF4-B147-A5A0-CA2DCA7F5BB1}" type="slidenum">
              <a:rPr lang="en-US" smtClean="0"/>
              <a:t>23</a:t>
            </a:fld>
            <a:endParaRPr lang="en-US"/>
          </a:p>
        </p:txBody>
      </p:sp>
    </p:spTree>
    <p:extLst>
      <p:ext uri="{BB962C8B-B14F-4D97-AF65-F5344CB8AC3E}">
        <p14:creationId xmlns:p14="http://schemas.microsoft.com/office/powerpoint/2010/main" val="1275093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8AD87C-EFF4-B147-A5A0-CA2DCA7F5BB1}" type="slidenum">
              <a:rPr lang="en-US" smtClean="0"/>
              <a:t>25</a:t>
            </a:fld>
            <a:endParaRPr lang="en-US"/>
          </a:p>
        </p:txBody>
      </p:sp>
    </p:spTree>
    <p:extLst>
      <p:ext uri="{BB962C8B-B14F-4D97-AF65-F5344CB8AC3E}">
        <p14:creationId xmlns:p14="http://schemas.microsoft.com/office/powerpoint/2010/main" val="1044171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Lembke, 2017</a:t>
            </a:r>
          </a:p>
        </p:txBody>
      </p:sp>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48F178B-94A6-468A-9C34-03D875A75CA2}"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31421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DF21F-AAED-B946-8DEB-C7515249668E}" type="slidenum">
              <a:rPr lang="en-US" smtClean="0"/>
              <a:t>2</a:t>
            </a:fld>
            <a:endParaRPr lang="en-US"/>
          </a:p>
        </p:txBody>
      </p:sp>
    </p:spTree>
    <p:extLst>
      <p:ext uri="{BB962C8B-B14F-4D97-AF65-F5344CB8AC3E}">
        <p14:creationId xmlns:p14="http://schemas.microsoft.com/office/powerpoint/2010/main" val="1687116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ftr" sz="quarter" idx="4"/>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34" charset="0"/>
                <a:ea typeface="+mn-ea"/>
                <a:cs typeface="+mn-cs"/>
              </a:rPr>
              <a:t>Lembke, 2017</a:t>
            </a:r>
          </a:p>
        </p:txBody>
      </p:sp>
      <p:sp>
        <p:nvSpPr>
          <p:cNvPr id="98307"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595B45-E4E3-414A-9D52-545088D3D176}"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98308" name="Rectangle 2"/>
          <p:cNvSpPr>
            <a:spLocks noGrp="1" noRot="1" noChangeAspect="1" noChangeArrowheads="1" noTextEdit="1"/>
          </p:cNvSpPr>
          <p:nvPr>
            <p:ph type="sldImg"/>
          </p:nvPr>
        </p:nvSpPr>
        <p:spPr>
          <a:xfrm>
            <a:off x="1144588" y="687388"/>
            <a:ext cx="4572000" cy="3429000"/>
          </a:xfrm>
          <a:ln/>
        </p:spPr>
      </p:sp>
      <p:sp>
        <p:nvSpPr>
          <p:cNvPr id="98309" name="Rectangle 3"/>
          <p:cNvSpPr>
            <a:spLocks noGrp="1" noChangeArrowheads="1"/>
          </p:cNvSpPr>
          <p:nvPr>
            <p:ph type="body" idx="1"/>
          </p:nvPr>
        </p:nvSpPr>
        <p:spPr>
          <a:xfrm>
            <a:off x="684556" y="4343402"/>
            <a:ext cx="5488889" cy="4113234"/>
          </a:xfrm>
          <a:noFill/>
          <a:ln/>
        </p:spPr>
        <p:txBody>
          <a:bodyPr/>
          <a:lstStyle/>
          <a:p>
            <a:pPr eaLnBrk="1" hangingPunct="1">
              <a:spcBef>
                <a:spcPct val="0"/>
              </a:spcBef>
              <a:spcAft>
                <a:spcPct val="100000"/>
              </a:spcAft>
            </a:pPr>
            <a:r>
              <a:rPr lang="en-US" dirty="0">
                <a:latin typeface="Arial" pitchFamily="34" charset="0"/>
              </a:rPr>
              <a:t>Evidence</a:t>
            </a:r>
            <a:r>
              <a:rPr lang="en-US" baseline="0" dirty="0">
                <a:latin typeface="Arial" pitchFamily="34" charset="0"/>
              </a:rPr>
              <a:t> based interventions/instruction are those that have been directly studied. Use of evidence-based core program is key in the RTI model. We don’t want to provide a multitude of interventions if the system is actually ‘broken’ for students at the universal level.</a:t>
            </a:r>
          </a:p>
          <a:p>
            <a:pPr eaLnBrk="1" hangingPunct="1">
              <a:spcBef>
                <a:spcPct val="0"/>
              </a:spcBef>
              <a:spcAft>
                <a:spcPct val="100000"/>
              </a:spcAft>
            </a:pPr>
            <a:endParaRPr lang="en-US" baseline="0" dirty="0">
              <a:latin typeface="Arial" pitchFamily="34" charset="0"/>
            </a:endParaRPr>
          </a:p>
          <a:p>
            <a:pPr eaLnBrk="1" hangingPunct="1">
              <a:spcBef>
                <a:spcPct val="0"/>
              </a:spcBef>
              <a:spcAft>
                <a:spcPct val="100000"/>
              </a:spcAft>
            </a:pPr>
            <a:r>
              <a:rPr lang="en-US" baseline="0" dirty="0">
                <a:latin typeface="Arial" pitchFamily="34" charset="0"/>
              </a:rPr>
              <a:t>Need to consider whether a class wide supplement like Peer Assisted Learning Strategies (PALS) is needed to help increase performance. One of the key items is monitoring fidelity. Create or utilize an existing fidelity checklist on a frequent basis. Have teachers do self checks, peer checks, or administrator checks.</a:t>
            </a:r>
            <a:endParaRPr lang="en-US" dirty="0">
              <a:latin typeface="Arial" pitchFamily="34" charset="0"/>
            </a:endParaRPr>
          </a:p>
        </p:txBody>
      </p:sp>
    </p:spTree>
    <p:extLst>
      <p:ext uri="{BB962C8B-B14F-4D97-AF65-F5344CB8AC3E}">
        <p14:creationId xmlns:p14="http://schemas.microsoft.com/office/powerpoint/2010/main" val="1821954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how we</a:t>
            </a:r>
            <a:r>
              <a:rPr lang="en-US" baseline="0" dirty="0"/>
              <a:t> visualize assessments fitting together. 1 to 3 times per year, all students are screened to determine how students are doing compared to state or national benchmarks or norms. Then, as often as weekly, two additional pieces of assessment are in place—progress monitoring using CBM (</a:t>
            </a:r>
            <a:r>
              <a:rPr lang="en-US" baseline="0" dirty="0" err="1"/>
              <a:t>aimsweb</a:t>
            </a:r>
            <a:r>
              <a:rPr lang="en-US" baseline="0" dirty="0"/>
              <a:t>, </a:t>
            </a:r>
            <a:r>
              <a:rPr lang="en-US" baseline="0" dirty="0" err="1"/>
              <a:t>dibels</a:t>
            </a:r>
            <a:r>
              <a:rPr lang="en-US" baseline="0" dirty="0"/>
              <a:t>, star) that tells you whether students are benefiting from instruction and diagnostic tests that tell the teacher what skill needs to be focused 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7786FA-D85F-406F-8156-9BA66D2CBC0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46984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Lembke, 2017</a:t>
            </a: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9000E7-9E32-4B62-B298-037D697B7B9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65235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p:cNvSpPr>
            <a:spLocks noGrp="1" noChangeArrowheads="1"/>
          </p:cNvSpPr>
          <p:nvPr>
            <p:ph type="ftr" sz="quarter" idx="4"/>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Lembke, 2017</a:t>
            </a:r>
          </a:p>
        </p:txBody>
      </p:sp>
      <p:sp>
        <p:nvSpPr>
          <p:cNvPr id="104451"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1C1B20-2F57-4DA2-AD06-485A84EACB0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4452" name="Rectangle 2"/>
          <p:cNvSpPr>
            <a:spLocks noGrp="1" noRot="1" noChangeAspect="1" noChangeArrowheads="1" noTextEdit="1"/>
          </p:cNvSpPr>
          <p:nvPr>
            <p:ph type="sldImg"/>
          </p:nvPr>
        </p:nvSpPr>
        <p:spPr>
          <a:xfrm>
            <a:off x="1144588" y="685800"/>
            <a:ext cx="4572000" cy="3429000"/>
          </a:xfrm>
          <a:ln/>
        </p:spPr>
      </p:sp>
      <p:sp>
        <p:nvSpPr>
          <p:cNvPr id="104453" name="Rectangle 3"/>
          <p:cNvSpPr>
            <a:spLocks noGrp="1" noChangeArrowheads="1"/>
          </p:cNvSpPr>
          <p:nvPr>
            <p:ph type="body" idx="1"/>
          </p:nvPr>
        </p:nvSpPr>
        <p:spPr>
          <a:noFill/>
          <a:ln/>
        </p:spPr>
        <p:txBody>
          <a:bodyPr/>
          <a:lstStyle/>
          <a:p>
            <a:pPr eaLnBrk="1" hangingPunct="1">
              <a:spcBef>
                <a:spcPct val="0"/>
              </a:spcBef>
            </a:pPr>
            <a:r>
              <a:rPr lang="en-US" dirty="0"/>
              <a:t>Temperature serves as an indicator, just like words read is a good indicator (it isn’t everything!)</a:t>
            </a:r>
          </a:p>
          <a:p>
            <a:pPr eaLnBrk="1" hangingPunct="1">
              <a:spcBef>
                <a:spcPct val="0"/>
              </a:spcBef>
            </a:pPr>
            <a:r>
              <a:rPr lang="en-US" dirty="0"/>
              <a:t>Also discuss weight loss as indicator of health.</a:t>
            </a:r>
          </a:p>
        </p:txBody>
      </p:sp>
    </p:spTree>
    <p:extLst>
      <p:ext uri="{BB962C8B-B14F-4D97-AF65-F5344CB8AC3E}">
        <p14:creationId xmlns:p14="http://schemas.microsoft.com/office/powerpoint/2010/main" val="3173550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Lembke, 2017</a:t>
            </a:r>
          </a:p>
        </p:txBody>
      </p:sp>
      <p:sp>
        <p:nvSpPr>
          <p:cNvPr id="10649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D07482-A93B-43E7-BF02-A4BDF94B764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20"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11162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z="800"/>
              <a:t>How difficult is it to do daily measurement with weight? How much time does it take? How expensive is it?</a:t>
            </a:r>
          </a:p>
          <a:p>
            <a:pPr lvl="1" eaLnBrk="1" hangingPunct="1">
              <a:lnSpc>
                <a:spcPct val="80000"/>
              </a:lnSpc>
              <a:spcBef>
                <a:spcPct val="0"/>
              </a:spcBef>
            </a:pPr>
            <a:r>
              <a:rPr lang="en-US" sz="800"/>
              <a:t>Inexpensive, easy, time efficient</a:t>
            </a:r>
          </a:p>
          <a:p>
            <a:pPr eaLnBrk="1" hangingPunct="1">
              <a:lnSpc>
                <a:spcPct val="80000"/>
              </a:lnSpc>
              <a:spcBef>
                <a:spcPct val="0"/>
              </a:spcBef>
            </a:pPr>
            <a:r>
              <a:rPr lang="en-US" sz="800"/>
              <a:t>Why do we measure in lbs and not tons? Ounces?</a:t>
            </a:r>
          </a:p>
          <a:p>
            <a:pPr lvl="1" eaLnBrk="1" hangingPunct="1">
              <a:lnSpc>
                <a:spcPct val="80000"/>
              </a:lnSpc>
              <a:spcBef>
                <a:spcPct val="0"/>
              </a:spcBef>
            </a:pPr>
            <a:r>
              <a:rPr lang="en-US" sz="800"/>
              <a:t>Sensitivity</a:t>
            </a:r>
          </a:p>
          <a:p>
            <a:pPr eaLnBrk="1" hangingPunct="1">
              <a:lnSpc>
                <a:spcPct val="80000"/>
              </a:lnSpc>
              <a:spcBef>
                <a:spcPct val="0"/>
              </a:spcBef>
            </a:pPr>
            <a:r>
              <a:rPr lang="en-US" sz="800"/>
              <a:t>What if we measured in kg?</a:t>
            </a:r>
          </a:p>
          <a:p>
            <a:pPr lvl="1" eaLnBrk="1" hangingPunct="1">
              <a:lnSpc>
                <a:spcPct val="80000"/>
              </a:lnSpc>
              <a:spcBef>
                <a:spcPct val="0"/>
              </a:spcBef>
            </a:pPr>
            <a:r>
              <a:rPr lang="en-US" sz="800"/>
              <a:t>Communication</a:t>
            </a:r>
          </a:p>
          <a:p>
            <a:pPr eaLnBrk="1" hangingPunct="1">
              <a:lnSpc>
                <a:spcPct val="80000"/>
              </a:lnSpc>
              <a:spcBef>
                <a:spcPct val="0"/>
              </a:spcBef>
            </a:pPr>
            <a:r>
              <a:rPr lang="en-US" sz="800"/>
              <a:t>What is a pound, anyway? How can we use it if  we don’t know what it is?</a:t>
            </a:r>
          </a:p>
          <a:p>
            <a:pPr lvl="1" eaLnBrk="1" hangingPunct="1">
              <a:lnSpc>
                <a:spcPct val="80000"/>
              </a:lnSpc>
              <a:spcBef>
                <a:spcPct val="0"/>
              </a:spcBef>
            </a:pPr>
            <a:r>
              <a:rPr lang="en-US" sz="800" u="sng"/>
              <a:t>Pound</a:t>
            </a:r>
            <a:r>
              <a:rPr lang="en-US" sz="800"/>
              <a:t>—a unit now in general use among English-speaking peoples equal to 16 avoirdupois or 7000 grains or .45359237 kgrams</a:t>
            </a:r>
          </a:p>
          <a:p>
            <a:pPr eaLnBrk="1" hangingPunct="1">
              <a:lnSpc>
                <a:spcPct val="80000"/>
              </a:lnSpc>
              <a:spcBef>
                <a:spcPct val="0"/>
              </a:spcBef>
            </a:pPr>
            <a:r>
              <a:rPr lang="en-US" sz="800"/>
              <a:t>If you want to weigh fewer pounds, why not just adjust the scale?</a:t>
            </a:r>
          </a:p>
          <a:p>
            <a:pPr lvl="1" eaLnBrk="1" hangingPunct="1">
              <a:lnSpc>
                <a:spcPct val="80000"/>
              </a:lnSpc>
              <a:spcBef>
                <a:spcPct val="0"/>
              </a:spcBef>
            </a:pPr>
            <a:r>
              <a:rPr lang="en-US" sz="800"/>
              <a:t>Not telling us what we really want to know</a:t>
            </a:r>
          </a:p>
          <a:p>
            <a:pPr lvl="1" eaLnBrk="1" hangingPunct="1">
              <a:lnSpc>
                <a:spcPct val="80000"/>
              </a:lnSpc>
              <a:spcBef>
                <a:spcPct val="0"/>
              </a:spcBef>
            </a:pPr>
            <a:r>
              <a:rPr lang="en-US" sz="800"/>
              <a:t>INDICATOR—of other things like health, well-being, etc.</a:t>
            </a:r>
          </a:p>
          <a:p>
            <a:pPr eaLnBrk="1" hangingPunct="1">
              <a:spcBef>
                <a:spcPct val="0"/>
              </a:spcBef>
            </a:pPr>
            <a:endParaRPr lang="en-US"/>
          </a:p>
        </p:txBody>
      </p:sp>
    </p:spTree>
    <p:extLst>
      <p:ext uri="{BB962C8B-B14F-4D97-AF65-F5344CB8AC3E}">
        <p14:creationId xmlns:p14="http://schemas.microsoft.com/office/powerpoint/2010/main" val="3062220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Lembke, 2017</a:t>
            </a:r>
          </a:p>
        </p:txBody>
      </p:sp>
      <p:sp>
        <p:nvSpPr>
          <p:cNvPr id="10752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7ECA1F-68BF-41F2-B79D-3C47247D969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44"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11264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451858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Lembke, 2017</a:t>
            </a:r>
          </a:p>
        </p:txBody>
      </p:sp>
      <p:sp>
        <p:nvSpPr>
          <p:cNvPr id="15974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CE2851D-D5CE-4146-BD17-D8577FF59E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68"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11366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Math—basic fact probes, mixed problem probes</a:t>
            </a:r>
          </a:p>
        </p:txBody>
      </p:sp>
    </p:spTree>
    <p:extLst>
      <p:ext uri="{BB962C8B-B14F-4D97-AF65-F5344CB8AC3E}">
        <p14:creationId xmlns:p14="http://schemas.microsoft.com/office/powerpoint/2010/main" val="2505334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Lembke, 2017</a:t>
            </a:r>
          </a:p>
        </p:txBody>
      </p:sp>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97934E-285F-4BDF-9B8F-91D5FEF7E88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3619342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Lembke, 2017</a:t>
            </a:r>
          </a:p>
        </p:txBody>
      </p:sp>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CC3244C-0782-4380-80BE-6418C86F2027}"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2578" name="Rectangle 2"/>
          <p:cNvSpPr>
            <a:spLocks noGrp="1" noRot="1" noChangeAspect="1" noChangeArrowheads="1" noTextEdit="1"/>
          </p:cNvSpPr>
          <p:nvPr>
            <p:ph type="sldImg"/>
          </p:nvPr>
        </p:nvSpPr>
        <p:spPr>
          <a:xfrm>
            <a:off x="1144588" y="687388"/>
            <a:ext cx="4572000" cy="3429000"/>
          </a:xfrm>
          <a:ln/>
        </p:spPr>
      </p:sp>
      <p:sp>
        <p:nvSpPr>
          <p:cNvPr id="152579"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r>
              <a:rPr lang="en-US"/>
              <a:t>There are three options for setting IEP goals. The first option uses end-of-year benchmarking. The second option uses an intra-individual framework. The third option uses national norms for weekly rate of improvement. Let’s look at these three options in more detail now.</a:t>
            </a:r>
          </a:p>
        </p:txBody>
      </p:sp>
    </p:spTree>
    <p:extLst>
      <p:ext uri="{BB962C8B-B14F-4D97-AF65-F5344CB8AC3E}">
        <p14:creationId xmlns:p14="http://schemas.microsoft.com/office/powerpoint/2010/main" val="376394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Lembke, 2017</a:t>
            </a:r>
          </a:p>
        </p:txBody>
      </p:sp>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89B01F3-C065-4139-9C00-1E95F1F11455}"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4626" name="Rectangle 2"/>
          <p:cNvSpPr>
            <a:spLocks noGrp="1" noRot="1" noChangeAspect="1" noChangeArrowheads="1" noTextEdit="1"/>
          </p:cNvSpPr>
          <p:nvPr>
            <p:ph type="sldImg"/>
          </p:nvPr>
        </p:nvSpPr>
        <p:spPr>
          <a:xfrm>
            <a:off x="1144588" y="687388"/>
            <a:ext cx="4572000" cy="3429000"/>
          </a:xfrm>
          <a:ln/>
        </p:spPr>
      </p:sp>
      <p:sp>
        <p:nvSpPr>
          <p:cNvPr id="154627"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r>
              <a:rPr lang="en-US"/>
              <a:t>The first option is end-of-year benchmarking. For typically developing students at the grade level where the student is being monitored, identify the end-of-year CBM benchmark. This is the end-of-year performance goal. The benchmark is represented on the graph by an X at the date marking the end of the year. A goal-line is then drawn between the median of at least the first three CBM graphed scores and the end-of-year performance goal.</a:t>
            </a:r>
            <a:endParaRPr lang="en-US" i="1"/>
          </a:p>
          <a:p>
            <a:pPr>
              <a:spcBef>
                <a:spcPct val="0"/>
              </a:spcBef>
              <a:spcAft>
                <a:spcPct val="100000"/>
              </a:spcAft>
            </a:pPr>
            <a:endParaRPr lang="en-US"/>
          </a:p>
        </p:txBody>
      </p:sp>
    </p:spTree>
    <p:extLst>
      <p:ext uri="{BB962C8B-B14F-4D97-AF65-F5344CB8AC3E}">
        <p14:creationId xmlns:p14="http://schemas.microsoft.com/office/powerpoint/2010/main" val="1646816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5</a:t>
            </a:fld>
            <a:endParaRPr lang="en-US"/>
          </a:p>
        </p:txBody>
      </p:sp>
    </p:spTree>
    <p:extLst>
      <p:ext uri="{BB962C8B-B14F-4D97-AF65-F5344CB8AC3E}">
        <p14:creationId xmlns:p14="http://schemas.microsoft.com/office/powerpoint/2010/main" val="316356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Lembke, 2017</a:t>
            </a:r>
          </a:p>
        </p:txBody>
      </p:sp>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C2AF6A-4FD7-4EEC-8322-53655D06C8E5}"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xfrm>
            <a:off x="914400" y="4343400"/>
            <a:ext cx="5029200" cy="4114800"/>
          </a:xfrm>
        </p:spPr>
        <p:txBody>
          <a:bodyPr/>
          <a:lstStyle/>
          <a:p>
            <a:r>
              <a:rPr lang="en-US"/>
              <a:t>Erica </a:t>
            </a:r>
          </a:p>
          <a:p>
            <a:endParaRPr lang="en-US"/>
          </a:p>
        </p:txBody>
      </p:sp>
    </p:spTree>
    <p:extLst>
      <p:ext uri="{BB962C8B-B14F-4D97-AF65-F5344CB8AC3E}">
        <p14:creationId xmlns:p14="http://schemas.microsoft.com/office/powerpoint/2010/main" val="1319725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Lembke, 2017</a:t>
            </a:r>
          </a:p>
        </p:txBody>
      </p:sp>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758FE7-18D2-4B35-985C-EEDEAC385A55}"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5890" name="Rectangle 2"/>
          <p:cNvSpPr>
            <a:spLocks noGrp="1" noRot="1" noChangeAspect="1" noChangeArrowheads="1" noTextEdit="1"/>
          </p:cNvSpPr>
          <p:nvPr>
            <p:ph type="sldImg"/>
          </p:nvPr>
        </p:nvSpPr>
        <p:spPr>
          <a:xfrm>
            <a:off x="1144588" y="687388"/>
            <a:ext cx="4572000" cy="3429000"/>
          </a:xfrm>
          <a:ln/>
        </p:spPr>
      </p:sp>
      <p:sp>
        <p:nvSpPr>
          <p:cNvPr id="165891"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r>
              <a:rPr lang="en-US"/>
              <a:t>This is how national norms for weekly rate of improvement would calculate Jane’s end-of-year goal. First, the baseline of the first three scores is calculated. Jane’s baseline is 11.33. Then the norm is found on a table. We just looked at this. The norm is Jane’s grade level on CBM computation is 0.30. The norm is multiplied by the </a:t>
            </a:r>
            <a:r>
              <a:rPr lang="en-US">
                <a:solidFill>
                  <a:srgbClr val="0066FF"/>
                </a:solidFill>
              </a:rPr>
              <a:t>number of weeks until the end of year: (0.30</a:t>
            </a:r>
            <a:r>
              <a:rPr lang="en-US"/>
              <a:t> × 17 = </a:t>
            </a:r>
            <a:r>
              <a:rPr lang="en-US">
                <a:solidFill>
                  <a:srgbClr val="009900"/>
                </a:solidFill>
              </a:rPr>
              <a:t>5.1). 5.1 is added to Jane’s </a:t>
            </a:r>
            <a:r>
              <a:rPr lang="en-US">
                <a:solidFill>
                  <a:srgbClr val="FF0000"/>
                </a:solidFill>
              </a:rPr>
              <a:t>baseline score (</a:t>
            </a:r>
            <a:r>
              <a:rPr lang="en-US">
                <a:solidFill>
                  <a:srgbClr val="009900"/>
                </a:solidFill>
              </a:rPr>
              <a:t>5.1</a:t>
            </a:r>
            <a:r>
              <a:rPr lang="en-US"/>
              <a:t> + </a:t>
            </a:r>
            <a:r>
              <a:rPr lang="en-US">
                <a:solidFill>
                  <a:srgbClr val="FF0000"/>
                </a:solidFill>
              </a:rPr>
              <a:t>11.33</a:t>
            </a:r>
            <a:r>
              <a:rPr lang="en-US"/>
              <a:t> = </a:t>
            </a:r>
            <a:r>
              <a:rPr lang="en-US">
                <a:solidFill>
                  <a:srgbClr val="CC00CC"/>
                </a:solidFill>
              </a:rPr>
              <a:t>16.43). Jane’s end-of-year goal is 16.43.</a:t>
            </a:r>
            <a:endParaRPr lang="en-US">
              <a:solidFill>
                <a:srgbClr val="0066FF"/>
              </a:solidFill>
            </a:endParaRPr>
          </a:p>
        </p:txBody>
      </p:sp>
    </p:spTree>
    <p:extLst>
      <p:ext uri="{BB962C8B-B14F-4D97-AF65-F5344CB8AC3E}">
        <p14:creationId xmlns:p14="http://schemas.microsoft.com/office/powerpoint/2010/main" val="3018961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Lembke, 2017</a:t>
            </a:r>
          </a:p>
        </p:txBody>
      </p:sp>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C4F202-5A70-4EA3-888D-FAFC0BE6C88B}"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36930" name="Rectangle 2"/>
          <p:cNvSpPr>
            <a:spLocks noGrp="1" noRot="1" noChangeAspect="1" noChangeArrowheads="1" noTextEdit="1"/>
          </p:cNvSpPr>
          <p:nvPr>
            <p:ph type="sldImg"/>
          </p:nvPr>
        </p:nvSpPr>
        <p:spPr>
          <a:ln/>
        </p:spPr>
      </p:sp>
      <p:sp>
        <p:nvSpPr>
          <p:cNvPr id="636931" name="Rectangle 3"/>
          <p:cNvSpPr>
            <a:spLocks noGrp="1" noChangeArrowheads="1"/>
          </p:cNvSpPr>
          <p:nvPr>
            <p:ph type="body" idx="1"/>
          </p:nvPr>
        </p:nvSpPr>
        <p:spPr>
          <a:xfrm>
            <a:off x="914400" y="4343400"/>
            <a:ext cx="5029200" cy="4114800"/>
          </a:xfrm>
        </p:spPr>
        <p:txBody>
          <a:bodyPr/>
          <a:lstStyle/>
          <a:p>
            <a:r>
              <a:rPr lang="en-US"/>
              <a:t>Erica </a:t>
            </a:r>
          </a:p>
          <a:p>
            <a:endParaRPr lang="en-US"/>
          </a:p>
        </p:txBody>
      </p:sp>
    </p:spTree>
    <p:extLst>
      <p:ext uri="{BB962C8B-B14F-4D97-AF65-F5344CB8AC3E}">
        <p14:creationId xmlns:p14="http://schemas.microsoft.com/office/powerpoint/2010/main" val="38839313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Lembke, 2017</a:t>
            </a:r>
          </a:p>
        </p:txBody>
      </p:sp>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56AB14-FDAD-4AE2-BF01-12E9B8EDD1DE}"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034" name="Rectangle 2"/>
          <p:cNvSpPr>
            <a:spLocks noGrp="1" noRot="1" noChangeAspect="1" noChangeArrowheads="1" noTextEdit="1"/>
          </p:cNvSpPr>
          <p:nvPr>
            <p:ph type="sldImg"/>
          </p:nvPr>
        </p:nvSpPr>
        <p:spPr>
          <a:xfrm>
            <a:off x="1144588" y="687388"/>
            <a:ext cx="4572000" cy="3429000"/>
          </a:xfrm>
          <a:ln/>
        </p:spPr>
      </p:sp>
      <p:sp>
        <p:nvSpPr>
          <p:cNvPr id="17203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r>
              <a:rPr lang="en-US"/>
              <a:t>For example, a fourth-grade student’s average score from his first three CBM computation probes is 14. The norm for fourth-grade students is 0.70. To set an ambitious goal for the student, multiply the weekly rate of growth by the number of weeks left until the end of the year. If there are 16 weeks left, multiply 16 by 0.70: 16 </a:t>
            </a:r>
            <a:r>
              <a:rPr lang="en-US">
                <a:sym typeface="Symbol" pitchFamily="18" charset="2"/>
              </a:rPr>
              <a:t></a:t>
            </a:r>
            <a:r>
              <a:rPr lang="en-US"/>
              <a:t> 0.70 = 11.2. Add 11.2 to the baseline average of 14 (11.2 + 14 = 25.2). This sum (25.2) is the end-of-year performance goal. This sum, 25.2, would be plotted on the student’s graph and a goal-line would be drawn.</a:t>
            </a:r>
          </a:p>
        </p:txBody>
      </p:sp>
    </p:spTree>
    <p:extLst>
      <p:ext uri="{BB962C8B-B14F-4D97-AF65-F5344CB8AC3E}">
        <p14:creationId xmlns:p14="http://schemas.microsoft.com/office/powerpoint/2010/main" val="27876060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ftr" sz="quarter" idx="4"/>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34" charset="0"/>
                <a:ea typeface="+mn-ea"/>
                <a:cs typeface="+mn-cs"/>
              </a:rPr>
              <a:t>Lembke, 2017</a:t>
            </a:r>
          </a:p>
        </p:txBody>
      </p:sp>
      <p:sp>
        <p:nvSpPr>
          <p:cNvPr id="101379"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08367F-0D05-4AEB-BCE5-1F04FF2BE480}"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1380" name="Rectangle 2"/>
          <p:cNvSpPr>
            <a:spLocks noGrp="1" noRot="1" noChangeAspect="1" noChangeArrowheads="1" noTextEdit="1"/>
          </p:cNvSpPr>
          <p:nvPr>
            <p:ph type="sldImg"/>
          </p:nvPr>
        </p:nvSpPr>
        <p:spPr>
          <a:xfrm>
            <a:off x="1144588" y="687388"/>
            <a:ext cx="4572000" cy="3429000"/>
          </a:xfrm>
          <a:ln/>
        </p:spPr>
      </p:sp>
      <p:sp>
        <p:nvSpPr>
          <p:cNvPr id="101381" name="Rectangle 3"/>
          <p:cNvSpPr>
            <a:spLocks noGrp="1" noChangeArrowheads="1"/>
          </p:cNvSpPr>
          <p:nvPr>
            <p:ph type="body" idx="1"/>
          </p:nvPr>
        </p:nvSpPr>
        <p:spPr>
          <a:xfrm>
            <a:off x="684556" y="4343402"/>
            <a:ext cx="5488889" cy="4113234"/>
          </a:xfrm>
          <a:noFill/>
          <a:ln/>
        </p:spPr>
        <p:txBody>
          <a:bodyPr/>
          <a:lstStyle/>
          <a:p>
            <a:pPr eaLnBrk="1" hangingPunct="1">
              <a:spcBef>
                <a:spcPct val="0"/>
              </a:spcBef>
              <a:spcAft>
                <a:spcPct val="100000"/>
              </a:spcAft>
            </a:pPr>
            <a:r>
              <a:rPr lang="en-US" dirty="0">
                <a:latin typeface="Arial" pitchFamily="34" charset="0"/>
              </a:rPr>
              <a:t>To make decisions about progress or lack of progress,</a:t>
            </a:r>
            <a:r>
              <a:rPr lang="en-US" baseline="0" dirty="0">
                <a:latin typeface="Arial" pitchFamily="34" charset="0"/>
              </a:rPr>
              <a:t> the trend or individual data points are compared to the goal line every 4 to 6 weeks. If the trend of performance or last 4 data points are below the goal line, an instructional change is made. If trend or last 4 data points are the same as the goal line, the current plan is continued. If the trend or last 4 data points are above the goal line, the goal may need to be increased.</a:t>
            </a:r>
            <a:endParaRPr lang="en-US" dirty="0">
              <a:latin typeface="Arial" pitchFamily="34" charset="0"/>
            </a:endParaRPr>
          </a:p>
        </p:txBody>
      </p:sp>
    </p:spTree>
    <p:extLst>
      <p:ext uri="{BB962C8B-B14F-4D97-AF65-F5344CB8AC3E}">
        <p14:creationId xmlns:p14="http://schemas.microsoft.com/office/powerpoint/2010/main" val="3206649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Lembke, University of Missouri</a:t>
            </a:r>
          </a:p>
        </p:txBody>
      </p:sp>
      <p:sp>
        <p:nvSpPr>
          <p:cNvPr id="180227"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1891CE-FBA8-4483-94A5-B04CF3A709B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53956"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7" name="Rectangle 3"/>
          <p:cNvSpPr>
            <a:spLocks noGrp="1" noChangeArrowheads="1"/>
          </p:cNvSpPr>
          <p:nvPr>
            <p:ph type="body" idx="1"/>
          </p:nvPr>
        </p:nvSpPr>
        <p:spPr bwMode="auto">
          <a:xfrm>
            <a:off x="900113" y="4343400"/>
            <a:ext cx="50577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None/>
            </a:pPr>
            <a:r>
              <a:rPr lang="en-US" altLang="en-US"/>
              <a:t>This is an example of what a progress measurement graph might look like in CBM. Students’ current level of performance is established by collecting and graphing baseline data. From this baseline data, a long range goal is set for the student, across the time that the teacher will monitor. Goal line is in blue. For each intervention phase, the student’s slope of performance can be compared to the long range goal line. Slopes are in black. You can see in intervention 1, instruction was not effective, so an instructional change was implemented.  This change had a positive effect on student performance, as can be seen by looking at the black slope line in intervention 2.</a:t>
            </a:r>
          </a:p>
        </p:txBody>
      </p:sp>
    </p:spTree>
    <p:extLst>
      <p:ext uri="{BB962C8B-B14F-4D97-AF65-F5344CB8AC3E}">
        <p14:creationId xmlns:p14="http://schemas.microsoft.com/office/powerpoint/2010/main" val="38105728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Lembke, 2017</a:t>
            </a:r>
          </a:p>
        </p:txBody>
      </p:sp>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18BE0D-BE11-4F42-A9BF-C74109F17A94}"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5346" name="Rectangle 2"/>
          <p:cNvSpPr>
            <a:spLocks noGrp="1" noRot="1" noChangeAspect="1" noChangeArrowheads="1" noTextEdit="1"/>
          </p:cNvSpPr>
          <p:nvPr>
            <p:ph type="sldImg"/>
          </p:nvPr>
        </p:nvSpPr>
        <p:spPr>
          <a:xfrm>
            <a:off x="1144588" y="687388"/>
            <a:ext cx="4572000" cy="3429000"/>
          </a:xfrm>
          <a:ln/>
        </p:spPr>
      </p:sp>
      <p:sp>
        <p:nvSpPr>
          <p:cNvPr id="185347"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r>
              <a:rPr lang="en-US"/>
              <a:t>Once IEP goals are set and individualized programs are implemented, it is important to monitor student progress. CBM can judge the adequacy of student progress and the need to change instructional programs. Standard decision rules guide decisions about the adequacy of student progress and the need to revise goals and instructional programs.</a:t>
            </a:r>
          </a:p>
          <a:p>
            <a:pPr>
              <a:spcBef>
                <a:spcPct val="0"/>
              </a:spcBef>
              <a:spcAft>
                <a:spcPct val="100000"/>
              </a:spcAft>
            </a:pPr>
            <a:r>
              <a:rPr lang="en-US"/>
              <a:t>Decision rules are based on the four most recent consecutive scores or on the student’s trend-line. Let’s look at examples now.</a:t>
            </a:r>
          </a:p>
        </p:txBody>
      </p:sp>
    </p:spTree>
    <p:extLst>
      <p:ext uri="{BB962C8B-B14F-4D97-AF65-F5344CB8AC3E}">
        <p14:creationId xmlns:p14="http://schemas.microsoft.com/office/powerpoint/2010/main" val="12778093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 of the ways that you can incorporate the decision making rules into  a rubric</a:t>
            </a:r>
            <a:r>
              <a:rPr lang="en-US" baseline="0" dirty="0"/>
              <a:t> follows. The three guiding questions that we can ask are above.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A51C53-F84A-4FD8-8370-6E304DDC694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368405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ftr" sz="quarter" idx="4"/>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34" charset="0"/>
                <a:ea typeface="+mn-ea"/>
                <a:cs typeface="+mn-cs"/>
              </a:rPr>
              <a:t>Lembke, 2017</a:t>
            </a:r>
          </a:p>
        </p:txBody>
      </p:sp>
      <p:sp>
        <p:nvSpPr>
          <p:cNvPr id="102403"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6027D7-BF84-40AB-A3A5-B003D4F4E146}"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4" name="Rectangle 2"/>
          <p:cNvSpPr>
            <a:spLocks noGrp="1" noRot="1" noChangeAspect="1" noChangeArrowheads="1" noTextEdit="1"/>
          </p:cNvSpPr>
          <p:nvPr>
            <p:ph type="sldImg"/>
          </p:nvPr>
        </p:nvSpPr>
        <p:spPr>
          <a:xfrm>
            <a:off x="1144588" y="687388"/>
            <a:ext cx="4572000" cy="3429000"/>
          </a:xfrm>
          <a:ln/>
        </p:spPr>
      </p:sp>
      <p:sp>
        <p:nvSpPr>
          <p:cNvPr id="102405" name="Rectangle 3"/>
          <p:cNvSpPr>
            <a:spLocks noGrp="1" noChangeArrowheads="1"/>
          </p:cNvSpPr>
          <p:nvPr>
            <p:ph type="body" idx="1"/>
          </p:nvPr>
        </p:nvSpPr>
        <p:spPr>
          <a:xfrm>
            <a:off x="684556" y="4343402"/>
            <a:ext cx="5488889" cy="4113234"/>
          </a:xfrm>
          <a:noFill/>
          <a:ln/>
        </p:spPr>
        <p:txBody>
          <a:bodyPr/>
          <a:lstStyle/>
          <a:p>
            <a:pPr eaLnBrk="1" hangingPunct="1">
              <a:spcBef>
                <a:spcPct val="0"/>
              </a:spcBef>
              <a:spcAft>
                <a:spcPct val="100000"/>
              </a:spcAft>
            </a:pPr>
            <a:r>
              <a:rPr lang="en-US" dirty="0">
                <a:latin typeface="Arial" pitchFamily="34" charset="0"/>
              </a:rPr>
              <a:t>Consider</a:t>
            </a:r>
            <a:r>
              <a:rPr lang="en-US" baseline="0" dirty="0">
                <a:latin typeface="Arial" pitchFamily="34" charset="0"/>
              </a:rPr>
              <a:t> the characteristics of the interventions that you are choosing. How will you assess whether the interventions are evidence/research based? Consider examining the instructional tools chart on the National Center for RTI website: rti4success.org. Interventions can be individualized and developed for each student, or can be a specific program used for many students (standard treatment protocol).</a:t>
            </a:r>
            <a:endParaRPr lang="en-US" dirty="0">
              <a:latin typeface="Arial" pitchFamily="34" charset="0"/>
            </a:endParaRPr>
          </a:p>
        </p:txBody>
      </p:sp>
    </p:spTree>
    <p:extLst>
      <p:ext uri="{BB962C8B-B14F-4D97-AF65-F5344CB8AC3E}">
        <p14:creationId xmlns:p14="http://schemas.microsoft.com/office/powerpoint/2010/main" val="1011029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t>What do all of these have in common?</a:t>
            </a:r>
          </a:p>
          <a:p>
            <a:pPr marL="171450" indent="-171450">
              <a:buFontTx/>
              <a:buChar char="-"/>
              <a:defRPr/>
            </a:pPr>
            <a:r>
              <a:rPr lang="en-US" dirty="0"/>
              <a:t>All occur after screening</a:t>
            </a:r>
          </a:p>
          <a:p>
            <a:pPr marL="171450" indent="-171450">
              <a:buFontTx/>
              <a:buChar char="-"/>
              <a:defRPr/>
            </a:pPr>
            <a:r>
              <a:rPr lang="en-US" dirty="0"/>
              <a:t>All provide detailed information about causes and to explain symptoms</a:t>
            </a:r>
          </a:p>
          <a:p>
            <a:pPr marL="171450" indent="-171450">
              <a:buFontTx/>
              <a:buChar char="-"/>
              <a:defRPr/>
            </a:pPr>
            <a:r>
              <a:rPr lang="en-US" dirty="0"/>
              <a:t>All lead to some information about possible treatments</a:t>
            </a:r>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B6D5C85-7429-C94A-81D9-287ECD0FAF4A}" type="slidenum">
              <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692990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F54DFA-B985-4F75-90A7-69152DE8215E}" type="slidenum">
              <a:rPr lang="ru-RU"/>
              <a:pPr/>
              <a:t>7</a:t>
            </a:fld>
            <a:endParaRPr lang="ru-RU"/>
          </a:p>
        </p:txBody>
      </p:sp>
      <p:sp>
        <p:nvSpPr>
          <p:cNvPr id="245762" name="Rectangle 2"/>
          <p:cNvSpPr>
            <a:spLocks noGrp="1" noRot="1" noChangeAspect="1" noChangeArrowheads="1" noTextEdit="1"/>
          </p:cNvSpPr>
          <p:nvPr>
            <p:ph type="sldImg"/>
          </p:nvPr>
        </p:nvSpPr>
        <p:spPr>
          <a:xfrm>
            <a:off x="1144588" y="687388"/>
            <a:ext cx="4572000" cy="3429000"/>
          </a:xfrm>
          <a:ln/>
        </p:spPr>
      </p:sp>
      <p:sp>
        <p:nvSpPr>
          <p:cNvPr id="245763"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21083957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874EF2C-25C3-1947-93BC-0BFB6B4345B3}" type="slidenum">
              <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67586" name="Rectangle 2"/>
          <p:cNvSpPr>
            <a:spLocks noGrp="1" noRot="1" noChangeAspect="1" noChangeArrowheads="1" noTextEdit="1"/>
          </p:cNvSpPr>
          <p:nvPr>
            <p:ph type="sldImg"/>
          </p:nvPr>
        </p:nvSpPr>
        <p:spPr>
          <a:solidFill>
            <a:srgbClr val="FFFFFF"/>
          </a:solidFill>
          <a:ln/>
        </p:spPr>
      </p:sp>
      <p:sp>
        <p:nvSpPr>
          <p:cNvPr id="6758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charset="0"/>
              <a:ea typeface="ＭＳ Ｐゴシック" charset="-128"/>
            </a:endParaRPr>
          </a:p>
        </p:txBody>
      </p:sp>
    </p:spTree>
    <p:extLst>
      <p:ext uri="{BB962C8B-B14F-4D97-AF65-F5344CB8AC3E}">
        <p14:creationId xmlns:p14="http://schemas.microsoft.com/office/powerpoint/2010/main" val="14100589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flow chart takes it from there.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01BBB15-E313-B74F-903B-879F2E66C663}"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6398299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9B4DA78-7EB8-7C41-AEAB-1803BC7B6A3F}" type="slidenum">
              <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78850" name="Rectangle 2"/>
          <p:cNvSpPr>
            <a:spLocks noGrp="1" noRot="1" noChangeAspect="1" noChangeArrowheads="1" noTextEdit="1"/>
          </p:cNvSpPr>
          <p:nvPr>
            <p:ph type="sldImg"/>
          </p:nvPr>
        </p:nvSpPr>
        <p:spPr>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Arial" charset="0"/>
                <a:ea typeface="ＭＳ Ｐゴシック" charset="-128"/>
              </a:rPr>
              <a:t>SAVE FOR SESSION 2 IN DECEMBER</a:t>
            </a:r>
          </a:p>
        </p:txBody>
      </p:sp>
    </p:spTree>
    <p:extLst>
      <p:ext uri="{BB962C8B-B14F-4D97-AF65-F5344CB8AC3E}">
        <p14:creationId xmlns:p14="http://schemas.microsoft.com/office/powerpoint/2010/main" val="9320042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Determine type of error for each computation procedure</a:t>
            </a:r>
          </a:p>
          <a:p>
            <a:r>
              <a:rPr lang="en-US" dirty="0"/>
              <a:t>2.</a:t>
            </a:r>
            <a:r>
              <a:rPr lang="en-US" baseline="0" dirty="0"/>
              <a:t> Determine if it is persistent or not</a:t>
            </a:r>
          </a:p>
          <a:p>
            <a:r>
              <a:rPr lang="en-US" baseline="0" dirty="0"/>
              <a:t>3. Find out why the student is making the error; augment with questions to find out why a student is making the error and under what types of questions/problems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01BBB15-E313-B74F-903B-879F2E66C663}"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1310450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111" charset="0"/>
                <a:ea typeface="ＭＳ Ｐゴシック" pitchFamily="-111" charset="-128"/>
                <a:cs typeface="ＭＳ Ｐゴシック" pitchFamily="-111" charset="-128"/>
              </a:rPr>
              <a:t>Student 1 appears to have</a:t>
            </a:r>
            <a:r>
              <a:rPr lang="en-US" sz="1200" kern="1200" baseline="0" dirty="0">
                <a:solidFill>
                  <a:schemeClr val="tx1"/>
                </a:solidFill>
                <a:effectLst/>
                <a:latin typeface="Arial" pitchFamily="-111" charset="0"/>
                <a:ea typeface="ＭＳ Ｐゴシック" pitchFamily="-111" charset="-128"/>
                <a:cs typeface="ＭＳ Ｐゴシック" pitchFamily="-111" charset="-128"/>
              </a:rPr>
              <a:t> </a:t>
            </a:r>
            <a:r>
              <a:rPr lang="en-US" sz="1200" kern="1200" dirty="0">
                <a:solidFill>
                  <a:schemeClr val="tx1"/>
                </a:solidFill>
                <a:effectLst/>
                <a:latin typeface="Arial" pitchFamily="-111" charset="0"/>
                <a:ea typeface="ＭＳ Ｐゴシック" pitchFamily="-111" charset="-128"/>
                <a:cs typeface="ＭＳ Ｐゴシック" pitchFamily="-111" charset="-128"/>
              </a:rPr>
              <a:t>added instead of multiplying. We should check if this reflects a problem with attention, the symbol, or the concept of multiplication.</a:t>
            </a:r>
          </a:p>
          <a:p>
            <a:endParaRPr lang="en-US" sz="1200" kern="1200" dirty="0">
              <a:solidFill>
                <a:schemeClr val="tx1"/>
              </a:solidFill>
              <a:effectLst/>
              <a:latin typeface="Arial" pitchFamily="-111" charset="0"/>
              <a:ea typeface="ＭＳ Ｐゴシック" pitchFamily="-111" charset="-128"/>
              <a:cs typeface="ＭＳ Ｐゴシック" pitchFamily="-111" charset="-128"/>
            </a:endParaRPr>
          </a:p>
          <a:p>
            <a:r>
              <a:rPr lang="en-US" sz="1200" kern="1200" dirty="0">
                <a:solidFill>
                  <a:schemeClr val="tx1"/>
                </a:solidFill>
                <a:effectLst/>
                <a:latin typeface="Arial" pitchFamily="-111" charset="0"/>
                <a:ea typeface="ＭＳ Ｐゴシック" pitchFamily="-111" charset="-128"/>
                <a:cs typeface="ＭＳ Ｐゴシック" pitchFamily="-111" charset="-128"/>
              </a:rPr>
              <a:t>Student 2 may simply have </a:t>
            </a:r>
            <a:r>
              <a:rPr lang="en-US" sz="1200" kern="1200" dirty="0" err="1">
                <a:solidFill>
                  <a:schemeClr val="tx1"/>
                </a:solidFill>
                <a:effectLst/>
                <a:latin typeface="Arial" pitchFamily="-111" charset="0"/>
                <a:ea typeface="ＭＳ Ｐゴシック" pitchFamily="-111" charset="-128"/>
                <a:cs typeface="ＭＳ Ｐゴシック" pitchFamily="-111" charset="-128"/>
              </a:rPr>
              <a:t>mis</a:t>
            </a:r>
            <a:r>
              <a:rPr lang="en-US" sz="1200" kern="1200" dirty="0">
                <a:solidFill>
                  <a:schemeClr val="tx1"/>
                </a:solidFill>
                <a:effectLst/>
                <a:latin typeface="Arial" pitchFamily="-111" charset="0"/>
                <a:ea typeface="ＭＳ Ｐゴシック" pitchFamily="-111" charset="-128"/>
                <a:cs typeface="ＭＳ Ｐゴシック" pitchFamily="-111" charset="-128"/>
              </a:rPr>
              <a:t>-remembered this specific multiplication fact, since the answer was close. This student may benefit from additional fluency-focused fact practice with corrective feedback.</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01BBB15-E313-B74F-903B-879F2E66C663}"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630208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111" charset="0"/>
                <a:ea typeface="ＭＳ Ｐゴシック" pitchFamily="-111" charset="-128"/>
                <a:cs typeface="ＭＳ Ｐゴシック" pitchFamily="-111" charset="-128"/>
              </a:rPr>
              <a:t>Student 1 added</a:t>
            </a:r>
            <a:r>
              <a:rPr lang="en-US" sz="1200" kern="1200" baseline="0" dirty="0">
                <a:solidFill>
                  <a:schemeClr val="tx1"/>
                </a:solidFill>
                <a:effectLst/>
                <a:latin typeface="Arial" pitchFamily="-111" charset="0"/>
                <a:ea typeface="ＭＳ Ｐゴシック" pitchFamily="-111" charset="-128"/>
                <a:cs typeface="ＭＳ Ｐゴシック" pitchFamily="-111" charset="-128"/>
              </a:rPr>
              <a:t> </a:t>
            </a:r>
            <a:r>
              <a:rPr lang="en-US" sz="1200" kern="1200" dirty="0">
                <a:solidFill>
                  <a:schemeClr val="tx1"/>
                </a:solidFill>
                <a:effectLst/>
                <a:latin typeface="Arial" pitchFamily="-111" charset="0"/>
                <a:ea typeface="ＭＳ Ｐゴシック" pitchFamily="-111" charset="-128"/>
                <a:cs typeface="ＭＳ Ｐゴシック" pitchFamily="-111" charset="-128"/>
              </a:rPr>
              <a:t>the digits in each place –whole number, numerator, and denominator</a:t>
            </a:r>
            <a:r>
              <a:rPr lang="en-US" sz="1200" kern="1200" baseline="0" dirty="0">
                <a:solidFill>
                  <a:schemeClr val="tx1"/>
                </a:solidFill>
                <a:effectLst/>
                <a:latin typeface="Arial" pitchFamily="-111" charset="0"/>
                <a:ea typeface="ＭＳ Ｐゴシック" pitchFamily="-111" charset="-128"/>
                <a:cs typeface="ＭＳ Ｐゴシック" pitchFamily="-111" charset="-128"/>
              </a:rPr>
              <a:t> </a:t>
            </a:r>
            <a:r>
              <a:rPr lang="en-US" sz="1200" kern="1200" dirty="0">
                <a:solidFill>
                  <a:schemeClr val="tx1"/>
                </a:solidFill>
                <a:effectLst/>
                <a:latin typeface="Arial" pitchFamily="-111" charset="0"/>
                <a:ea typeface="ＭＳ Ｐゴシック" pitchFamily="-111" charset="-128"/>
                <a:cs typeface="ＭＳ Ｐゴシック" pitchFamily="-111" charset="-128"/>
              </a:rPr>
              <a:t>—instead of only adding the numerators of the fractions. This student appears to need explicit instruction in adding fractions with the same denominator.</a:t>
            </a:r>
          </a:p>
          <a:p>
            <a:endParaRPr lang="en-US" sz="1200" kern="1200" dirty="0">
              <a:solidFill>
                <a:schemeClr val="tx1"/>
              </a:solidFill>
              <a:effectLst/>
              <a:latin typeface="Arial" pitchFamily="-111" charset="0"/>
              <a:ea typeface="ＭＳ Ｐゴシック" pitchFamily="-111" charset="-128"/>
              <a:cs typeface="ＭＳ Ｐゴシック" pitchFamily="-111" charset="-128"/>
            </a:endParaRPr>
          </a:p>
          <a:p>
            <a:r>
              <a:rPr lang="en-US" sz="1200" kern="1200" dirty="0">
                <a:solidFill>
                  <a:schemeClr val="tx1"/>
                </a:solidFill>
                <a:effectLst/>
                <a:latin typeface="Arial" pitchFamily="-111" charset="0"/>
                <a:ea typeface="ＭＳ Ｐゴシック" pitchFamily="-111" charset="-128"/>
                <a:cs typeface="ＭＳ Ｐゴシック" pitchFamily="-111" charset="-128"/>
              </a:rPr>
              <a:t>Student 2 added correctly but did not reduce the answer. This student may need instruction on how to convert improper fractions to mixed numbers.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01BBB15-E313-B74F-903B-879F2E66C663}"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7447382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111" charset="0"/>
                <a:ea typeface="ＭＳ Ｐゴシック" pitchFamily="-111" charset="-128"/>
                <a:cs typeface="ＭＳ Ｐゴシック" pitchFamily="-111" charset="-128"/>
              </a:rPr>
              <a:t>Student 1 added</a:t>
            </a:r>
            <a:r>
              <a:rPr lang="en-US" sz="1200" kern="1200" baseline="0" dirty="0">
                <a:solidFill>
                  <a:schemeClr val="tx1"/>
                </a:solidFill>
                <a:effectLst/>
                <a:latin typeface="Arial" pitchFamily="-111" charset="0"/>
                <a:ea typeface="ＭＳ Ｐゴシック" pitchFamily="-111" charset="-128"/>
                <a:cs typeface="ＭＳ Ｐゴシック" pitchFamily="-111" charset="-128"/>
              </a:rPr>
              <a:t> </a:t>
            </a:r>
            <a:r>
              <a:rPr lang="en-US" sz="1200" kern="1200" dirty="0">
                <a:solidFill>
                  <a:schemeClr val="tx1"/>
                </a:solidFill>
                <a:effectLst/>
                <a:latin typeface="Arial" pitchFamily="-111" charset="0"/>
                <a:ea typeface="ＭＳ Ｐゴシック" pitchFamily="-111" charset="-128"/>
                <a:cs typeface="ＭＳ Ｐゴシック" pitchFamily="-111" charset="-128"/>
              </a:rPr>
              <a:t>the digits in each place –whole number, numerator, and denominator</a:t>
            </a:r>
            <a:r>
              <a:rPr lang="en-US" sz="1200" kern="1200" baseline="0" dirty="0">
                <a:solidFill>
                  <a:schemeClr val="tx1"/>
                </a:solidFill>
                <a:effectLst/>
                <a:latin typeface="Arial" pitchFamily="-111" charset="0"/>
                <a:ea typeface="ＭＳ Ｐゴシック" pitchFamily="-111" charset="-128"/>
                <a:cs typeface="ＭＳ Ｐゴシック" pitchFamily="-111" charset="-128"/>
              </a:rPr>
              <a:t> </a:t>
            </a:r>
            <a:r>
              <a:rPr lang="en-US" sz="1200" kern="1200" dirty="0">
                <a:solidFill>
                  <a:schemeClr val="tx1"/>
                </a:solidFill>
                <a:effectLst/>
                <a:latin typeface="Arial" pitchFamily="-111" charset="0"/>
                <a:ea typeface="ＭＳ Ｐゴシック" pitchFamily="-111" charset="-128"/>
                <a:cs typeface="ＭＳ Ｐゴシック" pitchFamily="-111" charset="-128"/>
              </a:rPr>
              <a:t>—instead of only adding the numerators of the fractions. This student appears to need explicit instruction in adding fractions with the same denominator.</a:t>
            </a:r>
          </a:p>
          <a:p>
            <a:endParaRPr lang="en-US" sz="1200" kern="1200" dirty="0">
              <a:solidFill>
                <a:schemeClr val="tx1"/>
              </a:solidFill>
              <a:effectLst/>
              <a:latin typeface="Arial" pitchFamily="-111" charset="0"/>
              <a:ea typeface="ＭＳ Ｐゴシック" pitchFamily="-111" charset="-128"/>
              <a:cs typeface="ＭＳ Ｐゴシック" pitchFamily="-111" charset="-128"/>
            </a:endParaRPr>
          </a:p>
          <a:p>
            <a:r>
              <a:rPr lang="en-US" sz="1200" kern="1200" dirty="0">
                <a:solidFill>
                  <a:schemeClr val="tx1"/>
                </a:solidFill>
                <a:effectLst/>
                <a:latin typeface="Arial" pitchFamily="-111" charset="0"/>
                <a:ea typeface="ＭＳ Ｐゴシック" pitchFamily="-111" charset="-128"/>
                <a:cs typeface="ＭＳ Ｐゴシック" pitchFamily="-111" charset="-128"/>
              </a:rPr>
              <a:t>Student 2 added correctly but did not reduce the answer. This student may need instruction on how to convert improper fractions to mixed numbers.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01BBB15-E313-B74F-903B-879F2E66C663}"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6207868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111" charset="0"/>
                <a:ea typeface="ＭＳ Ｐゴシック" pitchFamily="-111" charset="-128"/>
                <a:cs typeface="ＭＳ Ｐゴシック" pitchFamily="-111" charset="-128"/>
              </a:rPr>
              <a:t>Student 1 added</a:t>
            </a:r>
            <a:r>
              <a:rPr lang="en-US" sz="1200" kern="1200" baseline="0" dirty="0">
                <a:solidFill>
                  <a:schemeClr val="tx1"/>
                </a:solidFill>
                <a:effectLst/>
                <a:latin typeface="Arial" pitchFamily="-111" charset="0"/>
                <a:ea typeface="ＭＳ Ｐゴシック" pitchFamily="-111" charset="-128"/>
                <a:cs typeface="ＭＳ Ｐゴシック" pitchFamily="-111" charset="-128"/>
              </a:rPr>
              <a:t> </a:t>
            </a:r>
            <a:r>
              <a:rPr lang="en-US" sz="1200" kern="1200" dirty="0">
                <a:solidFill>
                  <a:schemeClr val="tx1"/>
                </a:solidFill>
                <a:effectLst/>
                <a:latin typeface="Arial" pitchFamily="-111" charset="0"/>
                <a:ea typeface="ＭＳ Ｐゴシック" pitchFamily="-111" charset="-128"/>
                <a:cs typeface="ＭＳ Ｐゴシック" pitchFamily="-111" charset="-128"/>
              </a:rPr>
              <a:t>the digits in each place –whole number, numerator, and denominator</a:t>
            </a:r>
            <a:r>
              <a:rPr lang="en-US" sz="1200" kern="1200" baseline="0" dirty="0">
                <a:solidFill>
                  <a:schemeClr val="tx1"/>
                </a:solidFill>
                <a:effectLst/>
                <a:latin typeface="Arial" pitchFamily="-111" charset="0"/>
                <a:ea typeface="ＭＳ Ｐゴシック" pitchFamily="-111" charset="-128"/>
                <a:cs typeface="ＭＳ Ｐゴシック" pitchFamily="-111" charset="-128"/>
              </a:rPr>
              <a:t> </a:t>
            </a:r>
            <a:r>
              <a:rPr lang="en-US" sz="1200" kern="1200" dirty="0">
                <a:solidFill>
                  <a:schemeClr val="tx1"/>
                </a:solidFill>
                <a:effectLst/>
                <a:latin typeface="Arial" pitchFamily="-111" charset="0"/>
                <a:ea typeface="ＭＳ Ｐゴシック" pitchFamily="-111" charset="-128"/>
                <a:cs typeface="ＭＳ Ｐゴシック" pitchFamily="-111" charset="-128"/>
              </a:rPr>
              <a:t>—instead of only adding the numerators of the fractions. This student appears to need explicit instruction in adding fractions with the same denominator.</a:t>
            </a:r>
          </a:p>
          <a:p>
            <a:endParaRPr lang="en-US" sz="1200" kern="1200" dirty="0">
              <a:solidFill>
                <a:schemeClr val="tx1"/>
              </a:solidFill>
              <a:effectLst/>
              <a:latin typeface="Arial" pitchFamily="-111" charset="0"/>
              <a:ea typeface="ＭＳ Ｐゴシック" pitchFamily="-111" charset="-128"/>
              <a:cs typeface="ＭＳ Ｐゴシック" pitchFamily="-111" charset="-128"/>
            </a:endParaRPr>
          </a:p>
          <a:p>
            <a:r>
              <a:rPr lang="en-US" sz="1200" kern="1200" dirty="0">
                <a:solidFill>
                  <a:schemeClr val="tx1"/>
                </a:solidFill>
                <a:effectLst/>
                <a:latin typeface="Arial" pitchFamily="-111" charset="0"/>
                <a:ea typeface="ＭＳ Ｐゴシック" pitchFamily="-111" charset="-128"/>
                <a:cs typeface="ＭＳ Ｐゴシック" pitchFamily="-111" charset="-128"/>
              </a:rPr>
              <a:t>Student 2 added correctly but did not reduce the answer. This student may need instruction on how to convert improper fractions to mixed numbers.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01BBB15-E313-B74F-903B-879F2E66C663}"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3606918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111" charset="0"/>
                <a:ea typeface="ＭＳ Ｐゴシック" pitchFamily="-111" charset="-128"/>
                <a:cs typeface="ＭＳ Ｐゴシック" pitchFamily="-111" charset="-128"/>
              </a:rPr>
              <a:t>Student 1 added</a:t>
            </a:r>
            <a:r>
              <a:rPr lang="en-US" sz="1200" kern="1200" baseline="0" dirty="0">
                <a:solidFill>
                  <a:schemeClr val="tx1"/>
                </a:solidFill>
                <a:effectLst/>
                <a:latin typeface="Arial" pitchFamily="-111" charset="0"/>
                <a:ea typeface="ＭＳ Ｐゴシック" pitchFamily="-111" charset="-128"/>
                <a:cs typeface="ＭＳ Ｐゴシック" pitchFamily="-111" charset="-128"/>
              </a:rPr>
              <a:t> </a:t>
            </a:r>
            <a:r>
              <a:rPr lang="en-US" sz="1200" kern="1200" dirty="0">
                <a:solidFill>
                  <a:schemeClr val="tx1"/>
                </a:solidFill>
                <a:effectLst/>
                <a:latin typeface="Arial" pitchFamily="-111" charset="0"/>
                <a:ea typeface="ＭＳ Ｐゴシック" pitchFamily="-111" charset="-128"/>
                <a:cs typeface="ＭＳ Ｐゴシック" pitchFamily="-111" charset="-128"/>
              </a:rPr>
              <a:t>the digits in each place –whole number, numerator, and denominator</a:t>
            </a:r>
            <a:r>
              <a:rPr lang="en-US" sz="1200" kern="1200" baseline="0" dirty="0">
                <a:solidFill>
                  <a:schemeClr val="tx1"/>
                </a:solidFill>
                <a:effectLst/>
                <a:latin typeface="Arial" pitchFamily="-111" charset="0"/>
                <a:ea typeface="ＭＳ Ｐゴシック" pitchFamily="-111" charset="-128"/>
                <a:cs typeface="ＭＳ Ｐゴシック" pitchFamily="-111" charset="-128"/>
              </a:rPr>
              <a:t> </a:t>
            </a:r>
            <a:r>
              <a:rPr lang="en-US" sz="1200" kern="1200" dirty="0">
                <a:solidFill>
                  <a:schemeClr val="tx1"/>
                </a:solidFill>
                <a:effectLst/>
                <a:latin typeface="Arial" pitchFamily="-111" charset="0"/>
                <a:ea typeface="ＭＳ Ｐゴシック" pitchFamily="-111" charset="-128"/>
                <a:cs typeface="ＭＳ Ｐゴシック" pitchFamily="-111" charset="-128"/>
              </a:rPr>
              <a:t>—instead of only adding the numerators of the fractions. This student appears to need explicit instruction in adding fractions with the same denominator.</a:t>
            </a:r>
          </a:p>
          <a:p>
            <a:endParaRPr lang="en-US" sz="1200" kern="1200" dirty="0">
              <a:solidFill>
                <a:schemeClr val="tx1"/>
              </a:solidFill>
              <a:effectLst/>
              <a:latin typeface="Arial" pitchFamily="-111" charset="0"/>
              <a:ea typeface="ＭＳ Ｐゴシック" pitchFamily="-111" charset="-128"/>
              <a:cs typeface="ＭＳ Ｐゴシック" pitchFamily="-111" charset="-128"/>
            </a:endParaRPr>
          </a:p>
          <a:p>
            <a:r>
              <a:rPr lang="en-US" sz="1200" kern="1200" dirty="0">
                <a:solidFill>
                  <a:schemeClr val="tx1"/>
                </a:solidFill>
                <a:effectLst/>
                <a:latin typeface="Arial" pitchFamily="-111" charset="0"/>
                <a:ea typeface="ＭＳ Ｐゴシック" pitchFamily="-111" charset="-128"/>
                <a:cs typeface="ＭＳ Ｐゴシック" pitchFamily="-111" charset="-128"/>
              </a:rPr>
              <a:t>Student 2 added correctly but did not reduce the answer. This student may need instruction on how to convert improper fractions to mixed numbers.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01BBB15-E313-B74F-903B-879F2E66C663}"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6906729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charset="0"/>
                <a:ea typeface="ＭＳ Ｐゴシック" charset="-128"/>
              </a:rPr>
              <a:t>SAVE FOR SESSION 2 IN DECEMBER</a:t>
            </a:r>
          </a:p>
        </p:txBody>
      </p:sp>
      <p:sp>
        <p:nvSpPr>
          <p:cNvPr id="808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72516EB-3814-7741-B6A0-3184370DA224}" type="slidenum">
              <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785738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8</a:t>
            </a:fld>
            <a:endParaRPr lang="en-US"/>
          </a:p>
        </p:txBody>
      </p:sp>
    </p:spTree>
    <p:extLst>
      <p:ext uri="{BB962C8B-B14F-4D97-AF65-F5344CB8AC3E}">
        <p14:creationId xmlns:p14="http://schemas.microsoft.com/office/powerpoint/2010/main" val="8635079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charset="0"/>
                <a:ea typeface="ＭＳ Ｐゴシック" charset="-128"/>
              </a:rPr>
              <a:t>SAVE FOR SESSION 2 IN DECEMBER</a:t>
            </a:r>
          </a:p>
        </p:txBody>
      </p:sp>
      <p:sp>
        <p:nvSpPr>
          <p:cNvPr id="808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72516EB-3814-7741-B6A0-3184370DA224}" type="slidenum">
              <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2073766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111" charset="0"/>
                <a:ea typeface="ＭＳ Ｐゴシック" pitchFamily="-111" charset="-128"/>
                <a:cs typeface="ＭＳ Ｐゴシック" pitchFamily="-111" charset="-128"/>
              </a:rPr>
              <a:t>Student 1 added</a:t>
            </a:r>
            <a:r>
              <a:rPr lang="en-US" sz="1200" kern="1200" baseline="0" dirty="0">
                <a:solidFill>
                  <a:schemeClr val="tx1"/>
                </a:solidFill>
                <a:effectLst/>
                <a:latin typeface="Arial" pitchFamily="-111" charset="0"/>
                <a:ea typeface="ＭＳ Ｐゴシック" pitchFamily="-111" charset="-128"/>
                <a:cs typeface="ＭＳ Ｐゴシック" pitchFamily="-111" charset="-128"/>
              </a:rPr>
              <a:t> </a:t>
            </a:r>
            <a:r>
              <a:rPr lang="en-US" sz="1200" kern="1200" dirty="0">
                <a:solidFill>
                  <a:schemeClr val="tx1"/>
                </a:solidFill>
                <a:effectLst/>
                <a:latin typeface="Arial" pitchFamily="-111" charset="0"/>
                <a:ea typeface="ＭＳ Ｐゴシック" pitchFamily="-111" charset="-128"/>
                <a:cs typeface="ＭＳ Ｐゴシック" pitchFamily="-111" charset="-128"/>
              </a:rPr>
              <a:t>the digits in each place –whole number, numerator, and denominator</a:t>
            </a:r>
            <a:r>
              <a:rPr lang="en-US" sz="1200" kern="1200" baseline="0" dirty="0">
                <a:solidFill>
                  <a:schemeClr val="tx1"/>
                </a:solidFill>
                <a:effectLst/>
                <a:latin typeface="Arial" pitchFamily="-111" charset="0"/>
                <a:ea typeface="ＭＳ Ｐゴシック" pitchFamily="-111" charset="-128"/>
                <a:cs typeface="ＭＳ Ｐゴシック" pitchFamily="-111" charset="-128"/>
              </a:rPr>
              <a:t> </a:t>
            </a:r>
            <a:r>
              <a:rPr lang="en-US" sz="1200" kern="1200" dirty="0">
                <a:solidFill>
                  <a:schemeClr val="tx1"/>
                </a:solidFill>
                <a:effectLst/>
                <a:latin typeface="Arial" pitchFamily="-111" charset="0"/>
                <a:ea typeface="ＭＳ Ｐゴシック" pitchFamily="-111" charset="-128"/>
                <a:cs typeface="ＭＳ Ｐゴシック" pitchFamily="-111" charset="-128"/>
              </a:rPr>
              <a:t>—instead of only adding the numerators of the fractions. This student appears to need explicit instruction in adding fractions with the same denominator.</a:t>
            </a:r>
          </a:p>
          <a:p>
            <a:endParaRPr lang="en-US" sz="1200" kern="1200" dirty="0">
              <a:solidFill>
                <a:schemeClr val="tx1"/>
              </a:solidFill>
              <a:effectLst/>
              <a:latin typeface="Arial" pitchFamily="-111" charset="0"/>
              <a:ea typeface="ＭＳ Ｐゴシック" pitchFamily="-111" charset="-128"/>
              <a:cs typeface="ＭＳ Ｐゴシック" pitchFamily="-111" charset="-128"/>
            </a:endParaRPr>
          </a:p>
          <a:p>
            <a:r>
              <a:rPr lang="en-US" sz="1200" kern="1200" dirty="0">
                <a:solidFill>
                  <a:schemeClr val="tx1"/>
                </a:solidFill>
                <a:effectLst/>
                <a:latin typeface="Arial" pitchFamily="-111" charset="0"/>
                <a:ea typeface="ＭＳ Ｐゴシック" pitchFamily="-111" charset="-128"/>
                <a:cs typeface="ＭＳ Ｐゴシック" pitchFamily="-111" charset="-128"/>
              </a:rPr>
              <a:t>Student 2 added correctly but did not reduce the answer. This student may need instruction on how to convert improper fractions to mixed numbers.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01BBB15-E313-B74F-903B-879F2E66C663}"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1252054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charset="0"/>
                <a:ea typeface="ＭＳ Ｐゴシック" charset="-128"/>
              </a:rPr>
              <a:t>Individualized interventions are needed that are based on students needs that are informed by diagnostic data</a:t>
            </a:r>
          </a:p>
        </p:txBody>
      </p:sp>
      <p:sp>
        <p:nvSpPr>
          <p:cNvPr id="911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879D0CB-4AD1-5C49-BDFF-094509134B0D}" type="slidenum">
              <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1761076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DBI, we use diagnostic</a:t>
            </a:r>
            <a:r>
              <a:rPr lang="en-US" baseline="0" dirty="0"/>
              <a:t> assessment to help us design the intervention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01BBB15-E313-B74F-903B-879F2E66C663}"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5975617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88</a:t>
            </a:fld>
            <a:endParaRPr lang="en-US"/>
          </a:p>
        </p:txBody>
      </p:sp>
    </p:spTree>
    <p:extLst>
      <p:ext uri="{BB962C8B-B14F-4D97-AF65-F5344CB8AC3E}">
        <p14:creationId xmlns:p14="http://schemas.microsoft.com/office/powerpoint/2010/main" val="21313224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99</a:t>
            </a:fld>
            <a:endParaRPr lang="en-US"/>
          </a:p>
        </p:txBody>
      </p:sp>
    </p:spTree>
    <p:extLst>
      <p:ext uri="{BB962C8B-B14F-4D97-AF65-F5344CB8AC3E}">
        <p14:creationId xmlns:p14="http://schemas.microsoft.com/office/powerpoint/2010/main" val="2803384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100</a:t>
            </a:fld>
            <a:endParaRPr lang="en-US"/>
          </a:p>
        </p:txBody>
      </p:sp>
    </p:spTree>
    <p:extLst>
      <p:ext uri="{BB962C8B-B14F-4D97-AF65-F5344CB8AC3E}">
        <p14:creationId xmlns:p14="http://schemas.microsoft.com/office/powerpoint/2010/main" val="11832697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103</a:t>
            </a:fld>
            <a:endParaRPr lang="en-US"/>
          </a:p>
        </p:txBody>
      </p:sp>
    </p:spTree>
    <p:extLst>
      <p:ext uri="{BB962C8B-B14F-4D97-AF65-F5344CB8AC3E}">
        <p14:creationId xmlns:p14="http://schemas.microsoft.com/office/powerpoint/2010/main" val="14306018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104</a:t>
            </a:fld>
            <a:endParaRPr lang="en-US"/>
          </a:p>
        </p:txBody>
      </p:sp>
    </p:spTree>
    <p:extLst>
      <p:ext uri="{BB962C8B-B14F-4D97-AF65-F5344CB8AC3E}">
        <p14:creationId xmlns:p14="http://schemas.microsoft.com/office/powerpoint/2010/main" val="10940084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105</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596102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9</a:t>
            </a:fld>
            <a:endParaRPr lang="en-US"/>
          </a:p>
        </p:txBody>
      </p:sp>
    </p:spTree>
    <p:extLst>
      <p:ext uri="{BB962C8B-B14F-4D97-AF65-F5344CB8AC3E}">
        <p14:creationId xmlns:p14="http://schemas.microsoft.com/office/powerpoint/2010/main" val="2838477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106</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9535080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107</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6851657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108</a:t>
            </a:fld>
            <a:endParaRPr lang="en-US"/>
          </a:p>
        </p:txBody>
      </p:sp>
    </p:spTree>
    <p:extLst>
      <p:ext uri="{BB962C8B-B14F-4D97-AF65-F5344CB8AC3E}">
        <p14:creationId xmlns:p14="http://schemas.microsoft.com/office/powerpoint/2010/main" val="8513212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109</a:t>
            </a:fld>
            <a:endParaRPr lang="en-US"/>
          </a:p>
        </p:txBody>
      </p:sp>
    </p:spTree>
    <p:extLst>
      <p:ext uri="{BB962C8B-B14F-4D97-AF65-F5344CB8AC3E}">
        <p14:creationId xmlns:p14="http://schemas.microsoft.com/office/powerpoint/2010/main" val="12345008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110</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12601446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111</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18681101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112</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10876547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113</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15827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114</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7656040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115</a:t>
            </a:fld>
            <a:endParaRPr lang="en-US"/>
          </a:p>
        </p:txBody>
      </p:sp>
    </p:spTree>
    <p:extLst>
      <p:ext uri="{BB962C8B-B14F-4D97-AF65-F5344CB8AC3E}">
        <p14:creationId xmlns:p14="http://schemas.microsoft.com/office/powerpoint/2010/main" val="597317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DFC104-F518-40C6-BB65-F67F96494ED6}" type="slidenum">
              <a:rPr lang="ru-RU"/>
              <a:pPr/>
              <a:t>10</a:t>
            </a:fld>
            <a:endParaRPr lang="ru-RU"/>
          </a:p>
        </p:txBody>
      </p:sp>
      <p:sp>
        <p:nvSpPr>
          <p:cNvPr id="266242" name="Rectangle 2"/>
          <p:cNvSpPr>
            <a:spLocks noGrp="1" noRot="1" noChangeAspect="1" noChangeArrowheads="1" noTextEdit="1"/>
          </p:cNvSpPr>
          <p:nvPr>
            <p:ph type="sldImg"/>
          </p:nvPr>
        </p:nvSpPr>
        <p:spPr>
          <a:xfrm>
            <a:off x="1144588" y="687388"/>
            <a:ext cx="4572000" cy="3429000"/>
          </a:xfrm>
          <a:ln/>
        </p:spPr>
      </p:sp>
      <p:sp>
        <p:nvSpPr>
          <p:cNvPr id="266243"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5710883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116</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18563407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117</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1842908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118</a:t>
            </a:fld>
            <a:endParaRPr lang="en-US"/>
          </a:p>
        </p:txBody>
      </p:sp>
    </p:spTree>
    <p:extLst>
      <p:ext uri="{BB962C8B-B14F-4D97-AF65-F5344CB8AC3E}">
        <p14:creationId xmlns:p14="http://schemas.microsoft.com/office/powerpoint/2010/main" val="4414594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119</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3457084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120</a:t>
            </a:fld>
            <a:endParaRPr lang="en-US"/>
          </a:p>
        </p:txBody>
      </p:sp>
    </p:spTree>
    <p:extLst>
      <p:ext uri="{BB962C8B-B14F-4D97-AF65-F5344CB8AC3E}">
        <p14:creationId xmlns:p14="http://schemas.microsoft.com/office/powerpoint/2010/main" val="20104782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121</a:t>
            </a:fld>
            <a:endParaRPr lang="en-US"/>
          </a:p>
        </p:txBody>
      </p:sp>
    </p:spTree>
    <p:extLst>
      <p:ext uri="{BB962C8B-B14F-4D97-AF65-F5344CB8AC3E}">
        <p14:creationId xmlns:p14="http://schemas.microsoft.com/office/powerpoint/2010/main" val="189411783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122</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5054041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123</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21131408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124</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11235757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125</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890730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2193C-EBA1-4FEC-AEA0-262D5BF52D1C}" type="slidenum">
              <a:rPr lang="ru-RU" smtClean="0"/>
              <a:pPr/>
              <a:t>13</a:t>
            </a:fld>
            <a:endParaRPr lang="ru-RU"/>
          </a:p>
        </p:txBody>
      </p:sp>
    </p:spTree>
    <p:extLst>
      <p:ext uri="{BB962C8B-B14F-4D97-AF65-F5344CB8AC3E}">
        <p14:creationId xmlns:p14="http://schemas.microsoft.com/office/powerpoint/2010/main" val="8401615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126</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124540074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127</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18484643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128</a:t>
            </a:fld>
            <a:endParaRPr lang="en-US"/>
          </a:p>
        </p:txBody>
      </p:sp>
    </p:spTree>
    <p:extLst>
      <p:ext uri="{BB962C8B-B14F-4D97-AF65-F5344CB8AC3E}">
        <p14:creationId xmlns:p14="http://schemas.microsoft.com/office/powerpoint/2010/main" val="1600127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129</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72945544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130</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168424792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131</a:t>
            </a:fld>
            <a:endParaRPr lang="en-US"/>
          </a:p>
        </p:txBody>
      </p:sp>
    </p:spTree>
    <p:extLst>
      <p:ext uri="{BB962C8B-B14F-4D97-AF65-F5344CB8AC3E}">
        <p14:creationId xmlns:p14="http://schemas.microsoft.com/office/powerpoint/2010/main" val="17508091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132</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150279845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133</a:t>
            </a:fld>
            <a:endParaRPr lang="en-US"/>
          </a:p>
        </p:txBody>
      </p:sp>
    </p:spTree>
    <p:extLst>
      <p:ext uri="{BB962C8B-B14F-4D97-AF65-F5344CB8AC3E}">
        <p14:creationId xmlns:p14="http://schemas.microsoft.com/office/powerpoint/2010/main" val="29630680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135</a:t>
            </a:fld>
            <a:endParaRPr lang="en-US"/>
          </a:p>
        </p:txBody>
      </p:sp>
    </p:spTree>
    <p:extLst>
      <p:ext uri="{BB962C8B-B14F-4D97-AF65-F5344CB8AC3E}">
        <p14:creationId xmlns:p14="http://schemas.microsoft.com/office/powerpoint/2010/main" val="7239739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F4A27-67AA-439E-A9A8-ADDB8A7E60D7}" type="slidenum">
              <a:rPr lang="ru-RU"/>
              <a:pPr/>
              <a:t>136</a:t>
            </a:fld>
            <a:endParaRPr lang="ru-RU"/>
          </a:p>
        </p:txBody>
      </p:sp>
      <p:sp>
        <p:nvSpPr>
          <p:cNvPr id="380930" name="Rectangle 2"/>
          <p:cNvSpPr>
            <a:spLocks noGrp="1" noRot="1" noChangeAspect="1" noChangeArrowheads="1" noTextEdit="1"/>
          </p:cNvSpPr>
          <p:nvPr>
            <p:ph type="sldImg"/>
          </p:nvPr>
        </p:nvSpPr>
        <p:spPr>
          <a:xfrm>
            <a:off x="1144588" y="687388"/>
            <a:ext cx="4572000" cy="3429000"/>
          </a:xfrm>
          <a:ln/>
        </p:spPr>
      </p:sp>
      <p:sp>
        <p:nvSpPr>
          <p:cNvPr id="380931"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704320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68B9F-4ACD-4F18-B7C3-FEA1F4791744}" type="slidenum">
              <a:rPr lang="ru-RU"/>
              <a:pPr/>
              <a:t>14</a:t>
            </a:fld>
            <a:endParaRPr lang="ru-RU"/>
          </a:p>
        </p:txBody>
      </p:sp>
      <p:sp>
        <p:nvSpPr>
          <p:cNvPr id="315394" name="Rectangle 2"/>
          <p:cNvSpPr>
            <a:spLocks noGrp="1" noRot="1" noChangeAspect="1" noChangeArrowheads="1" noTextEdit="1"/>
          </p:cNvSpPr>
          <p:nvPr>
            <p:ph type="sldImg"/>
          </p:nvPr>
        </p:nvSpPr>
        <p:spPr>
          <a:xfrm>
            <a:off x="1144588" y="687388"/>
            <a:ext cx="4572000" cy="3429000"/>
          </a:xfrm>
          <a:ln/>
        </p:spPr>
      </p:sp>
      <p:sp>
        <p:nvSpPr>
          <p:cNvPr id="31539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18532758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F4A27-67AA-439E-A9A8-ADDB8A7E60D7}" type="slidenum">
              <a:rPr lang="ru-RU"/>
              <a:pPr/>
              <a:t>137</a:t>
            </a:fld>
            <a:endParaRPr lang="ru-RU"/>
          </a:p>
        </p:txBody>
      </p:sp>
      <p:sp>
        <p:nvSpPr>
          <p:cNvPr id="380930" name="Rectangle 2"/>
          <p:cNvSpPr>
            <a:spLocks noGrp="1" noRot="1" noChangeAspect="1" noChangeArrowheads="1" noTextEdit="1"/>
          </p:cNvSpPr>
          <p:nvPr>
            <p:ph type="sldImg"/>
          </p:nvPr>
        </p:nvSpPr>
        <p:spPr>
          <a:xfrm>
            <a:off x="1144588" y="687388"/>
            <a:ext cx="4572000" cy="3429000"/>
          </a:xfrm>
          <a:ln/>
        </p:spPr>
      </p:sp>
      <p:sp>
        <p:nvSpPr>
          <p:cNvPr id="380931"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167897085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F4A27-67AA-439E-A9A8-ADDB8A7E60D7}" type="slidenum">
              <a:rPr lang="ru-RU"/>
              <a:pPr/>
              <a:t>138</a:t>
            </a:fld>
            <a:endParaRPr lang="ru-RU"/>
          </a:p>
        </p:txBody>
      </p:sp>
      <p:sp>
        <p:nvSpPr>
          <p:cNvPr id="380930" name="Rectangle 2"/>
          <p:cNvSpPr>
            <a:spLocks noGrp="1" noRot="1" noChangeAspect="1" noChangeArrowheads="1" noTextEdit="1"/>
          </p:cNvSpPr>
          <p:nvPr>
            <p:ph type="sldImg"/>
          </p:nvPr>
        </p:nvSpPr>
        <p:spPr>
          <a:xfrm>
            <a:off x="1144588" y="687388"/>
            <a:ext cx="4572000" cy="3429000"/>
          </a:xfrm>
          <a:ln/>
        </p:spPr>
      </p:sp>
      <p:sp>
        <p:nvSpPr>
          <p:cNvPr id="380931"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133904343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F4A27-67AA-439E-A9A8-ADDB8A7E60D7}" type="slidenum">
              <a:rPr lang="ru-RU"/>
              <a:pPr/>
              <a:t>139</a:t>
            </a:fld>
            <a:endParaRPr lang="ru-RU"/>
          </a:p>
        </p:txBody>
      </p:sp>
      <p:sp>
        <p:nvSpPr>
          <p:cNvPr id="380930" name="Rectangle 2"/>
          <p:cNvSpPr>
            <a:spLocks noGrp="1" noRot="1" noChangeAspect="1" noChangeArrowheads="1" noTextEdit="1"/>
          </p:cNvSpPr>
          <p:nvPr>
            <p:ph type="sldImg"/>
          </p:nvPr>
        </p:nvSpPr>
        <p:spPr>
          <a:xfrm>
            <a:off x="1144588" y="687388"/>
            <a:ext cx="4572000" cy="3429000"/>
          </a:xfrm>
          <a:ln/>
        </p:spPr>
      </p:sp>
      <p:sp>
        <p:nvSpPr>
          <p:cNvPr id="380931"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30360360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F4A27-67AA-439E-A9A8-ADDB8A7E60D7}" type="slidenum">
              <a:rPr lang="ru-RU"/>
              <a:pPr/>
              <a:t>140</a:t>
            </a:fld>
            <a:endParaRPr lang="ru-RU"/>
          </a:p>
        </p:txBody>
      </p:sp>
      <p:sp>
        <p:nvSpPr>
          <p:cNvPr id="380930" name="Rectangle 2"/>
          <p:cNvSpPr>
            <a:spLocks noGrp="1" noRot="1" noChangeAspect="1" noChangeArrowheads="1" noTextEdit="1"/>
          </p:cNvSpPr>
          <p:nvPr>
            <p:ph type="sldImg"/>
          </p:nvPr>
        </p:nvSpPr>
        <p:spPr>
          <a:xfrm>
            <a:off x="1144588" y="687388"/>
            <a:ext cx="4572000" cy="3429000"/>
          </a:xfrm>
          <a:ln/>
        </p:spPr>
      </p:sp>
      <p:sp>
        <p:nvSpPr>
          <p:cNvPr id="380931"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59996003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F4A27-67AA-439E-A9A8-ADDB8A7E60D7}" type="slidenum">
              <a:rPr lang="ru-RU"/>
              <a:pPr/>
              <a:t>141</a:t>
            </a:fld>
            <a:endParaRPr lang="ru-RU"/>
          </a:p>
        </p:txBody>
      </p:sp>
      <p:sp>
        <p:nvSpPr>
          <p:cNvPr id="380930" name="Rectangle 2"/>
          <p:cNvSpPr>
            <a:spLocks noGrp="1" noRot="1" noChangeAspect="1" noChangeArrowheads="1" noTextEdit="1"/>
          </p:cNvSpPr>
          <p:nvPr>
            <p:ph type="sldImg"/>
          </p:nvPr>
        </p:nvSpPr>
        <p:spPr>
          <a:xfrm>
            <a:off x="1144588" y="687388"/>
            <a:ext cx="4572000" cy="3429000"/>
          </a:xfrm>
          <a:ln/>
        </p:spPr>
      </p:sp>
      <p:sp>
        <p:nvSpPr>
          <p:cNvPr id="380931"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23565281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F4A27-67AA-439E-A9A8-ADDB8A7E60D7}" type="slidenum">
              <a:rPr lang="ru-RU"/>
              <a:pPr/>
              <a:t>142</a:t>
            </a:fld>
            <a:endParaRPr lang="ru-RU"/>
          </a:p>
        </p:txBody>
      </p:sp>
      <p:sp>
        <p:nvSpPr>
          <p:cNvPr id="380930" name="Rectangle 2"/>
          <p:cNvSpPr>
            <a:spLocks noGrp="1" noRot="1" noChangeAspect="1" noChangeArrowheads="1" noTextEdit="1"/>
          </p:cNvSpPr>
          <p:nvPr>
            <p:ph type="sldImg"/>
          </p:nvPr>
        </p:nvSpPr>
        <p:spPr>
          <a:xfrm>
            <a:off x="1144588" y="687388"/>
            <a:ext cx="4572000" cy="3429000"/>
          </a:xfrm>
          <a:ln/>
        </p:spPr>
      </p:sp>
      <p:sp>
        <p:nvSpPr>
          <p:cNvPr id="380931"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141776308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F4A27-67AA-439E-A9A8-ADDB8A7E60D7}" type="slidenum">
              <a:rPr lang="ru-RU"/>
              <a:pPr/>
              <a:t>143</a:t>
            </a:fld>
            <a:endParaRPr lang="ru-RU"/>
          </a:p>
        </p:txBody>
      </p:sp>
      <p:sp>
        <p:nvSpPr>
          <p:cNvPr id="380930" name="Rectangle 2"/>
          <p:cNvSpPr>
            <a:spLocks noGrp="1" noRot="1" noChangeAspect="1" noChangeArrowheads="1" noTextEdit="1"/>
          </p:cNvSpPr>
          <p:nvPr>
            <p:ph type="sldImg"/>
          </p:nvPr>
        </p:nvSpPr>
        <p:spPr>
          <a:xfrm>
            <a:off x="1144588" y="687388"/>
            <a:ext cx="4572000" cy="3429000"/>
          </a:xfrm>
          <a:ln/>
        </p:spPr>
      </p:sp>
      <p:sp>
        <p:nvSpPr>
          <p:cNvPr id="380931"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136934140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2193C-EBA1-4FEC-AEA0-262D5BF52D1C}" type="slidenum">
              <a:rPr lang="ru-RU" smtClean="0"/>
              <a:pPr/>
              <a:t>144</a:t>
            </a:fld>
            <a:endParaRPr lang="ru-RU"/>
          </a:p>
        </p:txBody>
      </p:sp>
    </p:spTree>
    <p:extLst>
      <p:ext uri="{BB962C8B-B14F-4D97-AF65-F5344CB8AC3E}">
        <p14:creationId xmlns:p14="http://schemas.microsoft.com/office/powerpoint/2010/main" val="21561691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F4A27-67AA-439E-A9A8-ADDB8A7E60D7}" type="slidenum">
              <a:rPr lang="ru-RU"/>
              <a:pPr/>
              <a:t>145</a:t>
            </a:fld>
            <a:endParaRPr lang="ru-RU"/>
          </a:p>
        </p:txBody>
      </p:sp>
      <p:sp>
        <p:nvSpPr>
          <p:cNvPr id="380930" name="Rectangle 2"/>
          <p:cNvSpPr>
            <a:spLocks noGrp="1" noRot="1" noChangeAspect="1" noChangeArrowheads="1" noTextEdit="1"/>
          </p:cNvSpPr>
          <p:nvPr>
            <p:ph type="sldImg"/>
          </p:nvPr>
        </p:nvSpPr>
        <p:spPr>
          <a:xfrm>
            <a:off x="1144588" y="687388"/>
            <a:ext cx="4572000" cy="3429000"/>
          </a:xfrm>
          <a:ln/>
        </p:spPr>
      </p:sp>
      <p:sp>
        <p:nvSpPr>
          <p:cNvPr id="380931"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46576960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2193C-EBA1-4FEC-AEA0-262D5BF52D1C}" type="slidenum">
              <a:rPr lang="ru-RU" smtClean="0"/>
              <a:pPr/>
              <a:t>146</a:t>
            </a:fld>
            <a:endParaRPr lang="ru-RU"/>
          </a:p>
        </p:txBody>
      </p:sp>
    </p:spTree>
    <p:extLst>
      <p:ext uri="{BB962C8B-B14F-4D97-AF65-F5344CB8AC3E}">
        <p14:creationId xmlns:p14="http://schemas.microsoft.com/office/powerpoint/2010/main" val="2079467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4F8223E8-DC07-5A4B-8FF6-B5CFDFC3EFE3}" type="datetime1">
              <a:rPr lang="en-US" smtClean="0"/>
              <a:t>5/9/18</a:t>
            </a:fld>
            <a:endParaRPr lang="en-US"/>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r>
              <a:rPr lang="en-US"/>
              <a:t>Copyright 2018 Sarah R. Powell, Ph.D.</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E1952BA8-5050-E14A-B476-E37989E1A135}" type="slidenum">
              <a:rPr lang="en-US" smtClean="0"/>
              <a:t>‹#›</a:t>
            </a:fld>
            <a:endParaRPr lang="en-US"/>
          </a:p>
        </p:txBody>
      </p:sp>
    </p:spTree>
    <p:extLst>
      <p:ext uri="{BB962C8B-B14F-4D97-AF65-F5344CB8AC3E}">
        <p14:creationId xmlns:p14="http://schemas.microsoft.com/office/powerpoint/2010/main" val="71548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380C70-2866-AA4D-A315-87BCFE4EA418}" type="datetime1">
              <a:rPr lang="en-US" smtClean="0"/>
              <a:t>5/9/18</a:t>
            </a:fld>
            <a:endParaRPr lang="en-US"/>
          </a:p>
        </p:txBody>
      </p:sp>
      <p:sp>
        <p:nvSpPr>
          <p:cNvPr id="6" name="Footer Placeholder 5"/>
          <p:cNvSpPr>
            <a:spLocks noGrp="1"/>
          </p:cNvSpPr>
          <p:nvPr>
            <p:ph type="ftr" sz="quarter" idx="11"/>
          </p:nvPr>
        </p:nvSpPr>
        <p:spPr/>
        <p:txBody>
          <a:bodyPr/>
          <a:lstStyle/>
          <a:p>
            <a:r>
              <a:rPr lang="en-US"/>
              <a:t>Copyright 2018 Sarah R. Powell, Ph.D.</a:t>
            </a: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E1952BA8-5050-E14A-B476-E37989E1A135}" type="slidenum">
              <a:rPr lang="en-US" smtClean="0"/>
              <a:t>‹#›</a:t>
            </a:fld>
            <a:endParaRPr lang="en-US"/>
          </a:p>
        </p:txBody>
      </p:sp>
    </p:spTree>
    <p:extLst>
      <p:ext uri="{BB962C8B-B14F-4D97-AF65-F5344CB8AC3E}">
        <p14:creationId xmlns:p14="http://schemas.microsoft.com/office/powerpoint/2010/main" val="111863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2BACD3E-025E-FA45-8E00-661E681F246F}" type="datetime1">
              <a:rPr lang="en-US" smtClean="0"/>
              <a:t>5/9/18</a:t>
            </a:fld>
            <a:endParaRPr lang="en-US"/>
          </a:p>
        </p:txBody>
      </p:sp>
      <p:sp>
        <p:nvSpPr>
          <p:cNvPr id="5" name="Footer Placeholder 4"/>
          <p:cNvSpPr>
            <a:spLocks noGrp="1"/>
          </p:cNvSpPr>
          <p:nvPr>
            <p:ph type="ftr" sz="quarter" idx="11"/>
          </p:nvPr>
        </p:nvSpPr>
        <p:spPr/>
        <p:txBody>
          <a:bodyPr/>
          <a:lstStyle/>
          <a:p>
            <a:r>
              <a:rPr lang="en-US"/>
              <a:t>Copyright 2018 Sarah R. Powell, Ph.D.</a:t>
            </a:r>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E1952BA8-5050-E14A-B476-E37989E1A135}" type="slidenum">
              <a:rPr lang="en-US" smtClean="0"/>
              <a:t>‹#›</a:t>
            </a:fld>
            <a:endParaRPr lang="en-US"/>
          </a:p>
        </p:txBody>
      </p:sp>
    </p:spTree>
    <p:extLst>
      <p:ext uri="{BB962C8B-B14F-4D97-AF65-F5344CB8AC3E}">
        <p14:creationId xmlns:p14="http://schemas.microsoft.com/office/powerpoint/2010/main" val="1804464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6597B06-9EE7-474E-8273-643A647EBC49}" type="datetime1">
              <a:rPr lang="en-US" smtClean="0"/>
              <a:t>5/9/18</a:t>
            </a:fld>
            <a:endParaRPr lang="en-US"/>
          </a:p>
        </p:txBody>
      </p:sp>
      <p:sp>
        <p:nvSpPr>
          <p:cNvPr id="5" name="Footer Placeholder 4"/>
          <p:cNvSpPr>
            <a:spLocks noGrp="1"/>
          </p:cNvSpPr>
          <p:nvPr>
            <p:ph type="ftr" sz="quarter" idx="11"/>
          </p:nvPr>
        </p:nvSpPr>
        <p:spPr/>
        <p:txBody>
          <a:bodyPr/>
          <a:lstStyle/>
          <a:p>
            <a:r>
              <a:rPr lang="en-US"/>
              <a:t>Copyright 2018 Sarah R. Powell, Ph.D.</a:t>
            </a:r>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E1952BA8-5050-E14A-B476-E37989E1A135}" type="slidenum">
              <a:rPr lang="en-US" smtClean="0"/>
              <a:t>‹#›</a:t>
            </a:fld>
            <a:endParaRPr lang="en-US"/>
          </a:p>
        </p:txBody>
      </p:sp>
    </p:spTree>
    <p:extLst>
      <p:ext uri="{BB962C8B-B14F-4D97-AF65-F5344CB8AC3E}">
        <p14:creationId xmlns:p14="http://schemas.microsoft.com/office/powerpoint/2010/main" val="868149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3AF3D9-80CF-D948-BABC-D5EDFC66F859}" type="datetime1">
              <a:rPr lang="en-US" smtClean="0"/>
              <a:t>5/9/18</a:t>
            </a:fld>
            <a:endParaRPr lang="en-US"/>
          </a:p>
        </p:txBody>
      </p:sp>
      <p:sp>
        <p:nvSpPr>
          <p:cNvPr id="5" name="Footer Placeholder 4"/>
          <p:cNvSpPr>
            <a:spLocks noGrp="1"/>
          </p:cNvSpPr>
          <p:nvPr>
            <p:ph type="ftr" sz="quarter" idx="11"/>
          </p:nvPr>
        </p:nvSpPr>
        <p:spPr/>
        <p:txBody>
          <a:bodyPr/>
          <a:lstStyle/>
          <a:p>
            <a:r>
              <a:rPr lang="en-US"/>
              <a:t>Copyright 2018 Sarah R. Powell, Ph.D.</a:t>
            </a:r>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E1952BA8-5050-E14A-B476-E37989E1A135}" type="slidenum">
              <a:rPr lang="en-US" smtClean="0"/>
              <a:t>‹#›</a:t>
            </a:fld>
            <a:endParaRPr lang="en-US"/>
          </a:p>
        </p:txBody>
      </p:sp>
    </p:spTree>
    <p:extLst>
      <p:ext uri="{BB962C8B-B14F-4D97-AF65-F5344CB8AC3E}">
        <p14:creationId xmlns:p14="http://schemas.microsoft.com/office/powerpoint/2010/main" val="990916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C4F9D44-F8F0-E540-B8F0-CCC7B8D69800}" type="datetime1">
              <a:rPr lang="en-US" smtClean="0"/>
              <a:t>5/9/18</a:t>
            </a:fld>
            <a:endParaRPr lang="en-US"/>
          </a:p>
        </p:txBody>
      </p:sp>
      <p:sp>
        <p:nvSpPr>
          <p:cNvPr id="8" name="Footer Placeholder 7"/>
          <p:cNvSpPr>
            <a:spLocks noGrp="1"/>
          </p:cNvSpPr>
          <p:nvPr>
            <p:ph type="ftr" sz="quarter" idx="11"/>
          </p:nvPr>
        </p:nvSpPr>
        <p:spPr/>
        <p:txBody>
          <a:bodyPr/>
          <a:lstStyle/>
          <a:p>
            <a:r>
              <a:rPr lang="en-US"/>
              <a:t>Copyright 2018 Sarah R. Powell, Ph.D.</a:t>
            </a:r>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E1952BA8-5050-E14A-B476-E37989E1A135}" type="slidenum">
              <a:rPr lang="en-US" smtClean="0"/>
              <a:t>‹#›</a:t>
            </a:fld>
            <a:endParaRPr lang="en-US"/>
          </a:p>
        </p:txBody>
      </p:sp>
    </p:spTree>
    <p:extLst>
      <p:ext uri="{BB962C8B-B14F-4D97-AF65-F5344CB8AC3E}">
        <p14:creationId xmlns:p14="http://schemas.microsoft.com/office/powerpoint/2010/main" val="605512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32E9252-90A2-4745-AE82-72B599DDA610}" type="datetime1">
              <a:rPr lang="en-US" smtClean="0"/>
              <a:t>5/9/18</a:t>
            </a:fld>
            <a:endParaRPr lang="en-US"/>
          </a:p>
        </p:txBody>
      </p:sp>
      <p:sp>
        <p:nvSpPr>
          <p:cNvPr id="8" name="Footer Placeholder 7"/>
          <p:cNvSpPr>
            <a:spLocks noGrp="1"/>
          </p:cNvSpPr>
          <p:nvPr>
            <p:ph type="ftr" sz="quarter" idx="11"/>
          </p:nvPr>
        </p:nvSpPr>
        <p:spPr/>
        <p:txBody>
          <a:bodyPr/>
          <a:lstStyle/>
          <a:p>
            <a:r>
              <a:rPr lang="en-US"/>
              <a:t>Copyright 2018 Sarah R. Powell, Ph.D.</a:t>
            </a:r>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E1952BA8-5050-E14A-B476-E37989E1A135}" type="slidenum">
              <a:rPr lang="en-US" smtClean="0"/>
              <a:t>‹#›</a:t>
            </a:fld>
            <a:endParaRPr lang="en-US"/>
          </a:p>
        </p:txBody>
      </p:sp>
    </p:spTree>
    <p:extLst>
      <p:ext uri="{BB962C8B-B14F-4D97-AF65-F5344CB8AC3E}">
        <p14:creationId xmlns:p14="http://schemas.microsoft.com/office/powerpoint/2010/main" val="2079000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642C94-92F9-FA47-8549-074FC616E91C}" type="datetime1">
              <a:rPr lang="en-US" smtClean="0"/>
              <a:t>5/9/18</a:t>
            </a:fld>
            <a:endParaRPr lang="en-US"/>
          </a:p>
        </p:txBody>
      </p:sp>
      <p:sp>
        <p:nvSpPr>
          <p:cNvPr id="5" name="Footer Placeholder 4"/>
          <p:cNvSpPr>
            <a:spLocks noGrp="1"/>
          </p:cNvSpPr>
          <p:nvPr>
            <p:ph type="ftr" sz="quarter" idx="11"/>
          </p:nvPr>
        </p:nvSpPr>
        <p:spPr/>
        <p:txBody>
          <a:bodyPr/>
          <a:lstStyle/>
          <a:p>
            <a:r>
              <a:rPr lang="en-US"/>
              <a:t>Copyright 2018 Sarah R. Powell, Ph.D.</a:t>
            </a:r>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E1952BA8-5050-E14A-B476-E37989E1A135}" type="slidenum">
              <a:rPr lang="en-US" smtClean="0"/>
              <a:t>‹#›</a:t>
            </a:fld>
            <a:endParaRPr lang="en-US"/>
          </a:p>
        </p:txBody>
      </p:sp>
    </p:spTree>
    <p:extLst>
      <p:ext uri="{BB962C8B-B14F-4D97-AF65-F5344CB8AC3E}">
        <p14:creationId xmlns:p14="http://schemas.microsoft.com/office/powerpoint/2010/main" val="62008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B2AA-8AA7-3D4D-87B3-F6E6B7D1A0BE}" type="datetime1">
              <a:rPr lang="en-US" smtClean="0"/>
              <a:t>5/9/18</a:t>
            </a:fld>
            <a:endParaRPr lang="en-US"/>
          </a:p>
        </p:txBody>
      </p:sp>
      <p:sp>
        <p:nvSpPr>
          <p:cNvPr id="5" name="Footer Placeholder 4"/>
          <p:cNvSpPr>
            <a:spLocks noGrp="1"/>
          </p:cNvSpPr>
          <p:nvPr>
            <p:ph type="ftr" sz="quarter" idx="11"/>
          </p:nvPr>
        </p:nvSpPr>
        <p:spPr/>
        <p:txBody>
          <a:bodyPr/>
          <a:lstStyle/>
          <a:p>
            <a:r>
              <a:rPr lang="en-US"/>
              <a:t>Copyright 2018 Sarah R. Powell, Ph.D.</a:t>
            </a: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E1952BA8-5050-E14A-B476-E37989E1A135}" type="slidenum">
              <a:rPr lang="en-US" smtClean="0"/>
              <a:t>‹#›</a:t>
            </a:fld>
            <a:endParaRPr lang="en-US"/>
          </a:p>
        </p:txBody>
      </p:sp>
    </p:spTree>
    <p:extLst>
      <p:ext uri="{BB962C8B-B14F-4D97-AF65-F5344CB8AC3E}">
        <p14:creationId xmlns:p14="http://schemas.microsoft.com/office/powerpoint/2010/main" val="647105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endParaRPr lang="en-US" dirty="0"/>
          </a:p>
        </p:txBody>
      </p:sp>
      <p:sp>
        <p:nvSpPr>
          <p:cNvPr id="2" name="Slide Number Placeholder 1"/>
          <p:cNvSpPr>
            <a:spLocks noGrp="1"/>
          </p:cNvSpPr>
          <p:nvPr>
            <p:ph type="sldNum" sz="quarter" idx="11"/>
          </p:nvPr>
        </p:nvSpPr>
        <p:spPr/>
        <p:txBody>
          <a:bodyPr/>
          <a:lstStyle/>
          <a:p>
            <a:fld id="{F3477EC8-074D-41C4-94AE-E9EA7CEEA34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a:t>Click to edit Master title style</a:t>
            </a:r>
          </a:p>
        </p:txBody>
      </p:sp>
    </p:spTree>
    <p:extLst>
      <p:ext uri="{BB962C8B-B14F-4D97-AF65-F5344CB8AC3E}">
        <p14:creationId xmlns:p14="http://schemas.microsoft.com/office/powerpoint/2010/main" val="301262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Referen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6" name="Text Placeholder 5"/>
          <p:cNvSpPr>
            <a:spLocks noGrp="1"/>
          </p:cNvSpPr>
          <p:nvPr>
            <p:ph type="body" sz="quarter" idx="12"/>
          </p:nvPr>
        </p:nvSpPr>
        <p:spPr>
          <a:xfrm>
            <a:off x="228600" y="1219202"/>
            <a:ext cx="8686800" cy="4632325"/>
          </a:xfrm>
        </p:spPr>
        <p:txBody>
          <a:bodyPr>
            <a:normAutofit/>
          </a:bodyPr>
          <a:lstStyle>
            <a:lvl1pPr marL="457200" indent="-457200">
              <a:defRPr sz="1800"/>
            </a:lvl1pPr>
            <a:lvl2pPr marL="457200" indent="-457200">
              <a:lnSpc>
                <a:spcPct val="110000"/>
              </a:lnSpc>
              <a:buFont typeface="Arial" panose="020B0604020202020204" pitchFamily="34" charset="0"/>
              <a:buChar char="•"/>
              <a:defRPr sz="1800"/>
            </a:lvl2pPr>
            <a:lvl3pPr marL="457200" indent="-457200">
              <a:lnSpc>
                <a:spcPct val="110000"/>
              </a:lnSpc>
              <a:buFont typeface="Arial" panose="020B0604020202020204" pitchFamily="34" charset="0"/>
              <a:buChar char="•"/>
              <a:defRPr sz="1800"/>
            </a:lvl3pPr>
            <a:lvl4pPr marL="457200" indent="-457200">
              <a:lnSpc>
                <a:spcPct val="110000"/>
              </a:lnSpc>
              <a:buFont typeface="Arial" panose="020B0604020202020204" pitchFamily="34" charset="0"/>
              <a:buChar char="•"/>
              <a:defRPr sz="1800"/>
            </a:lvl4pPr>
            <a:lvl5pPr marL="457200" indent="-457200">
              <a:lnSpc>
                <a:spcPct val="110000"/>
              </a:lnSpc>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386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9A8274-26F0-EF4A-AB55-8B67ABD36D7C}" type="datetime1">
              <a:rPr lang="en-US" smtClean="0"/>
              <a:t>5/9/18</a:t>
            </a:fld>
            <a:endParaRPr lang="en-US"/>
          </a:p>
        </p:txBody>
      </p:sp>
      <p:sp>
        <p:nvSpPr>
          <p:cNvPr id="5" name="Footer Placeholder 4"/>
          <p:cNvSpPr>
            <a:spLocks noGrp="1"/>
          </p:cNvSpPr>
          <p:nvPr>
            <p:ph type="ftr" sz="quarter" idx="11"/>
          </p:nvPr>
        </p:nvSpPr>
        <p:spPr/>
        <p:txBody>
          <a:bodyPr/>
          <a:lstStyle/>
          <a:p>
            <a:r>
              <a:rPr lang="en-US"/>
              <a:t>Copyright 2018 Sarah R. Powell, Ph.D.</a:t>
            </a:r>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E1952BA8-5050-E14A-B476-E37989E1A135}" type="slidenum">
              <a:rPr lang="en-US" smtClean="0"/>
              <a:t>‹#›</a:t>
            </a:fld>
            <a:endParaRPr lang="en-US"/>
          </a:p>
        </p:txBody>
      </p:sp>
    </p:spTree>
    <p:extLst>
      <p:ext uri="{BB962C8B-B14F-4D97-AF65-F5344CB8AC3E}">
        <p14:creationId xmlns:p14="http://schemas.microsoft.com/office/powerpoint/2010/main" val="2080213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6"/>
          <p:cNvSpPr>
            <a:spLocks noChangeArrowheads="1"/>
          </p:cNvSpPr>
          <p:nvPr/>
        </p:nvSpPr>
        <p:spPr bwMode="auto">
          <a:xfrm>
            <a:off x="0" y="3548063"/>
            <a:ext cx="9144000" cy="2806700"/>
          </a:xfrm>
          <a:prstGeom prst="rect">
            <a:avLst/>
          </a:prstGeom>
          <a:solidFill>
            <a:srgbClr val="0057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5" name="Rectangle 4"/>
          <p:cNvSpPr/>
          <p:nvPr/>
        </p:nvSpPr>
        <p:spPr>
          <a:xfrm>
            <a:off x="0" y="6324600"/>
            <a:ext cx="9144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6"/>
          <p:cNvSpPr>
            <a:spLocks noChangeArrowheads="1"/>
          </p:cNvSpPr>
          <p:nvPr/>
        </p:nvSpPr>
        <p:spPr bwMode="auto">
          <a:xfrm>
            <a:off x="0" y="3548063"/>
            <a:ext cx="9144000" cy="28067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pic>
        <p:nvPicPr>
          <p:cNvPr id="7" name="Picture 2"/>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24675" y="2103438"/>
            <a:ext cx="22193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3"/>
          <p:cNvSpPr>
            <a:spLocks noChangeShapeType="1"/>
          </p:cNvSpPr>
          <p:nvPr/>
        </p:nvSpPr>
        <p:spPr bwMode="auto">
          <a:xfrm>
            <a:off x="6924675" y="2103438"/>
            <a:ext cx="2219325" cy="1587"/>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4"/>
          <p:cNvSpPr>
            <a:spLocks noChangeShapeType="1"/>
          </p:cNvSpPr>
          <p:nvPr/>
        </p:nvSpPr>
        <p:spPr bwMode="auto">
          <a:xfrm rot="10800000" flipH="1">
            <a:off x="4570413" y="803275"/>
            <a:ext cx="1587" cy="2652713"/>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5"/>
          <p:cNvSpPr>
            <a:spLocks noChangeShapeType="1"/>
          </p:cNvSpPr>
          <p:nvPr/>
        </p:nvSpPr>
        <p:spPr bwMode="auto">
          <a:xfrm rot="10800000" flipH="1">
            <a:off x="6926263" y="803275"/>
            <a:ext cx="1587" cy="2652713"/>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1" name="Picture 9"/>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138" y="87313"/>
            <a:ext cx="15494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10"/>
          <p:cNvSpPr>
            <a:spLocks noChangeShapeType="1"/>
          </p:cNvSpPr>
          <p:nvPr/>
        </p:nvSpPr>
        <p:spPr bwMode="auto">
          <a:xfrm>
            <a:off x="0" y="3497263"/>
            <a:ext cx="9144000" cy="1587"/>
          </a:xfrm>
          <a:prstGeom prst="line">
            <a:avLst/>
          </a:prstGeom>
          <a:noFill/>
          <a:ln w="50800">
            <a:solidFill>
              <a:srgbClr val="CCCC9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11"/>
          <p:cNvSpPr>
            <a:spLocks noChangeShapeType="1"/>
          </p:cNvSpPr>
          <p:nvPr/>
        </p:nvSpPr>
        <p:spPr bwMode="auto">
          <a:xfrm>
            <a:off x="-7938" y="6400800"/>
            <a:ext cx="9151938" cy="1588"/>
          </a:xfrm>
          <a:prstGeom prst="line">
            <a:avLst/>
          </a:prstGeom>
          <a:noFill/>
          <a:ln w="50800">
            <a:solidFill>
              <a:srgbClr val="0B3D9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4" name="Picture 2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46900" y="812800"/>
            <a:ext cx="223361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Line 14"/>
          <p:cNvSpPr>
            <a:spLocks noChangeShapeType="1"/>
          </p:cNvSpPr>
          <p:nvPr/>
        </p:nvSpPr>
        <p:spPr bwMode="auto">
          <a:xfrm>
            <a:off x="0" y="771525"/>
            <a:ext cx="9144000" cy="1588"/>
          </a:xfrm>
          <a:prstGeom prst="line">
            <a:avLst/>
          </a:prstGeom>
          <a:noFill/>
          <a:ln w="508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5"/>
          <p:cNvSpPr>
            <a:spLocks noChangeShapeType="1"/>
          </p:cNvSpPr>
          <p:nvPr/>
        </p:nvSpPr>
        <p:spPr bwMode="auto">
          <a:xfrm>
            <a:off x="0" y="803275"/>
            <a:ext cx="9144000" cy="1588"/>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7" name="Picture 17"/>
          <p:cNvPicPr>
            <a:picLocks/>
          </p:cNvPicPr>
          <p:nvPr/>
        </p:nvPicPr>
        <p:blipFill>
          <a:blip r:embed="rId5" cstate="email">
            <a:extLst>
              <a:ext uri="{28A0092B-C50C-407E-A947-70E740481C1C}">
                <a14:useLocalDpi xmlns:a14="http://schemas.microsoft.com/office/drawing/2010/main"/>
              </a:ext>
            </a:extLst>
          </a:blip>
          <a:srcRect/>
          <a:stretch>
            <a:fillRect/>
          </a:stretch>
        </p:blipFill>
        <p:spPr bwMode="auto">
          <a:xfrm>
            <a:off x="4587875" y="817563"/>
            <a:ext cx="2339975"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8" name="Picture 18" descr="SMU-panoramicHR"/>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75" y="817563"/>
            <a:ext cx="4575175"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24675" y="2103438"/>
            <a:ext cx="22193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3"/>
          <p:cNvSpPr>
            <a:spLocks noChangeShapeType="1"/>
          </p:cNvSpPr>
          <p:nvPr/>
        </p:nvSpPr>
        <p:spPr bwMode="auto">
          <a:xfrm>
            <a:off x="6924675" y="2103438"/>
            <a:ext cx="2219325" cy="1587"/>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4"/>
          <p:cNvSpPr>
            <a:spLocks noChangeShapeType="1"/>
          </p:cNvSpPr>
          <p:nvPr/>
        </p:nvSpPr>
        <p:spPr bwMode="auto">
          <a:xfrm rot="10800000" flipH="1">
            <a:off x="4570413" y="803275"/>
            <a:ext cx="1587" cy="2652713"/>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5"/>
          <p:cNvSpPr>
            <a:spLocks noChangeShapeType="1"/>
          </p:cNvSpPr>
          <p:nvPr/>
        </p:nvSpPr>
        <p:spPr bwMode="auto">
          <a:xfrm rot="10800000" flipH="1">
            <a:off x="6926263" y="803275"/>
            <a:ext cx="1587" cy="2652713"/>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4" name="Picture 29"/>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138" y="87313"/>
            <a:ext cx="15494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Line 10"/>
          <p:cNvSpPr>
            <a:spLocks noChangeShapeType="1"/>
          </p:cNvSpPr>
          <p:nvPr/>
        </p:nvSpPr>
        <p:spPr bwMode="auto">
          <a:xfrm>
            <a:off x="0" y="3497263"/>
            <a:ext cx="9144000" cy="1587"/>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1"/>
          <p:cNvSpPr>
            <a:spLocks noChangeShapeType="1"/>
          </p:cNvSpPr>
          <p:nvPr/>
        </p:nvSpPr>
        <p:spPr bwMode="auto">
          <a:xfrm>
            <a:off x="-7938" y="6400800"/>
            <a:ext cx="9151938" cy="1588"/>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7" name="Picture 1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46900" y="812800"/>
            <a:ext cx="223361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Line 14"/>
          <p:cNvSpPr>
            <a:spLocks noChangeShapeType="1"/>
          </p:cNvSpPr>
          <p:nvPr/>
        </p:nvSpPr>
        <p:spPr bwMode="auto">
          <a:xfrm>
            <a:off x="0" y="771525"/>
            <a:ext cx="9144000" cy="1588"/>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15"/>
          <p:cNvSpPr>
            <a:spLocks noChangeShapeType="1"/>
          </p:cNvSpPr>
          <p:nvPr/>
        </p:nvSpPr>
        <p:spPr bwMode="auto">
          <a:xfrm>
            <a:off x="0" y="803275"/>
            <a:ext cx="9144000" cy="1588"/>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1" name="Picture 17"/>
          <p:cNvPicPr>
            <a:picLocks/>
          </p:cNvPicPr>
          <p:nvPr/>
        </p:nvPicPr>
        <p:blipFill>
          <a:blip r:embed="rId5" cstate="email">
            <a:extLst>
              <a:ext uri="{28A0092B-C50C-407E-A947-70E740481C1C}">
                <a14:useLocalDpi xmlns:a14="http://schemas.microsoft.com/office/drawing/2010/main"/>
              </a:ext>
            </a:extLst>
          </a:blip>
          <a:srcRect/>
          <a:stretch>
            <a:fillRect/>
          </a:stretch>
        </p:blipFill>
        <p:spPr bwMode="auto">
          <a:xfrm>
            <a:off x="4587875" y="817563"/>
            <a:ext cx="2339975"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2" name="Picture 18" descr="SMU-panoramicHR"/>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75" y="817563"/>
            <a:ext cx="4575175"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22"/>
          <p:cNvSpPr>
            <a:spLocks noGrp="1"/>
          </p:cNvSpPr>
          <p:nvPr>
            <p:ph type="title"/>
          </p:nvPr>
        </p:nvSpPr>
        <p:spPr>
          <a:xfrm>
            <a:off x="457200" y="4038600"/>
            <a:ext cx="8229600" cy="685800"/>
          </a:xfrm>
        </p:spPr>
        <p:txBody>
          <a:bodyPr>
            <a:normAutofit/>
          </a:bodyPr>
          <a:lstStyle>
            <a:lvl1pPr algn="l">
              <a:defRPr sz="2800" b="0">
                <a:solidFill>
                  <a:schemeClr val="bg1"/>
                </a:solidFill>
                <a:latin typeface="+mn-lt"/>
              </a:defRPr>
            </a:lvl1pPr>
          </a:lstStyle>
          <a:p>
            <a:r>
              <a:rPr lang="en-US"/>
              <a:t>Click to edit Master title style</a:t>
            </a:r>
            <a:endParaRPr lang="en-US" dirty="0"/>
          </a:p>
        </p:txBody>
      </p:sp>
      <p:sp>
        <p:nvSpPr>
          <p:cNvPr id="28" name="Content Placeholder 27"/>
          <p:cNvSpPr>
            <a:spLocks noGrp="1"/>
          </p:cNvSpPr>
          <p:nvPr>
            <p:ph sz="quarter" idx="10"/>
          </p:nvPr>
        </p:nvSpPr>
        <p:spPr>
          <a:xfrm>
            <a:off x="457200" y="4724400"/>
            <a:ext cx="8229600" cy="1600200"/>
          </a:xfrm>
        </p:spPr>
        <p:txBody>
          <a:bodyPr>
            <a:noAutofit/>
          </a:bodyPr>
          <a:lstStyle>
            <a:lvl1pPr>
              <a:buFontTx/>
              <a:buNone/>
              <a:defRPr sz="2000">
                <a:solidFill>
                  <a:schemeClr val="bg2"/>
                </a:solidFill>
              </a:defRPr>
            </a:lvl1pPr>
            <a:lvl2pPr>
              <a:buFontTx/>
              <a:buNone/>
              <a:defRPr sz="1800">
                <a:solidFill>
                  <a:schemeClr val="bg2"/>
                </a:solidFill>
              </a:defRPr>
            </a:lvl2pPr>
            <a:lvl3pPr>
              <a:buFontTx/>
              <a:buNone/>
              <a:defRPr sz="1600">
                <a:solidFill>
                  <a:schemeClr val="bg2"/>
                </a:solidFill>
              </a:defRPr>
            </a:lvl3pPr>
            <a:lvl4pPr>
              <a:buFontTx/>
              <a:buNone/>
              <a:defRPr sz="1800">
                <a:solidFill>
                  <a:schemeClr val="bg2"/>
                </a:solidFill>
              </a:defRPr>
            </a:lvl4pPr>
            <a:lvl5pPr>
              <a:buFontTx/>
              <a:buNone/>
              <a:defRPr sz="1800">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8586314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447800"/>
            <a:ext cx="8229600" cy="4678363"/>
          </a:xfrm>
        </p:spPr>
        <p:txBody>
          <a:bodyPr/>
          <a:lstStyle>
            <a:lvl1pPr>
              <a:buClr>
                <a:schemeClr val="accent1"/>
              </a:buClr>
              <a:defRPr/>
            </a:lvl1pPr>
            <a:lvl2pPr>
              <a:buClr>
                <a:schemeClr val="accent1"/>
              </a:buClr>
              <a:defRPr/>
            </a:lvl2pPr>
            <a:lvl3pPr>
              <a:buClr>
                <a:schemeClr val="accent1"/>
              </a:buClr>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0865426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lgn="l" defTabSz="914400" rtl="0" eaLnBrk="1" latinLnBrk="0" hangingPunct="1">
              <a:spcBef>
                <a:spcPts val="1800"/>
              </a:spcBef>
              <a:buClr>
                <a:schemeClr val="accent1"/>
              </a:buClr>
              <a:buFont typeface="Arial" pitchFamily="34" charset="0"/>
              <a:defRPr lang="en-US" sz="2000" kern="1200" dirty="0" smtClean="0">
                <a:solidFill>
                  <a:schemeClr val="tx1"/>
                </a:solidFill>
                <a:latin typeface="+mn-lt"/>
                <a:ea typeface="+mn-ea"/>
                <a:cs typeface="+mn-cs"/>
              </a:defRPr>
            </a:lvl1pPr>
            <a:lvl2pPr algn="l" defTabSz="914400" rtl="0" eaLnBrk="1" latinLnBrk="0" hangingPunct="1">
              <a:spcBef>
                <a:spcPts val="1800"/>
              </a:spcBef>
              <a:buClr>
                <a:schemeClr val="accent1"/>
              </a:buClr>
              <a:buFont typeface="Arial" pitchFamily="34" charset="0"/>
              <a:defRPr lang="en-US" sz="1800" kern="1200" dirty="0" smtClean="0">
                <a:solidFill>
                  <a:schemeClr val="tx1"/>
                </a:solidFill>
                <a:latin typeface="+mn-lt"/>
                <a:ea typeface="+mn-ea"/>
                <a:cs typeface="+mn-cs"/>
              </a:defRPr>
            </a:lvl2pPr>
            <a:lvl3pPr algn="l" defTabSz="914400" rtl="0" eaLnBrk="1" latinLnBrk="0" hangingPunct="1">
              <a:spcBef>
                <a:spcPts val="1800"/>
              </a:spcBef>
              <a:buClr>
                <a:schemeClr val="accent1"/>
              </a:buClr>
              <a:buFont typeface="Arial" pitchFamily="34" charset="0"/>
              <a:defRPr lang="en-US" sz="1600" kern="1200" dirty="0" smtClean="0">
                <a:solidFill>
                  <a:schemeClr val="tx1"/>
                </a:solidFill>
                <a:latin typeface="+mn-lt"/>
                <a:ea typeface="+mn-ea"/>
                <a:cs typeface="+mn-cs"/>
              </a:defRPr>
            </a:lvl3pPr>
            <a:lvl4pPr algn="l" defTabSz="914400" rtl="0" eaLnBrk="1" latinLnBrk="0" hangingPunct="1">
              <a:spcBef>
                <a:spcPts val="1800"/>
              </a:spcBef>
              <a:buClr>
                <a:schemeClr val="accent1"/>
              </a:buClr>
              <a:buFont typeface="Arial" pitchFamily="34" charset="0"/>
              <a:defRPr lang="en-US" sz="1400" kern="1200" dirty="0" smtClean="0">
                <a:solidFill>
                  <a:schemeClr val="tx1"/>
                </a:solidFill>
                <a:latin typeface="+mn-lt"/>
                <a:ea typeface="+mn-ea"/>
                <a:cs typeface="+mn-cs"/>
              </a:defRPr>
            </a:lvl4pPr>
            <a:lvl5pPr algn="l" defTabSz="914400" rtl="0" eaLnBrk="1" latinLnBrk="0" hangingPunct="1">
              <a:spcBef>
                <a:spcPts val="1800"/>
              </a:spcBef>
              <a:buClr>
                <a:schemeClr val="accent1"/>
              </a:buClr>
              <a:buFont typeface="Arial" pitchFamily="34" charset="0"/>
              <a:defRPr lang="en-US" sz="14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299788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24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637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24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637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926286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054594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1066800"/>
            <a:ext cx="9144000" cy="3810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Tree>
    <p:extLst>
      <p:ext uri="{BB962C8B-B14F-4D97-AF65-F5344CB8AC3E}">
        <p14:creationId xmlns:p14="http://schemas.microsoft.com/office/powerpoint/2010/main" val="50182644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0168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277441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1066800"/>
            <a:ext cx="9144000" cy="3810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243806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77800"/>
            <a:ext cx="8610600" cy="1117600"/>
          </a:xfrm>
        </p:spPr>
        <p:txBody>
          <a:bodyPr/>
          <a:lstStyle/>
          <a:p>
            <a:r>
              <a:rPr lang="en-US"/>
              <a:t>Click to edit Master title style</a:t>
            </a:r>
          </a:p>
        </p:txBody>
      </p:sp>
      <p:sp>
        <p:nvSpPr>
          <p:cNvPr id="3" name="Content Placeholder 2"/>
          <p:cNvSpPr>
            <a:spLocks noGrp="1"/>
          </p:cNvSpPr>
          <p:nvPr>
            <p:ph sz="half" idx="1"/>
          </p:nvPr>
        </p:nvSpPr>
        <p:spPr>
          <a:xfrm>
            <a:off x="304800" y="1524000"/>
            <a:ext cx="42291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524000"/>
            <a:ext cx="42291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073966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917AAB-B397-E743-9C31-99FA1093AA9F}" type="datetime1">
              <a:rPr lang="en-US" smtClean="0"/>
              <a:t>5/9/18</a:t>
            </a:fld>
            <a:endParaRPr lang="en-US"/>
          </a:p>
        </p:txBody>
      </p:sp>
      <p:sp>
        <p:nvSpPr>
          <p:cNvPr id="5" name="Footer Placeholder 4"/>
          <p:cNvSpPr>
            <a:spLocks noGrp="1"/>
          </p:cNvSpPr>
          <p:nvPr>
            <p:ph type="ftr" sz="quarter" idx="11"/>
          </p:nvPr>
        </p:nvSpPr>
        <p:spPr/>
        <p:txBody>
          <a:bodyPr/>
          <a:lstStyle/>
          <a:p>
            <a:r>
              <a:rPr lang="en-US"/>
              <a:t>Copyright 2018 Sarah R. Powell, Ph.D.</a:t>
            </a:r>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E1952BA8-5050-E14A-B476-E37989E1A135}" type="slidenum">
              <a:rPr lang="en-US" smtClean="0"/>
              <a:t>‹#›</a:t>
            </a:fld>
            <a:endParaRPr lang="en-US"/>
          </a:p>
        </p:txBody>
      </p:sp>
    </p:spTree>
    <p:extLst>
      <p:ext uri="{BB962C8B-B14F-4D97-AF65-F5344CB8AC3E}">
        <p14:creationId xmlns:p14="http://schemas.microsoft.com/office/powerpoint/2010/main" val="1118403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77800"/>
            <a:ext cx="8610600" cy="1117600"/>
          </a:xfrm>
        </p:spPr>
        <p:txBody>
          <a:bodyPr/>
          <a:lstStyle/>
          <a:p>
            <a:r>
              <a:rPr lang="en-US"/>
              <a:t>Click to edit Master title style</a:t>
            </a:r>
          </a:p>
        </p:txBody>
      </p:sp>
      <p:sp>
        <p:nvSpPr>
          <p:cNvPr id="3" name="Table Placeholder 2"/>
          <p:cNvSpPr>
            <a:spLocks noGrp="1"/>
          </p:cNvSpPr>
          <p:nvPr>
            <p:ph type="tbl" idx="1"/>
          </p:nvPr>
        </p:nvSpPr>
        <p:spPr>
          <a:xfrm>
            <a:off x="304800" y="1524000"/>
            <a:ext cx="8610600" cy="4724400"/>
          </a:xfrm>
        </p:spPr>
        <p:txBody>
          <a:bodyPr rtlCol="0">
            <a:normAutofit/>
          </a:bodyPr>
          <a:lstStyle/>
          <a:p>
            <a:pPr lvl="0"/>
            <a:r>
              <a:rPr lang="en-US" noProof="0"/>
              <a:t>Click icon to add table</a:t>
            </a:r>
          </a:p>
        </p:txBody>
      </p:sp>
    </p:spTree>
    <p:extLst>
      <p:ext uri="{BB962C8B-B14F-4D97-AF65-F5344CB8AC3E}">
        <p14:creationId xmlns:p14="http://schemas.microsoft.com/office/powerpoint/2010/main" val="50288546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77800"/>
            <a:ext cx="8610600" cy="1117600"/>
          </a:xfrm>
        </p:spPr>
        <p:txBody>
          <a:bodyPr/>
          <a:lstStyle/>
          <a:p>
            <a:r>
              <a:rPr lang="en-US"/>
              <a:t>Click to edit Master title style</a:t>
            </a:r>
          </a:p>
        </p:txBody>
      </p:sp>
      <p:sp>
        <p:nvSpPr>
          <p:cNvPr id="3" name="Text Placeholder 2"/>
          <p:cNvSpPr>
            <a:spLocks noGrp="1"/>
          </p:cNvSpPr>
          <p:nvPr>
            <p:ph type="body" sz="half" idx="1"/>
          </p:nvPr>
        </p:nvSpPr>
        <p:spPr>
          <a:xfrm>
            <a:off x="304800" y="1524000"/>
            <a:ext cx="42291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524000"/>
            <a:ext cx="42291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4429125" y="6500813"/>
            <a:ext cx="284163" cy="279400"/>
          </a:xfrm>
        </p:spPr>
        <p:txBody>
          <a:bodyPr/>
          <a:lstStyle>
            <a:lvl1pPr>
              <a:defRPr/>
            </a:lvl1pPr>
          </a:lstStyle>
          <a:p>
            <a:pPr>
              <a:defRPr/>
            </a:pPr>
            <a:fld id="{84C269FB-A916-C742-8AA8-B863D5FC7D28}" type="slidenum">
              <a:rPr lang="en-US" altLang="en-US"/>
              <a:pPr>
                <a:defRPr/>
              </a:pPr>
              <a:t>‹#›</a:t>
            </a:fld>
            <a:endParaRPr lang="en-US" altLang="en-US"/>
          </a:p>
        </p:txBody>
      </p:sp>
    </p:spTree>
    <p:extLst>
      <p:ext uri="{BB962C8B-B14F-4D97-AF65-F5344CB8AC3E}">
        <p14:creationId xmlns:p14="http://schemas.microsoft.com/office/powerpoint/2010/main" val="40655850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77800"/>
            <a:ext cx="8610600" cy="1117600"/>
          </a:xfrm>
        </p:spPr>
        <p:txBody>
          <a:bodyPr/>
          <a:lstStyle/>
          <a:p>
            <a:r>
              <a:rPr lang="en-US"/>
              <a:t>Click to edit Master title style</a:t>
            </a:r>
          </a:p>
        </p:txBody>
      </p:sp>
      <p:sp>
        <p:nvSpPr>
          <p:cNvPr id="3" name="Content Placeholder 2"/>
          <p:cNvSpPr>
            <a:spLocks noGrp="1"/>
          </p:cNvSpPr>
          <p:nvPr>
            <p:ph sz="half" idx="1"/>
          </p:nvPr>
        </p:nvSpPr>
        <p:spPr>
          <a:xfrm>
            <a:off x="304800" y="1524000"/>
            <a:ext cx="8610600" cy="259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4267200"/>
            <a:ext cx="8610600" cy="259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4429125" y="6500813"/>
            <a:ext cx="284163" cy="279400"/>
          </a:xfrm>
        </p:spPr>
        <p:txBody>
          <a:bodyPr/>
          <a:lstStyle>
            <a:lvl1pPr>
              <a:defRPr/>
            </a:lvl1pPr>
          </a:lstStyle>
          <a:p>
            <a:pPr>
              <a:defRPr/>
            </a:pPr>
            <a:fld id="{E2692A8A-045D-5B4E-978E-1B2D7216A3DA}" type="slidenum">
              <a:rPr lang="en-US" altLang="en-US"/>
              <a:pPr>
                <a:defRPr/>
              </a:pPr>
              <a:t>‹#›</a:t>
            </a:fld>
            <a:endParaRPr lang="en-US" altLang="en-US"/>
          </a:p>
        </p:txBody>
      </p:sp>
    </p:spTree>
    <p:extLst>
      <p:ext uri="{BB962C8B-B14F-4D97-AF65-F5344CB8AC3E}">
        <p14:creationId xmlns:p14="http://schemas.microsoft.com/office/powerpoint/2010/main" val="33317853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77800"/>
            <a:ext cx="8610600" cy="668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a:xfrm>
            <a:off x="4429125" y="6500813"/>
            <a:ext cx="284163" cy="279400"/>
          </a:xfrm>
        </p:spPr>
        <p:txBody>
          <a:bodyPr/>
          <a:lstStyle>
            <a:lvl1pPr>
              <a:defRPr/>
            </a:lvl1pPr>
          </a:lstStyle>
          <a:p>
            <a:pPr>
              <a:defRPr/>
            </a:pPr>
            <a:fld id="{4F59C6B8-6656-ED47-9836-1C6E57D51E05}" type="slidenum">
              <a:rPr lang="en-US" altLang="en-US"/>
              <a:pPr>
                <a:defRPr/>
              </a:pPr>
              <a:t>‹#›</a:t>
            </a:fld>
            <a:endParaRPr lang="en-US" altLang="en-US"/>
          </a:p>
        </p:txBody>
      </p:sp>
    </p:spTree>
    <p:extLst>
      <p:ext uri="{BB962C8B-B14F-4D97-AF65-F5344CB8AC3E}">
        <p14:creationId xmlns:p14="http://schemas.microsoft.com/office/powerpoint/2010/main" val="153385046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BA2FD1-ADB5-4958-98F6-D3C32D9A9099}" type="slidenum">
              <a:rPr lang="en-US"/>
              <a:pPr/>
              <a:t>‹#›</a:t>
            </a:fld>
            <a:endParaRPr lang="en-US"/>
          </a:p>
        </p:txBody>
      </p:sp>
    </p:spTree>
    <p:extLst>
      <p:ext uri="{BB962C8B-B14F-4D97-AF65-F5344CB8AC3E}">
        <p14:creationId xmlns:p14="http://schemas.microsoft.com/office/powerpoint/2010/main" val="3012109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92984C-31DA-4E89-B059-FFDC9A184B46}" type="slidenum">
              <a:rPr lang="en-US"/>
              <a:pPr/>
              <a:t>‹#›</a:t>
            </a:fld>
            <a:endParaRPr lang="en-US"/>
          </a:p>
        </p:txBody>
      </p:sp>
    </p:spTree>
    <p:extLst>
      <p:ext uri="{BB962C8B-B14F-4D97-AF65-F5344CB8AC3E}">
        <p14:creationId xmlns:p14="http://schemas.microsoft.com/office/powerpoint/2010/main" val="22009722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CCE6E1-2061-43B4-8EAF-8C0EBAA49633}" type="slidenum">
              <a:rPr lang="en-US"/>
              <a:pPr/>
              <a:t>‹#›</a:t>
            </a:fld>
            <a:endParaRPr lang="en-US"/>
          </a:p>
        </p:txBody>
      </p:sp>
    </p:spTree>
    <p:extLst>
      <p:ext uri="{BB962C8B-B14F-4D97-AF65-F5344CB8AC3E}">
        <p14:creationId xmlns:p14="http://schemas.microsoft.com/office/powerpoint/2010/main" val="10841753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19E6BA-832B-43F1-9793-BA7359086DBA}" type="slidenum">
              <a:rPr lang="en-US"/>
              <a:pPr/>
              <a:t>‹#›</a:t>
            </a:fld>
            <a:endParaRPr lang="en-US"/>
          </a:p>
        </p:txBody>
      </p:sp>
    </p:spTree>
    <p:extLst>
      <p:ext uri="{BB962C8B-B14F-4D97-AF65-F5344CB8AC3E}">
        <p14:creationId xmlns:p14="http://schemas.microsoft.com/office/powerpoint/2010/main" val="348058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5DB3B70-3B64-460E-8380-F176FCFCE32E}" type="slidenum">
              <a:rPr lang="en-US"/>
              <a:pPr/>
              <a:t>‹#›</a:t>
            </a:fld>
            <a:endParaRPr lang="en-US"/>
          </a:p>
        </p:txBody>
      </p:sp>
    </p:spTree>
    <p:extLst>
      <p:ext uri="{BB962C8B-B14F-4D97-AF65-F5344CB8AC3E}">
        <p14:creationId xmlns:p14="http://schemas.microsoft.com/office/powerpoint/2010/main" val="34940898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913DA6B-7FA9-4A23-990B-09759709AC1A}" type="slidenum">
              <a:rPr lang="en-US"/>
              <a:pPr/>
              <a:t>‹#›</a:t>
            </a:fld>
            <a:endParaRPr lang="en-US"/>
          </a:p>
        </p:txBody>
      </p:sp>
    </p:spTree>
    <p:extLst>
      <p:ext uri="{BB962C8B-B14F-4D97-AF65-F5344CB8AC3E}">
        <p14:creationId xmlns:p14="http://schemas.microsoft.com/office/powerpoint/2010/main" val="2050454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89154C-9E7D-1648-8AE3-E35A98FE5893}" type="datetime1">
              <a:rPr lang="en-US" smtClean="0"/>
              <a:t>5/9/18</a:t>
            </a:fld>
            <a:endParaRPr lang="en-US"/>
          </a:p>
        </p:txBody>
      </p:sp>
      <p:sp>
        <p:nvSpPr>
          <p:cNvPr id="6" name="Footer Placeholder 5"/>
          <p:cNvSpPr>
            <a:spLocks noGrp="1"/>
          </p:cNvSpPr>
          <p:nvPr>
            <p:ph type="ftr" sz="quarter" idx="11"/>
          </p:nvPr>
        </p:nvSpPr>
        <p:spPr/>
        <p:txBody>
          <a:bodyPr/>
          <a:lstStyle/>
          <a:p>
            <a:r>
              <a:rPr lang="en-US"/>
              <a:t>Copyright 2018 Sarah R. Powell, Ph.D.</a:t>
            </a:r>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E1952BA8-5050-E14A-B476-E37989E1A135}" type="slidenum">
              <a:rPr lang="en-US" smtClean="0"/>
              <a:t>‹#›</a:t>
            </a:fld>
            <a:endParaRPr lang="en-US"/>
          </a:p>
        </p:txBody>
      </p:sp>
    </p:spTree>
    <p:extLst>
      <p:ext uri="{BB962C8B-B14F-4D97-AF65-F5344CB8AC3E}">
        <p14:creationId xmlns:p14="http://schemas.microsoft.com/office/powerpoint/2010/main" val="875817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A3C1E06-7C1D-4549-97EE-C451E46F00A1}" type="slidenum">
              <a:rPr lang="en-US"/>
              <a:pPr/>
              <a:t>‹#›</a:t>
            </a:fld>
            <a:endParaRPr lang="en-US"/>
          </a:p>
        </p:txBody>
      </p:sp>
    </p:spTree>
    <p:extLst>
      <p:ext uri="{BB962C8B-B14F-4D97-AF65-F5344CB8AC3E}">
        <p14:creationId xmlns:p14="http://schemas.microsoft.com/office/powerpoint/2010/main" val="12985391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F92B9D-B97C-4A7D-AAC0-3FCDFAAA10C0}" type="slidenum">
              <a:rPr lang="en-US"/>
              <a:pPr/>
              <a:t>‹#›</a:t>
            </a:fld>
            <a:endParaRPr lang="en-US"/>
          </a:p>
        </p:txBody>
      </p:sp>
    </p:spTree>
    <p:extLst>
      <p:ext uri="{BB962C8B-B14F-4D97-AF65-F5344CB8AC3E}">
        <p14:creationId xmlns:p14="http://schemas.microsoft.com/office/powerpoint/2010/main" val="11214145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165B7F1-A120-4745-80C7-B5284FDA0FCE}" type="slidenum">
              <a:rPr lang="en-US"/>
              <a:pPr/>
              <a:t>‹#›</a:t>
            </a:fld>
            <a:endParaRPr lang="en-US"/>
          </a:p>
        </p:txBody>
      </p:sp>
    </p:spTree>
    <p:extLst>
      <p:ext uri="{BB962C8B-B14F-4D97-AF65-F5344CB8AC3E}">
        <p14:creationId xmlns:p14="http://schemas.microsoft.com/office/powerpoint/2010/main" val="19623215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10710B-63BC-401E-A7C3-91183F95FF80}" type="slidenum">
              <a:rPr lang="en-US"/>
              <a:pPr/>
              <a:t>‹#›</a:t>
            </a:fld>
            <a:endParaRPr lang="en-US"/>
          </a:p>
        </p:txBody>
      </p:sp>
    </p:spTree>
    <p:extLst>
      <p:ext uri="{BB962C8B-B14F-4D97-AF65-F5344CB8AC3E}">
        <p14:creationId xmlns:p14="http://schemas.microsoft.com/office/powerpoint/2010/main" val="1195985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CE9AF5-2147-4722-B508-D94E4C3A75FA}" type="slidenum">
              <a:rPr lang="en-US"/>
              <a:pPr/>
              <a:t>‹#›</a:t>
            </a:fld>
            <a:endParaRPr lang="en-US"/>
          </a:p>
        </p:txBody>
      </p:sp>
    </p:spTree>
    <p:extLst>
      <p:ext uri="{BB962C8B-B14F-4D97-AF65-F5344CB8AC3E}">
        <p14:creationId xmlns:p14="http://schemas.microsoft.com/office/powerpoint/2010/main" val="23477451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F3A5A2B-26D7-4384-BB4E-3F9CB241FFDE}" type="slidenum">
              <a:rPr lang="en-US"/>
              <a:pPr/>
              <a:t>‹#›</a:t>
            </a:fld>
            <a:endParaRPr lang="en-US"/>
          </a:p>
        </p:txBody>
      </p:sp>
    </p:spTree>
    <p:extLst>
      <p:ext uri="{BB962C8B-B14F-4D97-AF65-F5344CB8AC3E}">
        <p14:creationId xmlns:p14="http://schemas.microsoft.com/office/powerpoint/2010/main" val="3262368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CAFB7B46-710A-4FFA-92B4-43E7DF078901}" type="slidenum">
              <a:rPr lang="en-US"/>
              <a:pPr/>
              <a:t>‹#›</a:t>
            </a:fld>
            <a:endParaRPr lang="en-US"/>
          </a:p>
        </p:txBody>
      </p:sp>
    </p:spTree>
    <p:extLst>
      <p:ext uri="{BB962C8B-B14F-4D97-AF65-F5344CB8AC3E}">
        <p14:creationId xmlns:p14="http://schemas.microsoft.com/office/powerpoint/2010/main" val="29018729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DF6515B-CBA5-4D0D-81C7-069764C42525}" type="slidenum">
              <a:rPr lang="en-US"/>
              <a:pPr/>
              <a:t>‹#›</a:t>
            </a:fld>
            <a:endParaRPr lang="en-US"/>
          </a:p>
        </p:txBody>
      </p:sp>
    </p:spTree>
    <p:extLst>
      <p:ext uri="{BB962C8B-B14F-4D97-AF65-F5344CB8AC3E}">
        <p14:creationId xmlns:p14="http://schemas.microsoft.com/office/powerpoint/2010/main" val="11344853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44E55A63-D50C-451B-BD78-24C8A6C88E50}" type="slidenum">
              <a:rPr lang="en-US"/>
              <a:pPr/>
              <a:t>‹#›</a:t>
            </a:fld>
            <a:endParaRPr lang="en-US"/>
          </a:p>
        </p:txBody>
      </p:sp>
    </p:spTree>
    <p:extLst>
      <p:ext uri="{BB962C8B-B14F-4D97-AF65-F5344CB8AC3E}">
        <p14:creationId xmlns:p14="http://schemas.microsoft.com/office/powerpoint/2010/main" val="12198642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6349083C-F4E8-4A5C-8DB1-64D2878B5555}" type="slidenum">
              <a:rPr lang="en-US"/>
              <a:pPr/>
              <a:t>‹#›</a:t>
            </a:fld>
            <a:endParaRPr lang="en-US"/>
          </a:p>
        </p:txBody>
      </p:sp>
    </p:spTree>
    <p:extLst>
      <p:ext uri="{BB962C8B-B14F-4D97-AF65-F5344CB8AC3E}">
        <p14:creationId xmlns:p14="http://schemas.microsoft.com/office/powerpoint/2010/main" val="659924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DB5232-AC6B-584A-9E83-1AA95EA7A8BF}" type="datetime1">
              <a:rPr lang="en-US" smtClean="0"/>
              <a:t>5/9/18</a:t>
            </a:fld>
            <a:endParaRPr lang="en-US"/>
          </a:p>
        </p:txBody>
      </p:sp>
      <p:sp>
        <p:nvSpPr>
          <p:cNvPr id="8" name="Footer Placeholder 7"/>
          <p:cNvSpPr>
            <a:spLocks noGrp="1"/>
          </p:cNvSpPr>
          <p:nvPr>
            <p:ph type="ftr" sz="quarter" idx="11"/>
          </p:nvPr>
        </p:nvSpPr>
        <p:spPr/>
        <p:txBody>
          <a:bodyPr/>
          <a:lstStyle/>
          <a:p>
            <a:r>
              <a:rPr lang="en-US"/>
              <a:t>Copyright 2018 Sarah R. Powell, Ph.D.</a:t>
            </a:r>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E1952BA8-5050-E14A-B476-E37989E1A135}" type="slidenum">
              <a:rPr lang="en-US" smtClean="0"/>
              <a:t>‹#›</a:t>
            </a:fld>
            <a:endParaRPr lang="en-US"/>
          </a:p>
        </p:txBody>
      </p:sp>
    </p:spTree>
    <p:extLst>
      <p:ext uri="{BB962C8B-B14F-4D97-AF65-F5344CB8AC3E}">
        <p14:creationId xmlns:p14="http://schemas.microsoft.com/office/powerpoint/2010/main" val="9594681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B78F940-8D3D-4D11-849E-F68E3B35FD3E}" type="slidenum">
              <a:rPr lang="en-US"/>
              <a:pPr/>
              <a:t>‹#›</a:t>
            </a:fld>
            <a:endParaRPr lang="en-US"/>
          </a:p>
        </p:txBody>
      </p:sp>
    </p:spTree>
    <p:extLst>
      <p:ext uri="{BB962C8B-B14F-4D97-AF65-F5344CB8AC3E}">
        <p14:creationId xmlns:p14="http://schemas.microsoft.com/office/powerpoint/2010/main" val="4157790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fld id="{A2C485E7-E96C-ED40-A789-019AD283CB0B}" type="slidenum">
              <a:rPr lang="en-US" smtClean="0"/>
              <a:t>‹#›</a:t>
            </a:fld>
            <a:endParaRPr lang="en-US"/>
          </a:p>
        </p:txBody>
      </p:sp>
    </p:spTree>
    <p:extLst>
      <p:ext uri="{BB962C8B-B14F-4D97-AF65-F5344CB8AC3E}">
        <p14:creationId xmlns:p14="http://schemas.microsoft.com/office/powerpoint/2010/main" val="776346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a:xfrm>
            <a:off x="3124200" y="6248400"/>
            <a:ext cx="2895600" cy="457200"/>
          </a:xfrm>
          <a:prstGeom prst="rect">
            <a:avLst/>
          </a:prstGeom>
        </p:spPr>
        <p:txBody>
          <a:bodyPr/>
          <a:lstStyle>
            <a:lvl1pPr>
              <a:defRPr/>
            </a:lvl1pPr>
          </a:lstStyle>
          <a:p>
            <a:pPr>
              <a:defRPr/>
            </a:pPr>
            <a:r>
              <a:rPr lang="en-US"/>
              <a:t>Lembke, 2011</a:t>
            </a:r>
          </a:p>
        </p:txBody>
      </p:sp>
      <p:sp>
        <p:nvSpPr>
          <p:cNvPr id="4" name="Slide Number Placeholder 3"/>
          <p:cNvSpPr>
            <a:spLocks noGrp="1"/>
          </p:cNvSpPr>
          <p:nvPr>
            <p:ph type="sldNum" sz="quarter" idx="11"/>
          </p:nvPr>
        </p:nvSpPr>
        <p:spPr>
          <a:xfrm>
            <a:off x="6553200" y="6248400"/>
            <a:ext cx="2133600" cy="457200"/>
          </a:xfrm>
          <a:prstGeom prst="rect">
            <a:avLst/>
          </a:prstGeom>
        </p:spPr>
        <p:txBody>
          <a:bodyPr/>
          <a:lstStyle>
            <a:lvl1pPr>
              <a:defRPr/>
            </a:lvl1pPr>
          </a:lstStyle>
          <a:p>
            <a:pPr>
              <a:defRPr/>
            </a:pPr>
            <a:fld id="{7C0FF742-B9E0-4B61-B09C-AA9E1AEF944F}" type="slidenum">
              <a:rPr lang="en-US"/>
              <a:pPr>
                <a:defRPr/>
              </a:pPr>
              <a:t>‹#›</a:t>
            </a:fld>
            <a:endParaRPr lang="en-US"/>
          </a:p>
        </p:txBody>
      </p:sp>
      <p:sp>
        <p:nvSpPr>
          <p:cNvPr id="5" name="Date Placeholder 4"/>
          <p:cNvSpPr>
            <a:spLocks noGrp="1"/>
          </p:cNvSpPr>
          <p:nvPr>
            <p:ph type="dt" sz="half" idx="12"/>
          </p:nvPr>
        </p:nvSpPr>
        <p:spPr>
          <a:xfrm>
            <a:off x="457200" y="6245225"/>
            <a:ext cx="2133600" cy="4762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7108852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30A4842-07F0-450F-8BA0-EB14997F987C}" type="datetime1">
              <a:rPr lang="en-US"/>
              <a:pPr>
                <a:defRPr/>
              </a:pPr>
              <a:t>5/9/18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ED1AF17-8B41-4376-B418-A7CE64449F3D}" type="slidenum">
              <a:rPr lang="en-US" altLang="en-US"/>
              <a:pPr/>
              <a:t>‹#›</a:t>
            </a:fld>
            <a:endParaRPr lang="en-US" altLang="en-US"/>
          </a:p>
        </p:txBody>
      </p:sp>
    </p:spTree>
    <p:extLst>
      <p:ext uri="{BB962C8B-B14F-4D97-AF65-F5344CB8AC3E}">
        <p14:creationId xmlns:p14="http://schemas.microsoft.com/office/powerpoint/2010/main" val="20390346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6BB421-FF76-4305-B2A0-97E06B0E6C0F}" type="datetime1">
              <a:rPr lang="en-US"/>
              <a:pPr>
                <a:defRPr/>
              </a:pPr>
              <a:t>5/9/18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89380F3-8868-466E-95A5-F8148F4539C1}" type="slidenum">
              <a:rPr lang="en-US" altLang="en-US"/>
              <a:pPr/>
              <a:t>‹#›</a:t>
            </a:fld>
            <a:endParaRPr lang="en-US" altLang="en-US"/>
          </a:p>
        </p:txBody>
      </p:sp>
    </p:spTree>
    <p:extLst>
      <p:ext uri="{BB962C8B-B14F-4D97-AF65-F5344CB8AC3E}">
        <p14:creationId xmlns:p14="http://schemas.microsoft.com/office/powerpoint/2010/main" val="12853727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BB47B98-BE0E-4A61-AA23-A0EC27812780}" type="datetime1">
              <a:rPr lang="en-US"/>
              <a:pPr>
                <a:defRPr/>
              </a:pPr>
              <a:t>5/9/18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C9A21BF-07C1-4E1B-8905-B1AAF9E21CF1}" type="slidenum">
              <a:rPr lang="en-US" altLang="en-US"/>
              <a:pPr/>
              <a:t>‹#›</a:t>
            </a:fld>
            <a:endParaRPr lang="en-US" altLang="en-US"/>
          </a:p>
        </p:txBody>
      </p:sp>
    </p:spTree>
    <p:extLst>
      <p:ext uri="{BB962C8B-B14F-4D97-AF65-F5344CB8AC3E}">
        <p14:creationId xmlns:p14="http://schemas.microsoft.com/office/powerpoint/2010/main" val="26268911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7668-DF9D-4E7D-9397-6B6884250B4B}" type="datetime1">
              <a:rPr lang="en-US"/>
              <a:pPr>
                <a:defRPr/>
              </a:pPr>
              <a:t>5/9/18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21401B5-EAAD-41E3-8191-A52A290D6391}" type="slidenum">
              <a:rPr lang="en-US" altLang="en-US"/>
              <a:pPr/>
              <a:t>‹#›</a:t>
            </a:fld>
            <a:endParaRPr lang="en-US" altLang="en-US"/>
          </a:p>
        </p:txBody>
      </p:sp>
    </p:spTree>
    <p:extLst>
      <p:ext uri="{BB962C8B-B14F-4D97-AF65-F5344CB8AC3E}">
        <p14:creationId xmlns:p14="http://schemas.microsoft.com/office/powerpoint/2010/main" val="20925621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91D3C91-FBA1-4E0D-8B31-2106D2B9146E}" type="datetime1">
              <a:rPr lang="en-US"/>
              <a:pPr>
                <a:defRPr/>
              </a:pPr>
              <a:t>5/9/18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D6A2071-CB67-4867-A103-4DC9DB86CDE1}" type="slidenum">
              <a:rPr lang="en-US" altLang="en-US"/>
              <a:pPr/>
              <a:t>‹#›</a:t>
            </a:fld>
            <a:endParaRPr lang="en-US" altLang="en-US"/>
          </a:p>
        </p:txBody>
      </p:sp>
    </p:spTree>
    <p:extLst>
      <p:ext uri="{BB962C8B-B14F-4D97-AF65-F5344CB8AC3E}">
        <p14:creationId xmlns:p14="http://schemas.microsoft.com/office/powerpoint/2010/main" val="23533071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31A3771-5A74-4611-A32A-B30B2DCEC9A6}" type="datetime1">
              <a:rPr lang="en-US"/>
              <a:pPr>
                <a:defRPr/>
              </a:pPr>
              <a:t>5/9/18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46D37BF-3441-4A3C-955D-3E7C9193DCF6}" type="slidenum">
              <a:rPr lang="en-US" altLang="en-US"/>
              <a:pPr/>
              <a:t>‹#›</a:t>
            </a:fld>
            <a:endParaRPr lang="en-US" altLang="en-US"/>
          </a:p>
        </p:txBody>
      </p:sp>
    </p:spTree>
    <p:extLst>
      <p:ext uri="{BB962C8B-B14F-4D97-AF65-F5344CB8AC3E}">
        <p14:creationId xmlns:p14="http://schemas.microsoft.com/office/powerpoint/2010/main" val="20769319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1F6D02-9686-44FF-A890-1AD01818F775}" type="datetime1">
              <a:rPr lang="en-US"/>
              <a:pPr>
                <a:defRPr/>
              </a:pPr>
              <a:t>5/9/18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A0795F4-AC8C-4812-8FAB-894C3C0756BA}" type="slidenum">
              <a:rPr lang="en-US" altLang="en-US"/>
              <a:pPr/>
              <a:t>‹#›</a:t>
            </a:fld>
            <a:endParaRPr lang="en-US" altLang="en-US"/>
          </a:p>
        </p:txBody>
      </p:sp>
    </p:spTree>
    <p:extLst>
      <p:ext uri="{BB962C8B-B14F-4D97-AF65-F5344CB8AC3E}">
        <p14:creationId xmlns:p14="http://schemas.microsoft.com/office/powerpoint/2010/main" val="73498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790EFD-A01C-D443-98CC-E1BCA38A3488}" type="datetime1">
              <a:rPr lang="en-US" smtClean="0"/>
              <a:t>5/9/18</a:t>
            </a:fld>
            <a:endParaRPr lang="en-US"/>
          </a:p>
        </p:txBody>
      </p:sp>
      <p:sp>
        <p:nvSpPr>
          <p:cNvPr id="4" name="Footer Placeholder 3"/>
          <p:cNvSpPr>
            <a:spLocks noGrp="1"/>
          </p:cNvSpPr>
          <p:nvPr>
            <p:ph type="ftr" sz="quarter" idx="11"/>
          </p:nvPr>
        </p:nvSpPr>
        <p:spPr/>
        <p:txBody>
          <a:bodyPr/>
          <a:lstStyle/>
          <a:p>
            <a:r>
              <a:rPr lang="en-US"/>
              <a:t>Copyright 2018 Sarah R. Powell, Ph.D.</a:t>
            </a:r>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E1952BA8-5050-E14A-B476-E37989E1A135}" type="slidenum">
              <a:rPr lang="en-US" smtClean="0"/>
              <a:t>‹#›</a:t>
            </a:fld>
            <a:endParaRPr lang="en-US"/>
          </a:p>
        </p:txBody>
      </p:sp>
    </p:spTree>
    <p:extLst>
      <p:ext uri="{BB962C8B-B14F-4D97-AF65-F5344CB8AC3E}">
        <p14:creationId xmlns:p14="http://schemas.microsoft.com/office/powerpoint/2010/main" val="3266766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75E21DE-20CC-4203-A555-3B2C58CA90B6}" type="datetime1">
              <a:rPr lang="en-US"/>
              <a:pPr>
                <a:defRPr/>
              </a:pPr>
              <a:t>5/9/18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8D2A16C-3244-4CAD-B5EF-D54CA63AD52C}" type="slidenum">
              <a:rPr lang="en-US" altLang="en-US"/>
              <a:pPr/>
              <a:t>‹#›</a:t>
            </a:fld>
            <a:endParaRPr lang="en-US" altLang="en-US"/>
          </a:p>
        </p:txBody>
      </p:sp>
    </p:spTree>
    <p:extLst>
      <p:ext uri="{BB962C8B-B14F-4D97-AF65-F5344CB8AC3E}">
        <p14:creationId xmlns:p14="http://schemas.microsoft.com/office/powerpoint/2010/main" val="4411022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127E6A8-A496-4B4D-A8C0-033C957616BA}" type="datetime1">
              <a:rPr lang="en-US"/>
              <a:pPr>
                <a:defRPr/>
              </a:pPr>
              <a:t>5/9/18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D587361-7231-4D00-B71C-0169E750F4FF}" type="slidenum">
              <a:rPr lang="en-US" altLang="en-US"/>
              <a:pPr/>
              <a:t>‹#›</a:t>
            </a:fld>
            <a:endParaRPr lang="en-US" altLang="en-US"/>
          </a:p>
        </p:txBody>
      </p:sp>
    </p:spTree>
    <p:extLst>
      <p:ext uri="{BB962C8B-B14F-4D97-AF65-F5344CB8AC3E}">
        <p14:creationId xmlns:p14="http://schemas.microsoft.com/office/powerpoint/2010/main" val="37582841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97A144-D66A-48DA-AD31-50835B3D206A}" type="datetime1">
              <a:rPr lang="en-US"/>
              <a:pPr>
                <a:defRPr/>
              </a:pPr>
              <a:t>5/9/18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06DC224-3AC1-4020-98ED-7834A23A55EC}" type="slidenum">
              <a:rPr lang="en-US" altLang="en-US"/>
              <a:pPr/>
              <a:t>‹#›</a:t>
            </a:fld>
            <a:endParaRPr lang="en-US" altLang="en-US"/>
          </a:p>
        </p:txBody>
      </p:sp>
    </p:spTree>
    <p:extLst>
      <p:ext uri="{BB962C8B-B14F-4D97-AF65-F5344CB8AC3E}">
        <p14:creationId xmlns:p14="http://schemas.microsoft.com/office/powerpoint/2010/main" val="31948994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AF1D6B6-A2A2-43A6-8FD7-85EE88595F53}" type="datetime1">
              <a:rPr lang="en-US"/>
              <a:pPr>
                <a:defRPr/>
              </a:pPr>
              <a:t>5/9/18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316BA53-7F2F-4017-A5E9-A6A1B7AB6C73}" type="slidenum">
              <a:rPr lang="en-US" altLang="en-US"/>
              <a:pPr/>
              <a:t>‹#›</a:t>
            </a:fld>
            <a:endParaRPr lang="en-US" altLang="en-US"/>
          </a:p>
        </p:txBody>
      </p:sp>
    </p:spTree>
    <p:extLst>
      <p:ext uri="{BB962C8B-B14F-4D97-AF65-F5344CB8AC3E}">
        <p14:creationId xmlns:p14="http://schemas.microsoft.com/office/powerpoint/2010/main" val="17009273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731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73163" y="6265863"/>
            <a:ext cx="1905000" cy="457200"/>
          </a:xfrm>
        </p:spPr>
        <p:txBody>
          <a:bodyPr/>
          <a:lstStyle>
            <a:lvl1pPr>
              <a:defRPr/>
            </a:lvl1pPr>
          </a:lstStyle>
          <a:p>
            <a:pPr>
              <a:defRPr/>
            </a:pPr>
            <a:fld id="{C28E3F3D-47C3-4B59-8840-0852BD82A609}" type="datetime1">
              <a:rPr lang="en-US"/>
              <a:pPr>
                <a:defRPr/>
              </a:pPr>
              <a:t>5/9/18</a:t>
            </a:fld>
            <a:endParaRPr lang="en-US"/>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66CD03A4-3B8A-4225-A8FC-468DF7FA4710}" type="slidenum">
              <a:rPr lang="en-US" altLang="en-US"/>
              <a:pPr/>
              <a:t>‹#›</a:t>
            </a:fld>
            <a:endParaRPr lang="en-US" altLang="en-US"/>
          </a:p>
        </p:txBody>
      </p:sp>
    </p:spTree>
    <p:extLst>
      <p:ext uri="{BB962C8B-B14F-4D97-AF65-F5344CB8AC3E}">
        <p14:creationId xmlns:p14="http://schemas.microsoft.com/office/powerpoint/2010/main" val="6885520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73163" y="1981200"/>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355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73163" y="6265863"/>
            <a:ext cx="1905000" cy="457200"/>
          </a:xfrm>
        </p:spPr>
        <p:txBody>
          <a:bodyPr/>
          <a:lstStyle>
            <a:lvl1pPr>
              <a:defRPr/>
            </a:lvl1pPr>
          </a:lstStyle>
          <a:p>
            <a:pPr>
              <a:defRPr/>
            </a:pPr>
            <a:fld id="{F69EB9B3-C703-410E-AFB0-5ACF87498D5A}" type="datetime1">
              <a:rPr lang="en-US"/>
              <a:pPr>
                <a:defRPr/>
              </a:pPr>
              <a:t>5/9/18</a:t>
            </a:fld>
            <a:endParaRPr lang="en-US"/>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7EEB3F52-DB6F-4D47-B2B9-4BE5A8D3A664}" type="slidenum">
              <a:rPr lang="en-US" altLang="en-US"/>
              <a:pPr/>
              <a:t>‹#›</a:t>
            </a:fld>
            <a:endParaRPr lang="en-US" altLang="en-US"/>
          </a:p>
        </p:txBody>
      </p:sp>
    </p:spTree>
    <p:extLst>
      <p:ext uri="{BB962C8B-B14F-4D97-AF65-F5344CB8AC3E}">
        <p14:creationId xmlns:p14="http://schemas.microsoft.com/office/powerpoint/2010/main" val="24164444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FFA39149-F5DC-477D-BDCC-E6F5D8DC86A1}" type="slidenum">
              <a:rPr lang="en-US" altLang="en-US"/>
              <a:pPr/>
              <a:t>‹#›</a:t>
            </a:fld>
            <a:endParaRPr lang="en-US" altLang="en-US"/>
          </a:p>
        </p:txBody>
      </p:sp>
    </p:spTree>
    <p:extLst>
      <p:ext uri="{BB962C8B-B14F-4D97-AF65-F5344CB8AC3E}">
        <p14:creationId xmlns:p14="http://schemas.microsoft.com/office/powerpoint/2010/main" val="5778899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33900"/>
          </a:xfrm>
        </p:spPr>
        <p:txBody>
          <a:bodyPr rtlCol="0">
            <a:normAutofit/>
          </a:bodyPr>
          <a:lstStyle/>
          <a:p>
            <a:pPr lvl="0"/>
            <a:endParaRPr lang="en-US" noProof="0"/>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A48F7E6C-C4C1-4514-B8D0-F1E718F32BD3}" type="slidenum">
              <a:rPr lang="en-US" altLang="en-US"/>
              <a:pPr/>
              <a:t>‹#›</a:t>
            </a:fld>
            <a:endParaRPr lang="en-US" altLang="en-US"/>
          </a:p>
        </p:txBody>
      </p:sp>
      <p:sp>
        <p:nvSpPr>
          <p:cNvPr id="6" name="Date Placeholder 5"/>
          <p:cNvSpPr>
            <a:spLocks noGrp="1"/>
          </p:cNvSpPr>
          <p:nvPr>
            <p:ph type="dt" sz="half" idx="11"/>
          </p:nvPr>
        </p:nvSpPr>
        <p:spPr>
          <a:xfrm>
            <a:off x="457200" y="6243638"/>
            <a:ext cx="2133600" cy="457200"/>
          </a:xfrm>
        </p:spPr>
        <p:txBody>
          <a:bodyPr/>
          <a:lstStyle>
            <a:lvl1pPr>
              <a:defRPr/>
            </a:lvl1pPr>
          </a:lstStyle>
          <a:p>
            <a:pPr>
              <a:defRPr/>
            </a:pPr>
            <a:endParaRPr lang="en-US"/>
          </a:p>
        </p:txBody>
      </p:sp>
      <p:sp>
        <p:nvSpPr>
          <p:cNvPr id="7" name="Footer Placeholder 6"/>
          <p:cNvSpPr>
            <a:spLocks noGrp="1"/>
          </p:cNvSpPr>
          <p:nvPr>
            <p:ph type="ftr" sz="quarter" idx="12"/>
          </p:nvPr>
        </p:nvSpPr>
        <p:spPr>
          <a:xfrm>
            <a:off x="3124200" y="6243638"/>
            <a:ext cx="2895600" cy="457200"/>
          </a:xfrm>
        </p:spPr>
        <p:txBody>
          <a:bodyPr/>
          <a:lstStyle>
            <a:lvl1pPr>
              <a:defRPr/>
            </a:lvl1pPr>
          </a:lstStyle>
          <a:p>
            <a:pPr>
              <a:defRPr/>
            </a:pPr>
            <a:endParaRPr lang="en-US"/>
          </a:p>
        </p:txBody>
      </p:sp>
    </p:spTree>
    <p:extLst>
      <p:ext uri="{BB962C8B-B14F-4D97-AF65-F5344CB8AC3E}">
        <p14:creationId xmlns:p14="http://schemas.microsoft.com/office/powerpoint/2010/main" val="2553509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1258888"/>
          </a:xfr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30725"/>
          </a:xfrm>
        </p:spPr>
        <p:txBody>
          <a:bodyPr rtlCol="0">
            <a:normAutofit/>
          </a:bodyPr>
          <a:lstStyle/>
          <a:p>
            <a:pPr lvl="0"/>
            <a:endParaRPr lang="en-US" noProof="0"/>
          </a:p>
        </p:txBody>
      </p:sp>
      <p:sp>
        <p:nvSpPr>
          <p:cNvPr id="4" name="Date Placeholder 3"/>
          <p:cNvSpPr>
            <a:spLocks noGrp="1"/>
          </p:cNvSpPr>
          <p:nvPr>
            <p:ph type="dt" sz="half" idx="10"/>
          </p:nvPr>
        </p:nvSpPr>
        <p:spPr>
          <a:xfrm>
            <a:off x="457200" y="6243638"/>
            <a:ext cx="2133600" cy="457200"/>
          </a:xfrm>
        </p:spPr>
        <p:txBody>
          <a:bodyPr/>
          <a:lstStyle>
            <a:lvl1pPr>
              <a:defRPr/>
            </a:lvl1pPr>
          </a:lstStyle>
          <a:p>
            <a:pPr>
              <a:defRPr/>
            </a:pPr>
            <a:fld id="{A101F208-2C17-417F-85EE-246C6046D74B}" type="datetime1">
              <a:rPr lang="en-US"/>
              <a:pPr>
                <a:defRPr/>
              </a:pPr>
              <a:t>5/9/18</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A05D4C5D-70DF-4DB9-A355-54C0C90CEF98}" type="slidenum">
              <a:rPr lang="en-US" altLang="en-US"/>
              <a:pPr/>
              <a:t>‹#›</a:t>
            </a:fld>
            <a:endParaRPr lang="en-US" altLang="en-US"/>
          </a:p>
        </p:txBody>
      </p:sp>
    </p:spTree>
    <p:extLst>
      <p:ext uri="{BB962C8B-B14F-4D97-AF65-F5344CB8AC3E}">
        <p14:creationId xmlns:p14="http://schemas.microsoft.com/office/powerpoint/2010/main" val="5047963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a:xfrm>
            <a:off x="3124200" y="6248400"/>
            <a:ext cx="2895600" cy="457200"/>
          </a:xfrm>
        </p:spPr>
        <p:txBody>
          <a:bodyPr/>
          <a:lstStyle>
            <a:lvl1pPr>
              <a:defRPr smtClean="0"/>
            </a:lvl1pPr>
          </a:lstStyle>
          <a:p>
            <a:pPr>
              <a:defRPr/>
            </a:pPr>
            <a:r>
              <a:rPr lang="en-US"/>
              <a:t>Lembke, 2011</a:t>
            </a:r>
          </a:p>
        </p:txBody>
      </p:sp>
      <p:sp>
        <p:nvSpPr>
          <p:cNvPr id="4" name="Slide Number Placeholder 3"/>
          <p:cNvSpPr>
            <a:spLocks noGrp="1"/>
          </p:cNvSpPr>
          <p:nvPr>
            <p:ph type="sldNum" sz="quarter" idx="11"/>
          </p:nvPr>
        </p:nvSpPr>
        <p:spPr>
          <a:xfrm>
            <a:off x="6553200" y="6248400"/>
            <a:ext cx="2133600" cy="457200"/>
          </a:xfrm>
        </p:spPr>
        <p:txBody>
          <a:bodyPr/>
          <a:lstStyle>
            <a:lvl1pPr>
              <a:defRPr/>
            </a:lvl1pPr>
          </a:lstStyle>
          <a:p>
            <a:fld id="{602154D9-324B-44BA-ADB3-5A2063887CC3}" type="slidenum">
              <a:rPr lang="en-US" altLang="en-US"/>
              <a:pPr/>
              <a:t>‹#›</a:t>
            </a:fld>
            <a:endParaRPr lang="en-US" altLang="en-US"/>
          </a:p>
        </p:txBody>
      </p:sp>
      <p:sp>
        <p:nvSpPr>
          <p:cNvPr id="5" name="Date Placeholder 4"/>
          <p:cNvSpPr>
            <a:spLocks noGrp="1"/>
          </p:cNvSpPr>
          <p:nvPr>
            <p:ph type="dt" sz="half" idx="12"/>
          </p:nvPr>
        </p:nvSpPr>
        <p:spPr>
          <a:xfrm>
            <a:off x="457200" y="6245225"/>
            <a:ext cx="2133600" cy="476250"/>
          </a:xfrm>
        </p:spPr>
        <p:txBody>
          <a:bodyPr/>
          <a:lstStyle>
            <a:lvl1pPr>
              <a:defRPr/>
            </a:lvl1pPr>
          </a:lstStyle>
          <a:p>
            <a:pPr>
              <a:defRPr/>
            </a:pPr>
            <a:endParaRPr lang="en-US"/>
          </a:p>
        </p:txBody>
      </p:sp>
    </p:spTree>
    <p:extLst>
      <p:ext uri="{BB962C8B-B14F-4D97-AF65-F5344CB8AC3E}">
        <p14:creationId xmlns:p14="http://schemas.microsoft.com/office/powerpoint/2010/main" val="967675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5D46C0-08D9-114E-A245-57B5EDB9E9BD}" type="datetime1">
              <a:rPr lang="en-US" smtClean="0"/>
              <a:t>5/9/18</a:t>
            </a:fld>
            <a:endParaRPr lang="en-US"/>
          </a:p>
        </p:txBody>
      </p:sp>
      <p:sp>
        <p:nvSpPr>
          <p:cNvPr id="3" name="Footer Placeholder 2"/>
          <p:cNvSpPr>
            <a:spLocks noGrp="1"/>
          </p:cNvSpPr>
          <p:nvPr>
            <p:ph type="ftr" sz="quarter" idx="11"/>
          </p:nvPr>
        </p:nvSpPr>
        <p:spPr/>
        <p:txBody>
          <a:bodyPr/>
          <a:lstStyle/>
          <a:p>
            <a:r>
              <a:rPr lang="en-US"/>
              <a:t>Copyright 2018 Sarah R. Powell, Ph.D.</a:t>
            </a:r>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E1952BA8-5050-E14A-B476-E37989E1A135}" type="slidenum">
              <a:rPr lang="en-US" smtClean="0"/>
              <a:t>‹#›</a:t>
            </a:fld>
            <a:endParaRPr lang="en-US"/>
          </a:p>
        </p:txBody>
      </p:sp>
    </p:spTree>
    <p:extLst>
      <p:ext uri="{BB962C8B-B14F-4D97-AF65-F5344CB8AC3E}">
        <p14:creationId xmlns:p14="http://schemas.microsoft.com/office/powerpoint/2010/main" val="14854816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2"/>
            <a:ext cx="4038600" cy="4525963"/>
          </a:xfrm>
        </p:spPr>
        <p:txBody>
          <a:bodyPr rtlCol="0">
            <a:normAutofit/>
          </a:bodyPr>
          <a:lstStyle/>
          <a:p>
            <a:pPr lvl="0"/>
            <a:endParaRPr lang="en-US" noProof="0"/>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fld id="{9BD765ED-9274-4D95-A76C-AC614DA9AA3A}" type="datetime1">
              <a:rPr lang="en-US"/>
              <a:pPr>
                <a:defRPr/>
              </a:pPr>
              <a:t>5/9/18</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9C84657-59D6-4E1E-B217-F35603403E79}" type="slidenum">
              <a:rPr lang="en-US" altLang="en-US"/>
              <a:pPr/>
              <a:t>‹#›</a:t>
            </a:fld>
            <a:endParaRPr lang="en-US" altLang="en-US"/>
          </a:p>
        </p:txBody>
      </p:sp>
    </p:spTree>
    <p:extLst>
      <p:ext uri="{BB962C8B-B14F-4D97-AF65-F5344CB8AC3E}">
        <p14:creationId xmlns:p14="http://schemas.microsoft.com/office/powerpoint/2010/main" val="1033009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C491C1-EF5C-804E-9821-4F975C3E2ABB}" type="datetime1">
              <a:rPr lang="en-US" smtClean="0"/>
              <a:t>5/9/18</a:t>
            </a:fld>
            <a:endParaRPr lang="en-US"/>
          </a:p>
        </p:txBody>
      </p:sp>
      <p:sp>
        <p:nvSpPr>
          <p:cNvPr id="6" name="Footer Placeholder 5"/>
          <p:cNvSpPr>
            <a:spLocks noGrp="1"/>
          </p:cNvSpPr>
          <p:nvPr>
            <p:ph type="ftr" sz="quarter" idx="11"/>
          </p:nvPr>
        </p:nvSpPr>
        <p:spPr/>
        <p:txBody>
          <a:bodyPr/>
          <a:lstStyle/>
          <a:p>
            <a:r>
              <a:rPr lang="en-US"/>
              <a:t>Copyright 2018 Sarah R. Powell, Ph.D.</a:t>
            </a: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E1952BA8-5050-E14A-B476-E37989E1A135}" type="slidenum">
              <a:rPr lang="en-US" smtClean="0"/>
              <a:t>‹#›</a:t>
            </a:fld>
            <a:endParaRPr lang="en-US"/>
          </a:p>
        </p:txBody>
      </p:sp>
    </p:spTree>
    <p:extLst>
      <p:ext uri="{BB962C8B-B14F-4D97-AF65-F5344CB8AC3E}">
        <p14:creationId xmlns:p14="http://schemas.microsoft.com/office/powerpoint/2010/main" val="1993468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46A8E7-8511-8142-96FD-1F74C661810B}" type="datetime1">
              <a:rPr lang="en-US" smtClean="0"/>
              <a:t>5/9/18</a:t>
            </a:fld>
            <a:endParaRPr lang="en-US"/>
          </a:p>
        </p:txBody>
      </p:sp>
      <p:sp>
        <p:nvSpPr>
          <p:cNvPr id="6" name="Footer Placeholder 5"/>
          <p:cNvSpPr>
            <a:spLocks noGrp="1"/>
          </p:cNvSpPr>
          <p:nvPr>
            <p:ph type="ftr" sz="quarter" idx="11"/>
          </p:nvPr>
        </p:nvSpPr>
        <p:spPr/>
        <p:txBody>
          <a:bodyPr/>
          <a:lstStyle/>
          <a:p>
            <a:r>
              <a:rPr lang="en-US"/>
              <a:t>Copyright 2018 Sarah R. Powell, Ph.D.</a:t>
            </a: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E1952BA8-5050-E14A-B476-E37989E1A135}" type="slidenum">
              <a:rPr lang="en-US" smtClean="0"/>
              <a:t>‹#›</a:t>
            </a:fld>
            <a:endParaRPr lang="en-US"/>
          </a:p>
        </p:txBody>
      </p:sp>
    </p:spTree>
    <p:extLst>
      <p:ext uri="{BB962C8B-B14F-4D97-AF65-F5344CB8AC3E}">
        <p14:creationId xmlns:p14="http://schemas.microsoft.com/office/powerpoint/2010/main" val="1329290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image" Target="../media/image3.jpe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2.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theme" Target="../theme/theme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theme" Target="../theme/theme4.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21"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17D7C511-264F-DF46-B5C7-684560760475}" type="datetime1">
              <a:rPr lang="en-US" smtClean="0"/>
              <a:t>5/9/18</a:t>
            </a:fld>
            <a:endParaRPr lang="en-US"/>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a:t>Copyright 2018 Sarah R. Powell, Ph.D.</a:t>
            </a:r>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85DF8F16-B69E-A144-B812-9DB36873A195}" type="slidenum">
              <a:rPr lang="en-US" smtClean="0"/>
              <a:t>‹#›</a:t>
            </a:fld>
            <a:endParaRPr lang="en-US"/>
          </a:p>
        </p:txBody>
      </p:sp>
    </p:spTree>
    <p:extLst>
      <p:ext uri="{BB962C8B-B14F-4D97-AF65-F5344CB8AC3E}">
        <p14:creationId xmlns:p14="http://schemas.microsoft.com/office/powerpoint/2010/main" val="22028520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65" r:id="rId18"/>
    <p:sldLayoutId id="2147483782" r:id="rId19"/>
  </p:sldLayoutIdLst>
  <p:hf sldNum="0" hdr="0" dt="0"/>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4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24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2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24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24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76400" y="152400"/>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ＭＳ Ｐゴシック" charset="-128"/>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13EC8B61-9A92-6847-9346-889C97A9ECE5}" type="slidenum">
              <a:rPr lang="en-US" altLang="en-US"/>
              <a:pPr>
                <a:defRPr/>
              </a:pPr>
              <a:t>‹#›</a:t>
            </a:fld>
            <a:endParaRPr lang="en-US" altLang="en-US"/>
          </a:p>
        </p:txBody>
      </p:sp>
      <p:sp>
        <p:nvSpPr>
          <p:cNvPr id="1031" name="Rectangle 1"/>
          <p:cNvSpPr>
            <a:spLocks noChangeArrowheads="1"/>
          </p:cNvSpPr>
          <p:nvPr/>
        </p:nvSpPr>
        <p:spPr bwMode="auto">
          <a:xfrm>
            <a:off x="0" y="6400800"/>
            <a:ext cx="9144000" cy="457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32" name="Line 2"/>
          <p:cNvSpPr>
            <a:spLocks noChangeShapeType="1"/>
          </p:cNvSpPr>
          <p:nvPr/>
        </p:nvSpPr>
        <p:spPr bwMode="auto">
          <a:xfrm>
            <a:off x="0" y="6353175"/>
            <a:ext cx="9144000" cy="1588"/>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 name="Line 5"/>
          <p:cNvSpPr>
            <a:spLocks noChangeShapeType="1"/>
          </p:cNvSpPr>
          <p:nvPr/>
        </p:nvSpPr>
        <p:spPr bwMode="auto">
          <a:xfrm>
            <a:off x="-12700" y="1244600"/>
            <a:ext cx="9144000" cy="0"/>
          </a:xfrm>
          <a:prstGeom prst="line">
            <a:avLst/>
          </a:prstGeom>
          <a:noFill/>
          <a:ln w="635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4" name="Picture 9"/>
          <p:cNvPicPr>
            <a:picLocks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84138" y="87313"/>
            <a:ext cx="15494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3064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Lst>
  <p:transition>
    <p:fade/>
  </p:transition>
  <p:txStyles>
    <p:titleStyle>
      <a:lvl1pPr algn="l" rtl="0" eaLnBrk="0" fontAlgn="base" hangingPunct="0">
        <a:spcBef>
          <a:spcPct val="0"/>
        </a:spcBef>
        <a:spcAft>
          <a:spcPct val="0"/>
        </a:spcAft>
        <a:defRPr sz="3600" b="1"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b="1">
          <a:solidFill>
            <a:schemeClr val="tx2"/>
          </a:solidFill>
          <a:latin typeface="Times New Roman" charset="0"/>
          <a:ea typeface="ＭＳ Ｐゴシック" charset="-128"/>
          <a:cs typeface="ＭＳ Ｐゴシック" charset="-128"/>
        </a:defRPr>
      </a:lvl2pPr>
      <a:lvl3pPr algn="l" rtl="0" eaLnBrk="0" fontAlgn="base" hangingPunct="0">
        <a:spcBef>
          <a:spcPct val="0"/>
        </a:spcBef>
        <a:spcAft>
          <a:spcPct val="0"/>
        </a:spcAft>
        <a:defRPr sz="3600" b="1">
          <a:solidFill>
            <a:schemeClr val="tx2"/>
          </a:solidFill>
          <a:latin typeface="Times New Roman" charset="0"/>
          <a:ea typeface="ＭＳ Ｐゴシック" charset="-128"/>
          <a:cs typeface="ＭＳ Ｐゴシック" charset="-128"/>
        </a:defRPr>
      </a:lvl3pPr>
      <a:lvl4pPr algn="l" rtl="0" eaLnBrk="0" fontAlgn="base" hangingPunct="0">
        <a:spcBef>
          <a:spcPct val="0"/>
        </a:spcBef>
        <a:spcAft>
          <a:spcPct val="0"/>
        </a:spcAft>
        <a:defRPr sz="3600" b="1">
          <a:solidFill>
            <a:schemeClr val="tx2"/>
          </a:solidFill>
          <a:latin typeface="Times New Roman" charset="0"/>
          <a:ea typeface="ＭＳ Ｐゴシック" charset="-128"/>
          <a:cs typeface="ＭＳ Ｐゴシック" charset="-128"/>
        </a:defRPr>
      </a:lvl4pPr>
      <a:lvl5pPr algn="l" rtl="0" eaLnBrk="0" fontAlgn="base" hangingPunct="0">
        <a:spcBef>
          <a:spcPct val="0"/>
        </a:spcBef>
        <a:spcAft>
          <a:spcPct val="0"/>
        </a:spcAft>
        <a:defRPr sz="3600" b="1">
          <a:solidFill>
            <a:schemeClr val="tx2"/>
          </a:solidFill>
          <a:latin typeface="Times New Roman" charset="0"/>
          <a:ea typeface="ＭＳ Ｐゴシック" charset="-128"/>
          <a:cs typeface="ＭＳ Ｐゴシック" charset="-128"/>
        </a:defRPr>
      </a:lvl5pPr>
      <a:lvl6pPr marL="457200" algn="l" rtl="0" fontAlgn="base">
        <a:spcBef>
          <a:spcPct val="0"/>
        </a:spcBef>
        <a:spcAft>
          <a:spcPct val="0"/>
        </a:spcAft>
        <a:defRPr sz="3600" b="1">
          <a:solidFill>
            <a:schemeClr val="tx2"/>
          </a:solidFill>
          <a:latin typeface="Times New Roman" charset="0"/>
          <a:ea typeface="ＭＳ Ｐゴシック" charset="-128"/>
          <a:cs typeface="ＭＳ Ｐゴシック" charset="-128"/>
        </a:defRPr>
      </a:lvl6pPr>
      <a:lvl7pPr marL="914400" algn="l" rtl="0" fontAlgn="base">
        <a:spcBef>
          <a:spcPct val="0"/>
        </a:spcBef>
        <a:spcAft>
          <a:spcPct val="0"/>
        </a:spcAft>
        <a:defRPr sz="3600" b="1">
          <a:solidFill>
            <a:schemeClr val="tx2"/>
          </a:solidFill>
          <a:latin typeface="Times New Roman" charset="0"/>
          <a:ea typeface="ＭＳ Ｐゴシック" charset="-128"/>
          <a:cs typeface="ＭＳ Ｐゴシック" charset="-128"/>
        </a:defRPr>
      </a:lvl7pPr>
      <a:lvl8pPr marL="1371600" algn="l" rtl="0" fontAlgn="base">
        <a:spcBef>
          <a:spcPct val="0"/>
        </a:spcBef>
        <a:spcAft>
          <a:spcPct val="0"/>
        </a:spcAft>
        <a:defRPr sz="3600" b="1">
          <a:solidFill>
            <a:schemeClr val="tx2"/>
          </a:solidFill>
          <a:latin typeface="Times New Roman" charset="0"/>
          <a:ea typeface="ＭＳ Ｐゴシック" charset="-128"/>
          <a:cs typeface="ＭＳ Ｐゴシック" charset="-128"/>
        </a:defRPr>
      </a:lvl8pPr>
      <a:lvl9pPr marL="1828800" algn="l" rtl="0" fontAlgn="base">
        <a:spcBef>
          <a:spcPct val="0"/>
        </a:spcBef>
        <a:spcAft>
          <a:spcPct val="0"/>
        </a:spcAft>
        <a:defRPr sz="3600" b="1">
          <a:solidFill>
            <a:schemeClr val="tx2"/>
          </a:solidFill>
          <a:latin typeface="Times New Roman" charset="0"/>
          <a:ea typeface="ＭＳ Ｐゴシック" charset="-128"/>
          <a:cs typeface="ＭＳ Ｐゴシック" charset="-128"/>
        </a:defRPr>
      </a:lvl9pPr>
    </p:titleStyle>
    <p:bodyStyle>
      <a:lvl1pPr marL="342900" indent="-342900" algn="l" rtl="0" eaLnBrk="0" fontAlgn="base" hangingPunct="0">
        <a:spcBef>
          <a:spcPts val="1800"/>
        </a:spcBef>
        <a:spcAft>
          <a:spcPct val="0"/>
        </a:spcAft>
        <a:buClr>
          <a:schemeClr val="accent1"/>
        </a:buClr>
        <a:buFont typeface="Arial" charset="0"/>
        <a:buChar char="•"/>
        <a:defRPr sz="2800" kern="1200">
          <a:solidFill>
            <a:schemeClr val="tx1"/>
          </a:solidFill>
          <a:latin typeface="+mn-lt"/>
          <a:ea typeface="ＭＳ Ｐゴシック" charset="-128"/>
          <a:cs typeface="ＭＳ Ｐゴシック" charset="-128"/>
        </a:defRPr>
      </a:lvl1pPr>
      <a:lvl2pPr marL="742950" indent="-285750" algn="l" rtl="0" eaLnBrk="0" fontAlgn="base" hangingPunct="0">
        <a:spcBef>
          <a:spcPts val="1800"/>
        </a:spcBef>
        <a:spcAft>
          <a:spcPct val="0"/>
        </a:spcAft>
        <a:buClr>
          <a:schemeClr val="accent1"/>
        </a:buClr>
        <a:buFont typeface="Arial" charset="0"/>
        <a:buChar char="–"/>
        <a:defRPr sz="2400" kern="1200">
          <a:solidFill>
            <a:schemeClr val="tx1"/>
          </a:solidFill>
          <a:latin typeface="+mn-lt"/>
          <a:ea typeface="ＭＳ Ｐゴシック" charset="-128"/>
          <a:cs typeface="+mn-cs"/>
        </a:defRPr>
      </a:lvl2pPr>
      <a:lvl3pPr marL="1143000" indent="-228600" algn="l" rtl="0" eaLnBrk="0" fontAlgn="base" hangingPunct="0">
        <a:spcBef>
          <a:spcPts val="1800"/>
        </a:spcBef>
        <a:spcAft>
          <a:spcPct val="0"/>
        </a:spcAft>
        <a:buClr>
          <a:schemeClr val="accent1"/>
        </a:buClr>
        <a:buFont typeface="Arial" charset="0"/>
        <a:buChar char="•"/>
        <a:defRPr sz="2000" kern="1200">
          <a:solidFill>
            <a:schemeClr val="tx1"/>
          </a:solidFill>
          <a:latin typeface="+mn-lt"/>
          <a:ea typeface="ＭＳ Ｐゴシック" charset="-128"/>
          <a:cs typeface="+mn-cs"/>
        </a:defRPr>
      </a:lvl3pPr>
      <a:lvl4pPr marL="1600200" indent="-228600" algn="l" rtl="0" eaLnBrk="0" fontAlgn="base" hangingPunct="0">
        <a:spcBef>
          <a:spcPts val="1800"/>
        </a:spcBef>
        <a:spcAft>
          <a:spcPct val="0"/>
        </a:spcAft>
        <a:buClr>
          <a:schemeClr val="accent1"/>
        </a:buClr>
        <a:buFont typeface="Arial" charset="0"/>
        <a:buChar char="–"/>
        <a:defRPr kern="1200">
          <a:solidFill>
            <a:schemeClr val="tx1"/>
          </a:solidFill>
          <a:latin typeface="+mn-lt"/>
          <a:ea typeface="ＭＳ Ｐゴシック" charset="-128"/>
          <a:cs typeface="+mn-cs"/>
        </a:defRPr>
      </a:lvl4pPr>
      <a:lvl5pPr marL="2057400" indent="-228600" algn="l" rtl="0" eaLnBrk="0" fontAlgn="base" hangingPunct="0">
        <a:spcBef>
          <a:spcPts val="1800"/>
        </a:spcBef>
        <a:spcAft>
          <a:spcPct val="0"/>
        </a:spcAft>
        <a:buClr>
          <a:schemeClr val="accent1"/>
        </a:buClr>
        <a:buFont typeface="Arial" charset="0"/>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3113A38-1BA8-4FD4-BE4F-785A6ED9660B}" type="slidenum">
              <a:rPr lang="en-US"/>
              <a:pPr/>
              <a:t>‹#›</a:t>
            </a:fld>
            <a:endParaRPr lang="en-US"/>
          </a:p>
        </p:txBody>
      </p:sp>
    </p:spTree>
    <p:extLst>
      <p:ext uri="{BB962C8B-B14F-4D97-AF65-F5344CB8AC3E}">
        <p14:creationId xmlns:p14="http://schemas.microsoft.com/office/powerpoint/2010/main" val="175341516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pPr>
              <a:defRPr/>
            </a:pPr>
            <a:fld id="{909419BC-ECB0-4475-AADE-11CDF619F845}" type="datetime1">
              <a:rPr lang="en-US"/>
              <a:pPr>
                <a:defRPr/>
              </a:pPr>
              <a:t>5/9/18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fld id="{FA279D44-8B26-4001-8EC5-D2C1D2FCB52E}" type="slidenum">
              <a:rPr lang="en-US" altLang="en-US"/>
              <a:pPr/>
              <a:t>‹#›</a:t>
            </a:fld>
            <a:endParaRPr lang="en-US" altLang="en-US"/>
          </a:p>
        </p:txBody>
      </p:sp>
    </p:spTree>
    <p:extLst>
      <p:ext uri="{BB962C8B-B14F-4D97-AF65-F5344CB8AC3E}">
        <p14:creationId xmlns:p14="http://schemas.microsoft.com/office/powerpoint/2010/main" val="67008237"/>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Lst>
  <p:hf sldNum="0"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11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0.png"/></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180.png"/></Relationships>
</file>

<file path=ppt/slides/_rels/slide132.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59.tiff"/><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60.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62.tiff"/><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173.xml.rels><?xml version="1.0" encoding="UTF-8" standalone="yes"?>
<Relationships xmlns="http://schemas.openxmlformats.org/package/2006/relationships"><Relationship Id="rId3" Type="http://schemas.openxmlformats.org/officeDocument/2006/relationships/image" Target="../media/image67.tiff"/><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hyperlink" Target="intensiveintervention.org" TargetMode="Externa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hyperlink" Target="https://dibels.org/mathearlyrelease/" TargetMode="Externa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hyperlink" Target="http://www.education.iastate.edu/aaims/index.html" TargetMode="Externa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0.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1.xml"/><Relationship Id="rId5" Type="http://schemas.openxmlformats.org/officeDocument/2006/relationships/image" Target="../media/image32.png"/><Relationship Id="rId4" Type="http://schemas.openxmlformats.org/officeDocument/2006/relationships/image" Target="../media/image3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1.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37.emf"/><Relationship Id="rId3" Type="http://schemas.openxmlformats.org/officeDocument/2006/relationships/notesSlide" Target="../notesSlides/notesSlide42.xml"/><Relationship Id="rId7" Type="http://schemas.openxmlformats.org/officeDocument/2006/relationships/image" Target="../media/image34.emf"/><Relationship Id="rId12" Type="http://schemas.openxmlformats.org/officeDocument/2006/relationships/oleObject" Target="../embeddings/oleObject6.bin"/><Relationship Id="rId2" Type="http://schemas.openxmlformats.org/officeDocument/2006/relationships/slideLayout" Target="../slideLayouts/slideLayout24.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36.emf"/><Relationship Id="rId5" Type="http://schemas.openxmlformats.org/officeDocument/2006/relationships/image" Target="../media/image33.e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3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3.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8.xml"/><Relationship Id="rId1" Type="http://schemas.openxmlformats.org/officeDocument/2006/relationships/slideLayout" Target="../slideLayouts/slideLayout2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1.xml"/></Relationships>
</file>

<file path=ppt/slides/_rels/slide8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1.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1.xml"/><Relationship Id="rId1" Type="http://schemas.openxmlformats.org/officeDocument/2006/relationships/slideLayout" Target="../slideLayouts/slideLayout2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2.xml"/><Relationship Id="rId1" Type="http://schemas.openxmlformats.org/officeDocument/2006/relationships/slideLayout" Target="../slideLayouts/slideLayout2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7.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47.tif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47.tif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53.tiff"/><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47.tif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441" y="1355520"/>
            <a:ext cx="7678469" cy="2554983"/>
          </a:xfrm>
        </p:spPr>
        <p:txBody>
          <a:bodyPr/>
          <a:lstStyle/>
          <a:p>
            <a:r>
              <a:rPr lang="en-US" dirty="0"/>
              <a:t>Data-Based Individualization and Mathematics: Session 6</a:t>
            </a:r>
          </a:p>
        </p:txBody>
      </p:sp>
      <p:sp>
        <p:nvSpPr>
          <p:cNvPr id="3" name="Subtitle 2"/>
          <p:cNvSpPr>
            <a:spLocks noGrp="1"/>
          </p:cNvSpPr>
          <p:nvPr>
            <p:ph type="subTitle" idx="1"/>
          </p:nvPr>
        </p:nvSpPr>
        <p:spPr/>
        <p:txBody>
          <a:bodyPr>
            <a:normAutofit fontScale="92500" lnSpcReduction="10000"/>
          </a:bodyPr>
          <a:lstStyle/>
          <a:p>
            <a:r>
              <a:rPr lang="en-US" dirty="0"/>
              <a:t>NYC Public Schools</a:t>
            </a:r>
          </a:p>
          <a:p>
            <a:r>
              <a:rPr lang="en-US" dirty="0"/>
              <a:t>May 9, 2018</a:t>
            </a:r>
          </a:p>
        </p:txBody>
      </p:sp>
      <p:sp>
        <p:nvSpPr>
          <p:cNvPr id="4" name="Footer Placeholder 3"/>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785298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normAutofit/>
          </a:bodyPr>
          <a:lstStyle/>
          <a:p>
            <a:r>
              <a:rPr lang="en-US" dirty="0"/>
              <a:t>Tier 1 </a:t>
            </a:r>
          </a:p>
        </p:txBody>
      </p:sp>
      <p:sp>
        <p:nvSpPr>
          <p:cNvPr id="265219" name="Rectangle 3"/>
          <p:cNvSpPr>
            <a:spLocks noGrp="1" noChangeArrowheads="1"/>
          </p:cNvSpPr>
          <p:nvPr>
            <p:ph idx="1"/>
          </p:nvPr>
        </p:nvSpPr>
        <p:spPr>
          <a:xfrm>
            <a:off x="866441" y="2489200"/>
            <a:ext cx="7896559" cy="3530600"/>
          </a:xfrm>
        </p:spPr>
        <p:txBody>
          <a:bodyPr>
            <a:normAutofit fontScale="92500" lnSpcReduction="10000"/>
          </a:bodyPr>
          <a:lstStyle/>
          <a:p>
            <a:r>
              <a:rPr lang="en-US" dirty="0"/>
              <a:t>TO REVIEW…</a:t>
            </a:r>
          </a:p>
          <a:p>
            <a:r>
              <a:rPr lang="en-US" dirty="0"/>
              <a:t>Evidence-based instruction</a:t>
            </a:r>
          </a:p>
          <a:p>
            <a:r>
              <a:rPr lang="en-US" b="1" dirty="0"/>
              <a:t>All</a:t>
            </a:r>
            <a:r>
              <a:rPr lang="en-US" dirty="0"/>
              <a:t> classroom students screened to identify suspected at-risk students</a:t>
            </a:r>
          </a:p>
          <a:p>
            <a:r>
              <a:rPr lang="en-US" dirty="0"/>
              <a:t>Suspected at-risk students remain in primary prevention and are monitored using PM for 6 to 10 weeks:</a:t>
            </a:r>
          </a:p>
          <a:p>
            <a:pPr lvl="1"/>
            <a:r>
              <a:rPr lang="en-US" dirty="0"/>
              <a:t>Students with </a:t>
            </a:r>
            <a:r>
              <a:rPr lang="en-US" b="1" dirty="0">
                <a:solidFill>
                  <a:srgbClr val="00B050"/>
                </a:solidFill>
              </a:rPr>
              <a:t>adequate slopes </a:t>
            </a:r>
            <a:r>
              <a:rPr lang="en-US" dirty="0"/>
              <a:t>remain in primary prevention</a:t>
            </a:r>
          </a:p>
          <a:p>
            <a:pPr lvl="1"/>
            <a:r>
              <a:rPr lang="en-US" dirty="0"/>
              <a:t>Students with </a:t>
            </a:r>
            <a:r>
              <a:rPr lang="en-US" b="1" dirty="0">
                <a:solidFill>
                  <a:srgbClr val="FF0000"/>
                </a:solidFill>
              </a:rPr>
              <a:t>inadequate slopes </a:t>
            </a:r>
            <a:r>
              <a:rPr lang="en-US" dirty="0"/>
              <a:t>move to </a:t>
            </a:r>
            <a:br>
              <a:rPr lang="en-US" dirty="0"/>
            </a:br>
            <a:r>
              <a:rPr lang="en-US" dirty="0"/>
              <a:t>Tier 2 (secondary prevention)</a:t>
            </a:r>
          </a:p>
        </p:txBody>
      </p:sp>
      <p:sp>
        <p:nvSpPr>
          <p:cNvPr id="2" name="Footer Placeholder 1"/>
          <p:cNvSpPr>
            <a:spLocks noGrp="1"/>
          </p:cNvSpPr>
          <p:nvPr>
            <p:ph type="ftr" sz="quarter" idx="11"/>
          </p:nvPr>
        </p:nvSpPr>
        <p:spPr/>
        <p:txBody>
          <a:bodyPr/>
          <a:lstStyle/>
          <a:p>
            <a:r>
              <a:rPr lang="en-US">
                <a:latin typeface="Calibri"/>
              </a:rPr>
              <a:t>Copyright 2018 Sarah R. Powell, Ph.D.</a:t>
            </a:r>
            <a:endParaRPr lang="en-US" dirty="0">
              <a:latin typeface="Calibri"/>
            </a:endParaRPr>
          </a:p>
        </p:txBody>
      </p:sp>
    </p:spTree>
    <p:extLst>
      <p:ext uri="{BB962C8B-B14F-4D97-AF65-F5344CB8AC3E}">
        <p14:creationId xmlns:p14="http://schemas.microsoft.com/office/powerpoint/2010/main" val="1316403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Setting</a:t>
            </a:r>
          </a:p>
        </p:txBody>
      </p:sp>
      <p:sp>
        <p:nvSpPr>
          <p:cNvPr id="3" name="Content Placeholder 2"/>
          <p:cNvSpPr>
            <a:spLocks noGrp="1"/>
          </p:cNvSpPr>
          <p:nvPr>
            <p:ph idx="1"/>
          </p:nvPr>
        </p:nvSpPr>
        <p:spPr/>
        <p:txBody>
          <a:bodyPr/>
          <a:lstStyle/>
          <a:p>
            <a:r>
              <a:rPr lang="en-US" dirty="0"/>
              <a:t>What do I do with that data?</a:t>
            </a:r>
          </a:p>
          <a:p>
            <a:pPr lvl="1"/>
            <a:r>
              <a:rPr lang="en-US" dirty="0"/>
              <a:t>Set goals</a:t>
            </a:r>
          </a:p>
          <a:p>
            <a:pPr lvl="1"/>
            <a:r>
              <a:rPr lang="en-US" dirty="0"/>
              <a:t>Monitor progress toward goals</a:t>
            </a:r>
          </a:p>
          <a:p>
            <a:pPr lvl="1"/>
            <a:endParaRPr lang="en-US" dirty="0"/>
          </a:p>
          <a:p>
            <a:r>
              <a:rPr lang="en-US" dirty="0"/>
              <a:t>End-of-year benchmarks</a:t>
            </a:r>
          </a:p>
          <a:p>
            <a:r>
              <a:rPr lang="en-US" dirty="0"/>
              <a:t>Weekly ROI</a:t>
            </a:r>
          </a:p>
          <a:p>
            <a:r>
              <a:rPr lang="en-US" dirty="0"/>
              <a:t>Intra-individual framework</a:t>
            </a:r>
          </a:p>
        </p:txBody>
      </p:sp>
      <p:sp>
        <p:nvSpPr>
          <p:cNvPr id="4" name="Footer Placeholder 3"/>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1293273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Decision Making</a:t>
            </a:r>
          </a:p>
        </p:txBody>
      </p:sp>
      <p:graphicFrame>
        <p:nvGraphicFramePr>
          <p:cNvPr id="8" name="Chart 7"/>
          <p:cNvGraphicFramePr/>
          <p:nvPr>
            <p:extLst>
              <p:ext uri="{D42A27DB-BD31-4B8C-83A1-F6EECF244321}">
                <p14:modId xmlns:p14="http://schemas.microsoft.com/office/powerpoint/2010/main" val="536869805"/>
              </p:ext>
            </p:extLst>
          </p:nvPr>
        </p:nvGraphicFramePr>
        <p:xfrm>
          <a:off x="203200" y="2514600"/>
          <a:ext cx="8686799"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3619500" y="3251200"/>
            <a:ext cx="4965700" cy="8001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 Maria making adequate progress?</a:t>
            </a:r>
          </a:p>
        </p:txBody>
      </p:sp>
      <p:sp>
        <p:nvSpPr>
          <p:cNvPr id="4" name="Footer Placeholder 3"/>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40914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Graphing</a:t>
            </a:r>
          </a:p>
        </p:txBody>
      </p:sp>
      <p:graphicFrame>
        <p:nvGraphicFramePr>
          <p:cNvPr id="8" name="Chart 7"/>
          <p:cNvGraphicFramePr/>
          <p:nvPr>
            <p:extLst>
              <p:ext uri="{D42A27DB-BD31-4B8C-83A1-F6EECF244321}">
                <p14:modId xmlns:p14="http://schemas.microsoft.com/office/powerpoint/2010/main" val="6060731"/>
              </p:ext>
            </p:extLst>
          </p:nvPr>
        </p:nvGraphicFramePr>
        <p:xfrm>
          <a:off x="203200" y="2324099"/>
          <a:ext cx="8686799"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4330700" y="4800599"/>
            <a:ext cx="38227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x</a:t>
            </a:r>
            <a:r>
              <a:rPr lang="en-US" dirty="0"/>
              <a:t>-axis: Weeks of instruction</a:t>
            </a:r>
          </a:p>
        </p:txBody>
      </p:sp>
      <p:cxnSp>
        <p:nvCxnSpPr>
          <p:cNvPr id="6" name="Straight Arrow Connector 5"/>
          <p:cNvCxnSpPr/>
          <p:nvPr/>
        </p:nvCxnSpPr>
        <p:spPr>
          <a:xfrm flipH="1">
            <a:off x="5334000" y="5295899"/>
            <a:ext cx="1041400" cy="71120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50690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Goals</a:t>
            </a:r>
          </a:p>
        </p:txBody>
      </p:sp>
      <p:sp>
        <p:nvSpPr>
          <p:cNvPr id="3" name="Content Placeholder 2"/>
          <p:cNvSpPr>
            <a:spLocks noGrp="1"/>
          </p:cNvSpPr>
          <p:nvPr>
            <p:ph idx="4294967295"/>
          </p:nvPr>
        </p:nvSpPr>
        <p:spPr>
          <a:xfrm>
            <a:off x="0" y="2189163"/>
            <a:ext cx="8348663" cy="3530600"/>
          </a:xfrm>
        </p:spPr>
        <p:txBody>
          <a:bodyPr/>
          <a:lstStyle/>
          <a:p>
            <a:r>
              <a:rPr lang="en-US" dirty="0"/>
              <a:t>Once the scores are graphed, it’s time to set goals.</a:t>
            </a:r>
          </a:p>
          <a:p>
            <a:endParaRPr lang="en-US" b="1" dirty="0">
              <a:solidFill>
                <a:schemeClr val="accent1"/>
              </a:solidFill>
            </a:endParaRPr>
          </a:p>
        </p:txBody>
      </p:sp>
      <p:graphicFrame>
        <p:nvGraphicFramePr>
          <p:cNvPr id="8" name="Chart 7"/>
          <p:cNvGraphicFramePr/>
          <p:nvPr>
            <p:extLst>
              <p:ext uri="{D42A27DB-BD31-4B8C-83A1-F6EECF244321}">
                <p14:modId xmlns:p14="http://schemas.microsoft.com/office/powerpoint/2010/main" val="1433997971"/>
              </p:ext>
            </p:extLst>
          </p:nvPr>
        </p:nvGraphicFramePr>
        <p:xfrm>
          <a:off x="228601" y="2590800"/>
          <a:ext cx="868679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3644900" y="3351530"/>
            <a:ext cx="4965700" cy="8001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 Maria making adequate progress?</a:t>
            </a:r>
          </a:p>
        </p:txBody>
      </p:sp>
      <p:sp>
        <p:nvSpPr>
          <p:cNvPr id="4" name="Footer Placeholder 3"/>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62932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Goals</a:t>
            </a:r>
          </a:p>
        </p:txBody>
      </p:sp>
      <p:sp>
        <p:nvSpPr>
          <p:cNvPr id="5" name="Oval 4"/>
          <p:cNvSpPr/>
          <p:nvPr/>
        </p:nvSpPr>
        <p:spPr>
          <a:xfrm>
            <a:off x="228600" y="1912775"/>
            <a:ext cx="3859795" cy="1219200"/>
          </a:xfrm>
          <a:prstGeom prst="ellipse">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Benchmark</a:t>
            </a:r>
          </a:p>
        </p:txBody>
      </p:sp>
      <p:sp>
        <p:nvSpPr>
          <p:cNvPr id="6" name="Oval 5"/>
          <p:cNvSpPr/>
          <p:nvPr/>
        </p:nvSpPr>
        <p:spPr>
          <a:xfrm>
            <a:off x="2642102" y="3036666"/>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sp>
        <p:nvSpPr>
          <p:cNvPr id="7" name="Oval 6"/>
          <p:cNvSpPr/>
          <p:nvPr/>
        </p:nvSpPr>
        <p:spPr>
          <a:xfrm>
            <a:off x="5055604" y="4160557"/>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sp>
        <p:nvSpPr>
          <p:cNvPr id="8" name="Footer Placeholder 7"/>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89856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1" name="Rectangle 3"/>
          <p:cNvSpPr>
            <a:spLocks noGrp="1" noChangeArrowheads="1"/>
          </p:cNvSpPr>
          <p:nvPr>
            <p:ph idx="4294967295"/>
          </p:nvPr>
        </p:nvSpPr>
        <p:spPr>
          <a:xfrm>
            <a:off x="0" y="1587500"/>
            <a:ext cx="8686800" cy="4497388"/>
          </a:xfrm>
        </p:spPr>
        <p:txBody>
          <a:bodyPr>
            <a:normAutofit/>
          </a:bodyPr>
          <a:lstStyle/>
          <a:p>
            <a:pPr marL="458788" lvl="1" indent="-457200">
              <a:buFont typeface="+mj-lt"/>
              <a:buAutoNum type="arabicPeriod"/>
            </a:pPr>
            <a:r>
              <a:rPr lang="en-US" dirty="0"/>
              <a:t>Identify appropriate grade-level benchmark</a:t>
            </a:r>
          </a:p>
          <a:p>
            <a:pPr marL="458788" lvl="1" indent="-457200">
              <a:buFont typeface="+mj-lt"/>
              <a:buAutoNum type="arabicPeriod"/>
            </a:pPr>
            <a:r>
              <a:rPr lang="en-US" dirty="0"/>
              <a:t>Mark benchmark on student graph with an X</a:t>
            </a:r>
          </a:p>
          <a:p>
            <a:pPr marL="458788" lvl="1" indent="-457200">
              <a:buFont typeface="+mj-lt"/>
              <a:buAutoNum type="arabicPeriod"/>
            </a:pPr>
            <a:r>
              <a:rPr lang="en-US" dirty="0"/>
              <a:t>Draw goal-line from baseline progress monitoring scores to X</a:t>
            </a:r>
          </a:p>
          <a:p>
            <a:endParaRPr lang="en-US" dirty="0"/>
          </a:p>
        </p:txBody>
      </p:sp>
      <p:sp>
        <p:nvSpPr>
          <p:cNvPr id="6" name="Oval 5"/>
          <p:cNvSpPr/>
          <p:nvPr/>
        </p:nvSpPr>
        <p:spPr>
          <a:xfrm>
            <a:off x="215900" y="236375"/>
            <a:ext cx="3859795" cy="1219200"/>
          </a:xfrm>
          <a:prstGeom prst="ellipse">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Benchmark</a:t>
            </a:r>
          </a:p>
        </p:txBody>
      </p:sp>
      <p:sp>
        <p:nvSpPr>
          <p:cNvPr id="2" name="Footer Placeholder 1"/>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2442099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1" name="Rectangle 3"/>
          <p:cNvSpPr>
            <a:spLocks noGrp="1" noChangeArrowheads="1"/>
          </p:cNvSpPr>
          <p:nvPr>
            <p:ph idx="4294967295"/>
          </p:nvPr>
        </p:nvSpPr>
        <p:spPr>
          <a:xfrm>
            <a:off x="0" y="1587500"/>
            <a:ext cx="8686800" cy="4497388"/>
          </a:xfrm>
        </p:spPr>
        <p:txBody>
          <a:bodyPr>
            <a:normAutofit/>
          </a:bodyPr>
          <a:lstStyle/>
          <a:p>
            <a:pPr marL="458788" lvl="1" indent="-457200">
              <a:buFont typeface="+mj-lt"/>
              <a:buAutoNum type="arabicPeriod"/>
            </a:pPr>
            <a:r>
              <a:rPr lang="en-US" dirty="0"/>
              <a:t>Identify appropriate grade-level benchmark</a:t>
            </a:r>
          </a:p>
        </p:txBody>
      </p:sp>
      <p:sp>
        <p:nvSpPr>
          <p:cNvPr id="6" name="Oval 5"/>
          <p:cNvSpPr/>
          <p:nvPr/>
        </p:nvSpPr>
        <p:spPr>
          <a:xfrm>
            <a:off x="215900" y="236375"/>
            <a:ext cx="3859795" cy="1219200"/>
          </a:xfrm>
          <a:prstGeom prst="ellipse">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Benchmark</a:t>
            </a:r>
          </a:p>
        </p:txBody>
      </p:sp>
      <p:sp>
        <p:nvSpPr>
          <p:cNvPr id="3" name="Rectangle 2"/>
          <p:cNvSpPr/>
          <p:nvPr/>
        </p:nvSpPr>
        <p:spPr>
          <a:xfrm rot="16200000">
            <a:off x="5746065" y="2881121"/>
            <a:ext cx="6338669" cy="246221"/>
          </a:xfrm>
          <a:prstGeom prst="rect">
            <a:avLst/>
          </a:prstGeom>
        </p:spPr>
        <p:txBody>
          <a:bodyPr wrap="square">
            <a:spAutoFit/>
          </a:bodyPr>
          <a:lstStyle/>
          <a:p>
            <a:r>
              <a:rPr lang="en-US" sz="1000" dirty="0">
                <a:solidFill>
                  <a:srgbClr val="FF9300"/>
                </a:solidFill>
              </a:rPr>
              <a:t>http://www.rti4success.org/resource/rti-implementer-series-module-2-progress-monitoring</a:t>
            </a:r>
          </a:p>
        </p:txBody>
      </p:sp>
      <p:graphicFrame>
        <p:nvGraphicFramePr>
          <p:cNvPr id="7" name="Group 2"/>
          <p:cNvGraphicFramePr>
            <a:graphicFrameLocks/>
          </p:cNvGraphicFramePr>
          <p:nvPr>
            <p:extLst/>
          </p:nvPr>
        </p:nvGraphicFramePr>
        <p:xfrm>
          <a:off x="384468" y="2349500"/>
          <a:ext cx="5810398" cy="3422182"/>
        </p:xfrm>
        <a:graphic>
          <a:graphicData uri="http://schemas.openxmlformats.org/drawingml/2006/table">
            <a:tbl>
              <a:tblPr>
                <a:tableStyleId>{18603FDC-E32A-4AB5-989C-0864C3EAD2B8}</a:tableStyleId>
              </a:tblPr>
              <a:tblGrid>
                <a:gridCol w="958998">
                  <a:extLst>
                    <a:ext uri="{9D8B030D-6E8A-4147-A177-3AD203B41FA5}">
                      <a16:colId xmlns:a16="http://schemas.microsoft.com/office/drawing/2014/main" val="20000"/>
                    </a:ext>
                  </a:extLst>
                </a:gridCol>
                <a:gridCol w="2239306">
                  <a:extLst>
                    <a:ext uri="{9D8B030D-6E8A-4147-A177-3AD203B41FA5}">
                      <a16:colId xmlns:a16="http://schemas.microsoft.com/office/drawing/2014/main" val="20001"/>
                    </a:ext>
                  </a:extLst>
                </a:gridCol>
                <a:gridCol w="2612094">
                  <a:extLst>
                    <a:ext uri="{9D8B030D-6E8A-4147-A177-3AD203B41FA5}">
                      <a16:colId xmlns:a16="http://schemas.microsoft.com/office/drawing/2014/main" val="20002"/>
                    </a:ext>
                  </a:extLst>
                </a:gridCol>
              </a:tblGrid>
              <a:tr h="95493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Grade</a:t>
                      </a:r>
                      <a:endParaRPr kumimoji="0" lang="en-US" sz="2000" b="1" i="0" u="none" strike="noStrike" cap="none" normalizeH="0" baseline="0" dirty="0">
                        <a:ln>
                          <a:noFill/>
                        </a:ln>
                        <a:solidFill>
                          <a:schemeClr val="tx1"/>
                        </a:solidFill>
                        <a:effectLst/>
                        <a:latin typeface="+mj-lt"/>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Computation</a:t>
                      </a:r>
                      <a:endParaRPr kumimoji="0" lang="en-US" sz="2000" b="1" i="0" u="none" strike="noStrike" cap="none" normalizeH="0" baseline="0" dirty="0">
                        <a:ln>
                          <a:noFill/>
                        </a:ln>
                        <a:solidFill>
                          <a:schemeClr val="tx1"/>
                        </a:solidFill>
                        <a:effectLst/>
                        <a:latin typeface="+mj-lt"/>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Concepts and</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 Applications</a:t>
                      </a:r>
                      <a:endParaRPr kumimoji="0" lang="en-US" sz="2000" b="1" i="0" u="none" strike="noStrike" cap="none" normalizeH="0" baseline="0" dirty="0">
                        <a:ln>
                          <a:noFill/>
                        </a:ln>
                        <a:solidFill>
                          <a:schemeClr val="tx1"/>
                        </a:solidFill>
                        <a:effectLst/>
                        <a:latin typeface="+mj-lt"/>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extLst>
                  <a:ext uri="{0D108BD9-81ED-4DB2-BD59-A6C34878D82A}">
                    <a16:rowId xmlns:a16="http://schemas.microsoft.com/office/drawing/2014/main" val="10000"/>
                  </a:ext>
                </a:extLst>
              </a:tr>
              <a:tr h="41120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1</a:t>
                      </a:r>
                      <a:endParaRPr kumimoji="0" lang="en-US" sz="2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20 digits</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20 points</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extLst>
                  <a:ext uri="{0D108BD9-81ED-4DB2-BD59-A6C34878D82A}">
                    <a16:rowId xmlns:a16="http://schemas.microsoft.com/office/drawing/2014/main" val="10001"/>
                  </a:ext>
                </a:extLst>
              </a:tr>
              <a:tr h="41120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2</a:t>
                      </a:r>
                      <a:endParaRPr kumimoji="0" lang="en-US" sz="2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20 digits</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20 points</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extLst>
                  <a:ext uri="{0D108BD9-81ED-4DB2-BD59-A6C34878D82A}">
                    <a16:rowId xmlns:a16="http://schemas.microsoft.com/office/drawing/2014/main" val="10002"/>
                  </a:ext>
                </a:extLst>
              </a:tr>
              <a:tr h="41120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3</a:t>
                      </a:r>
                      <a:endParaRPr kumimoji="0" lang="en-US" sz="2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30 digits</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30 points</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extLst>
                  <a:ext uri="{0D108BD9-81ED-4DB2-BD59-A6C34878D82A}">
                    <a16:rowId xmlns:a16="http://schemas.microsoft.com/office/drawing/2014/main" val="10003"/>
                  </a:ext>
                </a:extLst>
              </a:tr>
              <a:tr h="41120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4</a:t>
                      </a:r>
                      <a:endParaRPr kumimoji="0" lang="en-US" sz="2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40 digits</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30 points</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extLst>
                  <a:ext uri="{0D108BD9-81ED-4DB2-BD59-A6C34878D82A}">
                    <a16:rowId xmlns:a16="http://schemas.microsoft.com/office/drawing/2014/main" val="10004"/>
                  </a:ext>
                </a:extLst>
              </a:tr>
              <a:tr h="41120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5</a:t>
                      </a:r>
                      <a:endParaRPr kumimoji="0" lang="en-US" sz="2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30 digits</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15 points</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extLst>
                  <a:ext uri="{0D108BD9-81ED-4DB2-BD59-A6C34878D82A}">
                    <a16:rowId xmlns:a16="http://schemas.microsoft.com/office/drawing/2014/main" val="10005"/>
                  </a:ext>
                </a:extLst>
              </a:tr>
              <a:tr h="41120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6</a:t>
                      </a:r>
                      <a:endParaRPr kumimoji="0" lang="en-US" sz="2000" b="0" i="0" u="none" strike="noStrike" cap="none" normalizeH="0" baseline="3000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35 digits</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15 points</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extLst>
                  <a:ext uri="{0D108BD9-81ED-4DB2-BD59-A6C34878D82A}">
                    <a16:rowId xmlns:a16="http://schemas.microsoft.com/office/drawing/2014/main" val="10006"/>
                  </a:ext>
                </a:extLst>
              </a:tr>
            </a:tbl>
          </a:graphicData>
        </a:graphic>
      </p:graphicFrame>
      <p:sp>
        <p:nvSpPr>
          <p:cNvPr id="2" name="Footer Placeholder 1"/>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6907984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1" name="Rectangle 3"/>
          <p:cNvSpPr>
            <a:spLocks noGrp="1" noChangeArrowheads="1"/>
          </p:cNvSpPr>
          <p:nvPr>
            <p:ph idx="4294967295"/>
          </p:nvPr>
        </p:nvSpPr>
        <p:spPr>
          <a:xfrm>
            <a:off x="0" y="1587500"/>
            <a:ext cx="8686800" cy="4497388"/>
          </a:xfrm>
        </p:spPr>
        <p:txBody>
          <a:bodyPr>
            <a:normAutofit/>
          </a:bodyPr>
          <a:lstStyle/>
          <a:p>
            <a:pPr marL="458788" lvl="1" indent="-457200">
              <a:buFont typeface="+mj-lt"/>
              <a:buAutoNum type="arabicPeriod"/>
            </a:pPr>
            <a:r>
              <a:rPr lang="en-US" dirty="0"/>
              <a:t>Identify appropriate grade-level benchmark</a:t>
            </a:r>
          </a:p>
        </p:txBody>
      </p:sp>
      <p:sp>
        <p:nvSpPr>
          <p:cNvPr id="6" name="Oval 5"/>
          <p:cNvSpPr/>
          <p:nvPr/>
        </p:nvSpPr>
        <p:spPr>
          <a:xfrm>
            <a:off x="215900" y="236375"/>
            <a:ext cx="3859795" cy="1219200"/>
          </a:xfrm>
          <a:prstGeom prst="ellipse">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Benchmark</a:t>
            </a:r>
          </a:p>
        </p:txBody>
      </p:sp>
      <p:graphicFrame>
        <p:nvGraphicFramePr>
          <p:cNvPr id="5" name="Group 2"/>
          <p:cNvGraphicFramePr>
            <a:graphicFrameLocks/>
          </p:cNvGraphicFramePr>
          <p:nvPr>
            <p:extLst/>
          </p:nvPr>
        </p:nvGraphicFramePr>
        <p:xfrm>
          <a:off x="384468" y="2349500"/>
          <a:ext cx="5810398" cy="3422182"/>
        </p:xfrm>
        <a:graphic>
          <a:graphicData uri="http://schemas.openxmlformats.org/drawingml/2006/table">
            <a:tbl>
              <a:tblPr>
                <a:tableStyleId>{18603FDC-E32A-4AB5-989C-0864C3EAD2B8}</a:tableStyleId>
              </a:tblPr>
              <a:tblGrid>
                <a:gridCol w="958998">
                  <a:extLst>
                    <a:ext uri="{9D8B030D-6E8A-4147-A177-3AD203B41FA5}">
                      <a16:colId xmlns:a16="http://schemas.microsoft.com/office/drawing/2014/main" val="20000"/>
                    </a:ext>
                  </a:extLst>
                </a:gridCol>
                <a:gridCol w="2239306">
                  <a:extLst>
                    <a:ext uri="{9D8B030D-6E8A-4147-A177-3AD203B41FA5}">
                      <a16:colId xmlns:a16="http://schemas.microsoft.com/office/drawing/2014/main" val="20001"/>
                    </a:ext>
                  </a:extLst>
                </a:gridCol>
                <a:gridCol w="2612094">
                  <a:extLst>
                    <a:ext uri="{9D8B030D-6E8A-4147-A177-3AD203B41FA5}">
                      <a16:colId xmlns:a16="http://schemas.microsoft.com/office/drawing/2014/main" val="20002"/>
                    </a:ext>
                  </a:extLst>
                </a:gridCol>
              </a:tblGrid>
              <a:tr h="95493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Grade</a:t>
                      </a:r>
                      <a:endParaRPr kumimoji="0" lang="en-US" sz="2000" b="1" i="0" u="none" strike="noStrike" cap="none" normalizeH="0" baseline="0" dirty="0">
                        <a:ln>
                          <a:noFill/>
                        </a:ln>
                        <a:solidFill>
                          <a:schemeClr val="tx1"/>
                        </a:solidFill>
                        <a:effectLst/>
                        <a:latin typeface="+mj-lt"/>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Computation</a:t>
                      </a:r>
                      <a:endParaRPr kumimoji="0" lang="en-US" sz="2000" b="1" i="0" u="none" strike="noStrike" cap="none" normalizeH="0" baseline="0" dirty="0">
                        <a:ln>
                          <a:noFill/>
                        </a:ln>
                        <a:solidFill>
                          <a:schemeClr val="tx1"/>
                        </a:solidFill>
                        <a:effectLst/>
                        <a:latin typeface="+mj-lt"/>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Concepts and</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 Applications</a:t>
                      </a:r>
                      <a:endParaRPr kumimoji="0" lang="en-US" sz="2000" b="1" i="0" u="none" strike="noStrike" cap="none" normalizeH="0" baseline="0" dirty="0">
                        <a:ln>
                          <a:noFill/>
                        </a:ln>
                        <a:solidFill>
                          <a:schemeClr val="tx1"/>
                        </a:solidFill>
                        <a:effectLst/>
                        <a:latin typeface="+mj-lt"/>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extLst>
                  <a:ext uri="{0D108BD9-81ED-4DB2-BD59-A6C34878D82A}">
                    <a16:rowId xmlns:a16="http://schemas.microsoft.com/office/drawing/2014/main" val="10000"/>
                  </a:ext>
                </a:extLst>
              </a:tr>
              <a:tr h="41120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1</a:t>
                      </a:r>
                      <a:endParaRPr kumimoji="0" lang="en-US" sz="2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20 digits</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20 points</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extLst>
                  <a:ext uri="{0D108BD9-81ED-4DB2-BD59-A6C34878D82A}">
                    <a16:rowId xmlns:a16="http://schemas.microsoft.com/office/drawing/2014/main" val="10001"/>
                  </a:ext>
                </a:extLst>
              </a:tr>
              <a:tr h="41120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2</a:t>
                      </a:r>
                      <a:endParaRPr kumimoji="0" lang="en-US" sz="2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20 digits</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20 points</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extLst>
                  <a:ext uri="{0D108BD9-81ED-4DB2-BD59-A6C34878D82A}">
                    <a16:rowId xmlns:a16="http://schemas.microsoft.com/office/drawing/2014/main" val="10002"/>
                  </a:ext>
                </a:extLst>
              </a:tr>
              <a:tr h="41120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3</a:t>
                      </a:r>
                      <a:endParaRPr kumimoji="0" lang="en-US" sz="2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30 digits</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30 points</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extLst>
                  <a:ext uri="{0D108BD9-81ED-4DB2-BD59-A6C34878D82A}">
                    <a16:rowId xmlns:a16="http://schemas.microsoft.com/office/drawing/2014/main" val="10003"/>
                  </a:ext>
                </a:extLst>
              </a:tr>
              <a:tr h="41120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4</a:t>
                      </a:r>
                      <a:endParaRPr kumimoji="0" lang="en-US" sz="2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40 digits</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30 points</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extLst>
                  <a:ext uri="{0D108BD9-81ED-4DB2-BD59-A6C34878D82A}">
                    <a16:rowId xmlns:a16="http://schemas.microsoft.com/office/drawing/2014/main" val="10004"/>
                  </a:ext>
                </a:extLst>
              </a:tr>
              <a:tr h="41120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5</a:t>
                      </a:r>
                      <a:endParaRPr kumimoji="0" lang="en-US" sz="2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30 digits</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15 points</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extLst>
                  <a:ext uri="{0D108BD9-81ED-4DB2-BD59-A6C34878D82A}">
                    <a16:rowId xmlns:a16="http://schemas.microsoft.com/office/drawing/2014/main" val="10005"/>
                  </a:ext>
                </a:extLst>
              </a:tr>
              <a:tr h="41120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6</a:t>
                      </a:r>
                      <a:endParaRPr kumimoji="0" lang="en-US" sz="2000" b="0" i="0" u="none" strike="noStrike" cap="none" normalizeH="0" baseline="3000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35 digits</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15 points</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extLst>
                  <a:ext uri="{0D108BD9-81ED-4DB2-BD59-A6C34878D82A}">
                    <a16:rowId xmlns:a16="http://schemas.microsoft.com/office/drawing/2014/main" val="10006"/>
                  </a:ext>
                </a:extLst>
              </a:tr>
            </a:tbl>
          </a:graphicData>
        </a:graphic>
      </p:graphicFrame>
      <p:sp>
        <p:nvSpPr>
          <p:cNvPr id="3" name="Rectangle 2"/>
          <p:cNvSpPr/>
          <p:nvPr/>
        </p:nvSpPr>
        <p:spPr>
          <a:xfrm rot="16200000">
            <a:off x="5746065" y="2881121"/>
            <a:ext cx="6338669" cy="246221"/>
          </a:xfrm>
          <a:prstGeom prst="rect">
            <a:avLst/>
          </a:prstGeom>
        </p:spPr>
        <p:txBody>
          <a:bodyPr wrap="square">
            <a:spAutoFit/>
          </a:bodyPr>
          <a:lstStyle/>
          <a:p>
            <a:r>
              <a:rPr lang="en-US" sz="1000" dirty="0">
                <a:solidFill>
                  <a:srgbClr val="FF9300"/>
                </a:solidFill>
              </a:rPr>
              <a:t>http://www.rti4success.org/resource/rti-implementer-series-module-2-progress-monitoring</a:t>
            </a:r>
          </a:p>
        </p:txBody>
      </p:sp>
      <p:sp>
        <p:nvSpPr>
          <p:cNvPr id="4" name="Rectangle 3"/>
          <p:cNvSpPr/>
          <p:nvPr/>
        </p:nvSpPr>
        <p:spPr>
          <a:xfrm>
            <a:off x="6490277" y="2631841"/>
            <a:ext cx="2006600" cy="2857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Maria: 2</a:t>
            </a:r>
            <a:r>
              <a:rPr lang="en-US" sz="2400" baseline="30000" dirty="0"/>
              <a:t>nd</a:t>
            </a:r>
            <a:r>
              <a:rPr lang="en-US" sz="2400" dirty="0"/>
              <a:t>-grade student using Computation</a:t>
            </a:r>
          </a:p>
        </p:txBody>
      </p:sp>
      <p:sp>
        <p:nvSpPr>
          <p:cNvPr id="7" name="Oval 6"/>
          <p:cNvSpPr/>
          <p:nvPr/>
        </p:nvSpPr>
        <p:spPr>
          <a:xfrm>
            <a:off x="1714500" y="3721100"/>
            <a:ext cx="1460500" cy="4699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08764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Grp="1" noChangeArrowheads="1"/>
          </p:cNvSpPr>
          <p:nvPr>
            <p:ph idx="4294967295"/>
          </p:nvPr>
        </p:nvSpPr>
        <p:spPr>
          <a:xfrm>
            <a:off x="0" y="811213"/>
            <a:ext cx="8686800" cy="4497387"/>
          </a:xfrm>
        </p:spPr>
        <p:txBody>
          <a:bodyPr>
            <a:normAutofit/>
          </a:bodyPr>
          <a:lstStyle/>
          <a:p>
            <a:pPr marL="458788" lvl="1" indent="-457200">
              <a:buFont typeface="+mj-lt"/>
              <a:buAutoNum type="arabicPeriod" startAt="2"/>
            </a:pPr>
            <a:r>
              <a:rPr lang="en-US" dirty="0"/>
              <a:t>Mark benchmark on student graph with an X</a:t>
            </a:r>
          </a:p>
          <a:p>
            <a:pPr marL="458788" lvl="1" indent="-457200">
              <a:buFont typeface="+mj-lt"/>
              <a:buAutoNum type="arabicPeriod" startAt="2"/>
            </a:pPr>
            <a:r>
              <a:rPr lang="en-US" dirty="0"/>
              <a:t>Draw goal-line from baseline progress monitoring scores to X</a:t>
            </a:r>
          </a:p>
          <a:p>
            <a:endParaRPr lang="en-US" dirty="0"/>
          </a:p>
        </p:txBody>
      </p:sp>
      <p:graphicFrame>
        <p:nvGraphicFramePr>
          <p:cNvPr id="8" name="Chart 7"/>
          <p:cNvGraphicFramePr/>
          <p:nvPr/>
        </p:nvGraphicFramePr>
        <p:xfrm>
          <a:off x="228601" y="1905000"/>
          <a:ext cx="868679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8312150" y="4145280"/>
            <a:ext cx="698500" cy="461665"/>
          </a:xfrm>
          <a:prstGeom prst="rect">
            <a:avLst/>
          </a:prstGeom>
          <a:noFill/>
        </p:spPr>
        <p:txBody>
          <a:bodyPr wrap="square" rtlCol="0">
            <a:spAutoFit/>
          </a:bodyPr>
          <a:lstStyle/>
          <a:p>
            <a:r>
              <a:rPr lang="en-US" sz="2400" b="1" dirty="0">
                <a:solidFill>
                  <a:srgbClr val="00B050"/>
                </a:solidFill>
              </a:rPr>
              <a:t>X</a:t>
            </a:r>
          </a:p>
        </p:txBody>
      </p:sp>
      <p:cxnSp>
        <p:nvCxnSpPr>
          <p:cNvPr id="9" name="Straight Connector 8"/>
          <p:cNvCxnSpPr/>
          <p:nvPr/>
        </p:nvCxnSpPr>
        <p:spPr>
          <a:xfrm flipH="1">
            <a:off x="1346200" y="4376112"/>
            <a:ext cx="7150100" cy="932488"/>
          </a:xfrm>
          <a:prstGeom prst="line">
            <a:avLst/>
          </a:prstGeom>
          <a:ln w="3492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77410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dissolv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28600" y="1912775"/>
            <a:ext cx="3859795" cy="1219200"/>
          </a:xfrm>
          <a:prstGeom prst="ellipse">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Benchmark</a:t>
            </a:r>
          </a:p>
        </p:txBody>
      </p:sp>
      <p:sp>
        <p:nvSpPr>
          <p:cNvPr id="6" name="Oval 5"/>
          <p:cNvSpPr/>
          <p:nvPr/>
        </p:nvSpPr>
        <p:spPr>
          <a:xfrm>
            <a:off x="2642102" y="3036666"/>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sp>
        <p:nvSpPr>
          <p:cNvPr id="4" name="Footer Placeholder 3"/>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10441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AC525B-ABED-0A47-950C-AF93EC67BE8B}"/>
              </a:ext>
            </a:extLst>
          </p:cNvPr>
          <p:cNvPicPr>
            <a:picLocks noChangeAspect="1"/>
          </p:cNvPicPr>
          <p:nvPr/>
        </p:nvPicPr>
        <p:blipFill>
          <a:blip r:embed="rId2"/>
          <a:stretch>
            <a:fillRect/>
          </a:stretch>
        </p:blipFill>
        <p:spPr>
          <a:xfrm>
            <a:off x="-141298" y="364817"/>
            <a:ext cx="9353564" cy="4517708"/>
          </a:xfrm>
          <a:prstGeom prst="rect">
            <a:avLst/>
          </a:prstGeom>
        </p:spPr>
      </p:pic>
      <p:sp>
        <p:nvSpPr>
          <p:cNvPr id="4" name="Footer Placeholder 3"/>
          <p:cNvSpPr>
            <a:spLocks noGrp="1"/>
          </p:cNvSpPr>
          <p:nvPr>
            <p:ph type="ftr" sz="quarter" idx="11"/>
          </p:nvPr>
        </p:nvSpPr>
        <p:spPr/>
        <p:txBody>
          <a:bodyPr/>
          <a:lstStyle/>
          <a:p>
            <a:r>
              <a:rPr lang="en-US"/>
              <a:t>Copyright 2018 Sarah R. Powell, Ph.D.</a:t>
            </a:r>
          </a:p>
        </p:txBody>
      </p:sp>
      <p:sp>
        <p:nvSpPr>
          <p:cNvPr id="2" name="TextBox 1"/>
          <p:cNvSpPr txBox="1"/>
          <p:nvPr/>
        </p:nvSpPr>
        <p:spPr>
          <a:xfrm>
            <a:off x="2709445" y="1150992"/>
            <a:ext cx="3811877" cy="369332"/>
          </a:xfrm>
          <a:prstGeom prst="rect">
            <a:avLst/>
          </a:prstGeom>
          <a:noFill/>
        </p:spPr>
        <p:txBody>
          <a:bodyPr wrap="none" rtlCol="0">
            <a:spAutoFit/>
          </a:bodyPr>
          <a:lstStyle/>
          <a:p>
            <a:r>
              <a:rPr lang="en-US" dirty="0">
                <a:solidFill>
                  <a:srgbClr val="FF9300"/>
                </a:solidFill>
                <a:latin typeface="Chalkduster" charset="0"/>
                <a:ea typeface="Chalkduster" charset="0"/>
                <a:cs typeface="Chalkduster" charset="0"/>
              </a:rPr>
              <a:t>Evidence-based instruction</a:t>
            </a:r>
          </a:p>
        </p:txBody>
      </p:sp>
      <p:sp>
        <p:nvSpPr>
          <p:cNvPr id="9" name="TextBox 8"/>
          <p:cNvSpPr txBox="1"/>
          <p:nvPr/>
        </p:nvSpPr>
        <p:spPr>
          <a:xfrm>
            <a:off x="3017480" y="1838053"/>
            <a:ext cx="3195811" cy="369332"/>
          </a:xfrm>
          <a:prstGeom prst="rect">
            <a:avLst/>
          </a:prstGeom>
          <a:noFill/>
        </p:spPr>
        <p:txBody>
          <a:bodyPr wrap="none" rtlCol="0">
            <a:spAutoFit/>
          </a:bodyPr>
          <a:lstStyle/>
          <a:p>
            <a:pPr algn="ctr"/>
            <a:r>
              <a:rPr lang="en-US" dirty="0">
                <a:solidFill>
                  <a:schemeClr val="accent1"/>
                </a:solidFill>
                <a:latin typeface="Chalkduster" charset="0"/>
                <a:ea typeface="Chalkduster" charset="0"/>
                <a:cs typeface="Chalkduster" charset="0"/>
              </a:rPr>
              <a:t>All students screened</a:t>
            </a:r>
          </a:p>
        </p:txBody>
      </p:sp>
      <p:sp>
        <p:nvSpPr>
          <p:cNvPr id="10" name="TextBox 9"/>
          <p:cNvSpPr txBox="1"/>
          <p:nvPr/>
        </p:nvSpPr>
        <p:spPr>
          <a:xfrm>
            <a:off x="2302144" y="2207385"/>
            <a:ext cx="4626481" cy="646331"/>
          </a:xfrm>
          <a:prstGeom prst="rect">
            <a:avLst/>
          </a:prstGeom>
          <a:noFill/>
        </p:spPr>
        <p:txBody>
          <a:bodyPr wrap="square" rtlCol="0">
            <a:spAutoFit/>
          </a:bodyPr>
          <a:lstStyle/>
          <a:p>
            <a:pPr algn="ctr"/>
            <a:r>
              <a:rPr lang="en-US" dirty="0">
                <a:solidFill>
                  <a:schemeClr val="accent1"/>
                </a:solidFill>
                <a:latin typeface="Chalkduster" charset="0"/>
                <a:ea typeface="Chalkduster" charset="0"/>
                <a:cs typeface="Chalkduster" charset="0"/>
              </a:rPr>
              <a:t>At-risk students progress monitored for 6-10 weeks</a:t>
            </a:r>
          </a:p>
        </p:txBody>
      </p:sp>
      <p:sp>
        <p:nvSpPr>
          <p:cNvPr id="11" name="TextBox 10"/>
          <p:cNvSpPr txBox="1"/>
          <p:nvPr/>
        </p:nvSpPr>
        <p:spPr>
          <a:xfrm>
            <a:off x="590843" y="3298464"/>
            <a:ext cx="1616276" cy="646331"/>
          </a:xfrm>
          <a:prstGeom prst="rect">
            <a:avLst/>
          </a:prstGeom>
          <a:noFill/>
        </p:spPr>
        <p:txBody>
          <a:bodyPr wrap="none" rtlCol="0">
            <a:spAutoFit/>
          </a:bodyPr>
          <a:lstStyle/>
          <a:p>
            <a:pPr algn="ctr"/>
            <a:r>
              <a:rPr lang="en-US" dirty="0">
                <a:solidFill>
                  <a:srgbClr val="FF0000"/>
                </a:solidFill>
                <a:latin typeface="Chalkduster" charset="0"/>
                <a:ea typeface="Chalkduster" charset="0"/>
                <a:cs typeface="Chalkduster" charset="0"/>
              </a:rPr>
              <a:t>inadequate</a:t>
            </a:r>
          </a:p>
          <a:p>
            <a:pPr algn="ctr"/>
            <a:r>
              <a:rPr lang="en-US" dirty="0">
                <a:solidFill>
                  <a:srgbClr val="FF0000"/>
                </a:solidFill>
                <a:latin typeface="Chalkduster" charset="0"/>
                <a:ea typeface="Chalkduster" charset="0"/>
                <a:cs typeface="Chalkduster" charset="0"/>
              </a:rPr>
              <a:t>response</a:t>
            </a:r>
          </a:p>
        </p:txBody>
      </p:sp>
      <p:sp>
        <p:nvSpPr>
          <p:cNvPr id="13" name="TextBox 12">
            <a:extLst>
              <a:ext uri="{FF2B5EF4-FFF2-40B4-BE49-F238E27FC236}">
                <a16:creationId xmlns:a16="http://schemas.microsoft.com/office/drawing/2014/main" id="{6D41C3FA-719E-DF44-85FC-0D9A61B2AB46}"/>
              </a:ext>
            </a:extLst>
          </p:cNvPr>
          <p:cNvSpPr txBox="1"/>
          <p:nvPr/>
        </p:nvSpPr>
        <p:spPr>
          <a:xfrm>
            <a:off x="6928625" y="3298464"/>
            <a:ext cx="1354986" cy="646331"/>
          </a:xfrm>
          <a:prstGeom prst="rect">
            <a:avLst/>
          </a:prstGeom>
          <a:noFill/>
        </p:spPr>
        <p:txBody>
          <a:bodyPr wrap="none" rtlCol="0">
            <a:spAutoFit/>
          </a:bodyPr>
          <a:lstStyle/>
          <a:p>
            <a:pPr algn="ctr"/>
            <a:r>
              <a:rPr lang="en-US" dirty="0">
                <a:solidFill>
                  <a:srgbClr val="00B050"/>
                </a:solidFill>
                <a:latin typeface="Chalkduster" charset="0"/>
                <a:ea typeface="Chalkduster" charset="0"/>
                <a:cs typeface="Chalkduster" charset="0"/>
              </a:rPr>
              <a:t>adequate</a:t>
            </a:r>
          </a:p>
          <a:p>
            <a:pPr algn="ctr"/>
            <a:r>
              <a:rPr lang="en-US" dirty="0">
                <a:solidFill>
                  <a:srgbClr val="00B050"/>
                </a:solidFill>
                <a:latin typeface="Chalkduster" charset="0"/>
                <a:ea typeface="Chalkduster" charset="0"/>
                <a:cs typeface="Chalkduster" charset="0"/>
              </a:rPr>
              <a:t>response</a:t>
            </a:r>
          </a:p>
        </p:txBody>
      </p:sp>
    </p:spTree>
    <p:extLst>
      <p:ext uri="{BB962C8B-B14F-4D97-AF65-F5344CB8AC3E}">
        <p14:creationId xmlns:p14="http://schemas.microsoft.com/office/powerpoint/2010/main" val="151956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3"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1" name="Rectangle 3"/>
          <p:cNvSpPr>
            <a:spLocks noGrp="1" noChangeArrowheads="1"/>
          </p:cNvSpPr>
          <p:nvPr>
            <p:ph idx="4294967295"/>
          </p:nvPr>
        </p:nvSpPr>
        <p:spPr>
          <a:xfrm>
            <a:off x="0" y="1587500"/>
            <a:ext cx="8686800" cy="4497388"/>
          </a:xfrm>
        </p:spPr>
        <p:txBody>
          <a:bodyPr>
            <a:normAutofit/>
          </a:bodyPr>
          <a:lstStyle/>
          <a:p>
            <a:pPr marL="458788" lvl="1" indent="-457200">
              <a:buFont typeface="+mj-lt"/>
              <a:buAutoNum type="arabicPeriod"/>
            </a:pPr>
            <a:r>
              <a:rPr lang="en-US" dirty="0"/>
              <a:t>Locate slope (i.e., rate of improvement </a:t>
            </a:r>
            <a:r>
              <a:rPr lang="mr-IN" dirty="0"/>
              <a:t>–</a:t>
            </a:r>
            <a:r>
              <a:rPr lang="en-US" dirty="0"/>
              <a:t> ROI)</a:t>
            </a:r>
          </a:p>
          <a:p>
            <a:pPr marL="458788" lvl="1" indent="-457200">
              <a:buFont typeface="+mj-lt"/>
              <a:buAutoNum type="arabicPeriod"/>
            </a:pPr>
            <a:r>
              <a:rPr lang="en-US" dirty="0"/>
              <a:t>Multiply ROI by number of weeks left in intervention</a:t>
            </a:r>
          </a:p>
          <a:p>
            <a:pPr marL="458788" lvl="1" indent="-457200">
              <a:buFont typeface="+mj-lt"/>
              <a:buAutoNum type="arabicPeriod"/>
            </a:pPr>
            <a:r>
              <a:rPr lang="en-US" dirty="0"/>
              <a:t>Add to baseline of progress monitoring scores</a:t>
            </a:r>
          </a:p>
          <a:p>
            <a:pPr marL="458788" lvl="1" indent="-457200">
              <a:buFont typeface="+mj-lt"/>
              <a:buAutoNum type="arabicPeriod"/>
            </a:pPr>
            <a:r>
              <a:rPr lang="en-US" dirty="0"/>
              <a:t>Mark goal on student graph with an X</a:t>
            </a:r>
          </a:p>
          <a:p>
            <a:pPr marL="458788" lvl="1" indent="-457200">
              <a:buFont typeface="+mj-lt"/>
              <a:buAutoNum type="arabicPeriod"/>
            </a:pPr>
            <a:r>
              <a:rPr lang="en-US" dirty="0"/>
              <a:t>Draw goal-line from baseline progress monitoring scores to X</a:t>
            </a:r>
          </a:p>
          <a:p>
            <a:endParaRPr lang="en-US" dirty="0"/>
          </a:p>
        </p:txBody>
      </p:sp>
      <p:sp>
        <p:nvSpPr>
          <p:cNvPr id="5" name="Oval 4"/>
          <p:cNvSpPr/>
          <p:nvPr/>
        </p:nvSpPr>
        <p:spPr>
          <a:xfrm>
            <a:off x="228600" y="227696"/>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sp>
        <p:nvSpPr>
          <p:cNvPr id="2" name="Footer Placeholder 1"/>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41580168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1" name="Rectangle 3"/>
          <p:cNvSpPr>
            <a:spLocks noGrp="1" noChangeArrowheads="1"/>
          </p:cNvSpPr>
          <p:nvPr>
            <p:ph idx="4294967295"/>
          </p:nvPr>
        </p:nvSpPr>
        <p:spPr>
          <a:xfrm>
            <a:off x="0" y="1587500"/>
            <a:ext cx="8686800" cy="4497388"/>
          </a:xfrm>
        </p:spPr>
        <p:txBody>
          <a:bodyPr>
            <a:normAutofit/>
          </a:bodyPr>
          <a:lstStyle/>
          <a:p>
            <a:pPr marL="458788" lvl="1" indent="-457200">
              <a:buFont typeface="+mj-lt"/>
              <a:buAutoNum type="arabicPeriod"/>
            </a:pPr>
            <a:r>
              <a:rPr lang="en-US" dirty="0"/>
              <a:t>Locate slope (i.e., rate of improvement </a:t>
            </a:r>
            <a:r>
              <a:rPr lang="mr-IN" dirty="0"/>
              <a:t>–</a:t>
            </a:r>
            <a:r>
              <a:rPr lang="en-US" dirty="0"/>
              <a:t> ROI)</a:t>
            </a:r>
          </a:p>
        </p:txBody>
      </p:sp>
      <p:sp>
        <p:nvSpPr>
          <p:cNvPr id="5" name="Oval 4"/>
          <p:cNvSpPr/>
          <p:nvPr/>
        </p:nvSpPr>
        <p:spPr>
          <a:xfrm>
            <a:off x="228600" y="227696"/>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graphicFrame>
        <p:nvGraphicFramePr>
          <p:cNvPr id="6" name="Group 4"/>
          <p:cNvGraphicFramePr>
            <a:graphicFrameLocks/>
          </p:cNvGraphicFramePr>
          <p:nvPr>
            <p:extLst/>
          </p:nvPr>
        </p:nvGraphicFramePr>
        <p:xfrm>
          <a:off x="228600" y="2410718"/>
          <a:ext cx="6378811" cy="3383280"/>
        </p:xfrm>
        <a:graphic>
          <a:graphicData uri="http://schemas.openxmlformats.org/drawingml/2006/table">
            <a:tbl>
              <a:tblPr>
                <a:tableStyleId>{E269D01E-BC32-4049-B463-5C60D7B0CCD2}</a:tableStyleId>
              </a:tblPr>
              <a:tblGrid>
                <a:gridCol w="986768">
                  <a:extLst>
                    <a:ext uri="{9D8B030D-6E8A-4147-A177-3AD203B41FA5}">
                      <a16:colId xmlns:a16="http://schemas.microsoft.com/office/drawing/2014/main" val="20000"/>
                    </a:ext>
                  </a:extLst>
                </a:gridCol>
                <a:gridCol w="2696022">
                  <a:extLst>
                    <a:ext uri="{9D8B030D-6E8A-4147-A177-3AD203B41FA5}">
                      <a16:colId xmlns:a16="http://schemas.microsoft.com/office/drawing/2014/main" val="20001"/>
                    </a:ext>
                  </a:extLst>
                </a:gridCol>
                <a:gridCol w="2696021">
                  <a:extLst>
                    <a:ext uri="{9D8B030D-6E8A-4147-A177-3AD203B41FA5}">
                      <a16:colId xmlns:a16="http://schemas.microsoft.com/office/drawing/2014/main" val="20002"/>
                    </a:ext>
                  </a:extLst>
                </a:gridCol>
              </a:tblGrid>
              <a:tr h="76868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rPr>
                        <a:t>Grade</a:t>
                      </a:r>
                      <a:endParaRPr kumimoji="0" lang="en-US" sz="2000" b="1" i="0" u="none" strike="noStrike" cap="none" normalizeH="0" baseline="0" dirty="0">
                        <a:ln>
                          <a:noFill/>
                        </a:ln>
                        <a:solidFill>
                          <a:schemeClr val="tx1"/>
                        </a:solidFill>
                        <a:effectLst/>
                        <a:latin typeface="+mj-lt"/>
                      </a:endParaRPr>
                    </a:p>
                  </a:txBody>
                  <a:tcPr anchor="b"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rPr>
                        <a:t>Computation—Slope for Digits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rPr>
                        <a:t>Correct</a:t>
                      </a:r>
                      <a:endParaRPr kumimoji="0" lang="en-US" sz="2000" b="1" i="0" u="none" strike="noStrike" cap="none" normalizeH="0" baseline="0" dirty="0">
                        <a:ln>
                          <a:noFill/>
                        </a:ln>
                        <a:solidFill>
                          <a:schemeClr val="tx1"/>
                        </a:solidFill>
                        <a:effectLst/>
                        <a:latin typeface="+mj-lt"/>
                      </a:endParaRPr>
                    </a:p>
                  </a:txBody>
                  <a:tcPr anchor="b"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rPr>
                        <a:t>Concepts and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rPr>
                        <a:t>Applications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rPr>
                        <a:t>Slope for Points</a:t>
                      </a:r>
                      <a:endParaRPr kumimoji="0" lang="en-US" sz="2000" b="1" i="0" u="none" strike="noStrike" cap="none" normalizeH="0" baseline="0" dirty="0">
                        <a:ln>
                          <a:noFill/>
                        </a:ln>
                        <a:solidFill>
                          <a:schemeClr val="tx1"/>
                        </a:solidFill>
                        <a:effectLst/>
                        <a:latin typeface="+mj-lt"/>
                      </a:endParaRPr>
                    </a:p>
                  </a:txBody>
                  <a:tcPr anchor="b"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4994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1</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0.35</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No data available</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34104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2</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0.30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0.40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2"/>
                  </a:ext>
                </a:extLst>
              </a:tr>
              <a:tr h="34104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3</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0.30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0.60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3"/>
                  </a:ext>
                </a:extLst>
              </a:tr>
              <a:tr h="33807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4</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0.70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0.70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4"/>
                  </a:ext>
                </a:extLst>
              </a:tr>
              <a:tr h="34104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5</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0.70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0.70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5"/>
                  </a:ext>
                </a:extLst>
              </a:tr>
              <a:tr h="33956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6</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0.40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0.70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6"/>
                  </a:ext>
                </a:extLst>
              </a:tr>
            </a:tbl>
          </a:graphicData>
        </a:graphic>
      </p:graphicFrame>
      <p:sp>
        <p:nvSpPr>
          <p:cNvPr id="7" name="Rectangle 6"/>
          <p:cNvSpPr/>
          <p:nvPr/>
        </p:nvSpPr>
        <p:spPr>
          <a:xfrm rot="16200000">
            <a:off x="5746065" y="2881121"/>
            <a:ext cx="6338669" cy="246221"/>
          </a:xfrm>
          <a:prstGeom prst="rect">
            <a:avLst/>
          </a:prstGeom>
        </p:spPr>
        <p:txBody>
          <a:bodyPr wrap="square">
            <a:spAutoFit/>
          </a:bodyPr>
          <a:lstStyle/>
          <a:p>
            <a:r>
              <a:rPr lang="en-US" sz="1000" dirty="0">
                <a:solidFill>
                  <a:srgbClr val="FF9300"/>
                </a:solidFill>
              </a:rPr>
              <a:t>http://www.rti4success.org/resource/rti-implementer-series-module-2-progress-monitoring</a:t>
            </a:r>
          </a:p>
        </p:txBody>
      </p:sp>
      <p:sp>
        <p:nvSpPr>
          <p:cNvPr id="2" name="Footer Placeholder 1"/>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7673890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1" name="Rectangle 3"/>
          <p:cNvSpPr>
            <a:spLocks noGrp="1" noChangeArrowheads="1"/>
          </p:cNvSpPr>
          <p:nvPr>
            <p:ph idx="4294967295"/>
          </p:nvPr>
        </p:nvSpPr>
        <p:spPr>
          <a:xfrm>
            <a:off x="0" y="1587500"/>
            <a:ext cx="8686800" cy="4497388"/>
          </a:xfrm>
        </p:spPr>
        <p:txBody>
          <a:bodyPr>
            <a:normAutofit/>
          </a:bodyPr>
          <a:lstStyle/>
          <a:p>
            <a:pPr marL="458788" lvl="1" indent="-457200">
              <a:buFont typeface="+mj-lt"/>
              <a:buAutoNum type="arabicPeriod"/>
            </a:pPr>
            <a:r>
              <a:rPr lang="en-US" dirty="0"/>
              <a:t>Locate slope (i.e., rate of improvement </a:t>
            </a:r>
            <a:r>
              <a:rPr lang="mr-IN" dirty="0"/>
              <a:t>–</a:t>
            </a:r>
            <a:r>
              <a:rPr lang="en-US" dirty="0"/>
              <a:t> ROI)</a:t>
            </a:r>
          </a:p>
        </p:txBody>
      </p:sp>
      <p:sp>
        <p:nvSpPr>
          <p:cNvPr id="5" name="Oval 4"/>
          <p:cNvSpPr/>
          <p:nvPr/>
        </p:nvSpPr>
        <p:spPr>
          <a:xfrm>
            <a:off x="228600" y="227696"/>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graphicFrame>
        <p:nvGraphicFramePr>
          <p:cNvPr id="6" name="Group 4"/>
          <p:cNvGraphicFramePr>
            <a:graphicFrameLocks/>
          </p:cNvGraphicFramePr>
          <p:nvPr>
            <p:extLst/>
          </p:nvPr>
        </p:nvGraphicFramePr>
        <p:xfrm>
          <a:off x="228600" y="2410718"/>
          <a:ext cx="6378811" cy="3383280"/>
        </p:xfrm>
        <a:graphic>
          <a:graphicData uri="http://schemas.openxmlformats.org/drawingml/2006/table">
            <a:tbl>
              <a:tblPr>
                <a:tableStyleId>{E269D01E-BC32-4049-B463-5C60D7B0CCD2}</a:tableStyleId>
              </a:tblPr>
              <a:tblGrid>
                <a:gridCol w="986768">
                  <a:extLst>
                    <a:ext uri="{9D8B030D-6E8A-4147-A177-3AD203B41FA5}">
                      <a16:colId xmlns:a16="http://schemas.microsoft.com/office/drawing/2014/main" val="20000"/>
                    </a:ext>
                  </a:extLst>
                </a:gridCol>
                <a:gridCol w="2696022">
                  <a:extLst>
                    <a:ext uri="{9D8B030D-6E8A-4147-A177-3AD203B41FA5}">
                      <a16:colId xmlns:a16="http://schemas.microsoft.com/office/drawing/2014/main" val="20001"/>
                    </a:ext>
                  </a:extLst>
                </a:gridCol>
                <a:gridCol w="2696021">
                  <a:extLst>
                    <a:ext uri="{9D8B030D-6E8A-4147-A177-3AD203B41FA5}">
                      <a16:colId xmlns:a16="http://schemas.microsoft.com/office/drawing/2014/main" val="20002"/>
                    </a:ext>
                  </a:extLst>
                </a:gridCol>
              </a:tblGrid>
              <a:tr h="76868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rPr>
                        <a:t>Grade</a:t>
                      </a:r>
                      <a:endParaRPr kumimoji="0" lang="en-US" sz="2000" b="1" i="0" u="none" strike="noStrike" cap="none" normalizeH="0" baseline="0" dirty="0">
                        <a:ln>
                          <a:noFill/>
                        </a:ln>
                        <a:solidFill>
                          <a:schemeClr val="tx1"/>
                        </a:solidFill>
                        <a:effectLst/>
                        <a:latin typeface="+mj-lt"/>
                      </a:endParaRPr>
                    </a:p>
                  </a:txBody>
                  <a:tcPr anchor="b"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rPr>
                        <a:t>Computation—Slope for Digits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rPr>
                        <a:t>Correct</a:t>
                      </a:r>
                      <a:endParaRPr kumimoji="0" lang="en-US" sz="2000" b="1" i="0" u="none" strike="noStrike" cap="none" normalizeH="0" baseline="0" dirty="0">
                        <a:ln>
                          <a:noFill/>
                        </a:ln>
                        <a:solidFill>
                          <a:schemeClr val="tx1"/>
                        </a:solidFill>
                        <a:effectLst/>
                        <a:latin typeface="+mj-lt"/>
                      </a:endParaRPr>
                    </a:p>
                  </a:txBody>
                  <a:tcPr anchor="b"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rPr>
                        <a:t>Concepts and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rPr>
                        <a:t>Applications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rPr>
                        <a:t>Slope for Points</a:t>
                      </a:r>
                      <a:endParaRPr kumimoji="0" lang="en-US" sz="2000" b="1" i="0" u="none" strike="noStrike" cap="none" normalizeH="0" baseline="0" dirty="0">
                        <a:ln>
                          <a:noFill/>
                        </a:ln>
                        <a:solidFill>
                          <a:schemeClr val="tx1"/>
                        </a:solidFill>
                        <a:effectLst/>
                        <a:latin typeface="+mj-lt"/>
                      </a:endParaRPr>
                    </a:p>
                  </a:txBody>
                  <a:tcPr anchor="b"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4994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1</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0.35</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No data available</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34104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2</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0.30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0.40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2"/>
                  </a:ext>
                </a:extLst>
              </a:tr>
              <a:tr h="34104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3</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0.30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0.60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3"/>
                  </a:ext>
                </a:extLst>
              </a:tr>
              <a:tr h="33807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4</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0.70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0.70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4"/>
                  </a:ext>
                </a:extLst>
              </a:tr>
              <a:tr h="34104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5</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0.70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0.70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5"/>
                  </a:ext>
                </a:extLst>
              </a:tr>
              <a:tr h="33956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6</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0.40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0.70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6"/>
                  </a:ext>
                </a:extLst>
              </a:tr>
            </a:tbl>
          </a:graphicData>
        </a:graphic>
      </p:graphicFrame>
      <p:sp>
        <p:nvSpPr>
          <p:cNvPr id="7" name="Rectangle 6"/>
          <p:cNvSpPr/>
          <p:nvPr/>
        </p:nvSpPr>
        <p:spPr>
          <a:xfrm rot="16200000">
            <a:off x="5746065" y="2881121"/>
            <a:ext cx="6338669" cy="246221"/>
          </a:xfrm>
          <a:prstGeom prst="rect">
            <a:avLst/>
          </a:prstGeom>
        </p:spPr>
        <p:txBody>
          <a:bodyPr wrap="square">
            <a:spAutoFit/>
          </a:bodyPr>
          <a:lstStyle/>
          <a:p>
            <a:r>
              <a:rPr lang="en-US" sz="1000" dirty="0">
                <a:solidFill>
                  <a:srgbClr val="FF9300"/>
                </a:solidFill>
              </a:rPr>
              <a:t>http://www.rti4success.org/resource/rti-implementer-series-module-2-progress-monitoring</a:t>
            </a:r>
          </a:p>
        </p:txBody>
      </p:sp>
      <p:sp>
        <p:nvSpPr>
          <p:cNvPr id="8" name="Rectangle 7"/>
          <p:cNvSpPr/>
          <p:nvPr/>
        </p:nvSpPr>
        <p:spPr>
          <a:xfrm>
            <a:off x="6785689" y="2673608"/>
            <a:ext cx="2006600" cy="2857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Maria: 2</a:t>
            </a:r>
            <a:r>
              <a:rPr lang="en-US" sz="2400" baseline="30000" dirty="0"/>
              <a:t>nd</a:t>
            </a:r>
            <a:r>
              <a:rPr lang="en-US" sz="2400" dirty="0"/>
              <a:t>-grade student using Computation</a:t>
            </a:r>
          </a:p>
        </p:txBody>
      </p:sp>
      <p:sp>
        <p:nvSpPr>
          <p:cNvPr id="9" name="Oval 8"/>
          <p:cNvSpPr/>
          <p:nvPr/>
        </p:nvSpPr>
        <p:spPr>
          <a:xfrm>
            <a:off x="1824395" y="3773036"/>
            <a:ext cx="1460500" cy="4699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11667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1" name="Rectangle 3"/>
          <p:cNvSpPr>
            <a:spLocks noGrp="1" noChangeArrowheads="1"/>
          </p:cNvSpPr>
          <p:nvPr>
            <p:ph idx="4294967295"/>
          </p:nvPr>
        </p:nvSpPr>
        <p:spPr>
          <a:xfrm>
            <a:off x="228600" y="1587500"/>
            <a:ext cx="8915400" cy="4497388"/>
          </a:xfrm>
        </p:spPr>
        <p:txBody>
          <a:bodyPr>
            <a:normAutofit/>
          </a:bodyPr>
          <a:lstStyle/>
          <a:p>
            <a:pPr marL="458788" lvl="1" indent="-457200">
              <a:buFont typeface="+mj-lt"/>
              <a:buAutoNum type="arabicPeriod"/>
            </a:pPr>
            <a:r>
              <a:rPr lang="en-US" sz="2000" dirty="0"/>
              <a:t>Locate slope (i.e., rate of improvement </a:t>
            </a:r>
            <a:r>
              <a:rPr lang="mr-IN" sz="2000" dirty="0"/>
              <a:t>–</a:t>
            </a:r>
            <a:r>
              <a:rPr lang="en-US" sz="2000" dirty="0"/>
              <a:t> ROI) 		</a:t>
            </a:r>
            <a:r>
              <a:rPr lang="en-US" sz="2800" b="1" dirty="0">
                <a:solidFill>
                  <a:srgbClr val="00B050"/>
                </a:solidFill>
              </a:rPr>
              <a:t>0.30</a:t>
            </a:r>
          </a:p>
        </p:txBody>
      </p:sp>
      <p:sp>
        <p:nvSpPr>
          <p:cNvPr id="5" name="Oval 4"/>
          <p:cNvSpPr/>
          <p:nvPr/>
        </p:nvSpPr>
        <p:spPr>
          <a:xfrm>
            <a:off x="228600" y="227696"/>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sp>
        <p:nvSpPr>
          <p:cNvPr id="2" name="Footer Placeholder 1"/>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8320589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45091" name="Rectangle 3"/>
              <p:cNvSpPr>
                <a:spLocks noGrp="1" noChangeArrowheads="1"/>
              </p:cNvSpPr>
              <p:nvPr>
                <p:ph idx="4294967295"/>
              </p:nvPr>
            </p:nvSpPr>
            <p:spPr>
              <a:xfrm>
                <a:off x="228600" y="1587500"/>
                <a:ext cx="8915400" cy="4497388"/>
              </a:xfrm>
            </p:spPr>
            <p:txBody>
              <a:bodyPr>
                <a:normAutofit/>
              </a:bodyPr>
              <a:lstStyle/>
              <a:p>
                <a:pPr marL="458788" lvl="1" indent="-457200">
                  <a:buFont typeface="+mj-lt"/>
                  <a:buAutoNum type="arabicPeriod"/>
                </a:pPr>
                <a:r>
                  <a:rPr lang="en-US" sz="2000" dirty="0"/>
                  <a:t>Locate slope (i.e., rate of improvement </a:t>
                </a:r>
                <a:r>
                  <a:rPr lang="mr-IN" sz="2000" dirty="0"/>
                  <a:t>–</a:t>
                </a:r>
                <a:r>
                  <a:rPr lang="en-US" sz="2000" dirty="0"/>
                  <a:t> ROI) 		</a:t>
                </a:r>
                <a:r>
                  <a:rPr lang="en-US" sz="2800" b="1" dirty="0">
                    <a:solidFill>
                      <a:srgbClr val="00B050"/>
                    </a:solidFill>
                  </a:rPr>
                  <a:t>0.30</a:t>
                </a:r>
              </a:p>
              <a:p>
                <a:pPr marL="458788" lvl="1" indent="-457200">
                  <a:buFont typeface="+mj-lt"/>
                  <a:buAutoNum type="arabicPeriod"/>
                </a:pPr>
                <a:r>
                  <a:rPr lang="en-US" sz="2000" dirty="0"/>
                  <a:t>Multiply ROI by number of weeks left in intervention	</a:t>
                </a:r>
                <a:r>
                  <a:rPr lang="en-US" sz="2800" b="1" dirty="0">
                    <a:solidFill>
                      <a:srgbClr val="00B050"/>
                    </a:solidFill>
                  </a:rPr>
                  <a:t>0.30 </a:t>
                </a:r>
                <a14:m>
                  <m:oMath xmlns:m="http://schemas.openxmlformats.org/officeDocument/2006/math">
                    <m:r>
                      <a:rPr lang="en-US" sz="2800" i="1">
                        <a:latin typeface="Cambria Math" charset="0"/>
                      </a:rPr>
                      <m:t>×</m:t>
                    </m:r>
                  </m:oMath>
                </a14:m>
                <a:endParaRPr lang="en-US" sz="2800" b="1" dirty="0">
                  <a:solidFill>
                    <a:srgbClr val="00B0F0"/>
                  </a:solidFill>
                </a:endParaRPr>
              </a:p>
            </p:txBody>
          </p:sp>
        </mc:Choice>
        <mc:Fallback xmlns="">
          <p:sp>
            <p:nvSpPr>
              <p:cNvPr id="345091" name="Rectangle 3"/>
              <p:cNvSpPr>
                <a:spLocks noGrp="1" noRot="1" noChangeAspect="1" noMove="1" noResize="1" noEditPoints="1" noAdjustHandles="1" noChangeArrowheads="1" noChangeShapeType="1" noTextEdit="1"/>
              </p:cNvSpPr>
              <p:nvPr>
                <p:ph idx="1"/>
              </p:nvPr>
            </p:nvSpPr>
            <p:spPr>
              <a:xfrm>
                <a:off x="228600" y="1587500"/>
                <a:ext cx="8915400" cy="4497166"/>
              </a:xfrm>
              <a:blipFill rotWithShape="0">
                <a:blip r:embed="rId3"/>
                <a:stretch>
                  <a:fillRect l="-684" t="-1355"/>
                </a:stretch>
              </a:blipFill>
            </p:spPr>
            <p:txBody>
              <a:bodyPr/>
              <a:lstStyle/>
              <a:p>
                <a:r>
                  <a:rPr lang="en-US">
                    <a:noFill/>
                  </a:rPr>
                  <a:t> </a:t>
                </a:r>
              </a:p>
            </p:txBody>
          </p:sp>
        </mc:Fallback>
      </mc:AlternateContent>
      <p:sp>
        <p:nvSpPr>
          <p:cNvPr id="5" name="Oval 4"/>
          <p:cNvSpPr/>
          <p:nvPr/>
        </p:nvSpPr>
        <p:spPr>
          <a:xfrm>
            <a:off x="228600" y="227696"/>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sp>
        <p:nvSpPr>
          <p:cNvPr id="2" name="Footer Placeholder 1"/>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83095446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228601" y="1905000"/>
          <a:ext cx="868679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Left Bracket 4"/>
          <p:cNvSpPr/>
          <p:nvPr/>
        </p:nvSpPr>
        <p:spPr>
          <a:xfrm rot="5400000">
            <a:off x="5946775" y="2892425"/>
            <a:ext cx="495300" cy="4756150"/>
          </a:xfrm>
          <a:prstGeom prst="leftBracket">
            <a:avLst/>
          </a:prstGeom>
          <a:ln w="38100">
            <a:solidFill>
              <a:srgbClr val="FF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4330700" y="4653518"/>
            <a:ext cx="4152900" cy="369332"/>
          </a:xfrm>
          <a:prstGeom prst="rect">
            <a:avLst/>
          </a:prstGeom>
          <a:noFill/>
        </p:spPr>
        <p:txBody>
          <a:bodyPr wrap="square" rtlCol="0">
            <a:spAutoFit/>
          </a:bodyPr>
          <a:lstStyle/>
          <a:p>
            <a:r>
              <a:rPr lang="en-US" dirty="0">
                <a:solidFill>
                  <a:srgbClr val="FF9300"/>
                </a:solidFill>
              </a:rPr>
              <a:t>Number of weeks left in intervention</a:t>
            </a:r>
          </a:p>
        </p:txBody>
      </p:sp>
      <p:sp>
        <p:nvSpPr>
          <p:cNvPr id="12" name="Oval 11"/>
          <p:cNvSpPr/>
          <p:nvPr/>
        </p:nvSpPr>
        <p:spPr>
          <a:xfrm>
            <a:off x="228600" y="227696"/>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sp>
        <p:nvSpPr>
          <p:cNvPr id="2" name="Footer Placeholder 1"/>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9326047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45091" name="Rectangle 3"/>
              <p:cNvSpPr>
                <a:spLocks noGrp="1" noChangeArrowheads="1"/>
              </p:cNvSpPr>
              <p:nvPr>
                <p:ph idx="4294967295"/>
              </p:nvPr>
            </p:nvSpPr>
            <p:spPr>
              <a:xfrm>
                <a:off x="228600" y="1587500"/>
                <a:ext cx="8915400" cy="4497388"/>
              </a:xfrm>
            </p:spPr>
            <p:txBody>
              <a:bodyPr>
                <a:normAutofit/>
              </a:bodyPr>
              <a:lstStyle/>
              <a:p>
                <a:pPr marL="458788" lvl="1" indent="-457200">
                  <a:buFont typeface="+mj-lt"/>
                  <a:buAutoNum type="arabicPeriod"/>
                </a:pPr>
                <a:r>
                  <a:rPr lang="en-US" sz="2000" dirty="0"/>
                  <a:t>Locate slope (i.e., rate of improvement </a:t>
                </a:r>
                <a:r>
                  <a:rPr lang="mr-IN" sz="2000" dirty="0"/>
                  <a:t>–</a:t>
                </a:r>
                <a:r>
                  <a:rPr lang="en-US" sz="2000" dirty="0"/>
                  <a:t> ROI) 		</a:t>
                </a:r>
                <a:r>
                  <a:rPr lang="en-US" sz="2800" b="1" dirty="0">
                    <a:solidFill>
                      <a:srgbClr val="00B050"/>
                    </a:solidFill>
                  </a:rPr>
                  <a:t>0.30</a:t>
                </a:r>
              </a:p>
              <a:p>
                <a:pPr marL="458788" lvl="1" indent="-457200">
                  <a:buFont typeface="+mj-lt"/>
                  <a:buAutoNum type="arabicPeriod"/>
                </a:pPr>
                <a:r>
                  <a:rPr lang="en-US" sz="2000" dirty="0"/>
                  <a:t>Multiply ROI by number of weeks left in intervention	</a:t>
                </a:r>
                <a:r>
                  <a:rPr lang="en-US" sz="2800" b="1" dirty="0">
                    <a:solidFill>
                      <a:srgbClr val="00B050"/>
                    </a:solidFill>
                  </a:rPr>
                  <a:t>0.30 </a:t>
                </a:r>
                <a14:m>
                  <m:oMath xmlns:m="http://schemas.openxmlformats.org/officeDocument/2006/math">
                    <m:r>
                      <a:rPr lang="en-US" sz="2800" i="1">
                        <a:latin typeface="Cambria Math" charset="0"/>
                      </a:rPr>
                      <m:t>×</m:t>
                    </m:r>
                  </m:oMath>
                </a14:m>
                <a:r>
                  <a:rPr lang="en-US" sz="2800" b="1" dirty="0">
                    <a:solidFill>
                      <a:srgbClr val="FF9300"/>
                    </a:solidFill>
                  </a:rPr>
                  <a:t> 10 </a:t>
                </a:r>
                <a:r>
                  <a:rPr lang="en-US" sz="2800" b="1" dirty="0"/>
                  <a:t>=</a:t>
                </a:r>
                <a:r>
                  <a:rPr lang="en-US" sz="2800" b="1" dirty="0">
                    <a:solidFill>
                      <a:srgbClr val="FF9300"/>
                    </a:solidFill>
                  </a:rPr>
                  <a:t>  </a:t>
                </a:r>
                <a:r>
                  <a:rPr lang="en-US" sz="2800" b="1" dirty="0">
                    <a:solidFill>
                      <a:srgbClr val="FF8AD8"/>
                    </a:solidFill>
                  </a:rPr>
                  <a:t>3</a:t>
                </a:r>
                <a:endParaRPr lang="en-US" sz="2000" dirty="0"/>
              </a:p>
            </p:txBody>
          </p:sp>
        </mc:Choice>
        <mc:Fallback xmlns="">
          <p:sp>
            <p:nvSpPr>
              <p:cNvPr id="345091" name="Rectangle 3"/>
              <p:cNvSpPr>
                <a:spLocks noGrp="1" noRot="1" noChangeAspect="1" noMove="1" noResize="1" noEditPoints="1" noAdjustHandles="1" noChangeArrowheads="1" noChangeShapeType="1" noTextEdit="1"/>
              </p:cNvSpPr>
              <p:nvPr>
                <p:ph idx="1"/>
              </p:nvPr>
            </p:nvSpPr>
            <p:spPr>
              <a:xfrm>
                <a:off x="228600" y="1587500"/>
                <a:ext cx="8915400" cy="4497166"/>
              </a:xfrm>
              <a:blipFill rotWithShape="0">
                <a:blip r:embed="rId3"/>
                <a:stretch>
                  <a:fillRect l="-684" t="-1355"/>
                </a:stretch>
              </a:blipFill>
            </p:spPr>
            <p:txBody>
              <a:bodyPr/>
              <a:lstStyle/>
              <a:p>
                <a:r>
                  <a:rPr lang="en-US">
                    <a:noFill/>
                  </a:rPr>
                  <a:t> </a:t>
                </a:r>
              </a:p>
            </p:txBody>
          </p:sp>
        </mc:Fallback>
      </mc:AlternateContent>
      <p:sp>
        <p:nvSpPr>
          <p:cNvPr id="5" name="Oval 4"/>
          <p:cNvSpPr/>
          <p:nvPr/>
        </p:nvSpPr>
        <p:spPr>
          <a:xfrm>
            <a:off x="228600" y="227696"/>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sp>
        <p:nvSpPr>
          <p:cNvPr id="2" name="Footer Placeholder 1"/>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78075733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45091" name="Rectangle 3"/>
              <p:cNvSpPr>
                <a:spLocks noGrp="1" noChangeArrowheads="1"/>
              </p:cNvSpPr>
              <p:nvPr>
                <p:ph idx="4294967295"/>
              </p:nvPr>
            </p:nvSpPr>
            <p:spPr>
              <a:xfrm>
                <a:off x="228600" y="1587500"/>
                <a:ext cx="8915400" cy="4497388"/>
              </a:xfrm>
            </p:spPr>
            <p:txBody>
              <a:bodyPr>
                <a:normAutofit/>
              </a:bodyPr>
              <a:lstStyle/>
              <a:p>
                <a:pPr marL="458788" lvl="1" indent="-457200">
                  <a:buFont typeface="+mj-lt"/>
                  <a:buAutoNum type="arabicPeriod"/>
                </a:pPr>
                <a:r>
                  <a:rPr lang="en-US" sz="2000" dirty="0"/>
                  <a:t>Locate slope (i.e., rate of improvement </a:t>
                </a:r>
                <a:r>
                  <a:rPr lang="mr-IN" sz="2000" dirty="0"/>
                  <a:t>–</a:t>
                </a:r>
                <a:r>
                  <a:rPr lang="en-US" sz="2000" dirty="0"/>
                  <a:t> ROI) 		</a:t>
                </a:r>
                <a:r>
                  <a:rPr lang="en-US" sz="2800" b="1" dirty="0">
                    <a:solidFill>
                      <a:srgbClr val="00B050"/>
                    </a:solidFill>
                  </a:rPr>
                  <a:t>0.30</a:t>
                </a:r>
              </a:p>
              <a:p>
                <a:pPr marL="458788" lvl="1" indent="-457200">
                  <a:buFont typeface="+mj-lt"/>
                  <a:buAutoNum type="arabicPeriod"/>
                </a:pPr>
                <a:r>
                  <a:rPr lang="en-US" sz="2000" dirty="0"/>
                  <a:t>Multiply ROI by number of weeks left in intervention	</a:t>
                </a:r>
                <a:r>
                  <a:rPr lang="en-US" sz="2800" b="1" dirty="0">
                    <a:solidFill>
                      <a:srgbClr val="00B050"/>
                    </a:solidFill>
                  </a:rPr>
                  <a:t>0.30 </a:t>
                </a:r>
                <a14:m>
                  <m:oMath xmlns:m="http://schemas.openxmlformats.org/officeDocument/2006/math">
                    <m:r>
                      <a:rPr lang="en-US" sz="2800" i="1">
                        <a:latin typeface="Cambria Math" charset="0"/>
                      </a:rPr>
                      <m:t>×</m:t>
                    </m:r>
                  </m:oMath>
                </a14:m>
                <a:r>
                  <a:rPr lang="en-US" sz="2800" b="1" dirty="0">
                    <a:solidFill>
                      <a:srgbClr val="FF9300"/>
                    </a:solidFill>
                  </a:rPr>
                  <a:t> 10 </a:t>
                </a:r>
                <a:r>
                  <a:rPr lang="en-US" sz="2800" b="1" dirty="0"/>
                  <a:t>=</a:t>
                </a:r>
                <a:r>
                  <a:rPr lang="en-US" sz="2800" b="1" dirty="0">
                    <a:solidFill>
                      <a:srgbClr val="FF9300"/>
                    </a:solidFill>
                  </a:rPr>
                  <a:t>  </a:t>
                </a:r>
                <a:r>
                  <a:rPr lang="en-US" sz="2800" b="1" dirty="0">
                    <a:solidFill>
                      <a:srgbClr val="FF8AD8"/>
                    </a:solidFill>
                  </a:rPr>
                  <a:t>3</a:t>
                </a:r>
                <a:endParaRPr lang="en-US" sz="2000" dirty="0"/>
              </a:p>
              <a:p>
                <a:pPr marL="458788" lvl="1" indent="-457200">
                  <a:buFont typeface="+mj-lt"/>
                  <a:buAutoNum type="arabicPeriod"/>
                </a:pPr>
                <a:r>
                  <a:rPr lang="en-US" sz="2000" dirty="0"/>
                  <a:t>Add to baseline of progress monitoring scores		</a:t>
                </a:r>
                <a:r>
                  <a:rPr lang="en-US" sz="2800" b="1" dirty="0">
                    <a:solidFill>
                      <a:srgbClr val="FF8AD8"/>
                    </a:solidFill>
                  </a:rPr>
                  <a:t> 3 </a:t>
                </a:r>
                <a:r>
                  <a:rPr lang="en-US" sz="2800" b="1" dirty="0"/>
                  <a:t>+</a:t>
                </a:r>
                <a:endParaRPr lang="en-US" sz="2800" b="1" dirty="0">
                  <a:solidFill>
                    <a:srgbClr val="00B0F0"/>
                  </a:solidFill>
                </a:endParaRPr>
              </a:p>
            </p:txBody>
          </p:sp>
        </mc:Choice>
        <mc:Fallback xmlns="">
          <p:sp>
            <p:nvSpPr>
              <p:cNvPr id="345091" name="Rectangle 3"/>
              <p:cNvSpPr>
                <a:spLocks noGrp="1" noRot="1" noChangeAspect="1" noMove="1" noResize="1" noEditPoints="1" noAdjustHandles="1" noChangeArrowheads="1" noChangeShapeType="1" noTextEdit="1"/>
              </p:cNvSpPr>
              <p:nvPr>
                <p:ph idx="1"/>
              </p:nvPr>
            </p:nvSpPr>
            <p:spPr>
              <a:xfrm>
                <a:off x="228600" y="1587500"/>
                <a:ext cx="8915400" cy="4497166"/>
              </a:xfrm>
              <a:blipFill rotWithShape="0">
                <a:blip r:embed="rId3"/>
                <a:stretch>
                  <a:fillRect l="-684" t="-1355"/>
                </a:stretch>
              </a:blipFill>
            </p:spPr>
            <p:txBody>
              <a:bodyPr/>
              <a:lstStyle/>
              <a:p>
                <a:r>
                  <a:rPr lang="en-US">
                    <a:noFill/>
                  </a:rPr>
                  <a:t> </a:t>
                </a:r>
              </a:p>
            </p:txBody>
          </p:sp>
        </mc:Fallback>
      </mc:AlternateContent>
      <p:sp>
        <p:nvSpPr>
          <p:cNvPr id="5" name="Oval 4"/>
          <p:cNvSpPr/>
          <p:nvPr/>
        </p:nvSpPr>
        <p:spPr>
          <a:xfrm>
            <a:off x="228600" y="227696"/>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sp>
        <p:nvSpPr>
          <p:cNvPr id="2" name="Footer Placeholder 1"/>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87602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228601" y="1905000"/>
          <a:ext cx="8686799" cy="406400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5" name="TextBox 4"/>
              <p:cNvSpPr txBox="1"/>
              <p:nvPr/>
            </p:nvSpPr>
            <p:spPr>
              <a:xfrm>
                <a:off x="566571" y="4424918"/>
                <a:ext cx="4152900" cy="646331"/>
              </a:xfrm>
              <a:prstGeom prst="rect">
                <a:avLst/>
              </a:prstGeom>
              <a:noFill/>
            </p:spPr>
            <p:txBody>
              <a:bodyPr wrap="square" rtlCol="0">
                <a:spAutoFit/>
              </a:bodyPr>
              <a:lstStyle/>
              <a:p>
                <a:r>
                  <a:rPr lang="en-US" b="1" dirty="0">
                    <a:solidFill>
                      <a:srgbClr val="00B0F0"/>
                    </a:solidFill>
                  </a:rPr>
                  <a:t>Baseline</a:t>
                </a:r>
                <a:r>
                  <a:rPr lang="en-US" dirty="0">
                    <a:solidFill>
                      <a:srgbClr val="00B0F0"/>
                    </a:solidFill>
                  </a:rPr>
                  <a:t>: 7 + 5 + 8 = 20</a:t>
                </a:r>
              </a:p>
              <a:p>
                <a:r>
                  <a:rPr lang="en-US" dirty="0">
                    <a:solidFill>
                      <a:srgbClr val="00B0F0"/>
                    </a:solidFill>
                  </a:rPr>
                  <a:t>	20 </a:t>
                </a:r>
                <a14:m>
                  <m:oMath xmlns:m="http://schemas.openxmlformats.org/officeDocument/2006/math">
                    <m:r>
                      <a:rPr lang="en-US" i="1">
                        <a:solidFill>
                          <a:srgbClr val="00B0F0"/>
                        </a:solidFill>
                        <a:latin typeface="Cambria Math" charset="0"/>
                      </a:rPr>
                      <m:t>÷</m:t>
                    </m:r>
                    <m:r>
                      <a:rPr lang="en-US" b="0" i="0" smtClean="0">
                        <a:solidFill>
                          <a:srgbClr val="00B0F0"/>
                        </a:solidFill>
                        <a:latin typeface="Cambria Math" charset="0"/>
                      </a:rPr>
                      <m:t>3=6.7</m:t>
                    </m:r>
                  </m:oMath>
                </a14:m>
                <a:r>
                  <a:rPr lang="en-US" dirty="0">
                    <a:solidFill>
                      <a:srgbClr val="00B0F0"/>
                    </a:solidFill>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66571" y="4424918"/>
                <a:ext cx="4152900" cy="646331"/>
              </a:xfrm>
              <a:prstGeom prst="rect">
                <a:avLst/>
              </a:prstGeom>
              <a:blipFill rotWithShape="0">
                <a:blip r:embed="rId4"/>
                <a:stretch>
                  <a:fillRect l="-1322" t="-6604" b="-13208"/>
                </a:stretch>
              </a:blipFill>
            </p:spPr>
            <p:txBody>
              <a:bodyPr/>
              <a:lstStyle/>
              <a:p>
                <a:r>
                  <a:rPr lang="en-US">
                    <a:noFill/>
                  </a:rPr>
                  <a:t> </a:t>
                </a:r>
              </a:p>
            </p:txBody>
          </p:sp>
        </mc:Fallback>
      </mc:AlternateContent>
      <p:sp>
        <p:nvSpPr>
          <p:cNvPr id="7" name="Oval 6"/>
          <p:cNvSpPr/>
          <p:nvPr/>
        </p:nvSpPr>
        <p:spPr>
          <a:xfrm>
            <a:off x="228600" y="227696"/>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sp>
        <p:nvSpPr>
          <p:cNvPr id="2" name="Footer Placeholder 1"/>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70469529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45091" name="Rectangle 3"/>
              <p:cNvSpPr>
                <a:spLocks noGrp="1" noChangeArrowheads="1"/>
              </p:cNvSpPr>
              <p:nvPr>
                <p:ph idx="4294967295"/>
              </p:nvPr>
            </p:nvSpPr>
            <p:spPr>
              <a:xfrm>
                <a:off x="228600" y="1587500"/>
                <a:ext cx="8915400" cy="4497388"/>
              </a:xfrm>
            </p:spPr>
            <p:txBody>
              <a:bodyPr>
                <a:normAutofit/>
              </a:bodyPr>
              <a:lstStyle/>
              <a:p>
                <a:pPr marL="458788" lvl="1" indent="-457200">
                  <a:buFont typeface="+mj-lt"/>
                  <a:buAutoNum type="arabicPeriod"/>
                </a:pPr>
                <a:r>
                  <a:rPr lang="en-US" sz="2000" dirty="0"/>
                  <a:t>Locate slope (i.e., rate of improvement </a:t>
                </a:r>
                <a:r>
                  <a:rPr lang="mr-IN" sz="2000" dirty="0"/>
                  <a:t>–</a:t>
                </a:r>
                <a:r>
                  <a:rPr lang="en-US" sz="2000" dirty="0"/>
                  <a:t> ROI) 		</a:t>
                </a:r>
                <a:r>
                  <a:rPr lang="en-US" sz="2800" b="1" dirty="0">
                    <a:solidFill>
                      <a:srgbClr val="00B050"/>
                    </a:solidFill>
                  </a:rPr>
                  <a:t>0.30</a:t>
                </a:r>
              </a:p>
              <a:p>
                <a:pPr marL="458788" lvl="1" indent="-457200">
                  <a:buFont typeface="+mj-lt"/>
                  <a:buAutoNum type="arabicPeriod"/>
                </a:pPr>
                <a:r>
                  <a:rPr lang="en-US" sz="2000" dirty="0"/>
                  <a:t>Multiply ROI by number of weeks left in intervention	</a:t>
                </a:r>
                <a:r>
                  <a:rPr lang="en-US" sz="2800" b="1" dirty="0">
                    <a:solidFill>
                      <a:srgbClr val="00B050"/>
                    </a:solidFill>
                  </a:rPr>
                  <a:t>0.30 </a:t>
                </a:r>
                <a14:m>
                  <m:oMath xmlns:m="http://schemas.openxmlformats.org/officeDocument/2006/math">
                    <m:r>
                      <a:rPr lang="en-US" sz="2800" i="1">
                        <a:latin typeface="Cambria Math" charset="0"/>
                      </a:rPr>
                      <m:t>×</m:t>
                    </m:r>
                  </m:oMath>
                </a14:m>
                <a:r>
                  <a:rPr lang="en-US" sz="2800" b="1" dirty="0">
                    <a:solidFill>
                      <a:srgbClr val="FF9300"/>
                    </a:solidFill>
                  </a:rPr>
                  <a:t> 10 </a:t>
                </a:r>
                <a:r>
                  <a:rPr lang="en-US" sz="2800" b="1" dirty="0"/>
                  <a:t>=</a:t>
                </a:r>
                <a:r>
                  <a:rPr lang="en-US" sz="2800" b="1" dirty="0">
                    <a:solidFill>
                      <a:srgbClr val="FF9300"/>
                    </a:solidFill>
                  </a:rPr>
                  <a:t>  </a:t>
                </a:r>
                <a:r>
                  <a:rPr lang="en-US" sz="2800" b="1" dirty="0">
                    <a:solidFill>
                      <a:srgbClr val="FF8AD8"/>
                    </a:solidFill>
                  </a:rPr>
                  <a:t>3</a:t>
                </a:r>
                <a:endParaRPr lang="en-US" sz="2000" dirty="0"/>
              </a:p>
              <a:p>
                <a:pPr marL="458788" lvl="1" indent="-457200">
                  <a:buFont typeface="+mj-lt"/>
                  <a:buAutoNum type="arabicPeriod"/>
                </a:pPr>
                <a:r>
                  <a:rPr lang="en-US" sz="2000" dirty="0"/>
                  <a:t>Add to baseline of progress monitoring scores		</a:t>
                </a:r>
                <a:r>
                  <a:rPr lang="en-US" sz="2800" b="1" dirty="0">
                    <a:solidFill>
                      <a:srgbClr val="FF8AD8"/>
                    </a:solidFill>
                  </a:rPr>
                  <a:t> 3 </a:t>
                </a:r>
                <a:r>
                  <a:rPr lang="en-US" sz="2800" b="1" dirty="0"/>
                  <a:t>+</a:t>
                </a:r>
                <a:r>
                  <a:rPr lang="en-US" sz="2800" b="1" dirty="0">
                    <a:solidFill>
                      <a:srgbClr val="FF8AD8"/>
                    </a:solidFill>
                  </a:rPr>
                  <a:t> </a:t>
                </a:r>
                <a:r>
                  <a:rPr lang="en-US" sz="2800" b="1" dirty="0">
                    <a:solidFill>
                      <a:srgbClr val="00B0F0"/>
                    </a:solidFill>
                  </a:rPr>
                  <a:t>6.7 </a:t>
                </a:r>
                <a:r>
                  <a:rPr lang="en-US" sz="2800" b="1" dirty="0"/>
                  <a:t>= </a:t>
                </a:r>
                <a:r>
                  <a:rPr lang="en-US" sz="2800" b="1" dirty="0">
                    <a:solidFill>
                      <a:schemeClr val="accent4"/>
                    </a:solidFill>
                  </a:rPr>
                  <a:t>9.7</a:t>
                </a:r>
                <a:r>
                  <a:rPr lang="en-US" sz="2800" b="1" dirty="0">
                    <a:solidFill>
                      <a:srgbClr val="00B0F0"/>
                    </a:solidFill>
                  </a:rPr>
                  <a:t> </a:t>
                </a:r>
              </a:p>
            </p:txBody>
          </p:sp>
        </mc:Choice>
        <mc:Fallback xmlns="">
          <p:sp>
            <p:nvSpPr>
              <p:cNvPr id="345091" name="Rectangle 3"/>
              <p:cNvSpPr>
                <a:spLocks noGrp="1" noRot="1" noChangeAspect="1" noMove="1" noResize="1" noEditPoints="1" noAdjustHandles="1" noChangeArrowheads="1" noChangeShapeType="1" noTextEdit="1"/>
              </p:cNvSpPr>
              <p:nvPr>
                <p:ph idx="1"/>
              </p:nvPr>
            </p:nvSpPr>
            <p:spPr>
              <a:xfrm>
                <a:off x="228600" y="1587500"/>
                <a:ext cx="8915400" cy="4497166"/>
              </a:xfrm>
              <a:blipFill rotWithShape="0">
                <a:blip r:embed="rId3"/>
                <a:stretch>
                  <a:fillRect l="-684" t="-1355"/>
                </a:stretch>
              </a:blipFill>
            </p:spPr>
            <p:txBody>
              <a:bodyPr/>
              <a:lstStyle/>
              <a:p>
                <a:r>
                  <a:rPr lang="en-US">
                    <a:noFill/>
                  </a:rPr>
                  <a:t> </a:t>
                </a:r>
              </a:p>
            </p:txBody>
          </p:sp>
        </mc:Fallback>
      </mc:AlternateContent>
      <p:sp>
        <p:nvSpPr>
          <p:cNvPr id="5" name="Oval 4"/>
          <p:cNvSpPr/>
          <p:nvPr/>
        </p:nvSpPr>
        <p:spPr>
          <a:xfrm>
            <a:off x="228600" y="227696"/>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sp>
        <p:nvSpPr>
          <p:cNvPr id="2" name="Footer Placeholder 1"/>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52790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Copyright 2018 Sarah R. Powell, Ph.D.</a:t>
            </a:r>
          </a:p>
        </p:txBody>
      </p:sp>
      <p:sp>
        <p:nvSpPr>
          <p:cNvPr id="6" name="Left Brace 5"/>
          <p:cNvSpPr/>
          <p:nvPr/>
        </p:nvSpPr>
        <p:spPr>
          <a:xfrm>
            <a:off x="3489960" y="2225040"/>
            <a:ext cx="304800" cy="4254788"/>
          </a:xfrm>
          <a:prstGeom prst="leftBrace">
            <a:avLst/>
          </a:prstGeom>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2520740" y="3998491"/>
            <a:ext cx="931665" cy="707886"/>
          </a:xfrm>
          <a:prstGeom prst="rect">
            <a:avLst/>
          </a:prstGeom>
          <a:noFill/>
        </p:spPr>
        <p:txBody>
          <a:bodyPr wrap="none" rtlCol="0">
            <a:spAutoFit/>
          </a:bodyPr>
          <a:lstStyle/>
          <a:p>
            <a:r>
              <a:rPr lang="en-US" sz="4000" b="1" dirty="0">
                <a:solidFill>
                  <a:schemeClr val="accent1"/>
                </a:solidFill>
              </a:rPr>
              <a:t>DBI</a:t>
            </a:r>
          </a:p>
        </p:txBody>
      </p:sp>
      <p:pic>
        <p:nvPicPr>
          <p:cNvPr id="9" name="Picture 8">
            <a:extLst>
              <a:ext uri="{FF2B5EF4-FFF2-40B4-BE49-F238E27FC236}">
                <a16:creationId xmlns:a16="http://schemas.microsoft.com/office/drawing/2014/main" id="{4CE8B3B9-9AB5-9146-9895-D983592DE0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32315" y="0"/>
            <a:ext cx="5055577" cy="6858000"/>
          </a:xfrm>
          <a:prstGeom prst="rect">
            <a:avLst/>
          </a:prstGeom>
        </p:spPr>
      </p:pic>
    </p:spTree>
    <p:extLst>
      <p:ext uri="{BB962C8B-B14F-4D97-AF65-F5344CB8AC3E}">
        <p14:creationId xmlns:p14="http://schemas.microsoft.com/office/powerpoint/2010/main" val="73492918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28600" y="227696"/>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graphicFrame>
        <p:nvGraphicFramePr>
          <p:cNvPr id="8" name="Chart 7"/>
          <p:cNvGraphicFramePr/>
          <p:nvPr>
            <p:extLst>
              <p:ext uri="{D42A27DB-BD31-4B8C-83A1-F6EECF244321}">
                <p14:modId xmlns:p14="http://schemas.microsoft.com/office/powerpoint/2010/main" val="1767560869"/>
              </p:ext>
            </p:extLst>
          </p:nvPr>
        </p:nvGraphicFramePr>
        <p:xfrm>
          <a:off x="228601" y="2208896"/>
          <a:ext cx="868679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8293100" y="5071476"/>
            <a:ext cx="698500" cy="461665"/>
          </a:xfrm>
          <a:prstGeom prst="rect">
            <a:avLst/>
          </a:prstGeom>
          <a:noFill/>
        </p:spPr>
        <p:txBody>
          <a:bodyPr wrap="square" rtlCol="0">
            <a:spAutoFit/>
          </a:bodyPr>
          <a:lstStyle/>
          <a:p>
            <a:r>
              <a:rPr lang="en-US" sz="2400" b="1" dirty="0">
                <a:solidFill>
                  <a:srgbClr val="00B050"/>
                </a:solidFill>
              </a:rPr>
              <a:t>X</a:t>
            </a:r>
          </a:p>
        </p:txBody>
      </p:sp>
      <p:cxnSp>
        <p:nvCxnSpPr>
          <p:cNvPr id="9" name="Straight Connector 8"/>
          <p:cNvCxnSpPr/>
          <p:nvPr/>
        </p:nvCxnSpPr>
        <p:spPr>
          <a:xfrm flipH="1">
            <a:off x="2882900" y="5294996"/>
            <a:ext cx="5626100" cy="225445"/>
          </a:xfrm>
          <a:prstGeom prst="line">
            <a:avLst/>
          </a:prstGeom>
          <a:ln w="3492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1" name="Rectangle 3"/>
          <p:cNvSpPr>
            <a:spLocks noGrp="1" noChangeArrowheads="1"/>
          </p:cNvSpPr>
          <p:nvPr>
            <p:ph idx="4294967295"/>
          </p:nvPr>
        </p:nvSpPr>
        <p:spPr>
          <a:xfrm>
            <a:off x="0" y="1446896"/>
            <a:ext cx="8686800" cy="4089400"/>
          </a:xfrm>
        </p:spPr>
        <p:txBody>
          <a:bodyPr>
            <a:normAutofit/>
          </a:bodyPr>
          <a:lstStyle/>
          <a:p>
            <a:pPr marL="458788" lvl="1" indent="-457200">
              <a:buFont typeface="+mj-lt"/>
              <a:buAutoNum type="arabicPeriod" startAt="4"/>
            </a:pPr>
            <a:r>
              <a:rPr lang="en-US" sz="2000" dirty="0"/>
              <a:t>Mark goal on student graph with an X</a:t>
            </a:r>
          </a:p>
          <a:p>
            <a:pPr marL="458788" lvl="1" indent="-457200">
              <a:buFont typeface="+mj-lt"/>
              <a:buAutoNum type="arabicPeriod" startAt="4"/>
            </a:pPr>
            <a:r>
              <a:rPr lang="en-US" sz="2000" dirty="0"/>
              <a:t>Draw goal-line from baseline progress monitoring scores to X</a:t>
            </a:r>
          </a:p>
          <a:p>
            <a:endParaRPr lang="en-US" dirty="0"/>
          </a:p>
        </p:txBody>
      </p:sp>
      <p:sp>
        <p:nvSpPr>
          <p:cNvPr id="2" name="Footer Placeholder 1"/>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37789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dissolv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28600" y="1912775"/>
            <a:ext cx="3859795" cy="1219200"/>
          </a:xfrm>
          <a:prstGeom prst="ellipse">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Benchmark</a:t>
            </a:r>
          </a:p>
        </p:txBody>
      </p:sp>
      <p:sp>
        <p:nvSpPr>
          <p:cNvPr id="6" name="Oval 5"/>
          <p:cNvSpPr/>
          <p:nvPr/>
        </p:nvSpPr>
        <p:spPr>
          <a:xfrm>
            <a:off x="2642102" y="3036666"/>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sp>
        <p:nvSpPr>
          <p:cNvPr id="7" name="Oval 6"/>
          <p:cNvSpPr/>
          <p:nvPr/>
        </p:nvSpPr>
        <p:spPr>
          <a:xfrm>
            <a:off x="5055604" y="4160557"/>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sp>
        <p:nvSpPr>
          <p:cNvPr id="4" name="Footer Placeholder 3"/>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20322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1" name="Rectangle 3"/>
          <p:cNvSpPr>
            <a:spLocks noGrp="1" noChangeArrowheads="1"/>
          </p:cNvSpPr>
          <p:nvPr>
            <p:ph idx="4294967295"/>
          </p:nvPr>
        </p:nvSpPr>
        <p:spPr>
          <a:xfrm>
            <a:off x="0" y="1587500"/>
            <a:ext cx="8686800" cy="4497388"/>
          </a:xfrm>
        </p:spPr>
        <p:txBody>
          <a:bodyPr>
            <a:normAutofit/>
          </a:bodyPr>
          <a:lstStyle/>
          <a:p>
            <a:pPr marL="457200" indent="-457200">
              <a:buClr>
                <a:schemeClr val="bg1"/>
              </a:buClr>
              <a:buAutoNum type="arabicPeriod"/>
            </a:pPr>
            <a:r>
              <a:rPr lang="en-US" dirty="0"/>
              <a:t>Identify student’s (slope) </a:t>
            </a:r>
          </a:p>
          <a:p>
            <a:pPr marL="457200" indent="-457200">
              <a:buClr>
                <a:schemeClr val="bg1"/>
              </a:buClr>
              <a:buAutoNum type="arabicPeriod"/>
            </a:pPr>
            <a:r>
              <a:rPr lang="en-US" dirty="0"/>
              <a:t>Multiply slope by 1.5</a:t>
            </a:r>
          </a:p>
          <a:p>
            <a:pPr marL="457200" indent="-457200">
              <a:buClr>
                <a:schemeClr val="bg1"/>
              </a:buClr>
              <a:buAutoNum type="arabicPeriod"/>
            </a:pPr>
            <a:r>
              <a:rPr lang="en-US" dirty="0"/>
              <a:t>Multiply by number of weeks until end of intervention</a:t>
            </a:r>
          </a:p>
          <a:p>
            <a:pPr marL="457200" indent="-457200">
              <a:buClr>
                <a:schemeClr val="bg1"/>
              </a:buClr>
              <a:buAutoNum type="arabicPeriod"/>
            </a:pPr>
            <a:r>
              <a:rPr lang="en-US" dirty="0"/>
              <a:t>Add to student’s baseline score</a:t>
            </a:r>
          </a:p>
          <a:p>
            <a:pPr marL="458788" lvl="1" indent="-457200">
              <a:buFont typeface="+mj-lt"/>
              <a:buAutoNum type="arabicPeriod" startAt="5"/>
            </a:pPr>
            <a:r>
              <a:rPr lang="en-US" dirty="0"/>
              <a:t>Mark goal on student graph with an X</a:t>
            </a:r>
          </a:p>
          <a:p>
            <a:pPr marL="458788" lvl="1" indent="-457200">
              <a:buFont typeface="+mj-lt"/>
              <a:buAutoNum type="arabicPeriod" startAt="5"/>
            </a:pPr>
            <a:r>
              <a:rPr lang="en-US" dirty="0"/>
              <a:t>Draw goal-line from baseline progress monitoring scores to X</a:t>
            </a:r>
          </a:p>
          <a:p>
            <a:endParaRPr lang="en-US" dirty="0"/>
          </a:p>
        </p:txBody>
      </p:sp>
      <p:sp>
        <p:nvSpPr>
          <p:cNvPr id="4" name="Oval 3"/>
          <p:cNvSpPr/>
          <p:nvPr/>
        </p:nvSpPr>
        <p:spPr>
          <a:xfrm>
            <a:off x="228600" y="160057"/>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sp>
        <p:nvSpPr>
          <p:cNvPr id="2" name="Footer Placeholder 1"/>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4083610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1" name="Rectangle 3"/>
          <p:cNvSpPr>
            <a:spLocks noGrp="1" noChangeArrowheads="1"/>
          </p:cNvSpPr>
          <p:nvPr>
            <p:ph idx="4294967295"/>
          </p:nvPr>
        </p:nvSpPr>
        <p:spPr>
          <a:xfrm>
            <a:off x="0" y="1587500"/>
            <a:ext cx="8686800" cy="4497388"/>
          </a:xfrm>
        </p:spPr>
        <p:txBody>
          <a:bodyPr>
            <a:normAutofit/>
          </a:bodyPr>
          <a:lstStyle/>
          <a:p>
            <a:pPr marL="457200" indent="-457200">
              <a:buClr>
                <a:schemeClr val="bg1"/>
              </a:buClr>
              <a:buAutoNum type="arabicPeriod"/>
            </a:pPr>
            <a:r>
              <a:rPr lang="en-US" dirty="0"/>
              <a:t>Identify student’s (slope) </a:t>
            </a:r>
          </a:p>
        </p:txBody>
      </p:sp>
      <p:sp>
        <p:nvSpPr>
          <p:cNvPr id="4" name="Oval 3"/>
          <p:cNvSpPr/>
          <p:nvPr/>
        </p:nvSpPr>
        <p:spPr>
          <a:xfrm>
            <a:off x="228600" y="160057"/>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sp>
        <p:nvSpPr>
          <p:cNvPr id="5" name="Rectangle 4"/>
          <p:cNvSpPr/>
          <p:nvPr/>
        </p:nvSpPr>
        <p:spPr>
          <a:xfrm>
            <a:off x="2400300" y="2157191"/>
            <a:ext cx="4343400" cy="123444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SLOPE CALCULATION:</a:t>
            </a:r>
          </a:p>
          <a:p>
            <a:pPr algn="ctr"/>
            <a:r>
              <a:rPr lang="en-US" sz="2400" u="sng" dirty="0">
                <a:solidFill>
                  <a:schemeClr val="bg1"/>
                </a:solidFill>
              </a:rPr>
              <a:t>3</a:t>
            </a:r>
            <a:r>
              <a:rPr lang="en-US" sz="2400" u="sng" baseline="30000" dirty="0">
                <a:solidFill>
                  <a:schemeClr val="bg1"/>
                </a:solidFill>
              </a:rPr>
              <a:t>rd</a:t>
            </a:r>
            <a:r>
              <a:rPr lang="en-US" sz="2400" u="sng" dirty="0">
                <a:solidFill>
                  <a:schemeClr val="bg1"/>
                </a:solidFill>
              </a:rPr>
              <a:t> median </a:t>
            </a:r>
            <a:r>
              <a:rPr lang="mr-IN" sz="2400" u="sng" dirty="0">
                <a:solidFill>
                  <a:schemeClr val="bg1"/>
                </a:solidFill>
              </a:rPr>
              <a:t>–</a:t>
            </a:r>
            <a:r>
              <a:rPr lang="en-US" sz="2400" u="sng" dirty="0">
                <a:solidFill>
                  <a:schemeClr val="bg1"/>
                </a:solidFill>
              </a:rPr>
              <a:t> 1</a:t>
            </a:r>
            <a:r>
              <a:rPr lang="en-US" sz="2400" u="sng" baseline="30000" dirty="0">
                <a:solidFill>
                  <a:schemeClr val="bg1"/>
                </a:solidFill>
              </a:rPr>
              <a:t>st</a:t>
            </a:r>
            <a:r>
              <a:rPr lang="en-US" sz="2400" u="sng" dirty="0">
                <a:solidFill>
                  <a:schemeClr val="bg1"/>
                </a:solidFill>
              </a:rPr>
              <a:t> median</a:t>
            </a:r>
          </a:p>
          <a:p>
            <a:pPr algn="ctr"/>
            <a:r>
              <a:rPr lang="en-US" sz="2400" dirty="0">
                <a:solidFill>
                  <a:schemeClr val="bg1"/>
                </a:solidFill>
              </a:rPr>
              <a:t>#data points </a:t>
            </a:r>
            <a:r>
              <a:rPr lang="mr-IN" sz="2400" dirty="0">
                <a:solidFill>
                  <a:schemeClr val="bg1"/>
                </a:solidFill>
              </a:rPr>
              <a:t>–</a:t>
            </a:r>
            <a:r>
              <a:rPr lang="en-US" sz="2400" dirty="0">
                <a:solidFill>
                  <a:schemeClr val="bg1"/>
                </a:solidFill>
              </a:rPr>
              <a:t> 1 </a:t>
            </a:r>
          </a:p>
        </p:txBody>
      </p:sp>
      <p:sp>
        <p:nvSpPr>
          <p:cNvPr id="2" name="Footer Placeholder 1"/>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02933860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1" name="Rectangle 3"/>
          <p:cNvSpPr>
            <a:spLocks noGrp="1" noChangeArrowheads="1"/>
          </p:cNvSpPr>
          <p:nvPr>
            <p:ph idx="4294967295"/>
          </p:nvPr>
        </p:nvSpPr>
        <p:spPr>
          <a:xfrm>
            <a:off x="0" y="1587500"/>
            <a:ext cx="8686800" cy="4497388"/>
          </a:xfrm>
        </p:spPr>
        <p:txBody>
          <a:bodyPr>
            <a:normAutofit/>
          </a:bodyPr>
          <a:lstStyle/>
          <a:p>
            <a:pPr marL="457200" indent="-457200">
              <a:buClr>
                <a:schemeClr val="bg1"/>
              </a:buClr>
              <a:buAutoNum type="arabicPeriod"/>
            </a:pPr>
            <a:r>
              <a:rPr lang="en-US" dirty="0"/>
              <a:t>Identify student’s (slope) </a:t>
            </a:r>
          </a:p>
        </p:txBody>
      </p:sp>
      <p:sp>
        <p:nvSpPr>
          <p:cNvPr id="4" name="Oval 3"/>
          <p:cNvSpPr/>
          <p:nvPr/>
        </p:nvSpPr>
        <p:spPr>
          <a:xfrm>
            <a:off x="228600" y="160057"/>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graphicFrame>
        <p:nvGraphicFramePr>
          <p:cNvPr id="6" name="Chart 5"/>
          <p:cNvGraphicFramePr/>
          <p:nvPr>
            <p:extLst/>
          </p:nvPr>
        </p:nvGraphicFramePr>
        <p:xfrm>
          <a:off x="228600" y="2020666"/>
          <a:ext cx="868679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470400" y="569643"/>
            <a:ext cx="4343400" cy="123444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SLOPE CALCULATION:</a:t>
            </a:r>
          </a:p>
          <a:p>
            <a:pPr algn="ctr"/>
            <a:r>
              <a:rPr lang="en-US" sz="2400" u="sng" dirty="0">
                <a:solidFill>
                  <a:schemeClr val="bg1"/>
                </a:solidFill>
              </a:rPr>
              <a:t>3</a:t>
            </a:r>
            <a:r>
              <a:rPr lang="en-US" sz="2400" u="sng" baseline="30000" dirty="0">
                <a:solidFill>
                  <a:schemeClr val="bg1"/>
                </a:solidFill>
              </a:rPr>
              <a:t>rd</a:t>
            </a:r>
            <a:r>
              <a:rPr lang="en-US" sz="2400" u="sng" dirty="0">
                <a:solidFill>
                  <a:schemeClr val="bg1"/>
                </a:solidFill>
              </a:rPr>
              <a:t> median </a:t>
            </a:r>
            <a:r>
              <a:rPr lang="mr-IN" sz="2400" u="sng" dirty="0">
                <a:solidFill>
                  <a:schemeClr val="bg1"/>
                </a:solidFill>
              </a:rPr>
              <a:t>–</a:t>
            </a:r>
            <a:r>
              <a:rPr lang="en-US" sz="2400" u="sng" dirty="0">
                <a:solidFill>
                  <a:schemeClr val="bg1"/>
                </a:solidFill>
              </a:rPr>
              <a:t> 1</a:t>
            </a:r>
            <a:r>
              <a:rPr lang="en-US" sz="2400" u="sng" baseline="30000" dirty="0">
                <a:solidFill>
                  <a:schemeClr val="bg1"/>
                </a:solidFill>
              </a:rPr>
              <a:t>st</a:t>
            </a:r>
            <a:r>
              <a:rPr lang="en-US" sz="2400" u="sng" dirty="0">
                <a:solidFill>
                  <a:schemeClr val="bg1"/>
                </a:solidFill>
              </a:rPr>
              <a:t> median</a:t>
            </a:r>
          </a:p>
          <a:p>
            <a:pPr algn="ctr"/>
            <a:r>
              <a:rPr lang="en-US" sz="2400" dirty="0">
                <a:solidFill>
                  <a:schemeClr val="bg1"/>
                </a:solidFill>
              </a:rPr>
              <a:t>#data points </a:t>
            </a:r>
            <a:r>
              <a:rPr lang="mr-IN" sz="2400" dirty="0">
                <a:solidFill>
                  <a:schemeClr val="bg1"/>
                </a:solidFill>
              </a:rPr>
              <a:t>–</a:t>
            </a:r>
            <a:r>
              <a:rPr lang="en-US" sz="2400" dirty="0">
                <a:solidFill>
                  <a:schemeClr val="bg1"/>
                </a:solidFill>
              </a:rPr>
              <a:t> 1 </a:t>
            </a:r>
          </a:p>
        </p:txBody>
      </p:sp>
      <p:cxnSp>
        <p:nvCxnSpPr>
          <p:cNvPr id="3" name="Straight Connector 2"/>
          <p:cNvCxnSpPr/>
          <p:nvPr/>
        </p:nvCxnSpPr>
        <p:spPr>
          <a:xfrm flipV="1">
            <a:off x="1651000" y="2679700"/>
            <a:ext cx="0" cy="303530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ectangle 7"/>
              <p:cNvSpPr/>
              <p:nvPr/>
            </p:nvSpPr>
            <p:spPr>
              <a:xfrm>
                <a:off x="2908300" y="4165600"/>
                <a:ext cx="2374900" cy="6172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(8 + 5) </a:t>
                </a:r>
                <a14:m>
                  <m:oMath xmlns:m="http://schemas.openxmlformats.org/officeDocument/2006/math">
                    <m:r>
                      <a:rPr lang="en-US" sz="2000" i="1">
                        <a:latin typeface="Cambria Math" charset="0"/>
                      </a:rPr>
                      <m:t>÷</m:t>
                    </m:r>
                  </m:oMath>
                </a14:m>
                <a:r>
                  <a:rPr lang="en-US" sz="2000" dirty="0"/>
                  <a:t> 2 =  6.5</a:t>
                </a:r>
              </a:p>
            </p:txBody>
          </p:sp>
        </mc:Choice>
        <mc:Fallback xmlns="">
          <p:sp>
            <p:nvSpPr>
              <p:cNvPr id="8" name="Rectangle 7"/>
              <p:cNvSpPr>
                <a:spLocks noRot="1" noChangeAspect="1" noMove="1" noResize="1" noEditPoints="1" noAdjustHandles="1" noChangeArrowheads="1" noChangeShapeType="1" noTextEdit="1"/>
              </p:cNvSpPr>
              <p:nvPr/>
            </p:nvSpPr>
            <p:spPr>
              <a:xfrm>
                <a:off x="2908300" y="4165600"/>
                <a:ext cx="2374900" cy="617220"/>
              </a:xfrm>
              <a:prstGeom prst="rect">
                <a:avLst/>
              </a:prstGeom>
              <a:blipFill rotWithShape="0">
                <a:blip r:embed="rId4"/>
                <a:stretch>
                  <a:fillRect/>
                </a:stretch>
              </a:blipFill>
              <a:ln>
                <a:noFill/>
              </a:ln>
            </p:spPr>
            <p:txBody>
              <a:bodyPr/>
              <a:lstStyle/>
              <a:p>
                <a:r>
                  <a:rPr lang="en-US">
                    <a:noFill/>
                  </a:rPr>
                  <a:t> </a:t>
                </a:r>
              </a:p>
            </p:txBody>
          </p:sp>
        </mc:Fallback>
      </mc:AlternateContent>
      <p:cxnSp>
        <p:nvCxnSpPr>
          <p:cNvPr id="9" name="Straight Connector 8"/>
          <p:cNvCxnSpPr/>
          <p:nvPr/>
        </p:nvCxnSpPr>
        <p:spPr>
          <a:xfrm flipV="1">
            <a:off x="2628900" y="2679700"/>
            <a:ext cx="0" cy="303530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p:cNvSpPr/>
              <p:nvPr/>
            </p:nvSpPr>
            <p:spPr>
              <a:xfrm>
                <a:off x="558799" y="3487324"/>
                <a:ext cx="2374900" cy="6172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(4 + 5) </a:t>
                </a:r>
                <a14:m>
                  <m:oMath xmlns:m="http://schemas.openxmlformats.org/officeDocument/2006/math">
                    <m:r>
                      <a:rPr lang="en-US" sz="2000" i="1">
                        <a:latin typeface="Cambria Math" charset="0"/>
                      </a:rPr>
                      <m:t>÷</m:t>
                    </m:r>
                  </m:oMath>
                </a14:m>
                <a:r>
                  <a:rPr lang="en-US" sz="2000" dirty="0"/>
                  <a:t> 2 =  4.5</a:t>
                </a:r>
              </a:p>
            </p:txBody>
          </p:sp>
        </mc:Choice>
        <mc:Fallback xmlns="">
          <p:sp>
            <p:nvSpPr>
              <p:cNvPr id="10" name="Rectangle 9"/>
              <p:cNvSpPr>
                <a:spLocks noRot="1" noChangeAspect="1" noMove="1" noResize="1" noEditPoints="1" noAdjustHandles="1" noChangeArrowheads="1" noChangeShapeType="1" noTextEdit="1"/>
              </p:cNvSpPr>
              <p:nvPr/>
            </p:nvSpPr>
            <p:spPr>
              <a:xfrm>
                <a:off x="558799" y="3487324"/>
                <a:ext cx="2374900" cy="617220"/>
              </a:xfrm>
              <a:prstGeom prst="rect">
                <a:avLst/>
              </a:prstGeom>
              <a:blipFill rotWithShape="0">
                <a:blip r:embed="rId5"/>
                <a:stretch>
                  <a:fillRect/>
                </a:stretch>
              </a:blipFill>
              <a:ln>
                <a:noFill/>
              </a:ln>
            </p:spPr>
            <p:txBody>
              <a:bodyPr/>
              <a:lstStyle/>
              <a:p>
                <a:r>
                  <a:rPr lang="en-US">
                    <a:noFill/>
                  </a:rPr>
                  <a:t> </a:t>
                </a:r>
              </a:p>
            </p:txBody>
          </p:sp>
        </mc:Fallback>
      </mc:AlternateContent>
      <p:sp>
        <p:nvSpPr>
          <p:cNvPr id="11" name="Rectangle 10"/>
          <p:cNvSpPr/>
          <p:nvPr/>
        </p:nvSpPr>
        <p:spPr>
          <a:xfrm>
            <a:off x="5435599" y="2062480"/>
            <a:ext cx="2413000" cy="6172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bg1"/>
                </a:solidFill>
              </a:rPr>
              <a:t>6.5 </a:t>
            </a:r>
            <a:r>
              <a:rPr lang="mr-IN" sz="2000" b="1" u="sng" dirty="0">
                <a:solidFill>
                  <a:schemeClr val="bg1"/>
                </a:solidFill>
              </a:rPr>
              <a:t>–</a:t>
            </a:r>
            <a:r>
              <a:rPr lang="en-US" sz="2000" b="1" u="sng" dirty="0">
                <a:solidFill>
                  <a:schemeClr val="bg1"/>
                </a:solidFill>
              </a:rPr>
              <a:t> 4.5</a:t>
            </a:r>
          </a:p>
          <a:p>
            <a:pPr algn="ctr"/>
            <a:r>
              <a:rPr lang="en-US" sz="2000" b="1" dirty="0">
                <a:solidFill>
                  <a:schemeClr val="bg1"/>
                </a:solidFill>
              </a:rPr>
              <a:t>6 </a:t>
            </a:r>
            <a:r>
              <a:rPr lang="mr-IN" sz="2000" b="1" dirty="0">
                <a:solidFill>
                  <a:schemeClr val="bg1"/>
                </a:solidFill>
              </a:rPr>
              <a:t>–</a:t>
            </a:r>
            <a:r>
              <a:rPr lang="en-US" sz="2000" b="1" dirty="0">
                <a:solidFill>
                  <a:schemeClr val="bg1"/>
                </a:solidFill>
              </a:rPr>
              <a:t> 1  </a:t>
            </a:r>
            <a:endParaRPr lang="en-US" sz="2000" dirty="0"/>
          </a:p>
        </p:txBody>
      </p:sp>
      <p:sp>
        <p:nvSpPr>
          <p:cNvPr id="12" name="Rectangle 11"/>
          <p:cNvSpPr/>
          <p:nvPr/>
        </p:nvSpPr>
        <p:spPr>
          <a:xfrm>
            <a:off x="5962648" y="2804256"/>
            <a:ext cx="1358901" cy="6172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0.4</a:t>
            </a:r>
            <a:endParaRPr lang="en-US" sz="2800" dirty="0"/>
          </a:p>
        </p:txBody>
      </p:sp>
      <p:sp>
        <p:nvSpPr>
          <p:cNvPr id="2" name="Footer Placeholder 1"/>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47359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1" name="Rectangle 3"/>
          <p:cNvSpPr>
            <a:spLocks noGrp="1" noChangeArrowheads="1"/>
          </p:cNvSpPr>
          <p:nvPr>
            <p:ph idx="4294967295"/>
          </p:nvPr>
        </p:nvSpPr>
        <p:spPr>
          <a:xfrm>
            <a:off x="0" y="1587500"/>
            <a:ext cx="8686800" cy="4497388"/>
          </a:xfrm>
        </p:spPr>
        <p:txBody>
          <a:bodyPr>
            <a:normAutofit/>
          </a:bodyPr>
          <a:lstStyle/>
          <a:p>
            <a:pPr marL="457200" indent="-457200">
              <a:buClr>
                <a:schemeClr val="bg1"/>
              </a:buClr>
              <a:buAutoNum type="arabicPeriod"/>
            </a:pPr>
            <a:r>
              <a:rPr lang="en-US" sz="2000" dirty="0"/>
              <a:t>Identify student’s (slope)			</a:t>
            </a:r>
            <a:r>
              <a:rPr lang="en-US" sz="2800" b="1" dirty="0">
                <a:solidFill>
                  <a:srgbClr val="D883FF"/>
                </a:solidFill>
              </a:rPr>
              <a:t>0.4</a:t>
            </a:r>
            <a:r>
              <a:rPr lang="en-US" sz="2000" dirty="0"/>
              <a:t>	 </a:t>
            </a:r>
          </a:p>
          <a:p>
            <a:endParaRPr lang="en-US" sz="2000" dirty="0"/>
          </a:p>
        </p:txBody>
      </p:sp>
      <p:sp>
        <p:nvSpPr>
          <p:cNvPr id="4" name="Oval 3"/>
          <p:cNvSpPr/>
          <p:nvPr/>
        </p:nvSpPr>
        <p:spPr>
          <a:xfrm>
            <a:off x="228600" y="160057"/>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sp>
        <p:nvSpPr>
          <p:cNvPr id="2" name="Footer Placeholder 1"/>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11346839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45091" name="Rectangle 3"/>
              <p:cNvSpPr>
                <a:spLocks noGrp="1" noChangeArrowheads="1"/>
              </p:cNvSpPr>
              <p:nvPr>
                <p:ph idx="4294967295"/>
              </p:nvPr>
            </p:nvSpPr>
            <p:spPr>
              <a:xfrm>
                <a:off x="0" y="1587500"/>
                <a:ext cx="8686800" cy="4497388"/>
              </a:xfrm>
            </p:spPr>
            <p:txBody>
              <a:bodyPr>
                <a:normAutofit/>
              </a:bodyPr>
              <a:lstStyle/>
              <a:p>
                <a:pPr marL="457200" indent="-457200">
                  <a:buClr>
                    <a:schemeClr val="bg1"/>
                  </a:buClr>
                  <a:buAutoNum type="arabicPeriod"/>
                </a:pPr>
                <a:r>
                  <a:rPr lang="en-US" sz="2000" dirty="0"/>
                  <a:t>Identify student’s (slope)			</a:t>
                </a:r>
                <a:r>
                  <a:rPr lang="en-US" sz="2800" b="1" dirty="0">
                    <a:solidFill>
                      <a:srgbClr val="D883FF"/>
                    </a:solidFill>
                  </a:rPr>
                  <a:t>0.4</a:t>
                </a:r>
                <a:r>
                  <a:rPr lang="en-US" sz="2000" dirty="0"/>
                  <a:t>	 </a:t>
                </a:r>
              </a:p>
              <a:p>
                <a:pPr marL="457200" indent="-457200">
                  <a:buClr>
                    <a:schemeClr val="bg1"/>
                  </a:buClr>
                  <a:buAutoNum type="arabicPeriod"/>
                </a:pPr>
                <a:r>
                  <a:rPr lang="en-US" sz="2000" dirty="0"/>
                  <a:t>Multiply slope by 1.5				</a:t>
                </a:r>
                <a:r>
                  <a:rPr lang="en-US" sz="2800" b="1" dirty="0">
                    <a:solidFill>
                      <a:srgbClr val="D883FF"/>
                    </a:solidFill>
                  </a:rPr>
                  <a:t>0.4 </a:t>
                </a:r>
                <a14:m>
                  <m:oMath xmlns:m="http://schemas.openxmlformats.org/officeDocument/2006/math">
                    <m:r>
                      <a:rPr lang="en-US" sz="2800" i="1">
                        <a:latin typeface="Cambria Math" charset="0"/>
                      </a:rPr>
                      <m:t>×</m:t>
                    </m:r>
                  </m:oMath>
                </a14:m>
                <a:r>
                  <a:rPr lang="en-US" sz="2800" b="1" dirty="0">
                    <a:solidFill>
                      <a:srgbClr val="FF9300"/>
                    </a:solidFill>
                  </a:rPr>
                  <a:t> 1.5 </a:t>
                </a:r>
                <a:r>
                  <a:rPr lang="en-US" sz="2800" b="1" dirty="0"/>
                  <a:t>=</a:t>
                </a:r>
                <a:r>
                  <a:rPr lang="en-US" sz="2800" b="1" dirty="0">
                    <a:solidFill>
                      <a:srgbClr val="FF9300"/>
                    </a:solidFill>
                  </a:rPr>
                  <a:t> </a:t>
                </a:r>
                <a:r>
                  <a:rPr lang="en-US" sz="2800" b="1" dirty="0">
                    <a:solidFill>
                      <a:srgbClr val="00B0F0"/>
                    </a:solidFill>
                  </a:rPr>
                  <a:t>0.6 </a:t>
                </a:r>
                <a:endParaRPr lang="en-US" sz="2800" dirty="0">
                  <a:solidFill>
                    <a:srgbClr val="00B0F0"/>
                  </a:solidFill>
                </a:endParaRPr>
              </a:p>
              <a:p>
                <a:endParaRPr lang="en-US" sz="2000" dirty="0"/>
              </a:p>
            </p:txBody>
          </p:sp>
        </mc:Choice>
        <mc:Fallback xmlns="">
          <p:sp>
            <p:nvSpPr>
              <p:cNvPr id="345091" name="Rectangle 3"/>
              <p:cNvSpPr>
                <a:spLocks noGrp="1" noRot="1" noChangeAspect="1" noMove="1" noResize="1" noEditPoints="1" noAdjustHandles="1" noChangeArrowheads="1" noChangeShapeType="1" noTextEdit="1"/>
              </p:cNvSpPr>
              <p:nvPr>
                <p:ph idx="1"/>
              </p:nvPr>
            </p:nvSpPr>
            <p:spPr>
              <a:xfrm>
                <a:off x="228600" y="1587500"/>
                <a:ext cx="8686800" cy="4497166"/>
              </a:xfrm>
              <a:blipFill rotWithShape="0">
                <a:blip r:embed="rId3"/>
                <a:stretch>
                  <a:fillRect l="-702" t="-1220"/>
                </a:stretch>
              </a:blipFill>
            </p:spPr>
            <p:txBody>
              <a:bodyPr/>
              <a:lstStyle/>
              <a:p>
                <a:r>
                  <a:rPr lang="en-US">
                    <a:noFill/>
                  </a:rPr>
                  <a:t> </a:t>
                </a:r>
              </a:p>
            </p:txBody>
          </p:sp>
        </mc:Fallback>
      </mc:AlternateContent>
      <p:sp>
        <p:nvSpPr>
          <p:cNvPr id="4" name="Oval 3"/>
          <p:cNvSpPr/>
          <p:nvPr/>
        </p:nvSpPr>
        <p:spPr>
          <a:xfrm>
            <a:off x="228600" y="160057"/>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sp>
        <p:nvSpPr>
          <p:cNvPr id="2" name="Footer Placeholder 1"/>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40358176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45091" name="Rectangle 3"/>
              <p:cNvSpPr>
                <a:spLocks noGrp="1" noChangeArrowheads="1"/>
              </p:cNvSpPr>
              <p:nvPr>
                <p:ph idx="4294967295"/>
              </p:nvPr>
            </p:nvSpPr>
            <p:spPr>
              <a:xfrm>
                <a:off x="0" y="1587500"/>
                <a:ext cx="8686800" cy="4497388"/>
              </a:xfrm>
            </p:spPr>
            <p:txBody>
              <a:bodyPr>
                <a:normAutofit/>
              </a:bodyPr>
              <a:lstStyle/>
              <a:p>
                <a:pPr marL="457200" indent="-457200">
                  <a:buClr>
                    <a:schemeClr val="bg1"/>
                  </a:buClr>
                  <a:buAutoNum type="arabicPeriod"/>
                </a:pPr>
                <a:r>
                  <a:rPr lang="en-US" sz="2000" dirty="0"/>
                  <a:t>Identify student’s (slope)			</a:t>
                </a:r>
                <a:r>
                  <a:rPr lang="en-US" sz="2800" b="1" dirty="0">
                    <a:solidFill>
                      <a:srgbClr val="D883FF"/>
                    </a:solidFill>
                  </a:rPr>
                  <a:t>0.4</a:t>
                </a:r>
                <a:r>
                  <a:rPr lang="en-US" sz="2000" dirty="0"/>
                  <a:t>	 </a:t>
                </a:r>
              </a:p>
              <a:p>
                <a:pPr marL="457200" indent="-457200">
                  <a:buClr>
                    <a:schemeClr val="bg1"/>
                  </a:buClr>
                  <a:buAutoNum type="arabicPeriod"/>
                </a:pPr>
                <a:r>
                  <a:rPr lang="en-US" sz="2000" dirty="0"/>
                  <a:t>Multiply slope by 1.5				</a:t>
                </a:r>
                <a:r>
                  <a:rPr lang="en-US" sz="2800" b="1" dirty="0">
                    <a:solidFill>
                      <a:srgbClr val="D883FF"/>
                    </a:solidFill>
                  </a:rPr>
                  <a:t>0.4 </a:t>
                </a:r>
                <a14:m>
                  <m:oMath xmlns:m="http://schemas.openxmlformats.org/officeDocument/2006/math">
                    <m:r>
                      <a:rPr lang="en-US" sz="2800" i="1">
                        <a:latin typeface="Cambria Math" charset="0"/>
                      </a:rPr>
                      <m:t>×</m:t>
                    </m:r>
                  </m:oMath>
                </a14:m>
                <a:r>
                  <a:rPr lang="en-US" sz="2800" b="1" dirty="0">
                    <a:solidFill>
                      <a:srgbClr val="FF9300"/>
                    </a:solidFill>
                  </a:rPr>
                  <a:t> 1.5 </a:t>
                </a:r>
                <a:r>
                  <a:rPr lang="en-US" sz="2800" b="1" dirty="0"/>
                  <a:t>=</a:t>
                </a:r>
                <a:r>
                  <a:rPr lang="en-US" sz="2800" b="1" dirty="0">
                    <a:solidFill>
                      <a:srgbClr val="FF9300"/>
                    </a:solidFill>
                  </a:rPr>
                  <a:t> </a:t>
                </a:r>
                <a:r>
                  <a:rPr lang="en-US" sz="2800" b="1" dirty="0">
                    <a:solidFill>
                      <a:srgbClr val="00B0F0"/>
                    </a:solidFill>
                  </a:rPr>
                  <a:t>0.6 </a:t>
                </a:r>
                <a:endParaRPr lang="en-US" sz="2800" dirty="0">
                  <a:solidFill>
                    <a:srgbClr val="00B0F0"/>
                  </a:solidFill>
                </a:endParaRPr>
              </a:p>
              <a:p>
                <a:pPr marL="457200" indent="-457200">
                  <a:buClr>
                    <a:schemeClr val="bg1"/>
                  </a:buClr>
                  <a:buAutoNum type="arabicPeriod"/>
                </a:pPr>
                <a:r>
                  <a:rPr lang="en-US" sz="2000" dirty="0"/>
                  <a:t>Multiply by number of weeks in intervention	</a:t>
                </a:r>
                <a:r>
                  <a:rPr lang="en-US" sz="2800" b="1" dirty="0">
                    <a:solidFill>
                      <a:srgbClr val="00B0F0"/>
                    </a:solidFill>
                  </a:rPr>
                  <a:t>0.6</a:t>
                </a:r>
                <a:r>
                  <a:rPr lang="en-US" sz="2800" b="1" dirty="0"/>
                  <a:t> </a:t>
                </a:r>
                <a14:m>
                  <m:oMath xmlns:m="http://schemas.openxmlformats.org/officeDocument/2006/math">
                    <m:r>
                      <a:rPr lang="en-US" sz="2800" b="1" i="1">
                        <a:latin typeface="Cambria Math" charset="0"/>
                      </a:rPr>
                      <m:t>×</m:t>
                    </m:r>
                  </m:oMath>
                </a14:m>
                <a:endParaRPr lang="en-US" sz="2000" dirty="0"/>
              </a:p>
            </p:txBody>
          </p:sp>
        </mc:Choice>
        <mc:Fallback xmlns="">
          <p:sp>
            <p:nvSpPr>
              <p:cNvPr id="345091" name="Rectangle 3"/>
              <p:cNvSpPr>
                <a:spLocks noGrp="1" noRot="1" noChangeAspect="1" noMove="1" noResize="1" noEditPoints="1" noAdjustHandles="1" noChangeArrowheads="1" noChangeShapeType="1" noTextEdit="1"/>
              </p:cNvSpPr>
              <p:nvPr>
                <p:ph idx="1"/>
              </p:nvPr>
            </p:nvSpPr>
            <p:spPr>
              <a:xfrm>
                <a:off x="228600" y="1587500"/>
                <a:ext cx="8686800" cy="4497166"/>
              </a:xfrm>
              <a:blipFill rotWithShape="0">
                <a:blip r:embed="rId3"/>
                <a:stretch>
                  <a:fillRect l="-702" t="-1220"/>
                </a:stretch>
              </a:blipFill>
            </p:spPr>
            <p:txBody>
              <a:bodyPr/>
              <a:lstStyle/>
              <a:p>
                <a:r>
                  <a:rPr lang="en-US">
                    <a:noFill/>
                  </a:rPr>
                  <a:t> </a:t>
                </a:r>
              </a:p>
            </p:txBody>
          </p:sp>
        </mc:Fallback>
      </mc:AlternateContent>
      <p:sp>
        <p:nvSpPr>
          <p:cNvPr id="4" name="Oval 3"/>
          <p:cNvSpPr/>
          <p:nvPr/>
        </p:nvSpPr>
        <p:spPr>
          <a:xfrm>
            <a:off x="228600" y="160057"/>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sp>
        <p:nvSpPr>
          <p:cNvPr id="2" name="Footer Placeholder 1"/>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207466393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228601" y="1905000"/>
          <a:ext cx="868679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Left Bracket 4"/>
          <p:cNvSpPr/>
          <p:nvPr/>
        </p:nvSpPr>
        <p:spPr>
          <a:xfrm rot="5400000">
            <a:off x="5946775" y="2892425"/>
            <a:ext cx="495300" cy="4756150"/>
          </a:xfrm>
          <a:prstGeom prst="leftBracket">
            <a:avLst/>
          </a:prstGeom>
          <a:ln w="38100">
            <a:solidFill>
              <a:srgbClr val="FF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4330700" y="4653518"/>
            <a:ext cx="4152900" cy="369332"/>
          </a:xfrm>
          <a:prstGeom prst="rect">
            <a:avLst/>
          </a:prstGeom>
          <a:noFill/>
        </p:spPr>
        <p:txBody>
          <a:bodyPr wrap="square" rtlCol="0">
            <a:spAutoFit/>
          </a:bodyPr>
          <a:lstStyle/>
          <a:p>
            <a:r>
              <a:rPr lang="en-US" dirty="0">
                <a:solidFill>
                  <a:srgbClr val="FF9300"/>
                </a:solidFill>
              </a:rPr>
              <a:t>Number of weeks left in intervention</a:t>
            </a:r>
          </a:p>
        </p:txBody>
      </p:sp>
      <p:sp>
        <p:nvSpPr>
          <p:cNvPr id="6" name="Oval 5"/>
          <p:cNvSpPr/>
          <p:nvPr/>
        </p:nvSpPr>
        <p:spPr>
          <a:xfrm>
            <a:off x="228600" y="160057"/>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sp>
        <p:nvSpPr>
          <p:cNvPr id="2" name="Footer Placeholder 1"/>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45266267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45091" name="Rectangle 3"/>
              <p:cNvSpPr>
                <a:spLocks noGrp="1" noChangeArrowheads="1"/>
              </p:cNvSpPr>
              <p:nvPr>
                <p:ph idx="4294967295"/>
              </p:nvPr>
            </p:nvSpPr>
            <p:spPr>
              <a:xfrm>
                <a:off x="0" y="1587500"/>
                <a:ext cx="8686800" cy="4497388"/>
              </a:xfrm>
            </p:spPr>
            <p:txBody>
              <a:bodyPr>
                <a:normAutofit/>
              </a:bodyPr>
              <a:lstStyle/>
              <a:p>
                <a:pPr marL="457200" indent="-457200">
                  <a:buClr>
                    <a:schemeClr val="bg1"/>
                  </a:buClr>
                  <a:buAutoNum type="arabicPeriod"/>
                </a:pPr>
                <a:r>
                  <a:rPr lang="en-US" sz="2000" dirty="0"/>
                  <a:t>Identify student’s (slope)			</a:t>
                </a:r>
                <a:r>
                  <a:rPr lang="en-US" sz="2800" b="1" dirty="0">
                    <a:solidFill>
                      <a:srgbClr val="D883FF"/>
                    </a:solidFill>
                  </a:rPr>
                  <a:t>0.4</a:t>
                </a:r>
                <a:r>
                  <a:rPr lang="en-US" sz="2000" dirty="0"/>
                  <a:t>	 </a:t>
                </a:r>
              </a:p>
              <a:p>
                <a:pPr marL="457200" indent="-457200">
                  <a:buClr>
                    <a:schemeClr val="bg1"/>
                  </a:buClr>
                  <a:buAutoNum type="arabicPeriod"/>
                </a:pPr>
                <a:r>
                  <a:rPr lang="en-US" sz="2000" dirty="0"/>
                  <a:t>Multiply slope by 1.5				</a:t>
                </a:r>
                <a:r>
                  <a:rPr lang="en-US" sz="2800" b="1" dirty="0">
                    <a:solidFill>
                      <a:srgbClr val="D883FF"/>
                    </a:solidFill>
                  </a:rPr>
                  <a:t>0.4 </a:t>
                </a:r>
                <a14:m>
                  <m:oMath xmlns:m="http://schemas.openxmlformats.org/officeDocument/2006/math">
                    <m:r>
                      <a:rPr lang="en-US" sz="2800" i="1">
                        <a:latin typeface="Cambria Math" charset="0"/>
                      </a:rPr>
                      <m:t>×</m:t>
                    </m:r>
                  </m:oMath>
                </a14:m>
                <a:r>
                  <a:rPr lang="en-US" sz="2800" b="1" dirty="0">
                    <a:solidFill>
                      <a:srgbClr val="FF9300"/>
                    </a:solidFill>
                  </a:rPr>
                  <a:t> 1.5 </a:t>
                </a:r>
                <a:r>
                  <a:rPr lang="en-US" sz="2800" b="1" dirty="0"/>
                  <a:t>=</a:t>
                </a:r>
                <a:r>
                  <a:rPr lang="en-US" sz="2800" b="1" dirty="0">
                    <a:solidFill>
                      <a:srgbClr val="FF9300"/>
                    </a:solidFill>
                  </a:rPr>
                  <a:t> </a:t>
                </a:r>
                <a:r>
                  <a:rPr lang="en-US" sz="2800" b="1" dirty="0">
                    <a:solidFill>
                      <a:srgbClr val="00B0F0"/>
                    </a:solidFill>
                  </a:rPr>
                  <a:t>0.6 </a:t>
                </a:r>
                <a:endParaRPr lang="en-US" sz="2800" dirty="0">
                  <a:solidFill>
                    <a:srgbClr val="00B0F0"/>
                  </a:solidFill>
                </a:endParaRPr>
              </a:p>
              <a:p>
                <a:pPr marL="457200" indent="-457200">
                  <a:buClr>
                    <a:schemeClr val="bg1"/>
                  </a:buClr>
                  <a:buAutoNum type="arabicPeriod"/>
                </a:pPr>
                <a:r>
                  <a:rPr lang="en-US" sz="2000" dirty="0"/>
                  <a:t>Multiply by number of weeks in intervention	</a:t>
                </a:r>
                <a:r>
                  <a:rPr lang="en-US" sz="2800" b="1" dirty="0">
                    <a:solidFill>
                      <a:srgbClr val="00B0F0"/>
                    </a:solidFill>
                  </a:rPr>
                  <a:t>0.6</a:t>
                </a:r>
                <a:r>
                  <a:rPr lang="en-US" sz="2800" b="1" dirty="0"/>
                  <a:t> </a:t>
                </a:r>
                <a14:m>
                  <m:oMath xmlns:m="http://schemas.openxmlformats.org/officeDocument/2006/math">
                    <m:r>
                      <a:rPr lang="en-US" sz="2800" b="1" i="1">
                        <a:latin typeface="Cambria Math" charset="0"/>
                      </a:rPr>
                      <m:t>×</m:t>
                    </m:r>
                  </m:oMath>
                </a14:m>
                <a:r>
                  <a:rPr lang="en-US" sz="2800" b="1" dirty="0"/>
                  <a:t> </a:t>
                </a:r>
                <a:r>
                  <a:rPr lang="en-US" sz="2800" b="1" dirty="0">
                    <a:solidFill>
                      <a:srgbClr val="FFFF00"/>
                    </a:solidFill>
                  </a:rPr>
                  <a:t>10 </a:t>
                </a:r>
                <a:r>
                  <a:rPr lang="en-US" sz="2800" b="1" dirty="0"/>
                  <a:t>= </a:t>
                </a:r>
                <a:r>
                  <a:rPr lang="en-US" sz="2800" b="1" dirty="0">
                    <a:solidFill>
                      <a:srgbClr val="00B050"/>
                    </a:solidFill>
                  </a:rPr>
                  <a:t>6</a:t>
                </a:r>
              </a:p>
              <a:p>
                <a:endParaRPr lang="en-US" sz="2000" dirty="0"/>
              </a:p>
            </p:txBody>
          </p:sp>
        </mc:Choice>
        <mc:Fallback xmlns="">
          <p:sp>
            <p:nvSpPr>
              <p:cNvPr id="345091" name="Rectangle 3"/>
              <p:cNvSpPr>
                <a:spLocks noGrp="1" noRot="1" noChangeAspect="1" noMove="1" noResize="1" noEditPoints="1" noAdjustHandles="1" noChangeArrowheads="1" noChangeShapeType="1" noTextEdit="1"/>
              </p:cNvSpPr>
              <p:nvPr>
                <p:ph idx="1"/>
              </p:nvPr>
            </p:nvSpPr>
            <p:spPr>
              <a:xfrm>
                <a:off x="228600" y="1587500"/>
                <a:ext cx="8686800" cy="4497166"/>
              </a:xfrm>
              <a:blipFill rotWithShape="0">
                <a:blip r:embed="rId3"/>
                <a:stretch>
                  <a:fillRect l="-702" t="-1220"/>
                </a:stretch>
              </a:blipFill>
            </p:spPr>
            <p:txBody>
              <a:bodyPr/>
              <a:lstStyle/>
              <a:p>
                <a:r>
                  <a:rPr lang="en-US">
                    <a:noFill/>
                  </a:rPr>
                  <a:t> </a:t>
                </a:r>
              </a:p>
            </p:txBody>
          </p:sp>
        </mc:Fallback>
      </mc:AlternateContent>
      <p:sp>
        <p:nvSpPr>
          <p:cNvPr id="4" name="Oval 3"/>
          <p:cNvSpPr/>
          <p:nvPr/>
        </p:nvSpPr>
        <p:spPr>
          <a:xfrm>
            <a:off x="228600" y="160057"/>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sp>
        <p:nvSpPr>
          <p:cNvPr id="2" name="Footer Placeholder 1"/>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68541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Tier 2</a:t>
            </a:r>
          </a:p>
        </p:txBody>
      </p:sp>
      <p:sp>
        <p:nvSpPr>
          <p:cNvPr id="2" name="Content Placeholder 1"/>
          <p:cNvSpPr>
            <a:spLocks noGrp="1"/>
          </p:cNvSpPr>
          <p:nvPr>
            <p:ph idx="1"/>
          </p:nvPr>
        </p:nvSpPr>
        <p:spPr>
          <a:xfrm>
            <a:off x="866441" y="2489200"/>
            <a:ext cx="7820359" cy="4064000"/>
          </a:xfrm>
        </p:spPr>
        <p:txBody>
          <a:bodyPr>
            <a:normAutofit/>
          </a:bodyPr>
          <a:lstStyle/>
          <a:p>
            <a:r>
              <a:rPr lang="en-US" dirty="0"/>
              <a:t>Students are tutored in small groups using evidence-based practices </a:t>
            </a:r>
          </a:p>
          <a:p>
            <a:r>
              <a:rPr lang="en-US" dirty="0"/>
              <a:t>Tutoring takes place </a:t>
            </a:r>
            <a:r>
              <a:rPr lang="en-US" dirty="0">
                <a:solidFill>
                  <a:schemeClr val="accent1"/>
                </a:solidFill>
              </a:rPr>
              <a:t>three or four times a week</a:t>
            </a:r>
          </a:p>
          <a:p>
            <a:r>
              <a:rPr lang="en-US" dirty="0"/>
              <a:t>Each tutoring session lasts </a:t>
            </a:r>
            <a:r>
              <a:rPr lang="en-US" dirty="0">
                <a:solidFill>
                  <a:schemeClr val="accent1"/>
                </a:solidFill>
              </a:rPr>
              <a:t>30 to 60 minutes</a:t>
            </a:r>
          </a:p>
          <a:p>
            <a:r>
              <a:rPr lang="en-US" dirty="0"/>
              <a:t>Tutoring lasts </a:t>
            </a:r>
            <a:r>
              <a:rPr lang="en-US" dirty="0">
                <a:solidFill>
                  <a:schemeClr val="accent1"/>
                </a:solidFill>
              </a:rPr>
              <a:t>10 to 20 weeks</a:t>
            </a:r>
          </a:p>
          <a:p>
            <a:r>
              <a:rPr lang="en-US" dirty="0"/>
              <a:t>Tutoring is conducted by resource personnel or paraprofessionals (not usually the classroom teacher)</a:t>
            </a:r>
          </a:p>
          <a:p>
            <a:r>
              <a:rPr lang="en-US" dirty="0"/>
              <a:t>PM continues weekly</a:t>
            </a:r>
          </a:p>
          <a:p>
            <a:endParaRPr lang="en-US" dirty="0"/>
          </a:p>
        </p:txBody>
      </p:sp>
      <p:sp>
        <p:nvSpPr>
          <p:cNvPr id="4" name="Footer Placeholder 3"/>
          <p:cNvSpPr>
            <a:spLocks noGrp="1"/>
          </p:cNvSpPr>
          <p:nvPr>
            <p:ph type="ftr" sz="quarter" idx="11"/>
          </p:nvPr>
        </p:nvSpPr>
        <p:spPr/>
        <p:txBody>
          <a:bodyPr/>
          <a:lstStyle/>
          <a:p>
            <a:r>
              <a:rPr lang="en-US">
                <a:latin typeface="Calibri"/>
              </a:rPr>
              <a:t>Copyright 2018 Sarah R. Powell, Ph.D.</a:t>
            </a:r>
            <a:endParaRPr lang="en-US" dirty="0">
              <a:latin typeface="Calibri"/>
            </a:endParaRPr>
          </a:p>
        </p:txBody>
      </p:sp>
      <p:sp>
        <p:nvSpPr>
          <p:cNvPr id="5" name="Rectangle 4"/>
          <p:cNvSpPr/>
          <p:nvPr/>
        </p:nvSpPr>
        <p:spPr>
          <a:xfrm>
            <a:off x="5447180" y="653046"/>
            <a:ext cx="1913740" cy="1257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This is </a:t>
            </a:r>
            <a:r>
              <a:rPr lang="en-US" sz="2400" b="1"/>
              <a:t>the start of DBI</a:t>
            </a:r>
            <a:endParaRPr lang="en-US" sz="2400" dirty="0"/>
          </a:p>
        </p:txBody>
      </p:sp>
    </p:spTree>
    <p:extLst>
      <p:ext uri="{BB962C8B-B14F-4D97-AF65-F5344CB8AC3E}">
        <p14:creationId xmlns:p14="http://schemas.microsoft.com/office/powerpoint/2010/main" val="187282132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45091" name="Rectangle 3"/>
              <p:cNvSpPr>
                <a:spLocks noGrp="1" noChangeArrowheads="1"/>
              </p:cNvSpPr>
              <p:nvPr>
                <p:ph idx="4294967295"/>
              </p:nvPr>
            </p:nvSpPr>
            <p:spPr>
              <a:xfrm>
                <a:off x="0" y="1587500"/>
                <a:ext cx="8686800" cy="4497388"/>
              </a:xfrm>
            </p:spPr>
            <p:txBody>
              <a:bodyPr>
                <a:normAutofit/>
              </a:bodyPr>
              <a:lstStyle/>
              <a:p>
                <a:pPr marL="457200" indent="-457200">
                  <a:buClr>
                    <a:schemeClr val="bg1"/>
                  </a:buClr>
                  <a:buAutoNum type="arabicPeriod"/>
                </a:pPr>
                <a:r>
                  <a:rPr lang="en-US" sz="2000" dirty="0"/>
                  <a:t>Identify student’s (slope)			</a:t>
                </a:r>
                <a:r>
                  <a:rPr lang="en-US" sz="2800" b="1" dirty="0">
                    <a:solidFill>
                      <a:srgbClr val="D883FF"/>
                    </a:solidFill>
                  </a:rPr>
                  <a:t>0.4</a:t>
                </a:r>
                <a:r>
                  <a:rPr lang="en-US" sz="2000" dirty="0"/>
                  <a:t>	 </a:t>
                </a:r>
              </a:p>
              <a:p>
                <a:pPr marL="457200" indent="-457200">
                  <a:buClr>
                    <a:schemeClr val="bg1"/>
                  </a:buClr>
                  <a:buAutoNum type="arabicPeriod"/>
                </a:pPr>
                <a:r>
                  <a:rPr lang="en-US" sz="2000" dirty="0"/>
                  <a:t>Multiply slope by 1.5				</a:t>
                </a:r>
                <a:r>
                  <a:rPr lang="en-US" sz="2800" b="1" dirty="0">
                    <a:solidFill>
                      <a:srgbClr val="D883FF"/>
                    </a:solidFill>
                  </a:rPr>
                  <a:t>0.4 </a:t>
                </a:r>
                <a14:m>
                  <m:oMath xmlns:m="http://schemas.openxmlformats.org/officeDocument/2006/math">
                    <m:r>
                      <a:rPr lang="en-US" sz="2800" i="1">
                        <a:latin typeface="Cambria Math" charset="0"/>
                      </a:rPr>
                      <m:t>×</m:t>
                    </m:r>
                  </m:oMath>
                </a14:m>
                <a:r>
                  <a:rPr lang="en-US" sz="2800" b="1" dirty="0">
                    <a:solidFill>
                      <a:srgbClr val="FF9300"/>
                    </a:solidFill>
                  </a:rPr>
                  <a:t> 1.5 </a:t>
                </a:r>
                <a:r>
                  <a:rPr lang="en-US" sz="2800" b="1" dirty="0"/>
                  <a:t>=</a:t>
                </a:r>
                <a:r>
                  <a:rPr lang="en-US" sz="2800" b="1" dirty="0">
                    <a:solidFill>
                      <a:srgbClr val="FF9300"/>
                    </a:solidFill>
                  </a:rPr>
                  <a:t> </a:t>
                </a:r>
                <a:r>
                  <a:rPr lang="en-US" sz="2800" b="1" dirty="0">
                    <a:solidFill>
                      <a:srgbClr val="00B0F0"/>
                    </a:solidFill>
                  </a:rPr>
                  <a:t>0.6 </a:t>
                </a:r>
                <a:endParaRPr lang="en-US" sz="2800" dirty="0">
                  <a:solidFill>
                    <a:srgbClr val="00B0F0"/>
                  </a:solidFill>
                </a:endParaRPr>
              </a:p>
              <a:p>
                <a:pPr marL="457200" indent="-457200">
                  <a:buClr>
                    <a:schemeClr val="bg1"/>
                  </a:buClr>
                  <a:buAutoNum type="arabicPeriod"/>
                </a:pPr>
                <a:r>
                  <a:rPr lang="en-US" sz="2000" dirty="0"/>
                  <a:t>Multiply by number of weeks in intervention	</a:t>
                </a:r>
                <a:r>
                  <a:rPr lang="en-US" sz="2800" b="1" dirty="0">
                    <a:solidFill>
                      <a:srgbClr val="00B0F0"/>
                    </a:solidFill>
                  </a:rPr>
                  <a:t>0.6</a:t>
                </a:r>
                <a:r>
                  <a:rPr lang="en-US" sz="2800" b="1" dirty="0"/>
                  <a:t> </a:t>
                </a:r>
                <a14:m>
                  <m:oMath xmlns:m="http://schemas.openxmlformats.org/officeDocument/2006/math">
                    <m:r>
                      <a:rPr lang="en-US" sz="2800" b="1" i="1">
                        <a:latin typeface="Cambria Math" charset="0"/>
                      </a:rPr>
                      <m:t>×</m:t>
                    </m:r>
                  </m:oMath>
                </a14:m>
                <a:r>
                  <a:rPr lang="en-US" sz="2800" b="1" dirty="0"/>
                  <a:t> </a:t>
                </a:r>
                <a:r>
                  <a:rPr lang="en-US" sz="2800" b="1" dirty="0">
                    <a:solidFill>
                      <a:srgbClr val="FFFF00"/>
                    </a:solidFill>
                  </a:rPr>
                  <a:t>10 </a:t>
                </a:r>
                <a:r>
                  <a:rPr lang="en-US" sz="2800" b="1" dirty="0"/>
                  <a:t>= </a:t>
                </a:r>
                <a:r>
                  <a:rPr lang="en-US" sz="2800" b="1" dirty="0">
                    <a:solidFill>
                      <a:srgbClr val="00B050"/>
                    </a:solidFill>
                  </a:rPr>
                  <a:t>6</a:t>
                </a:r>
              </a:p>
              <a:p>
                <a:pPr marL="457200" indent="-457200">
                  <a:buClr>
                    <a:schemeClr val="bg1"/>
                  </a:buClr>
                  <a:buAutoNum type="arabicPeriod"/>
                </a:pPr>
                <a:r>
                  <a:rPr lang="en-US" sz="2000" dirty="0"/>
                  <a:t>Add to student’s baseline score		</a:t>
                </a:r>
                <a:r>
                  <a:rPr lang="en-US" sz="2800" b="1" dirty="0">
                    <a:solidFill>
                      <a:srgbClr val="00B050"/>
                    </a:solidFill>
                  </a:rPr>
                  <a:t> 6</a:t>
                </a:r>
                <a:endParaRPr lang="en-US" sz="2800" dirty="0"/>
              </a:p>
            </p:txBody>
          </p:sp>
        </mc:Choice>
        <mc:Fallback xmlns="">
          <p:sp>
            <p:nvSpPr>
              <p:cNvPr id="345091" name="Rectangle 3"/>
              <p:cNvSpPr>
                <a:spLocks noGrp="1" noRot="1" noChangeAspect="1" noMove="1" noResize="1" noEditPoints="1" noAdjustHandles="1" noChangeArrowheads="1" noChangeShapeType="1" noTextEdit="1"/>
              </p:cNvSpPr>
              <p:nvPr>
                <p:ph idx="1"/>
              </p:nvPr>
            </p:nvSpPr>
            <p:spPr>
              <a:xfrm>
                <a:off x="228600" y="1587500"/>
                <a:ext cx="8686800" cy="4497166"/>
              </a:xfrm>
              <a:blipFill rotWithShape="0">
                <a:blip r:embed="rId3"/>
                <a:stretch>
                  <a:fillRect l="-702" t="-1220"/>
                </a:stretch>
              </a:blipFill>
            </p:spPr>
            <p:txBody>
              <a:bodyPr/>
              <a:lstStyle/>
              <a:p>
                <a:r>
                  <a:rPr lang="en-US">
                    <a:noFill/>
                  </a:rPr>
                  <a:t> </a:t>
                </a:r>
              </a:p>
            </p:txBody>
          </p:sp>
        </mc:Fallback>
      </mc:AlternateContent>
      <p:sp>
        <p:nvSpPr>
          <p:cNvPr id="4" name="Oval 3"/>
          <p:cNvSpPr/>
          <p:nvPr/>
        </p:nvSpPr>
        <p:spPr>
          <a:xfrm>
            <a:off x="228600" y="160057"/>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sp>
        <p:nvSpPr>
          <p:cNvPr id="2" name="Footer Placeholder 1"/>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212100703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228601" y="1905000"/>
          <a:ext cx="8686799" cy="406400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5" name="TextBox 4"/>
              <p:cNvSpPr txBox="1"/>
              <p:nvPr/>
            </p:nvSpPr>
            <p:spPr>
              <a:xfrm>
                <a:off x="566571" y="4424918"/>
                <a:ext cx="4152900" cy="646331"/>
              </a:xfrm>
              <a:prstGeom prst="rect">
                <a:avLst/>
              </a:prstGeom>
              <a:noFill/>
            </p:spPr>
            <p:txBody>
              <a:bodyPr wrap="square" rtlCol="0">
                <a:spAutoFit/>
              </a:bodyPr>
              <a:lstStyle/>
              <a:p>
                <a:r>
                  <a:rPr lang="en-US" b="1" dirty="0">
                    <a:solidFill>
                      <a:schemeClr val="bg1">
                        <a:lumMod val="50000"/>
                      </a:schemeClr>
                    </a:solidFill>
                  </a:rPr>
                  <a:t>Baseline: 7 + 5 + 8 = 20</a:t>
                </a:r>
              </a:p>
              <a:p>
                <a:r>
                  <a:rPr lang="en-US" b="1" dirty="0">
                    <a:solidFill>
                      <a:schemeClr val="bg1">
                        <a:lumMod val="50000"/>
                      </a:schemeClr>
                    </a:solidFill>
                  </a:rPr>
                  <a:t>	20 </a:t>
                </a:r>
                <a14:m>
                  <m:oMath xmlns:m="http://schemas.openxmlformats.org/officeDocument/2006/math">
                    <m:r>
                      <a:rPr lang="en-US" b="1" i="1">
                        <a:solidFill>
                          <a:schemeClr val="bg1">
                            <a:lumMod val="50000"/>
                          </a:schemeClr>
                        </a:solidFill>
                        <a:latin typeface="Cambria Math" charset="0"/>
                      </a:rPr>
                      <m:t>÷</m:t>
                    </m:r>
                    <m:r>
                      <a:rPr lang="en-US" b="1" i="0" smtClean="0">
                        <a:solidFill>
                          <a:schemeClr val="bg1">
                            <a:lumMod val="50000"/>
                          </a:schemeClr>
                        </a:solidFill>
                        <a:latin typeface="Cambria Math" charset="0"/>
                      </a:rPr>
                      <m:t>𝟑</m:t>
                    </m:r>
                    <m:r>
                      <a:rPr lang="en-US" b="1" i="0" smtClean="0">
                        <a:solidFill>
                          <a:schemeClr val="bg1">
                            <a:lumMod val="50000"/>
                          </a:schemeClr>
                        </a:solidFill>
                        <a:latin typeface="Cambria Math" charset="0"/>
                      </a:rPr>
                      <m:t>=</m:t>
                    </m:r>
                    <m:r>
                      <a:rPr lang="en-US" b="1" i="0" smtClean="0">
                        <a:solidFill>
                          <a:schemeClr val="bg1">
                            <a:lumMod val="50000"/>
                          </a:schemeClr>
                        </a:solidFill>
                        <a:latin typeface="Cambria Math" charset="0"/>
                      </a:rPr>
                      <m:t>𝟔</m:t>
                    </m:r>
                    <m:r>
                      <a:rPr lang="en-US" b="1" i="0" smtClean="0">
                        <a:solidFill>
                          <a:schemeClr val="bg1">
                            <a:lumMod val="50000"/>
                          </a:schemeClr>
                        </a:solidFill>
                        <a:latin typeface="Cambria Math" charset="0"/>
                      </a:rPr>
                      <m:t>.</m:t>
                    </m:r>
                    <m:r>
                      <a:rPr lang="en-US" b="1" i="0" smtClean="0">
                        <a:solidFill>
                          <a:schemeClr val="bg1">
                            <a:lumMod val="50000"/>
                          </a:schemeClr>
                        </a:solidFill>
                        <a:latin typeface="Cambria Math" charset="0"/>
                      </a:rPr>
                      <m:t>𝟕</m:t>
                    </m:r>
                  </m:oMath>
                </a14:m>
                <a:r>
                  <a:rPr lang="en-US" b="1" dirty="0">
                    <a:solidFill>
                      <a:schemeClr val="bg1">
                        <a:lumMod val="50000"/>
                      </a:schemeClr>
                    </a:solidFill>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66571" y="4424918"/>
                <a:ext cx="4152900" cy="646331"/>
              </a:xfrm>
              <a:prstGeom prst="rect">
                <a:avLst/>
              </a:prstGeom>
              <a:blipFill rotWithShape="0">
                <a:blip r:embed="rId4"/>
                <a:stretch>
                  <a:fillRect l="-1322" t="-6604" b="-13208"/>
                </a:stretch>
              </a:blipFill>
            </p:spPr>
            <p:txBody>
              <a:bodyPr/>
              <a:lstStyle/>
              <a:p>
                <a:r>
                  <a:rPr lang="en-US">
                    <a:noFill/>
                  </a:rPr>
                  <a:t> </a:t>
                </a:r>
              </a:p>
            </p:txBody>
          </p:sp>
        </mc:Fallback>
      </mc:AlternateContent>
      <p:sp>
        <p:nvSpPr>
          <p:cNvPr id="6" name="Oval 5"/>
          <p:cNvSpPr/>
          <p:nvPr/>
        </p:nvSpPr>
        <p:spPr>
          <a:xfrm>
            <a:off x="228600" y="160057"/>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sp>
        <p:nvSpPr>
          <p:cNvPr id="2" name="Footer Placeholder 1"/>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17284033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45091" name="Rectangle 3"/>
              <p:cNvSpPr>
                <a:spLocks noGrp="1" noChangeArrowheads="1"/>
              </p:cNvSpPr>
              <p:nvPr>
                <p:ph idx="4294967295"/>
              </p:nvPr>
            </p:nvSpPr>
            <p:spPr>
              <a:xfrm>
                <a:off x="0" y="1587500"/>
                <a:ext cx="8686800" cy="4497388"/>
              </a:xfrm>
            </p:spPr>
            <p:txBody>
              <a:bodyPr>
                <a:normAutofit/>
              </a:bodyPr>
              <a:lstStyle/>
              <a:p>
                <a:pPr marL="457200" indent="-457200">
                  <a:buClr>
                    <a:schemeClr val="bg1"/>
                  </a:buClr>
                  <a:buAutoNum type="arabicPeriod"/>
                </a:pPr>
                <a:r>
                  <a:rPr lang="en-US" sz="2000" dirty="0"/>
                  <a:t>Identify student’s (slope)			</a:t>
                </a:r>
                <a:r>
                  <a:rPr lang="en-US" sz="2800" b="1" dirty="0">
                    <a:solidFill>
                      <a:srgbClr val="D883FF"/>
                    </a:solidFill>
                  </a:rPr>
                  <a:t>0.4</a:t>
                </a:r>
                <a:r>
                  <a:rPr lang="en-US" sz="2000" dirty="0"/>
                  <a:t>	 </a:t>
                </a:r>
              </a:p>
              <a:p>
                <a:pPr marL="457200" indent="-457200">
                  <a:buClr>
                    <a:schemeClr val="bg1"/>
                  </a:buClr>
                  <a:buAutoNum type="arabicPeriod"/>
                </a:pPr>
                <a:r>
                  <a:rPr lang="en-US" sz="2000" dirty="0"/>
                  <a:t>Multiply slope by 1.5				</a:t>
                </a:r>
                <a:r>
                  <a:rPr lang="en-US" sz="2800" b="1" dirty="0">
                    <a:solidFill>
                      <a:srgbClr val="D883FF"/>
                    </a:solidFill>
                  </a:rPr>
                  <a:t>0.4 </a:t>
                </a:r>
                <a14:m>
                  <m:oMath xmlns:m="http://schemas.openxmlformats.org/officeDocument/2006/math">
                    <m:r>
                      <a:rPr lang="en-US" sz="2800" i="1">
                        <a:latin typeface="Cambria Math" charset="0"/>
                      </a:rPr>
                      <m:t>×</m:t>
                    </m:r>
                  </m:oMath>
                </a14:m>
                <a:r>
                  <a:rPr lang="en-US" sz="2800" b="1" dirty="0">
                    <a:solidFill>
                      <a:srgbClr val="FF9300"/>
                    </a:solidFill>
                  </a:rPr>
                  <a:t> 1.5 </a:t>
                </a:r>
                <a:r>
                  <a:rPr lang="en-US" sz="2800" b="1" dirty="0"/>
                  <a:t>=</a:t>
                </a:r>
                <a:r>
                  <a:rPr lang="en-US" sz="2800" b="1" dirty="0">
                    <a:solidFill>
                      <a:srgbClr val="FF9300"/>
                    </a:solidFill>
                  </a:rPr>
                  <a:t> </a:t>
                </a:r>
                <a:r>
                  <a:rPr lang="en-US" sz="2800" b="1" dirty="0">
                    <a:solidFill>
                      <a:srgbClr val="00B0F0"/>
                    </a:solidFill>
                  </a:rPr>
                  <a:t>0.6 </a:t>
                </a:r>
                <a:endParaRPr lang="en-US" sz="2800" dirty="0">
                  <a:solidFill>
                    <a:srgbClr val="00B0F0"/>
                  </a:solidFill>
                </a:endParaRPr>
              </a:p>
              <a:p>
                <a:pPr marL="457200" indent="-457200">
                  <a:buClr>
                    <a:schemeClr val="bg1"/>
                  </a:buClr>
                  <a:buAutoNum type="arabicPeriod"/>
                </a:pPr>
                <a:r>
                  <a:rPr lang="en-US" sz="2000" dirty="0"/>
                  <a:t>Multiply by number of weeks in intervention	</a:t>
                </a:r>
                <a:r>
                  <a:rPr lang="en-US" sz="2800" b="1" dirty="0">
                    <a:solidFill>
                      <a:srgbClr val="00B0F0"/>
                    </a:solidFill>
                  </a:rPr>
                  <a:t>0.6</a:t>
                </a:r>
                <a:r>
                  <a:rPr lang="en-US" sz="2800" b="1" dirty="0"/>
                  <a:t> </a:t>
                </a:r>
                <a14:m>
                  <m:oMath xmlns:m="http://schemas.openxmlformats.org/officeDocument/2006/math">
                    <m:r>
                      <a:rPr lang="en-US" sz="2800" b="1" i="1">
                        <a:latin typeface="Cambria Math" charset="0"/>
                      </a:rPr>
                      <m:t>×</m:t>
                    </m:r>
                  </m:oMath>
                </a14:m>
                <a:r>
                  <a:rPr lang="en-US" sz="2800" b="1" dirty="0"/>
                  <a:t> </a:t>
                </a:r>
                <a:r>
                  <a:rPr lang="en-US" sz="2800" b="1" dirty="0">
                    <a:solidFill>
                      <a:srgbClr val="FFFF00"/>
                    </a:solidFill>
                  </a:rPr>
                  <a:t>10 </a:t>
                </a:r>
                <a:r>
                  <a:rPr lang="en-US" sz="2800" b="1" dirty="0"/>
                  <a:t>= </a:t>
                </a:r>
                <a:r>
                  <a:rPr lang="en-US" sz="2800" b="1" dirty="0">
                    <a:solidFill>
                      <a:srgbClr val="00B050"/>
                    </a:solidFill>
                  </a:rPr>
                  <a:t>6</a:t>
                </a:r>
              </a:p>
              <a:p>
                <a:pPr marL="457200" indent="-457200">
                  <a:buClr>
                    <a:schemeClr val="bg1"/>
                  </a:buClr>
                  <a:buAutoNum type="arabicPeriod"/>
                </a:pPr>
                <a:r>
                  <a:rPr lang="en-US" sz="2000" dirty="0"/>
                  <a:t>Add to student’s baseline score		</a:t>
                </a:r>
                <a:r>
                  <a:rPr lang="en-US" sz="2800" b="1" dirty="0">
                    <a:solidFill>
                      <a:srgbClr val="00B050"/>
                    </a:solidFill>
                  </a:rPr>
                  <a:t>6</a:t>
                </a:r>
                <a:r>
                  <a:rPr lang="en-US" sz="2800" b="1" dirty="0"/>
                  <a:t> + </a:t>
                </a:r>
                <a:r>
                  <a:rPr lang="en-US" sz="2800" b="1" dirty="0">
                    <a:solidFill>
                      <a:schemeClr val="accent3"/>
                    </a:solidFill>
                  </a:rPr>
                  <a:t>6.7 </a:t>
                </a:r>
                <a:r>
                  <a:rPr lang="en-US" sz="2800" b="1" dirty="0"/>
                  <a:t>= </a:t>
                </a:r>
                <a:r>
                  <a:rPr lang="en-US" sz="2800" b="1" dirty="0">
                    <a:solidFill>
                      <a:srgbClr val="FF0000"/>
                    </a:solidFill>
                  </a:rPr>
                  <a:t>12.7</a:t>
                </a:r>
              </a:p>
              <a:p>
                <a:endParaRPr lang="en-US" sz="2000" dirty="0"/>
              </a:p>
            </p:txBody>
          </p:sp>
        </mc:Choice>
        <mc:Fallback xmlns="">
          <p:sp>
            <p:nvSpPr>
              <p:cNvPr id="345091" name="Rectangle 3"/>
              <p:cNvSpPr>
                <a:spLocks noGrp="1" noRot="1" noChangeAspect="1" noMove="1" noResize="1" noEditPoints="1" noAdjustHandles="1" noChangeArrowheads="1" noChangeShapeType="1" noTextEdit="1"/>
              </p:cNvSpPr>
              <p:nvPr>
                <p:ph idx="1"/>
              </p:nvPr>
            </p:nvSpPr>
            <p:spPr>
              <a:xfrm>
                <a:off x="228600" y="1587500"/>
                <a:ext cx="8686800" cy="4497166"/>
              </a:xfrm>
              <a:blipFill rotWithShape="0">
                <a:blip r:embed="rId3"/>
                <a:stretch>
                  <a:fillRect l="-702" t="-1220"/>
                </a:stretch>
              </a:blipFill>
            </p:spPr>
            <p:txBody>
              <a:bodyPr/>
              <a:lstStyle/>
              <a:p>
                <a:r>
                  <a:rPr lang="en-US">
                    <a:noFill/>
                  </a:rPr>
                  <a:t> </a:t>
                </a:r>
              </a:p>
            </p:txBody>
          </p:sp>
        </mc:Fallback>
      </mc:AlternateContent>
      <p:sp>
        <p:nvSpPr>
          <p:cNvPr id="4" name="Oval 3"/>
          <p:cNvSpPr/>
          <p:nvPr/>
        </p:nvSpPr>
        <p:spPr>
          <a:xfrm>
            <a:off x="228600" y="160057"/>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sp>
        <p:nvSpPr>
          <p:cNvPr id="2" name="Footer Placeholder 1"/>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53239243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228600" y="160057"/>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graphicFrame>
        <p:nvGraphicFramePr>
          <p:cNvPr id="8" name="Chart 7"/>
          <p:cNvGraphicFramePr/>
          <p:nvPr>
            <p:extLst>
              <p:ext uri="{D42A27DB-BD31-4B8C-83A1-F6EECF244321}">
                <p14:modId xmlns:p14="http://schemas.microsoft.com/office/powerpoint/2010/main" val="1735065770"/>
              </p:ext>
            </p:extLst>
          </p:nvPr>
        </p:nvGraphicFramePr>
        <p:xfrm>
          <a:off x="228601" y="2301314"/>
          <a:ext cx="868679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8293100" y="4956844"/>
            <a:ext cx="698500" cy="461665"/>
          </a:xfrm>
          <a:prstGeom prst="rect">
            <a:avLst/>
          </a:prstGeom>
          <a:noFill/>
        </p:spPr>
        <p:txBody>
          <a:bodyPr wrap="square" rtlCol="0">
            <a:spAutoFit/>
          </a:bodyPr>
          <a:lstStyle/>
          <a:p>
            <a:r>
              <a:rPr lang="en-US" sz="2400" b="1" dirty="0">
                <a:solidFill>
                  <a:srgbClr val="FF0000"/>
                </a:solidFill>
              </a:rPr>
              <a:t>X</a:t>
            </a:r>
          </a:p>
        </p:txBody>
      </p:sp>
      <p:cxnSp>
        <p:nvCxnSpPr>
          <p:cNvPr id="9" name="Straight Connector 8"/>
          <p:cNvCxnSpPr/>
          <p:nvPr/>
        </p:nvCxnSpPr>
        <p:spPr>
          <a:xfrm flipH="1">
            <a:off x="2882900" y="5187676"/>
            <a:ext cx="5613400" cy="425183"/>
          </a:xfrm>
          <a:prstGeom prst="line">
            <a:avLst/>
          </a:prstGeom>
          <a:ln w="349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Rectangle 3"/>
          <p:cNvSpPr>
            <a:spLocks noGrp="1" noChangeArrowheads="1"/>
          </p:cNvSpPr>
          <p:nvPr>
            <p:ph idx="4294967295"/>
          </p:nvPr>
        </p:nvSpPr>
        <p:spPr>
          <a:xfrm>
            <a:off x="0" y="1539314"/>
            <a:ext cx="8686800" cy="4089400"/>
          </a:xfrm>
        </p:spPr>
        <p:txBody>
          <a:bodyPr>
            <a:normAutofit/>
          </a:bodyPr>
          <a:lstStyle/>
          <a:p>
            <a:pPr marL="458788" lvl="1" indent="-457200">
              <a:buFont typeface="+mj-lt"/>
              <a:buAutoNum type="arabicPeriod" startAt="5"/>
            </a:pPr>
            <a:r>
              <a:rPr lang="en-US" sz="2000" dirty="0"/>
              <a:t>Mark goal on student graph with an X</a:t>
            </a:r>
          </a:p>
          <a:p>
            <a:pPr marL="458788" lvl="1" indent="-457200">
              <a:buFont typeface="+mj-lt"/>
              <a:buAutoNum type="arabicPeriod" startAt="5"/>
            </a:pPr>
            <a:r>
              <a:rPr lang="en-US" sz="2000" dirty="0"/>
              <a:t>Draw goal-line from baseline progress monitoring scores to X</a:t>
            </a:r>
          </a:p>
          <a:p>
            <a:endParaRPr lang="en-US" dirty="0"/>
          </a:p>
        </p:txBody>
      </p:sp>
      <p:sp>
        <p:nvSpPr>
          <p:cNvPr id="2" name="Footer Placeholder 1"/>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97837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dissolv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28600" y="1912775"/>
            <a:ext cx="3859795" cy="1219200"/>
          </a:xfrm>
          <a:prstGeom prst="ellipse">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Benchmark</a:t>
            </a:r>
          </a:p>
        </p:txBody>
      </p:sp>
      <p:sp>
        <p:nvSpPr>
          <p:cNvPr id="7" name="Oval 6"/>
          <p:cNvSpPr/>
          <p:nvPr/>
        </p:nvSpPr>
        <p:spPr>
          <a:xfrm>
            <a:off x="2642102" y="3036666"/>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sp>
        <p:nvSpPr>
          <p:cNvPr id="8" name="Oval 7"/>
          <p:cNvSpPr/>
          <p:nvPr/>
        </p:nvSpPr>
        <p:spPr>
          <a:xfrm>
            <a:off x="5055604" y="4160557"/>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74486567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Think-Pair-Share</a:t>
            </a:r>
          </a:p>
        </p:txBody>
      </p:sp>
      <p:sp>
        <p:nvSpPr>
          <p:cNvPr id="3" name="Content Placeholder 2"/>
          <p:cNvSpPr>
            <a:spLocks noGrp="1"/>
          </p:cNvSpPr>
          <p:nvPr>
            <p:ph idx="1"/>
          </p:nvPr>
        </p:nvSpPr>
        <p:spPr>
          <a:xfrm>
            <a:off x="866441" y="2489200"/>
            <a:ext cx="7820359" cy="3911600"/>
          </a:xfrm>
        </p:spPr>
        <p:txBody>
          <a:bodyPr>
            <a:normAutofit/>
          </a:bodyPr>
          <a:lstStyle/>
          <a:p>
            <a:r>
              <a:rPr lang="en-US" dirty="0"/>
              <a:t>Which of the </a:t>
            </a:r>
            <a:r>
              <a:rPr lang="en-US" b="1" dirty="0">
                <a:solidFill>
                  <a:schemeClr val="accent1"/>
                </a:solidFill>
              </a:rPr>
              <a:t>goal setting structures </a:t>
            </a:r>
            <a:r>
              <a:rPr lang="en-US" dirty="0"/>
              <a:t>do you plan to use?</a:t>
            </a:r>
          </a:p>
        </p:txBody>
      </p:sp>
      <p:pic>
        <p:nvPicPr>
          <p:cNvPr id="4" name="Picture 3"/>
          <p:cNvPicPr>
            <a:picLocks noChangeAspect="1"/>
          </p:cNvPicPr>
          <p:nvPr/>
        </p:nvPicPr>
        <p:blipFill>
          <a:blip r:embed="rId3"/>
          <a:stretch>
            <a:fillRect/>
          </a:stretch>
        </p:blipFill>
        <p:spPr>
          <a:xfrm>
            <a:off x="7239000" y="4419600"/>
            <a:ext cx="1295400" cy="1727200"/>
          </a:xfrm>
          <a:prstGeom prst="rect">
            <a:avLst/>
          </a:prstGeom>
        </p:spPr>
      </p:pic>
      <p:sp>
        <p:nvSpPr>
          <p:cNvPr id="5" name="Footer Placeholder 4"/>
          <p:cNvSpPr>
            <a:spLocks noGrp="1"/>
          </p:cNvSpPr>
          <p:nvPr>
            <p:ph type="ftr" sz="quarter" idx="11"/>
          </p:nvPr>
        </p:nvSpPr>
        <p:spPr/>
        <p:txBody>
          <a:bodyPr/>
          <a:lstStyle/>
          <a:p>
            <a:r>
              <a:rPr lang="en-US">
                <a:latin typeface="Calibri"/>
              </a:rPr>
              <a:t>Copyright 2018 Sarah R. Powell, Ph.D.</a:t>
            </a:r>
            <a:endParaRPr lang="en-US" dirty="0">
              <a:latin typeface="Calibri"/>
            </a:endParaRPr>
          </a:p>
        </p:txBody>
      </p:sp>
    </p:spTree>
    <p:extLst>
      <p:ext uri="{BB962C8B-B14F-4D97-AF65-F5344CB8AC3E}">
        <p14:creationId xmlns:p14="http://schemas.microsoft.com/office/powerpoint/2010/main" val="213266626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93597"/>
            <a:ext cx="6343650" cy="709613"/>
          </a:xfrm>
        </p:spPr>
        <p:txBody>
          <a:bodyPr>
            <a:normAutofit/>
          </a:bodyPr>
          <a:lstStyle/>
          <a:p>
            <a:r>
              <a:rPr lang="en-US" dirty="0">
                <a:solidFill>
                  <a:schemeClr val="tx2"/>
                </a:solidFill>
              </a:rPr>
              <a:t>Determining Response</a:t>
            </a:r>
          </a:p>
        </p:txBody>
      </p:sp>
      <p:grpSp>
        <p:nvGrpSpPr>
          <p:cNvPr id="11" name="Group 10"/>
          <p:cNvGrpSpPr/>
          <p:nvPr/>
        </p:nvGrpSpPr>
        <p:grpSpPr>
          <a:xfrm>
            <a:off x="635000" y="1532736"/>
            <a:ext cx="3937000" cy="1498600"/>
            <a:chOff x="228600" y="3977371"/>
            <a:chExt cx="3937000" cy="1498600"/>
          </a:xfrm>
        </p:grpSpPr>
        <p:sp>
          <p:nvSpPr>
            <p:cNvPr id="5" name="Rectangle 4"/>
            <p:cNvSpPr/>
            <p:nvPr/>
          </p:nvSpPr>
          <p:spPr>
            <a:xfrm>
              <a:off x="228600" y="3977371"/>
              <a:ext cx="3937000" cy="149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00100" y="4936586"/>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644650" y="4711700"/>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82850" y="5076286"/>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0400" y="4851400"/>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4880" y="4061159"/>
              <a:ext cx="3800720" cy="369332"/>
            </a:xfrm>
            <a:prstGeom prst="rect">
              <a:avLst/>
            </a:prstGeom>
            <a:noFill/>
            <a:ln>
              <a:noFill/>
            </a:ln>
          </p:spPr>
          <p:txBody>
            <a:bodyPr wrap="none" rtlCol="0">
              <a:spAutoFit/>
            </a:bodyPr>
            <a:lstStyle/>
            <a:p>
              <a:r>
                <a:rPr lang="en-US" dirty="0">
                  <a:solidFill>
                    <a:schemeClr val="bg1"/>
                  </a:solidFill>
                </a:rPr>
                <a:t>Four most recent, consecutive scores</a:t>
              </a:r>
            </a:p>
          </p:txBody>
        </p:sp>
      </p:grpSp>
      <p:grpSp>
        <p:nvGrpSpPr>
          <p:cNvPr id="14" name="Group 13"/>
          <p:cNvGrpSpPr/>
          <p:nvPr/>
        </p:nvGrpSpPr>
        <p:grpSpPr>
          <a:xfrm>
            <a:off x="4572000" y="3603953"/>
            <a:ext cx="3937000" cy="1498600"/>
            <a:chOff x="228600" y="3977371"/>
            <a:chExt cx="3937000" cy="1498600"/>
          </a:xfrm>
          <a:solidFill>
            <a:srgbClr val="7030A0"/>
          </a:solidFill>
        </p:grpSpPr>
        <p:sp>
          <p:nvSpPr>
            <p:cNvPr id="15" name="Rectangle 14"/>
            <p:cNvSpPr/>
            <p:nvPr/>
          </p:nvSpPr>
          <p:spPr>
            <a:xfrm>
              <a:off x="228600" y="3977371"/>
              <a:ext cx="3937000" cy="149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64880" y="4061159"/>
              <a:ext cx="3648320" cy="369332"/>
            </a:xfrm>
            <a:prstGeom prst="rect">
              <a:avLst/>
            </a:prstGeom>
            <a:grpFill/>
            <a:ln>
              <a:noFill/>
            </a:ln>
          </p:spPr>
          <p:txBody>
            <a:bodyPr wrap="square" rtlCol="0">
              <a:spAutoFit/>
            </a:bodyPr>
            <a:lstStyle/>
            <a:p>
              <a:pPr algn="ctr"/>
              <a:r>
                <a:rPr lang="en-US">
                  <a:solidFill>
                    <a:schemeClr val="bg1"/>
                  </a:solidFill>
                </a:rPr>
                <a:t>Trendline</a:t>
              </a:r>
              <a:endParaRPr lang="en-US" dirty="0">
                <a:solidFill>
                  <a:schemeClr val="bg1"/>
                </a:solidFill>
              </a:endParaRPr>
            </a:p>
          </p:txBody>
        </p:sp>
      </p:grpSp>
      <p:cxnSp>
        <p:nvCxnSpPr>
          <p:cNvPr id="21" name="Straight Arrow Connector 20"/>
          <p:cNvCxnSpPr/>
          <p:nvPr/>
        </p:nvCxnSpPr>
        <p:spPr>
          <a:xfrm flipV="1">
            <a:off x="4927600" y="3962400"/>
            <a:ext cx="3289300" cy="9906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77621672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27100"/>
            <a:ext cx="6343650" cy="709613"/>
          </a:xfrm>
        </p:spPr>
        <p:txBody>
          <a:bodyPr>
            <a:normAutofit/>
          </a:bodyPr>
          <a:lstStyle/>
          <a:p>
            <a:r>
              <a:rPr lang="en-US" dirty="0">
                <a:solidFill>
                  <a:schemeClr val="tx2"/>
                </a:solidFill>
              </a:rPr>
              <a:t>Determining Response</a:t>
            </a:r>
          </a:p>
        </p:txBody>
      </p:sp>
      <p:sp>
        <p:nvSpPr>
          <p:cNvPr id="16" name="Rectangle 3"/>
          <p:cNvSpPr>
            <a:spLocks noGrp="1" noChangeArrowheads="1"/>
          </p:cNvSpPr>
          <p:nvPr>
            <p:ph idx="4294967295"/>
          </p:nvPr>
        </p:nvSpPr>
        <p:spPr>
          <a:xfrm>
            <a:off x="0" y="1974850"/>
            <a:ext cx="7896225" cy="4216400"/>
          </a:xfrm>
        </p:spPr>
        <p:txBody>
          <a:bodyPr>
            <a:normAutofit/>
          </a:bodyPr>
          <a:lstStyle/>
          <a:p>
            <a:r>
              <a:rPr lang="en-US" dirty="0"/>
              <a:t>If at least 6 weeks of instruction have occurred:</a:t>
            </a:r>
          </a:p>
          <a:p>
            <a:pPr marL="342900" indent="-342900">
              <a:buFont typeface="Arial" charset="0"/>
              <a:buChar char="•"/>
            </a:pPr>
            <a:r>
              <a:rPr lang="en-US" dirty="0"/>
              <a:t>If all four most recent scores fall </a:t>
            </a:r>
            <a:r>
              <a:rPr lang="en-US" b="1" dirty="0">
                <a:solidFill>
                  <a:srgbClr val="00B050"/>
                </a:solidFill>
              </a:rPr>
              <a:t>above</a:t>
            </a:r>
            <a:r>
              <a:rPr lang="en-US" dirty="0"/>
              <a:t> the goal-line, increase the goal. </a:t>
            </a:r>
          </a:p>
        </p:txBody>
      </p:sp>
      <p:grpSp>
        <p:nvGrpSpPr>
          <p:cNvPr id="11" name="Group 10"/>
          <p:cNvGrpSpPr/>
          <p:nvPr/>
        </p:nvGrpSpPr>
        <p:grpSpPr>
          <a:xfrm>
            <a:off x="4876800" y="228600"/>
            <a:ext cx="3937000" cy="1498600"/>
            <a:chOff x="228600" y="3977371"/>
            <a:chExt cx="3937000" cy="1498600"/>
          </a:xfrm>
        </p:grpSpPr>
        <p:sp>
          <p:nvSpPr>
            <p:cNvPr id="5" name="Rectangle 4"/>
            <p:cNvSpPr/>
            <p:nvPr/>
          </p:nvSpPr>
          <p:spPr>
            <a:xfrm>
              <a:off x="228600" y="3977371"/>
              <a:ext cx="3937000" cy="149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00100" y="4936586"/>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644650" y="4711700"/>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82850" y="5076286"/>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0400" y="4851400"/>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4880" y="4061159"/>
              <a:ext cx="3800720" cy="369332"/>
            </a:xfrm>
            <a:prstGeom prst="rect">
              <a:avLst/>
            </a:prstGeom>
            <a:noFill/>
            <a:ln>
              <a:noFill/>
            </a:ln>
          </p:spPr>
          <p:txBody>
            <a:bodyPr wrap="none" rtlCol="0">
              <a:spAutoFit/>
            </a:bodyPr>
            <a:lstStyle/>
            <a:p>
              <a:r>
                <a:rPr lang="en-US" dirty="0">
                  <a:solidFill>
                    <a:schemeClr val="bg1"/>
                  </a:solidFill>
                </a:rPr>
                <a:t>Four most recent, consecutive scores</a:t>
              </a:r>
            </a:p>
          </p:txBody>
        </p:sp>
      </p:grpSp>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57852903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27100"/>
            <a:ext cx="6343650" cy="709613"/>
          </a:xfrm>
        </p:spPr>
        <p:txBody>
          <a:bodyPr>
            <a:normAutofit/>
          </a:bodyPr>
          <a:lstStyle/>
          <a:p>
            <a:r>
              <a:rPr lang="en-US" dirty="0">
                <a:solidFill>
                  <a:schemeClr val="tx2"/>
                </a:solidFill>
              </a:rPr>
              <a:t>Determining Response</a:t>
            </a:r>
          </a:p>
        </p:txBody>
      </p:sp>
      <p:graphicFrame>
        <p:nvGraphicFramePr>
          <p:cNvPr id="6" name="Chart 5"/>
          <p:cNvGraphicFramePr/>
          <p:nvPr>
            <p:extLst/>
          </p:nvPr>
        </p:nvGraphicFramePr>
        <p:xfrm>
          <a:off x="228601" y="1981200"/>
          <a:ext cx="868679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293100" y="4636730"/>
            <a:ext cx="698500" cy="461665"/>
          </a:xfrm>
          <a:prstGeom prst="rect">
            <a:avLst/>
          </a:prstGeom>
          <a:noFill/>
        </p:spPr>
        <p:txBody>
          <a:bodyPr wrap="square" rtlCol="0">
            <a:spAutoFit/>
          </a:bodyPr>
          <a:lstStyle/>
          <a:p>
            <a:r>
              <a:rPr lang="en-US" sz="2400" b="1" dirty="0">
                <a:solidFill>
                  <a:schemeClr val="bg1">
                    <a:lumMod val="50000"/>
                  </a:schemeClr>
                </a:solidFill>
              </a:rPr>
              <a:t>X</a:t>
            </a:r>
          </a:p>
        </p:txBody>
      </p:sp>
      <p:cxnSp>
        <p:nvCxnSpPr>
          <p:cNvPr id="8" name="Straight Connector 7"/>
          <p:cNvCxnSpPr/>
          <p:nvPr/>
        </p:nvCxnSpPr>
        <p:spPr>
          <a:xfrm flipH="1">
            <a:off x="2882900" y="4867562"/>
            <a:ext cx="5613400" cy="425183"/>
          </a:xfrm>
          <a:prstGeom prst="line">
            <a:avLst/>
          </a:prstGeom>
          <a:ln w="349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876800" y="228600"/>
            <a:ext cx="3937000" cy="1498600"/>
            <a:chOff x="228600" y="3977371"/>
            <a:chExt cx="3937000" cy="1498600"/>
          </a:xfrm>
        </p:grpSpPr>
        <p:sp>
          <p:nvSpPr>
            <p:cNvPr id="10" name="Rectangle 9"/>
            <p:cNvSpPr/>
            <p:nvPr/>
          </p:nvSpPr>
          <p:spPr>
            <a:xfrm>
              <a:off x="228600" y="3977371"/>
              <a:ext cx="3937000" cy="149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00100" y="4936586"/>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644650" y="4711700"/>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482850" y="5076286"/>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200400" y="4851400"/>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64880" y="4061159"/>
              <a:ext cx="3800720" cy="369332"/>
            </a:xfrm>
            <a:prstGeom prst="rect">
              <a:avLst/>
            </a:prstGeom>
            <a:noFill/>
            <a:ln>
              <a:noFill/>
            </a:ln>
          </p:spPr>
          <p:txBody>
            <a:bodyPr wrap="none" rtlCol="0">
              <a:spAutoFit/>
            </a:bodyPr>
            <a:lstStyle/>
            <a:p>
              <a:r>
                <a:rPr lang="en-US" dirty="0">
                  <a:solidFill>
                    <a:schemeClr val="bg1"/>
                  </a:solidFill>
                </a:rPr>
                <a:t>Four most recent, consecutive scores</a:t>
              </a:r>
            </a:p>
          </p:txBody>
        </p:sp>
      </p:grpSp>
      <p:sp>
        <p:nvSpPr>
          <p:cNvPr id="16" name="Rectangle 15"/>
          <p:cNvSpPr/>
          <p:nvPr/>
        </p:nvSpPr>
        <p:spPr>
          <a:xfrm>
            <a:off x="3445983" y="2995696"/>
            <a:ext cx="2455234" cy="762000"/>
          </a:xfrm>
          <a:prstGeom prst="rect">
            <a:avLst/>
          </a:prstGeom>
          <a:solidFill>
            <a:srgbClr val="00905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Raise the goal</a:t>
            </a:r>
          </a:p>
        </p:txBody>
      </p:sp>
      <p:sp>
        <p:nvSpPr>
          <p:cNvPr id="5" name="Down Arrow 4"/>
          <p:cNvSpPr/>
          <p:nvPr/>
        </p:nvSpPr>
        <p:spPr>
          <a:xfrm>
            <a:off x="3733800" y="4147222"/>
            <a:ext cx="419100" cy="793385"/>
          </a:xfrm>
          <a:prstGeom prst="downArrow">
            <a:avLst/>
          </a:prstGeom>
          <a:solidFill>
            <a:srgbClr val="009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4254500" y="4071491"/>
            <a:ext cx="419100" cy="793385"/>
          </a:xfrm>
          <a:prstGeom prst="downArrow">
            <a:avLst/>
          </a:prstGeom>
          <a:solidFill>
            <a:srgbClr val="009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4724400" y="3873112"/>
            <a:ext cx="419100" cy="793385"/>
          </a:xfrm>
          <a:prstGeom prst="downArrow">
            <a:avLst/>
          </a:prstGeom>
          <a:solidFill>
            <a:srgbClr val="009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5219700" y="3973644"/>
            <a:ext cx="419100" cy="793385"/>
          </a:xfrm>
          <a:prstGeom prst="downArrow">
            <a:avLst/>
          </a:prstGeom>
          <a:solidFill>
            <a:srgbClr val="009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52803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18" grpId="0" animBg="1"/>
      <p:bldP spid="19" grpId="0" animBg="1"/>
      <p:bldP spid="20"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27100"/>
            <a:ext cx="6343650" cy="709613"/>
          </a:xfrm>
        </p:spPr>
        <p:txBody>
          <a:bodyPr>
            <a:normAutofit/>
          </a:bodyPr>
          <a:lstStyle/>
          <a:p>
            <a:r>
              <a:rPr lang="en-US" dirty="0">
                <a:solidFill>
                  <a:schemeClr val="tx2"/>
                </a:solidFill>
              </a:rPr>
              <a:t>Determining Response</a:t>
            </a:r>
          </a:p>
        </p:txBody>
      </p:sp>
      <p:sp>
        <p:nvSpPr>
          <p:cNvPr id="16" name="Rectangle 3"/>
          <p:cNvSpPr>
            <a:spLocks noGrp="1" noChangeArrowheads="1"/>
          </p:cNvSpPr>
          <p:nvPr>
            <p:ph idx="4294967295"/>
          </p:nvPr>
        </p:nvSpPr>
        <p:spPr>
          <a:xfrm>
            <a:off x="0" y="1974850"/>
            <a:ext cx="7896225" cy="4216400"/>
          </a:xfrm>
        </p:spPr>
        <p:txBody>
          <a:bodyPr>
            <a:normAutofit/>
          </a:bodyPr>
          <a:lstStyle/>
          <a:p>
            <a:r>
              <a:rPr lang="en-US" dirty="0"/>
              <a:t>If at least 6 weeks of instruction have occurred:</a:t>
            </a:r>
          </a:p>
          <a:p>
            <a:pPr marL="342900" indent="-342900">
              <a:buFont typeface="Arial" charset="0"/>
              <a:buChar char="•"/>
            </a:pPr>
            <a:r>
              <a:rPr lang="en-US" dirty="0"/>
              <a:t>If all four most recent scores fall </a:t>
            </a:r>
            <a:r>
              <a:rPr lang="en-US" b="1" dirty="0">
                <a:solidFill>
                  <a:srgbClr val="00B050"/>
                </a:solidFill>
              </a:rPr>
              <a:t>above</a:t>
            </a:r>
            <a:r>
              <a:rPr lang="en-US" dirty="0"/>
              <a:t> the goal-line, increase the goal. </a:t>
            </a:r>
          </a:p>
          <a:p>
            <a:pPr marL="342900" indent="-342900">
              <a:buFont typeface="Arial" charset="0"/>
              <a:buChar char="•"/>
            </a:pPr>
            <a:r>
              <a:rPr lang="en-US" dirty="0"/>
              <a:t>If all four most recent scores fall </a:t>
            </a:r>
            <a:r>
              <a:rPr lang="en-US" b="1" dirty="0">
                <a:solidFill>
                  <a:srgbClr val="FF0000"/>
                </a:solidFill>
              </a:rPr>
              <a:t>below</a:t>
            </a:r>
            <a:r>
              <a:rPr lang="en-US" b="1" dirty="0"/>
              <a:t> </a:t>
            </a:r>
            <a:r>
              <a:rPr lang="en-US" dirty="0"/>
              <a:t>the goal-line, adapt the intervention. </a:t>
            </a:r>
          </a:p>
        </p:txBody>
      </p:sp>
      <p:grpSp>
        <p:nvGrpSpPr>
          <p:cNvPr id="11" name="Group 10"/>
          <p:cNvGrpSpPr/>
          <p:nvPr/>
        </p:nvGrpSpPr>
        <p:grpSpPr>
          <a:xfrm>
            <a:off x="4876800" y="228600"/>
            <a:ext cx="3937000" cy="1498600"/>
            <a:chOff x="228600" y="3977371"/>
            <a:chExt cx="3937000" cy="1498600"/>
          </a:xfrm>
        </p:grpSpPr>
        <p:sp>
          <p:nvSpPr>
            <p:cNvPr id="5" name="Rectangle 4"/>
            <p:cNvSpPr/>
            <p:nvPr/>
          </p:nvSpPr>
          <p:spPr>
            <a:xfrm>
              <a:off x="228600" y="3977371"/>
              <a:ext cx="3937000" cy="149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00100" y="4936586"/>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644650" y="4711700"/>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82850" y="5076286"/>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0400" y="4851400"/>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4880" y="4061159"/>
              <a:ext cx="3800720" cy="369332"/>
            </a:xfrm>
            <a:prstGeom prst="rect">
              <a:avLst/>
            </a:prstGeom>
            <a:noFill/>
            <a:ln>
              <a:noFill/>
            </a:ln>
          </p:spPr>
          <p:txBody>
            <a:bodyPr wrap="none" rtlCol="0">
              <a:spAutoFit/>
            </a:bodyPr>
            <a:lstStyle/>
            <a:p>
              <a:r>
                <a:rPr lang="en-US" dirty="0">
                  <a:solidFill>
                    <a:schemeClr val="bg1"/>
                  </a:solidFill>
                </a:rPr>
                <a:t>Four most recent, consecutive scores</a:t>
              </a:r>
            </a:p>
          </p:txBody>
        </p:sp>
      </p:grpSp>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821807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normAutofit/>
          </a:bodyPr>
          <a:lstStyle/>
          <a:p>
            <a:r>
              <a:rPr lang="en-US" dirty="0"/>
              <a:t>Tier 2 </a:t>
            </a:r>
          </a:p>
        </p:txBody>
      </p:sp>
      <p:sp>
        <p:nvSpPr>
          <p:cNvPr id="314371" name="Rectangle 3"/>
          <p:cNvSpPr>
            <a:spLocks noGrp="1" noChangeArrowheads="1"/>
          </p:cNvSpPr>
          <p:nvPr>
            <p:ph idx="1"/>
          </p:nvPr>
        </p:nvSpPr>
        <p:spPr>
          <a:xfrm>
            <a:off x="866441" y="2489200"/>
            <a:ext cx="7820359" cy="4064000"/>
          </a:xfrm>
        </p:spPr>
        <p:txBody>
          <a:bodyPr>
            <a:normAutofit/>
          </a:bodyPr>
          <a:lstStyle/>
          <a:p>
            <a:r>
              <a:rPr lang="en-US" dirty="0"/>
              <a:t>If student response to secondary prevention is inadequate:</a:t>
            </a:r>
          </a:p>
          <a:p>
            <a:pPr lvl="1"/>
            <a:r>
              <a:rPr lang="en-US" dirty="0"/>
              <a:t>In some RTI versions:</a:t>
            </a:r>
          </a:p>
          <a:p>
            <a:pPr lvl="2"/>
            <a:r>
              <a:rPr lang="en-US" dirty="0"/>
              <a:t>Student participates in more small-group tutoring while weekly PM continues</a:t>
            </a:r>
          </a:p>
          <a:p>
            <a:pPr lvl="1"/>
            <a:r>
              <a:rPr lang="en-US" dirty="0"/>
              <a:t>In other RTI versions: </a:t>
            </a:r>
          </a:p>
          <a:p>
            <a:pPr lvl="2"/>
            <a:r>
              <a:rPr lang="en-US" dirty="0"/>
              <a:t>Student moves to Tier 3 (tertiary prevention)</a:t>
            </a:r>
          </a:p>
          <a:p>
            <a:pPr lvl="2"/>
            <a:r>
              <a:rPr lang="en-US" dirty="0"/>
              <a:t>Comprehensive evaluation answers questions, determines disability, and suggests if special education services are appropriate</a:t>
            </a:r>
          </a:p>
          <a:p>
            <a:pPr lvl="1"/>
            <a:endParaRPr lang="en-US" dirty="0"/>
          </a:p>
        </p:txBody>
      </p:sp>
      <p:sp>
        <p:nvSpPr>
          <p:cNvPr id="2" name="Footer Placeholder 1"/>
          <p:cNvSpPr>
            <a:spLocks noGrp="1"/>
          </p:cNvSpPr>
          <p:nvPr>
            <p:ph type="ftr" sz="quarter" idx="11"/>
          </p:nvPr>
        </p:nvSpPr>
        <p:spPr/>
        <p:txBody>
          <a:bodyPr/>
          <a:lstStyle/>
          <a:p>
            <a:r>
              <a:rPr lang="en-US">
                <a:latin typeface="Calibri"/>
              </a:rPr>
              <a:t>Copyright 2018 Sarah R. Powell, Ph.D.</a:t>
            </a:r>
            <a:endParaRPr lang="en-US" dirty="0">
              <a:latin typeface="Calibri"/>
            </a:endParaRPr>
          </a:p>
        </p:txBody>
      </p:sp>
    </p:spTree>
    <p:extLst>
      <p:ext uri="{BB962C8B-B14F-4D97-AF65-F5344CB8AC3E}">
        <p14:creationId xmlns:p14="http://schemas.microsoft.com/office/powerpoint/2010/main" val="38470750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27100"/>
            <a:ext cx="6343650" cy="709613"/>
          </a:xfrm>
        </p:spPr>
        <p:txBody>
          <a:bodyPr>
            <a:normAutofit/>
          </a:bodyPr>
          <a:lstStyle/>
          <a:p>
            <a:r>
              <a:rPr lang="en-US" dirty="0">
                <a:solidFill>
                  <a:schemeClr val="tx2"/>
                </a:solidFill>
              </a:rPr>
              <a:t>Determining Response</a:t>
            </a:r>
          </a:p>
        </p:txBody>
      </p:sp>
      <p:graphicFrame>
        <p:nvGraphicFramePr>
          <p:cNvPr id="6" name="Chart 5"/>
          <p:cNvGraphicFramePr/>
          <p:nvPr>
            <p:extLst/>
          </p:nvPr>
        </p:nvGraphicFramePr>
        <p:xfrm>
          <a:off x="228601" y="1981200"/>
          <a:ext cx="868679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293100" y="4636730"/>
            <a:ext cx="698500" cy="461665"/>
          </a:xfrm>
          <a:prstGeom prst="rect">
            <a:avLst/>
          </a:prstGeom>
          <a:noFill/>
        </p:spPr>
        <p:txBody>
          <a:bodyPr wrap="square" rtlCol="0">
            <a:spAutoFit/>
          </a:bodyPr>
          <a:lstStyle/>
          <a:p>
            <a:r>
              <a:rPr lang="en-US" sz="2400" b="1" dirty="0">
                <a:solidFill>
                  <a:schemeClr val="bg1">
                    <a:lumMod val="50000"/>
                  </a:schemeClr>
                </a:solidFill>
              </a:rPr>
              <a:t>X</a:t>
            </a:r>
          </a:p>
        </p:txBody>
      </p:sp>
      <p:cxnSp>
        <p:nvCxnSpPr>
          <p:cNvPr id="8" name="Straight Connector 7"/>
          <p:cNvCxnSpPr/>
          <p:nvPr/>
        </p:nvCxnSpPr>
        <p:spPr>
          <a:xfrm flipH="1">
            <a:off x="2882900" y="4867562"/>
            <a:ext cx="5613400" cy="425183"/>
          </a:xfrm>
          <a:prstGeom prst="line">
            <a:avLst/>
          </a:prstGeom>
          <a:ln w="349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876800" y="228600"/>
            <a:ext cx="3937000" cy="1498600"/>
            <a:chOff x="228600" y="3977371"/>
            <a:chExt cx="3937000" cy="1498600"/>
          </a:xfrm>
        </p:grpSpPr>
        <p:sp>
          <p:nvSpPr>
            <p:cNvPr id="10" name="Rectangle 9"/>
            <p:cNvSpPr/>
            <p:nvPr/>
          </p:nvSpPr>
          <p:spPr>
            <a:xfrm>
              <a:off x="228600" y="3977371"/>
              <a:ext cx="3937000" cy="149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00100" y="4936586"/>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644650" y="4711700"/>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482850" y="5076286"/>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200400" y="4851400"/>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64880" y="4061159"/>
              <a:ext cx="3800720" cy="369332"/>
            </a:xfrm>
            <a:prstGeom prst="rect">
              <a:avLst/>
            </a:prstGeom>
            <a:noFill/>
            <a:ln>
              <a:noFill/>
            </a:ln>
          </p:spPr>
          <p:txBody>
            <a:bodyPr wrap="none" rtlCol="0">
              <a:spAutoFit/>
            </a:bodyPr>
            <a:lstStyle/>
            <a:p>
              <a:r>
                <a:rPr lang="en-US" dirty="0">
                  <a:solidFill>
                    <a:schemeClr val="bg1"/>
                  </a:solidFill>
                </a:rPr>
                <a:t>Four most recent, consecutive scores</a:t>
              </a:r>
            </a:p>
          </p:txBody>
        </p:sp>
      </p:grpSp>
      <p:sp>
        <p:nvSpPr>
          <p:cNvPr id="16" name="Rectangle 15"/>
          <p:cNvSpPr/>
          <p:nvPr/>
        </p:nvSpPr>
        <p:spPr>
          <a:xfrm>
            <a:off x="4411183" y="3259687"/>
            <a:ext cx="2455234" cy="762000"/>
          </a:xfrm>
          <a:prstGeom prst="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Adaptation</a:t>
            </a:r>
          </a:p>
        </p:txBody>
      </p:sp>
      <p:sp>
        <p:nvSpPr>
          <p:cNvPr id="5" name="Down Arrow 4"/>
          <p:cNvSpPr/>
          <p:nvPr/>
        </p:nvSpPr>
        <p:spPr>
          <a:xfrm>
            <a:off x="4737100" y="4240037"/>
            <a:ext cx="419100" cy="79338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5219700" y="4174014"/>
            <a:ext cx="419100" cy="79338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5746750" y="4174143"/>
            <a:ext cx="419100" cy="79338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6229350" y="4137103"/>
            <a:ext cx="419100" cy="79338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24459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18" grpId="0" animBg="1"/>
      <p:bldP spid="19" grpId="0" animBg="1"/>
      <p:bldP spid="20"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27100"/>
            <a:ext cx="6343650" cy="709613"/>
          </a:xfrm>
        </p:spPr>
        <p:txBody>
          <a:bodyPr>
            <a:normAutofit/>
          </a:bodyPr>
          <a:lstStyle/>
          <a:p>
            <a:r>
              <a:rPr lang="en-US" dirty="0">
                <a:solidFill>
                  <a:schemeClr val="tx2"/>
                </a:solidFill>
              </a:rPr>
              <a:t>Determining Response</a:t>
            </a:r>
          </a:p>
        </p:txBody>
      </p:sp>
      <p:sp>
        <p:nvSpPr>
          <p:cNvPr id="16" name="Rectangle 3"/>
          <p:cNvSpPr>
            <a:spLocks noGrp="1" noChangeArrowheads="1"/>
          </p:cNvSpPr>
          <p:nvPr>
            <p:ph idx="4294967295"/>
          </p:nvPr>
        </p:nvSpPr>
        <p:spPr>
          <a:xfrm>
            <a:off x="0" y="1974850"/>
            <a:ext cx="7896225" cy="4216400"/>
          </a:xfrm>
        </p:spPr>
        <p:txBody>
          <a:bodyPr>
            <a:normAutofit/>
          </a:bodyPr>
          <a:lstStyle/>
          <a:p>
            <a:r>
              <a:rPr lang="en-US" dirty="0"/>
              <a:t>If at least 6 weeks of instruction have occurred:</a:t>
            </a:r>
          </a:p>
          <a:p>
            <a:pPr marL="342900" indent="-342900">
              <a:buFont typeface="Arial" charset="0"/>
              <a:buChar char="•"/>
            </a:pPr>
            <a:r>
              <a:rPr lang="en-US" dirty="0"/>
              <a:t>If all four most recent scores fall </a:t>
            </a:r>
            <a:r>
              <a:rPr lang="en-US" b="1" dirty="0">
                <a:solidFill>
                  <a:srgbClr val="00B050"/>
                </a:solidFill>
              </a:rPr>
              <a:t>above</a:t>
            </a:r>
            <a:r>
              <a:rPr lang="en-US" dirty="0"/>
              <a:t> the goal-line, increase the goal. </a:t>
            </a:r>
          </a:p>
          <a:p>
            <a:pPr marL="342900" indent="-342900">
              <a:buFont typeface="Arial" charset="0"/>
              <a:buChar char="•"/>
            </a:pPr>
            <a:r>
              <a:rPr lang="en-US" dirty="0"/>
              <a:t>If all four most recent scores fall </a:t>
            </a:r>
            <a:r>
              <a:rPr lang="en-US" b="1" dirty="0">
                <a:solidFill>
                  <a:srgbClr val="FF0000"/>
                </a:solidFill>
              </a:rPr>
              <a:t>below</a:t>
            </a:r>
            <a:r>
              <a:rPr lang="en-US" b="1" dirty="0"/>
              <a:t> </a:t>
            </a:r>
            <a:r>
              <a:rPr lang="en-US" dirty="0"/>
              <a:t>the goal-line, adapt the intervention. </a:t>
            </a:r>
          </a:p>
          <a:p>
            <a:pPr marL="342900" indent="-342900">
              <a:buFont typeface="Arial" charset="0"/>
              <a:buChar char="•"/>
            </a:pPr>
            <a:r>
              <a:rPr lang="en-US" dirty="0"/>
              <a:t>If the four most recent scores fall both </a:t>
            </a:r>
            <a:r>
              <a:rPr lang="en-US" b="1" dirty="0">
                <a:solidFill>
                  <a:schemeClr val="accent4"/>
                </a:solidFill>
              </a:rPr>
              <a:t>above and below </a:t>
            </a:r>
            <a:r>
              <a:rPr lang="en-US" dirty="0"/>
              <a:t>the goal-line, continue monitoring data.</a:t>
            </a:r>
          </a:p>
        </p:txBody>
      </p:sp>
      <p:grpSp>
        <p:nvGrpSpPr>
          <p:cNvPr id="11" name="Group 10"/>
          <p:cNvGrpSpPr/>
          <p:nvPr/>
        </p:nvGrpSpPr>
        <p:grpSpPr>
          <a:xfrm>
            <a:off x="4876800" y="228600"/>
            <a:ext cx="3937000" cy="1498600"/>
            <a:chOff x="228600" y="3977371"/>
            <a:chExt cx="3937000" cy="1498600"/>
          </a:xfrm>
        </p:grpSpPr>
        <p:sp>
          <p:nvSpPr>
            <p:cNvPr id="5" name="Rectangle 4"/>
            <p:cNvSpPr/>
            <p:nvPr/>
          </p:nvSpPr>
          <p:spPr>
            <a:xfrm>
              <a:off x="228600" y="3977371"/>
              <a:ext cx="3937000" cy="149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00100" y="4936586"/>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644650" y="4711700"/>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82850" y="5076286"/>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0400" y="4851400"/>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4880" y="4061159"/>
              <a:ext cx="3800720" cy="369332"/>
            </a:xfrm>
            <a:prstGeom prst="rect">
              <a:avLst/>
            </a:prstGeom>
            <a:noFill/>
            <a:ln>
              <a:noFill/>
            </a:ln>
          </p:spPr>
          <p:txBody>
            <a:bodyPr wrap="none" rtlCol="0">
              <a:spAutoFit/>
            </a:bodyPr>
            <a:lstStyle/>
            <a:p>
              <a:r>
                <a:rPr lang="en-US" dirty="0">
                  <a:solidFill>
                    <a:schemeClr val="bg1"/>
                  </a:solidFill>
                </a:rPr>
                <a:t>Four most recent, consecutive scores</a:t>
              </a:r>
            </a:p>
          </p:txBody>
        </p:sp>
      </p:grpSp>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09260238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27100"/>
            <a:ext cx="6343650" cy="709613"/>
          </a:xfrm>
        </p:spPr>
        <p:txBody>
          <a:bodyPr>
            <a:normAutofit/>
          </a:bodyPr>
          <a:lstStyle/>
          <a:p>
            <a:r>
              <a:rPr lang="en-US" dirty="0">
                <a:solidFill>
                  <a:schemeClr val="tx2"/>
                </a:solidFill>
              </a:rPr>
              <a:t>Determining Response</a:t>
            </a:r>
          </a:p>
        </p:txBody>
      </p:sp>
      <p:graphicFrame>
        <p:nvGraphicFramePr>
          <p:cNvPr id="6" name="Chart 5"/>
          <p:cNvGraphicFramePr/>
          <p:nvPr>
            <p:extLst/>
          </p:nvPr>
        </p:nvGraphicFramePr>
        <p:xfrm>
          <a:off x="228601" y="1981200"/>
          <a:ext cx="868679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293100" y="4636730"/>
            <a:ext cx="698500" cy="461665"/>
          </a:xfrm>
          <a:prstGeom prst="rect">
            <a:avLst/>
          </a:prstGeom>
          <a:noFill/>
          <a:ln>
            <a:noFill/>
          </a:ln>
        </p:spPr>
        <p:txBody>
          <a:bodyPr wrap="square" rtlCol="0">
            <a:spAutoFit/>
          </a:bodyPr>
          <a:lstStyle/>
          <a:p>
            <a:r>
              <a:rPr lang="en-US" sz="2400" b="1" dirty="0">
                <a:solidFill>
                  <a:schemeClr val="bg1">
                    <a:lumMod val="50000"/>
                  </a:schemeClr>
                </a:solidFill>
              </a:rPr>
              <a:t>X</a:t>
            </a:r>
          </a:p>
        </p:txBody>
      </p:sp>
      <p:cxnSp>
        <p:nvCxnSpPr>
          <p:cNvPr id="8" name="Straight Connector 7"/>
          <p:cNvCxnSpPr/>
          <p:nvPr/>
        </p:nvCxnSpPr>
        <p:spPr>
          <a:xfrm flipH="1">
            <a:off x="2882900" y="4867562"/>
            <a:ext cx="5613400" cy="425183"/>
          </a:xfrm>
          <a:prstGeom prst="line">
            <a:avLst/>
          </a:prstGeom>
          <a:ln w="349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876800" y="228600"/>
            <a:ext cx="3937000" cy="1498600"/>
            <a:chOff x="228600" y="3977371"/>
            <a:chExt cx="3937000" cy="1498600"/>
          </a:xfrm>
        </p:grpSpPr>
        <p:sp>
          <p:nvSpPr>
            <p:cNvPr id="10" name="Rectangle 9"/>
            <p:cNvSpPr/>
            <p:nvPr/>
          </p:nvSpPr>
          <p:spPr>
            <a:xfrm>
              <a:off x="228600" y="3977371"/>
              <a:ext cx="3937000" cy="149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00100" y="4936586"/>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644650" y="4711700"/>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482850" y="5076286"/>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200400" y="4851400"/>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64880" y="4061159"/>
              <a:ext cx="3800720" cy="369332"/>
            </a:xfrm>
            <a:prstGeom prst="rect">
              <a:avLst/>
            </a:prstGeom>
            <a:noFill/>
            <a:ln>
              <a:noFill/>
            </a:ln>
          </p:spPr>
          <p:txBody>
            <a:bodyPr wrap="none" rtlCol="0">
              <a:spAutoFit/>
            </a:bodyPr>
            <a:lstStyle/>
            <a:p>
              <a:r>
                <a:rPr lang="en-US" dirty="0">
                  <a:solidFill>
                    <a:schemeClr val="bg1"/>
                  </a:solidFill>
                </a:rPr>
                <a:t>Four most recent, consecutive scores</a:t>
              </a:r>
            </a:p>
          </p:txBody>
        </p:sp>
      </p:grpSp>
      <p:sp>
        <p:nvSpPr>
          <p:cNvPr id="16" name="Rectangle 15"/>
          <p:cNvSpPr/>
          <p:nvPr/>
        </p:nvSpPr>
        <p:spPr>
          <a:xfrm>
            <a:off x="4390066" y="3990146"/>
            <a:ext cx="2455234" cy="762000"/>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Continue monitoring</a:t>
            </a:r>
            <a:endParaRPr lang="en-US" dirty="0"/>
          </a:p>
        </p:txBody>
      </p:sp>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65696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27100"/>
            <a:ext cx="6343650" cy="709613"/>
          </a:xfrm>
        </p:spPr>
        <p:txBody>
          <a:bodyPr>
            <a:normAutofit/>
          </a:bodyPr>
          <a:lstStyle/>
          <a:p>
            <a:r>
              <a:rPr lang="en-US" dirty="0">
                <a:solidFill>
                  <a:schemeClr val="tx2"/>
                </a:solidFill>
              </a:rPr>
              <a:t>Determining Response</a:t>
            </a:r>
          </a:p>
        </p:txBody>
      </p:sp>
      <p:grpSp>
        <p:nvGrpSpPr>
          <p:cNvPr id="11" name="Group 10"/>
          <p:cNvGrpSpPr/>
          <p:nvPr/>
        </p:nvGrpSpPr>
        <p:grpSpPr>
          <a:xfrm>
            <a:off x="635000" y="1871033"/>
            <a:ext cx="3937000" cy="1498600"/>
            <a:chOff x="228600" y="3977371"/>
            <a:chExt cx="3937000" cy="1498600"/>
          </a:xfrm>
        </p:grpSpPr>
        <p:sp>
          <p:nvSpPr>
            <p:cNvPr id="5" name="Rectangle 4"/>
            <p:cNvSpPr/>
            <p:nvPr/>
          </p:nvSpPr>
          <p:spPr>
            <a:xfrm>
              <a:off x="228600" y="3977371"/>
              <a:ext cx="3937000" cy="149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00100" y="4936586"/>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644650" y="4711700"/>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82850" y="5076286"/>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0400" y="4851400"/>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4880" y="4061159"/>
              <a:ext cx="3800720" cy="369332"/>
            </a:xfrm>
            <a:prstGeom prst="rect">
              <a:avLst/>
            </a:prstGeom>
            <a:noFill/>
            <a:ln>
              <a:noFill/>
            </a:ln>
          </p:spPr>
          <p:txBody>
            <a:bodyPr wrap="none" rtlCol="0">
              <a:spAutoFit/>
            </a:bodyPr>
            <a:lstStyle/>
            <a:p>
              <a:r>
                <a:rPr lang="en-US" dirty="0">
                  <a:solidFill>
                    <a:schemeClr val="bg1"/>
                  </a:solidFill>
                </a:rPr>
                <a:t>Four most recent, consecutive scores</a:t>
              </a:r>
            </a:p>
          </p:txBody>
        </p:sp>
      </p:grpSp>
      <p:grpSp>
        <p:nvGrpSpPr>
          <p:cNvPr id="10" name="Group 9"/>
          <p:cNvGrpSpPr/>
          <p:nvPr/>
        </p:nvGrpSpPr>
        <p:grpSpPr>
          <a:xfrm>
            <a:off x="4572000" y="3603953"/>
            <a:ext cx="3937000" cy="1498600"/>
            <a:chOff x="4572000" y="3603953"/>
            <a:chExt cx="3937000" cy="1498600"/>
          </a:xfrm>
        </p:grpSpPr>
        <p:grpSp>
          <p:nvGrpSpPr>
            <p:cNvPr id="14" name="Group 13"/>
            <p:cNvGrpSpPr/>
            <p:nvPr/>
          </p:nvGrpSpPr>
          <p:grpSpPr>
            <a:xfrm>
              <a:off x="4572000" y="3603953"/>
              <a:ext cx="3937000" cy="1498600"/>
              <a:chOff x="228600" y="3977371"/>
              <a:chExt cx="3937000" cy="1498600"/>
            </a:xfrm>
            <a:solidFill>
              <a:srgbClr val="7030A0"/>
            </a:solidFill>
          </p:grpSpPr>
          <p:sp>
            <p:nvSpPr>
              <p:cNvPr id="15" name="Rectangle 14"/>
              <p:cNvSpPr/>
              <p:nvPr/>
            </p:nvSpPr>
            <p:spPr>
              <a:xfrm>
                <a:off x="228600" y="3977371"/>
                <a:ext cx="3937000" cy="149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64880" y="4061159"/>
                <a:ext cx="3648320" cy="369332"/>
              </a:xfrm>
              <a:prstGeom prst="rect">
                <a:avLst/>
              </a:prstGeom>
              <a:grpFill/>
              <a:ln>
                <a:noFill/>
              </a:ln>
            </p:spPr>
            <p:txBody>
              <a:bodyPr wrap="square" rtlCol="0">
                <a:spAutoFit/>
              </a:bodyPr>
              <a:lstStyle/>
              <a:p>
                <a:pPr algn="ctr"/>
                <a:r>
                  <a:rPr lang="en-US" dirty="0" err="1">
                    <a:solidFill>
                      <a:schemeClr val="bg1"/>
                    </a:solidFill>
                  </a:rPr>
                  <a:t>Trendline</a:t>
                </a:r>
                <a:endParaRPr lang="en-US" dirty="0">
                  <a:solidFill>
                    <a:schemeClr val="bg1"/>
                  </a:solidFill>
                </a:endParaRPr>
              </a:p>
            </p:txBody>
          </p:sp>
        </p:grpSp>
        <p:cxnSp>
          <p:nvCxnSpPr>
            <p:cNvPr id="21" name="Straight Arrow Connector 20"/>
            <p:cNvCxnSpPr/>
            <p:nvPr/>
          </p:nvCxnSpPr>
          <p:spPr>
            <a:xfrm flipV="1">
              <a:off x="4927600" y="3962400"/>
              <a:ext cx="3289300" cy="9906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66986842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927100"/>
            <a:ext cx="6343650" cy="709613"/>
          </a:xfrm>
        </p:spPr>
        <p:txBody>
          <a:bodyPr>
            <a:normAutofit/>
          </a:bodyPr>
          <a:lstStyle/>
          <a:p>
            <a:r>
              <a:rPr lang="en-US" dirty="0">
                <a:solidFill>
                  <a:schemeClr val="tx2"/>
                </a:solidFill>
              </a:rPr>
              <a:t>Determining Response</a:t>
            </a:r>
          </a:p>
        </p:txBody>
      </p:sp>
      <p:sp>
        <p:nvSpPr>
          <p:cNvPr id="2" name="Content Placeholder 1"/>
          <p:cNvSpPr>
            <a:spLocks noGrp="1"/>
          </p:cNvSpPr>
          <p:nvPr>
            <p:ph idx="4294967295"/>
          </p:nvPr>
        </p:nvSpPr>
        <p:spPr>
          <a:xfrm>
            <a:off x="914400" y="2120900"/>
            <a:ext cx="8229600" cy="3530600"/>
          </a:xfrm>
        </p:spPr>
        <p:txBody>
          <a:bodyPr>
            <a:normAutofit/>
          </a:bodyPr>
          <a:lstStyle/>
          <a:p>
            <a:pPr marL="342900" indent="-342900">
              <a:buFont typeface="Arial" charset="0"/>
              <a:buChar char="•"/>
            </a:pPr>
            <a:r>
              <a:rPr lang="en-US" dirty="0"/>
              <a:t>If the trend-line is </a:t>
            </a:r>
            <a:r>
              <a:rPr lang="en-US" b="1" dirty="0">
                <a:solidFill>
                  <a:srgbClr val="00B050"/>
                </a:solidFill>
              </a:rPr>
              <a:t>steeper</a:t>
            </a:r>
            <a:r>
              <a:rPr lang="en-US" dirty="0"/>
              <a:t> than the goal line, then increase the goal.</a:t>
            </a:r>
          </a:p>
          <a:p>
            <a:endParaRPr lang="en-US" dirty="0"/>
          </a:p>
        </p:txBody>
      </p:sp>
      <p:grpSp>
        <p:nvGrpSpPr>
          <p:cNvPr id="9" name="Group 8"/>
          <p:cNvGrpSpPr/>
          <p:nvPr/>
        </p:nvGrpSpPr>
        <p:grpSpPr>
          <a:xfrm>
            <a:off x="4978400" y="228600"/>
            <a:ext cx="3937000" cy="1498600"/>
            <a:chOff x="4572000" y="3603953"/>
            <a:chExt cx="3937000" cy="1498600"/>
          </a:xfrm>
        </p:grpSpPr>
        <p:grpSp>
          <p:nvGrpSpPr>
            <p:cNvPr id="10" name="Group 9"/>
            <p:cNvGrpSpPr/>
            <p:nvPr/>
          </p:nvGrpSpPr>
          <p:grpSpPr>
            <a:xfrm>
              <a:off x="4572000" y="3603953"/>
              <a:ext cx="3937000" cy="1498600"/>
              <a:chOff x="228600" y="3977371"/>
              <a:chExt cx="3937000" cy="1498600"/>
            </a:xfrm>
            <a:solidFill>
              <a:srgbClr val="7030A0"/>
            </a:solidFill>
          </p:grpSpPr>
          <p:sp>
            <p:nvSpPr>
              <p:cNvPr id="12" name="Rectangle 11"/>
              <p:cNvSpPr/>
              <p:nvPr/>
            </p:nvSpPr>
            <p:spPr>
              <a:xfrm>
                <a:off x="228600" y="3977371"/>
                <a:ext cx="3937000" cy="149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64880" y="4061159"/>
                <a:ext cx="3648320" cy="369332"/>
              </a:xfrm>
              <a:prstGeom prst="rect">
                <a:avLst/>
              </a:prstGeom>
              <a:grpFill/>
              <a:ln>
                <a:noFill/>
              </a:ln>
            </p:spPr>
            <p:txBody>
              <a:bodyPr wrap="square" rtlCol="0">
                <a:spAutoFit/>
              </a:bodyPr>
              <a:lstStyle/>
              <a:p>
                <a:pPr algn="ctr"/>
                <a:r>
                  <a:rPr lang="en-US" dirty="0" err="1">
                    <a:solidFill>
                      <a:schemeClr val="bg1"/>
                    </a:solidFill>
                  </a:rPr>
                  <a:t>Trendline</a:t>
                </a:r>
                <a:endParaRPr lang="en-US" dirty="0">
                  <a:solidFill>
                    <a:schemeClr val="bg1"/>
                  </a:solidFill>
                </a:endParaRPr>
              </a:p>
            </p:txBody>
          </p:sp>
        </p:grpSp>
        <p:cxnSp>
          <p:nvCxnSpPr>
            <p:cNvPr id="11" name="Straight Arrow Connector 10"/>
            <p:cNvCxnSpPr/>
            <p:nvPr/>
          </p:nvCxnSpPr>
          <p:spPr>
            <a:xfrm flipV="1">
              <a:off x="4927600" y="3962400"/>
              <a:ext cx="3289300" cy="9906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Footer Placeholder 3"/>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208616535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27100"/>
            <a:ext cx="6343650" cy="709613"/>
          </a:xfrm>
        </p:spPr>
        <p:txBody>
          <a:bodyPr>
            <a:normAutofit/>
          </a:bodyPr>
          <a:lstStyle/>
          <a:p>
            <a:r>
              <a:rPr lang="en-US" dirty="0">
                <a:solidFill>
                  <a:schemeClr val="tx2"/>
                </a:solidFill>
              </a:rPr>
              <a:t>Determining Response</a:t>
            </a:r>
          </a:p>
        </p:txBody>
      </p:sp>
      <p:graphicFrame>
        <p:nvGraphicFramePr>
          <p:cNvPr id="6" name="Chart 5"/>
          <p:cNvGraphicFramePr/>
          <p:nvPr/>
        </p:nvGraphicFramePr>
        <p:xfrm>
          <a:off x="228601" y="1981200"/>
          <a:ext cx="868679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293100" y="4636730"/>
            <a:ext cx="698500" cy="461665"/>
          </a:xfrm>
          <a:prstGeom prst="rect">
            <a:avLst/>
          </a:prstGeom>
          <a:noFill/>
        </p:spPr>
        <p:txBody>
          <a:bodyPr wrap="square" rtlCol="0">
            <a:spAutoFit/>
          </a:bodyPr>
          <a:lstStyle/>
          <a:p>
            <a:r>
              <a:rPr lang="en-US" sz="2400" b="1" dirty="0">
                <a:solidFill>
                  <a:schemeClr val="bg1">
                    <a:lumMod val="50000"/>
                  </a:schemeClr>
                </a:solidFill>
              </a:rPr>
              <a:t>X</a:t>
            </a:r>
          </a:p>
        </p:txBody>
      </p:sp>
      <p:cxnSp>
        <p:nvCxnSpPr>
          <p:cNvPr id="8" name="Straight Connector 7"/>
          <p:cNvCxnSpPr/>
          <p:nvPr/>
        </p:nvCxnSpPr>
        <p:spPr>
          <a:xfrm flipH="1">
            <a:off x="2882900" y="4867562"/>
            <a:ext cx="5613400" cy="425183"/>
          </a:xfrm>
          <a:prstGeom prst="line">
            <a:avLst/>
          </a:prstGeom>
          <a:ln w="349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307766" y="3552845"/>
            <a:ext cx="2455234" cy="762000"/>
          </a:xfrm>
          <a:prstGeom prst="rect">
            <a:avLst/>
          </a:prstGeom>
          <a:solidFill>
            <a:srgbClr val="00905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Raise the goal</a:t>
            </a:r>
          </a:p>
        </p:txBody>
      </p:sp>
      <p:grpSp>
        <p:nvGrpSpPr>
          <p:cNvPr id="21" name="Group 20"/>
          <p:cNvGrpSpPr/>
          <p:nvPr/>
        </p:nvGrpSpPr>
        <p:grpSpPr>
          <a:xfrm>
            <a:off x="4978400" y="228600"/>
            <a:ext cx="3937000" cy="1498600"/>
            <a:chOff x="4572000" y="3603953"/>
            <a:chExt cx="3937000" cy="1498600"/>
          </a:xfrm>
        </p:grpSpPr>
        <p:grpSp>
          <p:nvGrpSpPr>
            <p:cNvPr id="22" name="Group 21"/>
            <p:cNvGrpSpPr/>
            <p:nvPr/>
          </p:nvGrpSpPr>
          <p:grpSpPr>
            <a:xfrm>
              <a:off x="4572000" y="3603953"/>
              <a:ext cx="3937000" cy="1498600"/>
              <a:chOff x="228600" y="3977371"/>
              <a:chExt cx="3937000" cy="1498600"/>
            </a:xfrm>
            <a:solidFill>
              <a:srgbClr val="7030A0"/>
            </a:solidFill>
          </p:grpSpPr>
          <p:sp>
            <p:nvSpPr>
              <p:cNvPr id="24" name="Rectangle 23"/>
              <p:cNvSpPr/>
              <p:nvPr/>
            </p:nvSpPr>
            <p:spPr>
              <a:xfrm>
                <a:off x="228600" y="3977371"/>
                <a:ext cx="3937000" cy="149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64880" y="4061159"/>
                <a:ext cx="3648320" cy="369332"/>
              </a:xfrm>
              <a:prstGeom prst="rect">
                <a:avLst/>
              </a:prstGeom>
              <a:grpFill/>
              <a:ln>
                <a:noFill/>
              </a:ln>
            </p:spPr>
            <p:txBody>
              <a:bodyPr wrap="square" rtlCol="0">
                <a:spAutoFit/>
              </a:bodyPr>
              <a:lstStyle/>
              <a:p>
                <a:pPr algn="ctr"/>
                <a:r>
                  <a:rPr lang="en-US" dirty="0" err="1">
                    <a:solidFill>
                      <a:schemeClr val="bg1"/>
                    </a:solidFill>
                  </a:rPr>
                  <a:t>Trendline</a:t>
                </a:r>
                <a:endParaRPr lang="en-US" dirty="0">
                  <a:solidFill>
                    <a:schemeClr val="bg1"/>
                  </a:solidFill>
                </a:endParaRPr>
              </a:p>
            </p:txBody>
          </p:sp>
        </p:grpSp>
        <p:cxnSp>
          <p:nvCxnSpPr>
            <p:cNvPr id="23" name="Straight Arrow Connector 22"/>
            <p:cNvCxnSpPr/>
            <p:nvPr/>
          </p:nvCxnSpPr>
          <p:spPr>
            <a:xfrm flipV="1">
              <a:off x="4927600" y="3962400"/>
              <a:ext cx="3289300" cy="9906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 name="Straight Arrow Connector 3"/>
          <p:cNvCxnSpPr/>
          <p:nvPr/>
        </p:nvCxnSpPr>
        <p:spPr>
          <a:xfrm flipV="1">
            <a:off x="1422400" y="4406900"/>
            <a:ext cx="7073900" cy="97790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06859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927100"/>
            <a:ext cx="6343650" cy="709613"/>
          </a:xfrm>
        </p:spPr>
        <p:txBody>
          <a:bodyPr>
            <a:normAutofit/>
          </a:bodyPr>
          <a:lstStyle/>
          <a:p>
            <a:r>
              <a:rPr lang="en-US" dirty="0">
                <a:solidFill>
                  <a:schemeClr val="tx2"/>
                </a:solidFill>
              </a:rPr>
              <a:t>Determining Response</a:t>
            </a:r>
          </a:p>
        </p:txBody>
      </p:sp>
      <p:sp>
        <p:nvSpPr>
          <p:cNvPr id="2" name="Content Placeholder 1"/>
          <p:cNvSpPr>
            <a:spLocks noGrp="1"/>
          </p:cNvSpPr>
          <p:nvPr>
            <p:ph idx="4294967295"/>
          </p:nvPr>
        </p:nvSpPr>
        <p:spPr>
          <a:xfrm>
            <a:off x="914400" y="2120900"/>
            <a:ext cx="8229600" cy="3530600"/>
          </a:xfrm>
        </p:spPr>
        <p:txBody>
          <a:bodyPr>
            <a:normAutofit/>
          </a:bodyPr>
          <a:lstStyle/>
          <a:p>
            <a:pPr marL="342900" indent="-342900">
              <a:buFont typeface="Arial" charset="0"/>
              <a:buChar char="•"/>
            </a:pPr>
            <a:r>
              <a:rPr lang="en-US" dirty="0"/>
              <a:t>If the trend-line is </a:t>
            </a:r>
            <a:r>
              <a:rPr lang="en-US" b="1" dirty="0">
                <a:solidFill>
                  <a:srgbClr val="00B050"/>
                </a:solidFill>
              </a:rPr>
              <a:t>steeper</a:t>
            </a:r>
            <a:r>
              <a:rPr lang="en-US" dirty="0"/>
              <a:t> than the goal line, then increase the goal.</a:t>
            </a:r>
          </a:p>
          <a:p>
            <a:pPr marL="342900" indent="-342900">
              <a:buFont typeface="Arial" charset="0"/>
              <a:buChar char="•"/>
            </a:pPr>
            <a:r>
              <a:rPr lang="en-US" dirty="0"/>
              <a:t>If the trend-line is </a:t>
            </a:r>
            <a:r>
              <a:rPr lang="en-US" b="1" dirty="0">
                <a:solidFill>
                  <a:srgbClr val="FF0000"/>
                </a:solidFill>
              </a:rPr>
              <a:t>flatter</a:t>
            </a:r>
            <a:r>
              <a:rPr lang="en-US" dirty="0"/>
              <a:t> than the goal line, then adapt the intervention.</a:t>
            </a:r>
          </a:p>
          <a:p>
            <a:endParaRPr lang="en-US" dirty="0"/>
          </a:p>
        </p:txBody>
      </p:sp>
      <p:grpSp>
        <p:nvGrpSpPr>
          <p:cNvPr id="9" name="Group 8"/>
          <p:cNvGrpSpPr/>
          <p:nvPr/>
        </p:nvGrpSpPr>
        <p:grpSpPr>
          <a:xfrm>
            <a:off x="4978400" y="228600"/>
            <a:ext cx="3937000" cy="1498600"/>
            <a:chOff x="4572000" y="3603953"/>
            <a:chExt cx="3937000" cy="1498600"/>
          </a:xfrm>
        </p:grpSpPr>
        <p:grpSp>
          <p:nvGrpSpPr>
            <p:cNvPr id="10" name="Group 9"/>
            <p:cNvGrpSpPr/>
            <p:nvPr/>
          </p:nvGrpSpPr>
          <p:grpSpPr>
            <a:xfrm>
              <a:off x="4572000" y="3603953"/>
              <a:ext cx="3937000" cy="1498600"/>
              <a:chOff x="228600" y="3977371"/>
              <a:chExt cx="3937000" cy="1498600"/>
            </a:xfrm>
            <a:solidFill>
              <a:srgbClr val="7030A0"/>
            </a:solidFill>
          </p:grpSpPr>
          <p:sp>
            <p:nvSpPr>
              <p:cNvPr id="12" name="Rectangle 11"/>
              <p:cNvSpPr/>
              <p:nvPr/>
            </p:nvSpPr>
            <p:spPr>
              <a:xfrm>
                <a:off x="228600" y="3977371"/>
                <a:ext cx="3937000" cy="149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64880" y="4061159"/>
                <a:ext cx="3648320" cy="369332"/>
              </a:xfrm>
              <a:prstGeom prst="rect">
                <a:avLst/>
              </a:prstGeom>
              <a:grpFill/>
              <a:ln>
                <a:noFill/>
              </a:ln>
            </p:spPr>
            <p:txBody>
              <a:bodyPr wrap="square" rtlCol="0">
                <a:spAutoFit/>
              </a:bodyPr>
              <a:lstStyle/>
              <a:p>
                <a:pPr algn="ctr"/>
                <a:r>
                  <a:rPr lang="en-US" dirty="0" err="1">
                    <a:solidFill>
                      <a:schemeClr val="bg1"/>
                    </a:solidFill>
                  </a:rPr>
                  <a:t>Trendline</a:t>
                </a:r>
                <a:endParaRPr lang="en-US" dirty="0">
                  <a:solidFill>
                    <a:schemeClr val="bg1"/>
                  </a:solidFill>
                </a:endParaRPr>
              </a:p>
            </p:txBody>
          </p:sp>
        </p:grpSp>
        <p:cxnSp>
          <p:nvCxnSpPr>
            <p:cNvPr id="11" name="Straight Arrow Connector 10"/>
            <p:cNvCxnSpPr/>
            <p:nvPr/>
          </p:nvCxnSpPr>
          <p:spPr>
            <a:xfrm flipV="1">
              <a:off x="4927600" y="3962400"/>
              <a:ext cx="3289300" cy="9906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Footer Placeholder 3"/>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61177388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27100"/>
            <a:ext cx="6343650" cy="709613"/>
          </a:xfrm>
        </p:spPr>
        <p:txBody>
          <a:bodyPr>
            <a:normAutofit/>
          </a:bodyPr>
          <a:lstStyle/>
          <a:p>
            <a:r>
              <a:rPr lang="en-US" dirty="0">
                <a:solidFill>
                  <a:schemeClr val="tx2"/>
                </a:solidFill>
              </a:rPr>
              <a:t>Determining Response</a:t>
            </a:r>
          </a:p>
        </p:txBody>
      </p:sp>
      <p:graphicFrame>
        <p:nvGraphicFramePr>
          <p:cNvPr id="6" name="Chart 5"/>
          <p:cNvGraphicFramePr/>
          <p:nvPr/>
        </p:nvGraphicFramePr>
        <p:xfrm>
          <a:off x="228601" y="1981200"/>
          <a:ext cx="868679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293100" y="4636730"/>
            <a:ext cx="698500" cy="461665"/>
          </a:xfrm>
          <a:prstGeom prst="rect">
            <a:avLst/>
          </a:prstGeom>
          <a:noFill/>
        </p:spPr>
        <p:txBody>
          <a:bodyPr wrap="square" rtlCol="0">
            <a:spAutoFit/>
          </a:bodyPr>
          <a:lstStyle/>
          <a:p>
            <a:r>
              <a:rPr lang="en-US" sz="2400" b="1" dirty="0">
                <a:solidFill>
                  <a:schemeClr val="bg1">
                    <a:lumMod val="50000"/>
                  </a:schemeClr>
                </a:solidFill>
              </a:rPr>
              <a:t>X</a:t>
            </a:r>
          </a:p>
        </p:txBody>
      </p:sp>
      <p:cxnSp>
        <p:nvCxnSpPr>
          <p:cNvPr id="8" name="Straight Connector 7"/>
          <p:cNvCxnSpPr/>
          <p:nvPr/>
        </p:nvCxnSpPr>
        <p:spPr>
          <a:xfrm flipH="1">
            <a:off x="2882900" y="4867562"/>
            <a:ext cx="5613400" cy="425183"/>
          </a:xfrm>
          <a:prstGeom prst="line">
            <a:avLst/>
          </a:prstGeom>
          <a:ln w="349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876800" y="228600"/>
            <a:ext cx="3937000" cy="1498600"/>
            <a:chOff x="228600" y="3977371"/>
            <a:chExt cx="3937000" cy="1498600"/>
          </a:xfrm>
        </p:grpSpPr>
        <p:sp>
          <p:nvSpPr>
            <p:cNvPr id="10" name="Rectangle 9"/>
            <p:cNvSpPr/>
            <p:nvPr/>
          </p:nvSpPr>
          <p:spPr>
            <a:xfrm>
              <a:off x="228600" y="3977371"/>
              <a:ext cx="3937000" cy="149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00100" y="4936586"/>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644650" y="4711700"/>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482850" y="5076286"/>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200400" y="4851400"/>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64880" y="4061159"/>
              <a:ext cx="3800720" cy="369332"/>
            </a:xfrm>
            <a:prstGeom prst="rect">
              <a:avLst/>
            </a:prstGeom>
            <a:noFill/>
            <a:ln>
              <a:noFill/>
            </a:ln>
          </p:spPr>
          <p:txBody>
            <a:bodyPr wrap="none" rtlCol="0">
              <a:spAutoFit/>
            </a:bodyPr>
            <a:lstStyle/>
            <a:p>
              <a:r>
                <a:rPr lang="en-US" dirty="0">
                  <a:solidFill>
                    <a:schemeClr val="bg1"/>
                  </a:solidFill>
                </a:rPr>
                <a:t>Four most recent, consecutive scores</a:t>
              </a:r>
            </a:p>
          </p:txBody>
        </p:sp>
      </p:grpSp>
      <p:sp>
        <p:nvSpPr>
          <p:cNvPr id="16" name="Rectangle 15"/>
          <p:cNvSpPr/>
          <p:nvPr/>
        </p:nvSpPr>
        <p:spPr>
          <a:xfrm>
            <a:off x="6187116" y="3911212"/>
            <a:ext cx="2455234" cy="762000"/>
          </a:xfrm>
          <a:prstGeom prst="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Adaptation</a:t>
            </a:r>
          </a:p>
        </p:txBody>
      </p:sp>
      <p:cxnSp>
        <p:nvCxnSpPr>
          <p:cNvPr id="21" name="Straight Arrow Connector 20"/>
          <p:cNvCxnSpPr/>
          <p:nvPr/>
        </p:nvCxnSpPr>
        <p:spPr>
          <a:xfrm flipV="1">
            <a:off x="1422400" y="5098395"/>
            <a:ext cx="7073900" cy="28640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45309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927100"/>
            <a:ext cx="6343650" cy="709613"/>
          </a:xfrm>
        </p:spPr>
        <p:txBody>
          <a:bodyPr>
            <a:normAutofit/>
          </a:bodyPr>
          <a:lstStyle/>
          <a:p>
            <a:r>
              <a:rPr lang="en-US" dirty="0">
                <a:solidFill>
                  <a:schemeClr val="tx2"/>
                </a:solidFill>
              </a:rPr>
              <a:t>Determining Response</a:t>
            </a:r>
          </a:p>
        </p:txBody>
      </p:sp>
      <p:sp>
        <p:nvSpPr>
          <p:cNvPr id="2" name="Content Placeholder 1"/>
          <p:cNvSpPr>
            <a:spLocks noGrp="1"/>
          </p:cNvSpPr>
          <p:nvPr>
            <p:ph idx="4294967295"/>
          </p:nvPr>
        </p:nvSpPr>
        <p:spPr>
          <a:xfrm>
            <a:off x="914400" y="2120900"/>
            <a:ext cx="8229600" cy="3530600"/>
          </a:xfrm>
        </p:spPr>
        <p:txBody>
          <a:bodyPr>
            <a:normAutofit/>
          </a:bodyPr>
          <a:lstStyle/>
          <a:p>
            <a:pPr marL="342900" indent="-342900">
              <a:buFont typeface="Arial" charset="0"/>
              <a:buChar char="•"/>
            </a:pPr>
            <a:r>
              <a:rPr lang="en-US" dirty="0"/>
              <a:t>If the trend-line is </a:t>
            </a:r>
            <a:r>
              <a:rPr lang="en-US" b="1" dirty="0">
                <a:solidFill>
                  <a:srgbClr val="00B050"/>
                </a:solidFill>
              </a:rPr>
              <a:t>steeper</a:t>
            </a:r>
            <a:r>
              <a:rPr lang="en-US" dirty="0"/>
              <a:t> than the goal line, then increase the goal.</a:t>
            </a:r>
          </a:p>
          <a:p>
            <a:pPr marL="342900" indent="-342900">
              <a:buFont typeface="Arial" charset="0"/>
              <a:buChar char="•"/>
            </a:pPr>
            <a:r>
              <a:rPr lang="en-US" dirty="0"/>
              <a:t>If the trend-line is </a:t>
            </a:r>
            <a:r>
              <a:rPr lang="en-US" b="1" dirty="0">
                <a:solidFill>
                  <a:srgbClr val="FF0000"/>
                </a:solidFill>
              </a:rPr>
              <a:t>flatter</a:t>
            </a:r>
            <a:r>
              <a:rPr lang="en-US" dirty="0"/>
              <a:t> than the goal line, then adapt the intervention.</a:t>
            </a:r>
          </a:p>
          <a:p>
            <a:pPr marL="342900" indent="-342900">
              <a:buFont typeface="Arial" charset="0"/>
              <a:buChar char="•"/>
            </a:pPr>
            <a:r>
              <a:rPr lang="en-US" dirty="0"/>
              <a:t>If the trend-line and goal-line are </a:t>
            </a:r>
            <a:r>
              <a:rPr lang="en-US" b="1" dirty="0">
                <a:solidFill>
                  <a:schemeClr val="accent4"/>
                </a:solidFill>
              </a:rPr>
              <a:t>fairly equal</a:t>
            </a:r>
            <a:r>
              <a:rPr lang="en-US" dirty="0"/>
              <a:t>, continue monitoring progress.</a:t>
            </a:r>
          </a:p>
          <a:p>
            <a:endParaRPr lang="en-US" dirty="0"/>
          </a:p>
        </p:txBody>
      </p:sp>
      <p:grpSp>
        <p:nvGrpSpPr>
          <p:cNvPr id="9" name="Group 8"/>
          <p:cNvGrpSpPr/>
          <p:nvPr/>
        </p:nvGrpSpPr>
        <p:grpSpPr>
          <a:xfrm>
            <a:off x="4978400" y="228600"/>
            <a:ext cx="3937000" cy="1498600"/>
            <a:chOff x="4572000" y="3603953"/>
            <a:chExt cx="3937000" cy="1498600"/>
          </a:xfrm>
        </p:grpSpPr>
        <p:grpSp>
          <p:nvGrpSpPr>
            <p:cNvPr id="10" name="Group 9"/>
            <p:cNvGrpSpPr/>
            <p:nvPr/>
          </p:nvGrpSpPr>
          <p:grpSpPr>
            <a:xfrm>
              <a:off x="4572000" y="3603953"/>
              <a:ext cx="3937000" cy="1498600"/>
              <a:chOff x="228600" y="3977371"/>
              <a:chExt cx="3937000" cy="1498600"/>
            </a:xfrm>
            <a:solidFill>
              <a:srgbClr val="7030A0"/>
            </a:solidFill>
          </p:grpSpPr>
          <p:sp>
            <p:nvSpPr>
              <p:cNvPr id="12" name="Rectangle 11"/>
              <p:cNvSpPr/>
              <p:nvPr/>
            </p:nvSpPr>
            <p:spPr>
              <a:xfrm>
                <a:off x="228600" y="3977371"/>
                <a:ext cx="3937000" cy="149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64880" y="4061159"/>
                <a:ext cx="3648320" cy="369332"/>
              </a:xfrm>
              <a:prstGeom prst="rect">
                <a:avLst/>
              </a:prstGeom>
              <a:grpFill/>
              <a:ln>
                <a:noFill/>
              </a:ln>
            </p:spPr>
            <p:txBody>
              <a:bodyPr wrap="square" rtlCol="0">
                <a:spAutoFit/>
              </a:bodyPr>
              <a:lstStyle/>
              <a:p>
                <a:pPr algn="ctr"/>
                <a:r>
                  <a:rPr lang="en-US" dirty="0" err="1">
                    <a:solidFill>
                      <a:schemeClr val="bg1"/>
                    </a:solidFill>
                  </a:rPr>
                  <a:t>Trendline</a:t>
                </a:r>
                <a:endParaRPr lang="en-US" dirty="0">
                  <a:solidFill>
                    <a:schemeClr val="bg1"/>
                  </a:solidFill>
                </a:endParaRPr>
              </a:p>
            </p:txBody>
          </p:sp>
        </p:grpSp>
        <p:cxnSp>
          <p:nvCxnSpPr>
            <p:cNvPr id="11" name="Straight Arrow Connector 10"/>
            <p:cNvCxnSpPr/>
            <p:nvPr/>
          </p:nvCxnSpPr>
          <p:spPr>
            <a:xfrm flipV="1">
              <a:off x="4927600" y="3962400"/>
              <a:ext cx="3289300" cy="9906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Footer Placeholder 3"/>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3437039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27100"/>
            <a:ext cx="6343650" cy="709613"/>
          </a:xfrm>
        </p:spPr>
        <p:txBody>
          <a:bodyPr>
            <a:normAutofit/>
          </a:bodyPr>
          <a:lstStyle/>
          <a:p>
            <a:r>
              <a:rPr lang="en-US" dirty="0">
                <a:solidFill>
                  <a:schemeClr val="tx2"/>
                </a:solidFill>
              </a:rPr>
              <a:t>Determining Response</a:t>
            </a:r>
          </a:p>
        </p:txBody>
      </p:sp>
      <p:graphicFrame>
        <p:nvGraphicFramePr>
          <p:cNvPr id="6" name="Chart 5"/>
          <p:cNvGraphicFramePr/>
          <p:nvPr/>
        </p:nvGraphicFramePr>
        <p:xfrm>
          <a:off x="228601" y="1981200"/>
          <a:ext cx="868679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293100" y="4636730"/>
            <a:ext cx="698500" cy="461665"/>
          </a:xfrm>
          <a:prstGeom prst="rect">
            <a:avLst/>
          </a:prstGeom>
          <a:noFill/>
          <a:ln>
            <a:noFill/>
          </a:ln>
        </p:spPr>
        <p:txBody>
          <a:bodyPr wrap="square" rtlCol="0">
            <a:spAutoFit/>
          </a:bodyPr>
          <a:lstStyle/>
          <a:p>
            <a:r>
              <a:rPr lang="en-US" sz="2400" b="1" dirty="0">
                <a:solidFill>
                  <a:schemeClr val="bg1">
                    <a:lumMod val="50000"/>
                  </a:schemeClr>
                </a:solidFill>
              </a:rPr>
              <a:t>X</a:t>
            </a:r>
          </a:p>
        </p:txBody>
      </p:sp>
      <p:cxnSp>
        <p:nvCxnSpPr>
          <p:cNvPr id="8" name="Straight Connector 7"/>
          <p:cNvCxnSpPr/>
          <p:nvPr/>
        </p:nvCxnSpPr>
        <p:spPr>
          <a:xfrm flipH="1">
            <a:off x="2882900" y="4867562"/>
            <a:ext cx="5613400" cy="425183"/>
          </a:xfrm>
          <a:prstGeom prst="line">
            <a:avLst/>
          </a:prstGeom>
          <a:ln w="349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876800" y="228600"/>
            <a:ext cx="3937000" cy="1498600"/>
            <a:chOff x="228600" y="3977371"/>
            <a:chExt cx="3937000" cy="1498600"/>
          </a:xfrm>
        </p:grpSpPr>
        <p:sp>
          <p:nvSpPr>
            <p:cNvPr id="10" name="Rectangle 9"/>
            <p:cNvSpPr/>
            <p:nvPr/>
          </p:nvSpPr>
          <p:spPr>
            <a:xfrm>
              <a:off x="228600" y="3977371"/>
              <a:ext cx="3937000" cy="149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00100" y="4936586"/>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644650" y="4711700"/>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482850" y="5076286"/>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200400" y="4851400"/>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64880" y="4061159"/>
              <a:ext cx="3800720" cy="369332"/>
            </a:xfrm>
            <a:prstGeom prst="rect">
              <a:avLst/>
            </a:prstGeom>
            <a:noFill/>
            <a:ln>
              <a:noFill/>
            </a:ln>
          </p:spPr>
          <p:txBody>
            <a:bodyPr wrap="none" rtlCol="0">
              <a:spAutoFit/>
            </a:bodyPr>
            <a:lstStyle/>
            <a:p>
              <a:r>
                <a:rPr lang="en-US" dirty="0">
                  <a:solidFill>
                    <a:schemeClr val="bg1"/>
                  </a:solidFill>
                </a:rPr>
                <a:t>Four most recent, consecutive scores</a:t>
              </a:r>
            </a:p>
          </p:txBody>
        </p:sp>
      </p:grpSp>
      <p:sp>
        <p:nvSpPr>
          <p:cNvPr id="16" name="Rectangle 15"/>
          <p:cNvSpPr/>
          <p:nvPr/>
        </p:nvSpPr>
        <p:spPr>
          <a:xfrm>
            <a:off x="6422066" y="3920757"/>
            <a:ext cx="2455234" cy="762000"/>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Continue monitoring</a:t>
            </a:r>
            <a:endParaRPr lang="en-US" dirty="0"/>
          </a:p>
        </p:txBody>
      </p:sp>
      <p:cxnSp>
        <p:nvCxnSpPr>
          <p:cNvPr id="17" name="Straight Arrow Connector 16"/>
          <p:cNvCxnSpPr/>
          <p:nvPr/>
        </p:nvCxnSpPr>
        <p:spPr>
          <a:xfrm flipV="1">
            <a:off x="1422400" y="4867562"/>
            <a:ext cx="7188200" cy="51723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6401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Tier 2</a:t>
            </a:r>
          </a:p>
        </p:txBody>
      </p:sp>
      <p:sp>
        <p:nvSpPr>
          <p:cNvPr id="2" name="Content Placeholder 1"/>
          <p:cNvSpPr>
            <a:spLocks noGrp="1"/>
          </p:cNvSpPr>
          <p:nvPr>
            <p:ph idx="1"/>
          </p:nvPr>
        </p:nvSpPr>
        <p:spPr>
          <a:xfrm>
            <a:off x="866440" y="2057400"/>
            <a:ext cx="6343201" cy="3530600"/>
          </a:xfrm>
        </p:spPr>
        <p:txBody>
          <a:bodyPr/>
          <a:lstStyle/>
          <a:p>
            <a:r>
              <a:rPr lang="en-US"/>
              <a:t>David</a:t>
            </a:r>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2590800"/>
            <a:ext cx="8590701" cy="4495800"/>
          </a:xfrm>
          <a:prstGeom prst="rect">
            <a:avLst/>
          </a:prstGeom>
          <a:solidFill>
            <a:schemeClr val="bg1"/>
          </a:solidFill>
          <a:ln>
            <a:noFill/>
          </a:ln>
          <a:effectLst/>
          <a:extLst/>
        </p:spPr>
      </p:pic>
      <p:sp>
        <p:nvSpPr>
          <p:cNvPr id="4" name="Footer Placeholder 3"/>
          <p:cNvSpPr>
            <a:spLocks noGrp="1"/>
          </p:cNvSpPr>
          <p:nvPr>
            <p:ph type="ftr" sz="quarter" idx="11"/>
          </p:nvPr>
        </p:nvSpPr>
        <p:spPr/>
        <p:txBody>
          <a:bodyPr/>
          <a:lstStyle/>
          <a:p>
            <a:r>
              <a:rPr lang="en-US">
                <a:latin typeface="Calibri"/>
              </a:rPr>
              <a:t>Copyright 2018 Sarah R. Powell, Ph.D.</a:t>
            </a:r>
            <a:endParaRPr lang="en-US" dirty="0">
              <a:latin typeface="Calibri"/>
            </a:endParaRPr>
          </a:p>
        </p:txBody>
      </p:sp>
    </p:spTree>
    <p:extLst>
      <p:ext uri="{BB962C8B-B14F-4D97-AF65-F5344CB8AC3E}">
        <p14:creationId xmlns:p14="http://schemas.microsoft.com/office/powerpoint/2010/main" val="90476461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28600" y="1912775"/>
            <a:ext cx="3859795" cy="1219200"/>
          </a:xfrm>
          <a:prstGeom prst="ellipse">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Benchmark</a:t>
            </a:r>
          </a:p>
        </p:txBody>
      </p:sp>
      <p:sp>
        <p:nvSpPr>
          <p:cNvPr id="7" name="Oval 6"/>
          <p:cNvSpPr/>
          <p:nvPr/>
        </p:nvSpPr>
        <p:spPr>
          <a:xfrm>
            <a:off x="2642102" y="3036666"/>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sp>
        <p:nvSpPr>
          <p:cNvPr id="8" name="Oval 7"/>
          <p:cNvSpPr/>
          <p:nvPr/>
        </p:nvSpPr>
        <p:spPr>
          <a:xfrm>
            <a:off x="5055604" y="4160557"/>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56951460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28600" y="1405736"/>
            <a:ext cx="3937000" cy="1498600"/>
            <a:chOff x="228600" y="3977371"/>
            <a:chExt cx="3937000" cy="1498600"/>
          </a:xfrm>
        </p:grpSpPr>
        <p:sp>
          <p:nvSpPr>
            <p:cNvPr id="5" name="Rectangle 4"/>
            <p:cNvSpPr/>
            <p:nvPr/>
          </p:nvSpPr>
          <p:spPr>
            <a:xfrm>
              <a:off x="228600" y="3977371"/>
              <a:ext cx="3937000" cy="149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00100" y="4936586"/>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644650" y="4711700"/>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82850" y="5076286"/>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0400" y="4851400"/>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4880" y="4061159"/>
              <a:ext cx="3800720" cy="369332"/>
            </a:xfrm>
            <a:prstGeom prst="rect">
              <a:avLst/>
            </a:prstGeom>
            <a:noFill/>
            <a:ln>
              <a:noFill/>
            </a:ln>
          </p:spPr>
          <p:txBody>
            <a:bodyPr wrap="none" rtlCol="0">
              <a:spAutoFit/>
            </a:bodyPr>
            <a:lstStyle/>
            <a:p>
              <a:r>
                <a:rPr lang="en-US" dirty="0">
                  <a:solidFill>
                    <a:schemeClr val="bg1"/>
                  </a:solidFill>
                </a:rPr>
                <a:t>Four most recent, consecutive scores</a:t>
              </a:r>
            </a:p>
          </p:txBody>
        </p:sp>
      </p:grpSp>
      <p:grpSp>
        <p:nvGrpSpPr>
          <p:cNvPr id="10" name="Group 9"/>
          <p:cNvGrpSpPr/>
          <p:nvPr/>
        </p:nvGrpSpPr>
        <p:grpSpPr>
          <a:xfrm>
            <a:off x="228600" y="3429846"/>
            <a:ext cx="3937000" cy="1498600"/>
            <a:chOff x="4572000" y="3603953"/>
            <a:chExt cx="3937000" cy="1498600"/>
          </a:xfrm>
        </p:grpSpPr>
        <p:grpSp>
          <p:nvGrpSpPr>
            <p:cNvPr id="14" name="Group 13"/>
            <p:cNvGrpSpPr/>
            <p:nvPr/>
          </p:nvGrpSpPr>
          <p:grpSpPr>
            <a:xfrm>
              <a:off x="4572000" y="3603953"/>
              <a:ext cx="3937000" cy="1498600"/>
              <a:chOff x="228600" y="3977371"/>
              <a:chExt cx="3937000" cy="1498600"/>
            </a:xfrm>
            <a:solidFill>
              <a:srgbClr val="7030A0"/>
            </a:solidFill>
          </p:grpSpPr>
          <p:sp>
            <p:nvSpPr>
              <p:cNvPr id="15" name="Rectangle 14"/>
              <p:cNvSpPr/>
              <p:nvPr/>
            </p:nvSpPr>
            <p:spPr>
              <a:xfrm>
                <a:off x="228600" y="3977371"/>
                <a:ext cx="3937000" cy="149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64880" y="4061159"/>
                <a:ext cx="3648320" cy="369332"/>
              </a:xfrm>
              <a:prstGeom prst="rect">
                <a:avLst/>
              </a:prstGeom>
              <a:grpFill/>
              <a:ln>
                <a:noFill/>
              </a:ln>
            </p:spPr>
            <p:txBody>
              <a:bodyPr wrap="square" rtlCol="0">
                <a:spAutoFit/>
              </a:bodyPr>
              <a:lstStyle/>
              <a:p>
                <a:pPr algn="ctr"/>
                <a:r>
                  <a:rPr lang="en-US" dirty="0" err="1">
                    <a:solidFill>
                      <a:schemeClr val="bg1"/>
                    </a:solidFill>
                  </a:rPr>
                  <a:t>Trendline</a:t>
                </a:r>
                <a:endParaRPr lang="en-US" dirty="0">
                  <a:solidFill>
                    <a:schemeClr val="bg1"/>
                  </a:solidFill>
                </a:endParaRPr>
              </a:p>
            </p:txBody>
          </p:sp>
        </p:grpSp>
        <p:cxnSp>
          <p:nvCxnSpPr>
            <p:cNvPr id="21" name="Straight Arrow Connector 20"/>
            <p:cNvCxnSpPr/>
            <p:nvPr/>
          </p:nvCxnSpPr>
          <p:spPr>
            <a:xfrm flipV="1">
              <a:off x="4927600" y="3962400"/>
              <a:ext cx="3289300" cy="9906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6150" y="280533"/>
            <a:ext cx="3731078" cy="6577467"/>
          </a:xfrm>
          <a:prstGeom prst="rect">
            <a:avLst/>
          </a:prstGeom>
        </p:spPr>
      </p:pic>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49740197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843" y="2534920"/>
            <a:ext cx="8260030" cy="523220"/>
          </a:xfrm>
          <a:prstGeom prst="rect">
            <a:avLst/>
          </a:prstGeom>
          <a:noFill/>
        </p:spPr>
        <p:txBody>
          <a:bodyPr wrap="square" rtlCol="0">
            <a:spAutoFit/>
          </a:bodyPr>
          <a:lstStyle/>
          <a:p>
            <a:pPr algn="ctr"/>
            <a:r>
              <a:rPr lang="en-US" sz="2800" dirty="0">
                <a:solidFill>
                  <a:schemeClr val="tx2"/>
                </a:solidFill>
              </a:rPr>
              <a:t>How do you adapt interventions</a:t>
            </a:r>
            <a:r>
              <a:rPr lang="mr-IN" sz="2800" dirty="0">
                <a:solidFill>
                  <a:schemeClr val="tx2"/>
                </a:solidFill>
              </a:rPr>
              <a:t>…</a:t>
            </a:r>
            <a:endParaRPr lang="en-US" sz="2800" dirty="0">
              <a:solidFill>
                <a:schemeClr val="tx2"/>
              </a:solidFill>
            </a:endParaRPr>
          </a:p>
        </p:txBody>
      </p:sp>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68852187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05910" y="292718"/>
            <a:ext cx="3742489" cy="6597583"/>
          </a:xfrm>
          <a:prstGeom prst="rect">
            <a:avLst/>
          </a:prstGeom>
        </p:spPr>
      </p:pic>
      <p:sp>
        <p:nvSpPr>
          <p:cNvPr id="4" name="Rectangle 3"/>
          <p:cNvSpPr/>
          <p:nvPr/>
        </p:nvSpPr>
        <p:spPr>
          <a:xfrm>
            <a:off x="228600" y="354807"/>
            <a:ext cx="2867378" cy="9216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Intervention: Occurs frequently and with intensity</a:t>
            </a:r>
          </a:p>
        </p:txBody>
      </p:sp>
      <p:sp>
        <p:nvSpPr>
          <p:cNvPr id="5" name="Rectangle 4"/>
          <p:cNvSpPr/>
          <p:nvPr/>
        </p:nvSpPr>
        <p:spPr>
          <a:xfrm>
            <a:off x="228600" y="4226896"/>
            <a:ext cx="2867378" cy="12207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Intervention adaptation</a:t>
            </a:r>
            <a:r>
              <a:rPr lang="en-US" dirty="0"/>
              <a:t>: Content, dosage, explicit instruction, attention to transfer</a:t>
            </a:r>
          </a:p>
        </p:txBody>
      </p:sp>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719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 with greater fidelity</a:t>
            </a:r>
          </a:p>
        </p:txBody>
      </p:sp>
      <p:sp>
        <p:nvSpPr>
          <p:cNvPr id="4" name="TextBox 3"/>
          <p:cNvSpPr txBox="1"/>
          <p:nvPr/>
        </p:nvSpPr>
        <p:spPr>
          <a:xfrm>
            <a:off x="203200" y="1079500"/>
            <a:ext cx="3759201" cy="646331"/>
          </a:xfrm>
          <a:prstGeom prst="rect">
            <a:avLst/>
          </a:prstGeom>
          <a:noFill/>
        </p:spPr>
        <p:txBody>
          <a:bodyPr wrap="square" rtlCol="0">
            <a:spAutoFit/>
          </a:bodyPr>
          <a:lstStyle/>
          <a:p>
            <a:r>
              <a:rPr lang="en-US" dirty="0">
                <a:solidFill>
                  <a:schemeClr val="tx2"/>
                </a:solidFill>
              </a:rPr>
              <a:t>Ensure that you are implementing the intervention or strategy with fidelity</a:t>
            </a: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00" y="2463461"/>
            <a:ext cx="5168900" cy="2362200"/>
          </a:xfrm>
          <a:prstGeom prst="rect">
            <a:avLst/>
          </a:prstGeom>
        </p:spPr>
      </p:pic>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38787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 with greater fidelity</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404" y="2002830"/>
            <a:ext cx="3444792" cy="4288592"/>
          </a:xfrm>
          <a:prstGeom prst="rect">
            <a:avLst/>
          </a:prstGeom>
        </p:spPr>
      </p:pic>
      <p:sp>
        <p:nvSpPr>
          <p:cNvPr id="4" name="TextBox 3"/>
          <p:cNvSpPr txBox="1"/>
          <p:nvPr/>
        </p:nvSpPr>
        <p:spPr>
          <a:xfrm>
            <a:off x="203200" y="1079500"/>
            <a:ext cx="3759201" cy="646331"/>
          </a:xfrm>
          <a:prstGeom prst="rect">
            <a:avLst/>
          </a:prstGeom>
          <a:noFill/>
        </p:spPr>
        <p:txBody>
          <a:bodyPr wrap="square" rtlCol="0">
            <a:spAutoFit/>
          </a:bodyPr>
          <a:lstStyle/>
          <a:p>
            <a:r>
              <a:rPr lang="en-US" dirty="0">
                <a:solidFill>
                  <a:schemeClr val="tx2"/>
                </a:solidFill>
              </a:rPr>
              <a:t>Ensure that you are implementing the intervention or strategy with fidelity</a:t>
            </a:r>
          </a:p>
        </p:txBody>
      </p:sp>
      <p:sp>
        <p:nvSpPr>
          <p:cNvPr id="6" name="TextBox 5"/>
          <p:cNvSpPr txBox="1"/>
          <p:nvPr/>
        </p:nvSpPr>
        <p:spPr>
          <a:xfrm rot="16200000">
            <a:off x="8298703" y="5334001"/>
            <a:ext cx="1413592" cy="276999"/>
          </a:xfrm>
          <a:prstGeom prst="rect">
            <a:avLst/>
          </a:prstGeom>
          <a:noFill/>
        </p:spPr>
        <p:txBody>
          <a:bodyPr wrap="none" rtlCol="0">
            <a:spAutoFit/>
          </a:bodyPr>
          <a:lstStyle/>
          <a:p>
            <a:r>
              <a:rPr lang="en-US" sz="1200" dirty="0">
                <a:solidFill>
                  <a:schemeClr val="accent2"/>
                </a:solidFill>
              </a:rPr>
              <a:t>Fuchs et al. (2008)</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5516" y="2415593"/>
            <a:ext cx="3422809" cy="4700221"/>
          </a:xfrm>
          <a:prstGeom prst="rect">
            <a:avLst/>
          </a:prstGeom>
        </p:spPr>
      </p:pic>
      <p:sp>
        <p:nvSpPr>
          <p:cNvPr id="8" name="Footer Placeholder 7"/>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474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 with greater fidelity</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 behavioral supports</a:t>
            </a:r>
          </a:p>
        </p:txBody>
      </p:sp>
      <p:sp>
        <p:nvSpPr>
          <p:cNvPr id="10" name="TextBox 9"/>
          <p:cNvSpPr txBox="1"/>
          <p:nvPr/>
        </p:nvSpPr>
        <p:spPr>
          <a:xfrm>
            <a:off x="203200" y="1536700"/>
            <a:ext cx="3759201" cy="923330"/>
          </a:xfrm>
          <a:prstGeom prst="rect">
            <a:avLst/>
          </a:prstGeom>
          <a:noFill/>
        </p:spPr>
        <p:txBody>
          <a:bodyPr wrap="square" rtlCol="0">
            <a:spAutoFit/>
          </a:bodyPr>
          <a:lstStyle/>
          <a:p>
            <a:r>
              <a:rPr lang="en-US" dirty="0">
                <a:solidFill>
                  <a:schemeClr val="tx2"/>
                </a:solidFill>
              </a:rPr>
              <a:t>May want to incorporate strategies to improve self-regulation and minimize nonproductive behavior</a:t>
            </a:r>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55229" y="3187361"/>
            <a:ext cx="1944344" cy="2900986"/>
          </a:xfrm>
          <a:prstGeom prst="rect">
            <a:avLst/>
          </a:prstGeom>
        </p:spPr>
      </p:pic>
      <p:sp>
        <p:nvSpPr>
          <p:cNvPr id="14" name="TextBox 13"/>
          <p:cNvSpPr txBox="1"/>
          <p:nvPr/>
        </p:nvSpPr>
        <p:spPr>
          <a:xfrm rot="16200000">
            <a:off x="7913266" y="4942391"/>
            <a:ext cx="2183034" cy="276999"/>
          </a:xfrm>
          <a:prstGeom prst="rect">
            <a:avLst/>
          </a:prstGeom>
          <a:noFill/>
        </p:spPr>
        <p:txBody>
          <a:bodyPr wrap="none" rtlCol="0">
            <a:spAutoFit/>
          </a:bodyPr>
          <a:lstStyle/>
          <a:p>
            <a:r>
              <a:rPr lang="en-US" sz="1200" dirty="0">
                <a:solidFill>
                  <a:schemeClr val="accent2"/>
                </a:solidFill>
              </a:rPr>
              <a:t>Powell, Driver, &amp; Julian (2015)</a:t>
            </a:r>
          </a:p>
        </p:txBody>
      </p:sp>
      <p:grpSp>
        <p:nvGrpSpPr>
          <p:cNvPr id="22" name="Group 21"/>
          <p:cNvGrpSpPr/>
          <p:nvPr/>
        </p:nvGrpSpPr>
        <p:grpSpPr>
          <a:xfrm>
            <a:off x="203200" y="2680016"/>
            <a:ext cx="2057400" cy="1144573"/>
            <a:chOff x="3276600" y="2844800"/>
            <a:chExt cx="2057400" cy="1144573"/>
          </a:xfrm>
        </p:grpSpPr>
        <p:sp>
          <p:nvSpPr>
            <p:cNvPr id="11" name="Rectangle 10"/>
            <p:cNvSpPr/>
            <p:nvPr/>
          </p:nvSpPr>
          <p:spPr>
            <a:xfrm>
              <a:off x="3276600" y="2844800"/>
              <a:ext cx="2057400" cy="11445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619500" y="3048000"/>
              <a:ext cx="0" cy="749300"/>
            </a:xfrm>
            <a:custGeom>
              <a:avLst/>
              <a:gdLst>
                <a:gd name="connsiteX0" fmla="*/ 0 w 0"/>
                <a:gd name="connsiteY0" fmla="*/ 0 h 749300"/>
                <a:gd name="connsiteX1" fmla="*/ 0 w 0"/>
                <a:gd name="connsiteY1" fmla="*/ 749300 h 749300"/>
              </a:gdLst>
              <a:ahLst/>
              <a:cxnLst>
                <a:cxn ang="0">
                  <a:pos x="connsiteX0" y="connsiteY0"/>
                </a:cxn>
                <a:cxn ang="0">
                  <a:pos x="connsiteX1" y="connsiteY1"/>
                </a:cxn>
              </a:cxnLst>
              <a:rect l="l" t="t" r="r" b="b"/>
              <a:pathLst>
                <a:path h="749300">
                  <a:moveTo>
                    <a:pt x="0" y="0"/>
                  </a:moveTo>
                  <a:lnTo>
                    <a:pt x="0" y="7493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810000" y="3042436"/>
              <a:ext cx="0" cy="749300"/>
            </a:xfrm>
            <a:custGeom>
              <a:avLst/>
              <a:gdLst>
                <a:gd name="connsiteX0" fmla="*/ 0 w 0"/>
                <a:gd name="connsiteY0" fmla="*/ 0 h 749300"/>
                <a:gd name="connsiteX1" fmla="*/ 0 w 0"/>
                <a:gd name="connsiteY1" fmla="*/ 749300 h 749300"/>
              </a:gdLst>
              <a:ahLst/>
              <a:cxnLst>
                <a:cxn ang="0">
                  <a:pos x="connsiteX0" y="connsiteY0"/>
                </a:cxn>
                <a:cxn ang="0">
                  <a:pos x="connsiteX1" y="connsiteY1"/>
                </a:cxn>
              </a:cxnLst>
              <a:rect l="l" t="t" r="r" b="b"/>
              <a:pathLst>
                <a:path h="749300">
                  <a:moveTo>
                    <a:pt x="0" y="0"/>
                  </a:moveTo>
                  <a:lnTo>
                    <a:pt x="0" y="7493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962400" y="3075289"/>
              <a:ext cx="0" cy="749300"/>
            </a:xfrm>
            <a:custGeom>
              <a:avLst/>
              <a:gdLst>
                <a:gd name="connsiteX0" fmla="*/ 0 w 0"/>
                <a:gd name="connsiteY0" fmla="*/ 0 h 749300"/>
                <a:gd name="connsiteX1" fmla="*/ 0 w 0"/>
                <a:gd name="connsiteY1" fmla="*/ 749300 h 749300"/>
              </a:gdLst>
              <a:ahLst/>
              <a:cxnLst>
                <a:cxn ang="0">
                  <a:pos x="connsiteX0" y="connsiteY0"/>
                </a:cxn>
                <a:cxn ang="0">
                  <a:pos x="connsiteX1" y="connsiteY1"/>
                </a:cxn>
              </a:cxnLst>
              <a:rect l="l" t="t" r="r" b="b"/>
              <a:pathLst>
                <a:path h="749300">
                  <a:moveTo>
                    <a:pt x="0" y="0"/>
                  </a:moveTo>
                  <a:lnTo>
                    <a:pt x="0" y="7493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114800" y="3124200"/>
              <a:ext cx="56075" cy="723900"/>
            </a:xfrm>
            <a:custGeom>
              <a:avLst/>
              <a:gdLst>
                <a:gd name="connsiteX0" fmla="*/ 25400 w 56075"/>
                <a:gd name="connsiteY0" fmla="*/ 0 h 723900"/>
                <a:gd name="connsiteX1" fmla="*/ 38100 w 56075"/>
                <a:gd name="connsiteY1" fmla="*/ 546100 h 723900"/>
                <a:gd name="connsiteX2" fmla="*/ 38100 w 56075"/>
                <a:gd name="connsiteY2" fmla="*/ 723900 h 723900"/>
                <a:gd name="connsiteX3" fmla="*/ 0 w 56075"/>
                <a:gd name="connsiteY3" fmla="*/ 711200 h 723900"/>
              </a:gdLst>
              <a:ahLst/>
              <a:cxnLst>
                <a:cxn ang="0">
                  <a:pos x="connsiteX0" y="connsiteY0"/>
                </a:cxn>
                <a:cxn ang="0">
                  <a:pos x="connsiteX1" y="connsiteY1"/>
                </a:cxn>
                <a:cxn ang="0">
                  <a:pos x="connsiteX2" y="connsiteY2"/>
                </a:cxn>
                <a:cxn ang="0">
                  <a:pos x="connsiteX3" y="connsiteY3"/>
                </a:cxn>
              </a:cxnLst>
              <a:rect l="l" t="t" r="r" b="b"/>
              <a:pathLst>
                <a:path w="56075" h="723900">
                  <a:moveTo>
                    <a:pt x="25400" y="0"/>
                  </a:moveTo>
                  <a:cubicBezTo>
                    <a:pt x="29633" y="182033"/>
                    <a:pt x="30520" y="364175"/>
                    <a:pt x="38100" y="546100"/>
                  </a:cubicBezTo>
                  <a:cubicBezTo>
                    <a:pt x="46677" y="751956"/>
                    <a:pt x="73857" y="402091"/>
                    <a:pt x="38100" y="723900"/>
                  </a:cubicBezTo>
                  <a:lnTo>
                    <a:pt x="0" y="7112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429000" y="3149600"/>
              <a:ext cx="1028700" cy="609600"/>
            </a:xfrm>
            <a:custGeom>
              <a:avLst/>
              <a:gdLst>
                <a:gd name="connsiteX0" fmla="*/ 0 w 1028700"/>
                <a:gd name="connsiteY0" fmla="*/ 0 h 609600"/>
                <a:gd name="connsiteX1" fmla="*/ 88900 w 1028700"/>
                <a:gd name="connsiteY1" fmla="*/ 12700 h 609600"/>
                <a:gd name="connsiteX2" fmla="*/ 203200 w 1028700"/>
                <a:gd name="connsiteY2" fmla="*/ 25400 h 609600"/>
                <a:gd name="connsiteX3" fmla="*/ 342900 w 1028700"/>
                <a:gd name="connsiteY3" fmla="*/ 76200 h 609600"/>
                <a:gd name="connsiteX4" fmla="*/ 774700 w 1028700"/>
                <a:gd name="connsiteY4" fmla="*/ 342900 h 609600"/>
                <a:gd name="connsiteX5" fmla="*/ 863600 w 1028700"/>
                <a:gd name="connsiteY5" fmla="*/ 419100 h 609600"/>
                <a:gd name="connsiteX6" fmla="*/ 1016000 w 1028700"/>
                <a:gd name="connsiteY6" fmla="*/ 571500 h 609600"/>
                <a:gd name="connsiteX7" fmla="*/ 1028700 w 1028700"/>
                <a:gd name="connsiteY7"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8700" h="609600">
                  <a:moveTo>
                    <a:pt x="0" y="0"/>
                  </a:moveTo>
                  <a:lnTo>
                    <a:pt x="88900" y="12700"/>
                  </a:lnTo>
                  <a:cubicBezTo>
                    <a:pt x="126938" y="17455"/>
                    <a:pt x="166010" y="16103"/>
                    <a:pt x="203200" y="25400"/>
                  </a:cubicBezTo>
                  <a:cubicBezTo>
                    <a:pt x="251270" y="37418"/>
                    <a:pt x="297162" y="57142"/>
                    <a:pt x="342900" y="76200"/>
                  </a:cubicBezTo>
                  <a:cubicBezTo>
                    <a:pt x="523406" y="151411"/>
                    <a:pt x="609700" y="201472"/>
                    <a:pt x="774700" y="342900"/>
                  </a:cubicBezTo>
                  <a:cubicBezTo>
                    <a:pt x="804333" y="368300"/>
                    <a:pt x="835266" y="392258"/>
                    <a:pt x="863600" y="419100"/>
                  </a:cubicBezTo>
                  <a:cubicBezTo>
                    <a:pt x="915754" y="468509"/>
                    <a:pt x="1016000" y="571500"/>
                    <a:pt x="1016000" y="571500"/>
                  </a:cubicBezTo>
                  <a:lnTo>
                    <a:pt x="1028700" y="6096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4686300" y="3149600"/>
              <a:ext cx="0" cy="635000"/>
            </a:xfrm>
            <a:custGeom>
              <a:avLst/>
              <a:gdLst>
                <a:gd name="connsiteX0" fmla="*/ 0 w 0"/>
                <a:gd name="connsiteY0" fmla="*/ 0 h 635000"/>
                <a:gd name="connsiteX1" fmla="*/ 0 w 0"/>
                <a:gd name="connsiteY1" fmla="*/ 635000 h 635000"/>
              </a:gdLst>
              <a:ahLst/>
              <a:cxnLst>
                <a:cxn ang="0">
                  <a:pos x="connsiteX0" y="connsiteY0"/>
                </a:cxn>
                <a:cxn ang="0">
                  <a:pos x="connsiteX1" y="connsiteY1"/>
                </a:cxn>
              </a:cxnLst>
              <a:rect l="l" t="t" r="r" b="b"/>
              <a:pathLst>
                <a:path h="635000">
                  <a:moveTo>
                    <a:pt x="0" y="0"/>
                  </a:moveTo>
                  <a:lnTo>
                    <a:pt x="0" y="6350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4838700" y="3111500"/>
              <a:ext cx="0" cy="762000"/>
            </a:xfrm>
            <a:custGeom>
              <a:avLst/>
              <a:gdLst>
                <a:gd name="connsiteX0" fmla="*/ 0 w 0"/>
                <a:gd name="connsiteY0" fmla="*/ 0 h 762000"/>
                <a:gd name="connsiteX1" fmla="*/ 0 w 0"/>
                <a:gd name="connsiteY1" fmla="*/ 762000 h 762000"/>
              </a:gdLst>
              <a:ahLst/>
              <a:cxnLst>
                <a:cxn ang="0">
                  <a:pos x="connsiteX0" y="connsiteY0"/>
                </a:cxn>
                <a:cxn ang="0">
                  <a:pos x="connsiteX1" y="connsiteY1"/>
                </a:cxn>
              </a:cxnLst>
              <a:rect l="l" t="t" r="r" b="b"/>
              <a:pathLst>
                <a:path h="762000">
                  <a:moveTo>
                    <a:pt x="0" y="0"/>
                  </a:moveTo>
                  <a:lnTo>
                    <a:pt x="0" y="7620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24480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p:tgtEl>
                                          <p:spTgt spid="22"/>
                                        </p:tgtEl>
                                        <p:attrNameLst>
                                          <p:attrName>ppt_y</p:attrName>
                                        </p:attrNameLst>
                                      </p:cBhvr>
                                      <p:tavLst>
                                        <p:tav tm="0">
                                          <p:val>
                                            <p:strVal val="#ppt_y+#ppt_h*1.125000"/>
                                          </p:val>
                                        </p:tav>
                                        <p:tav tm="100000">
                                          <p:val>
                                            <p:strVal val="#ppt_y"/>
                                          </p:val>
                                        </p:tav>
                                      </p:tavLst>
                                    </p:anim>
                                    <p:animEffect transition="in" filter="wipe(up)">
                                      <p:cBhvr>
                                        <p:cTn id="14" dur="500"/>
                                        <p:tgtEl>
                                          <p:spTgt spid="22"/>
                                        </p:tgtEl>
                                      </p:cBhvr>
                                    </p:animEffect>
                                  </p:childTnLst>
                                </p:cTn>
                              </p:par>
                              <p:par>
                                <p:cTn id="15" presetID="1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ppt_y</p:attrName>
                                        </p:attrNameLst>
                                      </p:cBhvr>
                                      <p:tavLst>
                                        <p:tav tm="0">
                                          <p:val>
                                            <p:strVal val="#ppt_y+#ppt_h*1.125000"/>
                                          </p:val>
                                        </p:tav>
                                        <p:tav tm="100000">
                                          <p:val>
                                            <p:strVal val="#ppt_y"/>
                                          </p:val>
                                        </p:tav>
                                      </p:tavLst>
                                    </p:anim>
                                    <p:animEffect transition="in" filter="wipe(up)">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 with greater fidelity</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 behavioral supports</a:t>
            </a:r>
          </a:p>
        </p:txBody>
      </p:sp>
      <p:sp>
        <p:nvSpPr>
          <p:cNvPr id="10" name="TextBox 9"/>
          <p:cNvSpPr txBox="1"/>
          <p:nvPr/>
        </p:nvSpPr>
        <p:spPr>
          <a:xfrm>
            <a:off x="203200" y="1536700"/>
            <a:ext cx="3759201" cy="923330"/>
          </a:xfrm>
          <a:prstGeom prst="rect">
            <a:avLst/>
          </a:prstGeom>
          <a:noFill/>
        </p:spPr>
        <p:txBody>
          <a:bodyPr wrap="square" rtlCol="0">
            <a:spAutoFit/>
          </a:bodyPr>
          <a:lstStyle/>
          <a:p>
            <a:r>
              <a:rPr lang="en-US" dirty="0">
                <a:solidFill>
                  <a:schemeClr val="tx2"/>
                </a:solidFill>
              </a:rPr>
              <a:t>May want to incorporate strategies to improve self-regulation and minimize nonproductive behavior</a:t>
            </a:r>
          </a:p>
        </p:txBody>
      </p:sp>
      <p:sp>
        <p:nvSpPr>
          <p:cNvPr id="23" name="Rectangle 22"/>
          <p:cNvSpPr/>
          <p:nvPr/>
        </p:nvSpPr>
        <p:spPr>
          <a:xfrm>
            <a:off x="585694" y="2590461"/>
            <a:ext cx="2994212" cy="3418724"/>
          </a:xfrm>
          <a:prstGeom prst="rect">
            <a:avLst/>
          </a:prstGeom>
          <a:solidFill>
            <a:schemeClr val="bg1"/>
          </a:solidFill>
          <a:ln>
            <a:solidFill>
              <a:srgbClr val="00B0F0"/>
            </a:solidFill>
          </a:ln>
        </p:spPr>
        <p:style>
          <a:lnRef idx="3">
            <a:schemeClr val="lt1"/>
          </a:lnRef>
          <a:fillRef idx="1">
            <a:schemeClr val="accent4"/>
          </a:fillRef>
          <a:effectRef idx="1">
            <a:schemeClr val="accent4"/>
          </a:effectRef>
          <a:fontRef idx="minor">
            <a:schemeClr val="lt1"/>
          </a:fontRef>
        </p:style>
        <p:txBody>
          <a:bodyPr rtlCol="0" anchor="ctr"/>
          <a:lstStyle/>
          <a:p>
            <a:pPr algn="ctr" defTabSz="457200"/>
            <a:r>
              <a:rPr lang="en-US" sz="3600" b="1" dirty="0" err="1">
                <a:solidFill>
                  <a:schemeClr val="tx1"/>
                </a:solidFill>
              </a:rPr>
              <a:t>UPSCheck</a:t>
            </a:r>
            <a:endParaRPr lang="en-US" sz="3600" b="1" dirty="0">
              <a:solidFill>
                <a:schemeClr val="tx1"/>
              </a:solidFill>
            </a:endParaRPr>
          </a:p>
          <a:p>
            <a:pPr marL="0" lvl="1" defTabSz="457200"/>
            <a:r>
              <a:rPr lang="en-US" sz="3600" dirty="0">
                <a:solidFill>
                  <a:schemeClr val="tx1"/>
                </a:solidFill>
              </a:rPr>
              <a:t>U</a:t>
            </a:r>
            <a:r>
              <a:rPr lang="en-US" sz="2400" dirty="0">
                <a:solidFill>
                  <a:schemeClr val="tx1"/>
                </a:solidFill>
              </a:rPr>
              <a:t>nderstand</a:t>
            </a:r>
          </a:p>
          <a:p>
            <a:pPr marL="0" lvl="1" defTabSz="457200"/>
            <a:r>
              <a:rPr lang="en-US" sz="3600" dirty="0">
                <a:solidFill>
                  <a:schemeClr val="tx1"/>
                </a:solidFill>
              </a:rPr>
              <a:t>P</a:t>
            </a:r>
            <a:r>
              <a:rPr lang="en-US" sz="2400" dirty="0">
                <a:solidFill>
                  <a:schemeClr val="tx1"/>
                </a:solidFill>
              </a:rPr>
              <a:t>lan</a:t>
            </a:r>
          </a:p>
          <a:p>
            <a:pPr marL="0" lvl="1" defTabSz="457200"/>
            <a:r>
              <a:rPr lang="en-US" sz="3600" dirty="0">
                <a:solidFill>
                  <a:schemeClr val="tx1"/>
                </a:solidFill>
              </a:rPr>
              <a:t>S</a:t>
            </a:r>
            <a:r>
              <a:rPr lang="en-US" sz="2400" dirty="0">
                <a:solidFill>
                  <a:schemeClr val="tx1"/>
                </a:solidFill>
              </a:rPr>
              <a:t>olve</a:t>
            </a:r>
          </a:p>
          <a:p>
            <a:pPr marL="0" lvl="1" defTabSz="457200"/>
            <a:r>
              <a:rPr lang="en-US" sz="3600" dirty="0">
                <a:solidFill>
                  <a:schemeClr val="tx1"/>
                </a:solidFill>
              </a:rPr>
              <a:t>C</a:t>
            </a:r>
            <a:r>
              <a:rPr lang="en-US" sz="2400" dirty="0">
                <a:solidFill>
                  <a:schemeClr val="tx1"/>
                </a:solidFill>
              </a:rPr>
              <a:t>heck</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203455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up)">
                                      <p:cBhvr>
                                        <p:cTn id="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 dosage</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 behavioral supports</a:t>
            </a:r>
          </a:p>
        </p:txBody>
      </p:sp>
      <p:sp>
        <p:nvSpPr>
          <p:cNvPr id="10" name="TextBox 9"/>
          <p:cNvSpPr txBox="1"/>
          <p:nvPr/>
        </p:nvSpPr>
        <p:spPr>
          <a:xfrm>
            <a:off x="203200" y="2044700"/>
            <a:ext cx="3759201" cy="923330"/>
          </a:xfrm>
          <a:prstGeom prst="rect">
            <a:avLst/>
          </a:prstGeom>
          <a:noFill/>
        </p:spPr>
        <p:txBody>
          <a:bodyPr wrap="square" rtlCol="0">
            <a:spAutoFit/>
          </a:bodyPr>
          <a:lstStyle/>
          <a:p>
            <a:r>
              <a:rPr lang="en-US" dirty="0">
                <a:solidFill>
                  <a:schemeClr val="tx2"/>
                </a:solidFill>
              </a:rPr>
              <a:t>Conduct longer sessions, more sessions per week, or more weeks within DBI</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2968030"/>
            <a:ext cx="2946400" cy="2946400"/>
          </a:xfrm>
          <a:prstGeom prst="rect">
            <a:avLst/>
          </a:prstGeom>
        </p:spPr>
      </p:pic>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33837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 dosage</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 behavioral supports</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99518" y="2298700"/>
            <a:ext cx="4330624" cy="3403600"/>
          </a:xfrm>
          <a:prstGeom prst="rect">
            <a:avLst/>
          </a:prstGeom>
        </p:spPr>
      </p:pic>
      <p:sp>
        <p:nvSpPr>
          <p:cNvPr id="10" name="TextBox 9"/>
          <p:cNvSpPr txBox="1"/>
          <p:nvPr/>
        </p:nvSpPr>
        <p:spPr>
          <a:xfrm>
            <a:off x="203200" y="2044700"/>
            <a:ext cx="3759201" cy="923330"/>
          </a:xfrm>
          <a:prstGeom prst="rect">
            <a:avLst/>
          </a:prstGeom>
          <a:noFill/>
        </p:spPr>
        <p:txBody>
          <a:bodyPr wrap="square" rtlCol="0">
            <a:spAutoFit/>
          </a:bodyPr>
          <a:lstStyle/>
          <a:p>
            <a:r>
              <a:rPr lang="en-US" dirty="0">
                <a:solidFill>
                  <a:schemeClr val="tx2"/>
                </a:solidFill>
              </a:rPr>
              <a:t>Conduct longer sessions, more sessions per week, or more weeks within DBI</a:t>
            </a:r>
          </a:p>
        </p:txBody>
      </p:sp>
      <p:sp>
        <p:nvSpPr>
          <p:cNvPr id="7" name="5-Point Star 6"/>
          <p:cNvSpPr/>
          <p:nvPr/>
        </p:nvSpPr>
        <p:spPr>
          <a:xfrm>
            <a:off x="5765800" y="3657600"/>
            <a:ext cx="342900" cy="342900"/>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7403532" y="3657600"/>
            <a:ext cx="342900" cy="342900"/>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5765800" y="4152900"/>
            <a:ext cx="342900" cy="342900"/>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7403532" y="4152900"/>
            <a:ext cx="342900" cy="342900"/>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5765800" y="4648200"/>
            <a:ext cx="342900" cy="342900"/>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7403532" y="4648200"/>
            <a:ext cx="342900" cy="342900"/>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5753100" y="5130800"/>
            <a:ext cx="342900" cy="342900"/>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7390832" y="5130800"/>
            <a:ext cx="342900" cy="342900"/>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6293380" y="3657600"/>
            <a:ext cx="342900" cy="342900"/>
          </a:xfrm>
          <a:prstGeom prst="star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6892074" y="3657600"/>
            <a:ext cx="342900" cy="342900"/>
          </a:xfrm>
          <a:prstGeom prst="star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6293380" y="4152900"/>
            <a:ext cx="342900" cy="342900"/>
          </a:xfrm>
          <a:prstGeom prst="star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6892074" y="4152900"/>
            <a:ext cx="342900" cy="342900"/>
          </a:xfrm>
          <a:prstGeom prst="star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6293380" y="4597400"/>
            <a:ext cx="342900" cy="342900"/>
          </a:xfrm>
          <a:prstGeom prst="star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6892074" y="4597400"/>
            <a:ext cx="342900" cy="342900"/>
          </a:xfrm>
          <a:prstGeom prst="star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6293380" y="5130800"/>
            <a:ext cx="342900" cy="342900"/>
          </a:xfrm>
          <a:prstGeom prst="star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6892074" y="5130800"/>
            <a:ext cx="342900" cy="342900"/>
          </a:xfrm>
          <a:prstGeom prst="star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58423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Tier 2</a:t>
            </a:r>
          </a:p>
        </p:txBody>
      </p:sp>
      <p:sp>
        <p:nvSpPr>
          <p:cNvPr id="2" name="Content Placeholder 1"/>
          <p:cNvSpPr>
            <a:spLocks noGrp="1"/>
          </p:cNvSpPr>
          <p:nvPr>
            <p:ph idx="1"/>
          </p:nvPr>
        </p:nvSpPr>
        <p:spPr>
          <a:xfrm>
            <a:off x="866440" y="2219687"/>
            <a:ext cx="6343201" cy="3530600"/>
          </a:xfrm>
        </p:spPr>
        <p:txBody>
          <a:bodyPr/>
          <a:lstStyle/>
          <a:p>
            <a:r>
              <a:rPr lang="en-US"/>
              <a:t>David</a:t>
            </a:r>
            <a:endParaRPr lang="en-US" dirty="0"/>
          </a:p>
        </p:txBody>
      </p:sp>
      <p:grpSp>
        <p:nvGrpSpPr>
          <p:cNvPr id="6" name="Group 3"/>
          <p:cNvGrpSpPr>
            <a:grpSpLocks/>
          </p:cNvGrpSpPr>
          <p:nvPr/>
        </p:nvGrpSpPr>
        <p:grpSpPr bwMode="auto">
          <a:xfrm>
            <a:off x="335838" y="2287621"/>
            <a:ext cx="8229600" cy="4572000"/>
            <a:chOff x="864" y="1104"/>
            <a:chExt cx="4656" cy="2436"/>
          </a:xfrm>
        </p:grpSpPr>
        <p:pic>
          <p:nvPicPr>
            <p:cNvPr id="7"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4" y="1104"/>
              <a:ext cx="4656" cy="24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 Box 5"/>
            <p:cNvSpPr txBox="1">
              <a:spLocks noChangeArrowheads="1"/>
            </p:cNvSpPr>
            <p:nvPr/>
          </p:nvSpPr>
          <p:spPr bwMode="auto">
            <a:xfrm>
              <a:off x="3168" y="1488"/>
              <a:ext cx="1882" cy="377"/>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dirty="0">
                  <a:latin typeface="+mn-lt"/>
                </a:rPr>
                <a:t>David’s slope: </a:t>
              </a:r>
            </a:p>
            <a:p>
              <a:pPr algn="ctr">
                <a:spcBef>
                  <a:spcPct val="50000"/>
                </a:spcBef>
              </a:pPr>
              <a:r>
                <a:rPr lang="en-US" sz="1600" dirty="0">
                  <a:latin typeface="+mn-lt"/>
                </a:rPr>
                <a:t>(54 – 24) ÷ 8 = 3.75</a:t>
              </a:r>
            </a:p>
          </p:txBody>
        </p:sp>
        <p:sp>
          <p:nvSpPr>
            <p:cNvPr id="9" name="Text Box 6"/>
            <p:cNvSpPr txBox="1">
              <a:spLocks noChangeArrowheads="1"/>
            </p:cNvSpPr>
            <p:nvPr/>
          </p:nvSpPr>
          <p:spPr bwMode="auto">
            <a:xfrm>
              <a:off x="3360" y="2064"/>
              <a:ext cx="216"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a:t>X</a:t>
              </a:r>
              <a:endParaRPr lang="en-US"/>
            </a:p>
          </p:txBody>
        </p:sp>
        <p:sp>
          <p:nvSpPr>
            <p:cNvPr id="10" name="Line 7"/>
            <p:cNvSpPr>
              <a:spLocks noChangeShapeType="1"/>
            </p:cNvSpPr>
            <p:nvPr/>
          </p:nvSpPr>
          <p:spPr bwMode="auto">
            <a:xfrm flipV="1">
              <a:off x="1920" y="2160"/>
              <a:ext cx="1584" cy="52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8"/>
            <p:cNvSpPr>
              <a:spLocks noChangeShapeType="1"/>
            </p:cNvSpPr>
            <p:nvPr/>
          </p:nvSpPr>
          <p:spPr bwMode="auto">
            <a:xfrm flipH="1" flipV="1">
              <a:off x="3072" y="1429"/>
              <a:ext cx="0" cy="159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9"/>
            <p:cNvSpPr>
              <a:spLocks noChangeShapeType="1"/>
            </p:cNvSpPr>
            <p:nvPr/>
          </p:nvSpPr>
          <p:spPr bwMode="auto">
            <a:xfrm flipH="1" flipV="1">
              <a:off x="2256" y="1429"/>
              <a:ext cx="0" cy="159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0"/>
            <p:cNvSpPr>
              <a:spLocks noChangeShapeType="1"/>
            </p:cNvSpPr>
            <p:nvPr/>
          </p:nvSpPr>
          <p:spPr bwMode="auto">
            <a:xfrm flipH="1">
              <a:off x="3246" y="1872"/>
              <a:ext cx="306" cy="3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11"/>
            <p:cNvSpPr txBox="1">
              <a:spLocks noChangeArrowheads="1"/>
            </p:cNvSpPr>
            <p:nvPr/>
          </p:nvSpPr>
          <p:spPr bwMode="auto">
            <a:xfrm>
              <a:off x="1776" y="2544"/>
              <a:ext cx="216"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a:t>X</a:t>
              </a:r>
              <a:endParaRPr lang="en-US"/>
            </a:p>
          </p:txBody>
        </p:sp>
      </p:grpSp>
      <p:sp>
        <p:nvSpPr>
          <p:cNvPr id="15" name="Rectangle 14"/>
          <p:cNvSpPr/>
          <p:nvPr/>
        </p:nvSpPr>
        <p:spPr>
          <a:xfrm>
            <a:off x="5174889" y="4870793"/>
            <a:ext cx="3342587" cy="67979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David doesn’t require Tier 2/Tier3</a:t>
            </a:r>
          </a:p>
        </p:txBody>
      </p:sp>
      <p:sp>
        <p:nvSpPr>
          <p:cNvPr id="4" name="Footer Placeholder 3"/>
          <p:cNvSpPr>
            <a:spLocks noGrp="1"/>
          </p:cNvSpPr>
          <p:nvPr>
            <p:ph type="ftr" sz="quarter" idx="11"/>
          </p:nvPr>
        </p:nvSpPr>
        <p:spPr/>
        <p:txBody>
          <a:bodyPr/>
          <a:lstStyle/>
          <a:p>
            <a:r>
              <a:rPr lang="en-US">
                <a:latin typeface="Calibri"/>
              </a:rPr>
              <a:t>Copyright 2018 Sarah R. Powell, Ph.D.</a:t>
            </a:r>
            <a:endParaRPr lang="en-US" dirty="0">
              <a:latin typeface="Calibri"/>
            </a:endParaRPr>
          </a:p>
        </p:txBody>
      </p:sp>
    </p:spTree>
    <p:extLst>
      <p:ext uri="{BB962C8B-B14F-4D97-AF65-F5344CB8AC3E}">
        <p14:creationId xmlns:p14="http://schemas.microsoft.com/office/powerpoint/2010/main" val="81355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 dosage</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 behavioral supports</a:t>
            </a:r>
          </a:p>
        </p:txBody>
      </p:sp>
      <p:sp>
        <p:nvSpPr>
          <p:cNvPr id="10" name="TextBox 9"/>
          <p:cNvSpPr txBox="1"/>
          <p:nvPr/>
        </p:nvSpPr>
        <p:spPr>
          <a:xfrm>
            <a:off x="203200" y="2044700"/>
            <a:ext cx="3759201" cy="923330"/>
          </a:xfrm>
          <a:prstGeom prst="rect">
            <a:avLst/>
          </a:prstGeom>
          <a:noFill/>
        </p:spPr>
        <p:txBody>
          <a:bodyPr wrap="square" rtlCol="0">
            <a:spAutoFit/>
          </a:bodyPr>
          <a:lstStyle/>
          <a:p>
            <a:r>
              <a:rPr lang="en-US" dirty="0">
                <a:solidFill>
                  <a:schemeClr val="tx2"/>
                </a:solidFill>
              </a:rPr>
              <a:t>Conduct longer sessions, more sessions per week, or more weeks within DBI</a:t>
            </a:r>
          </a:p>
        </p:txBody>
      </p:sp>
      <p:graphicFrame>
        <p:nvGraphicFramePr>
          <p:cNvPr id="26" name="Chart 25"/>
          <p:cNvGraphicFramePr/>
          <p:nvPr>
            <p:extLst/>
          </p:nvPr>
        </p:nvGraphicFramePr>
        <p:xfrm>
          <a:off x="1828800" y="2717800"/>
          <a:ext cx="7086600" cy="3327399"/>
        </p:xfrm>
        <a:graphic>
          <a:graphicData uri="http://schemas.openxmlformats.org/drawingml/2006/chart">
            <c:chart xmlns:c="http://schemas.openxmlformats.org/drawingml/2006/chart" xmlns:r="http://schemas.openxmlformats.org/officeDocument/2006/relationships" r:id="rId2"/>
          </a:graphicData>
        </a:graphic>
      </p:graphicFrame>
      <p:sp>
        <p:nvSpPr>
          <p:cNvPr id="27" name="Left Bracket 26"/>
          <p:cNvSpPr/>
          <p:nvPr/>
        </p:nvSpPr>
        <p:spPr>
          <a:xfrm rot="5400000">
            <a:off x="6429727" y="3451577"/>
            <a:ext cx="405527" cy="3880017"/>
          </a:xfrm>
          <a:prstGeom prst="leftBracket">
            <a:avLst/>
          </a:prstGeom>
          <a:ln w="38100">
            <a:solidFill>
              <a:srgbClr val="FF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4752806" y="4819490"/>
            <a:ext cx="3819693" cy="369332"/>
          </a:xfrm>
          <a:prstGeom prst="rect">
            <a:avLst/>
          </a:prstGeom>
          <a:noFill/>
        </p:spPr>
        <p:txBody>
          <a:bodyPr wrap="square" rtlCol="0">
            <a:spAutoFit/>
          </a:bodyPr>
          <a:lstStyle/>
          <a:p>
            <a:r>
              <a:rPr lang="en-US" dirty="0">
                <a:solidFill>
                  <a:srgbClr val="FF9300"/>
                </a:solidFill>
              </a:rPr>
              <a:t>Number of weeks left in intervention</a:t>
            </a:r>
          </a:p>
        </p:txBody>
      </p:sp>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87733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ppt_y</p:attrName>
                                        </p:attrNameLst>
                                      </p:cBhvr>
                                      <p:tavLst>
                                        <p:tav tm="0">
                                          <p:val>
                                            <p:strVal val="#ppt_y+#ppt_h*1.125000"/>
                                          </p:val>
                                        </p:tav>
                                        <p:tav tm="100000">
                                          <p:val>
                                            <p:strVal val="#ppt_y"/>
                                          </p:val>
                                        </p:tav>
                                      </p:tavLst>
                                    </p:anim>
                                    <p:animEffect transition="in" filter="wipe(up)">
                                      <p:cBhvr>
                                        <p:cTn id="8" dur="500"/>
                                        <p:tgtEl>
                                          <p:spTgt spid="2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p:tgtEl>
                                          <p:spTgt spid="27"/>
                                        </p:tgtEl>
                                        <p:attrNameLst>
                                          <p:attrName>ppt_y</p:attrName>
                                        </p:attrNameLst>
                                      </p:cBhvr>
                                      <p:tavLst>
                                        <p:tav tm="0">
                                          <p:val>
                                            <p:strVal val="#ppt_y+#ppt_h*1.125000"/>
                                          </p:val>
                                        </p:tav>
                                        <p:tav tm="100000">
                                          <p:val>
                                            <p:strVal val="#ppt_y"/>
                                          </p:val>
                                        </p:tav>
                                      </p:tavLst>
                                    </p:anim>
                                    <p:animEffect transition="in" filter="wipe(up)">
                                      <p:cBhvr>
                                        <p:cTn id="12" dur="500"/>
                                        <p:tgtEl>
                                          <p:spTgt spid="27"/>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p:tgtEl>
                                          <p:spTgt spid="28"/>
                                        </p:tgtEl>
                                        <p:attrNameLst>
                                          <p:attrName>ppt_y</p:attrName>
                                        </p:attrNameLst>
                                      </p:cBhvr>
                                      <p:tavLst>
                                        <p:tav tm="0">
                                          <p:val>
                                            <p:strVal val="#ppt_y+#ppt_h*1.125000"/>
                                          </p:val>
                                        </p:tav>
                                        <p:tav tm="100000">
                                          <p:val>
                                            <p:strVal val="#ppt_y"/>
                                          </p:val>
                                        </p:tav>
                                      </p:tavLst>
                                    </p:anim>
                                    <p:animEffect transition="in" filter="wipe(up)">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P spid="27" grpId="0" animBg="1"/>
      <p:bldP spid="28"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Adapt mathematics content</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 behavioral supports</a:t>
            </a:r>
          </a:p>
        </p:txBody>
      </p:sp>
      <p:sp>
        <p:nvSpPr>
          <p:cNvPr id="4" name="Footer Placeholder 3"/>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73338078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Adapt mathematics content</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 behavioral supports</a:t>
            </a:r>
          </a:p>
        </p:txBody>
      </p:sp>
      <p:sp>
        <p:nvSpPr>
          <p:cNvPr id="8" name="Rectangle 7"/>
          <p:cNvSpPr/>
          <p:nvPr/>
        </p:nvSpPr>
        <p:spPr>
          <a:xfrm>
            <a:off x="6854316" y="3759200"/>
            <a:ext cx="1032982" cy="2212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ea typeface="Lucida Grande"/>
                <a:cs typeface="Lucida Grande"/>
              </a:rPr>
              <a:t>Find whole number quotients and remainders with up to four-digit dividends and one-digit divisors, using strategies based on place value, </a:t>
            </a:r>
            <a:r>
              <a:rPr lang="mr-IN" sz="1100" dirty="0">
                <a:solidFill>
                  <a:srgbClr val="FFFFFF"/>
                </a:solidFill>
                <a:latin typeface="+mj-lt"/>
                <a:ea typeface="Lucida Grande"/>
                <a:cs typeface="Lucida Grande"/>
              </a:rPr>
              <a:t>…</a:t>
            </a:r>
            <a:endParaRPr lang="en-US" sz="1100" dirty="0">
              <a:solidFill>
                <a:srgbClr val="FFFFFF"/>
              </a:solidFill>
              <a:latin typeface="+mj-lt"/>
            </a:endParaRPr>
          </a:p>
        </p:txBody>
      </p:sp>
      <p:sp>
        <p:nvSpPr>
          <p:cNvPr id="11" name="Rectangle 10"/>
          <p:cNvSpPr/>
          <p:nvPr/>
        </p:nvSpPr>
        <p:spPr>
          <a:xfrm>
            <a:off x="1995597" y="3761254"/>
            <a:ext cx="1050770" cy="2210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ea typeface="Calibri"/>
                <a:cs typeface="Calibri"/>
              </a:rPr>
              <a:t>Fluently add and subtract within 100 using strategies based on place value, properties of operations, and/or relationships.</a:t>
            </a:r>
            <a:endParaRPr lang="en-US" sz="1100" dirty="0">
              <a:solidFill>
                <a:schemeClr val="bg1"/>
              </a:solidFill>
            </a:endParaRPr>
          </a:p>
        </p:txBody>
      </p:sp>
      <p:sp>
        <p:nvSpPr>
          <p:cNvPr id="12" name="Rectangle 11"/>
          <p:cNvSpPr/>
          <p:nvPr/>
        </p:nvSpPr>
        <p:spPr>
          <a:xfrm>
            <a:off x="1148947" y="3759200"/>
            <a:ext cx="1032982" cy="22129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ea typeface="Lucida Grande"/>
                <a:cs typeface="Lucida Grande"/>
              </a:rPr>
              <a:t>Use addition and subtraction within 100 to solve one- and two-step word problems…</a:t>
            </a:r>
            <a:endParaRPr lang="en-US" sz="1100" dirty="0">
              <a:solidFill>
                <a:srgbClr val="FFFFFF"/>
              </a:solidFill>
              <a:latin typeface="+mj-lt"/>
            </a:endParaRPr>
          </a:p>
        </p:txBody>
      </p:sp>
      <p:sp>
        <p:nvSpPr>
          <p:cNvPr id="13" name="Rectangle 12"/>
          <p:cNvSpPr/>
          <p:nvPr/>
        </p:nvSpPr>
        <p:spPr>
          <a:xfrm>
            <a:off x="4550958" y="3762612"/>
            <a:ext cx="1032982" cy="22129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ea typeface="Lucida Grande"/>
                <a:cs typeface="Lucida Grande"/>
              </a:rPr>
              <a:t>Use multiplication and division within 100 to solve word problems…</a:t>
            </a:r>
            <a:endParaRPr lang="en-US" sz="1100" dirty="0">
              <a:solidFill>
                <a:srgbClr val="FFFFFF"/>
              </a:solidFill>
              <a:latin typeface="+mj-lt"/>
            </a:endParaRPr>
          </a:p>
        </p:txBody>
      </p:sp>
      <p:sp>
        <p:nvSpPr>
          <p:cNvPr id="14" name="Rectangle 13"/>
          <p:cNvSpPr/>
          <p:nvPr/>
        </p:nvSpPr>
        <p:spPr>
          <a:xfrm>
            <a:off x="7936973" y="3759200"/>
            <a:ext cx="1032982" cy="22129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rPr>
              <a:t>Solve multi-step word problems posed with whole numbers and having whole-number answers using the four operations…</a:t>
            </a:r>
          </a:p>
        </p:txBody>
      </p:sp>
      <p:sp>
        <p:nvSpPr>
          <p:cNvPr id="15" name="Rectangle 14"/>
          <p:cNvSpPr/>
          <p:nvPr/>
        </p:nvSpPr>
        <p:spPr>
          <a:xfrm>
            <a:off x="3024393" y="3759200"/>
            <a:ext cx="1032982" cy="2212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ea typeface="Lucida Grande"/>
                <a:cs typeface="Lucida Grande"/>
              </a:rPr>
              <a:t>Apply properties of operations as strategies to multiply and divide….</a:t>
            </a:r>
            <a:endParaRPr lang="en-US" sz="1100" dirty="0">
              <a:solidFill>
                <a:srgbClr val="FFFFFF"/>
              </a:solidFill>
              <a:latin typeface="+mj-lt"/>
            </a:endParaRPr>
          </a:p>
        </p:txBody>
      </p:sp>
      <p:sp>
        <p:nvSpPr>
          <p:cNvPr id="16" name="Rectangle 15"/>
          <p:cNvSpPr/>
          <p:nvPr/>
        </p:nvSpPr>
        <p:spPr>
          <a:xfrm>
            <a:off x="76442" y="3759200"/>
            <a:ext cx="1032982" cy="2212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ea typeface="Lucida Grande"/>
                <a:cs typeface="Lucida Grande"/>
              </a:rPr>
              <a:t>Explain why addition and subtraction strategies work, using place value and the properties of operations.</a:t>
            </a:r>
            <a:endParaRPr lang="en-US" sz="1100" dirty="0">
              <a:solidFill>
                <a:srgbClr val="FFFFFF"/>
              </a:solidFill>
              <a:latin typeface="+mj-lt"/>
            </a:endParaRPr>
          </a:p>
        </p:txBody>
      </p:sp>
      <p:sp>
        <p:nvSpPr>
          <p:cNvPr id="17" name="Rectangle 16"/>
          <p:cNvSpPr/>
          <p:nvPr/>
        </p:nvSpPr>
        <p:spPr>
          <a:xfrm>
            <a:off x="612453" y="3762612"/>
            <a:ext cx="1037101" cy="2212954"/>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a:solidFill>
                  <a:srgbClr val="FFFFFF"/>
                </a:solidFill>
                <a:latin typeface="+mj-lt"/>
                <a:ea typeface="Lucida Grande"/>
                <a:cs typeface="Lucida Grande"/>
              </a:rPr>
              <a:t>Understand that the two digits of a two-digit number represent amounts of tens and ones. </a:t>
            </a:r>
            <a:endParaRPr lang="en-US" sz="1100" dirty="0">
              <a:solidFill>
                <a:srgbClr val="FFFFFF"/>
              </a:solidFill>
              <a:latin typeface="+mj-lt"/>
            </a:endParaRPr>
          </a:p>
        </p:txBody>
      </p:sp>
      <p:sp>
        <p:nvSpPr>
          <p:cNvPr id="18" name="Rectangle 17"/>
          <p:cNvSpPr/>
          <p:nvPr/>
        </p:nvSpPr>
        <p:spPr>
          <a:xfrm>
            <a:off x="5929983" y="3761254"/>
            <a:ext cx="1032982" cy="2210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ea typeface="Lucida Grande"/>
                <a:cs typeface="Lucida Grande"/>
              </a:rPr>
              <a:t>Understand that the three digits of a three-digit number represent amounts of hundreds, tens, and ones.</a:t>
            </a:r>
            <a:endParaRPr lang="en-US" sz="1100" dirty="0">
              <a:solidFill>
                <a:srgbClr val="FFFFFF"/>
              </a:solidFill>
              <a:latin typeface="+mj-lt"/>
            </a:endParaRPr>
          </a:p>
        </p:txBody>
      </p:sp>
      <p:sp>
        <p:nvSpPr>
          <p:cNvPr id="19" name="TextBox 18"/>
          <p:cNvSpPr txBox="1"/>
          <p:nvPr/>
        </p:nvSpPr>
        <p:spPr>
          <a:xfrm>
            <a:off x="2651847" y="5972154"/>
            <a:ext cx="5715000" cy="369332"/>
          </a:xfrm>
          <a:prstGeom prst="rect">
            <a:avLst/>
          </a:prstGeom>
          <a:noFill/>
        </p:spPr>
        <p:txBody>
          <a:bodyPr wrap="square" rtlCol="0">
            <a:spAutoFit/>
          </a:bodyPr>
          <a:lstStyle/>
          <a:p>
            <a:r>
              <a:rPr lang="en-US" dirty="0">
                <a:solidFill>
                  <a:schemeClr val="bg1"/>
                </a:solidFill>
                <a:latin typeface="+mj-lt"/>
              </a:rPr>
              <a:t>continuum of mathematics learning</a:t>
            </a:r>
          </a:p>
        </p:txBody>
      </p:sp>
      <p:sp>
        <p:nvSpPr>
          <p:cNvPr id="21" name="Rectangle 20"/>
          <p:cNvSpPr/>
          <p:nvPr/>
        </p:nvSpPr>
        <p:spPr>
          <a:xfrm>
            <a:off x="3954158" y="3759200"/>
            <a:ext cx="1040438" cy="22129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ea typeface="Calibri"/>
                <a:cs typeface="Calibri"/>
              </a:rPr>
              <a:t>Fluently multiply and divide within 100, using strategies such as the relationship between multiplication and division</a:t>
            </a:r>
            <a:r>
              <a:rPr lang="is-IS" sz="1100" dirty="0">
                <a:solidFill>
                  <a:schemeClr val="bg1"/>
                </a:solidFill>
                <a:ea typeface="Calibri"/>
                <a:cs typeface="Calibri"/>
              </a:rPr>
              <a:t>…</a:t>
            </a:r>
            <a:endParaRPr lang="en-US" sz="1100" dirty="0">
              <a:solidFill>
                <a:schemeClr val="bg1"/>
              </a:solidFill>
            </a:endParaRPr>
          </a:p>
        </p:txBody>
      </p:sp>
      <p:sp>
        <p:nvSpPr>
          <p:cNvPr id="22" name="Rectangle 21"/>
          <p:cNvSpPr/>
          <p:nvPr/>
        </p:nvSpPr>
        <p:spPr>
          <a:xfrm>
            <a:off x="5477788" y="3761916"/>
            <a:ext cx="1032982" cy="2217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ea typeface="Calibri"/>
                <a:cs typeface="Calibri"/>
              </a:rPr>
              <a:t>Fluently add and subtract multi-digit whole numbers using the standard algorithm. </a:t>
            </a:r>
            <a:endParaRPr lang="en-US" sz="1100" dirty="0">
              <a:solidFill>
                <a:schemeClr val="bg1"/>
              </a:solidFill>
            </a:endParaRPr>
          </a:p>
        </p:txBody>
      </p:sp>
      <p:sp>
        <p:nvSpPr>
          <p:cNvPr id="23" name="Rectangle 22"/>
          <p:cNvSpPr/>
          <p:nvPr/>
        </p:nvSpPr>
        <p:spPr>
          <a:xfrm>
            <a:off x="7468046" y="3763970"/>
            <a:ext cx="1008326" cy="2215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ea typeface="Calibri"/>
                <a:cs typeface="Calibri"/>
              </a:rPr>
              <a:t>Fluently multiply multi-digit whole numbers using the standard algorithm.</a:t>
            </a:r>
            <a:endParaRPr lang="en-US" sz="1100" dirty="0">
              <a:solidFill>
                <a:schemeClr val="bg1"/>
              </a:solidFill>
            </a:endParaRPr>
          </a:p>
        </p:txBody>
      </p:sp>
      <p:sp>
        <p:nvSpPr>
          <p:cNvPr id="24" name="Right Arrow 23"/>
          <p:cNvSpPr/>
          <p:nvPr/>
        </p:nvSpPr>
        <p:spPr>
          <a:xfrm rot="3277194">
            <a:off x="6155263" y="2342554"/>
            <a:ext cx="3352800" cy="8382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Where student NEEDS TO BE</a:t>
            </a:r>
          </a:p>
        </p:txBody>
      </p:sp>
      <p:cxnSp>
        <p:nvCxnSpPr>
          <p:cNvPr id="25" name="Straight Arrow Connector 24"/>
          <p:cNvCxnSpPr/>
          <p:nvPr/>
        </p:nvCxnSpPr>
        <p:spPr>
          <a:xfrm>
            <a:off x="111846" y="5972154"/>
            <a:ext cx="8850653" cy="34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03199" y="2600069"/>
            <a:ext cx="3759201" cy="369332"/>
          </a:xfrm>
          <a:prstGeom prst="rect">
            <a:avLst/>
          </a:prstGeom>
          <a:noFill/>
        </p:spPr>
        <p:txBody>
          <a:bodyPr wrap="square" rtlCol="0">
            <a:spAutoFit/>
          </a:bodyPr>
          <a:lstStyle/>
          <a:p>
            <a:r>
              <a:rPr lang="en-US" dirty="0">
                <a:solidFill>
                  <a:schemeClr val="tx2"/>
                </a:solidFill>
              </a:rPr>
              <a:t>Alter the scope and sequence</a:t>
            </a:r>
          </a:p>
        </p:txBody>
      </p:sp>
      <p:sp>
        <p:nvSpPr>
          <p:cNvPr id="20" name="Right Arrow 19"/>
          <p:cNvSpPr/>
          <p:nvPr/>
        </p:nvSpPr>
        <p:spPr>
          <a:xfrm rot="3258815">
            <a:off x="-788049" y="2339168"/>
            <a:ext cx="3352800" cy="838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Where student IS</a:t>
            </a:r>
          </a:p>
        </p:txBody>
      </p:sp>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52215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p:tgtEl>
                                          <p:spTgt spid="15"/>
                                        </p:tgtEl>
                                        <p:attrNameLst>
                                          <p:attrName>ppt_y</p:attrName>
                                        </p:attrNameLst>
                                      </p:cBhvr>
                                      <p:tavLst>
                                        <p:tav tm="0">
                                          <p:val>
                                            <p:strVal val="#ppt_y+#ppt_h*1.125000"/>
                                          </p:val>
                                        </p:tav>
                                        <p:tav tm="100000">
                                          <p:val>
                                            <p:strVal val="#ppt_y"/>
                                          </p:val>
                                        </p:tav>
                                      </p:tavLst>
                                    </p:anim>
                                    <p:animEffect transition="in" filter="wipe(up)">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p:tgtEl>
                                          <p:spTgt spid="17"/>
                                        </p:tgtEl>
                                        <p:attrNameLst>
                                          <p:attrName>ppt_y</p:attrName>
                                        </p:attrNameLst>
                                      </p:cBhvr>
                                      <p:tavLst>
                                        <p:tav tm="0">
                                          <p:val>
                                            <p:strVal val="#ppt_y+#ppt_h*1.125000"/>
                                          </p:val>
                                        </p:tav>
                                        <p:tav tm="100000">
                                          <p:val>
                                            <p:strVal val="#ppt_y"/>
                                          </p:val>
                                        </p:tav>
                                      </p:tavLst>
                                    </p:anim>
                                    <p:animEffect transition="in" filter="wipe(up)">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ppt_y</p:attrName>
                                        </p:attrNameLst>
                                      </p:cBhvr>
                                      <p:tavLst>
                                        <p:tav tm="0">
                                          <p:val>
                                            <p:strVal val="#ppt_y+#ppt_h*1.125000"/>
                                          </p:val>
                                        </p:tav>
                                        <p:tav tm="100000">
                                          <p:val>
                                            <p:strVal val="#ppt_y"/>
                                          </p:val>
                                        </p:tav>
                                      </p:tavLst>
                                    </p:anim>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p:tgtEl>
                                          <p:spTgt spid="11"/>
                                        </p:tgtEl>
                                        <p:attrNameLst>
                                          <p:attrName>ppt_y</p:attrName>
                                        </p:attrNameLst>
                                      </p:cBhvr>
                                      <p:tavLst>
                                        <p:tav tm="0">
                                          <p:val>
                                            <p:strVal val="#ppt_y+#ppt_h*1.125000"/>
                                          </p:val>
                                        </p:tav>
                                        <p:tav tm="100000">
                                          <p:val>
                                            <p:strVal val="#ppt_y"/>
                                          </p:val>
                                        </p:tav>
                                      </p:tavLst>
                                    </p:anim>
                                    <p:animEffect transition="in" filter="wipe(up)">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p:tgtEl>
                                          <p:spTgt spid="21"/>
                                        </p:tgtEl>
                                        <p:attrNameLst>
                                          <p:attrName>ppt_y</p:attrName>
                                        </p:attrNameLst>
                                      </p:cBhvr>
                                      <p:tavLst>
                                        <p:tav tm="0">
                                          <p:val>
                                            <p:strVal val="#ppt_y+#ppt_h*1.125000"/>
                                          </p:val>
                                        </p:tav>
                                        <p:tav tm="100000">
                                          <p:val>
                                            <p:strVal val="#ppt_y"/>
                                          </p:val>
                                        </p:tav>
                                      </p:tavLst>
                                    </p:anim>
                                    <p:animEffect transition="in" filter="wipe(up)">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p:tgtEl>
                                          <p:spTgt spid="22"/>
                                        </p:tgtEl>
                                        <p:attrNameLst>
                                          <p:attrName>ppt_y</p:attrName>
                                        </p:attrNameLst>
                                      </p:cBhvr>
                                      <p:tavLst>
                                        <p:tav tm="0">
                                          <p:val>
                                            <p:strVal val="#ppt_y+#ppt_h*1.125000"/>
                                          </p:val>
                                        </p:tav>
                                        <p:tav tm="100000">
                                          <p:val>
                                            <p:strVal val="#ppt_y"/>
                                          </p:val>
                                        </p:tav>
                                      </p:tavLst>
                                    </p:anim>
                                    <p:animEffect transition="in" filter="wipe(up)">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p:tgtEl>
                                          <p:spTgt spid="23"/>
                                        </p:tgtEl>
                                        <p:attrNameLst>
                                          <p:attrName>ppt_y</p:attrName>
                                        </p:attrNameLst>
                                      </p:cBhvr>
                                      <p:tavLst>
                                        <p:tav tm="0">
                                          <p:val>
                                            <p:strVal val="#ppt_y+#ppt_h*1.125000"/>
                                          </p:val>
                                        </p:tav>
                                        <p:tav tm="100000">
                                          <p:val>
                                            <p:strVal val="#ppt_y"/>
                                          </p:val>
                                        </p:tav>
                                      </p:tavLst>
                                    </p:anim>
                                    <p:animEffect transition="in" filter="wipe(up)">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p:tgtEl>
                                          <p:spTgt spid="26"/>
                                        </p:tgtEl>
                                        <p:attrNameLst>
                                          <p:attrName>ppt_y</p:attrName>
                                        </p:attrNameLst>
                                      </p:cBhvr>
                                      <p:tavLst>
                                        <p:tav tm="0">
                                          <p:val>
                                            <p:strVal val="#ppt_y+#ppt_h*1.125000"/>
                                          </p:val>
                                        </p:tav>
                                        <p:tav tm="100000">
                                          <p:val>
                                            <p:strVal val="#ppt_y"/>
                                          </p:val>
                                        </p:tav>
                                      </p:tavLst>
                                    </p:anim>
                                    <p:animEffect transition="in" filter="wipe(up)">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animBg="1"/>
      <p:bldP spid="16" grpId="0" animBg="1"/>
      <p:bldP spid="17" grpId="0" animBg="1"/>
      <p:bldP spid="18" grpId="0" animBg="1"/>
      <p:bldP spid="21" grpId="0" animBg="1"/>
      <p:bldP spid="22" grpId="0" animBg="1"/>
      <p:bldP spid="23" grpId="0" animBg="1"/>
      <p:bldP spid="26"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Adapt mathematics content</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 behavioral supports</a:t>
            </a:r>
          </a:p>
        </p:txBody>
      </p:sp>
      <p:grpSp>
        <p:nvGrpSpPr>
          <p:cNvPr id="22" name="Group 21"/>
          <p:cNvGrpSpPr/>
          <p:nvPr/>
        </p:nvGrpSpPr>
        <p:grpSpPr>
          <a:xfrm>
            <a:off x="4495800" y="2003169"/>
            <a:ext cx="4648200" cy="4152900"/>
            <a:chOff x="3822700" y="1778000"/>
            <a:chExt cx="4648200" cy="4152900"/>
          </a:xfrm>
        </p:grpSpPr>
        <p:cxnSp>
          <p:nvCxnSpPr>
            <p:cNvPr id="4" name="Straight Connector 3"/>
            <p:cNvCxnSpPr/>
            <p:nvPr/>
          </p:nvCxnSpPr>
          <p:spPr>
            <a:xfrm flipV="1">
              <a:off x="3822700" y="5219700"/>
              <a:ext cx="0" cy="7112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22700" y="5232400"/>
              <a:ext cx="7747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597400" y="4533900"/>
              <a:ext cx="0" cy="7112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97400" y="4546600"/>
              <a:ext cx="7747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372100" y="3848100"/>
              <a:ext cx="0" cy="7112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72100" y="3860800"/>
              <a:ext cx="7747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146800" y="3162300"/>
              <a:ext cx="0" cy="7112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146800" y="3175000"/>
              <a:ext cx="7747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921500" y="2476500"/>
              <a:ext cx="0" cy="7112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921500" y="2489200"/>
              <a:ext cx="7747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696200" y="1778000"/>
              <a:ext cx="0" cy="7112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696200" y="1790700"/>
              <a:ext cx="7747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2563220" y="5566096"/>
            <a:ext cx="1932580" cy="369332"/>
          </a:xfrm>
          <a:prstGeom prst="rect">
            <a:avLst/>
          </a:prstGeom>
          <a:noFill/>
        </p:spPr>
        <p:txBody>
          <a:bodyPr wrap="none" rtlCol="0">
            <a:spAutoFit/>
          </a:bodyPr>
          <a:lstStyle/>
          <a:p>
            <a:r>
              <a:rPr lang="en-US" dirty="0">
                <a:solidFill>
                  <a:schemeClr val="bg1"/>
                </a:solidFill>
              </a:rPr>
              <a:t>Read the problem</a:t>
            </a:r>
          </a:p>
        </p:txBody>
      </p:sp>
      <p:sp>
        <p:nvSpPr>
          <p:cNvPr id="24" name="TextBox 23"/>
          <p:cNvSpPr txBox="1"/>
          <p:nvPr/>
        </p:nvSpPr>
        <p:spPr>
          <a:xfrm>
            <a:off x="203199" y="2600069"/>
            <a:ext cx="3759201" cy="646331"/>
          </a:xfrm>
          <a:prstGeom prst="rect">
            <a:avLst/>
          </a:prstGeom>
          <a:noFill/>
        </p:spPr>
        <p:txBody>
          <a:bodyPr wrap="square" rtlCol="0">
            <a:spAutoFit/>
          </a:bodyPr>
          <a:lstStyle/>
          <a:p>
            <a:r>
              <a:rPr lang="en-US" dirty="0">
                <a:solidFill>
                  <a:schemeClr val="tx2"/>
                </a:solidFill>
              </a:rPr>
              <a:t>Break down problems into smaller steps</a:t>
            </a:r>
          </a:p>
        </p:txBody>
      </p:sp>
      <p:sp>
        <p:nvSpPr>
          <p:cNvPr id="25" name="TextBox 24"/>
          <p:cNvSpPr txBox="1"/>
          <p:nvPr/>
        </p:nvSpPr>
        <p:spPr>
          <a:xfrm>
            <a:off x="4640020" y="4218805"/>
            <a:ext cx="1346138" cy="369332"/>
          </a:xfrm>
          <a:prstGeom prst="rect">
            <a:avLst/>
          </a:prstGeom>
          <a:noFill/>
        </p:spPr>
        <p:txBody>
          <a:bodyPr wrap="none" rtlCol="0">
            <a:spAutoFit/>
          </a:bodyPr>
          <a:lstStyle/>
          <a:p>
            <a:r>
              <a:rPr lang="en-US">
                <a:solidFill>
                  <a:schemeClr val="bg1"/>
                </a:solidFill>
              </a:rPr>
              <a:t>Label graph</a:t>
            </a:r>
            <a:endParaRPr lang="en-US" dirty="0">
              <a:solidFill>
                <a:schemeClr val="bg1"/>
              </a:solidFill>
            </a:endParaRPr>
          </a:p>
        </p:txBody>
      </p:sp>
      <p:pic>
        <p:nvPicPr>
          <p:cNvPr id="26" name="Picture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30377" y="4229380"/>
            <a:ext cx="2928445" cy="1923258"/>
          </a:xfrm>
          <a:prstGeom prst="rect">
            <a:avLst/>
          </a:prstGeom>
        </p:spPr>
      </p:pic>
      <p:sp>
        <p:nvSpPr>
          <p:cNvPr id="27" name="TextBox 26"/>
          <p:cNvSpPr txBox="1"/>
          <p:nvPr/>
        </p:nvSpPr>
        <p:spPr>
          <a:xfrm>
            <a:off x="3436331" y="4917304"/>
            <a:ext cx="1791581" cy="369332"/>
          </a:xfrm>
          <a:prstGeom prst="rect">
            <a:avLst/>
          </a:prstGeom>
          <a:noFill/>
        </p:spPr>
        <p:txBody>
          <a:bodyPr wrap="none" rtlCol="0">
            <a:spAutoFit/>
          </a:bodyPr>
          <a:lstStyle/>
          <a:p>
            <a:r>
              <a:rPr lang="en-US" dirty="0">
                <a:solidFill>
                  <a:schemeClr val="bg1"/>
                </a:solidFill>
              </a:rPr>
              <a:t>Underline labels</a:t>
            </a:r>
          </a:p>
        </p:txBody>
      </p:sp>
      <p:sp>
        <p:nvSpPr>
          <p:cNvPr id="28" name="TextBox 27"/>
          <p:cNvSpPr txBox="1"/>
          <p:nvPr/>
        </p:nvSpPr>
        <p:spPr>
          <a:xfrm>
            <a:off x="5103994" y="3506574"/>
            <a:ext cx="1754006" cy="369332"/>
          </a:xfrm>
          <a:prstGeom prst="rect">
            <a:avLst/>
          </a:prstGeom>
          <a:noFill/>
        </p:spPr>
        <p:txBody>
          <a:bodyPr wrap="none" rtlCol="0">
            <a:spAutoFit/>
          </a:bodyPr>
          <a:lstStyle/>
          <a:p>
            <a:r>
              <a:rPr lang="en-US">
                <a:solidFill>
                  <a:schemeClr val="bg1"/>
                </a:solidFill>
              </a:rPr>
              <a:t>Identify schema</a:t>
            </a:r>
            <a:endParaRPr lang="en-US" dirty="0">
              <a:solidFill>
                <a:schemeClr val="bg1"/>
              </a:solidFill>
            </a:endParaRPr>
          </a:p>
        </p:txBody>
      </p:sp>
      <p:sp>
        <p:nvSpPr>
          <p:cNvPr id="29" name="TextBox 28"/>
          <p:cNvSpPr txBox="1"/>
          <p:nvPr/>
        </p:nvSpPr>
        <p:spPr>
          <a:xfrm>
            <a:off x="6045200" y="2781848"/>
            <a:ext cx="1474571" cy="369332"/>
          </a:xfrm>
          <a:prstGeom prst="rect">
            <a:avLst/>
          </a:prstGeom>
          <a:noFill/>
        </p:spPr>
        <p:txBody>
          <a:bodyPr wrap="none" rtlCol="0">
            <a:spAutoFit/>
          </a:bodyPr>
          <a:lstStyle/>
          <a:p>
            <a:r>
              <a:rPr lang="en-US" dirty="0">
                <a:solidFill>
                  <a:schemeClr val="bg1"/>
                </a:solidFill>
              </a:rPr>
              <a:t>Draw picture</a:t>
            </a:r>
          </a:p>
        </p:txBody>
      </p:sp>
      <p:sp>
        <p:nvSpPr>
          <p:cNvPr id="30" name="TextBox 29"/>
          <p:cNvSpPr txBox="1"/>
          <p:nvPr/>
        </p:nvSpPr>
        <p:spPr>
          <a:xfrm>
            <a:off x="6704421" y="2134974"/>
            <a:ext cx="1664879" cy="369332"/>
          </a:xfrm>
          <a:prstGeom prst="rect">
            <a:avLst/>
          </a:prstGeom>
          <a:noFill/>
        </p:spPr>
        <p:txBody>
          <a:bodyPr wrap="none" rtlCol="0">
            <a:spAutoFit/>
          </a:bodyPr>
          <a:lstStyle/>
          <a:p>
            <a:r>
              <a:rPr lang="en-US" dirty="0">
                <a:solidFill>
                  <a:schemeClr val="bg1"/>
                </a:solidFill>
              </a:rPr>
              <a:t>Write equation</a:t>
            </a:r>
          </a:p>
        </p:txBody>
      </p:sp>
      <p:sp>
        <p:nvSpPr>
          <p:cNvPr id="31" name="TextBox 30"/>
          <p:cNvSpPr txBox="1"/>
          <p:nvPr/>
        </p:nvSpPr>
        <p:spPr>
          <a:xfrm>
            <a:off x="8355744" y="1487622"/>
            <a:ext cx="703078" cy="369332"/>
          </a:xfrm>
          <a:prstGeom prst="rect">
            <a:avLst/>
          </a:prstGeom>
          <a:noFill/>
        </p:spPr>
        <p:txBody>
          <a:bodyPr wrap="none" rtlCol="0">
            <a:spAutoFit/>
          </a:bodyPr>
          <a:lstStyle/>
          <a:p>
            <a:r>
              <a:rPr lang="en-US" dirty="0">
                <a:solidFill>
                  <a:schemeClr val="bg1"/>
                </a:solidFill>
              </a:rPr>
              <a:t>Solve</a:t>
            </a:r>
          </a:p>
        </p:txBody>
      </p:sp>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99927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ppt_y</p:attrName>
                                        </p:attrNameLst>
                                      </p:cBhvr>
                                      <p:tavLst>
                                        <p:tav tm="0">
                                          <p:val>
                                            <p:strVal val="#ppt_y+#ppt_h*1.125000"/>
                                          </p:val>
                                        </p:tav>
                                        <p:tav tm="100000">
                                          <p:val>
                                            <p:strVal val="#ppt_y"/>
                                          </p:val>
                                        </p:tav>
                                      </p:tavLst>
                                    </p:anim>
                                    <p:animEffect transition="in" filter="wipe(up)">
                                      <p:cBhvr>
                                        <p:cTn id="8" dur="500"/>
                                        <p:tgtEl>
                                          <p:spTgt spid="2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p:tgtEl>
                                          <p:spTgt spid="22"/>
                                        </p:tgtEl>
                                        <p:attrNameLst>
                                          <p:attrName>ppt_y</p:attrName>
                                        </p:attrNameLst>
                                      </p:cBhvr>
                                      <p:tavLst>
                                        <p:tav tm="0">
                                          <p:val>
                                            <p:strVal val="#ppt_y+#ppt_h*1.125000"/>
                                          </p:val>
                                        </p:tav>
                                        <p:tav tm="100000">
                                          <p:val>
                                            <p:strVal val="#ppt_y"/>
                                          </p:val>
                                        </p:tav>
                                      </p:tavLst>
                                    </p:anim>
                                    <p:animEffect transition="in" filter="wipe(up)">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p:tgtEl>
                                          <p:spTgt spid="26"/>
                                        </p:tgtEl>
                                        <p:attrNameLst>
                                          <p:attrName>ppt_y</p:attrName>
                                        </p:attrNameLst>
                                      </p:cBhvr>
                                      <p:tavLst>
                                        <p:tav tm="0">
                                          <p:val>
                                            <p:strVal val="#ppt_y+#ppt_h*1.125000"/>
                                          </p:val>
                                        </p:tav>
                                        <p:tav tm="100000">
                                          <p:val>
                                            <p:strVal val="#ppt_y"/>
                                          </p:val>
                                        </p:tav>
                                      </p:tavLst>
                                    </p:anim>
                                    <p:animEffect transition="in" filter="wipe(up)">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p:tgtEl>
                                          <p:spTgt spid="23"/>
                                        </p:tgtEl>
                                        <p:attrNameLst>
                                          <p:attrName>ppt_y</p:attrName>
                                        </p:attrNameLst>
                                      </p:cBhvr>
                                      <p:tavLst>
                                        <p:tav tm="0">
                                          <p:val>
                                            <p:strVal val="#ppt_y+#ppt_h*1.125000"/>
                                          </p:val>
                                        </p:tav>
                                        <p:tav tm="100000">
                                          <p:val>
                                            <p:strVal val="#ppt_y"/>
                                          </p:val>
                                        </p:tav>
                                      </p:tavLst>
                                    </p:anim>
                                    <p:animEffect transition="in" filter="wipe(up)">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p:tgtEl>
                                          <p:spTgt spid="27"/>
                                        </p:tgtEl>
                                        <p:attrNameLst>
                                          <p:attrName>ppt_y</p:attrName>
                                        </p:attrNameLst>
                                      </p:cBhvr>
                                      <p:tavLst>
                                        <p:tav tm="0">
                                          <p:val>
                                            <p:strVal val="#ppt_y+#ppt_h*1.125000"/>
                                          </p:val>
                                        </p:tav>
                                        <p:tav tm="100000">
                                          <p:val>
                                            <p:strVal val="#ppt_y"/>
                                          </p:val>
                                        </p:tav>
                                      </p:tavLst>
                                    </p:anim>
                                    <p:animEffect transition="in" filter="wipe(up)">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p:tgtEl>
                                          <p:spTgt spid="25"/>
                                        </p:tgtEl>
                                        <p:attrNameLst>
                                          <p:attrName>ppt_y</p:attrName>
                                        </p:attrNameLst>
                                      </p:cBhvr>
                                      <p:tavLst>
                                        <p:tav tm="0">
                                          <p:val>
                                            <p:strVal val="#ppt_y+#ppt_h*1.125000"/>
                                          </p:val>
                                        </p:tav>
                                        <p:tav tm="100000">
                                          <p:val>
                                            <p:strVal val="#ppt_y"/>
                                          </p:val>
                                        </p:tav>
                                      </p:tavLst>
                                    </p:anim>
                                    <p:animEffect transition="in" filter="wipe(up)">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p:tgtEl>
                                          <p:spTgt spid="28"/>
                                        </p:tgtEl>
                                        <p:attrNameLst>
                                          <p:attrName>ppt_y</p:attrName>
                                        </p:attrNameLst>
                                      </p:cBhvr>
                                      <p:tavLst>
                                        <p:tav tm="0">
                                          <p:val>
                                            <p:strVal val="#ppt_y+#ppt_h*1.125000"/>
                                          </p:val>
                                        </p:tav>
                                        <p:tav tm="100000">
                                          <p:val>
                                            <p:strVal val="#ppt_y"/>
                                          </p:val>
                                        </p:tav>
                                      </p:tavLst>
                                    </p:anim>
                                    <p:animEffect transition="in" filter="wipe(up)">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p:tgtEl>
                                          <p:spTgt spid="29"/>
                                        </p:tgtEl>
                                        <p:attrNameLst>
                                          <p:attrName>ppt_y</p:attrName>
                                        </p:attrNameLst>
                                      </p:cBhvr>
                                      <p:tavLst>
                                        <p:tav tm="0">
                                          <p:val>
                                            <p:strVal val="#ppt_y+#ppt_h*1.125000"/>
                                          </p:val>
                                        </p:tav>
                                        <p:tav tm="100000">
                                          <p:val>
                                            <p:strVal val="#ppt_y"/>
                                          </p:val>
                                        </p:tav>
                                      </p:tavLst>
                                    </p:anim>
                                    <p:animEffect transition="in" filter="wipe(up)">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p:tgtEl>
                                          <p:spTgt spid="30"/>
                                        </p:tgtEl>
                                        <p:attrNameLst>
                                          <p:attrName>ppt_y</p:attrName>
                                        </p:attrNameLst>
                                      </p:cBhvr>
                                      <p:tavLst>
                                        <p:tav tm="0">
                                          <p:val>
                                            <p:strVal val="#ppt_y+#ppt_h*1.125000"/>
                                          </p:val>
                                        </p:tav>
                                        <p:tav tm="100000">
                                          <p:val>
                                            <p:strVal val="#ppt_y"/>
                                          </p:val>
                                        </p:tav>
                                      </p:tavLst>
                                    </p:anim>
                                    <p:animEffect transition="in" filter="wipe(up)">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p:tgtEl>
                                          <p:spTgt spid="31"/>
                                        </p:tgtEl>
                                        <p:attrNameLst>
                                          <p:attrName>ppt_y</p:attrName>
                                        </p:attrNameLst>
                                      </p:cBhvr>
                                      <p:tavLst>
                                        <p:tav tm="0">
                                          <p:val>
                                            <p:strVal val="#ppt_y+#ppt_h*1.125000"/>
                                          </p:val>
                                        </p:tav>
                                        <p:tav tm="100000">
                                          <p:val>
                                            <p:strVal val="#ppt_y"/>
                                          </p:val>
                                        </p:tav>
                                      </p:tavLst>
                                    </p:anim>
                                    <p:animEffect transition="in" filter="wipe(up)">
                                      <p:cBhvr>
                                        <p:cTn id="6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7" grpId="0"/>
      <p:bldP spid="28" grpId="0"/>
      <p:bldP spid="29" grpId="0"/>
      <p:bldP spid="30" grpId="0"/>
      <p:bldP spid="31"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Adapt mathematics content</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 behavioral supports</a:t>
            </a:r>
          </a:p>
        </p:txBody>
      </p:sp>
      <p:sp>
        <p:nvSpPr>
          <p:cNvPr id="8" name="TextBox 7"/>
          <p:cNvSpPr txBox="1"/>
          <p:nvPr/>
        </p:nvSpPr>
        <p:spPr>
          <a:xfrm>
            <a:off x="203199" y="2600069"/>
            <a:ext cx="3759201" cy="646331"/>
          </a:xfrm>
          <a:prstGeom prst="rect">
            <a:avLst/>
          </a:prstGeom>
          <a:noFill/>
        </p:spPr>
        <p:txBody>
          <a:bodyPr wrap="square" rtlCol="0">
            <a:spAutoFit/>
          </a:bodyPr>
          <a:lstStyle/>
          <a:p>
            <a:r>
              <a:rPr lang="en-US" dirty="0">
                <a:solidFill>
                  <a:schemeClr val="tx2"/>
                </a:solidFill>
              </a:rPr>
              <a:t>Focus on the language of mathematics</a:t>
            </a:r>
          </a:p>
        </p:txBody>
      </p:sp>
      <p:sp>
        <p:nvSpPr>
          <p:cNvPr id="12" name="Trapezoid 11"/>
          <p:cNvSpPr/>
          <p:nvPr/>
        </p:nvSpPr>
        <p:spPr>
          <a:xfrm>
            <a:off x="5041898" y="2104769"/>
            <a:ext cx="3526479" cy="1543053"/>
          </a:xfrm>
          <a:prstGeom prst="trapezoid">
            <a:avLst/>
          </a:prstGeom>
          <a:solidFill>
            <a:srgbClr val="FF2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bg1"/>
                </a:solidFill>
              </a:rPr>
              <a:t>precise</a:t>
            </a:r>
          </a:p>
        </p:txBody>
      </p:sp>
      <p:sp>
        <p:nvSpPr>
          <p:cNvPr id="13" name="Trapezoid 12"/>
          <p:cNvSpPr/>
          <p:nvPr/>
        </p:nvSpPr>
        <p:spPr>
          <a:xfrm rot="10800000">
            <a:off x="5041898" y="3781816"/>
            <a:ext cx="3526479" cy="1543053"/>
          </a:xfrm>
          <a:prstGeom prst="trapezoi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dirty="0">
              <a:solidFill>
                <a:schemeClr val="bg1"/>
              </a:solidFill>
            </a:endParaRPr>
          </a:p>
        </p:txBody>
      </p:sp>
      <p:sp>
        <p:nvSpPr>
          <p:cNvPr id="14" name="TextBox 13"/>
          <p:cNvSpPr txBox="1"/>
          <p:nvPr/>
        </p:nvSpPr>
        <p:spPr>
          <a:xfrm>
            <a:off x="5658064" y="4122456"/>
            <a:ext cx="2294143" cy="861774"/>
          </a:xfrm>
          <a:prstGeom prst="rect">
            <a:avLst/>
          </a:prstGeom>
          <a:noFill/>
        </p:spPr>
        <p:txBody>
          <a:bodyPr wrap="square" rtlCol="0">
            <a:spAutoFit/>
          </a:bodyPr>
          <a:lstStyle/>
          <a:p>
            <a:r>
              <a:rPr lang="en-US" sz="5000" dirty="0">
                <a:solidFill>
                  <a:schemeClr val="bg1"/>
                </a:solidFill>
              </a:rPr>
              <a:t>concise</a:t>
            </a:r>
          </a:p>
        </p:txBody>
      </p:sp>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6053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ppt_y</p:attrName>
                                        </p:attrNameLst>
                                      </p:cBhvr>
                                      <p:tavLst>
                                        <p:tav tm="0">
                                          <p:val>
                                            <p:strVal val="#ppt_y+#ppt_h*1.125000"/>
                                          </p:val>
                                        </p:tav>
                                        <p:tav tm="100000">
                                          <p:val>
                                            <p:strVal val="#ppt_y"/>
                                          </p:val>
                                        </p:tav>
                                      </p:tavLst>
                                    </p:anim>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ppt_y</p:attrName>
                                        </p:attrNameLst>
                                      </p:cBhvr>
                                      <p:tavLst>
                                        <p:tav tm="0">
                                          <p:val>
                                            <p:strVal val="#ppt_y+#ppt_h*1.125000"/>
                                          </p:val>
                                        </p:tav>
                                        <p:tav tm="100000">
                                          <p:val>
                                            <p:strVal val="#ppt_y"/>
                                          </p:val>
                                        </p:tav>
                                      </p:tavLst>
                                    </p:anim>
                                    <p:animEffect transition="in" filter="wipe(up)">
                                      <p:cBhvr>
                                        <p:cTn id="20" dur="500"/>
                                        <p:tgtEl>
                                          <p:spTgt spid="14"/>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p:tgtEl>
                                          <p:spTgt spid="13"/>
                                        </p:tgtEl>
                                        <p:attrNameLst>
                                          <p:attrName>ppt_y</p:attrName>
                                        </p:attrNameLst>
                                      </p:cBhvr>
                                      <p:tavLst>
                                        <p:tav tm="0">
                                          <p:val>
                                            <p:strVal val="#ppt_y+#ppt_h*1.125000"/>
                                          </p:val>
                                        </p:tav>
                                        <p:tav tm="100000">
                                          <p:val>
                                            <p:strVal val="#ppt_y"/>
                                          </p:val>
                                        </p:tav>
                                      </p:tavLst>
                                    </p:anim>
                                    <p:animEffect transition="in" filter="wipe(up)">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Adapt mathematics content</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 behavioral supports</a:t>
            </a:r>
          </a:p>
        </p:txBody>
      </p:sp>
      <p:sp>
        <p:nvSpPr>
          <p:cNvPr id="8" name="TextBox 7"/>
          <p:cNvSpPr txBox="1"/>
          <p:nvPr/>
        </p:nvSpPr>
        <p:spPr>
          <a:xfrm>
            <a:off x="203199" y="2600069"/>
            <a:ext cx="3759201" cy="646331"/>
          </a:xfrm>
          <a:prstGeom prst="rect">
            <a:avLst/>
          </a:prstGeom>
          <a:noFill/>
        </p:spPr>
        <p:txBody>
          <a:bodyPr wrap="square" rtlCol="0">
            <a:spAutoFit/>
          </a:bodyPr>
          <a:lstStyle/>
          <a:p>
            <a:r>
              <a:rPr lang="en-US" dirty="0">
                <a:solidFill>
                  <a:schemeClr val="tx2"/>
                </a:solidFill>
              </a:rPr>
              <a:t>Focus on the language of mathematics</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8120" y="1885438"/>
            <a:ext cx="2722880" cy="3403600"/>
          </a:xfrm>
          <a:prstGeom prst="rect">
            <a:avLst/>
          </a:prstGeom>
        </p:spPr>
      </p:pic>
      <p:sp>
        <p:nvSpPr>
          <p:cNvPr id="4" name="TextBox 3"/>
          <p:cNvSpPr txBox="1"/>
          <p:nvPr/>
        </p:nvSpPr>
        <p:spPr>
          <a:xfrm>
            <a:off x="5985510" y="2898007"/>
            <a:ext cx="1409700" cy="492443"/>
          </a:xfrm>
          <a:prstGeom prst="rect">
            <a:avLst/>
          </a:prstGeom>
          <a:noFill/>
        </p:spPr>
        <p:txBody>
          <a:bodyPr wrap="square" rtlCol="0">
            <a:spAutoFit/>
          </a:bodyPr>
          <a:lstStyle/>
          <a:p>
            <a:pPr algn="ctr"/>
            <a:r>
              <a:rPr lang="en-US" sz="1300" dirty="0">
                <a:latin typeface="Comic Sans MS" charset="0"/>
                <a:ea typeface="Comic Sans MS" charset="0"/>
                <a:cs typeface="Comic Sans MS" charset="0"/>
              </a:rPr>
              <a:t>MATH JOURNAL</a:t>
            </a:r>
          </a:p>
        </p:txBody>
      </p:sp>
      <p:sp>
        <p:nvSpPr>
          <p:cNvPr id="10" name="Footer Placeholder 9"/>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88996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Adapt mathematics content</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 behavioral supports</a:t>
            </a:r>
          </a:p>
        </p:txBody>
      </p:sp>
      <p:sp>
        <p:nvSpPr>
          <p:cNvPr id="8" name="TextBox 7"/>
          <p:cNvSpPr txBox="1"/>
          <p:nvPr/>
        </p:nvSpPr>
        <p:spPr>
          <a:xfrm>
            <a:off x="203199" y="2600069"/>
            <a:ext cx="3759201" cy="646331"/>
          </a:xfrm>
          <a:prstGeom prst="rect">
            <a:avLst/>
          </a:prstGeom>
          <a:noFill/>
        </p:spPr>
        <p:txBody>
          <a:bodyPr wrap="square" rtlCol="0">
            <a:spAutoFit/>
          </a:bodyPr>
          <a:lstStyle/>
          <a:p>
            <a:r>
              <a:rPr lang="en-US" dirty="0">
                <a:solidFill>
                  <a:schemeClr val="tx2"/>
                </a:solidFill>
              </a:rPr>
              <a:t>Focus on the language of mathematics</a:t>
            </a:r>
          </a:p>
        </p:txBody>
      </p:sp>
      <p:graphicFrame>
        <p:nvGraphicFramePr>
          <p:cNvPr id="10" name="Table 9"/>
          <p:cNvGraphicFramePr>
            <a:graphicFrameLocks noGrp="1"/>
          </p:cNvGraphicFramePr>
          <p:nvPr>
            <p:extLst/>
          </p:nvPr>
        </p:nvGraphicFramePr>
        <p:xfrm>
          <a:off x="4216400" y="2104769"/>
          <a:ext cx="4826000" cy="3529584"/>
        </p:xfrm>
        <a:graphic>
          <a:graphicData uri="http://schemas.openxmlformats.org/drawingml/2006/table">
            <a:tbl>
              <a:tblPr firstRow="1" bandRow="1">
                <a:tableStyleId>{5C22544A-7EE6-4342-B048-85BDC9FD1C3A}</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tblGrid>
              <a:tr h="1764792">
                <a:tc>
                  <a:txBody>
                    <a:bodyPr/>
                    <a:lstStyle/>
                    <a:p>
                      <a:r>
                        <a:rPr lang="en-US" dirty="0">
                          <a:solidFill>
                            <a:schemeClr val="tx1"/>
                          </a:solidFill>
                        </a:rPr>
                        <a:t>Define: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Characteristics: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764792">
                <a:tc>
                  <a:txBody>
                    <a:bodyPr/>
                    <a:lstStyle/>
                    <a:p>
                      <a:endParaRPr lang="en-US" b="1" dirty="0">
                        <a:solidFill>
                          <a:schemeClr val="tx1"/>
                        </a:solidFill>
                      </a:endParaRPr>
                    </a:p>
                    <a:p>
                      <a:r>
                        <a:rPr lang="en-US" b="1" dirty="0">
                          <a:solidFill>
                            <a:schemeClr val="tx1"/>
                          </a:solidFill>
                        </a:rPr>
                        <a:t>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p>
                      <a:r>
                        <a:rPr lang="en-US" dirty="0">
                          <a:solidFill>
                            <a:schemeClr val="tx1"/>
                          </a:solidFill>
                        </a:rPr>
                        <a:t>Non-example: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1" name="Rectangle 10"/>
          <p:cNvSpPr/>
          <p:nvPr/>
        </p:nvSpPr>
        <p:spPr>
          <a:xfrm>
            <a:off x="5537200" y="3594100"/>
            <a:ext cx="2197100" cy="546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42373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p:tgtEl>
                                          <p:spTgt spid="11"/>
                                        </p:tgtEl>
                                        <p:attrNameLst>
                                          <p:attrName>ppt_y</p:attrName>
                                        </p:attrNameLst>
                                      </p:cBhvr>
                                      <p:tavLst>
                                        <p:tav tm="0">
                                          <p:val>
                                            <p:strVal val="#ppt_y+#ppt_h*1.125000"/>
                                          </p:val>
                                        </p:tav>
                                        <p:tav tm="100000">
                                          <p:val>
                                            <p:strVal val="#ppt_y"/>
                                          </p:val>
                                        </p:tav>
                                      </p:tavLst>
                                    </p:anim>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Adapt mathematics content</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 behavioral supports</a:t>
            </a:r>
          </a:p>
        </p:txBody>
      </p:sp>
      <p:sp>
        <p:nvSpPr>
          <p:cNvPr id="8" name="TextBox 7"/>
          <p:cNvSpPr txBox="1"/>
          <p:nvPr/>
        </p:nvSpPr>
        <p:spPr>
          <a:xfrm>
            <a:off x="203199" y="2600069"/>
            <a:ext cx="3759201" cy="369332"/>
          </a:xfrm>
          <a:prstGeom prst="rect">
            <a:avLst/>
          </a:prstGeom>
          <a:noFill/>
        </p:spPr>
        <p:txBody>
          <a:bodyPr wrap="square" rtlCol="0">
            <a:spAutoFit/>
          </a:bodyPr>
          <a:lstStyle/>
          <a:p>
            <a:r>
              <a:rPr lang="en-US" dirty="0">
                <a:solidFill>
                  <a:schemeClr val="tx2"/>
                </a:solidFill>
              </a:rPr>
              <a:t>Engage student in more discourse</a:t>
            </a:r>
          </a:p>
        </p:txBody>
      </p:sp>
      <p:sp>
        <p:nvSpPr>
          <p:cNvPr id="3" name="TextBox 2"/>
          <p:cNvSpPr txBox="1"/>
          <p:nvPr/>
        </p:nvSpPr>
        <p:spPr>
          <a:xfrm>
            <a:off x="4087091" y="1818503"/>
            <a:ext cx="3963649" cy="369332"/>
          </a:xfrm>
          <a:prstGeom prst="rect">
            <a:avLst/>
          </a:prstGeom>
          <a:noFill/>
        </p:spPr>
        <p:txBody>
          <a:bodyPr wrap="none" rtlCol="0">
            <a:spAutoFit/>
          </a:bodyPr>
          <a:lstStyle/>
          <a:p>
            <a:r>
              <a:rPr lang="en-US" dirty="0">
                <a:solidFill>
                  <a:srgbClr val="00B0F0"/>
                </a:solidFill>
              </a:rPr>
              <a:t>“Tell me how you solved this problem.”</a:t>
            </a:r>
          </a:p>
        </p:txBody>
      </p:sp>
      <p:sp>
        <p:nvSpPr>
          <p:cNvPr id="10" name="TextBox 9"/>
          <p:cNvSpPr txBox="1"/>
          <p:nvPr/>
        </p:nvSpPr>
        <p:spPr>
          <a:xfrm>
            <a:off x="4087091" y="2450072"/>
            <a:ext cx="4764809" cy="646331"/>
          </a:xfrm>
          <a:prstGeom prst="rect">
            <a:avLst/>
          </a:prstGeom>
          <a:noFill/>
        </p:spPr>
        <p:txBody>
          <a:bodyPr wrap="square" rtlCol="0">
            <a:spAutoFit/>
          </a:bodyPr>
          <a:lstStyle/>
          <a:p>
            <a:r>
              <a:rPr lang="en-US" dirty="0">
                <a:solidFill>
                  <a:srgbClr val="00B0F0"/>
                </a:solidFill>
              </a:rPr>
              <a:t>“What were you thinking about when you regrouped?”</a:t>
            </a:r>
          </a:p>
        </p:txBody>
      </p:sp>
      <p:sp>
        <p:nvSpPr>
          <p:cNvPr id="11" name="TextBox 10"/>
          <p:cNvSpPr txBox="1"/>
          <p:nvPr/>
        </p:nvSpPr>
        <p:spPr>
          <a:xfrm>
            <a:off x="4087090" y="3340165"/>
            <a:ext cx="4764809" cy="646331"/>
          </a:xfrm>
          <a:prstGeom prst="rect">
            <a:avLst/>
          </a:prstGeom>
          <a:noFill/>
        </p:spPr>
        <p:txBody>
          <a:bodyPr wrap="square" rtlCol="0">
            <a:spAutoFit/>
          </a:bodyPr>
          <a:lstStyle/>
          <a:p>
            <a:r>
              <a:rPr lang="en-US" dirty="0">
                <a:solidFill>
                  <a:srgbClr val="00B0F0"/>
                </a:solidFill>
              </a:rPr>
              <a:t>“How would you teach this problem to another student?”</a:t>
            </a:r>
          </a:p>
        </p:txBody>
      </p:sp>
      <p:sp>
        <p:nvSpPr>
          <p:cNvPr id="12" name="TextBox 11"/>
          <p:cNvSpPr txBox="1"/>
          <p:nvPr/>
        </p:nvSpPr>
        <p:spPr>
          <a:xfrm>
            <a:off x="4087090" y="4230258"/>
            <a:ext cx="4764809" cy="369332"/>
          </a:xfrm>
          <a:prstGeom prst="rect">
            <a:avLst/>
          </a:prstGeom>
          <a:noFill/>
        </p:spPr>
        <p:txBody>
          <a:bodyPr wrap="square" rtlCol="0">
            <a:spAutoFit/>
          </a:bodyPr>
          <a:lstStyle/>
          <a:p>
            <a:r>
              <a:rPr lang="en-US" dirty="0">
                <a:solidFill>
                  <a:srgbClr val="00B0F0"/>
                </a:solidFill>
              </a:rPr>
              <a:t>“Describe the word problem in 10 words or less.”</a:t>
            </a:r>
          </a:p>
        </p:txBody>
      </p:sp>
      <p:sp>
        <p:nvSpPr>
          <p:cNvPr id="4" name="Footer Placeholder 3"/>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63432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p:tgtEl>
                                          <p:spTgt spid="12">
                                            <p:txEl>
                                              <p:pRg st="0" end="0"/>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Adapt mathematics content</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 behavioral supports</a:t>
            </a:r>
          </a:p>
        </p:txBody>
      </p:sp>
      <p:sp>
        <p:nvSpPr>
          <p:cNvPr id="8" name="TextBox 7"/>
          <p:cNvSpPr txBox="1"/>
          <p:nvPr/>
        </p:nvSpPr>
        <p:spPr>
          <a:xfrm>
            <a:off x="203199" y="2600069"/>
            <a:ext cx="3759201" cy="369332"/>
          </a:xfrm>
          <a:prstGeom prst="rect">
            <a:avLst/>
          </a:prstGeom>
          <a:noFill/>
        </p:spPr>
        <p:txBody>
          <a:bodyPr wrap="square" rtlCol="0">
            <a:spAutoFit/>
          </a:bodyPr>
          <a:lstStyle/>
          <a:p>
            <a:r>
              <a:rPr lang="en-US" dirty="0">
                <a:solidFill>
                  <a:schemeClr val="tx2"/>
                </a:solidFill>
              </a:rPr>
              <a:t>Provide worked examples</a:t>
            </a:r>
          </a:p>
        </p:txBody>
      </p:sp>
      <p:sp>
        <p:nvSpPr>
          <p:cNvPr id="3" name="TextBox 2"/>
          <p:cNvSpPr txBox="1"/>
          <p:nvPr/>
        </p:nvSpPr>
        <p:spPr>
          <a:xfrm>
            <a:off x="4087091" y="1818503"/>
            <a:ext cx="3656642" cy="369332"/>
          </a:xfrm>
          <a:prstGeom prst="rect">
            <a:avLst/>
          </a:prstGeom>
          <a:noFill/>
        </p:spPr>
        <p:txBody>
          <a:bodyPr wrap="none" rtlCol="0">
            <a:spAutoFit/>
          </a:bodyPr>
          <a:lstStyle/>
          <a:p>
            <a:r>
              <a:rPr lang="en-US" dirty="0">
                <a:solidFill>
                  <a:srgbClr val="00B0F0"/>
                </a:solidFill>
              </a:rPr>
              <a:t>“Talk through this problem with me.”</a:t>
            </a:r>
          </a:p>
        </p:txBody>
      </p:sp>
      <p:sp>
        <p:nvSpPr>
          <p:cNvPr id="4" name="TextBox 3"/>
          <p:cNvSpPr txBox="1"/>
          <p:nvPr/>
        </p:nvSpPr>
        <p:spPr>
          <a:xfrm>
            <a:off x="4481717" y="2708596"/>
            <a:ext cx="1085554" cy="1077218"/>
          </a:xfrm>
          <a:prstGeom prst="rect">
            <a:avLst/>
          </a:prstGeom>
          <a:noFill/>
        </p:spPr>
        <p:txBody>
          <a:bodyPr wrap="none" rtlCol="0">
            <a:spAutoFit/>
          </a:bodyPr>
          <a:lstStyle/>
          <a:p>
            <a:pPr algn="r"/>
            <a:r>
              <a:rPr lang="en-US" sz="3200" dirty="0">
                <a:solidFill>
                  <a:srgbClr val="00B0F0"/>
                </a:solidFill>
              </a:rPr>
              <a:t>405</a:t>
            </a:r>
          </a:p>
          <a:p>
            <a:pPr algn="r"/>
            <a:r>
              <a:rPr lang="en-US" sz="3200" u="sng" dirty="0">
                <a:solidFill>
                  <a:srgbClr val="00B0F0"/>
                </a:solidFill>
              </a:rPr>
              <a:t>+   16</a:t>
            </a:r>
          </a:p>
        </p:txBody>
      </p:sp>
      <p:sp>
        <p:nvSpPr>
          <p:cNvPr id="13" name="TextBox 12"/>
          <p:cNvSpPr txBox="1"/>
          <p:nvPr/>
        </p:nvSpPr>
        <p:spPr>
          <a:xfrm>
            <a:off x="4508968" y="3721800"/>
            <a:ext cx="1058303" cy="584775"/>
          </a:xfrm>
          <a:prstGeom prst="rect">
            <a:avLst/>
          </a:prstGeom>
          <a:noFill/>
        </p:spPr>
        <p:txBody>
          <a:bodyPr wrap="none" rtlCol="0">
            <a:spAutoFit/>
          </a:bodyPr>
          <a:lstStyle/>
          <a:p>
            <a:r>
              <a:rPr lang="en-US" sz="3200" dirty="0">
                <a:solidFill>
                  <a:srgbClr val="00B0F0"/>
                </a:solidFill>
                <a:latin typeface="Chalkduster" charset="0"/>
                <a:ea typeface="Chalkduster" charset="0"/>
                <a:cs typeface="Chalkduster" charset="0"/>
              </a:rPr>
              <a:t>411</a:t>
            </a:r>
          </a:p>
        </p:txBody>
      </p:sp>
      <p:sp>
        <p:nvSpPr>
          <p:cNvPr id="14" name="TextBox 13"/>
          <p:cNvSpPr txBox="1"/>
          <p:nvPr/>
        </p:nvSpPr>
        <p:spPr>
          <a:xfrm>
            <a:off x="6813927" y="2708596"/>
            <a:ext cx="1085554" cy="1077218"/>
          </a:xfrm>
          <a:prstGeom prst="rect">
            <a:avLst/>
          </a:prstGeom>
          <a:noFill/>
        </p:spPr>
        <p:txBody>
          <a:bodyPr wrap="none" rtlCol="0">
            <a:spAutoFit/>
          </a:bodyPr>
          <a:lstStyle/>
          <a:p>
            <a:pPr algn="r"/>
            <a:r>
              <a:rPr lang="en-US" sz="3200" dirty="0">
                <a:solidFill>
                  <a:srgbClr val="00B0F0"/>
                </a:solidFill>
              </a:rPr>
              <a:t>405</a:t>
            </a:r>
          </a:p>
          <a:p>
            <a:pPr algn="r"/>
            <a:r>
              <a:rPr lang="en-US" sz="3200" u="sng" dirty="0">
                <a:solidFill>
                  <a:srgbClr val="00B0F0"/>
                </a:solidFill>
              </a:rPr>
              <a:t>+   16</a:t>
            </a:r>
          </a:p>
        </p:txBody>
      </p:sp>
      <p:sp>
        <p:nvSpPr>
          <p:cNvPr id="15" name="TextBox 14"/>
          <p:cNvSpPr txBox="1"/>
          <p:nvPr/>
        </p:nvSpPr>
        <p:spPr>
          <a:xfrm>
            <a:off x="6972624" y="3721800"/>
            <a:ext cx="1040670" cy="584775"/>
          </a:xfrm>
          <a:prstGeom prst="rect">
            <a:avLst/>
          </a:prstGeom>
          <a:noFill/>
        </p:spPr>
        <p:txBody>
          <a:bodyPr wrap="none" rtlCol="0">
            <a:spAutoFit/>
          </a:bodyPr>
          <a:lstStyle/>
          <a:p>
            <a:r>
              <a:rPr lang="en-US" sz="3200" dirty="0">
                <a:solidFill>
                  <a:srgbClr val="00B0F0"/>
                </a:solidFill>
                <a:latin typeface="Chalkduster" charset="0"/>
                <a:ea typeface="Chalkduster" charset="0"/>
                <a:cs typeface="Chalkduster" charset="0"/>
              </a:rPr>
              <a:t>421</a:t>
            </a:r>
          </a:p>
        </p:txBody>
      </p:sp>
      <p:sp>
        <p:nvSpPr>
          <p:cNvPr id="10" name="Footer Placeholder 9"/>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9197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p:tgtEl>
                                          <p:spTgt spid="13"/>
                                        </p:tgtEl>
                                        <p:attrNameLst>
                                          <p:attrName>ppt_y</p:attrName>
                                        </p:attrNameLst>
                                      </p:cBhvr>
                                      <p:tavLst>
                                        <p:tav tm="0">
                                          <p:val>
                                            <p:strVal val="#ppt_y+#ppt_h*1.125000"/>
                                          </p:val>
                                        </p:tav>
                                        <p:tav tm="100000">
                                          <p:val>
                                            <p:strVal val="#ppt_y"/>
                                          </p:val>
                                        </p:tav>
                                      </p:tavLst>
                                    </p:anim>
                                    <p:animEffect transition="in" filter="wipe(up)">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p:tgtEl>
                                          <p:spTgt spid="14"/>
                                        </p:tgtEl>
                                        <p:attrNameLst>
                                          <p:attrName>ppt_y</p:attrName>
                                        </p:attrNameLst>
                                      </p:cBhvr>
                                      <p:tavLst>
                                        <p:tav tm="0">
                                          <p:val>
                                            <p:strVal val="#ppt_y+#ppt_h*1.125000"/>
                                          </p:val>
                                        </p:tav>
                                        <p:tav tm="100000">
                                          <p:val>
                                            <p:strVal val="#ppt_y"/>
                                          </p:val>
                                        </p:tav>
                                      </p:tavLst>
                                    </p:anim>
                                    <p:animEffect transition="in" filter="wipe(up)">
                                      <p:cBhvr>
                                        <p:cTn id="30" dur="500"/>
                                        <p:tgtEl>
                                          <p:spTgt spid="14"/>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p:tgtEl>
                                          <p:spTgt spid="15"/>
                                        </p:tgtEl>
                                        <p:attrNameLst>
                                          <p:attrName>ppt_y</p:attrName>
                                        </p:attrNameLst>
                                      </p:cBhvr>
                                      <p:tavLst>
                                        <p:tav tm="0">
                                          <p:val>
                                            <p:strVal val="#ppt_y+#ppt_h*1.125000"/>
                                          </p:val>
                                        </p:tav>
                                        <p:tav tm="100000">
                                          <p:val>
                                            <p:strVal val="#ppt_y"/>
                                          </p:val>
                                        </p:tav>
                                      </p:tavLst>
                                    </p:anim>
                                    <p:animEffect transition="in" filter="wipe(up)">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3" grpId="0"/>
      <p:bldP spid="14" grpId="0"/>
      <p:bldP spid="15"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Adapt mathematics content</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 behavioral supports</a:t>
            </a:r>
          </a:p>
        </p:txBody>
      </p:sp>
      <p:sp>
        <p:nvSpPr>
          <p:cNvPr id="8" name="TextBox 7"/>
          <p:cNvSpPr txBox="1"/>
          <p:nvPr/>
        </p:nvSpPr>
        <p:spPr>
          <a:xfrm>
            <a:off x="203199" y="2600069"/>
            <a:ext cx="3759201" cy="646331"/>
          </a:xfrm>
          <a:prstGeom prst="rect">
            <a:avLst/>
          </a:prstGeom>
          <a:noFill/>
        </p:spPr>
        <p:txBody>
          <a:bodyPr wrap="square" rtlCol="0">
            <a:spAutoFit/>
          </a:bodyPr>
          <a:lstStyle/>
          <a:p>
            <a:r>
              <a:rPr lang="en-US" dirty="0">
                <a:solidFill>
                  <a:schemeClr val="tx2"/>
                </a:solidFill>
              </a:rPr>
              <a:t>Utilize more three-dimensional representations</a:t>
            </a:r>
          </a:p>
        </p:txBody>
      </p:sp>
      <p:graphicFrame>
        <p:nvGraphicFramePr>
          <p:cNvPr id="13" name="Diagram 12"/>
          <p:cNvGraphicFramePr/>
          <p:nvPr>
            <p:extLst/>
          </p:nvPr>
        </p:nvGraphicFramePr>
        <p:xfrm>
          <a:off x="2679700" y="2854069"/>
          <a:ext cx="6790542" cy="3235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ight Arrow 3"/>
          <p:cNvSpPr/>
          <p:nvPr/>
        </p:nvSpPr>
        <p:spPr>
          <a:xfrm rot="1526572">
            <a:off x="2247899" y="3895444"/>
            <a:ext cx="1993900" cy="685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99521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ppt_y</p:attrName>
                                        </p:attrNameLst>
                                      </p:cBhvr>
                                      <p:tavLst>
                                        <p:tav tm="0">
                                          <p:val>
                                            <p:strVal val="#ppt_y+#ppt_h*1.125000"/>
                                          </p:val>
                                        </p:tav>
                                        <p:tav tm="100000">
                                          <p:val>
                                            <p:strVal val="#ppt_y"/>
                                          </p:val>
                                        </p:tav>
                                      </p:tavLst>
                                    </p:anim>
                                    <p:animEffect transition="in" filter="wipe(up)">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3" grpId="0">
        <p:bldAsOne/>
      </p:bldGraphic>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Tier 2</a:t>
            </a:r>
          </a:p>
        </p:txBody>
      </p:sp>
      <p:sp>
        <p:nvSpPr>
          <p:cNvPr id="2" name="Content Placeholder 1"/>
          <p:cNvSpPr>
            <a:spLocks noGrp="1"/>
          </p:cNvSpPr>
          <p:nvPr>
            <p:ph idx="1"/>
          </p:nvPr>
        </p:nvSpPr>
        <p:spPr>
          <a:xfrm>
            <a:off x="866440" y="2133600"/>
            <a:ext cx="6343201" cy="3530600"/>
          </a:xfrm>
        </p:spPr>
        <p:txBody>
          <a:bodyPr/>
          <a:lstStyle/>
          <a:p>
            <a:r>
              <a:rPr lang="en-US" dirty="0"/>
              <a:t>Martha</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2514600"/>
            <a:ext cx="8534400" cy="44636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a:latin typeface="Calibri"/>
              </a:rPr>
              <a:t>Copyright 2018 Sarah R. Powell, Ph.D.</a:t>
            </a:r>
            <a:endParaRPr lang="en-US" dirty="0">
              <a:latin typeface="Calibri"/>
            </a:endParaRPr>
          </a:p>
        </p:txBody>
      </p:sp>
    </p:spTree>
    <p:extLst>
      <p:ext uri="{BB962C8B-B14F-4D97-AF65-F5344CB8AC3E}">
        <p14:creationId xmlns:p14="http://schemas.microsoft.com/office/powerpoint/2010/main" val="39373149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Adapt mathematics content</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 behavioral supports</a:t>
            </a:r>
          </a:p>
        </p:txBody>
      </p:sp>
      <p:sp>
        <p:nvSpPr>
          <p:cNvPr id="8" name="TextBox 7"/>
          <p:cNvSpPr txBox="1"/>
          <p:nvPr/>
        </p:nvSpPr>
        <p:spPr>
          <a:xfrm>
            <a:off x="203199" y="2600069"/>
            <a:ext cx="3759201" cy="646331"/>
          </a:xfrm>
          <a:prstGeom prst="rect">
            <a:avLst/>
          </a:prstGeom>
          <a:noFill/>
        </p:spPr>
        <p:txBody>
          <a:bodyPr wrap="square" rtlCol="0">
            <a:spAutoFit/>
          </a:bodyPr>
          <a:lstStyle/>
          <a:p>
            <a:r>
              <a:rPr lang="en-US" dirty="0">
                <a:solidFill>
                  <a:schemeClr val="tx2"/>
                </a:solidFill>
              </a:rPr>
              <a:t>Utilize more two-dimensional representations</a:t>
            </a:r>
          </a:p>
        </p:txBody>
      </p:sp>
      <p:graphicFrame>
        <p:nvGraphicFramePr>
          <p:cNvPr id="13" name="Diagram 12"/>
          <p:cNvGraphicFramePr/>
          <p:nvPr>
            <p:extLst/>
          </p:nvPr>
        </p:nvGraphicFramePr>
        <p:xfrm>
          <a:off x="2679700" y="2854069"/>
          <a:ext cx="6790542" cy="3235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ight Arrow 9"/>
          <p:cNvSpPr/>
          <p:nvPr/>
        </p:nvSpPr>
        <p:spPr>
          <a:xfrm rot="8143477">
            <a:off x="7340599" y="3567992"/>
            <a:ext cx="1993900" cy="685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69201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ppt_y</p:attrName>
                                        </p:attrNameLst>
                                      </p:cBhvr>
                                      <p:tavLst>
                                        <p:tav tm="0">
                                          <p:val>
                                            <p:strVal val="#ppt_y+#ppt_h*1.125000"/>
                                          </p:val>
                                        </p:tav>
                                        <p:tav tm="100000">
                                          <p:val>
                                            <p:strVal val="#ppt_y"/>
                                          </p:val>
                                        </p:tav>
                                      </p:tavLst>
                                    </p:anim>
                                    <p:animEffect transition="in" filter="wipe(up)">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ppt_y</p:attrName>
                                        </p:attrNameLst>
                                      </p:cBhvr>
                                      <p:tavLst>
                                        <p:tav tm="0">
                                          <p:val>
                                            <p:strVal val="#ppt_y+#ppt_h*1.125000"/>
                                          </p:val>
                                        </p:tav>
                                        <p:tav tm="100000">
                                          <p:val>
                                            <p:strVal val="#ppt_y"/>
                                          </p:val>
                                        </p:tav>
                                      </p:tavLst>
                                    </p:anim>
                                    <p:animEffect transition="in" filter="wipe(up)">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3" grpId="0">
        <p:bldAsOne/>
      </p:bldGraphic>
      <p:bldP spid="10"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Adapt mathematics content</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 behavioral supports</a:t>
            </a:r>
          </a:p>
        </p:txBody>
      </p:sp>
      <p:sp>
        <p:nvSpPr>
          <p:cNvPr id="8" name="TextBox 7"/>
          <p:cNvSpPr txBox="1"/>
          <p:nvPr/>
        </p:nvSpPr>
        <p:spPr>
          <a:xfrm>
            <a:off x="203199" y="2600069"/>
            <a:ext cx="3759201" cy="646331"/>
          </a:xfrm>
          <a:prstGeom prst="rect">
            <a:avLst/>
          </a:prstGeom>
          <a:noFill/>
        </p:spPr>
        <p:txBody>
          <a:bodyPr wrap="square" rtlCol="0">
            <a:spAutoFit/>
          </a:bodyPr>
          <a:lstStyle/>
          <a:p>
            <a:r>
              <a:rPr lang="en-US" dirty="0">
                <a:solidFill>
                  <a:schemeClr val="tx2"/>
                </a:solidFill>
              </a:rPr>
              <a:t>Ensure student understand the abstract</a:t>
            </a:r>
          </a:p>
        </p:txBody>
      </p:sp>
      <p:graphicFrame>
        <p:nvGraphicFramePr>
          <p:cNvPr id="13" name="Diagram 12"/>
          <p:cNvGraphicFramePr/>
          <p:nvPr>
            <p:extLst/>
          </p:nvPr>
        </p:nvGraphicFramePr>
        <p:xfrm>
          <a:off x="2679700" y="2854069"/>
          <a:ext cx="6790542" cy="3235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ight Arrow 9"/>
          <p:cNvSpPr/>
          <p:nvPr/>
        </p:nvSpPr>
        <p:spPr>
          <a:xfrm rot="4524507">
            <a:off x="4553374" y="2091491"/>
            <a:ext cx="1993900" cy="685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205069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ppt_y</p:attrName>
                                        </p:attrNameLst>
                                      </p:cBhvr>
                                      <p:tavLst>
                                        <p:tav tm="0">
                                          <p:val>
                                            <p:strVal val="#ppt_y+#ppt_h*1.125000"/>
                                          </p:val>
                                        </p:tav>
                                        <p:tav tm="100000">
                                          <p:val>
                                            <p:strVal val="#ppt_y"/>
                                          </p:val>
                                        </p:tav>
                                      </p:tavLst>
                                    </p:anim>
                                    <p:animEffect transition="in" filter="wipe(up)">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ppt_y</p:attrName>
                                        </p:attrNameLst>
                                      </p:cBhvr>
                                      <p:tavLst>
                                        <p:tav tm="0">
                                          <p:val>
                                            <p:strVal val="#ppt_y+#ppt_h*1.125000"/>
                                          </p:val>
                                        </p:tav>
                                        <p:tav tm="100000">
                                          <p:val>
                                            <p:strVal val="#ppt_y"/>
                                          </p:val>
                                        </p:tav>
                                      </p:tavLst>
                                    </p:anim>
                                    <p:animEffect transition="in" filter="wipe(up)">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3" grpId="0">
        <p:bldAsOne/>
      </p:bldGraphic>
      <p:bldP spid="10"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Adapt mathematics content</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 behavioral supports</a:t>
            </a:r>
          </a:p>
        </p:txBody>
      </p:sp>
      <p:sp>
        <p:nvSpPr>
          <p:cNvPr id="8" name="TextBox 7"/>
          <p:cNvSpPr txBox="1"/>
          <p:nvPr/>
        </p:nvSpPr>
        <p:spPr>
          <a:xfrm>
            <a:off x="203199" y="2600069"/>
            <a:ext cx="3759201" cy="369332"/>
          </a:xfrm>
          <a:prstGeom prst="rect">
            <a:avLst/>
          </a:prstGeom>
          <a:noFill/>
        </p:spPr>
        <p:txBody>
          <a:bodyPr wrap="square" rtlCol="0">
            <a:spAutoFit/>
          </a:bodyPr>
          <a:lstStyle/>
          <a:p>
            <a:r>
              <a:rPr lang="en-US" dirty="0">
                <a:solidFill>
                  <a:schemeClr val="tx2"/>
                </a:solidFill>
              </a:rPr>
              <a:t>Focus on fact fluency</a:t>
            </a: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87091" y="2600069"/>
            <a:ext cx="2289703" cy="3111940"/>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1485" y="1406269"/>
            <a:ext cx="2371170" cy="2910100"/>
          </a:xfrm>
          <a:prstGeom prst="rect">
            <a:avLst/>
          </a:prstGeom>
        </p:spPr>
      </p:pic>
      <p:pic>
        <p:nvPicPr>
          <p:cNvPr id="12"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72580" y="4511449"/>
            <a:ext cx="1828979" cy="12005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04826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Adapt mathematics content</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 behavioral supports</a:t>
            </a:r>
          </a:p>
        </p:txBody>
      </p:sp>
      <p:sp>
        <p:nvSpPr>
          <p:cNvPr id="8" name="TextBox 7"/>
          <p:cNvSpPr txBox="1"/>
          <p:nvPr/>
        </p:nvSpPr>
        <p:spPr>
          <a:xfrm>
            <a:off x="203199" y="2600069"/>
            <a:ext cx="3759201" cy="369332"/>
          </a:xfrm>
          <a:prstGeom prst="rect">
            <a:avLst/>
          </a:prstGeom>
          <a:noFill/>
        </p:spPr>
        <p:txBody>
          <a:bodyPr wrap="square" rtlCol="0">
            <a:spAutoFit/>
          </a:bodyPr>
          <a:lstStyle/>
          <a:p>
            <a:r>
              <a:rPr lang="en-US" dirty="0">
                <a:solidFill>
                  <a:schemeClr val="tx2"/>
                </a:solidFill>
              </a:rPr>
              <a:t>Focus on other types of fluency</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4864" y="3286900"/>
            <a:ext cx="4321362" cy="1704199"/>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07562" y="1517927"/>
            <a:ext cx="1796538" cy="1668984"/>
          </a:xfrm>
          <a:prstGeom prst="rect">
            <a:avLst/>
          </a:prstGeom>
        </p:spPr>
      </p:pic>
      <p:sp>
        <p:nvSpPr>
          <p:cNvPr id="13" name="TextBox 12"/>
          <p:cNvSpPr txBox="1"/>
          <p:nvPr/>
        </p:nvSpPr>
        <p:spPr>
          <a:xfrm>
            <a:off x="4552319" y="5435600"/>
            <a:ext cx="3942105" cy="461665"/>
          </a:xfrm>
          <a:prstGeom prst="rect">
            <a:avLst/>
          </a:prstGeom>
          <a:noFill/>
        </p:spPr>
        <p:txBody>
          <a:bodyPr wrap="none" rtlCol="0">
            <a:spAutoFit/>
          </a:bodyPr>
          <a:lstStyle/>
          <a:p>
            <a:r>
              <a:rPr lang="en-US" dirty="0"/>
              <a:t>-</a:t>
            </a:r>
            <a:r>
              <a:rPr lang="en-US" sz="2400" dirty="0">
                <a:solidFill>
                  <a:schemeClr val="accent4"/>
                </a:solidFill>
              </a:rPr>
              <a:t>3 + (-4) = ___      5 </a:t>
            </a:r>
            <a:r>
              <a:rPr lang="mr-IN" sz="2400" dirty="0">
                <a:solidFill>
                  <a:schemeClr val="accent4"/>
                </a:solidFill>
              </a:rPr>
              <a:t>–</a:t>
            </a:r>
            <a:r>
              <a:rPr lang="en-US" sz="2400" dirty="0">
                <a:solidFill>
                  <a:schemeClr val="accent4"/>
                </a:solidFill>
              </a:rPr>
              <a:t> (-6) = ___</a:t>
            </a:r>
          </a:p>
        </p:txBody>
      </p:sp>
      <p:sp>
        <p:nvSpPr>
          <p:cNvPr id="10" name="Footer Placeholder 9"/>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28088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ppt_y</p:attrName>
                                        </p:attrNameLst>
                                      </p:cBhvr>
                                      <p:tavLst>
                                        <p:tav tm="0">
                                          <p:val>
                                            <p:strVal val="#ppt_y+#ppt_h*1.125000"/>
                                          </p:val>
                                        </p:tav>
                                        <p:tav tm="100000">
                                          <p:val>
                                            <p:strVal val="#ppt_y"/>
                                          </p:val>
                                        </p:tav>
                                      </p:tavLst>
                                    </p:anim>
                                    <p:animEffect transition="in" filter="wipe(up)">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Adapt mathematics content</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 behavioral supports</a:t>
            </a:r>
          </a:p>
        </p:txBody>
      </p:sp>
      <p:sp>
        <p:nvSpPr>
          <p:cNvPr id="8" name="TextBox 7"/>
          <p:cNvSpPr txBox="1"/>
          <p:nvPr/>
        </p:nvSpPr>
        <p:spPr>
          <a:xfrm>
            <a:off x="203199" y="2600069"/>
            <a:ext cx="3759201" cy="369332"/>
          </a:xfrm>
          <a:prstGeom prst="rect">
            <a:avLst/>
          </a:prstGeom>
          <a:noFill/>
        </p:spPr>
        <p:txBody>
          <a:bodyPr wrap="square" rtlCol="0">
            <a:spAutoFit/>
          </a:bodyPr>
          <a:lstStyle/>
          <a:p>
            <a:r>
              <a:rPr lang="en-US" dirty="0">
                <a:solidFill>
                  <a:schemeClr val="tx2"/>
                </a:solidFill>
              </a:rPr>
              <a:t>Teach alternate algorithms</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1080" y="2969401"/>
            <a:ext cx="6022920" cy="3155434"/>
          </a:xfrm>
          <a:prstGeom prst="rect">
            <a:avLst/>
          </a:prstGeom>
        </p:spPr>
      </p:pic>
      <p:sp>
        <p:nvSpPr>
          <p:cNvPr id="4" name="Footer Placeholder 3"/>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74472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Adapt mathematics content</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 behavioral supports</a:t>
            </a:r>
          </a:p>
        </p:txBody>
      </p:sp>
      <p:sp>
        <p:nvSpPr>
          <p:cNvPr id="8" name="TextBox 7"/>
          <p:cNvSpPr txBox="1"/>
          <p:nvPr/>
        </p:nvSpPr>
        <p:spPr>
          <a:xfrm>
            <a:off x="203199" y="2600069"/>
            <a:ext cx="3759201" cy="369332"/>
          </a:xfrm>
          <a:prstGeom prst="rect">
            <a:avLst/>
          </a:prstGeom>
          <a:noFill/>
        </p:spPr>
        <p:txBody>
          <a:bodyPr wrap="square" rtlCol="0">
            <a:spAutoFit/>
          </a:bodyPr>
          <a:lstStyle/>
          <a:p>
            <a:r>
              <a:rPr lang="en-US" dirty="0">
                <a:solidFill>
                  <a:schemeClr val="tx2"/>
                </a:solidFill>
              </a:rPr>
              <a:t>Explicitly teach problem solving</a:t>
            </a:r>
          </a:p>
        </p:txBody>
      </p:sp>
      <p:sp>
        <p:nvSpPr>
          <p:cNvPr id="11" name="Rectangle 10"/>
          <p:cNvSpPr/>
          <p:nvPr/>
        </p:nvSpPr>
        <p:spPr>
          <a:xfrm>
            <a:off x="633131" y="3138437"/>
            <a:ext cx="2974042" cy="730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Additive</a:t>
            </a:r>
          </a:p>
        </p:txBody>
      </p:sp>
      <p:sp>
        <p:nvSpPr>
          <p:cNvPr id="12" name="Rectangle 11"/>
          <p:cNvSpPr/>
          <p:nvPr/>
        </p:nvSpPr>
        <p:spPr>
          <a:xfrm>
            <a:off x="5240990" y="3116025"/>
            <a:ext cx="2974042" cy="753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Multiplicative</a:t>
            </a:r>
          </a:p>
        </p:txBody>
      </p:sp>
      <p:sp>
        <p:nvSpPr>
          <p:cNvPr id="14" name="Rectangle 13"/>
          <p:cNvSpPr/>
          <p:nvPr/>
        </p:nvSpPr>
        <p:spPr>
          <a:xfrm>
            <a:off x="1036543" y="3840591"/>
            <a:ext cx="2167218" cy="7306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Total</a:t>
            </a:r>
            <a:endParaRPr lang="en-US" sz="3200" dirty="0"/>
          </a:p>
        </p:txBody>
      </p:sp>
      <p:sp>
        <p:nvSpPr>
          <p:cNvPr id="15" name="Rectangle 14"/>
          <p:cNvSpPr/>
          <p:nvPr/>
        </p:nvSpPr>
        <p:spPr>
          <a:xfrm>
            <a:off x="1036543" y="4549639"/>
            <a:ext cx="2167218" cy="730624"/>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Difference</a:t>
            </a:r>
          </a:p>
        </p:txBody>
      </p:sp>
      <p:sp>
        <p:nvSpPr>
          <p:cNvPr id="16" name="Rectangle 15"/>
          <p:cNvSpPr/>
          <p:nvPr/>
        </p:nvSpPr>
        <p:spPr>
          <a:xfrm>
            <a:off x="1036543" y="5273369"/>
            <a:ext cx="2167218" cy="730624"/>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Change</a:t>
            </a:r>
          </a:p>
        </p:txBody>
      </p:sp>
      <p:sp>
        <p:nvSpPr>
          <p:cNvPr id="17" name="Rectangle 16"/>
          <p:cNvSpPr/>
          <p:nvPr/>
        </p:nvSpPr>
        <p:spPr>
          <a:xfrm>
            <a:off x="5450713" y="3856109"/>
            <a:ext cx="2550459" cy="730624"/>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Equal Groups</a:t>
            </a:r>
          </a:p>
        </p:txBody>
      </p:sp>
      <p:sp>
        <p:nvSpPr>
          <p:cNvPr id="18" name="Rectangle 17"/>
          <p:cNvSpPr/>
          <p:nvPr/>
        </p:nvSpPr>
        <p:spPr>
          <a:xfrm>
            <a:off x="5455583" y="4571215"/>
            <a:ext cx="2544856" cy="730624"/>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Comparison</a:t>
            </a:r>
          </a:p>
        </p:txBody>
      </p:sp>
      <p:sp>
        <p:nvSpPr>
          <p:cNvPr id="19" name="Rectangle 18"/>
          <p:cNvSpPr/>
          <p:nvPr/>
        </p:nvSpPr>
        <p:spPr>
          <a:xfrm>
            <a:off x="5449980" y="5296080"/>
            <a:ext cx="2550459" cy="103356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Ratios/</a:t>
            </a:r>
          </a:p>
          <a:p>
            <a:pPr algn="ctr"/>
            <a:r>
              <a:rPr lang="en-US" sz="3200" dirty="0"/>
              <a:t>Proportions</a:t>
            </a:r>
          </a:p>
        </p:txBody>
      </p:sp>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97500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ppt_y</p:attrName>
                                        </p:attrNameLst>
                                      </p:cBhvr>
                                      <p:tavLst>
                                        <p:tav tm="0">
                                          <p:val>
                                            <p:strVal val="#ppt_y+#ppt_h*1.125000"/>
                                          </p:val>
                                        </p:tav>
                                        <p:tav tm="100000">
                                          <p:val>
                                            <p:strVal val="#ppt_y"/>
                                          </p:val>
                                        </p:tav>
                                      </p:tavLst>
                                    </p:anim>
                                    <p:animEffect transition="in" filter="wipe(up)">
                                      <p:cBhvr>
                                        <p:cTn id="14" dur="500"/>
                                        <p:tgtEl>
                                          <p:spTgt spid="11"/>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p:tgtEl>
                                          <p:spTgt spid="14"/>
                                        </p:tgtEl>
                                        <p:attrNameLst>
                                          <p:attrName>ppt_y</p:attrName>
                                        </p:attrNameLst>
                                      </p:cBhvr>
                                      <p:tavLst>
                                        <p:tav tm="0">
                                          <p:val>
                                            <p:strVal val="#ppt_y+#ppt_h*1.125000"/>
                                          </p:val>
                                        </p:tav>
                                        <p:tav tm="100000">
                                          <p:val>
                                            <p:strVal val="#ppt_y"/>
                                          </p:val>
                                        </p:tav>
                                      </p:tavLst>
                                    </p:anim>
                                    <p:animEffect transition="in" filter="wipe(up)">
                                      <p:cBhvr>
                                        <p:cTn id="18" dur="500"/>
                                        <p:tgtEl>
                                          <p:spTgt spid="14"/>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p:tgtEl>
                                          <p:spTgt spid="15"/>
                                        </p:tgtEl>
                                        <p:attrNameLst>
                                          <p:attrName>ppt_y</p:attrName>
                                        </p:attrNameLst>
                                      </p:cBhvr>
                                      <p:tavLst>
                                        <p:tav tm="0">
                                          <p:val>
                                            <p:strVal val="#ppt_y+#ppt_h*1.125000"/>
                                          </p:val>
                                        </p:tav>
                                        <p:tav tm="100000">
                                          <p:val>
                                            <p:strVal val="#ppt_y"/>
                                          </p:val>
                                        </p:tav>
                                      </p:tavLst>
                                    </p:anim>
                                    <p:animEffect transition="in" filter="wipe(up)">
                                      <p:cBhvr>
                                        <p:cTn id="22" dur="500"/>
                                        <p:tgtEl>
                                          <p:spTgt spid="15"/>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p:tgtEl>
                                          <p:spTgt spid="16"/>
                                        </p:tgtEl>
                                        <p:attrNameLst>
                                          <p:attrName>ppt_y</p:attrName>
                                        </p:attrNameLst>
                                      </p:cBhvr>
                                      <p:tavLst>
                                        <p:tav tm="0">
                                          <p:val>
                                            <p:strVal val="#ppt_y+#ppt_h*1.125000"/>
                                          </p:val>
                                        </p:tav>
                                        <p:tav tm="100000">
                                          <p:val>
                                            <p:strVal val="#ppt_y"/>
                                          </p:val>
                                        </p:tav>
                                      </p:tavLst>
                                    </p:anim>
                                    <p:animEffect transition="in" filter="wipe(up)">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ppt_y</p:attrName>
                                        </p:attrNameLst>
                                      </p:cBhvr>
                                      <p:tavLst>
                                        <p:tav tm="0">
                                          <p:val>
                                            <p:strVal val="#ppt_y+#ppt_h*1.125000"/>
                                          </p:val>
                                        </p:tav>
                                        <p:tav tm="100000">
                                          <p:val>
                                            <p:strVal val="#ppt_y"/>
                                          </p:val>
                                        </p:tav>
                                      </p:tavLst>
                                    </p:anim>
                                    <p:animEffect transition="in" filter="wipe(up)">
                                      <p:cBhvr>
                                        <p:cTn id="32" dur="500"/>
                                        <p:tgtEl>
                                          <p:spTgt spid="12"/>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p:tgtEl>
                                          <p:spTgt spid="17"/>
                                        </p:tgtEl>
                                        <p:attrNameLst>
                                          <p:attrName>ppt_y</p:attrName>
                                        </p:attrNameLst>
                                      </p:cBhvr>
                                      <p:tavLst>
                                        <p:tav tm="0">
                                          <p:val>
                                            <p:strVal val="#ppt_y+#ppt_h*1.125000"/>
                                          </p:val>
                                        </p:tav>
                                        <p:tav tm="100000">
                                          <p:val>
                                            <p:strVal val="#ppt_y"/>
                                          </p:val>
                                        </p:tav>
                                      </p:tavLst>
                                    </p:anim>
                                    <p:animEffect transition="in" filter="wipe(up)">
                                      <p:cBhvr>
                                        <p:cTn id="36" dur="500"/>
                                        <p:tgtEl>
                                          <p:spTgt spid="17"/>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p:tgtEl>
                                          <p:spTgt spid="18"/>
                                        </p:tgtEl>
                                        <p:attrNameLst>
                                          <p:attrName>ppt_y</p:attrName>
                                        </p:attrNameLst>
                                      </p:cBhvr>
                                      <p:tavLst>
                                        <p:tav tm="0">
                                          <p:val>
                                            <p:strVal val="#ppt_y+#ppt_h*1.125000"/>
                                          </p:val>
                                        </p:tav>
                                        <p:tav tm="100000">
                                          <p:val>
                                            <p:strVal val="#ppt_y"/>
                                          </p:val>
                                        </p:tav>
                                      </p:tavLst>
                                    </p:anim>
                                    <p:animEffect transition="in" filter="wipe(up)">
                                      <p:cBhvr>
                                        <p:cTn id="40" dur="500"/>
                                        <p:tgtEl>
                                          <p:spTgt spid="18"/>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up)">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P spid="14" grpId="0" animBg="1"/>
      <p:bldP spid="15" grpId="0" animBg="1"/>
      <p:bldP spid="16" grpId="0" animBg="1"/>
      <p:bldP spid="17" grpId="0" animBg="1"/>
      <p:bldP spid="18" grpId="0" animBg="1"/>
      <p:bldP spid="19"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Adapt mathematics content</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 behavioral supports</a:t>
            </a:r>
          </a:p>
        </p:txBody>
      </p:sp>
      <p:sp>
        <p:nvSpPr>
          <p:cNvPr id="8" name="TextBox 7"/>
          <p:cNvSpPr txBox="1"/>
          <p:nvPr/>
        </p:nvSpPr>
        <p:spPr>
          <a:xfrm>
            <a:off x="203199" y="2600069"/>
            <a:ext cx="3759201" cy="646331"/>
          </a:xfrm>
          <a:prstGeom prst="rect">
            <a:avLst/>
          </a:prstGeom>
          <a:noFill/>
        </p:spPr>
        <p:txBody>
          <a:bodyPr wrap="square" rtlCol="0">
            <a:spAutoFit/>
          </a:bodyPr>
          <a:lstStyle/>
          <a:p>
            <a:r>
              <a:rPr lang="en-US" dirty="0">
                <a:solidFill>
                  <a:schemeClr val="tx2"/>
                </a:solidFill>
              </a:rPr>
              <a:t>Encourage alternate methods and solutions</a:t>
            </a:r>
          </a:p>
        </p:txBody>
      </p:sp>
      <p:sp>
        <p:nvSpPr>
          <p:cNvPr id="20" name="TextBox 19"/>
          <p:cNvSpPr txBox="1"/>
          <p:nvPr/>
        </p:nvSpPr>
        <p:spPr>
          <a:xfrm>
            <a:off x="4351874" y="2708596"/>
            <a:ext cx="1215397" cy="1077218"/>
          </a:xfrm>
          <a:prstGeom prst="rect">
            <a:avLst/>
          </a:prstGeom>
          <a:noFill/>
        </p:spPr>
        <p:txBody>
          <a:bodyPr wrap="none" rtlCol="0">
            <a:spAutoFit/>
          </a:bodyPr>
          <a:lstStyle/>
          <a:p>
            <a:pPr algn="r"/>
            <a:r>
              <a:rPr lang="en-US" sz="3200" dirty="0">
                <a:solidFill>
                  <a:schemeClr val="bg1"/>
                </a:solidFill>
              </a:rPr>
              <a:t>405</a:t>
            </a:r>
          </a:p>
          <a:p>
            <a:pPr algn="r"/>
            <a:r>
              <a:rPr lang="en-US" sz="3200" u="sng" dirty="0">
                <a:solidFill>
                  <a:schemeClr val="bg1"/>
                </a:solidFill>
              </a:rPr>
              <a:t>+   16</a:t>
            </a:r>
          </a:p>
        </p:txBody>
      </p:sp>
      <p:sp>
        <p:nvSpPr>
          <p:cNvPr id="21" name="TextBox 20"/>
          <p:cNvSpPr txBox="1"/>
          <p:nvPr/>
        </p:nvSpPr>
        <p:spPr>
          <a:xfrm>
            <a:off x="4508968" y="3721800"/>
            <a:ext cx="1037528" cy="2062103"/>
          </a:xfrm>
          <a:prstGeom prst="rect">
            <a:avLst/>
          </a:prstGeom>
          <a:noFill/>
        </p:spPr>
        <p:txBody>
          <a:bodyPr wrap="none" rtlCol="0">
            <a:spAutoFit/>
          </a:bodyPr>
          <a:lstStyle/>
          <a:p>
            <a:r>
              <a:rPr lang="en-US" sz="3200" dirty="0">
                <a:solidFill>
                  <a:schemeClr val="bg1"/>
                </a:solidFill>
                <a:latin typeface="Chalkduster" charset="0"/>
                <a:ea typeface="Chalkduster" charset="0"/>
                <a:cs typeface="Chalkduster" charset="0"/>
              </a:rPr>
              <a:t>500</a:t>
            </a:r>
          </a:p>
          <a:p>
            <a:pPr algn="r"/>
            <a:r>
              <a:rPr lang="en-US" sz="3200" dirty="0">
                <a:solidFill>
                  <a:schemeClr val="bg1"/>
                </a:solidFill>
                <a:latin typeface="Chalkduster" charset="0"/>
                <a:ea typeface="Chalkduster" charset="0"/>
                <a:cs typeface="Chalkduster" charset="0"/>
              </a:rPr>
              <a:t>10</a:t>
            </a:r>
          </a:p>
          <a:p>
            <a:pPr algn="r"/>
            <a:r>
              <a:rPr lang="en-US" sz="3200" dirty="0">
                <a:solidFill>
                  <a:schemeClr val="bg1"/>
                </a:solidFill>
                <a:latin typeface="Chalkduster" charset="0"/>
                <a:ea typeface="Chalkduster" charset="0"/>
                <a:cs typeface="Chalkduster" charset="0"/>
              </a:rPr>
              <a:t>11</a:t>
            </a:r>
          </a:p>
          <a:p>
            <a:pPr algn="r"/>
            <a:r>
              <a:rPr lang="en-US" sz="3200" dirty="0">
                <a:solidFill>
                  <a:schemeClr val="bg1"/>
                </a:solidFill>
                <a:latin typeface="Chalkduster" charset="0"/>
                <a:ea typeface="Chalkduster" charset="0"/>
                <a:cs typeface="Chalkduster" charset="0"/>
              </a:rPr>
              <a:t>521</a:t>
            </a:r>
          </a:p>
        </p:txBody>
      </p:sp>
      <p:sp>
        <p:nvSpPr>
          <p:cNvPr id="22" name="TextBox 21"/>
          <p:cNvSpPr txBox="1"/>
          <p:nvPr/>
        </p:nvSpPr>
        <p:spPr>
          <a:xfrm>
            <a:off x="6684084" y="2708596"/>
            <a:ext cx="1215397" cy="1077218"/>
          </a:xfrm>
          <a:prstGeom prst="rect">
            <a:avLst/>
          </a:prstGeom>
          <a:noFill/>
        </p:spPr>
        <p:txBody>
          <a:bodyPr wrap="none" rtlCol="0">
            <a:spAutoFit/>
          </a:bodyPr>
          <a:lstStyle/>
          <a:p>
            <a:pPr algn="r"/>
            <a:r>
              <a:rPr lang="en-US" sz="3200" dirty="0">
                <a:solidFill>
                  <a:schemeClr val="bg1"/>
                </a:solidFill>
              </a:rPr>
              <a:t>405</a:t>
            </a:r>
          </a:p>
          <a:p>
            <a:pPr algn="r"/>
            <a:r>
              <a:rPr lang="en-US" sz="3200" u="sng" dirty="0">
                <a:solidFill>
                  <a:schemeClr val="bg1"/>
                </a:solidFill>
              </a:rPr>
              <a:t>+   16</a:t>
            </a:r>
          </a:p>
        </p:txBody>
      </p:sp>
      <p:sp>
        <p:nvSpPr>
          <p:cNvPr id="23" name="TextBox 22"/>
          <p:cNvSpPr txBox="1"/>
          <p:nvPr/>
        </p:nvSpPr>
        <p:spPr>
          <a:xfrm>
            <a:off x="6972624" y="3721800"/>
            <a:ext cx="926857" cy="584775"/>
          </a:xfrm>
          <a:prstGeom prst="rect">
            <a:avLst/>
          </a:prstGeom>
          <a:noFill/>
        </p:spPr>
        <p:txBody>
          <a:bodyPr wrap="none" rtlCol="0">
            <a:spAutoFit/>
          </a:bodyPr>
          <a:lstStyle/>
          <a:p>
            <a:r>
              <a:rPr lang="en-US" sz="3200">
                <a:solidFill>
                  <a:schemeClr val="bg1"/>
                </a:solidFill>
                <a:latin typeface="Chalkduster" charset="0"/>
                <a:ea typeface="Chalkduster" charset="0"/>
                <a:cs typeface="Chalkduster" charset="0"/>
              </a:rPr>
              <a:t>521</a:t>
            </a:r>
            <a:endParaRPr lang="en-US" sz="3200" dirty="0">
              <a:solidFill>
                <a:schemeClr val="bg1"/>
              </a:solidFill>
              <a:latin typeface="Chalkduster" charset="0"/>
              <a:ea typeface="Chalkduster" charset="0"/>
              <a:cs typeface="Chalkduster" charset="0"/>
            </a:endParaRPr>
          </a:p>
        </p:txBody>
      </p:sp>
      <p:cxnSp>
        <p:nvCxnSpPr>
          <p:cNvPr id="4" name="Straight Connector 3"/>
          <p:cNvCxnSpPr/>
          <p:nvPr/>
        </p:nvCxnSpPr>
        <p:spPr>
          <a:xfrm>
            <a:off x="4572000" y="5181600"/>
            <a:ext cx="995271" cy="127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08968" y="4848297"/>
            <a:ext cx="637190" cy="369332"/>
          </a:xfrm>
          <a:prstGeom prst="rect">
            <a:avLst/>
          </a:prstGeom>
          <a:noFill/>
        </p:spPr>
        <p:txBody>
          <a:bodyPr wrap="square" rtlCol="0">
            <a:spAutoFit/>
          </a:bodyPr>
          <a:lstStyle/>
          <a:p>
            <a:r>
              <a:rPr lang="en-US" dirty="0">
                <a:solidFill>
                  <a:schemeClr val="bg1"/>
                </a:solidFill>
              </a:rPr>
              <a:t>+</a:t>
            </a:r>
          </a:p>
        </p:txBody>
      </p:sp>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53749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p:tgtEl>
                                          <p:spTgt spid="20"/>
                                        </p:tgtEl>
                                        <p:attrNameLst>
                                          <p:attrName>ppt_y</p:attrName>
                                        </p:attrNameLst>
                                      </p:cBhvr>
                                      <p:tavLst>
                                        <p:tav tm="0">
                                          <p:val>
                                            <p:strVal val="#ppt_y+#ppt_h*1.125000"/>
                                          </p:val>
                                        </p:tav>
                                        <p:tav tm="100000">
                                          <p:val>
                                            <p:strVal val="#ppt_y"/>
                                          </p:val>
                                        </p:tav>
                                      </p:tavLst>
                                    </p:anim>
                                    <p:animEffect transition="in" filter="wipe(up)">
                                      <p:cBhvr>
                                        <p:cTn id="14" dur="500"/>
                                        <p:tgtEl>
                                          <p:spTgt spid="20"/>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p:tgtEl>
                                          <p:spTgt spid="21"/>
                                        </p:tgtEl>
                                        <p:attrNameLst>
                                          <p:attrName>ppt_y</p:attrName>
                                        </p:attrNameLst>
                                      </p:cBhvr>
                                      <p:tavLst>
                                        <p:tav tm="0">
                                          <p:val>
                                            <p:strVal val="#ppt_y+#ppt_h*1.125000"/>
                                          </p:val>
                                        </p:tav>
                                        <p:tav tm="100000">
                                          <p:val>
                                            <p:strVal val="#ppt_y"/>
                                          </p:val>
                                        </p:tav>
                                      </p:tavLst>
                                    </p:anim>
                                    <p:animEffect transition="in" filter="wipe(up)">
                                      <p:cBhvr>
                                        <p:cTn id="18" dur="500"/>
                                        <p:tgtEl>
                                          <p:spTgt spid="21"/>
                                        </p:tgtEl>
                                      </p:cBhvr>
                                    </p:animEffect>
                                  </p:childTnLst>
                                </p:cTn>
                              </p:par>
                              <p:par>
                                <p:cTn id="19" presetID="1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p:tgtEl>
                                          <p:spTgt spid="22"/>
                                        </p:tgtEl>
                                        <p:attrNameLst>
                                          <p:attrName>ppt_y</p:attrName>
                                        </p:attrNameLst>
                                      </p:cBhvr>
                                      <p:tavLst>
                                        <p:tav tm="0">
                                          <p:val>
                                            <p:strVal val="#ppt_y+#ppt_h*1.125000"/>
                                          </p:val>
                                        </p:tav>
                                        <p:tav tm="100000">
                                          <p:val>
                                            <p:strVal val="#ppt_y"/>
                                          </p:val>
                                        </p:tav>
                                      </p:tavLst>
                                    </p:anim>
                                    <p:animEffect transition="in" filter="wipe(up)">
                                      <p:cBhvr>
                                        <p:cTn id="32" dur="500"/>
                                        <p:tgtEl>
                                          <p:spTgt spid="22"/>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p:tgtEl>
                                          <p:spTgt spid="23"/>
                                        </p:tgtEl>
                                        <p:attrNameLst>
                                          <p:attrName>ppt_y</p:attrName>
                                        </p:attrNameLst>
                                      </p:cBhvr>
                                      <p:tavLst>
                                        <p:tav tm="0">
                                          <p:val>
                                            <p:strVal val="#ppt_y+#ppt_h*1.125000"/>
                                          </p:val>
                                        </p:tav>
                                        <p:tav tm="100000">
                                          <p:val>
                                            <p:strVal val="#ppt_y"/>
                                          </p:val>
                                        </p:tav>
                                      </p:tavLst>
                                    </p:anim>
                                    <p:animEffect transition="in" filter="wipe(up)">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P spid="23" grpId="0"/>
      <p:bldP spid="10"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Adapt mathematics content</a:t>
            </a:r>
          </a:p>
        </p:txBody>
      </p:sp>
      <p:sp>
        <p:nvSpPr>
          <p:cNvPr id="8" name="Rectangle 7"/>
          <p:cNvSpPr/>
          <p:nvPr/>
        </p:nvSpPr>
        <p:spPr>
          <a:xfrm>
            <a:off x="203200" y="2701669"/>
            <a:ext cx="3759200" cy="4953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Utilize explicit instruction</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 behavioral supports</a:t>
            </a:r>
          </a:p>
        </p:txBody>
      </p:sp>
      <p:sp>
        <p:nvSpPr>
          <p:cNvPr id="10" name="TextBox 9"/>
          <p:cNvSpPr txBox="1"/>
          <p:nvPr/>
        </p:nvSpPr>
        <p:spPr>
          <a:xfrm>
            <a:off x="203199" y="3247769"/>
            <a:ext cx="3759201" cy="646331"/>
          </a:xfrm>
          <a:prstGeom prst="rect">
            <a:avLst/>
          </a:prstGeom>
          <a:noFill/>
        </p:spPr>
        <p:txBody>
          <a:bodyPr wrap="square" rtlCol="0">
            <a:spAutoFit/>
          </a:bodyPr>
          <a:lstStyle/>
          <a:p>
            <a:r>
              <a:rPr lang="en-US" dirty="0">
                <a:solidFill>
                  <a:schemeClr val="tx2"/>
                </a:solidFill>
              </a:rPr>
              <a:t>Make sure you’re doing it! And do it well!</a:t>
            </a:r>
          </a:p>
        </p:txBody>
      </p:sp>
      <p:sp>
        <p:nvSpPr>
          <p:cNvPr id="11" name="TextBox 10"/>
          <p:cNvSpPr txBox="1"/>
          <p:nvPr/>
        </p:nvSpPr>
        <p:spPr>
          <a:xfrm>
            <a:off x="4270673" y="3554118"/>
            <a:ext cx="1828800" cy="812366"/>
          </a:xfrm>
          <a:prstGeom prst="rect">
            <a:avLst/>
          </a:prstGeom>
          <a:solidFill>
            <a:schemeClr val="accent6"/>
          </a:solidFill>
        </p:spPr>
        <p:txBody>
          <a:bodyPr wrap="square" rtlCol="0" anchor="ctr" anchorCtr="0">
            <a:noAutofit/>
          </a:bodyPr>
          <a:lstStyle/>
          <a:p>
            <a:pPr algn="ctr"/>
            <a:r>
              <a:rPr lang="en-US" sz="2000" dirty="0">
                <a:solidFill>
                  <a:schemeClr val="bg1"/>
                </a:solidFill>
                <a:latin typeface="+mj-lt"/>
              </a:rPr>
              <a:t>Planned</a:t>
            </a:r>
          </a:p>
          <a:p>
            <a:pPr algn="ctr"/>
            <a:r>
              <a:rPr lang="en-US" sz="2000" dirty="0">
                <a:solidFill>
                  <a:schemeClr val="bg1"/>
                </a:solidFill>
                <a:latin typeface="+mj-lt"/>
              </a:rPr>
              <a:t>Examples</a:t>
            </a:r>
          </a:p>
        </p:txBody>
      </p:sp>
      <p:sp>
        <p:nvSpPr>
          <p:cNvPr id="13" name="TextBox 12"/>
          <p:cNvSpPr txBox="1"/>
          <p:nvPr/>
        </p:nvSpPr>
        <p:spPr>
          <a:xfrm>
            <a:off x="4262197" y="2701668"/>
            <a:ext cx="1828800" cy="852449"/>
          </a:xfrm>
          <a:prstGeom prst="rect">
            <a:avLst/>
          </a:prstGeom>
          <a:solidFill>
            <a:schemeClr val="accent6"/>
          </a:solidFill>
        </p:spPr>
        <p:txBody>
          <a:bodyPr wrap="square" rtlCol="0" anchor="ctr">
            <a:noAutofit/>
          </a:bodyPr>
          <a:lstStyle/>
          <a:p>
            <a:pPr algn="ctr"/>
            <a:r>
              <a:rPr lang="en-US" sz="2000" dirty="0">
                <a:solidFill>
                  <a:schemeClr val="bg1"/>
                </a:solidFill>
                <a:latin typeface="+mj-lt"/>
              </a:rPr>
              <a:t>Clear Explanation</a:t>
            </a:r>
          </a:p>
        </p:txBody>
      </p:sp>
      <p:sp>
        <p:nvSpPr>
          <p:cNvPr id="14" name="TextBox 13"/>
          <p:cNvSpPr txBox="1"/>
          <p:nvPr/>
        </p:nvSpPr>
        <p:spPr>
          <a:xfrm>
            <a:off x="6235468" y="3491467"/>
            <a:ext cx="1828800" cy="875017"/>
          </a:xfrm>
          <a:prstGeom prst="rect">
            <a:avLst/>
          </a:prstGeom>
          <a:solidFill>
            <a:schemeClr val="accent1"/>
          </a:solidFill>
        </p:spPr>
        <p:txBody>
          <a:bodyPr wrap="square" rtlCol="0" anchor="ctr">
            <a:noAutofit/>
          </a:bodyPr>
          <a:lstStyle/>
          <a:p>
            <a:pPr algn="ctr"/>
            <a:r>
              <a:rPr lang="en-US" sz="2000" dirty="0">
                <a:solidFill>
                  <a:schemeClr val="bg1"/>
                </a:solidFill>
                <a:latin typeface="+mj-lt"/>
              </a:rPr>
              <a:t>Independent Practice</a:t>
            </a:r>
          </a:p>
        </p:txBody>
      </p:sp>
      <p:sp>
        <p:nvSpPr>
          <p:cNvPr id="15" name="TextBox 14"/>
          <p:cNvSpPr txBox="1"/>
          <p:nvPr/>
        </p:nvSpPr>
        <p:spPr>
          <a:xfrm>
            <a:off x="6235468" y="2701668"/>
            <a:ext cx="1828800" cy="789797"/>
          </a:xfrm>
          <a:prstGeom prst="rect">
            <a:avLst/>
          </a:prstGeom>
          <a:solidFill>
            <a:schemeClr val="accent1"/>
          </a:solidFill>
        </p:spPr>
        <p:txBody>
          <a:bodyPr wrap="square" rtlCol="0" anchor="ctr">
            <a:noAutofit/>
          </a:bodyPr>
          <a:lstStyle/>
          <a:p>
            <a:pPr algn="ctr"/>
            <a:r>
              <a:rPr lang="en-US" sz="2000" dirty="0">
                <a:solidFill>
                  <a:schemeClr val="bg1"/>
                </a:solidFill>
                <a:latin typeface="+mj-lt"/>
              </a:rPr>
              <a:t>Guided </a:t>
            </a:r>
          </a:p>
          <a:p>
            <a:pPr algn="ctr"/>
            <a:r>
              <a:rPr lang="en-US" sz="2000" dirty="0">
                <a:solidFill>
                  <a:schemeClr val="bg1"/>
                </a:solidFill>
                <a:latin typeface="+mj-lt"/>
              </a:rPr>
              <a:t>Practice</a:t>
            </a:r>
          </a:p>
        </p:txBody>
      </p:sp>
      <p:sp>
        <p:nvSpPr>
          <p:cNvPr id="16" name="TextBox 15"/>
          <p:cNvSpPr txBox="1"/>
          <p:nvPr/>
        </p:nvSpPr>
        <p:spPr>
          <a:xfrm>
            <a:off x="4270672" y="2240005"/>
            <a:ext cx="1828800" cy="461665"/>
          </a:xfrm>
          <a:prstGeom prst="rect">
            <a:avLst/>
          </a:prstGeom>
          <a:solidFill>
            <a:schemeClr val="accent6">
              <a:lumMod val="75000"/>
            </a:schemeClr>
          </a:solidFill>
        </p:spPr>
        <p:txBody>
          <a:bodyPr wrap="square" rtlCol="0">
            <a:noAutofit/>
          </a:bodyPr>
          <a:lstStyle/>
          <a:p>
            <a:pPr algn="ctr"/>
            <a:r>
              <a:rPr lang="en-US" sz="2400" b="1" dirty="0">
                <a:solidFill>
                  <a:schemeClr val="bg1"/>
                </a:solidFill>
                <a:latin typeface="+mj-lt"/>
              </a:rPr>
              <a:t>Modeling</a:t>
            </a:r>
          </a:p>
        </p:txBody>
      </p:sp>
      <p:sp>
        <p:nvSpPr>
          <p:cNvPr id="17" name="TextBox 16"/>
          <p:cNvSpPr txBox="1"/>
          <p:nvPr/>
        </p:nvSpPr>
        <p:spPr>
          <a:xfrm>
            <a:off x="6235468" y="2240004"/>
            <a:ext cx="1828800" cy="461665"/>
          </a:xfrm>
          <a:prstGeom prst="rect">
            <a:avLst/>
          </a:prstGeom>
          <a:solidFill>
            <a:schemeClr val="accent1">
              <a:lumMod val="75000"/>
            </a:schemeClr>
          </a:solidFill>
        </p:spPr>
        <p:txBody>
          <a:bodyPr wrap="square" rtlCol="0">
            <a:noAutofit/>
          </a:bodyPr>
          <a:lstStyle/>
          <a:p>
            <a:pPr algn="ctr"/>
            <a:r>
              <a:rPr lang="en-US" sz="2400" b="1" dirty="0">
                <a:solidFill>
                  <a:schemeClr val="bg1"/>
                </a:solidFill>
                <a:latin typeface="+mj-lt"/>
              </a:rPr>
              <a:t>Practice</a:t>
            </a:r>
          </a:p>
        </p:txBody>
      </p:sp>
      <p:sp>
        <p:nvSpPr>
          <p:cNvPr id="18" name="TextBox 17"/>
          <p:cNvSpPr txBox="1"/>
          <p:nvPr/>
        </p:nvSpPr>
        <p:spPr>
          <a:xfrm>
            <a:off x="4825839" y="1778341"/>
            <a:ext cx="718466" cy="461665"/>
          </a:xfrm>
          <a:prstGeom prst="rect">
            <a:avLst/>
          </a:prstGeom>
          <a:noFill/>
        </p:spPr>
        <p:txBody>
          <a:bodyPr wrap="none" rtlCol="0">
            <a:spAutoFit/>
          </a:bodyPr>
          <a:lstStyle/>
          <a:p>
            <a:r>
              <a:rPr lang="en-US" sz="2400" dirty="0">
                <a:solidFill>
                  <a:schemeClr val="accent6"/>
                </a:solidFill>
                <a:latin typeface="+mj-lt"/>
              </a:rPr>
              <a:t>I Do</a:t>
            </a:r>
          </a:p>
        </p:txBody>
      </p:sp>
      <p:sp>
        <p:nvSpPr>
          <p:cNvPr id="19" name="TextBox 18"/>
          <p:cNvSpPr txBox="1"/>
          <p:nvPr/>
        </p:nvSpPr>
        <p:spPr>
          <a:xfrm>
            <a:off x="8082521" y="2865733"/>
            <a:ext cx="1828800" cy="461665"/>
          </a:xfrm>
          <a:prstGeom prst="rect">
            <a:avLst/>
          </a:prstGeom>
          <a:noFill/>
        </p:spPr>
        <p:txBody>
          <a:bodyPr wrap="square" rtlCol="0">
            <a:spAutoFit/>
          </a:bodyPr>
          <a:lstStyle/>
          <a:p>
            <a:r>
              <a:rPr lang="en-US" sz="2400" dirty="0">
                <a:solidFill>
                  <a:schemeClr val="accent1"/>
                </a:solidFill>
                <a:latin typeface="+mj-lt"/>
              </a:rPr>
              <a:t>We Do</a:t>
            </a:r>
          </a:p>
        </p:txBody>
      </p:sp>
      <p:sp>
        <p:nvSpPr>
          <p:cNvPr id="20" name="TextBox 19"/>
          <p:cNvSpPr txBox="1"/>
          <p:nvPr/>
        </p:nvSpPr>
        <p:spPr>
          <a:xfrm>
            <a:off x="8082521" y="3698142"/>
            <a:ext cx="1595817" cy="461665"/>
          </a:xfrm>
          <a:prstGeom prst="rect">
            <a:avLst/>
          </a:prstGeom>
          <a:noFill/>
        </p:spPr>
        <p:txBody>
          <a:bodyPr wrap="square" rtlCol="0">
            <a:spAutoFit/>
          </a:bodyPr>
          <a:lstStyle/>
          <a:p>
            <a:r>
              <a:rPr lang="en-US" sz="2400" dirty="0">
                <a:solidFill>
                  <a:schemeClr val="accent1"/>
                </a:solidFill>
                <a:latin typeface="+mj-lt"/>
              </a:rPr>
              <a:t>You Do</a:t>
            </a:r>
          </a:p>
        </p:txBody>
      </p:sp>
      <p:sp>
        <p:nvSpPr>
          <p:cNvPr id="21" name="Rectangle 20"/>
          <p:cNvSpPr/>
          <p:nvPr/>
        </p:nvSpPr>
        <p:spPr>
          <a:xfrm>
            <a:off x="4270672" y="4543683"/>
            <a:ext cx="3793596" cy="437680"/>
          </a:xfrm>
          <a:prstGeom prst="rect">
            <a:avLst/>
          </a:prstGeom>
          <a:solidFill>
            <a:schemeClr val="accent2">
              <a:lumMod val="75000"/>
            </a:schemeClr>
          </a:solidFill>
        </p:spPr>
        <p:txBody>
          <a:bodyPr wrap="square">
            <a:noAutofit/>
          </a:bodyPr>
          <a:lstStyle/>
          <a:p>
            <a:pPr algn="ctr"/>
            <a:r>
              <a:rPr lang="en-US" b="1" dirty="0">
                <a:solidFill>
                  <a:schemeClr val="bg1"/>
                </a:solidFill>
                <a:latin typeface="+mj-lt"/>
              </a:rPr>
              <a:t>Supporting Practices</a:t>
            </a:r>
            <a:endParaRPr lang="en-US" dirty="0">
              <a:solidFill>
                <a:schemeClr val="bg1"/>
              </a:solidFill>
              <a:latin typeface="+mj-lt"/>
            </a:endParaRPr>
          </a:p>
        </p:txBody>
      </p:sp>
      <p:sp>
        <p:nvSpPr>
          <p:cNvPr id="22" name="Rectangle 21"/>
          <p:cNvSpPr/>
          <p:nvPr/>
        </p:nvSpPr>
        <p:spPr>
          <a:xfrm>
            <a:off x="4270672" y="4884972"/>
            <a:ext cx="3793596" cy="1085957"/>
          </a:xfrm>
          <a:prstGeom prst="rect">
            <a:avLst/>
          </a:prstGeom>
          <a:solidFill>
            <a:schemeClr val="accent2"/>
          </a:solidFill>
        </p:spPr>
        <p:txBody>
          <a:bodyPr wrap="square">
            <a:noAutofit/>
          </a:bodyPr>
          <a:lstStyle/>
          <a:p>
            <a:pPr marL="114300" indent="-114300">
              <a:buFont typeface="Arial" panose="020B0604020202020204" pitchFamily="34" charset="0"/>
              <a:buChar char="•"/>
              <a:tabLst>
                <a:tab pos="114300" algn="l"/>
              </a:tabLst>
            </a:pPr>
            <a:r>
              <a:rPr lang="en-US" sz="1600" dirty="0">
                <a:solidFill>
                  <a:schemeClr val="bg1"/>
                </a:solidFill>
                <a:latin typeface="+mj-lt"/>
              </a:rPr>
              <a:t>Asking the right questions </a:t>
            </a:r>
          </a:p>
          <a:p>
            <a:pPr marL="114300" indent="-114300">
              <a:buFont typeface="Arial" panose="020B0604020202020204" pitchFamily="34" charset="0"/>
              <a:buChar char="•"/>
              <a:tabLst>
                <a:tab pos="114300" algn="l"/>
              </a:tabLst>
            </a:pPr>
            <a:r>
              <a:rPr lang="en-US" sz="1600" dirty="0">
                <a:solidFill>
                  <a:schemeClr val="bg1"/>
                </a:solidFill>
                <a:latin typeface="+mj-lt"/>
              </a:rPr>
              <a:t>Eliciting frequent responses</a:t>
            </a:r>
          </a:p>
          <a:p>
            <a:pPr marL="114300" indent="-114300">
              <a:buFont typeface="Arial" panose="020B0604020202020204" pitchFamily="34" charset="0"/>
              <a:buChar char="•"/>
              <a:tabLst>
                <a:tab pos="114300" algn="l"/>
              </a:tabLst>
            </a:pPr>
            <a:r>
              <a:rPr lang="en-US" sz="1600" dirty="0">
                <a:solidFill>
                  <a:schemeClr val="bg1"/>
                </a:solidFill>
                <a:latin typeface="+mj-lt"/>
              </a:rPr>
              <a:t>Providing immediate specific feedback</a:t>
            </a:r>
          </a:p>
          <a:p>
            <a:pPr marL="114300" indent="-114300">
              <a:buFont typeface="Arial" panose="020B0604020202020204" pitchFamily="34" charset="0"/>
              <a:buChar char="•"/>
              <a:tabLst>
                <a:tab pos="114300" algn="l"/>
              </a:tabLst>
            </a:pPr>
            <a:r>
              <a:rPr lang="en-US" sz="1600" dirty="0">
                <a:solidFill>
                  <a:schemeClr val="bg1"/>
                </a:solidFill>
                <a:latin typeface="+mj-lt"/>
              </a:rPr>
              <a:t>Maintaining a brisk pace</a:t>
            </a:r>
          </a:p>
        </p:txBody>
      </p:sp>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28644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Adapt mathematics content</a:t>
            </a:r>
          </a:p>
        </p:txBody>
      </p:sp>
      <p:sp>
        <p:nvSpPr>
          <p:cNvPr id="8" name="Rectangle 7"/>
          <p:cNvSpPr/>
          <p:nvPr/>
        </p:nvSpPr>
        <p:spPr>
          <a:xfrm>
            <a:off x="203200" y="2701669"/>
            <a:ext cx="3759200" cy="4953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Utilize explicit instruction</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 behavioral supports</a:t>
            </a:r>
          </a:p>
        </p:txBody>
      </p:sp>
      <p:sp>
        <p:nvSpPr>
          <p:cNvPr id="12" name="Rectangle 11"/>
          <p:cNvSpPr/>
          <p:nvPr/>
        </p:nvSpPr>
        <p:spPr>
          <a:xfrm>
            <a:off x="203200" y="3298569"/>
            <a:ext cx="3759200" cy="4953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Explicitly teach transfer</a:t>
            </a:r>
          </a:p>
        </p:txBody>
      </p:sp>
      <p:sp>
        <p:nvSpPr>
          <p:cNvPr id="10" name="TextBox 9"/>
          <p:cNvSpPr txBox="1"/>
          <p:nvPr/>
        </p:nvSpPr>
        <p:spPr>
          <a:xfrm>
            <a:off x="203199" y="3793869"/>
            <a:ext cx="3759201" cy="646331"/>
          </a:xfrm>
          <a:prstGeom prst="rect">
            <a:avLst/>
          </a:prstGeom>
          <a:noFill/>
        </p:spPr>
        <p:txBody>
          <a:bodyPr wrap="square" rtlCol="0">
            <a:spAutoFit/>
          </a:bodyPr>
          <a:lstStyle/>
          <a:p>
            <a:r>
              <a:rPr lang="en-US" dirty="0">
                <a:solidFill>
                  <a:schemeClr val="tx2"/>
                </a:solidFill>
              </a:rPr>
              <a:t>Explicitly teach how current learning relates to other learning</a:t>
            </a:r>
          </a:p>
        </p:txBody>
      </p:sp>
      <p:sp>
        <p:nvSpPr>
          <p:cNvPr id="11" name="TextBox 10"/>
          <p:cNvSpPr txBox="1"/>
          <p:nvPr/>
        </p:nvSpPr>
        <p:spPr>
          <a:xfrm>
            <a:off x="4519817" y="1633720"/>
            <a:ext cx="1085554" cy="1077218"/>
          </a:xfrm>
          <a:prstGeom prst="rect">
            <a:avLst/>
          </a:prstGeom>
          <a:noFill/>
        </p:spPr>
        <p:txBody>
          <a:bodyPr wrap="none" rtlCol="0">
            <a:spAutoFit/>
          </a:bodyPr>
          <a:lstStyle/>
          <a:p>
            <a:pPr algn="r"/>
            <a:r>
              <a:rPr lang="en-US" sz="3200" dirty="0">
                <a:solidFill>
                  <a:schemeClr val="accent4"/>
                </a:solidFill>
              </a:rPr>
              <a:t>405</a:t>
            </a:r>
          </a:p>
          <a:p>
            <a:pPr algn="r"/>
            <a:r>
              <a:rPr lang="en-US" sz="3200" u="sng" dirty="0">
                <a:solidFill>
                  <a:schemeClr val="accent4"/>
                </a:solidFill>
              </a:rPr>
              <a:t>+   16</a:t>
            </a:r>
          </a:p>
        </p:txBody>
      </p:sp>
      <p:sp>
        <p:nvSpPr>
          <p:cNvPr id="13" name="TextBox 12"/>
          <p:cNvSpPr txBox="1"/>
          <p:nvPr/>
        </p:nvSpPr>
        <p:spPr>
          <a:xfrm>
            <a:off x="6182025" y="1624451"/>
            <a:ext cx="1293944" cy="1077218"/>
          </a:xfrm>
          <a:prstGeom prst="rect">
            <a:avLst/>
          </a:prstGeom>
          <a:noFill/>
        </p:spPr>
        <p:txBody>
          <a:bodyPr wrap="none" rtlCol="0">
            <a:spAutoFit/>
          </a:bodyPr>
          <a:lstStyle/>
          <a:p>
            <a:pPr algn="r"/>
            <a:r>
              <a:rPr lang="en-US" sz="3200" dirty="0">
                <a:solidFill>
                  <a:schemeClr val="accent4"/>
                </a:solidFill>
              </a:rPr>
              <a:t>4305</a:t>
            </a:r>
          </a:p>
          <a:p>
            <a:pPr algn="r"/>
            <a:r>
              <a:rPr lang="en-US" sz="3200" u="sng" dirty="0">
                <a:solidFill>
                  <a:schemeClr val="accent4"/>
                </a:solidFill>
              </a:rPr>
              <a:t>+   216</a:t>
            </a:r>
          </a:p>
        </p:txBody>
      </p:sp>
      <p:sp>
        <p:nvSpPr>
          <p:cNvPr id="3" name="TextBox 2"/>
          <p:cNvSpPr txBox="1"/>
          <p:nvPr/>
        </p:nvSpPr>
        <p:spPr>
          <a:xfrm>
            <a:off x="4178002" y="3332204"/>
            <a:ext cx="4965998" cy="923330"/>
          </a:xfrm>
          <a:prstGeom prst="rect">
            <a:avLst/>
          </a:prstGeom>
          <a:noFill/>
        </p:spPr>
        <p:txBody>
          <a:bodyPr wrap="square" rtlCol="0">
            <a:spAutoFit/>
          </a:bodyPr>
          <a:lstStyle/>
          <a:p>
            <a:r>
              <a:rPr lang="en-US" dirty="0" err="1">
                <a:solidFill>
                  <a:schemeClr val="accent4"/>
                </a:solidFill>
              </a:rPr>
              <a:t>Marney</a:t>
            </a:r>
            <a:r>
              <a:rPr lang="en-US" dirty="0">
                <a:solidFill>
                  <a:schemeClr val="accent4"/>
                </a:solidFill>
              </a:rPr>
              <a:t> baked 89 cookies and sold 40 cookies at the bake sale. How many cookies does </a:t>
            </a:r>
            <a:r>
              <a:rPr lang="en-US" dirty="0" err="1">
                <a:solidFill>
                  <a:schemeClr val="accent4"/>
                </a:solidFill>
              </a:rPr>
              <a:t>Marney</a:t>
            </a:r>
            <a:r>
              <a:rPr lang="en-US" dirty="0">
                <a:solidFill>
                  <a:schemeClr val="accent4"/>
                </a:solidFill>
              </a:rPr>
              <a:t> have left?</a:t>
            </a:r>
          </a:p>
        </p:txBody>
      </p:sp>
      <p:sp>
        <p:nvSpPr>
          <p:cNvPr id="14" name="TextBox 13"/>
          <p:cNvSpPr txBox="1"/>
          <p:nvPr/>
        </p:nvSpPr>
        <p:spPr>
          <a:xfrm>
            <a:off x="4178002" y="4319888"/>
            <a:ext cx="4965998" cy="646331"/>
          </a:xfrm>
          <a:prstGeom prst="rect">
            <a:avLst/>
          </a:prstGeom>
          <a:noFill/>
        </p:spPr>
        <p:txBody>
          <a:bodyPr wrap="square" rtlCol="0">
            <a:spAutoFit/>
          </a:bodyPr>
          <a:lstStyle/>
          <a:p>
            <a:r>
              <a:rPr lang="en-US" dirty="0" err="1">
                <a:solidFill>
                  <a:schemeClr val="accent4"/>
                </a:solidFill>
              </a:rPr>
              <a:t>Marney</a:t>
            </a:r>
            <a:r>
              <a:rPr lang="en-US" dirty="0">
                <a:solidFill>
                  <a:schemeClr val="accent4"/>
                </a:solidFill>
              </a:rPr>
              <a:t> had $89 and spent $40 on shoes. How many much does </a:t>
            </a:r>
            <a:r>
              <a:rPr lang="en-US" dirty="0" err="1">
                <a:solidFill>
                  <a:schemeClr val="accent4"/>
                </a:solidFill>
              </a:rPr>
              <a:t>Marney</a:t>
            </a:r>
            <a:r>
              <a:rPr lang="en-US" dirty="0">
                <a:solidFill>
                  <a:schemeClr val="accent4"/>
                </a:solidFill>
              </a:rPr>
              <a:t> have left? </a:t>
            </a:r>
          </a:p>
        </p:txBody>
      </p:sp>
      <p:sp>
        <p:nvSpPr>
          <p:cNvPr id="15" name="TextBox 14"/>
          <p:cNvSpPr txBox="1"/>
          <p:nvPr/>
        </p:nvSpPr>
        <p:spPr>
          <a:xfrm>
            <a:off x="4178002" y="5030573"/>
            <a:ext cx="4965998" cy="923330"/>
          </a:xfrm>
          <a:prstGeom prst="rect">
            <a:avLst/>
          </a:prstGeom>
          <a:noFill/>
        </p:spPr>
        <p:txBody>
          <a:bodyPr wrap="square" rtlCol="0">
            <a:spAutoFit/>
          </a:bodyPr>
          <a:lstStyle/>
          <a:p>
            <a:r>
              <a:rPr lang="en-US" dirty="0" err="1">
                <a:solidFill>
                  <a:schemeClr val="accent4"/>
                </a:solidFill>
              </a:rPr>
              <a:t>Marney</a:t>
            </a:r>
            <a:r>
              <a:rPr lang="en-US" dirty="0">
                <a:solidFill>
                  <a:schemeClr val="accent4"/>
                </a:solidFill>
              </a:rPr>
              <a:t> had $89 and spent $40 on shoes. How much money will </a:t>
            </a:r>
            <a:r>
              <a:rPr lang="en-US" dirty="0" err="1">
                <a:solidFill>
                  <a:schemeClr val="accent4"/>
                </a:solidFill>
              </a:rPr>
              <a:t>Marney</a:t>
            </a:r>
            <a:r>
              <a:rPr lang="en-US" dirty="0">
                <a:solidFill>
                  <a:schemeClr val="accent4"/>
                </a:solidFill>
              </a:rPr>
              <a:t> have after buying the shoes? </a:t>
            </a:r>
          </a:p>
        </p:txBody>
      </p:sp>
      <p:sp>
        <p:nvSpPr>
          <p:cNvPr id="4" name="Footer Placeholder 3"/>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67861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ppt_y</p:attrName>
                                        </p:attrNameLst>
                                      </p:cBhvr>
                                      <p:tavLst>
                                        <p:tav tm="0">
                                          <p:val>
                                            <p:strVal val="#ppt_y+#ppt_h*1.125000"/>
                                          </p:val>
                                        </p:tav>
                                        <p:tav tm="100000">
                                          <p:val>
                                            <p:strVal val="#ppt_y"/>
                                          </p:val>
                                        </p:tav>
                                      </p:tavLst>
                                    </p:anim>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p:tgtEl>
                                          <p:spTgt spid="13"/>
                                        </p:tgtEl>
                                        <p:attrNameLst>
                                          <p:attrName>ppt_y</p:attrName>
                                        </p:attrNameLst>
                                      </p:cBhvr>
                                      <p:tavLst>
                                        <p:tav tm="0">
                                          <p:val>
                                            <p:strVal val="#ppt_y+#ppt_h*1.125000"/>
                                          </p:val>
                                        </p:tav>
                                        <p:tav tm="100000">
                                          <p:val>
                                            <p:strVal val="#ppt_y"/>
                                          </p:val>
                                        </p:tav>
                                      </p:tavLst>
                                    </p:anim>
                                    <p:animEffect transition="in" filter="wipe(up)">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p:tgtEl>
                                          <p:spTgt spid="3"/>
                                        </p:tgtEl>
                                        <p:attrNameLst>
                                          <p:attrName>ppt_y</p:attrName>
                                        </p:attrNameLst>
                                      </p:cBhvr>
                                      <p:tavLst>
                                        <p:tav tm="0">
                                          <p:val>
                                            <p:strVal val="#ppt_y+#ppt_h*1.125000"/>
                                          </p:val>
                                        </p:tav>
                                        <p:tav tm="100000">
                                          <p:val>
                                            <p:strVal val="#ppt_y"/>
                                          </p:val>
                                        </p:tav>
                                      </p:tavLst>
                                    </p:anim>
                                    <p:animEffect transition="in" filter="wipe(up)">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ppt_y</p:attrName>
                                        </p:attrNameLst>
                                      </p:cBhvr>
                                      <p:tavLst>
                                        <p:tav tm="0">
                                          <p:val>
                                            <p:strVal val="#ppt_y+#ppt_h*1.125000"/>
                                          </p:val>
                                        </p:tav>
                                        <p:tav tm="100000">
                                          <p:val>
                                            <p:strVal val="#ppt_y"/>
                                          </p:val>
                                        </p:tav>
                                      </p:tavLst>
                                    </p:anim>
                                    <p:animEffect transition="in" filter="wipe(up)">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p:tgtEl>
                                          <p:spTgt spid="15"/>
                                        </p:tgtEl>
                                        <p:attrNameLst>
                                          <p:attrName>ppt_y</p:attrName>
                                        </p:attrNameLst>
                                      </p:cBhvr>
                                      <p:tavLst>
                                        <p:tav tm="0">
                                          <p:val>
                                            <p:strVal val="#ppt_y+#ppt_h*1.125000"/>
                                          </p:val>
                                        </p:tav>
                                        <p:tav tm="100000">
                                          <p:val>
                                            <p:strVal val="#ppt_y"/>
                                          </p:val>
                                        </p:tav>
                                      </p:tavLst>
                                    </p:anim>
                                    <p:animEffect transition="in" filter="wipe(up)">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3" grpId="0"/>
      <p:bldP spid="14" grpId="0"/>
      <p:bldP spid="15"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1" y="314069"/>
            <a:ext cx="5056909" cy="983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Adaptation</a:t>
            </a:r>
          </a:p>
        </p:txBody>
      </p:sp>
      <p:sp>
        <p:nvSpPr>
          <p:cNvPr id="5" name="Rectangle 4"/>
          <p:cNvSpPr/>
          <p:nvPr/>
        </p:nvSpPr>
        <p:spPr>
          <a:xfrm>
            <a:off x="203200" y="314069"/>
            <a:ext cx="3759200"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 with greater fidelity</a:t>
            </a:r>
          </a:p>
        </p:txBody>
      </p:sp>
      <p:sp>
        <p:nvSpPr>
          <p:cNvPr id="6" name="Rectangle 5"/>
          <p:cNvSpPr/>
          <p:nvPr/>
        </p:nvSpPr>
        <p:spPr>
          <a:xfrm>
            <a:off x="203200" y="1507869"/>
            <a:ext cx="37592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 dosage</a:t>
            </a:r>
          </a:p>
        </p:txBody>
      </p:sp>
      <p:sp>
        <p:nvSpPr>
          <p:cNvPr id="7" name="Rectangle 6"/>
          <p:cNvSpPr/>
          <p:nvPr/>
        </p:nvSpPr>
        <p:spPr>
          <a:xfrm>
            <a:off x="203200" y="2104769"/>
            <a:ext cx="3759200" cy="495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Adapt mathematics content</a:t>
            </a:r>
          </a:p>
        </p:txBody>
      </p:sp>
      <p:sp>
        <p:nvSpPr>
          <p:cNvPr id="8" name="Rectangle 7"/>
          <p:cNvSpPr/>
          <p:nvPr/>
        </p:nvSpPr>
        <p:spPr>
          <a:xfrm>
            <a:off x="203200" y="2701669"/>
            <a:ext cx="3759200" cy="4953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Utilize explicit instruction</a:t>
            </a:r>
          </a:p>
        </p:txBody>
      </p:sp>
      <p:sp>
        <p:nvSpPr>
          <p:cNvPr id="9" name="Rectangle 8"/>
          <p:cNvSpPr/>
          <p:nvPr/>
        </p:nvSpPr>
        <p:spPr>
          <a:xfrm>
            <a:off x="203200" y="910969"/>
            <a:ext cx="37592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 behavioral supports</a:t>
            </a:r>
          </a:p>
        </p:txBody>
      </p:sp>
      <p:sp>
        <p:nvSpPr>
          <p:cNvPr id="12" name="Rectangle 11"/>
          <p:cNvSpPr/>
          <p:nvPr/>
        </p:nvSpPr>
        <p:spPr>
          <a:xfrm>
            <a:off x="203200" y="3298569"/>
            <a:ext cx="3759200" cy="4953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Explicitly teach transfer</a:t>
            </a:r>
          </a:p>
        </p:txBody>
      </p:sp>
      <p:sp>
        <p:nvSpPr>
          <p:cNvPr id="4" name="Footer Placeholder 3"/>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906221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Tier 2</a:t>
            </a:r>
          </a:p>
        </p:txBody>
      </p:sp>
      <p:sp>
        <p:nvSpPr>
          <p:cNvPr id="2" name="Content Placeholder 1"/>
          <p:cNvSpPr>
            <a:spLocks noGrp="1"/>
          </p:cNvSpPr>
          <p:nvPr>
            <p:ph idx="1"/>
          </p:nvPr>
        </p:nvSpPr>
        <p:spPr/>
        <p:txBody>
          <a:bodyPr/>
          <a:lstStyle/>
          <a:p>
            <a:r>
              <a:rPr lang="en-US"/>
              <a:t>Martha</a:t>
            </a:r>
            <a:endParaRPr lang="en-US" dirty="0"/>
          </a:p>
        </p:txBody>
      </p:sp>
      <p:grpSp>
        <p:nvGrpSpPr>
          <p:cNvPr id="15" name="Group 3"/>
          <p:cNvGrpSpPr>
            <a:grpSpLocks/>
          </p:cNvGrpSpPr>
          <p:nvPr/>
        </p:nvGrpSpPr>
        <p:grpSpPr bwMode="auto">
          <a:xfrm>
            <a:off x="609600" y="2514600"/>
            <a:ext cx="7959725" cy="4614862"/>
            <a:chOff x="1090" y="1077"/>
            <a:chExt cx="4308" cy="2496"/>
          </a:xfrm>
        </p:grpSpPr>
        <p:pic>
          <p:nvPicPr>
            <p:cNvPr id="1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90" y="1077"/>
              <a:ext cx="4308" cy="24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90" y="1077"/>
              <a:ext cx="4308" cy="24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Line 6"/>
            <p:cNvSpPr>
              <a:spLocks noChangeShapeType="1"/>
            </p:cNvSpPr>
            <p:nvPr/>
          </p:nvSpPr>
          <p:spPr bwMode="auto">
            <a:xfrm flipV="1">
              <a:off x="2358" y="1420"/>
              <a:ext cx="0" cy="165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7"/>
            <p:cNvSpPr>
              <a:spLocks noChangeShapeType="1"/>
            </p:cNvSpPr>
            <p:nvPr/>
          </p:nvSpPr>
          <p:spPr bwMode="auto">
            <a:xfrm flipV="1">
              <a:off x="3102" y="1420"/>
              <a:ext cx="0" cy="165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8"/>
            <p:cNvSpPr>
              <a:spLocks noChangeShapeType="1"/>
            </p:cNvSpPr>
            <p:nvPr/>
          </p:nvSpPr>
          <p:spPr bwMode="auto">
            <a:xfrm flipV="1">
              <a:off x="1967" y="2620"/>
              <a:ext cx="1496" cy="17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9"/>
            <p:cNvSpPr>
              <a:spLocks noChangeShapeType="1"/>
            </p:cNvSpPr>
            <p:nvPr/>
          </p:nvSpPr>
          <p:spPr bwMode="auto">
            <a:xfrm flipV="1">
              <a:off x="2359" y="1419"/>
              <a:ext cx="1" cy="165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0"/>
            <p:cNvSpPr>
              <a:spLocks noChangeShapeType="1"/>
            </p:cNvSpPr>
            <p:nvPr/>
          </p:nvSpPr>
          <p:spPr bwMode="auto">
            <a:xfrm flipV="1">
              <a:off x="3103" y="1419"/>
              <a:ext cx="1" cy="165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Text Box 11"/>
            <p:cNvSpPr txBox="1">
              <a:spLocks noChangeArrowheads="1"/>
            </p:cNvSpPr>
            <p:nvPr/>
          </p:nvSpPr>
          <p:spPr bwMode="auto">
            <a:xfrm>
              <a:off x="1872" y="2688"/>
              <a:ext cx="232"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a:t>X</a:t>
              </a:r>
              <a:endParaRPr lang="en-US"/>
            </a:p>
          </p:txBody>
        </p:sp>
        <p:sp>
          <p:nvSpPr>
            <p:cNvPr id="24" name="Text Box 12"/>
            <p:cNvSpPr txBox="1">
              <a:spLocks noChangeArrowheads="1"/>
            </p:cNvSpPr>
            <p:nvPr/>
          </p:nvSpPr>
          <p:spPr bwMode="auto">
            <a:xfrm>
              <a:off x="3360" y="2496"/>
              <a:ext cx="232" cy="1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a:t>X</a:t>
              </a:r>
              <a:endParaRPr lang="en-US"/>
            </a:p>
          </p:txBody>
        </p:sp>
        <p:sp>
          <p:nvSpPr>
            <p:cNvPr id="25" name="Line 13"/>
            <p:cNvSpPr>
              <a:spLocks noChangeShapeType="1"/>
            </p:cNvSpPr>
            <p:nvPr/>
          </p:nvSpPr>
          <p:spPr bwMode="auto">
            <a:xfrm flipH="1">
              <a:off x="3308" y="1914"/>
              <a:ext cx="653" cy="64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Text Box 14"/>
            <p:cNvSpPr txBox="1">
              <a:spLocks noChangeArrowheads="1"/>
            </p:cNvSpPr>
            <p:nvPr/>
          </p:nvSpPr>
          <p:spPr bwMode="auto">
            <a:xfrm>
              <a:off x="3205" y="1477"/>
              <a:ext cx="1877" cy="383"/>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dirty="0">
                  <a:latin typeface="+mn-lt"/>
                </a:rPr>
                <a:t>Martha’s slope: </a:t>
              </a:r>
            </a:p>
            <a:p>
              <a:pPr algn="ctr">
                <a:spcBef>
                  <a:spcPct val="50000"/>
                </a:spcBef>
              </a:pPr>
              <a:r>
                <a:rPr lang="en-US" sz="1600" dirty="0">
                  <a:latin typeface="+mn-lt"/>
                </a:rPr>
                <a:t>(10 – 6) ÷ 8 = 0.5</a:t>
              </a:r>
            </a:p>
          </p:txBody>
        </p:sp>
      </p:grpSp>
      <p:sp>
        <p:nvSpPr>
          <p:cNvPr id="27" name="Rectangle 26"/>
          <p:cNvSpPr/>
          <p:nvPr/>
        </p:nvSpPr>
        <p:spPr>
          <a:xfrm>
            <a:off x="5782236" y="4776408"/>
            <a:ext cx="3164012" cy="67979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Martha requires Tier 3</a:t>
            </a:r>
          </a:p>
        </p:txBody>
      </p:sp>
      <p:sp>
        <p:nvSpPr>
          <p:cNvPr id="4" name="Footer Placeholder 3"/>
          <p:cNvSpPr>
            <a:spLocks noGrp="1"/>
          </p:cNvSpPr>
          <p:nvPr>
            <p:ph type="ftr" sz="quarter" idx="11"/>
          </p:nvPr>
        </p:nvSpPr>
        <p:spPr/>
        <p:txBody>
          <a:bodyPr/>
          <a:lstStyle/>
          <a:p>
            <a:r>
              <a:rPr lang="en-US">
                <a:latin typeface="Calibri"/>
              </a:rPr>
              <a:t>Copyright 2018 Sarah R. Powell, Ph.D.</a:t>
            </a:r>
            <a:endParaRPr lang="en-US" dirty="0">
              <a:latin typeface="Calibri"/>
            </a:endParaRPr>
          </a:p>
        </p:txBody>
      </p:sp>
    </p:spTree>
    <p:extLst>
      <p:ext uri="{BB962C8B-B14F-4D97-AF65-F5344CB8AC3E}">
        <p14:creationId xmlns:p14="http://schemas.microsoft.com/office/powerpoint/2010/main" val="209294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Copyright 2018 Sarah R. Powell, Ph.D.</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94760" y="599439"/>
            <a:ext cx="4648200" cy="6153955"/>
          </a:xfrm>
          <a:prstGeom prst="rect">
            <a:avLst/>
          </a:prstGeom>
        </p:spPr>
      </p:pic>
      <p:sp>
        <p:nvSpPr>
          <p:cNvPr id="3" name="TextBox 2"/>
          <p:cNvSpPr txBox="1"/>
          <p:nvPr/>
        </p:nvSpPr>
        <p:spPr>
          <a:xfrm>
            <a:off x="5029200" y="2209800"/>
            <a:ext cx="3124200" cy="523220"/>
          </a:xfrm>
          <a:prstGeom prst="rect">
            <a:avLst/>
          </a:prstGeom>
          <a:noFill/>
        </p:spPr>
        <p:txBody>
          <a:bodyPr wrap="square" rtlCol="0">
            <a:spAutoFit/>
          </a:bodyPr>
          <a:lstStyle/>
          <a:p>
            <a:r>
              <a:rPr lang="en-US" sz="2800" b="1" dirty="0">
                <a:solidFill>
                  <a:schemeClr val="accent4"/>
                </a:solidFill>
              </a:rPr>
              <a:t>Intervention</a:t>
            </a:r>
          </a:p>
        </p:txBody>
      </p:sp>
      <p:sp>
        <p:nvSpPr>
          <p:cNvPr id="9" name="TextBox 8"/>
          <p:cNvSpPr txBox="1"/>
          <p:nvPr/>
        </p:nvSpPr>
        <p:spPr>
          <a:xfrm>
            <a:off x="4330700" y="5105400"/>
            <a:ext cx="4521200" cy="523220"/>
          </a:xfrm>
          <a:prstGeom prst="rect">
            <a:avLst/>
          </a:prstGeom>
          <a:noFill/>
        </p:spPr>
        <p:txBody>
          <a:bodyPr wrap="square" rtlCol="0">
            <a:spAutoFit/>
          </a:bodyPr>
          <a:lstStyle/>
          <a:p>
            <a:r>
              <a:rPr lang="en-US" sz="2800" b="1" dirty="0">
                <a:solidFill>
                  <a:schemeClr val="accent4"/>
                </a:solidFill>
              </a:rPr>
              <a:t>Intervention (Adapted)</a:t>
            </a:r>
          </a:p>
        </p:txBody>
      </p:sp>
      <p:sp>
        <p:nvSpPr>
          <p:cNvPr id="10" name="TextBox 9"/>
          <p:cNvSpPr txBox="1"/>
          <p:nvPr/>
        </p:nvSpPr>
        <p:spPr>
          <a:xfrm>
            <a:off x="4478020" y="2758420"/>
            <a:ext cx="4521200" cy="523220"/>
          </a:xfrm>
          <a:prstGeom prst="rect">
            <a:avLst/>
          </a:prstGeom>
          <a:noFill/>
        </p:spPr>
        <p:txBody>
          <a:bodyPr wrap="square" rtlCol="0">
            <a:spAutoFit/>
          </a:bodyPr>
          <a:lstStyle/>
          <a:p>
            <a:r>
              <a:rPr lang="en-US" sz="2800" b="1" dirty="0">
                <a:solidFill>
                  <a:schemeClr val="accent3"/>
                </a:solidFill>
              </a:rPr>
              <a:t>Progress Monitoring</a:t>
            </a:r>
          </a:p>
        </p:txBody>
      </p:sp>
      <p:sp>
        <p:nvSpPr>
          <p:cNvPr id="11" name="TextBox 10"/>
          <p:cNvSpPr txBox="1"/>
          <p:nvPr/>
        </p:nvSpPr>
        <p:spPr>
          <a:xfrm>
            <a:off x="4450638" y="5662732"/>
            <a:ext cx="4521200" cy="523220"/>
          </a:xfrm>
          <a:prstGeom prst="rect">
            <a:avLst/>
          </a:prstGeom>
          <a:noFill/>
        </p:spPr>
        <p:txBody>
          <a:bodyPr wrap="square" rtlCol="0">
            <a:spAutoFit/>
          </a:bodyPr>
          <a:lstStyle/>
          <a:p>
            <a:r>
              <a:rPr lang="en-US" sz="2800" b="1" dirty="0">
                <a:solidFill>
                  <a:schemeClr val="accent3"/>
                </a:solidFill>
              </a:rPr>
              <a:t>Progress Monitoring</a:t>
            </a:r>
          </a:p>
        </p:txBody>
      </p:sp>
      <p:sp>
        <p:nvSpPr>
          <p:cNvPr id="12" name="TextBox 11"/>
          <p:cNvSpPr txBox="1"/>
          <p:nvPr/>
        </p:nvSpPr>
        <p:spPr>
          <a:xfrm>
            <a:off x="4199890" y="4157712"/>
            <a:ext cx="4521200" cy="523220"/>
          </a:xfrm>
          <a:prstGeom prst="rect">
            <a:avLst/>
          </a:prstGeom>
          <a:noFill/>
        </p:spPr>
        <p:txBody>
          <a:bodyPr wrap="square" rtlCol="0">
            <a:spAutoFit/>
          </a:bodyPr>
          <a:lstStyle/>
          <a:p>
            <a:r>
              <a:rPr lang="en-US" sz="2800" b="1">
                <a:solidFill>
                  <a:schemeClr val="accent3"/>
                </a:solidFill>
              </a:rPr>
              <a:t>Diagnostic</a:t>
            </a:r>
            <a:endParaRPr lang="en-US" sz="2800" b="1" dirty="0">
              <a:solidFill>
                <a:schemeClr val="accent3"/>
              </a:solidFill>
            </a:endParaRPr>
          </a:p>
        </p:txBody>
      </p:sp>
      <p:sp>
        <p:nvSpPr>
          <p:cNvPr id="13" name="TextBox 12"/>
          <p:cNvSpPr txBox="1"/>
          <p:nvPr/>
        </p:nvSpPr>
        <p:spPr>
          <a:xfrm>
            <a:off x="4450638" y="3469898"/>
            <a:ext cx="4521200" cy="307777"/>
          </a:xfrm>
          <a:prstGeom prst="rect">
            <a:avLst/>
          </a:prstGeom>
          <a:noFill/>
        </p:spPr>
        <p:txBody>
          <a:bodyPr wrap="square" rtlCol="0">
            <a:spAutoFit/>
          </a:bodyPr>
          <a:lstStyle/>
          <a:p>
            <a:r>
              <a:rPr lang="en-US" sz="1400" b="1" dirty="0">
                <a:solidFill>
                  <a:srgbClr val="FF0000"/>
                </a:solidFill>
              </a:rPr>
              <a:t>NON-RESPONSIVE</a:t>
            </a:r>
          </a:p>
        </p:txBody>
      </p:sp>
      <p:sp>
        <p:nvSpPr>
          <p:cNvPr id="14" name="TextBox 13"/>
          <p:cNvSpPr txBox="1"/>
          <p:nvPr/>
        </p:nvSpPr>
        <p:spPr>
          <a:xfrm>
            <a:off x="4450638" y="6340357"/>
            <a:ext cx="4521200" cy="307777"/>
          </a:xfrm>
          <a:prstGeom prst="rect">
            <a:avLst/>
          </a:prstGeom>
          <a:noFill/>
        </p:spPr>
        <p:txBody>
          <a:bodyPr wrap="square" rtlCol="0">
            <a:spAutoFit/>
          </a:bodyPr>
          <a:lstStyle/>
          <a:p>
            <a:r>
              <a:rPr lang="en-US" sz="1400" b="1" dirty="0">
                <a:solidFill>
                  <a:srgbClr val="FF0000"/>
                </a:solidFill>
              </a:rPr>
              <a:t>NON-RESPONSIVE</a:t>
            </a:r>
          </a:p>
        </p:txBody>
      </p:sp>
      <p:sp>
        <p:nvSpPr>
          <p:cNvPr id="15" name="TextBox 14"/>
          <p:cNvSpPr txBox="1"/>
          <p:nvPr/>
        </p:nvSpPr>
        <p:spPr>
          <a:xfrm>
            <a:off x="6591300" y="3469898"/>
            <a:ext cx="4521200" cy="307777"/>
          </a:xfrm>
          <a:prstGeom prst="rect">
            <a:avLst/>
          </a:prstGeom>
          <a:noFill/>
        </p:spPr>
        <p:txBody>
          <a:bodyPr wrap="square" rtlCol="0">
            <a:spAutoFit/>
          </a:bodyPr>
          <a:lstStyle/>
          <a:p>
            <a:r>
              <a:rPr lang="en-US" sz="1400" b="1" dirty="0">
                <a:solidFill>
                  <a:srgbClr val="00B050"/>
                </a:solidFill>
              </a:rPr>
              <a:t>RESPONSIVE</a:t>
            </a:r>
          </a:p>
        </p:txBody>
      </p:sp>
      <p:sp>
        <p:nvSpPr>
          <p:cNvPr id="16" name="TextBox 15"/>
          <p:cNvSpPr txBox="1"/>
          <p:nvPr/>
        </p:nvSpPr>
        <p:spPr>
          <a:xfrm>
            <a:off x="6525260" y="6365498"/>
            <a:ext cx="4521200" cy="307777"/>
          </a:xfrm>
          <a:prstGeom prst="rect">
            <a:avLst/>
          </a:prstGeom>
          <a:noFill/>
        </p:spPr>
        <p:txBody>
          <a:bodyPr wrap="square" rtlCol="0">
            <a:spAutoFit/>
          </a:bodyPr>
          <a:lstStyle/>
          <a:p>
            <a:r>
              <a:rPr lang="en-US" sz="1400" b="1" dirty="0">
                <a:solidFill>
                  <a:srgbClr val="00B050"/>
                </a:solidFill>
              </a:rPr>
              <a:t>RESPONSIVE</a:t>
            </a:r>
          </a:p>
        </p:txBody>
      </p:sp>
      <p:sp>
        <p:nvSpPr>
          <p:cNvPr id="17" name="TextBox 16"/>
          <p:cNvSpPr txBox="1"/>
          <p:nvPr/>
        </p:nvSpPr>
        <p:spPr>
          <a:xfrm>
            <a:off x="5223510" y="907216"/>
            <a:ext cx="4521200" cy="523220"/>
          </a:xfrm>
          <a:prstGeom prst="rect">
            <a:avLst/>
          </a:prstGeom>
          <a:noFill/>
        </p:spPr>
        <p:txBody>
          <a:bodyPr wrap="square" rtlCol="0">
            <a:spAutoFit/>
          </a:bodyPr>
          <a:lstStyle/>
          <a:p>
            <a:r>
              <a:rPr lang="en-US" sz="2800" b="1" dirty="0"/>
              <a:t>TIER ONE</a:t>
            </a:r>
          </a:p>
        </p:txBody>
      </p:sp>
      <p:sp>
        <p:nvSpPr>
          <p:cNvPr id="18" name="TextBox 17"/>
          <p:cNvSpPr txBox="1"/>
          <p:nvPr/>
        </p:nvSpPr>
        <p:spPr>
          <a:xfrm>
            <a:off x="5594140" y="1639162"/>
            <a:ext cx="4521200" cy="400110"/>
          </a:xfrm>
          <a:prstGeom prst="rect">
            <a:avLst/>
          </a:prstGeom>
          <a:noFill/>
        </p:spPr>
        <p:txBody>
          <a:bodyPr wrap="square" rtlCol="0">
            <a:spAutoFit/>
          </a:bodyPr>
          <a:lstStyle/>
          <a:p>
            <a:r>
              <a:rPr lang="en-US" sz="2000" b="1" dirty="0">
                <a:solidFill>
                  <a:srgbClr val="FF0000"/>
                </a:solidFill>
              </a:rPr>
              <a:t>AT-RISK</a:t>
            </a:r>
          </a:p>
        </p:txBody>
      </p:sp>
      <p:sp>
        <p:nvSpPr>
          <p:cNvPr id="5" name="Right Arrow 4"/>
          <p:cNvSpPr/>
          <p:nvPr/>
        </p:nvSpPr>
        <p:spPr>
          <a:xfrm>
            <a:off x="1249680" y="2587347"/>
            <a:ext cx="2819400" cy="86536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Session 2</a:t>
            </a:r>
          </a:p>
        </p:txBody>
      </p:sp>
      <p:sp>
        <p:nvSpPr>
          <p:cNvPr id="19" name="Right Arrow 18"/>
          <p:cNvSpPr/>
          <p:nvPr/>
        </p:nvSpPr>
        <p:spPr>
          <a:xfrm>
            <a:off x="1249680" y="5446156"/>
            <a:ext cx="2819400" cy="86536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Session 2</a:t>
            </a:r>
          </a:p>
        </p:txBody>
      </p:sp>
      <p:sp>
        <p:nvSpPr>
          <p:cNvPr id="20" name="Right Arrow 19"/>
          <p:cNvSpPr/>
          <p:nvPr/>
        </p:nvSpPr>
        <p:spPr>
          <a:xfrm>
            <a:off x="1249680" y="3986639"/>
            <a:ext cx="2819400" cy="86536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Session 3</a:t>
            </a:r>
          </a:p>
        </p:txBody>
      </p:sp>
      <p:sp>
        <p:nvSpPr>
          <p:cNvPr id="24" name="Right Arrow 23"/>
          <p:cNvSpPr/>
          <p:nvPr/>
        </p:nvSpPr>
        <p:spPr>
          <a:xfrm>
            <a:off x="1249680" y="1989679"/>
            <a:ext cx="2819400" cy="86536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Session 4 and 5</a:t>
            </a:r>
          </a:p>
        </p:txBody>
      </p:sp>
      <p:sp>
        <p:nvSpPr>
          <p:cNvPr id="25" name="Right Arrow 24"/>
          <p:cNvSpPr/>
          <p:nvPr/>
        </p:nvSpPr>
        <p:spPr>
          <a:xfrm>
            <a:off x="1249680" y="4888973"/>
            <a:ext cx="2819400" cy="86536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Session 4 and 5</a:t>
            </a:r>
            <a:endParaRPr lang="en-US" dirty="0"/>
          </a:p>
        </p:txBody>
      </p:sp>
    </p:spTree>
    <p:extLst>
      <p:ext uri="{BB962C8B-B14F-4D97-AF65-F5344CB8AC3E}">
        <p14:creationId xmlns:p14="http://schemas.microsoft.com/office/powerpoint/2010/main" val="140631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dissolv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dissolve">
                                      <p:cBhvr>
                                        <p:cTn id="41" dur="500"/>
                                        <p:tgtEl>
                                          <p:spTgt spid="9"/>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dissolv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dissolv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dissolv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ppt_x"/>
                                          </p:val>
                                        </p:tav>
                                        <p:tav tm="100000">
                                          <p:val>
                                            <p:strVal val="#ppt_x"/>
                                          </p:val>
                                        </p:tav>
                                      </p:tavLst>
                                    </p:anim>
                                    <p:anim calcmode="lin" valueType="num">
                                      <p:cBhvr additive="base">
                                        <p:cTn id="7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ppt_x"/>
                                          </p:val>
                                        </p:tav>
                                        <p:tav tm="100000">
                                          <p:val>
                                            <p:strVal val="#ppt_x"/>
                                          </p:val>
                                        </p:tav>
                                      </p:tavLst>
                                    </p:anim>
                                    <p:anim calcmode="lin" valueType="num">
                                      <p:cBhvr additive="base">
                                        <p:cTn id="8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P spid="13" grpId="0"/>
      <p:bldP spid="14" grpId="0"/>
      <p:bldP spid="15" grpId="0"/>
      <p:bldP spid="16" grpId="0"/>
      <p:bldP spid="17" grpId="0"/>
      <p:bldP spid="18" grpId="0"/>
      <p:bldP spid="5" grpId="0" animBg="1"/>
      <p:bldP spid="19" grpId="0" animBg="1"/>
      <p:bldP spid="20" grpId="0" animBg="1"/>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normAutofit/>
          </a:bodyPr>
          <a:lstStyle/>
          <a:p>
            <a:r>
              <a:rPr lang="en-US" dirty="0"/>
              <a:t>Tier 2</a:t>
            </a:r>
          </a:p>
        </p:txBody>
      </p:sp>
      <p:sp>
        <p:nvSpPr>
          <p:cNvPr id="332803" name="Rectangle 3"/>
          <p:cNvSpPr>
            <a:spLocks noGrp="1" noChangeArrowheads="1"/>
          </p:cNvSpPr>
          <p:nvPr>
            <p:ph idx="1"/>
          </p:nvPr>
        </p:nvSpPr>
        <p:spPr>
          <a:xfrm>
            <a:off x="866441" y="2489200"/>
            <a:ext cx="7744159" cy="4140200"/>
          </a:xfrm>
        </p:spPr>
        <p:txBody>
          <a:bodyPr>
            <a:normAutofit lnSpcReduction="10000"/>
          </a:bodyPr>
          <a:lstStyle/>
          <a:p>
            <a:r>
              <a:rPr lang="en-US" dirty="0"/>
              <a:t>TO REVIEW…</a:t>
            </a:r>
          </a:p>
          <a:p>
            <a:r>
              <a:rPr lang="en-US" dirty="0"/>
              <a:t>Suspected at-risk students with inadequate PM performance in Tier 1 are tutored in small groups</a:t>
            </a:r>
          </a:p>
          <a:p>
            <a:pPr lvl="1"/>
            <a:r>
              <a:rPr lang="en-US" dirty="0"/>
              <a:t>Tutoring uses research-based interventions taught by school tutors</a:t>
            </a:r>
          </a:p>
          <a:p>
            <a:r>
              <a:rPr lang="en-US" dirty="0"/>
              <a:t>Student progress is monitored weekly:</a:t>
            </a:r>
          </a:p>
          <a:p>
            <a:pPr lvl="1"/>
            <a:r>
              <a:rPr lang="en-US" dirty="0"/>
              <a:t>Students with </a:t>
            </a:r>
            <a:r>
              <a:rPr lang="en-US" b="1" dirty="0">
                <a:solidFill>
                  <a:srgbClr val="00B050"/>
                </a:solidFill>
              </a:rPr>
              <a:t>adequate slopes </a:t>
            </a:r>
            <a:r>
              <a:rPr lang="en-US" dirty="0"/>
              <a:t>return to primary prevention, with continued PM</a:t>
            </a:r>
          </a:p>
          <a:p>
            <a:pPr lvl="1"/>
            <a:r>
              <a:rPr lang="en-US" dirty="0"/>
              <a:t>Students with </a:t>
            </a:r>
            <a:r>
              <a:rPr lang="en-US" b="1" dirty="0">
                <a:solidFill>
                  <a:srgbClr val="FF0000"/>
                </a:solidFill>
              </a:rPr>
              <a:t>inadequate slopes </a:t>
            </a:r>
            <a:r>
              <a:rPr lang="en-US" dirty="0"/>
              <a:t>move to tertiary prevention (Tier 3)</a:t>
            </a:r>
          </a:p>
        </p:txBody>
      </p:sp>
      <p:sp>
        <p:nvSpPr>
          <p:cNvPr id="2" name="Footer Placeholder 1"/>
          <p:cNvSpPr>
            <a:spLocks noGrp="1"/>
          </p:cNvSpPr>
          <p:nvPr>
            <p:ph type="ftr" sz="quarter" idx="11"/>
          </p:nvPr>
        </p:nvSpPr>
        <p:spPr/>
        <p:txBody>
          <a:bodyPr/>
          <a:lstStyle/>
          <a:p>
            <a:r>
              <a:rPr lang="en-US">
                <a:latin typeface="Calibri"/>
              </a:rPr>
              <a:t>Copyright 2018 Sarah R. Powell, Ph.D.</a:t>
            </a:r>
            <a:endParaRPr lang="en-US" dirty="0">
              <a:latin typeface="Calibri"/>
            </a:endParaRPr>
          </a:p>
        </p:txBody>
      </p:sp>
    </p:spTree>
    <p:extLst>
      <p:ext uri="{BB962C8B-B14F-4D97-AF65-F5344CB8AC3E}">
        <p14:creationId xmlns:p14="http://schemas.microsoft.com/office/powerpoint/2010/main" val="295938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a:t>Contact Information</a:t>
            </a:r>
          </a:p>
        </p:txBody>
      </p:sp>
      <p:sp>
        <p:nvSpPr>
          <p:cNvPr id="9" name="Content Placeholder 2"/>
          <p:cNvSpPr>
            <a:spLocks noGrp="1"/>
          </p:cNvSpPr>
          <p:nvPr>
            <p:ph idx="1"/>
          </p:nvPr>
        </p:nvSpPr>
        <p:spPr>
          <a:solidFill>
            <a:schemeClr val="bg1"/>
          </a:solidFill>
        </p:spPr>
        <p:txBody>
          <a:bodyPr>
            <a:normAutofit/>
          </a:bodyPr>
          <a:lstStyle/>
          <a:p>
            <a:r>
              <a:rPr lang="en-US" sz="2800" dirty="0"/>
              <a:t>Sarah Powell</a:t>
            </a:r>
          </a:p>
          <a:p>
            <a:pPr lvl="1"/>
            <a:r>
              <a:rPr lang="en-US" sz="2600" dirty="0"/>
              <a:t>University of Texas at Austin</a:t>
            </a:r>
          </a:p>
          <a:p>
            <a:pPr lvl="1"/>
            <a:endParaRPr lang="en-US" sz="2800" dirty="0"/>
          </a:p>
          <a:p>
            <a:pPr marL="342900" lvl="1" indent="0">
              <a:buNone/>
            </a:pPr>
            <a:r>
              <a:rPr lang="en-US" sz="2800" dirty="0"/>
              <a:t>	srpowell@austin.utexas.edu</a:t>
            </a:r>
          </a:p>
          <a:p>
            <a:pPr marL="342900" lvl="1" indent="0">
              <a:buNone/>
            </a:pPr>
            <a:r>
              <a:rPr lang="en-US" sz="2800" dirty="0"/>
              <a:t>@</a:t>
            </a:r>
            <a:r>
              <a:rPr lang="en-US" sz="2800" dirty="0" err="1"/>
              <a:t>sarahpowellphd</a:t>
            </a:r>
            <a:endParaRPr lang="en-US" sz="2800" dirty="0"/>
          </a:p>
        </p:txBody>
      </p:sp>
      <p:pic>
        <p:nvPicPr>
          <p:cNvPr id="6" name="Picture 5"/>
          <p:cNvPicPr>
            <a:picLocks noChangeAspect="1"/>
          </p:cNvPicPr>
          <p:nvPr/>
        </p:nvPicPr>
        <p:blipFill>
          <a:blip r:embed="rId3"/>
          <a:stretch>
            <a:fillRect/>
          </a:stretch>
        </p:blipFill>
        <p:spPr>
          <a:xfrm>
            <a:off x="761581" y="4799039"/>
            <a:ext cx="580742" cy="419725"/>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6440" y="4204200"/>
            <a:ext cx="371475" cy="371475"/>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05467" y="5261179"/>
            <a:ext cx="5709035" cy="1517241"/>
          </a:xfrm>
          <a:prstGeom prst="rect">
            <a:avLst/>
          </a:prstGeom>
        </p:spPr>
      </p:pic>
      <p:sp>
        <p:nvSpPr>
          <p:cNvPr id="2" name="Footer Placeholder 1"/>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711285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8465CD-1899-E044-B34A-E88F02BE4938}"/>
              </a:ext>
            </a:extLst>
          </p:cNvPr>
          <p:cNvPicPr>
            <a:picLocks noChangeAspect="1"/>
          </p:cNvPicPr>
          <p:nvPr/>
        </p:nvPicPr>
        <p:blipFill>
          <a:blip r:embed="rId2"/>
          <a:stretch>
            <a:fillRect/>
          </a:stretch>
        </p:blipFill>
        <p:spPr>
          <a:xfrm>
            <a:off x="-235377" y="618333"/>
            <a:ext cx="9534590" cy="5289586"/>
          </a:xfrm>
          <a:prstGeom prst="rect">
            <a:avLst/>
          </a:prstGeom>
        </p:spPr>
      </p:pic>
      <p:sp>
        <p:nvSpPr>
          <p:cNvPr id="2" name="TextBox 1"/>
          <p:cNvSpPr txBox="1"/>
          <p:nvPr/>
        </p:nvSpPr>
        <p:spPr>
          <a:xfrm>
            <a:off x="2483070" y="895090"/>
            <a:ext cx="4411540" cy="646331"/>
          </a:xfrm>
          <a:prstGeom prst="rect">
            <a:avLst/>
          </a:prstGeom>
          <a:noFill/>
        </p:spPr>
        <p:txBody>
          <a:bodyPr wrap="square" rtlCol="0">
            <a:spAutoFit/>
          </a:bodyPr>
          <a:lstStyle/>
          <a:p>
            <a:pPr algn="ctr"/>
            <a:r>
              <a:rPr lang="en-US" dirty="0">
                <a:solidFill>
                  <a:srgbClr val="FF9300"/>
                </a:solidFill>
                <a:latin typeface="Chalkduster" charset="0"/>
                <a:ea typeface="Chalkduster" charset="0"/>
                <a:cs typeface="Chalkduster" charset="0"/>
              </a:rPr>
              <a:t>Evidence-based instruction provided in small groups</a:t>
            </a:r>
          </a:p>
        </p:txBody>
      </p:sp>
      <p:sp>
        <p:nvSpPr>
          <p:cNvPr id="13" name="TextBox 12"/>
          <p:cNvSpPr txBox="1"/>
          <p:nvPr/>
        </p:nvSpPr>
        <p:spPr>
          <a:xfrm>
            <a:off x="2593591" y="2037580"/>
            <a:ext cx="3906018" cy="646331"/>
          </a:xfrm>
          <a:prstGeom prst="rect">
            <a:avLst/>
          </a:prstGeom>
          <a:noFill/>
        </p:spPr>
        <p:txBody>
          <a:bodyPr wrap="square" rtlCol="0">
            <a:spAutoFit/>
          </a:bodyPr>
          <a:lstStyle/>
          <a:p>
            <a:pPr algn="ctr"/>
            <a:r>
              <a:rPr lang="en-US" dirty="0">
                <a:solidFill>
                  <a:schemeClr val="accent1"/>
                </a:solidFill>
                <a:latin typeface="Chalkduster" charset="0"/>
                <a:ea typeface="Chalkduster" charset="0"/>
                <a:cs typeface="Chalkduster" charset="0"/>
              </a:rPr>
              <a:t>Progress monitoring for 10-20 weeks </a:t>
            </a:r>
          </a:p>
        </p:txBody>
      </p:sp>
      <p:sp>
        <p:nvSpPr>
          <p:cNvPr id="12" name="TextBox 11">
            <a:extLst>
              <a:ext uri="{FF2B5EF4-FFF2-40B4-BE49-F238E27FC236}">
                <a16:creationId xmlns:a16="http://schemas.microsoft.com/office/drawing/2014/main" id="{BFDE75E3-1D04-4047-8E2E-B2540FF1946B}"/>
              </a:ext>
            </a:extLst>
          </p:cNvPr>
          <p:cNvSpPr txBox="1"/>
          <p:nvPr/>
        </p:nvSpPr>
        <p:spPr>
          <a:xfrm>
            <a:off x="712763" y="3401504"/>
            <a:ext cx="1616276" cy="646331"/>
          </a:xfrm>
          <a:prstGeom prst="rect">
            <a:avLst/>
          </a:prstGeom>
          <a:noFill/>
        </p:spPr>
        <p:txBody>
          <a:bodyPr wrap="none" rtlCol="0">
            <a:spAutoFit/>
          </a:bodyPr>
          <a:lstStyle/>
          <a:p>
            <a:pPr algn="ctr"/>
            <a:r>
              <a:rPr lang="en-US" dirty="0">
                <a:solidFill>
                  <a:srgbClr val="FF0000"/>
                </a:solidFill>
                <a:latin typeface="Chalkduster" charset="0"/>
                <a:ea typeface="Chalkduster" charset="0"/>
                <a:cs typeface="Chalkduster" charset="0"/>
              </a:rPr>
              <a:t>inadequate</a:t>
            </a:r>
          </a:p>
          <a:p>
            <a:pPr algn="ctr"/>
            <a:r>
              <a:rPr lang="en-US" dirty="0">
                <a:solidFill>
                  <a:srgbClr val="FF0000"/>
                </a:solidFill>
                <a:latin typeface="Chalkduster" charset="0"/>
                <a:ea typeface="Chalkduster" charset="0"/>
                <a:cs typeface="Chalkduster" charset="0"/>
              </a:rPr>
              <a:t>response</a:t>
            </a:r>
          </a:p>
        </p:txBody>
      </p:sp>
      <p:sp>
        <p:nvSpPr>
          <p:cNvPr id="16" name="TextBox 15">
            <a:extLst>
              <a:ext uri="{FF2B5EF4-FFF2-40B4-BE49-F238E27FC236}">
                <a16:creationId xmlns:a16="http://schemas.microsoft.com/office/drawing/2014/main" id="{E87B0C31-5C04-924C-9B52-BD15B4A84097}"/>
              </a:ext>
            </a:extLst>
          </p:cNvPr>
          <p:cNvSpPr txBox="1"/>
          <p:nvPr/>
        </p:nvSpPr>
        <p:spPr>
          <a:xfrm>
            <a:off x="7253745" y="3401504"/>
            <a:ext cx="1354986" cy="646331"/>
          </a:xfrm>
          <a:prstGeom prst="rect">
            <a:avLst/>
          </a:prstGeom>
          <a:noFill/>
        </p:spPr>
        <p:txBody>
          <a:bodyPr wrap="none" rtlCol="0">
            <a:spAutoFit/>
          </a:bodyPr>
          <a:lstStyle/>
          <a:p>
            <a:pPr algn="ctr"/>
            <a:r>
              <a:rPr lang="en-US" dirty="0">
                <a:solidFill>
                  <a:srgbClr val="00B050"/>
                </a:solidFill>
                <a:latin typeface="Chalkduster" charset="0"/>
                <a:ea typeface="Chalkduster" charset="0"/>
                <a:cs typeface="Chalkduster" charset="0"/>
              </a:rPr>
              <a:t>adequate</a:t>
            </a:r>
          </a:p>
          <a:p>
            <a:pPr algn="ctr"/>
            <a:r>
              <a:rPr lang="en-US" dirty="0">
                <a:solidFill>
                  <a:srgbClr val="00B050"/>
                </a:solidFill>
                <a:latin typeface="Chalkduster" charset="0"/>
                <a:ea typeface="Chalkduster" charset="0"/>
                <a:cs typeface="Chalkduster" charset="0"/>
              </a:rPr>
              <a:t>response</a:t>
            </a:r>
          </a:p>
        </p:txBody>
      </p:sp>
      <p:sp>
        <p:nvSpPr>
          <p:cNvPr id="17" name="TextBox 16">
            <a:extLst>
              <a:ext uri="{FF2B5EF4-FFF2-40B4-BE49-F238E27FC236}">
                <a16:creationId xmlns:a16="http://schemas.microsoft.com/office/drawing/2014/main" id="{8E6B49B8-9A7B-2945-8422-CDEBBFCBC661}"/>
              </a:ext>
            </a:extLst>
          </p:cNvPr>
          <p:cNvSpPr txBox="1"/>
          <p:nvPr/>
        </p:nvSpPr>
        <p:spPr>
          <a:xfrm>
            <a:off x="3292635" y="4793211"/>
            <a:ext cx="5851365" cy="369332"/>
          </a:xfrm>
          <a:prstGeom prst="rect">
            <a:avLst/>
          </a:prstGeom>
          <a:noFill/>
        </p:spPr>
        <p:txBody>
          <a:bodyPr wrap="square" rtlCol="0">
            <a:spAutoFit/>
          </a:bodyPr>
          <a:lstStyle/>
          <a:p>
            <a:r>
              <a:rPr lang="en-US" dirty="0">
                <a:solidFill>
                  <a:schemeClr val="accent1"/>
                </a:solidFill>
                <a:latin typeface="Chalkduster" charset="0"/>
                <a:ea typeface="Chalkduster" charset="0"/>
                <a:cs typeface="Chalkduster" charset="0"/>
              </a:rPr>
              <a:t>Diagnostic assessment</a:t>
            </a:r>
          </a:p>
        </p:txBody>
      </p:sp>
    </p:spTree>
    <p:extLst>
      <p:ext uri="{BB962C8B-B14F-4D97-AF65-F5344CB8AC3E}">
        <p14:creationId xmlns:p14="http://schemas.microsoft.com/office/powerpoint/2010/main" val="210915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2"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normAutofit/>
          </a:bodyPr>
          <a:lstStyle/>
          <a:p>
            <a:r>
              <a:rPr lang="en-US" dirty="0"/>
              <a:t>Tier 3</a:t>
            </a:r>
          </a:p>
        </p:txBody>
      </p:sp>
      <p:sp>
        <p:nvSpPr>
          <p:cNvPr id="338947" name="Rectangle 3"/>
          <p:cNvSpPr>
            <a:spLocks noGrp="1" noChangeArrowheads="1"/>
          </p:cNvSpPr>
          <p:nvPr>
            <p:ph idx="1"/>
          </p:nvPr>
        </p:nvSpPr>
        <p:spPr>
          <a:xfrm>
            <a:off x="866441" y="2489200"/>
            <a:ext cx="7896559" cy="4064000"/>
          </a:xfrm>
        </p:spPr>
        <p:txBody>
          <a:bodyPr>
            <a:normAutofit/>
          </a:bodyPr>
          <a:lstStyle/>
          <a:p>
            <a:r>
              <a:rPr lang="en-US" dirty="0"/>
              <a:t>Adaptations are made to the student’s intervention</a:t>
            </a:r>
          </a:p>
          <a:p>
            <a:r>
              <a:rPr lang="en-US" dirty="0"/>
              <a:t>Student progress is monitored weekly</a:t>
            </a:r>
          </a:p>
          <a:p>
            <a:pPr lvl="1"/>
            <a:r>
              <a:rPr lang="en-US" dirty="0"/>
              <a:t>With adequate slopes or end levels, students return to secondary or primary prevention</a:t>
            </a:r>
          </a:p>
        </p:txBody>
      </p:sp>
      <p:sp>
        <p:nvSpPr>
          <p:cNvPr id="2" name="Footer Placeholder 1"/>
          <p:cNvSpPr>
            <a:spLocks noGrp="1"/>
          </p:cNvSpPr>
          <p:nvPr>
            <p:ph type="ftr" sz="quarter" idx="11"/>
          </p:nvPr>
        </p:nvSpPr>
        <p:spPr/>
        <p:txBody>
          <a:bodyPr/>
          <a:lstStyle/>
          <a:p>
            <a:r>
              <a:rPr lang="en-US">
                <a:latin typeface="Calibri"/>
              </a:rPr>
              <a:t>Copyright 2018 Sarah R. Powell, Ph.D.</a:t>
            </a:r>
            <a:endParaRPr lang="en-US" dirty="0">
              <a:latin typeface="Calibri"/>
            </a:endParaRPr>
          </a:p>
        </p:txBody>
      </p:sp>
      <p:sp>
        <p:nvSpPr>
          <p:cNvPr id="5" name="Rectangle 4"/>
          <p:cNvSpPr/>
          <p:nvPr/>
        </p:nvSpPr>
        <p:spPr>
          <a:xfrm>
            <a:off x="5447180" y="653046"/>
            <a:ext cx="1913740" cy="1257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This is part of DBI</a:t>
            </a:r>
            <a:endParaRPr lang="en-US" sz="2400" dirty="0"/>
          </a:p>
        </p:txBody>
      </p:sp>
    </p:spTree>
    <p:extLst>
      <p:ext uri="{BB962C8B-B14F-4D97-AF65-F5344CB8AC3E}">
        <p14:creationId xmlns:p14="http://schemas.microsoft.com/office/powerpoint/2010/main" val="1879724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Tier 3</a:t>
            </a:r>
          </a:p>
        </p:txBody>
      </p:sp>
      <p:sp>
        <p:nvSpPr>
          <p:cNvPr id="2" name="Content Placeholder 1"/>
          <p:cNvSpPr>
            <a:spLocks noGrp="1"/>
          </p:cNvSpPr>
          <p:nvPr>
            <p:ph idx="1"/>
          </p:nvPr>
        </p:nvSpPr>
        <p:spPr>
          <a:xfrm>
            <a:off x="866441" y="2489200"/>
            <a:ext cx="7972759" cy="3987800"/>
          </a:xfrm>
        </p:spPr>
        <p:txBody>
          <a:bodyPr>
            <a:normAutofit/>
          </a:bodyPr>
          <a:lstStyle/>
          <a:p>
            <a:r>
              <a:rPr lang="en-US" dirty="0"/>
              <a:t>TO REVIEW…</a:t>
            </a:r>
          </a:p>
          <a:p>
            <a:r>
              <a:rPr lang="en-US" dirty="0"/>
              <a:t>Students receive individualized intervention</a:t>
            </a:r>
          </a:p>
          <a:p>
            <a:pPr lvl="1"/>
            <a:r>
              <a:rPr lang="en-US" dirty="0"/>
              <a:t>Goals are set</a:t>
            </a:r>
          </a:p>
          <a:p>
            <a:r>
              <a:rPr lang="en-US" dirty="0"/>
              <a:t>Student progress is monitored:</a:t>
            </a:r>
          </a:p>
          <a:p>
            <a:pPr lvl="1"/>
            <a:r>
              <a:rPr lang="en-US" dirty="0"/>
              <a:t>Students with </a:t>
            </a:r>
            <a:r>
              <a:rPr lang="en-US" b="1" dirty="0">
                <a:solidFill>
                  <a:srgbClr val="00B050"/>
                </a:solidFill>
              </a:rPr>
              <a:t>adequate slopes </a:t>
            </a:r>
            <a:r>
              <a:rPr lang="en-US" dirty="0"/>
              <a:t>and projected end levels return to Tier 2 or Tier 1, with ongoing PM</a:t>
            </a:r>
          </a:p>
          <a:p>
            <a:pPr lvl="1"/>
            <a:r>
              <a:rPr lang="en-US" dirty="0"/>
              <a:t>Students with </a:t>
            </a:r>
            <a:r>
              <a:rPr lang="en-US" b="1" dirty="0">
                <a:solidFill>
                  <a:srgbClr val="FF0000"/>
                </a:solidFill>
              </a:rPr>
              <a:t>inadequate slopes </a:t>
            </a:r>
            <a:r>
              <a:rPr lang="en-US" dirty="0"/>
              <a:t>and projected end levels remain in Tier 3, with ongoing PM</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latin typeface="Calibri"/>
              </a:rPr>
              <a:t>Copyright 2018 Sarah R. Powell, Ph.D.</a:t>
            </a:r>
            <a:endParaRPr lang="en-US" dirty="0">
              <a:latin typeface="Calibri"/>
            </a:endParaRPr>
          </a:p>
        </p:txBody>
      </p:sp>
    </p:spTree>
    <p:extLst>
      <p:ext uri="{BB962C8B-B14F-4D97-AF65-F5344CB8AC3E}">
        <p14:creationId xmlns:p14="http://schemas.microsoft.com/office/powerpoint/2010/main" val="526453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198B8A-78CF-704F-90A8-749592D4CEEA}"/>
              </a:ext>
            </a:extLst>
          </p:cNvPr>
          <p:cNvPicPr>
            <a:picLocks noChangeAspect="1"/>
          </p:cNvPicPr>
          <p:nvPr/>
        </p:nvPicPr>
        <p:blipFill>
          <a:blip r:embed="rId3"/>
          <a:stretch>
            <a:fillRect/>
          </a:stretch>
        </p:blipFill>
        <p:spPr>
          <a:xfrm>
            <a:off x="0" y="862737"/>
            <a:ext cx="9144000" cy="5401235"/>
          </a:xfrm>
          <a:prstGeom prst="rect">
            <a:avLst/>
          </a:prstGeom>
        </p:spPr>
      </p:pic>
      <p:sp>
        <p:nvSpPr>
          <p:cNvPr id="20" name="TextBox 19">
            <a:extLst>
              <a:ext uri="{FF2B5EF4-FFF2-40B4-BE49-F238E27FC236}">
                <a16:creationId xmlns:a16="http://schemas.microsoft.com/office/drawing/2014/main" id="{4F4658E7-22E1-F742-9B5D-0139169FEE29}"/>
              </a:ext>
            </a:extLst>
          </p:cNvPr>
          <p:cNvSpPr txBox="1"/>
          <p:nvPr/>
        </p:nvSpPr>
        <p:spPr>
          <a:xfrm>
            <a:off x="3110940" y="1025959"/>
            <a:ext cx="5851365" cy="369332"/>
          </a:xfrm>
          <a:prstGeom prst="rect">
            <a:avLst/>
          </a:prstGeom>
          <a:noFill/>
        </p:spPr>
        <p:txBody>
          <a:bodyPr wrap="square" rtlCol="0">
            <a:spAutoFit/>
          </a:bodyPr>
          <a:lstStyle/>
          <a:p>
            <a:r>
              <a:rPr lang="en-US" dirty="0">
                <a:solidFill>
                  <a:schemeClr val="accent1"/>
                </a:solidFill>
                <a:latin typeface="Chalkduster" charset="0"/>
                <a:ea typeface="Chalkduster" charset="0"/>
                <a:cs typeface="Chalkduster" charset="0"/>
              </a:rPr>
              <a:t>Diagnostic assessment</a:t>
            </a:r>
          </a:p>
        </p:txBody>
      </p:sp>
      <p:sp>
        <p:nvSpPr>
          <p:cNvPr id="14" name="TextBox 13">
            <a:extLst>
              <a:ext uri="{FF2B5EF4-FFF2-40B4-BE49-F238E27FC236}">
                <a16:creationId xmlns:a16="http://schemas.microsoft.com/office/drawing/2014/main" id="{27F3F432-3032-7A4D-A8AC-633537B641BF}"/>
              </a:ext>
            </a:extLst>
          </p:cNvPr>
          <p:cNvSpPr txBox="1"/>
          <p:nvPr/>
        </p:nvSpPr>
        <p:spPr>
          <a:xfrm>
            <a:off x="667043" y="5207115"/>
            <a:ext cx="1616276" cy="646331"/>
          </a:xfrm>
          <a:prstGeom prst="rect">
            <a:avLst/>
          </a:prstGeom>
          <a:noFill/>
        </p:spPr>
        <p:txBody>
          <a:bodyPr wrap="none" rtlCol="0">
            <a:spAutoFit/>
          </a:bodyPr>
          <a:lstStyle/>
          <a:p>
            <a:pPr algn="ctr"/>
            <a:r>
              <a:rPr lang="en-US" dirty="0">
                <a:solidFill>
                  <a:srgbClr val="FF0000"/>
                </a:solidFill>
                <a:latin typeface="Chalkduster" charset="0"/>
                <a:ea typeface="Chalkduster" charset="0"/>
                <a:cs typeface="Chalkduster" charset="0"/>
              </a:rPr>
              <a:t>inadequate</a:t>
            </a:r>
          </a:p>
          <a:p>
            <a:pPr algn="ctr"/>
            <a:r>
              <a:rPr lang="en-US" dirty="0">
                <a:solidFill>
                  <a:srgbClr val="FF0000"/>
                </a:solidFill>
                <a:latin typeface="Chalkduster" charset="0"/>
                <a:ea typeface="Chalkduster" charset="0"/>
                <a:cs typeface="Chalkduster" charset="0"/>
              </a:rPr>
              <a:t>response</a:t>
            </a:r>
          </a:p>
        </p:txBody>
      </p:sp>
      <p:sp>
        <p:nvSpPr>
          <p:cNvPr id="21" name="TextBox 20">
            <a:extLst>
              <a:ext uri="{FF2B5EF4-FFF2-40B4-BE49-F238E27FC236}">
                <a16:creationId xmlns:a16="http://schemas.microsoft.com/office/drawing/2014/main" id="{D0E67EB7-083A-544C-95E3-315D4BB5AB65}"/>
              </a:ext>
            </a:extLst>
          </p:cNvPr>
          <p:cNvSpPr txBox="1"/>
          <p:nvPr/>
        </p:nvSpPr>
        <p:spPr>
          <a:xfrm>
            <a:off x="7208025" y="5207115"/>
            <a:ext cx="1354986" cy="646331"/>
          </a:xfrm>
          <a:prstGeom prst="rect">
            <a:avLst/>
          </a:prstGeom>
          <a:noFill/>
        </p:spPr>
        <p:txBody>
          <a:bodyPr wrap="none" rtlCol="0">
            <a:spAutoFit/>
          </a:bodyPr>
          <a:lstStyle/>
          <a:p>
            <a:pPr algn="ctr"/>
            <a:r>
              <a:rPr lang="en-US" dirty="0">
                <a:solidFill>
                  <a:srgbClr val="00B050"/>
                </a:solidFill>
                <a:latin typeface="Chalkduster" charset="0"/>
                <a:ea typeface="Chalkduster" charset="0"/>
                <a:cs typeface="Chalkduster" charset="0"/>
              </a:rPr>
              <a:t>adequate</a:t>
            </a:r>
          </a:p>
          <a:p>
            <a:pPr algn="ctr"/>
            <a:r>
              <a:rPr lang="en-US" dirty="0">
                <a:solidFill>
                  <a:srgbClr val="00B050"/>
                </a:solidFill>
                <a:latin typeface="Chalkduster" charset="0"/>
                <a:ea typeface="Chalkduster" charset="0"/>
                <a:cs typeface="Chalkduster" charset="0"/>
              </a:rPr>
              <a:t>response</a:t>
            </a:r>
          </a:p>
        </p:txBody>
      </p:sp>
      <p:sp>
        <p:nvSpPr>
          <p:cNvPr id="22" name="TextBox 21">
            <a:extLst>
              <a:ext uri="{FF2B5EF4-FFF2-40B4-BE49-F238E27FC236}">
                <a16:creationId xmlns:a16="http://schemas.microsoft.com/office/drawing/2014/main" id="{561E268C-9BAD-4E42-9855-CE5987C55060}"/>
              </a:ext>
            </a:extLst>
          </p:cNvPr>
          <p:cNvSpPr txBox="1"/>
          <p:nvPr/>
        </p:nvSpPr>
        <p:spPr>
          <a:xfrm>
            <a:off x="2460210" y="2632450"/>
            <a:ext cx="4411540" cy="923330"/>
          </a:xfrm>
          <a:prstGeom prst="rect">
            <a:avLst/>
          </a:prstGeom>
          <a:noFill/>
        </p:spPr>
        <p:txBody>
          <a:bodyPr wrap="square" rtlCol="0">
            <a:spAutoFit/>
          </a:bodyPr>
          <a:lstStyle/>
          <a:p>
            <a:pPr algn="ctr"/>
            <a:r>
              <a:rPr lang="en-US" dirty="0">
                <a:solidFill>
                  <a:srgbClr val="FF9300"/>
                </a:solidFill>
                <a:latin typeface="Chalkduster" charset="0"/>
                <a:ea typeface="Chalkduster" charset="0"/>
                <a:cs typeface="Chalkduster" charset="0"/>
              </a:rPr>
              <a:t>Evidence-based instruction provided individually or in small groups</a:t>
            </a:r>
          </a:p>
        </p:txBody>
      </p:sp>
      <p:sp>
        <p:nvSpPr>
          <p:cNvPr id="23" name="TextBox 22">
            <a:extLst>
              <a:ext uri="{FF2B5EF4-FFF2-40B4-BE49-F238E27FC236}">
                <a16:creationId xmlns:a16="http://schemas.microsoft.com/office/drawing/2014/main" id="{B7CB9211-8C8A-E240-8BCA-E4295332F7DF}"/>
              </a:ext>
            </a:extLst>
          </p:cNvPr>
          <p:cNvSpPr txBox="1"/>
          <p:nvPr/>
        </p:nvSpPr>
        <p:spPr>
          <a:xfrm>
            <a:off x="2570731" y="3866380"/>
            <a:ext cx="3906018" cy="646331"/>
          </a:xfrm>
          <a:prstGeom prst="rect">
            <a:avLst/>
          </a:prstGeom>
          <a:noFill/>
        </p:spPr>
        <p:txBody>
          <a:bodyPr wrap="square" rtlCol="0">
            <a:spAutoFit/>
          </a:bodyPr>
          <a:lstStyle/>
          <a:p>
            <a:pPr algn="ctr"/>
            <a:r>
              <a:rPr lang="en-US" dirty="0">
                <a:solidFill>
                  <a:schemeClr val="accent1"/>
                </a:solidFill>
                <a:latin typeface="Chalkduster" charset="0"/>
                <a:ea typeface="Chalkduster" charset="0"/>
                <a:cs typeface="Chalkduster" charset="0"/>
              </a:rPr>
              <a:t>Progress monitoring for 10-20 weeks </a:t>
            </a:r>
          </a:p>
        </p:txBody>
      </p:sp>
    </p:spTree>
    <p:extLst>
      <p:ext uri="{BB962C8B-B14F-4D97-AF65-F5344CB8AC3E}">
        <p14:creationId xmlns:p14="http://schemas.microsoft.com/office/powerpoint/2010/main" val="2745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05910" y="292718"/>
            <a:ext cx="3742489" cy="6597583"/>
          </a:xfrm>
          <a:prstGeom prst="rect">
            <a:avLst/>
          </a:prstGeom>
        </p:spPr>
      </p:pic>
      <p:sp>
        <p:nvSpPr>
          <p:cNvPr id="4" name="Rectangle 3"/>
          <p:cNvSpPr/>
          <p:nvPr/>
        </p:nvSpPr>
        <p:spPr>
          <a:xfrm>
            <a:off x="228600" y="354807"/>
            <a:ext cx="2867378" cy="9216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Intervention: Occurs frequently and with intensity</a:t>
            </a:r>
          </a:p>
        </p:txBody>
      </p:sp>
      <p:sp>
        <p:nvSpPr>
          <p:cNvPr id="5" name="Rectangle 4"/>
          <p:cNvSpPr/>
          <p:nvPr/>
        </p:nvSpPr>
        <p:spPr>
          <a:xfrm>
            <a:off x="228600" y="4226896"/>
            <a:ext cx="2867378" cy="12207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Intervention adaptation</a:t>
            </a:r>
            <a:r>
              <a:rPr lang="en-US" dirty="0"/>
              <a:t>: Content, dosage, explicit instruction, attention to transfer</a:t>
            </a:r>
          </a:p>
        </p:txBody>
      </p:sp>
      <p:sp>
        <p:nvSpPr>
          <p:cNvPr id="6" name="Oval 5"/>
          <p:cNvSpPr/>
          <p:nvPr/>
        </p:nvSpPr>
        <p:spPr>
          <a:xfrm>
            <a:off x="6048023" y="1490925"/>
            <a:ext cx="2867378" cy="8579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Assessment: Formative</a:t>
            </a:r>
          </a:p>
        </p:txBody>
      </p:sp>
      <p:sp>
        <p:nvSpPr>
          <p:cNvPr id="7" name="Oval 6"/>
          <p:cNvSpPr/>
          <p:nvPr/>
        </p:nvSpPr>
        <p:spPr>
          <a:xfrm>
            <a:off x="6048023" y="3040325"/>
            <a:ext cx="2867378" cy="8579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Assessment: Diagnostic</a:t>
            </a:r>
          </a:p>
        </p:txBody>
      </p:sp>
      <p:sp>
        <p:nvSpPr>
          <p:cNvPr id="8" name="Oval 7"/>
          <p:cNvSpPr/>
          <p:nvPr/>
        </p:nvSpPr>
        <p:spPr>
          <a:xfrm>
            <a:off x="6048023" y="5250125"/>
            <a:ext cx="2867378" cy="8579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Assessment: Formative</a:t>
            </a:r>
          </a:p>
        </p:txBody>
      </p:sp>
      <p:sp>
        <p:nvSpPr>
          <p:cNvPr id="9" name="Footer Placeholder 8"/>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91541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5910" y="292718"/>
            <a:ext cx="3742489" cy="6597583"/>
          </a:xfrm>
          <a:prstGeom prst="rect">
            <a:avLst/>
          </a:prstGeom>
        </p:spPr>
      </p:pic>
      <p:sp>
        <p:nvSpPr>
          <p:cNvPr id="4" name="Rectangle 3"/>
          <p:cNvSpPr/>
          <p:nvPr/>
        </p:nvSpPr>
        <p:spPr>
          <a:xfrm>
            <a:off x="228600" y="354807"/>
            <a:ext cx="2867378" cy="9216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Intervention: Occurs frequently and with intensity</a:t>
            </a:r>
          </a:p>
        </p:txBody>
      </p:sp>
      <p:sp>
        <p:nvSpPr>
          <p:cNvPr id="5" name="Rectangle 4"/>
          <p:cNvSpPr/>
          <p:nvPr/>
        </p:nvSpPr>
        <p:spPr>
          <a:xfrm>
            <a:off x="228600" y="4226896"/>
            <a:ext cx="2867378" cy="12207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Intervention adaptation</a:t>
            </a:r>
            <a:r>
              <a:rPr lang="en-US" dirty="0"/>
              <a:t>: Content, dosage, explicit instruction, attention to transfer</a:t>
            </a:r>
          </a:p>
        </p:txBody>
      </p:sp>
      <p:sp>
        <p:nvSpPr>
          <p:cNvPr id="6" name="Oval 5"/>
          <p:cNvSpPr/>
          <p:nvPr/>
        </p:nvSpPr>
        <p:spPr>
          <a:xfrm>
            <a:off x="6048023" y="1490925"/>
            <a:ext cx="2867378" cy="8579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Assessment: Formative</a:t>
            </a:r>
          </a:p>
        </p:txBody>
      </p:sp>
      <p:sp>
        <p:nvSpPr>
          <p:cNvPr id="7" name="Oval 6"/>
          <p:cNvSpPr/>
          <p:nvPr/>
        </p:nvSpPr>
        <p:spPr>
          <a:xfrm>
            <a:off x="6048023" y="3040325"/>
            <a:ext cx="2867378" cy="8579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Assessment: Diagnostic</a:t>
            </a:r>
          </a:p>
        </p:txBody>
      </p:sp>
      <p:sp>
        <p:nvSpPr>
          <p:cNvPr id="8" name="Oval 7"/>
          <p:cNvSpPr/>
          <p:nvPr/>
        </p:nvSpPr>
        <p:spPr>
          <a:xfrm>
            <a:off x="6048023" y="5250125"/>
            <a:ext cx="2867378" cy="8579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Assessment: Formative</a:t>
            </a:r>
          </a:p>
        </p:txBody>
      </p:sp>
      <p:sp>
        <p:nvSpPr>
          <p:cNvPr id="3" name="Up Arrow Callout 2"/>
          <p:cNvSpPr/>
          <p:nvPr/>
        </p:nvSpPr>
        <p:spPr>
          <a:xfrm>
            <a:off x="6248399" y="5662406"/>
            <a:ext cx="2641600" cy="1257919"/>
          </a:xfrm>
          <a:prstGeom prst="up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Sessions 2, 3</a:t>
            </a:r>
          </a:p>
        </p:txBody>
      </p:sp>
      <p:sp>
        <p:nvSpPr>
          <p:cNvPr id="9" name="Up Arrow Callout 8"/>
          <p:cNvSpPr/>
          <p:nvPr/>
        </p:nvSpPr>
        <p:spPr>
          <a:xfrm>
            <a:off x="381000" y="5692431"/>
            <a:ext cx="2641600" cy="1257919"/>
          </a:xfrm>
          <a:prstGeom prst="up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Sessions 1, 4, 5</a:t>
            </a:r>
          </a:p>
        </p:txBody>
      </p:sp>
      <p:sp>
        <p:nvSpPr>
          <p:cNvPr id="10" name="Footer Placeholder 9"/>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20109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lvl="0"/>
            <a:r>
              <a:rPr lang="en-US" dirty="0"/>
              <a:t>Fundamentals of progress monitoring in mathematics</a:t>
            </a:r>
          </a:p>
        </p:txBody>
      </p:sp>
      <p:sp>
        <p:nvSpPr>
          <p:cNvPr id="2051" name="Rectangle 3"/>
          <p:cNvSpPr>
            <a:spLocks noGrp="1" noChangeArrowheads="1"/>
          </p:cNvSpPr>
          <p:nvPr>
            <p:ph type="subTitle" idx="1"/>
          </p:nvPr>
        </p:nvSpPr>
        <p:spPr>
          <a:xfrm>
            <a:off x="1524000" y="4724400"/>
            <a:ext cx="6400800" cy="1752600"/>
          </a:xfrm>
        </p:spPr>
        <p:txBody>
          <a:bodyPr/>
          <a:lstStyle/>
          <a:p>
            <a:r>
              <a:rPr lang="en-US"/>
              <a:t>Dr. Erica Lembke</a:t>
            </a:r>
          </a:p>
          <a:p>
            <a:r>
              <a:rPr lang="en-US"/>
              <a:t>University of Missouri</a:t>
            </a:r>
          </a:p>
          <a:p>
            <a:r>
              <a:rPr lang="en-US"/>
              <a:t>lembkee@missouri.edu</a:t>
            </a:r>
          </a:p>
        </p:txBody>
      </p:sp>
    </p:spTree>
    <p:extLst>
      <p:ext uri="{BB962C8B-B14F-4D97-AF65-F5344CB8AC3E}">
        <p14:creationId xmlns:p14="http://schemas.microsoft.com/office/powerpoint/2010/main" val="758330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Overview</a:t>
            </a:r>
          </a:p>
        </p:txBody>
      </p:sp>
      <p:sp>
        <p:nvSpPr>
          <p:cNvPr id="6147" name="Rectangle 3"/>
          <p:cNvSpPr>
            <a:spLocks noGrp="1" noChangeArrowheads="1"/>
          </p:cNvSpPr>
          <p:nvPr>
            <p:ph type="body" idx="1"/>
          </p:nvPr>
        </p:nvSpPr>
        <p:spPr>
          <a:xfrm>
            <a:off x="457200" y="1219200"/>
            <a:ext cx="8534400" cy="4906963"/>
          </a:xfrm>
        </p:spPr>
        <p:txBody>
          <a:bodyPr/>
          <a:lstStyle/>
          <a:p>
            <a:r>
              <a:rPr lang="en-US" dirty="0"/>
              <a:t>How to locate and select progress monitoring measures in mathematics</a:t>
            </a:r>
          </a:p>
          <a:p>
            <a:r>
              <a:rPr lang="en-US" dirty="0"/>
              <a:t>How to administer and score early numeracy, computation, and applications progress monitoring measures</a:t>
            </a:r>
          </a:p>
          <a:p>
            <a:r>
              <a:rPr lang="en-US" dirty="0"/>
              <a:t>How to graph data</a:t>
            </a:r>
          </a:p>
          <a:p>
            <a:r>
              <a:rPr lang="en-US" dirty="0"/>
              <a:t>Decision making about meeting goals</a:t>
            </a:r>
          </a:p>
          <a:p>
            <a:pPr>
              <a:buFontTx/>
              <a:buNone/>
            </a:pPr>
            <a:endParaRPr lang="en-US" dirty="0"/>
          </a:p>
        </p:txBody>
      </p:sp>
    </p:spTree>
    <p:extLst>
      <p:ext uri="{BB962C8B-B14F-4D97-AF65-F5344CB8AC3E}">
        <p14:creationId xmlns:p14="http://schemas.microsoft.com/office/powerpoint/2010/main" val="2926808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rtlCol="0">
            <a:normAutofit/>
          </a:bodyPr>
          <a:lstStyle/>
          <a:p>
            <a:pPr eaLnBrk="1" fontAlgn="auto" hangingPunct="1">
              <a:spcAft>
                <a:spcPts val="0"/>
              </a:spcAft>
              <a:defRPr/>
            </a:pPr>
            <a:r>
              <a:rPr lang="en-US" dirty="0"/>
              <a:t>Basic steps in the RTI process</a:t>
            </a:r>
            <a:endParaRPr lang="en-US" sz="4000" dirty="0"/>
          </a:p>
        </p:txBody>
      </p:sp>
      <p:sp>
        <p:nvSpPr>
          <p:cNvPr id="36867" name="Rectangle 3"/>
          <p:cNvSpPr>
            <a:spLocks noGrp="1" noChangeArrowheads="1"/>
          </p:cNvSpPr>
          <p:nvPr>
            <p:ph type="body" idx="1"/>
          </p:nvPr>
        </p:nvSpPr>
        <p:spPr bwMode="auto">
          <a:xfrm>
            <a:off x="152400" y="1828800"/>
            <a:ext cx="8991600" cy="3657600"/>
          </a:xfrm>
          <a:noFill/>
          <a:ln>
            <a:miter lim="800000"/>
            <a:headEnd/>
            <a:tailEnd/>
          </a:ln>
        </p:spPr>
        <p:txBody>
          <a:bodyPr vert="horz" wrap="square" lIns="91440" tIns="45720" rIns="91440" bIns="45720" numCol="1" anchor="t" anchorCtr="0" compatLnSpc="1">
            <a:prstTxWarp prst="textNoShape">
              <a:avLst/>
            </a:prstTxWarp>
          </a:bodyPr>
          <a:lstStyle/>
          <a:p>
            <a:r>
              <a:rPr lang="en-US" dirty="0"/>
              <a:t>Implementation of evidence-based core instruction</a:t>
            </a:r>
          </a:p>
          <a:p>
            <a:r>
              <a:rPr lang="en-US" b="1" i="1" dirty="0" err="1"/>
              <a:t>Schoolwide</a:t>
            </a:r>
            <a:r>
              <a:rPr lang="en-US" b="1" i="1" dirty="0"/>
              <a:t> screening/benchmarking</a:t>
            </a:r>
          </a:p>
          <a:p>
            <a:r>
              <a:rPr lang="en-US" b="1" i="1" dirty="0"/>
              <a:t>Progress monitoring for students at risk</a:t>
            </a:r>
          </a:p>
          <a:p>
            <a:r>
              <a:rPr lang="en-US" b="1" i="1" dirty="0"/>
              <a:t>Discussion and decision-making about the data</a:t>
            </a:r>
          </a:p>
          <a:p>
            <a:r>
              <a:rPr lang="en-US" dirty="0"/>
              <a:t>Implementation of evidence-based interventions for students at-risk</a:t>
            </a:r>
          </a:p>
          <a:p>
            <a:pPr>
              <a:buNone/>
            </a:pPr>
            <a:endParaRPr lang="en-US" dirty="0"/>
          </a:p>
          <a:p>
            <a:pPr>
              <a:buNone/>
            </a:pPr>
            <a:endParaRPr lang="en-US" dirty="0"/>
          </a:p>
          <a:p>
            <a:pPr eaLnBrk="1" hangingPunct="1">
              <a:buFont typeface="Wingdings" pitchFamily="2" charset="2"/>
              <a:buNone/>
            </a:pPr>
            <a:endParaRPr lang="en-US" dirty="0"/>
          </a:p>
          <a:p>
            <a:pPr eaLnBrk="1" hangingPunct="1">
              <a:buFont typeface="Wingdings" pitchFamily="2" charset="2"/>
              <a:buNone/>
            </a:pPr>
            <a:endParaRPr lang="en-US" dirty="0"/>
          </a:p>
        </p:txBody>
      </p:sp>
    </p:spTree>
    <p:extLst>
      <p:ext uri="{BB962C8B-B14F-4D97-AF65-F5344CB8AC3E}">
        <p14:creationId xmlns:p14="http://schemas.microsoft.com/office/powerpoint/2010/main" val="2972955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bwMode="auto">
          <a:xfrm>
            <a:off x="0" y="228600"/>
            <a:ext cx="8915400" cy="1371600"/>
          </a:xfrm>
          <a:prstGeom prst="rect">
            <a:avLst/>
          </a:prstGeom>
          <a:noFill/>
          <a:ln>
            <a:miter lim="800000"/>
            <a:headEnd/>
            <a:tailEnd/>
          </a:ln>
        </p:spPr>
        <p:txBody>
          <a:bodyPr/>
          <a:lstStyle/>
          <a:p>
            <a:pPr eaLnBrk="1" hangingPunct="1"/>
            <a:r>
              <a:rPr lang="en-US" sz="4000" dirty="0"/>
              <a:t>How Do Assessments Fit Together?</a:t>
            </a:r>
          </a:p>
        </p:txBody>
      </p:sp>
      <p:grpSp>
        <p:nvGrpSpPr>
          <p:cNvPr id="2" name="Organization Chart 2"/>
          <p:cNvGrpSpPr>
            <a:grpSpLocks noChangeAspect="1"/>
          </p:cNvGrpSpPr>
          <p:nvPr/>
        </p:nvGrpSpPr>
        <p:grpSpPr bwMode="auto">
          <a:xfrm>
            <a:off x="457200" y="1752600"/>
            <a:ext cx="8229600" cy="4114800"/>
            <a:chOff x="288" y="288"/>
            <a:chExt cx="1872" cy="720"/>
          </a:xfrm>
        </p:grpSpPr>
        <p:cxnSp>
          <p:nvCxnSpPr>
            <p:cNvPr id="51204" name="_s108548"/>
            <p:cNvCxnSpPr>
              <a:cxnSpLocks noChangeShapeType="1"/>
              <a:stCxn id="51208" idx="0"/>
              <a:endCxn id="51206" idx="2"/>
            </p:cNvCxnSpPr>
            <p:nvPr/>
          </p:nvCxnSpPr>
          <p:spPr bwMode="auto">
            <a:xfrm rot="16200000" flipV="1">
              <a:off x="1400" y="392"/>
              <a:ext cx="144" cy="513"/>
            </a:xfrm>
            <a:prstGeom prst="bentConnector3">
              <a:avLst>
                <a:gd name="adj1" fmla="val 50000"/>
              </a:avLst>
            </a:prstGeom>
            <a:noFill/>
            <a:ln w="38100">
              <a:solidFill>
                <a:schemeClr val="tx1"/>
              </a:solidFill>
              <a:miter lim="800000"/>
              <a:headEnd/>
              <a:tailEnd/>
            </a:ln>
          </p:spPr>
        </p:cxnSp>
        <p:cxnSp>
          <p:nvCxnSpPr>
            <p:cNvPr id="51205" name="_s108549"/>
            <p:cNvCxnSpPr>
              <a:cxnSpLocks noChangeShapeType="1"/>
              <a:stCxn id="51207" idx="0"/>
              <a:endCxn id="51206" idx="2"/>
            </p:cNvCxnSpPr>
            <p:nvPr/>
          </p:nvCxnSpPr>
          <p:spPr bwMode="auto">
            <a:xfrm rot="5400000" flipH="1" flipV="1">
              <a:off x="896" y="400"/>
              <a:ext cx="144" cy="495"/>
            </a:xfrm>
            <a:prstGeom prst="bentConnector3">
              <a:avLst>
                <a:gd name="adj1" fmla="val 50000"/>
              </a:avLst>
            </a:prstGeom>
            <a:noFill/>
            <a:ln w="38100">
              <a:solidFill>
                <a:schemeClr val="tx1"/>
              </a:solidFill>
              <a:miter lim="800000"/>
              <a:headEnd/>
              <a:tailEnd/>
            </a:ln>
          </p:spPr>
        </p:cxnSp>
        <p:sp>
          <p:nvSpPr>
            <p:cNvPr id="51206" name="_s108550"/>
            <p:cNvSpPr>
              <a:spLocks noChangeArrowheads="1"/>
            </p:cNvSpPr>
            <p:nvPr/>
          </p:nvSpPr>
          <p:spPr bwMode="auto">
            <a:xfrm>
              <a:off x="669" y="288"/>
              <a:ext cx="1092" cy="288"/>
            </a:xfrm>
            <a:prstGeom prst="roundRect">
              <a:avLst>
                <a:gd name="adj" fmla="val 16667"/>
              </a:avLst>
            </a:prstGeom>
            <a:solidFill>
              <a:srgbClr val="FF0000">
                <a:alpha val="50195"/>
              </a:srgbClr>
            </a:solidFill>
            <a:ln w="28575">
              <a:solidFill>
                <a:srgbClr val="FF0000"/>
              </a:solidFill>
              <a:round/>
              <a:headEnd/>
              <a:tailEnd/>
            </a:ln>
          </p:spPr>
          <p:txBody>
            <a:bodyPr wrap="none"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sng" strike="noStrike" kern="1200" cap="none" spc="0" normalizeH="0" baseline="0" noProof="0" dirty="0">
                  <a:ln>
                    <a:noFill/>
                  </a:ln>
                  <a:solidFill>
                    <a:srgbClr val="000000"/>
                  </a:solidFill>
                  <a:effectLst/>
                  <a:uLnTx/>
                  <a:uFillTx/>
                  <a:latin typeface="Arial" charset="0"/>
                  <a:ea typeface="+mn-ea"/>
                  <a:cs typeface="+mn-cs"/>
                </a:rPr>
                <a:t>1 to 3 times per year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Outcome tests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District test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CBM Benchmarking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 answered—how is this student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doing compared to peers 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benchmarks?</a:t>
              </a:r>
            </a:p>
          </p:txBody>
        </p:sp>
        <p:sp>
          <p:nvSpPr>
            <p:cNvPr id="51207" name="_s108551"/>
            <p:cNvSpPr>
              <a:spLocks noChangeArrowheads="1"/>
            </p:cNvSpPr>
            <p:nvPr/>
          </p:nvSpPr>
          <p:spPr bwMode="auto">
            <a:xfrm>
              <a:off x="288" y="720"/>
              <a:ext cx="864" cy="288"/>
            </a:xfrm>
            <a:prstGeom prst="roundRect">
              <a:avLst>
                <a:gd name="adj" fmla="val 16667"/>
              </a:avLst>
            </a:prstGeom>
            <a:solidFill>
              <a:srgbClr val="FF00FF">
                <a:alpha val="50195"/>
              </a:srgbClr>
            </a:solidFill>
            <a:ln w="28575">
              <a:solidFill>
                <a:srgbClr val="FF00AD"/>
              </a:solidFill>
              <a:round/>
              <a:headEnd/>
              <a:tailEnd/>
            </a:ln>
          </p:spPr>
          <p:txBody>
            <a:bodyPr wrap="none"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sng" strike="noStrike" kern="1200" cap="none" spc="0" normalizeH="0" baseline="0" noProof="0" dirty="0">
                  <a:ln>
                    <a:noFill/>
                  </a:ln>
                  <a:solidFill>
                    <a:srgbClr val="000000"/>
                  </a:solidFill>
                  <a:effectLst/>
                  <a:uLnTx/>
                  <a:uFillTx/>
                  <a:latin typeface="Arial" charset="0"/>
                  <a:ea typeface="+mn-ea"/>
                  <a:cs typeface="+mn-cs"/>
                </a:rPr>
                <a:t>Weekly or monthly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mn-ea"/>
                  <a:cs typeface="+mn-cs"/>
                </a:rPr>
                <a:t>Progress monitoring</a:t>
              </a:r>
              <a:r>
                <a:rPr kumimoji="0" lang="en-US" sz="1600" b="0" i="0" u="none" strike="noStrike" kern="1200" cap="none" spc="0" normalizeH="0" baseline="0" noProof="0" dirty="0">
                  <a:ln>
                    <a:noFill/>
                  </a:ln>
                  <a:solidFill>
                    <a:srgbClr val="000000"/>
                  </a:solidFill>
                  <a:effectLst/>
                  <a:uLnTx/>
                  <a:uFillTx/>
                  <a:latin typeface="Arial" charset="0"/>
                  <a:ea typeface="+mn-ea"/>
                  <a:cs typeface="+mn-cs"/>
                </a:rPr>
                <a:t> using CBM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for students deemed at-risk after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triangulation of data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 answered—is the student benefitting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from the instruction being provided?</a:t>
              </a:r>
            </a:p>
          </p:txBody>
        </p:sp>
        <p:sp>
          <p:nvSpPr>
            <p:cNvPr id="51208" name="_s108552"/>
            <p:cNvSpPr>
              <a:spLocks noChangeArrowheads="1"/>
            </p:cNvSpPr>
            <p:nvPr/>
          </p:nvSpPr>
          <p:spPr bwMode="auto">
            <a:xfrm>
              <a:off x="1296" y="720"/>
              <a:ext cx="864" cy="288"/>
            </a:xfrm>
            <a:prstGeom prst="roundRect">
              <a:avLst>
                <a:gd name="adj" fmla="val 16667"/>
              </a:avLst>
            </a:prstGeom>
            <a:solidFill>
              <a:srgbClr val="FF00FF">
                <a:alpha val="50195"/>
              </a:srgbClr>
            </a:solidFill>
            <a:ln w="28575">
              <a:solidFill>
                <a:srgbClr val="FF00AD"/>
              </a:solidFill>
              <a:round/>
              <a:headEnd/>
              <a:tailEnd/>
            </a:ln>
          </p:spPr>
          <p:txBody>
            <a:bodyPr wrap="none"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sng" strike="noStrike" kern="1200" cap="none" spc="0" normalizeH="0" baseline="0" noProof="0" dirty="0">
                  <a:ln>
                    <a:noFill/>
                  </a:ln>
                  <a:solidFill>
                    <a:srgbClr val="000000"/>
                  </a:solidFill>
                  <a:effectLst/>
                  <a:uLnTx/>
                  <a:uFillTx/>
                  <a:latin typeface="Arial" charset="0"/>
                  <a:ea typeface="+mn-ea"/>
                  <a:cs typeface="+mn-cs"/>
                </a:rPr>
                <a:t>Weekly or monthly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Diagnostic tests (unit 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chapter tests, teacher-made tests)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 answered—what specific skills are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mastered or do I need to reinforce?</a:t>
              </a:r>
            </a:p>
          </p:txBody>
        </p:sp>
      </p:grpSp>
    </p:spTree>
    <p:extLst>
      <p:ext uri="{BB962C8B-B14F-4D97-AF65-F5344CB8AC3E}">
        <p14:creationId xmlns:p14="http://schemas.microsoft.com/office/powerpoint/2010/main" val="1633738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2825-1B29-A048-A99E-27EE599533A1}"/>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037A414E-EAAB-5647-B336-8D8CB7102855}"/>
              </a:ext>
            </a:extLst>
          </p:cNvPr>
          <p:cNvSpPr>
            <a:spLocks noGrp="1"/>
          </p:cNvSpPr>
          <p:nvPr>
            <p:ph idx="1"/>
          </p:nvPr>
        </p:nvSpPr>
        <p:spPr/>
        <p:txBody>
          <a:bodyPr/>
          <a:lstStyle/>
          <a:p>
            <a:r>
              <a:rPr lang="en-US" dirty="0"/>
              <a:t>Leanne Ketterlin-Geller</a:t>
            </a:r>
          </a:p>
          <a:p>
            <a:pPr lvl="1"/>
            <a:r>
              <a:rPr lang="en-US" dirty="0"/>
              <a:t>lkgeller@mail.smu.edu</a:t>
            </a:r>
          </a:p>
          <a:p>
            <a:pPr lvl="1"/>
            <a:r>
              <a:rPr lang="en-US" dirty="0"/>
              <a:t>@RME_SMU</a:t>
            </a:r>
          </a:p>
          <a:p>
            <a:pPr marL="402336" lvl="1" indent="0">
              <a:buNone/>
            </a:pPr>
            <a:endParaRPr lang="en-US" dirty="0"/>
          </a:p>
          <a:p>
            <a:r>
              <a:rPr lang="en-US" dirty="0"/>
              <a:t>Erica Lembke</a:t>
            </a:r>
          </a:p>
          <a:p>
            <a:pPr lvl="1"/>
            <a:r>
              <a:rPr lang="en-US" dirty="0" err="1"/>
              <a:t>lembkee@missouri.edu</a:t>
            </a:r>
            <a:endParaRPr lang="en-US" dirty="0"/>
          </a:p>
          <a:p>
            <a:pPr lvl="1"/>
            <a:r>
              <a:rPr lang="en-US" dirty="0"/>
              <a:t>@</a:t>
            </a:r>
            <a:r>
              <a:rPr lang="en-US" dirty="0" err="1"/>
              <a:t>EricaLembke</a:t>
            </a:r>
            <a:endParaRPr lang="en-US" dirty="0"/>
          </a:p>
        </p:txBody>
      </p:sp>
      <p:sp>
        <p:nvSpPr>
          <p:cNvPr id="4" name="Footer Placeholder 3">
            <a:extLst>
              <a:ext uri="{FF2B5EF4-FFF2-40B4-BE49-F238E27FC236}">
                <a16:creationId xmlns:a16="http://schemas.microsoft.com/office/drawing/2014/main" id="{E7798321-B740-E940-AE84-4A6ABE7FA29B}"/>
              </a:ext>
            </a:extLst>
          </p:cNvPr>
          <p:cNvSpPr>
            <a:spLocks noGrp="1"/>
          </p:cNvSpPr>
          <p:nvPr>
            <p:ph type="ftr" sz="quarter" idx="11"/>
          </p:nvPr>
        </p:nvSpPr>
        <p:spPr/>
        <p:txBody>
          <a:bodyPr/>
          <a:lstStyle/>
          <a:p>
            <a:r>
              <a:rPr lang="en-US"/>
              <a:t>Copyright 2018 Sarah R. Powell, Ph.D.</a:t>
            </a:r>
          </a:p>
        </p:txBody>
      </p:sp>
      <p:pic>
        <p:nvPicPr>
          <p:cNvPr id="5" name="Picture 4">
            <a:extLst>
              <a:ext uri="{FF2B5EF4-FFF2-40B4-BE49-F238E27FC236}">
                <a16:creationId xmlns:a16="http://schemas.microsoft.com/office/drawing/2014/main" id="{94C23527-6454-DD47-9D86-FF55B5D1CA1E}"/>
              </a:ext>
            </a:extLst>
          </p:cNvPr>
          <p:cNvPicPr>
            <a:picLocks noChangeAspect="1"/>
          </p:cNvPicPr>
          <p:nvPr/>
        </p:nvPicPr>
        <p:blipFill>
          <a:blip r:embed="rId2"/>
          <a:stretch>
            <a:fillRect/>
          </a:stretch>
        </p:blipFill>
        <p:spPr>
          <a:xfrm>
            <a:off x="1033956" y="3534444"/>
            <a:ext cx="580742" cy="419725"/>
          </a:xfrm>
          <a:prstGeom prst="rect">
            <a:avLst/>
          </a:prstGeom>
        </p:spPr>
      </p:pic>
      <p:pic>
        <p:nvPicPr>
          <p:cNvPr id="6" name="Picture 5">
            <a:extLst>
              <a:ext uri="{FF2B5EF4-FFF2-40B4-BE49-F238E27FC236}">
                <a16:creationId xmlns:a16="http://schemas.microsoft.com/office/drawing/2014/main" id="{9FACF493-FEF9-CA42-8513-269D82D825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7180" y="2978515"/>
            <a:ext cx="371475" cy="371475"/>
          </a:xfrm>
          <a:prstGeom prst="rect">
            <a:avLst/>
          </a:prstGeom>
        </p:spPr>
      </p:pic>
      <p:pic>
        <p:nvPicPr>
          <p:cNvPr id="7" name="Picture 6">
            <a:extLst>
              <a:ext uri="{FF2B5EF4-FFF2-40B4-BE49-F238E27FC236}">
                <a16:creationId xmlns:a16="http://schemas.microsoft.com/office/drawing/2014/main" id="{224F10AC-BA96-C64D-A27B-061EAD5AFEB4}"/>
              </a:ext>
            </a:extLst>
          </p:cNvPr>
          <p:cNvPicPr>
            <a:picLocks noChangeAspect="1"/>
          </p:cNvPicPr>
          <p:nvPr/>
        </p:nvPicPr>
        <p:blipFill>
          <a:blip r:embed="rId2"/>
          <a:stretch>
            <a:fillRect/>
          </a:stretch>
        </p:blipFill>
        <p:spPr>
          <a:xfrm>
            <a:off x="1033956" y="5520107"/>
            <a:ext cx="580742" cy="419725"/>
          </a:xfrm>
          <a:prstGeom prst="rect">
            <a:avLst/>
          </a:prstGeom>
        </p:spPr>
      </p:pic>
      <p:pic>
        <p:nvPicPr>
          <p:cNvPr id="8" name="Picture 7">
            <a:extLst>
              <a:ext uri="{FF2B5EF4-FFF2-40B4-BE49-F238E27FC236}">
                <a16:creationId xmlns:a16="http://schemas.microsoft.com/office/drawing/2014/main" id="{55D2F501-48DE-F046-B2B9-45F23F4F6F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7180" y="4944723"/>
            <a:ext cx="371475" cy="371475"/>
          </a:xfrm>
          <a:prstGeom prst="rect">
            <a:avLst/>
          </a:prstGeom>
        </p:spPr>
      </p:pic>
    </p:spTree>
    <p:extLst>
      <p:ext uri="{BB962C8B-B14F-4D97-AF65-F5344CB8AC3E}">
        <p14:creationId xmlns:p14="http://schemas.microsoft.com/office/powerpoint/2010/main" val="281389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Assessment Audit</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09600" y="1295400"/>
            <a:ext cx="8305800" cy="5562599"/>
          </a:xfrm>
        </p:spPr>
      </p:pic>
    </p:spTree>
    <p:extLst>
      <p:ext uri="{BB962C8B-B14F-4D97-AF65-F5344CB8AC3E}">
        <p14:creationId xmlns:p14="http://schemas.microsoft.com/office/powerpoint/2010/main" val="2128553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1003300" y="392113"/>
            <a:ext cx="7226300" cy="100488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dirty="0"/>
              <a:t>CBM—for use in screening and progress monitoring</a:t>
            </a:r>
          </a:p>
        </p:txBody>
      </p:sp>
      <p:sp>
        <p:nvSpPr>
          <p:cNvPr id="60419" name="Rectangle 3"/>
          <p:cNvSpPr>
            <a:spLocks noGrp="1" noChangeArrowheads="1"/>
          </p:cNvSpPr>
          <p:nvPr>
            <p:ph type="body" sz="half" idx="2"/>
          </p:nvPr>
        </p:nvSpPr>
        <p:spPr bwMode="auto">
          <a:xfrm>
            <a:off x="685800" y="1828800"/>
            <a:ext cx="7620000" cy="4144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a:t>Curriculum-Based Measurement  (CBM) assessments like </a:t>
            </a:r>
            <a:r>
              <a:rPr lang="en-US" sz="2800" dirty="0" err="1"/>
              <a:t>Aimsweb</a:t>
            </a:r>
            <a:r>
              <a:rPr lang="en-US" sz="2800" dirty="0"/>
              <a:t>, </a:t>
            </a:r>
            <a:r>
              <a:rPr lang="en-US" sz="2800" dirty="0" err="1"/>
              <a:t>EasyCBM</a:t>
            </a:r>
            <a:r>
              <a:rPr lang="en-US" sz="2800" dirty="0"/>
              <a:t>, and </a:t>
            </a:r>
            <a:r>
              <a:rPr lang="en-US" sz="2800" dirty="0" err="1"/>
              <a:t>DIBELSmath</a:t>
            </a:r>
            <a:r>
              <a:rPr lang="en-US" sz="2800" dirty="0"/>
              <a:t> serve as indicators of academic proficiency, just like…</a:t>
            </a:r>
          </a:p>
          <a:p>
            <a:pPr lvl="1" eaLnBrk="1" hangingPunct="1"/>
            <a:r>
              <a:rPr lang="en-US" sz="2400" dirty="0"/>
              <a:t>Temperature in degrees serves as an indicator of overall wellness</a:t>
            </a:r>
          </a:p>
          <a:p>
            <a:pPr lvl="1" eaLnBrk="1" hangingPunct="1"/>
            <a:r>
              <a:rPr lang="en-US" sz="2400" dirty="0"/>
              <a:t>Weight in pounds serves as an indicator of overall health</a:t>
            </a:r>
          </a:p>
          <a:p>
            <a:pPr lvl="1" eaLnBrk="1" hangingPunct="1"/>
            <a:r>
              <a:rPr lang="en-US" sz="2400" dirty="0"/>
              <a:t>A litmus test serves as an indicator of a solution’s acidity </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307938-AD86-4F4C-83B2-322793E3D4FA}"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09006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1066800" y="304800"/>
            <a:ext cx="7086600" cy="1905000"/>
          </a:xfrm>
        </p:spPr>
        <p:txBody>
          <a:bodyPr rtlCol="0">
            <a:normAutofit fontScale="90000"/>
          </a:bodyPr>
          <a:lstStyle/>
          <a:p>
            <a:pPr algn="l" eaLnBrk="1" fontAlgn="auto" hangingPunct="1">
              <a:spcAft>
                <a:spcPts val="0"/>
              </a:spcAft>
              <a:defRPr/>
            </a:pPr>
            <a:r>
              <a:rPr lang="en-US" sz="4000"/>
              <a:t>How do temperature and weight and a litmus test relate to monitoring academic skills?</a:t>
            </a:r>
          </a:p>
        </p:txBody>
      </p:sp>
      <p:sp>
        <p:nvSpPr>
          <p:cNvPr id="45059" name="Rectangle 3"/>
          <p:cNvSpPr>
            <a:spLocks noGrp="1" noChangeArrowheads="1"/>
          </p:cNvSpPr>
          <p:nvPr>
            <p:ph type="body" sz="half" idx="1"/>
          </p:nvPr>
        </p:nvSpPr>
        <p:spPr>
          <a:xfrm>
            <a:off x="338138" y="2665413"/>
            <a:ext cx="8458200" cy="1889125"/>
          </a:xfrm>
        </p:spPr>
        <p:txBody>
          <a:bodyPr/>
          <a:lstStyle/>
          <a:p>
            <a:pPr eaLnBrk="1" hangingPunct="1"/>
            <a:r>
              <a:rPr lang="en-US" sz="3500"/>
              <a:t>We want a graph of “educational health” or “educational strength.”</a:t>
            </a:r>
          </a:p>
          <a:p>
            <a:pPr eaLnBrk="1" hangingPunct="1"/>
            <a:r>
              <a:rPr lang="en-US" sz="3500"/>
              <a:t>What do we measure?</a:t>
            </a:r>
          </a:p>
          <a:p>
            <a:pPr eaLnBrk="1" hangingPunct="1">
              <a:buFontTx/>
              <a:buNone/>
            </a:pPr>
            <a:endParaRPr lang="en-US" sz="3500"/>
          </a:p>
        </p:txBody>
      </p:sp>
      <p:pic>
        <p:nvPicPr>
          <p:cNvPr id="45060" name="Picture 4" descr="j0300840"/>
          <p:cNvPicPr>
            <a:picLocks noGrp="1" noChangeAspect="1" noChangeArrowheads="1"/>
          </p:cNvPicPr>
          <p:nvPr>
            <p:ph sz="half" idx="2"/>
          </p:nvPr>
        </p:nvPicPr>
        <p:blipFill>
          <a:blip r:embed="rId3" cstate="print"/>
          <a:srcRect/>
          <a:stretch>
            <a:fillRect/>
          </a:stretch>
        </p:blipFill>
        <p:spPr>
          <a:xfrm>
            <a:off x="3276600" y="4495800"/>
            <a:ext cx="2895600" cy="1985963"/>
          </a:xfrm>
          <a:noFill/>
        </p:spPr>
      </p:pic>
    </p:spTree>
    <p:extLst>
      <p:ext uri="{BB962C8B-B14F-4D97-AF65-F5344CB8AC3E}">
        <p14:creationId xmlns:p14="http://schemas.microsoft.com/office/powerpoint/2010/main" val="2805068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t>Measuring Educational Health</a:t>
            </a:r>
          </a:p>
        </p:txBody>
      </p:sp>
      <p:sp>
        <p:nvSpPr>
          <p:cNvPr id="162819" name="Rectangle 3"/>
          <p:cNvSpPr>
            <a:spLocks noGrp="1" noChangeArrowheads="1"/>
          </p:cNvSpPr>
          <p:nvPr>
            <p:ph type="body" idx="1"/>
          </p:nvPr>
        </p:nvSpPr>
        <p:spPr>
          <a:xfrm>
            <a:off x="685800" y="1447800"/>
            <a:ext cx="7696200" cy="4800600"/>
          </a:xfrm>
        </p:spPr>
        <p:txBody>
          <a:bodyPr/>
          <a:lstStyle/>
          <a:p>
            <a:pPr eaLnBrk="1" hangingPunct="1"/>
            <a:r>
              <a:rPr lang="en-US" sz="2800"/>
              <a:t>We want to measure “educational health or strength” using something that is:</a:t>
            </a:r>
          </a:p>
          <a:p>
            <a:pPr lvl="1" eaLnBrk="1" hangingPunct="1"/>
            <a:r>
              <a:rPr lang="en-US" sz="2400"/>
              <a:t>Inexpensive</a:t>
            </a:r>
          </a:p>
          <a:p>
            <a:pPr lvl="1" eaLnBrk="1" hangingPunct="1">
              <a:spcBef>
                <a:spcPct val="10000"/>
              </a:spcBef>
            </a:pPr>
            <a:r>
              <a:rPr lang="en-US" sz="2400"/>
              <a:t>Easy</a:t>
            </a:r>
          </a:p>
          <a:p>
            <a:pPr lvl="1" eaLnBrk="1" hangingPunct="1">
              <a:spcBef>
                <a:spcPct val="10000"/>
              </a:spcBef>
            </a:pPr>
            <a:r>
              <a:rPr lang="en-US" sz="2400"/>
              <a:t>Time efficient</a:t>
            </a:r>
          </a:p>
          <a:p>
            <a:pPr lvl="1" eaLnBrk="1" hangingPunct="1">
              <a:spcBef>
                <a:spcPct val="10000"/>
              </a:spcBef>
            </a:pPr>
            <a:r>
              <a:rPr lang="en-US" sz="2400"/>
              <a:t>Sensitive to change</a:t>
            </a:r>
          </a:p>
          <a:p>
            <a:pPr lvl="1" eaLnBrk="1" hangingPunct="1">
              <a:spcBef>
                <a:spcPct val="10000"/>
              </a:spcBef>
            </a:pPr>
            <a:r>
              <a:rPr lang="en-US" sz="2400"/>
              <a:t>Easy to understand</a:t>
            </a:r>
          </a:p>
          <a:p>
            <a:pPr lvl="1" eaLnBrk="1" hangingPunct="1">
              <a:spcBef>
                <a:spcPct val="10000"/>
              </a:spcBef>
            </a:pPr>
            <a:r>
              <a:rPr lang="en-US" sz="2400"/>
              <a:t>An INDICATOR of educational health</a:t>
            </a:r>
          </a:p>
          <a:p>
            <a:pPr eaLnBrk="1" hangingPunct="1"/>
            <a:r>
              <a:rPr lang="en-US" sz="2800"/>
              <a:t>The measures </a:t>
            </a:r>
            <a:r>
              <a:rPr lang="en-US" sz="2800" u="sng"/>
              <a:t>do</a:t>
            </a:r>
            <a:r>
              <a:rPr lang="en-US" sz="2800"/>
              <a:t> tell us if our teaching is effective. The measures </a:t>
            </a:r>
            <a:r>
              <a:rPr lang="en-US" sz="2800" u="sng"/>
              <a:t>do not</a:t>
            </a:r>
            <a:r>
              <a:rPr lang="en-US" sz="2800"/>
              <a:t> tell us what to teach.</a:t>
            </a:r>
          </a:p>
          <a:p>
            <a:pPr eaLnBrk="1" hangingPunct="1"/>
            <a:endParaRPr lang="en-US" sz="2800"/>
          </a:p>
        </p:txBody>
      </p:sp>
    </p:spTree>
    <p:extLst>
      <p:ext uri="{BB962C8B-B14F-4D97-AF65-F5344CB8AC3E}">
        <p14:creationId xmlns:p14="http://schemas.microsoft.com/office/powerpoint/2010/main" val="113104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2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2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28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28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28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28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28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a:t>Measures Used For Monitoring</a:t>
            </a:r>
          </a:p>
        </p:txBody>
      </p:sp>
      <p:sp>
        <p:nvSpPr>
          <p:cNvPr id="700419" name="Rectangle 3"/>
          <p:cNvSpPr>
            <a:spLocks noGrp="1" noChangeArrowheads="1"/>
          </p:cNvSpPr>
          <p:nvPr>
            <p:ph type="body" idx="1"/>
          </p:nvPr>
        </p:nvSpPr>
        <p:spPr>
          <a:xfrm>
            <a:off x="152400" y="1524000"/>
            <a:ext cx="8763000" cy="5105400"/>
          </a:xfrm>
        </p:spPr>
        <p:txBody>
          <a:bodyPr/>
          <a:lstStyle/>
          <a:p>
            <a:pPr>
              <a:buFont typeface="Arial" charset="0"/>
              <a:buNone/>
            </a:pPr>
            <a:r>
              <a:rPr lang="en-US" sz="2800" dirty="0"/>
              <a:t>Math—CBM</a:t>
            </a:r>
          </a:p>
          <a:p>
            <a:pPr>
              <a:buFont typeface="Arial" charset="0"/>
              <a:buNone/>
            </a:pPr>
            <a:r>
              <a:rPr lang="en-US" sz="2800" dirty="0"/>
              <a:t>--Make sure to choose measures that have been validated by experts (see rti4success.org and intensive intervention.org)</a:t>
            </a:r>
          </a:p>
          <a:p>
            <a:r>
              <a:rPr lang="en-US" sz="2800" dirty="0"/>
              <a:t>Early Numeracy</a:t>
            </a:r>
          </a:p>
          <a:p>
            <a:pPr lvl="1"/>
            <a:r>
              <a:rPr lang="en-US" dirty="0"/>
              <a:t>Oral Counting, Missing Number, Number Identification, and Quantity Discrimination</a:t>
            </a:r>
          </a:p>
          <a:p>
            <a:r>
              <a:rPr lang="en-US" sz="2800" dirty="0"/>
              <a:t>Math Computation</a:t>
            </a:r>
          </a:p>
          <a:p>
            <a:r>
              <a:rPr lang="en-US" sz="2800" dirty="0"/>
              <a:t>Math Concepts &amp; Applications </a:t>
            </a:r>
          </a:p>
          <a:p>
            <a:r>
              <a:rPr lang="en-US" sz="2800" dirty="0"/>
              <a:t>Algebra</a:t>
            </a:r>
          </a:p>
          <a:p>
            <a:pPr eaLnBrk="1" hangingPunct="1">
              <a:lnSpc>
                <a:spcPct val="70000"/>
              </a:lnSpc>
            </a:pPr>
            <a:endParaRPr lang="en-US" sz="2800" dirty="0"/>
          </a:p>
        </p:txBody>
      </p:sp>
      <p:pic>
        <p:nvPicPr>
          <p:cNvPr id="47108" name="Picture 4" descr="MCBD08993_0000[1]"/>
          <p:cNvPicPr>
            <a:picLocks noChangeAspect="1" noChangeArrowheads="1"/>
          </p:cNvPicPr>
          <p:nvPr/>
        </p:nvPicPr>
        <p:blipFill>
          <a:blip r:embed="rId3" cstate="print"/>
          <a:srcRect/>
          <a:stretch>
            <a:fillRect/>
          </a:stretch>
        </p:blipFill>
        <p:spPr bwMode="auto">
          <a:xfrm>
            <a:off x="6248400" y="4724400"/>
            <a:ext cx="2559050" cy="2133600"/>
          </a:xfrm>
          <a:prstGeom prst="rect">
            <a:avLst/>
          </a:prstGeom>
          <a:noFill/>
          <a:ln w="9525">
            <a:noFill/>
            <a:miter lim="800000"/>
            <a:headEnd/>
            <a:tailEnd/>
          </a:ln>
        </p:spPr>
      </p:pic>
    </p:spTree>
    <p:extLst>
      <p:ext uri="{BB962C8B-B14F-4D97-AF65-F5344CB8AC3E}">
        <p14:creationId xmlns:p14="http://schemas.microsoft.com/office/powerpoint/2010/main" val="2859792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en-US"/>
              <a:t>Administration</a:t>
            </a:r>
          </a:p>
        </p:txBody>
      </p:sp>
      <p:sp>
        <p:nvSpPr>
          <p:cNvPr id="292867" name="Rectangle 3"/>
          <p:cNvSpPr>
            <a:spLocks noGrp="1" noChangeArrowheads="1"/>
          </p:cNvSpPr>
          <p:nvPr>
            <p:ph type="body" idx="1"/>
          </p:nvPr>
        </p:nvSpPr>
        <p:spPr/>
        <p:txBody>
          <a:bodyPr/>
          <a:lstStyle/>
          <a:p>
            <a:r>
              <a:rPr lang="en-US"/>
              <a:t>These measures are standardized and we can use nationwide norms because…</a:t>
            </a:r>
          </a:p>
          <a:p>
            <a:pPr lvl="1"/>
            <a:r>
              <a:rPr lang="en-US"/>
              <a:t>We are consistent in how we administer the probes</a:t>
            </a:r>
          </a:p>
          <a:p>
            <a:pPr lvl="1"/>
            <a:r>
              <a:rPr lang="en-US"/>
              <a:t>We are consistent in how we score the probes</a:t>
            </a:r>
          </a:p>
          <a:p>
            <a:pPr lvl="1"/>
            <a:r>
              <a:rPr lang="en-US"/>
              <a:t>The probes that we use have documented reliability and validity</a:t>
            </a:r>
          </a:p>
          <a:p>
            <a:pPr lvl="1"/>
            <a:endParaRPr lang="en-US"/>
          </a:p>
        </p:txBody>
      </p:sp>
    </p:spTree>
    <p:extLst>
      <p:ext uri="{BB962C8B-B14F-4D97-AF65-F5344CB8AC3E}">
        <p14:creationId xmlns:p14="http://schemas.microsoft.com/office/powerpoint/2010/main" val="2586022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Selecting Measures</a:t>
            </a:r>
            <a:br>
              <a:rPr lang="en-US" dirty="0"/>
            </a:br>
            <a:endParaRPr lang="en-US" dirty="0"/>
          </a:p>
        </p:txBody>
      </p:sp>
      <p:sp>
        <p:nvSpPr>
          <p:cNvPr id="3" name="Content Placeholder 2"/>
          <p:cNvSpPr>
            <a:spLocks noGrp="1"/>
          </p:cNvSpPr>
          <p:nvPr>
            <p:ph idx="1"/>
          </p:nvPr>
        </p:nvSpPr>
        <p:spPr/>
        <p:txBody>
          <a:bodyPr>
            <a:normAutofit/>
          </a:bodyPr>
          <a:lstStyle/>
          <a:p>
            <a:r>
              <a:rPr lang="en-US" dirty="0"/>
              <a:t>Make sure to check on how the measures have been evaluated utilizing the National Center on Intensive Intervention tools charts: </a:t>
            </a:r>
            <a:r>
              <a:rPr lang="en-US" dirty="0">
                <a:hlinkClick r:id="rId2" action="ppaction://hlinkfile"/>
              </a:rPr>
              <a:t>intensiveintervention.org</a:t>
            </a:r>
            <a:endParaRPr lang="en-US" dirty="0"/>
          </a:p>
          <a:p>
            <a:endParaRPr lang="en-US" dirty="0"/>
          </a:p>
        </p:txBody>
      </p:sp>
    </p:spTree>
    <p:extLst>
      <p:ext uri="{BB962C8B-B14F-4D97-AF65-F5344CB8AC3E}">
        <p14:creationId xmlns:p14="http://schemas.microsoft.com/office/powerpoint/2010/main" val="2105604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00200" y="64779"/>
            <a:ext cx="5715000" cy="6143295"/>
          </a:xfrm>
        </p:spPr>
      </p:pic>
    </p:spTree>
    <p:extLst>
      <p:ext uri="{BB962C8B-B14F-4D97-AF65-F5344CB8AC3E}">
        <p14:creationId xmlns:p14="http://schemas.microsoft.com/office/powerpoint/2010/main" val="2435761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ctrTitle"/>
          </p:nvPr>
        </p:nvSpPr>
        <p:spPr/>
        <p:txBody>
          <a:bodyPr/>
          <a:lstStyle/>
          <a:p>
            <a:r>
              <a:rPr lang="en-US" dirty="0"/>
              <a:t>CBM mathematics measures</a:t>
            </a:r>
          </a:p>
        </p:txBody>
      </p:sp>
      <p:sp>
        <p:nvSpPr>
          <p:cNvPr id="539651" name="Rectangle 3"/>
          <p:cNvSpPr>
            <a:spLocks noGrp="1" noChangeArrowheads="1"/>
          </p:cNvSpPr>
          <p:nvPr>
            <p:ph type="subTitle" idx="1"/>
          </p:nvPr>
        </p:nvSpPr>
        <p:spPr/>
        <p:txBody>
          <a:bodyPr/>
          <a:lstStyle/>
          <a:p>
            <a:endParaRPr lang="en-US" dirty="0"/>
          </a:p>
        </p:txBody>
      </p:sp>
    </p:spTree>
    <p:extLst>
      <p:ext uri="{BB962C8B-B14F-4D97-AF65-F5344CB8AC3E}">
        <p14:creationId xmlns:p14="http://schemas.microsoft.com/office/powerpoint/2010/main" val="2579919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sources for CBM K-8 measures</a:t>
            </a:r>
          </a:p>
        </p:txBody>
      </p:sp>
      <p:sp>
        <p:nvSpPr>
          <p:cNvPr id="3" name="Content Placeholder 2"/>
          <p:cNvSpPr>
            <a:spLocks noGrp="1"/>
          </p:cNvSpPr>
          <p:nvPr>
            <p:ph idx="1"/>
          </p:nvPr>
        </p:nvSpPr>
        <p:spPr/>
        <p:txBody>
          <a:bodyPr/>
          <a:lstStyle/>
          <a:p>
            <a:r>
              <a:rPr lang="en-US" dirty="0"/>
              <a:t>DIBELS math</a:t>
            </a:r>
          </a:p>
          <a:p>
            <a:pPr lvl="1"/>
            <a:r>
              <a:rPr lang="en-US" dirty="0"/>
              <a:t>Aligned with the common core standards</a:t>
            </a:r>
          </a:p>
          <a:p>
            <a:pPr lvl="1"/>
            <a:r>
              <a:rPr lang="en-US" dirty="0"/>
              <a:t>Individually administered</a:t>
            </a:r>
          </a:p>
          <a:p>
            <a:pPr lvl="1"/>
            <a:r>
              <a:rPr lang="en-US" dirty="0"/>
              <a:t>Free right now</a:t>
            </a:r>
          </a:p>
          <a:p>
            <a:pPr lvl="1"/>
            <a:endParaRPr lang="en-US" dirty="0"/>
          </a:p>
        </p:txBody>
      </p:sp>
      <p:sp>
        <p:nvSpPr>
          <p:cNvPr id="4" name="Rectangle 1"/>
          <p:cNvSpPr>
            <a:spLocks noChangeArrowheads="1"/>
          </p:cNvSpPr>
          <p:nvPr/>
        </p:nvSpPr>
        <p:spPr bwMode="auto">
          <a:xfrm>
            <a:off x="762000" y="4191498"/>
            <a:ext cx="7924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sng" strike="noStrike" kern="1200" cap="none" spc="0" normalizeH="0" baseline="0" noProof="0" dirty="0">
                <a:ln>
                  <a:noFill/>
                </a:ln>
                <a:solidFill>
                  <a:srgbClr val="000000"/>
                </a:solidFill>
                <a:effectLst/>
                <a:uLnTx/>
                <a:uFillTx/>
                <a:latin typeface="Arial" charset="0"/>
                <a:ea typeface="+mn-ea"/>
                <a:cs typeface="+mn-cs"/>
                <a:hlinkClick r:id="rId2"/>
              </a:rPr>
              <a:t>https://dibels.org/mathearlyrelease/</a:t>
            </a:r>
            <a:br>
              <a:rPr kumimoji="0" lang="en-US" sz="1800" b="0" i="0" u="none" strike="noStrike" kern="1200" cap="none" spc="0" normalizeH="0" baseline="0" noProof="0" dirty="0">
                <a:ln>
                  <a:noFill/>
                </a:ln>
                <a:solidFill>
                  <a:srgbClr val="000000"/>
                </a:solidFill>
                <a:effectLst/>
                <a:uLnTx/>
                <a:uFillTx/>
                <a:latin typeface="Arial" charset="0"/>
                <a:ea typeface="+mn-ea"/>
                <a:cs typeface="+mn-cs"/>
              </a:rPr>
            </a:br>
            <a:r>
              <a:rPr kumimoji="0" lang="en-US" sz="1800" b="0" i="0" u="none" strike="noStrike" kern="1200" cap="none" spc="0" normalizeH="0" baseline="0" noProof="0" dirty="0">
                <a:ln>
                  <a:noFill/>
                </a:ln>
                <a:solidFill>
                  <a:srgbClr val="000000"/>
                </a:solidFill>
                <a:effectLst/>
                <a:uLnTx/>
                <a:uFillTx/>
                <a:latin typeface="Arial" charset="0"/>
                <a:ea typeface="+mn-ea"/>
                <a:cs typeface="+mn-cs"/>
              </a:rPr>
              <a:t>username: math</a:t>
            </a:r>
            <a:br>
              <a:rPr kumimoji="0" lang="en-US" sz="1800" b="0" i="0" u="none" strike="noStrike" kern="1200" cap="none" spc="0" normalizeH="0" baseline="0" noProof="0" dirty="0">
                <a:ln>
                  <a:noFill/>
                </a:ln>
                <a:solidFill>
                  <a:srgbClr val="000000"/>
                </a:solidFill>
                <a:effectLst/>
                <a:uLnTx/>
                <a:uFillTx/>
                <a:latin typeface="Arial" charset="0"/>
                <a:ea typeface="+mn-ea"/>
                <a:cs typeface="+mn-cs"/>
              </a:rPr>
            </a:br>
            <a:r>
              <a:rPr kumimoji="0" lang="en-US" sz="1800" b="0" i="0" u="none" strike="noStrike" kern="1200" cap="none" spc="0" normalizeH="0" baseline="0" noProof="0" dirty="0">
                <a:ln>
                  <a:noFill/>
                </a:ln>
                <a:solidFill>
                  <a:srgbClr val="000000"/>
                </a:solidFill>
                <a:effectLst/>
                <a:uLnTx/>
                <a:uFillTx/>
                <a:latin typeface="Arial" charset="0"/>
                <a:ea typeface="+mn-ea"/>
                <a:cs typeface="+mn-cs"/>
              </a:rPr>
              <a:t>password: 2017download</a:t>
            </a:r>
          </a:p>
        </p:txBody>
      </p:sp>
    </p:spTree>
    <p:extLst>
      <p:ext uri="{BB962C8B-B14F-4D97-AF65-F5344CB8AC3E}">
        <p14:creationId xmlns:p14="http://schemas.microsoft.com/office/powerpoint/2010/main" val="4076196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47554F58-321E-EE44-8D8A-EA050EBEF3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3864" y="0"/>
            <a:ext cx="5055577" cy="6858000"/>
          </a:xfrm>
          <a:prstGeom prst="rect">
            <a:avLst/>
          </a:prstGeom>
        </p:spPr>
      </p:pic>
      <p:sp>
        <p:nvSpPr>
          <p:cNvPr id="4" name="Footer Placeholder 3"/>
          <p:cNvSpPr>
            <a:spLocks noGrp="1"/>
          </p:cNvSpPr>
          <p:nvPr>
            <p:ph type="ftr" sz="quarter" idx="11"/>
          </p:nvPr>
        </p:nvSpPr>
        <p:spPr/>
        <p:txBody>
          <a:bodyPr/>
          <a:lstStyle/>
          <a:p>
            <a:r>
              <a:rPr lang="en-US"/>
              <a:t>Copyright 2018 Sarah R. Powell, Ph.D.</a:t>
            </a:r>
          </a:p>
        </p:txBody>
      </p:sp>
      <p:sp>
        <p:nvSpPr>
          <p:cNvPr id="3" name="TextBox 2"/>
          <p:cNvSpPr txBox="1"/>
          <p:nvPr/>
        </p:nvSpPr>
        <p:spPr>
          <a:xfrm>
            <a:off x="5465121" y="2228339"/>
            <a:ext cx="3124200" cy="523220"/>
          </a:xfrm>
          <a:prstGeom prst="rect">
            <a:avLst/>
          </a:prstGeom>
          <a:noFill/>
        </p:spPr>
        <p:txBody>
          <a:bodyPr wrap="square" rtlCol="0">
            <a:spAutoFit/>
          </a:bodyPr>
          <a:lstStyle/>
          <a:p>
            <a:r>
              <a:rPr lang="en-US" sz="2800" b="1" dirty="0">
                <a:solidFill>
                  <a:srgbClr val="FF9300"/>
                </a:solidFill>
              </a:rPr>
              <a:t>Intervention</a:t>
            </a:r>
          </a:p>
        </p:txBody>
      </p:sp>
      <p:sp>
        <p:nvSpPr>
          <p:cNvPr id="9" name="TextBox 8"/>
          <p:cNvSpPr txBox="1"/>
          <p:nvPr/>
        </p:nvSpPr>
        <p:spPr>
          <a:xfrm>
            <a:off x="4766621" y="4988870"/>
            <a:ext cx="4521200" cy="523220"/>
          </a:xfrm>
          <a:prstGeom prst="rect">
            <a:avLst/>
          </a:prstGeom>
          <a:noFill/>
        </p:spPr>
        <p:txBody>
          <a:bodyPr wrap="square" rtlCol="0">
            <a:spAutoFit/>
          </a:bodyPr>
          <a:lstStyle/>
          <a:p>
            <a:r>
              <a:rPr lang="en-US" sz="2800" b="1" dirty="0">
                <a:solidFill>
                  <a:srgbClr val="FF9300"/>
                </a:solidFill>
              </a:rPr>
              <a:t>Intervention (Adapted)</a:t>
            </a:r>
          </a:p>
        </p:txBody>
      </p:sp>
      <p:sp>
        <p:nvSpPr>
          <p:cNvPr id="10" name="TextBox 9"/>
          <p:cNvSpPr txBox="1"/>
          <p:nvPr/>
        </p:nvSpPr>
        <p:spPr>
          <a:xfrm>
            <a:off x="4168759" y="2522652"/>
            <a:ext cx="4521200" cy="954107"/>
          </a:xfrm>
          <a:prstGeom prst="rect">
            <a:avLst/>
          </a:prstGeom>
          <a:noFill/>
        </p:spPr>
        <p:txBody>
          <a:bodyPr wrap="square" rtlCol="0">
            <a:spAutoFit/>
          </a:bodyPr>
          <a:lstStyle/>
          <a:p>
            <a:pPr algn="ctr"/>
            <a:r>
              <a:rPr lang="en-US" sz="2800" b="1" dirty="0">
                <a:solidFill>
                  <a:schemeClr val="accent1"/>
                </a:solidFill>
              </a:rPr>
              <a:t>Progress </a:t>
            </a:r>
          </a:p>
          <a:p>
            <a:pPr algn="ctr"/>
            <a:r>
              <a:rPr lang="en-US" sz="2800" b="1" dirty="0">
                <a:solidFill>
                  <a:schemeClr val="accent1"/>
                </a:solidFill>
              </a:rPr>
              <a:t>Monitoring</a:t>
            </a:r>
          </a:p>
        </p:txBody>
      </p:sp>
      <p:sp>
        <p:nvSpPr>
          <p:cNvPr id="12" name="TextBox 11"/>
          <p:cNvSpPr txBox="1"/>
          <p:nvPr/>
        </p:nvSpPr>
        <p:spPr>
          <a:xfrm>
            <a:off x="5594140" y="4098202"/>
            <a:ext cx="4521200" cy="523220"/>
          </a:xfrm>
          <a:prstGeom prst="rect">
            <a:avLst/>
          </a:prstGeom>
          <a:noFill/>
        </p:spPr>
        <p:txBody>
          <a:bodyPr wrap="square" rtlCol="0">
            <a:spAutoFit/>
          </a:bodyPr>
          <a:lstStyle/>
          <a:p>
            <a:r>
              <a:rPr lang="en-US" sz="2800" b="1" dirty="0">
                <a:solidFill>
                  <a:schemeClr val="accent1"/>
                </a:solidFill>
              </a:rPr>
              <a:t>Diagnostic</a:t>
            </a:r>
          </a:p>
        </p:txBody>
      </p:sp>
      <p:sp>
        <p:nvSpPr>
          <p:cNvPr id="13" name="TextBox 12"/>
          <p:cNvSpPr txBox="1"/>
          <p:nvPr/>
        </p:nvSpPr>
        <p:spPr>
          <a:xfrm>
            <a:off x="4268241" y="3566699"/>
            <a:ext cx="4521200" cy="307777"/>
          </a:xfrm>
          <a:prstGeom prst="rect">
            <a:avLst/>
          </a:prstGeom>
          <a:noFill/>
        </p:spPr>
        <p:txBody>
          <a:bodyPr wrap="square" rtlCol="0">
            <a:spAutoFit/>
          </a:bodyPr>
          <a:lstStyle/>
          <a:p>
            <a:r>
              <a:rPr lang="en-US" sz="1400" b="1" dirty="0">
                <a:solidFill>
                  <a:srgbClr val="FF0000"/>
                </a:solidFill>
              </a:rPr>
              <a:t>INADEQUATE</a:t>
            </a:r>
          </a:p>
        </p:txBody>
      </p:sp>
      <p:sp>
        <p:nvSpPr>
          <p:cNvPr id="15" name="TextBox 14"/>
          <p:cNvSpPr txBox="1"/>
          <p:nvPr/>
        </p:nvSpPr>
        <p:spPr>
          <a:xfrm>
            <a:off x="7528760" y="3562705"/>
            <a:ext cx="4521200" cy="307777"/>
          </a:xfrm>
          <a:prstGeom prst="rect">
            <a:avLst/>
          </a:prstGeom>
          <a:noFill/>
        </p:spPr>
        <p:txBody>
          <a:bodyPr wrap="square" rtlCol="0">
            <a:spAutoFit/>
          </a:bodyPr>
          <a:lstStyle/>
          <a:p>
            <a:r>
              <a:rPr lang="en-US" sz="1400" b="1" dirty="0">
                <a:solidFill>
                  <a:srgbClr val="00B050"/>
                </a:solidFill>
              </a:rPr>
              <a:t>ADEQUATE</a:t>
            </a:r>
          </a:p>
        </p:txBody>
      </p:sp>
      <p:sp>
        <p:nvSpPr>
          <p:cNvPr id="17" name="TextBox 16"/>
          <p:cNvSpPr txBox="1"/>
          <p:nvPr/>
        </p:nvSpPr>
        <p:spPr>
          <a:xfrm>
            <a:off x="5594140" y="750913"/>
            <a:ext cx="4521200" cy="523220"/>
          </a:xfrm>
          <a:prstGeom prst="rect">
            <a:avLst/>
          </a:prstGeom>
          <a:noFill/>
        </p:spPr>
        <p:txBody>
          <a:bodyPr wrap="square" rtlCol="0">
            <a:spAutoFit/>
          </a:bodyPr>
          <a:lstStyle/>
          <a:p>
            <a:r>
              <a:rPr lang="en-US" sz="2800" b="1" dirty="0"/>
              <a:t>TIER ONE</a:t>
            </a:r>
          </a:p>
        </p:txBody>
      </p:sp>
      <p:sp>
        <p:nvSpPr>
          <p:cNvPr id="5" name="Right Arrow 4"/>
          <p:cNvSpPr/>
          <p:nvPr/>
        </p:nvSpPr>
        <p:spPr>
          <a:xfrm>
            <a:off x="1228282" y="2750066"/>
            <a:ext cx="2819400" cy="865366"/>
          </a:xfrm>
          <a:prstGeom prst="right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Session 2</a:t>
            </a:r>
          </a:p>
        </p:txBody>
      </p:sp>
      <p:sp>
        <p:nvSpPr>
          <p:cNvPr id="19" name="Right Arrow 18"/>
          <p:cNvSpPr/>
          <p:nvPr/>
        </p:nvSpPr>
        <p:spPr>
          <a:xfrm>
            <a:off x="1249680" y="5446156"/>
            <a:ext cx="2819400" cy="865366"/>
          </a:xfrm>
          <a:prstGeom prst="right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Session 2</a:t>
            </a:r>
          </a:p>
        </p:txBody>
      </p:sp>
      <p:sp>
        <p:nvSpPr>
          <p:cNvPr id="20" name="Right Arrow 19"/>
          <p:cNvSpPr/>
          <p:nvPr/>
        </p:nvSpPr>
        <p:spPr>
          <a:xfrm>
            <a:off x="1249680" y="3986639"/>
            <a:ext cx="2819400" cy="865366"/>
          </a:xfrm>
          <a:prstGeom prst="rightArrow">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Session 3</a:t>
            </a:r>
          </a:p>
        </p:txBody>
      </p:sp>
      <p:sp>
        <p:nvSpPr>
          <p:cNvPr id="24" name="Right Arrow 23"/>
          <p:cNvSpPr/>
          <p:nvPr/>
        </p:nvSpPr>
        <p:spPr>
          <a:xfrm>
            <a:off x="1249680" y="1989679"/>
            <a:ext cx="2819400" cy="865366"/>
          </a:xfrm>
          <a:prstGeom prst="rightArrow">
            <a:avLst/>
          </a:prstGeom>
          <a:solidFill>
            <a:srgbClr val="FF93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Session 4 and 5</a:t>
            </a:r>
          </a:p>
        </p:txBody>
      </p:sp>
      <p:sp>
        <p:nvSpPr>
          <p:cNvPr id="25" name="Right Arrow 24"/>
          <p:cNvSpPr/>
          <p:nvPr/>
        </p:nvSpPr>
        <p:spPr>
          <a:xfrm>
            <a:off x="1249680" y="4888973"/>
            <a:ext cx="2819400" cy="865366"/>
          </a:xfrm>
          <a:prstGeom prst="rightArrow">
            <a:avLst/>
          </a:prstGeom>
          <a:solidFill>
            <a:srgbClr val="FF93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Session 4 and 5</a:t>
            </a:r>
            <a:endParaRPr lang="en-US" dirty="0"/>
          </a:p>
        </p:txBody>
      </p:sp>
      <p:sp>
        <p:nvSpPr>
          <p:cNvPr id="21" name="TextBox 20">
            <a:extLst>
              <a:ext uri="{FF2B5EF4-FFF2-40B4-BE49-F238E27FC236}">
                <a16:creationId xmlns:a16="http://schemas.microsoft.com/office/drawing/2014/main" id="{18D115DC-925F-0A4B-84DB-18FFD1442021}"/>
              </a:ext>
            </a:extLst>
          </p:cNvPr>
          <p:cNvSpPr txBox="1"/>
          <p:nvPr/>
        </p:nvSpPr>
        <p:spPr>
          <a:xfrm>
            <a:off x="4232225" y="6289990"/>
            <a:ext cx="4521200" cy="307777"/>
          </a:xfrm>
          <a:prstGeom prst="rect">
            <a:avLst/>
          </a:prstGeom>
          <a:noFill/>
        </p:spPr>
        <p:txBody>
          <a:bodyPr wrap="square" rtlCol="0">
            <a:spAutoFit/>
          </a:bodyPr>
          <a:lstStyle/>
          <a:p>
            <a:r>
              <a:rPr lang="en-US" sz="1400" b="1" dirty="0">
                <a:solidFill>
                  <a:srgbClr val="FF0000"/>
                </a:solidFill>
              </a:rPr>
              <a:t>INADEQUATE</a:t>
            </a:r>
          </a:p>
        </p:txBody>
      </p:sp>
      <p:sp>
        <p:nvSpPr>
          <p:cNvPr id="22" name="TextBox 21">
            <a:extLst>
              <a:ext uri="{FF2B5EF4-FFF2-40B4-BE49-F238E27FC236}">
                <a16:creationId xmlns:a16="http://schemas.microsoft.com/office/drawing/2014/main" id="{5F2506A6-A38F-D646-9B25-2926369C1242}"/>
              </a:ext>
            </a:extLst>
          </p:cNvPr>
          <p:cNvSpPr txBox="1"/>
          <p:nvPr/>
        </p:nvSpPr>
        <p:spPr>
          <a:xfrm>
            <a:off x="7522785" y="6349651"/>
            <a:ext cx="4521200" cy="307777"/>
          </a:xfrm>
          <a:prstGeom prst="rect">
            <a:avLst/>
          </a:prstGeom>
          <a:noFill/>
        </p:spPr>
        <p:txBody>
          <a:bodyPr wrap="square" rtlCol="0">
            <a:spAutoFit/>
          </a:bodyPr>
          <a:lstStyle/>
          <a:p>
            <a:r>
              <a:rPr lang="en-US" sz="1400" b="1" dirty="0">
                <a:solidFill>
                  <a:srgbClr val="00B050"/>
                </a:solidFill>
              </a:rPr>
              <a:t>ADEQUATE</a:t>
            </a:r>
          </a:p>
        </p:txBody>
      </p:sp>
      <p:sp>
        <p:nvSpPr>
          <p:cNvPr id="26" name="TextBox 25">
            <a:extLst>
              <a:ext uri="{FF2B5EF4-FFF2-40B4-BE49-F238E27FC236}">
                <a16:creationId xmlns:a16="http://schemas.microsoft.com/office/drawing/2014/main" id="{D2581439-E254-5846-9EB8-7B9CF48654D6}"/>
              </a:ext>
            </a:extLst>
          </p:cNvPr>
          <p:cNvSpPr txBox="1"/>
          <p:nvPr/>
        </p:nvSpPr>
        <p:spPr>
          <a:xfrm>
            <a:off x="4202306" y="1817158"/>
            <a:ext cx="4521200" cy="307777"/>
          </a:xfrm>
          <a:prstGeom prst="rect">
            <a:avLst/>
          </a:prstGeom>
          <a:noFill/>
        </p:spPr>
        <p:txBody>
          <a:bodyPr wrap="square" rtlCol="0">
            <a:spAutoFit/>
          </a:bodyPr>
          <a:lstStyle/>
          <a:p>
            <a:r>
              <a:rPr lang="en-US" sz="1400" b="1" dirty="0">
                <a:solidFill>
                  <a:srgbClr val="FF0000"/>
                </a:solidFill>
              </a:rPr>
              <a:t>INADEQUATE</a:t>
            </a:r>
          </a:p>
        </p:txBody>
      </p:sp>
      <p:sp>
        <p:nvSpPr>
          <p:cNvPr id="27" name="TextBox 26">
            <a:extLst>
              <a:ext uri="{FF2B5EF4-FFF2-40B4-BE49-F238E27FC236}">
                <a16:creationId xmlns:a16="http://schemas.microsoft.com/office/drawing/2014/main" id="{56B9DB70-1A33-C44E-B0A4-B0D85CF9138F}"/>
              </a:ext>
            </a:extLst>
          </p:cNvPr>
          <p:cNvSpPr txBox="1"/>
          <p:nvPr/>
        </p:nvSpPr>
        <p:spPr>
          <a:xfrm>
            <a:off x="7528760" y="1789527"/>
            <a:ext cx="4521200" cy="307777"/>
          </a:xfrm>
          <a:prstGeom prst="rect">
            <a:avLst/>
          </a:prstGeom>
          <a:noFill/>
        </p:spPr>
        <p:txBody>
          <a:bodyPr wrap="square" rtlCol="0">
            <a:spAutoFit/>
          </a:bodyPr>
          <a:lstStyle/>
          <a:p>
            <a:r>
              <a:rPr lang="en-US" sz="1400" b="1" dirty="0">
                <a:solidFill>
                  <a:srgbClr val="00B050"/>
                </a:solidFill>
              </a:rPr>
              <a:t>ADEQUATE</a:t>
            </a:r>
          </a:p>
        </p:txBody>
      </p:sp>
      <p:sp>
        <p:nvSpPr>
          <p:cNvPr id="28" name="TextBox 27">
            <a:extLst>
              <a:ext uri="{FF2B5EF4-FFF2-40B4-BE49-F238E27FC236}">
                <a16:creationId xmlns:a16="http://schemas.microsoft.com/office/drawing/2014/main" id="{5E4E20CA-A018-5248-9D32-F7EB803759D0}"/>
              </a:ext>
            </a:extLst>
          </p:cNvPr>
          <p:cNvSpPr txBox="1"/>
          <p:nvPr/>
        </p:nvSpPr>
        <p:spPr>
          <a:xfrm>
            <a:off x="4268241" y="5300604"/>
            <a:ext cx="4521200" cy="954107"/>
          </a:xfrm>
          <a:prstGeom prst="rect">
            <a:avLst/>
          </a:prstGeom>
          <a:noFill/>
        </p:spPr>
        <p:txBody>
          <a:bodyPr wrap="square" rtlCol="0">
            <a:spAutoFit/>
          </a:bodyPr>
          <a:lstStyle/>
          <a:p>
            <a:pPr algn="ctr"/>
            <a:r>
              <a:rPr lang="en-US" sz="2800" b="1" dirty="0">
                <a:solidFill>
                  <a:schemeClr val="accent1"/>
                </a:solidFill>
              </a:rPr>
              <a:t>Progress </a:t>
            </a:r>
          </a:p>
          <a:p>
            <a:pPr algn="ctr"/>
            <a:r>
              <a:rPr lang="en-US" sz="2800" b="1" dirty="0">
                <a:solidFill>
                  <a:schemeClr val="accent1"/>
                </a:solidFill>
              </a:rPr>
              <a:t>Monitoring</a:t>
            </a:r>
          </a:p>
        </p:txBody>
      </p:sp>
    </p:spTree>
    <p:extLst>
      <p:ext uri="{BB962C8B-B14F-4D97-AF65-F5344CB8AC3E}">
        <p14:creationId xmlns:p14="http://schemas.microsoft.com/office/powerpoint/2010/main" val="53001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ppt_x"/>
                                          </p:val>
                                        </p:tav>
                                        <p:tav tm="100000">
                                          <p:val>
                                            <p:strVal val="#ppt_x"/>
                                          </p:val>
                                        </p:tav>
                                      </p:tavLst>
                                    </p:anim>
                                    <p:anim calcmode="lin" valueType="num">
                                      <p:cBhvr additive="base">
                                        <p:cTn id="5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ppt_x"/>
                                          </p:val>
                                        </p:tav>
                                        <p:tav tm="100000">
                                          <p:val>
                                            <p:strVal val="#ppt_x"/>
                                          </p:val>
                                        </p:tav>
                                      </p:tavLst>
                                    </p:anim>
                                    <p:anim calcmode="lin" valueType="num">
                                      <p:cBhvr additive="base">
                                        <p:cTn id="6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dissolve">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dissolve">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dissolve">
                                      <p:cBhvr>
                                        <p:cTn id="79" dur="5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dissolve">
                                      <p:cBhvr>
                                        <p:cTn id="84" dur="500"/>
                                        <p:tgtEl>
                                          <p:spTgt spid="27"/>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dissolve">
                                      <p:cBhvr>
                                        <p:cTn id="8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2" grpId="0"/>
      <p:bldP spid="13" grpId="0"/>
      <p:bldP spid="15" grpId="0"/>
      <p:bldP spid="17" grpId="0"/>
      <p:bldP spid="5" grpId="0" animBg="1"/>
      <p:bldP spid="19" grpId="0" animBg="1"/>
      <p:bldP spid="20" grpId="0" animBg="1"/>
      <p:bldP spid="24" grpId="0" animBg="1"/>
      <p:bldP spid="25" grpId="0" animBg="1"/>
      <p:bldP spid="21" grpId="0"/>
      <p:bldP spid="22" grpId="0"/>
      <p:bldP spid="26"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Grp="1" noChangeArrowheads="1"/>
          </p:cNvSpPr>
          <p:nvPr>
            <p:ph type="title"/>
          </p:nvPr>
        </p:nvSpPr>
        <p:spPr/>
        <p:txBody>
          <a:bodyPr/>
          <a:lstStyle/>
          <a:p>
            <a:r>
              <a:rPr lang="en-US" dirty="0"/>
              <a:t>What are the options for secondary students?</a:t>
            </a:r>
          </a:p>
        </p:txBody>
      </p:sp>
      <p:sp>
        <p:nvSpPr>
          <p:cNvPr id="663555" name="Rectangle 3"/>
          <p:cNvSpPr>
            <a:spLocks noGrp="1" noChangeArrowheads="1"/>
          </p:cNvSpPr>
          <p:nvPr>
            <p:ph type="body" idx="1"/>
          </p:nvPr>
        </p:nvSpPr>
        <p:spPr/>
        <p:txBody>
          <a:bodyPr/>
          <a:lstStyle/>
          <a:p>
            <a:pPr>
              <a:lnSpc>
                <a:spcPct val="90000"/>
              </a:lnSpc>
            </a:pPr>
            <a:r>
              <a:rPr lang="en-US" sz="2800"/>
              <a:t>“Stretch” existing elementary measures</a:t>
            </a:r>
          </a:p>
          <a:p>
            <a:pPr lvl="1">
              <a:lnSpc>
                <a:spcPct val="90000"/>
              </a:lnSpc>
            </a:pPr>
            <a:r>
              <a:rPr lang="en-US" sz="2400"/>
              <a:t>MBSP Computation, Concepts &amp; Applications</a:t>
            </a:r>
          </a:p>
          <a:p>
            <a:pPr>
              <a:lnSpc>
                <a:spcPct val="90000"/>
              </a:lnSpc>
            </a:pPr>
            <a:r>
              <a:rPr lang="en-US" sz="2800"/>
              <a:t>Middle School options</a:t>
            </a:r>
          </a:p>
          <a:p>
            <a:pPr lvl="1">
              <a:lnSpc>
                <a:spcPct val="90000"/>
              </a:lnSpc>
            </a:pPr>
            <a:r>
              <a:rPr lang="en-US" sz="2400"/>
              <a:t>Estimation</a:t>
            </a:r>
          </a:p>
          <a:p>
            <a:pPr lvl="1">
              <a:lnSpc>
                <a:spcPct val="90000"/>
              </a:lnSpc>
            </a:pPr>
            <a:r>
              <a:rPr lang="en-US" sz="2400"/>
              <a:t>Facts</a:t>
            </a:r>
          </a:p>
          <a:p>
            <a:pPr lvl="1">
              <a:lnSpc>
                <a:spcPct val="90000"/>
              </a:lnSpc>
            </a:pPr>
            <a:r>
              <a:rPr lang="en-US" sz="2400"/>
              <a:t>Concept measures</a:t>
            </a:r>
          </a:p>
          <a:p>
            <a:pPr>
              <a:lnSpc>
                <a:spcPct val="90000"/>
              </a:lnSpc>
            </a:pPr>
            <a:r>
              <a:rPr lang="en-US" sz="2800"/>
              <a:t>High school measures</a:t>
            </a:r>
          </a:p>
          <a:p>
            <a:pPr lvl="1">
              <a:lnSpc>
                <a:spcPct val="90000"/>
              </a:lnSpc>
            </a:pPr>
            <a:r>
              <a:rPr lang="en-US" sz="2400"/>
              <a:t>AAIMS algebra measures</a:t>
            </a:r>
          </a:p>
          <a:p>
            <a:pPr lvl="1">
              <a:lnSpc>
                <a:spcPct val="90000"/>
              </a:lnSpc>
            </a:pPr>
            <a:endParaRPr lang="en-US" sz="2400"/>
          </a:p>
        </p:txBody>
      </p:sp>
      <p:sp>
        <p:nvSpPr>
          <p:cNvPr id="663556" name="Rectangle 4"/>
          <p:cNvSpPr>
            <a:spLocks noChangeArrowheads="1"/>
          </p:cNvSpPr>
          <p:nvPr/>
        </p:nvSpPr>
        <p:spPr bwMode="auto">
          <a:xfrm>
            <a:off x="0" y="6491288"/>
            <a:ext cx="7696200" cy="274637"/>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Taken from a presentation completed by Anne Foegen, Ph.D.</a:t>
            </a:r>
          </a:p>
        </p:txBody>
      </p:sp>
    </p:spTree>
    <p:extLst>
      <p:ext uri="{BB962C8B-B14F-4D97-AF65-F5344CB8AC3E}">
        <p14:creationId xmlns:p14="http://schemas.microsoft.com/office/powerpoint/2010/main" val="34948510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of a Source for Algebra Measures</a:t>
            </a:r>
          </a:p>
        </p:txBody>
      </p:sp>
      <p:sp>
        <p:nvSpPr>
          <p:cNvPr id="3" name="Content Placeholder 2"/>
          <p:cNvSpPr>
            <a:spLocks noGrp="1"/>
          </p:cNvSpPr>
          <p:nvPr>
            <p:ph idx="1"/>
          </p:nvPr>
        </p:nvSpPr>
        <p:spPr/>
        <p:txBody>
          <a:bodyPr>
            <a:normAutofit lnSpcReduction="10000"/>
          </a:bodyPr>
          <a:lstStyle/>
          <a:p>
            <a:r>
              <a:rPr lang="en-US" dirty="0"/>
              <a:t>Algebra Assessment and Instruction: </a:t>
            </a:r>
            <a:r>
              <a:rPr lang="en-US" dirty="0">
                <a:hlinkClick r:id="rId2"/>
              </a:rPr>
              <a:t>http://www.education.iastate.edu/aaims/index.html</a:t>
            </a:r>
            <a:endParaRPr lang="en-US" dirty="0"/>
          </a:p>
          <a:p>
            <a:r>
              <a:rPr lang="en-US" dirty="0"/>
              <a:t>Continue to consider how these support the algebra clusters in the Common Core State Standards for Mathematics (CCSSM) </a:t>
            </a:r>
          </a:p>
          <a:p>
            <a:r>
              <a:rPr lang="en-US" dirty="0"/>
              <a:t>Anne </a:t>
            </a:r>
            <a:r>
              <a:rPr lang="en-US" dirty="0" err="1"/>
              <a:t>Foegen</a:t>
            </a:r>
            <a:r>
              <a:rPr lang="en-US" dirty="0"/>
              <a:t>, Iowa State University</a:t>
            </a:r>
          </a:p>
          <a:p>
            <a:r>
              <a:rPr lang="en-US" dirty="0"/>
              <a:t>Measures like basic skills, content analysis</a:t>
            </a:r>
          </a:p>
        </p:txBody>
      </p:sp>
    </p:spTree>
    <p:extLst>
      <p:ext uri="{BB962C8B-B14F-4D97-AF65-F5344CB8AC3E}">
        <p14:creationId xmlns:p14="http://schemas.microsoft.com/office/powerpoint/2010/main" val="3747933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sz="4000" dirty="0"/>
              <a:t>Setting goals</a:t>
            </a:r>
          </a:p>
        </p:txBody>
      </p:sp>
      <p:sp>
        <p:nvSpPr>
          <p:cNvPr id="151555" name="Rectangle 3"/>
          <p:cNvSpPr>
            <a:spLocks noGrp="1" noChangeArrowheads="1"/>
          </p:cNvSpPr>
          <p:nvPr>
            <p:ph type="body" idx="1"/>
          </p:nvPr>
        </p:nvSpPr>
        <p:spPr>
          <a:xfrm>
            <a:off x="381000" y="1676400"/>
            <a:ext cx="8142288" cy="2586038"/>
          </a:xfrm>
        </p:spPr>
        <p:txBody>
          <a:bodyPr/>
          <a:lstStyle/>
          <a:p>
            <a:pPr marL="508000" indent="-508000">
              <a:lnSpc>
                <a:spcPct val="90000"/>
              </a:lnSpc>
            </a:pPr>
            <a:r>
              <a:rPr lang="en-US" sz="2400"/>
              <a:t>Screening</a:t>
            </a:r>
          </a:p>
          <a:p>
            <a:pPr marL="1214438" lvl="1" indent="-533400">
              <a:lnSpc>
                <a:spcPct val="90000"/>
              </a:lnSpc>
            </a:pPr>
            <a:r>
              <a:rPr lang="en-US" sz="2000"/>
              <a:t>Use established benchmarks within the system you’re using</a:t>
            </a:r>
          </a:p>
          <a:p>
            <a:pPr marL="1214438" lvl="1" indent="-533400">
              <a:lnSpc>
                <a:spcPct val="90000"/>
              </a:lnSpc>
            </a:pPr>
            <a:r>
              <a:rPr lang="en-US" sz="2000"/>
              <a:t>Use tables that are not part of a system that provide end-of-year benchmarks</a:t>
            </a:r>
          </a:p>
          <a:p>
            <a:pPr marL="508000" indent="-508000">
              <a:lnSpc>
                <a:spcPct val="90000"/>
              </a:lnSpc>
            </a:pPr>
            <a:r>
              <a:rPr lang="en-US" sz="2400"/>
              <a:t>Progress monitoring or IEP goals:</a:t>
            </a:r>
          </a:p>
          <a:p>
            <a:pPr marL="1214438" lvl="1" indent="-533400">
              <a:lnSpc>
                <a:spcPct val="90000"/>
              </a:lnSpc>
              <a:buFontTx/>
              <a:buAutoNum type="arabicPeriod"/>
            </a:pPr>
            <a:r>
              <a:rPr lang="en-US" sz="2000"/>
              <a:t>End-of-year benchmarking</a:t>
            </a:r>
          </a:p>
          <a:p>
            <a:pPr marL="1214438" lvl="1" indent="-533400">
              <a:lnSpc>
                <a:spcPct val="90000"/>
              </a:lnSpc>
              <a:buFontTx/>
              <a:buAutoNum type="arabicPeriod"/>
            </a:pPr>
            <a:r>
              <a:rPr lang="en-US" sz="2000"/>
              <a:t>National norms for weekly rate of improvement (slope)</a:t>
            </a:r>
          </a:p>
          <a:p>
            <a:pPr marL="508000" indent="-508000">
              <a:lnSpc>
                <a:spcPct val="90000"/>
              </a:lnSpc>
              <a:buFontTx/>
              <a:buAutoNum type="arabicPeriod"/>
            </a:pPr>
            <a:endParaRPr lang="en-US" sz="2400"/>
          </a:p>
        </p:txBody>
      </p:sp>
    </p:spTree>
    <p:extLst>
      <p:ext uri="{BB962C8B-B14F-4D97-AF65-F5344CB8AC3E}">
        <p14:creationId xmlns:p14="http://schemas.microsoft.com/office/powerpoint/2010/main" val="1362914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t>Setting CBM goals using end-of-year benchmarking</a:t>
            </a:r>
          </a:p>
        </p:txBody>
      </p:sp>
      <p:sp>
        <p:nvSpPr>
          <p:cNvPr id="153603" name="Rectangle 3"/>
          <p:cNvSpPr>
            <a:spLocks noGrp="1" noChangeArrowheads="1"/>
          </p:cNvSpPr>
          <p:nvPr>
            <p:ph type="body" idx="1"/>
          </p:nvPr>
        </p:nvSpPr>
        <p:spPr>
          <a:xfrm>
            <a:off x="609600" y="2209800"/>
            <a:ext cx="8229600" cy="4267200"/>
          </a:xfrm>
        </p:spPr>
        <p:txBody>
          <a:bodyPr/>
          <a:lstStyle/>
          <a:p>
            <a:r>
              <a:rPr lang="en-US"/>
              <a:t>Setting progress monitoring or IEP goals</a:t>
            </a:r>
          </a:p>
          <a:p>
            <a:pPr lvl="1"/>
            <a:r>
              <a:rPr lang="en-US"/>
              <a:t>End-of-year benchmarking</a:t>
            </a:r>
          </a:p>
          <a:p>
            <a:pPr lvl="2"/>
            <a:r>
              <a:rPr lang="en-US"/>
              <a:t>Identify appropriate grade-level benchmark</a:t>
            </a:r>
          </a:p>
          <a:p>
            <a:pPr lvl="2"/>
            <a:r>
              <a:rPr lang="en-US"/>
              <a:t>Mark benchmark on student graph with an X</a:t>
            </a:r>
          </a:p>
          <a:p>
            <a:pPr lvl="2"/>
            <a:r>
              <a:rPr lang="en-US"/>
              <a:t>Draw goal line from median score of baseline probes administered to X</a:t>
            </a:r>
          </a:p>
          <a:p>
            <a:pPr lvl="2"/>
            <a:endParaRPr lang="en-US"/>
          </a:p>
        </p:txBody>
      </p:sp>
    </p:spTree>
    <p:extLst>
      <p:ext uri="{BB962C8B-B14F-4D97-AF65-F5344CB8AC3E}">
        <p14:creationId xmlns:p14="http://schemas.microsoft.com/office/powerpoint/2010/main" val="886097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685800" y="304800"/>
            <a:ext cx="8153400" cy="1143000"/>
          </a:xfrm>
        </p:spPr>
        <p:txBody>
          <a:bodyPr/>
          <a:lstStyle/>
          <a:p>
            <a:r>
              <a:rPr lang="en-US" sz="4000"/>
              <a:t>Mathematics Computation Benchmarks, aimsweb.com</a:t>
            </a:r>
          </a:p>
        </p:txBody>
      </p:sp>
      <p:graphicFrame>
        <p:nvGraphicFramePr>
          <p:cNvPr id="155651" name="Group 3"/>
          <p:cNvGraphicFramePr>
            <a:graphicFrameLocks noGrp="1"/>
          </p:cNvGraphicFramePr>
          <p:nvPr>
            <p:ph sz="half" idx="2"/>
          </p:nvPr>
        </p:nvGraphicFramePr>
        <p:xfrm>
          <a:off x="1265238" y="1600200"/>
          <a:ext cx="7421562" cy="2306638"/>
        </p:xfrm>
        <a:graphic>
          <a:graphicData uri="http://schemas.openxmlformats.org/drawingml/2006/table">
            <a:tbl>
              <a:tblPr/>
              <a:tblGrid>
                <a:gridCol w="928687">
                  <a:extLst>
                    <a:ext uri="{9D8B030D-6E8A-4147-A177-3AD203B41FA5}">
                      <a16:colId xmlns:a16="http://schemas.microsoft.com/office/drawing/2014/main" val="20000"/>
                    </a:ext>
                  </a:extLst>
                </a:gridCol>
                <a:gridCol w="928688">
                  <a:extLst>
                    <a:ext uri="{9D8B030D-6E8A-4147-A177-3AD203B41FA5}">
                      <a16:colId xmlns:a16="http://schemas.microsoft.com/office/drawing/2014/main" val="20001"/>
                    </a:ext>
                  </a:extLst>
                </a:gridCol>
                <a:gridCol w="923925">
                  <a:extLst>
                    <a:ext uri="{9D8B030D-6E8A-4147-A177-3AD203B41FA5}">
                      <a16:colId xmlns:a16="http://schemas.microsoft.com/office/drawing/2014/main" val="20002"/>
                    </a:ext>
                  </a:extLst>
                </a:gridCol>
                <a:gridCol w="930275">
                  <a:extLst>
                    <a:ext uri="{9D8B030D-6E8A-4147-A177-3AD203B41FA5}">
                      <a16:colId xmlns:a16="http://schemas.microsoft.com/office/drawing/2014/main" val="20003"/>
                    </a:ext>
                  </a:extLst>
                </a:gridCol>
                <a:gridCol w="928687">
                  <a:extLst>
                    <a:ext uri="{9D8B030D-6E8A-4147-A177-3AD203B41FA5}">
                      <a16:colId xmlns:a16="http://schemas.microsoft.com/office/drawing/2014/main" val="20004"/>
                    </a:ext>
                  </a:extLst>
                </a:gridCol>
                <a:gridCol w="928688">
                  <a:extLst>
                    <a:ext uri="{9D8B030D-6E8A-4147-A177-3AD203B41FA5}">
                      <a16:colId xmlns:a16="http://schemas.microsoft.com/office/drawing/2014/main" val="20005"/>
                    </a:ext>
                  </a:extLst>
                </a:gridCol>
                <a:gridCol w="923925">
                  <a:extLst>
                    <a:ext uri="{9D8B030D-6E8A-4147-A177-3AD203B41FA5}">
                      <a16:colId xmlns:a16="http://schemas.microsoft.com/office/drawing/2014/main" val="20006"/>
                    </a:ext>
                  </a:extLst>
                </a:gridCol>
                <a:gridCol w="928687">
                  <a:extLst>
                    <a:ext uri="{9D8B030D-6E8A-4147-A177-3AD203B41FA5}">
                      <a16:colId xmlns:a16="http://schemas.microsoft.com/office/drawing/2014/main" val="20007"/>
                    </a:ext>
                  </a:extLst>
                </a:gridCol>
              </a:tblGrid>
              <a:tr h="1033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a:ln>
                            <a:noFill/>
                          </a:ln>
                          <a:solidFill>
                            <a:schemeClr val="tx1"/>
                          </a:solidFill>
                          <a:effectLst/>
                          <a:latin typeface="Times New Roman" pitchFamily="18" charset="0"/>
                        </a:rPr>
                        <a:t>1</a:t>
                      </a:r>
                      <a:endParaRPr kumimoji="0" lang="en-US" sz="3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a:ln>
                            <a:noFill/>
                          </a:ln>
                          <a:solidFill>
                            <a:schemeClr val="tx1"/>
                          </a:solidFill>
                          <a:effectLst/>
                          <a:latin typeface="Times New Roman" pitchFamily="18" charset="0"/>
                          <a:cs typeface="Times New Roman" pitchFamily="18" charset="0"/>
                        </a:rPr>
                        <a:t>2</a:t>
                      </a:r>
                      <a:endParaRPr kumimoji="0" lang="en-US" sz="3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a:ln>
                            <a:noFill/>
                          </a:ln>
                          <a:solidFill>
                            <a:schemeClr val="tx1"/>
                          </a:solidFill>
                          <a:effectLst/>
                          <a:latin typeface="Times New Roman" pitchFamily="18" charset="0"/>
                          <a:cs typeface="Times New Roman" pitchFamily="18" charset="0"/>
                        </a:rPr>
                        <a:t>3</a:t>
                      </a:r>
                      <a:endParaRPr kumimoji="0" lang="en-US" sz="3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a:ln>
                            <a:noFill/>
                          </a:ln>
                          <a:solidFill>
                            <a:schemeClr val="tx1"/>
                          </a:solidFill>
                          <a:effectLst/>
                          <a:latin typeface="Times New Roman" pitchFamily="18" charset="0"/>
                          <a:cs typeface="Times New Roman" pitchFamily="18" charset="0"/>
                        </a:rPr>
                        <a:t>4</a:t>
                      </a:r>
                      <a:endParaRPr kumimoji="0" lang="en-US" sz="3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a:ln>
                            <a:noFill/>
                          </a:ln>
                          <a:solidFill>
                            <a:schemeClr val="tx1"/>
                          </a:solidFill>
                          <a:effectLst/>
                          <a:latin typeface="Times New Roman" pitchFamily="18" charset="0"/>
                          <a:cs typeface="Times New Roman" pitchFamily="18" charset="0"/>
                        </a:rPr>
                        <a:t>5</a:t>
                      </a:r>
                      <a:endParaRPr kumimoji="0" lang="en-US" sz="3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a:ln>
                            <a:noFill/>
                          </a:ln>
                          <a:solidFill>
                            <a:schemeClr val="tx1"/>
                          </a:solidFill>
                          <a:effectLst/>
                          <a:latin typeface="Times New Roman" pitchFamily="18" charset="0"/>
                          <a:cs typeface="Times New Roman" pitchFamily="18" charset="0"/>
                        </a:rPr>
                        <a:t>6</a:t>
                      </a:r>
                      <a:endParaRPr kumimoji="0" lang="en-US" sz="3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a:ln>
                            <a:noFill/>
                          </a:ln>
                          <a:solidFill>
                            <a:schemeClr val="tx1"/>
                          </a:solidFill>
                          <a:effectLst/>
                          <a:latin typeface="Times New Roman" pitchFamily="18" charset="0"/>
                          <a:cs typeface="Times New Roman" pitchFamily="18" charset="0"/>
                        </a:rPr>
                        <a:t>7</a:t>
                      </a:r>
                      <a:endParaRPr kumimoji="0" lang="en-US" sz="3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a:ln>
                            <a:noFill/>
                          </a:ln>
                          <a:solidFill>
                            <a:schemeClr val="tx1"/>
                          </a:solidFill>
                          <a:effectLst/>
                          <a:latin typeface="Times New Roman" pitchFamily="18" charset="0"/>
                          <a:cs typeface="Times New Roman" pitchFamily="18" charset="0"/>
                        </a:rPr>
                        <a:t>8</a:t>
                      </a:r>
                      <a:endParaRPr kumimoji="0" lang="en-US" sz="3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273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a:ln>
                            <a:noFill/>
                          </a:ln>
                          <a:solidFill>
                            <a:schemeClr val="tx1"/>
                          </a:solidFill>
                          <a:effectLst/>
                          <a:latin typeface="Times New Roman" pitchFamily="18" charset="0"/>
                          <a:cs typeface="Times New Roman" pitchFamily="18" charset="0"/>
                        </a:rPr>
                        <a:t>16</a:t>
                      </a:r>
                      <a:endParaRPr kumimoji="0" lang="en-US" sz="3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a:ln>
                            <a:noFill/>
                          </a:ln>
                          <a:solidFill>
                            <a:schemeClr val="tx1"/>
                          </a:solidFill>
                          <a:effectLst/>
                          <a:latin typeface="Times New Roman" pitchFamily="18" charset="0"/>
                          <a:cs typeface="Times New Roman" pitchFamily="18" charset="0"/>
                        </a:rPr>
                        <a:t>24</a:t>
                      </a:r>
                      <a:endParaRPr kumimoji="0" lang="en-US" sz="3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a:ln>
                            <a:noFill/>
                          </a:ln>
                          <a:solidFill>
                            <a:schemeClr val="tx1"/>
                          </a:solidFill>
                          <a:effectLst/>
                          <a:latin typeface="Times New Roman" pitchFamily="18" charset="0"/>
                          <a:cs typeface="Times New Roman" pitchFamily="18" charset="0"/>
                        </a:rPr>
                        <a:t>30</a:t>
                      </a:r>
                      <a:endParaRPr kumimoji="0" lang="en-US" sz="3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a:ln>
                            <a:noFill/>
                          </a:ln>
                          <a:solidFill>
                            <a:schemeClr val="tx1"/>
                          </a:solidFill>
                          <a:effectLst/>
                          <a:latin typeface="Times New Roman" pitchFamily="18" charset="0"/>
                          <a:cs typeface="Times New Roman" pitchFamily="18" charset="0"/>
                        </a:rPr>
                        <a:t>56</a:t>
                      </a:r>
                      <a:endParaRPr kumimoji="0" lang="en-US" sz="3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a:ln>
                            <a:noFill/>
                          </a:ln>
                          <a:solidFill>
                            <a:schemeClr val="tx1"/>
                          </a:solidFill>
                          <a:effectLst/>
                          <a:latin typeface="Times New Roman" pitchFamily="18" charset="0"/>
                          <a:cs typeface="Times New Roman" pitchFamily="18" charset="0"/>
                        </a:rPr>
                        <a:t>49</a:t>
                      </a:r>
                      <a:endParaRPr kumimoji="0" lang="en-US" sz="3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a:ln>
                            <a:noFill/>
                          </a:ln>
                          <a:solidFill>
                            <a:schemeClr val="tx1"/>
                          </a:solidFill>
                          <a:effectLst/>
                          <a:latin typeface="Times New Roman" pitchFamily="18" charset="0"/>
                          <a:cs typeface="Times New Roman" pitchFamily="18" charset="0"/>
                        </a:rPr>
                        <a:t>39</a:t>
                      </a:r>
                      <a:endParaRPr kumimoji="0" lang="en-US" sz="3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a:ln>
                            <a:noFill/>
                          </a:ln>
                          <a:solidFill>
                            <a:schemeClr val="tx1"/>
                          </a:solidFill>
                          <a:effectLst/>
                          <a:latin typeface="Times New Roman" pitchFamily="18" charset="0"/>
                          <a:cs typeface="Times New Roman" pitchFamily="18" charset="0"/>
                        </a:rPr>
                        <a:t>38</a:t>
                      </a:r>
                      <a:endParaRPr kumimoji="0" lang="en-US" sz="3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a:ln>
                            <a:noFill/>
                          </a:ln>
                          <a:solidFill>
                            <a:schemeClr val="tx1"/>
                          </a:solidFill>
                          <a:effectLst/>
                          <a:latin typeface="Times New Roman" pitchFamily="18" charset="0"/>
                          <a:cs typeface="Times New Roman" pitchFamily="18" charset="0"/>
                        </a:rPr>
                        <a:t>39</a:t>
                      </a:r>
                      <a:endParaRPr kumimoji="0" lang="en-US" sz="3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sp>
        <p:nvSpPr>
          <p:cNvPr id="155680" name="Text Box 32"/>
          <p:cNvSpPr txBox="1">
            <a:spLocks noChangeArrowheads="1"/>
          </p:cNvSpPr>
          <p:nvPr/>
        </p:nvSpPr>
        <p:spPr bwMode="auto">
          <a:xfrm>
            <a:off x="228600" y="1981200"/>
            <a:ext cx="990600" cy="366713"/>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ＭＳ Ｐゴシック" pitchFamily="64" charset="-128"/>
                <a:cs typeface="+mn-cs"/>
              </a:rPr>
              <a:t>Grade</a:t>
            </a:r>
          </a:p>
        </p:txBody>
      </p:sp>
      <p:sp>
        <p:nvSpPr>
          <p:cNvPr id="155681" name="Text Box 33"/>
          <p:cNvSpPr txBox="1">
            <a:spLocks noChangeArrowheads="1"/>
          </p:cNvSpPr>
          <p:nvPr/>
        </p:nvSpPr>
        <p:spPr bwMode="auto">
          <a:xfrm>
            <a:off x="152400" y="2971800"/>
            <a:ext cx="1066800" cy="64135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ＭＳ Ｐゴシック" pitchFamily="64" charset="-128"/>
                <a:cs typeface="+mn-cs"/>
              </a:rPr>
              <a:t>Correct Digits</a:t>
            </a:r>
          </a:p>
        </p:txBody>
      </p:sp>
      <p:sp>
        <p:nvSpPr>
          <p:cNvPr id="155682" name="Text Box 34"/>
          <p:cNvSpPr txBox="1">
            <a:spLocks noChangeArrowheads="1"/>
          </p:cNvSpPr>
          <p:nvPr/>
        </p:nvSpPr>
        <p:spPr bwMode="auto">
          <a:xfrm>
            <a:off x="381000" y="4800600"/>
            <a:ext cx="8229600" cy="366713"/>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ＭＳ Ｐゴシック" pitchFamily="64" charset="-128"/>
                <a:cs typeface="+mn-cs"/>
              </a:rPr>
              <a:t>*Mean of spring scores</a:t>
            </a:r>
          </a:p>
        </p:txBody>
      </p:sp>
    </p:spTree>
    <p:extLst>
      <p:ext uri="{BB962C8B-B14F-4D97-AF65-F5344CB8AC3E}">
        <p14:creationId xmlns:p14="http://schemas.microsoft.com/office/powerpoint/2010/main" val="40107967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371600" y="228600"/>
            <a:ext cx="7467600" cy="1401763"/>
          </a:xfrm>
        </p:spPr>
        <p:txBody>
          <a:bodyPr/>
          <a:lstStyle/>
          <a:p>
            <a:r>
              <a:rPr lang="en-US" sz="4000"/>
              <a:t>Setting Goals With National Norms for Weekly Improvement</a:t>
            </a:r>
          </a:p>
        </p:txBody>
      </p:sp>
      <p:sp>
        <p:nvSpPr>
          <p:cNvPr id="164867" name="Text Box 3"/>
          <p:cNvSpPr txBox="1">
            <a:spLocks noChangeArrowheads="1"/>
          </p:cNvSpPr>
          <p:nvPr/>
        </p:nvSpPr>
        <p:spPr bwMode="auto">
          <a:xfrm>
            <a:off x="685800" y="1752600"/>
            <a:ext cx="8153400" cy="4486275"/>
          </a:xfrm>
          <a:prstGeom prst="rect">
            <a:avLst/>
          </a:prstGeom>
          <a:noFill/>
          <a:ln w="9525">
            <a:noFill/>
            <a:miter lim="800000"/>
            <a:headEnd/>
            <a:tailEnd/>
          </a:ln>
          <a:effectLst/>
        </p:spPr>
        <p:txBody>
          <a:bodyPr>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Median of the student’s first three scores (baseline).</a:t>
            </a:r>
          </a:p>
          <a:p>
            <a:pPr marL="800100" marR="0" lvl="1" indent="-34290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Baseline =</a:t>
            </a:r>
          </a:p>
          <a:p>
            <a:pPr marL="800100" marR="0" lvl="1" indent="-34290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charset="0"/>
              <a:ea typeface="+mn-ea"/>
              <a:cs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2. Find the appropriate norm from the table.</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3. Multiply norm by number of weeks left in year.</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4. Add to baseline.</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5. Mark goal on student graph with an X.</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6. Draw goal-line from baseline.</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76299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a:xfrm>
            <a:off x="685800" y="304800"/>
            <a:ext cx="8153400" cy="1143000"/>
          </a:xfrm>
        </p:spPr>
        <p:txBody>
          <a:bodyPr/>
          <a:lstStyle/>
          <a:p>
            <a:r>
              <a:rPr lang="en-US" sz="4000"/>
              <a:t>Mathematics Computation Rates of Improvement, aimsweb.com</a:t>
            </a:r>
          </a:p>
        </p:txBody>
      </p:sp>
      <p:graphicFrame>
        <p:nvGraphicFramePr>
          <p:cNvPr id="635907" name="Group 3"/>
          <p:cNvGraphicFramePr>
            <a:graphicFrameLocks noGrp="1"/>
          </p:cNvGraphicFramePr>
          <p:nvPr>
            <p:ph sz="half" idx="2"/>
          </p:nvPr>
        </p:nvGraphicFramePr>
        <p:xfrm>
          <a:off x="1265238" y="1600200"/>
          <a:ext cx="7421562" cy="2306638"/>
        </p:xfrm>
        <a:graphic>
          <a:graphicData uri="http://schemas.openxmlformats.org/drawingml/2006/table">
            <a:tbl>
              <a:tblPr/>
              <a:tblGrid>
                <a:gridCol w="928687">
                  <a:extLst>
                    <a:ext uri="{9D8B030D-6E8A-4147-A177-3AD203B41FA5}">
                      <a16:colId xmlns:a16="http://schemas.microsoft.com/office/drawing/2014/main" val="20000"/>
                    </a:ext>
                  </a:extLst>
                </a:gridCol>
                <a:gridCol w="928688">
                  <a:extLst>
                    <a:ext uri="{9D8B030D-6E8A-4147-A177-3AD203B41FA5}">
                      <a16:colId xmlns:a16="http://schemas.microsoft.com/office/drawing/2014/main" val="20001"/>
                    </a:ext>
                  </a:extLst>
                </a:gridCol>
                <a:gridCol w="923925">
                  <a:extLst>
                    <a:ext uri="{9D8B030D-6E8A-4147-A177-3AD203B41FA5}">
                      <a16:colId xmlns:a16="http://schemas.microsoft.com/office/drawing/2014/main" val="20002"/>
                    </a:ext>
                  </a:extLst>
                </a:gridCol>
                <a:gridCol w="930275">
                  <a:extLst>
                    <a:ext uri="{9D8B030D-6E8A-4147-A177-3AD203B41FA5}">
                      <a16:colId xmlns:a16="http://schemas.microsoft.com/office/drawing/2014/main" val="20003"/>
                    </a:ext>
                  </a:extLst>
                </a:gridCol>
                <a:gridCol w="928687">
                  <a:extLst>
                    <a:ext uri="{9D8B030D-6E8A-4147-A177-3AD203B41FA5}">
                      <a16:colId xmlns:a16="http://schemas.microsoft.com/office/drawing/2014/main" val="20004"/>
                    </a:ext>
                  </a:extLst>
                </a:gridCol>
                <a:gridCol w="928688">
                  <a:extLst>
                    <a:ext uri="{9D8B030D-6E8A-4147-A177-3AD203B41FA5}">
                      <a16:colId xmlns:a16="http://schemas.microsoft.com/office/drawing/2014/main" val="20005"/>
                    </a:ext>
                  </a:extLst>
                </a:gridCol>
                <a:gridCol w="923925">
                  <a:extLst>
                    <a:ext uri="{9D8B030D-6E8A-4147-A177-3AD203B41FA5}">
                      <a16:colId xmlns:a16="http://schemas.microsoft.com/office/drawing/2014/main" val="20006"/>
                    </a:ext>
                  </a:extLst>
                </a:gridCol>
                <a:gridCol w="928687">
                  <a:extLst>
                    <a:ext uri="{9D8B030D-6E8A-4147-A177-3AD203B41FA5}">
                      <a16:colId xmlns:a16="http://schemas.microsoft.com/office/drawing/2014/main" val="20007"/>
                    </a:ext>
                  </a:extLst>
                </a:gridCol>
              </a:tblGrid>
              <a:tr h="1033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a:ln>
                            <a:noFill/>
                          </a:ln>
                          <a:solidFill>
                            <a:schemeClr val="tx1"/>
                          </a:solidFill>
                          <a:effectLst/>
                          <a:latin typeface="Times New Roman" pitchFamily="18" charset="0"/>
                        </a:rPr>
                        <a:t>1</a:t>
                      </a:r>
                      <a:endParaRPr kumimoji="0" lang="en-US" sz="3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a:ln>
                            <a:noFill/>
                          </a:ln>
                          <a:solidFill>
                            <a:schemeClr val="tx1"/>
                          </a:solidFill>
                          <a:effectLst/>
                          <a:latin typeface="Times New Roman" pitchFamily="18" charset="0"/>
                          <a:cs typeface="Times New Roman" pitchFamily="18" charset="0"/>
                        </a:rPr>
                        <a:t>2</a:t>
                      </a:r>
                      <a:endParaRPr kumimoji="0" lang="en-US" sz="3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a:ln>
                            <a:noFill/>
                          </a:ln>
                          <a:solidFill>
                            <a:schemeClr val="tx1"/>
                          </a:solidFill>
                          <a:effectLst/>
                          <a:latin typeface="Times New Roman" pitchFamily="18" charset="0"/>
                          <a:cs typeface="Times New Roman" pitchFamily="18" charset="0"/>
                        </a:rPr>
                        <a:t>3</a:t>
                      </a:r>
                      <a:endParaRPr kumimoji="0" lang="en-US" sz="3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a:ln>
                            <a:noFill/>
                          </a:ln>
                          <a:solidFill>
                            <a:schemeClr val="tx1"/>
                          </a:solidFill>
                          <a:effectLst/>
                          <a:latin typeface="Times New Roman" pitchFamily="18" charset="0"/>
                          <a:cs typeface="Times New Roman" pitchFamily="18" charset="0"/>
                        </a:rPr>
                        <a:t>4</a:t>
                      </a:r>
                      <a:endParaRPr kumimoji="0" lang="en-US" sz="3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a:ln>
                            <a:noFill/>
                          </a:ln>
                          <a:solidFill>
                            <a:schemeClr val="tx1"/>
                          </a:solidFill>
                          <a:effectLst/>
                          <a:latin typeface="Times New Roman" pitchFamily="18" charset="0"/>
                          <a:cs typeface="Times New Roman" pitchFamily="18" charset="0"/>
                        </a:rPr>
                        <a:t>5</a:t>
                      </a:r>
                      <a:endParaRPr kumimoji="0" lang="en-US" sz="3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a:ln>
                            <a:noFill/>
                          </a:ln>
                          <a:solidFill>
                            <a:schemeClr val="tx1"/>
                          </a:solidFill>
                          <a:effectLst/>
                          <a:latin typeface="Times New Roman" pitchFamily="18" charset="0"/>
                          <a:cs typeface="Times New Roman" pitchFamily="18" charset="0"/>
                        </a:rPr>
                        <a:t>6</a:t>
                      </a:r>
                      <a:endParaRPr kumimoji="0" lang="en-US" sz="3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a:ln>
                            <a:noFill/>
                          </a:ln>
                          <a:solidFill>
                            <a:schemeClr val="tx1"/>
                          </a:solidFill>
                          <a:effectLst/>
                          <a:latin typeface="Times New Roman" pitchFamily="18" charset="0"/>
                          <a:cs typeface="Times New Roman" pitchFamily="18" charset="0"/>
                        </a:rPr>
                        <a:t>7</a:t>
                      </a:r>
                      <a:endParaRPr kumimoji="0" lang="en-US" sz="3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a:ln>
                            <a:noFill/>
                          </a:ln>
                          <a:solidFill>
                            <a:schemeClr val="tx1"/>
                          </a:solidFill>
                          <a:effectLst/>
                          <a:latin typeface="Times New Roman" pitchFamily="18" charset="0"/>
                          <a:cs typeface="Times New Roman" pitchFamily="18" charset="0"/>
                        </a:rPr>
                        <a:t>8</a:t>
                      </a:r>
                      <a:endParaRPr kumimoji="0" lang="en-US" sz="3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273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a:ln>
                            <a:noFill/>
                          </a:ln>
                          <a:solidFill>
                            <a:schemeClr val="tx1"/>
                          </a:solidFill>
                          <a:effectLst/>
                          <a:latin typeface="Times New Roman" pitchFamily="18" charset="0"/>
                          <a:cs typeface="Times New Roman" pitchFamily="18" charset="0"/>
                        </a:rPr>
                        <a:t>.3</a:t>
                      </a:r>
                      <a:endParaRPr kumimoji="0" lang="en-US" sz="3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a:ln>
                            <a:noFill/>
                          </a:ln>
                          <a:solidFill>
                            <a:schemeClr val="tx1"/>
                          </a:solidFill>
                          <a:effectLst/>
                          <a:latin typeface="Times New Roman" pitchFamily="18" charset="0"/>
                          <a:cs typeface="Times New Roman" pitchFamily="18" charset="0"/>
                        </a:rPr>
                        <a:t>.3</a:t>
                      </a:r>
                      <a:endParaRPr kumimoji="0" lang="en-US" sz="3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a:ln>
                            <a:noFill/>
                          </a:ln>
                          <a:solidFill>
                            <a:schemeClr val="tx1"/>
                          </a:solidFill>
                          <a:effectLst/>
                          <a:latin typeface="Times New Roman" pitchFamily="18" charset="0"/>
                          <a:cs typeface="Times New Roman" pitchFamily="18" charset="0"/>
                        </a:rPr>
                        <a:t>.4</a:t>
                      </a:r>
                      <a:endParaRPr kumimoji="0" lang="en-US" sz="3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a:ln>
                            <a:noFill/>
                          </a:ln>
                          <a:solidFill>
                            <a:schemeClr val="tx1"/>
                          </a:solidFill>
                          <a:effectLst/>
                          <a:latin typeface="Times New Roman" pitchFamily="18" charset="0"/>
                          <a:cs typeface="Times New Roman" pitchFamily="18" charset="0"/>
                        </a:rPr>
                        <a:t>.5</a:t>
                      </a:r>
                      <a:endParaRPr kumimoji="0" lang="en-US" sz="3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a:ln>
                            <a:noFill/>
                          </a:ln>
                          <a:solidFill>
                            <a:schemeClr val="tx1"/>
                          </a:solidFill>
                          <a:effectLst/>
                          <a:latin typeface="Times New Roman" pitchFamily="18" charset="0"/>
                          <a:cs typeface="Times New Roman" pitchFamily="18" charset="0"/>
                        </a:rPr>
                        <a:t>.5</a:t>
                      </a:r>
                      <a:endParaRPr kumimoji="0" lang="en-US" sz="3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a:ln>
                            <a:noFill/>
                          </a:ln>
                          <a:solidFill>
                            <a:schemeClr val="tx1"/>
                          </a:solidFill>
                          <a:effectLst/>
                          <a:latin typeface="Times New Roman" pitchFamily="18" charset="0"/>
                          <a:cs typeface="Times New Roman" pitchFamily="18" charset="0"/>
                        </a:rPr>
                        <a:t>.2</a:t>
                      </a:r>
                      <a:endParaRPr kumimoji="0" lang="en-US" sz="3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a:ln>
                            <a:noFill/>
                          </a:ln>
                          <a:solidFill>
                            <a:schemeClr val="tx1"/>
                          </a:solidFill>
                          <a:effectLst/>
                          <a:latin typeface="Times New Roman" pitchFamily="18" charset="0"/>
                          <a:cs typeface="Times New Roman" pitchFamily="18" charset="0"/>
                        </a:rPr>
                        <a:t>.3</a:t>
                      </a:r>
                      <a:endParaRPr kumimoji="0" lang="en-US" sz="3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a:ln>
                            <a:noFill/>
                          </a:ln>
                          <a:solidFill>
                            <a:schemeClr val="tx1"/>
                          </a:solidFill>
                          <a:effectLst/>
                          <a:latin typeface="Times New Roman" pitchFamily="18" charset="0"/>
                          <a:cs typeface="Times New Roman" pitchFamily="18" charset="0"/>
                        </a:rPr>
                        <a:t>.1</a:t>
                      </a:r>
                      <a:endParaRPr kumimoji="0" lang="en-US" sz="35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sp>
        <p:nvSpPr>
          <p:cNvPr id="635936" name="Text Box 32"/>
          <p:cNvSpPr txBox="1">
            <a:spLocks noChangeArrowheads="1"/>
          </p:cNvSpPr>
          <p:nvPr/>
        </p:nvSpPr>
        <p:spPr bwMode="auto">
          <a:xfrm>
            <a:off x="228600" y="1981200"/>
            <a:ext cx="990600" cy="366713"/>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ＭＳ Ｐゴシック" pitchFamily="64" charset="-128"/>
                <a:cs typeface="+mn-cs"/>
              </a:rPr>
              <a:t>Grade</a:t>
            </a:r>
          </a:p>
        </p:txBody>
      </p:sp>
      <p:sp>
        <p:nvSpPr>
          <p:cNvPr id="635937" name="Text Box 33"/>
          <p:cNvSpPr txBox="1">
            <a:spLocks noChangeArrowheads="1"/>
          </p:cNvSpPr>
          <p:nvPr/>
        </p:nvSpPr>
        <p:spPr bwMode="auto">
          <a:xfrm>
            <a:off x="152400" y="2743200"/>
            <a:ext cx="1066800" cy="1190625"/>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ＭＳ Ｐゴシック" pitchFamily="64" charset="-128"/>
                <a:cs typeface="+mn-cs"/>
              </a:rPr>
              <a:t>Correct Digits per week</a:t>
            </a:r>
          </a:p>
        </p:txBody>
      </p:sp>
      <p:sp>
        <p:nvSpPr>
          <p:cNvPr id="635938" name="Text Box 34"/>
          <p:cNvSpPr txBox="1">
            <a:spLocks noChangeArrowheads="1"/>
          </p:cNvSpPr>
          <p:nvPr/>
        </p:nvSpPr>
        <p:spPr bwMode="auto">
          <a:xfrm>
            <a:off x="381000" y="4800600"/>
            <a:ext cx="8229600" cy="779463"/>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ＭＳ Ｐゴシック" pitchFamily="64" charset="-128"/>
                <a:cs typeface="+mn-cs"/>
              </a:rPr>
              <a:t>*Rates of improvement for students at the 50</a:t>
            </a:r>
            <a:r>
              <a:rPr kumimoji="0" lang="en-US" sz="1800" b="0" i="0" u="none" strike="noStrike" kern="1200" cap="none" spc="0" normalizeH="0" baseline="30000" noProof="0">
                <a:ln>
                  <a:noFill/>
                </a:ln>
                <a:solidFill>
                  <a:srgbClr val="000000"/>
                </a:solidFill>
                <a:effectLst/>
                <a:uLnTx/>
                <a:uFillTx/>
                <a:latin typeface="Verdana" pitchFamily="34" charset="0"/>
                <a:ea typeface="ＭＳ Ｐゴシック" pitchFamily="64" charset="-128"/>
                <a:cs typeface="+mn-cs"/>
              </a:rPr>
              <a:t>th</a:t>
            </a:r>
            <a:r>
              <a:rPr kumimoji="0" lang="en-US" sz="1800" b="0" i="0" u="none" strike="noStrike" kern="1200" cap="none" spc="0" normalizeH="0" baseline="0" noProof="0">
                <a:ln>
                  <a:noFill/>
                </a:ln>
                <a:solidFill>
                  <a:srgbClr val="000000"/>
                </a:solidFill>
                <a:effectLst/>
                <a:uLnTx/>
                <a:uFillTx/>
                <a:latin typeface="Verdana" pitchFamily="34" charset="0"/>
                <a:ea typeface="ＭＳ Ｐゴシック" pitchFamily="64" charset="-128"/>
                <a:cs typeface="+mn-cs"/>
              </a:rPr>
              <a:t> percentile</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ＭＳ Ｐゴシック" pitchFamily="64" charset="-128"/>
                <a:cs typeface="+mn-cs"/>
              </a:rPr>
              <a:t>**Remember, these are based on the use of the aimsweb probes</a:t>
            </a:r>
          </a:p>
        </p:txBody>
      </p:sp>
    </p:spTree>
    <p:extLst>
      <p:ext uri="{BB962C8B-B14F-4D97-AF65-F5344CB8AC3E}">
        <p14:creationId xmlns:p14="http://schemas.microsoft.com/office/powerpoint/2010/main" val="4212767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sz="4000"/>
              <a:t>An example of setting long range or IEP goals using weekly growth criteria in mathematics:</a:t>
            </a:r>
          </a:p>
        </p:txBody>
      </p:sp>
      <p:sp>
        <p:nvSpPr>
          <p:cNvPr id="171011" name="Rectangle 3"/>
          <p:cNvSpPr>
            <a:spLocks noGrp="1" noChangeArrowheads="1"/>
          </p:cNvSpPr>
          <p:nvPr>
            <p:ph type="body" idx="1"/>
          </p:nvPr>
        </p:nvSpPr>
        <p:spPr>
          <a:xfrm>
            <a:off x="457200" y="1752600"/>
            <a:ext cx="8229600" cy="4525963"/>
          </a:xfrm>
        </p:spPr>
        <p:txBody>
          <a:bodyPr/>
          <a:lstStyle/>
          <a:p>
            <a:r>
              <a:rPr lang="en-US" sz="2800"/>
              <a:t>First three scores median (baseline) = 10 Correct digits (CD)</a:t>
            </a:r>
          </a:p>
          <a:p>
            <a:r>
              <a:rPr lang="en-US" sz="2800"/>
              <a:t>Weekly growth criteria for 6</a:t>
            </a:r>
            <a:r>
              <a:rPr lang="en-US" sz="2800" baseline="30000"/>
              <a:t>th</a:t>
            </a:r>
            <a:r>
              <a:rPr lang="en-US" sz="2800"/>
              <a:t> grade mathematics from aimsweb = 0.2</a:t>
            </a:r>
          </a:p>
          <a:p>
            <a:r>
              <a:rPr lang="en-US" sz="2800"/>
              <a:t>Multiply norm growth criteria by number of weeks left in year</a:t>
            </a:r>
          </a:p>
          <a:p>
            <a:pPr lvl="1"/>
            <a:r>
              <a:rPr lang="en-US"/>
              <a:t>36 </a:t>
            </a:r>
            <a:r>
              <a:rPr lang="en-US">
                <a:sym typeface="Symbol" pitchFamily="18" charset="2"/>
              </a:rPr>
              <a:t></a:t>
            </a:r>
            <a:r>
              <a:rPr lang="en-US"/>
              <a:t> 0.2 = 7.2 </a:t>
            </a:r>
          </a:p>
          <a:p>
            <a:r>
              <a:rPr lang="en-US" sz="2800"/>
              <a:t>Add to median baseline</a:t>
            </a:r>
          </a:p>
          <a:p>
            <a:pPr lvl="1"/>
            <a:r>
              <a:rPr lang="en-US"/>
              <a:t>7.2 + 10 = 17.2</a:t>
            </a:r>
          </a:p>
          <a:p>
            <a:r>
              <a:rPr lang="en-US" sz="2800"/>
              <a:t>Student’s end-of-year goal is 17 CD</a:t>
            </a:r>
          </a:p>
        </p:txBody>
      </p:sp>
    </p:spTree>
    <p:extLst>
      <p:ext uri="{BB962C8B-B14F-4D97-AF65-F5344CB8AC3E}">
        <p14:creationId xmlns:p14="http://schemas.microsoft.com/office/powerpoint/2010/main" val="42057636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t>Basic steps in the RTI process—and considerations! </a:t>
            </a:r>
            <a:endParaRPr lang="en-US" sz="4000" dirty="0"/>
          </a:p>
        </p:txBody>
      </p:sp>
      <p:sp>
        <p:nvSpPr>
          <p:cNvPr id="3993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pPr>
            <a:r>
              <a:rPr lang="en-US" dirty="0">
                <a:solidFill>
                  <a:srgbClr val="FF0000"/>
                </a:solidFill>
              </a:rPr>
              <a:t>#4--Discussion and decision-making about the data with grade level, content-specific, or school-wide teams</a:t>
            </a:r>
          </a:p>
          <a:p>
            <a:pPr eaLnBrk="1" hangingPunct="1"/>
            <a:r>
              <a:rPr lang="en-US" dirty="0"/>
              <a:t>Consideration--Decision-making rules established. For instance:</a:t>
            </a:r>
          </a:p>
          <a:p>
            <a:pPr lvl="1" eaLnBrk="1" hangingPunct="1"/>
            <a:r>
              <a:rPr lang="en-US" dirty="0"/>
              <a:t>After 6 data points are collected over 6 weeks, use the trend line or 4-point rule to make a decision about current plan</a:t>
            </a:r>
          </a:p>
          <a:p>
            <a:pPr eaLnBrk="1" hangingPunct="1">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0046965-F352-44A8-A7DC-90EA6276FA0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48</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861599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434" name="Object 2"/>
          <p:cNvGraphicFramePr>
            <a:graphicFrameLocks noGrp="1" noChangeAspect="1"/>
          </p:cNvGraphicFramePr>
          <p:nvPr>
            <p:ph type="chart" sz="half" idx="2"/>
            <p:extLst/>
          </p:nvPr>
        </p:nvGraphicFramePr>
        <p:xfrm>
          <a:off x="1246586" y="1944291"/>
          <a:ext cx="8507014" cy="4127897"/>
        </p:xfrm>
        <a:graphic>
          <a:graphicData uri="http://schemas.openxmlformats.org/presentationml/2006/ole">
            <mc:AlternateContent xmlns:mc="http://schemas.openxmlformats.org/markup-compatibility/2006">
              <mc:Choice xmlns:v="urn:schemas-microsoft-com:vml" Requires="v">
                <p:oleObj spid="_x0000_s6154" name="Chart" r:id="rId4" imgW="14798728" imgH="9115622" progId="MSGraph.Chart.8">
                  <p:embed followColorScheme="full"/>
                </p:oleObj>
              </mc:Choice>
              <mc:Fallback>
                <p:oleObj name="Chart" r:id="rId4" imgW="14798728" imgH="9115622" progId="MSGraph.Chart.8">
                  <p:embed followColorScheme="full"/>
                  <p:pic>
                    <p:nvPicPr>
                      <p:cNvPr id="146434" name="Object 2"/>
                      <p:cNvPicPr>
                        <a:picLocks noChangeAspect="1" noChangeArrowheads="1"/>
                      </p:cNvPicPr>
                      <p:nvPr/>
                    </p:nvPicPr>
                    <p:blipFill>
                      <a:blip r:embed="rId5"/>
                      <a:srcRect/>
                      <a:stretch>
                        <a:fillRect/>
                      </a:stretch>
                    </p:blipFill>
                    <p:spPr bwMode="auto">
                      <a:xfrm>
                        <a:off x="1246586" y="1944291"/>
                        <a:ext cx="8507014" cy="4127897"/>
                      </a:xfrm>
                      <a:prstGeom prst="rect">
                        <a:avLst/>
                      </a:prstGeom>
                      <a:noFill/>
                      <a:ln>
                        <a:noFill/>
                      </a:ln>
                      <a:effectLst/>
                      <a:extLst/>
                    </p:spPr>
                  </p:pic>
                </p:oleObj>
              </mc:Fallback>
            </mc:AlternateContent>
          </a:graphicData>
        </a:graphic>
      </p:graphicFrame>
      <p:sp>
        <p:nvSpPr>
          <p:cNvPr id="146435" name="Text Box 3"/>
          <p:cNvSpPr txBox="1">
            <a:spLocks noChangeArrowheads="1"/>
          </p:cNvSpPr>
          <p:nvPr/>
        </p:nvSpPr>
        <p:spPr bwMode="auto">
          <a:xfrm>
            <a:off x="3188494" y="2543176"/>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35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55332" name="Rectangle 4"/>
          <p:cNvSpPr>
            <a:spLocks noGrp="1" noChangeArrowheads="1"/>
          </p:cNvSpPr>
          <p:nvPr>
            <p:ph type="title"/>
          </p:nvPr>
        </p:nvSpPr>
        <p:spPr/>
        <p:txBody>
          <a:bodyPr vert="horz" wrap="square" lIns="67865" tIns="33338" rIns="67865" bIns="33338" numCol="1" rtlCol="0" anchor="b" anchorCtr="0" compatLnSpc="1">
            <a:prstTxWarp prst="textNoShape">
              <a:avLst/>
            </a:prstTxWarp>
            <a:normAutofit/>
          </a:bodyPr>
          <a:lstStyle/>
          <a:p>
            <a:pPr eaLnBrk="1" fontAlgn="auto" hangingPunct="1">
              <a:spcAft>
                <a:spcPts val="0"/>
              </a:spcAft>
              <a:defRPr/>
            </a:pPr>
            <a:r>
              <a:rPr lang="en-US" sz="2250" dirty="0"/>
              <a:t>VIP of CBM (Very Important Pieces)—Graphing data, setting goals, and using data for instructional decision-making</a:t>
            </a:r>
          </a:p>
        </p:txBody>
      </p:sp>
      <p:sp>
        <p:nvSpPr>
          <p:cNvPr id="146437" name="Text Box 5"/>
          <p:cNvSpPr txBox="1">
            <a:spLocks noChangeArrowheads="1"/>
          </p:cNvSpPr>
          <p:nvPr/>
        </p:nvSpPr>
        <p:spPr bwMode="auto">
          <a:xfrm>
            <a:off x="2559844" y="1171576"/>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35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55334" name="Text Box 6"/>
          <p:cNvSpPr txBox="1">
            <a:spLocks noChangeArrowheads="1"/>
          </p:cNvSpPr>
          <p:nvPr/>
        </p:nvSpPr>
        <p:spPr bwMode="auto">
          <a:xfrm>
            <a:off x="6313826" y="2484239"/>
            <a:ext cx="14287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68580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1. Set annual goal for individual</a:t>
            </a:r>
          </a:p>
        </p:txBody>
      </p:sp>
      <p:sp>
        <p:nvSpPr>
          <p:cNvPr id="355335" name="Line 7"/>
          <p:cNvSpPr>
            <a:spLocks noChangeShapeType="1"/>
          </p:cNvSpPr>
          <p:nvPr/>
        </p:nvSpPr>
        <p:spPr bwMode="auto">
          <a:xfrm flipH="1">
            <a:off x="5922348" y="2635688"/>
            <a:ext cx="457200" cy="628650"/>
          </a:xfrm>
          <a:prstGeom prst="line">
            <a:avLst/>
          </a:prstGeom>
          <a:noFill/>
          <a:ln w="19050">
            <a:solidFill>
              <a:srgbClr val="0000FF"/>
            </a:solidFill>
            <a:round/>
            <a:headEnd type="stealth" w="med" len="lg"/>
            <a:tailEnd/>
          </a:ln>
          <a:extLst>
            <a:ext uri="{909E8E84-426E-40DD-AFC4-6F175D3DCCD1}">
              <a14:hiddenFill xmlns:a14="http://schemas.microsoft.com/office/drawing/2010/main">
                <a:no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5336" name="Text Box 8"/>
          <p:cNvSpPr txBox="1">
            <a:spLocks noChangeArrowheads="1"/>
          </p:cNvSpPr>
          <p:nvPr/>
        </p:nvSpPr>
        <p:spPr bwMode="auto">
          <a:xfrm>
            <a:off x="2366987" y="4699374"/>
            <a:ext cx="182774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2. Monitor individual progress</a:t>
            </a:r>
          </a:p>
          <a:p>
            <a:pPr marL="0" marR="0" lvl="0" indent="0" algn="ctr"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towards goal</a:t>
            </a:r>
          </a:p>
        </p:txBody>
      </p:sp>
      <p:sp>
        <p:nvSpPr>
          <p:cNvPr id="355337" name="Line 9"/>
          <p:cNvSpPr>
            <a:spLocks noChangeShapeType="1"/>
          </p:cNvSpPr>
          <p:nvPr/>
        </p:nvSpPr>
        <p:spPr bwMode="auto">
          <a:xfrm flipH="1">
            <a:off x="3540443" y="3826691"/>
            <a:ext cx="228600" cy="400050"/>
          </a:xfrm>
          <a:prstGeom prst="line">
            <a:avLst/>
          </a:prstGeom>
          <a:noFill/>
          <a:ln w="19050">
            <a:solidFill>
              <a:srgbClr val="0000FF"/>
            </a:solidFill>
            <a:round/>
            <a:headEnd type="stealth" w="med" len="lg"/>
            <a:tailEnd/>
          </a:ln>
          <a:extLst>
            <a:ext uri="{909E8E84-426E-40DD-AFC4-6F175D3DCCD1}">
              <a14:hiddenFill xmlns:a14="http://schemas.microsoft.com/office/drawing/2010/main">
                <a:no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5338" name="Text Box 10"/>
          <p:cNvSpPr txBox="1">
            <a:spLocks noChangeArrowheads="1"/>
          </p:cNvSpPr>
          <p:nvPr/>
        </p:nvSpPr>
        <p:spPr bwMode="auto">
          <a:xfrm>
            <a:off x="3654743" y="2632472"/>
            <a:ext cx="177165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68580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en-US" alt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3. Evaluate and modify instruction on basis of rate of progress towards goal</a:t>
            </a:r>
          </a:p>
        </p:txBody>
      </p:sp>
      <p:sp>
        <p:nvSpPr>
          <p:cNvPr id="355339" name="Line 11"/>
          <p:cNvSpPr>
            <a:spLocks noChangeShapeType="1"/>
          </p:cNvSpPr>
          <p:nvPr/>
        </p:nvSpPr>
        <p:spPr bwMode="auto">
          <a:xfrm flipH="1" flipV="1">
            <a:off x="5250711" y="2843258"/>
            <a:ext cx="914400" cy="57150"/>
          </a:xfrm>
          <a:prstGeom prst="line">
            <a:avLst/>
          </a:prstGeom>
          <a:noFill/>
          <a:ln w="19050">
            <a:solidFill>
              <a:srgbClr val="0000FF"/>
            </a:solidFill>
            <a:round/>
            <a:headEnd type="stealth" w="med" len="lg"/>
            <a:tailEnd/>
          </a:ln>
          <a:extLst>
            <a:ext uri="{909E8E84-426E-40DD-AFC4-6F175D3DCCD1}">
              <a14:hiddenFill xmlns:a14="http://schemas.microsoft.com/office/drawing/2010/main">
                <a:no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567298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36092" presetClass="entr" presetSubtype="810237640" fill="hold" grpId="0" nodeType="clickEffect">
                                  <p:stCondLst>
                                    <p:cond delay="0"/>
                                  </p:stCondLst>
                                  <p:childTnLst>
                                    <p:set>
                                      <p:cBhvr>
                                        <p:cTn id="6" dur="1" fill="hold">
                                          <p:stCondLst>
                                            <p:cond delay="499"/>
                                          </p:stCondLst>
                                        </p:cTn>
                                        <p:tgtEl>
                                          <p:spTgt spid="355334"/>
                                        </p:tgtEl>
                                        <p:attrNameLst>
                                          <p:attrName>style.visibility</p:attrName>
                                        </p:attrNameLst>
                                      </p:cBhvr>
                                      <p:to>
                                        <p:strVal val="visible"/>
                                      </p:to>
                                    </p:set>
                                  </p:childTnLst>
                                </p:cTn>
                              </p:par>
                              <p:par>
                                <p:cTn id="7" presetID="1236092" presetClass="entr" presetSubtype="810237640" fill="hold" nodeType="withEffect">
                                  <p:stCondLst>
                                    <p:cond delay="0"/>
                                  </p:stCondLst>
                                  <p:childTnLst>
                                    <p:set>
                                      <p:cBhvr>
                                        <p:cTn id="8" dur="1" fill="hold">
                                          <p:stCondLst>
                                            <p:cond delay="499"/>
                                          </p:stCondLst>
                                        </p:cTn>
                                        <p:tgtEl>
                                          <p:spTgt spid="35533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236092" presetClass="entr" presetSubtype="810237640" fill="hold" grpId="0" nodeType="clickEffect">
                                  <p:stCondLst>
                                    <p:cond delay="0"/>
                                  </p:stCondLst>
                                  <p:childTnLst>
                                    <p:set>
                                      <p:cBhvr>
                                        <p:cTn id="12" dur="1" fill="hold">
                                          <p:stCondLst>
                                            <p:cond delay="499"/>
                                          </p:stCondLst>
                                        </p:cTn>
                                        <p:tgtEl>
                                          <p:spTgt spid="355336"/>
                                        </p:tgtEl>
                                        <p:attrNameLst>
                                          <p:attrName>style.visibility</p:attrName>
                                        </p:attrNameLst>
                                      </p:cBhvr>
                                      <p:to>
                                        <p:strVal val="visible"/>
                                      </p:to>
                                    </p:set>
                                  </p:childTnLst>
                                </p:cTn>
                              </p:par>
                              <p:par>
                                <p:cTn id="13" presetID="1236092" presetClass="entr" presetSubtype="810237640" fill="hold" nodeType="withEffect">
                                  <p:stCondLst>
                                    <p:cond delay="0"/>
                                  </p:stCondLst>
                                  <p:childTnLst>
                                    <p:set>
                                      <p:cBhvr>
                                        <p:cTn id="14" dur="1" fill="hold">
                                          <p:stCondLst>
                                            <p:cond delay="499"/>
                                          </p:stCondLst>
                                        </p:cTn>
                                        <p:tgtEl>
                                          <p:spTgt spid="3553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236092" presetClass="entr" presetSubtype="810237640" fill="hold" grpId="0" nodeType="clickEffect">
                                  <p:stCondLst>
                                    <p:cond delay="0"/>
                                  </p:stCondLst>
                                  <p:childTnLst>
                                    <p:set>
                                      <p:cBhvr>
                                        <p:cTn id="18" dur="1" fill="hold">
                                          <p:stCondLst>
                                            <p:cond delay="499"/>
                                          </p:stCondLst>
                                        </p:cTn>
                                        <p:tgtEl>
                                          <p:spTgt spid="355338"/>
                                        </p:tgtEl>
                                        <p:attrNameLst>
                                          <p:attrName>style.visibility</p:attrName>
                                        </p:attrNameLst>
                                      </p:cBhvr>
                                      <p:to>
                                        <p:strVal val="visible"/>
                                      </p:to>
                                    </p:set>
                                  </p:childTnLst>
                                </p:cTn>
                              </p:par>
                              <p:par>
                                <p:cTn id="19" presetID="1236092" presetClass="entr" presetSubtype="810237640" fill="hold" nodeType="withEffect">
                                  <p:stCondLst>
                                    <p:cond delay="0"/>
                                  </p:stCondLst>
                                  <p:childTnLst>
                                    <p:set>
                                      <p:cBhvr>
                                        <p:cTn id="20" dur="1" fill="hold">
                                          <p:stCondLst>
                                            <p:cond delay="499"/>
                                          </p:stCondLst>
                                        </p:cTn>
                                        <p:tgtEl>
                                          <p:spTgt spid="355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4" grpId="0" autoUpdateAnimBg="0"/>
      <p:bldP spid="355336" grpId="0" autoUpdateAnimBg="0"/>
      <p:bldP spid="35533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Multi-tiered Systems of Support</a:t>
            </a:r>
          </a:p>
        </p:txBody>
      </p:sp>
      <p:sp>
        <p:nvSpPr>
          <p:cNvPr id="3" name="Footer Placeholder 2"/>
          <p:cNvSpPr>
            <a:spLocks noGrp="1"/>
          </p:cNvSpPr>
          <p:nvPr>
            <p:ph type="ftr" sz="quarter" idx="11"/>
          </p:nvPr>
        </p:nvSpPr>
        <p:spPr/>
        <p:txBody>
          <a:bodyPr/>
          <a:lstStyle/>
          <a:p>
            <a:r>
              <a:rPr lang="en-US"/>
              <a:t>Copyright 2018 Sarah R. Powell, Ph.D.</a:t>
            </a:r>
          </a:p>
        </p:txBody>
      </p:sp>
      <p:pic>
        <p:nvPicPr>
          <p:cNvPr id="4" name="Picture 3">
            <a:extLst>
              <a:ext uri="{FF2B5EF4-FFF2-40B4-BE49-F238E27FC236}">
                <a16:creationId xmlns:a16="http://schemas.microsoft.com/office/drawing/2014/main" id="{48A07D16-677A-A841-9613-92768CEB09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3864" y="0"/>
            <a:ext cx="5055577" cy="6858000"/>
          </a:xfrm>
          <a:prstGeom prst="rect">
            <a:avLst/>
          </a:prstGeom>
        </p:spPr>
      </p:pic>
    </p:spTree>
    <p:extLst>
      <p:ext uri="{BB962C8B-B14F-4D97-AF65-F5344CB8AC3E}">
        <p14:creationId xmlns:p14="http://schemas.microsoft.com/office/powerpoint/2010/main" val="2344276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sz="4000" dirty="0">
                <a:solidFill>
                  <a:srgbClr val="FF0000"/>
                </a:solidFill>
              </a:rPr>
              <a:t>MOST IMPORTANT</a:t>
            </a:r>
            <a:br>
              <a:rPr lang="en-US" sz="4000" dirty="0">
                <a:solidFill>
                  <a:srgbClr val="FF0000"/>
                </a:solidFill>
              </a:rPr>
            </a:br>
            <a:r>
              <a:rPr lang="en-US" sz="4000" dirty="0"/>
              <a:t>Implement instructional changes based on decision-making rules</a:t>
            </a:r>
          </a:p>
        </p:txBody>
      </p:sp>
      <p:sp>
        <p:nvSpPr>
          <p:cNvPr id="184323" name="Rectangle 3"/>
          <p:cNvSpPr>
            <a:spLocks noGrp="1" noChangeArrowheads="1"/>
          </p:cNvSpPr>
          <p:nvPr>
            <p:ph type="body" idx="1"/>
          </p:nvPr>
        </p:nvSpPr>
        <p:spPr>
          <a:xfrm>
            <a:off x="457200" y="2286000"/>
            <a:ext cx="8229600" cy="4038600"/>
          </a:xfrm>
        </p:spPr>
        <p:txBody>
          <a:bodyPr/>
          <a:lstStyle/>
          <a:p>
            <a:r>
              <a:rPr lang="en-US" sz="2400" dirty="0"/>
              <a:t>Decision rules for graphs:</a:t>
            </a:r>
          </a:p>
          <a:p>
            <a:pPr lvl="1"/>
            <a:r>
              <a:rPr lang="en-US" sz="2400" dirty="0"/>
              <a:t>Only if you don’t have access to a trend--4-point rule—If at least 3 weeks of instruction have occurred AND at least 6 points have been collected, examine the 4 most recent data points</a:t>
            </a:r>
          </a:p>
          <a:p>
            <a:pPr lvl="1"/>
            <a:r>
              <a:rPr lang="en-US" sz="2400" dirty="0"/>
              <a:t>Trend line rule-- If at least 4 weeks of instruction have occurred AND at least 8 data points have been collected, figure trend of current performance and compare to goal line</a:t>
            </a:r>
          </a:p>
        </p:txBody>
      </p:sp>
    </p:spTree>
    <p:extLst>
      <p:ext uri="{BB962C8B-B14F-4D97-AF65-F5344CB8AC3E}">
        <p14:creationId xmlns:p14="http://schemas.microsoft.com/office/powerpoint/2010/main" val="16892581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fontScale="90000"/>
          </a:bodyPr>
          <a:lstStyle/>
          <a:p>
            <a:r>
              <a:rPr lang="en-US" dirty="0"/>
              <a:t>Decision Making—Progress Monitoring Data</a:t>
            </a:r>
          </a:p>
        </p:txBody>
      </p:sp>
      <p:sp>
        <p:nvSpPr>
          <p:cNvPr id="49155" name="Content Placeholder 2"/>
          <p:cNvSpPr>
            <a:spLocks noGrp="1"/>
          </p:cNvSpPr>
          <p:nvPr>
            <p:ph idx="1"/>
          </p:nvPr>
        </p:nvSpPr>
        <p:spPr/>
        <p:txBody>
          <a:bodyPr/>
          <a:lstStyle/>
          <a:p>
            <a:r>
              <a:rPr lang="en-US" dirty="0"/>
              <a:t>Every 4 to 6 weeks, examine trend of data compared to goal line or 4 most recent consecutive data points</a:t>
            </a:r>
          </a:p>
          <a:p>
            <a:pPr lvl="1"/>
            <a:r>
              <a:rPr lang="en-US" sz="2400" dirty="0"/>
              <a:t>If trend or 4 points are below the goal line, make an instructional change.</a:t>
            </a:r>
          </a:p>
          <a:p>
            <a:pPr lvl="1"/>
            <a:r>
              <a:rPr lang="en-US" sz="2400" dirty="0"/>
              <a:t>If trend or 4 points are above the goal line, consider past data to determine if the student can be moved to a lower tier or goal can be raised.</a:t>
            </a:r>
          </a:p>
          <a:p>
            <a:pPr lvl="1"/>
            <a:r>
              <a:rPr lang="en-US" sz="2400" dirty="0"/>
              <a:t>If trend or 4 points are the same as the goal, stay the course.</a:t>
            </a:r>
          </a:p>
          <a:p>
            <a:endParaRPr lang="en-US" dirty="0"/>
          </a:p>
        </p:txBody>
      </p:sp>
    </p:spTree>
    <p:extLst>
      <p:ext uri="{BB962C8B-B14F-4D97-AF65-F5344CB8AC3E}">
        <p14:creationId xmlns:p14="http://schemas.microsoft.com/office/powerpoint/2010/main" val="31945009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763000" cy="1143000"/>
          </a:xfrm>
        </p:spPr>
        <p:txBody>
          <a:bodyPr>
            <a:normAutofit fontScale="90000"/>
          </a:bodyPr>
          <a:lstStyle/>
          <a:p>
            <a:r>
              <a:rPr lang="en-US" dirty="0"/>
              <a:t>Discussion of Data and Decision Making</a:t>
            </a:r>
            <a:br>
              <a:rPr lang="en-US" dirty="0"/>
            </a:br>
            <a:endParaRPr lang="en-US" dirty="0"/>
          </a:p>
        </p:txBody>
      </p:sp>
      <p:sp>
        <p:nvSpPr>
          <p:cNvPr id="3" name="Content Placeholder 2"/>
          <p:cNvSpPr>
            <a:spLocks noGrp="1"/>
          </p:cNvSpPr>
          <p:nvPr>
            <p:ph idx="1"/>
          </p:nvPr>
        </p:nvSpPr>
        <p:spPr>
          <a:xfrm>
            <a:off x="457200" y="2667000"/>
            <a:ext cx="8229600" cy="3459163"/>
          </a:xfrm>
        </p:spPr>
        <p:txBody>
          <a:bodyPr/>
          <a:lstStyle/>
          <a:p>
            <a:r>
              <a:rPr lang="en-US" dirty="0"/>
              <a:t>Use multiple validated measures.</a:t>
            </a:r>
          </a:p>
          <a:p>
            <a:r>
              <a:rPr lang="en-US" dirty="0"/>
              <a:t>Use decision-making rules.</a:t>
            </a:r>
          </a:p>
          <a:p>
            <a:r>
              <a:rPr lang="en-US" dirty="0"/>
              <a:t>Use guiding questions in your handout packet to discuss data with your grade-level team.</a:t>
            </a:r>
          </a:p>
          <a:p>
            <a:pPr>
              <a:buNone/>
            </a:pPr>
            <a:endParaRPr lang="en-US" dirty="0"/>
          </a:p>
        </p:txBody>
      </p:sp>
    </p:spTree>
    <p:extLst>
      <p:ext uri="{BB962C8B-B14F-4D97-AF65-F5344CB8AC3E}">
        <p14:creationId xmlns:p14="http://schemas.microsoft.com/office/powerpoint/2010/main" val="7407430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14401" y="0"/>
            <a:ext cx="6553200" cy="6254228"/>
          </a:xfrm>
        </p:spPr>
      </p:pic>
    </p:spTree>
    <p:extLst>
      <p:ext uri="{BB962C8B-B14F-4D97-AF65-F5344CB8AC3E}">
        <p14:creationId xmlns:p14="http://schemas.microsoft.com/office/powerpoint/2010/main" val="20570962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altLang="en-US"/>
              <a:t>Decision-making Rubric</a:t>
            </a:r>
          </a:p>
        </p:txBody>
      </p:sp>
      <p:sp>
        <p:nvSpPr>
          <p:cNvPr id="64515" name="Content Placeholder 2"/>
          <p:cNvSpPr>
            <a:spLocks noGrp="1"/>
          </p:cNvSpPr>
          <p:nvPr>
            <p:ph idx="1"/>
          </p:nvPr>
        </p:nvSpPr>
        <p:spPr/>
        <p:txBody>
          <a:bodyPr/>
          <a:lstStyle/>
          <a:p>
            <a:pPr eaLnBrk="1" hangingPunct="1"/>
            <a:r>
              <a:rPr lang="en-US" altLang="en-US" b="1"/>
              <a:t>To be implemented at least every 6 to 8 weeks</a:t>
            </a:r>
            <a:endParaRPr lang="en-US" altLang="en-US"/>
          </a:p>
          <a:p>
            <a:pPr eaLnBrk="1" hangingPunct="1"/>
            <a:r>
              <a:rPr lang="en-US" altLang="en-US"/>
              <a:t>Three questions to guide discussion on data at problem solving team meetings:</a:t>
            </a:r>
          </a:p>
          <a:p>
            <a:pPr lvl="1" eaLnBrk="1" hangingPunct="1"/>
            <a:r>
              <a:rPr lang="en-US" altLang="en-US"/>
              <a:t>What is the student’s goal? Current level?</a:t>
            </a:r>
          </a:p>
          <a:p>
            <a:pPr lvl="1" eaLnBrk="1" hangingPunct="1"/>
            <a:r>
              <a:rPr lang="en-US" altLang="en-US"/>
              <a:t>What decision-making rule are we using (i.e., trend line)? Can we apply that now?</a:t>
            </a:r>
          </a:p>
          <a:p>
            <a:pPr lvl="1" eaLnBrk="1" hangingPunct="1"/>
            <a:r>
              <a:rPr lang="en-US" altLang="en-US"/>
              <a:t>If a change needs to be made, what do we do?</a:t>
            </a:r>
          </a:p>
          <a:p>
            <a:pPr eaLnBrk="1" hangingPunct="1"/>
            <a:endParaRPr lang="en-US" altLang="en-US"/>
          </a:p>
        </p:txBody>
      </p:sp>
    </p:spTree>
    <p:extLst>
      <p:ext uri="{BB962C8B-B14F-4D97-AF65-F5344CB8AC3E}">
        <p14:creationId xmlns:p14="http://schemas.microsoft.com/office/powerpoint/2010/main" val="26349809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endParaRPr lang="en-US" altLang="en-US"/>
          </a:p>
        </p:txBody>
      </p:sp>
      <p:pic>
        <p:nvPicPr>
          <p:cNvPr id="65539" name="Content Placeholder 4" descr="Decision-making rubric_Page_1.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84188" y="228600"/>
            <a:ext cx="8050212" cy="6400800"/>
          </a:xfrm>
        </p:spPr>
      </p:pic>
    </p:spTree>
    <p:extLst>
      <p:ext uri="{BB962C8B-B14F-4D97-AF65-F5344CB8AC3E}">
        <p14:creationId xmlns:p14="http://schemas.microsoft.com/office/powerpoint/2010/main" val="41099676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endParaRPr lang="en-US" altLang="en-US"/>
          </a:p>
        </p:txBody>
      </p:sp>
      <p:pic>
        <p:nvPicPr>
          <p:cNvPr id="66563"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219200" y="152400"/>
            <a:ext cx="6477000" cy="6553200"/>
          </a:xfrm>
        </p:spPr>
      </p:pic>
    </p:spTree>
    <p:extLst>
      <p:ext uri="{BB962C8B-B14F-4D97-AF65-F5344CB8AC3E}">
        <p14:creationId xmlns:p14="http://schemas.microsoft.com/office/powerpoint/2010/main" val="40269193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t>Basic steps in the RTI process—and considerations! </a:t>
            </a:r>
            <a:endParaRPr lang="en-US" sz="4000" dirty="0"/>
          </a:p>
        </p:txBody>
      </p:sp>
      <p:sp>
        <p:nvSpPr>
          <p:cNvPr id="4096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pPr>
            <a:r>
              <a:rPr lang="en-US" dirty="0">
                <a:solidFill>
                  <a:srgbClr val="FF0000"/>
                </a:solidFill>
              </a:rPr>
              <a:t>#5—Implementation of evidence-based interventions for students at-risk</a:t>
            </a:r>
          </a:p>
          <a:p>
            <a:pPr eaLnBrk="1" hangingPunct="1"/>
            <a:r>
              <a:rPr lang="en-US" dirty="0"/>
              <a:t>Next step after looking at screening and progress monitoring data? Need diagnostic measures to determine which skills need to be retaught or remediated. </a:t>
            </a: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0046965-F352-44A8-A7DC-90EA6276FA0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57</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556308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Diagnostics</a:t>
            </a:r>
          </a:p>
        </p:txBody>
      </p:sp>
      <p:sp>
        <p:nvSpPr>
          <p:cNvPr id="3" name="Content Placeholder 2"/>
          <p:cNvSpPr>
            <a:spLocks noGrp="1"/>
          </p:cNvSpPr>
          <p:nvPr>
            <p:ph idx="1"/>
          </p:nvPr>
        </p:nvSpPr>
        <p:spPr>
          <a:xfrm>
            <a:off x="533400" y="1371600"/>
            <a:ext cx="8229600" cy="4525963"/>
          </a:xfrm>
        </p:spPr>
        <p:txBody>
          <a:bodyPr>
            <a:normAutofit fontScale="92500" lnSpcReduction="10000"/>
          </a:bodyPr>
          <a:lstStyle/>
          <a:p>
            <a:r>
              <a:rPr lang="en-US" dirty="0"/>
              <a:t>Aligning instruction and intervention to the Common Sore State Standards</a:t>
            </a:r>
          </a:p>
          <a:p>
            <a:r>
              <a:rPr lang="en-US" dirty="0"/>
              <a:t>Examining results from your common assessments</a:t>
            </a:r>
          </a:p>
          <a:p>
            <a:r>
              <a:rPr lang="en-US" dirty="0"/>
              <a:t>Mathematics interviews</a:t>
            </a:r>
          </a:p>
          <a:p>
            <a:r>
              <a:rPr lang="en-US" dirty="0"/>
              <a:t>Error analysis</a:t>
            </a:r>
          </a:p>
          <a:p>
            <a:r>
              <a:rPr lang="en-US" dirty="0"/>
              <a:t>Unit tests</a:t>
            </a:r>
          </a:p>
          <a:p>
            <a:r>
              <a:rPr lang="en-US" dirty="0"/>
              <a:t>Brief, timed, basic fact assessments</a:t>
            </a:r>
          </a:p>
          <a:p>
            <a:r>
              <a:rPr lang="en-US" dirty="0"/>
              <a:t>Using DIBELS math diagnostic information</a:t>
            </a:r>
          </a:p>
        </p:txBody>
      </p:sp>
    </p:spTree>
    <p:extLst>
      <p:ext uri="{BB962C8B-B14F-4D97-AF65-F5344CB8AC3E}">
        <p14:creationId xmlns:p14="http://schemas.microsoft.com/office/powerpoint/2010/main" val="32693200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0"/>
            <a:ext cx="8229600" cy="914400"/>
          </a:xfrm>
        </p:spPr>
        <p:txBody>
          <a:bodyPr>
            <a:normAutofit fontScale="90000"/>
          </a:bodyPr>
          <a:lstStyle/>
          <a:p>
            <a:pPr>
              <a:defRPr/>
            </a:pPr>
            <a:r>
              <a:rPr lang="en-US" dirty="0"/>
              <a:t>Data Based Individualization</a:t>
            </a:r>
            <a:br>
              <a:rPr lang="en-US" dirty="0"/>
            </a:br>
            <a:r>
              <a:rPr lang="en-US" dirty="0"/>
              <a:t>Diagnostic Assessments </a:t>
            </a:r>
          </a:p>
        </p:txBody>
      </p:sp>
      <p:sp>
        <p:nvSpPr>
          <p:cNvPr id="154626" name="Content Placeholder 2"/>
          <p:cNvSpPr>
            <a:spLocks noGrp="1"/>
          </p:cNvSpPr>
          <p:nvPr>
            <p:ph sz="quarter" idx="10"/>
          </p:nvPr>
        </p:nvSpPr>
        <p:spPr/>
        <p:txBody>
          <a:bodyPr/>
          <a:lstStyle/>
          <a:p>
            <a:r>
              <a:rPr lang="en-US" altLang="x-none" dirty="0"/>
              <a:t>Leanne </a:t>
            </a:r>
            <a:r>
              <a:rPr lang="en-US" altLang="x-none" dirty="0" err="1"/>
              <a:t>Ketterlin</a:t>
            </a:r>
            <a:r>
              <a:rPr lang="en-US" altLang="x-none" dirty="0"/>
              <a:t> Geller, Ph.D.</a:t>
            </a:r>
          </a:p>
          <a:p>
            <a:r>
              <a:rPr lang="en-US" altLang="x-none" dirty="0"/>
              <a:t>Southern Methodist University</a:t>
            </a:r>
          </a:p>
          <a:p>
            <a:r>
              <a:rPr lang="en-US" altLang="x-none" dirty="0" err="1"/>
              <a:t>LKGELLER@SMU.edu</a:t>
            </a:r>
            <a:endParaRPr lang="en-US" altLang="x-none" dirty="0"/>
          </a:p>
        </p:txBody>
      </p:sp>
    </p:spTree>
    <p:extLst>
      <p:ext uri="{BB962C8B-B14F-4D97-AF65-F5344CB8AC3E}">
        <p14:creationId xmlns:p14="http://schemas.microsoft.com/office/powerpoint/2010/main" val="183820141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Copyright 2018 Sarah R. Powell, Ph.D.</a:t>
            </a:r>
          </a:p>
        </p:txBody>
      </p:sp>
      <p:sp>
        <p:nvSpPr>
          <p:cNvPr id="6" name="Left Brace 5"/>
          <p:cNvSpPr/>
          <p:nvPr/>
        </p:nvSpPr>
        <p:spPr>
          <a:xfrm>
            <a:off x="3358096" y="499497"/>
            <a:ext cx="304800" cy="1127760"/>
          </a:xfrm>
          <a:prstGeom prst="leftBrace">
            <a:avLst/>
          </a:prstGeom>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977590" y="697349"/>
            <a:ext cx="1380506" cy="707886"/>
          </a:xfrm>
          <a:prstGeom prst="rect">
            <a:avLst/>
          </a:prstGeom>
          <a:noFill/>
        </p:spPr>
        <p:txBody>
          <a:bodyPr wrap="none" rtlCol="0">
            <a:spAutoFit/>
          </a:bodyPr>
          <a:lstStyle/>
          <a:p>
            <a:r>
              <a:rPr lang="en-US" sz="4000" b="1" dirty="0">
                <a:solidFill>
                  <a:schemeClr val="accent1"/>
                </a:solidFill>
              </a:rPr>
              <a:t>Tier 1</a:t>
            </a:r>
          </a:p>
        </p:txBody>
      </p:sp>
      <p:pic>
        <p:nvPicPr>
          <p:cNvPr id="2" name="Picture 1">
            <a:extLst>
              <a:ext uri="{FF2B5EF4-FFF2-40B4-BE49-F238E27FC236}">
                <a16:creationId xmlns:a16="http://schemas.microsoft.com/office/drawing/2014/main" id="{A676BCA8-6F2B-6D4F-8D3B-C0D167E76E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0" y="0"/>
            <a:ext cx="5055577" cy="6858000"/>
          </a:xfrm>
          <a:prstGeom prst="rect">
            <a:avLst/>
          </a:prstGeom>
        </p:spPr>
      </p:pic>
    </p:spTree>
    <p:extLst>
      <p:ext uri="{BB962C8B-B14F-4D97-AF65-F5344CB8AC3E}">
        <p14:creationId xmlns:p14="http://schemas.microsoft.com/office/powerpoint/2010/main" val="704642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8465CD-1899-E044-B34A-E88F02BE4938}"/>
              </a:ext>
            </a:extLst>
          </p:cNvPr>
          <p:cNvPicPr>
            <a:picLocks noChangeAspect="1"/>
          </p:cNvPicPr>
          <p:nvPr/>
        </p:nvPicPr>
        <p:blipFill>
          <a:blip r:embed="rId2"/>
          <a:stretch>
            <a:fillRect/>
          </a:stretch>
        </p:blipFill>
        <p:spPr>
          <a:xfrm>
            <a:off x="-235377" y="618333"/>
            <a:ext cx="9534590" cy="5289586"/>
          </a:xfrm>
          <a:prstGeom prst="rect">
            <a:avLst/>
          </a:prstGeom>
        </p:spPr>
      </p:pic>
      <p:sp>
        <p:nvSpPr>
          <p:cNvPr id="2" name="TextBox 1"/>
          <p:cNvSpPr txBox="1"/>
          <p:nvPr/>
        </p:nvSpPr>
        <p:spPr>
          <a:xfrm>
            <a:off x="2483070" y="895090"/>
            <a:ext cx="4411540" cy="646331"/>
          </a:xfrm>
          <a:prstGeom prst="rect">
            <a:avLst/>
          </a:prstGeom>
          <a:noFill/>
        </p:spPr>
        <p:txBody>
          <a:bodyPr wrap="square" rtlCol="0">
            <a:spAutoFit/>
          </a:bodyPr>
          <a:lstStyle/>
          <a:p>
            <a:pPr algn="ctr"/>
            <a:r>
              <a:rPr lang="en-US" dirty="0">
                <a:solidFill>
                  <a:srgbClr val="FF9300"/>
                </a:solidFill>
                <a:latin typeface="Chalkduster" charset="0"/>
                <a:ea typeface="Chalkduster" charset="0"/>
                <a:cs typeface="Chalkduster" charset="0"/>
              </a:rPr>
              <a:t>Evidence-based instruction provided in small groups</a:t>
            </a:r>
          </a:p>
        </p:txBody>
      </p:sp>
      <p:sp>
        <p:nvSpPr>
          <p:cNvPr id="13" name="TextBox 12"/>
          <p:cNvSpPr txBox="1"/>
          <p:nvPr/>
        </p:nvSpPr>
        <p:spPr>
          <a:xfrm>
            <a:off x="2593591" y="2037580"/>
            <a:ext cx="3906018" cy="646331"/>
          </a:xfrm>
          <a:prstGeom prst="rect">
            <a:avLst/>
          </a:prstGeom>
          <a:noFill/>
        </p:spPr>
        <p:txBody>
          <a:bodyPr wrap="square" rtlCol="0">
            <a:spAutoFit/>
          </a:bodyPr>
          <a:lstStyle/>
          <a:p>
            <a:pPr algn="ctr"/>
            <a:r>
              <a:rPr lang="en-US" dirty="0">
                <a:solidFill>
                  <a:srgbClr val="92D050"/>
                </a:solidFill>
                <a:latin typeface="Chalkduster" charset="0"/>
                <a:ea typeface="Chalkduster" charset="0"/>
                <a:cs typeface="Chalkduster" charset="0"/>
              </a:rPr>
              <a:t>Progress monitoring for 10-20 weeks </a:t>
            </a:r>
          </a:p>
        </p:txBody>
      </p:sp>
      <p:sp>
        <p:nvSpPr>
          <p:cNvPr id="12" name="TextBox 11">
            <a:extLst>
              <a:ext uri="{FF2B5EF4-FFF2-40B4-BE49-F238E27FC236}">
                <a16:creationId xmlns:a16="http://schemas.microsoft.com/office/drawing/2014/main" id="{BFDE75E3-1D04-4047-8E2E-B2540FF1946B}"/>
              </a:ext>
            </a:extLst>
          </p:cNvPr>
          <p:cNvSpPr txBox="1"/>
          <p:nvPr/>
        </p:nvSpPr>
        <p:spPr>
          <a:xfrm>
            <a:off x="712763" y="3401504"/>
            <a:ext cx="1616276" cy="646331"/>
          </a:xfrm>
          <a:prstGeom prst="rect">
            <a:avLst/>
          </a:prstGeom>
          <a:noFill/>
        </p:spPr>
        <p:txBody>
          <a:bodyPr wrap="none" rtlCol="0">
            <a:spAutoFit/>
          </a:bodyPr>
          <a:lstStyle/>
          <a:p>
            <a:pPr algn="ctr"/>
            <a:r>
              <a:rPr lang="en-US" dirty="0">
                <a:solidFill>
                  <a:srgbClr val="FF0000"/>
                </a:solidFill>
                <a:latin typeface="Chalkduster" charset="0"/>
                <a:ea typeface="Chalkduster" charset="0"/>
                <a:cs typeface="Chalkduster" charset="0"/>
              </a:rPr>
              <a:t>inadequate</a:t>
            </a:r>
          </a:p>
          <a:p>
            <a:pPr algn="ctr"/>
            <a:r>
              <a:rPr lang="en-US" dirty="0">
                <a:solidFill>
                  <a:srgbClr val="FF0000"/>
                </a:solidFill>
                <a:latin typeface="Chalkduster" charset="0"/>
                <a:ea typeface="Chalkduster" charset="0"/>
                <a:cs typeface="Chalkduster" charset="0"/>
              </a:rPr>
              <a:t>response</a:t>
            </a:r>
          </a:p>
        </p:txBody>
      </p:sp>
      <p:sp>
        <p:nvSpPr>
          <p:cNvPr id="16" name="TextBox 15">
            <a:extLst>
              <a:ext uri="{FF2B5EF4-FFF2-40B4-BE49-F238E27FC236}">
                <a16:creationId xmlns:a16="http://schemas.microsoft.com/office/drawing/2014/main" id="{E87B0C31-5C04-924C-9B52-BD15B4A84097}"/>
              </a:ext>
            </a:extLst>
          </p:cNvPr>
          <p:cNvSpPr txBox="1"/>
          <p:nvPr/>
        </p:nvSpPr>
        <p:spPr>
          <a:xfrm>
            <a:off x="7253745" y="3401504"/>
            <a:ext cx="1354986" cy="646331"/>
          </a:xfrm>
          <a:prstGeom prst="rect">
            <a:avLst/>
          </a:prstGeom>
          <a:noFill/>
        </p:spPr>
        <p:txBody>
          <a:bodyPr wrap="none" rtlCol="0">
            <a:spAutoFit/>
          </a:bodyPr>
          <a:lstStyle/>
          <a:p>
            <a:pPr algn="ctr"/>
            <a:r>
              <a:rPr lang="en-US" dirty="0">
                <a:solidFill>
                  <a:srgbClr val="00B050"/>
                </a:solidFill>
                <a:latin typeface="Chalkduster" charset="0"/>
                <a:ea typeface="Chalkduster" charset="0"/>
                <a:cs typeface="Chalkduster" charset="0"/>
              </a:rPr>
              <a:t>adequate</a:t>
            </a:r>
          </a:p>
          <a:p>
            <a:pPr algn="ctr"/>
            <a:r>
              <a:rPr lang="en-US" dirty="0">
                <a:solidFill>
                  <a:srgbClr val="00B050"/>
                </a:solidFill>
                <a:latin typeface="Chalkduster" charset="0"/>
                <a:ea typeface="Chalkduster" charset="0"/>
                <a:cs typeface="Chalkduster" charset="0"/>
              </a:rPr>
              <a:t>response</a:t>
            </a:r>
          </a:p>
        </p:txBody>
      </p:sp>
      <p:sp>
        <p:nvSpPr>
          <p:cNvPr id="17" name="TextBox 16">
            <a:extLst>
              <a:ext uri="{FF2B5EF4-FFF2-40B4-BE49-F238E27FC236}">
                <a16:creationId xmlns:a16="http://schemas.microsoft.com/office/drawing/2014/main" id="{8E6B49B8-9A7B-2945-8422-CDEBBFCBC661}"/>
              </a:ext>
            </a:extLst>
          </p:cNvPr>
          <p:cNvSpPr txBox="1"/>
          <p:nvPr/>
        </p:nvSpPr>
        <p:spPr>
          <a:xfrm>
            <a:off x="3292635" y="4793211"/>
            <a:ext cx="5851365" cy="369332"/>
          </a:xfrm>
          <a:prstGeom prst="rect">
            <a:avLst/>
          </a:prstGeom>
          <a:noFill/>
        </p:spPr>
        <p:txBody>
          <a:bodyPr wrap="square" rtlCol="0">
            <a:spAutoFit/>
          </a:bodyPr>
          <a:lstStyle/>
          <a:p>
            <a:r>
              <a:rPr lang="en-US" dirty="0">
                <a:solidFill>
                  <a:srgbClr val="92D050"/>
                </a:solidFill>
                <a:latin typeface="Chalkduster" charset="0"/>
                <a:ea typeface="Chalkduster" charset="0"/>
                <a:cs typeface="Chalkduster" charset="0"/>
              </a:rPr>
              <a:t>Diagnostic assessment</a:t>
            </a:r>
          </a:p>
        </p:txBody>
      </p:sp>
    </p:spTree>
    <p:extLst>
      <p:ext uri="{BB962C8B-B14F-4D97-AF65-F5344CB8AC3E}">
        <p14:creationId xmlns:p14="http://schemas.microsoft.com/office/powerpoint/2010/main" val="1565441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2" grpId="0"/>
      <p:bldP spid="16" grpId="0"/>
      <p:bldP spid="1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altLang="en-US"/>
              <a:t>What is a Diagnostic Assessment?</a:t>
            </a:r>
          </a:p>
        </p:txBody>
      </p:sp>
      <p:pic>
        <p:nvPicPr>
          <p:cNvPr id="61442"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308100"/>
            <a:ext cx="74803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676400" y="4038600"/>
            <a:ext cx="34798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44" name="Group 15"/>
          <p:cNvGrpSpPr>
            <a:grpSpLocks/>
          </p:cNvGrpSpPr>
          <p:nvPr/>
        </p:nvGrpSpPr>
        <p:grpSpPr bwMode="auto">
          <a:xfrm>
            <a:off x="5562600" y="1981200"/>
            <a:ext cx="3506788" cy="4259263"/>
            <a:chOff x="5562600" y="1981200"/>
            <a:chExt cx="3506230" cy="4259997"/>
          </a:xfrm>
        </p:grpSpPr>
        <p:pic>
          <p:nvPicPr>
            <p:cNvPr id="61446" name="Picture 13"/>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562600" y="1981200"/>
              <a:ext cx="350623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TextBox 14"/>
            <p:cNvSpPr txBox="1">
              <a:spLocks noChangeArrowheads="1"/>
            </p:cNvSpPr>
            <p:nvPr/>
          </p:nvSpPr>
          <p:spPr bwMode="auto">
            <a:xfrm>
              <a:off x="6248400" y="5410200"/>
              <a:ext cx="26516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lr>
                  <a:schemeClr val="accent1"/>
                </a:buClr>
                <a:buFont typeface="Arial" charset="0"/>
                <a:buChar char="•"/>
                <a:defRPr sz="2800">
                  <a:solidFill>
                    <a:schemeClr val="tx1"/>
                  </a:solidFill>
                  <a:latin typeface="Arial" charset="0"/>
                  <a:ea typeface="ＭＳ Ｐゴシック" charset="-128"/>
                </a:defRPr>
              </a:lvl1pPr>
              <a:lvl2pPr marL="742950" indent="-285750">
                <a:spcBef>
                  <a:spcPts val="1800"/>
                </a:spcBef>
                <a:buClr>
                  <a:schemeClr val="accent1"/>
                </a:buClr>
                <a:buFont typeface="Arial" charset="0"/>
                <a:buChar char="–"/>
                <a:defRPr sz="2400">
                  <a:solidFill>
                    <a:schemeClr val="tx1"/>
                  </a:solidFill>
                  <a:latin typeface="Arial" charset="0"/>
                  <a:ea typeface="ＭＳ Ｐゴシック" charset="-128"/>
                </a:defRPr>
              </a:lvl2pPr>
              <a:lvl3pPr marL="1143000" indent="-228600">
                <a:spcBef>
                  <a:spcPts val="1800"/>
                </a:spcBef>
                <a:buClr>
                  <a:schemeClr val="accent1"/>
                </a:buClr>
                <a:buFont typeface="Arial" charset="0"/>
                <a:buChar char="•"/>
                <a:defRPr sz="2000">
                  <a:solidFill>
                    <a:schemeClr val="tx1"/>
                  </a:solidFill>
                  <a:latin typeface="Arial" charset="0"/>
                  <a:ea typeface="ＭＳ Ｐゴシック" charset="-128"/>
                </a:defRPr>
              </a:lvl3pPr>
              <a:lvl4pPr marL="1600200" indent="-228600">
                <a:spcBef>
                  <a:spcPts val="1800"/>
                </a:spcBef>
                <a:buClr>
                  <a:schemeClr val="accent1"/>
                </a:buClr>
                <a:buFont typeface="Arial" charset="0"/>
                <a:buChar char="–"/>
                <a:defRPr>
                  <a:solidFill>
                    <a:schemeClr val="tx1"/>
                  </a:solidFill>
                  <a:latin typeface="Arial" charset="0"/>
                  <a:ea typeface="ＭＳ Ｐゴシック" charset="-128"/>
                </a:defRPr>
              </a:lvl4pPr>
              <a:lvl5pPr marL="2057400" indent="-228600">
                <a:spcBef>
                  <a:spcPts val="1800"/>
                </a:spcBef>
                <a:buClr>
                  <a:schemeClr val="accent1"/>
                </a:buClr>
                <a:buFont typeface="Arial" charset="0"/>
                <a:buChar char="»"/>
                <a:defRPr sz="1600">
                  <a:solidFill>
                    <a:schemeClr val="tx1"/>
                  </a:solidFill>
                  <a:latin typeface="Arial" charset="0"/>
                  <a:ea typeface="ＭＳ Ｐゴシック" charset="-128"/>
                </a:defRPr>
              </a:lvl5pPr>
              <a:lvl6pPr marL="25146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6pPr>
              <a:lvl7pPr marL="29718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7pPr>
              <a:lvl8pPr marL="34290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8pPr>
              <a:lvl9pPr marL="38862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rPr>
                <a:t>Celiac Diagnostic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rPr>
                <a:t>Decision Tree</a:t>
              </a:r>
            </a:p>
          </p:txBody>
        </p:sp>
      </p:grpSp>
      <p:sp>
        <p:nvSpPr>
          <p:cNvPr id="61445" name="TextBox 16"/>
          <p:cNvSpPr txBox="1">
            <a:spLocks noChangeArrowheads="1"/>
          </p:cNvSpPr>
          <p:nvPr/>
        </p:nvSpPr>
        <p:spPr bwMode="auto">
          <a:xfrm>
            <a:off x="1552575" y="6375400"/>
            <a:ext cx="3727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lr>
                <a:schemeClr val="accent1"/>
              </a:buClr>
              <a:buFont typeface="Arial" charset="0"/>
              <a:buChar char="•"/>
              <a:defRPr sz="2800">
                <a:solidFill>
                  <a:schemeClr val="tx1"/>
                </a:solidFill>
                <a:latin typeface="Arial" charset="0"/>
                <a:ea typeface="ＭＳ Ｐゴシック" charset="-128"/>
              </a:defRPr>
            </a:lvl1pPr>
            <a:lvl2pPr marL="742950" indent="-285750">
              <a:spcBef>
                <a:spcPts val="1800"/>
              </a:spcBef>
              <a:buClr>
                <a:schemeClr val="accent1"/>
              </a:buClr>
              <a:buFont typeface="Arial" charset="0"/>
              <a:buChar char="–"/>
              <a:defRPr sz="2400">
                <a:solidFill>
                  <a:schemeClr val="tx1"/>
                </a:solidFill>
                <a:latin typeface="Arial" charset="0"/>
                <a:ea typeface="ＭＳ Ｐゴシック" charset="-128"/>
              </a:defRPr>
            </a:lvl2pPr>
            <a:lvl3pPr marL="1143000" indent="-228600">
              <a:spcBef>
                <a:spcPts val="1800"/>
              </a:spcBef>
              <a:buClr>
                <a:schemeClr val="accent1"/>
              </a:buClr>
              <a:buFont typeface="Arial" charset="0"/>
              <a:buChar char="•"/>
              <a:defRPr sz="2000">
                <a:solidFill>
                  <a:schemeClr val="tx1"/>
                </a:solidFill>
                <a:latin typeface="Arial" charset="0"/>
                <a:ea typeface="ＭＳ Ｐゴシック" charset="-128"/>
              </a:defRPr>
            </a:lvl3pPr>
            <a:lvl4pPr marL="1600200" indent="-228600">
              <a:spcBef>
                <a:spcPts val="1800"/>
              </a:spcBef>
              <a:buClr>
                <a:schemeClr val="accent1"/>
              </a:buClr>
              <a:buFont typeface="Arial" charset="0"/>
              <a:buChar char="–"/>
              <a:defRPr>
                <a:solidFill>
                  <a:schemeClr val="tx1"/>
                </a:solidFill>
                <a:latin typeface="Arial" charset="0"/>
                <a:ea typeface="ＭＳ Ｐゴシック" charset="-128"/>
              </a:defRPr>
            </a:lvl4pPr>
            <a:lvl5pPr marL="2057400" indent="-228600">
              <a:spcBef>
                <a:spcPts val="1800"/>
              </a:spcBef>
              <a:buClr>
                <a:schemeClr val="accent1"/>
              </a:buClr>
              <a:buFont typeface="Arial" charset="0"/>
              <a:buChar char="»"/>
              <a:defRPr sz="1600">
                <a:solidFill>
                  <a:schemeClr val="tx1"/>
                </a:solidFill>
                <a:latin typeface="Arial" charset="0"/>
                <a:ea typeface="ＭＳ Ｐゴシック" charset="-128"/>
              </a:defRPr>
            </a:lvl5pPr>
            <a:lvl6pPr marL="25146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6pPr>
            <a:lvl7pPr marL="29718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7pPr>
            <a:lvl8pPr marL="34290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8pPr>
            <a:lvl9pPr marL="38862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white"/>
                </a:solidFill>
                <a:effectLst/>
                <a:uLnTx/>
                <a:uFillTx/>
                <a:latin typeface="Arial" charset="0"/>
                <a:ea typeface="ＭＳ Ｐゴシック" charset="-128"/>
                <a:cs typeface="+mn-cs"/>
              </a:rPr>
              <a:t>Diagnostic testing for cars</a:t>
            </a:r>
          </a:p>
        </p:txBody>
      </p:sp>
    </p:spTree>
    <p:extLst>
      <p:ext uri="{BB962C8B-B14F-4D97-AF65-F5344CB8AC3E}">
        <p14:creationId xmlns:p14="http://schemas.microsoft.com/office/powerpoint/2010/main" val="234526686"/>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altLang="en-US"/>
              <a:t>Diagnostic Assessments in Math</a:t>
            </a:r>
          </a:p>
        </p:txBody>
      </p:sp>
      <p:grpSp>
        <p:nvGrpSpPr>
          <p:cNvPr id="65538" name="Group 3"/>
          <p:cNvGrpSpPr>
            <a:grpSpLocks/>
          </p:cNvGrpSpPr>
          <p:nvPr/>
        </p:nvGrpSpPr>
        <p:grpSpPr bwMode="auto">
          <a:xfrm>
            <a:off x="304800" y="1752600"/>
            <a:ext cx="4213225" cy="4221163"/>
            <a:chOff x="304800" y="1752599"/>
            <a:chExt cx="4213964" cy="4221163"/>
          </a:xfrm>
        </p:grpSpPr>
        <p:grpSp>
          <p:nvGrpSpPr>
            <p:cNvPr id="65545" name="Group 4"/>
            <p:cNvGrpSpPr>
              <a:grpSpLocks/>
            </p:cNvGrpSpPr>
            <p:nvPr/>
          </p:nvGrpSpPr>
          <p:grpSpPr bwMode="auto">
            <a:xfrm>
              <a:off x="304800" y="1752599"/>
              <a:ext cx="3733800" cy="4221163"/>
              <a:chOff x="2895600" y="1905000"/>
              <a:chExt cx="3733800" cy="4221163"/>
            </a:xfrm>
          </p:grpSpPr>
          <p:sp>
            <p:nvSpPr>
              <p:cNvPr id="9" name="Triangle 8"/>
              <p:cNvSpPr/>
              <p:nvPr/>
            </p:nvSpPr>
            <p:spPr>
              <a:xfrm>
                <a:off x="2895600" y="1905000"/>
                <a:ext cx="3734455" cy="4221163"/>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Triangle 9"/>
              <p:cNvSpPr/>
              <p:nvPr/>
            </p:nvSpPr>
            <p:spPr>
              <a:xfrm>
                <a:off x="3733947" y="1905000"/>
                <a:ext cx="2057761" cy="2325688"/>
              </a:xfrm>
              <a:prstGeom prst="triangle">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Triangle 10"/>
              <p:cNvSpPr/>
              <p:nvPr/>
            </p:nvSpPr>
            <p:spPr>
              <a:xfrm>
                <a:off x="4267441" y="1905000"/>
                <a:ext cx="990774" cy="11191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65546" name="TextBox 5"/>
            <p:cNvSpPr txBox="1">
              <a:spLocks noChangeArrowheads="1"/>
            </p:cNvSpPr>
            <p:nvPr/>
          </p:nvSpPr>
          <p:spPr bwMode="auto">
            <a:xfrm>
              <a:off x="2480154" y="2081716"/>
              <a:ext cx="9603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lr>
                  <a:schemeClr val="accent1"/>
                </a:buClr>
                <a:buFont typeface="Arial" charset="0"/>
                <a:buChar char="•"/>
                <a:defRPr sz="2800">
                  <a:solidFill>
                    <a:schemeClr val="tx1"/>
                  </a:solidFill>
                  <a:latin typeface="Arial" charset="0"/>
                  <a:ea typeface="ＭＳ Ｐゴシック" charset="-128"/>
                </a:defRPr>
              </a:lvl1pPr>
              <a:lvl2pPr marL="742950" indent="-285750">
                <a:spcBef>
                  <a:spcPts val="1800"/>
                </a:spcBef>
                <a:buClr>
                  <a:schemeClr val="accent1"/>
                </a:buClr>
                <a:buFont typeface="Arial" charset="0"/>
                <a:buChar char="–"/>
                <a:defRPr sz="2400">
                  <a:solidFill>
                    <a:schemeClr val="tx1"/>
                  </a:solidFill>
                  <a:latin typeface="Arial" charset="0"/>
                  <a:ea typeface="ＭＳ Ｐゴシック" charset="-128"/>
                </a:defRPr>
              </a:lvl2pPr>
              <a:lvl3pPr marL="1143000" indent="-228600">
                <a:spcBef>
                  <a:spcPts val="1800"/>
                </a:spcBef>
                <a:buClr>
                  <a:schemeClr val="accent1"/>
                </a:buClr>
                <a:buFont typeface="Arial" charset="0"/>
                <a:buChar char="•"/>
                <a:defRPr sz="2000">
                  <a:solidFill>
                    <a:schemeClr val="tx1"/>
                  </a:solidFill>
                  <a:latin typeface="Arial" charset="0"/>
                  <a:ea typeface="ＭＳ Ｐゴシック" charset="-128"/>
                </a:defRPr>
              </a:lvl3pPr>
              <a:lvl4pPr marL="1600200" indent="-228600">
                <a:spcBef>
                  <a:spcPts val="1800"/>
                </a:spcBef>
                <a:buClr>
                  <a:schemeClr val="accent1"/>
                </a:buClr>
                <a:buFont typeface="Arial" charset="0"/>
                <a:buChar char="–"/>
                <a:defRPr>
                  <a:solidFill>
                    <a:schemeClr val="tx1"/>
                  </a:solidFill>
                  <a:latin typeface="Arial" charset="0"/>
                  <a:ea typeface="ＭＳ Ｐゴシック" charset="-128"/>
                </a:defRPr>
              </a:lvl4pPr>
              <a:lvl5pPr marL="2057400" indent="-228600">
                <a:spcBef>
                  <a:spcPts val="1800"/>
                </a:spcBef>
                <a:buClr>
                  <a:schemeClr val="accent1"/>
                </a:buClr>
                <a:buFont typeface="Arial" charset="0"/>
                <a:buChar char="»"/>
                <a:defRPr sz="1600">
                  <a:solidFill>
                    <a:schemeClr val="tx1"/>
                  </a:solidFill>
                  <a:latin typeface="Arial" charset="0"/>
                  <a:ea typeface="ＭＳ Ｐゴシック" charset="-128"/>
                </a:defRPr>
              </a:lvl5pPr>
              <a:lvl6pPr marL="25146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6pPr>
              <a:lvl7pPr marL="29718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7pPr>
              <a:lvl8pPr marL="34290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8pPr>
              <a:lvl9pPr marL="38862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rPr>
                <a:t>Tier 3</a:t>
              </a:r>
            </a:p>
          </p:txBody>
        </p:sp>
        <p:sp>
          <p:nvSpPr>
            <p:cNvPr id="65547" name="TextBox 6"/>
            <p:cNvSpPr txBox="1">
              <a:spLocks noChangeArrowheads="1"/>
            </p:cNvSpPr>
            <p:nvPr/>
          </p:nvSpPr>
          <p:spPr bwMode="auto">
            <a:xfrm>
              <a:off x="2925872" y="3202633"/>
              <a:ext cx="9603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lr>
                  <a:schemeClr val="accent1"/>
                </a:buClr>
                <a:buFont typeface="Arial" charset="0"/>
                <a:buChar char="•"/>
                <a:defRPr sz="2800">
                  <a:solidFill>
                    <a:schemeClr val="tx1"/>
                  </a:solidFill>
                  <a:latin typeface="Arial" charset="0"/>
                  <a:ea typeface="ＭＳ Ｐゴシック" charset="-128"/>
                </a:defRPr>
              </a:lvl1pPr>
              <a:lvl2pPr marL="742950" indent="-285750">
                <a:spcBef>
                  <a:spcPts val="1800"/>
                </a:spcBef>
                <a:buClr>
                  <a:schemeClr val="accent1"/>
                </a:buClr>
                <a:buFont typeface="Arial" charset="0"/>
                <a:buChar char="–"/>
                <a:defRPr sz="2400">
                  <a:solidFill>
                    <a:schemeClr val="tx1"/>
                  </a:solidFill>
                  <a:latin typeface="Arial" charset="0"/>
                  <a:ea typeface="ＭＳ Ｐゴシック" charset="-128"/>
                </a:defRPr>
              </a:lvl2pPr>
              <a:lvl3pPr marL="1143000" indent="-228600">
                <a:spcBef>
                  <a:spcPts val="1800"/>
                </a:spcBef>
                <a:buClr>
                  <a:schemeClr val="accent1"/>
                </a:buClr>
                <a:buFont typeface="Arial" charset="0"/>
                <a:buChar char="•"/>
                <a:defRPr sz="2000">
                  <a:solidFill>
                    <a:schemeClr val="tx1"/>
                  </a:solidFill>
                  <a:latin typeface="Arial" charset="0"/>
                  <a:ea typeface="ＭＳ Ｐゴシック" charset="-128"/>
                </a:defRPr>
              </a:lvl3pPr>
              <a:lvl4pPr marL="1600200" indent="-228600">
                <a:spcBef>
                  <a:spcPts val="1800"/>
                </a:spcBef>
                <a:buClr>
                  <a:schemeClr val="accent1"/>
                </a:buClr>
                <a:buFont typeface="Arial" charset="0"/>
                <a:buChar char="–"/>
                <a:defRPr>
                  <a:solidFill>
                    <a:schemeClr val="tx1"/>
                  </a:solidFill>
                  <a:latin typeface="Arial" charset="0"/>
                  <a:ea typeface="ＭＳ Ｐゴシック" charset="-128"/>
                </a:defRPr>
              </a:lvl4pPr>
              <a:lvl5pPr marL="2057400" indent="-228600">
                <a:spcBef>
                  <a:spcPts val="1800"/>
                </a:spcBef>
                <a:buClr>
                  <a:schemeClr val="accent1"/>
                </a:buClr>
                <a:buFont typeface="Arial" charset="0"/>
                <a:buChar char="»"/>
                <a:defRPr sz="1600">
                  <a:solidFill>
                    <a:schemeClr val="tx1"/>
                  </a:solidFill>
                  <a:latin typeface="Arial" charset="0"/>
                  <a:ea typeface="ＭＳ Ｐゴシック" charset="-128"/>
                </a:defRPr>
              </a:lvl5pPr>
              <a:lvl6pPr marL="25146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6pPr>
              <a:lvl7pPr marL="29718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7pPr>
              <a:lvl8pPr marL="34290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8pPr>
              <a:lvl9pPr marL="38862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rPr>
                <a:t>Tier 2</a:t>
              </a:r>
            </a:p>
          </p:txBody>
        </p:sp>
        <p:sp>
          <p:nvSpPr>
            <p:cNvPr id="65548" name="TextBox 7"/>
            <p:cNvSpPr txBox="1">
              <a:spLocks noChangeArrowheads="1"/>
            </p:cNvSpPr>
            <p:nvPr/>
          </p:nvSpPr>
          <p:spPr bwMode="auto">
            <a:xfrm>
              <a:off x="3558436" y="4652667"/>
              <a:ext cx="9603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lr>
                  <a:schemeClr val="accent1"/>
                </a:buClr>
                <a:buFont typeface="Arial" charset="0"/>
                <a:buChar char="•"/>
                <a:defRPr sz="2800">
                  <a:solidFill>
                    <a:schemeClr val="tx1"/>
                  </a:solidFill>
                  <a:latin typeface="Arial" charset="0"/>
                  <a:ea typeface="ＭＳ Ｐゴシック" charset="-128"/>
                </a:defRPr>
              </a:lvl1pPr>
              <a:lvl2pPr marL="742950" indent="-285750">
                <a:spcBef>
                  <a:spcPts val="1800"/>
                </a:spcBef>
                <a:buClr>
                  <a:schemeClr val="accent1"/>
                </a:buClr>
                <a:buFont typeface="Arial" charset="0"/>
                <a:buChar char="–"/>
                <a:defRPr sz="2400">
                  <a:solidFill>
                    <a:schemeClr val="tx1"/>
                  </a:solidFill>
                  <a:latin typeface="Arial" charset="0"/>
                  <a:ea typeface="ＭＳ Ｐゴシック" charset="-128"/>
                </a:defRPr>
              </a:lvl2pPr>
              <a:lvl3pPr marL="1143000" indent="-228600">
                <a:spcBef>
                  <a:spcPts val="1800"/>
                </a:spcBef>
                <a:buClr>
                  <a:schemeClr val="accent1"/>
                </a:buClr>
                <a:buFont typeface="Arial" charset="0"/>
                <a:buChar char="•"/>
                <a:defRPr sz="2000">
                  <a:solidFill>
                    <a:schemeClr val="tx1"/>
                  </a:solidFill>
                  <a:latin typeface="Arial" charset="0"/>
                  <a:ea typeface="ＭＳ Ｐゴシック" charset="-128"/>
                </a:defRPr>
              </a:lvl3pPr>
              <a:lvl4pPr marL="1600200" indent="-228600">
                <a:spcBef>
                  <a:spcPts val="1800"/>
                </a:spcBef>
                <a:buClr>
                  <a:schemeClr val="accent1"/>
                </a:buClr>
                <a:buFont typeface="Arial" charset="0"/>
                <a:buChar char="–"/>
                <a:defRPr>
                  <a:solidFill>
                    <a:schemeClr val="tx1"/>
                  </a:solidFill>
                  <a:latin typeface="Arial" charset="0"/>
                  <a:ea typeface="ＭＳ Ｐゴシック" charset="-128"/>
                </a:defRPr>
              </a:lvl4pPr>
              <a:lvl5pPr marL="2057400" indent="-228600">
                <a:spcBef>
                  <a:spcPts val="1800"/>
                </a:spcBef>
                <a:buClr>
                  <a:schemeClr val="accent1"/>
                </a:buClr>
                <a:buFont typeface="Arial" charset="0"/>
                <a:buChar char="»"/>
                <a:defRPr sz="1600">
                  <a:solidFill>
                    <a:schemeClr val="tx1"/>
                  </a:solidFill>
                  <a:latin typeface="Arial" charset="0"/>
                  <a:ea typeface="ＭＳ Ｐゴシック" charset="-128"/>
                </a:defRPr>
              </a:lvl5pPr>
              <a:lvl6pPr marL="25146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6pPr>
              <a:lvl7pPr marL="29718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7pPr>
              <a:lvl8pPr marL="34290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8pPr>
              <a:lvl9pPr marL="38862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rPr>
                <a:t>Tier 1</a:t>
              </a:r>
            </a:p>
          </p:txBody>
        </p:sp>
      </p:grpSp>
      <p:grpSp>
        <p:nvGrpSpPr>
          <p:cNvPr id="16" name="Group 15"/>
          <p:cNvGrpSpPr>
            <a:grpSpLocks/>
          </p:cNvGrpSpPr>
          <p:nvPr/>
        </p:nvGrpSpPr>
        <p:grpSpPr bwMode="auto">
          <a:xfrm>
            <a:off x="3886200" y="1909763"/>
            <a:ext cx="4903788" cy="1754187"/>
            <a:chOff x="3886200" y="1909972"/>
            <a:chExt cx="4903178" cy="1754326"/>
          </a:xfrm>
        </p:grpSpPr>
        <p:sp>
          <p:nvSpPr>
            <p:cNvPr id="12" name="Right Arrow 11"/>
            <p:cNvSpPr/>
            <p:nvPr/>
          </p:nvSpPr>
          <p:spPr>
            <a:xfrm>
              <a:off x="3886200" y="2440239"/>
              <a:ext cx="1752382" cy="7620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13" name="Rectangle 12"/>
            <p:cNvSpPr/>
            <p:nvPr/>
          </p:nvSpPr>
          <p:spPr>
            <a:xfrm>
              <a:off x="5638318" y="1909972"/>
              <a:ext cx="3151060" cy="1754326"/>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22225">
                    <a:solidFill>
                      <a:srgbClr val="032B66"/>
                    </a:solidFill>
                    <a:prstDash val="solid"/>
                  </a:ln>
                  <a:solidFill>
                    <a:srgbClr val="032B66">
                      <a:lumMod val="40000"/>
                      <a:lumOff val="60000"/>
                    </a:srgbClr>
                  </a:solidFill>
                  <a:effectLst/>
                  <a:uLnTx/>
                  <a:uFillTx/>
                  <a:latin typeface="Arial" charset="0"/>
                  <a:ea typeface="ＭＳ Ｐゴシック" charset="-128"/>
                  <a:cs typeface="+mn-cs"/>
                </a:rPr>
                <a:t>Strengths and weaknesses</a:t>
              </a:r>
            </a:p>
          </p:txBody>
        </p:sp>
      </p:grpSp>
      <p:grpSp>
        <p:nvGrpSpPr>
          <p:cNvPr id="17" name="Group 16"/>
          <p:cNvGrpSpPr>
            <a:grpSpLocks/>
          </p:cNvGrpSpPr>
          <p:nvPr/>
        </p:nvGrpSpPr>
        <p:grpSpPr bwMode="auto">
          <a:xfrm>
            <a:off x="5659438" y="3663950"/>
            <a:ext cx="3151187" cy="2651125"/>
            <a:chOff x="5659100" y="3664298"/>
            <a:chExt cx="3151060" cy="2650363"/>
          </a:xfrm>
        </p:grpSpPr>
        <p:sp>
          <p:nvSpPr>
            <p:cNvPr id="14" name="Right Arrow 13"/>
            <p:cNvSpPr/>
            <p:nvPr/>
          </p:nvSpPr>
          <p:spPr>
            <a:xfrm rot="5400000">
              <a:off x="6488714" y="4007799"/>
              <a:ext cx="1450558" cy="763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15" name="Rectangle 14"/>
            <p:cNvSpPr/>
            <p:nvPr/>
          </p:nvSpPr>
          <p:spPr>
            <a:xfrm>
              <a:off x="5659100" y="5114332"/>
              <a:ext cx="3151060" cy="1200329"/>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22225">
                    <a:solidFill>
                      <a:srgbClr val="032B66"/>
                    </a:solidFill>
                    <a:prstDash val="solid"/>
                  </a:ln>
                  <a:solidFill>
                    <a:srgbClr val="032B66">
                      <a:lumMod val="40000"/>
                      <a:lumOff val="60000"/>
                    </a:srgbClr>
                  </a:solidFill>
                  <a:effectLst/>
                  <a:uLnTx/>
                  <a:uFillTx/>
                  <a:latin typeface="Arial" charset="0"/>
                  <a:ea typeface="ＭＳ Ｐゴシック" charset="-128"/>
                  <a:cs typeface="+mn-cs"/>
                </a:rPr>
                <a:t>Intervention Design</a:t>
              </a:r>
            </a:p>
          </p:txBody>
        </p:sp>
      </p:grpSp>
    </p:spTree>
    <p:extLst>
      <p:ext uri="{BB962C8B-B14F-4D97-AF65-F5344CB8AC3E}">
        <p14:creationId xmlns:p14="http://schemas.microsoft.com/office/powerpoint/2010/main" val="233285945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altLang="en-US"/>
              <a:t>Decisions from Diagnostic Data</a:t>
            </a:r>
          </a:p>
        </p:txBody>
      </p:sp>
      <p:sp>
        <p:nvSpPr>
          <p:cNvPr id="66562" name="Rectangle 3"/>
          <p:cNvSpPr>
            <a:spLocks noGrp="1" noChangeArrowheads="1"/>
          </p:cNvSpPr>
          <p:nvPr>
            <p:ph idx="1"/>
          </p:nvPr>
        </p:nvSpPr>
        <p:spPr/>
        <p:txBody>
          <a:bodyPr/>
          <a:lstStyle/>
          <a:p>
            <a:r>
              <a:rPr lang="en-US" altLang="en-US" sz="2400"/>
              <a:t>Identify </a:t>
            </a:r>
            <a:r>
              <a:rPr lang="en-US" altLang="en-US" sz="2400" b="1" i="1"/>
              <a:t>WHY </a:t>
            </a:r>
            <a:r>
              <a:rPr lang="en-US" altLang="en-US" sz="2400"/>
              <a:t>students are underperforming</a:t>
            </a:r>
          </a:p>
          <a:p>
            <a:pPr lvl="1"/>
            <a:r>
              <a:rPr lang="en-US" altLang="en-US" sz="2000"/>
              <a:t>Identify students’ current level of understanding in content </a:t>
            </a:r>
          </a:p>
          <a:p>
            <a:pPr lvl="1"/>
            <a:r>
              <a:rPr lang="en-US" altLang="en-US" sz="2000"/>
              <a:t>Identify students’ persistent misconceptions in foundational content</a:t>
            </a:r>
          </a:p>
          <a:p>
            <a:r>
              <a:rPr lang="en-US" altLang="en-US" sz="2400"/>
              <a:t>Provides information that can be used to plan supplemental instruction </a:t>
            </a:r>
          </a:p>
          <a:p>
            <a:r>
              <a:rPr lang="en-US" altLang="en-US" sz="2400"/>
              <a:t>Not intended to provide screening information</a:t>
            </a:r>
          </a:p>
        </p:txBody>
      </p:sp>
    </p:spTree>
    <p:extLst>
      <p:ext uri="{BB962C8B-B14F-4D97-AF65-F5344CB8AC3E}">
        <p14:creationId xmlns:p14="http://schemas.microsoft.com/office/powerpoint/2010/main" val="2127959828"/>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endParaRPr lang="en-US" altLang="en-US"/>
          </a:p>
        </p:txBody>
      </p:sp>
      <p:sp>
        <p:nvSpPr>
          <p:cNvPr id="7" name="Rectangle 2"/>
          <p:cNvSpPr>
            <a:spLocks noChangeArrowheads="1"/>
          </p:cNvSpPr>
          <p:nvPr/>
        </p:nvSpPr>
        <p:spPr bwMode="auto">
          <a:xfrm>
            <a:off x="284163" y="2260600"/>
            <a:ext cx="152495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graphicFrame>
        <p:nvGraphicFramePr>
          <p:cNvPr id="8" name="Diagram 7"/>
          <p:cNvGraphicFramePr/>
          <p:nvPr>
            <p:extLst/>
          </p:nvPr>
        </p:nvGraphicFramePr>
        <p:xfrm>
          <a:off x="1676400" y="457200"/>
          <a:ext cx="62484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3"/>
          <p:cNvSpPr>
            <a:spLocks noChangeArrowheads="1"/>
          </p:cNvSpPr>
          <p:nvPr/>
        </p:nvSpPr>
        <p:spPr bwMode="auto">
          <a:xfrm flipV="1">
            <a:off x="284163" y="6756400"/>
            <a:ext cx="15249525"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3843841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91416E7D-EA8B-9245-A077-DD8E3577D40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56BE09D0-2C6A-814C-AEBB-EA00F90A52F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50F83E9E-99C9-AD46-9B1A-DD782215CD4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849B3B92-ED9E-CB47-8C60-5A5A1725EC0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FE4A2945-504E-A448-B474-5D8796D4820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207A7839-F2A5-BD4C-9B4E-3AB2522E0CC8}"/>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C018BFED-025E-B444-998C-5877321A938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dgm id="{8F17DE76-43D3-AF45-8350-0CB8BD52872E}"/>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graphicEl>
                                              <a:dgm id="{DB9A217F-1E1D-3242-9085-ED4F2EEEA8C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altLang="en-US" dirty="0"/>
              <a:t>Approaches to Gathering Diagnostic Data</a:t>
            </a:r>
          </a:p>
        </p:txBody>
      </p:sp>
      <p:graphicFrame>
        <p:nvGraphicFramePr>
          <p:cNvPr id="4" name="Content Placeholder 3"/>
          <p:cNvGraphicFramePr>
            <a:graphicFrameLocks noGrp="1"/>
          </p:cNvGraphicFramePr>
          <p:nvPr>
            <p:ph idx="1"/>
            <p:extLst/>
          </p:nvPr>
        </p:nvGraphicFramePr>
        <p:xfrm>
          <a:off x="457200" y="1447800"/>
          <a:ext cx="8229600" cy="4678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4689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2F67F73-D30C-F849-BD12-2975D8B8BDD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A2230F86-CE51-4445-A4FC-5C707BFCF5E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01E762E3-1634-A546-9338-B8B60B48CAA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0DB464BD-E159-C74B-87AA-28B1E883A09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Approaches to Gathering Diagnostic Data</a:t>
            </a:r>
          </a:p>
        </p:txBody>
      </p:sp>
      <p:graphicFrame>
        <p:nvGraphicFramePr>
          <p:cNvPr id="4" name="Content Placeholder 3"/>
          <p:cNvGraphicFramePr>
            <a:graphicFrameLocks noGrp="1"/>
          </p:cNvGraphicFramePr>
          <p:nvPr>
            <p:ph idx="1"/>
            <p:extLst/>
          </p:nvPr>
        </p:nvGraphicFramePr>
        <p:xfrm>
          <a:off x="228600" y="1447800"/>
          <a:ext cx="8610600" cy="4876799"/>
        </p:xfrm>
        <a:graphic>
          <a:graphicData uri="http://schemas.openxmlformats.org/drawingml/2006/table">
            <a:tbl>
              <a:tblPr firstRow="1" bandRow="1">
                <a:tableStyleId>{5C22544A-7EE6-4342-B048-85BDC9FD1C3A}</a:tableStyleId>
              </a:tblPr>
              <a:tblGrid>
                <a:gridCol w="3665899">
                  <a:extLst>
                    <a:ext uri="{9D8B030D-6E8A-4147-A177-3AD203B41FA5}">
                      <a16:colId xmlns:a16="http://schemas.microsoft.com/office/drawing/2014/main" val="20000"/>
                    </a:ext>
                  </a:extLst>
                </a:gridCol>
                <a:gridCol w="1705069">
                  <a:extLst>
                    <a:ext uri="{9D8B030D-6E8A-4147-A177-3AD203B41FA5}">
                      <a16:colId xmlns:a16="http://schemas.microsoft.com/office/drawing/2014/main" val="20001"/>
                    </a:ext>
                  </a:extLst>
                </a:gridCol>
                <a:gridCol w="1960830">
                  <a:extLst>
                    <a:ext uri="{9D8B030D-6E8A-4147-A177-3AD203B41FA5}">
                      <a16:colId xmlns:a16="http://schemas.microsoft.com/office/drawing/2014/main" val="20002"/>
                    </a:ext>
                  </a:extLst>
                </a:gridCol>
                <a:gridCol w="1278802">
                  <a:extLst>
                    <a:ext uri="{9D8B030D-6E8A-4147-A177-3AD203B41FA5}">
                      <a16:colId xmlns:a16="http://schemas.microsoft.com/office/drawing/2014/main" val="20003"/>
                    </a:ext>
                  </a:extLst>
                </a:gridCol>
              </a:tblGrid>
              <a:tr h="1402915">
                <a:tc>
                  <a:txBody>
                    <a:bodyPr/>
                    <a:lstStyle/>
                    <a:p>
                      <a:endParaRPr lang="en-US" dirty="0"/>
                    </a:p>
                  </a:txBody>
                  <a:tcPr/>
                </a:tc>
                <a:tc>
                  <a:txBody>
                    <a:bodyPr/>
                    <a:lstStyle/>
                    <a:p>
                      <a:r>
                        <a:rPr lang="en-US" dirty="0"/>
                        <a:t>Diagnostic Interviews</a:t>
                      </a:r>
                    </a:p>
                  </a:txBody>
                  <a:tcPr/>
                </a:tc>
                <a:tc>
                  <a:txBody>
                    <a:bodyPr/>
                    <a:lstStyle/>
                    <a:p>
                      <a:r>
                        <a:rPr lang="en-US" dirty="0"/>
                        <a:t>Learning Progressions</a:t>
                      </a:r>
                    </a:p>
                  </a:txBody>
                  <a:tcPr/>
                </a:tc>
                <a:tc>
                  <a:txBody>
                    <a:bodyPr/>
                    <a:lstStyle/>
                    <a:p>
                      <a:r>
                        <a:rPr lang="en-US" dirty="0"/>
                        <a:t>Error Analysis</a:t>
                      </a:r>
                    </a:p>
                  </a:txBody>
                  <a:tcPr/>
                </a:tc>
                <a:extLst>
                  <a:ext uri="{0D108BD9-81ED-4DB2-BD59-A6C34878D82A}">
                    <a16:rowId xmlns:a16="http://schemas.microsoft.com/office/drawing/2014/main" val="10000"/>
                  </a:ext>
                </a:extLst>
              </a:tr>
              <a:tr h="868471">
                <a:tc>
                  <a:txBody>
                    <a:bodyPr/>
                    <a:lstStyle/>
                    <a:p>
                      <a:r>
                        <a:rPr lang="en-US" sz="2000" dirty="0"/>
                        <a:t>Definition</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868471">
                <a:tc>
                  <a:txBody>
                    <a:bodyPr/>
                    <a:lstStyle/>
                    <a:p>
                      <a:r>
                        <a:rPr lang="en-US" sz="2000" dirty="0"/>
                        <a:t>General procedures</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868471">
                <a:tc>
                  <a:txBody>
                    <a:bodyPr/>
                    <a:lstStyle/>
                    <a:p>
                      <a:r>
                        <a:rPr lang="en-US" sz="2000" dirty="0"/>
                        <a:t>Pros</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868471">
                <a:tc>
                  <a:txBody>
                    <a:bodyPr/>
                    <a:lstStyle/>
                    <a:p>
                      <a:r>
                        <a:rPr lang="en-US" sz="2000" dirty="0"/>
                        <a:t>Cons</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3" name="Down Arrow 2"/>
          <p:cNvSpPr/>
          <p:nvPr/>
        </p:nvSpPr>
        <p:spPr>
          <a:xfrm>
            <a:off x="7924800" y="381000"/>
            <a:ext cx="609600" cy="83820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8604357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Diagnostic Error Analysis</a:t>
            </a:r>
            <a:endParaRPr lang="en-US" dirty="0"/>
          </a:p>
        </p:txBody>
      </p:sp>
      <p:sp>
        <p:nvSpPr>
          <p:cNvPr id="4" name="Content Placeholder 3"/>
          <p:cNvSpPr>
            <a:spLocks noGrp="1"/>
          </p:cNvSpPr>
          <p:nvPr>
            <p:ph idx="1"/>
          </p:nvPr>
        </p:nvSpPr>
        <p:spPr/>
        <p:txBody>
          <a:bodyPr/>
          <a:lstStyle/>
          <a:p>
            <a:r>
              <a:rPr lang="en-US" dirty="0"/>
              <a:t>Analyze a student’s errors on a worksheet, test, or other measure</a:t>
            </a:r>
          </a:p>
          <a:p>
            <a:r>
              <a:rPr lang="en-US" dirty="0"/>
              <a:t>Provides information about types of errors</a:t>
            </a:r>
          </a:p>
          <a:p>
            <a:r>
              <a:rPr lang="en-US" dirty="0"/>
              <a:t>Examine the types of errors a student makes to check for </a:t>
            </a:r>
          </a:p>
          <a:p>
            <a:pPr lvl="1"/>
            <a:r>
              <a:rPr lang="en-US" dirty="0"/>
              <a:t>Slips: random errors</a:t>
            </a:r>
          </a:p>
          <a:p>
            <a:pPr lvl="1"/>
            <a:r>
              <a:rPr lang="en-US" dirty="0"/>
              <a:t>Bugs: persistent errors</a:t>
            </a:r>
          </a:p>
        </p:txBody>
      </p:sp>
    </p:spTree>
    <p:extLst>
      <p:ext uri="{BB962C8B-B14F-4D97-AF65-F5344CB8AC3E}">
        <p14:creationId xmlns:p14="http://schemas.microsoft.com/office/powerpoint/2010/main" val="3801700611"/>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Analysis</a:t>
            </a:r>
          </a:p>
        </p:txBody>
      </p:sp>
      <p:graphicFrame>
        <p:nvGraphicFramePr>
          <p:cNvPr id="4" name="Content Placeholder 3"/>
          <p:cNvGraphicFramePr>
            <a:graphicFrameLocks noGrp="1"/>
          </p:cNvGraphicFramePr>
          <p:nvPr>
            <p:ph idx="1"/>
            <p:extLst/>
          </p:nvPr>
        </p:nvGraphicFramePr>
        <p:xfrm>
          <a:off x="76200" y="1447800"/>
          <a:ext cx="8763000" cy="51402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457200">
                <a:tc>
                  <a:txBody>
                    <a:bodyPr/>
                    <a:lstStyle/>
                    <a:p>
                      <a:endParaRPr lang="en-US" dirty="0"/>
                    </a:p>
                  </a:txBody>
                  <a:tcPr/>
                </a:tc>
                <a:tc>
                  <a:txBody>
                    <a:bodyPr/>
                    <a:lstStyle/>
                    <a:p>
                      <a:r>
                        <a:rPr lang="en-US" dirty="0"/>
                        <a:t>Error Analysis</a:t>
                      </a:r>
                    </a:p>
                  </a:txBody>
                  <a:tcPr/>
                </a:tc>
                <a:extLst>
                  <a:ext uri="{0D108BD9-81ED-4DB2-BD59-A6C34878D82A}">
                    <a16:rowId xmlns:a16="http://schemas.microsoft.com/office/drawing/2014/main" val="10000"/>
                  </a:ext>
                </a:extLst>
              </a:tr>
              <a:tr h="878500">
                <a:tc>
                  <a:txBody>
                    <a:bodyPr/>
                    <a:lstStyle/>
                    <a:p>
                      <a:r>
                        <a:rPr lang="en-US" sz="2000" dirty="0"/>
                        <a:t>Definition</a:t>
                      </a:r>
                    </a:p>
                  </a:txBody>
                  <a:tcPr/>
                </a:tc>
                <a:tc>
                  <a:txBody>
                    <a:bodyPr/>
                    <a:lstStyle/>
                    <a:p>
                      <a:r>
                        <a:rPr lang="en-US" dirty="0"/>
                        <a:t>Determine</a:t>
                      </a:r>
                      <a:r>
                        <a:rPr lang="en-US" baseline="0" dirty="0"/>
                        <a:t> which errors students are making and whether they are making them consistently</a:t>
                      </a:r>
                      <a:endParaRPr lang="en-US" dirty="0"/>
                    </a:p>
                  </a:txBody>
                  <a:tcPr/>
                </a:tc>
                <a:extLst>
                  <a:ext uri="{0D108BD9-81ED-4DB2-BD59-A6C34878D82A}">
                    <a16:rowId xmlns:a16="http://schemas.microsoft.com/office/drawing/2014/main" val="10001"/>
                  </a:ext>
                </a:extLst>
              </a:tr>
              <a:tr h="878500">
                <a:tc>
                  <a:txBody>
                    <a:bodyPr/>
                    <a:lstStyle/>
                    <a:p>
                      <a:r>
                        <a:rPr lang="en-US" sz="2000" dirty="0"/>
                        <a:t>General procedures</a:t>
                      </a:r>
                    </a:p>
                  </a:txBody>
                  <a:tcPr/>
                </a:tc>
                <a:tc>
                  <a:txBody>
                    <a:bodyPr/>
                    <a:lstStyle/>
                    <a:p>
                      <a:pPr marL="285750" indent="-285750">
                        <a:buFont typeface="Arial" charset="0"/>
                        <a:buChar char="•"/>
                      </a:pPr>
                      <a:r>
                        <a:rPr lang="en-US" dirty="0"/>
                        <a:t>Collect</a:t>
                      </a:r>
                      <a:r>
                        <a:rPr lang="en-US" baseline="0" dirty="0"/>
                        <a:t> student responses on computation problems</a:t>
                      </a:r>
                    </a:p>
                    <a:p>
                      <a:pPr marL="285750" indent="-285750">
                        <a:buFont typeface="Arial" charset="0"/>
                        <a:buChar char="•"/>
                      </a:pPr>
                      <a:r>
                        <a:rPr lang="en-US" baseline="0" dirty="0"/>
                        <a:t>Classify the type of errors</a:t>
                      </a:r>
                    </a:p>
                    <a:p>
                      <a:pPr marL="285750" indent="-285750">
                        <a:buFont typeface="Arial" charset="0"/>
                        <a:buChar char="•"/>
                      </a:pPr>
                      <a:r>
                        <a:rPr lang="en-US" baseline="0" dirty="0"/>
                        <a:t>Determine if the errors are consistent or random </a:t>
                      </a:r>
                    </a:p>
                    <a:p>
                      <a:pPr marL="285750" indent="-285750">
                        <a:buFont typeface="Arial" charset="0"/>
                        <a:buChar char="•"/>
                      </a:pPr>
                      <a:r>
                        <a:rPr lang="en-US" baseline="0" dirty="0"/>
                        <a:t>Follow up to determine why errors are being made</a:t>
                      </a:r>
                      <a:endParaRPr lang="en-US" dirty="0"/>
                    </a:p>
                  </a:txBody>
                  <a:tcPr/>
                </a:tc>
                <a:extLst>
                  <a:ext uri="{0D108BD9-81ED-4DB2-BD59-A6C34878D82A}">
                    <a16:rowId xmlns:a16="http://schemas.microsoft.com/office/drawing/2014/main" val="10002"/>
                  </a:ext>
                </a:extLst>
              </a:tr>
              <a:tr h="878500">
                <a:tc>
                  <a:txBody>
                    <a:bodyPr/>
                    <a:lstStyle/>
                    <a:p>
                      <a:r>
                        <a:rPr lang="en-US" sz="2000" dirty="0"/>
                        <a:t>Pros</a:t>
                      </a:r>
                    </a:p>
                  </a:txBody>
                  <a:tcPr/>
                </a:tc>
                <a:tc>
                  <a:txBody>
                    <a:bodyPr/>
                    <a:lstStyle/>
                    <a:p>
                      <a:pPr marL="285750" indent="-285750">
                        <a:buFont typeface="Arial" charset="0"/>
                        <a:buChar char="•"/>
                      </a:pPr>
                      <a:r>
                        <a:rPr lang="en-US" dirty="0"/>
                        <a:t>Allows teacher to directly teach the correct procedure</a:t>
                      </a:r>
                      <a:r>
                        <a:rPr lang="en-US" baseline="0" dirty="0"/>
                        <a:t> </a:t>
                      </a:r>
                    </a:p>
                    <a:p>
                      <a:pPr marL="285750" indent="-285750">
                        <a:buFont typeface="Arial" charset="0"/>
                        <a:buChar char="•"/>
                      </a:pPr>
                      <a:r>
                        <a:rPr lang="en-US" baseline="0" dirty="0"/>
                        <a:t>Can be conducted on already collected data</a:t>
                      </a:r>
                      <a:endParaRPr lang="en-US" dirty="0"/>
                    </a:p>
                  </a:txBody>
                  <a:tcPr/>
                </a:tc>
                <a:extLst>
                  <a:ext uri="{0D108BD9-81ED-4DB2-BD59-A6C34878D82A}">
                    <a16:rowId xmlns:a16="http://schemas.microsoft.com/office/drawing/2014/main" val="10003"/>
                  </a:ext>
                </a:extLst>
              </a:tr>
              <a:tr h="1419115">
                <a:tc>
                  <a:txBody>
                    <a:bodyPr/>
                    <a:lstStyle/>
                    <a:p>
                      <a:r>
                        <a:rPr lang="en-US" sz="2000" dirty="0"/>
                        <a:t>Cons</a:t>
                      </a:r>
                    </a:p>
                  </a:txBody>
                  <a:tcPr/>
                </a:tc>
                <a:tc>
                  <a:txBody>
                    <a:bodyPr/>
                    <a:lstStyle/>
                    <a:p>
                      <a:pPr marL="285750" indent="-285750">
                        <a:buFont typeface="Arial" charset="0"/>
                        <a:buChar char="•"/>
                      </a:pPr>
                      <a:r>
                        <a:rPr lang="en-US" dirty="0"/>
                        <a:t>While there are common errors, some errors may be specific to</a:t>
                      </a:r>
                      <a:r>
                        <a:rPr lang="en-US" baseline="0" dirty="0"/>
                        <a:t> a particular student, which may make analysis challenging  </a:t>
                      </a:r>
                    </a:p>
                    <a:p>
                      <a:pPr marL="285750" indent="-285750">
                        <a:buFont typeface="Arial" charset="0"/>
                        <a:buChar char="•"/>
                      </a:pPr>
                      <a:r>
                        <a:rPr lang="en-US" dirty="0"/>
                        <a:t>Limited “windows” into students’ thinking</a:t>
                      </a:r>
                    </a:p>
                    <a:p>
                      <a:pPr marL="285750" indent="-285750">
                        <a:buFont typeface="Arial" charset="0"/>
                        <a:buChar char="•"/>
                      </a:pPr>
                      <a:r>
                        <a:rPr lang="en-US" dirty="0"/>
                        <a:t>Focused primarily on computation errors</a:t>
                      </a:r>
                    </a:p>
                    <a:p>
                      <a:pPr marL="285750" indent="-285750">
                        <a:buFont typeface="Arial" charset="0"/>
                        <a:buChar char="•"/>
                      </a:pPr>
                      <a:r>
                        <a:rPr lang="en-US" dirty="0"/>
                        <a:t>Requires follow up information to be collected</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14167351"/>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Box 2"/>
          <p:cNvSpPr txBox="1">
            <a:spLocks noChangeArrowheads="1"/>
          </p:cNvSpPr>
          <p:nvPr/>
        </p:nvSpPr>
        <p:spPr bwMode="auto">
          <a:xfrm>
            <a:off x="3286125" y="1765300"/>
            <a:ext cx="2505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chemeClr val="accent1"/>
              </a:buClr>
              <a:buFont typeface="Arial" charset="0"/>
              <a:buChar char="•"/>
              <a:defRPr sz="2800">
                <a:solidFill>
                  <a:schemeClr val="tx1"/>
                </a:solidFill>
                <a:latin typeface="Arial" charset="0"/>
                <a:ea typeface="ＭＳ Ｐゴシック" charset="-128"/>
              </a:defRPr>
            </a:lvl1pPr>
            <a:lvl2pPr marL="742950" indent="-285750">
              <a:spcBef>
                <a:spcPts val="1800"/>
              </a:spcBef>
              <a:buClr>
                <a:schemeClr val="accent1"/>
              </a:buClr>
              <a:buFont typeface="Arial" charset="0"/>
              <a:buChar char="–"/>
              <a:defRPr sz="2400">
                <a:solidFill>
                  <a:schemeClr val="tx1"/>
                </a:solidFill>
                <a:latin typeface="Arial" charset="0"/>
                <a:ea typeface="ＭＳ Ｐゴシック" charset="-128"/>
              </a:defRPr>
            </a:lvl2pPr>
            <a:lvl3pPr marL="1143000" indent="-228600">
              <a:spcBef>
                <a:spcPts val="1800"/>
              </a:spcBef>
              <a:buClr>
                <a:schemeClr val="accent1"/>
              </a:buClr>
              <a:buFont typeface="Arial" charset="0"/>
              <a:buChar char="•"/>
              <a:defRPr sz="2000">
                <a:solidFill>
                  <a:schemeClr val="tx1"/>
                </a:solidFill>
                <a:latin typeface="Arial" charset="0"/>
                <a:ea typeface="ＭＳ Ｐゴシック" charset="-128"/>
              </a:defRPr>
            </a:lvl3pPr>
            <a:lvl4pPr marL="1600200" indent="-228600">
              <a:spcBef>
                <a:spcPts val="1800"/>
              </a:spcBef>
              <a:buClr>
                <a:schemeClr val="accent1"/>
              </a:buClr>
              <a:buFont typeface="Arial" charset="0"/>
              <a:buChar char="–"/>
              <a:defRPr>
                <a:solidFill>
                  <a:schemeClr val="tx1"/>
                </a:solidFill>
                <a:latin typeface="Arial" charset="0"/>
                <a:ea typeface="ＭＳ Ｐゴシック" charset="-128"/>
              </a:defRPr>
            </a:lvl4pPr>
            <a:lvl5pPr marL="2057400" indent="-228600">
              <a:spcBef>
                <a:spcPts val="1800"/>
              </a:spcBef>
              <a:buClr>
                <a:schemeClr val="accent1"/>
              </a:buClr>
              <a:buFont typeface="Arial" charset="0"/>
              <a:buChar char="»"/>
              <a:defRPr sz="1600">
                <a:solidFill>
                  <a:schemeClr val="tx1"/>
                </a:solidFill>
                <a:latin typeface="Arial" charset="0"/>
                <a:ea typeface="ＭＳ Ｐゴシック" charset="-128"/>
              </a:defRPr>
            </a:lvl5pPr>
            <a:lvl6pPr marL="25146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6pPr>
            <a:lvl7pPr marL="29718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7pPr>
            <a:lvl8pPr marL="34290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8pPr>
            <a:lvl9pPr marL="38862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rPr>
              <a:t>Add and simplify.</a:t>
            </a:r>
          </a:p>
        </p:txBody>
      </p:sp>
      <p:sp>
        <p:nvSpPr>
          <p:cNvPr id="77826" name="Text Box 3"/>
          <p:cNvSpPr txBox="1">
            <a:spLocks noChangeArrowheads="1"/>
          </p:cNvSpPr>
          <p:nvPr/>
        </p:nvSpPr>
        <p:spPr bwMode="auto">
          <a:xfrm>
            <a:off x="5461000" y="4206875"/>
            <a:ext cx="19129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ts val="1800"/>
              </a:spcBef>
              <a:buClr>
                <a:schemeClr val="accent1"/>
              </a:buClr>
              <a:buFont typeface="Arial" charset="0"/>
              <a:buChar char="•"/>
              <a:defRPr sz="2800">
                <a:solidFill>
                  <a:schemeClr val="tx1"/>
                </a:solidFill>
                <a:latin typeface="Arial" charset="0"/>
                <a:ea typeface="ＭＳ Ｐゴシック" charset="-128"/>
              </a:defRPr>
            </a:lvl1pPr>
            <a:lvl2pPr marL="742950" indent="-285750">
              <a:spcBef>
                <a:spcPts val="1800"/>
              </a:spcBef>
              <a:buClr>
                <a:schemeClr val="accent1"/>
              </a:buClr>
              <a:buFont typeface="Arial" charset="0"/>
              <a:buChar char="–"/>
              <a:defRPr sz="2400">
                <a:solidFill>
                  <a:schemeClr val="tx1"/>
                </a:solidFill>
                <a:latin typeface="Arial" charset="0"/>
                <a:ea typeface="ＭＳ Ｐゴシック" charset="-128"/>
              </a:defRPr>
            </a:lvl2pPr>
            <a:lvl3pPr marL="1143000" indent="-228600">
              <a:spcBef>
                <a:spcPts val="1800"/>
              </a:spcBef>
              <a:buClr>
                <a:schemeClr val="accent1"/>
              </a:buClr>
              <a:buFont typeface="Arial" charset="0"/>
              <a:buChar char="•"/>
              <a:defRPr sz="2000">
                <a:solidFill>
                  <a:schemeClr val="tx1"/>
                </a:solidFill>
                <a:latin typeface="Arial" charset="0"/>
                <a:ea typeface="ＭＳ Ｐゴシック" charset="-128"/>
              </a:defRPr>
            </a:lvl3pPr>
            <a:lvl4pPr marL="1600200" indent="-228600">
              <a:spcBef>
                <a:spcPts val="1800"/>
              </a:spcBef>
              <a:buClr>
                <a:schemeClr val="accent1"/>
              </a:buClr>
              <a:buFont typeface="Arial" charset="0"/>
              <a:buChar char="–"/>
              <a:defRPr>
                <a:solidFill>
                  <a:schemeClr val="tx1"/>
                </a:solidFill>
                <a:latin typeface="Arial" charset="0"/>
                <a:ea typeface="ＭＳ Ｐゴシック" charset="-128"/>
              </a:defRPr>
            </a:lvl4pPr>
            <a:lvl5pPr marL="2057400" indent="-228600">
              <a:spcBef>
                <a:spcPts val="1800"/>
              </a:spcBef>
              <a:buClr>
                <a:schemeClr val="accent1"/>
              </a:buClr>
              <a:buFont typeface="Arial" charset="0"/>
              <a:buChar char="»"/>
              <a:defRPr sz="1600">
                <a:solidFill>
                  <a:schemeClr val="tx1"/>
                </a:solidFill>
                <a:latin typeface="Arial" charset="0"/>
                <a:ea typeface="ＭＳ Ｐゴシック" charset="-128"/>
              </a:defRPr>
            </a:lvl5pPr>
            <a:lvl6pPr marL="25146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6pPr>
            <a:lvl7pPr marL="29718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7pPr>
            <a:lvl8pPr marL="34290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8pPr>
            <a:lvl9pPr marL="38862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32B66"/>
                </a:solidFill>
                <a:effectLst/>
                <a:uLnTx/>
                <a:uFillTx/>
                <a:latin typeface="Arial" charset="0"/>
                <a:ea typeface="ＭＳ Ｐゴシック" charset="-128"/>
                <a:cs typeface="+mn-cs"/>
              </a:rPr>
              <a:t>Computation</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32B66"/>
                </a:solidFill>
                <a:effectLst/>
                <a:uLnTx/>
                <a:uFillTx/>
                <a:latin typeface="Arial" charset="0"/>
                <a:ea typeface="ＭＳ Ｐゴシック" charset="-128"/>
                <a:cs typeface="+mn-cs"/>
              </a:rPr>
              <a:t>Fact Error</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7827" name="Text Box 4"/>
          <p:cNvSpPr txBox="1">
            <a:spLocks noChangeArrowheads="1"/>
          </p:cNvSpPr>
          <p:nvPr/>
        </p:nvSpPr>
        <p:spPr bwMode="auto">
          <a:xfrm>
            <a:off x="1076325" y="4572000"/>
            <a:ext cx="2505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ts val="1800"/>
              </a:spcBef>
              <a:buClr>
                <a:schemeClr val="accent1"/>
              </a:buClr>
              <a:buFont typeface="Arial" charset="0"/>
              <a:buChar char="•"/>
              <a:defRPr sz="2800">
                <a:solidFill>
                  <a:schemeClr val="tx1"/>
                </a:solidFill>
                <a:latin typeface="Arial" charset="0"/>
                <a:ea typeface="ＭＳ Ｐゴシック" charset="-128"/>
              </a:defRPr>
            </a:lvl1pPr>
            <a:lvl2pPr marL="742950" indent="-285750">
              <a:spcBef>
                <a:spcPts val="1800"/>
              </a:spcBef>
              <a:buClr>
                <a:schemeClr val="accent1"/>
              </a:buClr>
              <a:buFont typeface="Arial" charset="0"/>
              <a:buChar char="–"/>
              <a:defRPr sz="2400">
                <a:solidFill>
                  <a:schemeClr val="tx1"/>
                </a:solidFill>
                <a:latin typeface="Arial" charset="0"/>
                <a:ea typeface="ＭＳ Ｐゴシック" charset="-128"/>
              </a:defRPr>
            </a:lvl2pPr>
            <a:lvl3pPr marL="1143000" indent="-228600">
              <a:spcBef>
                <a:spcPts val="1800"/>
              </a:spcBef>
              <a:buClr>
                <a:schemeClr val="accent1"/>
              </a:buClr>
              <a:buFont typeface="Arial" charset="0"/>
              <a:buChar char="•"/>
              <a:defRPr sz="2000">
                <a:solidFill>
                  <a:schemeClr val="tx1"/>
                </a:solidFill>
                <a:latin typeface="Arial" charset="0"/>
                <a:ea typeface="ＭＳ Ｐゴシック" charset="-128"/>
              </a:defRPr>
            </a:lvl3pPr>
            <a:lvl4pPr marL="1600200" indent="-228600">
              <a:spcBef>
                <a:spcPts val="1800"/>
              </a:spcBef>
              <a:buClr>
                <a:schemeClr val="accent1"/>
              </a:buClr>
              <a:buFont typeface="Arial" charset="0"/>
              <a:buChar char="–"/>
              <a:defRPr>
                <a:solidFill>
                  <a:schemeClr val="tx1"/>
                </a:solidFill>
                <a:latin typeface="Arial" charset="0"/>
                <a:ea typeface="ＭＳ Ｐゴシック" charset="-128"/>
              </a:defRPr>
            </a:lvl4pPr>
            <a:lvl5pPr marL="2057400" indent="-228600">
              <a:spcBef>
                <a:spcPts val="1800"/>
              </a:spcBef>
              <a:buClr>
                <a:schemeClr val="accent1"/>
              </a:buClr>
              <a:buFont typeface="Arial" charset="0"/>
              <a:buChar char="»"/>
              <a:defRPr sz="1600">
                <a:solidFill>
                  <a:schemeClr val="tx1"/>
                </a:solidFill>
                <a:latin typeface="Arial" charset="0"/>
                <a:ea typeface="ＭＳ Ｐゴシック" charset="-128"/>
              </a:defRPr>
            </a:lvl5pPr>
            <a:lvl6pPr marL="25146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6pPr>
            <a:lvl7pPr marL="29718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7pPr>
            <a:lvl8pPr marL="34290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8pPr>
            <a:lvl9pPr marL="38862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32B66"/>
                </a:solidFill>
                <a:effectLst/>
                <a:uLnTx/>
                <a:uFillTx/>
                <a:latin typeface="Arial" charset="0"/>
                <a:ea typeface="ＭＳ Ｐゴシック" charset="-128"/>
                <a:cs typeface="+mn-cs"/>
              </a:rPr>
              <a:t>Wrong Operation</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7828" name="Rectangle 5"/>
          <p:cNvSpPr>
            <a:spLocks noChangeArrowheads="1"/>
          </p:cNvSpPr>
          <p:nvPr/>
        </p:nvSpPr>
        <p:spPr bwMode="auto">
          <a:xfrm>
            <a:off x="711200" y="531813"/>
            <a:ext cx="7666038"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a:spcBef>
                <a:spcPts val="1800"/>
              </a:spcBef>
              <a:buClr>
                <a:schemeClr val="accent1"/>
              </a:buClr>
              <a:buFont typeface="Arial" charset="0"/>
              <a:buChar char="•"/>
              <a:defRPr sz="2800">
                <a:solidFill>
                  <a:schemeClr val="tx1"/>
                </a:solidFill>
                <a:latin typeface="Arial" charset="0"/>
                <a:ea typeface="ＭＳ Ｐゴシック" charset="-128"/>
              </a:defRPr>
            </a:lvl1pPr>
            <a:lvl2pPr marL="742950" indent="-285750">
              <a:spcBef>
                <a:spcPts val="1800"/>
              </a:spcBef>
              <a:buClr>
                <a:schemeClr val="accent1"/>
              </a:buClr>
              <a:buFont typeface="Arial" charset="0"/>
              <a:buChar char="–"/>
              <a:defRPr sz="2400">
                <a:solidFill>
                  <a:schemeClr val="tx1"/>
                </a:solidFill>
                <a:latin typeface="Arial" charset="0"/>
                <a:ea typeface="ＭＳ Ｐゴシック" charset="-128"/>
              </a:defRPr>
            </a:lvl2pPr>
            <a:lvl3pPr marL="1143000" indent="-228600">
              <a:spcBef>
                <a:spcPts val="1800"/>
              </a:spcBef>
              <a:buClr>
                <a:schemeClr val="accent1"/>
              </a:buClr>
              <a:buFont typeface="Arial" charset="0"/>
              <a:buChar char="•"/>
              <a:defRPr sz="2000">
                <a:solidFill>
                  <a:schemeClr val="tx1"/>
                </a:solidFill>
                <a:latin typeface="Arial" charset="0"/>
                <a:ea typeface="ＭＳ Ｐゴシック" charset="-128"/>
              </a:defRPr>
            </a:lvl3pPr>
            <a:lvl4pPr marL="1600200" indent="-228600">
              <a:spcBef>
                <a:spcPts val="1800"/>
              </a:spcBef>
              <a:buClr>
                <a:schemeClr val="accent1"/>
              </a:buClr>
              <a:buFont typeface="Arial" charset="0"/>
              <a:buChar char="–"/>
              <a:defRPr>
                <a:solidFill>
                  <a:schemeClr val="tx1"/>
                </a:solidFill>
                <a:latin typeface="Arial" charset="0"/>
                <a:ea typeface="ＭＳ Ｐゴシック" charset="-128"/>
              </a:defRPr>
            </a:lvl4pPr>
            <a:lvl5pPr marL="2057400" indent="-228600">
              <a:spcBef>
                <a:spcPts val="1800"/>
              </a:spcBef>
              <a:buClr>
                <a:schemeClr val="accent1"/>
              </a:buClr>
              <a:buFont typeface="Arial" charset="0"/>
              <a:buChar char="»"/>
              <a:defRPr sz="1600">
                <a:solidFill>
                  <a:schemeClr val="tx1"/>
                </a:solidFill>
                <a:latin typeface="Arial" charset="0"/>
                <a:ea typeface="ＭＳ Ｐゴシック" charset="-128"/>
              </a:defRPr>
            </a:lvl5pPr>
            <a:lvl6pPr marL="25146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6pPr>
            <a:lvl7pPr marL="29718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7pPr>
            <a:lvl8pPr marL="34290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8pPr>
            <a:lvl9pPr marL="38862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4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7829" name="Rectangle 6"/>
          <p:cNvSpPr>
            <a:spLocks noChangeArrowheads="1"/>
          </p:cNvSpPr>
          <p:nvPr/>
        </p:nvSpPr>
        <p:spPr bwMode="auto">
          <a:xfrm>
            <a:off x="584200" y="1382713"/>
            <a:ext cx="8059738"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a:spcBef>
                <a:spcPts val="1800"/>
              </a:spcBef>
              <a:buClr>
                <a:schemeClr val="accent1"/>
              </a:buClr>
              <a:buFont typeface="Arial" charset="0"/>
              <a:buChar char="•"/>
              <a:defRPr sz="2800">
                <a:solidFill>
                  <a:schemeClr val="tx1"/>
                </a:solidFill>
                <a:latin typeface="Arial" charset="0"/>
                <a:ea typeface="ＭＳ Ｐゴシック" charset="-128"/>
              </a:defRPr>
            </a:lvl1pPr>
            <a:lvl2pPr marL="742950" indent="-285750">
              <a:spcBef>
                <a:spcPts val="1800"/>
              </a:spcBef>
              <a:buClr>
                <a:schemeClr val="accent1"/>
              </a:buClr>
              <a:buFont typeface="Arial" charset="0"/>
              <a:buChar char="–"/>
              <a:defRPr sz="2400">
                <a:solidFill>
                  <a:schemeClr val="tx1"/>
                </a:solidFill>
                <a:latin typeface="Arial" charset="0"/>
                <a:ea typeface="ＭＳ Ｐゴシック" charset="-128"/>
              </a:defRPr>
            </a:lvl2pPr>
            <a:lvl3pPr marL="1143000" indent="-228600">
              <a:spcBef>
                <a:spcPts val="1800"/>
              </a:spcBef>
              <a:buClr>
                <a:schemeClr val="accent1"/>
              </a:buClr>
              <a:buFont typeface="Arial" charset="0"/>
              <a:buChar char="•"/>
              <a:defRPr sz="2000">
                <a:solidFill>
                  <a:schemeClr val="tx1"/>
                </a:solidFill>
                <a:latin typeface="Arial" charset="0"/>
                <a:ea typeface="ＭＳ Ｐゴシック" charset="-128"/>
              </a:defRPr>
            </a:lvl3pPr>
            <a:lvl4pPr marL="1600200" indent="-228600">
              <a:spcBef>
                <a:spcPts val="1800"/>
              </a:spcBef>
              <a:buClr>
                <a:schemeClr val="accent1"/>
              </a:buClr>
              <a:buFont typeface="Arial" charset="0"/>
              <a:buChar char="–"/>
              <a:defRPr>
                <a:solidFill>
                  <a:schemeClr val="tx1"/>
                </a:solidFill>
                <a:latin typeface="Arial" charset="0"/>
                <a:ea typeface="ＭＳ Ｐゴシック" charset="-128"/>
              </a:defRPr>
            </a:lvl4pPr>
            <a:lvl5pPr marL="2057400" indent="-228600">
              <a:spcBef>
                <a:spcPts val="1800"/>
              </a:spcBef>
              <a:buClr>
                <a:schemeClr val="accent1"/>
              </a:buClr>
              <a:buFont typeface="Arial" charset="0"/>
              <a:buChar char="»"/>
              <a:defRPr sz="1600">
                <a:solidFill>
                  <a:schemeClr val="tx1"/>
                </a:solidFill>
                <a:latin typeface="Arial" charset="0"/>
                <a:ea typeface="ＭＳ Ｐゴシック" charset="-128"/>
              </a:defRPr>
            </a:lvl5pPr>
            <a:lvl6pPr marL="25146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6pPr>
            <a:lvl7pPr marL="29718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7pPr>
            <a:lvl8pPr marL="34290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8pPr>
            <a:lvl9pPr marL="38862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7830" name="Rectangle 7"/>
          <p:cNvSpPr>
            <a:spLocks noGrp="1" noChangeArrowheads="1"/>
          </p:cNvSpPr>
          <p:nvPr>
            <p:ph type="title"/>
          </p:nvPr>
        </p:nvSpPr>
        <p:spPr/>
        <p:txBody>
          <a:bodyPr/>
          <a:lstStyle/>
          <a:p>
            <a:pPr eaLnBrk="1" hangingPunct="1"/>
            <a:r>
              <a:rPr lang="en-US" altLang="en-US" dirty="0"/>
              <a:t>Classifying Errors for Analysis</a:t>
            </a:r>
          </a:p>
        </p:txBody>
      </p:sp>
      <p:sp>
        <p:nvSpPr>
          <p:cNvPr id="77831" name="Text Box 8"/>
          <p:cNvSpPr txBox="1">
            <a:spLocks noChangeArrowheads="1"/>
          </p:cNvSpPr>
          <p:nvPr/>
        </p:nvSpPr>
        <p:spPr bwMode="auto">
          <a:xfrm>
            <a:off x="6019800" y="2590800"/>
            <a:ext cx="2081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lr>
                <a:schemeClr val="accent1"/>
              </a:buClr>
              <a:buFont typeface="Arial" charset="0"/>
              <a:buChar char="•"/>
              <a:defRPr sz="2800">
                <a:solidFill>
                  <a:schemeClr val="tx1"/>
                </a:solidFill>
                <a:latin typeface="Arial" charset="0"/>
                <a:ea typeface="ＭＳ Ｐゴシック" charset="-128"/>
              </a:defRPr>
            </a:lvl1pPr>
            <a:lvl2pPr marL="742950" indent="-285750">
              <a:spcBef>
                <a:spcPts val="1800"/>
              </a:spcBef>
              <a:buClr>
                <a:schemeClr val="accent1"/>
              </a:buClr>
              <a:buFont typeface="Arial" charset="0"/>
              <a:buChar char="–"/>
              <a:defRPr sz="2400">
                <a:solidFill>
                  <a:schemeClr val="tx1"/>
                </a:solidFill>
                <a:latin typeface="Arial" charset="0"/>
                <a:ea typeface="ＭＳ Ｐゴシック" charset="-128"/>
              </a:defRPr>
            </a:lvl2pPr>
            <a:lvl3pPr marL="1143000" indent="-228600">
              <a:spcBef>
                <a:spcPts val="1800"/>
              </a:spcBef>
              <a:buClr>
                <a:schemeClr val="accent1"/>
              </a:buClr>
              <a:buFont typeface="Arial" charset="0"/>
              <a:buChar char="•"/>
              <a:defRPr sz="2000">
                <a:solidFill>
                  <a:schemeClr val="tx1"/>
                </a:solidFill>
                <a:latin typeface="Arial" charset="0"/>
                <a:ea typeface="ＭＳ Ｐゴシック" charset="-128"/>
              </a:defRPr>
            </a:lvl3pPr>
            <a:lvl4pPr marL="1600200" indent="-228600">
              <a:spcBef>
                <a:spcPts val="1800"/>
              </a:spcBef>
              <a:buClr>
                <a:schemeClr val="accent1"/>
              </a:buClr>
              <a:buFont typeface="Arial" charset="0"/>
              <a:buChar char="–"/>
              <a:defRPr>
                <a:solidFill>
                  <a:schemeClr val="tx1"/>
                </a:solidFill>
                <a:latin typeface="Arial" charset="0"/>
                <a:ea typeface="ＭＳ Ｐゴシック" charset="-128"/>
              </a:defRPr>
            </a:lvl4pPr>
            <a:lvl5pPr marL="2057400" indent="-228600">
              <a:spcBef>
                <a:spcPts val="1800"/>
              </a:spcBef>
              <a:buClr>
                <a:schemeClr val="accent1"/>
              </a:buClr>
              <a:buFont typeface="Arial" charset="0"/>
              <a:buChar char="»"/>
              <a:defRPr sz="1600">
                <a:solidFill>
                  <a:schemeClr val="tx1"/>
                </a:solidFill>
                <a:latin typeface="Arial" charset="0"/>
                <a:ea typeface="ＭＳ Ｐゴシック" charset="-128"/>
              </a:defRPr>
            </a:lvl5pPr>
            <a:lvl6pPr marL="25146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6pPr>
            <a:lvl7pPr marL="29718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7pPr>
            <a:lvl8pPr marL="34290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8pPr>
            <a:lvl9pPr marL="38862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32B66"/>
                </a:solidFill>
                <a:effectLst/>
                <a:uLnTx/>
                <a:uFillTx/>
                <a:latin typeface="Arial" charset="0"/>
                <a:ea typeface="ＭＳ Ｐゴシック" charset="-128"/>
                <a:cs typeface="+mn-cs"/>
              </a:rPr>
              <a:t>Strategy Error</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graphicFrame>
        <p:nvGraphicFramePr>
          <p:cNvPr id="77832" name="Object 2"/>
          <p:cNvGraphicFramePr>
            <a:graphicFrameLocks noChangeAspect="1"/>
          </p:cNvGraphicFramePr>
          <p:nvPr/>
        </p:nvGraphicFramePr>
        <p:xfrm>
          <a:off x="3810000" y="2374900"/>
          <a:ext cx="1327150" cy="673100"/>
        </p:xfrm>
        <a:graphic>
          <a:graphicData uri="http://schemas.openxmlformats.org/presentationml/2006/ole">
            <mc:AlternateContent xmlns:mc="http://schemas.openxmlformats.org/markup-compatibility/2006">
              <mc:Choice xmlns:v="urn:schemas-microsoft-com:vml" Requires="v">
                <p:oleObj spid="_x0000_s5166" name="Equation" r:id="rId4" imgW="825500" imgH="419100" progId="Equation.3">
                  <p:embed/>
                </p:oleObj>
              </mc:Choice>
              <mc:Fallback>
                <p:oleObj name="Equation" r:id="rId4" imgW="825500" imgH="419100" progId="Equation.3">
                  <p:embed/>
                  <p:pic>
                    <p:nvPicPr>
                      <p:cNvPr id="7783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2374900"/>
                        <a:ext cx="132715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7833" name="Object 3"/>
          <p:cNvGraphicFramePr>
            <a:graphicFrameLocks noChangeAspect="1"/>
          </p:cNvGraphicFramePr>
          <p:nvPr/>
        </p:nvGraphicFramePr>
        <p:xfrm>
          <a:off x="838200" y="3433763"/>
          <a:ext cx="2451100" cy="757237"/>
        </p:xfrm>
        <a:graphic>
          <a:graphicData uri="http://schemas.openxmlformats.org/presentationml/2006/ole">
            <mc:AlternateContent xmlns:mc="http://schemas.openxmlformats.org/markup-compatibility/2006">
              <mc:Choice xmlns:v="urn:schemas-microsoft-com:vml" Requires="v">
                <p:oleObj spid="_x0000_s5167" name="Equation" r:id="rId6" imgW="1397000" imgH="431800" progId="Equation.3">
                  <p:embed/>
                </p:oleObj>
              </mc:Choice>
              <mc:Fallback>
                <p:oleObj name="Equation" r:id="rId6" imgW="1397000" imgH="431800" progId="Equation.3">
                  <p:embed/>
                  <p:pic>
                    <p:nvPicPr>
                      <p:cNvPr id="7783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3433763"/>
                        <a:ext cx="24511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77834" name="Text Box 11"/>
          <p:cNvSpPr txBox="1">
            <a:spLocks noChangeArrowheads="1"/>
          </p:cNvSpPr>
          <p:nvPr/>
        </p:nvSpPr>
        <p:spPr bwMode="auto">
          <a:xfrm>
            <a:off x="830263" y="2595563"/>
            <a:ext cx="17605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lr>
                <a:schemeClr val="accent1"/>
              </a:buClr>
              <a:buFont typeface="Arial" charset="0"/>
              <a:buChar char="•"/>
              <a:defRPr sz="2800">
                <a:solidFill>
                  <a:schemeClr val="tx1"/>
                </a:solidFill>
                <a:latin typeface="Arial" charset="0"/>
                <a:ea typeface="ＭＳ Ｐゴシック" charset="-128"/>
              </a:defRPr>
            </a:lvl1pPr>
            <a:lvl2pPr marL="742950" indent="-285750">
              <a:spcBef>
                <a:spcPts val="1800"/>
              </a:spcBef>
              <a:buClr>
                <a:schemeClr val="accent1"/>
              </a:buClr>
              <a:buFont typeface="Arial" charset="0"/>
              <a:buChar char="–"/>
              <a:defRPr sz="2400">
                <a:solidFill>
                  <a:schemeClr val="tx1"/>
                </a:solidFill>
                <a:latin typeface="Arial" charset="0"/>
                <a:ea typeface="ＭＳ Ｐゴシック" charset="-128"/>
              </a:defRPr>
            </a:lvl2pPr>
            <a:lvl3pPr marL="1143000" indent="-228600">
              <a:spcBef>
                <a:spcPts val="1800"/>
              </a:spcBef>
              <a:buClr>
                <a:schemeClr val="accent1"/>
              </a:buClr>
              <a:buFont typeface="Arial" charset="0"/>
              <a:buChar char="•"/>
              <a:defRPr sz="2000">
                <a:solidFill>
                  <a:schemeClr val="tx1"/>
                </a:solidFill>
                <a:latin typeface="Arial" charset="0"/>
                <a:ea typeface="ＭＳ Ｐゴシック" charset="-128"/>
              </a:defRPr>
            </a:lvl3pPr>
            <a:lvl4pPr marL="1600200" indent="-228600">
              <a:spcBef>
                <a:spcPts val="1800"/>
              </a:spcBef>
              <a:buClr>
                <a:schemeClr val="accent1"/>
              </a:buClr>
              <a:buFont typeface="Arial" charset="0"/>
              <a:buChar char="–"/>
              <a:defRPr>
                <a:solidFill>
                  <a:schemeClr val="tx1"/>
                </a:solidFill>
                <a:latin typeface="Arial" charset="0"/>
                <a:ea typeface="ＭＳ Ｐゴシック" charset="-128"/>
              </a:defRPr>
            </a:lvl4pPr>
            <a:lvl5pPr marL="2057400" indent="-228600">
              <a:spcBef>
                <a:spcPts val="1800"/>
              </a:spcBef>
              <a:buClr>
                <a:schemeClr val="accent1"/>
              </a:buClr>
              <a:buFont typeface="Arial" charset="0"/>
              <a:buChar char="»"/>
              <a:defRPr sz="1600">
                <a:solidFill>
                  <a:schemeClr val="tx1"/>
                </a:solidFill>
                <a:latin typeface="Arial" charset="0"/>
                <a:ea typeface="ＭＳ Ｐゴシック" charset="-128"/>
              </a:defRPr>
            </a:lvl5pPr>
            <a:lvl6pPr marL="25146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6pPr>
            <a:lvl7pPr marL="29718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7pPr>
            <a:lvl8pPr marL="34290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8pPr>
            <a:lvl9pPr marL="38862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32B66"/>
                </a:solidFill>
                <a:effectLst/>
                <a:uLnTx/>
                <a:uFillTx/>
                <a:latin typeface="Arial" charset="0"/>
                <a:ea typeface="ＭＳ Ｐゴシック" charset="-128"/>
                <a:cs typeface="+mn-cs"/>
              </a:rPr>
              <a:t>Component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32B66"/>
                </a:solidFill>
                <a:effectLst/>
                <a:uLnTx/>
                <a:uFillTx/>
                <a:latin typeface="Arial" charset="0"/>
                <a:ea typeface="ＭＳ Ｐゴシック" charset="-128"/>
                <a:cs typeface="+mn-cs"/>
              </a:rPr>
              <a:t>Error</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graphicFrame>
        <p:nvGraphicFramePr>
          <p:cNvPr id="77835" name="Object 4"/>
          <p:cNvGraphicFramePr>
            <a:graphicFrameLocks noChangeAspect="1"/>
          </p:cNvGraphicFramePr>
          <p:nvPr/>
        </p:nvGraphicFramePr>
        <p:xfrm>
          <a:off x="1381125" y="5105400"/>
          <a:ext cx="1822450" cy="747713"/>
        </p:xfrm>
        <a:graphic>
          <a:graphicData uri="http://schemas.openxmlformats.org/presentationml/2006/ole">
            <mc:AlternateContent xmlns:mc="http://schemas.openxmlformats.org/markup-compatibility/2006">
              <mc:Choice xmlns:v="urn:schemas-microsoft-com:vml" Requires="v">
                <p:oleObj spid="_x0000_s5168" name="Equation" r:id="rId8" imgW="1054100" imgH="431800" progId="Equation.3">
                  <p:embed/>
                </p:oleObj>
              </mc:Choice>
              <mc:Fallback>
                <p:oleObj name="Equation" r:id="rId8" imgW="1054100" imgH="431800" progId="Equation.3">
                  <p:embed/>
                  <p:pic>
                    <p:nvPicPr>
                      <p:cNvPr id="77835"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1125" y="5105400"/>
                        <a:ext cx="182245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7836" name="Object 5"/>
          <p:cNvGraphicFramePr>
            <a:graphicFrameLocks noChangeAspect="1"/>
          </p:cNvGraphicFramePr>
          <p:nvPr/>
        </p:nvGraphicFramePr>
        <p:xfrm>
          <a:off x="5994400" y="3076575"/>
          <a:ext cx="2159000" cy="733425"/>
        </p:xfrm>
        <a:graphic>
          <a:graphicData uri="http://schemas.openxmlformats.org/presentationml/2006/ole">
            <mc:AlternateContent xmlns:mc="http://schemas.openxmlformats.org/markup-compatibility/2006">
              <mc:Choice xmlns:v="urn:schemas-microsoft-com:vml" Requires="v">
                <p:oleObj spid="_x0000_s5169" name="Equation" r:id="rId10" imgW="1270000" imgH="431800" progId="Equation.3">
                  <p:embed/>
                </p:oleObj>
              </mc:Choice>
              <mc:Fallback>
                <p:oleObj name="Equation" r:id="rId10" imgW="1270000" imgH="431800" progId="Equation.3">
                  <p:embed/>
                  <p:pic>
                    <p:nvPicPr>
                      <p:cNvPr id="77836"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94400" y="3076575"/>
                        <a:ext cx="21590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7837" name="Object 6"/>
          <p:cNvGraphicFramePr>
            <a:graphicFrameLocks noChangeAspect="1"/>
          </p:cNvGraphicFramePr>
          <p:nvPr/>
        </p:nvGraphicFramePr>
        <p:xfrm>
          <a:off x="5029200" y="5105400"/>
          <a:ext cx="2489200" cy="717550"/>
        </p:xfrm>
        <a:graphic>
          <a:graphicData uri="http://schemas.openxmlformats.org/presentationml/2006/ole">
            <mc:AlternateContent xmlns:mc="http://schemas.openxmlformats.org/markup-compatibility/2006">
              <mc:Choice xmlns:v="urn:schemas-microsoft-com:vml" Requires="v">
                <p:oleObj spid="_x0000_s5170" name="Equation" r:id="rId12" imgW="1498600" imgH="431800" progId="Equation.3">
                  <p:embed/>
                </p:oleObj>
              </mc:Choice>
              <mc:Fallback>
                <p:oleObj name="Equation" r:id="rId12" imgW="1498600" imgH="431800" progId="Equation.3">
                  <p:embed/>
                  <p:pic>
                    <p:nvPicPr>
                      <p:cNvPr id="77837"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29200" y="5105400"/>
                        <a:ext cx="2489200"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03129749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normAutofit/>
          </a:bodyPr>
          <a:lstStyle/>
          <a:p>
            <a:r>
              <a:rPr lang="en-US" dirty="0"/>
              <a:t>Tier 1</a:t>
            </a:r>
          </a:p>
        </p:txBody>
      </p:sp>
      <p:sp>
        <p:nvSpPr>
          <p:cNvPr id="244739" name="Rectangle 3"/>
          <p:cNvSpPr>
            <a:spLocks noGrp="1" noChangeArrowheads="1"/>
          </p:cNvSpPr>
          <p:nvPr>
            <p:ph idx="1"/>
          </p:nvPr>
        </p:nvSpPr>
        <p:spPr>
          <a:xfrm>
            <a:off x="866441" y="2489200"/>
            <a:ext cx="7972759" cy="3530600"/>
          </a:xfrm>
        </p:spPr>
        <p:txBody>
          <a:bodyPr/>
          <a:lstStyle/>
          <a:p>
            <a:r>
              <a:rPr lang="en-US" dirty="0"/>
              <a:t>Core instruction utilizes evidence-based programs or strategies</a:t>
            </a:r>
          </a:p>
          <a:p>
            <a:r>
              <a:rPr lang="en-US" dirty="0"/>
              <a:t>All students screened </a:t>
            </a:r>
          </a:p>
          <a:p>
            <a:r>
              <a:rPr lang="en-US" dirty="0"/>
              <a:t>Students scoring below a cut-score are suspected </a:t>
            </a:r>
            <a:r>
              <a:rPr lang="en-US" b="1" dirty="0">
                <a:solidFill>
                  <a:srgbClr val="FF0000"/>
                </a:solidFill>
              </a:rPr>
              <a:t>at risk </a:t>
            </a:r>
            <a:r>
              <a:rPr lang="en-US" dirty="0"/>
              <a:t>for math difficulties</a:t>
            </a:r>
          </a:p>
          <a:p>
            <a:r>
              <a:rPr lang="en-US" dirty="0"/>
              <a:t>Suspected </a:t>
            </a:r>
            <a:r>
              <a:rPr lang="en-US" b="1" dirty="0">
                <a:solidFill>
                  <a:srgbClr val="FF0000"/>
                </a:solidFill>
              </a:rPr>
              <a:t>at-risk students </a:t>
            </a:r>
            <a:r>
              <a:rPr lang="en-US" dirty="0"/>
              <a:t>monitored for 6 to 10 weeks during primary prevention using PM</a:t>
            </a:r>
          </a:p>
        </p:txBody>
      </p:sp>
      <p:sp>
        <p:nvSpPr>
          <p:cNvPr id="2" name="Rectangle 1"/>
          <p:cNvSpPr/>
          <p:nvPr/>
        </p:nvSpPr>
        <p:spPr>
          <a:xfrm>
            <a:off x="5867400" y="5103591"/>
            <a:ext cx="2971800" cy="55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a:t>
            </a:r>
            <a:r>
              <a:rPr lang="en-US" sz="2400" dirty="0"/>
              <a:t>rogress </a:t>
            </a:r>
            <a:r>
              <a:rPr lang="en-US" sz="2400" b="1" dirty="0"/>
              <a:t>M</a:t>
            </a:r>
            <a:r>
              <a:rPr lang="en-US" sz="2400" dirty="0"/>
              <a:t>onitoring</a:t>
            </a:r>
          </a:p>
        </p:txBody>
      </p:sp>
      <p:sp>
        <p:nvSpPr>
          <p:cNvPr id="3" name="Footer Placeholder 2"/>
          <p:cNvSpPr>
            <a:spLocks noGrp="1"/>
          </p:cNvSpPr>
          <p:nvPr>
            <p:ph type="ftr" sz="quarter" idx="11"/>
          </p:nvPr>
        </p:nvSpPr>
        <p:spPr/>
        <p:txBody>
          <a:bodyPr/>
          <a:lstStyle/>
          <a:p>
            <a:r>
              <a:rPr lang="en-US">
                <a:latin typeface="Calibri"/>
              </a:rPr>
              <a:t>Copyright 2018 Sarah R. Powell, Ph.D.</a:t>
            </a:r>
            <a:endParaRPr lang="en-US" dirty="0">
              <a:latin typeface="Calibri"/>
            </a:endParaRPr>
          </a:p>
        </p:txBody>
      </p:sp>
    </p:spTree>
    <p:extLst>
      <p:ext uri="{BB962C8B-B14F-4D97-AF65-F5344CB8AC3E}">
        <p14:creationId xmlns:p14="http://schemas.microsoft.com/office/powerpoint/2010/main" val="20563790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Error Analysis for Diagnosis</a:t>
            </a:r>
          </a:p>
        </p:txBody>
      </p:sp>
      <p:graphicFrame>
        <p:nvGraphicFramePr>
          <p:cNvPr id="4" name="Content Placeholder 3"/>
          <p:cNvGraphicFramePr>
            <a:graphicFrameLocks noGrp="1"/>
          </p:cNvGraphicFramePr>
          <p:nvPr>
            <p:ph idx="1"/>
            <p:extLst/>
          </p:nvPr>
        </p:nvGraphicFramePr>
        <p:xfrm>
          <a:off x="457200" y="1447800"/>
          <a:ext cx="8229600" cy="467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1764179"/>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85800" y="1529443"/>
            <a:ext cx="8229600" cy="4408714"/>
          </a:xfrm>
        </p:spPr>
      </p:pic>
      <p:sp>
        <p:nvSpPr>
          <p:cNvPr id="2" name="Title 1"/>
          <p:cNvSpPr>
            <a:spLocks noGrp="1"/>
          </p:cNvSpPr>
          <p:nvPr>
            <p:ph type="title"/>
          </p:nvPr>
        </p:nvSpPr>
        <p:spPr/>
        <p:txBody>
          <a:bodyPr/>
          <a:lstStyle/>
          <a:p>
            <a:r>
              <a:rPr lang="en-US" dirty="0"/>
              <a:t>What Errors?</a:t>
            </a:r>
          </a:p>
        </p:txBody>
      </p:sp>
      <p:sp>
        <p:nvSpPr>
          <p:cNvPr id="5" name="TextBox 4"/>
          <p:cNvSpPr txBox="1"/>
          <p:nvPr/>
        </p:nvSpPr>
        <p:spPr>
          <a:xfrm>
            <a:off x="152400" y="6481346"/>
            <a:ext cx="6898876"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charset="0"/>
                <a:ea typeface="ＭＳ Ｐゴシック" charset="-128"/>
                <a:cs typeface="+mn-cs"/>
              </a:rPr>
              <a:t>https://</a:t>
            </a:r>
            <a:r>
              <a:rPr kumimoji="0" lang="en-US" sz="1600" b="0" i="0" u="none" strike="noStrike" kern="1200" cap="none" spc="0" normalizeH="0" baseline="0" noProof="0" dirty="0" err="1">
                <a:ln>
                  <a:noFill/>
                </a:ln>
                <a:solidFill>
                  <a:prstClr val="white"/>
                </a:solidFill>
                <a:effectLst/>
                <a:uLnTx/>
                <a:uFillTx/>
                <a:latin typeface="Arial" charset="0"/>
                <a:ea typeface="ＭＳ Ｐゴシック" charset="-128"/>
                <a:cs typeface="+mn-cs"/>
              </a:rPr>
              <a:t>iris.peabody.vanderbilt.edu</a:t>
            </a:r>
            <a:r>
              <a:rPr kumimoji="0" lang="en-US" sz="1600" b="0" i="0" u="none" strike="noStrike" kern="1200" cap="none" spc="0" normalizeH="0" baseline="0" noProof="0" dirty="0">
                <a:ln>
                  <a:noFill/>
                </a:ln>
                <a:solidFill>
                  <a:prstClr val="white"/>
                </a:solidFill>
                <a:effectLst/>
                <a:uLnTx/>
                <a:uFillTx/>
                <a:latin typeface="Arial" charset="0"/>
                <a:ea typeface="ＭＳ Ｐゴシック" charset="-128"/>
                <a:cs typeface="+mn-cs"/>
              </a:rPr>
              <a:t>/module/dbi2/</a:t>
            </a:r>
            <a:r>
              <a:rPr kumimoji="0" lang="en-US" sz="1600" b="0" i="0" u="none" strike="noStrike" kern="1200" cap="none" spc="0" normalizeH="0" baseline="0" noProof="0" dirty="0" err="1">
                <a:ln>
                  <a:noFill/>
                </a:ln>
                <a:solidFill>
                  <a:prstClr val="white"/>
                </a:solidFill>
                <a:effectLst/>
                <a:uLnTx/>
                <a:uFillTx/>
                <a:latin typeface="Arial" charset="0"/>
                <a:ea typeface="ＭＳ Ｐゴシック" charset="-128"/>
                <a:cs typeface="+mn-cs"/>
              </a:rPr>
              <a:t>cresource</a:t>
            </a:r>
            <a:r>
              <a:rPr kumimoji="0" lang="en-US" sz="1600" b="0" i="0" u="none" strike="noStrike" kern="1200" cap="none" spc="0" normalizeH="0" baseline="0" noProof="0" dirty="0">
                <a:ln>
                  <a:noFill/>
                </a:ln>
                <a:solidFill>
                  <a:prstClr val="white"/>
                </a:solidFill>
                <a:effectLst/>
                <a:uLnTx/>
                <a:uFillTx/>
                <a:latin typeface="Arial" charset="0"/>
                <a:ea typeface="ＭＳ Ｐゴシック" charset="-128"/>
                <a:cs typeface="+mn-cs"/>
              </a:rPr>
              <a:t>/q2/p07/#content</a:t>
            </a:r>
          </a:p>
        </p:txBody>
      </p:sp>
      <p:sp>
        <p:nvSpPr>
          <p:cNvPr id="6" name="Rectangle 5"/>
          <p:cNvSpPr/>
          <p:nvPr/>
        </p:nvSpPr>
        <p:spPr>
          <a:xfrm>
            <a:off x="2590800" y="2209800"/>
            <a:ext cx="6324600" cy="411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p:cNvSpPr/>
          <p:nvPr/>
        </p:nvSpPr>
        <p:spPr>
          <a:xfrm>
            <a:off x="2590800" y="3733800"/>
            <a:ext cx="6036510" cy="2514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p:cNvSpPr/>
          <p:nvPr/>
        </p:nvSpPr>
        <p:spPr>
          <a:xfrm>
            <a:off x="2590800" y="5105400"/>
            <a:ext cx="6096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5308285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Errors?</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09600" y="1524000"/>
            <a:ext cx="7757261" cy="2743200"/>
          </a:xfrm>
        </p:spPr>
      </p:pic>
      <p:sp>
        <p:nvSpPr>
          <p:cNvPr id="5" name="Rounded Rectangle 4"/>
          <p:cNvSpPr/>
          <p:nvPr/>
        </p:nvSpPr>
        <p:spPr>
          <a:xfrm>
            <a:off x="2057400" y="4882215"/>
            <a:ext cx="50292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0" fontAlgn="base" latinLnBrk="0" hangingPunct="0">
              <a:lnSpc>
                <a:spcPct val="100000"/>
              </a:lnSpc>
              <a:spcBef>
                <a:spcPct val="0"/>
              </a:spcBef>
              <a:spcAft>
                <a:spcPct val="0"/>
              </a:spcAft>
              <a:buClrTx/>
              <a:buSzTx/>
              <a:buFont typeface="Arial" charset="0"/>
              <a:buChar char="•"/>
              <a:tabLst/>
              <a:defRPr/>
            </a:pPr>
            <a:r>
              <a:rPr kumimoji="0" lang="en-US" sz="2400" b="0" i="0" u="none" strike="noStrike" kern="1200" cap="none" spc="0" normalizeH="0" baseline="0" noProof="0" dirty="0">
                <a:ln>
                  <a:noFill/>
                </a:ln>
                <a:solidFill>
                  <a:prstClr val="white"/>
                </a:solidFill>
                <a:effectLst/>
                <a:uLnTx/>
                <a:uFillTx/>
                <a:latin typeface="Arial"/>
                <a:ea typeface="+mn-ea"/>
                <a:cs typeface="+mn-cs"/>
              </a:rPr>
              <a:t>What errors?</a:t>
            </a:r>
          </a:p>
          <a:p>
            <a:pPr marL="342900" marR="0" lvl="0" indent="-342900" algn="l" defTabSz="914400" rtl="0" eaLnBrk="0" fontAlgn="base" latinLnBrk="0" hangingPunct="0">
              <a:lnSpc>
                <a:spcPct val="100000"/>
              </a:lnSpc>
              <a:spcBef>
                <a:spcPct val="0"/>
              </a:spcBef>
              <a:spcAft>
                <a:spcPct val="0"/>
              </a:spcAft>
              <a:buClrTx/>
              <a:buSzTx/>
              <a:buFont typeface="Arial" charset="0"/>
              <a:buChar char="•"/>
              <a:tabLst/>
              <a:defRPr/>
            </a:pPr>
            <a:r>
              <a:rPr kumimoji="0" lang="en-US" sz="2400" b="0" i="0" u="none" strike="noStrike" kern="1200" cap="none" spc="0" normalizeH="0" baseline="0" noProof="0" dirty="0">
                <a:ln>
                  <a:noFill/>
                </a:ln>
                <a:solidFill>
                  <a:prstClr val="white"/>
                </a:solidFill>
                <a:effectLst/>
                <a:uLnTx/>
                <a:uFillTx/>
                <a:latin typeface="Arial"/>
                <a:ea typeface="+mn-ea"/>
                <a:cs typeface="+mn-cs"/>
              </a:rPr>
              <a:t>How would you determine if these errors are slips or bugs?</a:t>
            </a:r>
          </a:p>
        </p:txBody>
      </p:sp>
    </p:spTree>
    <p:extLst>
      <p:ext uri="{BB962C8B-B14F-4D97-AF65-F5344CB8AC3E}">
        <p14:creationId xmlns:p14="http://schemas.microsoft.com/office/powerpoint/2010/main" val="6852023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Errors? What’s Next?</a:t>
            </a:r>
          </a:p>
        </p:txBody>
      </p:sp>
      <p:sp>
        <p:nvSpPr>
          <p:cNvPr id="5" name="Rounded Rectangle 4"/>
          <p:cNvSpPr/>
          <p:nvPr/>
        </p:nvSpPr>
        <p:spPr>
          <a:xfrm>
            <a:off x="6248400" y="1833346"/>
            <a:ext cx="2692400" cy="3429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0" fontAlgn="base" latinLnBrk="0" hangingPunct="0">
              <a:lnSpc>
                <a:spcPct val="100000"/>
              </a:lnSpc>
              <a:spcBef>
                <a:spcPct val="0"/>
              </a:spcBef>
              <a:spcAft>
                <a:spcPct val="0"/>
              </a:spcAft>
              <a:buClrTx/>
              <a:buSzTx/>
              <a:buFont typeface="Arial" charset="0"/>
              <a:buChar char="•"/>
              <a:tabLst/>
              <a:defRPr/>
            </a:pPr>
            <a:r>
              <a:rPr kumimoji="0" lang="en-US" sz="2400" b="0" i="0" u="none" strike="noStrike" kern="1200" cap="none" spc="0" normalizeH="0" baseline="0" noProof="0" dirty="0">
                <a:ln>
                  <a:noFill/>
                </a:ln>
                <a:solidFill>
                  <a:prstClr val="white"/>
                </a:solidFill>
                <a:effectLst/>
                <a:uLnTx/>
                <a:uFillTx/>
                <a:latin typeface="Arial"/>
                <a:ea typeface="+mn-ea"/>
                <a:cs typeface="+mn-cs"/>
              </a:rPr>
              <a:t>What errors?</a:t>
            </a:r>
          </a:p>
          <a:p>
            <a:pPr marL="342900" marR="0" lvl="0" indent="-342900" algn="l" defTabSz="914400" rtl="0" eaLnBrk="0" fontAlgn="base" latinLnBrk="0" hangingPunct="0">
              <a:lnSpc>
                <a:spcPct val="100000"/>
              </a:lnSpc>
              <a:spcBef>
                <a:spcPct val="0"/>
              </a:spcBef>
              <a:spcAft>
                <a:spcPct val="0"/>
              </a:spcAft>
              <a:buClrTx/>
              <a:buSzTx/>
              <a:buFont typeface="Arial" charset="0"/>
              <a:buChar char="•"/>
              <a:tabLst/>
              <a:defRPr/>
            </a:pPr>
            <a:r>
              <a:rPr kumimoji="0" lang="en-US" sz="2400" b="0" i="0" u="none" strike="noStrike" kern="1200" cap="none" spc="0" normalizeH="0" baseline="0" noProof="0" dirty="0">
                <a:ln>
                  <a:noFill/>
                </a:ln>
                <a:solidFill>
                  <a:prstClr val="white"/>
                </a:solidFill>
                <a:effectLst/>
                <a:uLnTx/>
                <a:uFillTx/>
                <a:latin typeface="Arial"/>
                <a:ea typeface="+mn-ea"/>
                <a:cs typeface="+mn-cs"/>
              </a:rPr>
              <a:t>How would you figure out if these errors are slips or bugs?</a:t>
            </a:r>
          </a:p>
          <a:p>
            <a:pPr marL="342900" marR="0" lvl="0" indent="-342900" algn="l" defTabSz="914400" rtl="0" eaLnBrk="0" fontAlgn="base" latinLnBrk="0" hangingPunct="0">
              <a:lnSpc>
                <a:spcPct val="100000"/>
              </a:lnSpc>
              <a:spcBef>
                <a:spcPct val="0"/>
              </a:spcBef>
              <a:spcAft>
                <a:spcPct val="0"/>
              </a:spcAft>
              <a:buClrTx/>
              <a:buSzTx/>
              <a:buFont typeface="Arial" charset="0"/>
              <a:buChar char="•"/>
              <a:tabLst/>
              <a:defRPr/>
            </a:pPr>
            <a:r>
              <a:rPr kumimoji="0" lang="en-US" sz="2400" b="0" i="0" u="none" strike="noStrike" kern="1200" cap="none" spc="0" normalizeH="0" baseline="0" noProof="0" dirty="0">
                <a:ln>
                  <a:noFill/>
                </a:ln>
                <a:solidFill>
                  <a:prstClr val="white"/>
                </a:solidFill>
                <a:effectLst/>
                <a:uLnTx/>
                <a:uFillTx/>
                <a:latin typeface="Arial"/>
                <a:ea typeface="+mn-ea"/>
                <a:cs typeface="+mn-cs"/>
              </a:rPr>
              <a:t>What would you do next?</a:t>
            </a:r>
          </a:p>
        </p:txBody>
      </p:sp>
      <p:pic>
        <p:nvPicPr>
          <p:cNvPr id="6" name="Content Placeholder 5"/>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52400" y="1676400"/>
            <a:ext cx="6096000" cy="3742892"/>
          </a:xfrm>
        </p:spPr>
      </p:pic>
    </p:spTree>
    <p:extLst>
      <p:ext uri="{BB962C8B-B14F-4D97-AF65-F5344CB8AC3E}">
        <p14:creationId xmlns:p14="http://schemas.microsoft.com/office/powerpoint/2010/main" val="25215766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Errors? What’s Next?</a:t>
            </a:r>
          </a:p>
        </p:txBody>
      </p:sp>
      <p:pic>
        <p:nvPicPr>
          <p:cNvPr id="6" name="Content Placeholder 5"/>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52400" y="1676400"/>
            <a:ext cx="6096000" cy="2590800"/>
          </a:xfrm>
        </p:spPr>
      </p:pic>
      <p:grpSp>
        <p:nvGrpSpPr>
          <p:cNvPr id="7" name="Group 6"/>
          <p:cNvGrpSpPr/>
          <p:nvPr/>
        </p:nvGrpSpPr>
        <p:grpSpPr>
          <a:xfrm>
            <a:off x="6248400" y="1923440"/>
            <a:ext cx="2743200" cy="3867760"/>
            <a:chOff x="4527" y="1831204"/>
            <a:chExt cx="2419052" cy="2702492"/>
          </a:xfrm>
        </p:grpSpPr>
        <p:sp>
          <p:nvSpPr>
            <p:cNvPr id="8" name="Rectangle 7"/>
            <p:cNvSpPr/>
            <p:nvPr/>
          </p:nvSpPr>
          <p:spPr>
            <a:xfrm>
              <a:off x="4527" y="1831204"/>
              <a:ext cx="2419052" cy="270249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Rectangle 8"/>
            <p:cNvSpPr/>
            <p:nvPr/>
          </p:nvSpPr>
          <p:spPr>
            <a:xfrm>
              <a:off x="4527" y="1831204"/>
              <a:ext cx="2419052" cy="27024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marR="0" lvl="1" indent="-228600" algn="l" defTabSz="889000" rtl="0" eaLnBrk="0" fontAlgn="base" latinLnBrk="0" hangingPunct="0">
                <a:lnSpc>
                  <a:spcPct val="90000"/>
                </a:lnSpc>
                <a:spcBef>
                  <a:spcPct val="0"/>
                </a:spcBef>
                <a:spcAft>
                  <a:spcPct val="15000"/>
                </a:spcAft>
                <a:buClrTx/>
                <a:buSzTx/>
                <a:buFontTx/>
                <a:buChar char="•"/>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Possible </a:t>
              </a:r>
              <a:r>
                <a:rPr kumimoji="0" lang="en-US" sz="2000" b="1"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strategy</a:t>
              </a: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 error: Student added the digits in each place (whole numbers, numerator, denominator)</a:t>
              </a:r>
            </a:p>
            <a:p>
              <a:pPr marL="228600" marR="0" lvl="1" indent="-228600" algn="l" defTabSz="889000" rtl="0" eaLnBrk="0" fontAlgn="base" latinLnBrk="0" hangingPunct="0">
                <a:lnSpc>
                  <a:spcPct val="90000"/>
                </a:lnSpc>
                <a:spcBef>
                  <a:spcPct val="0"/>
                </a:spcBef>
                <a:spcAft>
                  <a:spcPct val="15000"/>
                </a:spcAft>
                <a:buClrTx/>
                <a:buSzTx/>
                <a:buFontTx/>
                <a:buChar char="•"/>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Verify with other worked items</a:t>
              </a:r>
            </a:p>
            <a:p>
              <a:pPr marL="228600" marR="0" lvl="1" indent="-228600" algn="l" defTabSz="889000" rtl="0" eaLnBrk="0" fontAlgn="base" latinLnBrk="0" hangingPunct="0">
                <a:lnSpc>
                  <a:spcPct val="90000"/>
                </a:lnSpc>
                <a:spcBef>
                  <a:spcPct val="0"/>
                </a:spcBef>
                <a:spcAft>
                  <a:spcPct val="15000"/>
                </a:spcAft>
                <a:buClrTx/>
                <a:buSzTx/>
                <a:buFontTx/>
                <a:buChar char="•"/>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May need explicit instruction in adding fractions with like denominators</a:t>
              </a:r>
            </a:p>
          </p:txBody>
        </p:sp>
      </p:grpSp>
    </p:spTree>
    <p:extLst>
      <p:ext uri="{BB962C8B-B14F-4D97-AF65-F5344CB8AC3E}">
        <p14:creationId xmlns:p14="http://schemas.microsoft.com/office/powerpoint/2010/main" val="3905606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Errors? </a:t>
            </a:r>
            <a:r>
              <a:rPr lang="en-US"/>
              <a:t>What’s Next?</a:t>
            </a:r>
            <a:endParaRPr lang="en-US" dirty="0"/>
          </a:p>
        </p:txBody>
      </p:sp>
      <p:pic>
        <p:nvPicPr>
          <p:cNvPr id="6" name="Content Placeholder 5"/>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52400" y="1676400"/>
            <a:ext cx="6096000" cy="3733800"/>
          </a:xfrm>
        </p:spPr>
      </p:pic>
      <p:grpSp>
        <p:nvGrpSpPr>
          <p:cNvPr id="7" name="Group 6"/>
          <p:cNvGrpSpPr/>
          <p:nvPr/>
        </p:nvGrpSpPr>
        <p:grpSpPr>
          <a:xfrm>
            <a:off x="6172200" y="1752600"/>
            <a:ext cx="2809726" cy="4401160"/>
            <a:chOff x="4527" y="1831204"/>
            <a:chExt cx="2419052" cy="3285294"/>
          </a:xfrm>
        </p:grpSpPr>
        <p:sp>
          <p:nvSpPr>
            <p:cNvPr id="8" name="Rectangle 7"/>
            <p:cNvSpPr/>
            <p:nvPr/>
          </p:nvSpPr>
          <p:spPr>
            <a:xfrm>
              <a:off x="4527" y="1831204"/>
              <a:ext cx="2419052" cy="3285294"/>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Rectangle 8"/>
            <p:cNvSpPr/>
            <p:nvPr/>
          </p:nvSpPr>
          <p:spPr>
            <a:xfrm>
              <a:off x="4527" y="1831204"/>
              <a:ext cx="2419052" cy="32852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342900" marR="0" lvl="0" indent="-342900" algn="l" defTabSz="914400" rtl="0" eaLnBrk="0" fontAlgn="base" latinLnBrk="0" hangingPunct="0">
                <a:lnSpc>
                  <a:spcPct val="100000"/>
                </a:lnSpc>
                <a:spcBef>
                  <a:spcPct val="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Student may understand how to add fractions with like denominators</a:t>
              </a:r>
            </a:p>
            <a:p>
              <a:pPr marL="342900" marR="0" lvl="0" indent="-342900" algn="l" defTabSz="914400" rtl="0" eaLnBrk="0" fontAlgn="base" latinLnBrk="0" hangingPunct="0">
                <a:lnSpc>
                  <a:spcPct val="100000"/>
                </a:lnSpc>
                <a:spcBef>
                  <a:spcPct val="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Need more samples to verify</a:t>
              </a:r>
            </a:p>
            <a:p>
              <a:pPr marL="342900" marR="0" lvl="0" indent="-342900" algn="l" defTabSz="914400" rtl="0" eaLnBrk="0" fontAlgn="base" latinLnBrk="0" hangingPunct="0">
                <a:lnSpc>
                  <a:spcPct val="100000"/>
                </a:lnSpc>
                <a:spcBef>
                  <a:spcPct val="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Possible </a:t>
              </a:r>
              <a:r>
                <a:rPr kumimoji="0" lang="en-US" sz="2000" b="1"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component</a:t>
              </a: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 error: Did not reduce</a:t>
              </a:r>
            </a:p>
            <a:p>
              <a:pPr marL="342900" marR="0" lvl="0" indent="-342900" algn="l" defTabSz="914400" rtl="0" eaLnBrk="0" fontAlgn="base" latinLnBrk="0" hangingPunct="0">
                <a:lnSpc>
                  <a:spcPct val="100000"/>
                </a:lnSpc>
                <a:spcBef>
                  <a:spcPct val="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May need instruction on converting improper fractions to mixed numbers.</a:t>
              </a:r>
            </a:p>
          </p:txBody>
        </p:sp>
      </p:grpSp>
      <p:sp>
        <p:nvSpPr>
          <p:cNvPr id="3" name="Rectangle 2"/>
          <p:cNvSpPr/>
          <p:nvPr/>
        </p:nvSpPr>
        <p:spPr>
          <a:xfrm>
            <a:off x="152400" y="2819400"/>
            <a:ext cx="59436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8501347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Errors? What Next?</a:t>
            </a:r>
          </a:p>
        </p:txBody>
      </p:sp>
      <p:graphicFrame>
        <p:nvGraphicFramePr>
          <p:cNvPr id="4" name="Content Placeholder 3" descr="A diagram with three boxes. All three boxes have a darker title section and a lighter section with bullet points. The first and last boxes have medium blue title sections for Student 1 and Student 2, respectively. The middle box has a darker title section that says Both, representing instructional targets for both students."/>
          <p:cNvGraphicFramePr>
            <a:graphicFrameLocks noGrp="1"/>
          </p:cNvGraphicFramePr>
          <p:nvPr>
            <p:ph idx="1"/>
            <p:extLst/>
          </p:nvPr>
        </p:nvGraphicFramePr>
        <p:xfrm>
          <a:off x="457200" y="762000"/>
          <a:ext cx="82296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05083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altLang="en-US" dirty="0"/>
              <a:t>Classifying Errors for Analysis</a:t>
            </a:r>
          </a:p>
        </p:txBody>
      </p:sp>
      <p:pic>
        <p:nvPicPr>
          <p:cNvPr id="79874" name="Picture 2" descr="Macintosh HD:Users:lindseyperry:Desktop:Screen Shot 2013-06-18 at 9.58.01 AM.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676400"/>
            <a:ext cx="914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28950" y="1676400"/>
            <a:ext cx="6115050" cy="876300"/>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ea typeface="+mn-ea"/>
                <a:cs typeface="+mn-cs"/>
              </a:rPr>
              <a:t>What types of errors?</a:t>
            </a:r>
          </a:p>
        </p:txBody>
      </p:sp>
    </p:spTree>
    <p:extLst>
      <p:ext uri="{BB962C8B-B14F-4D97-AF65-F5344CB8AC3E}">
        <p14:creationId xmlns:p14="http://schemas.microsoft.com/office/powerpoint/2010/main" val="2257143647"/>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altLang="en-US"/>
              <a:t>Diagnostic Error Analysis</a:t>
            </a:r>
          </a:p>
        </p:txBody>
      </p:sp>
      <p:pic>
        <p:nvPicPr>
          <p:cNvPr id="79874" name="Picture 2" descr="Macintosh HD:Users:lindseyperry:Desktop:Screen Shot 2013-06-18 at 9.58.01 AM.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676400"/>
            <a:ext cx="914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204130"/>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r>
              <a:rPr lang="en-US" altLang="en-US" dirty="0"/>
              <a:t>Classifying Errors for Analysis</a:t>
            </a:r>
          </a:p>
        </p:txBody>
      </p:sp>
      <p:pic>
        <p:nvPicPr>
          <p:cNvPr id="81922" name="Content Placeholder 3" descr="Screen shot 2011-02-02 at 5.04.41 PM.png"/>
          <p:cNvPicPr>
            <a:picLocks noGrp="1" noChangeAspect="1"/>
          </p:cNvPicPr>
          <p:nvPr>
            <p:ph idx="1"/>
          </p:nvPr>
        </p:nvPicPr>
        <p:blipFill>
          <a:blip r:embed="rId2" cstate="email">
            <a:extLst>
              <a:ext uri="{28A0092B-C50C-407E-A947-70E740481C1C}">
                <a14:useLocalDpi xmlns:a14="http://schemas.microsoft.com/office/drawing/2010/main"/>
              </a:ext>
            </a:extLst>
          </a:blip>
          <a:srcRect l="-23695" r="-23695"/>
          <a:stretch>
            <a:fillRect/>
          </a:stretch>
        </p:blipFill>
        <p:spPr>
          <a:xfrm>
            <a:off x="-393700" y="990600"/>
            <a:ext cx="9918700" cy="5638800"/>
          </a:xfrm>
        </p:spPr>
      </p:pic>
      <p:sp>
        <p:nvSpPr>
          <p:cNvPr id="4" name="Rectangle 3"/>
          <p:cNvSpPr/>
          <p:nvPr/>
        </p:nvSpPr>
        <p:spPr>
          <a:xfrm>
            <a:off x="6076950" y="1504950"/>
            <a:ext cx="1847850" cy="5124450"/>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ea typeface="+mn-ea"/>
                <a:cs typeface="+mn-cs"/>
              </a:rPr>
              <a:t>What types of errors?</a:t>
            </a:r>
          </a:p>
        </p:txBody>
      </p:sp>
    </p:spTree>
    <p:extLst>
      <p:ext uri="{BB962C8B-B14F-4D97-AF65-F5344CB8AC3E}">
        <p14:creationId xmlns:p14="http://schemas.microsoft.com/office/powerpoint/2010/main" val="13671115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Tier 1</a:t>
            </a:r>
          </a:p>
        </p:txBody>
      </p:sp>
      <p:grpSp>
        <p:nvGrpSpPr>
          <p:cNvPr id="4" name="Group 3"/>
          <p:cNvGrpSpPr>
            <a:grpSpLocks/>
          </p:cNvGrpSpPr>
          <p:nvPr/>
        </p:nvGrpSpPr>
        <p:grpSpPr bwMode="auto">
          <a:xfrm>
            <a:off x="381000" y="2133600"/>
            <a:ext cx="8458200" cy="4953000"/>
            <a:chOff x="1008" y="1104"/>
            <a:chExt cx="4560" cy="2386"/>
          </a:xfrm>
          <a:solidFill>
            <a:schemeClr val="bg1"/>
          </a:solidFill>
        </p:grpSpPr>
        <p:pic>
          <p:nvPicPr>
            <p:cNvPr id="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8" y="1104"/>
              <a:ext cx="4560" cy="2386"/>
            </a:xfrm>
            <a:prstGeom prst="rect">
              <a:avLst/>
            </a:prstGeom>
            <a:gr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Line 5"/>
            <p:cNvSpPr>
              <a:spLocks noChangeShapeType="1"/>
            </p:cNvSpPr>
            <p:nvPr/>
          </p:nvSpPr>
          <p:spPr bwMode="auto">
            <a:xfrm flipV="1">
              <a:off x="2364" y="1370"/>
              <a:ext cx="0" cy="1632"/>
            </a:xfrm>
            <a:prstGeom prst="line">
              <a:avLst/>
            </a:prstGeom>
            <a:grpFill/>
            <a:ln w="9525">
              <a:solidFill>
                <a:srgbClr val="000000"/>
              </a:solidFill>
              <a:round/>
              <a:headEnd/>
              <a:tailEnd/>
            </a:ln>
            <a:extLst/>
          </p:spPr>
          <p:txBody>
            <a:bodyPr/>
            <a:lstStyle/>
            <a:p>
              <a:endParaRPr lang="en-US"/>
            </a:p>
          </p:txBody>
        </p:sp>
        <p:sp>
          <p:nvSpPr>
            <p:cNvPr id="7" name="Line 6"/>
            <p:cNvSpPr>
              <a:spLocks noChangeShapeType="1"/>
            </p:cNvSpPr>
            <p:nvPr/>
          </p:nvSpPr>
          <p:spPr bwMode="auto">
            <a:xfrm flipV="1">
              <a:off x="2939" y="1370"/>
              <a:ext cx="0" cy="1632"/>
            </a:xfrm>
            <a:prstGeom prst="line">
              <a:avLst/>
            </a:prstGeom>
            <a:grpFill/>
            <a:ln w="9525">
              <a:solidFill>
                <a:srgbClr val="000000"/>
              </a:solidFill>
              <a:round/>
              <a:headEnd/>
              <a:tailEnd/>
            </a:ln>
            <a:extLst/>
          </p:spPr>
          <p:txBody>
            <a:bodyPr/>
            <a:lstStyle/>
            <a:p>
              <a:endParaRPr lang="en-US"/>
            </a:p>
          </p:txBody>
        </p:sp>
        <p:sp>
          <p:nvSpPr>
            <p:cNvPr id="8" name="Text Box 7"/>
            <p:cNvSpPr txBox="1">
              <a:spLocks noChangeArrowheads="1"/>
            </p:cNvSpPr>
            <p:nvPr/>
          </p:nvSpPr>
          <p:spPr bwMode="auto">
            <a:xfrm>
              <a:off x="3220" y="1978"/>
              <a:ext cx="153" cy="10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dirty="0"/>
                <a:t>X</a:t>
              </a:r>
              <a:endParaRPr lang="en-US" dirty="0"/>
            </a:p>
          </p:txBody>
        </p:sp>
        <p:sp>
          <p:nvSpPr>
            <p:cNvPr id="9" name="Text Box 8"/>
            <p:cNvSpPr txBox="1">
              <a:spLocks noChangeArrowheads="1"/>
            </p:cNvSpPr>
            <p:nvPr/>
          </p:nvSpPr>
          <p:spPr bwMode="auto">
            <a:xfrm>
              <a:off x="1872" y="2496"/>
              <a:ext cx="192" cy="19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a:t>X</a:t>
              </a:r>
              <a:endParaRPr lang="en-US"/>
            </a:p>
          </p:txBody>
        </p:sp>
        <p:sp>
          <p:nvSpPr>
            <p:cNvPr id="10" name="Line 9"/>
            <p:cNvSpPr>
              <a:spLocks noChangeShapeType="1"/>
            </p:cNvSpPr>
            <p:nvPr/>
          </p:nvSpPr>
          <p:spPr bwMode="auto">
            <a:xfrm flipV="1">
              <a:off x="1968" y="2080"/>
              <a:ext cx="1328" cy="539"/>
            </a:xfrm>
            <a:prstGeom prst="line">
              <a:avLst/>
            </a:prstGeom>
            <a:grpFill/>
            <a:ln w="9525">
              <a:solidFill>
                <a:srgbClr val="000000"/>
              </a:solidFill>
              <a:round/>
              <a:headEnd/>
              <a:tailEnd/>
            </a:ln>
            <a:extLst/>
          </p:spPr>
          <p:txBody>
            <a:bodyPr/>
            <a:lstStyle/>
            <a:p>
              <a:endParaRPr lang="en-US"/>
            </a:p>
          </p:txBody>
        </p:sp>
      </p:grpSp>
      <p:sp>
        <p:nvSpPr>
          <p:cNvPr id="2" name="TextBox 1"/>
          <p:cNvSpPr txBox="1"/>
          <p:nvPr/>
        </p:nvSpPr>
        <p:spPr>
          <a:xfrm>
            <a:off x="5791200" y="2667000"/>
            <a:ext cx="2286000" cy="923330"/>
          </a:xfrm>
          <a:prstGeom prst="rect">
            <a:avLst/>
          </a:prstGeom>
          <a:noFill/>
        </p:spPr>
        <p:txBody>
          <a:bodyPr wrap="square" rtlCol="0">
            <a:spAutoFit/>
          </a:bodyPr>
          <a:lstStyle/>
          <a:p>
            <a:pPr algn="ctr"/>
            <a:r>
              <a:rPr lang="en-US" b="1" dirty="0"/>
              <a:t>Slope = 1.0</a:t>
            </a:r>
          </a:p>
          <a:p>
            <a:pPr algn="ctr"/>
            <a:r>
              <a:rPr lang="en-US" u="sng" dirty="0"/>
              <a:t>13 – 6</a:t>
            </a:r>
          </a:p>
          <a:p>
            <a:pPr algn="ctr"/>
            <a:r>
              <a:rPr lang="en-US" dirty="0"/>
              <a:t>7</a:t>
            </a:r>
          </a:p>
        </p:txBody>
      </p:sp>
      <p:sp>
        <p:nvSpPr>
          <p:cNvPr id="11" name="Rectangle 10"/>
          <p:cNvSpPr/>
          <p:nvPr/>
        </p:nvSpPr>
        <p:spPr>
          <a:xfrm>
            <a:off x="5916342" y="3921837"/>
            <a:ext cx="2133600" cy="67979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Student NOT at risk.</a:t>
            </a:r>
          </a:p>
        </p:txBody>
      </p:sp>
      <p:sp>
        <p:nvSpPr>
          <p:cNvPr id="12" name="Footer Placeholder 11"/>
          <p:cNvSpPr>
            <a:spLocks noGrp="1"/>
          </p:cNvSpPr>
          <p:nvPr>
            <p:ph type="ftr" sz="quarter" idx="11"/>
          </p:nvPr>
        </p:nvSpPr>
        <p:spPr/>
        <p:txBody>
          <a:bodyPr/>
          <a:lstStyle/>
          <a:p>
            <a:r>
              <a:rPr lang="en-US">
                <a:latin typeface="Calibri"/>
              </a:rPr>
              <a:t>Copyright 2018 Sarah R. Powell, Ph.D.</a:t>
            </a:r>
            <a:endParaRPr lang="en-US" dirty="0">
              <a:latin typeface="Calibri"/>
            </a:endParaRPr>
          </a:p>
        </p:txBody>
      </p:sp>
    </p:spTree>
    <p:extLst>
      <p:ext uri="{BB962C8B-B14F-4D97-AF65-F5344CB8AC3E}">
        <p14:creationId xmlns:p14="http://schemas.microsoft.com/office/powerpoint/2010/main" val="130200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r>
              <a:rPr lang="en-US" altLang="en-US" dirty="0"/>
              <a:t>Diagnostic Error Analysis</a:t>
            </a:r>
          </a:p>
        </p:txBody>
      </p:sp>
      <p:pic>
        <p:nvPicPr>
          <p:cNvPr id="81922" name="Content Placeholder 3" descr="Screen shot 2011-02-02 at 5.04.41 PM.png"/>
          <p:cNvPicPr>
            <a:picLocks noGrp="1" noChangeAspect="1"/>
          </p:cNvPicPr>
          <p:nvPr>
            <p:ph idx="1"/>
          </p:nvPr>
        </p:nvPicPr>
        <p:blipFill>
          <a:blip r:embed="rId2" cstate="email">
            <a:extLst>
              <a:ext uri="{28A0092B-C50C-407E-A947-70E740481C1C}">
                <a14:useLocalDpi xmlns:a14="http://schemas.microsoft.com/office/drawing/2010/main"/>
              </a:ext>
            </a:extLst>
          </a:blip>
          <a:srcRect l="-23695" r="-23695"/>
          <a:stretch>
            <a:fillRect/>
          </a:stretch>
        </p:blipFill>
        <p:spPr>
          <a:xfrm>
            <a:off x="-393700" y="990600"/>
            <a:ext cx="9918700" cy="5638800"/>
          </a:xfrm>
        </p:spPr>
      </p:pic>
    </p:spTree>
    <p:extLst>
      <p:ext uri="{BB962C8B-B14F-4D97-AF65-F5344CB8AC3E}">
        <p14:creationId xmlns:p14="http://schemas.microsoft.com/office/powerpoint/2010/main" val="3892586725"/>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Errors? What Next?</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000" y="1676400"/>
            <a:ext cx="8305800" cy="3677237"/>
          </a:xfrm>
        </p:spPr>
      </p:pic>
    </p:spTree>
    <p:extLst>
      <p:ext uri="{BB962C8B-B14F-4D97-AF65-F5344CB8AC3E}">
        <p14:creationId xmlns:p14="http://schemas.microsoft.com/office/powerpoint/2010/main" val="3878064735"/>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Errors? What Next?</a:t>
            </a:r>
          </a:p>
        </p:txBody>
      </p:sp>
      <p:graphicFrame>
        <p:nvGraphicFramePr>
          <p:cNvPr id="4" name="Content Placeholder 3" descr="A diagram with three boxes. All three boxes have a darker title section and a lighter section with bullet points. The first and last boxes have medium blue title sections for Student 1 and Student 2, respectively. The middle box has a darker title section that says Both, representing instructional targets for both students."/>
          <p:cNvGraphicFramePr>
            <a:graphicFrameLocks noGrp="1"/>
          </p:cNvGraphicFramePr>
          <p:nvPr>
            <p:ph idx="1"/>
            <p:extLst/>
          </p:nvPr>
        </p:nvGraphicFramePr>
        <p:xfrm>
          <a:off x="457200" y="762000"/>
          <a:ext cx="82296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82373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pPr eaLnBrk="1" hangingPunct="1"/>
            <a:r>
              <a:rPr lang="en-US" altLang="en-US" dirty="0"/>
              <a:t>Tracking Errors and Mastery</a:t>
            </a:r>
          </a:p>
        </p:txBody>
      </p:sp>
      <p:pic>
        <p:nvPicPr>
          <p:cNvPr id="76802" name="Content Placeholder 3" descr="Screen shot 2011-02-02 at 5.04.12 PM.png"/>
          <p:cNvPicPr>
            <a:picLocks noGrp="1" noChangeAspect="1"/>
          </p:cNvPicPr>
          <p:nvPr>
            <p:ph idx="1"/>
          </p:nvPr>
        </p:nvPicPr>
        <p:blipFill>
          <a:blip r:embed="rId2" cstate="email">
            <a:extLst>
              <a:ext uri="{28A0092B-C50C-407E-A947-70E740481C1C}">
                <a14:useLocalDpi xmlns:a14="http://schemas.microsoft.com/office/drawing/2010/main"/>
              </a:ext>
            </a:extLst>
          </a:blip>
          <a:srcRect l="-2293" r="-2293"/>
          <a:stretch>
            <a:fillRect/>
          </a:stretch>
        </p:blipFill>
        <p:spPr>
          <a:xfrm>
            <a:off x="-228600" y="1408113"/>
            <a:ext cx="9585325" cy="5449887"/>
          </a:xfrm>
        </p:spPr>
      </p:pic>
    </p:spTree>
    <p:extLst>
      <p:ext uri="{BB962C8B-B14F-4D97-AF65-F5344CB8AC3E}">
        <p14:creationId xmlns:p14="http://schemas.microsoft.com/office/powerpoint/2010/main" val="3915839222"/>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altLang="en-US" dirty="0"/>
              <a:t>Review your Data Sources Inventory from Session 2</a:t>
            </a:r>
          </a:p>
        </p:txBody>
      </p:sp>
      <p:sp>
        <p:nvSpPr>
          <p:cNvPr id="89090" name="Content Placeholder 2"/>
          <p:cNvSpPr>
            <a:spLocks noGrp="1"/>
          </p:cNvSpPr>
          <p:nvPr>
            <p:ph idx="1"/>
          </p:nvPr>
        </p:nvSpPr>
        <p:spPr/>
        <p:txBody>
          <a:bodyPr/>
          <a:lstStyle/>
          <a:p>
            <a:r>
              <a:rPr lang="en-US" altLang="en-US" sz="2400"/>
              <a:t>Are there assessments or data that you are currently using that could help you make diagnostic decisions? </a:t>
            </a:r>
          </a:p>
          <a:p>
            <a:pPr lvl="1"/>
            <a:r>
              <a:rPr lang="en-US" altLang="en-US" sz="2000"/>
              <a:t>How can you use these data to make diagnostic decisions?</a:t>
            </a:r>
          </a:p>
        </p:txBody>
      </p:sp>
    </p:spTree>
    <p:extLst>
      <p:ext uri="{BB962C8B-B14F-4D97-AF65-F5344CB8AC3E}">
        <p14:creationId xmlns:p14="http://schemas.microsoft.com/office/powerpoint/2010/main" val="1029762988"/>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altLang="en-US"/>
              <a:t>What decisions will you make with data from diagnostic assessments?</a:t>
            </a:r>
          </a:p>
        </p:txBody>
      </p:sp>
      <p:sp>
        <p:nvSpPr>
          <p:cNvPr id="4" name="Right Arrow 3"/>
          <p:cNvSpPr/>
          <p:nvPr/>
        </p:nvSpPr>
        <p:spPr>
          <a:xfrm>
            <a:off x="3524250" y="1947863"/>
            <a:ext cx="2057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5" name="TextBox 4"/>
          <p:cNvSpPr txBox="1">
            <a:spLocks noChangeArrowheads="1"/>
          </p:cNvSpPr>
          <p:nvPr/>
        </p:nvSpPr>
        <p:spPr bwMode="auto">
          <a:xfrm>
            <a:off x="811213" y="1798638"/>
            <a:ext cx="23939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lr>
                <a:schemeClr val="accent1"/>
              </a:buClr>
              <a:buFont typeface="Arial" charset="0"/>
              <a:buChar char="•"/>
              <a:defRPr sz="2800">
                <a:solidFill>
                  <a:schemeClr val="tx1"/>
                </a:solidFill>
                <a:latin typeface="Arial" charset="0"/>
                <a:ea typeface="ＭＳ Ｐゴシック" charset="-128"/>
              </a:defRPr>
            </a:lvl1pPr>
            <a:lvl2pPr marL="742950" indent="-285750">
              <a:spcBef>
                <a:spcPts val="1800"/>
              </a:spcBef>
              <a:buClr>
                <a:schemeClr val="accent1"/>
              </a:buClr>
              <a:buFont typeface="Arial" charset="0"/>
              <a:buChar char="–"/>
              <a:defRPr sz="2400">
                <a:solidFill>
                  <a:schemeClr val="tx1"/>
                </a:solidFill>
                <a:latin typeface="Arial" charset="0"/>
                <a:ea typeface="ＭＳ Ｐゴシック" charset="-128"/>
              </a:defRPr>
            </a:lvl2pPr>
            <a:lvl3pPr marL="1143000" indent="-228600">
              <a:spcBef>
                <a:spcPts val="1800"/>
              </a:spcBef>
              <a:buClr>
                <a:schemeClr val="accent1"/>
              </a:buClr>
              <a:buFont typeface="Arial" charset="0"/>
              <a:buChar char="•"/>
              <a:defRPr sz="2000">
                <a:solidFill>
                  <a:schemeClr val="tx1"/>
                </a:solidFill>
                <a:latin typeface="Arial" charset="0"/>
                <a:ea typeface="ＭＳ Ｐゴシック" charset="-128"/>
              </a:defRPr>
            </a:lvl3pPr>
            <a:lvl4pPr marL="1600200" indent="-228600">
              <a:spcBef>
                <a:spcPts val="1800"/>
              </a:spcBef>
              <a:buClr>
                <a:schemeClr val="accent1"/>
              </a:buClr>
              <a:buFont typeface="Arial" charset="0"/>
              <a:buChar char="–"/>
              <a:defRPr>
                <a:solidFill>
                  <a:schemeClr val="tx1"/>
                </a:solidFill>
                <a:latin typeface="Arial" charset="0"/>
                <a:ea typeface="ＭＳ Ｐゴシック" charset="-128"/>
              </a:defRPr>
            </a:lvl4pPr>
            <a:lvl5pPr marL="2057400" indent="-228600">
              <a:spcBef>
                <a:spcPts val="1800"/>
              </a:spcBef>
              <a:buClr>
                <a:schemeClr val="accent1"/>
              </a:buClr>
              <a:buFont typeface="Arial" charset="0"/>
              <a:buChar char="»"/>
              <a:defRPr sz="1600">
                <a:solidFill>
                  <a:schemeClr val="tx1"/>
                </a:solidFill>
                <a:latin typeface="Arial" charset="0"/>
                <a:ea typeface="ＭＳ Ｐゴシック" charset="-128"/>
              </a:defRPr>
            </a:lvl5pPr>
            <a:lvl6pPr marL="25146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6pPr>
            <a:lvl7pPr marL="29718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7pPr>
            <a:lvl8pPr marL="34290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8pPr>
            <a:lvl9pPr marL="38862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prstClr val="black"/>
                </a:solidFill>
                <a:effectLst/>
                <a:uLnTx/>
                <a:uFillTx/>
                <a:latin typeface="Arial" charset="0"/>
                <a:ea typeface="ＭＳ Ｐゴシック" charset="-128"/>
                <a:cs typeface="+mn-cs"/>
              </a:rPr>
              <a:t>Instructional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prstClr val="black"/>
                </a:solidFill>
                <a:effectLst/>
                <a:uLnTx/>
                <a:uFillTx/>
                <a:latin typeface="Arial" charset="0"/>
                <a:ea typeface="ＭＳ Ｐゴシック" charset="-128"/>
                <a:cs typeface="+mn-cs"/>
              </a:rPr>
              <a:t>Decision</a:t>
            </a:r>
          </a:p>
        </p:txBody>
      </p:sp>
      <p:sp>
        <p:nvSpPr>
          <p:cNvPr id="6" name="TextBox 5"/>
          <p:cNvSpPr txBox="1">
            <a:spLocks noChangeArrowheads="1"/>
          </p:cNvSpPr>
          <p:nvPr/>
        </p:nvSpPr>
        <p:spPr bwMode="auto">
          <a:xfrm>
            <a:off x="5792788" y="1798638"/>
            <a:ext cx="26241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lr>
                <a:schemeClr val="accent1"/>
              </a:buClr>
              <a:buFont typeface="Arial" charset="0"/>
              <a:buChar char="•"/>
              <a:defRPr sz="2800">
                <a:solidFill>
                  <a:schemeClr val="tx1"/>
                </a:solidFill>
                <a:latin typeface="Arial" charset="0"/>
                <a:ea typeface="ＭＳ Ｐゴシック" charset="-128"/>
              </a:defRPr>
            </a:lvl1pPr>
            <a:lvl2pPr marL="742950" indent="-285750">
              <a:spcBef>
                <a:spcPts val="1800"/>
              </a:spcBef>
              <a:buClr>
                <a:schemeClr val="accent1"/>
              </a:buClr>
              <a:buFont typeface="Arial" charset="0"/>
              <a:buChar char="–"/>
              <a:defRPr sz="2400">
                <a:solidFill>
                  <a:schemeClr val="tx1"/>
                </a:solidFill>
                <a:latin typeface="Arial" charset="0"/>
                <a:ea typeface="ＭＳ Ｐゴシック" charset="-128"/>
              </a:defRPr>
            </a:lvl2pPr>
            <a:lvl3pPr marL="1143000" indent="-228600">
              <a:spcBef>
                <a:spcPts val="1800"/>
              </a:spcBef>
              <a:buClr>
                <a:schemeClr val="accent1"/>
              </a:buClr>
              <a:buFont typeface="Arial" charset="0"/>
              <a:buChar char="•"/>
              <a:defRPr sz="2000">
                <a:solidFill>
                  <a:schemeClr val="tx1"/>
                </a:solidFill>
                <a:latin typeface="Arial" charset="0"/>
                <a:ea typeface="ＭＳ Ｐゴシック" charset="-128"/>
              </a:defRPr>
            </a:lvl3pPr>
            <a:lvl4pPr marL="1600200" indent="-228600">
              <a:spcBef>
                <a:spcPts val="1800"/>
              </a:spcBef>
              <a:buClr>
                <a:schemeClr val="accent1"/>
              </a:buClr>
              <a:buFont typeface="Arial" charset="0"/>
              <a:buChar char="–"/>
              <a:defRPr>
                <a:solidFill>
                  <a:schemeClr val="tx1"/>
                </a:solidFill>
                <a:latin typeface="Arial" charset="0"/>
                <a:ea typeface="ＭＳ Ｐゴシック" charset="-128"/>
              </a:defRPr>
            </a:lvl4pPr>
            <a:lvl5pPr marL="2057400" indent="-228600">
              <a:spcBef>
                <a:spcPts val="1800"/>
              </a:spcBef>
              <a:buClr>
                <a:schemeClr val="accent1"/>
              </a:buClr>
              <a:buFont typeface="Arial" charset="0"/>
              <a:buChar char="»"/>
              <a:defRPr sz="1600">
                <a:solidFill>
                  <a:schemeClr val="tx1"/>
                </a:solidFill>
                <a:latin typeface="Arial" charset="0"/>
                <a:ea typeface="ＭＳ Ｐゴシック" charset="-128"/>
              </a:defRPr>
            </a:lvl5pPr>
            <a:lvl6pPr marL="25146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6pPr>
            <a:lvl7pPr marL="29718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7pPr>
            <a:lvl8pPr marL="34290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8pPr>
            <a:lvl9pPr marL="3886200" indent="-228600" eaLnBrk="0" fontAlgn="base" hangingPunct="0">
              <a:spcBef>
                <a:spcPts val="1800"/>
              </a:spcBef>
              <a:spcAft>
                <a:spcPct val="0"/>
              </a:spcAft>
              <a:buClr>
                <a:schemeClr val="accent1"/>
              </a:buClr>
              <a:buFont typeface="Arial" charset="0"/>
              <a:buChar char="»"/>
              <a:defRPr sz="1600">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prstClr val="black"/>
                </a:solidFill>
                <a:effectLst/>
                <a:uLnTx/>
                <a:uFillTx/>
                <a:latin typeface="Arial" charset="0"/>
                <a:ea typeface="ＭＳ Ｐゴシック" charset="-128"/>
                <a:cs typeface="+mn-cs"/>
              </a:rPr>
              <a:t>Diagnostic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prstClr val="black"/>
                </a:solidFill>
                <a:effectLst/>
                <a:uLnTx/>
                <a:uFillTx/>
                <a:latin typeface="Arial" charset="0"/>
                <a:ea typeface="ＭＳ Ｐゴシック" charset="-128"/>
                <a:cs typeface="+mn-cs"/>
              </a:rPr>
              <a:t>Assessments</a:t>
            </a:r>
          </a:p>
        </p:txBody>
      </p:sp>
      <p:graphicFrame>
        <p:nvGraphicFramePr>
          <p:cNvPr id="7" name="Content Placeholder 5" descr="A graphic showing three rounded boxes arranged on an arrow point to the right. The first box on the left says miscue analsis.  The second box says identified student needs. The final box, at the end of the arrow, says indvidiualized intervention."/>
          <p:cNvGraphicFramePr>
            <a:graphicFrameLocks noGrp="1"/>
          </p:cNvGraphicFramePr>
          <p:nvPr>
            <p:ph idx="1"/>
          </p:nvPr>
        </p:nvGraphicFramePr>
        <p:xfrm>
          <a:off x="500063" y="2810073"/>
          <a:ext cx="8224837" cy="385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932544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0800" y="241367"/>
            <a:ext cx="3742489" cy="6597583"/>
          </a:xfrm>
          <a:prstGeom prst="rect">
            <a:avLst/>
          </a:prstGeom>
        </p:spPr>
      </p:pic>
    </p:spTree>
    <p:extLst>
      <p:ext uri="{BB962C8B-B14F-4D97-AF65-F5344CB8AC3E}">
        <p14:creationId xmlns:p14="http://schemas.microsoft.com/office/powerpoint/2010/main" val="416436806"/>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05910" y="292718"/>
            <a:ext cx="3742489" cy="6597583"/>
          </a:xfrm>
          <a:prstGeom prst="rect">
            <a:avLst/>
          </a:prstGeom>
        </p:spPr>
      </p:pic>
      <p:sp>
        <p:nvSpPr>
          <p:cNvPr id="4" name="Rectangle 3"/>
          <p:cNvSpPr/>
          <p:nvPr/>
        </p:nvSpPr>
        <p:spPr>
          <a:xfrm>
            <a:off x="228600" y="354807"/>
            <a:ext cx="2867378" cy="9216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Intervention: Occurs frequently and with intensity</a:t>
            </a:r>
          </a:p>
        </p:txBody>
      </p:sp>
      <p:sp>
        <p:nvSpPr>
          <p:cNvPr id="5" name="Rectangle 4"/>
          <p:cNvSpPr/>
          <p:nvPr/>
        </p:nvSpPr>
        <p:spPr>
          <a:xfrm>
            <a:off x="228600" y="4226896"/>
            <a:ext cx="2867378" cy="12207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Intervention adaptation</a:t>
            </a:r>
            <a:r>
              <a:rPr lang="en-US" dirty="0"/>
              <a:t>: Content, dosage, explicit instruction, attention to transfer</a:t>
            </a:r>
          </a:p>
        </p:txBody>
      </p:sp>
      <p:sp>
        <p:nvSpPr>
          <p:cNvPr id="6" name="Oval 5"/>
          <p:cNvSpPr/>
          <p:nvPr/>
        </p:nvSpPr>
        <p:spPr>
          <a:xfrm>
            <a:off x="6048023" y="1490925"/>
            <a:ext cx="2867378" cy="8579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Assessment: Formative</a:t>
            </a:r>
          </a:p>
        </p:txBody>
      </p:sp>
      <p:sp>
        <p:nvSpPr>
          <p:cNvPr id="7" name="Oval 6"/>
          <p:cNvSpPr/>
          <p:nvPr/>
        </p:nvSpPr>
        <p:spPr>
          <a:xfrm>
            <a:off x="6048023" y="3040325"/>
            <a:ext cx="2867378" cy="8579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Assessment: Diagnostic</a:t>
            </a:r>
          </a:p>
        </p:txBody>
      </p:sp>
      <p:sp>
        <p:nvSpPr>
          <p:cNvPr id="8" name="Oval 7"/>
          <p:cNvSpPr/>
          <p:nvPr/>
        </p:nvSpPr>
        <p:spPr>
          <a:xfrm>
            <a:off x="6048023" y="5250125"/>
            <a:ext cx="2867378" cy="8579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Assessment: Formative</a:t>
            </a:r>
          </a:p>
        </p:txBody>
      </p:sp>
      <p:sp>
        <p:nvSpPr>
          <p:cNvPr id="9" name="Footer Placeholder 8"/>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416122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843" y="2534920"/>
            <a:ext cx="8260030" cy="523220"/>
          </a:xfrm>
          <a:prstGeom prst="rect">
            <a:avLst/>
          </a:prstGeom>
          <a:noFill/>
        </p:spPr>
        <p:txBody>
          <a:bodyPr wrap="square" rtlCol="0">
            <a:spAutoFit/>
          </a:bodyPr>
          <a:lstStyle/>
          <a:p>
            <a:pPr algn="ctr"/>
            <a:r>
              <a:rPr lang="en-US" sz="2800" dirty="0">
                <a:solidFill>
                  <a:schemeClr val="tx2"/>
                </a:solidFill>
              </a:rPr>
              <a:t>About implementing intervention with fidelity</a:t>
            </a:r>
            <a:r>
              <a:rPr lang="mr-IN" sz="2800" dirty="0">
                <a:solidFill>
                  <a:schemeClr val="tx2"/>
                </a:solidFill>
              </a:rPr>
              <a:t>…</a:t>
            </a:r>
            <a:endParaRPr lang="en-US" sz="2800" dirty="0">
              <a:solidFill>
                <a:schemeClr val="tx2"/>
              </a:solidFill>
            </a:endParaRPr>
          </a:p>
        </p:txBody>
      </p:sp>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9260517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37936" y="1543050"/>
            <a:ext cx="4100988" cy="3386137"/>
          </a:xfrm>
          <a:prstGeom prst="rect">
            <a:avLst/>
          </a:prstGeom>
        </p:spPr>
      </p:pic>
      <p:sp>
        <p:nvSpPr>
          <p:cNvPr id="3" name="TextBox 2"/>
          <p:cNvSpPr txBox="1"/>
          <p:nvPr/>
        </p:nvSpPr>
        <p:spPr>
          <a:xfrm>
            <a:off x="1065069" y="4534494"/>
            <a:ext cx="2079152" cy="923330"/>
          </a:xfrm>
          <a:prstGeom prst="rect">
            <a:avLst/>
          </a:prstGeom>
          <a:noFill/>
        </p:spPr>
        <p:txBody>
          <a:bodyPr wrap="square" rtlCol="0">
            <a:spAutoFit/>
          </a:bodyPr>
          <a:lstStyle/>
          <a:p>
            <a:pPr algn="ctr"/>
            <a:r>
              <a:rPr lang="en-US" dirty="0">
                <a:solidFill>
                  <a:srgbClr val="D883FF"/>
                </a:solidFill>
              </a:rPr>
              <a:t>Implements </a:t>
            </a:r>
            <a:r>
              <a:rPr lang="en-US" b="1" u="sng" dirty="0">
                <a:solidFill>
                  <a:srgbClr val="D883FF"/>
                </a:solidFill>
              </a:rPr>
              <a:t>all</a:t>
            </a:r>
            <a:r>
              <a:rPr lang="en-US" dirty="0">
                <a:solidFill>
                  <a:srgbClr val="D883FF"/>
                </a:solidFill>
              </a:rPr>
              <a:t> lessons and </a:t>
            </a:r>
            <a:r>
              <a:rPr lang="en-US" b="1" u="sng" dirty="0">
                <a:solidFill>
                  <a:srgbClr val="D883FF"/>
                </a:solidFill>
              </a:rPr>
              <a:t>all</a:t>
            </a:r>
            <a:r>
              <a:rPr lang="en-US" dirty="0">
                <a:solidFill>
                  <a:srgbClr val="D883FF"/>
                </a:solidFill>
              </a:rPr>
              <a:t> of the components.</a:t>
            </a:r>
          </a:p>
        </p:txBody>
      </p:sp>
      <p:sp>
        <p:nvSpPr>
          <p:cNvPr id="4" name="TextBox 3"/>
          <p:cNvSpPr txBox="1"/>
          <p:nvPr/>
        </p:nvSpPr>
        <p:spPr>
          <a:xfrm>
            <a:off x="515003" y="2774453"/>
            <a:ext cx="2217651" cy="923330"/>
          </a:xfrm>
          <a:prstGeom prst="rect">
            <a:avLst/>
          </a:prstGeom>
          <a:noFill/>
        </p:spPr>
        <p:txBody>
          <a:bodyPr wrap="square" rtlCol="0">
            <a:spAutoFit/>
          </a:bodyPr>
          <a:lstStyle/>
          <a:p>
            <a:pPr algn="ctr"/>
            <a:r>
              <a:rPr lang="en-US" dirty="0">
                <a:solidFill>
                  <a:srgbClr val="0070C0"/>
                </a:solidFill>
              </a:rPr>
              <a:t>Implements </a:t>
            </a:r>
            <a:r>
              <a:rPr lang="en-US" b="1" u="sng" dirty="0">
                <a:solidFill>
                  <a:srgbClr val="0070C0"/>
                </a:solidFill>
              </a:rPr>
              <a:t>all</a:t>
            </a:r>
            <a:r>
              <a:rPr lang="en-US" b="1" dirty="0">
                <a:solidFill>
                  <a:srgbClr val="0070C0"/>
                </a:solidFill>
              </a:rPr>
              <a:t> </a:t>
            </a:r>
            <a:r>
              <a:rPr lang="en-US" dirty="0">
                <a:solidFill>
                  <a:srgbClr val="0070C0"/>
                </a:solidFill>
              </a:rPr>
              <a:t>lessons and </a:t>
            </a:r>
            <a:r>
              <a:rPr lang="en-US" b="1" u="sng" dirty="0">
                <a:solidFill>
                  <a:srgbClr val="0070C0"/>
                </a:solidFill>
              </a:rPr>
              <a:t>some</a:t>
            </a:r>
            <a:r>
              <a:rPr lang="en-US" dirty="0">
                <a:solidFill>
                  <a:srgbClr val="0070C0"/>
                </a:solidFill>
              </a:rPr>
              <a:t> of the components.</a:t>
            </a:r>
          </a:p>
        </p:txBody>
      </p:sp>
      <p:sp>
        <p:nvSpPr>
          <p:cNvPr id="5" name="TextBox 4"/>
          <p:cNvSpPr txBox="1"/>
          <p:nvPr/>
        </p:nvSpPr>
        <p:spPr>
          <a:xfrm>
            <a:off x="1294832" y="1205687"/>
            <a:ext cx="2122602" cy="923330"/>
          </a:xfrm>
          <a:prstGeom prst="rect">
            <a:avLst/>
          </a:prstGeom>
          <a:noFill/>
        </p:spPr>
        <p:txBody>
          <a:bodyPr wrap="square" rtlCol="0">
            <a:spAutoFit/>
          </a:bodyPr>
          <a:lstStyle/>
          <a:p>
            <a:pPr algn="ctr"/>
            <a:r>
              <a:rPr lang="en-US" dirty="0">
                <a:solidFill>
                  <a:schemeClr val="accent6"/>
                </a:solidFill>
              </a:rPr>
              <a:t>Implements </a:t>
            </a:r>
            <a:r>
              <a:rPr lang="en-US" b="1" u="sng" dirty="0">
                <a:solidFill>
                  <a:schemeClr val="accent6"/>
                </a:solidFill>
              </a:rPr>
              <a:t>some</a:t>
            </a:r>
            <a:r>
              <a:rPr lang="en-US" b="1" dirty="0">
                <a:solidFill>
                  <a:schemeClr val="accent6"/>
                </a:solidFill>
              </a:rPr>
              <a:t> </a:t>
            </a:r>
            <a:r>
              <a:rPr lang="en-US" dirty="0">
                <a:solidFill>
                  <a:schemeClr val="accent6"/>
                </a:solidFill>
              </a:rPr>
              <a:t>lessons and </a:t>
            </a:r>
            <a:r>
              <a:rPr lang="en-US" u="sng" dirty="0">
                <a:solidFill>
                  <a:schemeClr val="accent6"/>
                </a:solidFill>
              </a:rPr>
              <a:t>all</a:t>
            </a:r>
            <a:r>
              <a:rPr lang="en-US" dirty="0">
                <a:solidFill>
                  <a:schemeClr val="accent6"/>
                </a:solidFill>
              </a:rPr>
              <a:t> of the components.</a:t>
            </a:r>
          </a:p>
        </p:txBody>
      </p:sp>
      <p:sp>
        <p:nvSpPr>
          <p:cNvPr id="6" name="TextBox 5"/>
          <p:cNvSpPr txBox="1"/>
          <p:nvPr/>
        </p:nvSpPr>
        <p:spPr>
          <a:xfrm>
            <a:off x="3320235" y="619720"/>
            <a:ext cx="2122602" cy="923330"/>
          </a:xfrm>
          <a:prstGeom prst="rect">
            <a:avLst/>
          </a:prstGeom>
          <a:noFill/>
        </p:spPr>
        <p:txBody>
          <a:bodyPr wrap="square" rtlCol="0">
            <a:spAutoFit/>
          </a:bodyPr>
          <a:lstStyle/>
          <a:p>
            <a:pPr algn="ctr"/>
            <a:r>
              <a:rPr lang="en-US" dirty="0">
                <a:solidFill>
                  <a:schemeClr val="accent2"/>
                </a:solidFill>
              </a:rPr>
              <a:t>Implements </a:t>
            </a:r>
            <a:r>
              <a:rPr lang="en-US" b="1" u="sng" dirty="0">
                <a:solidFill>
                  <a:schemeClr val="accent2"/>
                </a:solidFill>
              </a:rPr>
              <a:t>some</a:t>
            </a:r>
            <a:r>
              <a:rPr lang="en-US" b="1" dirty="0">
                <a:solidFill>
                  <a:schemeClr val="accent2"/>
                </a:solidFill>
              </a:rPr>
              <a:t> </a:t>
            </a:r>
            <a:r>
              <a:rPr lang="en-US" dirty="0">
                <a:solidFill>
                  <a:schemeClr val="accent2"/>
                </a:solidFill>
              </a:rPr>
              <a:t>lessons and </a:t>
            </a:r>
            <a:r>
              <a:rPr lang="en-US" u="sng" dirty="0">
                <a:solidFill>
                  <a:schemeClr val="accent2"/>
                </a:solidFill>
              </a:rPr>
              <a:t>some</a:t>
            </a:r>
            <a:r>
              <a:rPr lang="en-US" dirty="0">
                <a:solidFill>
                  <a:schemeClr val="accent2"/>
                </a:solidFill>
              </a:rPr>
              <a:t> of the components.</a:t>
            </a:r>
          </a:p>
        </p:txBody>
      </p:sp>
      <p:sp>
        <p:nvSpPr>
          <p:cNvPr id="7" name="TextBox 6"/>
          <p:cNvSpPr txBox="1"/>
          <p:nvPr/>
        </p:nvSpPr>
        <p:spPr>
          <a:xfrm>
            <a:off x="5265283" y="467023"/>
            <a:ext cx="2122602" cy="1477328"/>
          </a:xfrm>
          <a:prstGeom prst="rect">
            <a:avLst/>
          </a:prstGeom>
          <a:noFill/>
        </p:spPr>
        <p:txBody>
          <a:bodyPr wrap="square" rtlCol="0">
            <a:spAutoFit/>
          </a:bodyPr>
          <a:lstStyle/>
          <a:p>
            <a:pPr algn="ctr"/>
            <a:r>
              <a:rPr lang="en-US" dirty="0">
                <a:solidFill>
                  <a:schemeClr val="accent4"/>
                </a:solidFill>
              </a:rPr>
              <a:t>Implements </a:t>
            </a:r>
            <a:r>
              <a:rPr lang="en-US" u="sng" dirty="0">
                <a:solidFill>
                  <a:schemeClr val="accent4"/>
                </a:solidFill>
              </a:rPr>
              <a:t>all </a:t>
            </a:r>
            <a:r>
              <a:rPr lang="en-US" dirty="0">
                <a:solidFill>
                  <a:schemeClr val="accent4"/>
                </a:solidFill>
              </a:rPr>
              <a:t>lessons and </a:t>
            </a:r>
            <a:r>
              <a:rPr lang="en-US" u="sng" dirty="0">
                <a:solidFill>
                  <a:schemeClr val="accent4"/>
                </a:solidFill>
              </a:rPr>
              <a:t>all</a:t>
            </a:r>
            <a:r>
              <a:rPr lang="en-US" dirty="0">
                <a:solidFill>
                  <a:schemeClr val="accent4"/>
                </a:solidFill>
              </a:rPr>
              <a:t> components and </a:t>
            </a:r>
            <a:r>
              <a:rPr lang="en-US" u="sng" dirty="0">
                <a:solidFill>
                  <a:schemeClr val="accent4"/>
                </a:solidFill>
              </a:rPr>
              <a:t>adds in</a:t>
            </a:r>
            <a:r>
              <a:rPr lang="en-US" dirty="0">
                <a:solidFill>
                  <a:schemeClr val="accent4"/>
                </a:solidFill>
              </a:rPr>
              <a:t> additional practice.</a:t>
            </a:r>
          </a:p>
        </p:txBody>
      </p:sp>
      <p:sp>
        <p:nvSpPr>
          <p:cNvPr id="8" name="TextBox 7"/>
          <p:cNvSpPr txBox="1"/>
          <p:nvPr/>
        </p:nvSpPr>
        <p:spPr>
          <a:xfrm>
            <a:off x="6539255" y="2035789"/>
            <a:ext cx="2122602" cy="1477328"/>
          </a:xfrm>
          <a:prstGeom prst="rect">
            <a:avLst/>
          </a:prstGeom>
          <a:noFill/>
        </p:spPr>
        <p:txBody>
          <a:bodyPr wrap="square" rtlCol="0">
            <a:spAutoFit/>
          </a:bodyPr>
          <a:lstStyle/>
          <a:p>
            <a:pPr algn="ctr"/>
            <a:r>
              <a:rPr lang="en-US" dirty="0">
                <a:solidFill>
                  <a:srgbClr val="76D6FF"/>
                </a:solidFill>
              </a:rPr>
              <a:t>Implements </a:t>
            </a:r>
            <a:r>
              <a:rPr lang="en-US" u="sng" dirty="0">
                <a:solidFill>
                  <a:srgbClr val="76D6FF"/>
                </a:solidFill>
              </a:rPr>
              <a:t>some</a:t>
            </a:r>
            <a:r>
              <a:rPr lang="en-US" dirty="0">
                <a:solidFill>
                  <a:srgbClr val="76D6FF"/>
                </a:solidFill>
              </a:rPr>
              <a:t> lessons and </a:t>
            </a:r>
            <a:r>
              <a:rPr lang="en-US" u="sng" dirty="0">
                <a:solidFill>
                  <a:srgbClr val="76D6FF"/>
                </a:solidFill>
              </a:rPr>
              <a:t>some</a:t>
            </a:r>
            <a:r>
              <a:rPr lang="en-US" dirty="0">
                <a:solidFill>
                  <a:srgbClr val="76D6FF"/>
                </a:solidFill>
              </a:rPr>
              <a:t> components and </a:t>
            </a:r>
            <a:r>
              <a:rPr lang="en-US" u="sng" dirty="0">
                <a:solidFill>
                  <a:srgbClr val="76D6FF"/>
                </a:solidFill>
              </a:rPr>
              <a:t>includes</a:t>
            </a:r>
            <a:r>
              <a:rPr lang="en-US" dirty="0">
                <a:solidFill>
                  <a:srgbClr val="76D6FF"/>
                </a:solidFill>
              </a:rPr>
              <a:t> technology games.</a:t>
            </a:r>
          </a:p>
        </p:txBody>
      </p:sp>
      <p:sp>
        <p:nvSpPr>
          <p:cNvPr id="9" name="TextBox 8"/>
          <p:cNvSpPr txBox="1"/>
          <p:nvPr/>
        </p:nvSpPr>
        <p:spPr>
          <a:xfrm>
            <a:off x="6326584" y="3952100"/>
            <a:ext cx="2122602" cy="923330"/>
          </a:xfrm>
          <a:prstGeom prst="rect">
            <a:avLst/>
          </a:prstGeom>
          <a:noFill/>
        </p:spPr>
        <p:txBody>
          <a:bodyPr wrap="square" rtlCol="0">
            <a:spAutoFit/>
          </a:bodyPr>
          <a:lstStyle/>
          <a:p>
            <a:pPr algn="ctr"/>
            <a:r>
              <a:rPr lang="en-US" dirty="0">
                <a:solidFill>
                  <a:schemeClr val="accent1"/>
                </a:solidFill>
              </a:rPr>
              <a:t>Implements a totally </a:t>
            </a:r>
            <a:r>
              <a:rPr lang="en-US" u="sng" dirty="0">
                <a:solidFill>
                  <a:schemeClr val="accent1"/>
                </a:solidFill>
              </a:rPr>
              <a:t>separate</a:t>
            </a:r>
            <a:r>
              <a:rPr lang="en-US" dirty="0">
                <a:solidFill>
                  <a:schemeClr val="accent1"/>
                </a:solidFill>
              </a:rPr>
              <a:t> intervention.</a:t>
            </a:r>
          </a:p>
        </p:txBody>
      </p:sp>
      <p:sp>
        <p:nvSpPr>
          <p:cNvPr id="10" name="Footer Placeholder 9"/>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78186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Tier 1</a:t>
            </a:r>
          </a:p>
        </p:txBody>
      </p:sp>
      <p:grpSp>
        <p:nvGrpSpPr>
          <p:cNvPr id="11" name="Group 3"/>
          <p:cNvGrpSpPr>
            <a:grpSpLocks/>
          </p:cNvGrpSpPr>
          <p:nvPr/>
        </p:nvGrpSpPr>
        <p:grpSpPr bwMode="auto">
          <a:xfrm>
            <a:off x="-1828800" y="1981200"/>
            <a:ext cx="10972800" cy="5123093"/>
            <a:chOff x="0" y="1104"/>
            <a:chExt cx="5616" cy="2386"/>
          </a:xfrm>
          <a:solidFill>
            <a:schemeClr val="bg1"/>
          </a:solidFill>
        </p:grpSpPr>
        <p:pic>
          <p:nvPicPr>
            <p:cNvPr id="1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6" y="1104"/>
              <a:ext cx="4560" cy="2386"/>
            </a:xfrm>
            <a:prstGeom prst="rect">
              <a:avLst/>
            </a:prstGeom>
            <a:gr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Rectangle 5"/>
            <p:cNvSpPr>
              <a:spLocks noChangeArrowheads="1"/>
            </p:cNvSpPr>
            <p:nvPr/>
          </p:nvSpPr>
          <p:spPr bwMode="auto">
            <a:xfrm>
              <a:off x="0" y="1268"/>
              <a:ext cx="116" cy="231"/>
            </a:xfrm>
            <a:prstGeom prst="rect">
              <a:avLst/>
            </a:prstGeom>
            <a:gr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 name="Text Box 6"/>
            <p:cNvSpPr txBox="1">
              <a:spLocks noChangeArrowheads="1"/>
            </p:cNvSpPr>
            <p:nvPr/>
          </p:nvSpPr>
          <p:spPr bwMode="auto">
            <a:xfrm>
              <a:off x="3264" y="2505"/>
              <a:ext cx="171" cy="11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r>
                <a:rPr lang="en-US" sz="2000" b="1" dirty="0"/>
                <a:t>X</a:t>
              </a:r>
              <a:endParaRPr lang="en-US" sz="2000" dirty="0"/>
            </a:p>
          </p:txBody>
        </p:sp>
        <p:sp>
          <p:nvSpPr>
            <p:cNvPr id="15" name="Text Box 7"/>
            <p:cNvSpPr txBox="1">
              <a:spLocks noChangeArrowheads="1"/>
            </p:cNvSpPr>
            <p:nvPr/>
          </p:nvSpPr>
          <p:spPr bwMode="auto">
            <a:xfrm>
              <a:off x="1968" y="2505"/>
              <a:ext cx="171" cy="11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r>
                <a:rPr lang="en-US" sz="2000" b="1" dirty="0"/>
                <a:t>X</a:t>
              </a:r>
              <a:endParaRPr lang="en-US" sz="2000" dirty="0"/>
            </a:p>
          </p:txBody>
        </p:sp>
        <p:sp>
          <p:nvSpPr>
            <p:cNvPr id="16" name="Line 8"/>
            <p:cNvSpPr>
              <a:spLocks noChangeShapeType="1"/>
            </p:cNvSpPr>
            <p:nvPr/>
          </p:nvSpPr>
          <p:spPr bwMode="auto">
            <a:xfrm>
              <a:off x="2067" y="2604"/>
              <a:ext cx="1296" cy="0"/>
            </a:xfrm>
            <a:prstGeom prst="line">
              <a:avLst/>
            </a:prstGeom>
            <a:grpFill/>
            <a:ln w="9525">
              <a:solidFill>
                <a:srgbClr val="000000"/>
              </a:solidFill>
              <a:round/>
              <a:headEnd/>
              <a:tailEnd/>
            </a:ln>
            <a:extLst/>
          </p:spPr>
          <p:txBody>
            <a:bodyPr/>
            <a:lstStyle/>
            <a:p>
              <a:endParaRPr lang="en-US"/>
            </a:p>
          </p:txBody>
        </p:sp>
        <p:sp>
          <p:nvSpPr>
            <p:cNvPr id="17" name="Line 9"/>
            <p:cNvSpPr>
              <a:spLocks noChangeShapeType="1"/>
            </p:cNvSpPr>
            <p:nvPr/>
          </p:nvSpPr>
          <p:spPr bwMode="auto">
            <a:xfrm flipV="1">
              <a:off x="2400" y="1344"/>
              <a:ext cx="0" cy="1632"/>
            </a:xfrm>
            <a:prstGeom prst="line">
              <a:avLst/>
            </a:prstGeom>
            <a:grpFill/>
            <a:ln w="9525">
              <a:solidFill>
                <a:srgbClr val="000000"/>
              </a:solidFill>
              <a:round/>
              <a:headEnd/>
              <a:tailEnd/>
            </a:ln>
            <a:extLst/>
          </p:spPr>
          <p:txBody>
            <a:bodyPr/>
            <a:lstStyle/>
            <a:p>
              <a:endParaRPr lang="en-US"/>
            </a:p>
          </p:txBody>
        </p:sp>
        <p:sp>
          <p:nvSpPr>
            <p:cNvPr id="18" name="Line 10"/>
            <p:cNvSpPr>
              <a:spLocks noChangeShapeType="1"/>
            </p:cNvSpPr>
            <p:nvPr/>
          </p:nvSpPr>
          <p:spPr bwMode="auto">
            <a:xfrm flipV="1">
              <a:off x="2976" y="1344"/>
              <a:ext cx="0" cy="1641"/>
            </a:xfrm>
            <a:prstGeom prst="line">
              <a:avLst/>
            </a:prstGeom>
            <a:grpFill/>
            <a:ln w="9525">
              <a:solidFill>
                <a:srgbClr val="000000"/>
              </a:solidFill>
              <a:round/>
              <a:headEnd/>
              <a:tailEnd/>
            </a:ln>
            <a:extLst/>
          </p:spPr>
          <p:txBody>
            <a:bodyPr/>
            <a:lstStyle/>
            <a:p>
              <a:endParaRPr lang="en-US"/>
            </a:p>
          </p:txBody>
        </p:sp>
        <p:sp>
          <p:nvSpPr>
            <p:cNvPr id="19" name="Rectangle 11"/>
            <p:cNvSpPr>
              <a:spLocks noChangeArrowheads="1"/>
            </p:cNvSpPr>
            <p:nvPr/>
          </p:nvSpPr>
          <p:spPr bwMode="auto">
            <a:xfrm>
              <a:off x="0" y="1262"/>
              <a:ext cx="116" cy="231"/>
            </a:xfrm>
            <a:prstGeom prst="rect">
              <a:avLst/>
            </a:prstGeom>
            <a:gr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20" name="TextBox 19"/>
          <p:cNvSpPr txBox="1"/>
          <p:nvPr/>
        </p:nvSpPr>
        <p:spPr>
          <a:xfrm>
            <a:off x="5791200" y="2667000"/>
            <a:ext cx="2286000" cy="923330"/>
          </a:xfrm>
          <a:prstGeom prst="rect">
            <a:avLst/>
          </a:prstGeom>
          <a:noFill/>
        </p:spPr>
        <p:txBody>
          <a:bodyPr wrap="square" rtlCol="0">
            <a:spAutoFit/>
          </a:bodyPr>
          <a:lstStyle/>
          <a:p>
            <a:pPr algn="ctr"/>
            <a:r>
              <a:rPr lang="en-US" b="1" dirty="0"/>
              <a:t>Slope = 0.0</a:t>
            </a:r>
          </a:p>
          <a:p>
            <a:pPr algn="ctr"/>
            <a:r>
              <a:rPr lang="en-US" u="sng" dirty="0"/>
              <a:t>6 – 6</a:t>
            </a:r>
          </a:p>
          <a:p>
            <a:pPr algn="ctr"/>
            <a:r>
              <a:rPr lang="en-US" dirty="0"/>
              <a:t>7</a:t>
            </a:r>
          </a:p>
        </p:txBody>
      </p:sp>
      <p:sp>
        <p:nvSpPr>
          <p:cNvPr id="21" name="Rectangle 20"/>
          <p:cNvSpPr/>
          <p:nvPr/>
        </p:nvSpPr>
        <p:spPr>
          <a:xfrm>
            <a:off x="5916342" y="3921836"/>
            <a:ext cx="2133600" cy="15645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 AT RISK.</a:t>
            </a:r>
          </a:p>
          <a:p>
            <a:pPr algn="ctr"/>
            <a:endParaRPr lang="en-US" dirty="0"/>
          </a:p>
          <a:p>
            <a:pPr algn="ctr"/>
            <a:r>
              <a:rPr lang="en-US" dirty="0"/>
              <a:t>Requires additional support!</a:t>
            </a:r>
          </a:p>
        </p:txBody>
      </p:sp>
      <p:sp>
        <p:nvSpPr>
          <p:cNvPr id="2" name="Footer Placeholder 1"/>
          <p:cNvSpPr>
            <a:spLocks noGrp="1"/>
          </p:cNvSpPr>
          <p:nvPr>
            <p:ph type="ftr" sz="quarter" idx="11"/>
          </p:nvPr>
        </p:nvSpPr>
        <p:spPr/>
        <p:txBody>
          <a:bodyPr/>
          <a:lstStyle/>
          <a:p>
            <a:r>
              <a:rPr lang="en-US">
                <a:latin typeface="Calibri"/>
              </a:rPr>
              <a:t>Copyright 2018 Sarah R. Powell, Ph.D.</a:t>
            </a:r>
            <a:endParaRPr lang="en-US" dirty="0">
              <a:latin typeface="Calibri"/>
            </a:endParaRPr>
          </a:p>
        </p:txBody>
      </p:sp>
    </p:spTree>
    <p:extLst>
      <p:ext uri="{BB962C8B-B14F-4D97-AF65-F5344CB8AC3E}">
        <p14:creationId xmlns:p14="http://schemas.microsoft.com/office/powerpoint/2010/main" val="1728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Fidelity</a:t>
            </a:r>
          </a:p>
        </p:txBody>
      </p:sp>
      <p:sp>
        <p:nvSpPr>
          <p:cNvPr id="3" name="Content Placeholder 2"/>
          <p:cNvSpPr>
            <a:spLocks noGrp="1"/>
          </p:cNvSpPr>
          <p:nvPr>
            <p:ph idx="1"/>
          </p:nvPr>
        </p:nvSpPr>
        <p:spPr/>
        <p:txBody>
          <a:bodyPr/>
          <a:lstStyle/>
          <a:p>
            <a:r>
              <a:rPr lang="en-US" dirty="0"/>
              <a:t>Adherence to the intervention or strategy</a:t>
            </a:r>
          </a:p>
        </p:txBody>
      </p:sp>
      <p:sp>
        <p:nvSpPr>
          <p:cNvPr id="7" name="Rectangle 6"/>
          <p:cNvSpPr/>
          <p:nvPr/>
        </p:nvSpPr>
        <p:spPr>
          <a:xfrm>
            <a:off x="1574798" y="3108342"/>
            <a:ext cx="2958353" cy="82475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Quantitative</a:t>
            </a:r>
          </a:p>
        </p:txBody>
      </p:sp>
      <p:sp>
        <p:nvSpPr>
          <p:cNvPr id="8" name="Rectangle 7"/>
          <p:cNvSpPr/>
          <p:nvPr/>
        </p:nvSpPr>
        <p:spPr>
          <a:xfrm>
            <a:off x="4533151" y="4372954"/>
            <a:ext cx="2958353" cy="8247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Qualitative</a:t>
            </a:r>
          </a:p>
        </p:txBody>
      </p:sp>
      <p:sp>
        <p:nvSpPr>
          <p:cNvPr id="4" name="Footer Placeholder 3"/>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18673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64992" y="0"/>
            <a:ext cx="4895557" cy="6858000"/>
          </a:xfrm>
          <a:prstGeom prst="rect">
            <a:avLst/>
          </a:prstGeom>
        </p:spPr>
      </p:pic>
      <p:sp>
        <p:nvSpPr>
          <p:cNvPr id="3" name="TextBox 2"/>
          <p:cNvSpPr txBox="1"/>
          <p:nvPr/>
        </p:nvSpPr>
        <p:spPr>
          <a:xfrm rot="16200000">
            <a:off x="7921710" y="4982910"/>
            <a:ext cx="2167581" cy="276999"/>
          </a:xfrm>
          <a:prstGeom prst="rect">
            <a:avLst/>
          </a:prstGeom>
          <a:noFill/>
        </p:spPr>
        <p:txBody>
          <a:bodyPr wrap="none" rtlCol="0">
            <a:spAutoFit/>
          </a:bodyPr>
          <a:lstStyle/>
          <a:p>
            <a:r>
              <a:rPr lang="en-US" sz="1200">
                <a:solidFill>
                  <a:schemeClr val="accent2"/>
                </a:solidFill>
              </a:rPr>
              <a:t>Fuchs, Powell, &amp; Fuchs (2011)</a:t>
            </a:r>
            <a:endParaRPr lang="en-US" sz="1200" dirty="0">
              <a:solidFill>
                <a:schemeClr val="accent2"/>
              </a:solidFill>
            </a:endParaRPr>
          </a:p>
        </p:txBody>
      </p:sp>
      <p:sp>
        <p:nvSpPr>
          <p:cNvPr id="5" name="Rectangle 4"/>
          <p:cNvSpPr/>
          <p:nvPr/>
        </p:nvSpPr>
        <p:spPr>
          <a:xfrm>
            <a:off x="228600" y="394449"/>
            <a:ext cx="2958353" cy="82475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Quantitative</a:t>
            </a:r>
          </a:p>
        </p:txBody>
      </p:sp>
      <p:sp>
        <p:nvSpPr>
          <p:cNvPr id="4" name="Footer Placeholder 3"/>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664631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3634" y="0"/>
            <a:ext cx="5361927" cy="6858000"/>
          </a:xfrm>
          <a:prstGeom prst="rect">
            <a:avLst/>
          </a:prstGeom>
        </p:spPr>
      </p:pic>
      <p:sp>
        <p:nvSpPr>
          <p:cNvPr id="3" name="TextBox 2"/>
          <p:cNvSpPr txBox="1"/>
          <p:nvPr/>
        </p:nvSpPr>
        <p:spPr>
          <a:xfrm rot="16200000">
            <a:off x="8167194" y="5202366"/>
            <a:ext cx="1676613" cy="276999"/>
          </a:xfrm>
          <a:prstGeom prst="rect">
            <a:avLst/>
          </a:prstGeom>
          <a:noFill/>
        </p:spPr>
        <p:txBody>
          <a:bodyPr wrap="none" rtlCol="0">
            <a:spAutoFit/>
          </a:bodyPr>
          <a:lstStyle/>
          <a:p>
            <a:r>
              <a:rPr lang="en-US" sz="1200" dirty="0">
                <a:solidFill>
                  <a:schemeClr val="accent2"/>
                </a:solidFill>
              </a:rPr>
              <a:t>Powell &amp; Berry (2016)</a:t>
            </a:r>
          </a:p>
        </p:txBody>
      </p:sp>
      <p:sp>
        <p:nvSpPr>
          <p:cNvPr id="4" name="Rectangle 3"/>
          <p:cNvSpPr/>
          <p:nvPr/>
        </p:nvSpPr>
        <p:spPr>
          <a:xfrm>
            <a:off x="228600" y="394449"/>
            <a:ext cx="2958353" cy="82475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Quantitative</a:t>
            </a:r>
          </a:p>
        </p:txBody>
      </p:sp>
      <p:sp>
        <p:nvSpPr>
          <p:cNvPr id="5" name="Footer Placeholder 4"/>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7218317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20711" y="4263702"/>
            <a:ext cx="5848893" cy="1756664"/>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5594" y="201168"/>
            <a:ext cx="3398266" cy="3772524"/>
          </a:xfrm>
          <a:prstGeom prst="rect">
            <a:avLst/>
          </a:prstGeom>
        </p:spPr>
      </p:pic>
      <p:sp>
        <p:nvSpPr>
          <p:cNvPr id="4" name="Rectangle 3"/>
          <p:cNvSpPr/>
          <p:nvPr/>
        </p:nvSpPr>
        <p:spPr>
          <a:xfrm>
            <a:off x="228600" y="394449"/>
            <a:ext cx="2958353" cy="82475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Quantitative</a:t>
            </a:r>
          </a:p>
        </p:txBody>
      </p:sp>
      <p:sp>
        <p:nvSpPr>
          <p:cNvPr id="5" name="Footer Placeholder 4"/>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4848688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37936" y="1543050"/>
            <a:ext cx="4100988" cy="3386137"/>
          </a:xfrm>
          <a:prstGeom prst="rect">
            <a:avLst/>
          </a:prstGeom>
        </p:spPr>
      </p:pic>
      <p:sp>
        <p:nvSpPr>
          <p:cNvPr id="3" name="TextBox 2"/>
          <p:cNvSpPr txBox="1"/>
          <p:nvPr/>
        </p:nvSpPr>
        <p:spPr>
          <a:xfrm>
            <a:off x="1065069" y="4534494"/>
            <a:ext cx="2079152" cy="369332"/>
          </a:xfrm>
          <a:prstGeom prst="rect">
            <a:avLst/>
          </a:prstGeom>
          <a:noFill/>
        </p:spPr>
        <p:txBody>
          <a:bodyPr wrap="square" rtlCol="0">
            <a:spAutoFit/>
          </a:bodyPr>
          <a:lstStyle/>
          <a:p>
            <a:pPr algn="ctr"/>
            <a:r>
              <a:rPr lang="en-US" dirty="0">
                <a:solidFill>
                  <a:srgbClr val="D883FF"/>
                </a:solidFill>
              </a:rPr>
              <a:t>97%</a:t>
            </a:r>
          </a:p>
        </p:txBody>
      </p:sp>
      <p:sp>
        <p:nvSpPr>
          <p:cNvPr id="4" name="TextBox 3"/>
          <p:cNvSpPr txBox="1"/>
          <p:nvPr/>
        </p:nvSpPr>
        <p:spPr>
          <a:xfrm>
            <a:off x="515003" y="2774453"/>
            <a:ext cx="2217651" cy="369332"/>
          </a:xfrm>
          <a:prstGeom prst="rect">
            <a:avLst/>
          </a:prstGeom>
          <a:noFill/>
        </p:spPr>
        <p:txBody>
          <a:bodyPr wrap="square" rtlCol="0">
            <a:spAutoFit/>
          </a:bodyPr>
          <a:lstStyle/>
          <a:p>
            <a:pPr algn="ctr"/>
            <a:r>
              <a:rPr lang="en-US" dirty="0">
                <a:solidFill>
                  <a:srgbClr val="0070C0"/>
                </a:solidFill>
              </a:rPr>
              <a:t>56%</a:t>
            </a:r>
          </a:p>
        </p:txBody>
      </p:sp>
      <p:sp>
        <p:nvSpPr>
          <p:cNvPr id="5" name="TextBox 4"/>
          <p:cNvSpPr txBox="1"/>
          <p:nvPr/>
        </p:nvSpPr>
        <p:spPr>
          <a:xfrm>
            <a:off x="1294832" y="1205687"/>
            <a:ext cx="2122602" cy="369332"/>
          </a:xfrm>
          <a:prstGeom prst="rect">
            <a:avLst/>
          </a:prstGeom>
          <a:noFill/>
        </p:spPr>
        <p:txBody>
          <a:bodyPr wrap="square" rtlCol="0">
            <a:spAutoFit/>
          </a:bodyPr>
          <a:lstStyle/>
          <a:p>
            <a:pPr algn="ctr"/>
            <a:r>
              <a:rPr lang="en-US" dirty="0">
                <a:solidFill>
                  <a:schemeClr val="accent6"/>
                </a:solidFill>
              </a:rPr>
              <a:t>71%</a:t>
            </a:r>
          </a:p>
        </p:txBody>
      </p:sp>
      <p:sp>
        <p:nvSpPr>
          <p:cNvPr id="6" name="TextBox 5"/>
          <p:cNvSpPr txBox="1"/>
          <p:nvPr/>
        </p:nvSpPr>
        <p:spPr>
          <a:xfrm>
            <a:off x="3320235" y="619720"/>
            <a:ext cx="2122602" cy="369332"/>
          </a:xfrm>
          <a:prstGeom prst="rect">
            <a:avLst/>
          </a:prstGeom>
          <a:noFill/>
        </p:spPr>
        <p:txBody>
          <a:bodyPr wrap="square" rtlCol="0">
            <a:spAutoFit/>
          </a:bodyPr>
          <a:lstStyle/>
          <a:p>
            <a:pPr algn="ctr"/>
            <a:r>
              <a:rPr lang="en-US" dirty="0">
                <a:solidFill>
                  <a:schemeClr val="accent2"/>
                </a:solidFill>
              </a:rPr>
              <a:t>49%</a:t>
            </a:r>
          </a:p>
        </p:txBody>
      </p:sp>
      <p:sp>
        <p:nvSpPr>
          <p:cNvPr id="7" name="TextBox 6"/>
          <p:cNvSpPr txBox="1"/>
          <p:nvPr/>
        </p:nvSpPr>
        <p:spPr>
          <a:xfrm>
            <a:off x="5265283" y="1023877"/>
            <a:ext cx="2122602" cy="369332"/>
          </a:xfrm>
          <a:prstGeom prst="rect">
            <a:avLst/>
          </a:prstGeom>
          <a:noFill/>
        </p:spPr>
        <p:txBody>
          <a:bodyPr wrap="square" rtlCol="0">
            <a:spAutoFit/>
          </a:bodyPr>
          <a:lstStyle/>
          <a:p>
            <a:pPr algn="ctr"/>
            <a:r>
              <a:rPr lang="en-US">
                <a:solidFill>
                  <a:schemeClr val="accent4"/>
                </a:solidFill>
              </a:rPr>
              <a:t>94%</a:t>
            </a:r>
            <a:endParaRPr lang="en-US" dirty="0">
              <a:solidFill>
                <a:schemeClr val="accent4"/>
              </a:solidFill>
            </a:endParaRPr>
          </a:p>
        </p:txBody>
      </p:sp>
      <p:sp>
        <p:nvSpPr>
          <p:cNvPr id="8" name="TextBox 7"/>
          <p:cNvSpPr txBox="1"/>
          <p:nvPr/>
        </p:nvSpPr>
        <p:spPr>
          <a:xfrm>
            <a:off x="6539255" y="2035789"/>
            <a:ext cx="2122602" cy="369332"/>
          </a:xfrm>
          <a:prstGeom prst="rect">
            <a:avLst/>
          </a:prstGeom>
          <a:noFill/>
        </p:spPr>
        <p:txBody>
          <a:bodyPr wrap="square" rtlCol="0">
            <a:spAutoFit/>
          </a:bodyPr>
          <a:lstStyle/>
          <a:p>
            <a:pPr algn="ctr"/>
            <a:r>
              <a:rPr lang="en-US" dirty="0">
                <a:solidFill>
                  <a:srgbClr val="76D6FF"/>
                </a:solidFill>
              </a:rPr>
              <a:t>64%</a:t>
            </a:r>
          </a:p>
        </p:txBody>
      </p:sp>
      <p:sp>
        <p:nvSpPr>
          <p:cNvPr id="9" name="TextBox 8"/>
          <p:cNvSpPr txBox="1"/>
          <p:nvPr/>
        </p:nvSpPr>
        <p:spPr>
          <a:xfrm>
            <a:off x="6326584" y="3952100"/>
            <a:ext cx="2122602" cy="369332"/>
          </a:xfrm>
          <a:prstGeom prst="rect">
            <a:avLst/>
          </a:prstGeom>
          <a:noFill/>
        </p:spPr>
        <p:txBody>
          <a:bodyPr wrap="square" rtlCol="0">
            <a:spAutoFit/>
          </a:bodyPr>
          <a:lstStyle/>
          <a:p>
            <a:pPr algn="ctr"/>
            <a:r>
              <a:rPr lang="en-US" dirty="0">
                <a:solidFill>
                  <a:schemeClr val="accent1"/>
                </a:solidFill>
              </a:rPr>
              <a:t>5%</a:t>
            </a:r>
          </a:p>
        </p:txBody>
      </p:sp>
      <p:sp>
        <p:nvSpPr>
          <p:cNvPr id="10" name="TextBox 9"/>
          <p:cNvSpPr txBox="1"/>
          <p:nvPr/>
        </p:nvSpPr>
        <p:spPr>
          <a:xfrm>
            <a:off x="1065069" y="4460912"/>
            <a:ext cx="2079152" cy="923330"/>
          </a:xfrm>
          <a:prstGeom prst="rect">
            <a:avLst/>
          </a:prstGeom>
          <a:noFill/>
        </p:spPr>
        <p:txBody>
          <a:bodyPr wrap="square" rtlCol="0">
            <a:spAutoFit/>
          </a:bodyPr>
          <a:lstStyle/>
          <a:p>
            <a:pPr algn="ctr"/>
            <a:r>
              <a:rPr lang="en-US" dirty="0">
                <a:solidFill>
                  <a:srgbClr val="D883FF"/>
                </a:solidFill>
              </a:rPr>
              <a:t>Implements </a:t>
            </a:r>
            <a:r>
              <a:rPr lang="en-US" b="1" u="sng" dirty="0">
                <a:solidFill>
                  <a:srgbClr val="D883FF"/>
                </a:solidFill>
              </a:rPr>
              <a:t>all</a:t>
            </a:r>
            <a:r>
              <a:rPr lang="en-US" dirty="0">
                <a:solidFill>
                  <a:srgbClr val="D883FF"/>
                </a:solidFill>
              </a:rPr>
              <a:t> lessons and </a:t>
            </a:r>
            <a:r>
              <a:rPr lang="en-US" b="1" u="sng" dirty="0">
                <a:solidFill>
                  <a:srgbClr val="D883FF"/>
                </a:solidFill>
              </a:rPr>
              <a:t>all</a:t>
            </a:r>
            <a:r>
              <a:rPr lang="en-US" dirty="0">
                <a:solidFill>
                  <a:srgbClr val="D883FF"/>
                </a:solidFill>
              </a:rPr>
              <a:t> of the components.</a:t>
            </a:r>
          </a:p>
        </p:txBody>
      </p:sp>
      <p:sp>
        <p:nvSpPr>
          <p:cNvPr id="11" name="TextBox 10"/>
          <p:cNvSpPr txBox="1"/>
          <p:nvPr/>
        </p:nvSpPr>
        <p:spPr>
          <a:xfrm>
            <a:off x="515002" y="2766236"/>
            <a:ext cx="2217651" cy="923330"/>
          </a:xfrm>
          <a:prstGeom prst="rect">
            <a:avLst/>
          </a:prstGeom>
          <a:noFill/>
        </p:spPr>
        <p:txBody>
          <a:bodyPr wrap="square" rtlCol="0">
            <a:spAutoFit/>
          </a:bodyPr>
          <a:lstStyle/>
          <a:p>
            <a:pPr algn="ctr"/>
            <a:r>
              <a:rPr lang="en-US" dirty="0">
                <a:solidFill>
                  <a:srgbClr val="0070C0"/>
                </a:solidFill>
              </a:rPr>
              <a:t>Implements </a:t>
            </a:r>
            <a:r>
              <a:rPr lang="en-US" b="1" u="sng" dirty="0">
                <a:solidFill>
                  <a:srgbClr val="0070C0"/>
                </a:solidFill>
              </a:rPr>
              <a:t>all</a:t>
            </a:r>
            <a:r>
              <a:rPr lang="en-US" b="1" dirty="0">
                <a:solidFill>
                  <a:srgbClr val="0070C0"/>
                </a:solidFill>
              </a:rPr>
              <a:t> </a:t>
            </a:r>
            <a:r>
              <a:rPr lang="en-US" dirty="0">
                <a:solidFill>
                  <a:srgbClr val="0070C0"/>
                </a:solidFill>
              </a:rPr>
              <a:t>lessons and </a:t>
            </a:r>
            <a:r>
              <a:rPr lang="en-US" b="1" u="sng" dirty="0">
                <a:solidFill>
                  <a:srgbClr val="0070C0"/>
                </a:solidFill>
              </a:rPr>
              <a:t>some</a:t>
            </a:r>
            <a:r>
              <a:rPr lang="en-US" dirty="0">
                <a:solidFill>
                  <a:srgbClr val="0070C0"/>
                </a:solidFill>
              </a:rPr>
              <a:t> of the components.</a:t>
            </a:r>
          </a:p>
        </p:txBody>
      </p:sp>
      <p:sp>
        <p:nvSpPr>
          <p:cNvPr id="12" name="TextBox 11"/>
          <p:cNvSpPr txBox="1"/>
          <p:nvPr/>
        </p:nvSpPr>
        <p:spPr>
          <a:xfrm>
            <a:off x="1290954" y="1205688"/>
            <a:ext cx="2122602" cy="923330"/>
          </a:xfrm>
          <a:prstGeom prst="rect">
            <a:avLst/>
          </a:prstGeom>
          <a:noFill/>
        </p:spPr>
        <p:txBody>
          <a:bodyPr wrap="square" rtlCol="0">
            <a:spAutoFit/>
          </a:bodyPr>
          <a:lstStyle/>
          <a:p>
            <a:pPr algn="ctr"/>
            <a:r>
              <a:rPr lang="en-US" dirty="0">
                <a:solidFill>
                  <a:schemeClr val="accent6"/>
                </a:solidFill>
              </a:rPr>
              <a:t>Implements </a:t>
            </a:r>
            <a:r>
              <a:rPr lang="en-US" b="1" u="sng" dirty="0">
                <a:solidFill>
                  <a:schemeClr val="accent6"/>
                </a:solidFill>
              </a:rPr>
              <a:t>some</a:t>
            </a:r>
            <a:r>
              <a:rPr lang="en-US" b="1" dirty="0">
                <a:solidFill>
                  <a:schemeClr val="accent6"/>
                </a:solidFill>
              </a:rPr>
              <a:t> </a:t>
            </a:r>
            <a:r>
              <a:rPr lang="en-US" dirty="0">
                <a:solidFill>
                  <a:schemeClr val="accent6"/>
                </a:solidFill>
              </a:rPr>
              <a:t>lessons and </a:t>
            </a:r>
            <a:r>
              <a:rPr lang="en-US" u="sng" dirty="0">
                <a:solidFill>
                  <a:schemeClr val="accent6"/>
                </a:solidFill>
              </a:rPr>
              <a:t>all</a:t>
            </a:r>
            <a:r>
              <a:rPr lang="en-US" dirty="0">
                <a:solidFill>
                  <a:schemeClr val="accent6"/>
                </a:solidFill>
              </a:rPr>
              <a:t> of the components.</a:t>
            </a:r>
          </a:p>
        </p:txBody>
      </p:sp>
      <p:sp>
        <p:nvSpPr>
          <p:cNvPr id="13" name="TextBox 12"/>
          <p:cNvSpPr txBox="1"/>
          <p:nvPr/>
        </p:nvSpPr>
        <p:spPr>
          <a:xfrm>
            <a:off x="3320235" y="568469"/>
            <a:ext cx="2122602" cy="923330"/>
          </a:xfrm>
          <a:prstGeom prst="rect">
            <a:avLst/>
          </a:prstGeom>
          <a:noFill/>
        </p:spPr>
        <p:txBody>
          <a:bodyPr wrap="square" rtlCol="0">
            <a:spAutoFit/>
          </a:bodyPr>
          <a:lstStyle/>
          <a:p>
            <a:pPr algn="ctr"/>
            <a:r>
              <a:rPr lang="en-US" dirty="0">
                <a:solidFill>
                  <a:schemeClr val="accent2"/>
                </a:solidFill>
              </a:rPr>
              <a:t>Implements </a:t>
            </a:r>
            <a:r>
              <a:rPr lang="en-US" b="1" u="sng" dirty="0">
                <a:solidFill>
                  <a:schemeClr val="accent2"/>
                </a:solidFill>
              </a:rPr>
              <a:t>some</a:t>
            </a:r>
            <a:r>
              <a:rPr lang="en-US" b="1" dirty="0">
                <a:solidFill>
                  <a:schemeClr val="accent2"/>
                </a:solidFill>
              </a:rPr>
              <a:t> </a:t>
            </a:r>
            <a:r>
              <a:rPr lang="en-US" dirty="0">
                <a:solidFill>
                  <a:schemeClr val="accent2"/>
                </a:solidFill>
              </a:rPr>
              <a:t>lessons and </a:t>
            </a:r>
            <a:r>
              <a:rPr lang="en-US" u="sng" dirty="0">
                <a:solidFill>
                  <a:schemeClr val="accent2"/>
                </a:solidFill>
              </a:rPr>
              <a:t>some</a:t>
            </a:r>
            <a:r>
              <a:rPr lang="en-US" dirty="0">
                <a:solidFill>
                  <a:schemeClr val="accent2"/>
                </a:solidFill>
              </a:rPr>
              <a:t> of the components.</a:t>
            </a:r>
          </a:p>
        </p:txBody>
      </p:sp>
      <p:sp>
        <p:nvSpPr>
          <p:cNvPr id="14" name="TextBox 13"/>
          <p:cNvSpPr txBox="1"/>
          <p:nvPr/>
        </p:nvSpPr>
        <p:spPr>
          <a:xfrm>
            <a:off x="5488846" y="483541"/>
            <a:ext cx="2122602" cy="1477328"/>
          </a:xfrm>
          <a:prstGeom prst="rect">
            <a:avLst/>
          </a:prstGeom>
          <a:noFill/>
        </p:spPr>
        <p:txBody>
          <a:bodyPr wrap="square" rtlCol="0">
            <a:spAutoFit/>
          </a:bodyPr>
          <a:lstStyle/>
          <a:p>
            <a:pPr algn="ctr"/>
            <a:r>
              <a:rPr lang="en-US" dirty="0">
                <a:solidFill>
                  <a:schemeClr val="accent4"/>
                </a:solidFill>
              </a:rPr>
              <a:t>Implements </a:t>
            </a:r>
            <a:r>
              <a:rPr lang="en-US" u="sng" dirty="0">
                <a:solidFill>
                  <a:schemeClr val="accent4"/>
                </a:solidFill>
              </a:rPr>
              <a:t>all </a:t>
            </a:r>
            <a:r>
              <a:rPr lang="en-US" dirty="0">
                <a:solidFill>
                  <a:schemeClr val="accent4"/>
                </a:solidFill>
              </a:rPr>
              <a:t>lessons and </a:t>
            </a:r>
            <a:r>
              <a:rPr lang="en-US" u="sng" dirty="0">
                <a:solidFill>
                  <a:schemeClr val="accent4"/>
                </a:solidFill>
              </a:rPr>
              <a:t>all</a:t>
            </a:r>
            <a:r>
              <a:rPr lang="en-US" dirty="0">
                <a:solidFill>
                  <a:schemeClr val="accent4"/>
                </a:solidFill>
              </a:rPr>
              <a:t> components and </a:t>
            </a:r>
            <a:r>
              <a:rPr lang="en-US" u="sng" dirty="0">
                <a:solidFill>
                  <a:schemeClr val="accent4"/>
                </a:solidFill>
              </a:rPr>
              <a:t>adds in</a:t>
            </a:r>
            <a:r>
              <a:rPr lang="en-US" dirty="0">
                <a:solidFill>
                  <a:schemeClr val="accent4"/>
                </a:solidFill>
              </a:rPr>
              <a:t> additional practice.</a:t>
            </a:r>
          </a:p>
        </p:txBody>
      </p:sp>
      <p:sp>
        <p:nvSpPr>
          <p:cNvPr id="15" name="TextBox 14"/>
          <p:cNvSpPr txBox="1"/>
          <p:nvPr/>
        </p:nvSpPr>
        <p:spPr>
          <a:xfrm>
            <a:off x="6539255" y="1995694"/>
            <a:ext cx="2122602" cy="1477328"/>
          </a:xfrm>
          <a:prstGeom prst="rect">
            <a:avLst/>
          </a:prstGeom>
          <a:noFill/>
        </p:spPr>
        <p:txBody>
          <a:bodyPr wrap="square" rtlCol="0">
            <a:spAutoFit/>
          </a:bodyPr>
          <a:lstStyle/>
          <a:p>
            <a:pPr algn="ctr"/>
            <a:r>
              <a:rPr lang="en-US" dirty="0">
                <a:solidFill>
                  <a:srgbClr val="76D6FF"/>
                </a:solidFill>
              </a:rPr>
              <a:t>Implements </a:t>
            </a:r>
            <a:r>
              <a:rPr lang="en-US" u="sng" dirty="0">
                <a:solidFill>
                  <a:srgbClr val="76D6FF"/>
                </a:solidFill>
              </a:rPr>
              <a:t>some</a:t>
            </a:r>
            <a:r>
              <a:rPr lang="en-US" dirty="0">
                <a:solidFill>
                  <a:srgbClr val="76D6FF"/>
                </a:solidFill>
              </a:rPr>
              <a:t> lessons and </a:t>
            </a:r>
            <a:r>
              <a:rPr lang="en-US" u="sng" dirty="0">
                <a:solidFill>
                  <a:srgbClr val="76D6FF"/>
                </a:solidFill>
              </a:rPr>
              <a:t>some</a:t>
            </a:r>
            <a:r>
              <a:rPr lang="en-US" dirty="0">
                <a:solidFill>
                  <a:srgbClr val="76D6FF"/>
                </a:solidFill>
              </a:rPr>
              <a:t> components and </a:t>
            </a:r>
            <a:r>
              <a:rPr lang="en-US" u="sng" dirty="0">
                <a:solidFill>
                  <a:srgbClr val="76D6FF"/>
                </a:solidFill>
              </a:rPr>
              <a:t>includes</a:t>
            </a:r>
            <a:r>
              <a:rPr lang="en-US" dirty="0">
                <a:solidFill>
                  <a:srgbClr val="76D6FF"/>
                </a:solidFill>
              </a:rPr>
              <a:t> technology games.</a:t>
            </a:r>
          </a:p>
        </p:txBody>
      </p:sp>
      <p:sp>
        <p:nvSpPr>
          <p:cNvPr id="16" name="TextBox 15"/>
          <p:cNvSpPr txBox="1"/>
          <p:nvPr/>
        </p:nvSpPr>
        <p:spPr>
          <a:xfrm>
            <a:off x="6326584" y="3859767"/>
            <a:ext cx="2122602" cy="923330"/>
          </a:xfrm>
          <a:prstGeom prst="rect">
            <a:avLst/>
          </a:prstGeom>
          <a:noFill/>
        </p:spPr>
        <p:txBody>
          <a:bodyPr wrap="square" rtlCol="0">
            <a:spAutoFit/>
          </a:bodyPr>
          <a:lstStyle/>
          <a:p>
            <a:pPr algn="ctr"/>
            <a:r>
              <a:rPr lang="en-US" dirty="0">
                <a:solidFill>
                  <a:schemeClr val="accent1"/>
                </a:solidFill>
              </a:rPr>
              <a:t>Implements a totally </a:t>
            </a:r>
            <a:r>
              <a:rPr lang="en-US" u="sng" dirty="0">
                <a:solidFill>
                  <a:schemeClr val="accent1"/>
                </a:solidFill>
              </a:rPr>
              <a:t>separate</a:t>
            </a:r>
            <a:r>
              <a:rPr lang="en-US" dirty="0">
                <a:solidFill>
                  <a:schemeClr val="accent1"/>
                </a:solidFill>
              </a:rPr>
              <a:t> intervention.</a:t>
            </a:r>
          </a:p>
        </p:txBody>
      </p:sp>
      <p:sp>
        <p:nvSpPr>
          <p:cNvPr id="17" name="Footer Placeholder 16"/>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28336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ssolv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dissolv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grpId="0" nodeType="clickEffect">
                                  <p:stCondLst>
                                    <p:cond delay="0"/>
                                  </p:stCondLst>
                                  <p:childTnLst>
                                    <p:animEffect transition="out" filter="dissolv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dissolve">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xit" presetSubtype="0" fill="hold" grpId="0" nodeType="clickEffect">
                                  <p:stCondLst>
                                    <p:cond delay="0"/>
                                  </p:stCondLst>
                                  <p:childTnLst>
                                    <p:animEffect transition="out" filter="dissolve">
                                      <p:cBhvr>
                                        <p:cTn id="66" dur="500"/>
                                        <p:tgtEl>
                                          <p:spTgt spid="16"/>
                                        </p:tgtEl>
                                      </p:cBhvr>
                                    </p:animEffect>
                                    <p:set>
                                      <p:cBhvr>
                                        <p:cTn id="67" dur="1" fill="hold">
                                          <p:stCondLst>
                                            <p:cond delay="499"/>
                                          </p:stCondLst>
                                        </p:cTn>
                                        <p:tgtEl>
                                          <p:spTgt spid="1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dissolve">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37936" y="1543050"/>
            <a:ext cx="4100988" cy="3386137"/>
          </a:xfrm>
          <a:prstGeom prst="rect">
            <a:avLst/>
          </a:prstGeom>
        </p:spPr>
      </p:pic>
      <p:sp>
        <p:nvSpPr>
          <p:cNvPr id="3" name="TextBox 2"/>
          <p:cNvSpPr txBox="1"/>
          <p:nvPr/>
        </p:nvSpPr>
        <p:spPr>
          <a:xfrm>
            <a:off x="1065069" y="4534494"/>
            <a:ext cx="2079152" cy="923330"/>
          </a:xfrm>
          <a:prstGeom prst="rect">
            <a:avLst/>
          </a:prstGeom>
          <a:noFill/>
        </p:spPr>
        <p:txBody>
          <a:bodyPr wrap="square" rtlCol="0">
            <a:spAutoFit/>
          </a:bodyPr>
          <a:lstStyle/>
          <a:p>
            <a:pPr algn="ctr"/>
            <a:r>
              <a:rPr lang="en-US" dirty="0">
                <a:solidFill>
                  <a:srgbClr val="D883FF"/>
                </a:solidFill>
              </a:rPr>
              <a:t>Implements </a:t>
            </a:r>
            <a:r>
              <a:rPr lang="en-US" b="1" u="sng" dirty="0">
                <a:solidFill>
                  <a:srgbClr val="D883FF"/>
                </a:solidFill>
              </a:rPr>
              <a:t>all</a:t>
            </a:r>
            <a:r>
              <a:rPr lang="en-US" dirty="0">
                <a:solidFill>
                  <a:srgbClr val="D883FF"/>
                </a:solidFill>
              </a:rPr>
              <a:t> lessons and </a:t>
            </a:r>
            <a:r>
              <a:rPr lang="en-US" b="1" u="sng" dirty="0">
                <a:solidFill>
                  <a:srgbClr val="D883FF"/>
                </a:solidFill>
              </a:rPr>
              <a:t>all</a:t>
            </a:r>
            <a:r>
              <a:rPr lang="en-US" dirty="0">
                <a:solidFill>
                  <a:srgbClr val="D883FF"/>
                </a:solidFill>
              </a:rPr>
              <a:t> of the components.</a:t>
            </a:r>
          </a:p>
        </p:txBody>
      </p:sp>
      <p:sp>
        <p:nvSpPr>
          <p:cNvPr id="4" name="TextBox 3"/>
          <p:cNvSpPr txBox="1"/>
          <p:nvPr/>
        </p:nvSpPr>
        <p:spPr>
          <a:xfrm>
            <a:off x="515003" y="2774453"/>
            <a:ext cx="2217651" cy="923330"/>
          </a:xfrm>
          <a:prstGeom prst="rect">
            <a:avLst/>
          </a:prstGeom>
          <a:noFill/>
        </p:spPr>
        <p:txBody>
          <a:bodyPr wrap="square" rtlCol="0">
            <a:spAutoFit/>
          </a:bodyPr>
          <a:lstStyle/>
          <a:p>
            <a:pPr algn="ctr"/>
            <a:r>
              <a:rPr lang="en-US" dirty="0">
                <a:solidFill>
                  <a:srgbClr val="0070C0"/>
                </a:solidFill>
              </a:rPr>
              <a:t>Implements </a:t>
            </a:r>
            <a:r>
              <a:rPr lang="en-US" b="1" u="sng" dirty="0">
                <a:solidFill>
                  <a:srgbClr val="0070C0"/>
                </a:solidFill>
              </a:rPr>
              <a:t>all</a:t>
            </a:r>
            <a:r>
              <a:rPr lang="en-US" b="1" dirty="0">
                <a:solidFill>
                  <a:srgbClr val="0070C0"/>
                </a:solidFill>
              </a:rPr>
              <a:t> </a:t>
            </a:r>
            <a:r>
              <a:rPr lang="en-US" dirty="0">
                <a:solidFill>
                  <a:srgbClr val="0070C0"/>
                </a:solidFill>
              </a:rPr>
              <a:t>lessons and </a:t>
            </a:r>
            <a:r>
              <a:rPr lang="en-US" b="1" u="sng" dirty="0">
                <a:solidFill>
                  <a:srgbClr val="0070C0"/>
                </a:solidFill>
              </a:rPr>
              <a:t>some</a:t>
            </a:r>
            <a:r>
              <a:rPr lang="en-US" dirty="0">
                <a:solidFill>
                  <a:srgbClr val="0070C0"/>
                </a:solidFill>
              </a:rPr>
              <a:t> of the components.</a:t>
            </a:r>
          </a:p>
        </p:txBody>
      </p:sp>
      <p:sp>
        <p:nvSpPr>
          <p:cNvPr id="5" name="TextBox 4"/>
          <p:cNvSpPr txBox="1"/>
          <p:nvPr/>
        </p:nvSpPr>
        <p:spPr>
          <a:xfrm>
            <a:off x="1294832" y="1205687"/>
            <a:ext cx="2122602" cy="923330"/>
          </a:xfrm>
          <a:prstGeom prst="rect">
            <a:avLst/>
          </a:prstGeom>
          <a:noFill/>
        </p:spPr>
        <p:txBody>
          <a:bodyPr wrap="square" rtlCol="0">
            <a:spAutoFit/>
          </a:bodyPr>
          <a:lstStyle/>
          <a:p>
            <a:pPr algn="ctr"/>
            <a:r>
              <a:rPr lang="en-US" dirty="0">
                <a:solidFill>
                  <a:schemeClr val="accent6"/>
                </a:solidFill>
              </a:rPr>
              <a:t>Implements </a:t>
            </a:r>
            <a:r>
              <a:rPr lang="en-US" b="1" u="sng" dirty="0">
                <a:solidFill>
                  <a:schemeClr val="accent6"/>
                </a:solidFill>
              </a:rPr>
              <a:t>some</a:t>
            </a:r>
            <a:r>
              <a:rPr lang="en-US" b="1" dirty="0">
                <a:solidFill>
                  <a:schemeClr val="accent6"/>
                </a:solidFill>
              </a:rPr>
              <a:t> </a:t>
            </a:r>
            <a:r>
              <a:rPr lang="en-US" dirty="0">
                <a:solidFill>
                  <a:schemeClr val="accent6"/>
                </a:solidFill>
              </a:rPr>
              <a:t>lessons and </a:t>
            </a:r>
            <a:r>
              <a:rPr lang="en-US" u="sng" dirty="0">
                <a:solidFill>
                  <a:schemeClr val="accent6"/>
                </a:solidFill>
              </a:rPr>
              <a:t>all</a:t>
            </a:r>
            <a:r>
              <a:rPr lang="en-US" dirty="0">
                <a:solidFill>
                  <a:schemeClr val="accent6"/>
                </a:solidFill>
              </a:rPr>
              <a:t> of the components.</a:t>
            </a:r>
          </a:p>
        </p:txBody>
      </p:sp>
      <p:sp>
        <p:nvSpPr>
          <p:cNvPr id="6" name="TextBox 5"/>
          <p:cNvSpPr txBox="1"/>
          <p:nvPr/>
        </p:nvSpPr>
        <p:spPr>
          <a:xfrm>
            <a:off x="3320235" y="619720"/>
            <a:ext cx="2122602" cy="923330"/>
          </a:xfrm>
          <a:prstGeom prst="rect">
            <a:avLst/>
          </a:prstGeom>
          <a:noFill/>
        </p:spPr>
        <p:txBody>
          <a:bodyPr wrap="square" rtlCol="0">
            <a:spAutoFit/>
          </a:bodyPr>
          <a:lstStyle/>
          <a:p>
            <a:pPr algn="ctr"/>
            <a:r>
              <a:rPr lang="en-US" dirty="0">
                <a:solidFill>
                  <a:schemeClr val="accent2"/>
                </a:solidFill>
              </a:rPr>
              <a:t>Implements </a:t>
            </a:r>
            <a:r>
              <a:rPr lang="en-US" b="1" u="sng" dirty="0">
                <a:solidFill>
                  <a:schemeClr val="accent2"/>
                </a:solidFill>
              </a:rPr>
              <a:t>some</a:t>
            </a:r>
            <a:r>
              <a:rPr lang="en-US" b="1" dirty="0">
                <a:solidFill>
                  <a:schemeClr val="accent2"/>
                </a:solidFill>
              </a:rPr>
              <a:t> </a:t>
            </a:r>
            <a:r>
              <a:rPr lang="en-US" dirty="0">
                <a:solidFill>
                  <a:schemeClr val="accent2"/>
                </a:solidFill>
              </a:rPr>
              <a:t>lessons and </a:t>
            </a:r>
            <a:r>
              <a:rPr lang="en-US" u="sng" dirty="0">
                <a:solidFill>
                  <a:schemeClr val="accent2"/>
                </a:solidFill>
              </a:rPr>
              <a:t>some</a:t>
            </a:r>
            <a:r>
              <a:rPr lang="en-US" dirty="0">
                <a:solidFill>
                  <a:schemeClr val="accent2"/>
                </a:solidFill>
              </a:rPr>
              <a:t> of the components.</a:t>
            </a:r>
          </a:p>
        </p:txBody>
      </p:sp>
      <p:sp>
        <p:nvSpPr>
          <p:cNvPr id="7" name="TextBox 6"/>
          <p:cNvSpPr txBox="1"/>
          <p:nvPr/>
        </p:nvSpPr>
        <p:spPr>
          <a:xfrm>
            <a:off x="5265283" y="467023"/>
            <a:ext cx="2122602" cy="1477328"/>
          </a:xfrm>
          <a:prstGeom prst="rect">
            <a:avLst/>
          </a:prstGeom>
          <a:noFill/>
        </p:spPr>
        <p:txBody>
          <a:bodyPr wrap="square" rtlCol="0">
            <a:spAutoFit/>
          </a:bodyPr>
          <a:lstStyle/>
          <a:p>
            <a:pPr algn="ctr"/>
            <a:r>
              <a:rPr lang="en-US" dirty="0">
                <a:solidFill>
                  <a:schemeClr val="accent4"/>
                </a:solidFill>
              </a:rPr>
              <a:t>Implements </a:t>
            </a:r>
            <a:r>
              <a:rPr lang="en-US" u="sng" dirty="0">
                <a:solidFill>
                  <a:schemeClr val="accent4"/>
                </a:solidFill>
              </a:rPr>
              <a:t>all </a:t>
            </a:r>
            <a:r>
              <a:rPr lang="en-US" dirty="0">
                <a:solidFill>
                  <a:schemeClr val="accent4"/>
                </a:solidFill>
              </a:rPr>
              <a:t>lessons and </a:t>
            </a:r>
            <a:r>
              <a:rPr lang="en-US" u="sng" dirty="0">
                <a:solidFill>
                  <a:schemeClr val="accent4"/>
                </a:solidFill>
              </a:rPr>
              <a:t>all</a:t>
            </a:r>
            <a:r>
              <a:rPr lang="en-US" dirty="0">
                <a:solidFill>
                  <a:schemeClr val="accent4"/>
                </a:solidFill>
              </a:rPr>
              <a:t> components and </a:t>
            </a:r>
            <a:r>
              <a:rPr lang="en-US" u="sng" dirty="0">
                <a:solidFill>
                  <a:schemeClr val="accent4"/>
                </a:solidFill>
              </a:rPr>
              <a:t>adds in</a:t>
            </a:r>
            <a:r>
              <a:rPr lang="en-US" dirty="0">
                <a:solidFill>
                  <a:schemeClr val="accent4"/>
                </a:solidFill>
              </a:rPr>
              <a:t> additional practice.</a:t>
            </a:r>
          </a:p>
        </p:txBody>
      </p:sp>
      <p:sp>
        <p:nvSpPr>
          <p:cNvPr id="8" name="TextBox 7"/>
          <p:cNvSpPr txBox="1"/>
          <p:nvPr/>
        </p:nvSpPr>
        <p:spPr>
          <a:xfrm>
            <a:off x="6539255" y="2035789"/>
            <a:ext cx="2122602" cy="1477328"/>
          </a:xfrm>
          <a:prstGeom prst="rect">
            <a:avLst/>
          </a:prstGeom>
          <a:noFill/>
        </p:spPr>
        <p:txBody>
          <a:bodyPr wrap="square" rtlCol="0">
            <a:spAutoFit/>
          </a:bodyPr>
          <a:lstStyle/>
          <a:p>
            <a:pPr algn="ctr"/>
            <a:r>
              <a:rPr lang="en-US" dirty="0">
                <a:solidFill>
                  <a:srgbClr val="76D6FF"/>
                </a:solidFill>
              </a:rPr>
              <a:t>Implements </a:t>
            </a:r>
            <a:r>
              <a:rPr lang="en-US" u="sng" dirty="0">
                <a:solidFill>
                  <a:srgbClr val="76D6FF"/>
                </a:solidFill>
              </a:rPr>
              <a:t>some</a:t>
            </a:r>
            <a:r>
              <a:rPr lang="en-US" dirty="0">
                <a:solidFill>
                  <a:srgbClr val="76D6FF"/>
                </a:solidFill>
              </a:rPr>
              <a:t> lessons and </a:t>
            </a:r>
            <a:r>
              <a:rPr lang="en-US" u="sng" dirty="0">
                <a:solidFill>
                  <a:srgbClr val="76D6FF"/>
                </a:solidFill>
              </a:rPr>
              <a:t>some</a:t>
            </a:r>
            <a:r>
              <a:rPr lang="en-US" dirty="0">
                <a:solidFill>
                  <a:srgbClr val="76D6FF"/>
                </a:solidFill>
              </a:rPr>
              <a:t> components and </a:t>
            </a:r>
            <a:r>
              <a:rPr lang="en-US" u="sng" dirty="0">
                <a:solidFill>
                  <a:srgbClr val="76D6FF"/>
                </a:solidFill>
              </a:rPr>
              <a:t>includes</a:t>
            </a:r>
            <a:r>
              <a:rPr lang="en-US" dirty="0">
                <a:solidFill>
                  <a:srgbClr val="76D6FF"/>
                </a:solidFill>
              </a:rPr>
              <a:t> technology games.</a:t>
            </a:r>
          </a:p>
        </p:txBody>
      </p:sp>
      <p:sp>
        <p:nvSpPr>
          <p:cNvPr id="9" name="TextBox 8"/>
          <p:cNvSpPr txBox="1"/>
          <p:nvPr/>
        </p:nvSpPr>
        <p:spPr>
          <a:xfrm>
            <a:off x="6326584" y="3952100"/>
            <a:ext cx="2122602" cy="923330"/>
          </a:xfrm>
          <a:prstGeom prst="rect">
            <a:avLst/>
          </a:prstGeom>
          <a:noFill/>
        </p:spPr>
        <p:txBody>
          <a:bodyPr wrap="square" rtlCol="0">
            <a:spAutoFit/>
          </a:bodyPr>
          <a:lstStyle/>
          <a:p>
            <a:pPr algn="ctr"/>
            <a:r>
              <a:rPr lang="en-US" dirty="0">
                <a:solidFill>
                  <a:schemeClr val="accent1"/>
                </a:solidFill>
              </a:rPr>
              <a:t>Implements a totally </a:t>
            </a:r>
            <a:r>
              <a:rPr lang="en-US" u="sng" dirty="0">
                <a:solidFill>
                  <a:schemeClr val="accent1"/>
                </a:solidFill>
              </a:rPr>
              <a:t>separate</a:t>
            </a:r>
            <a:r>
              <a:rPr lang="en-US" dirty="0">
                <a:solidFill>
                  <a:schemeClr val="accent1"/>
                </a:solidFill>
              </a:rPr>
              <a:t> intervention.</a:t>
            </a:r>
          </a:p>
        </p:txBody>
      </p:sp>
      <p:sp>
        <p:nvSpPr>
          <p:cNvPr id="10" name="TextBox 9"/>
          <p:cNvSpPr txBox="1"/>
          <p:nvPr/>
        </p:nvSpPr>
        <p:spPr>
          <a:xfrm>
            <a:off x="1171575" y="5743575"/>
            <a:ext cx="184731" cy="369332"/>
          </a:xfrm>
          <a:prstGeom prst="rect">
            <a:avLst/>
          </a:prstGeom>
          <a:noFill/>
        </p:spPr>
        <p:txBody>
          <a:bodyPr wrap="none" rtlCol="0">
            <a:spAutoFit/>
          </a:bodyPr>
          <a:lstStyle/>
          <a:p>
            <a:endParaRPr lang="en-US"/>
          </a:p>
        </p:txBody>
      </p:sp>
      <p:sp>
        <p:nvSpPr>
          <p:cNvPr id="11" name="Footer Placeholder 10"/>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8125615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6240" y="1591310"/>
            <a:ext cx="6705600" cy="1663700"/>
          </a:xfrm>
          <a:prstGeom prst="rect">
            <a:avLst/>
          </a:prstGeom>
        </p:spPr>
      </p:pic>
      <p:sp>
        <p:nvSpPr>
          <p:cNvPr id="3" name="TextBox 2"/>
          <p:cNvSpPr txBox="1"/>
          <p:nvPr/>
        </p:nvSpPr>
        <p:spPr>
          <a:xfrm rot="16200000">
            <a:off x="8913134" y="5202366"/>
            <a:ext cx="184731" cy="276999"/>
          </a:xfrm>
          <a:prstGeom prst="rect">
            <a:avLst/>
          </a:prstGeom>
          <a:noFill/>
        </p:spPr>
        <p:txBody>
          <a:bodyPr wrap="none" rtlCol="0">
            <a:spAutoFit/>
          </a:bodyPr>
          <a:lstStyle/>
          <a:p>
            <a:endParaRPr lang="en-US" sz="1200" dirty="0">
              <a:solidFill>
                <a:schemeClr val="accent2"/>
              </a:solidFill>
            </a:endParaRPr>
          </a:p>
        </p:txBody>
      </p:sp>
      <p:sp>
        <p:nvSpPr>
          <p:cNvPr id="4" name="Rectangle 3"/>
          <p:cNvSpPr/>
          <p:nvPr/>
        </p:nvSpPr>
        <p:spPr>
          <a:xfrm>
            <a:off x="228600" y="344091"/>
            <a:ext cx="2958353" cy="8247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Qualitative</a:t>
            </a:r>
          </a:p>
        </p:txBody>
      </p:sp>
      <p:sp>
        <p:nvSpPr>
          <p:cNvPr id="5" name="TextBox 4"/>
          <p:cNvSpPr txBox="1"/>
          <p:nvPr/>
        </p:nvSpPr>
        <p:spPr>
          <a:xfrm rot="16200000">
            <a:off x="8298703" y="5294731"/>
            <a:ext cx="1413592" cy="276999"/>
          </a:xfrm>
          <a:prstGeom prst="rect">
            <a:avLst/>
          </a:prstGeom>
          <a:noFill/>
        </p:spPr>
        <p:txBody>
          <a:bodyPr wrap="none" rtlCol="0">
            <a:spAutoFit/>
          </a:bodyPr>
          <a:lstStyle/>
          <a:p>
            <a:r>
              <a:rPr lang="en-US" sz="1200" dirty="0">
                <a:solidFill>
                  <a:schemeClr val="accent2"/>
                </a:solidFill>
              </a:rPr>
              <a:t>Fuchs et al. (2014)</a:t>
            </a:r>
          </a:p>
        </p:txBody>
      </p:sp>
      <p:sp>
        <p:nvSpPr>
          <p:cNvPr id="6" name="TextBox 5"/>
          <p:cNvSpPr txBox="1"/>
          <p:nvPr/>
        </p:nvSpPr>
        <p:spPr>
          <a:xfrm>
            <a:off x="1095141" y="3894982"/>
            <a:ext cx="2393669" cy="369332"/>
          </a:xfrm>
          <a:prstGeom prst="rect">
            <a:avLst/>
          </a:prstGeom>
          <a:noFill/>
        </p:spPr>
        <p:txBody>
          <a:bodyPr wrap="none" rtlCol="0">
            <a:spAutoFit/>
          </a:bodyPr>
          <a:lstStyle/>
          <a:p>
            <a:r>
              <a:rPr lang="en-US" dirty="0">
                <a:solidFill>
                  <a:schemeClr val="tx2"/>
                </a:solidFill>
              </a:rPr>
              <a:t>“On a score of 1 to 3</a:t>
            </a:r>
            <a:r>
              <a:rPr lang="mr-IN" dirty="0">
                <a:solidFill>
                  <a:schemeClr val="tx2"/>
                </a:solidFill>
              </a:rPr>
              <a:t>…</a:t>
            </a:r>
            <a:r>
              <a:rPr lang="en-US" dirty="0">
                <a:solidFill>
                  <a:schemeClr val="tx2"/>
                </a:solidFill>
              </a:rPr>
              <a:t>”</a:t>
            </a:r>
          </a:p>
        </p:txBody>
      </p:sp>
      <p:sp>
        <p:nvSpPr>
          <p:cNvPr id="7" name="TextBox 6"/>
          <p:cNvSpPr txBox="1"/>
          <p:nvPr/>
        </p:nvSpPr>
        <p:spPr>
          <a:xfrm>
            <a:off x="1095141" y="5040664"/>
            <a:ext cx="3042436" cy="369332"/>
          </a:xfrm>
          <a:prstGeom prst="rect">
            <a:avLst/>
          </a:prstGeom>
          <a:noFill/>
        </p:spPr>
        <p:txBody>
          <a:bodyPr wrap="none" rtlCol="0">
            <a:spAutoFit/>
          </a:bodyPr>
          <a:lstStyle/>
          <a:p>
            <a:r>
              <a:rPr lang="en-US" dirty="0">
                <a:solidFill>
                  <a:schemeClr val="tx2"/>
                </a:solidFill>
              </a:rPr>
              <a:t>“Excellent, Good, Fair, Poor</a:t>
            </a:r>
            <a:r>
              <a:rPr lang="mr-IN" dirty="0">
                <a:solidFill>
                  <a:schemeClr val="tx2"/>
                </a:solidFill>
              </a:rPr>
              <a:t>…</a:t>
            </a:r>
            <a:r>
              <a:rPr lang="en-US" dirty="0">
                <a:solidFill>
                  <a:schemeClr val="tx2"/>
                </a:solidFill>
              </a:rPr>
              <a:t>”</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48060" y="3937938"/>
            <a:ext cx="954228" cy="1908456"/>
          </a:xfrm>
          <a:prstGeom prst="rect">
            <a:avLst/>
          </a:prstGeom>
        </p:spPr>
      </p:pic>
      <p:sp>
        <p:nvSpPr>
          <p:cNvPr id="9" name="Footer Placeholder 8"/>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5689836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37936" y="1543050"/>
            <a:ext cx="4100988" cy="3386137"/>
          </a:xfrm>
          <a:prstGeom prst="rect">
            <a:avLst/>
          </a:prstGeom>
        </p:spPr>
      </p:pic>
      <p:sp>
        <p:nvSpPr>
          <p:cNvPr id="3" name="TextBox 2"/>
          <p:cNvSpPr txBox="1"/>
          <p:nvPr/>
        </p:nvSpPr>
        <p:spPr>
          <a:xfrm>
            <a:off x="1065069" y="4534494"/>
            <a:ext cx="2079152" cy="369332"/>
          </a:xfrm>
          <a:prstGeom prst="rect">
            <a:avLst/>
          </a:prstGeom>
          <a:noFill/>
        </p:spPr>
        <p:txBody>
          <a:bodyPr wrap="square" rtlCol="0">
            <a:spAutoFit/>
          </a:bodyPr>
          <a:lstStyle/>
          <a:p>
            <a:pPr algn="ctr"/>
            <a:r>
              <a:rPr lang="en-US" dirty="0">
                <a:solidFill>
                  <a:srgbClr val="D883FF"/>
                </a:solidFill>
              </a:rPr>
              <a:t>medium</a:t>
            </a:r>
          </a:p>
        </p:txBody>
      </p:sp>
      <p:sp>
        <p:nvSpPr>
          <p:cNvPr id="4" name="TextBox 3"/>
          <p:cNvSpPr txBox="1"/>
          <p:nvPr/>
        </p:nvSpPr>
        <p:spPr>
          <a:xfrm>
            <a:off x="515003" y="2774453"/>
            <a:ext cx="2217651" cy="369332"/>
          </a:xfrm>
          <a:prstGeom prst="rect">
            <a:avLst/>
          </a:prstGeom>
          <a:noFill/>
        </p:spPr>
        <p:txBody>
          <a:bodyPr wrap="square" rtlCol="0">
            <a:spAutoFit/>
          </a:bodyPr>
          <a:lstStyle/>
          <a:p>
            <a:pPr algn="ctr"/>
            <a:r>
              <a:rPr lang="en-US" dirty="0">
                <a:solidFill>
                  <a:srgbClr val="0070C0"/>
                </a:solidFill>
              </a:rPr>
              <a:t>high</a:t>
            </a:r>
          </a:p>
        </p:txBody>
      </p:sp>
      <p:sp>
        <p:nvSpPr>
          <p:cNvPr id="5" name="TextBox 4"/>
          <p:cNvSpPr txBox="1"/>
          <p:nvPr/>
        </p:nvSpPr>
        <p:spPr>
          <a:xfrm>
            <a:off x="1294832" y="1205687"/>
            <a:ext cx="2122602" cy="369332"/>
          </a:xfrm>
          <a:prstGeom prst="rect">
            <a:avLst/>
          </a:prstGeom>
          <a:noFill/>
        </p:spPr>
        <p:txBody>
          <a:bodyPr wrap="square" rtlCol="0">
            <a:spAutoFit/>
          </a:bodyPr>
          <a:lstStyle/>
          <a:p>
            <a:pPr algn="ctr"/>
            <a:r>
              <a:rPr lang="en-US" dirty="0">
                <a:solidFill>
                  <a:schemeClr val="accent6"/>
                </a:solidFill>
              </a:rPr>
              <a:t>low</a:t>
            </a:r>
          </a:p>
        </p:txBody>
      </p:sp>
      <p:sp>
        <p:nvSpPr>
          <p:cNvPr id="6" name="TextBox 5"/>
          <p:cNvSpPr txBox="1"/>
          <p:nvPr/>
        </p:nvSpPr>
        <p:spPr>
          <a:xfrm>
            <a:off x="3320235" y="619720"/>
            <a:ext cx="2122602" cy="369332"/>
          </a:xfrm>
          <a:prstGeom prst="rect">
            <a:avLst/>
          </a:prstGeom>
          <a:noFill/>
        </p:spPr>
        <p:txBody>
          <a:bodyPr wrap="square" rtlCol="0">
            <a:spAutoFit/>
          </a:bodyPr>
          <a:lstStyle/>
          <a:p>
            <a:pPr algn="ctr"/>
            <a:r>
              <a:rPr lang="en-US" dirty="0">
                <a:solidFill>
                  <a:schemeClr val="accent2"/>
                </a:solidFill>
              </a:rPr>
              <a:t>high</a:t>
            </a:r>
          </a:p>
        </p:txBody>
      </p:sp>
      <p:sp>
        <p:nvSpPr>
          <p:cNvPr id="7" name="TextBox 6"/>
          <p:cNvSpPr txBox="1"/>
          <p:nvPr/>
        </p:nvSpPr>
        <p:spPr>
          <a:xfrm>
            <a:off x="5265283" y="1023877"/>
            <a:ext cx="2122602" cy="369332"/>
          </a:xfrm>
          <a:prstGeom prst="rect">
            <a:avLst/>
          </a:prstGeom>
          <a:noFill/>
        </p:spPr>
        <p:txBody>
          <a:bodyPr wrap="square" rtlCol="0">
            <a:spAutoFit/>
          </a:bodyPr>
          <a:lstStyle/>
          <a:p>
            <a:pPr algn="ctr"/>
            <a:r>
              <a:rPr lang="en-US" dirty="0">
                <a:solidFill>
                  <a:schemeClr val="accent4"/>
                </a:solidFill>
              </a:rPr>
              <a:t>high</a:t>
            </a:r>
          </a:p>
        </p:txBody>
      </p:sp>
      <p:sp>
        <p:nvSpPr>
          <p:cNvPr id="8" name="TextBox 7"/>
          <p:cNvSpPr txBox="1"/>
          <p:nvPr/>
        </p:nvSpPr>
        <p:spPr>
          <a:xfrm>
            <a:off x="6539255" y="2035789"/>
            <a:ext cx="2122602" cy="369332"/>
          </a:xfrm>
          <a:prstGeom prst="rect">
            <a:avLst/>
          </a:prstGeom>
          <a:noFill/>
        </p:spPr>
        <p:txBody>
          <a:bodyPr wrap="square" rtlCol="0">
            <a:spAutoFit/>
          </a:bodyPr>
          <a:lstStyle/>
          <a:p>
            <a:pPr algn="ctr"/>
            <a:r>
              <a:rPr lang="en-US" dirty="0">
                <a:solidFill>
                  <a:srgbClr val="76D6FF"/>
                </a:solidFill>
              </a:rPr>
              <a:t>low</a:t>
            </a:r>
          </a:p>
        </p:txBody>
      </p:sp>
      <p:sp>
        <p:nvSpPr>
          <p:cNvPr id="9" name="TextBox 8"/>
          <p:cNvSpPr txBox="1"/>
          <p:nvPr/>
        </p:nvSpPr>
        <p:spPr>
          <a:xfrm>
            <a:off x="6326584" y="3952100"/>
            <a:ext cx="2122602" cy="369332"/>
          </a:xfrm>
          <a:prstGeom prst="rect">
            <a:avLst/>
          </a:prstGeom>
          <a:noFill/>
        </p:spPr>
        <p:txBody>
          <a:bodyPr wrap="square" rtlCol="0">
            <a:spAutoFit/>
          </a:bodyPr>
          <a:lstStyle/>
          <a:p>
            <a:pPr algn="ctr"/>
            <a:r>
              <a:rPr lang="en-US" dirty="0">
                <a:solidFill>
                  <a:schemeClr val="accent1"/>
                </a:solidFill>
              </a:rPr>
              <a:t>high</a:t>
            </a:r>
          </a:p>
        </p:txBody>
      </p:sp>
      <p:sp>
        <p:nvSpPr>
          <p:cNvPr id="10" name="TextBox 9"/>
          <p:cNvSpPr txBox="1"/>
          <p:nvPr/>
        </p:nvSpPr>
        <p:spPr>
          <a:xfrm>
            <a:off x="1065069" y="4419118"/>
            <a:ext cx="2079152" cy="923330"/>
          </a:xfrm>
          <a:prstGeom prst="rect">
            <a:avLst/>
          </a:prstGeom>
          <a:noFill/>
        </p:spPr>
        <p:txBody>
          <a:bodyPr wrap="square" rtlCol="0">
            <a:spAutoFit/>
          </a:bodyPr>
          <a:lstStyle/>
          <a:p>
            <a:pPr algn="ctr"/>
            <a:r>
              <a:rPr lang="en-US" dirty="0">
                <a:solidFill>
                  <a:srgbClr val="D883FF"/>
                </a:solidFill>
              </a:rPr>
              <a:t>Implements </a:t>
            </a:r>
            <a:r>
              <a:rPr lang="en-US" b="1" u="sng" dirty="0">
                <a:solidFill>
                  <a:srgbClr val="D883FF"/>
                </a:solidFill>
              </a:rPr>
              <a:t>all</a:t>
            </a:r>
            <a:r>
              <a:rPr lang="en-US" dirty="0">
                <a:solidFill>
                  <a:srgbClr val="D883FF"/>
                </a:solidFill>
              </a:rPr>
              <a:t> lessons and </a:t>
            </a:r>
            <a:r>
              <a:rPr lang="en-US" b="1" u="sng" dirty="0">
                <a:solidFill>
                  <a:srgbClr val="D883FF"/>
                </a:solidFill>
              </a:rPr>
              <a:t>all</a:t>
            </a:r>
            <a:r>
              <a:rPr lang="en-US" dirty="0">
                <a:solidFill>
                  <a:srgbClr val="D883FF"/>
                </a:solidFill>
              </a:rPr>
              <a:t> of the components.</a:t>
            </a:r>
          </a:p>
        </p:txBody>
      </p:sp>
      <p:sp>
        <p:nvSpPr>
          <p:cNvPr id="11" name="TextBox 10"/>
          <p:cNvSpPr txBox="1"/>
          <p:nvPr/>
        </p:nvSpPr>
        <p:spPr>
          <a:xfrm>
            <a:off x="493464" y="2682120"/>
            <a:ext cx="2217651" cy="923330"/>
          </a:xfrm>
          <a:prstGeom prst="rect">
            <a:avLst/>
          </a:prstGeom>
          <a:noFill/>
        </p:spPr>
        <p:txBody>
          <a:bodyPr wrap="square" rtlCol="0">
            <a:spAutoFit/>
          </a:bodyPr>
          <a:lstStyle/>
          <a:p>
            <a:pPr algn="ctr"/>
            <a:r>
              <a:rPr lang="en-US" dirty="0">
                <a:solidFill>
                  <a:srgbClr val="0070C0"/>
                </a:solidFill>
              </a:rPr>
              <a:t>Implements </a:t>
            </a:r>
            <a:r>
              <a:rPr lang="en-US" b="1" u="sng" dirty="0">
                <a:solidFill>
                  <a:srgbClr val="0070C0"/>
                </a:solidFill>
              </a:rPr>
              <a:t>all</a:t>
            </a:r>
            <a:r>
              <a:rPr lang="en-US" b="1" dirty="0">
                <a:solidFill>
                  <a:srgbClr val="0070C0"/>
                </a:solidFill>
              </a:rPr>
              <a:t> </a:t>
            </a:r>
            <a:r>
              <a:rPr lang="en-US" dirty="0">
                <a:solidFill>
                  <a:srgbClr val="0070C0"/>
                </a:solidFill>
              </a:rPr>
              <a:t>lessons and </a:t>
            </a:r>
            <a:r>
              <a:rPr lang="en-US" b="1" u="sng" dirty="0">
                <a:solidFill>
                  <a:srgbClr val="0070C0"/>
                </a:solidFill>
              </a:rPr>
              <a:t>some</a:t>
            </a:r>
            <a:r>
              <a:rPr lang="en-US" dirty="0">
                <a:solidFill>
                  <a:srgbClr val="0070C0"/>
                </a:solidFill>
              </a:rPr>
              <a:t> of the components.</a:t>
            </a:r>
          </a:p>
        </p:txBody>
      </p:sp>
      <p:sp>
        <p:nvSpPr>
          <p:cNvPr id="12" name="TextBox 11"/>
          <p:cNvSpPr txBox="1"/>
          <p:nvPr/>
        </p:nvSpPr>
        <p:spPr>
          <a:xfrm>
            <a:off x="1273267" y="1179612"/>
            <a:ext cx="2122602" cy="923330"/>
          </a:xfrm>
          <a:prstGeom prst="rect">
            <a:avLst/>
          </a:prstGeom>
          <a:noFill/>
        </p:spPr>
        <p:txBody>
          <a:bodyPr wrap="square" rtlCol="0">
            <a:spAutoFit/>
          </a:bodyPr>
          <a:lstStyle/>
          <a:p>
            <a:pPr algn="ctr"/>
            <a:r>
              <a:rPr lang="en-US" dirty="0">
                <a:solidFill>
                  <a:schemeClr val="accent6"/>
                </a:solidFill>
              </a:rPr>
              <a:t>Implements </a:t>
            </a:r>
            <a:r>
              <a:rPr lang="en-US" b="1" u="sng" dirty="0">
                <a:solidFill>
                  <a:schemeClr val="accent6"/>
                </a:solidFill>
              </a:rPr>
              <a:t>some</a:t>
            </a:r>
            <a:r>
              <a:rPr lang="en-US" b="1" dirty="0">
                <a:solidFill>
                  <a:schemeClr val="accent6"/>
                </a:solidFill>
              </a:rPr>
              <a:t> </a:t>
            </a:r>
            <a:r>
              <a:rPr lang="en-US" dirty="0">
                <a:solidFill>
                  <a:schemeClr val="accent6"/>
                </a:solidFill>
              </a:rPr>
              <a:t>lessons and </a:t>
            </a:r>
            <a:r>
              <a:rPr lang="en-US" u="sng" dirty="0">
                <a:solidFill>
                  <a:schemeClr val="accent6"/>
                </a:solidFill>
              </a:rPr>
              <a:t>all</a:t>
            </a:r>
            <a:r>
              <a:rPr lang="en-US" dirty="0">
                <a:solidFill>
                  <a:schemeClr val="accent6"/>
                </a:solidFill>
              </a:rPr>
              <a:t> of the components.</a:t>
            </a:r>
          </a:p>
        </p:txBody>
      </p:sp>
      <p:sp>
        <p:nvSpPr>
          <p:cNvPr id="13" name="TextBox 12"/>
          <p:cNvSpPr txBox="1"/>
          <p:nvPr/>
        </p:nvSpPr>
        <p:spPr>
          <a:xfrm>
            <a:off x="3296578" y="511403"/>
            <a:ext cx="2122602" cy="923330"/>
          </a:xfrm>
          <a:prstGeom prst="rect">
            <a:avLst/>
          </a:prstGeom>
          <a:noFill/>
        </p:spPr>
        <p:txBody>
          <a:bodyPr wrap="square" rtlCol="0">
            <a:spAutoFit/>
          </a:bodyPr>
          <a:lstStyle/>
          <a:p>
            <a:pPr algn="ctr"/>
            <a:r>
              <a:rPr lang="en-US" dirty="0">
                <a:solidFill>
                  <a:schemeClr val="accent2"/>
                </a:solidFill>
              </a:rPr>
              <a:t>Implements </a:t>
            </a:r>
            <a:r>
              <a:rPr lang="en-US" b="1" u="sng" dirty="0">
                <a:solidFill>
                  <a:schemeClr val="accent2"/>
                </a:solidFill>
              </a:rPr>
              <a:t>some</a:t>
            </a:r>
            <a:r>
              <a:rPr lang="en-US" b="1" dirty="0">
                <a:solidFill>
                  <a:schemeClr val="accent2"/>
                </a:solidFill>
              </a:rPr>
              <a:t> </a:t>
            </a:r>
            <a:r>
              <a:rPr lang="en-US" dirty="0">
                <a:solidFill>
                  <a:schemeClr val="accent2"/>
                </a:solidFill>
              </a:rPr>
              <a:t>lessons and </a:t>
            </a:r>
            <a:r>
              <a:rPr lang="en-US" u="sng" dirty="0">
                <a:solidFill>
                  <a:schemeClr val="accent2"/>
                </a:solidFill>
              </a:rPr>
              <a:t>some</a:t>
            </a:r>
            <a:r>
              <a:rPr lang="en-US" dirty="0">
                <a:solidFill>
                  <a:schemeClr val="accent2"/>
                </a:solidFill>
              </a:rPr>
              <a:t> of the components.</a:t>
            </a:r>
          </a:p>
        </p:txBody>
      </p:sp>
      <p:sp>
        <p:nvSpPr>
          <p:cNvPr id="14" name="TextBox 13"/>
          <p:cNvSpPr txBox="1"/>
          <p:nvPr/>
        </p:nvSpPr>
        <p:spPr>
          <a:xfrm>
            <a:off x="5468636" y="605610"/>
            <a:ext cx="2122602" cy="1477328"/>
          </a:xfrm>
          <a:prstGeom prst="rect">
            <a:avLst/>
          </a:prstGeom>
          <a:noFill/>
        </p:spPr>
        <p:txBody>
          <a:bodyPr wrap="square" rtlCol="0">
            <a:spAutoFit/>
          </a:bodyPr>
          <a:lstStyle/>
          <a:p>
            <a:pPr algn="ctr"/>
            <a:r>
              <a:rPr lang="en-US" dirty="0">
                <a:solidFill>
                  <a:schemeClr val="accent4"/>
                </a:solidFill>
              </a:rPr>
              <a:t>Implements </a:t>
            </a:r>
            <a:r>
              <a:rPr lang="en-US" u="sng" dirty="0">
                <a:solidFill>
                  <a:schemeClr val="accent4"/>
                </a:solidFill>
              </a:rPr>
              <a:t>all </a:t>
            </a:r>
            <a:r>
              <a:rPr lang="en-US" dirty="0">
                <a:solidFill>
                  <a:schemeClr val="accent4"/>
                </a:solidFill>
              </a:rPr>
              <a:t>lessons and </a:t>
            </a:r>
            <a:r>
              <a:rPr lang="en-US" u="sng" dirty="0">
                <a:solidFill>
                  <a:schemeClr val="accent4"/>
                </a:solidFill>
              </a:rPr>
              <a:t>all</a:t>
            </a:r>
            <a:r>
              <a:rPr lang="en-US" dirty="0">
                <a:solidFill>
                  <a:schemeClr val="accent4"/>
                </a:solidFill>
              </a:rPr>
              <a:t> components and </a:t>
            </a:r>
            <a:r>
              <a:rPr lang="en-US" u="sng" dirty="0">
                <a:solidFill>
                  <a:schemeClr val="accent4"/>
                </a:solidFill>
              </a:rPr>
              <a:t>adds in</a:t>
            </a:r>
            <a:r>
              <a:rPr lang="en-US" dirty="0">
                <a:solidFill>
                  <a:schemeClr val="accent4"/>
                </a:solidFill>
              </a:rPr>
              <a:t> additional practice.</a:t>
            </a:r>
          </a:p>
        </p:txBody>
      </p:sp>
      <p:sp>
        <p:nvSpPr>
          <p:cNvPr id="15" name="TextBox 14"/>
          <p:cNvSpPr txBox="1"/>
          <p:nvPr/>
        </p:nvSpPr>
        <p:spPr>
          <a:xfrm>
            <a:off x="6579393" y="1979535"/>
            <a:ext cx="2122602" cy="1477328"/>
          </a:xfrm>
          <a:prstGeom prst="rect">
            <a:avLst/>
          </a:prstGeom>
          <a:noFill/>
        </p:spPr>
        <p:txBody>
          <a:bodyPr wrap="square" rtlCol="0">
            <a:spAutoFit/>
          </a:bodyPr>
          <a:lstStyle/>
          <a:p>
            <a:pPr algn="ctr"/>
            <a:r>
              <a:rPr lang="en-US" dirty="0">
                <a:solidFill>
                  <a:srgbClr val="76D6FF"/>
                </a:solidFill>
              </a:rPr>
              <a:t>Implements </a:t>
            </a:r>
            <a:r>
              <a:rPr lang="en-US" u="sng" dirty="0">
                <a:solidFill>
                  <a:srgbClr val="76D6FF"/>
                </a:solidFill>
              </a:rPr>
              <a:t>some</a:t>
            </a:r>
            <a:r>
              <a:rPr lang="en-US" dirty="0">
                <a:solidFill>
                  <a:srgbClr val="76D6FF"/>
                </a:solidFill>
              </a:rPr>
              <a:t> lessons and </a:t>
            </a:r>
            <a:r>
              <a:rPr lang="en-US" u="sng" dirty="0">
                <a:solidFill>
                  <a:srgbClr val="76D6FF"/>
                </a:solidFill>
              </a:rPr>
              <a:t>some</a:t>
            </a:r>
            <a:r>
              <a:rPr lang="en-US" dirty="0">
                <a:solidFill>
                  <a:srgbClr val="76D6FF"/>
                </a:solidFill>
              </a:rPr>
              <a:t> components and </a:t>
            </a:r>
            <a:r>
              <a:rPr lang="en-US" u="sng" dirty="0">
                <a:solidFill>
                  <a:srgbClr val="76D6FF"/>
                </a:solidFill>
              </a:rPr>
              <a:t>includes</a:t>
            </a:r>
            <a:r>
              <a:rPr lang="en-US" dirty="0">
                <a:solidFill>
                  <a:srgbClr val="76D6FF"/>
                </a:solidFill>
              </a:rPr>
              <a:t> technology games.</a:t>
            </a:r>
          </a:p>
        </p:txBody>
      </p:sp>
      <p:sp>
        <p:nvSpPr>
          <p:cNvPr id="16" name="TextBox 15"/>
          <p:cNvSpPr txBox="1"/>
          <p:nvPr/>
        </p:nvSpPr>
        <p:spPr>
          <a:xfrm>
            <a:off x="6326584" y="3957453"/>
            <a:ext cx="2122602" cy="923330"/>
          </a:xfrm>
          <a:prstGeom prst="rect">
            <a:avLst/>
          </a:prstGeom>
          <a:noFill/>
        </p:spPr>
        <p:txBody>
          <a:bodyPr wrap="square" rtlCol="0">
            <a:spAutoFit/>
          </a:bodyPr>
          <a:lstStyle/>
          <a:p>
            <a:pPr algn="ctr"/>
            <a:r>
              <a:rPr lang="en-US" dirty="0">
                <a:solidFill>
                  <a:schemeClr val="accent1"/>
                </a:solidFill>
              </a:rPr>
              <a:t>Implements a totally </a:t>
            </a:r>
            <a:r>
              <a:rPr lang="en-US" u="sng" dirty="0">
                <a:solidFill>
                  <a:schemeClr val="accent1"/>
                </a:solidFill>
              </a:rPr>
              <a:t>separate</a:t>
            </a:r>
            <a:r>
              <a:rPr lang="en-US" dirty="0">
                <a:solidFill>
                  <a:schemeClr val="accent1"/>
                </a:solidFill>
              </a:rPr>
              <a:t> intervention.</a:t>
            </a:r>
          </a:p>
        </p:txBody>
      </p:sp>
      <p:sp>
        <p:nvSpPr>
          <p:cNvPr id="17" name="Footer Placeholder 16"/>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16270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ssolv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dissolv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grpId="0" nodeType="clickEffect">
                                  <p:stCondLst>
                                    <p:cond delay="0"/>
                                  </p:stCondLst>
                                  <p:childTnLst>
                                    <p:animEffect transition="out" filter="dissolv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dissolve">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xit" presetSubtype="0" fill="hold" grpId="0" nodeType="clickEffect">
                                  <p:stCondLst>
                                    <p:cond delay="0"/>
                                  </p:stCondLst>
                                  <p:childTnLst>
                                    <p:animEffect transition="out" filter="dissolve">
                                      <p:cBhvr>
                                        <p:cTn id="66" dur="500"/>
                                        <p:tgtEl>
                                          <p:spTgt spid="16"/>
                                        </p:tgtEl>
                                      </p:cBhvr>
                                    </p:animEffect>
                                    <p:set>
                                      <p:cBhvr>
                                        <p:cTn id="67" dur="1" fill="hold">
                                          <p:stCondLst>
                                            <p:cond delay="499"/>
                                          </p:stCondLst>
                                        </p:cTn>
                                        <p:tgtEl>
                                          <p:spTgt spid="1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dissolve">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This Important?</a:t>
            </a:r>
          </a:p>
        </p:txBody>
      </p:sp>
      <p:sp>
        <p:nvSpPr>
          <p:cNvPr id="3" name="Content Placeholder 2"/>
          <p:cNvSpPr>
            <a:spLocks noGrp="1"/>
          </p:cNvSpPr>
          <p:nvPr>
            <p:ph idx="1"/>
          </p:nvPr>
        </p:nvSpPr>
        <p:spPr/>
        <p:txBody>
          <a:bodyPr/>
          <a:lstStyle/>
          <a:p>
            <a:pPr marL="457200" marR="0" lvl="0" indent="-457200" defTabSz="914400" eaLnBrk="1" fontAlgn="auto" latinLnBrk="0" hangingPunct="1">
              <a:lnSpc>
                <a:spcPct val="100000"/>
              </a:lnSpc>
              <a:spcBef>
                <a:spcPts val="0"/>
              </a:spcBef>
              <a:spcAft>
                <a:spcPts val="0"/>
              </a:spcAft>
              <a:buClr>
                <a:srgbClr val="FF9300"/>
              </a:buClr>
              <a:buSzTx/>
              <a:buFontTx/>
              <a:buNone/>
              <a:tabLst/>
              <a:defRPr/>
            </a:pPr>
            <a:r>
              <a:rPr lang="en-US" dirty="0"/>
              <a:t>All the evidence-based interventions and all the evidence-based strategies (in the world) can’t help a student unless the interventions and strategies are implemented with fidelity.</a:t>
            </a:r>
          </a:p>
          <a:p>
            <a:pPr marL="457200" marR="0" lvl="0" indent="-457200" defTabSz="914400" eaLnBrk="1" fontAlgn="auto" latinLnBrk="0" hangingPunct="1">
              <a:lnSpc>
                <a:spcPct val="100000"/>
              </a:lnSpc>
              <a:spcBef>
                <a:spcPts val="0"/>
              </a:spcBef>
              <a:spcAft>
                <a:spcPts val="0"/>
              </a:spcAft>
              <a:buClr>
                <a:srgbClr val="FF9300"/>
              </a:buClr>
              <a:buSzTx/>
              <a:buFontTx/>
              <a:buNone/>
              <a:tabLst/>
              <a:defRPr/>
            </a:pPr>
            <a:endParaRPr lang="en-US" dirty="0"/>
          </a:p>
          <a:p>
            <a:pPr marL="457200" marR="0" lvl="0" indent="-457200" defTabSz="914400" eaLnBrk="1" fontAlgn="auto" latinLnBrk="0" hangingPunct="1">
              <a:lnSpc>
                <a:spcPct val="100000"/>
              </a:lnSpc>
              <a:spcBef>
                <a:spcPts val="0"/>
              </a:spcBef>
              <a:spcAft>
                <a:spcPts val="0"/>
              </a:spcAft>
              <a:buClr>
                <a:srgbClr val="FF9300"/>
              </a:buClr>
              <a:buSzTx/>
              <a:buFontTx/>
              <a:buNone/>
              <a:tabLst/>
              <a:defRPr/>
            </a:pPr>
            <a:endParaRPr lang="en-US" dirty="0"/>
          </a:p>
        </p:txBody>
      </p:sp>
      <p:sp>
        <p:nvSpPr>
          <p:cNvPr id="4" name="Footer Placeholder 3"/>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3036140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843" y="2534920"/>
            <a:ext cx="8260030" cy="954107"/>
          </a:xfrm>
          <a:prstGeom prst="rect">
            <a:avLst/>
          </a:prstGeom>
          <a:noFill/>
        </p:spPr>
        <p:txBody>
          <a:bodyPr wrap="square" rtlCol="0">
            <a:spAutoFit/>
          </a:bodyPr>
          <a:lstStyle/>
          <a:p>
            <a:pPr algn="ctr"/>
            <a:r>
              <a:rPr lang="en-US" sz="2800" dirty="0">
                <a:solidFill>
                  <a:schemeClr val="tx2"/>
                </a:solidFill>
              </a:rPr>
              <a:t>How do you make decisions about intervention progress?</a:t>
            </a:r>
          </a:p>
        </p:txBody>
      </p:sp>
      <p:sp>
        <p:nvSpPr>
          <p:cNvPr id="3" name="Footer Placeholder 2"/>
          <p:cNvSpPr>
            <a:spLocks noGrp="1"/>
          </p:cNvSpPr>
          <p:nvPr>
            <p:ph type="ftr" sz="quarter" idx="11"/>
          </p:nvPr>
        </p:nvSpPr>
        <p:spPr/>
        <p:txBody>
          <a:bodyPr/>
          <a:lstStyle/>
          <a:p>
            <a:r>
              <a:rPr lang="en-US"/>
              <a:t>Copyright 2018 Sarah R. Powell, Ph.D.</a:t>
            </a:r>
          </a:p>
        </p:txBody>
      </p:sp>
    </p:spTree>
    <p:extLst>
      <p:ext uri="{BB962C8B-B14F-4D97-AF65-F5344CB8AC3E}">
        <p14:creationId xmlns:p14="http://schemas.microsoft.com/office/powerpoint/2010/main" val="6763200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SMU New 3">
  <a:themeElements>
    <a:clrScheme name="SMU Default New">
      <a:dk1>
        <a:sysClr val="windowText" lastClr="000000"/>
      </a:dk1>
      <a:lt1>
        <a:sysClr val="window" lastClr="FFFFFF"/>
      </a:lt1>
      <a:dk2>
        <a:srgbClr val="032B66"/>
      </a:dk2>
      <a:lt2>
        <a:srgbClr val="E8E1C7"/>
      </a:lt2>
      <a:accent1>
        <a:srgbClr val="B10000"/>
      </a:accent1>
      <a:accent2>
        <a:srgbClr val="032B66"/>
      </a:accent2>
      <a:accent3>
        <a:srgbClr val="E8E1C7"/>
      </a:accent3>
      <a:accent4>
        <a:srgbClr val="0B2B58"/>
      </a:accent4>
      <a:accent5>
        <a:srgbClr val="5D6C93"/>
      </a:accent5>
      <a:accent6>
        <a:srgbClr val="F79646"/>
      </a:accent6>
      <a:hlink>
        <a:srgbClr val="0038A8"/>
      </a:hlink>
      <a:folHlink>
        <a:srgbClr val="B10000"/>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MU Default New">
    <a:dk1>
      <a:sysClr val="windowText" lastClr="000000"/>
    </a:dk1>
    <a:lt1>
      <a:sysClr val="window" lastClr="FFFFFF"/>
    </a:lt1>
    <a:dk2>
      <a:srgbClr val="032B66"/>
    </a:dk2>
    <a:lt2>
      <a:srgbClr val="E8E1C7"/>
    </a:lt2>
    <a:accent1>
      <a:srgbClr val="B10000"/>
    </a:accent1>
    <a:accent2>
      <a:srgbClr val="032B66"/>
    </a:accent2>
    <a:accent3>
      <a:srgbClr val="E8E1C7"/>
    </a:accent3>
    <a:accent4>
      <a:srgbClr val="0B2B58"/>
    </a:accent4>
    <a:accent5>
      <a:srgbClr val="5D6C93"/>
    </a:accent5>
    <a:accent6>
      <a:srgbClr val="F79646"/>
    </a:accent6>
    <a:hlink>
      <a:srgbClr val="0038A8"/>
    </a:hlink>
    <a:folHlink>
      <a:srgbClr val="B10000"/>
    </a:folHlink>
  </a:clrScheme>
</a:themeOverride>
</file>

<file path=docProps/app.xml><?xml version="1.0" encoding="utf-8"?>
<Properties xmlns="http://schemas.openxmlformats.org/officeDocument/2006/extended-properties" xmlns:vt="http://schemas.openxmlformats.org/officeDocument/2006/docPropsVTypes">
  <Template/>
  <TotalTime>1964</TotalTime>
  <Words>8293</Words>
  <Application>Microsoft Macintosh PowerPoint</Application>
  <PresentationFormat>On-screen Show (4:3)</PresentationFormat>
  <Paragraphs>1458</Paragraphs>
  <Slides>180</Slides>
  <Notes>104</Notes>
  <HiddenSlides>9</HiddenSlides>
  <MMClips>0</MMClips>
  <ScaleCrop>false</ScaleCrop>
  <HeadingPairs>
    <vt:vector size="8" baseType="variant">
      <vt:variant>
        <vt:lpstr>Fonts Used</vt:lpstr>
      </vt:variant>
      <vt:variant>
        <vt:i4>14</vt:i4>
      </vt:variant>
      <vt:variant>
        <vt:lpstr>Theme</vt:lpstr>
      </vt:variant>
      <vt:variant>
        <vt:i4>4</vt:i4>
      </vt:variant>
      <vt:variant>
        <vt:lpstr>Embedded OLE Servers</vt:lpstr>
      </vt:variant>
      <vt:variant>
        <vt:i4>2</vt:i4>
      </vt:variant>
      <vt:variant>
        <vt:lpstr>Slide Titles</vt:lpstr>
      </vt:variant>
      <vt:variant>
        <vt:i4>180</vt:i4>
      </vt:variant>
    </vt:vector>
  </HeadingPairs>
  <TitlesOfParts>
    <vt:vector size="200" baseType="lpstr">
      <vt:lpstr>ＭＳ Ｐゴシック</vt:lpstr>
      <vt:lpstr>Arial</vt:lpstr>
      <vt:lpstr>Calibri</vt:lpstr>
      <vt:lpstr>Cambria Math</vt:lpstr>
      <vt:lpstr>Chalkduster</vt:lpstr>
      <vt:lpstr>Comic Sans MS</vt:lpstr>
      <vt:lpstr>Franklin Gothic Book</vt:lpstr>
      <vt:lpstr>Lucida Grande</vt:lpstr>
      <vt:lpstr>Mangal</vt:lpstr>
      <vt:lpstr>Symbol</vt:lpstr>
      <vt:lpstr>Times New Roman</vt:lpstr>
      <vt:lpstr>Verdana</vt:lpstr>
      <vt:lpstr>Wingdings</vt:lpstr>
      <vt:lpstr>Wingdings 3</vt:lpstr>
      <vt:lpstr>Ion Boardroom</vt:lpstr>
      <vt:lpstr>SMU New 3</vt:lpstr>
      <vt:lpstr>Default Design</vt:lpstr>
      <vt:lpstr>1_Office Theme</vt:lpstr>
      <vt:lpstr>Chart</vt:lpstr>
      <vt:lpstr>Equation</vt:lpstr>
      <vt:lpstr>Data-Based Individualization and Mathematics: Session 6</vt:lpstr>
      <vt:lpstr>Contact Information</vt:lpstr>
      <vt:lpstr>Contact Information</vt:lpstr>
      <vt:lpstr>PowerPoint Presentation</vt:lpstr>
      <vt:lpstr>Multi-tiered Systems of Support</vt:lpstr>
      <vt:lpstr>PowerPoint Presentation</vt:lpstr>
      <vt:lpstr>Tier 1</vt:lpstr>
      <vt:lpstr>Tier 1</vt:lpstr>
      <vt:lpstr>Tier 1</vt:lpstr>
      <vt:lpstr>Tier 1 </vt:lpstr>
      <vt:lpstr>PowerPoint Presentation</vt:lpstr>
      <vt:lpstr>PowerPoint Presentation</vt:lpstr>
      <vt:lpstr>Tier 2</vt:lpstr>
      <vt:lpstr>Tier 2 </vt:lpstr>
      <vt:lpstr>Tier 2</vt:lpstr>
      <vt:lpstr>Tier 2</vt:lpstr>
      <vt:lpstr>Tier 2</vt:lpstr>
      <vt:lpstr>Tier 2</vt:lpstr>
      <vt:lpstr>Tier 2</vt:lpstr>
      <vt:lpstr>PowerPoint Presentation</vt:lpstr>
      <vt:lpstr>Tier 3</vt:lpstr>
      <vt:lpstr>Tier 3</vt:lpstr>
      <vt:lpstr>PowerPoint Presentation</vt:lpstr>
      <vt:lpstr>PowerPoint Presentation</vt:lpstr>
      <vt:lpstr>PowerPoint Presentation</vt:lpstr>
      <vt:lpstr>Fundamentals of progress monitoring in mathematics</vt:lpstr>
      <vt:lpstr>Overview</vt:lpstr>
      <vt:lpstr>Basic steps in the RTI process</vt:lpstr>
      <vt:lpstr>How Do Assessments Fit Together?</vt:lpstr>
      <vt:lpstr>Assessment Audit</vt:lpstr>
      <vt:lpstr>CBM—for use in screening and progress monitoring</vt:lpstr>
      <vt:lpstr>How do temperature and weight and a litmus test relate to monitoring academic skills?</vt:lpstr>
      <vt:lpstr>Measuring Educational Health</vt:lpstr>
      <vt:lpstr>Measures Used For Monitoring</vt:lpstr>
      <vt:lpstr>Administration</vt:lpstr>
      <vt:lpstr>Selecting Measures </vt:lpstr>
      <vt:lpstr>PowerPoint Presentation</vt:lpstr>
      <vt:lpstr>CBM mathematics measures</vt:lpstr>
      <vt:lpstr>Examples of sources for CBM K-8 measures</vt:lpstr>
      <vt:lpstr>What are the options for secondary students?</vt:lpstr>
      <vt:lpstr>Example of a Source for Algebra Measures</vt:lpstr>
      <vt:lpstr>Setting goals</vt:lpstr>
      <vt:lpstr>Setting CBM goals using end-of-year benchmarking</vt:lpstr>
      <vt:lpstr>Mathematics Computation Benchmarks, aimsweb.com</vt:lpstr>
      <vt:lpstr>Setting Goals With National Norms for Weekly Improvement</vt:lpstr>
      <vt:lpstr>Mathematics Computation Rates of Improvement, aimsweb.com</vt:lpstr>
      <vt:lpstr>An example of setting long range or IEP goals using weekly growth criteria in mathematics:</vt:lpstr>
      <vt:lpstr>Basic steps in the RTI process—and considerations! </vt:lpstr>
      <vt:lpstr>VIP of CBM (Very Important Pieces)—Graphing data, setting goals, and using data for instructional decision-making</vt:lpstr>
      <vt:lpstr>MOST IMPORTANT Implement instructional changes based on decision-making rules</vt:lpstr>
      <vt:lpstr>Decision Making—Progress Monitoring Data</vt:lpstr>
      <vt:lpstr>Discussion of Data and Decision Making </vt:lpstr>
      <vt:lpstr>PowerPoint Presentation</vt:lpstr>
      <vt:lpstr>Decision-making Rubric</vt:lpstr>
      <vt:lpstr>PowerPoint Presentation</vt:lpstr>
      <vt:lpstr>PowerPoint Presentation</vt:lpstr>
      <vt:lpstr>Basic steps in the RTI process—and considerations! </vt:lpstr>
      <vt:lpstr>Diagnostics</vt:lpstr>
      <vt:lpstr>Data Based Individualization Diagnostic Assessments </vt:lpstr>
      <vt:lpstr>PowerPoint Presentation</vt:lpstr>
      <vt:lpstr>What is a Diagnostic Assessment?</vt:lpstr>
      <vt:lpstr>Diagnostic Assessments in Math</vt:lpstr>
      <vt:lpstr>Decisions from Diagnostic Data</vt:lpstr>
      <vt:lpstr>PowerPoint Presentation</vt:lpstr>
      <vt:lpstr>Approaches to Gathering Diagnostic Data</vt:lpstr>
      <vt:lpstr>Approaches to Gathering Diagnostic Data</vt:lpstr>
      <vt:lpstr>Diagnostic Error Analysis</vt:lpstr>
      <vt:lpstr>Error Analysis</vt:lpstr>
      <vt:lpstr>Classifying Errors for Analysis</vt:lpstr>
      <vt:lpstr>Using Error Analysis for Diagnosis</vt:lpstr>
      <vt:lpstr>What Errors?</vt:lpstr>
      <vt:lpstr>What Errors?</vt:lpstr>
      <vt:lpstr>What Errors? What’s Next?</vt:lpstr>
      <vt:lpstr>What Errors? What’s Next?</vt:lpstr>
      <vt:lpstr>What Errors? What’s Next?</vt:lpstr>
      <vt:lpstr>What Errors? What Next?</vt:lpstr>
      <vt:lpstr>Classifying Errors for Analysis</vt:lpstr>
      <vt:lpstr>Diagnostic Error Analysis</vt:lpstr>
      <vt:lpstr>Classifying Errors for Analysis</vt:lpstr>
      <vt:lpstr>Diagnostic Error Analysis</vt:lpstr>
      <vt:lpstr>What Errors? What Next?</vt:lpstr>
      <vt:lpstr>What Errors? What Next?</vt:lpstr>
      <vt:lpstr>Tracking Errors and Mastery</vt:lpstr>
      <vt:lpstr>Review your Data Sources Inventory from Session 2</vt:lpstr>
      <vt:lpstr>What decisions will you make with data from diagnostic assessments?</vt:lpstr>
      <vt:lpstr>PowerPoint Presentation</vt:lpstr>
      <vt:lpstr>PowerPoint Presentation</vt:lpstr>
      <vt:lpstr>PowerPoint Presentation</vt:lpstr>
      <vt:lpstr>PowerPoint Presentation</vt:lpstr>
      <vt:lpstr>Fidelity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Is This Important?</vt:lpstr>
      <vt:lpstr>PowerPoint Presentation</vt:lpstr>
      <vt:lpstr>Goal Setting</vt:lpstr>
      <vt:lpstr>Decision Making</vt:lpstr>
      <vt:lpstr>Graphing</vt:lpstr>
      <vt:lpstr>Setting Goals</vt:lpstr>
      <vt:lpstr>Setting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Think-Pair-Share</vt:lpstr>
      <vt:lpstr>Determining Response</vt:lpstr>
      <vt:lpstr>Determining Response</vt:lpstr>
      <vt:lpstr>Determining Response</vt:lpstr>
      <vt:lpstr>Determining Response</vt:lpstr>
      <vt:lpstr>Determining Response</vt:lpstr>
      <vt:lpstr>Determining Response</vt:lpstr>
      <vt:lpstr>Determining Response</vt:lpstr>
      <vt:lpstr>Determining Response</vt:lpstr>
      <vt:lpstr>Determining Response</vt:lpstr>
      <vt:lpstr>Determining Response</vt:lpstr>
      <vt:lpstr>Determining Response</vt:lpstr>
      <vt:lpstr>Determining Response</vt:lpstr>
      <vt:lpstr>Determining Response</vt:lpstr>
      <vt:lpstr>Determining Response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dc:title>
  <dc:creator>Sarah Powell</dc:creator>
  <cp:lastModifiedBy>srpowell@austin.utexas.edu</cp:lastModifiedBy>
  <cp:revision>256</cp:revision>
  <dcterms:created xsi:type="dcterms:W3CDTF">2016-04-21T02:09:45Z</dcterms:created>
  <dcterms:modified xsi:type="dcterms:W3CDTF">2018-05-09T12:05:16Z</dcterms:modified>
</cp:coreProperties>
</file>