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8" r:id="rId1"/>
    <p:sldMasterId id="2147484890" r:id="rId2"/>
    <p:sldMasterId id="2147484903" r:id="rId3"/>
  </p:sldMasterIdLst>
  <p:notesMasterIdLst>
    <p:notesMasterId r:id="rId18"/>
  </p:notesMasterIdLst>
  <p:handoutMasterIdLst>
    <p:handoutMasterId r:id="rId19"/>
  </p:handoutMasterIdLst>
  <p:sldIdLst>
    <p:sldId id="412" r:id="rId4"/>
    <p:sldId id="388" r:id="rId5"/>
    <p:sldId id="390" r:id="rId6"/>
    <p:sldId id="391" r:id="rId7"/>
    <p:sldId id="392" r:id="rId8"/>
    <p:sldId id="393" r:id="rId9"/>
    <p:sldId id="407" r:id="rId10"/>
    <p:sldId id="409" r:id="rId11"/>
    <p:sldId id="421" r:id="rId12"/>
    <p:sldId id="426" r:id="rId13"/>
    <p:sldId id="424" r:id="rId14"/>
    <p:sldId id="422" r:id="rId15"/>
    <p:sldId id="420" r:id="rId16"/>
    <p:sldId id="372" r:id="rId17"/>
  </p:sldIdLst>
  <p:sldSz cx="9906000" cy="6858000" type="A4"/>
  <p:notesSz cx="9945688" cy="6858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AD261C7-8762-45BB-AA37-1A6A53BAEFD0}">
          <p14:sldIdLst>
            <p14:sldId id="412"/>
            <p14:sldId id="388"/>
            <p14:sldId id="390"/>
            <p14:sldId id="391"/>
            <p14:sldId id="392"/>
            <p14:sldId id="393"/>
            <p14:sldId id="407"/>
            <p14:sldId id="409"/>
            <p14:sldId id="421"/>
            <p14:sldId id="426"/>
            <p14:sldId id="424"/>
          </p14:sldIdLst>
        </p14:section>
        <p14:section name="Untitled Section" id="{2FF8CBD4-F0E6-4689-8D80-F355E13817EA}">
          <p14:sldIdLst>
            <p14:sldId id="422"/>
            <p14:sldId id="420"/>
            <p14:sldId id="3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241" userDrawn="1">
          <p15:clr>
            <a:srgbClr val="A4A3A4"/>
          </p15:clr>
        </p15:guide>
        <p15:guide id="2" pos="385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zysztof Biegaj" initials="" lastIdx="1" clrIdx="0"/>
  <p:cmAuthor id="2" name="Krzysztof Biegaj" initials="KB" lastIdx="35" clrIdx="1">
    <p:extLst>
      <p:ext uri="{19B8F6BF-5375-455C-9EA6-DF929625EA0E}">
        <p15:presenceInfo xmlns:p15="http://schemas.microsoft.com/office/powerpoint/2012/main" userId="fb1f5560bafd3a28" providerId="Windows Live"/>
      </p:ext>
    </p:extLst>
  </p:cmAuthor>
  <p:cmAuthor id="3" name="Per Scrimshaw" initials="PS" lastIdx="11" clrIdx="2">
    <p:extLst>
      <p:ext uri="{19B8F6BF-5375-455C-9EA6-DF929625EA0E}">
        <p15:presenceInfo xmlns:p15="http://schemas.microsoft.com/office/powerpoint/2012/main" userId="00504e182f2008bd" providerId="Windows Live"/>
      </p:ext>
    </p:extLst>
  </p:cmAuthor>
  <p:cmAuthor id="4" name="Dr Simon Dominy" initials="DSD" lastIdx="1" clrIdx="3">
    <p:extLst>
      <p:ext uri="{19B8F6BF-5375-455C-9EA6-DF929625EA0E}">
        <p15:presenceInfo xmlns:p15="http://schemas.microsoft.com/office/powerpoint/2012/main" userId="f32b9f8e72b9a1b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B65"/>
    <a:srgbClr val="66FFFF"/>
    <a:srgbClr val="00FF00"/>
    <a:srgbClr val="0000FF"/>
    <a:srgbClr val="FFFF00"/>
    <a:srgbClr val="FF0000"/>
    <a:srgbClr val="000000"/>
    <a:srgbClr val="FF3300"/>
    <a:srgbClr val="D4F50B"/>
    <a:srgbClr val="F2F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6" autoAdjust="0"/>
    <p:restoredTop sz="94722" autoAdjust="0"/>
  </p:normalViewPr>
  <p:slideViewPr>
    <p:cSldViewPr>
      <p:cViewPr varScale="1">
        <p:scale>
          <a:sx n="68" d="100"/>
          <a:sy n="68" d="100"/>
        </p:scale>
        <p:origin x="1512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12" y="13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notesViewPr>
    <p:cSldViewPr>
      <p:cViewPr varScale="1">
        <p:scale>
          <a:sx n="37" d="100"/>
          <a:sy n="37" d="100"/>
        </p:scale>
        <p:origin x="-1541" y="-74"/>
      </p:cViewPr>
      <p:guideLst>
        <p:guide orient="horz" pos="1241"/>
        <p:guide pos="38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AU" u="sng" baseline="0"/>
              <a:t>Extra </a:t>
            </a:r>
            <a:r>
              <a:rPr lang="en-AU" sz="2000" b="1" u="sng" baseline="0">
                <a:solidFill>
                  <a:srgbClr val="00B0F0"/>
                </a:solidFill>
              </a:rPr>
              <a:t>NICKEL</a:t>
            </a:r>
            <a:r>
              <a:rPr lang="en-AU" baseline="0"/>
              <a:t> revenue from mine floors material vacuuming recovery</a:t>
            </a:r>
            <a:r>
              <a:rPr lang="en-AU" b="1" baseline="0">
                <a:solidFill>
                  <a:srgbClr val="FF0000"/>
                </a:solidFill>
              </a:rPr>
              <a:t> </a:t>
            </a:r>
            <a:r>
              <a:rPr lang="en-AU" baseline="0"/>
              <a:t>- monthly and annual after all costs deducted with 21% additional/EXTRA vacuuming capacities not included on the chart </a:t>
            </a:r>
          </a:p>
          <a:p>
            <a:pPr>
              <a:defRPr/>
            </a:pPr>
            <a:r>
              <a:rPr lang="en-AU" sz="1600" i="1" baseline="0"/>
              <a:t>(</a:t>
            </a:r>
            <a:r>
              <a:rPr lang="en-AU" sz="1600" b="1" i="1" baseline="0">
                <a:solidFill>
                  <a:srgbClr val="00B0F0"/>
                </a:solidFill>
              </a:rPr>
              <a:t>NI</a:t>
            </a:r>
            <a:r>
              <a:rPr lang="en-AU" sz="1600" i="1" baseline="0"/>
              <a:t> Price on 26 01 2022) </a:t>
            </a:r>
          </a:p>
        </c:rich>
      </c:tx>
      <c:layout>
        <c:manualLayout>
          <c:xMode val="edge"/>
          <c:yMode val="edge"/>
          <c:x val="0.10642534119787468"/>
          <c:y val="6.279569396246597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280484453566195E-2"/>
          <c:y val="0.17980500371252758"/>
          <c:w val="0.70336519256928076"/>
          <c:h val="0.6114215643050157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'26 01 2022'!$C$2</c:f>
              <c:strCache>
                <c:ptCount val="1"/>
                <c:pt idx="0">
                  <c:v>Monthly Revenue Aus$M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solidFill>
                    <a:schemeClr val="accent1">
                      <a:alpha val="30000"/>
                    </a:schemeClr>
                  </a:solidFill>
                  <a:ln>
                    <a:solidFill>
                      <a:schemeClr val="lt1">
                        <a:alpha val="50000"/>
                      </a:schemeClr>
                    </a:solidFill>
                    <a:round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('26 01 2022'!$B$5:$B$6,'26 01 2022'!$B$5:$B$6)</c:f>
              <c:strCache>
                <c:ptCount val="4"/>
                <c:pt idx="0">
                  <c:v>Nickel (1.5%)</c:v>
                </c:pt>
                <c:pt idx="1">
                  <c:v>Nickel (8.6%)</c:v>
                </c:pt>
                <c:pt idx="2">
                  <c:v>Nickel (1.5%)</c:v>
                </c:pt>
                <c:pt idx="3">
                  <c:v>Nickel (8.6%)</c:v>
                </c:pt>
              </c:strCache>
              <c:extLst/>
            </c:strRef>
          </c:cat>
          <c:val>
            <c:numRef>
              <c:f>'26 01 2022'!$C$5:$C$6</c:f>
              <c:numCache>
                <c:formatCode>#,##0.0</c:formatCode>
                <c:ptCount val="2"/>
                <c:pt idx="0">
                  <c:v>103385.50000000006</c:v>
                </c:pt>
                <c:pt idx="1">
                  <c:v>1865064.3333333333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E07-4B38-8052-2F8519688656}"/>
            </c:ext>
          </c:extLst>
        </c:ser>
        <c:ser>
          <c:idx val="1"/>
          <c:order val="1"/>
          <c:tx>
            <c:strRef>
              <c:f>'26 01 2022'!$D$2</c:f>
              <c:strCache>
                <c:ptCount val="1"/>
                <c:pt idx="0">
                  <c:v>Annual Revenue Aus$M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('26 01 2022'!$B$5:$B$6,'26 01 2022'!$B$5:$B$6)</c:f>
              <c:strCache>
                <c:ptCount val="4"/>
                <c:pt idx="0">
                  <c:v>Nickel (1.5%)</c:v>
                </c:pt>
                <c:pt idx="1">
                  <c:v>Nickel (8.6%)</c:v>
                </c:pt>
                <c:pt idx="2">
                  <c:v>Nickel (1.5%)</c:v>
                </c:pt>
                <c:pt idx="3">
                  <c:v>Nickel (8.6%)</c:v>
                </c:pt>
              </c:strCache>
              <c:extLst/>
            </c:strRef>
          </c:cat>
          <c:val>
            <c:numRef>
              <c:f>'26 01 2022'!$D$5:$D$6</c:f>
              <c:numCache>
                <c:formatCode>#,##0.0</c:formatCode>
                <c:ptCount val="2"/>
                <c:pt idx="0">
                  <c:v>1240626.0000000007</c:v>
                </c:pt>
                <c:pt idx="1">
                  <c:v>22380772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E07-4B38-8052-2F85196886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888497024"/>
        <c:axId val="994225936"/>
        <c:axId val="1000795472"/>
      </c:bar3DChart>
      <c:catAx>
        <c:axId val="88849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4225936"/>
        <c:crosses val="autoZero"/>
        <c:auto val="0"/>
        <c:lblAlgn val="ctr"/>
        <c:lblOffset val="100"/>
        <c:noMultiLvlLbl val="0"/>
      </c:catAx>
      <c:valAx>
        <c:axId val="99422593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>
                    <a:solidFill>
                      <a:schemeClr val="bg1"/>
                    </a:solidFill>
                  </a:rPr>
                  <a:t>Revenue (AUD M)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1"/>
        <c:majorTickMark val="out"/>
        <c:minorTickMark val="none"/>
        <c:tickLblPos val="nextTo"/>
        <c:crossAx val="888497024"/>
        <c:crosses val="autoZero"/>
        <c:crossBetween val="between"/>
      </c:valAx>
      <c:serAx>
        <c:axId val="10007954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4225936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AU" u="sng" baseline="0"/>
              <a:t>Extra </a:t>
            </a:r>
            <a:r>
              <a:rPr lang="en-AU" sz="2000" b="1" u="sng" baseline="0">
                <a:solidFill>
                  <a:srgbClr val="FFFF00"/>
                </a:solidFill>
              </a:rPr>
              <a:t>gold</a:t>
            </a:r>
            <a:r>
              <a:rPr lang="en-AU" u="sng" baseline="0"/>
              <a:t> revenue</a:t>
            </a:r>
            <a:r>
              <a:rPr lang="en-AU" baseline="0"/>
              <a:t> from mine floors material vacuuming recovery</a:t>
            </a:r>
            <a:r>
              <a:rPr lang="en-AU" b="1" baseline="0">
                <a:solidFill>
                  <a:srgbClr val="FF0000"/>
                </a:solidFill>
              </a:rPr>
              <a:t> </a:t>
            </a:r>
            <a:r>
              <a:rPr lang="en-AU" baseline="0"/>
              <a:t>- monthly and annual after all costs deducted with 52.5% additional/EXTRA vacuuming capacities not included on the chart</a:t>
            </a:r>
          </a:p>
          <a:p>
            <a:pPr>
              <a:defRPr/>
            </a:pPr>
            <a:r>
              <a:rPr lang="en-AU" baseline="0"/>
              <a:t> </a:t>
            </a:r>
            <a:r>
              <a:rPr lang="en-AU" sz="1600" i="1" baseline="0"/>
              <a:t>(aU Price on 26 01 2022) </a:t>
            </a:r>
          </a:p>
        </c:rich>
      </c:tx>
      <c:layout>
        <c:manualLayout>
          <c:xMode val="edge"/>
          <c:yMode val="edge"/>
          <c:x val="7.498339367869386E-2"/>
          <c:y val="1.25591387924931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74729310424728E-2"/>
          <c:y val="0.2435675614892909"/>
          <c:w val="0.70199815137279464"/>
          <c:h val="0.59048966631752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'26 11 2021'!$C$2</c:f>
              <c:strCache>
                <c:ptCount val="1"/>
                <c:pt idx="0">
                  <c:v>Monthly Revenue Aus$M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3670411964861228E-3"/>
                  <c:y val="-8.3727591949954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56-44F3-9960-C8522C965624}"/>
                </c:ext>
              </c:extLst>
            </c:dLbl>
            <c:dLbl>
              <c:idx val="1"/>
              <c:layout>
                <c:manualLayout>
                  <c:x val="5.4681647859445414E-3"/>
                  <c:y val="-8.3727591949955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56-44F3-9960-C8522C965624}"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solidFill>
                    <a:schemeClr val="accent1">
                      <a:alpha val="30000"/>
                    </a:schemeClr>
                  </a:solidFill>
                  <a:ln>
                    <a:solidFill>
                      <a:schemeClr val="lt1">
                        <a:alpha val="50000"/>
                      </a:schemeClr>
                    </a:solidFill>
                    <a:round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('26 11 2021'!$B$3:$B$4,'26 11 2021'!$B$5:$B$6)</c:f>
              <c:strCache>
                <c:ptCount val="4"/>
                <c:pt idx="0">
                  <c:v>Gold (5 g/t)</c:v>
                </c:pt>
                <c:pt idx="1">
                  <c:v>Gold (120 g/t)</c:v>
                </c:pt>
                <c:pt idx="2">
                  <c:v>Nickel (1.5%)</c:v>
                </c:pt>
                <c:pt idx="3">
                  <c:v>Nickel (8.6%)</c:v>
                </c:pt>
              </c:strCache>
              <c:extLst/>
            </c:strRef>
          </c:cat>
          <c:val>
            <c:numRef>
              <c:f>'26 11 2021'!$C$3:$C$4</c:f>
              <c:numCache>
                <c:formatCode>#,##0.0</c:formatCode>
                <c:ptCount val="2"/>
                <c:pt idx="0">
                  <c:v>297457.1309824902</c:v>
                </c:pt>
                <c:pt idx="1">
                  <c:v>12551681.141792182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756-44F3-9960-C8522C965624}"/>
            </c:ext>
          </c:extLst>
        </c:ser>
        <c:ser>
          <c:idx val="1"/>
          <c:order val="1"/>
          <c:tx>
            <c:strRef>
              <c:f>'26 11 2021'!$D$2</c:f>
              <c:strCache>
                <c:ptCount val="1"/>
                <c:pt idx="0">
                  <c:v>Annual Revenue Aus$M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3670411964861228E-3"/>
                  <c:y val="-1.6745518389990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56-44F3-9960-C8522C965624}"/>
                </c:ext>
              </c:extLst>
            </c:dLbl>
            <c:dLbl>
              <c:idx val="1"/>
              <c:layout>
                <c:manualLayout>
                  <c:x val="1.3670411964861228E-3"/>
                  <c:y val="-2.0931897987488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56-44F3-9960-C8522C965624}"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('26 11 2021'!$B$3:$B$4,'26 11 2021'!$B$5:$B$6)</c:f>
              <c:strCache>
                <c:ptCount val="4"/>
                <c:pt idx="0">
                  <c:v>Gold (5 g/t)</c:v>
                </c:pt>
                <c:pt idx="1">
                  <c:v>Gold (120 g/t)</c:v>
                </c:pt>
                <c:pt idx="2">
                  <c:v>Nickel (1.5%)</c:v>
                </c:pt>
                <c:pt idx="3">
                  <c:v>Nickel (8.6%)</c:v>
                </c:pt>
              </c:strCache>
              <c:extLst/>
            </c:strRef>
          </c:cat>
          <c:val>
            <c:numRef>
              <c:f>'26 11 2021'!$D$3:$D$4</c:f>
              <c:numCache>
                <c:formatCode>#,##0.0</c:formatCode>
                <c:ptCount val="2"/>
                <c:pt idx="0">
                  <c:v>3569485.5717898821</c:v>
                </c:pt>
                <c:pt idx="1">
                  <c:v>150620173.7015062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4756-44F3-9960-C8522C9656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888497024"/>
        <c:axId val="994225936"/>
        <c:axId val="1000795472"/>
      </c:bar3DChart>
      <c:catAx>
        <c:axId val="88849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4225936"/>
        <c:crosses val="autoZero"/>
        <c:auto val="0"/>
        <c:lblAlgn val="ctr"/>
        <c:lblOffset val="100"/>
        <c:noMultiLvlLbl val="0"/>
      </c:catAx>
      <c:valAx>
        <c:axId val="99422593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>
                    <a:solidFill>
                      <a:schemeClr val="bg1"/>
                    </a:solidFill>
                  </a:rPr>
                  <a:t>Revenue (AUD M)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1"/>
        <c:majorTickMark val="out"/>
        <c:minorTickMark val="none"/>
        <c:tickLblPos val="nextTo"/>
        <c:crossAx val="888497024"/>
        <c:crosses val="autoZero"/>
        <c:crossBetween val="between"/>
      </c:valAx>
      <c:serAx>
        <c:axId val="10007954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4225936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27T19:14:52.863" idx="22">
    <p:pos x="2999" y="732"/>
    <p:text>Krzysztof (Kris) Biegaj Director of Ausvac Mining PL &amp; Mobile Supersucker-Kalgoorlie Mining Expo Western Australia 23 10 2003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11-21T18:21:06.567" idx="29">
    <p:pos x="755" y="115"/>
    <p:text>JORC Code Update 28 06 2021</p:text>
    <p:extLst>
      <p:ext uri="{C676402C-5697-4E1C-873F-D02D1690AC5C}">
        <p15:threadingInfo xmlns:p15="http://schemas.microsoft.com/office/powerpoint/2012/main" timeZoneBias="-480"/>
      </p:ext>
    </p:extLst>
  </p:cm>
  <p:cm authorId="2" dt="2022-01-26T12:29:46.324" idx="35">
    <p:pos x="5717" y="2430"/>
    <p:text>App 14 Ausvac Mining PL Vacuuming Costs Calculations</p:text>
    <p:extLst>
      <p:ext uri="{C676402C-5697-4E1C-873F-D02D1690AC5C}">
        <p15:threadingInfo xmlns:p15="http://schemas.microsoft.com/office/powerpoint/2012/main" timeZoneBias="-4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18" Type="http://schemas.openxmlformats.org/officeDocument/2006/relationships/image" Target="../media/image2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17" Type="http://schemas.openxmlformats.org/officeDocument/2006/relationships/image" Target="../media/image23.wmf"/><Relationship Id="rId2" Type="http://schemas.openxmlformats.org/officeDocument/2006/relationships/image" Target="../media/image8.wmf"/><Relationship Id="rId16" Type="http://schemas.openxmlformats.org/officeDocument/2006/relationships/image" Target="../media/image22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5" Type="http://schemas.openxmlformats.org/officeDocument/2006/relationships/image" Target="../media/image2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ABD9C4F-2024-4713-B451-65D5F0E3EA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6352"/>
            <a:ext cx="430905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Book Antiqua" pitchFamily="18" charset="0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5647B4F-5001-46C4-BAE1-36CEB02DD48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36637" y="6352"/>
            <a:ext cx="430905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Book Antiqua" pitchFamily="18" charset="0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A363E6F-9365-48E7-8A42-7B85BDBA984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86100" y="492125"/>
            <a:ext cx="3773488" cy="2611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B432BF51-11C7-4E66-92A8-D096DE2B8CF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987" y="3268665"/>
            <a:ext cx="7293717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AA9957D4-40B9-444F-A518-90840921E4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29390"/>
            <a:ext cx="430905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Book Antiqua" pitchFamily="18" charset="0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BA703409-6E7D-4747-BA9C-CCD988EA3E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6637" y="6529390"/>
            <a:ext cx="430905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CD52D053-5640-4314-A2C2-483FCBC64A9B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540332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52D053-5640-4314-A2C2-483FCBC64A9B}" type="slidenum">
              <a:rPr lang="en-AU" altLang="en-US" smtClean="0"/>
              <a:pPr>
                <a:defRPr/>
              </a:pPr>
              <a:t>2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937082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3062422-BF47-4328-BB17-E25A7CBF38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1A2106F-D3D0-443A-B457-E72560FC17FA}" type="slidenum">
              <a:rPr lang="en-AU" altLang="en-US" sz="1000" smtClean="0">
                <a:latin typeface="Book Antiqua" panose="02040602050305030304" pitchFamily="18" charset="0"/>
              </a:rPr>
              <a:pPr>
                <a:spcBef>
                  <a:spcPct val="0"/>
                </a:spcBef>
              </a:pPr>
              <a:t>8</a:t>
            </a:fld>
            <a:endParaRPr lang="en-AU" altLang="en-US" sz="1000" dirty="0">
              <a:latin typeface="Book Antiqua" panose="0204060205030503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5F5F61-068F-4DB6-AF80-28405D2D20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C13A8E71-E7A8-4323-BF98-155BAEC4C4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779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199" y="1371600"/>
            <a:ext cx="89154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85900" y="3331698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73794D42-DBD5-4B3B-8F20-E45AE8A8B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AE622-DEF6-43AD-ACA1-FAF725B2EE54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5D1ACCC-D4C0-43E7-8938-8A09EF89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6356870D-6D62-41CA-815C-6F2A51D0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123DF-5DA2-4320-9540-83BC685564D9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90283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FBC0B35-9D5A-4A46-AE81-553BB296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A1DE1-BBC8-43FA-BD5B-7B00D4F1B768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7AE0898-D7A3-4713-8DAC-09E484522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F87F23E-EBB2-4B2E-ACE4-B2645F5E2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15AC7-747A-48DB-9305-25D4603568CF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65141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AAC60BC-936F-406D-8724-8FB4EBC3A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38997-5561-49A8-831A-A0B5F59090A8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71B299A-197E-428C-ACF7-77298AC8E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84B8A9B-BBFE-4C4A-8F75-D60FA492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A0D28-5F28-4490-9B0C-9DD18B39F1F7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939306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98FDA-A665-4304-82F8-3B5DE9F3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57B76-881F-4FA2-9079-ADDABFD7FE57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9CA7E-CDB7-4427-85AF-69544EBD2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D83BD-42E8-4048-AE81-EC9A326C2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95659-43A6-4099-8B0F-F50DD3A072C6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292816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45B2B-38CE-4665-9160-B1B431EF7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4B822-DD06-4CBE-9437-2FB2AC6D6DF5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280A4-1806-4122-94E1-44103B76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8B4AB-7602-4E64-ADD8-AB2B4FAD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18762-398E-412E-81DA-13865818F772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270780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7EF28-19E1-4FD1-B4F3-1E181756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0A78-30A7-4237-92F1-A847345ACF7F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84C08-D379-4BE4-8C82-3AE3B39E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69C1D-E3F2-482F-8C92-0CE910E60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19036-4C8A-4D83-8A50-1DE334B7877C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110776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11EB0A-9B7C-4A32-B055-AB39686B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12643-A1F9-4693-8188-F6C6DF09C663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F8ED01-1670-44E5-8D8F-61C81373E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A1298F-A3E6-4F38-BD3E-383C77D5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92561-2836-40D7-B8D6-0264EA2E82E7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689224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8" y="1535113"/>
            <a:ext cx="4378590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8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EF62BF6-4BBF-41A3-8FA7-3E6793F7F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BCF6-9E1E-43FD-9462-22A6D2D3C306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0C69A6-9634-43A4-ABB2-C5688AC6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C4F28C-CA4F-4504-BB8C-2915B6174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C6A8A-A586-4F55-A4EC-4AFE4D1CF6C1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609970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CBA3F4-17B1-4265-8DC7-56965EBA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38D6C-FC74-4BB7-BDC6-409B4DA7FC22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85AF759-F9CA-46A4-B864-C7DD9B69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3B0365-7605-4493-BD21-0DBD505A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FA3FF-ACD5-4C42-813B-A97C1EFB6595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934930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9A38474-131C-48E4-A89B-9F32098B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64A57-18A4-441E-BA53-93C235C0D707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7AE0F58-DB1C-4B5E-9510-AA06B7F4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27A5E72-FE6A-45C6-8A95-CC2CE033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B1AE3-B8C4-4DDD-81EB-2F4B37AFA8A6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146175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49"/>
            <a:ext cx="3259006" cy="1162051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6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B2D91C-5FDE-435E-97C6-AF46A5CE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8620-9A87-405B-8407-8198E4E5087C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5D23AD-F1D6-424A-918F-AE2EFCFAC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2C2F55-56EC-48B2-843A-CD30D469F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347E3-AE32-459A-AF52-CAF975E6546B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8600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368978D6-9F45-48D6-81CC-F504AD5D9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BAA15-76DD-4BBD-A995-669A45F84A5E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9A84B05-3FE4-4409-BA5C-FC6727177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51FB419-B49D-4318-B345-9A65669AA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DAFAB-7E25-4F5C-A431-ADBDAFA6CBE7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583647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42"/>
            <a:ext cx="5943600" cy="8048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B7AA54-29CC-40ED-AFDD-26992B99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97A57-DC22-498D-A5BE-7597CE7B6C2F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89FCDA-59A8-4B7E-8A6A-B46460CF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02110E-A590-46FE-ABA1-AAF898F0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D1BF1-D047-4676-8864-36E84E15BA25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346314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69BEE-E772-4459-A418-D48BC4A72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4599F-B443-4BEC-90C2-F5E1ED6619B2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7F7B9-5724-42F6-9C42-A644000C1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FDFBA-78DC-4A09-A12E-14F57363D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F005B-1FEF-477D-8C76-9AB5936D4125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099491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CC142-C084-4BBF-B2ED-4E82DCAC2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C97E-3893-4751-A952-CC729A1B4D01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1FCA0-2401-4545-B0E4-22F8B2919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7F596-5CBB-40AE-A100-1A6E2A277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03DEF-D15C-4D55-8E06-9133547A3948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358401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98FDA-A665-4304-82F8-3B5DE9F3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57B76-881F-4FA2-9079-ADDABFD7FE57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9CA7E-CDB7-4427-85AF-69544EBD2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D83BD-42E8-4048-AE81-EC9A326C2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95659-43A6-4099-8B0F-F50DD3A072C6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227403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45B2B-38CE-4665-9160-B1B431EF7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4B822-DD06-4CBE-9437-2FB2AC6D6DF5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280A4-1806-4122-94E1-44103B76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8B4AB-7602-4E64-ADD8-AB2B4FAD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18762-398E-412E-81DA-13865818F772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866100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7EF28-19E1-4FD1-B4F3-1E181756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0A78-30A7-4237-92F1-A847345ACF7F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84C08-D379-4BE4-8C82-3AE3B39E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69C1D-E3F2-482F-8C92-0CE910E60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19036-4C8A-4D83-8A50-1DE334B7877C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764971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11EB0A-9B7C-4A32-B055-AB39686B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12643-A1F9-4693-8188-F6C6DF09C663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F8ED01-1670-44E5-8D8F-61C81373E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A1298F-A3E6-4F38-BD3E-383C77D5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92561-2836-40D7-B8D6-0264EA2E82E7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564344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8" y="1535113"/>
            <a:ext cx="4378590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8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EF62BF6-4BBF-41A3-8FA7-3E6793F7F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BCF6-9E1E-43FD-9462-22A6D2D3C306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0C69A6-9634-43A4-ABB2-C5688AC6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C4F28C-CA4F-4504-BB8C-2915B6174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C6A8A-A586-4F55-A4EC-4AFE4D1CF6C1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751819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CBA3F4-17B1-4265-8DC7-56965EBA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38D6C-FC74-4BB7-BDC6-409B4DA7FC22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85AF759-F9CA-46A4-B864-C7DD9B69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3B0365-7605-4493-BD21-0DBD505A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FA3FF-ACD5-4C42-813B-A97C1EFB6595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6160532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9A38474-131C-48E4-A89B-9F32098B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64A57-18A4-441E-BA53-93C235C0D707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7AE0F58-DB1C-4B5E-9510-AA06B7F4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27A5E72-FE6A-45C6-8A95-CC2CE033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B1AE3-B8C4-4DDD-81EB-2F4B37AFA8A6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0268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609600"/>
            <a:ext cx="767715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0" y="2507786"/>
            <a:ext cx="767715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6924A-B1DD-4F69-A0FA-0E449D9F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EF80-F032-40A5-BBE5-F4497658AD68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FA15D-341D-4018-A8BF-585CBF15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4048-4B17-4B7D-97B8-FA21C1FC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C31E9-C5A3-4A30-B2A0-7C7C45AE17CA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789268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49"/>
            <a:ext cx="3259006" cy="1162051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6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B2D91C-5FDE-435E-97C6-AF46A5CE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8620-9A87-405B-8407-8198E4E5087C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5D23AD-F1D6-424A-918F-AE2EFCFAC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2C2F55-56EC-48B2-843A-CD30D469F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347E3-AE32-459A-AF52-CAF975E6546B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64609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42"/>
            <a:ext cx="5943600" cy="8048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B7AA54-29CC-40ED-AFDD-26992B99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97A57-DC22-498D-A5BE-7597CE7B6C2F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89FCDA-59A8-4B7E-8A6A-B46460CF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02110E-A590-46FE-ABA1-AAF898F0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D1BF1-D047-4676-8864-36E84E15BA25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042908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69BEE-E772-4459-A418-D48BC4A72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4599F-B443-4BEC-90C2-F5E1ED6619B2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7F7B9-5724-42F6-9C42-A644000C1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FDFBA-78DC-4A09-A12E-14F57363D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F005B-1FEF-477D-8C76-9AB5936D4125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649305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CC142-C084-4BBF-B2ED-4E82DCAC2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C97E-3893-4751-A952-CC729A1B4D01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1FCA0-2401-4545-B0E4-22F8B2919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7F596-5CBB-40AE-A100-1A6E2A277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03DEF-D15C-4D55-8E06-9133547A3948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6959822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476253"/>
            <a:ext cx="7677150" cy="1276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1981200"/>
            <a:ext cx="4133851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981200"/>
            <a:ext cx="4133851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B3FAB7-DC08-4D72-A814-5A4A5A3C6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838DB-007B-4552-9BAD-AE1F3A6069E0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A66F11-9C25-42D5-9054-8EE34C5E8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99F8A6-A518-4220-A2F2-91DC470B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19CA0-3D21-4759-BB76-213B26461602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13499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6982BDB-62DA-407E-8EB9-85F3A312A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F65AE-288F-42CA-9884-087570D8EC02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C27B3EA-6A7E-409B-9D9B-6C8A72702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48B8060E-63FD-49B3-9827-E7588CD08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DD6B3-34BB-4476-82E4-FDCFCEB4690B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02207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1" y="1535113"/>
            <a:ext cx="437859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362201"/>
            <a:ext cx="437687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362201"/>
            <a:ext cx="437859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E846DF41-9145-436E-A36B-8CEC023BB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B2E6C-573D-4389-A727-EBFFFF582E80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EDF707E-337D-4C0F-A847-8169C2FFC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ED4826C6-3393-4627-830E-27832E898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89D81-3CB3-4F5C-BB8A-31A3957E4104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41026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9E88D9E0-86FA-4216-B2D2-1F377A75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7B66B-C7A6-4F13-ABCF-66F78A1038A3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9C59198-2FA2-4ADB-B5C5-E51C2985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F2D412A9-9898-4019-8304-EED72FF0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94193-3731-4F2E-96AC-36E3DED26C8C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40923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1A20B8FA-D36B-47D5-895C-37F52B0B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A00F3-F39A-4C49-A7A9-66B118FA98D3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F182E-AB34-4249-BE69-BA074807E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5D246CC2-AC64-4951-A326-F5552164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50519-A273-44ED-ADBD-66227BFE1F11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69993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524001"/>
            <a:ext cx="3259006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3110DCC7-6B52-45A9-ACFB-63EDBF51A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256A5-029D-492E-B5E9-8233DCEC671E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637C927-BDA3-41AB-9CAB-A1E5DAF8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4E6BBA26-ABC5-435E-946F-9090A0263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5DE4-A14A-4071-A4EF-1D53886DC2CE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82727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59436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1831975"/>
            <a:ext cx="59436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1166787"/>
            <a:ext cx="59436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179399C7-1D65-4C6B-B8DD-2A69B5151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E2405-7F62-41F5-9401-06444BF1C80E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FE279AB-7829-4866-9AD7-990C0C6E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B04EA0CD-62EE-4360-8A6E-6BDEED55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CD590-4888-4643-8431-BD40E1355621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58011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ass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01DE5519-1EAC-4F11-9854-A4A3A7B40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C96DBB76-0871-4F9B-80F9-9BEAEB08BF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B779A74-F3BE-42B1-9BB4-6E97AA51F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416675"/>
            <a:ext cx="23114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BE0E483-2A5F-4B99-AA3A-A7F59B27AA92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BDD5CF-951A-4586-BD4B-97DC591FE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416675"/>
            <a:ext cx="31369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A83C681A-A007-4E83-987A-27AC6A24A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6416675"/>
            <a:ext cx="8255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32030A76-25EA-4E86-A5A8-5277181C0AB4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78" r:id="rId1"/>
    <p:sldLayoutId id="2147484879" r:id="rId2"/>
    <p:sldLayoutId id="2147484889" r:id="rId3"/>
    <p:sldLayoutId id="2147484880" r:id="rId4"/>
    <p:sldLayoutId id="2147484881" r:id="rId5"/>
    <p:sldLayoutId id="2147484882" r:id="rId6"/>
    <p:sldLayoutId id="2147484883" r:id="rId7"/>
    <p:sldLayoutId id="2147484884" r:id="rId8"/>
    <p:sldLayoutId id="2147484885" r:id="rId9"/>
    <p:sldLayoutId id="2147484886" r:id="rId10"/>
    <p:sldLayoutId id="214748488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ass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3729619-ED05-4474-A38B-95895D153E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5167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8B401F5-70DE-4650-92BA-496FEAFA82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E2F3D-8AD8-4370-88BC-314F5F025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E118EB-6263-45B2-83F7-D2E0A80CD1BB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F3435-1676-4482-AD85-80944750F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7DC77-F13F-4CEB-AE6A-2B8AD46D6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878463F-FD41-422A-9653-5B10340CAA2D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30869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1" r:id="rId1"/>
    <p:sldLayoutId id="2147484892" r:id="rId2"/>
    <p:sldLayoutId id="2147484893" r:id="rId3"/>
    <p:sldLayoutId id="2147484894" r:id="rId4"/>
    <p:sldLayoutId id="2147484895" r:id="rId5"/>
    <p:sldLayoutId id="2147484896" r:id="rId6"/>
    <p:sldLayoutId id="2147484897" r:id="rId7"/>
    <p:sldLayoutId id="2147484898" r:id="rId8"/>
    <p:sldLayoutId id="2147484899" r:id="rId9"/>
    <p:sldLayoutId id="2147484900" r:id="rId10"/>
    <p:sldLayoutId id="214748490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5pPr>
      <a:lvl6pPr marL="495285" algn="ctr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6pPr>
      <a:lvl7pPr marL="990570" algn="ctr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7pPr>
      <a:lvl8pPr marL="1485854" algn="ctr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8pPr>
      <a:lvl9pPr marL="1981139" algn="ctr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9pPr>
    </p:titleStyle>
    <p:bodyStyle>
      <a:lvl1pPr marL="371464" indent="-37146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Glass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3729619-ED05-4474-A38B-95895D153E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5167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8B401F5-70DE-4650-92BA-496FEAFA82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E2F3D-8AD8-4370-88BC-314F5F025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E118EB-6263-45B2-83F7-D2E0A80CD1BB}" type="datetime1">
              <a:rPr lang="en-AU"/>
              <a:pPr>
                <a:defRPr/>
              </a:pPr>
              <a:t>27/01/2022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F3435-1676-4482-AD85-80944750F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7DC77-F13F-4CEB-AE6A-2B8AD46D6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878463F-FD41-422A-9653-5B10340CAA2D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79153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4" r:id="rId1"/>
    <p:sldLayoutId id="2147484905" r:id="rId2"/>
    <p:sldLayoutId id="2147484906" r:id="rId3"/>
    <p:sldLayoutId id="2147484907" r:id="rId4"/>
    <p:sldLayoutId id="2147484908" r:id="rId5"/>
    <p:sldLayoutId id="2147484909" r:id="rId6"/>
    <p:sldLayoutId id="2147484910" r:id="rId7"/>
    <p:sldLayoutId id="2147484911" r:id="rId8"/>
    <p:sldLayoutId id="2147484912" r:id="rId9"/>
    <p:sldLayoutId id="2147484913" r:id="rId10"/>
    <p:sldLayoutId id="2147484914" r:id="rId11"/>
    <p:sldLayoutId id="214748491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5pPr>
      <a:lvl6pPr marL="495285" algn="ctr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6pPr>
      <a:lvl7pPr marL="990570" algn="ctr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7pPr>
      <a:lvl8pPr marL="1485854" algn="ctr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8pPr>
      <a:lvl9pPr marL="1981139" algn="ctr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9pPr>
    </p:titleStyle>
    <p:bodyStyle>
      <a:lvl1pPr marL="371464" indent="-37146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4.wmf"/><Relationship Id="rId26" Type="http://schemas.openxmlformats.org/officeDocument/2006/relationships/image" Target="../media/image18.wmf"/><Relationship Id="rId39" Type="http://schemas.openxmlformats.org/officeDocument/2006/relationships/comments" Target="../comments/comment2.xml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22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7.wmf"/><Relationship Id="rId32" Type="http://schemas.openxmlformats.org/officeDocument/2006/relationships/image" Target="../media/image21.wmf"/><Relationship Id="rId37" Type="http://schemas.openxmlformats.org/officeDocument/2006/relationships/package" Target="../embeddings/Microsoft_Excel_Worksheet3.xlsx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9.wmf"/><Relationship Id="rId36" Type="http://schemas.openxmlformats.org/officeDocument/2006/relationships/image" Target="../media/image23.wmf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Relationship Id="rId22" Type="http://schemas.openxmlformats.org/officeDocument/2006/relationships/image" Target="../media/image16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20.wmf"/><Relationship Id="rId35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091E0-E5E0-453D-A110-A21B9BD3B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464" y="248277"/>
            <a:ext cx="9649072" cy="4248472"/>
          </a:xfrm>
          <a:noFill/>
        </p:spPr>
        <p:txBody>
          <a:bodyPr/>
          <a:lstStyle/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MINE FLOOR MATERIAL RECOVERY MUST BECOME PART OF LIFE OF MINE PLAN</a:t>
            </a:r>
            <a:b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A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Au &amp; Ni Prices Updated on 26 01 2022)</a:t>
            </a:r>
            <a:br>
              <a:rPr lang="en-AU" sz="1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2400" dirty="0"/>
            </a:br>
            <a:b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443417-8CF5-428D-8F50-1B4E96A48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2" y="4496749"/>
            <a:ext cx="3888432" cy="1415183"/>
          </a:xfrm>
        </p:spPr>
        <p:txBody>
          <a:bodyPr/>
          <a:lstStyle/>
          <a:p>
            <a:r>
              <a:rPr lang="en-A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Krzysztof (Kris) Biegaj  </a:t>
            </a:r>
          </a:p>
          <a:p>
            <a:r>
              <a:rPr lang="en-A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Ausvac Mining Pty Ltd</a:t>
            </a:r>
          </a:p>
          <a:p>
            <a:r>
              <a:rPr lang="en-A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MAusIMM</a:t>
            </a:r>
            <a:endParaRPr lang="en-A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</a:p>
          <a:p>
            <a:endParaRPr lang="en-AU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933A5-6FD3-4D4F-A50B-D178907E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95659-43A6-4099-8B0F-F50DD3A072C6}" type="slidenum">
              <a:rPr lang="en-AU" altLang="en-US" smtClean="0"/>
              <a:pPr>
                <a:defRPr/>
              </a:pPr>
              <a:t>1</a:t>
            </a:fld>
            <a:endParaRPr lang="en-AU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5AEF0-7B6B-4EF9-96EB-F2EDBD4E4EA5}"/>
              </a:ext>
            </a:extLst>
          </p:cNvPr>
          <p:cNvSpPr txBox="1"/>
          <p:nvPr/>
        </p:nvSpPr>
        <p:spPr>
          <a:xfrm>
            <a:off x="4808737" y="4414210"/>
            <a:ext cx="50979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Co-Author Dr Simon C </a:t>
            </a:r>
            <a:r>
              <a:rPr lang="en-A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Dominy</a:t>
            </a:r>
            <a:r>
              <a:rPr lang="en-A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A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Camborne School of Mines University of Exeter, Penryn Cornwall TR10 9FE, UK</a:t>
            </a:r>
          </a:p>
          <a:p>
            <a:endParaRPr lang="en-A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FAusIMM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(CP), </a:t>
            </a:r>
            <a:r>
              <a:rPr lang="en-AU" dirty="0">
                <a:cs typeface="Times New Roman" panose="02020603050405020304" pitchFamily="18" charset="0"/>
              </a:rPr>
              <a:t>Member of PERC (Pan European Reserves and Resources Reporting Committee) </a:t>
            </a:r>
            <a:endParaRPr lang="en-AU" dirty="0"/>
          </a:p>
          <a:p>
            <a:endParaRPr lang="en-A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7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FFE412-B40E-472F-B6E7-E43AF4BF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B1AE3-B8C4-4DDD-81EB-2F4B37AFA8A6}" type="slidenum">
              <a:rPr lang="en-AU" altLang="en-US" smtClean="0"/>
              <a:pPr>
                <a:defRPr/>
              </a:pPr>
              <a:t>10</a:t>
            </a:fld>
            <a:endParaRPr lang="en-AU" alt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47A8565-6FC9-447F-A91C-6FE164714D17}"/>
              </a:ext>
            </a:extLst>
          </p:cNvPr>
          <p:cNvGraphicFramePr>
            <a:graphicFrameLocks noGrp="1"/>
          </p:cNvGraphicFramePr>
          <p:nvPr/>
        </p:nvGraphicFramePr>
        <p:xfrm>
          <a:off x="625928" y="292553"/>
          <a:ext cx="8654143" cy="6272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9306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81E4CB-1DDA-4682-B16E-BA3AFE5AD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B1AE3-B8C4-4DDD-81EB-2F4B37AFA8A6}" type="slidenum">
              <a:rPr lang="en-AU" altLang="en-US" smtClean="0"/>
              <a:pPr>
                <a:defRPr/>
              </a:pPr>
              <a:t>11</a:t>
            </a:fld>
            <a:endParaRPr lang="en-AU" alt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47A8565-6FC9-447F-A91C-6FE164714D17}"/>
              </a:ext>
            </a:extLst>
          </p:cNvPr>
          <p:cNvGraphicFramePr>
            <a:graphicFrameLocks noGrp="1"/>
          </p:cNvGraphicFramePr>
          <p:nvPr/>
        </p:nvGraphicFramePr>
        <p:xfrm>
          <a:off x="626503" y="289774"/>
          <a:ext cx="8652993" cy="6278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6339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41C17C-6B27-4BDE-847E-8EA1CD627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692696"/>
            <a:ext cx="8420100" cy="1470025"/>
          </a:xfrm>
        </p:spPr>
        <p:txBody>
          <a:bodyPr/>
          <a:lstStyle/>
          <a:p>
            <a:r>
              <a:rPr lang="en-AU" dirty="0"/>
              <a:t>Costs Calculation – main Excel Spreadsheet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6F23262-D879-40E8-8F22-62145ADD0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3212976"/>
            <a:ext cx="6934200" cy="1752600"/>
          </a:xfrm>
        </p:spPr>
        <p:txBody>
          <a:bodyPr/>
          <a:lstStyle/>
          <a:p>
            <a:r>
              <a:rPr lang="en-AU" dirty="0"/>
              <a:t>All Costs included i.e. Mine Floor Vacuuming, Ore Transportation and Milling &amp; Roasting where applicable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5AEEF8-E29E-4CBF-BE80-02BCC25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B1AE3-B8C4-4DDD-81EB-2F4B37AFA8A6}" type="slidenum">
              <a:rPr lang="en-AU" altLang="en-US" smtClean="0"/>
              <a:pPr>
                <a:defRPr/>
              </a:pPr>
              <a:t>12</a:t>
            </a:fld>
            <a:endParaRPr lang="en-AU" alt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FBDB869-E924-4E15-8D9B-CC79D8223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769766"/>
              </p:ext>
            </p:extLst>
          </p:nvPr>
        </p:nvGraphicFramePr>
        <p:xfrm>
          <a:off x="4304928" y="524430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Worksheet" showAsIcon="1" r:id="rId3" imgW="914400" imgH="771480" progId="Excel.Sheet.12">
                  <p:embed/>
                </p:oleObj>
              </mc:Choice>
              <mc:Fallback>
                <p:oleObj name="Worksheet" showAsIcon="1" r:id="rId3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4928" y="524430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0544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6F576-9892-4763-8DF5-6FA72D64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18762-398E-412E-81DA-13865818F772}" type="slidenum">
              <a:rPr lang="en-AU" altLang="en-US" smtClean="0"/>
              <a:pPr>
                <a:defRPr/>
              </a:pPr>
              <a:t>13</a:t>
            </a:fld>
            <a:endParaRPr lang="en-AU" alt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3B3DEAD-5B8C-4ECD-8C93-D6B963033CB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1179853"/>
            <a:ext cx="9906000" cy="5411982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Sampling and testwork should be undertaken in support of mine designs, Feasibility studies and LOM plans</a:t>
            </a:r>
          </a:p>
          <a:p>
            <a:pPr marL="0" indent="0">
              <a:buNone/>
            </a:pPr>
            <a:endParaRPr lang="en-AU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Australasian Joint Ore Reserves Committee </a:t>
            </a:r>
            <a:r>
              <a:rPr lang="en-A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Code (JORC, 2012) </a:t>
            </a:r>
            <a:r>
              <a:rPr lang="en-A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must be applied in the context of Sections 37-41 and Table 1</a:t>
            </a:r>
          </a:p>
          <a:p>
            <a:pPr marL="0" indent="0">
              <a:buNone/>
            </a:pPr>
            <a:endParaRPr lang="en-AU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4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A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A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odifications to the JORC </a:t>
            </a:r>
            <a:r>
              <a:rPr lang="en-A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Code are</a:t>
            </a:r>
            <a:r>
              <a:rPr lang="en-A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needed to address the challenge of </a:t>
            </a:r>
            <a:r>
              <a:rPr lang="en-A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potential revenue loss</a:t>
            </a:r>
          </a:p>
          <a:p>
            <a:pPr marL="0" indent="0">
              <a:buNone/>
            </a:pPr>
            <a:r>
              <a:rPr lang="en-A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A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appropriate, vacuuming must be introduced to new and operating mines</a:t>
            </a:r>
            <a:endParaRPr lang="en-A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46FE11-4B9E-4BEF-9873-76C19CA39498}"/>
              </a:ext>
            </a:extLst>
          </p:cNvPr>
          <p:cNvSpPr txBox="1"/>
          <p:nvPr/>
        </p:nvSpPr>
        <p:spPr>
          <a:xfrm>
            <a:off x="0" y="266165"/>
            <a:ext cx="990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kern="0" cap="all" dirty="0">
                <a:effectLst/>
                <a:latin typeface="Arial" panose="020B0604020202020204" pitchFamily="34" charset="0"/>
              </a:rPr>
              <a:t>evaluation of broken floor stocks – </a:t>
            </a:r>
            <a:r>
              <a:rPr lang="en-AU" sz="2400" kern="0" cap="all" dirty="0"/>
              <a:t>operating</a:t>
            </a:r>
            <a:r>
              <a:rPr lang="en-AU" sz="2400" kern="0" cap="all" dirty="0">
                <a:effectLst/>
                <a:latin typeface="Arial" panose="020B0604020202020204" pitchFamily="34" charset="0"/>
              </a:rPr>
              <a:t> Mines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668CB1-1C56-4F0D-AC74-458C92BDDCBC}"/>
              </a:ext>
            </a:extLst>
          </p:cNvPr>
          <p:cNvSpPr txBox="1"/>
          <p:nvPr/>
        </p:nvSpPr>
        <p:spPr>
          <a:xfrm>
            <a:off x="37131" y="2924944"/>
            <a:ext cx="100284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U" sz="2000" b="1" kern="0" cap="all" dirty="0">
              <a:effectLst/>
            </a:endParaRPr>
          </a:p>
          <a:p>
            <a:r>
              <a:rPr lang="en-AU" sz="2400" kern="0" cap="all" dirty="0">
                <a:effectLst/>
              </a:rPr>
              <a:t>ECONOMIC VALUE OF BROKEN ORE RECOVERY FROM MINE FLOORS - ore resources/reserves estimation/LOM Plans</a:t>
            </a:r>
          </a:p>
          <a:p>
            <a:endParaRPr lang="en-AU" sz="2000" b="1" kern="0" cap="all" dirty="0"/>
          </a:p>
          <a:p>
            <a:endParaRPr lang="en-AU" sz="2000" b="1" kern="0" cap="all" dirty="0"/>
          </a:p>
        </p:txBody>
      </p:sp>
    </p:spTree>
    <p:extLst>
      <p:ext uri="{BB962C8B-B14F-4D97-AF65-F5344CB8AC3E}">
        <p14:creationId xmlns:p14="http://schemas.microsoft.com/office/powerpoint/2010/main" val="1706763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9F2B8F-B341-4B81-A8CA-7D65B3F7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5200" y="6416675"/>
            <a:ext cx="825500" cy="365125"/>
          </a:xfrm>
        </p:spPr>
        <p:txBody>
          <a:bodyPr/>
          <a:lstStyle/>
          <a:p>
            <a:fld id="{B1650519-A273-44ED-ADBD-66227BFE1F11}" type="slidenum">
              <a:rPr lang="en-AU" altLang="en-US" smtClean="0"/>
              <a:pPr/>
              <a:t>14</a:t>
            </a:fld>
            <a:endParaRPr lang="en-AU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F2E40A-0401-4E66-A3D8-3C4A0DEACE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5875"/>
            <a:ext cx="8489950" cy="635000"/>
          </a:xfrm>
        </p:spPr>
        <p:txBody>
          <a:bodyPr>
            <a:noAutofit/>
          </a:bodyPr>
          <a:lstStyle/>
          <a:p>
            <a:r>
              <a:rPr lang="en-AU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Appendices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6A18F5B-9C0D-42CC-83F6-7604E44B03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45516"/>
              </p:ext>
            </p:extLst>
          </p:nvPr>
        </p:nvGraphicFramePr>
        <p:xfrm>
          <a:off x="153958" y="1348397"/>
          <a:ext cx="5285981" cy="547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4" name="Packager Shell Object" showAsIcon="1" r:id="rId3" imgW="4707000" imgH="437760" progId="Package">
                  <p:embed/>
                </p:oleObj>
              </mc:Choice>
              <mc:Fallback>
                <p:oleObj name="Packager Shell Object" showAsIcon="1" r:id="rId3" imgW="4707000" imgH="437760" progId="Packag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6A18F5B-9C0D-42CC-83F6-7604E44B03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958" y="1348397"/>
                        <a:ext cx="5285981" cy="547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9EB895F-E475-4761-B0C6-9E6E0B6F7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859087"/>
              </p:ext>
            </p:extLst>
          </p:nvPr>
        </p:nvGraphicFramePr>
        <p:xfrm>
          <a:off x="153958" y="592845"/>
          <a:ext cx="5327387" cy="606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5" name="Packager Shell Object" showAsIcon="1" r:id="rId5" imgW="4120560" imgH="437760" progId="Package">
                  <p:embed/>
                </p:oleObj>
              </mc:Choice>
              <mc:Fallback>
                <p:oleObj name="Packager Shell Object" showAsIcon="1" r:id="rId5" imgW="4120560" imgH="437760" progId="Packag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9EB895F-E475-4761-B0C6-9E6E0B6F7F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958" y="592845"/>
                        <a:ext cx="5327387" cy="606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3C48FDA-EFB0-491D-8387-A12CF2A485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203712"/>
              </p:ext>
            </p:extLst>
          </p:nvPr>
        </p:nvGraphicFramePr>
        <p:xfrm>
          <a:off x="274678" y="2064270"/>
          <a:ext cx="5026799" cy="535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" name="Packager Shell Object" showAsIcon="1" r:id="rId7" imgW="4079880" imgH="437760" progId="Package">
                  <p:embed/>
                </p:oleObj>
              </mc:Choice>
              <mc:Fallback>
                <p:oleObj name="Packager Shell Object" showAsIcon="1" r:id="rId7" imgW="4079880" imgH="437760" progId="Packag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3C48FDA-EFB0-491D-8387-A12CF2A48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4678" y="2064270"/>
                        <a:ext cx="5026799" cy="535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F44A9D4-3C76-40B7-95B6-1D51F490BE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079353"/>
              </p:ext>
            </p:extLst>
          </p:nvPr>
        </p:nvGraphicFramePr>
        <p:xfrm>
          <a:off x="-113753" y="2771180"/>
          <a:ext cx="5576156" cy="535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" name="Packager Shell Object" showAsIcon="1" r:id="rId9" imgW="4242600" imgH="437760" progId="Package">
                  <p:embed/>
                </p:oleObj>
              </mc:Choice>
              <mc:Fallback>
                <p:oleObj name="Packager Shell Object" showAsIcon="1" r:id="rId9" imgW="4242600" imgH="437760" progId="Packag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F44A9D4-3C76-40B7-95B6-1D51F490BE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-113753" y="2771180"/>
                        <a:ext cx="5576156" cy="535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F196358-E8C6-4E0D-9A75-283A2D7B5A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727619"/>
              </p:ext>
            </p:extLst>
          </p:nvPr>
        </p:nvGraphicFramePr>
        <p:xfrm>
          <a:off x="13466" y="3669693"/>
          <a:ext cx="5528336" cy="571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8" name="Packager Shell Object" showAsIcon="1" r:id="rId11" imgW="4413600" imgH="437760" progId="Package">
                  <p:embed/>
                </p:oleObj>
              </mc:Choice>
              <mc:Fallback>
                <p:oleObj name="Packager Shell Object" showAsIcon="1" r:id="rId11" imgW="4413600" imgH="437760" progId="Package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F196358-E8C6-4E0D-9A75-283A2D7B5A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466" y="3669693"/>
                        <a:ext cx="5528336" cy="571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5663EC6-1902-4E6E-9BB9-804E1335E5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560119"/>
              </p:ext>
            </p:extLst>
          </p:nvPr>
        </p:nvGraphicFramePr>
        <p:xfrm>
          <a:off x="0" y="5220020"/>
          <a:ext cx="5623977" cy="6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9" name="Packager Shell Object" showAsIcon="1" r:id="rId13" imgW="3803040" imgH="437760" progId="Package">
                  <p:embed/>
                </p:oleObj>
              </mc:Choice>
              <mc:Fallback>
                <p:oleObj name="Packager Shell Object" showAsIcon="1" r:id="rId13" imgW="3803040" imgH="437760" progId="Package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5663EC6-1902-4E6E-9BB9-804E1335E5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0" y="5220020"/>
                        <a:ext cx="5623977" cy="64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211A011-02E6-4627-87E4-9A7F9D1B22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624071"/>
              </p:ext>
            </p:extLst>
          </p:nvPr>
        </p:nvGraphicFramePr>
        <p:xfrm>
          <a:off x="153958" y="4365231"/>
          <a:ext cx="5324984" cy="5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0" name="Packager Shell Object" showAsIcon="1" r:id="rId15" imgW="4372920" imgH="437760" progId="Package">
                  <p:embed/>
                </p:oleObj>
              </mc:Choice>
              <mc:Fallback>
                <p:oleObj name="Packager Shell Object" showAsIcon="1" r:id="rId15" imgW="4372920" imgH="437760" progId="Packag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211A011-02E6-4627-87E4-9A7F9D1B22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3958" y="4365231"/>
                        <a:ext cx="5324984" cy="581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BAD4107-CEDA-4CB2-923F-ED380454A5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812625"/>
              </p:ext>
            </p:extLst>
          </p:nvPr>
        </p:nvGraphicFramePr>
        <p:xfrm>
          <a:off x="127920" y="5981137"/>
          <a:ext cx="5389387" cy="640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1" name="Packager Shell Object" showAsIcon="1" r:id="rId17" imgW="4153320" imgH="437760" progId="Package">
                  <p:embed/>
                </p:oleObj>
              </mc:Choice>
              <mc:Fallback>
                <p:oleObj name="Packager Shell Object" showAsIcon="1" r:id="rId17" imgW="4153320" imgH="437760" progId="Package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BAD4107-CEDA-4CB2-923F-ED380454A5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7920" y="5981137"/>
                        <a:ext cx="5389387" cy="640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77407E8-9C43-44F6-B061-680BAF8723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217501"/>
              </p:ext>
            </p:extLst>
          </p:nvPr>
        </p:nvGraphicFramePr>
        <p:xfrm>
          <a:off x="5435911" y="3627233"/>
          <a:ext cx="3054039" cy="632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2" name="Packager Shell Object" showAsIcon="1" r:id="rId19" imgW="2728080" imgH="437760" progId="Package">
                  <p:embed/>
                </p:oleObj>
              </mc:Choice>
              <mc:Fallback>
                <p:oleObj name="Packager Shell Object" showAsIcon="1" r:id="rId19" imgW="2728080" imgH="437760" progId="Package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477407E8-9C43-44F6-B061-680BAF8723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35911" y="3627233"/>
                        <a:ext cx="3054039" cy="632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BB52131-735F-4701-A8F9-AD78967782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75502"/>
              </p:ext>
            </p:extLst>
          </p:nvPr>
        </p:nvGraphicFramePr>
        <p:xfrm>
          <a:off x="5509510" y="2887610"/>
          <a:ext cx="3020089" cy="519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3" name="Packager Shell Object" showAsIcon="1" r:id="rId21" imgW="2793240" imgH="437760" progId="Package">
                  <p:embed/>
                </p:oleObj>
              </mc:Choice>
              <mc:Fallback>
                <p:oleObj name="Packager Shell Object" showAsIcon="1" r:id="rId21" imgW="2793240" imgH="437760" progId="Package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BBB52131-735F-4701-A8F9-AD78967782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509510" y="2887610"/>
                        <a:ext cx="3020089" cy="519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0F1A6B8-2254-4D0E-A475-9441BCD5EA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971308"/>
              </p:ext>
            </p:extLst>
          </p:nvPr>
        </p:nvGraphicFramePr>
        <p:xfrm>
          <a:off x="5565111" y="2042489"/>
          <a:ext cx="3020089" cy="650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4" name="Packager Shell Object" showAsIcon="1" r:id="rId23" imgW="2084760" imgH="437760" progId="Package">
                  <p:embed/>
                </p:oleObj>
              </mc:Choice>
              <mc:Fallback>
                <p:oleObj name="Packager Shell Object" showAsIcon="1" r:id="rId23" imgW="2084760" imgH="437760" progId="Package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D0F1A6B8-2254-4D0E-A475-9441BCD5EA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565111" y="2042489"/>
                        <a:ext cx="3020089" cy="650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F031E3AD-53AF-4C88-8A63-F84720576E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176619"/>
              </p:ext>
            </p:extLst>
          </p:nvPr>
        </p:nvGraphicFramePr>
        <p:xfrm>
          <a:off x="4848898" y="4420935"/>
          <a:ext cx="4093412" cy="60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5" name="Packager Shell Object" showAsIcon="1" r:id="rId25" imgW="2744280" imgH="437760" progId="Package">
                  <p:embed/>
                </p:oleObj>
              </mc:Choice>
              <mc:Fallback>
                <p:oleObj name="Packager Shell Object" showAsIcon="1" r:id="rId25" imgW="2744280" imgH="437760" progId="Package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F031E3AD-53AF-4C88-8A63-F84720576E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848898" y="4420935"/>
                        <a:ext cx="4093412" cy="60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401FEFC4-4488-4927-B9AF-1C50A1A2C61A}"/>
              </a:ext>
            </a:extLst>
          </p:cNvPr>
          <p:cNvSpPr txBox="1"/>
          <p:nvPr/>
        </p:nvSpPr>
        <p:spPr>
          <a:xfrm>
            <a:off x="4857032" y="5712291"/>
            <a:ext cx="4986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App 14 Vacuuming Costs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8510E2-65BE-4592-9DFF-A30D0BFF4383}"/>
              </a:ext>
            </a:extLst>
          </p:cNvPr>
          <p:cNvSpPr txBox="1"/>
          <p:nvPr/>
        </p:nvSpPr>
        <p:spPr>
          <a:xfrm>
            <a:off x="5623977" y="5708901"/>
            <a:ext cx="4986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Costs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899632-E139-49A8-A291-A7FC5A51BF70}"/>
              </a:ext>
            </a:extLst>
          </p:cNvPr>
          <p:cNvSpPr txBox="1"/>
          <p:nvPr/>
        </p:nvSpPr>
        <p:spPr>
          <a:xfrm>
            <a:off x="5541802" y="5909509"/>
            <a:ext cx="3443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Costs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3061A9-FE84-41A9-B7B7-2343CFFC97DD}"/>
              </a:ext>
            </a:extLst>
          </p:cNvPr>
          <p:cNvSpPr txBox="1"/>
          <p:nvPr/>
        </p:nvSpPr>
        <p:spPr>
          <a:xfrm>
            <a:off x="5541802" y="5920144"/>
            <a:ext cx="3443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Costs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25278CD-E787-444B-B5CA-73F1CF2C6C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086735"/>
              </p:ext>
            </p:extLst>
          </p:nvPr>
        </p:nvGraphicFramePr>
        <p:xfrm>
          <a:off x="5371287" y="5081089"/>
          <a:ext cx="3158312" cy="753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6" name="Packager Shell Object" showAsIcon="1" r:id="rId27" imgW="2060280" imgH="437760" progId="Package">
                  <p:embed/>
                </p:oleObj>
              </mc:Choice>
              <mc:Fallback>
                <p:oleObj name="Packager Shell Object" showAsIcon="1" r:id="rId27" imgW="2060280" imgH="437760" progId="Package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25278CD-E787-444B-B5CA-73F1CF2C6C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371287" y="5081089"/>
                        <a:ext cx="3158312" cy="753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8BE970D-2EC2-44EA-8B2E-CD44DC4D1A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489729"/>
              </p:ext>
            </p:extLst>
          </p:nvPr>
        </p:nvGraphicFramePr>
        <p:xfrm>
          <a:off x="5509510" y="5920144"/>
          <a:ext cx="3120740" cy="743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" name="Packager Shell Object" showAsIcon="1" r:id="rId29" imgW="1978920" imgH="437760" progId="Package">
                  <p:embed/>
                </p:oleObj>
              </mc:Choice>
              <mc:Fallback>
                <p:oleObj name="Packager Shell Object" showAsIcon="1" r:id="rId29" imgW="1978920" imgH="437760" progId="Package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88BE970D-2EC2-44EA-8B2E-CD44DC4D1A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509510" y="5920144"/>
                        <a:ext cx="3120740" cy="743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ADBF5670-A02A-47D7-A126-B593C239EB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598479"/>
              </p:ext>
            </p:extLst>
          </p:nvPr>
        </p:nvGraphicFramePr>
        <p:xfrm>
          <a:off x="5817096" y="1418940"/>
          <a:ext cx="2376264" cy="522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" name="Packager Shell Object" showAsIcon="1" r:id="rId31" imgW="2361600" imgH="437760" progId="Package">
                  <p:embed/>
                </p:oleObj>
              </mc:Choice>
              <mc:Fallback>
                <p:oleObj name="Packager Shell Object" showAsIcon="1" r:id="rId31" imgW="2361600" imgH="437760" progId="Package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ADBF5670-A02A-47D7-A126-B593C239EB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817096" y="1418940"/>
                        <a:ext cx="2376264" cy="522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BA84FD2-9E68-4A4E-92C2-9A7DF15E94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451965"/>
              </p:ext>
            </p:extLst>
          </p:nvPr>
        </p:nvGraphicFramePr>
        <p:xfrm>
          <a:off x="4777929" y="568523"/>
          <a:ext cx="4476725" cy="655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" name="Packager Shell Object" showAsIcon="1" r:id="rId33" imgW="1628640" imgH="437760" progId="Package">
                  <p:embed/>
                </p:oleObj>
              </mc:Choice>
              <mc:Fallback>
                <p:oleObj name="Packager Shell Object" showAsIcon="1" r:id="rId33" imgW="1628640" imgH="437760" progId="Package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FBA84FD2-9E68-4A4E-92C2-9A7DF15E94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4777929" y="568523"/>
                        <a:ext cx="4476725" cy="655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9CBEC69-7614-49A1-A279-56666CF8BB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443561"/>
              </p:ext>
            </p:extLst>
          </p:nvPr>
        </p:nvGraphicFramePr>
        <p:xfrm>
          <a:off x="562613" y="29839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" name="Acrobat Document" showAsIcon="1" r:id="rId35" imgW="914400" imgH="771480" progId="Acrobat.Document.DC">
                  <p:embed/>
                </p:oleObj>
              </mc:Choice>
              <mc:Fallback>
                <p:oleObj name="Acrobat Document" showAsIcon="1" r:id="rId35" imgW="914400" imgH="7714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562613" y="29839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 descr="Ausvac Mining PL Vacuuming Costs Calculations May 2021">
            <a:extLst>
              <a:ext uri="{FF2B5EF4-FFF2-40B4-BE49-F238E27FC236}">
                <a16:creationId xmlns:a16="http://schemas.microsoft.com/office/drawing/2014/main" id="{B0B99256-A301-40EC-9664-0694C6C89A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893247"/>
              </p:ext>
            </p:extLst>
          </p:nvPr>
        </p:nvGraphicFramePr>
        <p:xfrm>
          <a:off x="8524226" y="406342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" name="Worksheet" showAsIcon="1" r:id="rId37" imgW="914400" imgH="771480" progId="Excel.Sheet.12">
                  <p:embed/>
                </p:oleObj>
              </mc:Choice>
              <mc:Fallback>
                <p:oleObj name="Worksheet" showAsIcon="1" r:id="rId37" imgW="914400" imgH="771480" progId="Excel.Sheet.12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0131A098-22CC-4108-8E39-5FA2AF6BA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8524226" y="406342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955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9E317-740B-4DF5-A736-491829B43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9548" y="6356351"/>
            <a:ext cx="2311400" cy="366183"/>
          </a:xfrm>
        </p:spPr>
        <p:txBody>
          <a:bodyPr/>
          <a:lstStyle/>
          <a:p>
            <a:pPr>
              <a:defRPr/>
            </a:pPr>
            <a:fld id="{B1718762-398E-412E-81DA-13865818F772}" type="slidenum">
              <a:rPr lang="en-AU" altLang="en-US" smtClean="0"/>
              <a:pPr>
                <a:defRPr/>
              </a:pPr>
              <a:t>2</a:t>
            </a:fld>
            <a:endParaRPr lang="en-AU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D30E6-6EC5-444B-81F3-CCD0B0B35C82}"/>
              </a:ext>
            </a:extLst>
          </p:cNvPr>
          <p:cNvSpPr txBox="1"/>
          <p:nvPr/>
        </p:nvSpPr>
        <p:spPr>
          <a:xfrm>
            <a:off x="0" y="404664"/>
            <a:ext cx="9649072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</a:t>
            </a:r>
            <a:r>
              <a:rPr lang="en-AU" sz="2800" dirty="0"/>
              <a:t>INTRODUCTION</a:t>
            </a:r>
          </a:p>
          <a:p>
            <a:br>
              <a:rPr lang="en-AU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AU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AU" sz="2000" b="0" dirty="0"/>
              <a:t>Billions of Dollars have been, and continue to be</a:t>
            </a:r>
            <a:r>
              <a:rPr lang="en-AU" sz="2000" dirty="0"/>
              <a:t> </a:t>
            </a:r>
            <a:r>
              <a:rPr lang="en-AU" sz="2000" b="0" dirty="0"/>
              <a:t>wasted by </a:t>
            </a:r>
            <a:r>
              <a:rPr lang="en-AU" sz="2000" dirty="0"/>
              <a:t>c</a:t>
            </a:r>
            <a:r>
              <a:rPr lang="en-AU" sz="2000" b="0" dirty="0"/>
              <a:t>ompanies and governments across the World due to the lack of legislation for the recovery of already broken ore</a:t>
            </a:r>
            <a:r>
              <a:rPr lang="en-AU" sz="2000" dirty="0"/>
              <a:t> l</a:t>
            </a:r>
            <a:r>
              <a:rPr lang="en-AU" sz="2000" b="0" dirty="0"/>
              <a:t>eft behind on mine floors never to be recovered</a:t>
            </a:r>
          </a:p>
          <a:p>
            <a:pPr algn="just"/>
            <a:br>
              <a:rPr lang="en-AU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AU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AU" sz="2000" dirty="0"/>
              <a:t>Recovery of broken ore left behind on mine floors will provide:</a:t>
            </a:r>
          </a:p>
          <a:p>
            <a:pPr algn="just"/>
            <a:endParaRPr lang="en-AU" dirty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AU" dirty="0"/>
              <a:t>Additional revenue for companies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AU" dirty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AU" dirty="0"/>
              <a:t>Increased royalties for governments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AU" dirty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AU" dirty="0"/>
              <a:t>Additional funds for rehabilitation of mined waste disposed of on surface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n-AU" sz="1600" dirty="0"/>
              <a:t>Including that portion of waste generated whilst accessing/defining the ore left behind on mine floors</a:t>
            </a:r>
          </a:p>
        </p:txBody>
      </p:sp>
    </p:spTree>
    <p:extLst>
      <p:ext uri="{BB962C8B-B14F-4D97-AF65-F5344CB8AC3E}">
        <p14:creationId xmlns:p14="http://schemas.microsoft.com/office/powerpoint/2010/main" val="262097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61B38-5EF2-428F-B41B-0B3C2D22E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718762-398E-412E-81DA-13865818F772}" type="slidenum">
              <a:rPr kumimoji="0" lang="en-AU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74EDF-2080-42BD-B600-E08205CF83B4}"/>
              </a:ext>
            </a:extLst>
          </p:cNvPr>
          <p:cNvSpPr txBox="1"/>
          <p:nvPr/>
        </p:nvSpPr>
        <p:spPr>
          <a:xfrm>
            <a:off x="200472" y="1484784"/>
            <a:ext cx="936104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AU" sz="20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House vacuuming </a:t>
            </a:r>
            <a:r>
              <a:rPr lang="en-AU" sz="2000" dirty="0" err="1"/>
              <a:t>i</a:t>
            </a:r>
            <a:r>
              <a:rPr kumimoji="0" lang="en-AU" sz="200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nvented</a:t>
            </a:r>
            <a:r>
              <a:rPr kumimoji="0" lang="en-AU" sz="20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and implemented globally &gt;</a:t>
            </a:r>
            <a:r>
              <a:rPr lang="en-AU" sz="2000" dirty="0"/>
              <a:t>120</a:t>
            </a:r>
            <a:r>
              <a:rPr lang="en-AU" sz="2000" baseline="30000" dirty="0"/>
              <a:t> </a:t>
            </a:r>
            <a:r>
              <a:rPr lang="en-AU" sz="2000" dirty="0"/>
              <a:t>years ago</a:t>
            </a:r>
            <a:endParaRPr kumimoji="0" lang="en-AU" sz="2000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endParaRPr kumimoji="0" lang="en-AU" sz="2000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algn="just"/>
            <a:r>
              <a:rPr lang="en-AU" sz="2000" dirty="0"/>
              <a:t>Mine floor material vacuuming machines were first invented and used in South Africa and a few other countries </a:t>
            </a:r>
          </a:p>
          <a:p>
            <a:pPr algn="just"/>
            <a:endParaRPr lang="en-AU" sz="2000" dirty="0"/>
          </a:p>
          <a:p>
            <a:pPr algn="just"/>
            <a:r>
              <a:rPr lang="en-AU" sz="2000" dirty="0"/>
              <a:t>The Ausvac vacuuming machine is based on the late 1960 machines designed to mine opals in Coober Pedy Region in South Australia </a:t>
            </a:r>
          </a:p>
          <a:p>
            <a:endParaRPr lang="en-AU" sz="2000" dirty="0"/>
          </a:p>
          <a:p>
            <a:r>
              <a:rPr kumimoji="0" lang="en-AU" sz="20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Highly-efficient truly </a:t>
            </a:r>
            <a:r>
              <a:rPr lang="en-AU" sz="2000" dirty="0"/>
              <a:t>m</a:t>
            </a:r>
            <a:r>
              <a:rPr kumimoji="0" lang="en-AU" sz="200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obile</a:t>
            </a:r>
            <a:r>
              <a:rPr kumimoji="0" lang="en-AU" sz="20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AU" sz="2000" dirty="0"/>
              <a:t>m</a:t>
            </a:r>
            <a:r>
              <a:rPr kumimoji="0" lang="en-AU" sz="200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ine</a:t>
            </a:r>
            <a:r>
              <a:rPr kumimoji="0" lang="en-AU" sz="20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AU" sz="2000" dirty="0"/>
              <a:t>f</a:t>
            </a:r>
            <a:r>
              <a:rPr kumimoji="0" lang="en-AU" sz="200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loor</a:t>
            </a:r>
            <a:r>
              <a:rPr kumimoji="0" lang="en-AU" sz="20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AU" sz="2000" dirty="0"/>
              <a:t>m</a:t>
            </a:r>
            <a:r>
              <a:rPr kumimoji="0" lang="en-AU" sz="200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aterial</a:t>
            </a:r>
            <a:r>
              <a:rPr kumimoji="0" lang="en-AU" sz="20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AU" sz="2000" dirty="0"/>
              <a:t>v</a:t>
            </a:r>
            <a:r>
              <a:rPr kumimoji="0" lang="en-AU" sz="200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acuuming</a:t>
            </a:r>
            <a:r>
              <a:rPr kumimoji="0" lang="en-AU" sz="20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AU" sz="2000" dirty="0"/>
              <a:t>t</a:t>
            </a:r>
            <a:r>
              <a:rPr kumimoji="0" lang="en-AU" sz="200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echnology</a:t>
            </a:r>
            <a:r>
              <a:rPr kumimoji="0" lang="en-AU" sz="20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was invented</a:t>
            </a:r>
            <a:r>
              <a:rPr lang="en-AU" sz="2000" dirty="0"/>
              <a:t> and developed in the Kalgoorlie Goldfields (WA), </a:t>
            </a:r>
            <a:r>
              <a:rPr kumimoji="0" lang="en-AU" sz="20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has been available since 2003 </a:t>
            </a:r>
            <a:r>
              <a:rPr kumimoji="0" lang="en-AU" sz="16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(diesel-powered/easily converted to electric-powered &amp; can be upgraded to remotely-controlled operation)</a:t>
            </a:r>
            <a:br>
              <a:rPr kumimoji="0" lang="en-AU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07861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>
            <a:extLst>
              <a:ext uri="{FF2B5EF4-FFF2-40B4-BE49-F238E27FC236}">
                <a16:creationId xmlns:a16="http://schemas.microsoft.com/office/drawing/2014/main" id="{8918421D-26F4-42B3-858D-B1A221DF3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Mining Project Stages</a:t>
            </a:r>
          </a:p>
        </p:txBody>
      </p:sp>
      <p:sp>
        <p:nvSpPr>
          <p:cNvPr id="7171" name="Content Placeholder 6">
            <a:extLst>
              <a:ext uri="{FF2B5EF4-FFF2-40B4-BE49-F238E27FC236}">
                <a16:creationId xmlns:a16="http://schemas.microsoft.com/office/drawing/2014/main" id="{2A3B02F8-B7B5-4A98-A379-06D80418E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80" y="1988840"/>
            <a:ext cx="9505056" cy="4032448"/>
          </a:xfrm>
        </p:spPr>
        <p:txBody>
          <a:bodyPr/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Exploration</a:t>
            </a:r>
            <a:r>
              <a:rPr lang="en-A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Pre-feasibility study, Feasibility study, Mineral Resources/Ore Reserves/Life of Mine Plans</a:t>
            </a:r>
          </a:p>
          <a:p>
            <a:pPr marL="0" indent="0" eaLnBrk="1" hangingPunct="1">
              <a:buNone/>
            </a:pPr>
            <a:endParaRPr lang="en-A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A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Approvals and finance secured/obtained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A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A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Development in waste to access ore and disposal of mined waste, including diamond drill/sludge ore definition drilling cuddies </a:t>
            </a:r>
            <a:r>
              <a:rPr lang="en-AU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(excavated in waste) </a:t>
            </a:r>
            <a:endParaRPr lang="en-AU" altLang="en-US" sz="1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A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A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Mining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A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A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Rehabilitation of mined waste disposed of on surface and mine closure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endParaRPr lang="en-AU" altLang="en-US" sz="1600" dirty="0"/>
          </a:p>
          <a:p>
            <a:pPr marL="0" indent="0" eaLnBrk="1" hangingPunct="1">
              <a:buNone/>
            </a:pPr>
            <a:endParaRPr lang="en-AU" altLang="en-US" sz="2167" dirty="0"/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0E60C479-BA79-409A-8167-AEEA32B48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467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838" indent="-309553">
              <a:spcBef>
                <a:spcPct val="20000"/>
              </a:spcBef>
              <a:buFont typeface="Arial" panose="020B0604020202020204" pitchFamily="34" charset="0"/>
              <a:buChar char="–"/>
              <a:defRPr sz="3033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212" indent="-247642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497" indent="-247642">
              <a:spcBef>
                <a:spcPct val="20000"/>
              </a:spcBef>
              <a:buFont typeface="Arial" panose="020B0604020202020204" pitchFamily="34" charset="0"/>
              <a:buChar char="–"/>
              <a:defRPr sz="2167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8781" indent="-247642">
              <a:spcBef>
                <a:spcPct val="20000"/>
              </a:spcBef>
              <a:buFont typeface="Arial" panose="020B0604020202020204" pitchFamily="34" charset="0"/>
              <a:buChar char="»"/>
              <a:defRPr sz="2167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4066" indent="-24764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67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351" indent="-24764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67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4636" indent="-24764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67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09920" indent="-24764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67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C8AE53B-1076-4936-8CD3-7B62D37A6647}" type="slidenum">
              <a:rPr kumimoji="0" lang="en-AU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</a:t>
            </a:fld>
            <a:endParaRPr kumimoji="0" lang="en-AU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49BBB-4699-4B52-ADA1-CE5178BB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18762-398E-412E-81DA-13865818F772}" type="slidenum">
              <a:rPr lang="en-AU" altLang="en-US" smtClean="0"/>
              <a:pPr>
                <a:defRPr/>
              </a:pPr>
              <a:t>5</a:t>
            </a:fld>
            <a:endParaRPr lang="en-AU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9AAA3C-5FDD-49D5-AE84-9CDD76A468D1}"/>
              </a:ext>
            </a:extLst>
          </p:cNvPr>
          <p:cNvSpPr txBox="1"/>
          <p:nvPr/>
        </p:nvSpPr>
        <p:spPr>
          <a:xfrm>
            <a:off x="326486" y="385309"/>
            <a:ext cx="9253028" cy="5706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5788" marR="0" lvl="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ct val="80000"/>
              <a:tabLst/>
              <a:defRPr/>
            </a:pPr>
            <a:r>
              <a:rPr kumimoji="0" lang="en-AU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</a:t>
            </a:r>
            <a:r>
              <a:rPr kumimoji="0" lang="en-AU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Mining – </a:t>
            </a:r>
            <a:r>
              <a:rPr lang="en-AU" altLang="en-US" sz="3200" strike="noStrike" dirty="0">
                <a:solidFill>
                  <a:prstClr val="black"/>
                </a:solidFill>
              </a:rPr>
              <a:t>W</a:t>
            </a:r>
            <a:r>
              <a:rPr kumimoji="0" lang="en-AU" altLang="en-US" sz="3200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hat is being missed</a:t>
            </a:r>
            <a:endParaRPr kumimoji="0" lang="en-AU" altLang="en-US" sz="3200" i="0" u="none" strike="sng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585788" marR="0" lvl="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ct val="80000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71464" marR="0" lvl="0" indent="-371464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AU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Cleaning - vacuuming/vamping of mine floors is globally </a:t>
            </a:r>
            <a:r>
              <a:rPr kumimoji="0" lang="en-AU" altLang="en-US" sz="2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 yet part of the mining cycle </a:t>
            </a:r>
          </a:p>
          <a:p>
            <a:pPr marL="371464" indent="-371464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endParaRPr lang="en-AU" altLang="en-US" sz="2000" dirty="0">
              <a:solidFill>
                <a:prstClr val="black"/>
              </a:solidFill>
            </a:endParaRPr>
          </a:p>
          <a:p>
            <a:pPr marL="371464" indent="-371464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sz="2000" dirty="0"/>
              <a:t>To cover up </a:t>
            </a:r>
            <a:r>
              <a:rPr lang="en-AU" altLang="en-US" sz="2000" dirty="0">
                <a:solidFill>
                  <a:prstClr val="black"/>
                </a:solidFill>
              </a:rPr>
              <a:t>the</a:t>
            </a:r>
            <a:r>
              <a:rPr lang="en-AU" altLang="en-US" sz="2000" dirty="0"/>
              <a:t> </a:t>
            </a:r>
            <a:r>
              <a:rPr lang="en-AU" altLang="en-US" sz="2000" dirty="0">
                <a:solidFill>
                  <a:prstClr val="black"/>
                </a:solidFill>
              </a:rPr>
              <a:t>high-grade broken ore left behind on mine floors, “mine call/</a:t>
            </a:r>
            <a:r>
              <a:rPr lang="en-AU" altLang="en-US" sz="2000" dirty="0"/>
              <a:t>reconciliation factors” </a:t>
            </a:r>
            <a:r>
              <a:rPr lang="en-AU" altLang="en-US" sz="2000" dirty="0">
                <a:solidFill>
                  <a:prstClr val="black"/>
                </a:solidFill>
              </a:rPr>
              <a:t>continue to be used</a:t>
            </a:r>
            <a:endParaRPr lang="en-AU" altLang="en-US" sz="2000" b="1" u="sng" dirty="0">
              <a:solidFill>
                <a:srgbClr val="FF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endParaRPr lang="en-AU" altLang="en-US" sz="2000" dirty="0">
              <a:solidFill>
                <a:prstClr val="black"/>
              </a:solidFill>
            </a:endParaRPr>
          </a:p>
          <a:p>
            <a:pPr marL="371464" indent="-371464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sz="2000" dirty="0">
                <a:solidFill>
                  <a:prstClr val="black"/>
                </a:solidFill>
              </a:rPr>
              <a:t>Floors of the excavations to be cleaned/vamped/vacuumed</a:t>
            </a:r>
          </a:p>
          <a:p>
            <a:pPr marL="828664" lvl="1" indent="-371464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sz="2000" dirty="0">
                <a:solidFill>
                  <a:prstClr val="black"/>
                </a:solidFill>
              </a:rPr>
              <a:t>Ore drives</a:t>
            </a:r>
          </a:p>
          <a:p>
            <a:pPr marL="828664" lvl="1" indent="-371464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sz="2000" dirty="0">
                <a:solidFill>
                  <a:prstClr val="black"/>
                </a:solidFill>
              </a:rPr>
              <a:t>Stopes (remotely controlled vacuuming only</a:t>
            </a:r>
            <a:r>
              <a:rPr lang="en-AU" altLang="en-US" sz="2000" b="1" dirty="0">
                <a:solidFill>
                  <a:prstClr val="black"/>
                </a:solidFill>
              </a:rPr>
              <a:t> </a:t>
            </a:r>
            <a:r>
              <a:rPr lang="en-AU" altLang="en-US" sz="2000" dirty="0">
                <a:solidFill>
                  <a:prstClr val="black"/>
                </a:solidFill>
              </a:rPr>
              <a:t>in open stopes)</a:t>
            </a:r>
          </a:p>
          <a:p>
            <a:pPr marL="1285864" lvl="2" indent="-371464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dirty="0">
                <a:solidFill>
                  <a:prstClr val="black"/>
                </a:solidFill>
              </a:rPr>
              <a:t>Footwall of low-angle dipping stopes </a:t>
            </a:r>
          </a:p>
          <a:p>
            <a:pPr marL="1285864" lvl="2" indent="-371464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dirty="0">
                <a:solidFill>
                  <a:prstClr val="black"/>
                </a:solidFill>
              </a:rPr>
              <a:t>Top of last lift in cut &amp; fill/under-hand cut &amp; fill mining</a:t>
            </a:r>
          </a:p>
          <a:p>
            <a:pPr marL="1285864" lvl="2" indent="-371464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dirty="0">
                <a:solidFill>
                  <a:prstClr val="black"/>
                </a:solidFill>
              </a:rPr>
              <a:t>Top of mine pillars left behind for geotechnical reasons</a:t>
            </a:r>
          </a:p>
          <a:p>
            <a:pPr lvl="2" eaLnBrk="1" hangingPunct="1">
              <a:spcBef>
                <a:spcPct val="20000"/>
              </a:spcBef>
              <a:defRPr/>
            </a:pPr>
            <a:endParaRPr lang="en-AU" alt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856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8712D-7307-438A-A69F-7B648E891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18762-398E-412E-81DA-13865818F772}" type="slidenum">
              <a:rPr lang="en-AU" altLang="en-US" smtClean="0"/>
              <a:pPr>
                <a:defRPr/>
              </a:pPr>
              <a:t>6</a:t>
            </a:fld>
            <a:endParaRPr lang="en-AU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362FBB-EBFB-4441-A962-772BE820EB35}"/>
              </a:ext>
            </a:extLst>
          </p:cNvPr>
          <p:cNvSpPr txBox="1"/>
          <p:nvPr/>
        </p:nvSpPr>
        <p:spPr>
          <a:xfrm>
            <a:off x="64231" y="2492896"/>
            <a:ext cx="977753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AU" sz="2000" dirty="0"/>
              <a:t>After appropriate testwork, metal loss to mine floors should be modelled and included in project studies to determine its impact</a:t>
            </a:r>
          </a:p>
          <a:p>
            <a:pPr>
              <a:defRPr/>
            </a:pPr>
            <a:r>
              <a:rPr lang="en-AU" sz="2000" dirty="0"/>
              <a:t> 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AU" sz="2000" dirty="0"/>
              <a:t>Mine floors material recovery must be included in Pre-feasibility/Feasibility Studies and Ore Resources/Reserves Estimation/Life of Mine Plans</a:t>
            </a:r>
            <a:endParaRPr lang="en-AU" sz="2000" b="1" dirty="0">
              <a:solidFill>
                <a:srgbClr val="FFFF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AU" sz="2000" b="1" dirty="0">
                <a:solidFill>
                  <a:srgbClr val="FFFFFF"/>
                </a:solidFill>
              </a:rPr>
              <a:t> left behind on mine f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AU" sz="2000" dirty="0"/>
              <a:t>Timing - Mine floors material recovery must be conducted whilst mine ventilation/fresh air and mine water/compressed air supply/dewatering and all infrastructures are fully operational - not after mine is flooded/put on care and maintenance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AU" sz="20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>
              <a:defRPr/>
            </a:pPr>
            <a:endParaRPr lang="en-A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6BCFD0-B47A-4E45-923D-8FEA4FD82C86}"/>
              </a:ext>
            </a:extLst>
          </p:cNvPr>
          <p:cNvSpPr txBox="1"/>
          <p:nvPr/>
        </p:nvSpPr>
        <p:spPr>
          <a:xfrm>
            <a:off x="1388603" y="420928"/>
            <a:ext cx="71287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AU" sz="3200" dirty="0"/>
              <a:t>Mine floor cleaning/vacuuming must become part of Mining Cycle</a:t>
            </a:r>
          </a:p>
        </p:txBody>
      </p:sp>
    </p:spTree>
    <p:extLst>
      <p:ext uri="{BB962C8B-B14F-4D97-AF65-F5344CB8AC3E}">
        <p14:creationId xmlns:p14="http://schemas.microsoft.com/office/powerpoint/2010/main" val="1543366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55A851-E948-4DC1-B156-0842583C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B1AE3-B8C4-4DDD-81EB-2F4B37AFA8A6}" type="slidenum">
              <a:rPr lang="en-AU" altLang="en-US" smtClean="0"/>
              <a:pPr>
                <a:defRPr/>
              </a:pPr>
              <a:t>7</a:t>
            </a:fld>
            <a:endParaRPr lang="en-AU" altLang="en-US" dirty="0"/>
          </a:p>
        </p:txBody>
      </p:sp>
      <p:pic>
        <p:nvPicPr>
          <p:cNvPr id="4" name="Picture 11" descr="IMGP0941">
            <a:extLst>
              <a:ext uri="{FF2B5EF4-FFF2-40B4-BE49-F238E27FC236}">
                <a16:creationId xmlns:a16="http://schemas.microsoft.com/office/drawing/2014/main" id="{AF439FC3-3362-4765-8D5A-EE1ABBCAE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6167"/>
            <a:ext cx="8914164" cy="668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932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Floor before and after1">
            <a:extLst>
              <a:ext uri="{FF2B5EF4-FFF2-40B4-BE49-F238E27FC236}">
                <a16:creationId xmlns:a16="http://schemas.microsoft.com/office/drawing/2014/main" id="{8E278AD3-D6EE-4C55-B59C-49BE2E990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2" y="134143"/>
            <a:ext cx="8785225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lide Number Placeholder 1">
            <a:extLst>
              <a:ext uri="{FF2B5EF4-FFF2-40B4-BE49-F238E27FC236}">
                <a16:creationId xmlns:a16="http://schemas.microsoft.com/office/drawing/2014/main" id="{E0D279CE-113A-4E12-BA1F-0D270F4E14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3284AB-6C0F-4A6A-8689-582D9C3732B8}" type="slidenum">
              <a:rPr lang="en-AU" altLang="en-US" sz="1200" smtClean="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AU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TextBox 1">
            <a:extLst>
              <a:ext uri="{FF2B5EF4-FFF2-40B4-BE49-F238E27FC236}">
                <a16:creationId xmlns:a16="http://schemas.microsoft.com/office/drawing/2014/main" id="{08554558-3114-47EB-8003-1AE718830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760" y="2261348"/>
            <a:ext cx="4104456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AU" altLang="en-US" b="1" dirty="0">
              <a:solidFill>
                <a:schemeClr val="bg2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altLang="en-US" b="1" dirty="0">
                <a:solidFill>
                  <a:srgbClr val="F7FB65"/>
                </a:solidFill>
                <a:latin typeface="Arial Black" panose="020B0A04020102020204" pitchFamily="34" charset="0"/>
              </a:rPr>
              <a:t>Nickel Mine in W. Australia - 2007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altLang="en-US" b="1" dirty="0">
              <a:solidFill>
                <a:srgbClr val="F7FB65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altLang="en-US" b="1" dirty="0">
                <a:solidFill>
                  <a:srgbClr val="F7FB65"/>
                </a:solidFill>
                <a:latin typeface="Arial Black" panose="020B0A04020102020204" pitchFamily="34" charset="0"/>
              </a:rPr>
              <a:t>Suction hose Dia. 200mm/8 inch</a:t>
            </a:r>
            <a:endParaRPr lang="en-AU" altLang="en-US" dirty="0">
              <a:solidFill>
                <a:srgbClr val="F7FB65"/>
              </a:solidFill>
            </a:endParaRPr>
          </a:p>
          <a:p>
            <a:endParaRPr lang="en-AU" altLang="en-US" b="1" dirty="0">
              <a:solidFill>
                <a:srgbClr val="F7FB65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altLang="en-US" b="1" dirty="0">
                <a:solidFill>
                  <a:srgbClr val="F7FB65"/>
                </a:solidFill>
                <a:latin typeface="Arial Black" panose="020B0A04020102020204" pitchFamily="34" charset="0"/>
              </a:rPr>
              <a:t>Up to 0.5m thick high-grade mine floor material left behind had been vacuumed on gold and nickel mines in Australia by Ausvac Mining PL in 2003-2011 </a:t>
            </a:r>
            <a:r>
              <a:rPr lang="en-AU" altLang="en-US" b="1" i="1" dirty="0">
                <a:solidFill>
                  <a:srgbClr val="F7FB65"/>
                </a:solidFill>
                <a:latin typeface="Arial Black" panose="020B0A04020102020204" pitchFamily="34" charset="0"/>
              </a:rPr>
              <a:t>(Eight Projects)</a:t>
            </a:r>
          </a:p>
          <a:p>
            <a:r>
              <a:rPr lang="en-AU" altLang="en-US" sz="2000" b="1" dirty="0"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4206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8AE807-1DC0-4B7D-B06D-907BE933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B1AE3-B8C4-4DDD-81EB-2F4B37AFA8A6}" type="slidenum">
              <a:rPr lang="en-AU" altLang="en-US" smtClean="0"/>
              <a:pPr>
                <a:defRPr/>
              </a:pPr>
              <a:t>9</a:t>
            </a:fld>
            <a:endParaRPr lang="en-AU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F1316D-253D-4728-B53C-72DFE25EF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3" y="25611"/>
            <a:ext cx="9788177" cy="684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24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990</TotalTime>
  <Words>811</Words>
  <Application>Microsoft Office PowerPoint</Application>
  <PresentationFormat>A4 Paper (210x297 mm)</PresentationFormat>
  <Paragraphs>108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</vt:lpstr>
      <vt:lpstr>Arial Black</vt:lpstr>
      <vt:lpstr>Book Antiqua</vt:lpstr>
      <vt:lpstr>Calibri</vt:lpstr>
      <vt:lpstr>Courier New</vt:lpstr>
      <vt:lpstr>Lucida Sans</vt:lpstr>
      <vt:lpstr>Times New Roman</vt:lpstr>
      <vt:lpstr>Wingdings</vt:lpstr>
      <vt:lpstr>Wingdings 2</vt:lpstr>
      <vt:lpstr>Wingdings 3</vt:lpstr>
      <vt:lpstr>Apex</vt:lpstr>
      <vt:lpstr>Office Theme</vt:lpstr>
      <vt:lpstr>1_Office Theme</vt:lpstr>
      <vt:lpstr>Packager Shell Object</vt:lpstr>
      <vt:lpstr>Acrobat Document</vt:lpstr>
      <vt:lpstr>Worksheet</vt:lpstr>
      <vt:lpstr>Microsoft Excel Worksheet</vt:lpstr>
      <vt:lpstr>MINE FLOOR MATERIAL RECOVERY MUST BECOME PART OF LIFE OF MINE PLAN  (Au &amp; Ni Prices Updated on 26 01 2022)   </vt:lpstr>
      <vt:lpstr>PowerPoint Presentation</vt:lpstr>
      <vt:lpstr>PowerPoint Presentation</vt:lpstr>
      <vt:lpstr>Mining Project Stages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Costs Calculation – main Excel Spreadsheet</vt:lpstr>
      <vt:lpstr>PowerPoint Presentation</vt:lpstr>
      <vt:lpstr>Appendices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Krzysztof</dc:creator>
  <cp:lastModifiedBy>Krzysztof Biegaj</cp:lastModifiedBy>
  <cp:revision>2784</cp:revision>
  <cp:lastPrinted>2021-03-31T07:54:50Z</cp:lastPrinted>
  <dcterms:modified xsi:type="dcterms:W3CDTF">2022-01-27T03:30:42Z</dcterms:modified>
</cp:coreProperties>
</file>