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52"/>
  </p:notesMasterIdLst>
  <p:handoutMasterIdLst>
    <p:handoutMasterId r:id="rId53"/>
  </p:handoutMasterIdLst>
  <p:sldIdLst>
    <p:sldId id="3363" r:id="rId2"/>
    <p:sldId id="3415" r:id="rId3"/>
    <p:sldId id="3455" r:id="rId4"/>
    <p:sldId id="3416" r:id="rId5"/>
    <p:sldId id="3454" r:id="rId6"/>
    <p:sldId id="3417" r:id="rId7"/>
    <p:sldId id="3423" r:id="rId8"/>
    <p:sldId id="3421" r:id="rId9"/>
    <p:sldId id="3419" r:id="rId10"/>
    <p:sldId id="3459" r:id="rId11"/>
    <p:sldId id="3424" r:id="rId12"/>
    <p:sldId id="3420" r:id="rId13"/>
    <p:sldId id="3425" r:id="rId14"/>
    <p:sldId id="3450" r:id="rId15"/>
    <p:sldId id="3307" r:id="rId16"/>
    <p:sldId id="3426" r:id="rId17"/>
    <p:sldId id="3371" r:id="rId18"/>
    <p:sldId id="3429" r:id="rId19"/>
    <p:sldId id="3430" r:id="rId20"/>
    <p:sldId id="3431" r:id="rId21"/>
    <p:sldId id="3432" r:id="rId22"/>
    <p:sldId id="3433" r:id="rId23"/>
    <p:sldId id="3427" r:id="rId24"/>
    <p:sldId id="3376" r:id="rId25"/>
    <p:sldId id="3434" r:id="rId26"/>
    <p:sldId id="3436" r:id="rId27"/>
    <p:sldId id="3388" r:id="rId28"/>
    <p:sldId id="3435" r:id="rId29"/>
    <p:sldId id="3393" r:id="rId30"/>
    <p:sldId id="3394" r:id="rId31"/>
    <p:sldId id="3437" r:id="rId32"/>
    <p:sldId id="3438" r:id="rId33"/>
    <p:sldId id="3439" r:id="rId34"/>
    <p:sldId id="3440" r:id="rId35"/>
    <p:sldId id="3251" r:id="rId36"/>
    <p:sldId id="3442" r:id="rId37"/>
    <p:sldId id="3443" r:id="rId38"/>
    <p:sldId id="3444" r:id="rId39"/>
    <p:sldId id="3445" r:id="rId40"/>
    <p:sldId id="3446" r:id="rId41"/>
    <p:sldId id="3447" r:id="rId42"/>
    <p:sldId id="3395" r:id="rId43"/>
    <p:sldId id="3449" r:id="rId44"/>
    <p:sldId id="3456" r:id="rId45"/>
    <p:sldId id="3448" r:id="rId46"/>
    <p:sldId id="3453" r:id="rId47"/>
    <p:sldId id="3451" r:id="rId48"/>
    <p:sldId id="3457" r:id="rId49"/>
    <p:sldId id="3458" r:id="rId50"/>
    <p:sldId id="3398" r:id="rId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363"/>
            <p14:sldId id="3415"/>
            <p14:sldId id="3455"/>
            <p14:sldId id="3416"/>
            <p14:sldId id="3454"/>
            <p14:sldId id="3417"/>
            <p14:sldId id="3423"/>
            <p14:sldId id="3421"/>
            <p14:sldId id="3419"/>
            <p14:sldId id="3459"/>
            <p14:sldId id="3424"/>
            <p14:sldId id="3420"/>
            <p14:sldId id="3425"/>
            <p14:sldId id="3450"/>
            <p14:sldId id="3307"/>
            <p14:sldId id="3426"/>
            <p14:sldId id="3371"/>
            <p14:sldId id="3429"/>
            <p14:sldId id="3430"/>
            <p14:sldId id="3431"/>
            <p14:sldId id="3432"/>
            <p14:sldId id="3433"/>
            <p14:sldId id="3427"/>
            <p14:sldId id="3376"/>
            <p14:sldId id="3434"/>
            <p14:sldId id="3436"/>
            <p14:sldId id="3388"/>
            <p14:sldId id="3435"/>
            <p14:sldId id="3393"/>
            <p14:sldId id="3394"/>
            <p14:sldId id="3437"/>
            <p14:sldId id="3438"/>
            <p14:sldId id="3439"/>
            <p14:sldId id="3440"/>
            <p14:sldId id="3251"/>
            <p14:sldId id="3442"/>
            <p14:sldId id="3443"/>
            <p14:sldId id="3444"/>
            <p14:sldId id="3445"/>
            <p14:sldId id="3446"/>
            <p14:sldId id="3447"/>
            <p14:sldId id="3395"/>
            <p14:sldId id="3449"/>
            <p14:sldId id="3456"/>
            <p14:sldId id="3448"/>
            <p14:sldId id="3453"/>
            <p14:sldId id="3451"/>
            <p14:sldId id="3457"/>
            <p14:sldId id="3458"/>
            <p14:sldId id="33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5749" autoAdjust="0"/>
  </p:normalViewPr>
  <p:slideViewPr>
    <p:cSldViewPr>
      <p:cViewPr varScale="1">
        <p:scale>
          <a:sx n="21" d="100"/>
          <a:sy n="21" d="100"/>
        </p:scale>
        <p:origin x="696" y="22"/>
      </p:cViewPr>
      <p:guideLst>
        <p:guide orient="horz" pos="2160"/>
        <p:guide pos="288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6416"/>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garet\Desktop\ISFIS\sharing%20and%20reorg\chart%20of%20number%20of%20Iowa%20School%20Distric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dirty="0"/>
              <a:t>Number of Iowa Public School Districts </a:t>
            </a:r>
          </a:p>
          <a:p>
            <a:pPr>
              <a:defRPr/>
            </a:pPr>
            <a:r>
              <a:rPr lang="en-US" sz="1100" dirty="0"/>
              <a:t>1999-00 through 2018-19</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Number of Iowa School Districts</c:v>
          </c:tx>
          <c:spPr>
            <a:solidFill>
              <a:schemeClr val="accent1"/>
            </a:solidFill>
            <a:ln>
              <a:noFill/>
            </a:ln>
            <a:effectLst/>
          </c:spPr>
          <c:invertIfNegative val="0"/>
          <c:cat>
            <c:strRef>
              <c:f>Sheet1!$A$20:$A$40</c:f>
              <c:strCache>
                <c:ptCount val="21"/>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pt idx="20">
                  <c:v>2019-20</c:v>
                </c:pt>
              </c:strCache>
            </c:strRef>
          </c:cat>
          <c:val>
            <c:numRef>
              <c:f>Sheet1!$B$20:$B$40</c:f>
              <c:numCache>
                <c:formatCode>_(* #,##0_);_(* \(#,##0\);_(* "-"??_);_(@_)</c:formatCode>
                <c:ptCount val="21"/>
                <c:pt idx="0">
                  <c:v>374</c:v>
                </c:pt>
                <c:pt idx="1">
                  <c:v>374</c:v>
                </c:pt>
                <c:pt idx="2">
                  <c:v>374</c:v>
                </c:pt>
                <c:pt idx="3">
                  <c:v>374</c:v>
                </c:pt>
                <c:pt idx="4">
                  <c:v>374</c:v>
                </c:pt>
                <c:pt idx="5">
                  <c:v>367</c:v>
                </c:pt>
                <c:pt idx="6">
                  <c:v>367</c:v>
                </c:pt>
                <c:pt idx="7">
                  <c:v>367</c:v>
                </c:pt>
                <c:pt idx="8">
                  <c:v>367</c:v>
                </c:pt>
                <c:pt idx="9">
                  <c:v>367</c:v>
                </c:pt>
                <c:pt idx="10">
                  <c:v>361</c:v>
                </c:pt>
                <c:pt idx="11">
                  <c:v>359</c:v>
                </c:pt>
                <c:pt idx="12">
                  <c:v>351</c:v>
                </c:pt>
                <c:pt idx="13">
                  <c:v>348</c:v>
                </c:pt>
                <c:pt idx="14">
                  <c:v>345</c:v>
                </c:pt>
                <c:pt idx="15">
                  <c:v>338</c:v>
                </c:pt>
                <c:pt idx="16">
                  <c:v>336</c:v>
                </c:pt>
                <c:pt idx="17">
                  <c:v>333</c:v>
                </c:pt>
                <c:pt idx="18">
                  <c:v>333</c:v>
                </c:pt>
                <c:pt idx="19">
                  <c:v>330</c:v>
                </c:pt>
                <c:pt idx="20">
                  <c:v>327</c:v>
                </c:pt>
              </c:numCache>
            </c:numRef>
          </c:val>
          <c:extLst>
            <c:ext xmlns:c16="http://schemas.microsoft.com/office/drawing/2014/chart" uri="{C3380CC4-5D6E-409C-BE32-E72D297353CC}">
              <c16:uniqueId val="{00000000-5E12-4840-924E-FE4BF4C9F670}"/>
            </c:ext>
          </c:extLst>
        </c:ser>
        <c:dLbls>
          <c:showLegendKey val="0"/>
          <c:showVal val="0"/>
          <c:showCatName val="0"/>
          <c:showSerName val="0"/>
          <c:showPercent val="0"/>
          <c:showBubbleSize val="0"/>
        </c:dLbls>
        <c:gapWidth val="219"/>
        <c:axId val="404985440"/>
        <c:axId val="404981176"/>
      </c:barChart>
      <c:lineChart>
        <c:grouping val="standard"/>
        <c:varyColors val="0"/>
        <c:ser>
          <c:idx val="1"/>
          <c:order val="1"/>
          <c:tx>
            <c:v>Per Pupil Cost set by SSA</c:v>
          </c:tx>
          <c:spPr>
            <a:ln w="28575" cap="rnd">
              <a:solidFill>
                <a:schemeClr val="accent2"/>
              </a:solidFill>
              <a:round/>
            </a:ln>
            <a:effectLst/>
          </c:spPr>
          <c:marker>
            <c:symbol val="none"/>
          </c:marker>
          <c:cat>
            <c:strRef>
              <c:f>Sheet1!$A$20:$A$40</c:f>
              <c:strCache>
                <c:ptCount val="21"/>
                <c:pt idx="0">
                  <c:v>1999-2000</c:v>
                </c:pt>
                <c:pt idx="1">
                  <c:v>2000-01</c:v>
                </c:pt>
                <c:pt idx="2">
                  <c:v>2001-02</c:v>
                </c:pt>
                <c:pt idx="3">
                  <c:v>2002-03</c:v>
                </c:pt>
                <c:pt idx="4">
                  <c:v>2003-04</c:v>
                </c:pt>
                <c:pt idx="5">
                  <c:v>2004-05</c:v>
                </c:pt>
                <c:pt idx="6">
                  <c:v>2005-06</c:v>
                </c:pt>
                <c:pt idx="7">
                  <c:v>2006-07</c:v>
                </c:pt>
                <c:pt idx="8">
                  <c:v>2007-08</c:v>
                </c:pt>
                <c:pt idx="9">
                  <c:v>2008-09</c:v>
                </c:pt>
                <c:pt idx="10">
                  <c:v>2009-10</c:v>
                </c:pt>
                <c:pt idx="11">
                  <c:v>2010-11</c:v>
                </c:pt>
                <c:pt idx="12">
                  <c:v>2011-12</c:v>
                </c:pt>
                <c:pt idx="13">
                  <c:v>2012-13</c:v>
                </c:pt>
                <c:pt idx="14">
                  <c:v>2013-14</c:v>
                </c:pt>
                <c:pt idx="15">
                  <c:v>2014-15</c:v>
                </c:pt>
                <c:pt idx="16">
                  <c:v>2015-16</c:v>
                </c:pt>
                <c:pt idx="17">
                  <c:v>2016-17</c:v>
                </c:pt>
                <c:pt idx="18">
                  <c:v>2017-18</c:v>
                </c:pt>
                <c:pt idx="19">
                  <c:v>2018-19</c:v>
                </c:pt>
                <c:pt idx="20">
                  <c:v>2019-20</c:v>
                </c:pt>
              </c:strCache>
            </c:strRef>
          </c:cat>
          <c:val>
            <c:numRef>
              <c:f>Sheet1!$C$20:$C$40</c:f>
              <c:numCache>
                <c:formatCode>.00000</c:formatCode>
                <c:ptCount val="21"/>
                <c:pt idx="0">
                  <c:v>0.03</c:v>
                </c:pt>
                <c:pt idx="1">
                  <c:v>0.04</c:v>
                </c:pt>
                <c:pt idx="2">
                  <c:v>0.04</c:v>
                </c:pt>
                <c:pt idx="3">
                  <c:v>0.01</c:v>
                </c:pt>
                <c:pt idx="4">
                  <c:v>0.02</c:v>
                </c:pt>
                <c:pt idx="5">
                  <c:v>0.02</c:v>
                </c:pt>
                <c:pt idx="6">
                  <c:v>0.04</c:v>
                </c:pt>
                <c:pt idx="7">
                  <c:v>0.04</c:v>
                </c:pt>
                <c:pt idx="8">
                  <c:v>0.04</c:v>
                </c:pt>
                <c:pt idx="9">
                  <c:v>0.04</c:v>
                </c:pt>
                <c:pt idx="10">
                  <c:v>0.04</c:v>
                </c:pt>
                <c:pt idx="11">
                  <c:v>0.02</c:v>
                </c:pt>
                <c:pt idx="12">
                  <c:v>0</c:v>
                </c:pt>
                <c:pt idx="13">
                  <c:v>0.02</c:v>
                </c:pt>
                <c:pt idx="14">
                  <c:v>0.02</c:v>
                </c:pt>
                <c:pt idx="15">
                  <c:v>0.04</c:v>
                </c:pt>
                <c:pt idx="16">
                  <c:v>1.2500000000000001E-2</c:v>
                </c:pt>
                <c:pt idx="17">
                  <c:v>2.2499999999999999E-2</c:v>
                </c:pt>
                <c:pt idx="18">
                  <c:v>1.11E-2</c:v>
                </c:pt>
                <c:pt idx="19">
                  <c:v>0.01</c:v>
                </c:pt>
                <c:pt idx="20">
                  <c:v>2.1000000000000001E-2</c:v>
                </c:pt>
              </c:numCache>
            </c:numRef>
          </c:val>
          <c:smooth val="0"/>
          <c:extLst>
            <c:ext xmlns:c16="http://schemas.microsoft.com/office/drawing/2014/chart" uri="{C3380CC4-5D6E-409C-BE32-E72D297353CC}">
              <c16:uniqueId val="{00000001-5E12-4840-924E-FE4BF4C9F670}"/>
            </c:ext>
          </c:extLst>
        </c:ser>
        <c:dLbls>
          <c:showLegendKey val="0"/>
          <c:showVal val="0"/>
          <c:showCatName val="0"/>
          <c:showSerName val="0"/>
          <c:showPercent val="0"/>
          <c:showBubbleSize val="0"/>
        </c:dLbls>
        <c:marker val="1"/>
        <c:smooth val="0"/>
        <c:axId val="609867480"/>
        <c:axId val="609868464"/>
      </c:lineChart>
      <c:catAx>
        <c:axId val="404985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1176"/>
        <c:crosses val="autoZero"/>
        <c:auto val="1"/>
        <c:lblAlgn val="ctr"/>
        <c:lblOffset val="100"/>
        <c:noMultiLvlLbl val="0"/>
      </c:catAx>
      <c:valAx>
        <c:axId val="40498117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5440"/>
        <c:crosses val="autoZero"/>
        <c:crossBetween val="between"/>
      </c:valAx>
      <c:valAx>
        <c:axId val="609868464"/>
        <c:scaling>
          <c:orientation val="minMax"/>
          <c:max val="7.0000000000000007E-2"/>
        </c:scaling>
        <c:delete val="0"/>
        <c:axPos val="r"/>
        <c:numFmt formatCode=".00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867480"/>
        <c:crosses val="max"/>
        <c:crossBetween val="between"/>
      </c:valAx>
      <c:catAx>
        <c:axId val="609867480"/>
        <c:scaling>
          <c:orientation val="minMax"/>
        </c:scaling>
        <c:delete val="1"/>
        <c:axPos val="b"/>
        <c:numFmt formatCode="General" sourceLinked="1"/>
        <c:majorTickMark val="out"/>
        <c:minorTickMark val="none"/>
        <c:tickLblPos val="nextTo"/>
        <c:crossAx val="609868464"/>
        <c:crosses val="autoZero"/>
        <c:auto val="1"/>
        <c:lblAlgn val="ctr"/>
        <c:lblOffset val="100"/>
        <c:noMultiLvlLbl val="0"/>
      </c:cat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schemeClr val="accent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8.png"/></Relationships>
</file>

<file path=ppt/drawings/drawing1.xml><?xml version="1.0" encoding="utf-8"?>
<c:userShapes xmlns:c="http://schemas.openxmlformats.org/drawingml/2006/chart">
  <cdr:relSizeAnchor xmlns:cdr="http://schemas.openxmlformats.org/drawingml/2006/chartDrawing">
    <cdr:from>
      <cdr:x>0.79644</cdr:x>
      <cdr:y>0.03289</cdr:y>
    </cdr:from>
    <cdr:to>
      <cdr:x>0.96574</cdr:x>
      <cdr:y>0.14402</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606290" y="123128"/>
          <a:ext cx="979170" cy="415987"/>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2"/>
            <a:ext cx="3037840" cy="464820"/>
          </a:xfrm>
          <a:prstGeom prst="rect">
            <a:avLst/>
          </a:prstGeom>
        </p:spPr>
        <p:txBody>
          <a:bodyPr vert="horz" lIns="93177" tIns="46589" rIns="93177" bIns="46589" rtlCol="0"/>
          <a:lstStyle>
            <a:lvl1pPr algn="r">
              <a:defRPr sz="1200"/>
            </a:lvl1pPr>
          </a:lstStyle>
          <a:p>
            <a:fld id="{DB0B667D-2BE0-4A16-8EFA-E30C5D08DF21}" type="datetimeFigureOut">
              <a:rPr lang="en-US" smtClean="0"/>
              <a:t>5/15/2020</a:t>
            </a:fld>
            <a:endParaRPr lang="en-US" dirty="0"/>
          </a:p>
        </p:txBody>
      </p:sp>
      <p:sp>
        <p:nvSpPr>
          <p:cNvPr id="4" name="Footer Placeholder 3"/>
          <p:cNvSpPr>
            <a:spLocks noGrp="1"/>
          </p:cNvSpPr>
          <p:nvPr>
            <p:ph type="ftr" sz="quarter" idx="2"/>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9"/>
            <a:ext cx="3037840" cy="464820"/>
          </a:xfrm>
          <a:prstGeom prst="rect">
            <a:avLst/>
          </a:prstGeom>
        </p:spPr>
        <p:txBody>
          <a:bodyPr vert="horz" lIns="93177" tIns="46589" rIns="93177" bIns="46589"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3177" tIns="46589" rIns="93177" bIns="46589" rtlCol="0"/>
          <a:lstStyle>
            <a:lvl1pPr algn="r">
              <a:defRPr sz="1200"/>
            </a:lvl1pPr>
          </a:lstStyle>
          <a:p>
            <a:fld id="{EDF0A5FA-AB94-44EE-A5D4-75C5C49A077B}" type="datetimeFigureOut">
              <a:rPr lang="en-US" smtClean="0"/>
              <a:t>5/15/2020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3177" tIns="46589" rIns="93177" bIns="46589"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5/15/2020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5/15/2020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5/15/2020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5/15/2020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5/15/2020</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5/15/2020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5/15/2020</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hyperlink" Target="https://www.legis.iowa.gov/legislation/BillBook?ga=88&amp;ba=SF%202142"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www.legis.iowa.gov/legislation/BillBook?ga=$selectedGa.generalAssemblyID&amp;ba=sf2261" TargetMode="External"/><Relationship Id="rId2" Type="http://schemas.openxmlformats.org/officeDocument/2006/relationships/hyperlink" Target="https://www.legis.iowa.gov/legislation/BillBook?ga=$selectedGa.generalAssemblyID&amp;ba=hf2192" TargetMode="Externa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hyperlink" Target="https://www.legis.iowa.gov/legislation/BillBook?ga=$selectedGa.generalAssemblyID&amp;ba=sf2360"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legis.iowa.gov/legislation/BillBook?ba=SF%202313&amp;ga=88" TargetMode="External"/><Relationship Id="rId7" Type="http://schemas.openxmlformats.org/officeDocument/2006/relationships/image" Target="../media/image13.emf"/><Relationship Id="rId2" Type="http://schemas.openxmlformats.org/officeDocument/2006/relationships/hyperlink" Target="https://www.legis.iowa.gov/legislation/BillBook?ga=88&amp;ba=hf2384" TargetMode="External"/><Relationship Id="rId1" Type="http://schemas.openxmlformats.org/officeDocument/2006/relationships/slideLayout" Target="../slideLayouts/slideLayout2.xml"/><Relationship Id="rId6" Type="http://schemas.openxmlformats.org/officeDocument/2006/relationships/hyperlink" Target="https://www.legis.iowa.gov/legislation/BillBook?ga=88&amp;ba=hf2454" TargetMode="External"/><Relationship Id="rId5" Type="http://schemas.openxmlformats.org/officeDocument/2006/relationships/hyperlink" Target="https://www.legis.iowa.gov/legislation/BillBook?ba=HF%202359&amp;ga=88" TargetMode="External"/><Relationship Id="rId4" Type="http://schemas.openxmlformats.org/officeDocument/2006/relationships/hyperlink" Target="https://www.legis.iowa.gov/legislation/BillBook?ga=88&amp;ba=sf231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www.legis.iowa.gov/legislation/BillBook?ga=88&amp;ba=sf2164"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legis.iowa.gov/legislation/BillBook?ba=HF%202497&amp;ga=88" TargetMode="External"/><Relationship Id="rId2" Type="http://schemas.openxmlformats.org/officeDocument/2006/relationships/hyperlink" Target="https://www.legis.iowa.gov/legislation/BillBook?ga=88&amp;ba=hf2490" TargetMode="Externa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legis.iowa.gov/legislation/BillBook?ba=SF%202313&amp;ga=88" TargetMode="External"/><Relationship Id="rId2" Type="http://schemas.openxmlformats.org/officeDocument/2006/relationships/hyperlink" Target="https://www.legis.iowa.gov/legislation/BillBook?ga=88&amp;ba=hf2384" TargetMode="External"/><Relationship Id="rId1" Type="http://schemas.openxmlformats.org/officeDocument/2006/relationships/slideLayout" Target="../slideLayouts/slideLayout4.xml"/><Relationship Id="rId5" Type="http://schemas.openxmlformats.org/officeDocument/2006/relationships/image" Target="../media/image13.emf"/><Relationship Id="rId4" Type="http://schemas.openxmlformats.org/officeDocument/2006/relationships/hyperlink" Target="https://www.legis.iowa.gov/legislation/BillBook?ga=88&amp;ba=SF%2028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news.psu.edu/story/496131/2017/12/04/research/preschool-program-helps-boost-skills-necessary-academic-achievement" TargetMode="External"/><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hyperlink" Target="https://www.legis.iowa.gov/legislation/BillBook?ga=88&amp;ba=hf2460"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thresholdsecurity.com/blog/14-school-safety-techniques-for-a-safer-campus/" TargetMode="Externa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legis.iowa.gov/legislation/BillBook?ga=88&amp;ba=SF%20284" TargetMode="External"/><Relationship Id="rId2" Type="http://schemas.openxmlformats.org/officeDocument/2006/relationships/hyperlink" Target="https://www.legis.iowa.gov/legislation/BillBook?ga=88&amp;ba=sf2155" TargetMode="External"/><Relationship Id="rId1" Type="http://schemas.openxmlformats.org/officeDocument/2006/relationships/slideLayout" Target="../slideLayouts/slideLayout4.xml"/><Relationship Id="rId6" Type="http://schemas.openxmlformats.org/officeDocument/2006/relationships/image" Target="../media/image20.emf"/><Relationship Id="rId5" Type="http://schemas.openxmlformats.org/officeDocument/2006/relationships/image" Target="../media/image13.emf"/><Relationship Id="rId4" Type="http://schemas.openxmlformats.org/officeDocument/2006/relationships/hyperlink" Target="https://www.legis.iowa.gov/docs/iac/chapter/281.43.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bh7z9D1bx_Y"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hyperlink" Target="https://www.legis.iowa.gov/legislation/BillBook?ga=88&amp;ba=hf2060"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legis.iowa.gov/legislation/BillBook?ga=88&amp;ba=hf2242" TargetMode="External"/><Relationship Id="rId2" Type="http://schemas.openxmlformats.org/officeDocument/2006/relationships/hyperlink" Target="https://www.legis.iowa.gov/legislation/BillBook?ba=HF663&amp;ga=88" TargetMode="External"/><Relationship Id="rId1" Type="http://schemas.openxmlformats.org/officeDocument/2006/relationships/slideLayout" Target="../slideLayouts/slideLayout2.xml"/><Relationship Id="rId6" Type="http://schemas.openxmlformats.org/officeDocument/2006/relationships/hyperlink" Target="http://nebula.wsimg.com/14fd1a633db888e99f915c1cac0a9a56?AccessKeyId=D081CCCCA2DCE3941176&amp;disposition=0&amp;alloworigin=1" TargetMode="External"/><Relationship Id="rId5" Type="http://schemas.openxmlformats.org/officeDocument/2006/relationships/hyperlink" Target="https://www.legis.iowa.gov/docs/publications/SD/865242.pdf" TargetMode="Externa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iowacapitaldispatch.com/2020/04/13/pandemic-highlights-gaps-in-internet-access/?eType=EmailBlastContent&amp;eId=53042f8e-aca3-4bd5-bfca-5aea45f35e1c"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broadbandnow.com/research/best-states-with-internet-coverage-and-speed" TargetMode="External"/><Relationship Id="rId2" Type="http://schemas.openxmlformats.org/officeDocument/2006/relationships/hyperlink" Target="https://www.klobuchar.senate.gov/public/_cache/files/1/7/175e9910-1211-4f4d-bd12-6b8c505768c3/19559FC87DEAEB418EA139F02DDB310D.4-6-20-bicameral-letter-final.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broadbandnow.com/research/best-states-with-internet-coverage-and-speed"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hyperlink" Target="http://www.rsaia.or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hyperlink" Target="mailto:margaret@iowaschoolfinance.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smtClean="0"/>
              <a:t>RSAI Regional Meeting </a:t>
            </a:r>
            <a:br>
              <a:rPr lang="en-US" b="1" dirty="0" smtClean="0"/>
            </a:br>
            <a:r>
              <a:rPr lang="en-US" b="1" dirty="0" smtClean="0"/>
              <a:t>NW Region</a:t>
            </a:r>
            <a:br>
              <a:rPr lang="en-US" b="1" dirty="0" smtClean="0"/>
            </a:br>
            <a:r>
              <a:rPr lang="en-US" b="1" dirty="0" smtClean="0"/>
              <a:t>May 19, 2020</a:t>
            </a:r>
            <a:endParaRPr lang="en-US" b="1" dirty="0"/>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3751051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329176"/>
            <a:ext cx="7543801" cy="4800494"/>
          </a:xfrm>
        </p:spPr>
        <p:txBody>
          <a:bodyPr>
            <a:normAutofit lnSpcReduction="10000"/>
          </a:bodyPr>
          <a:lstStyle/>
          <a:p>
            <a:r>
              <a:rPr lang="en-US" dirty="0" smtClean="0"/>
              <a:t>1. Motion to approve the agenda  _____________   second  _________</a:t>
            </a:r>
          </a:p>
          <a:p>
            <a:endParaRPr lang="en-US" dirty="0"/>
          </a:p>
          <a:p>
            <a:r>
              <a:rPr lang="en-US" dirty="0" smtClean="0"/>
              <a:t>2.  Election of NW Representative to Leadership Group – current term ending.  New three-year term is Sept 2020- Aug 2023</a:t>
            </a:r>
          </a:p>
          <a:p>
            <a:pPr lvl="2"/>
            <a:r>
              <a:rPr lang="en-US" sz="2000" dirty="0" smtClean="0"/>
              <a:t>Bob is retiring – Congrats and THANK YOU for many years of RSAI Leadership from the very beginning!!!!) </a:t>
            </a:r>
          </a:p>
          <a:p>
            <a:pPr lvl="2"/>
            <a:r>
              <a:rPr lang="en-US" sz="2000" dirty="0" smtClean="0"/>
              <a:t>Leadership Group involves almost monthly virtual meetings, October 21 Annual Meeting and arranging for and chairing the summer regional meeting. Occasional signatures on letters to the media or outreach to legislators (all with your pre approval)</a:t>
            </a:r>
          </a:p>
          <a:p>
            <a:pPr marL="201168" lvl="1" indent="0">
              <a:buNone/>
            </a:pPr>
            <a:endParaRPr lang="en-US" dirty="0" smtClean="0"/>
          </a:p>
          <a:p>
            <a:pPr marL="201168" lvl="1" indent="0">
              <a:buNone/>
            </a:pPr>
            <a:endParaRPr lang="en-US" dirty="0"/>
          </a:p>
          <a:p>
            <a:pPr marL="201168" lvl="1" indent="0">
              <a:buNone/>
            </a:pPr>
            <a:r>
              <a:rPr lang="en-US" sz="1600" dirty="0" smtClean="0"/>
              <a:t>Nominations</a:t>
            </a:r>
            <a:r>
              <a:rPr lang="en-US" sz="1600" dirty="0"/>
              <a:t>?             </a:t>
            </a:r>
            <a:r>
              <a:rPr lang="en-US" sz="1600" dirty="0" smtClean="0"/>
              <a:t>                 </a:t>
            </a:r>
            <a:r>
              <a:rPr lang="en-US" sz="1600" dirty="0"/>
              <a:t>_____________      second ___________</a:t>
            </a:r>
          </a:p>
          <a:p>
            <a:pPr lvl="1"/>
            <a:endParaRPr lang="en-US" sz="1400" dirty="0" smtClean="0"/>
          </a:p>
          <a:p>
            <a:pPr marL="91440" lvl="1" indent="-91440">
              <a:spcBef>
                <a:spcPts val="1200"/>
              </a:spcBef>
              <a:spcAft>
                <a:spcPts val="200"/>
              </a:spcAft>
              <a:buSzPct val="100000"/>
              <a:buFont typeface="Calibri" panose="020F0502020204030204" pitchFamily="34" charset="0"/>
              <a:buChar char=" "/>
            </a:pPr>
            <a:r>
              <a:rPr lang="en-US" sz="1600" dirty="0" smtClean="0"/>
              <a:t>   Nominations</a:t>
            </a:r>
            <a:r>
              <a:rPr lang="en-US" sz="1600" dirty="0"/>
              <a:t>?                              _____________      second ___________</a:t>
            </a:r>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1261944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Person A </a:t>
            </a:r>
          </a:p>
          <a:p>
            <a:endParaRPr lang="en-US" sz="2000" dirty="0"/>
          </a:p>
          <a:p>
            <a:r>
              <a:rPr lang="en-US" dirty="0" smtClean="0"/>
              <a:t>Person B</a:t>
            </a:r>
          </a:p>
          <a:p>
            <a:endParaRPr lang="en-US" sz="2000" dirty="0"/>
          </a:p>
          <a:p>
            <a:r>
              <a:rPr lang="en-US" dirty="0" smtClean="0"/>
              <a:t>Person C</a:t>
            </a:r>
          </a:p>
          <a:p>
            <a:endParaRPr lang="en-US" sz="2000" dirty="0"/>
          </a:p>
          <a:p>
            <a:r>
              <a:rPr lang="en-US" dirty="0" smtClean="0"/>
              <a:t>Person D</a:t>
            </a:r>
          </a:p>
          <a:p>
            <a:endParaRPr lang="en-US" sz="2000" dirty="0"/>
          </a:p>
          <a:p>
            <a:r>
              <a:rPr lang="en-US" dirty="0" smtClean="0"/>
              <a:t>If more than two nominations, Vote via Poll Question</a:t>
            </a:r>
            <a:endParaRPr lang="en-US" sz="2000" dirty="0"/>
          </a:p>
          <a:p>
            <a:pPr lvl="1"/>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1503624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3.  Election of RSAI District Liaison to Legislative Group</a:t>
            </a:r>
          </a:p>
          <a:p>
            <a:pPr lvl="1"/>
            <a:r>
              <a:rPr lang="en-US" dirty="0" smtClean="0"/>
              <a:t>Attends two meetings:  Legislative Group meeting at ISFIS Aug. 14 and Annual Meeting in Ankeny, Oct. 21, 2020</a:t>
            </a:r>
          </a:p>
          <a:p>
            <a:pPr lvl="1"/>
            <a:r>
              <a:rPr lang="en-US" dirty="0" smtClean="0"/>
              <a:t>Supports legislative advocacy during the 2021 Session</a:t>
            </a:r>
          </a:p>
          <a:p>
            <a:pPr lvl="1"/>
            <a:r>
              <a:rPr lang="en-US" dirty="0" smtClean="0"/>
              <a:t>Thanks to Scott Williamson for serving in 2020</a:t>
            </a:r>
          </a:p>
          <a:p>
            <a:pPr marL="201168" lvl="1" indent="0">
              <a:buNone/>
            </a:pPr>
            <a:endParaRPr lang="en-US" sz="2000" dirty="0" smtClean="0"/>
          </a:p>
          <a:p>
            <a:pPr marL="201168" lvl="1" indent="0">
              <a:buNone/>
            </a:pPr>
            <a:r>
              <a:rPr lang="en-US" sz="2000" dirty="0" smtClean="0"/>
              <a:t>Nominations</a:t>
            </a:r>
            <a:r>
              <a:rPr lang="en-US" sz="2000" dirty="0"/>
              <a:t>?             </a:t>
            </a:r>
            <a:r>
              <a:rPr lang="en-US" sz="2000" dirty="0" smtClean="0"/>
              <a:t>                 </a:t>
            </a:r>
            <a:r>
              <a:rPr lang="en-US" sz="2000" dirty="0"/>
              <a:t>_____________      second ___________</a:t>
            </a:r>
          </a:p>
          <a:p>
            <a:pPr lvl="1"/>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536335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smtClean="0"/>
              <a:t>4. Consideration of Proposed Amendments to RSAI Bylaws if Any </a:t>
            </a:r>
          </a:p>
          <a:p>
            <a:pPr marL="201168" lvl="1" indent="0">
              <a:buNone/>
            </a:pPr>
            <a:r>
              <a:rPr lang="en-US" sz="1900" dirty="0" smtClean="0"/>
              <a:t>(requires 2/3 majority of those present)</a:t>
            </a:r>
          </a:p>
          <a:p>
            <a:pPr marL="201168" lvl="1" indent="0">
              <a:buNone/>
            </a:pPr>
            <a:r>
              <a:rPr lang="en-US" sz="1900" dirty="0" smtClean="0"/>
              <a:t>No proposals received prior to the meeting</a:t>
            </a:r>
          </a:p>
          <a:p>
            <a:pPr marL="201168" lvl="1" indent="0">
              <a:buNone/>
            </a:pPr>
            <a:r>
              <a:rPr lang="en-US" sz="1900" dirty="0" smtClean="0"/>
              <a:t>Are there any proposals to come from the participants today?</a:t>
            </a:r>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659682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smtClean="0"/>
              <a:t>5. Review of 2020 Legislative Session and Data supporting Key Issues Critical to RSAI member districts:  Margaret Buckton, ISFIS Partner and RSAI Professional Advocate</a:t>
            </a:r>
            <a:endParaRPr lang="en-US" sz="1900" dirty="0" smtClean="0"/>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4245586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Accomplishments Benefiting Rural Districts </a:t>
            </a:r>
            <a:endParaRPr lang="en-US" dirty="0"/>
          </a:p>
        </p:txBody>
      </p:sp>
      <p:sp>
        <p:nvSpPr>
          <p:cNvPr id="3" name="Content Placeholder 2"/>
          <p:cNvSpPr>
            <a:spLocks noGrp="1"/>
          </p:cNvSpPr>
          <p:nvPr>
            <p:ph sz="half" idx="1"/>
          </p:nvPr>
        </p:nvSpPr>
        <p:spPr>
          <a:xfrm>
            <a:off x="822960" y="1845734"/>
            <a:ext cx="1996440" cy="4023360"/>
          </a:xfrm>
        </p:spPr>
        <p:txBody>
          <a:bodyPr>
            <a:normAutofit/>
          </a:bodyPr>
          <a:lstStyle/>
          <a:p>
            <a:r>
              <a:rPr lang="en-US" sz="1600" b="1" dirty="0" smtClean="0"/>
              <a:t>Before 2018: </a:t>
            </a:r>
          </a:p>
          <a:p>
            <a:pPr lvl="1">
              <a:lnSpc>
                <a:spcPct val="100000"/>
              </a:lnSpc>
              <a:spcAft>
                <a:spcPts val="600"/>
              </a:spcAft>
            </a:pPr>
            <a:r>
              <a:rPr lang="en-US" sz="1400" dirty="0" smtClean="0"/>
              <a:t>Management fund authority to pay for retirements over age 65 and costs of arbitration</a:t>
            </a:r>
          </a:p>
          <a:p>
            <a:pPr lvl="1">
              <a:lnSpc>
                <a:spcPct val="100000"/>
              </a:lnSpc>
              <a:spcAft>
                <a:spcPts val="600"/>
              </a:spcAft>
            </a:pPr>
            <a:r>
              <a:rPr lang="en-US" sz="1400" dirty="0" smtClean="0"/>
              <a:t>PPEL flexibility to pay for repairs over $1,500</a:t>
            </a:r>
          </a:p>
          <a:p>
            <a:pPr lvl="1">
              <a:lnSpc>
                <a:spcPct val="100000"/>
              </a:lnSpc>
              <a:spcAft>
                <a:spcPts val="600"/>
              </a:spcAft>
            </a:pPr>
            <a:r>
              <a:rPr lang="en-US" sz="1400" dirty="0" smtClean="0"/>
              <a:t>DoP Flexibility</a:t>
            </a:r>
          </a:p>
          <a:p>
            <a:pPr lvl="1">
              <a:lnSpc>
                <a:spcPct val="100000"/>
              </a:lnSpc>
              <a:spcAft>
                <a:spcPts val="600"/>
              </a:spcAft>
            </a:pPr>
            <a:r>
              <a:rPr lang="en-US" sz="1400" dirty="0" smtClean="0"/>
              <a:t>Home Rule Statute</a:t>
            </a:r>
          </a:p>
          <a:p>
            <a:pPr lvl="1">
              <a:lnSpc>
                <a:spcPct val="100000"/>
              </a:lnSpc>
              <a:spcAft>
                <a:spcPts val="600"/>
              </a:spcAft>
            </a:pPr>
            <a:r>
              <a:rPr lang="en-US" sz="1400" dirty="0" smtClean="0"/>
              <a:t>Categorical Fund Flexibility</a:t>
            </a:r>
          </a:p>
        </p:txBody>
      </p:sp>
      <p:sp>
        <p:nvSpPr>
          <p:cNvPr id="5" name="Content Placeholder 4"/>
          <p:cNvSpPr>
            <a:spLocks noGrp="1"/>
          </p:cNvSpPr>
          <p:nvPr>
            <p:ph sz="half" idx="2"/>
          </p:nvPr>
        </p:nvSpPr>
        <p:spPr>
          <a:xfrm>
            <a:off x="3124200" y="1845734"/>
            <a:ext cx="3276600" cy="4631265"/>
          </a:xfrm>
        </p:spPr>
        <p:txBody>
          <a:bodyPr>
            <a:noAutofit/>
          </a:bodyPr>
          <a:lstStyle/>
          <a:p>
            <a:r>
              <a:rPr lang="en-US" sz="1600" b="1" dirty="0" smtClean="0"/>
              <a:t>In 2018 Session</a:t>
            </a:r>
            <a:endParaRPr lang="en-US" sz="1600" b="1" dirty="0"/>
          </a:p>
          <a:p>
            <a:pPr lvl="1">
              <a:lnSpc>
                <a:spcPct val="100000"/>
              </a:lnSpc>
            </a:pPr>
            <a:r>
              <a:rPr lang="en-US" sz="1400" dirty="0"/>
              <a:t>Even more DoP Flexibility</a:t>
            </a:r>
          </a:p>
          <a:p>
            <a:pPr lvl="1">
              <a:lnSpc>
                <a:spcPct val="100000"/>
              </a:lnSpc>
            </a:pPr>
            <a:r>
              <a:rPr lang="en-US" sz="1400" dirty="0"/>
              <a:t>Even more Categorical Fund Flexibility</a:t>
            </a:r>
          </a:p>
          <a:p>
            <a:pPr lvl="1">
              <a:lnSpc>
                <a:spcPct val="100000"/>
              </a:lnSpc>
            </a:pPr>
            <a:r>
              <a:rPr lang="en-US" sz="1400" dirty="0"/>
              <a:t>Staff Flexibility – CTE options for hard-to-staff content and local offerings of on-line learning</a:t>
            </a:r>
          </a:p>
          <a:p>
            <a:pPr lvl="1">
              <a:lnSpc>
                <a:spcPct val="100000"/>
              </a:lnSpc>
            </a:pPr>
            <a:r>
              <a:rPr lang="en-US" sz="1400" dirty="0"/>
              <a:t>Progress on Transportation </a:t>
            </a:r>
            <a:r>
              <a:rPr lang="en-US" sz="1400" dirty="0" smtClean="0"/>
              <a:t>(grants)  and </a:t>
            </a:r>
            <a:r>
              <a:rPr lang="en-US" sz="1400" dirty="0"/>
              <a:t>Formula </a:t>
            </a:r>
            <a:r>
              <a:rPr lang="en-US" sz="1400" dirty="0" smtClean="0"/>
              <a:t>Equality </a:t>
            </a:r>
            <a:endParaRPr lang="en-US" sz="1400" dirty="0"/>
          </a:p>
          <a:p>
            <a:pPr lvl="1">
              <a:lnSpc>
                <a:spcPct val="100000"/>
              </a:lnSpc>
            </a:pPr>
            <a:r>
              <a:rPr lang="en-US" sz="1400" dirty="0"/>
              <a:t>Extension of Operational Sharing </a:t>
            </a:r>
            <a:r>
              <a:rPr lang="en-US" sz="1400" dirty="0" smtClean="0"/>
              <a:t>Incentives</a:t>
            </a:r>
            <a:endParaRPr lang="en-US" sz="1400" dirty="0"/>
          </a:p>
        </p:txBody>
      </p:sp>
      <p:sp>
        <p:nvSpPr>
          <p:cNvPr id="6" name="Content Placeholder 4"/>
          <p:cNvSpPr txBox="1">
            <a:spLocks/>
          </p:cNvSpPr>
          <p:nvPr/>
        </p:nvSpPr>
        <p:spPr>
          <a:xfrm>
            <a:off x="6400800" y="1850216"/>
            <a:ext cx="2362200" cy="463126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b="1" dirty="0" smtClean="0"/>
              <a:t>In 2019 Session</a:t>
            </a:r>
          </a:p>
          <a:p>
            <a:pPr lvl="1">
              <a:lnSpc>
                <a:spcPct val="100000"/>
              </a:lnSpc>
            </a:pPr>
            <a:r>
              <a:rPr lang="en-US" sz="1400" dirty="0" smtClean="0"/>
              <a:t>Transportation in the Formula</a:t>
            </a:r>
          </a:p>
          <a:p>
            <a:pPr lvl="1">
              <a:lnSpc>
                <a:spcPct val="100000"/>
              </a:lnSpc>
            </a:pPr>
            <a:r>
              <a:rPr lang="en-US" sz="1400" dirty="0" smtClean="0"/>
              <a:t>Formula Equity</a:t>
            </a:r>
          </a:p>
          <a:p>
            <a:pPr lvl="1">
              <a:lnSpc>
                <a:spcPct val="100000"/>
              </a:lnSpc>
            </a:pPr>
            <a:r>
              <a:rPr lang="en-US" sz="1400" dirty="0" smtClean="0"/>
              <a:t>Extension of WGS/reorganization Incentives</a:t>
            </a:r>
          </a:p>
          <a:p>
            <a:pPr lvl="1">
              <a:lnSpc>
                <a:spcPct val="100000"/>
              </a:lnSpc>
            </a:pPr>
            <a:r>
              <a:rPr lang="en-US" sz="1400" dirty="0" smtClean="0"/>
              <a:t>State Penny Extension</a:t>
            </a:r>
          </a:p>
          <a:p>
            <a:pPr lvl="1">
              <a:lnSpc>
                <a:spcPct val="100000"/>
              </a:lnSpc>
            </a:pPr>
            <a:r>
              <a:rPr lang="en-US" sz="1400" dirty="0" smtClean="0"/>
              <a:t>Teacher shortage flexibility: Praxis waiver, concurrent enrollment STEM offer and teach, online learning flexibility</a:t>
            </a:r>
            <a:endParaRPr lang="en-US" sz="1200" dirty="0"/>
          </a:p>
        </p:txBody>
      </p:sp>
      <p:pic>
        <p:nvPicPr>
          <p:cNvPr id="7" name="Picture 6"/>
          <p:cNvPicPr>
            <a:picLocks noChangeAspect="1"/>
          </p:cNvPicPr>
          <p:nvPr/>
        </p:nvPicPr>
        <p:blipFill>
          <a:blip r:embed="rId2"/>
          <a:stretch>
            <a:fillRect/>
          </a:stretch>
        </p:blipFill>
        <p:spPr>
          <a:xfrm>
            <a:off x="7391400" y="380999"/>
            <a:ext cx="1219200" cy="1244221"/>
          </a:xfrm>
          <a:prstGeom prst="rect">
            <a:avLst/>
          </a:prstGeom>
        </p:spPr>
      </p:pic>
    </p:spTree>
    <p:extLst>
      <p:ext uri="{BB962C8B-B14F-4D97-AF65-F5344CB8AC3E}">
        <p14:creationId xmlns:p14="http://schemas.microsoft.com/office/powerpoint/2010/main" val="3792564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Session</a:t>
            </a:r>
            <a:endParaRPr lang="en-US" dirty="0"/>
          </a:p>
        </p:txBody>
      </p:sp>
      <p:sp>
        <p:nvSpPr>
          <p:cNvPr id="3" name="Content Placeholder 2"/>
          <p:cNvSpPr>
            <a:spLocks noGrp="1"/>
          </p:cNvSpPr>
          <p:nvPr>
            <p:ph sz="half" idx="1"/>
          </p:nvPr>
        </p:nvSpPr>
        <p:spPr>
          <a:xfrm>
            <a:off x="3048000" y="2286000"/>
            <a:ext cx="3703320" cy="3278294"/>
          </a:xfrm>
        </p:spPr>
        <p:txBody>
          <a:bodyPr/>
          <a:lstStyle/>
          <a:p>
            <a:pPr>
              <a:buFont typeface="Wingdings" panose="05000000000000000000" pitchFamily="2" charset="2"/>
              <a:buChar char="v"/>
            </a:pPr>
            <a:r>
              <a:rPr lang="en-US" dirty="0" smtClean="0"/>
              <a:t>Some done, but not done yet</a:t>
            </a:r>
          </a:p>
          <a:p>
            <a:pPr>
              <a:buFont typeface="Wingdings" panose="05000000000000000000" pitchFamily="2" charset="2"/>
              <a:buChar char="v"/>
            </a:pPr>
            <a:r>
              <a:rPr lang="en-US" dirty="0" smtClean="0"/>
              <a:t>RSAI Priority action</a:t>
            </a:r>
          </a:p>
          <a:p>
            <a:pPr>
              <a:buFont typeface="Wingdings" panose="05000000000000000000" pitchFamily="2" charset="2"/>
              <a:buChar char="v"/>
            </a:pPr>
            <a:r>
              <a:rPr lang="en-US" dirty="0" smtClean="0"/>
              <a:t>Issues pending</a:t>
            </a:r>
          </a:p>
          <a:p>
            <a:pPr>
              <a:buFont typeface="Wingdings" panose="05000000000000000000" pitchFamily="2" charset="2"/>
              <a:buChar char="v"/>
            </a:pPr>
            <a:r>
              <a:rPr lang="en-US" dirty="0" smtClean="0"/>
              <a:t>COVID-19 Impact</a:t>
            </a:r>
          </a:p>
          <a:p>
            <a:pPr>
              <a:buFont typeface="Wingdings" panose="05000000000000000000" pitchFamily="2" charset="2"/>
              <a:buChar char="v"/>
            </a:pPr>
            <a:r>
              <a:rPr lang="en-US" dirty="0" smtClean="0"/>
              <a:t>Broadband Access Challenges</a:t>
            </a:r>
          </a:p>
          <a:p>
            <a:pPr>
              <a:buFont typeface="Wingdings" panose="05000000000000000000" pitchFamily="2" charset="2"/>
              <a:buChar char="v"/>
            </a:pPr>
            <a:endParaRPr lang="en-US" dirty="0"/>
          </a:p>
        </p:txBody>
      </p:sp>
      <p:pic>
        <p:nvPicPr>
          <p:cNvPr id="5" name="Picture 4"/>
          <p:cNvPicPr>
            <a:picLocks noChangeAspect="1"/>
          </p:cNvPicPr>
          <p:nvPr/>
        </p:nvPicPr>
        <p:blipFill>
          <a:blip r:embed="rId2"/>
          <a:stretch>
            <a:fillRect/>
          </a:stretch>
        </p:blipFill>
        <p:spPr>
          <a:xfrm>
            <a:off x="5105399" y="276941"/>
            <a:ext cx="2645287" cy="1460420"/>
          </a:xfrm>
          <a:prstGeom prst="rect">
            <a:avLst/>
          </a:prstGeom>
        </p:spPr>
      </p:pic>
    </p:spTree>
    <p:extLst>
      <p:ext uri="{BB962C8B-B14F-4D97-AF65-F5344CB8AC3E}">
        <p14:creationId xmlns:p14="http://schemas.microsoft.com/office/powerpoint/2010/main" val="16126567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85865"/>
            <a:ext cx="7543800" cy="1450757"/>
          </a:xfrm>
        </p:spPr>
        <p:txBody>
          <a:bodyPr/>
          <a:lstStyle/>
          <a:p>
            <a:pPr algn="ctr"/>
            <a:r>
              <a:rPr lang="en-US" b="1" dirty="0" smtClean="0"/>
              <a:t>School Funding</a:t>
            </a:r>
            <a:endParaRPr lang="en-US" b="1" dirty="0"/>
          </a:p>
        </p:txBody>
      </p:sp>
      <p:pic>
        <p:nvPicPr>
          <p:cNvPr id="4" name="Picture 3"/>
          <p:cNvPicPr>
            <a:picLocks noChangeAspect="1"/>
          </p:cNvPicPr>
          <p:nvPr/>
        </p:nvPicPr>
        <p:blipFill>
          <a:blip r:embed="rId2"/>
          <a:stretch>
            <a:fillRect/>
          </a:stretch>
        </p:blipFill>
        <p:spPr>
          <a:xfrm>
            <a:off x="6950939" y="4371585"/>
            <a:ext cx="1988992" cy="617273"/>
          </a:xfrm>
          <a:prstGeom prst="rect">
            <a:avLst/>
          </a:prstGeom>
        </p:spPr>
      </p:pic>
      <p:pic>
        <p:nvPicPr>
          <p:cNvPr id="5" name="Picture 4"/>
          <p:cNvPicPr>
            <a:picLocks noChangeAspect="1"/>
          </p:cNvPicPr>
          <p:nvPr/>
        </p:nvPicPr>
        <p:blipFill>
          <a:blip r:embed="rId3"/>
          <a:stretch>
            <a:fillRect/>
          </a:stretch>
        </p:blipFill>
        <p:spPr>
          <a:xfrm>
            <a:off x="1361704" y="76200"/>
            <a:ext cx="6344391" cy="4309665"/>
          </a:xfrm>
          <a:prstGeom prst="rect">
            <a:avLst/>
          </a:prstGeom>
        </p:spPr>
      </p:pic>
      <p:sp>
        <p:nvSpPr>
          <p:cNvPr id="6" name="TextBox 5"/>
          <p:cNvSpPr txBox="1"/>
          <p:nvPr/>
        </p:nvSpPr>
        <p:spPr>
          <a:xfrm>
            <a:off x="7543800" y="4926577"/>
            <a:ext cx="1676400" cy="369332"/>
          </a:xfrm>
          <a:prstGeom prst="rect">
            <a:avLst/>
          </a:prstGeom>
          <a:noFill/>
        </p:spPr>
        <p:txBody>
          <a:bodyPr wrap="square" rtlCol="0">
            <a:spAutoFit/>
          </a:bodyPr>
          <a:lstStyle/>
          <a:p>
            <a:r>
              <a:rPr lang="en-US" dirty="0" smtClean="0"/>
              <a:t>Alton, IL</a:t>
            </a:r>
            <a:endParaRPr lang="en-US" dirty="0"/>
          </a:p>
        </p:txBody>
      </p:sp>
    </p:spTree>
    <p:extLst>
      <p:ext uri="{BB962C8B-B14F-4D97-AF65-F5344CB8AC3E}">
        <p14:creationId xmlns:p14="http://schemas.microsoft.com/office/powerpoint/2010/main" val="1476514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45734"/>
            <a:ext cx="8000999" cy="4023360"/>
          </a:xfrm>
        </p:spPr>
        <p:txBody>
          <a:bodyPr>
            <a:noAutofit/>
          </a:bodyPr>
          <a:lstStyle/>
          <a:p>
            <a:r>
              <a:rPr lang="en-US" u="sng" dirty="0">
                <a:hlinkClick r:id="rId2"/>
              </a:rPr>
              <a:t>SF 2142</a:t>
            </a:r>
            <a:r>
              <a:rPr lang="en-US" dirty="0"/>
              <a:t> </a:t>
            </a:r>
            <a:r>
              <a:rPr lang="en-US" dirty="0" smtClean="0"/>
              <a:t>sets SSA at 2.3</a:t>
            </a:r>
            <a:r>
              <a:rPr lang="en-US" dirty="0"/>
              <a:t>% </a:t>
            </a:r>
            <a:r>
              <a:rPr lang="en-US" dirty="0" smtClean="0"/>
              <a:t>per pupil for </a:t>
            </a:r>
            <a:r>
              <a:rPr lang="en-US" dirty="0"/>
              <a:t>FY 2021</a:t>
            </a:r>
            <a:r>
              <a:rPr lang="en-US" dirty="0" smtClean="0"/>
              <a:t>.  Still </a:t>
            </a:r>
            <a:r>
              <a:rPr lang="en-US" dirty="0"/>
              <a:t>short of the 3.75% </a:t>
            </a:r>
            <a:r>
              <a:rPr lang="en-US" dirty="0" smtClean="0"/>
              <a:t>RSAI request. Yet, 2</a:t>
            </a:r>
            <a:r>
              <a:rPr lang="en-US" baseline="30000" dirty="0" smtClean="0"/>
              <a:t>nd</a:t>
            </a:r>
            <a:r>
              <a:rPr lang="en-US" dirty="0" smtClean="0"/>
              <a:t> highest increase in 11 years! ($7,048 is the FY21 SCPP)</a:t>
            </a:r>
            <a:endParaRPr lang="en-US" dirty="0"/>
          </a:p>
          <a:p>
            <a:pPr marL="0" indent="0">
              <a:buNone/>
            </a:pPr>
            <a:r>
              <a:rPr lang="en-US" dirty="0" smtClean="0"/>
              <a:t>2.3% growth </a:t>
            </a:r>
            <a:r>
              <a:rPr lang="en-US" dirty="0"/>
              <a:t>rate </a:t>
            </a:r>
            <a:r>
              <a:rPr lang="en-US" dirty="0" smtClean="0"/>
              <a:t>also applies to </a:t>
            </a:r>
            <a:r>
              <a:rPr lang="en-US" dirty="0"/>
              <a:t>each of the State </a:t>
            </a:r>
            <a:r>
              <a:rPr lang="en-US" dirty="0" smtClean="0"/>
              <a:t>categorical supplement and to </a:t>
            </a:r>
            <a:r>
              <a:rPr lang="en-US" dirty="0"/>
              <a:t>the standing appropriation for the Transportation Equity </a:t>
            </a:r>
            <a:r>
              <a:rPr lang="en-US" dirty="0" smtClean="0"/>
              <a:t>Fund.</a:t>
            </a:r>
          </a:p>
          <a:p>
            <a:pPr marL="0" indent="0">
              <a:buNone/>
            </a:pPr>
            <a:r>
              <a:rPr lang="en-US" dirty="0" smtClean="0"/>
              <a:t>Provides </a:t>
            </a:r>
            <a:r>
              <a:rPr lang="en-US" dirty="0"/>
              <a:t>additional property tax replacement </a:t>
            </a:r>
            <a:r>
              <a:rPr lang="en-US" dirty="0" smtClean="0"/>
              <a:t>funding, which keeps the additional levy amount frozen </a:t>
            </a:r>
            <a:r>
              <a:rPr lang="en-US" dirty="0"/>
              <a:t>at $750 per pupil, regardless of the per pupil increase for FY 2021. </a:t>
            </a:r>
            <a:r>
              <a:rPr lang="en-US" dirty="0" smtClean="0"/>
              <a:t>(This provision prevents a per </a:t>
            </a:r>
            <a:r>
              <a:rPr lang="en-US" dirty="0"/>
              <a:t>pupil property tax increase equivalent to one-eighth </a:t>
            </a:r>
            <a:r>
              <a:rPr lang="en-US" dirty="0" smtClean="0"/>
              <a:t>of </a:t>
            </a:r>
            <a:r>
              <a:rPr lang="en-US" dirty="0"/>
              <a:t>the total per pupil increase</a:t>
            </a:r>
            <a:r>
              <a:rPr lang="en-US" dirty="0" smtClean="0"/>
              <a:t>.) </a:t>
            </a:r>
          </a:p>
          <a:p>
            <a:pPr marL="0" indent="0">
              <a:buNone/>
            </a:pPr>
            <a:r>
              <a:rPr lang="en-US" dirty="0" smtClean="0"/>
              <a:t>This </a:t>
            </a:r>
            <a:r>
              <a:rPr lang="en-US" dirty="0"/>
              <a:t>2.3% </a:t>
            </a:r>
            <a:r>
              <a:rPr lang="en-US" dirty="0" smtClean="0"/>
              <a:t>increase </a:t>
            </a:r>
            <a:r>
              <a:rPr lang="en-US" dirty="0"/>
              <a:t>leaves 106 school districts with declining enrollment on budget guarantee, which is a one-year influx of local property tax dollars that will be subtracted from the regular program budget in the following year. </a:t>
            </a:r>
          </a:p>
        </p:txBody>
      </p:sp>
      <p:sp>
        <p:nvSpPr>
          <p:cNvPr id="5" name="Title 1"/>
          <p:cNvSpPr>
            <a:spLocks noGrp="1"/>
          </p:cNvSpPr>
          <p:nvPr>
            <p:ph type="title"/>
          </p:nvPr>
        </p:nvSpPr>
        <p:spPr>
          <a:xfrm>
            <a:off x="2017058" y="76200"/>
            <a:ext cx="6553200" cy="1450975"/>
          </a:xfrm>
        </p:spPr>
        <p:txBody>
          <a:bodyPr/>
          <a:lstStyle/>
          <a:p>
            <a:r>
              <a:rPr lang="en-US" dirty="0" smtClean="0"/>
              <a:t>Action	and  Comments</a:t>
            </a:r>
            <a:endParaRPr lang="en-US" dirty="0"/>
          </a:p>
        </p:txBody>
      </p:sp>
      <p:pic>
        <p:nvPicPr>
          <p:cNvPr id="6" name="Picture 5"/>
          <p:cNvPicPr>
            <a:picLocks noChangeAspect="1"/>
          </p:cNvPicPr>
          <p:nvPr/>
        </p:nvPicPr>
        <p:blipFill>
          <a:blip r:embed="rId3"/>
          <a:stretch>
            <a:fillRect/>
          </a:stretch>
        </p:blipFill>
        <p:spPr>
          <a:xfrm>
            <a:off x="914400" y="609600"/>
            <a:ext cx="762000" cy="769047"/>
          </a:xfrm>
          <a:prstGeom prst="rect">
            <a:avLst/>
          </a:prstGeom>
        </p:spPr>
      </p:pic>
    </p:spTree>
    <p:extLst>
      <p:ext uri="{BB962C8B-B14F-4D97-AF65-F5344CB8AC3E}">
        <p14:creationId xmlns:p14="http://schemas.microsoft.com/office/powerpoint/2010/main" val="2944157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0"/>
            <a:ext cx="7543800" cy="1450757"/>
          </a:xfrm>
        </p:spPr>
        <p:txBody>
          <a:bodyPr/>
          <a:lstStyle/>
          <a:p>
            <a:pPr algn="ctr"/>
            <a:r>
              <a:rPr lang="en-US" b="1" dirty="0" smtClean="0"/>
              <a:t>Student Mental Health</a:t>
            </a:r>
            <a:endParaRPr lang="en-US" b="1" dirty="0"/>
          </a:p>
        </p:txBody>
      </p:sp>
      <p:pic>
        <p:nvPicPr>
          <p:cNvPr id="4" name="Picture 3"/>
          <p:cNvPicPr>
            <a:picLocks noChangeAspect="1"/>
          </p:cNvPicPr>
          <p:nvPr/>
        </p:nvPicPr>
        <p:blipFill>
          <a:blip r:embed="rId2"/>
          <a:stretch>
            <a:fillRect/>
          </a:stretch>
        </p:blipFill>
        <p:spPr>
          <a:xfrm>
            <a:off x="1600200" y="152400"/>
            <a:ext cx="5258143" cy="3438016"/>
          </a:xfrm>
          <a:prstGeom prst="rect">
            <a:avLst/>
          </a:prstGeom>
        </p:spPr>
      </p:pic>
      <p:sp>
        <p:nvSpPr>
          <p:cNvPr id="5" name="TextBox 4"/>
          <p:cNvSpPr txBox="1"/>
          <p:nvPr/>
        </p:nvSpPr>
        <p:spPr>
          <a:xfrm>
            <a:off x="6934200" y="2590800"/>
            <a:ext cx="1828800" cy="646331"/>
          </a:xfrm>
          <a:prstGeom prst="rect">
            <a:avLst/>
          </a:prstGeom>
          <a:noFill/>
        </p:spPr>
        <p:txBody>
          <a:bodyPr wrap="square" rtlCol="0">
            <a:spAutoFit/>
          </a:bodyPr>
          <a:lstStyle/>
          <a:p>
            <a:r>
              <a:rPr lang="en-US" sz="1200" dirty="0" smtClean="0"/>
              <a:t>Shutterstock</a:t>
            </a:r>
          </a:p>
          <a:p>
            <a:r>
              <a:rPr lang="en-US" sz="1200" dirty="0" smtClean="0"/>
              <a:t>UNL-Nebraska Today</a:t>
            </a:r>
          </a:p>
          <a:p>
            <a:r>
              <a:rPr lang="en-US" sz="1200" dirty="0" smtClean="0"/>
              <a:t>2.6.2019</a:t>
            </a:r>
            <a:endParaRPr lang="en-US" sz="1200" dirty="0"/>
          </a:p>
        </p:txBody>
      </p:sp>
    </p:spTree>
    <p:extLst>
      <p:ext uri="{BB962C8B-B14F-4D97-AF65-F5344CB8AC3E}">
        <p14:creationId xmlns:p14="http://schemas.microsoft.com/office/powerpoint/2010/main" val="8286867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to Zoom </a:t>
            </a:r>
            <a:endParaRPr lang="en-US" dirty="0"/>
          </a:p>
        </p:txBody>
      </p:sp>
      <p:pic>
        <p:nvPicPr>
          <p:cNvPr id="6" name="Picture 5"/>
          <p:cNvPicPr>
            <a:picLocks noChangeAspect="1"/>
          </p:cNvPicPr>
          <p:nvPr/>
        </p:nvPicPr>
        <p:blipFill>
          <a:blip r:embed="rId2"/>
          <a:stretch>
            <a:fillRect/>
          </a:stretch>
        </p:blipFill>
        <p:spPr>
          <a:xfrm>
            <a:off x="76200" y="5791200"/>
            <a:ext cx="8877744" cy="550737"/>
          </a:xfrm>
          <a:prstGeom prst="rect">
            <a:avLst/>
          </a:prstGeom>
        </p:spPr>
      </p:pic>
      <p:pic>
        <p:nvPicPr>
          <p:cNvPr id="7" name="Picture 6"/>
          <p:cNvPicPr>
            <a:picLocks noChangeAspect="1"/>
          </p:cNvPicPr>
          <p:nvPr/>
        </p:nvPicPr>
        <p:blipFill>
          <a:blip r:embed="rId3"/>
          <a:stretch>
            <a:fillRect/>
          </a:stretch>
        </p:blipFill>
        <p:spPr>
          <a:xfrm>
            <a:off x="6906169" y="152400"/>
            <a:ext cx="2127563" cy="914400"/>
          </a:xfrm>
          <a:prstGeom prst="rect">
            <a:avLst/>
          </a:prstGeom>
        </p:spPr>
      </p:pic>
      <p:pic>
        <p:nvPicPr>
          <p:cNvPr id="8" name="Picture 7"/>
          <p:cNvPicPr>
            <a:picLocks noChangeAspect="1"/>
          </p:cNvPicPr>
          <p:nvPr/>
        </p:nvPicPr>
        <p:blipFill>
          <a:blip r:embed="rId4"/>
          <a:stretch>
            <a:fillRect/>
          </a:stretch>
        </p:blipFill>
        <p:spPr>
          <a:xfrm>
            <a:off x="4594860" y="152400"/>
            <a:ext cx="2038527" cy="990686"/>
          </a:xfrm>
          <a:prstGeom prst="rect">
            <a:avLst/>
          </a:prstGeom>
        </p:spPr>
      </p:pic>
      <p:sp>
        <p:nvSpPr>
          <p:cNvPr id="9" name="TextBox 8"/>
          <p:cNvSpPr txBox="1"/>
          <p:nvPr/>
        </p:nvSpPr>
        <p:spPr>
          <a:xfrm>
            <a:off x="518160" y="1905000"/>
            <a:ext cx="815340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Toolbar at the bottom – activates when you move your cursor to the bottom</a:t>
            </a:r>
          </a:p>
          <a:p>
            <a:pPr marL="285750" indent="-285750">
              <a:buFont typeface="Arial" panose="020B0604020202020204" pitchFamily="34" charset="0"/>
              <a:buChar char="•"/>
            </a:pPr>
            <a:r>
              <a:rPr lang="en-US" sz="2400" dirty="0" smtClean="0"/>
              <a:t>Mute when not speaking (remember to unmute when speaking)</a:t>
            </a:r>
          </a:p>
          <a:p>
            <a:pPr marL="285750" indent="-285750">
              <a:buFont typeface="Arial" panose="020B0604020202020204" pitchFamily="34" charset="0"/>
              <a:buChar char="•"/>
            </a:pPr>
            <a:r>
              <a:rPr lang="en-US" sz="2400" dirty="0" smtClean="0"/>
              <a:t>Stop video if you are having bandwidth problems (or if you are in your PJs and don’t want to share)</a:t>
            </a:r>
          </a:p>
          <a:p>
            <a:pPr marL="285750" indent="-285750">
              <a:buFont typeface="Arial" panose="020B0604020202020204" pitchFamily="34" charset="0"/>
              <a:buChar char="•"/>
            </a:pPr>
            <a:r>
              <a:rPr lang="en-US" sz="2400" dirty="0" smtClean="0"/>
              <a:t>View – upper right hand corner</a:t>
            </a:r>
          </a:p>
          <a:p>
            <a:pPr marL="285750" indent="-285750">
              <a:buFont typeface="Arial" panose="020B0604020202020204" pitchFamily="34" charset="0"/>
              <a:buChar char="•"/>
            </a:pPr>
            <a:r>
              <a:rPr lang="en-US" sz="2400" dirty="0" smtClean="0"/>
              <a:t>Voting/reactions – use thumbs up for yes</a:t>
            </a:r>
          </a:p>
          <a:p>
            <a:pPr marL="285750" indent="-285750">
              <a:buFont typeface="Arial" panose="020B0604020202020204" pitchFamily="34" charset="0"/>
              <a:buChar char="•"/>
            </a:pPr>
            <a:r>
              <a:rPr lang="en-US" sz="2400" dirty="0" smtClean="0"/>
              <a:t>Under manage participants – white screen to the right, includes yes and no</a:t>
            </a:r>
          </a:p>
          <a:p>
            <a:pPr marL="285750" indent="-285750">
              <a:buFont typeface="Arial" panose="020B0604020202020204" pitchFamily="34" charset="0"/>
              <a:buChar char="•"/>
            </a:pPr>
            <a:endParaRPr lang="en-US" sz="2400" dirty="0" smtClean="0"/>
          </a:p>
          <a:p>
            <a:endParaRPr lang="en-US" sz="2400" dirty="0" smtClean="0"/>
          </a:p>
        </p:txBody>
      </p:sp>
    </p:spTree>
    <p:extLst>
      <p:ext uri="{BB962C8B-B14F-4D97-AF65-F5344CB8AC3E}">
        <p14:creationId xmlns:p14="http://schemas.microsoft.com/office/powerpoint/2010/main" val="1958092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45734"/>
            <a:ext cx="8000999" cy="4023360"/>
          </a:xfrm>
        </p:spPr>
        <p:txBody>
          <a:bodyPr>
            <a:noAutofit/>
          </a:bodyPr>
          <a:lstStyle/>
          <a:p>
            <a:r>
              <a:rPr lang="en-US" b="1" u="sng" dirty="0">
                <a:hlinkClick r:id="rId2"/>
              </a:rPr>
              <a:t>HF 2192</a:t>
            </a:r>
            <a:r>
              <a:rPr lang="en-US" b="1" dirty="0"/>
              <a:t> Telehealth </a:t>
            </a:r>
            <a:r>
              <a:rPr lang="en-US" b="1" dirty="0" smtClean="0"/>
              <a:t>Parity: </a:t>
            </a:r>
            <a:r>
              <a:rPr lang="en-US" dirty="0" smtClean="0"/>
              <a:t>Approved by House and Senate Subcommittee was scheduled for 3.16 and in House Human Resources</a:t>
            </a:r>
          </a:p>
          <a:p>
            <a:r>
              <a:rPr lang="en-US" b="1" u="sng" dirty="0" smtClean="0">
                <a:hlinkClick r:id="rId3"/>
              </a:rPr>
              <a:t>SF 2261</a:t>
            </a:r>
            <a:r>
              <a:rPr lang="en-US" b="1" u="sng" dirty="0" smtClean="0"/>
              <a:t> </a:t>
            </a:r>
            <a:r>
              <a:rPr lang="en-US" b="1" dirty="0" smtClean="0"/>
              <a:t>Telehealth Services at School: </a:t>
            </a:r>
            <a:r>
              <a:rPr lang="en-US" dirty="0"/>
              <a:t>Approved by </a:t>
            </a:r>
            <a:r>
              <a:rPr lang="en-US" dirty="0" smtClean="0"/>
              <a:t>Senate and House Subcommittee recommended approval and in House Human Resources</a:t>
            </a:r>
            <a:endParaRPr lang="en-US" dirty="0"/>
          </a:p>
          <a:p>
            <a:r>
              <a:rPr lang="en-US" b="1" u="sng" dirty="0" smtClean="0">
                <a:hlinkClick r:id="rId4"/>
              </a:rPr>
              <a:t>SF 2360</a:t>
            </a:r>
            <a:r>
              <a:rPr lang="en-US" b="1" u="sng" dirty="0" smtClean="0"/>
              <a:t> </a:t>
            </a:r>
            <a:r>
              <a:rPr lang="en-US" b="1" dirty="0" smtClean="0"/>
              <a:t>Therapeutic Classrooms/Behavior (companion HF 2532): </a:t>
            </a:r>
            <a:r>
              <a:rPr lang="en-US" dirty="0"/>
              <a:t>Approved by Senate and </a:t>
            </a:r>
            <a:r>
              <a:rPr lang="en-US" dirty="0" smtClean="0"/>
              <a:t>in House Appropriations</a:t>
            </a:r>
          </a:p>
          <a:p>
            <a:r>
              <a:rPr lang="en-US" dirty="0" smtClean="0"/>
              <a:t>Appropriations process, likely in HHS appropriations bill, had not yet started when Session recessed. </a:t>
            </a:r>
          </a:p>
          <a:p>
            <a:r>
              <a:rPr lang="en-US" dirty="0" smtClean="0"/>
              <a:t>NOTE:  CARES act includes student and staff mental health as allowable expenditures.  Some COVID-19 impact on mental health is expected.</a:t>
            </a:r>
            <a:endParaRPr lang="en-US" dirty="0"/>
          </a:p>
          <a:p>
            <a:endParaRPr lang="en-US" dirty="0"/>
          </a:p>
          <a:p>
            <a:endParaRPr lang="en-US" dirty="0"/>
          </a:p>
        </p:txBody>
      </p:sp>
      <p:sp>
        <p:nvSpPr>
          <p:cNvPr id="5" name="Title 1"/>
          <p:cNvSpPr>
            <a:spLocks noGrp="1"/>
          </p:cNvSpPr>
          <p:nvPr>
            <p:ph type="title"/>
          </p:nvPr>
        </p:nvSpPr>
        <p:spPr>
          <a:xfrm>
            <a:off x="2017058" y="76200"/>
            <a:ext cx="6553200" cy="1450975"/>
          </a:xfrm>
        </p:spPr>
        <p:txBody>
          <a:bodyPr/>
          <a:lstStyle/>
          <a:p>
            <a:r>
              <a:rPr lang="en-US" dirty="0" smtClean="0"/>
              <a:t>Action	and  Comments</a:t>
            </a:r>
            <a:endParaRPr lang="en-US" dirty="0"/>
          </a:p>
        </p:txBody>
      </p:sp>
      <p:pic>
        <p:nvPicPr>
          <p:cNvPr id="6" name="Picture 5"/>
          <p:cNvPicPr>
            <a:picLocks noChangeAspect="1"/>
          </p:cNvPicPr>
          <p:nvPr/>
        </p:nvPicPr>
        <p:blipFill>
          <a:blip r:embed="rId5"/>
          <a:stretch>
            <a:fillRect/>
          </a:stretch>
        </p:blipFill>
        <p:spPr>
          <a:xfrm>
            <a:off x="914400" y="609600"/>
            <a:ext cx="762000" cy="769047"/>
          </a:xfrm>
          <a:prstGeom prst="rect">
            <a:avLst/>
          </a:prstGeom>
        </p:spPr>
      </p:pic>
    </p:spTree>
    <p:extLst>
      <p:ext uri="{BB962C8B-B14F-4D97-AF65-F5344CB8AC3E}">
        <p14:creationId xmlns:p14="http://schemas.microsoft.com/office/powerpoint/2010/main" val="40563202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0"/>
            <a:ext cx="7543800" cy="1450757"/>
          </a:xfrm>
        </p:spPr>
        <p:txBody>
          <a:bodyPr/>
          <a:lstStyle/>
          <a:p>
            <a:pPr algn="ctr"/>
            <a:r>
              <a:rPr lang="en-US" b="1" dirty="0" smtClean="0"/>
              <a:t>Educator and Staff Shortage</a:t>
            </a:r>
            <a:endParaRPr lang="en-US" b="1" dirty="0"/>
          </a:p>
        </p:txBody>
      </p:sp>
      <p:pic>
        <p:nvPicPr>
          <p:cNvPr id="4" name="Picture 3"/>
          <p:cNvPicPr>
            <a:picLocks noChangeAspect="1"/>
          </p:cNvPicPr>
          <p:nvPr/>
        </p:nvPicPr>
        <p:blipFill>
          <a:blip r:embed="rId2"/>
          <a:stretch>
            <a:fillRect/>
          </a:stretch>
        </p:blipFill>
        <p:spPr>
          <a:xfrm>
            <a:off x="2438400" y="124085"/>
            <a:ext cx="4008613" cy="3076315"/>
          </a:xfrm>
          <a:prstGeom prst="rect">
            <a:avLst/>
          </a:prstGeom>
        </p:spPr>
      </p:pic>
      <p:sp>
        <p:nvSpPr>
          <p:cNvPr id="5" name="TextBox 4"/>
          <p:cNvSpPr txBox="1"/>
          <p:nvPr/>
        </p:nvSpPr>
        <p:spPr>
          <a:xfrm>
            <a:off x="6553200" y="2438400"/>
            <a:ext cx="1905000" cy="430887"/>
          </a:xfrm>
          <a:prstGeom prst="rect">
            <a:avLst/>
          </a:prstGeom>
          <a:noFill/>
        </p:spPr>
        <p:txBody>
          <a:bodyPr wrap="square" rtlCol="0">
            <a:spAutoFit/>
          </a:bodyPr>
          <a:lstStyle/>
          <a:p>
            <a:r>
              <a:rPr lang="en-US" sz="1100" dirty="0" smtClean="0"/>
              <a:t>Pennsylvania PressandJournal.com</a:t>
            </a:r>
            <a:endParaRPr lang="en-US" sz="1100" dirty="0"/>
          </a:p>
        </p:txBody>
      </p:sp>
    </p:spTree>
    <p:extLst>
      <p:ext uri="{BB962C8B-B14F-4D97-AF65-F5344CB8AC3E}">
        <p14:creationId xmlns:p14="http://schemas.microsoft.com/office/powerpoint/2010/main" val="1360444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000999" cy="4023360"/>
          </a:xfrm>
        </p:spPr>
        <p:txBody>
          <a:bodyPr>
            <a:noAutofit/>
          </a:bodyPr>
          <a:lstStyle/>
          <a:p>
            <a:r>
              <a:rPr lang="en-US" sz="1500" b="1" u="sng" dirty="0">
                <a:hlinkClick r:id="rId2"/>
              </a:rPr>
              <a:t>HF 2384</a:t>
            </a:r>
            <a:r>
              <a:rPr lang="en-US" sz="1500" b="1" dirty="0"/>
              <a:t> </a:t>
            </a:r>
            <a:r>
              <a:rPr lang="en-US" sz="1500" b="1" dirty="0" smtClean="0"/>
              <a:t>and </a:t>
            </a:r>
            <a:r>
              <a:rPr lang="en-US" sz="1500" b="1" u="sng" dirty="0">
                <a:hlinkClick r:id="rId3"/>
              </a:rPr>
              <a:t>SF 2313</a:t>
            </a:r>
            <a:r>
              <a:rPr lang="en-US" sz="1500" dirty="0"/>
              <a:t> </a:t>
            </a:r>
            <a:r>
              <a:rPr lang="en-US" sz="1500" b="1" dirty="0" smtClean="0"/>
              <a:t>Governor </a:t>
            </a:r>
            <a:r>
              <a:rPr lang="en-US" sz="1500" b="1" dirty="0"/>
              <a:t>Reynolds’ Future Ready Act</a:t>
            </a:r>
            <a:r>
              <a:rPr lang="en-US" sz="1500" dirty="0"/>
              <a:t> </a:t>
            </a:r>
            <a:r>
              <a:rPr lang="en-US" sz="1500" dirty="0" smtClean="0"/>
              <a:t>bills require </a:t>
            </a:r>
            <a:r>
              <a:rPr lang="en-US" sz="1500" dirty="0"/>
              <a:t>a half unit of computer science at high school to meet offer and teach requirements. RSAI </a:t>
            </a:r>
            <a:r>
              <a:rPr lang="en-US" sz="1500" dirty="0" smtClean="0"/>
              <a:t>supports allowing that </a:t>
            </a:r>
            <a:r>
              <a:rPr lang="en-US" sz="1500" dirty="0"/>
              <a:t>requirement, </a:t>
            </a:r>
            <a:r>
              <a:rPr lang="en-US" sz="1500" dirty="0" smtClean="0"/>
              <a:t>financial </a:t>
            </a:r>
            <a:r>
              <a:rPr lang="en-US" sz="1500" dirty="0"/>
              <a:t>literacy half unit and all four sequential units of foreign language, even if offered exclusively online, to meet offer and teach requirements and to eliminate the requirement to seek waivers for those specific courses</a:t>
            </a:r>
            <a:r>
              <a:rPr lang="en-US" sz="1500" dirty="0" smtClean="0"/>
              <a:t>. Bills in respective approps committees.</a:t>
            </a:r>
          </a:p>
          <a:p>
            <a:r>
              <a:rPr lang="en-US" sz="1500" b="1" u="sng" dirty="0">
                <a:hlinkClick r:id="rId4"/>
              </a:rPr>
              <a:t>SF 2310</a:t>
            </a:r>
            <a:r>
              <a:rPr lang="en-US" sz="1500" b="1" dirty="0"/>
              <a:t> Online </a:t>
            </a:r>
            <a:r>
              <a:rPr lang="en-US" sz="1500" b="1" dirty="0" smtClean="0"/>
              <a:t>Learning:</a:t>
            </a:r>
            <a:r>
              <a:rPr lang="en-US" sz="1500" dirty="0" smtClean="0"/>
              <a:t> requires </a:t>
            </a:r>
            <a:r>
              <a:rPr lang="en-US" sz="1500" dirty="0"/>
              <a:t>AEAs to </a:t>
            </a:r>
            <a:r>
              <a:rPr lang="en-US" sz="1500" dirty="0" smtClean="0"/>
              <a:t>serve as clearinghouse, </a:t>
            </a:r>
            <a:r>
              <a:rPr lang="en-US" sz="1500" dirty="0"/>
              <a:t>require districts that create </a:t>
            </a:r>
            <a:r>
              <a:rPr lang="en-US" sz="1500" dirty="0" smtClean="0"/>
              <a:t>online </a:t>
            </a:r>
            <a:r>
              <a:rPr lang="en-US" sz="1500" dirty="0"/>
              <a:t>learning coursework submit </a:t>
            </a:r>
            <a:r>
              <a:rPr lang="en-US" sz="1500" dirty="0" smtClean="0"/>
              <a:t>to DE </a:t>
            </a:r>
            <a:r>
              <a:rPr lang="en-US" sz="1500" dirty="0"/>
              <a:t>for confirmation that it aligns to core standards, and corrects a typo in the Iowa Code to allow districts up to two </a:t>
            </a:r>
            <a:r>
              <a:rPr lang="en-US" sz="1500" dirty="0" smtClean="0"/>
              <a:t>additional </a:t>
            </a:r>
            <a:r>
              <a:rPr lang="en-US" sz="1500" dirty="0"/>
              <a:t>offer and teach courses be allowed online under certain conditions. </a:t>
            </a:r>
            <a:r>
              <a:rPr lang="en-US" sz="1500" dirty="0" smtClean="0"/>
              <a:t>Approved by Senate and in House Education. </a:t>
            </a:r>
          </a:p>
          <a:p>
            <a:r>
              <a:rPr lang="en-US" sz="1500" b="1" u="sng" dirty="0">
                <a:hlinkClick r:id="rId5"/>
              </a:rPr>
              <a:t>HF 2359</a:t>
            </a:r>
            <a:r>
              <a:rPr lang="en-US" sz="1500" b="1" dirty="0"/>
              <a:t> Teacher Preparation Reports</a:t>
            </a:r>
            <a:r>
              <a:rPr lang="en-US" sz="1500" dirty="0"/>
              <a:t> by Education (similar to SF 2010): removes the requirement that students applying to the college of education must have a minimum test score on the Praxis I to be admitted, eliminates the mandate for teacher prep programs to administer the test before entrance into the prep </a:t>
            </a:r>
            <a:r>
              <a:rPr lang="en-US" sz="1500" dirty="0" smtClean="0"/>
              <a:t>program. Approved by House and in Senate Education.</a:t>
            </a:r>
          </a:p>
          <a:p>
            <a:r>
              <a:rPr lang="en-US" sz="1500" b="1" u="sng" dirty="0">
                <a:hlinkClick r:id="rId6"/>
              </a:rPr>
              <a:t>HF 2454</a:t>
            </a:r>
            <a:r>
              <a:rPr lang="en-US" sz="1500" b="1" dirty="0"/>
              <a:t> Community College Instructors:</a:t>
            </a:r>
            <a:r>
              <a:rPr lang="en-US" sz="1500" dirty="0"/>
              <a:t> This bill allows a community college instructor to teach CTE courses if the instructor has a bachelor's degree with 18 credit hours in the CTE field or an associate degree if that is the final degree in the CTE field and 3,000 hours of relevant work experience. </a:t>
            </a:r>
            <a:r>
              <a:rPr lang="en-US" sz="1500" dirty="0" smtClean="0"/>
              <a:t>Awaiting Governor’s signature.</a:t>
            </a:r>
          </a:p>
        </p:txBody>
      </p:sp>
      <p:sp>
        <p:nvSpPr>
          <p:cNvPr id="5" name="Title 1"/>
          <p:cNvSpPr>
            <a:spLocks noGrp="1"/>
          </p:cNvSpPr>
          <p:nvPr>
            <p:ph type="title"/>
          </p:nvPr>
        </p:nvSpPr>
        <p:spPr>
          <a:xfrm>
            <a:off x="2017058" y="76200"/>
            <a:ext cx="6553200" cy="1450975"/>
          </a:xfrm>
        </p:spPr>
        <p:txBody>
          <a:bodyPr/>
          <a:lstStyle/>
          <a:p>
            <a:r>
              <a:rPr lang="en-US" dirty="0" smtClean="0"/>
              <a:t>Action	and  Comments</a:t>
            </a:r>
            <a:endParaRPr lang="en-US" dirty="0"/>
          </a:p>
        </p:txBody>
      </p:sp>
      <p:pic>
        <p:nvPicPr>
          <p:cNvPr id="6" name="Picture 5"/>
          <p:cNvPicPr>
            <a:picLocks noChangeAspect="1"/>
          </p:cNvPicPr>
          <p:nvPr/>
        </p:nvPicPr>
        <p:blipFill>
          <a:blip r:embed="rId7"/>
          <a:stretch>
            <a:fillRect/>
          </a:stretch>
        </p:blipFill>
        <p:spPr>
          <a:xfrm>
            <a:off x="914400" y="609600"/>
            <a:ext cx="762000" cy="769047"/>
          </a:xfrm>
          <a:prstGeom prst="rect">
            <a:avLst/>
          </a:prstGeom>
        </p:spPr>
      </p:pic>
      <p:sp>
        <p:nvSpPr>
          <p:cNvPr id="2" name="TextBox 1"/>
          <p:cNvSpPr txBox="1"/>
          <p:nvPr/>
        </p:nvSpPr>
        <p:spPr>
          <a:xfrm>
            <a:off x="304800" y="5848985"/>
            <a:ext cx="8610600" cy="1077218"/>
          </a:xfrm>
          <a:prstGeom prst="rect">
            <a:avLst/>
          </a:prstGeom>
          <a:solidFill>
            <a:srgbClr val="FFC000"/>
          </a:solidFill>
        </p:spPr>
        <p:txBody>
          <a:bodyPr wrap="square" rtlCol="0">
            <a:spAutoFit/>
          </a:bodyPr>
          <a:lstStyle/>
          <a:p>
            <a:r>
              <a:rPr lang="en-US" sz="1600" dirty="0"/>
              <a:t>NOTE:  Economic fallout due to COVID-19 may encourage some to return to teaching.  However, challenges of distance learning, unknown future and continued pressures of school improvement may also encourage more senior staff to retire. Budget issues may further compound ability of schools to pay competitive wages. </a:t>
            </a:r>
            <a:r>
              <a:rPr lang="en-US" sz="1600" dirty="0" smtClean="0"/>
              <a:t>Lots of unknowns.</a:t>
            </a:r>
            <a:endParaRPr lang="en-US" sz="1600" dirty="0"/>
          </a:p>
        </p:txBody>
      </p:sp>
    </p:spTree>
    <p:extLst>
      <p:ext uri="{BB962C8B-B14F-4D97-AF65-F5344CB8AC3E}">
        <p14:creationId xmlns:p14="http://schemas.microsoft.com/office/powerpoint/2010/main" val="12183998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0"/>
            <a:ext cx="7543800" cy="1450757"/>
          </a:xfrm>
        </p:spPr>
        <p:txBody>
          <a:bodyPr/>
          <a:lstStyle/>
          <a:p>
            <a:pPr algn="ctr"/>
            <a:r>
              <a:rPr lang="en-US" b="1" dirty="0" smtClean="0"/>
              <a:t>Transportation Equity</a:t>
            </a:r>
            <a:br>
              <a:rPr lang="en-US" b="1" dirty="0" smtClean="0"/>
            </a:br>
            <a:r>
              <a:rPr lang="en-US" b="1" dirty="0" smtClean="0"/>
              <a:t>Formula Equality</a:t>
            </a:r>
            <a:endParaRPr lang="en-US" b="1" dirty="0"/>
          </a:p>
        </p:txBody>
      </p:sp>
      <p:pic>
        <p:nvPicPr>
          <p:cNvPr id="3" name="Picture 2" descr="File:NS - &lt;strong&gt;School bus&lt;/strong&gt;.jp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457200"/>
            <a:ext cx="4800600" cy="2106171"/>
          </a:xfrm>
          <a:prstGeom prst="rect">
            <a:avLst/>
          </a:prstGeom>
        </p:spPr>
      </p:pic>
    </p:spTree>
    <p:extLst>
      <p:ext uri="{BB962C8B-B14F-4D97-AF65-F5344CB8AC3E}">
        <p14:creationId xmlns:p14="http://schemas.microsoft.com/office/powerpoint/2010/main" val="42001205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86605"/>
            <a:ext cx="6080760" cy="1008796"/>
          </a:xfrm>
        </p:spPr>
        <p:txBody>
          <a:bodyPr/>
          <a:lstStyle/>
          <a:p>
            <a:r>
              <a:rPr lang="en-US" dirty="0" smtClean="0"/>
              <a:t>Action	and  Comments</a:t>
            </a:r>
            <a:endParaRPr lang="en-US" dirty="0"/>
          </a:p>
        </p:txBody>
      </p:sp>
      <p:sp>
        <p:nvSpPr>
          <p:cNvPr id="3" name="Content Placeholder 2"/>
          <p:cNvSpPr>
            <a:spLocks noGrp="1"/>
          </p:cNvSpPr>
          <p:nvPr>
            <p:ph sz="half" idx="1"/>
          </p:nvPr>
        </p:nvSpPr>
        <p:spPr/>
        <p:txBody>
          <a:bodyPr>
            <a:normAutofit fontScale="85000" lnSpcReduction="10000"/>
          </a:bodyPr>
          <a:lstStyle/>
          <a:p>
            <a:r>
              <a:rPr lang="en-US" b="1" dirty="0" smtClean="0"/>
              <a:t>Transportation Equity :</a:t>
            </a:r>
            <a:r>
              <a:rPr lang="en-US" dirty="0" smtClean="0"/>
              <a:t> </a:t>
            </a:r>
            <a:r>
              <a:rPr lang="en-US" b="1" u="sng" dirty="0">
                <a:hlinkClick r:id="rId2"/>
              </a:rPr>
              <a:t>SF 2164</a:t>
            </a:r>
            <a:r>
              <a:rPr lang="en-US" dirty="0"/>
              <a:t>  </a:t>
            </a:r>
            <a:r>
              <a:rPr lang="en-US" dirty="0" smtClean="0"/>
              <a:t>enacted</a:t>
            </a:r>
          </a:p>
          <a:p>
            <a:pPr>
              <a:lnSpc>
                <a:spcPct val="120000"/>
              </a:lnSpc>
              <a:buFont typeface="Wingdings" panose="05000000000000000000" pitchFamily="2" charset="2"/>
              <a:buChar char="Ø"/>
            </a:pPr>
            <a:r>
              <a:rPr lang="en-US" dirty="0"/>
              <a:t>Formula supplement instead of a grant – much more secure. </a:t>
            </a:r>
          </a:p>
          <a:p>
            <a:pPr>
              <a:lnSpc>
                <a:spcPct val="120000"/>
              </a:lnSpc>
              <a:buFont typeface="Wingdings" panose="05000000000000000000" pitchFamily="2" charset="2"/>
              <a:buChar char="Ø"/>
            </a:pPr>
            <a:r>
              <a:rPr lang="en-US" dirty="0"/>
              <a:t>Reimbursement is based on prior year’s expenditures (and other factors in a formula)</a:t>
            </a:r>
          </a:p>
          <a:p>
            <a:pPr>
              <a:lnSpc>
                <a:spcPct val="120000"/>
              </a:lnSpc>
              <a:buFont typeface="Wingdings" panose="05000000000000000000" pitchFamily="2" charset="2"/>
              <a:buChar char="Ø"/>
            </a:pPr>
            <a:r>
              <a:rPr lang="en-US" dirty="0"/>
              <a:t>Brings all districts down to $348 per pupil enrolled (state average per FY 2019 Annual Transportation Report)</a:t>
            </a:r>
          </a:p>
          <a:p>
            <a:pPr>
              <a:lnSpc>
                <a:spcPct val="120000"/>
              </a:lnSpc>
              <a:buFont typeface="Wingdings" panose="05000000000000000000" pitchFamily="2" charset="2"/>
              <a:buChar char="Ø"/>
            </a:pPr>
            <a:r>
              <a:rPr lang="en-US" dirty="0"/>
              <a:t>DE is required to review usage and the formula. </a:t>
            </a:r>
          </a:p>
          <a:p>
            <a:endParaRPr lang="en-US" dirty="0"/>
          </a:p>
        </p:txBody>
      </p:sp>
      <p:sp>
        <p:nvSpPr>
          <p:cNvPr id="4" name="Content Placeholder 3"/>
          <p:cNvSpPr>
            <a:spLocks noGrp="1"/>
          </p:cNvSpPr>
          <p:nvPr>
            <p:ph sz="half" idx="2"/>
          </p:nvPr>
        </p:nvSpPr>
        <p:spPr>
          <a:xfrm>
            <a:off x="4953000" y="1828800"/>
            <a:ext cx="3703320" cy="4023360"/>
          </a:xfrm>
        </p:spPr>
        <p:txBody>
          <a:bodyPr>
            <a:normAutofit fontScale="85000" lnSpcReduction="10000"/>
          </a:bodyPr>
          <a:lstStyle/>
          <a:p>
            <a:pPr marL="0" indent="0">
              <a:lnSpc>
                <a:spcPct val="120000"/>
              </a:lnSpc>
              <a:buNone/>
            </a:pPr>
            <a:r>
              <a:rPr lang="en-US" b="1" dirty="0"/>
              <a:t>Formula </a:t>
            </a:r>
            <a:r>
              <a:rPr lang="en-US" b="1" dirty="0" smtClean="0"/>
              <a:t>Equality:  </a:t>
            </a:r>
            <a:r>
              <a:rPr lang="en-US" b="1" u="sng" dirty="0">
                <a:hlinkClick r:id="rId2"/>
              </a:rPr>
              <a:t>SF 2164</a:t>
            </a:r>
            <a:r>
              <a:rPr lang="en-US" dirty="0"/>
              <a:t>  enacted</a:t>
            </a:r>
          </a:p>
          <a:p>
            <a:pPr>
              <a:lnSpc>
                <a:spcPct val="120000"/>
              </a:lnSpc>
              <a:buFont typeface="Wingdings" panose="05000000000000000000" pitchFamily="2" charset="2"/>
              <a:buChar char="Ø"/>
            </a:pPr>
            <a:r>
              <a:rPr lang="en-US" dirty="0" smtClean="0"/>
              <a:t>Progress to close the gap in the $165 district cost per pupil. </a:t>
            </a:r>
          </a:p>
          <a:p>
            <a:pPr>
              <a:lnSpc>
                <a:spcPct val="120000"/>
              </a:lnSpc>
              <a:buFont typeface="Wingdings" panose="05000000000000000000" pitchFamily="2" charset="2"/>
              <a:buChar char="Ø"/>
            </a:pPr>
            <a:r>
              <a:rPr lang="en-US" dirty="0" smtClean="0"/>
              <a:t>Raises the minimum by $10 per pupil (RSAI asked for faster pace than prior years’ $5 per pupil and they delivered)</a:t>
            </a:r>
          </a:p>
          <a:p>
            <a:pPr>
              <a:lnSpc>
                <a:spcPct val="120000"/>
              </a:lnSpc>
              <a:buFont typeface="Wingdings" panose="05000000000000000000" pitchFamily="2" charset="2"/>
              <a:buChar char="Ø"/>
            </a:pPr>
            <a:r>
              <a:rPr lang="en-US" dirty="0" smtClean="0"/>
              <a:t>Remaining gap is $155 per pupil</a:t>
            </a:r>
          </a:p>
          <a:p>
            <a:pPr>
              <a:lnSpc>
                <a:spcPct val="120000"/>
              </a:lnSpc>
              <a:buFont typeface="Wingdings" panose="05000000000000000000" pitchFamily="2" charset="2"/>
              <a:buChar char="Ø"/>
            </a:pPr>
            <a:r>
              <a:rPr lang="en-US" dirty="0" smtClean="0"/>
              <a:t>This faster pace will close the gap in 15 years rather than 33.</a:t>
            </a:r>
            <a:endParaRPr lang="en-US" dirty="0"/>
          </a:p>
          <a:p>
            <a:pPr marL="0" indent="0">
              <a:lnSpc>
                <a:spcPct val="120000"/>
              </a:lnSpc>
              <a:buNone/>
            </a:pPr>
            <a:endParaRPr lang="en-US" sz="1800" b="1" dirty="0"/>
          </a:p>
        </p:txBody>
      </p:sp>
      <p:pic>
        <p:nvPicPr>
          <p:cNvPr id="7" name="Picture 6"/>
          <p:cNvPicPr>
            <a:picLocks noChangeAspect="1"/>
          </p:cNvPicPr>
          <p:nvPr/>
        </p:nvPicPr>
        <p:blipFill>
          <a:blip r:embed="rId3"/>
          <a:stretch>
            <a:fillRect/>
          </a:stretch>
        </p:blipFill>
        <p:spPr>
          <a:xfrm>
            <a:off x="1066800" y="444954"/>
            <a:ext cx="678180" cy="692098"/>
          </a:xfrm>
          <a:prstGeom prst="rect">
            <a:avLst/>
          </a:prstGeom>
        </p:spPr>
      </p:pic>
    </p:spTree>
    <p:extLst>
      <p:ext uri="{BB962C8B-B14F-4D97-AF65-F5344CB8AC3E}">
        <p14:creationId xmlns:p14="http://schemas.microsoft.com/office/powerpoint/2010/main" val="3040835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419600"/>
            <a:ext cx="7543800" cy="1450757"/>
          </a:xfrm>
        </p:spPr>
        <p:txBody>
          <a:bodyPr/>
          <a:lstStyle/>
          <a:p>
            <a:pPr algn="ctr"/>
            <a:r>
              <a:rPr lang="en-US" b="1" dirty="0" smtClean="0"/>
              <a:t>Funding/Equity for At-risk Students</a:t>
            </a:r>
            <a:endParaRPr lang="en-US" b="1" dirty="0"/>
          </a:p>
        </p:txBody>
      </p:sp>
      <p:pic>
        <p:nvPicPr>
          <p:cNvPr id="4" name="Picture 3"/>
          <p:cNvPicPr>
            <a:picLocks noChangeAspect="1"/>
          </p:cNvPicPr>
          <p:nvPr/>
        </p:nvPicPr>
        <p:blipFill>
          <a:blip r:embed="rId2"/>
          <a:stretch>
            <a:fillRect/>
          </a:stretch>
        </p:blipFill>
        <p:spPr>
          <a:xfrm>
            <a:off x="1004047" y="228600"/>
            <a:ext cx="7162800" cy="3875812"/>
          </a:xfrm>
          <a:prstGeom prst="rect">
            <a:avLst/>
          </a:prstGeom>
        </p:spPr>
      </p:pic>
    </p:spTree>
    <p:extLst>
      <p:ext uri="{BB962C8B-B14F-4D97-AF65-F5344CB8AC3E}">
        <p14:creationId xmlns:p14="http://schemas.microsoft.com/office/powerpoint/2010/main" val="28222215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86605"/>
            <a:ext cx="6080760" cy="1008796"/>
          </a:xfrm>
        </p:spPr>
        <p:txBody>
          <a:bodyPr/>
          <a:lstStyle/>
          <a:p>
            <a:r>
              <a:rPr lang="en-US" dirty="0" smtClean="0"/>
              <a:t>Action	and  Comments</a:t>
            </a:r>
            <a:endParaRPr lang="en-US" dirty="0"/>
          </a:p>
        </p:txBody>
      </p:sp>
      <p:sp>
        <p:nvSpPr>
          <p:cNvPr id="3" name="Content Placeholder 2"/>
          <p:cNvSpPr>
            <a:spLocks noGrp="1"/>
          </p:cNvSpPr>
          <p:nvPr>
            <p:ph sz="half" idx="1"/>
          </p:nvPr>
        </p:nvSpPr>
        <p:spPr>
          <a:xfrm>
            <a:off x="609600" y="1845734"/>
            <a:ext cx="3916680" cy="4023360"/>
          </a:xfrm>
        </p:spPr>
        <p:txBody>
          <a:bodyPr>
            <a:normAutofit fontScale="92500"/>
          </a:bodyPr>
          <a:lstStyle/>
          <a:p>
            <a:r>
              <a:rPr lang="en-US" b="1" dirty="0" smtClean="0"/>
              <a:t>School Finance Interim Committee </a:t>
            </a:r>
            <a:r>
              <a:rPr lang="en-US" dirty="0" smtClean="0"/>
              <a:t>unanimously recommended studying impact of poverty on education and other state approaches to funding (ISFIS Presentation on categorical funding approaches shared other state experience and stated that poverty is the next major inequity)</a:t>
            </a:r>
            <a:endParaRPr lang="en-US" dirty="0" smtClean="0">
              <a:hlinkClick r:id="rId2"/>
            </a:endParaRPr>
          </a:p>
          <a:p>
            <a:r>
              <a:rPr lang="en-US" u="sng" dirty="0" smtClean="0">
                <a:hlinkClick r:id="rId2"/>
              </a:rPr>
              <a:t>HF </a:t>
            </a:r>
            <a:r>
              <a:rPr lang="en-US" u="sng" dirty="0">
                <a:hlinkClick r:id="rId2"/>
              </a:rPr>
              <a:t>2490</a:t>
            </a:r>
            <a:r>
              <a:rPr lang="en-US" dirty="0"/>
              <a:t> </a:t>
            </a:r>
            <a:r>
              <a:rPr lang="en-US" dirty="0" smtClean="0"/>
              <a:t>requires </a:t>
            </a:r>
            <a:r>
              <a:rPr lang="en-US" dirty="0"/>
              <a:t>the Department of Education to convene a poverty study workgroup. </a:t>
            </a:r>
            <a:r>
              <a:rPr lang="en-US" dirty="0" smtClean="0"/>
              <a:t>Approved in House Education. In House Appropriations with subcommittee recommending passage, but not likely to move further.</a:t>
            </a:r>
            <a:endParaRPr lang="en-US" dirty="0"/>
          </a:p>
        </p:txBody>
      </p:sp>
      <p:sp>
        <p:nvSpPr>
          <p:cNvPr id="4" name="Content Placeholder 3"/>
          <p:cNvSpPr>
            <a:spLocks noGrp="1"/>
          </p:cNvSpPr>
          <p:nvPr>
            <p:ph sz="half" idx="2"/>
          </p:nvPr>
        </p:nvSpPr>
        <p:spPr>
          <a:xfrm>
            <a:off x="4953000" y="1828800"/>
            <a:ext cx="3703320" cy="4023360"/>
          </a:xfrm>
        </p:spPr>
        <p:txBody>
          <a:bodyPr>
            <a:normAutofit fontScale="92500"/>
          </a:bodyPr>
          <a:lstStyle/>
          <a:p>
            <a:r>
              <a:rPr lang="en-US" u="sng" dirty="0" smtClean="0">
                <a:hlinkClick r:id="rId3"/>
              </a:rPr>
              <a:t>HF </a:t>
            </a:r>
            <a:r>
              <a:rPr lang="en-US" u="sng" dirty="0">
                <a:hlinkClick r:id="rId3"/>
              </a:rPr>
              <a:t>2497</a:t>
            </a:r>
            <a:r>
              <a:rPr lang="en-US" dirty="0"/>
              <a:t> DoP Equity would allow school districts with a cap in dropout prevention authority lower than 5% to </a:t>
            </a:r>
            <a:r>
              <a:rPr lang="en-US" dirty="0" smtClean="0"/>
              <a:t>annually </a:t>
            </a:r>
            <a:r>
              <a:rPr lang="en-US" dirty="0"/>
              <a:t>request the additional authority up to 5% from the School Budget Review Committee. </a:t>
            </a:r>
            <a:endParaRPr lang="en-US" dirty="0" smtClean="0"/>
          </a:p>
          <a:p>
            <a:r>
              <a:rPr lang="en-US" dirty="0" smtClean="0"/>
              <a:t>In </a:t>
            </a:r>
            <a:r>
              <a:rPr lang="en-US" dirty="0"/>
              <a:t>the House Appropriations Committee. A subcommittee of Rep. </a:t>
            </a:r>
            <a:r>
              <a:rPr lang="en-US" dirty="0" smtClean="0"/>
              <a:t>Dolecheck, Kerr and Winckler was </a:t>
            </a:r>
            <a:r>
              <a:rPr lang="en-US" dirty="0"/>
              <a:t>assigned </a:t>
            </a:r>
            <a:r>
              <a:rPr lang="en-US" dirty="0" smtClean="0"/>
              <a:t>on March 11, but </a:t>
            </a:r>
            <a:r>
              <a:rPr lang="en-US" dirty="0"/>
              <a:t>has not yet met on the bill. </a:t>
            </a:r>
          </a:p>
          <a:p>
            <a:pPr marL="0" indent="0">
              <a:lnSpc>
                <a:spcPct val="120000"/>
              </a:lnSpc>
              <a:buNone/>
            </a:pPr>
            <a:endParaRPr lang="en-US" sz="1800" b="1" dirty="0"/>
          </a:p>
        </p:txBody>
      </p:sp>
      <p:pic>
        <p:nvPicPr>
          <p:cNvPr id="6" name="Picture 5"/>
          <p:cNvPicPr>
            <a:picLocks noChangeAspect="1"/>
          </p:cNvPicPr>
          <p:nvPr/>
        </p:nvPicPr>
        <p:blipFill>
          <a:blip r:embed="rId4"/>
          <a:stretch>
            <a:fillRect/>
          </a:stretch>
        </p:blipFill>
        <p:spPr>
          <a:xfrm>
            <a:off x="914400" y="609600"/>
            <a:ext cx="762000" cy="769047"/>
          </a:xfrm>
          <a:prstGeom prst="rect">
            <a:avLst/>
          </a:prstGeom>
        </p:spPr>
      </p:pic>
      <p:sp>
        <p:nvSpPr>
          <p:cNvPr id="7" name="TextBox 6"/>
          <p:cNvSpPr txBox="1"/>
          <p:nvPr/>
        </p:nvSpPr>
        <p:spPr>
          <a:xfrm>
            <a:off x="5029200" y="5257800"/>
            <a:ext cx="3505200" cy="923330"/>
          </a:xfrm>
          <a:prstGeom prst="rect">
            <a:avLst/>
          </a:prstGeom>
          <a:solidFill>
            <a:srgbClr val="FFC000"/>
          </a:solidFill>
        </p:spPr>
        <p:txBody>
          <a:bodyPr wrap="square" rtlCol="0">
            <a:spAutoFit/>
          </a:bodyPr>
          <a:lstStyle/>
          <a:p>
            <a:r>
              <a:rPr lang="en-US" dirty="0" smtClean="0"/>
              <a:t>COVID closures likely to increase learning gaps and bring poverty inequities to light. </a:t>
            </a:r>
            <a:endParaRPr lang="en-US" dirty="0"/>
          </a:p>
        </p:txBody>
      </p:sp>
    </p:spTree>
    <p:extLst>
      <p:ext uri="{BB962C8B-B14F-4D97-AF65-F5344CB8AC3E}">
        <p14:creationId xmlns:p14="http://schemas.microsoft.com/office/powerpoint/2010/main" val="36060701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962400"/>
            <a:ext cx="7543800" cy="1450757"/>
          </a:xfrm>
        </p:spPr>
        <p:txBody>
          <a:bodyPr>
            <a:normAutofit fontScale="90000"/>
          </a:bodyPr>
          <a:lstStyle/>
          <a:p>
            <a:pPr algn="ctr"/>
            <a:r>
              <a:rPr lang="en-US" b="1" dirty="0" smtClean="0"/>
              <a:t>Reorganization and Whole Grade Sharing Incentives Extension</a:t>
            </a:r>
            <a:endParaRPr lang="en-US" b="1" dirty="0"/>
          </a:p>
        </p:txBody>
      </p:sp>
      <p:graphicFrame>
        <p:nvGraphicFramePr>
          <p:cNvPr id="3" name="Chart 2"/>
          <p:cNvGraphicFramePr>
            <a:graphicFrameLocks/>
          </p:cNvGraphicFramePr>
          <p:nvPr>
            <p:extLst>
              <p:ext uri="{D42A27DB-BD31-4B8C-83A1-F6EECF244321}">
                <p14:modId xmlns:p14="http://schemas.microsoft.com/office/powerpoint/2010/main" val="138766860"/>
              </p:ext>
            </p:extLst>
          </p:nvPr>
        </p:nvGraphicFramePr>
        <p:xfrm>
          <a:off x="1905000" y="228600"/>
          <a:ext cx="5021329" cy="309191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7086600" y="1905000"/>
            <a:ext cx="1524000" cy="830997"/>
          </a:xfrm>
          <a:prstGeom prst="rect">
            <a:avLst/>
          </a:prstGeom>
          <a:noFill/>
        </p:spPr>
        <p:txBody>
          <a:bodyPr wrap="square" rtlCol="0">
            <a:spAutoFit/>
          </a:bodyPr>
          <a:lstStyle/>
          <a:p>
            <a:r>
              <a:rPr lang="en-US" sz="1600" dirty="0" smtClean="0"/>
              <a:t>47 fewer districts today than in 2003-04</a:t>
            </a:r>
            <a:endParaRPr lang="en-US" sz="1600" dirty="0"/>
          </a:p>
        </p:txBody>
      </p:sp>
    </p:spTree>
    <p:extLst>
      <p:ext uri="{BB962C8B-B14F-4D97-AF65-F5344CB8AC3E}">
        <p14:creationId xmlns:p14="http://schemas.microsoft.com/office/powerpoint/2010/main" val="31623737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and Reorganization </a:t>
            </a:r>
            <a:endParaRPr lang="en-US" dirty="0"/>
          </a:p>
        </p:txBody>
      </p:sp>
      <p:sp>
        <p:nvSpPr>
          <p:cNvPr id="3" name="Content Placeholder 2"/>
          <p:cNvSpPr>
            <a:spLocks noGrp="1"/>
          </p:cNvSpPr>
          <p:nvPr>
            <p:ph sz="half" idx="1"/>
          </p:nvPr>
        </p:nvSpPr>
        <p:spPr/>
        <p:txBody>
          <a:bodyPr>
            <a:normAutofit/>
          </a:bodyPr>
          <a:lstStyle/>
          <a:p>
            <a:r>
              <a:rPr lang="en-US" b="1" u="sng" dirty="0">
                <a:hlinkClick r:id="rId2"/>
              </a:rPr>
              <a:t>HF 2384</a:t>
            </a:r>
            <a:r>
              <a:rPr lang="en-US" b="1" dirty="0"/>
              <a:t> and </a:t>
            </a:r>
            <a:r>
              <a:rPr lang="en-US" b="1" u="sng" dirty="0">
                <a:hlinkClick r:id="rId3"/>
              </a:rPr>
              <a:t>SF 2313</a:t>
            </a:r>
            <a:r>
              <a:rPr lang="en-US" dirty="0"/>
              <a:t> </a:t>
            </a:r>
            <a:r>
              <a:rPr lang="en-US" b="1" dirty="0"/>
              <a:t>Governor Reynolds’ Future Ready Act</a:t>
            </a:r>
            <a:r>
              <a:rPr lang="en-US" dirty="0"/>
              <a:t> </a:t>
            </a:r>
            <a:r>
              <a:rPr lang="en-US" dirty="0" smtClean="0"/>
              <a:t>add a position of work-based learning coordinator to operational shared positions (doesn’t expand 21 student cap). </a:t>
            </a:r>
          </a:p>
          <a:p>
            <a:r>
              <a:rPr lang="en-US" b="1" dirty="0" smtClean="0">
                <a:hlinkClick r:id="rId4"/>
              </a:rPr>
              <a:t>SF 284 </a:t>
            </a:r>
            <a:r>
              <a:rPr lang="en-US" dirty="0" smtClean="0"/>
              <a:t>from 2019 is still in Senate Education Committee.  Would add SRO to operational shared positions. </a:t>
            </a:r>
            <a:endParaRPr lang="en-US" dirty="0"/>
          </a:p>
          <a:p>
            <a:endParaRPr lang="en-US" dirty="0"/>
          </a:p>
        </p:txBody>
      </p:sp>
      <p:sp>
        <p:nvSpPr>
          <p:cNvPr id="4" name="Content Placeholder 3"/>
          <p:cNvSpPr>
            <a:spLocks noGrp="1"/>
          </p:cNvSpPr>
          <p:nvPr>
            <p:ph sz="half" idx="2"/>
          </p:nvPr>
        </p:nvSpPr>
        <p:spPr/>
        <p:txBody>
          <a:bodyPr>
            <a:normAutofit/>
          </a:bodyPr>
          <a:lstStyle/>
          <a:p>
            <a:pPr>
              <a:buFont typeface="Wingdings" panose="05000000000000000000" pitchFamily="2" charset="2"/>
              <a:buChar char="v"/>
            </a:pPr>
            <a:r>
              <a:rPr lang="en-US" dirty="0" smtClean="0"/>
              <a:t>Operational sharing incentives last school year is 2023-24. Should begin to work on extension in 2022 Session.</a:t>
            </a:r>
          </a:p>
          <a:p>
            <a:pPr>
              <a:buFont typeface="Wingdings" panose="05000000000000000000" pitchFamily="2" charset="2"/>
              <a:buChar char="v"/>
            </a:pPr>
            <a:r>
              <a:rPr lang="en-US" dirty="0" smtClean="0"/>
              <a:t>Reorganization incentives extended for </a:t>
            </a:r>
            <a:r>
              <a:rPr lang="en-US" dirty="0"/>
              <a:t>reorgs effective on or before July 1, </a:t>
            </a:r>
            <a:r>
              <a:rPr lang="en-US" dirty="0" smtClean="0"/>
              <a:t>2024.  Should target 2023 Session for extension.</a:t>
            </a:r>
          </a:p>
          <a:p>
            <a:pPr>
              <a:buFont typeface="Wingdings" panose="05000000000000000000" pitchFamily="2" charset="2"/>
              <a:buChar char="v"/>
            </a:pPr>
            <a:r>
              <a:rPr lang="en-US" dirty="0"/>
              <a:t>Both the operational sharing and reorg/WGS incentives are critical to rural schools, so keep legislators apprised of the benefits along the way. </a:t>
            </a:r>
          </a:p>
        </p:txBody>
      </p:sp>
      <p:pic>
        <p:nvPicPr>
          <p:cNvPr id="5" name="Picture 4"/>
          <p:cNvPicPr>
            <a:picLocks noChangeAspect="1"/>
          </p:cNvPicPr>
          <p:nvPr/>
        </p:nvPicPr>
        <p:blipFill>
          <a:blip r:embed="rId5"/>
          <a:stretch>
            <a:fillRect/>
          </a:stretch>
        </p:blipFill>
        <p:spPr>
          <a:xfrm>
            <a:off x="1295400" y="152400"/>
            <a:ext cx="762000" cy="769047"/>
          </a:xfrm>
          <a:prstGeom prst="rect">
            <a:avLst/>
          </a:prstGeom>
        </p:spPr>
      </p:pic>
    </p:spTree>
    <p:extLst>
      <p:ext uri="{BB962C8B-B14F-4D97-AF65-F5344CB8AC3E}">
        <p14:creationId xmlns:p14="http://schemas.microsoft.com/office/powerpoint/2010/main" val="2095263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52800"/>
            <a:ext cx="7543800" cy="1450757"/>
          </a:xfrm>
        </p:spPr>
        <p:txBody>
          <a:bodyPr/>
          <a:lstStyle/>
          <a:p>
            <a:pPr algn="ctr"/>
            <a:r>
              <a:rPr lang="en-US" b="1" dirty="0" smtClean="0"/>
              <a:t>Quality Preschool at 1.0 Weighting</a:t>
            </a:r>
            <a:endParaRPr lang="en-US" b="1" dirty="0"/>
          </a:p>
        </p:txBody>
      </p:sp>
      <p:pic>
        <p:nvPicPr>
          <p:cNvPr id="3" name="Picture 2"/>
          <p:cNvPicPr>
            <a:picLocks noChangeAspect="1"/>
          </p:cNvPicPr>
          <p:nvPr/>
        </p:nvPicPr>
        <p:blipFill>
          <a:blip r:embed="rId2"/>
          <a:stretch>
            <a:fillRect/>
          </a:stretch>
        </p:blipFill>
        <p:spPr>
          <a:xfrm>
            <a:off x="1219200" y="152400"/>
            <a:ext cx="6287045" cy="2667231"/>
          </a:xfrm>
          <a:prstGeom prst="rect">
            <a:avLst/>
          </a:prstGeom>
        </p:spPr>
      </p:pic>
      <p:sp>
        <p:nvSpPr>
          <p:cNvPr id="4" name="TextBox 3"/>
          <p:cNvSpPr txBox="1"/>
          <p:nvPr/>
        </p:nvSpPr>
        <p:spPr>
          <a:xfrm>
            <a:off x="5029200" y="2514600"/>
            <a:ext cx="3581400" cy="369332"/>
          </a:xfrm>
          <a:prstGeom prst="rect">
            <a:avLst/>
          </a:prstGeom>
          <a:noFill/>
        </p:spPr>
        <p:txBody>
          <a:bodyPr wrap="square" rtlCol="0">
            <a:spAutoFit/>
          </a:bodyPr>
          <a:lstStyle/>
          <a:p>
            <a:r>
              <a:rPr lang="en-US" sz="900" dirty="0">
                <a:hlinkClick r:id="rId3"/>
              </a:rPr>
              <a:t>https://news.psu.edu/story/496131/2017/12/04/research/preschool-program-helps-boost-skills-necessary-academic-achievement</a:t>
            </a:r>
            <a:endParaRPr lang="en-US" sz="900" dirty="0"/>
          </a:p>
        </p:txBody>
      </p:sp>
    </p:spTree>
    <p:extLst>
      <p:ext uri="{BB962C8B-B14F-4D97-AF65-F5344CB8AC3E}">
        <p14:creationId xmlns:p14="http://schemas.microsoft.com/office/powerpoint/2010/main" val="3583034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Breakout Rooms for conversation</a:t>
            </a:r>
            <a:endParaRPr lang="en-US" dirty="0"/>
          </a:p>
        </p:txBody>
      </p:sp>
      <p:pic>
        <p:nvPicPr>
          <p:cNvPr id="5" name="Content Placeholder 4"/>
          <p:cNvPicPr>
            <a:picLocks noGrp="1" noChangeAspect="1"/>
          </p:cNvPicPr>
          <p:nvPr>
            <p:ph sz="half" idx="1"/>
          </p:nvPr>
        </p:nvPicPr>
        <p:blipFill>
          <a:blip r:embed="rId2"/>
          <a:stretch>
            <a:fillRect/>
          </a:stretch>
        </p:blipFill>
        <p:spPr>
          <a:xfrm>
            <a:off x="609600" y="2133600"/>
            <a:ext cx="3703638" cy="2446000"/>
          </a:xfrm>
          <a:prstGeom prst="rect">
            <a:avLst/>
          </a:prstGeom>
        </p:spPr>
      </p:pic>
      <p:sp>
        <p:nvSpPr>
          <p:cNvPr id="4" name="Content Placeholder 3"/>
          <p:cNvSpPr>
            <a:spLocks noGrp="1"/>
          </p:cNvSpPr>
          <p:nvPr>
            <p:ph sz="half" idx="2"/>
          </p:nvPr>
        </p:nvSpPr>
        <p:spPr/>
        <p:txBody>
          <a:bodyPr/>
          <a:lstStyle/>
          <a:p>
            <a:r>
              <a:rPr lang="en-US" dirty="0" smtClean="0"/>
              <a:t>Will assign a few participants to each breakout room.  Tasked with answering two questions: </a:t>
            </a:r>
          </a:p>
          <a:p>
            <a:endParaRPr lang="en-US" dirty="0"/>
          </a:p>
          <a:p>
            <a:r>
              <a:rPr lang="en-US" dirty="0" smtClean="0"/>
              <a:t>1:  Should all of the existing RSAI 2020 priorities continue?</a:t>
            </a:r>
          </a:p>
          <a:p>
            <a:endParaRPr lang="en-US" dirty="0"/>
          </a:p>
          <a:p>
            <a:r>
              <a:rPr lang="en-US" dirty="0" smtClean="0"/>
              <a:t>2:  What additional priorities should be considered?</a:t>
            </a:r>
            <a:endParaRPr lang="en-US" dirty="0"/>
          </a:p>
        </p:txBody>
      </p:sp>
    </p:spTree>
    <p:extLst>
      <p:ext uri="{BB962C8B-B14F-4D97-AF65-F5344CB8AC3E}">
        <p14:creationId xmlns:p14="http://schemas.microsoft.com/office/powerpoint/2010/main" val="2839889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Comments</a:t>
            </a:r>
            <a:endParaRPr lang="en-US" dirty="0"/>
          </a:p>
        </p:txBody>
      </p:sp>
      <p:sp>
        <p:nvSpPr>
          <p:cNvPr id="3" name="Content Placeholder 2"/>
          <p:cNvSpPr>
            <a:spLocks noGrp="1"/>
          </p:cNvSpPr>
          <p:nvPr>
            <p:ph sz="half" idx="1"/>
          </p:nvPr>
        </p:nvSpPr>
        <p:spPr/>
        <p:txBody>
          <a:bodyPr>
            <a:normAutofit/>
          </a:bodyPr>
          <a:lstStyle/>
          <a:p>
            <a:pPr algn="ctr"/>
            <a:r>
              <a:rPr lang="en-US" dirty="0" smtClean="0"/>
              <a:t>None to extend weighting or create all-day programs</a:t>
            </a:r>
            <a:endParaRPr lang="en-US" dirty="0"/>
          </a:p>
        </p:txBody>
      </p:sp>
      <p:sp>
        <p:nvSpPr>
          <p:cNvPr id="4" name="Content Placeholder 3"/>
          <p:cNvSpPr>
            <a:spLocks noGrp="1"/>
          </p:cNvSpPr>
          <p:nvPr>
            <p:ph sz="half" idx="2"/>
          </p:nvPr>
        </p:nvSpPr>
        <p:spPr/>
        <p:txBody>
          <a:bodyPr>
            <a:normAutofit/>
          </a:bodyPr>
          <a:lstStyle/>
          <a:p>
            <a:pPr>
              <a:buFont typeface="Wingdings" panose="05000000000000000000" pitchFamily="2" charset="2"/>
              <a:buChar char="Ø"/>
            </a:pPr>
            <a:r>
              <a:rPr lang="en-US" b="1" u="sng" dirty="0">
                <a:hlinkClick r:id="rId2"/>
              </a:rPr>
              <a:t>HF 2460</a:t>
            </a:r>
            <a:r>
              <a:rPr lang="en-US" b="1" dirty="0"/>
              <a:t> PK </a:t>
            </a:r>
            <a:r>
              <a:rPr lang="en-US" b="1" dirty="0" smtClean="0"/>
              <a:t>Eligibility </a:t>
            </a:r>
            <a:r>
              <a:rPr lang="en-US" dirty="0" smtClean="0"/>
              <a:t>would allow districts </a:t>
            </a:r>
            <a:r>
              <a:rPr lang="en-US" dirty="0"/>
              <a:t>to serve and count young </a:t>
            </a:r>
            <a:r>
              <a:rPr lang="en-US" dirty="0" smtClean="0"/>
              <a:t>5‐year‐olds.  </a:t>
            </a:r>
          </a:p>
          <a:p>
            <a:pPr>
              <a:buFont typeface="Wingdings" panose="05000000000000000000" pitchFamily="2" charset="2"/>
              <a:buChar char="Ø"/>
            </a:pPr>
            <a:r>
              <a:rPr lang="en-US" dirty="0" smtClean="0"/>
              <a:t>3-year pilot project. </a:t>
            </a:r>
          </a:p>
          <a:p>
            <a:pPr>
              <a:buFont typeface="Wingdings" panose="05000000000000000000" pitchFamily="2" charset="2"/>
              <a:buChar char="Ø"/>
            </a:pPr>
            <a:r>
              <a:rPr lang="en-US" dirty="0" smtClean="0"/>
              <a:t>In House Appropriations </a:t>
            </a:r>
            <a:r>
              <a:rPr lang="en-US" dirty="0"/>
              <a:t>Committee</a:t>
            </a:r>
            <a:r>
              <a:rPr lang="en-US" dirty="0" smtClean="0"/>
              <a:t>. RSAI registered in support.  </a:t>
            </a:r>
          </a:p>
          <a:p>
            <a:pPr>
              <a:buFont typeface="Wingdings" panose="05000000000000000000" pitchFamily="2" charset="2"/>
              <a:buChar char="Ø"/>
            </a:pPr>
            <a:r>
              <a:rPr lang="en-US" dirty="0" smtClean="0"/>
              <a:t>5-years olds currently count for 1.0 weighing, even if in transitional K, so this recommended policy is a two-edged sword.</a:t>
            </a:r>
            <a:endParaRPr lang="en-US" dirty="0"/>
          </a:p>
        </p:txBody>
      </p:sp>
      <p:pic>
        <p:nvPicPr>
          <p:cNvPr id="6" name="Picture 5"/>
          <p:cNvPicPr>
            <a:picLocks noChangeAspect="1"/>
          </p:cNvPicPr>
          <p:nvPr/>
        </p:nvPicPr>
        <p:blipFill>
          <a:blip r:embed="rId3"/>
          <a:stretch>
            <a:fillRect/>
          </a:stretch>
        </p:blipFill>
        <p:spPr>
          <a:xfrm>
            <a:off x="3124200" y="746761"/>
            <a:ext cx="948620" cy="990600"/>
          </a:xfrm>
          <a:prstGeom prst="rect">
            <a:avLst/>
          </a:prstGeom>
        </p:spPr>
      </p:pic>
    </p:spTree>
    <p:extLst>
      <p:ext uri="{BB962C8B-B14F-4D97-AF65-F5344CB8AC3E}">
        <p14:creationId xmlns:p14="http://schemas.microsoft.com/office/powerpoint/2010/main" val="7517157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52800"/>
            <a:ext cx="7543800" cy="1450757"/>
          </a:xfrm>
        </p:spPr>
        <p:txBody>
          <a:bodyPr/>
          <a:lstStyle/>
          <a:p>
            <a:pPr algn="ctr"/>
            <a:r>
              <a:rPr lang="en-US" b="1" dirty="0" smtClean="0"/>
              <a:t>School Safety</a:t>
            </a:r>
            <a:endParaRPr lang="en-US" b="1" dirty="0"/>
          </a:p>
        </p:txBody>
      </p:sp>
      <p:pic>
        <p:nvPicPr>
          <p:cNvPr id="5" name="Picture 4"/>
          <p:cNvPicPr>
            <a:picLocks noChangeAspect="1"/>
          </p:cNvPicPr>
          <p:nvPr/>
        </p:nvPicPr>
        <p:blipFill>
          <a:blip r:embed="rId2"/>
          <a:stretch>
            <a:fillRect/>
          </a:stretch>
        </p:blipFill>
        <p:spPr>
          <a:xfrm>
            <a:off x="129094" y="457200"/>
            <a:ext cx="6957506" cy="3445142"/>
          </a:xfrm>
          <a:prstGeom prst="rect">
            <a:avLst/>
          </a:prstGeom>
        </p:spPr>
      </p:pic>
      <p:sp>
        <p:nvSpPr>
          <p:cNvPr id="6" name="TextBox 5"/>
          <p:cNvSpPr txBox="1"/>
          <p:nvPr/>
        </p:nvSpPr>
        <p:spPr>
          <a:xfrm>
            <a:off x="7086600" y="2362200"/>
            <a:ext cx="1752600" cy="1015663"/>
          </a:xfrm>
          <a:prstGeom prst="rect">
            <a:avLst/>
          </a:prstGeom>
          <a:noFill/>
        </p:spPr>
        <p:txBody>
          <a:bodyPr wrap="square" rtlCol="0">
            <a:spAutoFit/>
          </a:bodyPr>
          <a:lstStyle/>
          <a:p>
            <a:r>
              <a:rPr lang="en-US" sz="1200" dirty="0">
                <a:hlinkClick r:id="rId3"/>
              </a:rPr>
              <a:t>https://www.thresholdsecurity.com/blog/14-school-safety-techniques-for-a-safer-campus/</a:t>
            </a:r>
            <a:endParaRPr lang="en-US" sz="1200" dirty="0"/>
          </a:p>
        </p:txBody>
      </p:sp>
    </p:spTree>
    <p:extLst>
      <p:ext uri="{BB962C8B-B14F-4D97-AF65-F5344CB8AC3E}">
        <p14:creationId xmlns:p14="http://schemas.microsoft.com/office/powerpoint/2010/main" val="24308106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School Safety</a:t>
            </a:r>
            <a:endParaRPr lang="en-US" dirty="0"/>
          </a:p>
        </p:txBody>
      </p:sp>
      <p:sp>
        <p:nvSpPr>
          <p:cNvPr id="3" name="Content Placeholder 2"/>
          <p:cNvSpPr>
            <a:spLocks noGrp="1"/>
          </p:cNvSpPr>
          <p:nvPr>
            <p:ph sz="half" idx="1"/>
          </p:nvPr>
        </p:nvSpPr>
        <p:spPr/>
        <p:txBody>
          <a:bodyPr>
            <a:normAutofit fontScale="92500" lnSpcReduction="20000"/>
          </a:bodyPr>
          <a:lstStyle/>
          <a:p>
            <a:pPr lvl="0"/>
            <a:r>
              <a:rPr lang="en-US" b="1" u="sng" dirty="0">
                <a:hlinkClick r:id="rId2"/>
              </a:rPr>
              <a:t>SF 2155</a:t>
            </a:r>
            <a:r>
              <a:rPr lang="en-US" b="1" dirty="0"/>
              <a:t> ISL Authority for SRO</a:t>
            </a:r>
            <a:r>
              <a:rPr lang="en-US" dirty="0"/>
              <a:t> by Education; this bill allows a school board by resolution to annual request additional Instructional Support Levy authority above its limitation to pay for the costs of one school resources officer and associated safety equipment for that one SRO. RSAI is registered in support. </a:t>
            </a:r>
            <a:endParaRPr lang="en-US" dirty="0" smtClean="0"/>
          </a:p>
          <a:p>
            <a:pPr lvl="0"/>
            <a:r>
              <a:rPr lang="en-US" dirty="0" smtClean="0"/>
              <a:t>In Senate </a:t>
            </a:r>
            <a:r>
              <a:rPr lang="en-US" dirty="0"/>
              <a:t>Ways and Means Committee with a subcommittee of Senators Chapman, Quirmbach and R. Smith assigned. </a:t>
            </a:r>
            <a:endParaRPr lang="en-US" dirty="0" smtClean="0"/>
          </a:p>
          <a:p>
            <a:r>
              <a:rPr lang="en-US" b="1" dirty="0">
                <a:hlinkClick r:id="rId3"/>
              </a:rPr>
              <a:t>SF 284 </a:t>
            </a:r>
            <a:r>
              <a:rPr lang="en-US" dirty="0"/>
              <a:t>from 2019 is still in Senate Education Committee.  Would add SRO to operational shared positions. </a:t>
            </a:r>
          </a:p>
          <a:p>
            <a:pPr lvl="0"/>
            <a:endParaRPr lang="en-US" dirty="0"/>
          </a:p>
          <a:p>
            <a:endParaRPr lang="en-US" dirty="0"/>
          </a:p>
        </p:txBody>
      </p:sp>
      <p:sp>
        <p:nvSpPr>
          <p:cNvPr id="4" name="Content Placeholder 3"/>
          <p:cNvSpPr>
            <a:spLocks noGrp="1"/>
          </p:cNvSpPr>
          <p:nvPr>
            <p:ph sz="half" idx="2"/>
          </p:nvPr>
        </p:nvSpPr>
        <p:spPr>
          <a:xfrm>
            <a:off x="5105400" y="1981200"/>
            <a:ext cx="3489960" cy="2565897"/>
          </a:xfrm>
        </p:spPr>
        <p:txBody>
          <a:bodyPr>
            <a:normAutofit fontScale="92500" lnSpcReduction="20000"/>
          </a:bodyPr>
          <a:lstStyle/>
          <a:p>
            <a:r>
              <a:rPr lang="en-US" b="1" dirty="0"/>
              <a:t>Transportation Rules </a:t>
            </a:r>
            <a:r>
              <a:rPr lang="en-US" b="1" dirty="0">
                <a:hlinkClick r:id="rId4"/>
              </a:rPr>
              <a:t>Chapter </a:t>
            </a:r>
            <a:r>
              <a:rPr lang="en-US" b="1" dirty="0" smtClean="0">
                <a:hlinkClick r:id="rId4"/>
              </a:rPr>
              <a:t>43</a:t>
            </a:r>
            <a:endParaRPr lang="en-US" b="1" dirty="0" smtClean="0"/>
          </a:p>
          <a:p>
            <a:r>
              <a:rPr lang="en-US" dirty="0" smtClean="0"/>
              <a:t>Effective Oct 1, 2019</a:t>
            </a:r>
          </a:p>
          <a:p>
            <a:r>
              <a:rPr lang="en-US" dirty="0" smtClean="0"/>
              <a:t>Seat belts required on new school buses. </a:t>
            </a:r>
          </a:p>
          <a:p>
            <a:r>
              <a:rPr lang="en-US" dirty="0" smtClean="0"/>
              <a:t>Extended ride times with some local control (board resolution)</a:t>
            </a:r>
          </a:p>
          <a:p>
            <a:endParaRPr lang="en-US" dirty="0"/>
          </a:p>
        </p:txBody>
      </p:sp>
      <p:pic>
        <p:nvPicPr>
          <p:cNvPr id="5" name="Picture 4"/>
          <p:cNvPicPr>
            <a:picLocks noChangeAspect="1"/>
          </p:cNvPicPr>
          <p:nvPr/>
        </p:nvPicPr>
        <p:blipFill>
          <a:blip r:embed="rId5"/>
          <a:stretch>
            <a:fillRect/>
          </a:stretch>
        </p:blipFill>
        <p:spPr>
          <a:xfrm>
            <a:off x="1295400" y="152400"/>
            <a:ext cx="762000" cy="769047"/>
          </a:xfrm>
          <a:prstGeom prst="rect">
            <a:avLst/>
          </a:prstGeom>
        </p:spPr>
      </p:pic>
      <p:pic>
        <p:nvPicPr>
          <p:cNvPr id="6" name="Picture 5"/>
          <p:cNvPicPr>
            <a:picLocks noChangeAspect="1"/>
          </p:cNvPicPr>
          <p:nvPr/>
        </p:nvPicPr>
        <p:blipFill>
          <a:blip r:embed="rId6"/>
          <a:stretch>
            <a:fillRect/>
          </a:stretch>
        </p:blipFill>
        <p:spPr>
          <a:xfrm>
            <a:off x="515725" y="143540"/>
            <a:ext cx="777903" cy="812328"/>
          </a:xfrm>
          <a:prstGeom prst="rect">
            <a:avLst/>
          </a:prstGeom>
        </p:spPr>
      </p:pic>
    </p:spTree>
    <p:extLst>
      <p:ext uri="{BB962C8B-B14F-4D97-AF65-F5344CB8AC3E}">
        <p14:creationId xmlns:p14="http://schemas.microsoft.com/office/powerpoint/2010/main" val="25048150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52800"/>
            <a:ext cx="7543800" cy="1450757"/>
          </a:xfrm>
        </p:spPr>
        <p:txBody>
          <a:bodyPr/>
          <a:lstStyle/>
          <a:p>
            <a:pPr algn="ctr"/>
            <a:r>
              <a:rPr lang="en-US" b="1" dirty="0" smtClean="0"/>
              <a:t>Bonding Vote: Simple Majority</a:t>
            </a:r>
            <a:endParaRPr lang="en-US" b="1" dirty="0"/>
          </a:p>
        </p:txBody>
      </p:sp>
      <p:pic>
        <p:nvPicPr>
          <p:cNvPr id="3" name="Picture 2"/>
          <p:cNvPicPr>
            <a:picLocks noChangeAspect="1"/>
          </p:cNvPicPr>
          <p:nvPr/>
        </p:nvPicPr>
        <p:blipFill>
          <a:blip r:embed="rId2"/>
          <a:stretch>
            <a:fillRect/>
          </a:stretch>
        </p:blipFill>
        <p:spPr>
          <a:xfrm>
            <a:off x="862647" y="76200"/>
            <a:ext cx="6720915" cy="3505200"/>
          </a:xfrm>
          <a:prstGeom prst="rect">
            <a:avLst/>
          </a:prstGeom>
        </p:spPr>
      </p:pic>
      <p:sp>
        <p:nvSpPr>
          <p:cNvPr id="4" name="TextBox 3"/>
          <p:cNvSpPr txBox="1"/>
          <p:nvPr/>
        </p:nvSpPr>
        <p:spPr>
          <a:xfrm>
            <a:off x="7848600" y="762000"/>
            <a:ext cx="1143000" cy="2554545"/>
          </a:xfrm>
          <a:prstGeom prst="rect">
            <a:avLst/>
          </a:prstGeom>
          <a:noFill/>
        </p:spPr>
        <p:txBody>
          <a:bodyPr wrap="square" rtlCol="0">
            <a:spAutoFit/>
          </a:bodyPr>
          <a:lstStyle/>
          <a:p>
            <a:r>
              <a:rPr lang="en-US" sz="1600" dirty="0" smtClean="0"/>
              <a:t>Kate Whitson student video project </a:t>
            </a:r>
            <a:r>
              <a:rPr lang="en-US" sz="1600" dirty="0" smtClean="0">
                <a:hlinkClick r:id="rId3"/>
              </a:rPr>
              <a:t>https</a:t>
            </a:r>
            <a:r>
              <a:rPr lang="en-US" sz="1600" dirty="0">
                <a:hlinkClick r:id="rId3"/>
              </a:rPr>
              <a:t>://www.youtube.com/watch?v=bh7z9D1bx_Y</a:t>
            </a:r>
            <a:endParaRPr lang="en-US" sz="1600" dirty="0"/>
          </a:p>
        </p:txBody>
      </p:sp>
    </p:spTree>
    <p:extLst>
      <p:ext uri="{BB962C8B-B14F-4D97-AF65-F5344CB8AC3E}">
        <p14:creationId xmlns:p14="http://schemas.microsoft.com/office/powerpoint/2010/main" val="9482914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b="1" u="sng" dirty="0">
                <a:hlinkClick r:id="rId2"/>
              </a:rPr>
              <a:t>HF 2060</a:t>
            </a:r>
            <a:r>
              <a:rPr lang="en-US" b="1" dirty="0"/>
              <a:t> School Bond Elections </a:t>
            </a:r>
            <a:r>
              <a:rPr lang="en-US" dirty="0"/>
              <a:t>by Salmon</a:t>
            </a:r>
            <a:r>
              <a:rPr lang="en-US" b="1" dirty="0"/>
              <a:t>:</a:t>
            </a:r>
            <a:r>
              <a:rPr lang="en-US" dirty="0"/>
              <a:t> this bill limits the election time for school bond elections to the regular school election date. The bill is in the House State Government Committee.  RSAI is opposed. </a:t>
            </a:r>
            <a:endParaRPr lang="en-US" dirty="0" smtClean="0"/>
          </a:p>
          <a:p>
            <a:r>
              <a:rPr lang="en-US" dirty="0" smtClean="0"/>
              <a:t>Subcommittee of Rep. Sexton, Donahue and Mitchell did not move it forward. </a:t>
            </a:r>
            <a:endParaRPr lang="en-US" dirty="0"/>
          </a:p>
          <a:p>
            <a:endParaRPr lang="en-US" dirty="0"/>
          </a:p>
        </p:txBody>
      </p:sp>
      <p:sp>
        <p:nvSpPr>
          <p:cNvPr id="4" name="Content Placeholder 3"/>
          <p:cNvSpPr>
            <a:spLocks noGrp="1"/>
          </p:cNvSpPr>
          <p:nvPr>
            <p:ph sz="half" idx="2"/>
          </p:nvPr>
        </p:nvSpPr>
        <p:spPr/>
        <p:txBody>
          <a:bodyPr/>
          <a:lstStyle/>
          <a:p>
            <a:r>
              <a:rPr lang="en-US" dirty="0" smtClean="0"/>
              <a:t>No bills introduced to lower the supermajority requirement to a simple majority requirement for a school bond issue. </a:t>
            </a:r>
            <a:endParaRPr lang="en-US" dirty="0"/>
          </a:p>
        </p:txBody>
      </p:sp>
      <p:pic>
        <p:nvPicPr>
          <p:cNvPr id="5" name="Picture 4"/>
          <p:cNvPicPr>
            <a:picLocks noChangeAspect="1"/>
          </p:cNvPicPr>
          <p:nvPr/>
        </p:nvPicPr>
        <p:blipFill>
          <a:blip r:embed="rId3"/>
          <a:stretch>
            <a:fillRect/>
          </a:stretch>
        </p:blipFill>
        <p:spPr>
          <a:xfrm>
            <a:off x="4120550" y="516682"/>
            <a:ext cx="948620" cy="990600"/>
          </a:xfrm>
          <a:prstGeom prst="rect">
            <a:avLst/>
          </a:prstGeom>
        </p:spPr>
      </p:pic>
    </p:spTree>
    <p:extLst>
      <p:ext uri="{BB962C8B-B14F-4D97-AF65-F5344CB8AC3E}">
        <p14:creationId xmlns:p14="http://schemas.microsoft.com/office/powerpoint/2010/main" val="12552537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3996520" cy="1450757"/>
          </a:xfrm>
        </p:spPr>
        <p:txBody>
          <a:bodyPr>
            <a:noAutofit/>
          </a:bodyPr>
          <a:lstStyle/>
          <a:p>
            <a:pPr marL="91440" indent="-91440" algn="ctr">
              <a:lnSpc>
                <a:spcPct val="90000"/>
              </a:lnSpc>
              <a:spcBef>
                <a:spcPts val="1200"/>
              </a:spcBef>
              <a:spcAft>
                <a:spcPts val="200"/>
              </a:spcAft>
              <a:buClr>
                <a:schemeClr val="accent1"/>
              </a:buClr>
              <a:buSzPct val="100000"/>
              <a:buFont typeface="Calibri" panose="020F0502020204030204" pitchFamily="34" charset="0"/>
              <a:buChar char=" "/>
            </a:pPr>
            <a:r>
              <a:rPr lang="en-US" sz="4400" b="1" dirty="0" smtClean="0">
                <a:latin typeface="+mn-lt"/>
                <a:ea typeface="+mn-ea"/>
                <a:cs typeface="+mn-cs"/>
              </a:rPr>
              <a:t>Other Issues</a:t>
            </a:r>
            <a:endParaRPr lang="en-US" sz="4400" b="1" dirty="0">
              <a:latin typeface="+mn-lt"/>
              <a:ea typeface="+mn-ea"/>
              <a:cs typeface="+mn-cs"/>
            </a:endParaRPr>
          </a:p>
        </p:txBody>
      </p:sp>
      <p:sp>
        <p:nvSpPr>
          <p:cNvPr id="3" name="Content Placeholder 2"/>
          <p:cNvSpPr>
            <a:spLocks noGrp="1"/>
          </p:cNvSpPr>
          <p:nvPr>
            <p:ph idx="1"/>
          </p:nvPr>
        </p:nvSpPr>
        <p:spPr>
          <a:xfrm>
            <a:off x="533400" y="1828800"/>
            <a:ext cx="3596641" cy="4191000"/>
          </a:xfrm>
        </p:spPr>
        <p:txBody>
          <a:bodyPr>
            <a:normAutofit fontScale="85000" lnSpcReduction="10000"/>
          </a:bodyPr>
          <a:lstStyle/>
          <a:p>
            <a:pPr>
              <a:lnSpc>
                <a:spcPct val="100000"/>
              </a:lnSpc>
              <a:buFont typeface="Wingdings" panose="05000000000000000000" pitchFamily="2" charset="2"/>
              <a:buChar char="§"/>
            </a:pPr>
            <a:r>
              <a:rPr lang="en-US" sz="2800" b="1" dirty="0" smtClean="0"/>
              <a:t>School Choice/Pro-public School Advocacy</a:t>
            </a:r>
            <a:r>
              <a:rPr lang="en-US" sz="2800" dirty="0" smtClean="0"/>
              <a:t> </a:t>
            </a:r>
            <a:r>
              <a:rPr lang="en-US" sz="2200" b="1" dirty="0" smtClean="0">
                <a:hlinkClick r:id="rId2"/>
              </a:rPr>
              <a:t>HF 663 </a:t>
            </a:r>
            <a:r>
              <a:rPr lang="en-US" sz="2200" dirty="0" smtClean="0"/>
              <a:t>Education Savings Grants (vouchers) Subcommittee of Gassman, Shipley and Staed voted 2:1 to move it forward. Still in House Education Committee. </a:t>
            </a:r>
          </a:p>
          <a:p>
            <a:pPr lvl="0">
              <a:lnSpc>
                <a:spcPct val="100000"/>
              </a:lnSpc>
              <a:buFont typeface="Wingdings" panose="05000000000000000000" pitchFamily="2" charset="2"/>
              <a:buChar char="§"/>
            </a:pPr>
            <a:r>
              <a:rPr lang="en-US" b="1" u="sng" dirty="0">
                <a:hlinkClick r:id="rId3"/>
              </a:rPr>
              <a:t>HF 2242</a:t>
            </a:r>
            <a:r>
              <a:rPr lang="en-US" b="1" dirty="0"/>
              <a:t> Holding </a:t>
            </a:r>
            <a:r>
              <a:rPr lang="en-US" b="1" dirty="0" smtClean="0"/>
              <a:t>Office:</a:t>
            </a:r>
            <a:r>
              <a:rPr lang="en-US" dirty="0" smtClean="0"/>
              <a:t> prohibits </a:t>
            </a:r>
            <a:r>
              <a:rPr lang="en-US" dirty="0"/>
              <a:t>city council members, agricultural extension members and any other elected </a:t>
            </a:r>
            <a:r>
              <a:rPr lang="en-US" dirty="0" smtClean="0"/>
              <a:t>office from also being school board members. RSAI opposed it.  Was amended </a:t>
            </a:r>
            <a:r>
              <a:rPr lang="en-US" dirty="0"/>
              <a:t>to limit </a:t>
            </a:r>
            <a:r>
              <a:rPr lang="en-US" dirty="0" smtClean="0"/>
              <a:t>just </a:t>
            </a:r>
            <a:r>
              <a:rPr lang="en-US" dirty="0"/>
              <a:t>County Supervisors, </a:t>
            </a:r>
            <a:r>
              <a:rPr lang="en-US" dirty="0" smtClean="0"/>
              <a:t>so RSAI </a:t>
            </a:r>
            <a:r>
              <a:rPr lang="en-US" dirty="0"/>
              <a:t>has changed registration to undecided. The bill is on the House Calendar.  </a:t>
            </a:r>
          </a:p>
        </p:txBody>
      </p:sp>
      <p:pic>
        <p:nvPicPr>
          <p:cNvPr id="6" name="Picture 5"/>
          <p:cNvPicPr>
            <a:picLocks noChangeAspect="1"/>
          </p:cNvPicPr>
          <p:nvPr/>
        </p:nvPicPr>
        <p:blipFill>
          <a:blip r:embed="rId4"/>
          <a:stretch>
            <a:fillRect/>
          </a:stretch>
        </p:blipFill>
        <p:spPr>
          <a:xfrm>
            <a:off x="4810515" y="609600"/>
            <a:ext cx="3833665" cy="2604374"/>
          </a:xfrm>
          <a:prstGeom prst="rect">
            <a:avLst/>
          </a:prstGeom>
        </p:spPr>
      </p:pic>
      <p:sp>
        <p:nvSpPr>
          <p:cNvPr id="7" name="Title 1"/>
          <p:cNvSpPr txBox="1">
            <a:spLocks/>
          </p:cNvSpPr>
          <p:nvPr/>
        </p:nvSpPr>
        <p:spPr>
          <a:xfrm>
            <a:off x="4648200" y="3581400"/>
            <a:ext cx="4038600" cy="76200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600" dirty="0" smtClean="0"/>
              <a:t>Source: Legislative tax Expenditure Committee DOR Report on Tuition and Textbook Tax Credits </a:t>
            </a:r>
            <a:r>
              <a:rPr lang="en-US" sz="1100" dirty="0" smtClean="0">
                <a:hlinkClick r:id="rId5"/>
              </a:rPr>
              <a:t>https://www.legis.iowa.gov/docs/publications/SD/865242.pdf</a:t>
            </a:r>
            <a:r>
              <a:rPr lang="en-US" sz="1100" dirty="0" smtClean="0"/>
              <a:t> </a:t>
            </a:r>
            <a:r>
              <a:rPr lang="en-US" sz="1600" dirty="0" smtClean="0"/>
              <a:t>(in </a:t>
            </a:r>
            <a:r>
              <a:rPr lang="en-US" sz="1600" b="1" dirty="0" smtClean="0"/>
              <a:t>RSAI </a:t>
            </a:r>
            <a:r>
              <a:rPr lang="en-US" sz="1600" b="1" dirty="0" smtClean="0">
                <a:hlinkClick r:id="rId6"/>
              </a:rPr>
              <a:t>School Choice Position Paper</a:t>
            </a:r>
            <a:r>
              <a:rPr lang="en-US" sz="1600" dirty="0" smtClean="0"/>
              <a:t>) </a:t>
            </a:r>
            <a:endParaRPr lang="en-US" sz="1600" dirty="0"/>
          </a:p>
        </p:txBody>
      </p:sp>
      <p:sp>
        <p:nvSpPr>
          <p:cNvPr id="8" name="TextBox 7"/>
          <p:cNvSpPr txBox="1"/>
          <p:nvPr/>
        </p:nvSpPr>
        <p:spPr>
          <a:xfrm>
            <a:off x="4572000" y="4572000"/>
            <a:ext cx="4191000" cy="1569660"/>
          </a:xfrm>
          <a:prstGeom prst="rect">
            <a:avLst/>
          </a:prstGeom>
          <a:solidFill>
            <a:srgbClr val="FFC000"/>
          </a:solidFill>
        </p:spPr>
        <p:txBody>
          <a:bodyPr wrap="square" rtlCol="0">
            <a:spAutoFit/>
          </a:bodyPr>
          <a:lstStyle/>
          <a:p>
            <a:r>
              <a:rPr lang="en-US" sz="2400" dirty="0" smtClean="0"/>
              <a:t>COVID-19 and distance learning is shining a bright light on broadband access inequities for staff, students, and families. </a:t>
            </a:r>
            <a:endParaRPr lang="en-US" sz="2400" dirty="0"/>
          </a:p>
        </p:txBody>
      </p:sp>
    </p:spTree>
    <p:extLst>
      <p:ext uri="{BB962C8B-B14F-4D97-AF65-F5344CB8AC3E}">
        <p14:creationId xmlns:p14="http://schemas.microsoft.com/office/powerpoint/2010/main" val="22343185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lstStyle/>
          <a:p>
            <a:r>
              <a:rPr lang="en-US" dirty="0" smtClean="0"/>
              <a:t>2020 Session: Resumes June 3</a:t>
            </a:r>
            <a:endParaRPr lang="en-US" dirty="0"/>
          </a:p>
        </p:txBody>
      </p:sp>
      <p:sp>
        <p:nvSpPr>
          <p:cNvPr id="3" name="Content Placeholder 2"/>
          <p:cNvSpPr>
            <a:spLocks noGrp="1"/>
          </p:cNvSpPr>
          <p:nvPr>
            <p:ph idx="1"/>
          </p:nvPr>
        </p:nvSpPr>
        <p:spPr>
          <a:xfrm>
            <a:off x="396240" y="1371600"/>
            <a:ext cx="8397240" cy="4478866"/>
          </a:xfrm>
          <a:solidFill>
            <a:schemeClr val="bg1"/>
          </a:solidFill>
        </p:spPr>
        <p:txBody>
          <a:bodyPr>
            <a:noAutofit/>
          </a:bodyPr>
          <a:lstStyle/>
          <a:p>
            <a:pPr>
              <a:buFont typeface="Wingdings" panose="05000000000000000000" pitchFamily="2" charset="2"/>
              <a:buChar char="v"/>
            </a:pPr>
            <a:r>
              <a:rPr lang="en-US" dirty="0" smtClean="0"/>
              <a:t>Budget development likely happening behind the scenes. They want an “efficient session” when they return, hopefully briefly, to finish the budget and any priority policy bills. Governor and Senate leaders have called for REC meeting.</a:t>
            </a:r>
          </a:p>
          <a:p>
            <a:pPr>
              <a:buFont typeface="Wingdings" panose="05000000000000000000" pitchFamily="2" charset="2"/>
              <a:buChar char="v"/>
            </a:pPr>
            <a:r>
              <a:rPr lang="en-US" dirty="0" smtClean="0"/>
              <a:t>Budget impacts yet unknown: national experts estimate most states will see a 15-25% revenue reduction, mostly in FY 2021. Iowa is better positioned than most, but may have to revisit FY 2021 original budget intentions. (SSA and Transportation and formula equity are the only two major appropriations already signed by the Governor.)</a:t>
            </a:r>
          </a:p>
          <a:p>
            <a:pPr>
              <a:buFont typeface="Wingdings" panose="05000000000000000000" pitchFamily="2" charset="2"/>
              <a:buChar char="v"/>
            </a:pPr>
            <a:r>
              <a:rPr lang="en-US" dirty="0" smtClean="0"/>
              <a:t>CARES federal funds – 90% of $71 million</a:t>
            </a:r>
          </a:p>
          <a:p>
            <a:pPr>
              <a:buFont typeface="Wingdings" panose="05000000000000000000" pitchFamily="2" charset="2"/>
              <a:buChar char="v"/>
            </a:pPr>
            <a:r>
              <a:rPr lang="en-US" dirty="0" smtClean="0"/>
              <a:t>Federal CRF (Corona Virus Relief Fund) $1.25 billion to Iowa for Legislature to use on costs of COVID-19.  Could include costs of delivering educational virtually, including high-speed Internet or other costs associated with COVID that weren’t already in the budget (summer school or early start days to remediate, etc.) Iowa Legislature will have to determine how to use those funds. </a:t>
            </a:r>
            <a:endParaRPr lang="en-US" dirty="0"/>
          </a:p>
        </p:txBody>
      </p:sp>
    </p:spTree>
    <p:extLst>
      <p:ext uri="{BB962C8B-B14F-4D97-AF65-F5344CB8AC3E}">
        <p14:creationId xmlns:p14="http://schemas.microsoft.com/office/powerpoint/2010/main" val="14845978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066800" y="3014662"/>
            <a:ext cx="6934200" cy="2849563"/>
          </a:xfrm>
        </p:spPr>
        <p:txBody>
          <a:bodyPr>
            <a:normAutofit/>
          </a:bodyPr>
          <a:lstStyle/>
          <a:p>
            <a:pPr marL="0" indent="0" algn="ctr">
              <a:buNone/>
            </a:pPr>
            <a:r>
              <a:rPr lang="en-US" sz="4000" dirty="0" smtClean="0"/>
              <a:t>Internet Access Gap</a:t>
            </a:r>
            <a:endParaRPr lang="en-US" sz="4000" dirty="0"/>
          </a:p>
          <a:p>
            <a:pPr marL="0" indent="0" algn="ctr">
              <a:buNone/>
            </a:pPr>
            <a:r>
              <a:rPr lang="en-US" u="sng" dirty="0">
                <a:hlinkClick r:id="rId2"/>
              </a:rPr>
              <a:t>https://iowacapitaldispatch.com/2020/04/13/pandemic-highlights-gaps-in-internet-access/?eType=EmailBlastContent&amp;eId=53042f8e-aca3-4bd5-bfca-5aea45f35e1c</a:t>
            </a:r>
            <a:endParaRPr lang="en-US" sz="2400" dirty="0"/>
          </a:p>
        </p:txBody>
      </p:sp>
      <p:sp>
        <p:nvSpPr>
          <p:cNvPr id="4" name="Slide Number Placeholder 3"/>
          <p:cNvSpPr>
            <a:spLocks noGrp="1"/>
          </p:cNvSpPr>
          <p:nvPr>
            <p:ph type="sldNum" sz="quarter" idx="12"/>
          </p:nvPr>
        </p:nvSpPr>
        <p:spPr/>
        <p:txBody>
          <a:bodyPr/>
          <a:lstStyle/>
          <a:p>
            <a:fld id="{7E3A9E86-4CC3-4959-A751-C33E618564A4}" type="slidenum">
              <a:rPr lang="en-US" smtClean="0"/>
              <a:t>37</a:t>
            </a:fld>
            <a:endParaRPr lang="en-US" dirty="0"/>
          </a:p>
        </p:txBody>
      </p:sp>
      <p:pic>
        <p:nvPicPr>
          <p:cNvPr id="5" name="Picture 4"/>
          <p:cNvPicPr>
            <a:picLocks noChangeAspect="1"/>
          </p:cNvPicPr>
          <p:nvPr/>
        </p:nvPicPr>
        <p:blipFill>
          <a:blip r:embed="rId3"/>
          <a:stretch>
            <a:fillRect/>
          </a:stretch>
        </p:blipFill>
        <p:spPr>
          <a:xfrm>
            <a:off x="0" y="0"/>
            <a:ext cx="9144000" cy="2855763"/>
          </a:xfrm>
          <a:prstGeom prst="rect">
            <a:avLst/>
          </a:prstGeom>
        </p:spPr>
      </p:pic>
    </p:spTree>
    <p:extLst>
      <p:ext uri="{BB962C8B-B14F-4D97-AF65-F5344CB8AC3E}">
        <p14:creationId xmlns:p14="http://schemas.microsoft.com/office/powerpoint/2010/main" val="27357336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228600" y="152399"/>
            <a:ext cx="8686800" cy="5447107"/>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38</a:t>
            </a:fld>
            <a:endParaRPr lang="en-US" dirty="0"/>
          </a:p>
        </p:txBody>
      </p:sp>
    </p:spTree>
    <p:extLst>
      <p:ext uri="{BB962C8B-B14F-4D97-AF65-F5344CB8AC3E}">
        <p14:creationId xmlns:p14="http://schemas.microsoft.com/office/powerpoint/2010/main" val="11928745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Pandemic highlights gaps in internet access</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r>
              <a:rPr lang="en-US" dirty="0"/>
              <a:t>WASHINGTON — Lawmakers are urging congressional leaders to prioritize emergency funding for high-speed internet access in upcoming coronavirus relief legislation.</a:t>
            </a:r>
          </a:p>
          <a:p>
            <a:r>
              <a:rPr lang="en-US" dirty="0"/>
              <a:t>More than two dozen lawmakers sent a bipartisan </a:t>
            </a:r>
            <a:r>
              <a:rPr lang="en-US" dirty="0">
                <a:hlinkClick r:id="rId2"/>
              </a:rPr>
              <a:t>letter</a:t>
            </a:r>
            <a:r>
              <a:rPr lang="en-US" dirty="0"/>
              <a:t> April 6 asking Democratic and Republican leaders of the U.S. House and Senate to set aside funding for a temporary emergency relief fund at the Federal Communications Commission (FCC) that would help small broadband providers continue service for students and low-income families.</a:t>
            </a:r>
          </a:p>
          <a:p>
            <a:r>
              <a:rPr lang="en-US" dirty="0"/>
              <a:t>Since the onset of the pandemic, access to high-speed broadband service has become essential as jobs and schools have shifted online, health care providers deliver remote care, people shop online and civic and social life goes virtual</a:t>
            </a:r>
            <a:r>
              <a:rPr lang="en-US" dirty="0" smtClean="0"/>
              <a:t>.</a:t>
            </a:r>
          </a:p>
          <a:p>
            <a:r>
              <a:rPr lang="en-US" dirty="0"/>
              <a:t>Iowa is one of the </a:t>
            </a:r>
            <a:r>
              <a:rPr lang="en-US" dirty="0">
                <a:hlinkClick r:id="rId3"/>
              </a:rPr>
              <a:t>ten worst states</a:t>
            </a:r>
            <a:r>
              <a:rPr lang="en-US" dirty="0"/>
              <a:t> when it comes to internet coverage, speed and price, according to a </a:t>
            </a:r>
            <a:r>
              <a:rPr lang="en-US" dirty="0">
                <a:hlinkClick r:id="rId3"/>
              </a:rPr>
              <a:t>report</a:t>
            </a:r>
            <a:r>
              <a:rPr lang="en-US" dirty="0"/>
              <a:t> by BroadbandNow </a:t>
            </a:r>
            <a:r>
              <a:rPr lang="en-US" dirty="0" smtClean="0"/>
              <a:t>Research:</a:t>
            </a:r>
            <a:endParaRPr lang="en-US" dirty="0"/>
          </a:p>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39</a:t>
            </a:fld>
            <a:endParaRPr lang="en-US" dirty="0"/>
          </a:p>
        </p:txBody>
      </p:sp>
      <p:sp>
        <p:nvSpPr>
          <p:cNvPr id="5" name="5-Point Star 4"/>
          <p:cNvSpPr/>
          <p:nvPr/>
        </p:nvSpPr>
        <p:spPr>
          <a:xfrm>
            <a:off x="152400" y="5486400"/>
            <a:ext cx="381000" cy="381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212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Chat</a:t>
            </a:r>
            <a:r>
              <a:rPr lang="en-US" dirty="0" smtClean="0"/>
              <a:t>				</a:t>
            </a:r>
            <a:endParaRPr lang="en-US" sz="3600" dirty="0"/>
          </a:p>
        </p:txBody>
      </p:sp>
      <p:pic>
        <p:nvPicPr>
          <p:cNvPr id="5" name="Content Placeholder 4"/>
          <p:cNvPicPr>
            <a:picLocks noGrp="1" noChangeAspect="1"/>
          </p:cNvPicPr>
          <p:nvPr>
            <p:ph sz="half" idx="1"/>
          </p:nvPr>
        </p:nvPicPr>
        <p:blipFill>
          <a:blip r:embed="rId2"/>
          <a:stretch>
            <a:fillRect/>
          </a:stretch>
        </p:blipFill>
        <p:spPr>
          <a:xfrm>
            <a:off x="1447800" y="1905000"/>
            <a:ext cx="3417866" cy="3619814"/>
          </a:xfrm>
          <a:prstGeom prst="rect">
            <a:avLst/>
          </a:prstGeom>
        </p:spPr>
      </p:pic>
      <p:pic>
        <p:nvPicPr>
          <p:cNvPr id="7" name="Picture 6"/>
          <p:cNvPicPr>
            <a:picLocks noChangeAspect="1"/>
          </p:cNvPicPr>
          <p:nvPr/>
        </p:nvPicPr>
        <p:blipFill>
          <a:blip r:embed="rId3"/>
          <a:stretch>
            <a:fillRect/>
          </a:stretch>
        </p:blipFill>
        <p:spPr>
          <a:xfrm>
            <a:off x="152400" y="5874284"/>
            <a:ext cx="8877744" cy="550737"/>
          </a:xfrm>
          <a:prstGeom prst="rect">
            <a:avLst/>
          </a:prstGeom>
        </p:spPr>
      </p:pic>
      <p:sp>
        <p:nvSpPr>
          <p:cNvPr id="3" name="TextBox 2"/>
          <p:cNvSpPr txBox="1"/>
          <p:nvPr/>
        </p:nvSpPr>
        <p:spPr>
          <a:xfrm>
            <a:off x="5090160" y="1820862"/>
            <a:ext cx="3276600" cy="3693319"/>
          </a:xfrm>
          <a:prstGeom prst="rect">
            <a:avLst/>
          </a:prstGeom>
          <a:noFill/>
        </p:spPr>
        <p:txBody>
          <a:bodyPr wrap="square" rtlCol="0">
            <a:spAutoFit/>
          </a:bodyPr>
          <a:lstStyle/>
          <a:p>
            <a:r>
              <a:rPr lang="en-US" dirty="0" smtClean="0"/>
              <a:t>Chat allows you to send a message to everyone. </a:t>
            </a:r>
          </a:p>
          <a:p>
            <a:endParaRPr lang="en-US" dirty="0"/>
          </a:p>
          <a:p>
            <a:r>
              <a:rPr lang="en-US" dirty="0" smtClean="0"/>
              <a:t>It’s a great way to ask a question, share your thoughts, resolve a technical issue, or create a record.</a:t>
            </a:r>
          </a:p>
          <a:p>
            <a:endParaRPr lang="en-US" dirty="0"/>
          </a:p>
          <a:p>
            <a:r>
              <a:rPr lang="en-US" dirty="0" smtClean="0"/>
              <a:t>The Chat is saved after the meeting, so if we have a close vote, we may ask you to confirm your vote via chat to help with the minutes. </a:t>
            </a:r>
            <a:endParaRPr lang="en-US" dirty="0"/>
          </a:p>
        </p:txBody>
      </p:sp>
    </p:spTree>
    <p:extLst>
      <p:ext uri="{BB962C8B-B14F-4D97-AF65-F5344CB8AC3E}">
        <p14:creationId xmlns:p14="http://schemas.microsoft.com/office/powerpoint/2010/main" val="42569616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381000" y="274638"/>
            <a:ext cx="8382000" cy="6554207"/>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40</a:t>
            </a:fld>
            <a:endParaRPr lang="en-US" dirty="0"/>
          </a:p>
        </p:txBody>
      </p:sp>
      <p:sp>
        <p:nvSpPr>
          <p:cNvPr id="6" name="TextBox 5"/>
          <p:cNvSpPr txBox="1"/>
          <p:nvPr/>
        </p:nvSpPr>
        <p:spPr>
          <a:xfrm>
            <a:off x="2209800" y="6033184"/>
            <a:ext cx="4343400" cy="646331"/>
          </a:xfrm>
          <a:prstGeom prst="rect">
            <a:avLst/>
          </a:prstGeom>
          <a:solidFill>
            <a:schemeClr val="bg1"/>
          </a:solidFill>
        </p:spPr>
        <p:txBody>
          <a:bodyPr wrap="square" rtlCol="0">
            <a:spAutoFit/>
          </a:bodyPr>
          <a:lstStyle/>
          <a:p>
            <a:r>
              <a:rPr lang="en-US" dirty="0">
                <a:hlinkClick r:id="rId3"/>
              </a:rPr>
              <a:t>https://broadbandnow.com/research/best-states-with-internet-coverage-and-speed</a:t>
            </a:r>
            <a:endParaRPr lang="en-US" dirty="0"/>
          </a:p>
        </p:txBody>
      </p:sp>
      <p:sp>
        <p:nvSpPr>
          <p:cNvPr id="7" name="5-Point Star 6"/>
          <p:cNvSpPr/>
          <p:nvPr/>
        </p:nvSpPr>
        <p:spPr>
          <a:xfrm>
            <a:off x="7620000" y="3581400"/>
            <a:ext cx="381000" cy="3810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15219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6200" y="76200"/>
            <a:ext cx="7162800" cy="2131920"/>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41</a:t>
            </a:fld>
            <a:endParaRPr lang="en-US" dirty="0"/>
          </a:p>
        </p:txBody>
      </p:sp>
      <p:pic>
        <p:nvPicPr>
          <p:cNvPr id="6" name="Picture 5"/>
          <p:cNvPicPr>
            <a:picLocks noChangeAspect="1"/>
          </p:cNvPicPr>
          <p:nvPr/>
        </p:nvPicPr>
        <p:blipFill>
          <a:blip r:embed="rId3"/>
          <a:stretch>
            <a:fillRect/>
          </a:stretch>
        </p:blipFill>
        <p:spPr>
          <a:xfrm>
            <a:off x="76200" y="2172261"/>
            <a:ext cx="7162800" cy="2106706"/>
          </a:xfrm>
          <a:prstGeom prst="rect">
            <a:avLst/>
          </a:prstGeom>
        </p:spPr>
      </p:pic>
      <p:pic>
        <p:nvPicPr>
          <p:cNvPr id="8" name="Picture 7"/>
          <p:cNvPicPr>
            <a:picLocks noChangeAspect="1"/>
          </p:cNvPicPr>
          <p:nvPr/>
        </p:nvPicPr>
        <p:blipFill>
          <a:blip r:embed="rId4"/>
          <a:stretch>
            <a:fillRect/>
          </a:stretch>
        </p:blipFill>
        <p:spPr>
          <a:xfrm>
            <a:off x="76200" y="4278967"/>
            <a:ext cx="7162800" cy="2090091"/>
          </a:xfrm>
          <a:prstGeom prst="rect">
            <a:avLst/>
          </a:prstGeom>
        </p:spPr>
      </p:pic>
      <p:sp>
        <p:nvSpPr>
          <p:cNvPr id="10" name="TextBox 9"/>
          <p:cNvSpPr txBox="1"/>
          <p:nvPr/>
        </p:nvSpPr>
        <p:spPr>
          <a:xfrm>
            <a:off x="7620000" y="2362200"/>
            <a:ext cx="1295400" cy="1661993"/>
          </a:xfrm>
          <a:prstGeom prst="rect">
            <a:avLst/>
          </a:prstGeom>
          <a:noFill/>
        </p:spPr>
        <p:txBody>
          <a:bodyPr wrap="square" rtlCol="0">
            <a:spAutoFit/>
          </a:bodyPr>
          <a:lstStyle/>
          <a:p>
            <a:r>
              <a:rPr lang="en-US" sz="2800" dirty="0" smtClean="0"/>
              <a:t>Access </a:t>
            </a:r>
          </a:p>
          <a:p>
            <a:r>
              <a:rPr lang="en-US" sz="2800" dirty="0" smtClean="0"/>
              <a:t>Price</a:t>
            </a:r>
          </a:p>
          <a:p>
            <a:r>
              <a:rPr lang="en-US" sz="2800" dirty="0" smtClean="0"/>
              <a:t>Speed</a:t>
            </a:r>
          </a:p>
          <a:p>
            <a:endParaRPr lang="en-US" dirty="0"/>
          </a:p>
        </p:txBody>
      </p:sp>
    </p:spTree>
    <p:extLst>
      <p:ext uri="{BB962C8B-B14F-4D97-AF65-F5344CB8AC3E}">
        <p14:creationId xmlns:p14="http://schemas.microsoft.com/office/powerpoint/2010/main" val="5581076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RSAI 2020 Legislative Priorities</a:t>
            </a:r>
            <a:endParaRPr lang="en-US" dirty="0"/>
          </a:p>
        </p:txBody>
      </p:sp>
      <p:sp>
        <p:nvSpPr>
          <p:cNvPr id="3" name="Content Placeholder 2"/>
          <p:cNvSpPr>
            <a:spLocks noGrp="1"/>
          </p:cNvSpPr>
          <p:nvPr>
            <p:ph idx="1"/>
          </p:nvPr>
        </p:nvSpPr>
        <p:spPr/>
        <p:txBody>
          <a:bodyPr/>
          <a:lstStyle/>
          <a:p>
            <a:r>
              <a:rPr lang="en-US" dirty="0"/>
              <a:t>The Legislative Group </a:t>
            </a:r>
            <a:r>
              <a:rPr lang="en-US" dirty="0" smtClean="0"/>
              <a:t>reviews </a:t>
            </a:r>
            <a:r>
              <a:rPr lang="en-US" dirty="0"/>
              <a:t>and </a:t>
            </a:r>
            <a:r>
              <a:rPr lang="en-US" dirty="0" smtClean="0"/>
              <a:t>refines </a:t>
            </a:r>
            <a:r>
              <a:rPr lang="en-US" dirty="0"/>
              <a:t>the </a:t>
            </a:r>
            <a:r>
              <a:rPr lang="en-US" dirty="0" smtClean="0"/>
              <a:t>Regional meeting </a:t>
            </a:r>
            <a:r>
              <a:rPr lang="en-US" dirty="0"/>
              <a:t>activity, then </a:t>
            </a:r>
            <a:r>
              <a:rPr lang="en-US" dirty="0" smtClean="0"/>
              <a:t>submits </a:t>
            </a:r>
            <a:r>
              <a:rPr lang="en-US" dirty="0"/>
              <a:t>to the </a:t>
            </a:r>
            <a:r>
              <a:rPr lang="en-US" dirty="0" smtClean="0"/>
              <a:t>Leadership Group and then the RSAI </a:t>
            </a:r>
            <a:r>
              <a:rPr lang="en-US" dirty="0"/>
              <a:t>members at the annual meeting. </a:t>
            </a:r>
            <a:endParaRPr lang="en-US" dirty="0" smtClean="0"/>
          </a:p>
          <a:p>
            <a:r>
              <a:rPr lang="en-US" dirty="0" smtClean="0"/>
              <a:t>The members </a:t>
            </a:r>
            <a:r>
              <a:rPr lang="en-US" dirty="0"/>
              <a:t>at the annual meeting </a:t>
            </a:r>
            <a:r>
              <a:rPr lang="en-US" dirty="0" smtClean="0"/>
              <a:t>discuss, amend and approve </a:t>
            </a:r>
            <a:r>
              <a:rPr lang="en-US" dirty="0"/>
              <a:t>the </a:t>
            </a:r>
            <a:r>
              <a:rPr lang="en-US" dirty="0" smtClean="0"/>
              <a:t>slate </a:t>
            </a:r>
            <a:r>
              <a:rPr lang="en-US" dirty="0"/>
              <a:t>of </a:t>
            </a:r>
            <a:r>
              <a:rPr lang="en-US" dirty="0" smtClean="0"/>
              <a:t>priorities. </a:t>
            </a:r>
          </a:p>
          <a:p>
            <a:r>
              <a:rPr lang="en-US" dirty="0" smtClean="0"/>
              <a:t>See </a:t>
            </a:r>
            <a:r>
              <a:rPr lang="en-US" dirty="0"/>
              <a:t>the RSAI website meeting tab </a:t>
            </a:r>
            <a:r>
              <a:rPr lang="en-US" dirty="0" smtClean="0"/>
              <a:t>for more information such as RSAI Legislative Digest, Position Papers, Draft Platform, Annual Meeting Information, and this PPT on the regional meetings tab</a:t>
            </a:r>
          </a:p>
          <a:p>
            <a:pPr algn="ctr"/>
            <a:r>
              <a:rPr lang="en-US" dirty="0" smtClean="0"/>
              <a:t> </a:t>
            </a:r>
            <a:r>
              <a:rPr lang="en-US" dirty="0">
                <a:hlinkClick r:id="rId2"/>
              </a:rPr>
              <a:t>http://www.rsaia.org</a:t>
            </a:r>
            <a:r>
              <a:rPr lang="en-US" dirty="0" smtClean="0">
                <a:hlinkClick r:id="rId2"/>
              </a:rPr>
              <a:t>/</a:t>
            </a:r>
            <a:r>
              <a:rPr lang="en-US" dirty="0" smtClean="0"/>
              <a:t> </a:t>
            </a:r>
            <a:endParaRPr lang="en-US" dirty="0"/>
          </a:p>
        </p:txBody>
      </p:sp>
    </p:spTree>
    <p:extLst>
      <p:ext uri="{BB962C8B-B14F-4D97-AF65-F5344CB8AC3E}">
        <p14:creationId xmlns:p14="http://schemas.microsoft.com/office/powerpoint/2010/main" val="14236389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smtClean="0"/>
              <a:t>6. Establish RSAI Region legislative priorities for the upcoming Iowa Legislative Session to forward to the RSAI Legislative Group (requires simple majority vote of members participating)</a:t>
            </a:r>
          </a:p>
          <a:p>
            <a:endParaRPr lang="en-US" sz="2100" dirty="0"/>
          </a:p>
          <a:p>
            <a:r>
              <a:rPr lang="en-US" sz="2100" dirty="0" smtClean="0"/>
              <a:t>Process: Start with 2020 priorities and determine which should stay on the list (and if any can come off)</a:t>
            </a:r>
          </a:p>
          <a:p>
            <a:r>
              <a:rPr lang="en-US" sz="2100" dirty="0" smtClean="0"/>
              <a:t>Discuss other priorities that have emerged. Add to the list if there is consensus</a:t>
            </a:r>
          </a:p>
          <a:p>
            <a:r>
              <a:rPr lang="en-US" sz="2100" dirty="0" smtClean="0"/>
              <a:t>Approve revised list to send to Legislative Group, which will prepare draft platform for the Annual Meeting, where the entire group will be able to discuss and further refine or add to the list. </a:t>
            </a:r>
            <a:endParaRPr lang="en-US" sz="1900" dirty="0" smtClean="0"/>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8912694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4"/>
            <a:ext cx="7543801" cy="4478866"/>
          </a:xfrm>
        </p:spPr>
        <p:txBody>
          <a:bodyPr>
            <a:normAutofit/>
          </a:bodyPr>
          <a:lstStyle/>
          <a:p>
            <a:r>
              <a:rPr lang="en-US" sz="2100" dirty="0" smtClean="0"/>
              <a:t>You’ll be assigned to a Breakout Room for small group discussion on two questions: </a:t>
            </a:r>
          </a:p>
          <a:p>
            <a:r>
              <a:rPr lang="en-US" sz="2800" dirty="0" smtClean="0"/>
              <a:t>1) should all 2020 RSAI priorities stay on the list?</a:t>
            </a:r>
          </a:p>
          <a:p>
            <a:r>
              <a:rPr lang="en-US" sz="2800" dirty="0" smtClean="0"/>
              <a:t>                         (in chat window) </a:t>
            </a:r>
          </a:p>
          <a:p>
            <a:r>
              <a:rPr lang="en-US" sz="2800" dirty="0" smtClean="0"/>
              <a:t>2) should any other priorities be added to the list?</a:t>
            </a:r>
          </a:p>
          <a:p>
            <a:endParaRPr lang="en-US" sz="2400" dirty="0" smtClean="0"/>
          </a:p>
          <a:p>
            <a:r>
              <a:rPr lang="en-US" sz="2400" dirty="0" smtClean="0"/>
              <a:t>Get a volunteer from your breakout room to share. </a:t>
            </a:r>
          </a:p>
          <a:p>
            <a:r>
              <a:rPr lang="en-US" sz="2400" dirty="0" smtClean="0"/>
              <a:t>Send us notes of importance or reflections, if any. </a:t>
            </a:r>
          </a:p>
          <a:p>
            <a:r>
              <a:rPr lang="en-US" sz="2400" dirty="0" smtClean="0"/>
              <a:t>Time to reconvene : ________________ </a:t>
            </a:r>
            <a:endParaRPr lang="en-US" dirty="0" smtClean="0"/>
          </a:p>
          <a:p>
            <a:pPr marL="201168" lvl="1" indent="0">
              <a:buNone/>
            </a:pPr>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22249593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RSAI 2020 Priorities</a:t>
            </a:r>
            <a:endParaRPr lang="en-US" dirty="0"/>
          </a:p>
        </p:txBody>
      </p:sp>
      <p:sp>
        <p:nvSpPr>
          <p:cNvPr id="3" name="Content Placeholder 2"/>
          <p:cNvSpPr>
            <a:spLocks noGrp="1"/>
          </p:cNvSpPr>
          <p:nvPr>
            <p:ph idx="1"/>
          </p:nvPr>
        </p:nvSpPr>
        <p:spPr>
          <a:xfrm>
            <a:off x="822959" y="1845734"/>
            <a:ext cx="7543801" cy="4478866"/>
          </a:xfrm>
        </p:spPr>
        <p:txBody>
          <a:bodyPr>
            <a:normAutofit/>
          </a:bodyPr>
          <a:lstStyle/>
          <a:p>
            <a:r>
              <a:rPr lang="en-US" sz="2200" b="1" dirty="0"/>
              <a:t>Adequate School </a:t>
            </a:r>
            <a:r>
              <a:rPr lang="en-US" sz="2200" b="1" dirty="0" smtClean="0"/>
              <a:t>Resources</a:t>
            </a:r>
            <a:r>
              <a:rPr lang="en-US" sz="2200" i="1" dirty="0"/>
              <a:t> </a:t>
            </a:r>
            <a:endParaRPr lang="en-US" sz="2200" dirty="0"/>
          </a:p>
          <a:p>
            <a:r>
              <a:rPr lang="en-US" sz="2200" b="1" dirty="0"/>
              <a:t>Student Mental </a:t>
            </a:r>
            <a:r>
              <a:rPr lang="en-US" sz="2200" b="1" dirty="0" smtClean="0"/>
              <a:t>Health</a:t>
            </a:r>
            <a:r>
              <a:rPr lang="en-US" sz="2200" b="1" dirty="0"/>
              <a:t> </a:t>
            </a:r>
            <a:endParaRPr lang="en-US" sz="2200" b="1" dirty="0" smtClean="0"/>
          </a:p>
          <a:p>
            <a:r>
              <a:rPr lang="en-US" sz="2200" b="1" dirty="0" smtClean="0"/>
              <a:t>Educator </a:t>
            </a:r>
            <a:r>
              <a:rPr lang="en-US" sz="2200" b="1" dirty="0"/>
              <a:t>Shortage and Quality </a:t>
            </a:r>
            <a:r>
              <a:rPr lang="en-US" sz="2200" b="1" dirty="0" smtClean="0"/>
              <a:t>Instruction</a:t>
            </a:r>
            <a:r>
              <a:rPr lang="en-US" sz="2200" b="1" dirty="0"/>
              <a:t> </a:t>
            </a:r>
            <a:endParaRPr lang="en-US" sz="2200" b="1" dirty="0" smtClean="0"/>
          </a:p>
          <a:p>
            <a:r>
              <a:rPr lang="en-US" sz="2200" b="1" dirty="0" smtClean="0"/>
              <a:t>Formula </a:t>
            </a:r>
            <a:r>
              <a:rPr lang="en-US" sz="2200" b="1" dirty="0"/>
              <a:t>and Transportation </a:t>
            </a:r>
            <a:r>
              <a:rPr lang="en-US" sz="2200" b="1" dirty="0" smtClean="0"/>
              <a:t>Equity</a:t>
            </a:r>
            <a:r>
              <a:rPr lang="en-US" sz="2200" b="1" dirty="0"/>
              <a:t> </a:t>
            </a:r>
            <a:endParaRPr lang="en-US" sz="2200" b="1" dirty="0" smtClean="0"/>
          </a:p>
          <a:p>
            <a:r>
              <a:rPr lang="en-US" sz="2200" b="1" dirty="0" smtClean="0"/>
              <a:t>Opportunity </a:t>
            </a:r>
            <a:r>
              <a:rPr lang="en-US" sz="2200" b="1" dirty="0"/>
              <a:t>Equity for Low </a:t>
            </a:r>
            <a:r>
              <a:rPr lang="en-US" sz="2200" b="1" dirty="0" smtClean="0"/>
              <a:t>SES</a:t>
            </a:r>
            <a:r>
              <a:rPr lang="en-US" sz="2200" dirty="0"/>
              <a:t> </a:t>
            </a:r>
            <a:endParaRPr lang="en-US" sz="2200" dirty="0" smtClean="0"/>
          </a:p>
          <a:p>
            <a:r>
              <a:rPr lang="en-US" sz="2200" b="1" dirty="0" smtClean="0"/>
              <a:t>Sharing </a:t>
            </a:r>
            <a:r>
              <a:rPr lang="en-US" sz="2200" b="1" dirty="0"/>
              <a:t>Incentives and </a:t>
            </a:r>
            <a:r>
              <a:rPr lang="en-US" sz="2200" b="1" dirty="0" smtClean="0"/>
              <a:t>Efficiencies</a:t>
            </a:r>
            <a:r>
              <a:rPr lang="en-US" sz="2200" b="1" dirty="0"/>
              <a:t> </a:t>
            </a:r>
            <a:endParaRPr lang="en-US" sz="2200" b="1" dirty="0" smtClean="0"/>
          </a:p>
          <a:p>
            <a:r>
              <a:rPr lang="en-US" sz="2200" b="1" dirty="0" smtClean="0"/>
              <a:t>Quality Preschool</a:t>
            </a:r>
            <a:r>
              <a:rPr lang="en-US" sz="2200" b="1" dirty="0"/>
              <a:t> </a:t>
            </a:r>
            <a:endParaRPr lang="en-US" sz="2200" b="1" dirty="0" smtClean="0"/>
          </a:p>
          <a:p>
            <a:r>
              <a:rPr lang="en-US" sz="2200" b="1" dirty="0" smtClean="0"/>
              <a:t>School Safety</a:t>
            </a:r>
            <a:r>
              <a:rPr lang="en-US" sz="2200" dirty="0"/>
              <a:t> </a:t>
            </a:r>
            <a:endParaRPr lang="en-US" sz="2200" dirty="0" smtClean="0"/>
          </a:p>
          <a:p>
            <a:r>
              <a:rPr lang="en-US" sz="2200" b="1" dirty="0" smtClean="0"/>
              <a:t>Bond Elections Simply Majority</a:t>
            </a:r>
            <a:endParaRPr lang="en-US" sz="2200" dirty="0"/>
          </a:p>
        </p:txBody>
      </p:sp>
    </p:spTree>
    <p:extLst>
      <p:ext uri="{BB962C8B-B14F-4D97-AF65-F5344CB8AC3E}">
        <p14:creationId xmlns:p14="http://schemas.microsoft.com/office/powerpoint/2010/main" val="39885978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Priorities mentioned from small groups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sz="2800" dirty="0" smtClean="0"/>
              <a:t> </a:t>
            </a:r>
          </a:p>
          <a:p>
            <a:endParaRPr lang="en-US" dirty="0"/>
          </a:p>
        </p:txBody>
      </p:sp>
    </p:spTree>
    <p:extLst>
      <p:ext uri="{BB962C8B-B14F-4D97-AF65-F5344CB8AC3E}">
        <p14:creationId xmlns:p14="http://schemas.microsoft.com/office/powerpoint/2010/main" val="1840673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Priorities</a:t>
            </a:r>
            <a:endParaRPr lang="en-US" dirty="0"/>
          </a:p>
        </p:txBody>
      </p:sp>
      <p:sp>
        <p:nvSpPr>
          <p:cNvPr id="3" name="Content Placeholder 2"/>
          <p:cNvSpPr>
            <a:spLocks noGrp="1"/>
          </p:cNvSpPr>
          <p:nvPr>
            <p:ph idx="1"/>
          </p:nvPr>
        </p:nvSpPr>
        <p:spPr/>
        <p:txBody>
          <a:bodyPr/>
          <a:lstStyle/>
          <a:p>
            <a:r>
              <a:rPr lang="en-US" dirty="0" smtClean="0"/>
              <a:t>Of those topics, which would you like to add to the list of priorities for 2021?  (motion and second for each + vote for each one)</a:t>
            </a:r>
          </a:p>
          <a:p>
            <a:endParaRPr lang="en-US" dirty="0"/>
          </a:p>
          <a:p>
            <a:endParaRPr lang="en-US" dirty="0"/>
          </a:p>
        </p:txBody>
      </p:sp>
      <p:sp>
        <p:nvSpPr>
          <p:cNvPr id="4" name="Content Placeholder 2"/>
          <p:cNvSpPr txBox="1">
            <a:spLocks/>
          </p:cNvSpPr>
          <p:nvPr/>
        </p:nvSpPr>
        <p:spPr>
          <a:xfrm>
            <a:off x="975359" y="2667000"/>
            <a:ext cx="7543801" cy="335449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v"/>
            </a:pPr>
            <a:r>
              <a:rPr lang="en-US" sz="2800" smtClean="0"/>
              <a:t> </a:t>
            </a:r>
          </a:p>
          <a:p>
            <a:endParaRPr lang="en-US" dirty="0"/>
          </a:p>
        </p:txBody>
      </p:sp>
    </p:spTree>
    <p:extLst>
      <p:ext uri="{BB962C8B-B14F-4D97-AF65-F5344CB8AC3E}">
        <p14:creationId xmlns:p14="http://schemas.microsoft.com/office/powerpoint/2010/main" val="2828764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6.  Approval of RSAI  NE region platform of priorities</a:t>
            </a:r>
          </a:p>
          <a:p>
            <a:pPr marL="201168" lvl="1" indent="0">
              <a:buNone/>
            </a:pPr>
            <a:endParaRPr lang="en-US" sz="2000" dirty="0" smtClean="0"/>
          </a:p>
          <a:p>
            <a:pPr marL="201168" lvl="1" indent="0">
              <a:buNone/>
            </a:pPr>
            <a:r>
              <a:rPr lang="en-US" sz="2000" dirty="0" smtClean="0"/>
              <a:t>	motion_____________      </a:t>
            </a:r>
            <a:r>
              <a:rPr lang="en-US" sz="2000" dirty="0"/>
              <a:t>second ___________</a:t>
            </a:r>
          </a:p>
          <a:p>
            <a:pPr lvl="1"/>
            <a:endParaRPr lang="en-US" dirty="0" smtClean="0"/>
          </a:p>
          <a:p>
            <a:pPr lvl="1"/>
            <a:endParaRPr lang="en-US" dirty="0"/>
          </a:p>
          <a:p>
            <a:pPr lvl="1"/>
            <a:endParaRPr lang="en-US" dirty="0" smtClean="0"/>
          </a:p>
          <a:p>
            <a:pPr lvl="1"/>
            <a:endParaRPr lang="en-US" dirty="0"/>
          </a:p>
          <a:p>
            <a:pPr marL="201168" lvl="1" indent="0">
              <a:buNone/>
            </a:pPr>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9085438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7.  Any Other Business?</a:t>
            </a:r>
          </a:p>
          <a:p>
            <a:endParaRPr lang="en-US" sz="2000" dirty="0"/>
          </a:p>
          <a:p>
            <a:endParaRPr lang="en-US" dirty="0" smtClean="0"/>
          </a:p>
          <a:p>
            <a:endParaRPr lang="en-US" sz="2000" dirty="0"/>
          </a:p>
          <a:p>
            <a:endParaRPr lang="en-US" dirty="0" smtClean="0"/>
          </a:p>
          <a:p>
            <a:endParaRPr lang="en-US" sz="2000" dirty="0"/>
          </a:p>
          <a:p>
            <a:r>
              <a:rPr lang="en-US" dirty="0" smtClean="0"/>
              <a:t>8.  Motion to Adjourn   _____________ Second ___________</a:t>
            </a:r>
          </a:p>
          <a:p>
            <a:endParaRPr lang="en-US" sz="2000" dirty="0"/>
          </a:p>
          <a:p>
            <a:endParaRPr lang="en-US" dirty="0" smtClean="0"/>
          </a:p>
          <a:p>
            <a:endParaRPr lang="en-US" sz="2000" dirty="0"/>
          </a:p>
          <a:p>
            <a:endParaRPr lang="en-US" sz="2000" dirty="0"/>
          </a:p>
          <a:p>
            <a:pPr lvl="1"/>
            <a:endParaRPr lang="en-US" dirty="0" smtClean="0"/>
          </a:p>
          <a:p>
            <a:pPr lvl="1"/>
            <a:endParaRPr lang="en-US" dirty="0"/>
          </a:p>
          <a:p>
            <a:pPr lvl="1"/>
            <a:endParaRPr lang="en-US" dirty="0" smtClean="0"/>
          </a:p>
          <a:p>
            <a:pPr lvl="1"/>
            <a:endParaRPr lang="en-US" dirty="0"/>
          </a:p>
          <a:p>
            <a:pPr marL="201168" lvl="1" indent="0">
              <a:buNone/>
            </a:pPr>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51103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Voting / Reactions</a:t>
            </a:r>
            <a:endParaRPr lang="en-US" dirty="0"/>
          </a:p>
        </p:txBody>
      </p:sp>
      <p:pic>
        <p:nvPicPr>
          <p:cNvPr id="5" name="Content Placeholder 4"/>
          <p:cNvPicPr>
            <a:picLocks noGrp="1" noChangeAspect="1"/>
          </p:cNvPicPr>
          <p:nvPr>
            <p:ph sz="half" idx="1"/>
          </p:nvPr>
        </p:nvPicPr>
        <p:blipFill>
          <a:blip r:embed="rId2"/>
          <a:stretch>
            <a:fillRect/>
          </a:stretch>
        </p:blipFill>
        <p:spPr>
          <a:xfrm>
            <a:off x="914400" y="2133600"/>
            <a:ext cx="5122983" cy="3505200"/>
          </a:xfrm>
          <a:prstGeom prst="rect">
            <a:avLst/>
          </a:prstGeom>
        </p:spPr>
      </p:pic>
      <p:sp>
        <p:nvSpPr>
          <p:cNvPr id="6" name="TextBox 5"/>
          <p:cNvSpPr txBox="1"/>
          <p:nvPr/>
        </p:nvSpPr>
        <p:spPr>
          <a:xfrm>
            <a:off x="6461760" y="1762541"/>
            <a:ext cx="1905000" cy="4247317"/>
          </a:xfrm>
          <a:prstGeom prst="rect">
            <a:avLst/>
          </a:prstGeom>
          <a:noFill/>
        </p:spPr>
        <p:txBody>
          <a:bodyPr wrap="square" rtlCol="0">
            <a:spAutoFit/>
          </a:bodyPr>
          <a:lstStyle/>
          <a:p>
            <a:r>
              <a:rPr lang="en-US" dirty="0" smtClean="0"/>
              <a:t>Thumbs up will be used for any votes taken.  </a:t>
            </a:r>
          </a:p>
          <a:p>
            <a:endParaRPr lang="en-US" dirty="0"/>
          </a:p>
          <a:p>
            <a:r>
              <a:rPr lang="en-US" dirty="0" smtClean="0"/>
              <a:t>Under the reactions button at the bottom tool bar, you can click on the thumbs up. </a:t>
            </a:r>
          </a:p>
          <a:p>
            <a:endParaRPr lang="en-US" dirty="0"/>
          </a:p>
          <a:p>
            <a:r>
              <a:rPr lang="en-US" dirty="0" smtClean="0"/>
              <a:t>Keep it up there (or if it clicks off on its own, select it again, until we get a count. </a:t>
            </a:r>
            <a:endParaRPr lang="en-US" dirty="0"/>
          </a:p>
        </p:txBody>
      </p:sp>
    </p:spTree>
    <p:extLst>
      <p:ext uri="{BB962C8B-B14F-4D97-AF65-F5344CB8AC3E}">
        <p14:creationId xmlns:p14="http://schemas.microsoft.com/office/powerpoint/2010/main" val="344759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THANK YOU FOR YOUR VOICE</a:t>
            </a:r>
            <a:br>
              <a:rPr lang="en-US" b="1" dirty="0" smtClean="0"/>
            </a:br>
            <a:r>
              <a:rPr lang="en-US" b="1" dirty="0" smtClean="0"/>
              <a:t>on behalf of rural students!</a:t>
            </a:r>
            <a:endParaRPr lang="en-US" b="1" dirty="0"/>
          </a:p>
        </p:txBody>
      </p:sp>
      <p:sp>
        <p:nvSpPr>
          <p:cNvPr id="3" name="Content Placeholder 2"/>
          <p:cNvSpPr>
            <a:spLocks noGrp="1"/>
          </p:cNvSpPr>
          <p:nvPr>
            <p:ph idx="1"/>
          </p:nvPr>
        </p:nvSpPr>
        <p:spPr>
          <a:xfrm>
            <a:off x="822959" y="2667000"/>
            <a:ext cx="7543801" cy="3202094"/>
          </a:xfrm>
        </p:spPr>
        <p:txBody>
          <a:bodyPr>
            <a:normAutofit lnSpcReduction="10000"/>
          </a:bodyPr>
          <a:lstStyle/>
          <a:p>
            <a:pPr algn="ctr"/>
            <a:r>
              <a:rPr lang="en-US" sz="2800" dirty="0" smtClean="0"/>
              <a:t>Stay connected through the Interim and into the Legislative Session  </a:t>
            </a:r>
          </a:p>
          <a:p>
            <a:pPr algn="ctr"/>
            <a:r>
              <a:rPr lang="en-US" sz="2800" dirty="0" smtClean="0"/>
              <a:t>Let us know what you need to beef up your advocacy efforts. </a:t>
            </a:r>
          </a:p>
          <a:p>
            <a:endParaRPr lang="en-US" b="1" dirty="0" smtClean="0"/>
          </a:p>
          <a:p>
            <a:r>
              <a:rPr lang="en-US" b="1" dirty="0" smtClean="0"/>
              <a:t>Professional </a:t>
            </a:r>
            <a:r>
              <a:rPr lang="en-US" b="1" dirty="0"/>
              <a:t>Advocate</a:t>
            </a:r>
          </a:p>
          <a:p>
            <a:pPr>
              <a:spcBef>
                <a:spcPts val="0"/>
              </a:spcBef>
            </a:pPr>
            <a:r>
              <a:rPr lang="en-US" dirty="0"/>
              <a:t>Margaret Buckton, </a:t>
            </a:r>
            <a:r>
              <a:rPr lang="en-US" dirty="0" smtClean="0">
                <a:hlinkClick r:id="rId2"/>
              </a:rPr>
              <a:t>margaret@iowaschoolfinance.com</a:t>
            </a:r>
            <a:r>
              <a:rPr lang="en-US" dirty="0" smtClean="0"/>
              <a:t>  </a:t>
            </a:r>
          </a:p>
          <a:p>
            <a:pPr>
              <a:spcBef>
                <a:spcPts val="0"/>
              </a:spcBef>
            </a:pPr>
            <a:r>
              <a:rPr lang="en-US" dirty="0" smtClean="0"/>
              <a:t>1201 </a:t>
            </a:r>
            <a:r>
              <a:rPr lang="en-US" dirty="0"/>
              <a:t>63rd Street, Des Moines, IA </a:t>
            </a:r>
            <a:r>
              <a:rPr lang="en-US" dirty="0" smtClean="0"/>
              <a:t>50311 (515) 201-3755 cell</a:t>
            </a:r>
            <a:endParaRPr lang="en-US" sz="2800" dirty="0" smtClean="0"/>
          </a:p>
          <a:p>
            <a:endParaRPr lang="en-US" dirty="0"/>
          </a:p>
        </p:txBody>
      </p:sp>
    </p:spTree>
    <p:extLst>
      <p:ext uri="{BB962C8B-B14F-4D97-AF65-F5344CB8AC3E}">
        <p14:creationId xmlns:p14="http://schemas.microsoft.com/office/powerpoint/2010/main" val="3353773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smtClean="0"/>
              <a:t>RSAI Regional Meeting </a:t>
            </a:r>
            <a:br>
              <a:rPr lang="en-US" b="1" dirty="0" smtClean="0"/>
            </a:br>
            <a:r>
              <a:rPr lang="en-US" b="1" dirty="0" smtClean="0"/>
              <a:t>NW Region</a:t>
            </a:r>
            <a:br>
              <a:rPr lang="en-US" b="1" dirty="0" smtClean="0"/>
            </a:br>
            <a:r>
              <a:rPr lang="en-US" b="1" dirty="0" smtClean="0"/>
              <a:t>May 19, 2020</a:t>
            </a:r>
            <a:endParaRPr lang="en-US" b="1" dirty="0"/>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1088319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76800"/>
            <a:ext cx="7543800" cy="1450757"/>
          </a:xfrm>
        </p:spPr>
        <p:txBody>
          <a:bodyPr>
            <a:normAutofit fontScale="90000"/>
          </a:bodyPr>
          <a:lstStyle/>
          <a:p>
            <a:pPr algn="ctr"/>
            <a:r>
              <a:rPr lang="en-US" b="1" u="sng" dirty="0" smtClean="0"/>
              <a:t>RSAI Team</a:t>
            </a:r>
            <a:br>
              <a:rPr lang="en-US" b="1" u="sng" dirty="0" smtClean="0"/>
            </a:br>
            <a:r>
              <a:rPr lang="en-US" sz="4000" b="1" dirty="0" smtClean="0"/>
              <a:t>Bob Olson, NE Region Rep</a:t>
            </a:r>
            <a:br>
              <a:rPr lang="en-US" sz="4000" b="1" dirty="0" smtClean="0"/>
            </a:br>
            <a:r>
              <a:rPr lang="en-US" sz="4000" b="1" dirty="0" smtClean="0"/>
              <a:t>Scott Williamson</a:t>
            </a:r>
            <a:r>
              <a:rPr lang="en-US" dirty="0" smtClean="0"/>
              <a:t>, </a:t>
            </a:r>
            <a:r>
              <a:rPr lang="en-US" sz="4000" b="1" dirty="0" smtClean="0"/>
              <a:t>Legislative Rep</a:t>
            </a:r>
            <a:br>
              <a:rPr lang="en-US" sz="4000" b="1" dirty="0" smtClean="0"/>
            </a:br>
            <a:r>
              <a:rPr lang="en-US" sz="4000" b="1" dirty="0" smtClean="0"/>
              <a:t/>
            </a:r>
            <a:br>
              <a:rPr lang="en-US" sz="4000" b="1" dirty="0" smtClean="0"/>
            </a:br>
            <a:r>
              <a:rPr lang="en-US" sz="4000" b="1" dirty="0" smtClean="0"/>
              <a:t>Jen Albers, Administrator</a:t>
            </a:r>
            <a:br>
              <a:rPr lang="en-US" sz="4000" b="1" dirty="0" smtClean="0"/>
            </a:br>
            <a:r>
              <a:rPr lang="en-US" sz="4000" b="1" dirty="0" smtClean="0"/>
              <a:t>Larry Sigel, ISFIS Partner</a:t>
            </a:r>
            <a:br>
              <a:rPr lang="en-US" sz="4000" b="1" dirty="0" smtClean="0"/>
            </a:br>
            <a:r>
              <a:rPr lang="en-US" sz="4000" b="1" dirty="0"/>
              <a:t>Margaret Buckton, Professional </a:t>
            </a:r>
            <a:r>
              <a:rPr lang="en-US" sz="4000" b="1" dirty="0" smtClean="0"/>
              <a:t>Advocate</a:t>
            </a:r>
            <a:br>
              <a:rPr lang="en-US" sz="4000" b="1" dirty="0" smtClean="0"/>
            </a:br>
            <a:r>
              <a:rPr lang="en-US" sz="4000" b="1" dirty="0" smtClean="0"/>
              <a:t>Dave </a:t>
            </a:r>
            <a:r>
              <a:rPr lang="en-US" sz="4000" b="1" dirty="0" err="1" smtClean="0"/>
              <a:t>Daughton</a:t>
            </a:r>
            <a:r>
              <a:rPr lang="en-US" sz="4000" b="1" dirty="0" smtClean="0"/>
              <a:t>, Legislative Advocate</a:t>
            </a:r>
            <a:br>
              <a:rPr lang="en-US" sz="4000" b="1" dirty="0" smtClean="0"/>
            </a:br>
            <a:endParaRPr lang="en-US" b="1" dirty="0"/>
          </a:p>
        </p:txBody>
      </p:sp>
      <p:pic>
        <p:nvPicPr>
          <p:cNvPr id="4" name="Picture 3"/>
          <p:cNvPicPr>
            <a:picLocks noChangeAspect="1"/>
          </p:cNvPicPr>
          <p:nvPr/>
        </p:nvPicPr>
        <p:blipFill>
          <a:blip r:embed="rId2"/>
          <a:stretch>
            <a:fillRect/>
          </a:stretch>
        </p:blipFill>
        <p:spPr>
          <a:xfrm>
            <a:off x="457200" y="152400"/>
            <a:ext cx="7392041" cy="1219306"/>
          </a:xfrm>
          <a:prstGeom prst="rect">
            <a:avLst/>
          </a:prstGeom>
        </p:spPr>
      </p:pic>
    </p:spTree>
    <p:extLst>
      <p:ext uri="{BB962C8B-B14F-4D97-AF65-F5344CB8AC3E}">
        <p14:creationId xmlns:p14="http://schemas.microsoft.com/office/powerpoint/2010/main" val="1434332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Name		____________________________________</a:t>
            </a:r>
          </a:p>
          <a:p>
            <a:r>
              <a:rPr lang="en-US" dirty="0" smtClean="0"/>
              <a:t>District Role	____________________________________</a:t>
            </a:r>
          </a:p>
          <a:p>
            <a:r>
              <a:rPr lang="en-US" dirty="0" smtClean="0"/>
              <a:t>One great thing about rural education</a:t>
            </a:r>
          </a:p>
          <a:p>
            <a:r>
              <a:rPr lang="en-US" dirty="0"/>
              <a:t> </a:t>
            </a:r>
            <a:r>
              <a:rPr lang="en-US" dirty="0" smtClean="0"/>
              <a:t>                             ____________________________________</a:t>
            </a:r>
          </a:p>
          <a:p>
            <a:r>
              <a:rPr lang="en-US" dirty="0"/>
              <a:t> </a:t>
            </a:r>
            <a:r>
              <a:rPr lang="en-US" dirty="0" smtClean="0"/>
              <a:t>                             ____________________________________</a:t>
            </a:r>
            <a:endParaRPr lang="en-US" dirty="0"/>
          </a:p>
        </p:txBody>
      </p:sp>
    </p:spTree>
    <p:extLst>
      <p:ext uri="{BB962C8B-B14F-4D97-AF65-F5344CB8AC3E}">
        <p14:creationId xmlns:p14="http://schemas.microsoft.com/office/powerpoint/2010/main" val="2026391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 uploaded in your chat window</a:t>
            </a:r>
            <a:endParaRPr lang="en-US" dirty="0"/>
          </a:p>
        </p:txBody>
      </p:sp>
      <p:sp>
        <p:nvSpPr>
          <p:cNvPr id="3" name="Content Placeholder 2"/>
          <p:cNvSpPr>
            <a:spLocks noGrp="1"/>
          </p:cNvSpPr>
          <p:nvPr>
            <p:ph idx="1"/>
          </p:nvPr>
        </p:nvSpPr>
        <p:spPr/>
        <p:txBody>
          <a:bodyPr/>
          <a:lstStyle/>
          <a:p>
            <a:r>
              <a:rPr lang="en-US" dirty="0" smtClean="0"/>
              <a:t>Bob will chair the meeting</a:t>
            </a:r>
          </a:p>
          <a:p>
            <a:r>
              <a:rPr lang="en-US" dirty="0" smtClean="0"/>
              <a:t>Vote with thumbs up</a:t>
            </a:r>
          </a:p>
          <a:p>
            <a:r>
              <a:rPr lang="en-US" dirty="0" smtClean="0"/>
              <a:t>If there’s any doubt, we’ll take an official vote via poll question or chat</a:t>
            </a:r>
            <a:endParaRPr lang="en-US" dirty="0"/>
          </a:p>
        </p:txBody>
      </p:sp>
    </p:spTree>
    <p:extLst>
      <p:ext uri="{BB962C8B-B14F-4D97-AF65-F5344CB8AC3E}">
        <p14:creationId xmlns:p14="http://schemas.microsoft.com/office/powerpoint/2010/main" val="350547289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30800</TotalTime>
  <Words>2700</Words>
  <Application>Microsoft Office PowerPoint</Application>
  <PresentationFormat>On-screen Show (4:3)</PresentationFormat>
  <Paragraphs>274</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Wingdings</vt:lpstr>
      <vt:lpstr>Retrospect</vt:lpstr>
      <vt:lpstr>RSAI Regional Meeting  NW Region May 19, 2020</vt:lpstr>
      <vt:lpstr>New to Zoom </vt:lpstr>
      <vt:lpstr>Breakout Rooms for conversation</vt:lpstr>
      <vt:lpstr>Chat    </vt:lpstr>
      <vt:lpstr>Voting / Reactions</vt:lpstr>
      <vt:lpstr>RSAI Regional Meeting  NW Region May 19, 2020</vt:lpstr>
      <vt:lpstr>RSAI Team Bob Olson, NE Region Rep Scott Williamson, Legislative Rep  Jen Albers, Administrator Larry Sigel, ISFIS Partner Margaret Buckton, Professional Advocate Dave Daughton, Legislative Advocate </vt:lpstr>
      <vt:lpstr>Introductions</vt:lpstr>
      <vt:lpstr>Agenda – uploaded in your chat window</vt:lpstr>
      <vt:lpstr>PowerPoint Presentation</vt:lpstr>
      <vt:lpstr>PowerPoint Presentation</vt:lpstr>
      <vt:lpstr>PowerPoint Presentation</vt:lpstr>
      <vt:lpstr>PowerPoint Presentation</vt:lpstr>
      <vt:lpstr>PowerPoint Presentation</vt:lpstr>
      <vt:lpstr>Recent Accomplishments Benefiting Rural Districts </vt:lpstr>
      <vt:lpstr>2020 Session</vt:lpstr>
      <vt:lpstr>School Funding</vt:lpstr>
      <vt:lpstr>Action and  Comments</vt:lpstr>
      <vt:lpstr>Student Mental Health</vt:lpstr>
      <vt:lpstr>Action and  Comments</vt:lpstr>
      <vt:lpstr>Educator and Staff Shortage</vt:lpstr>
      <vt:lpstr>Action and  Comments</vt:lpstr>
      <vt:lpstr>Transportation Equity Formula Equality</vt:lpstr>
      <vt:lpstr>Action and  Comments</vt:lpstr>
      <vt:lpstr>Funding/Equity for At-risk Students</vt:lpstr>
      <vt:lpstr>Action and  Comments</vt:lpstr>
      <vt:lpstr>Reorganization and Whole Grade Sharing Incentives Extension</vt:lpstr>
      <vt:lpstr>Sharing and Reorganization </vt:lpstr>
      <vt:lpstr>Quality Preschool at 1.0 Weighting</vt:lpstr>
      <vt:lpstr>Action     Comments</vt:lpstr>
      <vt:lpstr>School Safety</vt:lpstr>
      <vt:lpstr>School Safety</vt:lpstr>
      <vt:lpstr>Bonding Vote: Simple Majority</vt:lpstr>
      <vt:lpstr>PowerPoint Presentation</vt:lpstr>
      <vt:lpstr>Other Issues</vt:lpstr>
      <vt:lpstr>2020 Session: Resumes June 3</vt:lpstr>
      <vt:lpstr>PowerPoint Presentation</vt:lpstr>
      <vt:lpstr>PowerPoint Presentation</vt:lpstr>
      <vt:lpstr>Pandemic highlights gaps in internet access</vt:lpstr>
      <vt:lpstr>PowerPoint Presentation</vt:lpstr>
      <vt:lpstr>PowerPoint Presentation</vt:lpstr>
      <vt:lpstr>RSAI 2020 Legislative Priorities</vt:lpstr>
      <vt:lpstr>PowerPoint Presentation</vt:lpstr>
      <vt:lpstr>PowerPoint Presentation</vt:lpstr>
      <vt:lpstr>RSAI 2020 Priorities</vt:lpstr>
      <vt:lpstr>Additional Priorities mentioned from small groups</vt:lpstr>
      <vt:lpstr>New Priorities</vt:lpstr>
      <vt:lpstr>PowerPoint Presentation</vt:lpstr>
      <vt:lpstr>PowerPoint Presentation</vt:lpstr>
      <vt:lpstr>THANK YOU FOR YOUR VOICE on behalf of rural students!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Jen</cp:lastModifiedBy>
  <cp:revision>2077</cp:revision>
  <cp:lastPrinted>2018-10-19T20:55:07Z</cp:lastPrinted>
  <dcterms:created xsi:type="dcterms:W3CDTF">2014-07-14T21:17:36Z</dcterms:created>
  <dcterms:modified xsi:type="dcterms:W3CDTF">2020-05-15T14:07:28Z</dcterms:modified>
</cp:coreProperties>
</file>