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64" d="100"/>
          <a:sy n="164" d="100"/>
        </p:scale>
        <p:origin x="-114" y="-1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414343768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 name="Shape 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7" name="Shape 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rot="10800000" flipH="1">
            <a:off x="0" y="3093234"/>
            <a:ext cx="8458200" cy="712499"/>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10" name="Shape 10"/>
          <p:cNvSpPr txBox="1">
            <a:spLocks noGrp="1"/>
          </p:cNvSpPr>
          <p:nvPr>
            <p:ph type="ctrTitle"/>
          </p:nvPr>
        </p:nvSpPr>
        <p:spPr>
          <a:xfrm>
            <a:off x="685800" y="1300757"/>
            <a:ext cx="7772400" cy="1684199"/>
          </a:xfrm>
          <a:prstGeom prst="rect">
            <a:avLst/>
          </a:prstGeom>
        </p:spPr>
        <p:txBody>
          <a:bodyPr lIns="91425" tIns="91425" rIns="91425" bIns="91425" anchor="b" anchorCtr="0"/>
          <a:lstStyle>
            <a:lvl1pPr>
              <a:spcBef>
                <a:spcPts val="0"/>
              </a:spcBef>
              <a:buClr>
                <a:schemeClr val="dk2"/>
              </a:buClr>
              <a:buSzPct val="100000"/>
              <a:defRPr sz="7200">
                <a:solidFill>
                  <a:schemeClr val="dk2"/>
                </a:solidFill>
              </a:defRPr>
            </a:lvl1pPr>
            <a:lvl2pPr>
              <a:spcBef>
                <a:spcPts val="0"/>
              </a:spcBef>
              <a:buClr>
                <a:schemeClr val="dk2"/>
              </a:buClr>
              <a:buSzPct val="100000"/>
              <a:defRPr sz="7200">
                <a:solidFill>
                  <a:schemeClr val="dk2"/>
                </a:solidFill>
              </a:defRPr>
            </a:lvl2pPr>
            <a:lvl3pPr>
              <a:spcBef>
                <a:spcPts val="0"/>
              </a:spcBef>
              <a:buClr>
                <a:schemeClr val="dk2"/>
              </a:buClr>
              <a:buSzPct val="100000"/>
              <a:defRPr sz="7200">
                <a:solidFill>
                  <a:schemeClr val="dk2"/>
                </a:solidFill>
              </a:defRPr>
            </a:lvl3pPr>
            <a:lvl4pPr>
              <a:spcBef>
                <a:spcPts val="0"/>
              </a:spcBef>
              <a:buClr>
                <a:schemeClr val="dk2"/>
              </a:buClr>
              <a:buSzPct val="100000"/>
              <a:defRPr sz="7200">
                <a:solidFill>
                  <a:schemeClr val="dk2"/>
                </a:solidFill>
              </a:defRPr>
            </a:lvl4pPr>
            <a:lvl5pPr>
              <a:spcBef>
                <a:spcPts val="0"/>
              </a:spcBef>
              <a:buClr>
                <a:schemeClr val="dk2"/>
              </a:buClr>
              <a:buSzPct val="100000"/>
              <a:defRPr sz="7200">
                <a:solidFill>
                  <a:schemeClr val="dk2"/>
                </a:solidFill>
              </a:defRPr>
            </a:lvl5pPr>
            <a:lvl6pPr>
              <a:spcBef>
                <a:spcPts val="0"/>
              </a:spcBef>
              <a:buClr>
                <a:schemeClr val="dk2"/>
              </a:buClr>
              <a:buSzPct val="100000"/>
              <a:defRPr sz="7200">
                <a:solidFill>
                  <a:schemeClr val="dk2"/>
                </a:solidFill>
              </a:defRPr>
            </a:lvl6pPr>
            <a:lvl7pPr>
              <a:spcBef>
                <a:spcPts val="0"/>
              </a:spcBef>
              <a:buClr>
                <a:schemeClr val="dk2"/>
              </a:buClr>
              <a:buSzPct val="100000"/>
              <a:defRPr sz="7200">
                <a:solidFill>
                  <a:schemeClr val="dk2"/>
                </a:solidFill>
              </a:defRPr>
            </a:lvl7pPr>
            <a:lvl8pPr>
              <a:spcBef>
                <a:spcPts val="0"/>
              </a:spcBef>
              <a:buClr>
                <a:schemeClr val="dk2"/>
              </a:buClr>
              <a:buSzPct val="100000"/>
              <a:defRPr sz="7200">
                <a:solidFill>
                  <a:schemeClr val="dk2"/>
                </a:solidFill>
              </a:defRPr>
            </a:lvl8pPr>
            <a:lvl9pPr>
              <a:spcBef>
                <a:spcPts val="0"/>
              </a:spcBef>
              <a:buClr>
                <a:schemeClr val="dk2"/>
              </a:buClr>
              <a:buSzPct val="100000"/>
              <a:defRPr sz="7200">
                <a:solidFill>
                  <a:schemeClr val="dk2"/>
                </a:solidFill>
              </a:defRPr>
            </a:lvl9pPr>
          </a:lstStyle>
          <a:p>
            <a:endParaRPr/>
          </a:p>
        </p:txBody>
      </p:sp>
      <p:sp>
        <p:nvSpPr>
          <p:cNvPr id="11" name="Shape 11"/>
          <p:cNvSpPr txBox="1">
            <a:spLocks noGrp="1"/>
          </p:cNvSpPr>
          <p:nvPr>
            <p:ph type="subTitle" idx="1"/>
          </p:nvPr>
        </p:nvSpPr>
        <p:spPr>
          <a:xfrm>
            <a:off x="685800" y="3093357"/>
            <a:ext cx="7772400" cy="712499"/>
          </a:xfrm>
          <a:prstGeom prst="rect">
            <a:avLst/>
          </a:prstGeom>
        </p:spPr>
        <p:txBody>
          <a:bodyPr lIns="91425" tIns="91425" rIns="91425" bIns="91425" anchor="ctr" anchorCtr="0"/>
          <a:lstStyle>
            <a:lvl1pPr>
              <a:spcBef>
                <a:spcPts val="0"/>
              </a:spcBef>
              <a:buClr>
                <a:schemeClr val="lt2"/>
              </a:buClr>
              <a:buNone/>
              <a:defRPr b="1">
                <a:solidFill>
                  <a:schemeClr val="lt2"/>
                </a:solidFill>
              </a:defRPr>
            </a:lvl1pPr>
            <a:lvl2pPr>
              <a:spcBef>
                <a:spcPts val="0"/>
              </a:spcBef>
              <a:buClr>
                <a:schemeClr val="lt2"/>
              </a:buClr>
              <a:buSzPct val="100000"/>
              <a:buNone/>
              <a:defRPr sz="3000" b="1">
                <a:solidFill>
                  <a:schemeClr val="lt2"/>
                </a:solidFill>
              </a:defRPr>
            </a:lvl2pPr>
            <a:lvl3pPr>
              <a:spcBef>
                <a:spcPts val="0"/>
              </a:spcBef>
              <a:buClr>
                <a:schemeClr val="lt2"/>
              </a:buClr>
              <a:buSzPct val="100000"/>
              <a:buNone/>
              <a:defRPr sz="3000" b="1">
                <a:solidFill>
                  <a:schemeClr val="lt2"/>
                </a:solidFill>
              </a:defRPr>
            </a:lvl3pPr>
            <a:lvl4pPr>
              <a:spcBef>
                <a:spcPts val="0"/>
              </a:spcBef>
              <a:buClr>
                <a:schemeClr val="lt2"/>
              </a:buClr>
              <a:buSzPct val="100000"/>
              <a:buNone/>
              <a:defRPr sz="3000" b="1">
                <a:solidFill>
                  <a:schemeClr val="lt2"/>
                </a:solidFill>
              </a:defRPr>
            </a:lvl4pPr>
            <a:lvl5pPr>
              <a:spcBef>
                <a:spcPts val="0"/>
              </a:spcBef>
              <a:buClr>
                <a:schemeClr val="lt2"/>
              </a:buClr>
              <a:buSzPct val="100000"/>
              <a:buNone/>
              <a:defRPr sz="3000" b="1">
                <a:solidFill>
                  <a:schemeClr val="lt2"/>
                </a:solidFill>
              </a:defRPr>
            </a:lvl5pPr>
            <a:lvl6pPr>
              <a:spcBef>
                <a:spcPts val="0"/>
              </a:spcBef>
              <a:buClr>
                <a:schemeClr val="lt2"/>
              </a:buClr>
              <a:buSzPct val="100000"/>
              <a:buNone/>
              <a:defRPr sz="3000" b="1">
                <a:solidFill>
                  <a:schemeClr val="lt2"/>
                </a:solidFill>
              </a:defRPr>
            </a:lvl6pPr>
            <a:lvl7pPr>
              <a:spcBef>
                <a:spcPts val="0"/>
              </a:spcBef>
              <a:buClr>
                <a:schemeClr val="lt2"/>
              </a:buClr>
              <a:buSzPct val="100000"/>
              <a:buNone/>
              <a:defRPr sz="3000" b="1">
                <a:solidFill>
                  <a:schemeClr val="lt2"/>
                </a:solidFill>
              </a:defRPr>
            </a:lvl7pPr>
            <a:lvl8pPr>
              <a:spcBef>
                <a:spcPts val="0"/>
              </a:spcBef>
              <a:buClr>
                <a:schemeClr val="lt2"/>
              </a:buClr>
              <a:buSzPct val="100000"/>
              <a:buNone/>
              <a:defRPr sz="3000" b="1">
                <a:solidFill>
                  <a:schemeClr val="lt2"/>
                </a:solidFill>
              </a:defRPr>
            </a:lvl8pPr>
            <a:lvl9pPr>
              <a:spcBef>
                <a:spcPts val="0"/>
              </a:spcBef>
              <a:buClr>
                <a:schemeClr val="lt2"/>
              </a:buClr>
              <a:buSzPct val="100000"/>
              <a:buNone/>
              <a:defRPr sz="3000" b="1">
                <a:solidFill>
                  <a:schemeClr val="lt2"/>
                </a:solidFill>
              </a:defRPr>
            </a:lvl9pPr>
          </a:lstStyle>
          <a:p>
            <a:endParaRPr/>
          </a:p>
        </p:txBody>
      </p:sp>
      <p:sp>
        <p:nvSpPr>
          <p:cNvPr id="12" name="Shape 12"/>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p:nvPr/>
        </p:nvSpPr>
        <p:spPr>
          <a:xfrm>
            <a:off x="0" y="205977"/>
            <a:ext cx="8686800" cy="11655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15" name="Shape 15"/>
          <p:cNvSpPr txBox="1">
            <a:spLocks noGrp="1"/>
          </p:cNvSpPr>
          <p:nvPr>
            <p:ph type="title"/>
          </p:nvPr>
        </p:nvSpPr>
        <p:spPr>
          <a:xfrm>
            <a:off x="457200" y="205977"/>
            <a:ext cx="8229600" cy="11414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1"/>
          </p:nvPr>
        </p:nvSpPr>
        <p:spPr>
          <a:xfrm>
            <a:off x="457200" y="1460499"/>
            <a:ext cx="8229600" cy="34652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8"/>
        <p:cNvGrpSpPr/>
        <p:nvPr/>
      </p:nvGrpSpPr>
      <p:grpSpPr>
        <a:xfrm>
          <a:off x="0" y="0"/>
          <a:ext cx="0" cy="0"/>
          <a:chOff x="0" y="0"/>
          <a:chExt cx="0" cy="0"/>
        </a:xfrm>
      </p:grpSpPr>
      <p:sp>
        <p:nvSpPr>
          <p:cNvPr id="19" name="Shape 19"/>
          <p:cNvSpPr/>
          <p:nvPr/>
        </p:nvSpPr>
        <p:spPr>
          <a:xfrm>
            <a:off x="0" y="205977"/>
            <a:ext cx="8686800" cy="11655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20" name="Shape 20"/>
          <p:cNvSpPr txBox="1">
            <a:spLocks noGrp="1"/>
          </p:cNvSpPr>
          <p:nvPr>
            <p:ph type="title"/>
          </p:nvPr>
        </p:nvSpPr>
        <p:spPr>
          <a:xfrm>
            <a:off x="457200" y="205977"/>
            <a:ext cx="8229600" cy="11414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457200" y="1460499"/>
            <a:ext cx="4030200" cy="34652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body" idx="2"/>
          </p:nvPr>
        </p:nvSpPr>
        <p:spPr>
          <a:xfrm>
            <a:off x="4656667" y="1461908"/>
            <a:ext cx="4030200" cy="34652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p:nvPr/>
        </p:nvSpPr>
        <p:spPr>
          <a:xfrm>
            <a:off x="0" y="205977"/>
            <a:ext cx="8686800" cy="11655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26" name="Shape 26"/>
          <p:cNvSpPr txBox="1">
            <a:spLocks noGrp="1"/>
          </p:cNvSpPr>
          <p:nvPr>
            <p:ph type="title"/>
          </p:nvPr>
        </p:nvSpPr>
        <p:spPr>
          <a:xfrm>
            <a:off x="457200" y="205977"/>
            <a:ext cx="8229600" cy="11414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7" name="Shape 27"/>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8"/>
        <p:cNvGrpSpPr/>
        <p:nvPr/>
      </p:nvGrpSpPr>
      <p:grpSpPr>
        <a:xfrm>
          <a:off x="0" y="0"/>
          <a:ext cx="0" cy="0"/>
          <a:chOff x="0" y="0"/>
          <a:chExt cx="0" cy="0"/>
        </a:xfrm>
      </p:grpSpPr>
      <p:sp>
        <p:nvSpPr>
          <p:cNvPr id="29" name="Shape 29"/>
          <p:cNvSpPr/>
          <p:nvPr/>
        </p:nvSpPr>
        <p:spPr>
          <a:xfrm>
            <a:off x="0" y="4406309"/>
            <a:ext cx="8686800" cy="519599"/>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30" name="Shape 30"/>
          <p:cNvSpPr txBox="1">
            <a:spLocks noGrp="1"/>
          </p:cNvSpPr>
          <p:nvPr>
            <p:ph type="body" idx="1"/>
          </p:nvPr>
        </p:nvSpPr>
        <p:spPr>
          <a:xfrm>
            <a:off x="457200" y="4406309"/>
            <a:ext cx="8229600" cy="519599"/>
          </a:xfrm>
          <a:prstGeom prst="rect">
            <a:avLst/>
          </a:prstGeom>
        </p:spPr>
        <p:txBody>
          <a:bodyPr lIns="91425" tIns="91425" rIns="91425" bIns="91425" anchor="ctr" anchorCtr="0"/>
          <a:lstStyle>
            <a:lvl1pPr>
              <a:spcBef>
                <a:spcPts val="0"/>
              </a:spcBef>
              <a:buClr>
                <a:schemeClr val="lt1"/>
              </a:buClr>
              <a:buSzPct val="100000"/>
              <a:buNone/>
              <a:defRPr sz="2400" b="1">
                <a:solidFill>
                  <a:schemeClr val="lt1"/>
                </a:solidFill>
              </a:defRPr>
            </a:lvl1pPr>
          </a:lstStyle>
          <a:p>
            <a:endParaRPr/>
          </a:p>
        </p:txBody>
      </p:sp>
      <p:sp>
        <p:nvSpPr>
          <p:cNvPr id="31" name="Shape 3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solidFill>
                  <a:schemeClr val="dk1"/>
                </a:solidFill>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
        <p:nvSpPr>
          <p:cNvPr id="33" name="Shape 3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7"/>
            <a:ext cx="8229600" cy="1141499"/>
          </a:xfrm>
          <a:prstGeom prst="rect">
            <a:avLst/>
          </a:prstGeom>
          <a:noFill/>
          <a:ln>
            <a:noFill/>
          </a:ln>
        </p:spPr>
        <p:txBody>
          <a:bodyPr lIns="91425" tIns="91425" rIns="91425" bIns="91425" anchor="b" anchorCtr="0"/>
          <a:lstStyle>
            <a:lvl1pPr>
              <a:spcBef>
                <a:spcPts val="0"/>
              </a:spcBef>
              <a:buClr>
                <a:schemeClr val="lt1"/>
              </a:buClr>
              <a:buSzPct val="100000"/>
              <a:buNone/>
              <a:defRPr sz="4800" b="1">
                <a:solidFill>
                  <a:schemeClr val="lt1"/>
                </a:solidFill>
              </a:defRPr>
            </a:lvl1pPr>
            <a:lvl2pPr>
              <a:spcBef>
                <a:spcPts val="0"/>
              </a:spcBef>
              <a:buClr>
                <a:schemeClr val="lt1"/>
              </a:buClr>
              <a:buSzPct val="100000"/>
              <a:buNone/>
              <a:defRPr sz="4800" b="1">
                <a:solidFill>
                  <a:schemeClr val="lt1"/>
                </a:solidFill>
              </a:defRPr>
            </a:lvl2pPr>
            <a:lvl3pPr>
              <a:spcBef>
                <a:spcPts val="0"/>
              </a:spcBef>
              <a:buClr>
                <a:schemeClr val="lt1"/>
              </a:buClr>
              <a:buSzPct val="100000"/>
              <a:buNone/>
              <a:defRPr sz="4800" b="1">
                <a:solidFill>
                  <a:schemeClr val="lt1"/>
                </a:solidFill>
              </a:defRPr>
            </a:lvl3pPr>
            <a:lvl4pPr>
              <a:spcBef>
                <a:spcPts val="0"/>
              </a:spcBef>
              <a:buClr>
                <a:schemeClr val="lt1"/>
              </a:buClr>
              <a:buSzPct val="100000"/>
              <a:buNone/>
              <a:defRPr sz="4800" b="1">
                <a:solidFill>
                  <a:schemeClr val="lt1"/>
                </a:solidFill>
              </a:defRPr>
            </a:lvl4pPr>
            <a:lvl5pPr>
              <a:spcBef>
                <a:spcPts val="0"/>
              </a:spcBef>
              <a:buClr>
                <a:schemeClr val="lt1"/>
              </a:buClr>
              <a:buSzPct val="100000"/>
              <a:buNone/>
              <a:defRPr sz="4800" b="1">
                <a:solidFill>
                  <a:schemeClr val="lt1"/>
                </a:solidFill>
              </a:defRPr>
            </a:lvl5pPr>
            <a:lvl6pPr>
              <a:spcBef>
                <a:spcPts val="0"/>
              </a:spcBef>
              <a:buClr>
                <a:schemeClr val="lt1"/>
              </a:buClr>
              <a:buSzPct val="100000"/>
              <a:buNone/>
              <a:defRPr sz="4800" b="1">
                <a:solidFill>
                  <a:schemeClr val="lt1"/>
                </a:solidFill>
              </a:defRPr>
            </a:lvl6pPr>
            <a:lvl7pPr>
              <a:spcBef>
                <a:spcPts val="0"/>
              </a:spcBef>
              <a:buClr>
                <a:schemeClr val="lt1"/>
              </a:buClr>
              <a:buSzPct val="100000"/>
              <a:buNone/>
              <a:defRPr sz="4800" b="1">
                <a:solidFill>
                  <a:schemeClr val="lt1"/>
                </a:solidFill>
              </a:defRPr>
            </a:lvl7pPr>
            <a:lvl8pPr>
              <a:spcBef>
                <a:spcPts val="0"/>
              </a:spcBef>
              <a:buClr>
                <a:schemeClr val="lt1"/>
              </a:buClr>
              <a:buSzPct val="100000"/>
              <a:buNone/>
              <a:defRPr sz="4800" b="1">
                <a:solidFill>
                  <a:schemeClr val="lt1"/>
                </a:solidFill>
              </a:defRPr>
            </a:lvl8pPr>
            <a:lvl9pPr>
              <a:spcBef>
                <a:spcPts val="0"/>
              </a:spcBef>
              <a:buClr>
                <a:schemeClr val="lt1"/>
              </a:buClr>
              <a:buSzPct val="100000"/>
              <a:buNone/>
              <a:defRPr sz="4800" b="1">
                <a:solidFill>
                  <a:schemeClr val="lt1"/>
                </a:solidFill>
              </a:defRPr>
            </a:lvl9pPr>
          </a:lstStyle>
          <a:p>
            <a:endParaRPr/>
          </a:p>
        </p:txBody>
      </p:sp>
      <p:sp>
        <p:nvSpPr>
          <p:cNvPr id="6" name="Shape 6"/>
          <p:cNvSpPr txBox="1">
            <a:spLocks noGrp="1"/>
          </p:cNvSpPr>
          <p:nvPr>
            <p:ph type="body" idx="1"/>
          </p:nvPr>
        </p:nvSpPr>
        <p:spPr>
          <a:xfrm>
            <a:off x="457200" y="1460499"/>
            <a:ext cx="8229600" cy="3465299"/>
          </a:xfrm>
          <a:prstGeom prst="rect">
            <a:avLst/>
          </a:prstGeom>
          <a:noFill/>
          <a:ln>
            <a:noFill/>
          </a:ln>
        </p:spPr>
        <p:txBody>
          <a:bodyPr lIns="91425" tIns="91425" rIns="91425" bIns="91425" anchor="t" anchorCtr="0"/>
          <a:lstStyle>
            <a:lvl1pPr>
              <a:spcBef>
                <a:spcPts val="600"/>
              </a:spcBef>
              <a:buClr>
                <a:schemeClr val="dk2"/>
              </a:buClr>
              <a:buSzPct val="100000"/>
              <a:defRPr sz="3000">
                <a:solidFill>
                  <a:schemeClr val="dk2"/>
                </a:solidFill>
              </a:defRPr>
            </a:lvl1pPr>
            <a:lvl2pPr>
              <a:spcBef>
                <a:spcPts val="480"/>
              </a:spcBef>
              <a:buClr>
                <a:schemeClr val="dk2"/>
              </a:buClr>
              <a:buSzPct val="100000"/>
              <a:defRPr sz="2400">
                <a:solidFill>
                  <a:schemeClr val="dk2"/>
                </a:solidFill>
              </a:defRPr>
            </a:lvl2pPr>
            <a:lvl3pPr>
              <a:spcBef>
                <a:spcPts val="480"/>
              </a:spcBef>
              <a:buClr>
                <a:schemeClr val="dk2"/>
              </a:buClr>
              <a:buSzPct val="100000"/>
              <a:defRPr sz="2400">
                <a:solidFill>
                  <a:schemeClr val="dk2"/>
                </a:solidFill>
              </a:defRPr>
            </a:lvl3pPr>
            <a:lvl4pPr>
              <a:spcBef>
                <a:spcPts val="360"/>
              </a:spcBef>
              <a:buClr>
                <a:schemeClr val="dk2"/>
              </a:buClr>
              <a:buSzPct val="100000"/>
              <a:defRPr sz="1800">
                <a:solidFill>
                  <a:schemeClr val="dk2"/>
                </a:solidFill>
              </a:defRPr>
            </a:lvl4pPr>
            <a:lvl5pPr>
              <a:spcBef>
                <a:spcPts val="360"/>
              </a:spcBef>
              <a:buClr>
                <a:schemeClr val="dk2"/>
              </a:buClr>
              <a:buSzPct val="100000"/>
              <a:defRPr sz="1800">
                <a:solidFill>
                  <a:schemeClr val="dk2"/>
                </a:solidFill>
              </a:defRPr>
            </a:lvl5pPr>
            <a:lvl6pPr>
              <a:spcBef>
                <a:spcPts val="360"/>
              </a:spcBef>
              <a:buClr>
                <a:schemeClr val="dk2"/>
              </a:buClr>
              <a:buSzPct val="100000"/>
              <a:defRPr sz="1800">
                <a:solidFill>
                  <a:schemeClr val="dk2"/>
                </a:solidFill>
              </a:defRPr>
            </a:lvl6pPr>
            <a:lvl7pPr>
              <a:spcBef>
                <a:spcPts val="360"/>
              </a:spcBef>
              <a:buClr>
                <a:schemeClr val="dk2"/>
              </a:buClr>
              <a:buSzPct val="100000"/>
              <a:defRPr sz="1800">
                <a:solidFill>
                  <a:schemeClr val="dk2"/>
                </a:solidFill>
              </a:defRPr>
            </a:lvl7pPr>
            <a:lvl8pPr>
              <a:spcBef>
                <a:spcPts val="360"/>
              </a:spcBef>
              <a:buClr>
                <a:schemeClr val="dk2"/>
              </a:buClr>
              <a:buSzPct val="100000"/>
              <a:defRPr sz="1800">
                <a:solidFill>
                  <a:schemeClr val="dk2"/>
                </a:solidFill>
              </a:defRPr>
            </a:lvl8pPr>
            <a:lvl9pPr>
              <a:spcBef>
                <a:spcPts val="360"/>
              </a:spcBef>
              <a:buClr>
                <a:schemeClr val="dk2"/>
              </a:buClr>
              <a:buSzPct val="100000"/>
              <a:defRPr sz="1800">
                <a:solidFill>
                  <a:schemeClr val="dk2"/>
                </a:solidFill>
              </a:defRPr>
            </a:lvl9pPr>
          </a:lstStyle>
          <a:p>
            <a:endParaRPr/>
          </a:p>
        </p:txBody>
      </p:sp>
      <p:sp>
        <p:nvSpPr>
          <p:cNvPr id="7" name="Shape 7"/>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lvl1pPr algn="r">
              <a:spcBef>
                <a:spcPts val="0"/>
              </a:spcBef>
              <a:buNone/>
              <a:defRPr sz="1300">
                <a:solidFill>
                  <a:schemeClr val="dk2"/>
                </a:solidFill>
              </a:defRPr>
            </a:lvl1pPr>
          </a:lstStyle>
          <a:p>
            <a:pPr>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Botany"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7.jpg"/><Relationship Id="rId4" Type="http://schemas.openxmlformats.org/officeDocument/2006/relationships/hyperlink" Target="http://en.wikipedia.org/wiki/Lea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Succulent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34"/>
        <p:cNvGrpSpPr/>
        <p:nvPr/>
      </p:nvGrpSpPr>
      <p:grpSpPr>
        <a:xfrm>
          <a:off x="0" y="0"/>
          <a:ext cx="0" cy="0"/>
          <a:chOff x="0" y="0"/>
          <a:chExt cx="0" cy="0"/>
        </a:xfrm>
      </p:grpSpPr>
      <p:sp>
        <p:nvSpPr>
          <p:cNvPr id="35" name="Shape 35"/>
          <p:cNvSpPr txBox="1">
            <a:spLocks noGrp="1"/>
          </p:cNvSpPr>
          <p:nvPr>
            <p:ph type="ctrTitle"/>
          </p:nvPr>
        </p:nvSpPr>
        <p:spPr>
          <a:xfrm>
            <a:off x="685800" y="1300757"/>
            <a:ext cx="7772400" cy="1684199"/>
          </a:xfrm>
          <a:prstGeom prst="rect">
            <a:avLst/>
          </a:prstGeom>
        </p:spPr>
        <p:txBody>
          <a:bodyPr lIns="91425" tIns="91425" rIns="91425" bIns="91425" anchor="b" anchorCtr="0">
            <a:noAutofit/>
          </a:bodyPr>
          <a:lstStyle/>
          <a:p>
            <a:pPr>
              <a:spcBef>
                <a:spcPts val="0"/>
              </a:spcBef>
              <a:buNone/>
            </a:pPr>
            <a:r>
              <a:rPr lang="en"/>
              <a:t>Terrariums</a:t>
            </a:r>
          </a:p>
        </p:txBody>
      </p:sp>
      <p:sp>
        <p:nvSpPr>
          <p:cNvPr id="36" name="Shape 36"/>
          <p:cNvSpPr txBox="1">
            <a:spLocks noGrp="1"/>
          </p:cNvSpPr>
          <p:nvPr>
            <p:ph type="subTitle" idx="1"/>
          </p:nvPr>
        </p:nvSpPr>
        <p:spPr>
          <a:xfrm>
            <a:off x="685800" y="3093357"/>
            <a:ext cx="7772400" cy="712499"/>
          </a:xfrm>
          <a:prstGeom prst="rect">
            <a:avLst/>
          </a:prstGeom>
        </p:spPr>
        <p:txBody>
          <a:bodyPr lIns="91425" tIns="91425" rIns="91425" bIns="91425" anchor="ctr" anchorCtr="0">
            <a:noAutofit/>
          </a:bodyPr>
          <a:lstStyle/>
          <a:p>
            <a:pPr>
              <a:spcBef>
                <a:spcPts val="0"/>
              </a:spcBef>
              <a:buNone/>
            </a:pPr>
            <a:r>
              <a:rPr lang="en"/>
              <a:t>A World of Tiny Ecosystems</a:t>
            </a:r>
          </a:p>
        </p:txBody>
      </p:sp>
      <p:sp>
        <p:nvSpPr>
          <p:cNvPr id="37" name="Shape 37"/>
          <p:cNvSpPr txBox="1"/>
          <p:nvPr/>
        </p:nvSpPr>
        <p:spPr>
          <a:xfrm>
            <a:off x="857250" y="4137100"/>
            <a:ext cx="3449699" cy="294900"/>
          </a:xfrm>
          <a:prstGeom prst="rect">
            <a:avLst/>
          </a:prstGeom>
          <a:noFill/>
          <a:ln>
            <a:noFill/>
          </a:ln>
        </p:spPr>
        <p:txBody>
          <a:bodyPr lIns="91425" tIns="91425" rIns="91425" bIns="91425" anchor="t" anchorCtr="0">
            <a:noAutofit/>
          </a:bodyPr>
          <a:lstStyle/>
          <a:p>
            <a:pPr>
              <a:spcBef>
                <a:spcPts val="0"/>
              </a:spcBef>
              <a:buNone/>
            </a:pPr>
            <a:r>
              <a:rPr lang="en" sz="1000" b="1"/>
              <a:t>Marisa Boan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spcBef>
                <a:spcPts val="0"/>
              </a:spcBef>
              <a:buNone/>
            </a:pPr>
            <a:r>
              <a:rPr lang="en"/>
              <a:t>Desert Biome</a:t>
            </a:r>
          </a:p>
        </p:txBody>
      </p:sp>
      <p:sp>
        <p:nvSpPr>
          <p:cNvPr id="104" name="Shape 104"/>
          <p:cNvSpPr txBox="1">
            <a:spLocks noGrp="1"/>
          </p:cNvSpPr>
          <p:nvPr>
            <p:ph type="body" idx="1"/>
          </p:nvPr>
        </p:nvSpPr>
        <p:spPr>
          <a:xfrm>
            <a:off x="374925" y="1484624"/>
            <a:ext cx="4030200" cy="3465299"/>
          </a:xfrm>
          <a:prstGeom prst="rect">
            <a:avLst/>
          </a:prstGeom>
        </p:spPr>
        <p:txBody>
          <a:bodyPr lIns="91425" tIns="91425" rIns="91425" bIns="91425" anchor="t" anchorCtr="0">
            <a:noAutofit/>
          </a:bodyPr>
          <a:lstStyle/>
          <a:p>
            <a:pPr marL="457200" lvl="0" indent="-330200" rtl="0">
              <a:spcBef>
                <a:spcPts val="0"/>
              </a:spcBef>
              <a:buClr>
                <a:schemeClr val="dk2"/>
              </a:buClr>
              <a:buSzPct val="100000"/>
              <a:buFont typeface="Arial"/>
              <a:buChar char="●"/>
            </a:pPr>
            <a:r>
              <a:rPr lang="en" sz="1600"/>
              <a:t>The desert biome is an ecosystem that forms due to the low level of rainfall it receives each year</a:t>
            </a:r>
          </a:p>
          <a:p>
            <a:pPr marL="457200" lvl="0" indent="-330200" rtl="0">
              <a:spcBef>
                <a:spcPts val="0"/>
              </a:spcBef>
              <a:buClr>
                <a:schemeClr val="dk2"/>
              </a:buClr>
              <a:buSzPct val="100000"/>
              <a:buFont typeface="Arial"/>
              <a:buChar char="●"/>
            </a:pPr>
            <a:r>
              <a:rPr lang="en" sz="1600"/>
              <a:t>Deserts cover about 20% of the Earth. There are four major types of desert in this biome - hot and dry, semiarid, coastal, and cold</a:t>
            </a:r>
          </a:p>
          <a:p>
            <a:pPr marL="457200" lvl="0" indent="-317500">
              <a:spcBef>
                <a:spcPts val="0"/>
              </a:spcBef>
              <a:buClr>
                <a:schemeClr val="dk2"/>
              </a:buClr>
              <a:buSzPct val="87500"/>
              <a:buFont typeface="Arial"/>
              <a:buChar char="●"/>
            </a:pPr>
            <a:r>
              <a:rPr lang="en" sz="1600"/>
              <a:t>They are all able to sustain plant and animal life that are able to survive there</a:t>
            </a:r>
            <a:r>
              <a:rPr lang="en" sz="1400"/>
              <a:t>.</a:t>
            </a:r>
          </a:p>
        </p:txBody>
      </p:sp>
      <p:pic>
        <p:nvPicPr>
          <p:cNvPr id="105" name="Shape 105"/>
          <p:cNvPicPr preferRelativeResize="0"/>
          <p:nvPr/>
        </p:nvPicPr>
        <p:blipFill>
          <a:blip r:embed="rId3">
            <a:alphaModFix/>
          </a:blip>
          <a:stretch>
            <a:fillRect/>
          </a:stretch>
        </p:blipFill>
        <p:spPr>
          <a:xfrm>
            <a:off x="5289500" y="1805175"/>
            <a:ext cx="2962950" cy="22222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spcBef>
                <a:spcPts val="0"/>
              </a:spcBef>
              <a:buNone/>
            </a:pPr>
            <a:r>
              <a:rPr lang="en"/>
              <a:t>Desert Biome</a:t>
            </a:r>
          </a:p>
        </p:txBody>
      </p:sp>
      <p:sp>
        <p:nvSpPr>
          <p:cNvPr id="111" name="Shape 111"/>
          <p:cNvSpPr txBox="1">
            <a:spLocks noGrp="1"/>
          </p:cNvSpPr>
          <p:nvPr>
            <p:ph type="body" idx="1"/>
          </p:nvPr>
        </p:nvSpPr>
        <p:spPr>
          <a:xfrm>
            <a:off x="457200" y="1460499"/>
            <a:ext cx="4030200" cy="3465299"/>
          </a:xfrm>
          <a:prstGeom prst="rect">
            <a:avLst/>
          </a:prstGeom>
        </p:spPr>
        <p:txBody>
          <a:bodyPr lIns="91425" tIns="91425" rIns="91425" bIns="91425" anchor="t" anchorCtr="0">
            <a:noAutofit/>
          </a:bodyPr>
          <a:lstStyle/>
          <a:p>
            <a:pPr marL="457200" lvl="0" indent="-317500" rtl="0">
              <a:spcBef>
                <a:spcPts val="0"/>
              </a:spcBef>
              <a:buClr>
                <a:schemeClr val="dk2"/>
              </a:buClr>
              <a:buSzPct val="100000"/>
              <a:buFont typeface="Arial"/>
              <a:buChar char="●"/>
            </a:pPr>
            <a:r>
              <a:rPr lang="en" sz="1400"/>
              <a:t>Although the daytime temperatures of the desert biome are very hot, they can get very cold at night.</a:t>
            </a:r>
          </a:p>
          <a:p>
            <a:pPr marL="457200" lvl="0" indent="-317500" rtl="0">
              <a:spcBef>
                <a:spcPts val="0"/>
              </a:spcBef>
              <a:buClr>
                <a:schemeClr val="dk2"/>
              </a:buClr>
              <a:buSzPct val="100000"/>
              <a:buFont typeface="Arial"/>
              <a:buChar char="●"/>
            </a:pPr>
            <a:r>
              <a:rPr lang="en" sz="1400"/>
              <a:t>Because there is hardly any standing water in the desert biome, animals either store water in their bodies or get their water needs met by the foods they eat.</a:t>
            </a:r>
          </a:p>
          <a:p>
            <a:pPr marL="457200" lvl="0" indent="-317500" rtl="0">
              <a:spcBef>
                <a:spcPts val="0"/>
              </a:spcBef>
              <a:buClr>
                <a:schemeClr val="dk2"/>
              </a:buClr>
              <a:buSzPct val="100000"/>
              <a:buFont typeface="Arial"/>
              <a:buChar char="●"/>
            </a:pPr>
            <a:r>
              <a:rPr lang="en" sz="1400"/>
              <a:t>The plants that are able to grow in the desert biome store water in their stem. They normally grow spaced out so that their roots can extend and find water.</a:t>
            </a:r>
          </a:p>
          <a:p>
            <a:pPr marL="457200" lvl="0" indent="-317500" rtl="0">
              <a:spcBef>
                <a:spcPts val="0"/>
              </a:spcBef>
              <a:buClr>
                <a:schemeClr val="dk2"/>
              </a:buClr>
              <a:buSzPct val="100000"/>
              <a:buFont typeface="Arial"/>
              <a:buChar char="●"/>
            </a:pPr>
            <a:r>
              <a:rPr lang="en" sz="1400"/>
              <a:t>Some deserts are so hot that when it rains, the water evaporates in the air before ever hitting the ground.</a:t>
            </a:r>
          </a:p>
        </p:txBody>
      </p:sp>
      <p:pic>
        <p:nvPicPr>
          <p:cNvPr id="112" name="Shape 112"/>
          <p:cNvPicPr preferRelativeResize="0"/>
          <p:nvPr/>
        </p:nvPicPr>
        <p:blipFill>
          <a:blip r:embed="rId3">
            <a:alphaModFix/>
          </a:blip>
          <a:stretch>
            <a:fillRect/>
          </a:stretch>
        </p:blipFill>
        <p:spPr>
          <a:xfrm>
            <a:off x="4928300" y="1757375"/>
            <a:ext cx="3634050" cy="272554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spcBef>
                <a:spcPts val="0"/>
              </a:spcBef>
              <a:buNone/>
            </a:pPr>
            <a:r>
              <a:rPr lang="en" sz="3600"/>
              <a:t>How to Make a Terrarium</a:t>
            </a:r>
          </a:p>
        </p:txBody>
      </p:sp>
      <p:pic>
        <p:nvPicPr>
          <p:cNvPr id="118" name="Shape 118"/>
          <p:cNvPicPr preferRelativeResize="0"/>
          <p:nvPr/>
        </p:nvPicPr>
        <p:blipFill>
          <a:blip r:embed="rId3">
            <a:alphaModFix/>
          </a:blip>
          <a:stretch>
            <a:fillRect/>
          </a:stretch>
        </p:blipFill>
        <p:spPr>
          <a:xfrm>
            <a:off x="2069000" y="1611375"/>
            <a:ext cx="4468200" cy="321875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457200" y="4406309"/>
            <a:ext cx="8229600" cy="519599"/>
          </a:xfrm>
          <a:prstGeom prst="rect">
            <a:avLst/>
          </a:prstGeom>
        </p:spPr>
        <p:txBody>
          <a:bodyPr lIns="91425" tIns="91425" rIns="91425" bIns="91425" anchor="ctr" anchorCtr="0">
            <a:noAutofit/>
          </a:bodyPr>
          <a:lstStyle/>
          <a:p>
            <a:pPr>
              <a:spcBef>
                <a:spcPts val="0"/>
              </a:spcBef>
              <a:buNone/>
            </a:pPr>
            <a:r>
              <a:rPr lang="en"/>
              <a:t>Directions for Making a Terrarium</a:t>
            </a:r>
          </a:p>
        </p:txBody>
      </p:sp>
      <p:pic>
        <p:nvPicPr>
          <p:cNvPr id="124" name="Shape 124"/>
          <p:cNvPicPr preferRelativeResize="0"/>
          <p:nvPr/>
        </p:nvPicPr>
        <p:blipFill>
          <a:blip r:embed="rId3">
            <a:alphaModFix/>
          </a:blip>
          <a:stretch>
            <a:fillRect/>
          </a:stretch>
        </p:blipFill>
        <p:spPr>
          <a:xfrm>
            <a:off x="1797350" y="255127"/>
            <a:ext cx="4518849" cy="395924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spcBef>
                <a:spcPts val="0"/>
              </a:spcBef>
              <a:buNone/>
            </a:pPr>
            <a:r>
              <a:rPr lang="en"/>
              <a:t>Supplies</a:t>
            </a:r>
          </a:p>
        </p:txBody>
      </p:sp>
      <p:sp>
        <p:nvSpPr>
          <p:cNvPr id="130" name="Shape 130"/>
          <p:cNvSpPr txBox="1">
            <a:spLocks noGrp="1"/>
          </p:cNvSpPr>
          <p:nvPr>
            <p:ph type="body" idx="1"/>
          </p:nvPr>
        </p:nvSpPr>
        <p:spPr>
          <a:xfrm>
            <a:off x="457200" y="1460500"/>
            <a:ext cx="4030200" cy="3588600"/>
          </a:xfrm>
          <a:prstGeom prst="rect">
            <a:avLst/>
          </a:prstGeom>
        </p:spPr>
        <p:txBody>
          <a:bodyPr lIns="91425" tIns="91425" rIns="91425" bIns="91425" anchor="t" anchorCtr="0">
            <a:noAutofit/>
          </a:bodyPr>
          <a:lstStyle/>
          <a:p>
            <a:pPr rtl="0">
              <a:spcBef>
                <a:spcPts val="0"/>
              </a:spcBef>
              <a:buNone/>
            </a:pPr>
            <a:r>
              <a:rPr lang="en" sz="1400" dirty="0"/>
              <a:t>Elements of an </a:t>
            </a:r>
            <a:r>
              <a:rPr lang="en" sz="1400" u="sng" dirty="0"/>
              <a:t>ecosystem</a:t>
            </a:r>
            <a:r>
              <a:rPr lang="en" sz="1400" dirty="0"/>
              <a:t> include </a:t>
            </a:r>
            <a:r>
              <a:rPr lang="en" sz="1400" b="1" dirty="0"/>
              <a:t>abiotic</a:t>
            </a:r>
            <a:r>
              <a:rPr lang="en" sz="1400" dirty="0"/>
              <a:t> and </a:t>
            </a:r>
            <a:r>
              <a:rPr lang="en" sz="1400" b="1" dirty="0"/>
              <a:t>biotic</a:t>
            </a:r>
            <a:r>
              <a:rPr lang="en" sz="1400" dirty="0"/>
              <a:t> factors</a:t>
            </a:r>
          </a:p>
          <a:p>
            <a:pPr marL="457200" lvl="0" indent="-317500" rtl="0">
              <a:spcBef>
                <a:spcPts val="0"/>
              </a:spcBef>
              <a:buClr>
                <a:schemeClr val="dk2"/>
              </a:buClr>
              <a:buSzPct val="100000"/>
              <a:buFont typeface="Arial"/>
              <a:buChar char="●"/>
            </a:pPr>
            <a:r>
              <a:rPr lang="en" sz="1400" dirty="0"/>
              <a:t>sunlight</a:t>
            </a:r>
          </a:p>
          <a:p>
            <a:pPr marL="457200" lvl="0" indent="-317500" rtl="0">
              <a:spcBef>
                <a:spcPts val="0"/>
              </a:spcBef>
              <a:buClr>
                <a:schemeClr val="dk2"/>
              </a:buClr>
              <a:buSzPct val="100000"/>
              <a:buFont typeface="Arial"/>
              <a:buChar char="●"/>
            </a:pPr>
            <a:r>
              <a:rPr lang="en" sz="1400" dirty="0"/>
              <a:t>water</a:t>
            </a:r>
          </a:p>
          <a:p>
            <a:pPr marL="457200" lvl="0" indent="-317500" rtl="0">
              <a:spcBef>
                <a:spcPts val="0"/>
              </a:spcBef>
              <a:buClr>
                <a:schemeClr val="dk2"/>
              </a:buClr>
              <a:buSzPct val="100000"/>
              <a:buFont typeface="Arial"/>
              <a:buChar char="●"/>
            </a:pPr>
            <a:r>
              <a:rPr lang="en" sz="1400" dirty="0"/>
              <a:t>soil</a:t>
            </a:r>
          </a:p>
          <a:p>
            <a:pPr marL="457200" lvl="0" indent="-317500" rtl="0">
              <a:spcBef>
                <a:spcPts val="0"/>
              </a:spcBef>
              <a:buClr>
                <a:schemeClr val="dk2"/>
              </a:buClr>
              <a:buSzPct val="100000"/>
              <a:buFont typeface="Arial"/>
              <a:buChar char="●"/>
            </a:pPr>
            <a:r>
              <a:rPr lang="en" sz="1400" dirty="0"/>
              <a:t>oxygen</a:t>
            </a:r>
          </a:p>
          <a:p>
            <a:pPr marL="457200" lvl="0" indent="-317500" rtl="0">
              <a:spcBef>
                <a:spcPts val="0"/>
              </a:spcBef>
              <a:buClr>
                <a:schemeClr val="dk2"/>
              </a:buClr>
              <a:buSzPct val="100000"/>
              <a:buFont typeface="Arial"/>
              <a:buChar char="●"/>
            </a:pPr>
            <a:r>
              <a:rPr lang="en" sz="1400"/>
              <a:t>carbon </a:t>
            </a:r>
            <a:r>
              <a:rPr lang="en" sz="1400" smtClean="0"/>
              <a:t>dioxide</a:t>
            </a:r>
            <a:endParaRPr lang="en" sz="1400"/>
          </a:p>
          <a:p>
            <a:pPr marL="457200" lvl="0" indent="-317500" rtl="0">
              <a:spcBef>
                <a:spcPts val="0"/>
              </a:spcBef>
              <a:buClr>
                <a:schemeClr val="dk2"/>
              </a:buClr>
              <a:buSzPct val="100000"/>
              <a:buFont typeface="Arial"/>
              <a:buChar char="●"/>
            </a:pPr>
            <a:r>
              <a:rPr lang="en" sz="1400" dirty="0"/>
              <a:t>sand</a:t>
            </a:r>
          </a:p>
          <a:p>
            <a:pPr marL="457200" lvl="0" indent="-317500" rtl="0">
              <a:spcBef>
                <a:spcPts val="0"/>
              </a:spcBef>
              <a:buClr>
                <a:schemeClr val="dk2"/>
              </a:buClr>
              <a:buSzPct val="100000"/>
              <a:buFont typeface="Arial"/>
              <a:buChar char="●"/>
            </a:pPr>
            <a:r>
              <a:rPr lang="en" sz="1400" dirty="0"/>
              <a:t>charcoal</a:t>
            </a:r>
          </a:p>
          <a:p>
            <a:pPr marL="457200" lvl="0" indent="-317500" rtl="0">
              <a:spcBef>
                <a:spcPts val="0"/>
              </a:spcBef>
              <a:buClr>
                <a:schemeClr val="dk2"/>
              </a:buClr>
              <a:buSzPct val="100000"/>
              <a:buFont typeface="Arial"/>
              <a:buChar char="●"/>
            </a:pPr>
            <a:r>
              <a:rPr lang="en" sz="1400" dirty="0"/>
              <a:t>rocks</a:t>
            </a:r>
          </a:p>
          <a:p>
            <a:pPr marL="457200" lvl="0" indent="-317500" rtl="0">
              <a:spcBef>
                <a:spcPts val="0"/>
              </a:spcBef>
              <a:buClr>
                <a:schemeClr val="dk2"/>
              </a:buClr>
              <a:buSzPct val="100000"/>
              <a:buFont typeface="Arial"/>
              <a:buChar char="●"/>
            </a:pPr>
            <a:r>
              <a:rPr lang="en" sz="1400" dirty="0"/>
              <a:t>plants</a:t>
            </a:r>
          </a:p>
          <a:p>
            <a:pPr marL="457200" lvl="0" indent="-317500" rtl="0">
              <a:spcBef>
                <a:spcPts val="0"/>
              </a:spcBef>
              <a:buClr>
                <a:schemeClr val="dk2"/>
              </a:buClr>
              <a:buSzPct val="100000"/>
              <a:buFont typeface="Arial"/>
              <a:buChar char="●"/>
            </a:pPr>
            <a:r>
              <a:rPr lang="en" sz="1400" dirty="0"/>
              <a:t>animals</a:t>
            </a:r>
          </a:p>
          <a:p>
            <a:pPr>
              <a:spcBef>
                <a:spcPts val="0"/>
              </a:spcBef>
              <a:buNone/>
            </a:pPr>
            <a:endParaRPr sz="1800" dirty="0"/>
          </a:p>
        </p:txBody>
      </p:sp>
      <p:pic>
        <p:nvPicPr>
          <p:cNvPr id="131" name="Shape 131"/>
          <p:cNvPicPr preferRelativeResize="0"/>
          <p:nvPr/>
        </p:nvPicPr>
        <p:blipFill>
          <a:blip r:embed="rId3">
            <a:alphaModFix/>
          </a:blip>
          <a:stretch>
            <a:fillRect/>
          </a:stretch>
        </p:blipFill>
        <p:spPr>
          <a:xfrm>
            <a:off x="5253900" y="1736825"/>
            <a:ext cx="3112825" cy="3112825"/>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spcBef>
                <a:spcPts val="0"/>
              </a:spcBef>
              <a:buNone/>
            </a:pPr>
            <a:r>
              <a:rPr lang="en"/>
              <a:t>Purpose of Each Material</a:t>
            </a:r>
          </a:p>
        </p:txBody>
      </p:sp>
      <p:sp>
        <p:nvSpPr>
          <p:cNvPr id="137" name="Shape 137"/>
          <p:cNvSpPr txBox="1">
            <a:spLocks noGrp="1"/>
          </p:cNvSpPr>
          <p:nvPr>
            <p:ph type="body" idx="1"/>
          </p:nvPr>
        </p:nvSpPr>
        <p:spPr>
          <a:xfrm>
            <a:off x="457200" y="1460500"/>
            <a:ext cx="4405200" cy="3465299"/>
          </a:xfrm>
          <a:prstGeom prst="rect">
            <a:avLst/>
          </a:prstGeom>
        </p:spPr>
        <p:txBody>
          <a:bodyPr lIns="91425" tIns="91425" rIns="91425" bIns="91425" anchor="t" anchorCtr="0">
            <a:noAutofit/>
          </a:bodyPr>
          <a:lstStyle/>
          <a:p>
            <a:pPr algn="ctr" rtl="0">
              <a:spcBef>
                <a:spcPts val="0"/>
              </a:spcBef>
              <a:buNone/>
            </a:pPr>
            <a:r>
              <a:rPr lang="en" sz="1400" b="1"/>
              <a:t>Desert Terrarium Materials List: </a:t>
            </a:r>
          </a:p>
          <a:p>
            <a:pPr rtl="0">
              <a:spcBef>
                <a:spcPts val="0"/>
              </a:spcBef>
              <a:buNone/>
            </a:pPr>
            <a:r>
              <a:rPr lang="en" sz="1200"/>
              <a:t>rocks: provide drainage</a:t>
            </a:r>
          </a:p>
          <a:p>
            <a:pPr rtl="0">
              <a:spcBef>
                <a:spcPts val="0"/>
              </a:spcBef>
              <a:buNone/>
            </a:pPr>
            <a:r>
              <a:rPr lang="en" sz="1200"/>
              <a:t>soil: nutrients for growth/hold moisture</a:t>
            </a:r>
          </a:p>
          <a:p>
            <a:pPr rtl="0">
              <a:spcBef>
                <a:spcPts val="0"/>
              </a:spcBef>
              <a:buNone/>
            </a:pPr>
            <a:r>
              <a:rPr lang="en" sz="1200"/>
              <a:t>sand: holds in moisture</a:t>
            </a:r>
          </a:p>
          <a:p>
            <a:pPr rtl="0">
              <a:spcBef>
                <a:spcPts val="0"/>
              </a:spcBef>
              <a:buNone/>
            </a:pPr>
            <a:r>
              <a:rPr lang="en" sz="1200"/>
              <a:t>charcoal: prevent mold, provides dryness</a:t>
            </a:r>
          </a:p>
          <a:p>
            <a:pPr rtl="0">
              <a:spcBef>
                <a:spcPts val="0"/>
              </a:spcBef>
              <a:buNone/>
            </a:pPr>
            <a:r>
              <a:rPr lang="en" sz="1200" b="1"/>
              <a:t>Types of Plants:</a:t>
            </a:r>
            <a:r>
              <a:rPr lang="en" sz="1200"/>
              <a:t> use plants that store water and do well in hot, dry environments. Examples include succulents.</a:t>
            </a:r>
          </a:p>
          <a:p>
            <a:pPr marL="457200" lvl="0" indent="-298450" rtl="0">
              <a:spcBef>
                <a:spcPts val="0"/>
              </a:spcBef>
              <a:buClr>
                <a:schemeClr val="dk1"/>
              </a:buClr>
              <a:buSzPct val="100000"/>
              <a:buFont typeface="Arial"/>
              <a:buChar char="●"/>
            </a:pPr>
            <a:r>
              <a:rPr lang="en" sz="1100" b="1">
                <a:solidFill>
                  <a:schemeClr val="dk1"/>
                </a:solidFill>
              </a:rPr>
              <a:t>Not to be confused with cactus; nearly all cacti are succulents but not all succulents are cacti.</a:t>
            </a:r>
          </a:p>
          <a:p>
            <a:pPr>
              <a:spcBef>
                <a:spcPts val="0"/>
              </a:spcBef>
              <a:buNone/>
            </a:pPr>
            <a:r>
              <a:rPr lang="en" sz="1100">
                <a:solidFill>
                  <a:schemeClr val="dk1"/>
                </a:solidFill>
              </a:rPr>
              <a:t>In</a:t>
            </a:r>
            <a:r>
              <a:rPr lang="en" sz="1100">
                <a:solidFill>
                  <a:schemeClr val="dk1"/>
                </a:solidFill>
                <a:hlinkClick r:id="rId3"/>
              </a:rPr>
              <a:t> </a:t>
            </a:r>
            <a:r>
              <a:rPr lang="en" sz="1100">
                <a:solidFill>
                  <a:srgbClr val="000000"/>
                </a:solidFill>
              </a:rPr>
              <a:t>botany, </a:t>
            </a:r>
            <a:r>
              <a:rPr lang="en" sz="1100" b="1">
                <a:solidFill>
                  <a:srgbClr val="000000"/>
                </a:solidFill>
              </a:rPr>
              <a:t>succulent plants</a:t>
            </a:r>
            <a:r>
              <a:rPr lang="en" sz="1100">
                <a:solidFill>
                  <a:srgbClr val="000000"/>
                </a:solidFill>
              </a:rPr>
              <a:t>, also known as </a:t>
            </a:r>
            <a:r>
              <a:rPr lang="en" sz="1100" b="1">
                <a:solidFill>
                  <a:srgbClr val="000000"/>
                </a:solidFill>
              </a:rPr>
              <a:t>succulents</a:t>
            </a:r>
            <a:r>
              <a:rPr lang="en" sz="1100">
                <a:solidFill>
                  <a:srgbClr val="000000"/>
                </a:solidFill>
              </a:rPr>
              <a:t> or sometimes </a:t>
            </a:r>
            <a:r>
              <a:rPr lang="en" sz="1100" b="1">
                <a:solidFill>
                  <a:srgbClr val="000000"/>
                </a:solidFill>
              </a:rPr>
              <a:t>fat plants</a:t>
            </a:r>
            <a:r>
              <a:rPr lang="en" sz="1100">
                <a:solidFill>
                  <a:srgbClr val="000000"/>
                </a:solidFill>
              </a:rPr>
              <a:t>, are plants having some parts that are more than normally thickened and fleshy, usually to retain water in arid climates or soil con</a:t>
            </a:r>
            <a:r>
              <a:rPr lang="en" sz="1100">
                <a:solidFill>
                  <a:schemeClr val="dk1"/>
                </a:solidFill>
              </a:rPr>
              <a:t>ditions. Succulent plants may store water in various structures, such as</a:t>
            </a:r>
            <a:r>
              <a:rPr lang="en" sz="1100">
                <a:solidFill>
                  <a:schemeClr val="dk1"/>
                </a:solidFill>
                <a:hlinkClick r:id="rId4"/>
              </a:rPr>
              <a:t> </a:t>
            </a:r>
            <a:r>
              <a:rPr lang="en" sz="1100">
                <a:solidFill>
                  <a:srgbClr val="000000"/>
                </a:solidFill>
              </a:rPr>
              <a:t>leaves and stems</a:t>
            </a:r>
          </a:p>
        </p:txBody>
      </p:sp>
      <p:pic>
        <p:nvPicPr>
          <p:cNvPr id="138" name="Shape 138"/>
          <p:cNvPicPr preferRelativeResize="0"/>
          <p:nvPr/>
        </p:nvPicPr>
        <p:blipFill>
          <a:blip r:embed="rId5">
            <a:alphaModFix/>
          </a:blip>
          <a:stretch>
            <a:fillRect/>
          </a:stretch>
        </p:blipFill>
        <p:spPr>
          <a:xfrm>
            <a:off x="4983208" y="1757350"/>
            <a:ext cx="3163840" cy="275255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spcBef>
                <a:spcPts val="0"/>
              </a:spcBef>
              <a:buNone/>
            </a:pPr>
            <a:r>
              <a:rPr lang="en"/>
              <a:t>Cacti</a:t>
            </a:r>
          </a:p>
        </p:txBody>
      </p:sp>
      <p:pic>
        <p:nvPicPr>
          <p:cNvPr id="144" name="Shape 144"/>
          <p:cNvPicPr preferRelativeResize="0"/>
          <p:nvPr/>
        </p:nvPicPr>
        <p:blipFill>
          <a:blip r:embed="rId3">
            <a:alphaModFix/>
          </a:blip>
          <a:stretch>
            <a:fillRect/>
          </a:stretch>
        </p:blipFill>
        <p:spPr>
          <a:xfrm>
            <a:off x="1926350" y="1550901"/>
            <a:ext cx="4458476" cy="3343822"/>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spcBef>
                <a:spcPts val="0"/>
              </a:spcBef>
              <a:buNone/>
            </a:pPr>
            <a:r>
              <a:rPr lang="en"/>
              <a:t>Succulents</a:t>
            </a:r>
          </a:p>
        </p:txBody>
      </p:sp>
      <p:pic>
        <p:nvPicPr>
          <p:cNvPr id="150" name="Shape 150"/>
          <p:cNvPicPr preferRelativeResize="0"/>
          <p:nvPr/>
        </p:nvPicPr>
        <p:blipFill>
          <a:blip r:embed="rId3">
            <a:alphaModFix/>
          </a:blip>
          <a:stretch>
            <a:fillRect/>
          </a:stretch>
        </p:blipFill>
        <p:spPr>
          <a:xfrm>
            <a:off x="2021650" y="1573475"/>
            <a:ext cx="4370027" cy="3264875"/>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spcBef>
                <a:spcPts val="0"/>
              </a:spcBef>
              <a:buNone/>
            </a:pPr>
            <a:r>
              <a:rPr lang="en"/>
              <a:t>Care and Maintenance</a:t>
            </a:r>
          </a:p>
        </p:txBody>
      </p:sp>
      <p:sp>
        <p:nvSpPr>
          <p:cNvPr id="156" name="Shape 156"/>
          <p:cNvSpPr txBox="1">
            <a:spLocks noGrp="1"/>
          </p:cNvSpPr>
          <p:nvPr>
            <p:ph type="body" idx="1"/>
          </p:nvPr>
        </p:nvSpPr>
        <p:spPr>
          <a:xfrm>
            <a:off x="457200" y="1460499"/>
            <a:ext cx="8229600" cy="3465299"/>
          </a:xfrm>
          <a:prstGeom prst="rect">
            <a:avLst/>
          </a:prstGeom>
        </p:spPr>
        <p:txBody>
          <a:bodyPr lIns="91425" tIns="91425" rIns="91425" bIns="91425" anchor="t" anchorCtr="0">
            <a:noAutofit/>
          </a:bodyPr>
          <a:lstStyle/>
          <a:p>
            <a:pPr lvl="0" rtl="0">
              <a:spcBef>
                <a:spcPts val="0"/>
              </a:spcBef>
              <a:buClr>
                <a:schemeClr val="dk1"/>
              </a:buClr>
              <a:buSzPct val="78571"/>
              <a:buFont typeface="Arial"/>
              <a:buNone/>
            </a:pPr>
            <a:r>
              <a:rPr lang="en" sz="1400" b="1">
                <a:solidFill>
                  <a:schemeClr val="dk1"/>
                </a:solidFill>
              </a:rPr>
              <a:t>Cacti &amp; Succulent Care - Desert Terrarium</a:t>
            </a:r>
          </a:p>
          <a:p>
            <a:pPr lvl="0" rtl="0">
              <a:spcBef>
                <a:spcPts val="0"/>
              </a:spcBef>
              <a:buClr>
                <a:schemeClr val="dk1"/>
              </a:buClr>
              <a:buSzPct val="100000"/>
              <a:buFont typeface="Arial"/>
              <a:buNone/>
            </a:pPr>
            <a:r>
              <a:rPr lang="en" sz="1100">
                <a:solidFill>
                  <a:schemeClr val="dk1"/>
                </a:solidFill>
              </a:rPr>
              <a:t>Many people tend to think that cacti and succulents are too difficult to care for and decide against even buying them. As it turns out, many people are simply caring for them too much or too often. Cacti and succulents will do quite well under the same conditions which would be considered neglect with other plants.</a:t>
            </a:r>
          </a:p>
          <a:p>
            <a:pPr lvl="0" rtl="0">
              <a:spcBef>
                <a:spcPts val="0"/>
              </a:spcBef>
              <a:buClr>
                <a:schemeClr val="dk1"/>
              </a:buClr>
              <a:buSzPct val="100000"/>
              <a:buFont typeface="Arial"/>
              <a:buNone/>
            </a:pPr>
            <a:r>
              <a:rPr lang="en" sz="1100" b="1">
                <a:solidFill>
                  <a:schemeClr val="dk1"/>
                </a:solidFill>
              </a:rPr>
              <a:t>-Watering-</a:t>
            </a:r>
            <a:r>
              <a:rPr lang="en" sz="1100">
                <a:solidFill>
                  <a:schemeClr val="dk1"/>
                </a:solidFill>
              </a:rPr>
              <a:t> The most common problem people have with cacti and succulent plants is overwatering. They are 'water storing' plants and will do better with less water than they will with more. Since every situation is considerably different, there is not set time interval for when to water cacti and succulents. Many factors play a role in the timing (such as humidity, light, and temperature). General Rule: Water Cacti and succulents thouroghly and allow them to dry out completely between watering. If you are not sure if the soil is completely dried out it is useful to stick your finger in the soil (1" or so if necessary) to see if the soil is dry. Many plants will be potted with a sand or grit topping, be sure to check the soil for moisture, not just the topping. If you are still not sure and think it may be too moist, don't water it! Overwatering can lead to disease and rot and will kill your cactus and succulent plants!</a:t>
            </a:r>
          </a:p>
          <a:p>
            <a:pPr lvl="0" rtl="0">
              <a:spcBef>
                <a:spcPts val="0"/>
              </a:spcBef>
              <a:buClr>
                <a:schemeClr val="dk1"/>
              </a:buClr>
              <a:buSzPct val="100000"/>
              <a:buFont typeface="Arial"/>
              <a:buNone/>
            </a:pPr>
            <a:r>
              <a:rPr lang="en" sz="1100" b="1">
                <a:solidFill>
                  <a:schemeClr val="dk1"/>
                </a:solidFill>
              </a:rPr>
              <a:t>-Light-</a:t>
            </a:r>
            <a:r>
              <a:rPr lang="en" sz="1100">
                <a:solidFill>
                  <a:schemeClr val="dk1"/>
                </a:solidFill>
              </a:rPr>
              <a:t> Cacti and succulent plants love bright sun and will do quite well on a windowsill or on a porch.</a:t>
            </a:r>
          </a:p>
          <a:p>
            <a:pPr>
              <a:spcBef>
                <a:spcPts val="0"/>
              </a:spcBef>
              <a:buNone/>
            </a:pP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spcBef>
                <a:spcPts val="0"/>
              </a:spcBef>
              <a:buNone/>
            </a:pPr>
            <a:r>
              <a:rPr lang="en"/>
              <a:t>What is a Terrarium?</a:t>
            </a:r>
          </a:p>
        </p:txBody>
      </p:sp>
      <p:sp>
        <p:nvSpPr>
          <p:cNvPr id="43" name="Shape 43"/>
          <p:cNvSpPr txBox="1">
            <a:spLocks noGrp="1"/>
          </p:cNvSpPr>
          <p:nvPr>
            <p:ph type="body" idx="1"/>
          </p:nvPr>
        </p:nvSpPr>
        <p:spPr>
          <a:xfrm>
            <a:off x="457200" y="1460499"/>
            <a:ext cx="4030200" cy="3465299"/>
          </a:xfrm>
          <a:prstGeom prst="rect">
            <a:avLst/>
          </a:prstGeom>
        </p:spPr>
        <p:txBody>
          <a:bodyPr lIns="91425" tIns="91425" rIns="91425" bIns="91425" anchor="t" anchorCtr="0">
            <a:noAutofit/>
          </a:bodyPr>
          <a:lstStyle/>
          <a:p>
            <a:pPr rtl="0">
              <a:spcBef>
                <a:spcPts val="0"/>
              </a:spcBef>
              <a:buNone/>
            </a:pPr>
            <a:r>
              <a:rPr lang="en" sz="1400">
                <a:solidFill>
                  <a:schemeClr val="dk1"/>
                </a:solidFill>
              </a:rPr>
              <a:t>A </a:t>
            </a:r>
            <a:r>
              <a:rPr lang="en" sz="1400" b="1">
                <a:solidFill>
                  <a:schemeClr val="dk1"/>
                </a:solidFill>
              </a:rPr>
              <a:t>terrarium</a:t>
            </a:r>
            <a:r>
              <a:rPr lang="en" sz="1400">
                <a:solidFill>
                  <a:schemeClr val="dk1"/>
                </a:solidFill>
              </a:rPr>
              <a:t> is a type of miniature ecosystem of plants. </a:t>
            </a:r>
          </a:p>
          <a:p>
            <a:pPr rtl="0">
              <a:spcBef>
                <a:spcPts val="0"/>
              </a:spcBef>
              <a:buNone/>
            </a:pPr>
            <a:r>
              <a:rPr lang="en" sz="1400">
                <a:solidFill>
                  <a:schemeClr val="dk1"/>
                </a:solidFill>
              </a:rPr>
              <a:t>Terrariums are usually sealable glass containers that can be opened for maintenance and to access the plants inside. However, this is not essential; terrariums can also be made using other transparent materials, and some are open to the atmosphere rather than being sealed. </a:t>
            </a:r>
          </a:p>
          <a:p>
            <a:pPr>
              <a:spcBef>
                <a:spcPts val="0"/>
              </a:spcBef>
              <a:buNone/>
            </a:pPr>
            <a:r>
              <a:rPr lang="en" sz="1400">
                <a:solidFill>
                  <a:schemeClr val="dk1"/>
                </a:solidFill>
              </a:rPr>
              <a:t>Terrariums are often kept as decorative or ornamental items in the same way as aquariums.</a:t>
            </a:r>
          </a:p>
        </p:txBody>
      </p:sp>
      <p:pic>
        <p:nvPicPr>
          <p:cNvPr id="44" name="Shape 44"/>
          <p:cNvPicPr preferRelativeResize="0"/>
          <p:nvPr/>
        </p:nvPicPr>
        <p:blipFill>
          <a:blip r:embed="rId3">
            <a:alphaModFix/>
          </a:blip>
          <a:stretch>
            <a:fillRect/>
          </a:stretch>
        </p:blipFill>
        <p:spPr>
          <a:xfrm>
            <a:off x="4899625" y="1843265"/>
            <a:ext cx="3739975" cy="2699774"/>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spcBef>
                <a:spcPts val="0"/>
              </a:spcBef>
              <a:buNone/>
            </a:pPr>
            <a:r>
              <a:rPr lang="en"/>
              <a:t>History of Terrariums</a:t>
            </a:r>
          </a:p>
        </p:txBody>
      </p:sp>
      <p:sp>
        <p:nvSpPr>
          <p:cNvPr id="50" name="Shape 50"/>
          <p:cNvSpPr txBox="1">
            <a:spLocks noGrp="1"/>
          </p:cNvSpPr>
          <p:nvPr>
            <p:ph type="body" idx="1"/>
          </p:nvPr>
        </p:nvSpPr>
        <p:spPr>
          <a:xfrm>
            <a:off x="492750" y="1460486"/>
            <a:ext cx="4030200" cy="3465299"/>
          </a:xfrm>
          <a:prstGeom prst="rect">
            <a:avLst/>
          </a:prstGeom>
        </p:spPr>
        <p:txBody>
          <a:bodyPr lIns="91425" tIns="91425" rIns="91425" bIns="91425" anchor="t" anchorCtr="0">
            <a:noAutofit/>
          </a:bodyPr>
          <a:lstStyle/>
          <a:p>
            <a:pPr marL="457200" lvl="0" indent="-317500" rtl="0">
              <a:spcBef>
                <a:spcPts val="0"/>
              </a:spcBef>
              <a:buClr>
                <a:schemeClr val="dk2"/>
              </a:buClr>
              <a:buSzPct val="100000"/>
              <a:buFont typeface="Arial"/>
              <a:buChar char="●"/>
            </a:pPr>
            <a:r>
              <a:rPr lang="en" sz="1400">
                <a:solidFill>
                  <a:schemeClr val="dk1"/>
                </a:solidFill>
              </a:rPr>
              <a:t>The first terrarium was developed by the botanist </a:t>
            </a:r>
            <a:r>
              <a:rPr lang="en" sz="1400" b="1">
                <a:solidFill>
                  <a:schemeClr val="dk1"/>
                </a:solidFill>
              </a:rPr>
              <a:t>Nathaniel Bagshaw Ward</a:t>
            </a:r>
            <a:r>
              <a:rPr lang="en" sz="1400">
                <a:solidFill>
                  <a:schemeClr val="dk1"/>
                </a:solidFill>
              </a:rPr>
              <a:t> in 1842. </a:t>
            </a:r>
          </a:p>
          <a:p>
            <a:pPr marL="457200" lvl="0" indent="-317500" rtl="0">
              <a:spcBef>
                <a:spcPts val="0"/>
              </a:spcBef>
              <a:buClr>
                <a:schemeClr val="dk1"/>
              </a:buClr>
              <a:buSzPct val="100000"/>
              <a:buFont typeface="Arial"/>
              <a:buChar char="●"/>
            </a:pPr>
            <a:r>
              <a:rPr lang="en" sz="1400">
                <a:solidFill>
                  <a:schemeClr val="dk1"/>
                </a:solidFill>
              </a:rPr>
              <a:t>Ward had interest in observing insect behaviour and accidentally left one of the jars unattended. A fern seed grew, germinated into a plant, and the terrarium was born. </a:t>
            </a:r>
          </a:p>
          <a:p>
            <a:pPr>
              <a:spcBef>
                <a:spcPts val="0"/>
              </a:spcBef>
              <a:buNone/>
            </a:pPr>
            <a:endParaRPr sz="1400"/>
          </a:p>
        </p:txBody>
      </p:sp>
      <p:pic>
        <p:nvPicPr>
          <p:cNvPr id="51" name="Shape 51"/>
          <p:cNvPicPr preferRelativeResize="0"/>
          <p:nvPr/>
        </p:nvPicPr>
        <p:blipFill>
          <a:blip r:embed="rId3">
            <a:alphaModFix/>
          </a:blip>
          <a:stretch>
            <a:fillRect/>
          </a:stretch>
        </p:blipFill>
        <p:spPr>
          <a:xfrm>
            <a:off x="5376275" y="2169200"/>
            <a:ext cx="2190750" cy="2047875"/>
          </a:xfrm>
          <a:prstGeom prst="rect">
            <a:avLst/>
          </a:prstGeom>
          <a:noFill/>
          <a:ln>
            <a:noFill/>
          </a:ln>
        </p:spPr>
      </p:pic>
      <p:sp>
        <p:nvSpPr>
          <p:cNvPr id="52" name="Shape 52"/>
          <p:cNvSpPr txBox="1">
            <a:spLocks noGrp="1"/>
          </p:cNvSpPr>
          <p:nvPr>
            <p:ph type="body" idx="2"/>
          </p:nvPr>
        </p:nvSpPr>
        <p:spPr>
          <a:xfrm>
            <a:off x="4656667" y="1461908"/>
            <a:ext cx="4030200" cy="3465299"/>
          </a:xfrm>
          <a:prstGeom prst="rect">
            <a:avLst/>
          </a:prstGeom>
        </p:spPr>
        <p:txBody>
          <a:bodyPr lIns="91425" tIns="91425" rIns="91425" bIns="91425" anchor="t" anchorCtr="0">
            <a:noAutofit/>
          </a:bodyPr>
          <a:lstStyle/>
          <a:p>
            <a:pPr algn="ctr" rtl="0">
              <a:spcBef>
                <a:spcPts val="0"/>
              </a:spcBef>
              <a:buNone/>
            </a:pPr>
            <a:endParaRPr sz="1400"/>
          </a:p>
          <a:p>
            <a:pPr lvl="0" algn="ctr" rtl="0">
              <a:spcBef>
                <a:spcPts val="0"/>
              </a:spcBef>
              <a:buNone/>
            </a:pPr>
            <a:r>
              <a:rPr lang="en" sz="1400"/>
              <a:t>Wardian Case</a:t>
            </a:r>
          </a:p>
        </p:txBody>
      </p:sp>
      <p:pic>
        <p:nvPicPr>
          <p:cNvPr id="53" name="Shape 53"/>
          <p:cNvPicPr preferRelativeResize="0"/>
          <p:nvPr/>
        </p:nvPicPr>
        <p:blipFill>
          <a:blip r:embed="rId4">
            <a:alphaModFix/>
          </a:blip>
          <a:stretch>
            <a:fillRect/>
          </a:stretch>
        </p:blipFill>
        <p:spPr>
          <a:xfrm>
            <a:off x="2021175" y="3236974"/>
            <a:ext cx="1578875" cy="1690224"/>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spcBef>
                <a:spcPts val="0"/>
              </a:spcBef>
              <a:buNone/>
            </a:pPr>
            <a:r>
              <a:rPr lang="en"/>
              <a:t>Wardian Case</a:t>
            </a:r>
          </a:p>
        </p:txBody>
      </p:sp>
      <p:sp>
        <p:nvSpPr>
          <p:cNvPr id="59" name="Shape 59"/>
          <p:cNvSpPr txBox="1">
            <a:spLocks noGrp="1"/>
          </p:cNvSpPr>
          <p:nvPr>
            <p:ph type="body" idx="1"/>
          </p:nvPr>
        </p:nvSpPr>
        <p:spPr>
          <a:xfrm>
            <a:off x="457200" y="1460499"/>
            <a:ext cx="4030200" cy="3465299"/>
          </a:xfrm>
          <a:prstGeom prst="rect">
            <a:avLst/>
          </a:prstGeom>
        </p:spPr>
        <p:txBody>
          <a:bodyPr lIns="91425" tIns="91425" rIns="91425" bIns="91425" anchor="t" anchorCtr="0">
            <a:noAutofit/>
          </a:bodyPr>
          <a:lstStyle/>
          <a:p>
            <a:pPr lvl="0" rtl="0">
              <a:spcBef>
                <a:spcPts val="0"/>
              </a:spcBef>
              <a:buNone/>
            </a:pPr>
            <a:r>
              <a:rPr lang="en" sz="1200">
                <a:solidFill>
                  <a:schemeClr val="dk1"/>
                </a:solidFill>
              </a:rPr>
              <a:t>The trend quickly spread in the Victorian Era amongst the English. Instead of the terrarium, it was known as the Wardian Case.</a:t>
            </a:r>
          </a:p>
          <a:p>
            <a:pPr lvl="0" rtl="0">
              <a:spcBef>
                <a:spcPts val="0"/>
              </a:spcBef>
              <a:buNone/>
            </a:pPr>
            <a:r>
              <a:rPr lang="en" sz="1200">
                <a:solidFill>
                  <a:schemeClr val="dk1"/>
                </a:solidFill>
              </a:rPr>
              <a:t>The story goes that Ward hired carpenters to build his Wardian Case's and began experimenting with them by exporting native British plants to Sidney, Australia. </a:t>
            </a:r>
          </a:p>
          <a:p>
            <a:pPr lvl="0" rtl="0">
              <a:spcBef>
                <a:spcPts val="0"/>
              </a:spcBef>
              <a:buNone/>
            </a:pPr>
            <a:r>
              <a:rPr lang="en" sz="1200">
                <a:solidFill>
                  <a:schemeClr val="dk1"/>
                </a:solidFill>
              </a:rPr>
              <a:t>After months of travel, through the ocean, these native plants arrived well and thriving. Likewise, plants from Australia were sent back to London with the same method, in a sealed Wardian Case. </a:t>
            </a:r>
          </a:p>
          <a:p>
            <a:pPr lvl="0" rtl="0">
              <a:spcBef>
                <a:spcPts val="0"/>
              </a:spcBef>
              <a:buClr>
                <a:schemeClr val="dk1"/>
              </a:buClr>
              <a:buSzPct val="91666"/>
              <a:buFont typeface="Arial"/>
              <a:buNone/>
            </a:pPr>
            <a:r>
              <a:rPr lang="en" sz="1200">
                <a:solidFill>
                  <a:schemeClr val="dk1"/>
                </a:solidFill>
              </a:rPr>
              <a:t>Ward received his Australian plants, despite their grueling travel, these plants arrived in perfect conditions. This was an indication that plants can travel in a sealed glass without being exposed to the air and continue thriving. A great winning in Wards experiment!</a:t>
            </a:r>
          </a:p>
          <a:p>
            <a:pPr>
              <a:spcBef>
                <a:spcPts val="0"/>
              </a:spcBef>
              <a:buNone/>
            </a:pPr>
            <a:endParaRPr/>
          </a:p>
        </p:txBody>
      </p:sp>
      <p:sp>
        <p:nvSpPr>
          <p:cNvPr id="60" name="Shape 60"/>
          <p:cNvSpPr txBox="1">
            <a:spLocks noGrp="1"/>
          </p:cNvSpPr>
          <p:nvPr>
            <p:ph type="body" idx="2"/>
          </p:nvPr>
        </p:nvSpPr>
        <p:spPr>
          <a:xfrm>
            <a:off x="4656667" y="1461908"/>
            <a:ext cx="4030200" cy="3465299"/>
          </a:xfrm>
          <a:prstGeom prst="rect">
            <a:avLst/>
          </a:prstGeom>
        </p:spPr>
        <p:txBody>
          <a:bodyPr lIns="91425" tIns="91425" rIns="91425" bIns="91425" anchor="t" anchorCtr="0">
            <a:noAutofit/>
          </a:bodyPr>
          <a:lstStyle/>
          <a:p>
            <a:pPr algn="ctr">
              <a:spcBef>
                <a:spcPts val="0"/>
              </a:spcBef>
              <a:buNone/>
            </a:pPr>
            <a:r>
              <a:rPr lang="en"/>
              <a:t>Wardian Case</a:t>
            </a:r>
          </a:p>
        </p:txBody>
      </p:sp>
      <p:pic>
        <p:nvPicPr>
          <p:cNvPr id="61" name="Shape 61"/>
          <p:cNvPicPr preferRelativeResize="0"/>
          <p:nvPr/>
        </p:nvPicPr>
        <p:blipFill>
          <a:blip r:embed="rId3">
            <a:alphaModFix/>
          </a:blip>
          <a:stretch>
            <a:fillRect/>
          </a:stretch>
        </p:blipFill>
        <p:spPr>
          <a:xfrm>
            <a:off x="5851421" y="2223874"/>
            <a:ext cx="1877524" cy="249339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spcBef>
                <a:spcPts val="0"/>
              </a:spcBef>
              <a:buNone/>
            </a:pPr>
            <a:r>
              <a:rPr lang="en"/>
              <a:t>Closed Terrariums</a:t>
            </a:r>
          </a:p>
        </p:txBody>
      </p:sp>
      <p:sp>
        <p:nvSpPr>
          <p:cNvPr id="67" name="Shape 67"/>
          <p:cNvSpPr txBox="1">
            <a:spLocks noGrp="1"/>
          </p:cNvSpPr>
          <p:nvPr>
            <p:ph type="body" idx="1"/>
          </p:nvPr>
        </p:nvSpPr>
        <p:spPr>
          <a:xfrm>
            <a:off x="457200" y="1460499"/>
            <a:ext cx="4030200" cy="3465299"/>
          </a:xfrm>
          <a:prstGeom prst="rect">
            <a:avLst/>
          </a:prstGeom>
        </p:spPr>
        <p:txBody>
          <a:bodyPr lIns="91425" tIns="91425" rIns="91425" bIns="91425" anchor="t" anchorCtr="0">
            <a:noAutofit/>
          </a:bodyPr>
          <a:lstStyle/>
          <a:p>
            <a:pPr rtl="0">
              <a:spcBef>
                <a:spcPts val="0"/>
              </a:spcBef>
              <a:buNone/>
            </a:pPr>
            <a:r>
              <a:rPr lang="en" sz="2400">
                <a:solidFill>
                  <a:schemeClr val="dk1"/>
                </a:solidFill>
              </a:rPr>
              <a:t>Closed terrariums create a unique environment for plant growth, as the transparent walls allow for both heat and light to enter the terrarium.</a:t>
            </a:r>
            <a:r>
              <a:rPr lang="en" sz="1800">
                <a:solidFill>
                  <a:schemeClr val="dk1"/>
                </a:solidFill>
              </a:rPr>
              <a:t> </a:t>
            </a:r>
          </a:p>
          <a:p>
            <a:pPr>
              <a:spcBef>
                <a:spcPts val="0"/>
              </a:spcBef>
              <a:buNone/>
            </a:pPr>
            <a:endParaRPr sz="1800"/>
          </a:p>
        </p:txBody>
      </p:sp>
      <p:pic>
        <p:nvPicPr>
          <p:cNvPr id="68" name="Shape 68"/>
          <p:cNvPicPr preferRelativeResize="0"/>
          <p:nvPr/>
        </p:nvPicPr>
        <p:blipFill>
          <a:blip r:embed="rId3">
            <a:alphaModFix/>
          </a:blip>
          <a:stretch>
            <a:fillRect/>
          </a:stretch>
        </p:blipFill>
        <p:spPr>
          <a:xfrm>
            <a:off x="5347019" y="1561875"/>
            <a:ext cx="2628554" cy="346529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spcBef>
                <a:spcPts val="0"/>
              </a:spcBef>
              <a:buNone/>
            </a:pPr>
            <a:r>
              <a:rPr lang="en"/>
              <a:t>Closed Terrariums</a:t>
            </a:r>
          </a:p>
        </p:txBody>
      </p:sp>
      <p:sp>
        <p:nvSpPr>
          <p:cNvPr id="74" name="Shape 74"/>
          <p:cNvSpPr txBox="1">
            <a:spLocks noGrp="1"/>
          </p:cNvSpPr>
          <p:nvPr>
            <p:ph type="body" idx="1"/>
          </p:nvPr>
        </p:nvSpPr>
        <p:spPr>
          <a:xfrm>
            <a:off x="457200" y="1460499"/>
            <a:ext cx="4030200" cy="3465299"/>
          </a:xfrm>
          <a:prstGeom prst="rect">
            <a:avLst/>
          </a:prstGeom>
        </p:spPr>
        <p:txBody>
          <a:bodyPr lIns="91425" tIns="91425" rIns="91425" bIns="91425" anchor="t" anchorCtr="0">
            <a:noAutofit/>
          </a:bodyPr>
          <a:lstStyle/>
          <a:p>
            <a:pPr marL="457200" lvl="0" indent="-330200" rtl="0">
              <a:spcBef>
                <a:spcPts val="0"/>
              </a:spcBef>
              <a:buClr>
                <a:schemeClr val="dk1"/>
              </a:buClr>
              <a:buSzPct val="100000"/>
              <a:buFont typeface="Arial"/>
              <a:buChar char="●"/>
            </a:pPr>
            <a:r>
              <a:rPr lang="en" sz="1600">
                <a:solidFill>
                  <a:schemeClr val="dk1"/>
                </a:solidFill>
              </a:rPr>
              <a:t>The sealed container combined with the heat entering the terrarium allows for the creation of a small scale water cycle. </a:t>
            </a:r>
          </a:p>
          <a:p>
            <a:pPr marL="457200" lvl="0" indent="-330200" rtl="0">
              <a:spcBef>
                <a:spcPts val="0"/>
              </a:spcBef>
              <a:buClr>
                <a:schemeClr val="dk1"/>
              </a:buClr>
              <a:buSzPct val="100000"/>
              <a:buFont typeface="Arial"/>
              <a:buChar char="●"/>
            </a:pPr>
            <a:r>
              <a:rPr lang="en" sz="1600">
                <a:solidFill>
                  <a:schemeClr val="dk1"/>
                </a:solidFill>
              </a:rPr>
              <a:t>This happens because moisture from both the soil and plants evaporates in the elevated temperatures inside the terrarium. </a:t>
            </a:r>
          </a:p>
          <a:p>
            <a:pPr marL="457200" lvl="0" indent="-330200" rtl="0">
              <a:spcBef>
                <a:spcPts val="0"/>
              </a:spcBef>
              <a:buClr>
                <a:schemeClr val="dk1"/>
              </a:buClr>
              <a:buSzPct val="100000"/>
              <a:buFont typeface="Arial"/>
              <a:buChar char="●"/>
            </a:pPr>
            <a:r>
              <a:rPr lang="en" sz="1600">
                <a:solidFill>
                  <a:schemeClr val="dk1"/>
                </a:solidFill>
              </a:rPr>
              <a:t>This water vapour then condenses on the walls of the container, and eventually falls back to the plants and soil below. </a:t>
            </a:r>
          </a:p>
          <a:p>
            <a:pPr>
              <a:spcBef>
                <a:spcPts val="0"/>
              </a:spcBef>
              <a:buNone/>
            </a:pPr>
            <a:endParaRPr/>
          </a:p>
        </p:txBody>
      </p:sp>
      <p:pic>
        <p:nvPicPr>
          <p:cNvPr id="75" name="Shape 75"/>
          <p:cNvPicPr preferRelativeResize="0"/>
          <p:nvPr/>
        </p:nvPicPr>
        <p:blipFill>
          <a:blip r:embed="rId3">
            <a:alphaModFix/>
          </a:blip>
          <a:stretch>
            <a:fillRect/>
          </a:stretch>
        </p:blipFill>
        <p:spPr>
          <a:xfrm>
            <a:off x="5318325" y="1626175"/>
            <a:ext cx="2744149" cy="288397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spcBef>
                <a:spcPts val="0"/>
              </a:spcBef>
              <a:buNone/>
            </a:pPr>
            <a:r>
              <a:rPr lang="en"/>
              <a:t>Closed Terrariums</a:t>
            </a:r>
          </a:p>
        </p:txBody>
      </p:sp>
      <p:sp>
        <p:nvSpPr>
          <p:cNvPr id="81" name="Shape 81"/>
          <p:cNvSpPr txBox="1">
            <a:spLocks noGrp="1"/>
          </p:cNvSpPr>
          <p:nvPr>
            <p:ph type="body" idx="1"/>
          </p:nvPr>
        </p:nvSpPr>
        <p:spPr>
          <a:xfrm>
            <a:off x="457200" y="1460499"/>
            <a:ext cx="4030200" cy="3465299"/>
          </a:xfrm>
          <a:prstGeom prst="rect">
            <a:avLst/>
          </a:prstGeom>
        </p:spPr>
        <p:txBody>
          <a:bodyPr lIns="91425" tIns="91425" rIns="91425" bIns="91425" anchor="t" anchorCtr="0">
            <a:noAutofit/>
          </a:bodyPr>
          <a:lstStyle/>
          <a:p>
            <a:pPr lvl="0" rtl="0">
              <a:spcBef>
                <a:spcPts val="0"/>
              </a:spcBef>
              <a:buNone/>
            </a:pPr>
            <a:r>
              <a:rPr lang="en" sz="1400">
                <a:solidFill>
                  <a:schemeClr val="dk1"/>
                </a:solidFill>
              </a:rPr>
              <a:t>This moisture contributes to creating an ideal environment for growing plants due to the constant supply of water, thereby preventing the plants from becoming over dry. </a:t>
            </a:r>
          </a:p>
          <a:p>
            <a:pPr lvl="0" rtl="0">
              <a:spcBef>
                <a:spcPts val="0"/>
              </a:spcBef>
              <a:buClr>
                <a:schemeClr val="dk1"/>
              </a:buClr>
              <a:buSzPct val="78571"/>
              <a:buFont typeface="Arial"/>
              <a:buNone/>
            </a:pPr>
            <a:r>
              <a:rPr lang="en" sz="1400">
                <a:solidFill>
                  <a:schemeClr val="dk1"/>
                </a:solidFill>
              </a:rPr>
              <a:t>In addition to this, the light that passes through the transparent material of the terrarium allows for the plants within to photosynthesis, an important aspect of plant growth.</a:t>
            </a:r>
          </a:p>
          <a:p>
            <a:pPr>
              <a:spcBef>
                <a:spcPts val="0"/>
              </a:spcBef>
              <a:buNone/>
            </a:pPr>
            <a:endParaRPr/>
          </a:p>
        </p:txBody>
      </p:sp>
      <p:pic>
        <p:nvPicPr>
          <p:cNvPr id="82" name="Shape 82"/>
          <p:cNvPicPr preferRelativeResize="0"/>
          <p:nvPr/>
        </p:nvPicPr>
        <p:blipFill>
          <a:blip r:embed="rId3">
            <a:alphaModFix/>
          </a:blip>
          <a:stretch>
            <a:fillRect/>
          </a:stretch>
        </p:blipFill>
        <p:spPr>
          <a:xfrm>
            <a:off x="5505725" y="1460500"/>
            <a:ext cx="2689600" cy="3174325"/>
          </a:xfrm>
          <a:prstGeom prst="rect">
            <a:avLst/>
          </a:prstGeom>
          <a:noFill/>
          <a:ln>
            <a:noFill/>
          </a:ln>
        </p:spPr>
      </p:pic>
      <p:pic>
        <p:nvPicPr>
          <p:cNvPr id="83" name="Shape 83"/>
          <p:cNvPicPr preferRelativeResize="0"/>
          <p:nvPr/>
        </p:nvPicPr>
        <p:blipFill>
          <a:blip r:embed="rId4">
            <a:alphaModFix/>
          </a:blip>
          <a:stretch>
            <a:fillRect/>
          </a:stretch>
        </p:blipFill>
        <p:spPr>
          <a:xfrm>
            <a:off x="1364750" y="3506175"/>
            <a:ext cx="1892825" cy="1419624"/>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spcBef>
                <a:spcPts val="0"/>
              </a:spcBef>
              <a:buNone/>
            </a:pPr>
            <a:r>
              <a:rPr lang="en"/>
              <a:t>Open Terrarium</a:t>
            </a:r>
          </a:p>
        </p:txBody>
      </p:sp>
      <p:sp>
        <p:nvSpPr>
          <p:cNvPr id="89" name="Shape 89"/>
          <p:cNvSpPr txBox="1">
            <a:spLocks noGrp="1"/>
          </p:cNvSpPr>
          <p:nvPr>
            <p:ph type="body" idx="1"/>
          </p:nvPr>
        </p:nvSpPr>
        <p:spPr>
          <a:xfrm>
            <a:off x="395475" y="1446774"/>
            <a:ext cx="4030200" cy="3465299"/>
          </a:xfrm>
          <a:prstGeom prst="rect">
            <a:avLst/>
          </a:prstGeom>
        </p:spPr>
        <p:txBody>
          <a:bodyPr lIns="91425" tIns="91425" rIns="91425" bIns="91425" anchor="t" anchorCtr="0">
            <a:noAutofit/>
          </a:bodyPr>
          <a:lstStyle/>
          <a:p>
            <a:pPr marL="457200" lvl="0" indent="-342900" rtl="0">
              <a:spcBef>
                <a:spcPts val="0"/>
              </a:spcBef>
              <a:buClr>
                <a:schemeClr val="dk2"/>
              </a:buClr>
              <a:buSzPct val="100000"/>
              <a:buFont typeface="Arial"/>
              <a:buChar char="●"/>
            </a:pPr>
            <a:r>
              <a:rPr lang="en" sz="1800">
                <a:solidFill>
                  <a:schemeClr val="dk1"/>
                </a:solidFill>
              </a:rPr>
              <a:t>Open terrariums are better suited to dry plants such as</a:t>
            </a:r>
            <a:r>
              <a:rPr lang="en" sz="1800">
                <a:solidFill>
                  <a:schemeClr val="dk1"/>
                </a:solidFill>
                <a:hlinkClick r:id="rId3"/>
              </a:rPr>
              <a:t> </a:t>
            </a:r>
            <a:r>
              <a:rPr lang="en" sz="1800" u="sng">
                <a:solidFill>
                  <a:srgbClr val="000000"/>
                </a:solidFill>
              </a:rPr>
              <a:t>succulents</a:t>
            </a:r>
            <a:r>
              <a:rPr lang="en" sz="1800">
                <a:solidFill>
                  <a:srgbClr val="000000"/>
                </a:solidFill>
              </a:rPr>
              <a:t> </a:t>
            </a:r>
            <a:r>
              <a:rPr lang="en" sz="1800">
                <a:solidFill>
                  <a:schemeClr val="dk1"/>
                </a:solidFill>
              </a:rPr>
              <a:t>and </a:t>
            </a:r>
            <a:r>
              <a:rPr lang="en" sz="1800" u="sng">
                <a:solidFill>
                  <a:schemeClr val="dk1"/>
                </a:solidFill>
              </a:rPr>
              <a:t>cacti. </a:t>
            </a:r>
          </a:p>
          <a:p>
            <a:pPr marL="457200" lvl="0" indent="-342900" rtl="0">
              <a:spcBef>
                <a:spcPts val="0"/>
              </a:spcBef>
              <a:buClr>
                <a:schemeClr val="dk1"/>
              </a:buClr>
              <a:buSzPct val="100000"/>
              <a:buFont typeface="Arial"/>
              <a:buChar char="●"/>
            </a:pPr>
            <a:r>
              <a:rPr lang="en" sz="1800">
                <a:solidFill>
                  <a:schemeClr val="dk1"/>
                </a:solidFill>
              </a:rPr>
              <a:t>Not all plants require or are suited to the moist environment of closed terrariums.</a:t>
            </a:r>
          </a:p>
          <a:p>
            <a:pPr marL="457200" lvl="0" indent="-342900">
              <a:spcBef>
                <a:spcPts val="0"/>
              </a:spcBef>
              <a:buClr>
                <a:schemeClr val="dk1"/>
              </a:buClr>
              <a:buSzPct val="100000"/>
              <a:buFont typeface="Arial"/>
              <a:buChar char="●"/>
            </a:pPr>
            <a:r>
              <a:rPr lang="en" sz="1800">
                <a:solidFill>
                  <a:schemeClr val="dk1"/>
                </a:solidFill>
              </a:rPr>
              <a:t>So for plants adapted to dry climates, open, unsealed, terrariums are used to keep the air in the terrarium free from excess moisture.</a:t>
            </a:r>
          </a:p>
        </p:txBody>
      </p:sp>
      <p:pic>
        <p:nvPicPr>
          <p:cNvPr id="90" name="Shape 90"/>
          <p:cNvPicPr preferRelativeResize="0"/>
          <p:nvPr/>
        </p:nvPicPr>
        <p:blipFill>
          <a:blip r:embed="rId4">
            <a:alphaModFix/>
          </a:blip>
          <a:stretch>
            <a:fillRect/>
          </a:stretch>
        </p:blipFill>
        <p:spPr>
          <a:xfrm>
            <a:off x="5636874" y="1812225"/>
            <a:ext cx="2570051" cy="25906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spcBef>
                <a:spcPts val="0"/>
              </a:spcBef>
              <a:buNone/>
            </a:pPr>
            <a:r>
              <a:rPr lang="en"/>
              <a:t>Desert Terrarium</a:t>
            </a:r>
          </a:p>
        </p:txBody>
      </p:sp>
      <p:sp>
        <p:nvSpPr>
          <p:cNvPr id="96" name="Shape 96"/>
          <p:cNvSpPr txBox="1">
            <a:spLocks noGrp="1"/>
          </p:cNvSpPr>
          <p:nvPr>
            <p:ph type="body" idx="1"/>
          </p:nvPr>
        </p:nvSpPr>
        <p:spPr>
          <a:xfrm>
            <a:off x="457200" y="1460499"/>
            <a:ext cx="4030200" cy="3465299"/>
          </a:xfrm>
          <a:prstGeom prst="rect">
            <a:avLst/>
          </a:prstGeom>
        </p:spPr>
        <p:txBody>
          <a:bodyPr lIns="91425" tIns="91425" rIns="91425" bIns="91425" anchor="t" anchorCtr="0">
            <a:noAutofit/>
          </a:bodyPr>
          <a:lstStyle/>
          <a:p>
            <a:pPr marL="457200" lvl="0" indent="-317500" rtl="0">
              <a:spcBef>
                <a:spcPts val="0"/>
              </a:spcBef>
              <a:buClr>
                <a:schemeClr val="dk2"/>
              </a:buClr>
              <a:buSzPct val="100000"/>
              <a:buFont typeface="Arial"/>
              <a:buChar char="●"/>
            </a:pPr>
            <a:r>
              <a:rPr lang="en" sz="1400"/>
              <a:t>A Desert themed terrarium is a fun project to make and it is something that is relatively easy to care for</a:t>
            </a:r>
          </a:p>
          <a:p>
            <a:pPr lvl="0" rtl="0">
              <a:spcBef>
                <a:spcPts val="0"/>
              </a:spcBef>
              <a:buNone/>
            </a:pPr>
            <a:endParaRPr sz="1400"/>
          </a:p>
          <a:p>
            <a:pPr marL="457200" lvl="0" indent="-317500" rtl="0">
              <a:spcBef>
                <a:spcPts val="0"/>
              </a:spcBef>
              <a:buClr>
                <a:schemeClr val="dk2"/>
              </a:buClr>
              <a:buSzPct val="100000"/>
              <a:buFont typeface="Arial"/>
              <a:buChar char="●"/>
            </a:pPr>
            <a:r>
              <a:rPr lang="en" sz="1400"/>
              <a:t>You are using a variety of cacti and succulents which don't require a lot of water and are very tolerant of sunlight</a:t>
            </a:r>
          </a:p>
          <a:p>
            <a:pPr lvl="0" rtl="0">
              <a:spcBef>
                <a:spcPts val="0"/>
              </a:spcBef>
              <a:buNone/>
            </a:pPr>
            <a:endParaRPr sz="1400"/>
          </a:p>
          <a:p>
            <a:pPr marL="457200" lvl="0" indent="-317500">
              <a:spcBef>
                <a:spcPts val="0"/>
              </a:spcBef>
              <a:buClr>
                <a:schemeClr val="dk2"/>
              </a:buClr>
              <a:buSzPct val="100000"/>
              <a:buFont typeface="Arial"/>
              <a:buChar char="●"/>
            </a:pPr>
            <a:r>
              <a:rPr lang="en" sz="1400"/>
              <a:t>You also do this kind of terrarium in an open dish which is easier to make than in a closed container. </a:t>
            </a:r>
          </a:p>
        </p:txBody>
      </p:sp>
      <p:pic>
        <p:nvPicPr>
          <p:cNvPr id="97" name="Shape 97"/>
          <p:cNvPicPr preferRelativeResize="0"/>
          <p:nvPr/>
        </p:nvPicPr>
        <p:blipFill>
          <a:blip r:embed="rId3">
            <a:alphaModFix/>
          </a:blip>
          <a:stretch>
            <a:fillRect/>
          </a:stretch>
        </p:blipFill>
        <p:spPr>
          <a:xfrm>
            <a:off x="5460475" y="1585900"/>
            <a:ext cx="2371949" cy="1506275"/>
          </a:xfrm>
          <a:prstGeom prst="rect">
            <a:avLst/>
          </a:prstGeom>
          <a:noFill/>
          <a:ln>
            <a:noFill/>
          </a:ln>
        </p:spPr>
      </p:pic>
      <p:pic>
        <p:nvPicPr>
          <p:cNvPr id="98" name="Shape 98"/>
          <p:cNvPicPr preferRelativeResize="0"/>
          <p:nvPr/>
        </p:nvPicPr>
        <p:blipFill>
          <a:blip r:embed="rId4">
            <a:alphaModFix/>
          </a:blip>
          <a:stretch>
            <a:fillRect/>
          </a:stretch>
        </p:blipFill>
        <p:spPr>
          <a:xfrm>
            <a:off x="5745937" y="3236100"/>
            <a:ext cx="1859588" cy="150627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modern">
  <a:themeElements>
    <a:clrScheme name="Custom 348">
      <a:dk1>
        <a:srgbClr val="000000"/>
      </a:dk1>
      <a:lt1>
        <a:srgbClr val="FFFFFF"/>
      </a:lt1>
      <a:dk2>
        <a:srgbClr val="191919"/>
      </a:dk2>
      <a:lt2>
        <a:srgbClr val="CCCCCC"/>
      </a:lt2>
      <a:accent1>
        <a:srgbClr val="7E5554"/>
      </a:accent1>
      <a:accent2>
        <a:srgbClr val="910A10"/>
      </a:accent2>
      <a:accent3>
        <a:srgbClr val="84294D"/>
      </a:accent3>
      <a:accent4>
        <a:srgbClr val="DA823B"/>
      </a:accent4>
      <a:accent5>
        <a:srgbClr val="625D3C"/>
      </a:accent5>
      <a:accent6>
        <a:srgbClr val="00384A"/>
      </a:accent6>
      <a:hlink>
        <a:srgbClr val="227A78"/>
      </a:hlink>
      <a:folHlink>
        <a:srgbClr val="39474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1174</Words>
  <Application>Microsoft Office PowerPoint</Application>
  <PresentationFormat>On-screen Show (16:9)</PresentationFormat>
  <Paragraphs>76</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modern</vt:lpstr>
      <vt:lpstr>Terrariums</vt:lpstr>
      <vt:lpstr>What is a Terrarium?</vt:lpstr>
      <vt:lpstr>History of Terrariums</vt:lpstr>
      <vt:lpstr>Wardian Case</vt:lpstr>
      <vt:lpstr>Closed Terrariums</vt:lpstr>
      <vt:lpstr>Closed Terrariums</vt:lpstr>
      <vt:lpstr>Closed Terrariums</vt:lpstr>
      <vt:lpstr>Open Terrarium</vt:lpstr>
      <vt:lpstr>Desert Terrarium</vt:lpstr>
      <vt:lpstr>Desert Biome</vt:lpstr>
      <vt:lpstr>Desert Biome</vt:lpstr>
      <vt:lpstr>How to Make a Terrarium</vt:lpstr>
      <vt:lpstr>PowerPoint Presentation</vt:lpstr>
      <vt:lpstr>Supplies</vt:lpstr>
      <vt:lpstr>Purpose of Each Material</vt:lpstr>
      <vt:lpstr>Cacti</vt:lpstr>
      <vt:lpstr>Succulents</vt:lpstr>
      <vt:lpstr>Care and Maintenance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Terrariums</dc:title>
  <dc:creator>Admin</dc:creator>
  <cp:lastModifiedBy>Admin</cp:lastModifiedBy>
  <cp:revision>1</cp:revision>
  <dcterms:modified xsi:type="dcterms:W3CDTF">2015-02-03T18:45:14Z</dcterms:modified>
</cp:coreProperties>
</file>