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89" r:id="rId1"/>
  </p:sldMasterIdLst>
  <p:notesMasterIdLst>
    <p:notesMasterId r:id="rId32"/>
  </p:notesMasterIdLst>
  <p:sldIdLst>
    <p:sldId id="256" r:id="rId2"/>
    <p:sldId id="257" r:id="rId3"/>
    <p:sldId id="264" r:id="rId4"/>
    <p:sldId id="265" r:id="rId5"/>
    <p:sldId id="266" r:id="rId6"/>
    <p:sldId id="267" r:id="rId7"/>
    <p:sldId id="268" r:id="rId8"/>
    <p:sldId id="269" r:id="rId9"/>
    <p:sldId id="270" r:id="rId10"/>
    <p:sldId id="271" r:id="rId11"/>
    <p:sldId id="273" r:id="rId12"/>
    <p:sldId id="274" r:id="rId13"/>
    <p:sldId id="275" r:id="rId14"/>
    <p:sldId id="276" r:id="rId15"/>
    <p:sldId id="279" r:id="rId16"/>
    <p:sldId id="272" r:id="rId17"/>
    <p:sldId id="277" r:id="rId18"/>
    <p:sldId id="278" r:id="rId19"/>
    <p:sldId id="280" r:id="rId20"/>
    <p:sldId id="281" r:id="rId21"/>
    <p:sldId id="285" r:id="rId22"/>
    <p:sldId id="292" r:id="rId23"/>
    <p:sldId id="286" r:id="rId24"/>
    <p:sldId id="287" r:id="rId25"/>
    <p:sldId id="288" r:id="rId26"/>
    <p:sldId id="290" r:id="rId27"/>
    <p:sldId id="289" r:id="rId28"/>
    <p:sldId id="262" r:id="rId29"/>
    <p:sldId id="263" r:id="rId30"/>
    <p:sldId id="283"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EA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863"/>
    <p:restoredTop sz="95840"/>
  </p:normalViewPr>
  <p:slideViewPr>
    <p:cSldViewPr snapToGrid="0" snapToObjects="1">
      <p:cViewPr varScale="1">
        <p:scale>
          <a:sx n="111" d="100"/>
          <a:sy n="111" d="100"/>
        </p:scale>
        <p:origin x="126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3229C-DA4F-034C-9841-1C63BF0CE4C7}" type="datetimeFigureOut">
              <a:rPr lang="en-US" smtClean="0"/>
              <a:t>7/7/2022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930D5B-8F43-2840-85B2-AE95211818A2}" type="slidenum">
              <a:rPr lang="en-US" smtClean="0"/>
              <a:t>‹#›</a:t>
            </a:fld>
            <a:endParaRPr lang="en-US" dirty="0"/>
          </a:p>
        </p:txBody>
      </p:sp>
    </p:spTree>
    <p:extLst>
      <p:ext uri="{BB962C8B-B14F-4D97-AF65-F5344CB8AC3E}">
        <p14:creationId xmlns:p14="http://schemas.microsoft.com/office/powerpoint/2010/main" val="1577615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930D5B-8F43-2840-85B2-AE95211818A2}" type="slidenum">
              <a:rPr lang="en-US" smtClean="0"/>
              <a:t>1</a:t>
            </a:fld>
            <a:endParaRPr lang="en-US" dirty="0"/>
          </a:p>
        </p:txBody>
      </p:sp>
    </p:spTree>
    <p:extLst>
      <p:ext uri="{BB962C8B-B14F-4D97-AF65-F5344CB8AC3E}">
        <p14:creationId xmlns:p14="http://schemas.microsoft.com/office/powerpoint/2010/main" val="3976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46404" y="758952"/>
            <a:ext cx="7063740" cy="4041648"/>
          </a:xfrm>
        </p:spPr>
        <p:txBody>
          <a:bodyPr anchor="b">
            <a:normAutofit/>
          </a:bodyPr>
          <a:lstStyle>
            <a:lvl1pPr algn="l">
              <a:lnSpc>
                <a:spcPct val="85000"/>
              </a:lnSpc>
              <a:defRPr sz="66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946404" y="4800600"/>
            <a:ext cx="7063740" cy="1691640"/>
          </a:xfrm>
        </p:spPr>
        <p:txBody>
          <a:bodyPr>
            <a:normAutofit/>
          </a:bodyPr>
          <a:lstStyle>
            <a:lvl1pPr marL="0" indent="0" algn="l">
              <a:buNone/>
              <a:defRPr sz="2000" baseline="0">
                <a:solidFill>
                  <a:schemeClr val="tx1">
                    <a:lumMod val="8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lvl1pPr>
              <a:defRPr>
                <a:solidFill>
                  <a:schemeClr val="bg2">
                    <a:lumMod val="20000"/>
                    <a:lumOff val="80000"/>
                  </a:schemeClr>
                </a:solidFill>
              </a:defRPr>
            </a:lvl1pPr>
          </a:lstStyle>
          <a:p>
            <a:fld id="{CCDF13DF-031E-2649-B86A-FFDBA3A167E6}" type="datetimeFigureOut">
              <a:rPr lang="en-US" smtClean="0"/>
              <a:t>7/7/2022</a:t>
            </a:fld>
            <a:endParaRPr lang="en-US" dirty="0"/>
          </a:p>
        </p:txBody>
      </p:sp>
      <p:sp>
        <p:nvSpPr>
          <p:cNvPr id="9" name="Footer Placeholder 8"/>
          <p:cNvSpPr>
            <a:spLocks noGrp="1"/>
          </p:cNvSpPr>
          <p:nvPr>
            <p:ph type="ftr" sz="quarter" idx="11"/>
          </p:nvPr>
        </p:nvSpPr>
        <p:spPr/>
        <p:txBody>
          <a:bodyPr/>
          <a:lstStyle>
            <a:lvl1pPr>
              <a:defRPr>
                <a:solidFill>
                  <a:schemeClr val="bg2">
                    <a:lumMod val="20000"/>
                    <a:lumOff val="80000"/>
                  </a:schemeClr>
                </a:solidFill>
              </a:defRPr>
            </a:lvl1pPr>
          </a:lstStyle>
          <a:p>
            <a:endParaRPr lang="en-US" dirty="0"/>
          </a:p>
        </p:txBody>
      </p:sp>
      <p:sp>
        <p:nvSpPr>
          <p:cNvPr id="10" name="Slide Number Placeholder 9"/>
          <p:cNvSpPr>
            <a:spLocks noGrp="1"/>
          </p:cNvSpPr>
          <p:nvPr>
            <p:ph type="sldNum" sz="quarter" idx="12"/>
          </p:nvPr>
        </p:nvSpPr>
        <p:spPr/>
        <p:txBody>
          <a:bodyPr/>
          <a:lstStyle>
            <a:lvl1pPr>
              <a:defRPr>
                <a:solidFill>
                  <a:schemeClr val="bg2">
                    <a:lumMod val="60000"/>
                    <a:lumOff val="40000"/>
                  </a:schemeClr>
                </a:solidFill>
              </a:defRPr>
            </a:lvl1p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133398260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DF13DF-031E-2649-B86A-FFDBA3A167E6}" type="datetimeFigureOut">
              <a:rPr lang="en-US" smtClean="0"/>
              <a:t>7/7/2022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142002-CED2-1F48-AAD4-3C006EC65CCD}" type="slidenum">
              <a:rPr lang="en-US" smtClean="0"/>
              <a:t>‹#›</a:t>
            </a:fld>
            <a:endParaRPr lang="en-US" dirty="0"/>
          </a:p>
        </p:txBody>
      </p:sp>
    </p:spTree>
    <p:extLst>
      <p:ext uri="{BB962C8B-B14F-4D97-AF65-F5344CB8AC3E}">
        <p14:creationId xmlns:p14="http://schemas.microsoft.com/office/powerpoint/2010/main" val="2119935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6525" y="381000"/>
            <a:ext cx="1857375"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1500" y="381000"/>
            <a:ext cx="5800725"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DF13DF-031E-2649-B86A-FFDBA3A167E6}" type="datetimeFigureOut">
              <a:rPr lang="en-US" smtClean="0"/>
              <a:t>7/7/2022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142002-CED2-1F48-AAD4-3C006EC65CCD}" type="slidenum">
              <a:rPr lang="en-US" smtClean="0"/>
              <a:t>‹#›</a:t>
            </a:fld>
            <a:endParaRPr lang="en-US" dirty="0"/>
          </a:p>
        </p:txBody>
      </p:sp>
    </p:spTree>
    <p:extLst>
      <p:ext uri="{BB962C8B-B14F-4D97-AF65-F5344CB8AC3E}">
        <p14:creationId xmlns:p14="http://schemas.microsoft.com/office/powerpoint/2010/main" val="854828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DF13DF-031E-2649-B86A-FFDBA3A167E6}" type="datetimeFigureOut">
              <a:rPr lang="en-US" smtClean="0"/>
              <a:t>7/7/2022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142002-CED2-1F48-AAD4-3C006EC65CCD}" type="slidenum">
              <a:rPr lang="en-US" smtClean="0"/>
              <a:t>‹#›</a:t>
            </a:fld>
            <a:endParaRPr lang="en-US" dirty="0"/>
          </a:p>
        </p:txBody>
      </p:sp>
    </p:spTree>
    <p:extLst>
      <p:ext uri="{BB962C8B-B14F-4D97-AF65-F5344CB8AC3E}">
        <p14:creationId xmlns:p14="http://schemas.microsoft.com/office/powerpoint/2010/main" val="516317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6404" y="758952"/>
            <a:ext cx="7063740" cy="4041648"/>
          </a:xfrm>
        </p:spPr>
        <p:txBody>
          <a:bodyPr anchor="b">
            <a:normAutofit/>
          </a:bodyPr>
          <a:lstStyle>
            <a:lvl1pPr>
              <a:lnSpc>
                <a:spcPct val="85000"/>
              </a:lnSpc>
              <a:defRPr sz="6600" b="0"/>
            </a:lvl1pPr>
          </a:lstStyle>
          <a:p>
            <a:r>
              <a:rPr lang="en-US"/>
              <a:t>Click to edit Master title style</a:t>
            </a:r>
            <a:endParaRPr lang="en-US" dirty="0"/>
          </a:p>
        </p:txBody>
      </p:sp>
      <p:sp>
        <p:nvSpPr>
          <p:cNvPr id="3" name="Text Placeholder 2"/>
          <p:cNvSpPr>
            <a:spLocks noGrp="1"/>
          </p:cNvSpPr>
          <p:nvPr>
            <p:ph type="body" idx="1"/>
          </p:nvPr>
        </p:nvSpPr>
        <p:spPr>
          <a:xfrm>
            <a:off x="946404" y="4800600"/>
            <a:ext cx="7063740" cy="1691640"/>
          </a:xfrm>
        </p:spPr>
        <p:txBody>
          <a:bodyPr anchor="t">
            <a:normAutofit/>
          </a:bodyPr>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DF13DF-031E-2649-B86A-FFDBA3A167E6}" type="datetimeFigureOut">
              <a:rPr lang="en-US" smtClean="0"/>
              <a:t>7/7/2022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142002-CED2-1F48-AAD4-3C006EC65CCD}" type="slidenum">
              <a:rPr lang="en-US" smtClean="0"/>
              <a:t>‹#›</a:t>
            </a:fld>
            <a:endParaRPr lang="en-US" dirty="0"/>
          </a:p>
        </p:txBody>
      </p:sp>
      <p:sp>
        <p:nvSpPr>
          <p:cNvPr id="7" name="Rectangle 6"/>
          <p:cNvSpPr/>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08137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6404"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94860"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DF13DF-031E-2649-B86A-FFDBA3A167E6}" type="datetimeFigureOut">
              <a:rPr lang="en-US" smtClean="0"/>
              <a:t>7/7/2022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142002-CED2-1F48-AAD4-3C006EC65CCD}" type="slidenum">
              <a:rPr lang="en-US" smtClean="0"/>
              <a:t>‹#›</a:t>
            </a:fld>
            <a:endParaRPr lang="en-US" dirty="0"/>
          </a:p>
        </p:txBody>
      </p:sp>
    </p:spTree>
    <p:extLst>
      <p:ext uri="{BB962C8B-B14F-4D97-AF65-F5344CB8AC3E}">
        <p14:creationId xmlns:p14="http://schemas.microsoft.com/office/powerpoint/2010/main" val="168959455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946404" y="1717185"/>
            <a:ext cx="3360420" cy="731520"/>
          </a:xfrm>
        </p:spPr>
        <p:txBody>
          <a:bodyPr anchor="b">
            <a:normAutofit/>
          </a:bodyPr>
          <a:lstStyle>
            <a:lvl1pPr marL="0" indent="0">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46404"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4599432" y="1717185"/>
            <a:ext cx="3364992" cy="731520"/>
          </a:xfrm>
        </p:spPr>
        <p:txBody>
          <a:bodyPr anchor="b">
            <a:normAutofit/>
          </a:bodyPr>
          <a:lstStyle>
            <a:lvl1pPr marL="0" indent="0">
              <a:buFontTx/>
              <a:buNone/>
              <a:defRPr lang="en-US" sz="1800" b="0" kern="1200" spc="10" baseline="0" dirty="0">
                <a:solidFill>
                  <a:schemeClr val="tx2"/>
                </a:solidFill>
                <a:latin typeface="+mn-lt"/>
                <a:ea typeface="+mn-ea"/>
                <a:cs typeface="+mn-cs"/>
              </a:defRPr>
            </a:lvl1pPr>
          </a:lstStyle>
          <a:p>
            <a:pPr marL="0" lvl="0" indent="0" algn="l" defTabSz="914400" rtl="0" eaLnBrk="1" latinLnBrk="0" hangingPunct="1">
              <a:lnSpc>
                <a:spcPct val="95000"/>
              </a:lnSpc>
              <a:spcBef>
                <a:spcPts val="0"/>
              </a:spcBef>
              <a:spcAft>
                <a:spcPts val="200"/>
              </a:spcAft>
              <a:buClr>
                <a:schemeClr val="accent1"/>
              </a:buClr>
              <a:buSzPct val="80000"/>
              <a:buNone/>
            </a:pPr>
            <a:r>
              <a:rPr lang="en-US"/>
              <a:t>Click to edit Master text styles</a:t>
            </a:r>
          </a:p>
        </p:txBody>
      </p:sp>
      <p:sp>
        <p:nvSpPr>
          <p:cNvPr id="6" name="Content Placeholder 5"/>
          <p:cNvSpPr>
            <a:spLocks noGrp="1"/>
          </p:cNvSpPr>
          <p:nvPr>
            <p:ph sz="quarter" idx="4"/>
          </p:nvPr>
        </p:nvSpPr>
        <p:spPr>
          <a:xfrm>
            <a:off x="4594860"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DF13DF-031E-2649-B86A-FFDBA3A167E6}" type="datetimeFigureOut">
              <a:rPr lang="en-US" smtClean="0"/>
              <a:t>7/7/2022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B142002-CED2-1F48-AAD4-3C006EC65CCD}" type="slidenum">
              <a:rPr lang="en-US" smtClean="0"/>
              <a:t>‹#›</a:t>
            </a:fld>
            <a:endParaRPr lang="en-US" dirty="0"/>
          </a:p>
        </p:txBody>
      </p:sp>
    </p:spTree>
    <p:extLst>
      <p:ext uri="{BB962C8B-B14F-4D97-AF65-F5344CB8AC3E}">
        <p14:creationId xmlns:p14="http://schemas.microsoft.com/office/powerpoint/2010/main" val="83942160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CDF13DF-031E-2649-B86A-FFDBA3A167E6}" type="datetimeFigureOut">
              <a:rPr lang="en-US" smtClean="0"/>
              <a:t>7/7/2022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B142002-CED2-1F48-AAD4-3C006EC65CCD}" type="slidenum">
              <a:rPr lang="en-US" smtClean="0"/>
              <a:t>‹#›</a:t>
            </a:fld>
            <a:endParaRPr lang="en-US" dirty="0"/>
          </a:p>
        </p:txBody>
      </p:sp>
    </p:spTree>
    <p:extLst>
      <p:ext uri="{BB962C8B-B14F-4D97-AF65-F5344CB8AC3E}">
        <p14:creationId xmlns:p14="http://schemas.microsoft.com/office/powerpoint/2010/main" val="1338821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DF13DF-031E-2649-B86A-FFDBA3A167E6}" type="datetimeFigureOut">
              <a:rPr lang="en-US" smtClean="0"/>
              <a:t>7/7/2022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B142002-CED2-1F48-AAD4-3C006EC65CCD}" type="slidenum">
              <a:rPr lang="en-US" smtClean="0"/>
              <a:t>‹#›</a:t>
            </a:fld>
            <a:endParaRPr lang="en-US" dirty="0"/>
          </a:p>
        </p:txBody>
      </p:sp>
    </p:spTree>
    <p:extLst>
      <p:ext uri="{BB962C8B-B14F-4D97-AF65-F5344CB8AC3E}">
        <p14:creationId xmlns:p14="http://schemas.microsoft.com/office/powerpoint/2010/main" val="235683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400300" cy="1600197"/>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3378200" y="685800"/>
            <a:ext cx="4559300" cy="5486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99735"/>
            <a:ext cx="24003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DF13DF-031E-2649-B86A-FFDBA3A167E6}" type="datetimeFigureOut">
              <a:rPr lang="en-US" smtClean="0"/>
              <a:t>7/7/2022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117658823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846963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5257800"/>
            <a:ext cx="748665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846963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85800" y="6108590"/>
            <a:ext cx="748665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DF13DF-031E-2649-B86A-FFDBA3A167E6}" type="datetimeFigureOut">
              <a:rPr lang="en-US" smtClean="0"/>
              <a:t>7/7/2022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9B142002-CED2-1F48-AAD4-3C006EC65CCD}" type="slidenum">
              <a:rPr lang="en-US" smtClean="0"/>
              <a:t>‹#›</a:t>
            </a:fld>
            <a:endParaRPr lang="en-US" dirty="0"/>
          </a:p>
        </p:txBody>
      </p:sp>
    </p:spTree>
    <p:extLst>
      <p:ext uri="{BB962C8B-B14F-4D97-AF65-F5344CB8AC3E}">
        <p14:creationId xmlns:p14="http://schemas.microsoft.com/office/powerpoint/2010/main" val="889044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18195" y="0"/>
            <a:ext cx="73152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46404" y="365760"/>
            <a:ext cx="726948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46404" y="1828801"/>
            <a:ext cx="644652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7831456" y="1044178"/>
            <a:ext cx="1904999" cy="273844"/>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CCDF13DF-031E-2649-B86A-FFDBA3A167E6}" type="datetimeFigureOut">
              <a:rPr lang="en-US" smtClean="0"/>
              <a:t>7/7/2022</a:t>
            </a:fld>
            <a:endParaRPr lang="en-US" dirty="0"/>
          </a:p>
        </p:txBody>
      </p:sp>
      <p:sp>
        <p:nvSpPr>
          <p:cNvPr id="5" name="Footer Placeholder 4"/>
          <p:cNvSpPr>
            <a:spLocks noGrp="1"/>
          </p:cNvSpPr>
          <p:nvPr>
            <p:ph type="ftr" sz="quarter" idx="3"/>
          </p:nvPr>
        </p:nvSpPr>
        <p:spPr>
          <a:xfrm rot="16200000">
            <a:off x="6993255" y="4092178"/>
            <a:ext cx="3581400" cy="273844"/>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8441055" y="6172201"/>
            <a:ext cx="685800" cy="593725"/>
          </a:xfrm>
          <a:prstGeom prst="rect">
            <a:avLst/>
          </a:prstGeom>
        </p:spPr>
        <p:txBody>
          <a:bodyPr vert="horz" lIns="27432" tIns="45720" rIns="27432" bIns="45720" rtlCol="0" anchor="ctr">
            <a:normAutofit/>
          </a:bodyPr>
          <a:lstStyle>
            <a:lvl1pPr algn="ctr">
              <a:defRPr sz="3200">
                <a:solidFill>
                  <a:schemeClr val="tx2">
                    <a:lumMod val="60000"/>
                    <a:lumOff val="40000"/>
                  </a:schemeClr>
                </a:solidFill>
              </a:defRPr>
            </a:lvl1pPr>
          </a:lstStyle>
          <a:p>
            <a:fld id="{9B142002-CED2-1F48-AAD4-3C006EC65CCD}" type="slidenum">
              <a:rPr lang="en-US" smtClean="0"/>
              <a:t>‹#›</a:t>
            </a:fld>
            <a:endParaRPr lang="en-US" dirty="0"/>
          </a:p>
        </p:txBody>
      </p:sp>
    </p:spTree>
    <p:extLst>
      <p:ext uri="{BB962C8B-B14F-4D97-AF65-F5344CB8AC3E}">
        <p14:creationId xmlns:p14="http://schemas.microsoft.com/office/powerpoint/2010/main" val="802239324"/>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Lst>
  <p:txStyles>
    <p:title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6374" y="560262"/>
            <a:ext cx="7543800" cy="3300086"/>
          </a:xfrm>
        </p:spPr>
        <p:txBody>
          <a:bodyPr>
            <a:normAutofit/>
          </a:bodyPr>
          <a:lstStyle/>
          <a:p>
            <a:r>
              <a:rPr lang="en-US" sz="6000" dirty="0">
                <a:latin typeface="Arial"/>
                <a:ea typeface="Arial"/>
                <a:cs typeface="Arial"/>
              </a:rPr>
              <a:t>UNION VALE </a:t>
            </a:r>
            <a:br>
              <a:rPr lang="en-US" sz="6000" dirty="0">
                <a:latin typeface="Arial"/>
                <a:ea typeface="Arial"/>
                <a:cs typeface="Arial"/>
              </a:rPr>
            </a:br>
            <a:r>
              <a:rPr lang="en-US" sz="6000" dirty="0">
                <a:latin typeface="Arial"/>
                <a:ea typeface="Arial"/>
                <a:cs typeface="Arial"/>
              </a:rPr>
              <a:t>LIBRARY STUDY</a:t>
            </a:r>
          </a:p>
        </p:txBody>
      </p:sp>
      <p:sp>
        <p:nvSpPr>
          <p:cNvPr id="3" name="Subtitle 2"/>
          <p:cNvSpPr>
            <a:spLocks noGrp="1"/>
          </p:cNvSpPr>
          <p:nvPr>
            <p:ph type="subTitle" idx="1"/>
          </p:nvPr>
        </p:nvSpPr>
        <p:spPr>
          <a:xfrm>
            <a:off x="844804" y="4234543"/>
            <a:ext cx="7063740" cy="2342720"/>
          </a:xfrm>
        </p:spPr>
        <p:txBody>
          <a:bodyPr>
            <a:normAutofit lnSpcReduction="10000"/>
          </a:bodyPr>
          <a:lstStyle/>
          <a:p>
            <a:r>
              <a:rPr lang="en-US" dirty="0"/>
              <a:t>Planning Options</a:t>
            </a:r>
          </a:p>
          <a:p>
            <a:endParaRPr lang="en-US" dirty="0"/>
          </a:p>
          <a:p>
            <a:r>
              <a:rPr lang="en-US" dirty="0"/>
              <a:t>Aaron Cohen Associates </a:t>
            </a:r>
          </a:p>
          <a:p>
            <a:endParaRPr lang="en-US" dirty="0"/>
          </a:p>
          <a:p>
            <a:r>
              <a:rPr lang="en-US" dirty="0"/>
              <a:t>2022</a:t>
            </a:r>
          </a:p>
        </p:txBody>
      </p:sp>
    </p:spTree>
    <p:extLst>
      <p:ext uri="{BB962C8B-B14F-4D97-AF65-F5344CB8AC3E}">
        <p14:creationId xmlns:p14="http://schemas.microsoft.com/office/powerpoint/2010/main" val="688130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1ACBE00-0221-433D-8EA5-D9D7B45F3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06980910-96FA-4DA6-93F5-97873AF1B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0"/>
            <a:ext cx="8126730" cy="5105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8" name="Rectangle 27">
            <a:extLst>
              <a:ext uri="{FF2B5EF4-FFF2-40B4-BE49-F238E27FC236}">
                <a16:creationId xmlns:a16="http://schemas.microsoft.com/office/drawing/2014/main" id="{9F1CB7E2-0098-4A7C-B377-037DCA4C8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5105400"/>
            <a:ext cx="8126730"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DFEDC6C0-0680-9544-7DED-36EC4649B068}"/>
              </a:ext>
            </a:extLst>
          </p:cNvPr>
          <p:cNvSpPr txBox="1"/>
          <p:nvPr/>
        </p:nvSpPr>
        <p:spPr>
          <a:xfrm>
            <a:off x="680682" y="5105400"/>
            <a:ext cx="7617326" cy="522142"/>
          </a:xfrm>
          <a:prstGeom prst="rect">
            <a:avLst/>
          </a:prstGeom>
        </p:spPr>
        <p:txBody>
          <a:bodyPr vert="horz" lIns="91440" tIns="45720" rIns="91440" bIns="45720" rtlCol="0" anchor="b">
            <a:normAutofit/>
          </a:bodyPr>
          <a:lstStyle/>
          <a:p>
            <a:pPr algn="ctr" defTabSz="914400">
              <a:lnSpc>
                <a:spcPct val="85000"/>
              </a:lnSpc>
              <a:spcBef>
                <a:spcPct val="0"/>
              </a:spcBef>
              <a:spcAft>
                <a:spcPts val="600"/>
              </a:spcAft>
            </a:pPr>
            <a:r>
              <a:rPr lang="en-US" dirty="0"/>
              <a:t>Old Barns are Heavenly</a:t>
            </a:r>
          </a:p>
        </p:txBody>
      </p:sp>
      <p:pic>
        <p:nvPicPr>
          <p:cNvPr id="2" name="Picture 1">
            <a:extLst>
              <a:ext uri="{FF2B5EF4-FFF2-40B4-BE49-F238E27FC236}">
                <a16:creationId xmlns:a16="http://schemas.microsoft.com/office/drawing/2014/main" id="{5F92CF25-41A7-F81A-8B69-7976C5CC42D4}"/>
              </a:ext>
            </a:extLst>
          </p:cNvPr>
          <p:cNvPicPr>
            <a:picLocks noChangeAspect="1"/>
          </p:cNvPicPr>
          <p:nvPr/>
        </p:nvPicPr>
        <p:blipFill rotWithShape="1">
          <a:blip r:embed="rId2"/>
          <a:srcRect t="15709" b="8781"/>
          <a:stretch/>
        </p:blipFill>
        <p:spPr>
          <a:xfrm>
            <a:off x="680682" y="442795"/>
            <a:ext cx="7451166" cy="4219811"/>
          </a:xfrm>
          <a:prstGeom prst="rect">
            <a:avLst/>
          </a:prstGeom>
        </p:spPr>
      </p:pic>
    </p:spTree>
    <p:extLst>
      <p:ext uri="{BB962C8B-B14F-4D97-AF65-F5344CB8AC3E}">
        <p14:creationId xmlns:p14="http://schemas.microsoft.com/office/powerpoint/2010/main" val="3810282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AE0F21-11AE-D4FB-678A-E704B8EA1C6D}"/>
              </a:ext>
            </a:extLst>
          </p:cNvPr>
          <p:cNvSpPr txBox="1"/>
          <p:nvPr/>
        </p:nvSpPr>
        <p:spPr>
          <a:xfrm>
            <a:off x="678240" y="1383162"/>
            <a:ext cx="7165949" cy="2940549"/>
          </a:xfrm>
          <a:prstGeom prst="rect">
            <a:avLst/>
          </a:prstGeom>
          <a:noFill/>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We found that there is a high demand for family services and space in Tymor Park to run a local outlet.  </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A new library can target Union Vale residents that use the Town’s swimming pool or camp in the summer.  </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There is a large group of seniors that supports the local libraries.  </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They understand how to support their community. </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 They have spent time supporting the local libraries.  </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They want to make an impact, but they don’t want to upset the local libraries or lose their unique connections to their services. </a:t>
            </a:r>
          </a:p>
        </p:txBody>
      </p:sp>
      <p:sp>
        <p:nvSpPr>
          <p:cNvPr id="10" name="TextBox 9">
            <a:extLst>
              <a:ext uri="{FF2B5EF4-FFF2-40B4-BE49-F238E27FC236}">
                <a16:creationId xmlns:a16="http://schemas.microsoft.com/office/drawing/2014/main" id="{8C90E376-54CA-EDDA-A51D-AD400DFC03F6}"/>
              </a:ext>
            </a:extLst>
          </p:cNvPr>
          <p:cNvSpPr txBox="1"/>
          <p:nvPr/>
        </p:nvSpPr>
        <p:spPr>
          <a:xfrm>
            <a:off x="2543512" y="494410"/>
            <a:ext cx="4558087" cy="369332"/>
          </a:xfrm>
          <a:prstGeom prst="rect">
            <a:avLst/>
          </a:prstGeom>
          <a:noFill/>
        </p:spPr>
        <p:txBody>
          <a:bodyPr wrap="square">
            <a:spAutoFit/>
          </a:bodyPr>
          <a:lstStyle/>
          <a:p>
            <a:pPr marL="0" marR="0">
              <a:spcBef>
                <a:spcPts val="0"/>
              </a:spcBef>
              <a:spcAft>
                <a:spcPts val="600"/>
              </a:spcAft>
            </a:pPr>
            <a:r>
              <a:rPr lang="en-US" sz="1800" b="1" dirty="0">
                <a:effectLst/>
                <a:latin typeface="Candara" panose="020E0502030303020204" pitchFamily="34" charset="0"/>
                <a:ea typeface="Calibri" panose="020F0502020204030204" pitchFamily="34" charset="0"/>
                <a:cs typeface="Calibri" panose="020F0502020204030204" pitchFamily="34" charset="0"/>
              </a:rPr>
              <a:t>Old Barns are Heavenly</a:t>
            </a:r>
          </a:p>
        </p:txBody>
      </p:sp>
      <p:pic>
        <p:nvPicPr>
          <p:cNvPr id="11" name="Picture 10" descr="Shape, arrow&#10;&#10;Description automatically generated">
            <a:extLst>
              <a:ext uri="{FF2B5EF4-FFF2-40B4-BE49-F238E27FC236}">
                <a16:creationId xmlns:a16="http://schemas.microsoft.com/office/drawing/2014/main" id="{32E92882-7A6A-EE0E-5B8D-CB3415ADA706}"/>
              </a:ext>
            </a:extLst>
          </p:cNvPr>
          <p:cNvPicPr>
            <a:picLocks noChangeAspect="1"/>
          </p:cNvPicPr>
          <p:nvPr/>
        </p:nvPicPr>
        <p:blipFill>
          <a:blip r:embed="rId2"/>
          <a:stretch>
            <a:fillRect/>
          </a:stretch>
        </p:blipFill>
        <p:spPr>
          <a:xfrm>
            <a:off x="899285" y="271840"/>
            <a:ext cx="1005663" cy="814472"/>
          </a:xfrm>
          <a:prstGeom prst="rect">
            <a:avLst/>
          </a:prstGeom>
        </p:spPr>
      </p:pic>
      <p:pic>
        <p:nvPicPr>
          <p:cNvPr id="12" name="Picture 1" descr="page1image31032544">
            <a:extLst>
              <a:ext uri="{FF2B5EF4-FFF2-40B4-BE49-F238E27FC236}">
                <a16:creationId xmlns:a16="http://schemas.microsoft.com/office/drawing/2014/main" id="{87415F3F-86E1-FE69-30E8-D821ACCDF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9136" y="130883"/>
            <a:ext cx="1175507" cy="11330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indoor, dirty&#10;&#10;Description automatically generated">
            <a:extLst>
              <a:ext uri="{FF2B5EF4-FFF2-40B4-BE49-F238E27FC236}">
                <a16:creationId xmlns:a16="http://schemas.microsoft.com/office/drawing/2014/main" id="{FE7811E8-2ACD-2787-1380-9E77CF0E60FC}"/>
              </a:ext>
            </a:extLst>
          </p:cNvPr>
          <p:cNvPicPr>
            <a:picLocks noChangeAspect="1"/>
          </p:cNvPicPr>
          <p:nvPr/>
        </p:nvPicPr>
        <p:blipFill>
          <a:blip r:embed="rId4"/>
          <a:stretch>
            <a:fillRect/>
          </a:stretch>
        </p:blipFill>
        <p:spPr>
          <a:xfrm rot="5400000">
            <a:off x="1326600" y="4753716"/>
            <a:ext cx="2233101" cy="1674826"/>
          </a:xfrm>
          <a:prstGeom prst="rect">
            <a:avLst/>
          </a:prstGeom>
        </p:spPr>
      </p:pic>
      <p:pic>
        <p:nvPicPr>
          <p:cNvPr id="13" name="Picture 12" descr="A picture containing indoor, wall, floor, ceiling&#10;&#10;Description automatically generated">
            <a:extLst>
              <a:ext uri="{FF2B5EF4-FFF2-40B4-BE49-F238E27FC236}">
                <a16:creationId xmlns:a16="http://schemas.microsoft.com/office/drawing/2014/main" id="{D2E567DC-041F-3E20-9A7D-7532AEFF87F8}"/>
              </a:ext>
            </a:extLst>
          </p:cNvPr>
          <p:cNvPicPr>
            <a:picLocks noChangeAspect="1"/>
          </p:cNvPicPr>
          <p:nvPr/>
        </p:nvPicPr>
        <p:blipFill>
          <a:blip r:embed="rId5"/>
          <a:stretch>
            <a:fillRect/>
          </a:stretch>
        </p:blipFill>
        <p:spPr>
          <a:xfrm>
            <a:off x="3748284" y="4474578"/>
            <a:ext cx="2977470" cy="2233102"/>
          </a:xfrm>
          <a:prstGeom prst="rect">
            <a:avLst/>
          </a:prstGeom>
        </p:spPr>
      </p:pic>
    </p:spTree>
    <p:extLst>
      <p:ext uri="{BB962C8B-B14F-4D97-AF65-F5344CB8AC3E}">
        <p14:creationId xmlns:p14="http://schemas.microsoft.com/office/powerpoint/2010/main" val="2233228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6D7B817-6658-466D-B7F8-851ED5C35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69630" y="0"/>
            <a:ext cx="6858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D64E1294-0B9B-002C-FBE9-9F021023B250}"/>
              </a:ext>
            </a:extLst>
          </p:cNvPr>
          <p:cNvSpPr txBox="1"/>
          <p:nvPr/>
        </p:nvSpPr>
        <p:spPr>
          <a:xfrm>
            <a:off x="603503" y="2314575"/>
            <a:ext cx="3618452" cy="3865562"/>
          </a:xfrm>
          <a:prstGeom prst="rect">
            <a:avLst/>
          </a:prstGeom>
        </p:spPr>
        <p:txBody>
          <a:bodyPr vert="horz" lIns="91440" tIns="45720" rIns="91440" bIns="45720" rtlCol="0">
            <a:normAutofit lnSpcReduction="10000"/>
          </a:bodyPr>
          <a:lstStyle/>
          <a:p>
            <a:pPr indent="-182880" defTabSz="914400">
              <a:spcAft>
                <a:spcPts val="600"/>
              </a:spcAft>
              <a:buClr>
                <a:schemeClr val="accent1"/>
              </a:buClr>
            </a:pPr>
            <a:r>
              <a:rPr lang="en-US" dirty="0">
                <a:latin typeface="Candara" panose="020E0502030303020204" pitchFamily="34" charset="0"/>
              </a:rPr>
              <a:t>One of the major features of a growing community is the development of library programs, educational events, and civic functions.  </a:t>
            </a:r>
          </a:p>
          <a:p>
            <a:pPr marL="342900" indent="-342900" defTabSz="914400">
              <a:spcAft>
                <a:spcPts val="600"/>
              </a:spcAft>
              <a:buClr>
                <a:schemeClr val="accent1"/>
              </a:buClr>
              <a:buFont typeface="+mj-lt"/>
              <a:buAutoNum type="arabicPeriod"/>
            </a:pPr>
            <a:endParaRPr lang="en-US" dirty="0">
              <a:latin typeface="Candara" panose="020E0502030303020204" pitchFamily="34" charset="0"/>
            </a:endParaRPr>
          </a:p>
          <a:p>
            <a:pPr marL="342900" indent="-342900" defTabSz="914400">
              <a:spcAft>
                <a:spcPts val="600"/>
              </a:spcAft>
              <a:buClr>
                <a:schemeClr val="accent1"/>
              </a:buClr>
              <a:buFont typeface="+mj-lt"/>
              <a:buAutoNum type="arabicPeriod"/>
            </a:pPr>
            <a:r>
              <a:rPr lang="en-US" dirty="0">
                <a:latin typeface="Candara" panose="020E0502030303020204" pitchFamily="34" charset="0"/>
              </a:rPr>
              <a:t>There is a high demand for adult services.  For example, remote work has changed the way we live.  </a:t>
            </a:r>
          </a:p>
          <a:p>
            <a:pPr marL="342900" indent="-342900" defTabSz="914400">
              <a:spcAft>
                <a:spcPts val="600"/>
              </a:spcAft>
              <a:buClr>
                <a:schemeClr val="accent1"/>
              </a:buClr>
              <a:buFont typeface="+mj-lt"/>
              <a:buAutoNum type="arabicPeriod"/>
            </a:pPr>
            <a:r>
              <a:rPr lang="en-US" dirty="0">
                <a:latin typeface="Candara" panose="020E0502030303020204" pitchFamily="34" charset="0"/>
              </a:rPr>
              <a:t>There is a growing need for re-mote study / workspaces. </a:t>
            </a:r>
          </a:p>
          <a:p>
            <a:pPr marL="342900" indent="-342900" defTabSz="914400">
              <a:spcAft>
                <a:spcPts val="600"/>
              </a:spcAft>
              <a:buClr>
                <a:schemeClr val="accent1"/>
              </a:buClr>
              <a:buFont typeface="+mj-lt"/>
              <a:buAutoNum type="arabicPeriod"/>
            </a:pPr>
            <a:r>
              <a:rPr lang="en-US" dirty="0">
                <a:latin typeface="Candara" panose="020E0502030303020204" pitchFamily="34" charset="0"/>
              </a:rPr>
              <a:t>Places to meet and not be isolated.</a:t>
            </a:r>
          </a:p>
        </p:txBody>
      </p:sp>
      <p:pic>
        <p:nvPicPr>
          <p:cNvPr id="8" name="Picture 7" descr="Image result for public library senior van">
            <a:extLst>
              <a:ext uri="{FF2B5EF4-FFF2-40B4-BE49-F238E27FC236}">
                <a16:creationId xmlns:a16="http://schemas.microsoft.com/office/drawing/2014/main" id="{11798B09-4326-6227-3210-59F5E6106D24}"/>
              </a:ext>
            </a:extLst>
          </p:cNvPr>
          <p:cNvPicPr>
            <a:picLocks noChangeAspect="1"/>
          </p:cNvPicPr>
          <p:nvPr/>
        </p:nvPicPr>
        <p:blipFill rotWithShape="1">
          <a:blip r:embed="rId2">
            <a:extLst>
              <a:ext uri="{28A0092B-C50C-407E-A947-70E740481C1C}">
                <a14:useLocalDpi xmlns:a14="http://schemas.microsoft.com/office/drawing/2010/main" val="0"/>
              </a:ext>
            </a:extLst>
          </a:blip>
          <a:srcRect l="20229" r="17972"/>
          <a:stretch/>
        </p:blipFill>
        <p:spPr bwMode="auto">
          <a:xfrm>
            <a:off x="4571999" y="10"/>
            <a:ext cx="3806429" cy="3355932"/>
          </a:xfrm>
          <a:prstGeom prst="rect">
            <a:avLst/>
          </a:prstGeom>
          <a:noFill/>
        </p:spPr>
      </p:pic>
      <p:pic>
        <p:nvPicPr>
          <p:cNvPr id="7" name="Picture 6" descr="A picture containing building, indoor, floor, porch&#10;&#10;Description automatically generated">
            <a:extLst>
              <a:ext uri="{FF2B5EF4-FFF2-40B4-BE49-F238E27FC236}">
                <a16:creationId xmlns:a16="http://schemas.microsoft.com/office/drawing/2014/main" id="{E308E4E2-F6A3-880D-6CAD-47CB4E82D725}"/>
              </a:ext>
            </a:extLst>
          </p:cNvPr>
          <p:cNvPicPr>
            <a:picLocks noChangeAspect="1"/>
          </p:cNvPicPr>
          <p:nvPr/>
        </p:nvPicPr>
        <p:blipFill rotWithShape="1">
          <a:blip r:embed="rId3"/>
          <a:srcRect l="19556" r="17686" b="-1"/>
          <a:stretch/>
        </p:blipFill>
        <p:spPr>
          <a:xfrm>
            <a:off x="4571999" y="3476625"/>
            <a:ext cx="3806428" cy="3381375"/>
          </a:xfrm>
          <a:prstGeom prst="rect">
            <a:avLst/>
          </a:prstGeom>
        </p:spPr>
      </p:pic>
      <p:pic>
        <p:nvPicPr>
          <p:cNvPr id="10" name="Picture 1" descr="page1image31032544">
            <a:extLst>
              <a:ext uri="{FF2B5EF4-FFF2-40B4-BE49-F238E27FC236}">
                <a16:creationId xmlns:a16="http://schemas.microsoft.com/office/drawing/2014/main" id="{FBE5738E-33CB-BB27-91C6-4ACF1C9F4D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9077" y="320454"/>
            <a:ext cx="1885206" cy="1817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321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4219FD-1FED-1EBB-AB5C-6F4024FC03DE}"/>
              </a:ext>
            </a:extLst>
          </p:cNvPr>
          <p:cNvSpPr txBox="1"/>
          <p:nvPr/>
        </p:nvSpPr>
        <p:spPr>
          <a:xfrm>
            <a:off x="209717" y="1263902"/>
            <a:ext cx="8106937" cy="4495333"/>
          </a:xfrm>
          <a:prstGeom prst="rect">
            <a:avLst/>
          </a:prstGeom>
          <a:noFill/>
        </p:spPr>
        <p:txBody>
          <a:bodyPr wrap="square">
            <a:spAutoFit/>
          </a:bodyPr>
          <a:lstStyle/>
          <a:p>
            <a:pPr marL="0" marR="0" algn="just">
              <a:spcBef>
                <a:spcPts val="0"/>
              </a:spcBef>
              <a:spcAft>
                <a:spcPts val="0"/>
              </a:spcAft>
            </a:pPr>
            <a:r>
              <a:rPr lang="en-US" sz="1800" dirty="0">
                <a:effectLst/>
                <a:latin typeface="Candara" panose="020E0502030303020204" pitchFamily="34" charset="0"/>
                <a:ea typeface="Calibri" panose="020F0502020204030204" pitchFamily="34" charset="0"/>
                <a:cs typeface="Times New Roman" panose="02020603050405020304" pitchFamily="18" charset="0"/>
              </a:rPr>
              <a:t>The Mid-Hudson library system includes a group of independent libraries.  Each library receives its library funding based on its history and location, from the local taxpayers.</a:t>
            </a:r>
          </a:p>
          <a:p>
            <a:pPr marL="0" marR="0" algn="just">
              <a:spcBef>
                <a:spcPts val="0"/>
              </a:spcBef>
              <a:spcAft>
                <a:spcPts val="0"/>
              </a:spcAft>
            </a:pPr>
            <a:r>
              <a:rPr lang="en-US" sz="1800" dirty="0">
                <a:effectLst/>
                <a:latin typeface="Candara" panose="020E0502030303020204" pitchFamily="34" charset="0"/>
                <a:ea typeface="Calibri" panose="020F0502020204030204" pitchFamily="34" charset="0"/>
                <a:cs typeface="Times New Roman" panose="02020603050405020304" pitchFamily="18" charset="0"/>
              </a:rPr>
              <a:t> </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The sixty-six libraries that make up the MHLS are unique association libraries, school district libraries and municipal library communities.  </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The system enables the libraries to be tethered to each other, allowing the residents from the localities to access the whole system i.e., check out a book from any library.</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The residents in the New York State (NYS) don’t usually need to reach across four different town boundaries to access library services.   </a:t>
            </a:r>
          </a:p>
          <a:p>
            <a:pPr marL="342900" marR="0" lvl="0" indent="-342900">
              <a:lnSpc>
                <a:spcPct val="115000"/>
              </a:lnSpc>
              <a:spcBef>
                <a:spcPts val="0"/>
              </a:spcBef>
              <a:spcAft>
                <a:spcPts val="100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The MHLS doesn’t contract with Towns that don’t have a chartered library.   They contract with existing libraries to provide system services. </a:t>
            </a:r>
          </a:p>
          <a:p>
            <a:pPr marL="342900" marR="0" lvl="0" indent="-342900">
              <a:lnSpc>
                <a:spcPct val="115000"/>
              </a:lnSpc>
              <a:spcBef>
                <a:spcPts val="0"/>
              </a:spcBef>
              <a:spcAft>
                <a:spcPts val="1000"/>
              </a:spcAft>
              <a:buFont typeface="Symbol" panose="05050102010706020507" pitchFamily="18" charset="2"/>
              <a:buChar char=""/>
            </a:pPr>
            <a:r>
              <a:rPr lang="en-US" dirty="0">
                <a:latin typeface="Candara" panose="020E0502030303020204" pitchFamily="34" charset="0"/>
                <a:ea typeface="Calibri" panose="020F0502020204030204" pitchFamily="34" charset="0"/>
                <a:cs typeface="Times New Roman" panose="02020603050405020304" pitchFamily="18" charset="0"/>
              </a:rPr>
              <a:t>A municipal library will enable the MHLS to support the Town of Union Vale. </a:t>
            </a:r>
            <a:endParaRPr lang="en-US" sz="1800" dirty="0">
              <a:effectLst/>
              <a:latin typeface="Candara" panose="020E050203030302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E6D31B9-BFD6-3741-395C-31D3685792D8}"/>
              </a:ext>
            </a:extLst>
          </p:cNvPr>
          <p:cNvSpPr txBox="1"/>
          <p:nvPr/>
        </p:nvSpPr>
        <p:spPr>
          <a:xfrm>
            <a:off x="2847496" y="512727"/>
            <a:ext cx="2831376" cy="369332"/>
          </a:xfrm>
          <a:prstGeom prst="rect">
            <a:avLst/>
          </a:prstGeom>
          <a:noFill/>
        </p:spPr>
        <p:txBody>
          <a:bodyPr wrap="square">
            <a:spAutoFit/>
          </a:bodyPr>
          <a:lstStyle/>
          <a:p>
            <a:pPr marL="0" marR="0" algn="just">
              <a:spcBef>
                <a:spcPts val="0"/>
              </a:spcBef>
              <a:spcAft>
                <a:spcPts val="600"/>
              </a:spcAft>
            </a:pPr>
            <a:r>
              <a:rPr lang="en-US" sz="1800" b="1" dirty="0">
                <a:effectLst/>
                <a:latin typeface="Candara" panose="020E0502030303020204" pitchFamily="34" charset="0"/>
                <a:ea typeface="Calibri" panose="020F0502020204030204" pitchFamily="34" charset="0"/>
                <a:cs typeface="Calibri" panose="020F0502020204030204" pitchFamily="34" charset="0"/>
              </a:rPr>
              <a:t>The Value of Access</a:t>
            </a:r>
          </a:p>
        </p:txBody>
      </p:sp>
      <p:pic>
        <p:nvPicPr>
          <p:cNvPr id="6" name="Picture 5" descr="Shape, arrow&#10;&#10;Description automatically generated">
            <a:extLst>
              <a:ext uri="{FF2B5EF4-FFF2-40B4-BE49-F238E27FC236}">
                <a16:creationId xmlns:a16="http://schemas.microsoft.com/office/drawing/2014/main" id="{862B70A9-2EE8-EFCE-95E0-1807EAB5C1BB}"/>
              </a:ext>
            </a:extLst>
          </p:cNvPr>
          <p:cNvPicPr>
            <a:picLocks noChangeAspect="1"/>
          </p:cNvPicPr>
          <p:nvPr/>
        </p:nvPicPr>
        <p:blipFill>
          <a:blip r:embed="rId2"/>
          <a:stretch>
            <a:fillRect/>
          </a:stretch>
        </p:blipFill>
        <p:spPr>
          <a:xfrm>
            <a:off x="899285" y="271840"/>
            <a:ext cx="1005663" cy="814472"/>
          </a:xfrm>
          <a:prstGeom prst="rect">
            <a:avLst/>
          </a:prstGeom>
        </p:spPr>
      </p:pic>
      <p:pic>
        <p:nvPicPr>
          <p:cNvPr id="7" name="Picture 1" descr="page1image31032544">
            <a:extLst>
              <a:ext uri="{FF2B5EF4-FFF2-40B4-BE49-F238E27FC236}">
                <a16:creationId xmlns:a16="http://schemas.microsoft.com/office/drawing/2014/main" id="{9688DDEB-0540-E50B-4E9D-06586089A0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9136" y="130883"/>
            <a:ext cx="1175507" cy="1133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656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83E4F-3C5C-92AD-063C-CD97A3BB610F}"/>
              </a:ext>
            </a:extLst>
          </p:cNvPr>
          <p:cNvSpPr txBox="1"/>
          <p:nvPr/>
        </p:nvSpPr>
        <p:spPr>
          <a:xfrm>
            <a:off x="579864" y="1679911"/>
            <a:ext cx="7370956" cy="4078039"/>
          </a:xfrm>
          <a:prstGeom prst="rect">
            <a:avLst/>
          </a:prstGeom>
          <a:noFill/>
        </p:spPr>
        <p:txBody>
          <a:bodyPr wrap="square">
            <a:spAutoFit/>
          </a:bodyPr>
          <a:lstStyle/>
          <a:p>
            <a:pPr marL="0" marR="0" algn="just">
              <a:spcBef>
                <a:spcPts val="0"/>
              </a:spcBef>
              <a:spcAft>
                <a:spcPts val="600"/>
              </a:spcAft>
            </a:pPr>
            <a:r>
              <a:rPr lang="en-US" sz="2000" b="1" dirty="0">
                <a:effectLst/>
                <a:latin typeface="Candara" panose="020E0502030303020204" pitchFamily="34" charset="0"/>
                <a:ea typeface="Calibri" panose="020F0502020204030204" pitchFamily="34" charset="0"/>
                <a:cs typeface="Calibri" panose="020F0502020204030204" pitchFamily="34" charset="0"/>
              </a:rPr>
              <a:t>Status Quo</a:t>
            </a:r>
          </a:p>
          <a:p>
            <a:pPr marL="0" marR="0" algn="just">
              <a:spcBef>
                <a:spcPts val="0"/>
              </a:spcBef>
              <a:spcAft>
                <a:spcPts val="0"/>
              </a:spcAft>
            </a:pPr>
            <a:r>
              <a:rPr lang="en-US" sz="1800" dirty="0">
                <a:effectLst/>
                <a:latin typeface="Candara" panose="020E0502030303020204" pitchFamily="34" charset="0"/>
                <a:ea typeface="Calibri" panose="020F0502020204030204" pitchFamily="34" charset="0"/>
                <a:cs typeface="Times New Roman" panose="02020603050405020304" pitchFamily="18" charset="0"/>
              </a:rPr>
              <a:t>Overall, the Union Vale Public told us the status quo is a “</a:t>
            </a:r>
            <a:r>
              <a:rPr lang="en-US" sz="1800" b="1" dirty="0">
                <a:effectLst/>
                <a:latin typeface="Candara" panose="020E0502030303020204" pitchFamily="34" charset="0"/>
                <a:ea typeface="Calibri" panose="020F0502020204030204" pitchFamily="34" charset="0"/>
                <a:cs typeface="Times New Roman" panose="02020603050405020304" pitchFamily="18" charset="0"/>
              </a:rPr>
              <a:t>mess</a:t>
            </a:r>
            <a:r>
              <a:rPr lang="en-US" sz="1800" dirty="0">
                <a:effectLst/>
                <a:latin typeface="Candara" panose="020E0502030303020204" pitchFamily="34" charset="0"/>
                <a:ea typeface="Calibri" panose="020F0502020204030204" pitchFamily="34" charset="0"/>
                <a:cs typeface="Times New Roman" panose="02020603050405020304" pitchFamily="18" charset="0"/>
              </a:rPr>
              <a:t>” -- This means that people want to access the library that is nearest to their home. At a minimum, they want to use Tymor park as a community space.  The capital costs and potential increases in taxes are scary to people with limited means.  </a:t>
            </a:r>
          </a:p>
          <a:p>
            <a:pPr marL="0" marR="0" algn="just">
              <a:spcBef>
                <a:spcPts val="0"/>
              </a:spcBef>
              <a:spcAft>
                <a:spcPts val="0"/>
              </a:spcAft>
            </a:pPr>
            <a:endParaRPr lang="en-US" dirty="0">
              <a:latin typeface="Candara" panose="020E050203030302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dirty="0">
                <a:effectLst/>
                <a:latin typeface="Candara" panose="020E0502030303020204" pitchFamily="34" charset="0"/>
                <a:ea typeface="Calibri" panose="020F0502020204030204" pitchFamily="34" charset="0"/>
                <a:cs typeface="Times New Roman" panose="02020603050405020304" pitchFamily="18" charset="0"/>
              </a:rPr>
              <a:t>On the other hand, there are residents who want to help financially.  They want to have a book collection that is devoted to local culture (horses, apples, birding, swimming, hiking, outdoors, etc.) and/or collections that encourage literacy.  </a:t>
            </a:r>
          </a:p>
          <a:p>
            <a:pPr marL="0" marR="0" algn="just">
              <a:spcBef>
                <a:spcPts val="0"/>
              </a:spcBef>
              <a:spcAft>
                <a:spcPts val="0"/>
              </a:spcAft>
            </a:pPr>
            <a:endParaRPr lang="en-US" dirty="0">
              <a:latin typeface="Candara" panose="020E050203030302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dirty="0">
                <a:effectLst/>
                <a:latin typeface="Candara" panose="020E0502030303020204" pitchFamily="34" charset="0"/>
                <a:ea typeface="Calibri" panose="020F0502020204030204" pitchFamily="34" charset="0"/>
                <a:cs typeface="Times New Roman" panose="02020603050405020304" pitchFamily="18" charset="0"/>
              </a:rPr>
              <a:t>They expressed support for local exchanges of professional expertise and knowledge (ex. Equine, Banking/Finance, History, Local Services, etc.)    </a:t>
            </a:r>
            <a:endParaRPr lang="en-US" sz="1600" dirty="0">
              <a:effectLst/>
              <a:latin typeface="Candara" panose="020E0502030303020204" pitchFamily="34" charset="0"/>
              <a:ea typeface="Calibri" panose="020F0502020204030204" pitchFamily="34" charset="0"/>
              <a:cs typeface="Times New Roman" panose="02020603050405020304" pitchFamily="18" charset="0"/>
            </a:endParaRPr>
          </a:p>
        </p:txBody>
      </p:sp>
      <p:pic>
        <p:nvPicPr>
          <p:cNvPr id="4" name="Picture 1" descr="page1image31032544">
            <a:extLst>
              <a:ext uri="{FF2B5EF4-FFF2-40B4-BE49-F238E27FC236}">
                <a16:creationId xmlns:a16="http://schemas.microsoft.com/office/drawing/2014/main" id="{6619EE13-9F9A-11D3-7B88-C8D39DEC1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864" y="260796"/>
            <a:ext cx="1171528" cy="1129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54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kitchen, indoor, person&#10;&#10;Description automatically generated">
            <a:extLst>
              <a:ext uri="{FF2B5EF4-FFF2-40B4-BE49-F238E27FC236}">
                <a16:creationId xmlns:a16="http://schemas.microsoft.com/office/drawing/2014/main" id="{9A22B71D-B92D-3D47-78D8-38762B8D8E0B}"/>
              </a:ext>
            </a:extLst>
          </p:cNvPr>
          <p:cNvPicPr>
            <a:picLocks noChangeAspect="1"/>
          </p:cNvPicPr>
          <p:nvPr/>
        </p:nvPicPr>
        <p:blipFill>
          <a:blip r:embed="rId2"/>
          <a:stretch>
            <a:fillRect/>
          </a:stretch>
        </p:blipFill>
        <p:spPr>
          <a:xfrm rot="5400000">
            <a:off x="1143000" y="857250"/>
            <a:ext cx="6858000" cy="5143500"/>
          </a:xfrm>
          <a:prstGeom prst="rect">
            <a:avLst/>
          </a:prstGeom>
        </p:spPr>
      </p:pic>
    </p:spTree>
    <p:extLst>
      <p:ext uri="{BB962C8B-B14F-4D97-AF65-F5344CB8AC3E}">
        <p14:creationId xmlns:p14="http://schemas.microsoft.com/office/powerpoint/2010/main" val="3862575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FF124368-DFA0-4ADA-9583-50860652D25D}"/>
              </a:ext>
            </a:extLst>
          </p:cNvPr>
          <p:cNvPicPr>
            <a:picLocks noChangeAspect="1"/>
          </p:cNvPicPr>
          <p:nvPr/>
        </p:nvPicPr>
        <p:blipFill rotWithShape="1">
          <a:blip r:embed="rId2"/>
          <a:srcRect t="125" r="2" b="2"/>
          <a:stretch/>
        </p:blipFill>
        <p:spPr>
          <a:xfrm rot="10800000">
            <a:off x="20" y="10"/>
            <a:ext cx="9155410" cy="6857990"/>
          </a:xfrm>
          <a:prstGeom prst="rect">
            <a:avLst/>
          </a:prstGeom>
        </p:spPr>
      </p:pic>
    </p:spTree>
    <p:extLst>
      <p:ext uri="{BB962C8B-B14F-4D97-AF65-F5344CB8AC3E}">
        <p14:creationId xmlns:p14="http://schemas.microsoft.com/office/powerpoint/2010/main" val="2076365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with medium confidence">
            <a:extLst>
              <a:ext uri="{FF2B5EF4-FFF2-40B4-BE49-F238E27FC236}">
                <a16:creationId xmlns:a16="http://schemas.microsoft.com/office/drawing/2014/main" id="{BFD9F950-81F4-C85E-4D15-74C795822FD2}"/>
              </a:ext>
            </a:extLst>
          </p:cNvPr>
          <p:cNvPicPr>
            <a:picLocks noChangeAspect="1"/>
          </p:cNvPicPr>
          <p:nvPr/>
        </p:nvPicPr>
        <p:blipFill>
          <a:blip r:embed="rId2"/>
          <a:stretch>
            <a:fillRect/>
          </a:stretch>
        </p:blipFill>
        <p:spPr>
          <a:xfrm rot="5400000">
            <a:off x="1809285" y="1467779"/>
            <a:ext cx="5229922" cy="3922442"/>
          </a:xfrm>
          <a:prstGeom prst="rect">
            <a:avLst/>
          </a:prstGeom>
        </p:spPr>
      </p:pic>
    </p:spTree>
    <p:extLst>
      <p:ext uri="{BB962C8B-B14F-4D97-AF65-F5344CB8AC3E}">
        <p14:creationId xmlns:p14="http://schemas.microsoft.com/office/powerpoint/2010/main" val="1141063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18415375-1361-05D0-35DC-7F18B0E74D77}"/>
              </a:ext>
            </a:extLst>
          </p:cNvPr>
          <p:cNvPicPr>
            <a:picLocks noChangeAspect="1"/>
          </p:cNvPicPr>
          <p:nvPr/>
        </p:nvPicPr>
        <p:blipFill>
          <a:blip r:embed="rId2"/>
          <a:stretch>
            <a:fillRect/>
          </a:stretch>
        </p:blipFill>
        <p:spPr>
          <a:xfrm rot="5400000">
            <a:off x="1142999" y="857250"/>
            <a:ext cx="6858000" cy="5143500"/>
          </a:xfrm>
          <a:prstGeom prst="rect">
            <a:avLst/>
          </a:prstGeom>
        </p:spPr>
      </p:pic>
    </p:spTree>
    <p:extLst>
      <p:ext uri="{BB962C8B-B14F-4D97-AF65-F5344CB8AC3E}">
        <p14:creationId xmlns:p14="http://schemas.microsoft.com/office/powerpoint/2010/main" val="3771945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with medium confidence">
            <a:extLst>
              <a:ext uri="{FF2B5EF4-FFF2-40B4-BE49-F238E27FC236}">
                <a16:creationId xmlns:a16="http://schemas.microsoft.com/office/drawing/2014/main" id="{48ED6742-C66C-6259-7AD4-18166FBAEDB9}"/>
              </a:ext>
            </a:extLst>
          </p:cNvPr>
          <p:cNvPicPr>
            <a:picLocks noChangeAspect="1"/>
          </p:cNvPicPr>
          <p:nvPr/>
        </p:nvPicPr>
        <p:blipFill>
          <a:blip r:embed="rId2"/>
          <a:stretch>
            <a:fillRect/>
          </a:stretch>
        </p:blipFill>
        <p:spPr>
          <a:xfrm rot="5400000">
            <a:off x="1143000" y="857250"/>
            <a:ext cx="6858000" cy="5143500"/>
          </a:xfrm>
          <a:prstGeom prst="rect">
            <a:avLst/>
          </a:prstGeom>
        </p:spPr>
      </p:pic>
    </p:spTree>
    <p:extLst>
      <p:ext uri="{BB962C8B-B14F-4D97-AF65-F5344CB8AC3E}">
        <p14:creationId xmlns:p14="http://schemas.microsoft.com/office/powerpoint/2010/main" val="1109346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59BE2C-197D-26ED-4518-6B36BB096775}"/>
              </a:ext>
            </a:extLst>
          </p:cNvPr>
          <p:cNvSpPr txBox="1"/>
          <p:nvPr/>
        </p:nvSpPr>
        <p:spPr>
          <a:xfrm>
            <a:off x="627233" y="2452063"/>
            <a:ext cx="7330313" cy="3970318"/>
          </a:xfrm>
          <a:prstGeom prst="rect">
            <a:avLst/>
          </a:prstGeom>
          <a:noFill/>
        </p:spPr>
        <p:txBody>
          <a:bodyPr wrap="square">
            <a:spAutoFit/>
          </a:bodyPr>
          <a:lstStyle/>
          <a:p>
            <a:r>
              <a:rPr lang="en-US" sz="1800" dirty="0">
                <a:effectLst/>
                <a:latin typeface="Candara" panose="020E0502030303020204" pitchFamily="34" charset="0"/>
                <a:ea typeface="Calibri" panose="020F0502020204030204" pitchFamily="34" charset="0"/>
                <a:cs typeface="Times New Roman" panose="02020603050405020304" pitchFamily="18" charset="0"/>
              </a:rPr>
              <a:t>Population: 4,558</a:t>
            </a:r>
          </a:p>
          <a:p>
            <a:endParaRPr lang="en-US" dirty="0">
              <a:latin typeface="Candara" panose="020E0502030303020204" pitchFamily="34" charset="0"/>
              <a:ea typeface="Calibri" panose="020F0502020204030204" pitchFamily="34" charset="0"/>
              <a:cs typeface="Times New Roman" panose="02020603050405020304" pitchFamily="18" charset="0"/>
            </a:endParaRPr>
          </a:p>
          <a:p>
            <a:endParaRPr lang="en-US" sz="1800" dirty="0">
              <a:effectLst/>
              <a:latin typeface="Candara" panose="020E0502030303020204" pitchFamily="34" charset="0"/>
              <a:ea typeface="Calibri" panose="020F0502020204030204" pitchFamily="34" charset="0"/>
              <a:cs typeface="Times New Roman" panose="02020603050405020304" pitchFamily="18" charset="0"/>
            </a:endParaRPr>
          </a:p>
          <a:p>
            <a:endParaRPr lang="en-US" dirty="0">
              <a:latin typeface="Candara" panose="020E0502030303020204" pitchFamily="34" charset="0"/>
              <a:ea typeface="Calibri" panose="020F0502020204030204" pitchFamily="34" charset="0"/>
              <a:cs typeface="Times New Roman" panose="02020603050405020304" pitchFamily="18" charset="0"/>
            </a:endParaRPr>
          </a:p>
          <a:p>
            <a:endParaRPr lang="en-US" sz="1800" dirty="0">
              <a:effectLst/>
              <a:latin typeface="Candara" panose="020E0502030303020204" pitchFamily="34" charset="0"/>
              <a:ea typeface="Calibri" panose="020F0502020204030204" pitchFamily="34" charset="0"/>
              <a:cs typeface="Times New Roman" panose="02020603050405020304" pitchFamily="18" charset="0"/>
            </a:endParaRPr>
          </a:p>
          <a:p>
            <a:endParaRPr lang="en-US" dirty="0">
              <a:latin typeface="Candara" panose="020E0502030303020204" pitchFamily="34" charset="0"/>
              <a:ea typeface="Calibri" panose="020F0502020204030204" pitchFamily="34" charset="0"/>
              <a:cs typeface="Times New Roman" panose="02020603050405020304" pitchFamily="18" charset="0"/>
            </a:endParaRPr>
          </a:p>
          <a:p>
            <a:endParaRPr lang="en-US" sz="1800" dirty="0">
              <a:effectLst/>
              <a:latin typeface="Candara" panose="020E0502030303020204" pitchFamily="34" charset="0"/>
              <a:ea typeface="Calibri" panose="020F0502020204030204" pitchFamily="34" charset="0"/>
              <a:cs typeface="Times New Roman" panose="02020603050405020304" pitchFamily="18" charset="0"/>
            </a:endParaRPr>
          </a:p>
          <a:p>
            <a:endParaRPr lang="en-US" sz="1800" dirty="0">
              <a:effectLst/>
              <a:latin typeface="Candara" panose="020E0502030303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There is a rich history of outdoor life with many locals, weekenders and gun club members taking advantage of the natural beauty and open spaces.  </a:t>
            </a:r>
          </a:p>
          <a:p>
            <a:pPr marL="285750" indent="-285750">
              <a:buFont typeface="Arial" panose="020B0604020202020204" pitchFamily="34" charset="0"/>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There are new families moving in and indications that the local population is aging in place so a library would need to prioritize youth / children’s services as well as seniors.</a:t>
            </a:r>
            <a:endParaRPr lang="en-US" dirty="0"/>
          </a:p>
        </p:txBody>
      </p:sp>
      <p:pic>
        <p:nvPicPr>
          <p:cNvPr id="4" name="Picture 1" descr="page1image31032544">
            <a:extLst>
              <a:ext uri="{FF2B5EF4-FFF2-40B4-BE49-F238E27FC236}">
                <a16:creationId xmlns:a16="http://schemas.microsoft.com/office/drawing/2014/main" id="{58E8ED70-C52B-9BF7-04C2-9677DD769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792" y="88493"/>
            <a:ext cx="2452204" cy="23635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DC6A489-522A-5458-AF09-0B04C4497E44}"/>
              </a:ext>
            </a:extLst>
          </p:cNvPr>
          <p:cNvSpPr txBox="1"/>
          <p:nvPr/>
        </p:nvSpPr>
        <p:spPr>
          <a:xfrm>
            <a:off x="2983135" y="820419"/>
            <a:ext cx="4575778" cy="369332"/>
          </a:xfrm>
          <a:prstGeom prst="rect">
            <a:avLst/>
          </a:prstGeom>
          <a:noFill/>
        </p:spPr>
        <p:txBody>
          <a:bodyPr wrap="square">
            <a:spAutoFit/>
          </a:bodyPr>
          <a:lstStyle/>
          <a:p>
            <a:r>
              <a:rPr lang="en-US" sz="1800" dirty="0">
                <a:effectLst/>
                <a:latin typeface="Candara" panose="020E0502030303020204" pitchFamily="34" charset="0"/>
                <a:ea typeface="Calibri" panose="020F0502020204030204" pitchFamily="34" charset="0"/>
                <a:cs typeface="Times New Roman" panose="02020603050405020304" pitchFamily="18" charset="0"/>
              </a:rPr>
              <a:t>The Town of Union Vale has many strengths. </a:t>
            </a:r>
            <a:endParaRPr lang="en-US" dirty="0"/>
          </a:p>
        </p:txBody>
      </p:sp>
      <p:pic>
        <p:nvPicPr>
          <p:cNvPr id="7" name="Picture 6" descr="A map of a city&#10;&#10;Description automatically generated with medium confidence">
            <a:extLst>
              <a:ext uri="{FF2B5EF4-FFF2-40B4-BE49-F238E27FC236}">
                <a16:creationId xmlns:a16="http://schemas.microsoft.com/office/drawing/2014/main" id="{C53AF769-5C84-C441-D769-F8FAF39F8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661" y="1357500"/>
            <a:ext cx="2681685" cy="3127627"/>
          </a:xfrm>
          <a:prstGeom prst="rect">
            <a:avLst/>
          </a:prstGeom>
        </p:spPr>
      </p:pic>
    </p:spTree>
    <p:extLst>
      <p:ext uri="{BB962C8B-B14F-4D97-AF65-F5344CB8AC3E}">
        <p14:creationId xmlns:p14="http://schemas.microsoft.com/office/powerpoint/2010/main" val="1765782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hiteboard&#10;&#10;Description automatically generated">
            <a:extLst>
              <a:ext uri="{FF2B5EF4-FFF2-40B4-BE49-F238E27FC236}">
                <a16:creationId xmlns:a16="http://schemas.microsoft.com/office/drawing/2014/main" id="{74034104-CC6C-81EE-4256-E77CF82806F9}"/>
              </a:ext>
            </a:extLst>
          </p:cNvPr>
          <p:cNvPicPr>
            <a:picLocks noChangeAspect="1"/>
          </p:cNvPicPr>
          <p:nvPr/>
        </p:nvPicPr>
        <p:blipFill>
          <a:blip r:embed="rId2"/>
          <a:stretch>
            <a:fillRect/>
          </a:stretch>
        </p:blipFill>
        <p:spPr>
          <a:xfrm rot="5400000">
            <a:off x="1142999" y="857250"/>
            <a:ext cx="6858000" cy="5143500"/>
          </a:xfrm>
          <a:prstGeom prst="rect">
            <a:avLst/>
          </a:prstGeom>
        </p:spPr>
      </p:pic>
    </p:spTree>
    <p:extLst>
      <p:ext uri="{BB962C8B-B14F-4D97-AF65-F5344CB8AC3E}">
        <p14:creationId xmlns:p14="http://schemas.microsoft.com/office/powerpoint/2010/main" val="2051071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hade val="98000"/>
                <a:satMod val="130000"/>
                <a:lumMod val="102000"/>
              </a:schemeClr>
            </a:gs>
            <a:gs pos="100000">
              <a:schemeClr val="bg1">
                <a:tint val="98000"/>
                <a:shade val="78000"/>
                <a:satMod val="14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0E99ED6D-365F-4CAE-942F-ECA78F74B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69630" y="0"/>
            <a:ext cx="6858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033" name="Rectangle 1032">
            <a:extLst>
              <a:ext uri="{FF2B5EF4-FFF2-40B4-BE49-F238E27FC236}">
                <a16:creationId xmlns:a16="http://schemas.microsoft.com/office/drawing/2014/main" id="{9B0F74F9-E373-4883-A533-C80C53DE6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4765FFFB-1163-4DA7-83B0-B8677ABBC6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EC117A05-2F4F-4370-A926-6191A5C3D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orms response chart. Question title: 1. How important are library services to you in general?. Number of responses: 189 responses.">
            <a:extLst>
              <a:ext uri="{FF2B5EF4-FFF2-40B4-BE49-F238E27FC236}">
                <a16:creationId xmlns:a16="http://schemas.microsoft.com/office/drawing/2014/main" id="{2C9A86A3-FC20-424D-BF6C-D29BFE93293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0357" y="1858638"/>
            <a:ext cx="7463281" cy="3134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303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hade val="98000"/>
                <a:satMod val="130000"/>
                <a:lumMod val="102000"/>
              </a:schemeClr>
            </a:gs>
            <a:gs pos="100000">
              <a:schemeClr val="bg1">
                <a:tint val="98000"/>
                <a:shade val="78000"/>
                <a:satMod val="140000"/>
              </a:schemeClr>
            </a:gs>
          </a:gsLst>
          <a:path path="circle">
            <a:fillToRect l="100000" t="100000" r="100000" b="100000"/>
          </a:path>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B0F74F9-E373-4883-A533-C80C53DE6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65FFFB-1163-4DA7-83B0-B8677ABBC6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8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117A05-2F4F-4370-A926-6191A5C3D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chart&#10;&#10;Description automatically generated">
            <a:extLst>
              <a:ext uri="{FF2B5EF4-FFF2-40B4-BE49-F238E27FC236}">
                <a16:creationId xmlns:a16="http://schemas.microsoft.com/office/drawing/2014/main" id="{97EB4306-38D6-A0C2-D7F3-BFC318EAA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840357" y="1858638"/>
            <a:ext cx="7463281" cy="3134577"/>
          </a:xfrm>
          <a:prstGeom prst="rect">
            <a:avLst/>
          </a:prstGeom>
          <a:noFill/>
        </p:spPr>
      </p:pic>
    </p:spTree>
    <p:extLst>
      <p:ext uri="{BB962C8B-B14F-4D97-AF65-F5344CB8AC3E}">
        <p14:creationId xmlns:p14="http://schemas.microsoft.com/office/powerpoint/2010/main" val="1958365859"/>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7B991F98-1A51-2C54-ED3E-B080A59D5EA7}"/>
              </a:ext>
            </a:extLst>
          </p:cNvPr>
          <p:cNvPicPr>
            <a:picLocks noChangeAspect="1"/>
          </p:cNvPicPr>
          <p:nvPr/>
        </p:nvPicPr>
        <p:blipFill>
          <a:blip r:embed="rId2"/>
          <a:stretch>
            <a:fillRect/>
          </a:stretch>
        </p:blipFill>
        <p:spPr>
          <a:xfrm>
            <a:off x="0" y="1180533"/>
            <a:ext cx="9144000" cy="5142208"/>
          </a:xfrm>
          <a:prstGeom prst="rect">
            <a:avLst/>
          </a:prstGeom>
        </p:spPr>
      </p:pic>
      <p:sp>
        <p:nvSpPr>
          <p:cNvPr id="5" name="Title 1">
            <a:extLst>
              <a:ext uri="{FF2B5EF4-FFF2-40B4-BE49-F238E27FC236}">
                <a16:creationId xmlns:a16="http://schemas.microsoft.com/office/drawing/2014/main" id="{0948A07E-5BB2-92CB-ACC2-C7FDCB040C4D}"/>
              </a:ext>
            </a:extLst>
          </p:cNvPr>
          <p:cNvSpPr>
            <a:spLocks noGrp="1"/>
          </p:cNvSpPr>
          <p:nvPr>
            <p:ph type="title"/>
          </p:nvPr>
        </p:nvSpPr>
        <p:spPr>
          <a:xfrm>
            <a:off x="461382" y="220149"/>
            <a:ext cx="7886700" cy="680313"/>
          </a:xfrm>
        </p:spPr>
        <p:txBody>
          <a:bodyPr>
            <a:normAutofit/>
          </a:bodyPr>
          <a:lstStyle/>
          <a:p>
            <a:pPr algn="ctr"/>
            <a:r>
              <a:rPr lang="en-US" dirty="0"/>
              <a:t>Work to Do…</a:t>
            </a:r>
          </a:p>
        </p:txBody>
      </p:sp>
    </p:spTree>
    <p:extLst>
      <p:ext uri="{BB962C8B-B14F-4D97-AF65-F5344CB8AC3E}">
        <p14:creationId xmlns:p14="http://schemas.microsoft.com/office/powerpoint/2010/main" val="3682309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948A07E-5BB2-92CB-ACC2-C7FDCB040C4D}"/>
              </a:ext>
            </a:extLst>
          </p:cNvPr>
          <p:cNvSpPr>
            <a:spLocks noGrp="1"/>
          </p:cNvSpPr>
          <p:nvPr>
            <p:ph type="title"/>
          </p:nvPr>
        </p:nvSpPr>
        <p:spPr>
          <a:xfrm>
            <a:off x="461382" y="220149"/>
            <a:ext cx="7886700" cy="680313"/>
          </a:xfrm>
        </p:spPr>
        <p:txBody>
          <a:bodyPr>
            <a:normAutofit/>
          </a:bodyPr>
          <a:lstStyle/>
          <a:p>
            <a:pPr algn="ctr"/>
            <a:r>
              <a:rPr lang="en-US" dirty="0"/>
              <a:t>Work to Do…</a:t>
            </a:r>
          </a:p>
        </p:txBody>
      </p:sp>
      <p:pic>
        <p:nvPicPr>
          <p:cNvPr id="3" name="Picture 2" descr="Text&#10;&#10;Description automatically generated">
            <a:extLst>
              <a:ext uri="{FF2B5EF4-FFF2-40B4-BE49-F238E27FC236}">
                <a16:creationId xmlns:a16="http://schemas.microsoft.com/office/drawing/2014/main" id="{676668AC-A021-DEBF-05E6-0812970F32CC}"/>
              </a:ext>
            </a:extLst>
          </p:cNvPr>
          <p:cNvPicPr>
            <a:picLocks noChangeAspect="1"/>
          </p:cNvPicPr>
          <p:nvPr/>
        </p:nvPicPr>
        <p:blipFill>
          <a:blip r:embed="rId2"/>
          <a:stretch>
            <a:fillRect/>
          </a:stretch>
        </p:blipFill>
        <p:spPr>
          <a:xfrm>
            <a:off x="0" y="1655209"/>
            <a:ext cx="9144000" cy="5142208"/>
          </a:xfrm>
          <a:prstGeom prst="rect">
            <a:avLst/>
          </a:prstGeom>
        </p:spPr>
      </p:pic>
    </p:spTree>
    <p:extLst>
      <p:ext uri="{BB962C8B-B14F-4D97-AF65-F5344CB8AC3E}">
        <p14:creationId xmlns:p14="http://schemas.microsoft.com/office/powerpoint/2010/main" val="2075363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948A07E-5BB2-92CB-ACC2-C7FDCB040C4D}"/>
              </a:ext>
            </a:extLst>
          </p:cNvPr>
          <p:cNvSpPr>
            <a:spLocks noGrp="1"/>
          </p:cNvSpPr>
          <p:nvPr>
            <p:ph type="title"/>
          </p:nvPr>
        </p:nvSpPr>
        <p:spPr>
          <a:xfrm>
            <a:off x="461382" y="220149"/>
            <a:ext cx="7886700" cy="680313"/>
          </a:xfrm>
        </p:spPr>
        <p:txBody>
          <a:bodyPr>
            <a:normAutofit/>
          </a:bodyPr>
          <a:lstStyle/>
          <a:p>
            <a:pPr algn="ctr"/>
            <a:r>
              <a:rPr lang="en-US" dirty="0"/>
              <a:t>Work to Do…</a:t>
            </a:r>
          </a:p>
        </p:txBody>
      </p:sp>
      <p:pic>
        <p:nvPicPr>
          <p:cNvPr id="4" name="Picture 3" descr="Text&#10;&#10;Description automatically generated">
            <a:extLst>
              <a:ext uri="{FF2B5EF4-FFF2-40B4-BE49-F238E27FC236}">
                <a16:creationId xmlns:a16="http://schemas.microsoft.com/office/drawing/2014/main" id="{59663212-CFB2-EC17-D969-18DCEC55D540}"/>
              </a:ext>
            </a:extLst>
          </p:cNvPr>
          <p:cNvPicPr>
            <a:picLocks noChangeAspect="1"/>
          </p:cNvPicPr>
          <p:nvPr/>
        </p:nvPicPr>
        <p:blipFill>
          <a:blip r:embed="rId2"/>
          <a:stretch>
            <a:fillRect/>
          </a:stretch>
        </p:blipFill>
        <p:spPr>
          <a:xfrm>
            <a:off x="0" y="1280895"/>
            <a:ext cx="9144000" cy="5142208"/>
          </a:xfrm>
          <a:prstGeom prst="rect">
            <a:avLst/>
          </a:prstGeom>
        </p:spPr>
      </p:pic>
    </p:spTree>
    <p:extLst>
      <p:ext uri="{BB962C8B-B14F-4D97-AF65-F5344CB8AC3E}">
        <p14:creationId xmlns:p14="http://schemas.microsoft.com/office/powerpoint/2010/main" val="2094466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5E675B86-8452-C4D2-082C-E78EEBC54C9A}"/>
              </a:ext>
            </a:extLst>
          </p:cNvPr>
          <p:cNvPicPr>
            <a:picLocks noChangeAspect="1"/>
          </p:cNvPicPr>
          <p:nvPr/>
        </p:nvPicPr>
        <p:blipFill>
          <a:blip r:embed="rId2"/>
          <a:stretch>
            <a:fillRect/>
          </a:stretch>
        </p:blipFill>
        <p:spPr>
          <a:xfrm>
            <a:off x="0" y="857896"/>
            <a:ext cx="9144000" cy="5142208"/>
          </a:xfrm>
          <a:prstGeom prst="rect">
            <a:avLst/>
          </a:prstGeom>
        </p:spPr>
      </p:pic>
    </p:spTree>
    <p:extLst>
      <p:ext uri="{BB962C8B-B14F-4D97-AF65-F5344CB8AC3E}">
        <p14:creationId xmlns:p14="http://schemas.microsoft.com/office/powerpoint/2010/main" val="3972322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5D5556EB-FC8C-8DCA-0580-2AA412AEE971}"/>
              </a:ext>
            </a:extLst>
          </p:cNvPr>
          <p:cNvPicPr>
            <a:picLocks noChangeAspect="1"/>
          </p:cNvPicPr>
          <p:nvPr/>
        </p:nvPicPr>
        <p:blipFill>
          <a:blip r:embed="rId2"/>
          <a:stretch>
            <a:fillRect/>
          </a:stretch>
        </p:blipFill>
        <p:spPr>
          <a:xfrm>
            <a:off x="0" y="969409"/>
            <a:ext cx="9144000" cy="5142208"/>
          </a:xfrm>
          <a:prstGeom prst="rect">
            <a:avLst/>
          </a:prstGeom>
        </p:spPr>
      </p:pic>
    </p:spTree>
    <p:extLst>
      <p:ext uri="{BB962C8B-B14F-4D97-AF65-F5344CB8AC3E}">
        <p14:creationId xmlns:p14="http://schemas.microsoft.com/office/powerpoint/2010/main" val="718122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F438-0928-4312-8A7B-B358954060F5}"/>
              </a:ext>
            </a:extLst>
          </p:cNvPr>
          <p:cNvSpPr>
            <a:spLocks noGrp="1"/>
          </p:cNvSpPr>
          <p:nvPr>
            <p:ph type="title"/>
          </p:nvPr>
        </p:nvSpPr>
        <p:spPr>
          <a:xfrm>
            <a:off x="461382" y="220149"/>
            <a:ext cx="7886700" cy="680313"/>
          </a:xfrm>
        </p:spPr>
        <p:txBody>
          <a:bodyPr>
            <a:normAutofit/>
          </a:bodyPr>
          <a:lstStyle/>
          <a:p>
            <a:pPr algn="ctr"/>
            <a:r>
              <a:rPr lang="en-US" dirty="0"/>
              <a:t>Work to Do…</a:t>
            </a:r>
          </a:p>
        </p:txBody>
      </p:sp>
      <p:sp>
        <p:nvSpPr>
          <p:cNvPr id="3" name="Title 1">
            <a:extLst>
              <a:ext uri="{FF2B5EF4-FFF2-40B4-BE49-F238E27FC236}">
                <a16:creationId xmlns:a16="http://schemas.microsoft.com/office/drawing/2014/main" id="{92BB703E-E82E-4E78-95A4-F7CE0144F822}"/>
              </a:ext>
            </a:extLst>
          </p:cNvPr>
          <p:cNvSpPr txBox="1">
            <a:spLocks/>
          </p:cNvSpPr>
          <p:nvPr/>
        </p:nvSpPr>
        <p:spPr>
          <a:xfrm>
            <a:off x="596802" y="1204332"/>
            <a:ext cx="7615859" cy="209643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37160" indent="-205740">
              <a:buFont typeface="Arial" panose="020B0604020202020204" pitchFamily="34" charset="0"/>
              <a:buChar char="•"/>
            </a:pPr>
            <a:r>
              <a:rPr lang="en-US" sz="2000" dirty="0">
                <a:latin typeface="Candara" panose="020E0502030303020204" pitchFamily="34" charset="0"/>
              </a:rPr>
              <a:t>Develop a Library Department Business Plan</a:t>
            </a:r>
          </a:p>
          <a:p>
            <a:pPr marL="617220" lvl="4" indent="-342900">
              <a:spcBef>
                <a:spcPts val="450"/>
              </a:spcBef>
              <a:buSzPct val="90000"/>
              <a:buFont typeface="Wingdings" pitchFamily="2" charset="2"/>
              <a:buChar char="ü"/>
            </a:pPr>
            <a:r>
              <a:rPr lang="en-US" sz="2000" dirty="0">
                <a:latin typeface="Candara" panose="020E0502030303020204" pitchFamily="34" charset="0"/>
              </a:rPr>
              <a:t>Create a plan to charter the Union Vale library.</a:t>
            </a:r>
          </a:p>
          <a:p>
            <a:pPr marL="617220" lvl="4" indent="-342900">
              <a:spcBef>
                <a:spcPts val="450"/>
              </a:spcBef>
              <a:buSzPct val="90000"/>
              <a:buFont typeface="Wingdings" pitchFamily="2" charset="2"/>
              <a:buChar char="ü"/>
            </a:pPr>
            <a:r>
              <a:rPr lang="en-US" sz="2000" dirty="0">
                <a:latin typeface="Candara" panose="020E0502030303020204" pitchFamily="34" charset="0"/>
              </a:rPr>
              <a:t>Select a board of trustees to manage the library. </a:t>
            </a:r>
          </a:p>
          <a:p>
            <a:pPr marL="617220" lvl="4" indent="-342900">
              <a:buSzPct val="90000"/>
              <a:buFont typeface="Wingdings" pitchFamily="2" charset="2"/>
              <a:buChar char="ü"/>
            </a:pPr>
            <a:r>
              <a:rPr lang="en-US" sz="2000" dirty="0">
                <a:latin typeface="Candara" panose="020E0502030303020204" pitchFamily="34" charset="0"/>
              </a:rPr>
              <a:t>Hire a Library Director to manage space, inventory, staffing, and on-going operational costs.</a:t>
            </a:r>
          </a:p>
          <a:p>
            <a:pPr marL="617220" lvl="4" indent="-342900">
              <a:spcAft>
                <a:spcPts val="450"/>
              </a:spcAft>
              <a:buSzPct val="90000"/>
              <a:buFont typeface="Wingdings" pitchFamily="2" charset="2"/>
              <a:buChar char="ü"/>
            </a:pPr>
            <a:r>
              <a:rPr lang="en-US" sz="2000" dirty="0">
                <a:latin typeface="Candara" panose="020E0502030303020204" pitchFamily="34" charset="0"/>
              </a:rPr>
              <a:t>Match library services to user needs</a:t>
            </a:r>
          </a:p>
          <a:p>
            <a:pPr marL="0" lvl="1" indent="-428625">
              <a:buFont typeface="Arial" panose="020B0604020202020204" pitchFamily="34" charset="0"/>
              <a:buChar char="•"/>
            </a:pPr>
            <a:endParaRPr lang="en-US" sz="2000" dirty="0">
              <a:latin typeface="Candara" panose="020E0502030303020204" pitchFamily="34" charset="0"/>
            </a:endParaRPr>
          </a:p>
        </p:txBody>
      </p:sp>
      <p:pic>
        <p:nvPicPr>
          <p:cNvPr id="4" name="Picture 3" descr="A picture containing curtain&#10;&#10;Description automatically generated">
            <a:extLst>
              <a:ext uri="{FF2B5EF4-FFF2-40B4-BE49-F238E27FC236}">
                <a16:creationId xmlns:a16="http://schemas.microsoft.com/office/drawing/2014/main" id="{1C5F98A8-0A10-E60C-00F9-54E3911DA25D}"/>
              </a:ext>
            </a:extLst>
          </p:cNvPr>
          <p:cNvPicPr>
            <a:picLocks noChangeAspect="1"/>
          </p:cNvPicPr>
          <p:nvPr/>
        </p:nvPicPr>
        <p:blipFill rotWithShape="1">
          <a:blip r:embed="rId2"/>
          <a:srcRect l="19986" t="25683" r="23521"/>
          <a:stretch/>
        </p:blipFill>
        <p:spPr>
          <a:xfrm rot="5400000">
            <a:off x="2111897" y="3061272"/>
            <a:ext cx="3593209" cy="3891774"/>
          </a:xfrm>
          <a:prstGeom prst="rect">
            <a:avLst/>
          </a:prstGeom>
        </p:spPr>
      </p:pic>
    </p:spTree>
    <p:extLst>
      <p:ext uri="{BB962C8B-B14F-4D97-AF65-F5344CB8AC3E}">
        <p14:creationId xmlns:p14="http://schemas.microsoft.com/office/powerpoint/2010/main" val="877484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1955781"/>
              </p:ext>
            </p:extLst>
          </p:nvPr>
        </p:nvGraphicFramePr>
        <p:xfrm>
          <a:off x="144966" y="0"/>
          <a:ext cx="8921429" cy="6825404"/>
        </p:xfrm>
        <a:graphic>
          <a:graphicData uri="http://schemas.openxmlformats.org/drawingml/2006/table">
            <a:tbl>
              <a:tblPr firstRow="1" firstCol="1" bandRow="1">
                <a:tableStyleId>{5C22544A-7EE6-4342-B048-85BDC9FD1C3A}</a:tableStyleId>
              </a:tblPr>
              <a:tblGrid>
                <a:gridCol w="3041280">
                  <a:extLst>
                    <a:ext uri="{9D8B030D-6E8A-4147-A177-3AD203B41FA5}">
                      <a16:colId xmlns:a16="http://schemas.microsoft.com/office/drawing/2014/main" val="20000"/>
                    </a:ext>
                  </a:extLst>
                </a:gridCol>
                <a:gridCol w="953732">
                  <a:extLst>
                    <a:ext uri="{9D8B030D-6E8A-4147-A177-3AD203B41FA5}">
                      <a16:colId xmlns:a16="http://schemas.microsoft.com/office/drawing/2014/main" val="20001"/>
                    </a:ext>
                  </a:extLst>
                </a:gridCol>
                <a:gridCol w="408503">
                  <a:extLst>
                    <a:ext uri="{9D8B030D-6E8A-4147-A177-3AD203B41FA5}">
                      <a16:colId xmlns:a16="http://schemas.microsoft.com/office/drawing/2014/main" val="20002"/>
                    </a:ext>
                  </a:extLst>
                </a:gridCol>
                <a:gridCol w="824767">
                  <a:extLst>
                    <a:ext uri="{9D8B030D-6E8A-4147-A177-3AD203B41FA5}">
                      <a16:colId xmlns:a16="http://schemas.microsoft.com/office/drawing/2014/main" val="20003"/>
                    </a:ext>
                  </a:extLst>
                </a:gridCol>
                <a:gridCol w="1094459">
                  <a:extLst>
                    <a:ext uri="{9D8B030D-6E8A-4147-A177-3AD203B41FA5}">
                      <a16:colId xmlns:a16="http://schemas.microsoft.com/office/drawing/2014/main" val="1699775813"/>
                    </a:ext>
                  </a:extLst>
                </a:gridCol>
                <a:gridCol w="138811">
                  <a:extLst>
                    <a:ext uri="{9D8B030D-6E8A-4147-A177-3AD203B41FA5}">
                      <a16:colId xmlns:a16="http://schemas.microsoft.com/office/drawing/2014/main" val="2224649511"/>
                    </a:ext>
                  </a:extLst>
                </a:gridCol>
                <a:gridCol w="844488">
                  <a:extLst>
                    <a:ext uri="{9D8B030D-6E8A-4147-A177-3AD203B41FA5}">
                      <a16:colId xmlns:a16="http://schemas.microsoft.com/office/drawing/2014/main" val="20005"/>
                    </a:ext>
                  </a:extLst>
                </a:gridCol>
                <a:gridCol w="668697">
                  <a:extLst>
                    <a:ext uri="{9D8B030D-6E8A-4147-A177-3AD203B41FA5}">
                      <a16:colId xmlns:a16="http://schemas.microsoft.com/office/drawing/2014/main" val="20007"/>
                    </a:ext>
                  </a:extLst>
                </a:gridCol>
                <a:gridCol w="143351">
                  <a:extLst>
                    <a:ext uri="{9D8B030D-6E8A-4147-A177-3AD203B41FA5}">
                      <a16:colId xmlns:a16="http://schemas.microsoft.com/office/drawing/2014/main" val="20008"/>
                    </a:ext>
                  </a:extLst>
                </a:gridCol>
                <a:gridCol w="803341">
                  <a:extLst>
                    <a:ext uri="{9D8B030D-6E8A-4147-A177-3AD203B41FA5}">
                      <a16:colId xmlns:a16="http://schemas.microsoft.com/office/drawing/2014/main" val="3636891588"/>
                    </a:ext>
                  </a:extLst>
                </a:gridCol>
              </a:tblGrid>
              <a:tr h="302456">
                <a:tc>
                  <a:txBody>
                    <a:bodyPr/>
                    <a:lstStyle/>
                    <a:p>
                      <a:pPr marL="0" marR="0">
                        <a:spcBef>
                          <a:spcPts val="0"/>
                        </a:spcBef>
                        <a:spcAft>
                          <a:spcPts val="0"/>
                        </a:spcAft>
                      </a:pPr>
                      <a:r>
                        <a:rPr lang="en-US" sz="1200" dirty="0">
                          <a:effectLst/>
                          <a:latin typeface="Candara" panose="020E0502030303020204" pitchFamily="34" charset="0"/>
                        </a:rPr>
                        <a:t>TASK</a:t>
                      </a:r>
                      <a:endParaRPr lang="en-US" sz="1200" dirty="0">
                        <a:effectLst/>
                        <a:latin typeface="Candara" panose="020E0502030303020204" pitchFamily="34" charset="0"/>
                        <a:ea typeface="Times New Roman"/>
                      </a:endParaRPr>
                    </a:p>
                  </a:txBody>
                  <a:tcPr marL="68580" marR="68580" marT="0" marB="0"/>
                </a:tc>
                <a:tc gridSpan="2">
                  <a:txBody>
                    <a:bodyPr/>
                    <a:lstStyle/>
                    <a:p>
                      <a:pPr marL="0" marR="0">
                        <a:spcBef>
                          <a:spcPts val="0"/>
                        </a:spcBef>
                        <a:spcAft>
                          <a:spcPts val="0"/>
                        </a:spcAft>
                      </a:pPr>
                      <a:r>
                        <a:rPr lang="en-US" sz="1200" dirty="0">
                          <a:effectLst/>
                          <a:latin typeface="Candara" panose="020E0502030303020204" pitchFamily="34" charset="0"/>
                        </a:rPr>
                        <a:t>AUG 2022</a:t>
                      </a:r>
                      <a:endParaRPr lang="en-US" sz="1200" dirty="0">
                        <a:effectLst/>
                        <a:latin typeface="Candara" panose="020E0502030303020204" pitchFamily="34" charset="0"/>
                        <a:ea typeface="Times New Roman"/>
                      </a:endParaRPr>
                    </a:p>
                  </a:txBody>
                  <a:tcPr marL="68580" marR="68580" marT="0" marB="0"/>
                </a:tc>
                <a:tc hMerge="1">
                  <a:txBody>
                    <a:bodyPr/>
                    <a:lstStyle/>
                    <a:p>
                      <a:pPr marL="0" marR="0">
                        <a:spcBef>
                          <a:spcPts val="0"/>
                        </a:spcBef>
                        <a:spcAft>
                          <a:spcPts val="0"/>
                        </a:spcAft>
                      </a:pP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200" dirty="0">
                          <a:effectLst/>
                          <a:latin typeface="Candara" panose="020E0502030303020204" pitchFamily="34" charset="0"/>
                        </a:rPr>
                        <a:t>SEPT 2022</a:t>
                      </a:r>
                      <a:endParaRPr lang="en-US" sz="1200" dirty="0">
                        <a:effectLst/>
                        <a:latin typeface="Candara" panose="020E0502030303020204" pitchFamily="34" charset="0"/>
                        <a:ea typeface="Times New Roman"/>
                      </a:endParaRPr>
                    </a:p>
                  </a:txBody>
                  <a:tcPr marL="68580" marR="68580" marT="0" marB="0"/>
                </a:tc>
                <a:tc>
                  <a:txBody>
                    <a:bodyPr/>
                    <a:lstStyle/>
                    <a:p>
                      <a:pPr marL="0" marR="0">
                        <a:spcBef>
                          <a:spcPts val="0"/>
                        </a:spcBef>
                        <a:spcAft>
                          <a:spcPts val="0"/>
                        </a:spcAft>
                      </a:pPr>
                      <a:r>
                        <a:rPr lang="en-US" sz="1200" dirty="0">
                          <a:effectLst/>
                          <a:latin typeface="Candara" panose="020E0502030303020204" pitchFamily="34" charset="0"/>
                        </a:rPr>
                        <a:t>OCT 2022</a:t>
                      </a:r>
                      <a:endParaRPr lang="en-US" dirty="0">
                        <a:latin typeface="Candara" panose="020E0502030303020204" pitchFamily="34" charset="0"/>
                      </a:endParaRPr>
                    </a:p>
                  </a:txBody>
                  <a:tcPr marL="68580" marR="68580" marT="0" marB="0"/>
                </a:tc>
                <a:tc gridSpan="2">
                  <a:txBody>
                    <a:bodyPr/>
                    <a:lstStyle/>
                    <a:p>
                      <a:pPr marL="0" marR="0">
                        <a:spcBef>
                          <a:spcPts val="0"/>
                        </a:spcBef>
                        <a:spcAft>
                          <a:spcPts val="0"/>
                        </a:spcAft>
                      </a:pPr>
                      <a:r>
                        <a:rPr lang="en-US" sz="1200">
                          <a:effectLst/>
                          <a:latin typeface="Candara" panose="020E0502030303020204" pitchFamily="34" charset="0"/>
                        </a:rPr>
                        <a:t>NOV 2022</a:t>
                      </a:r>
                      <a:endParaRPr lang="en-US" dirty="0">
                        <a:latin typeface="Candara" panose="020E0502030303020204" pitchFamily="34" charset="0"/>
                      </a:endParaRPr>
                    </a:p>
                  </a:txBody>
                  <a:tcPr marL="68580" marR="68580" marT="0" marB="0"/>
                </a:tc>
                <a:tc hMerge="1">
                  <a:txBody>
                    <a:bodyPr/>
                    <a:lstStyle/>
                    <a:p>
                      <a:pPr marL="0" marR="0">
                        <a:spcBef>
                          <a:spcPts val="0"/>
                        </a:spcBef>
                        <a:spcAft>
                          <a:spcPts val="0"/>
                        </a:spcAft>
                      </a:pPr>
                      <a:r>
                        <a:rPr lang="en-US" sz="1200" dirty="0">
                          <a:effectLst/>
                          <a:latin typeface="Candara" panose="020E0502030303020204" pitchFamily="34" charset="0"/>
                        </a:rPr>
                        <a:t>NOV 2022</a:t>
                      </a:r>
                      <a:endParaRPr lang="en-US" sz="1200" dirty="0">
                        <a:effectLst/>
                        <a:latin typeface="Candara" panose="020E0502030303020204" pitchFamily="34" charset="0"/>
                        <a:ea typeface="Times New Roman"/>
                      </a:endParaRPr>
                    </a:p>
                  </a:txBody>
                  <a:tcPr marL="68580" marR="68580" marT="0" marB="0"/>
                </a:tc>
                <a:tc gridSpan="2">
                  <a:txBody>
                    <a:bodyPr/>
                    <a:lstStyle/>
                    <a:p>
                      <a:pPr marL="0" marR="0">
                        <a:spcBef>
                          <a:spcPts val="0"/>
                        </a:spcBef>
                        <a:spcAft>
                          <a:spcPts val="0"/>
                        </a:spcAft>
                      </a:pPr>
                      <a:r>
                        <a:rPr lang="en-US" sz="1200" dirty="0">
                          <a:effectLst/>
                          <a:latin typeface="Candara" panose="020E0502030303020204" pitchFamily="34" charset="0"/>
                        </a:rPr>
                        <a:t>DEC2022</a:t>
                      </a:r>
                    </a:p>
                  </a:txBody>
                  <a:tcPr marL="68580" marR="68580" marT="0" marB="0"/>
                </a:tc>
                <a:tc hMerge="1">
                  <a:txBody>
                    <a:bodyPr/>
                    <a:lstStyle/>
                    <a:p>
                      <a:pPr marL="0" marR="0">
                        <a:spcBef>
                          <a:spcPts val="0"/>
                        </a:spcBef>
                        <a:spcAft>
                          <a:spcPts val="0"/>
                        </a:spcAft>
                      </a:pPr>
                      <a:r>
                        <a:rPr lang="en-US" sz="1200" dirty="0">
                          <a:effectLst/>
                          <a:latin typeface="Candara" panose="020E0502030303020204" pitchFamily="34" charset="0"/>
                        </a:rPr>
                        <a:t>JAN</a:t>
                      </a:r>
                    </a:p>
                    <a:p>
                      <a:pPr marL="0" marR="0">
                        <a:spcBef>
                          <a:spcPts val="0"/>
                        </a:spcBef>
                        <a:spcAft>
                          <a:spcPts val="0"/>
                        </a:spcAft>
                      </a:pPr>
                      <a:r>
                        <a:rPr lang="en-US" sz="1200" dirty="0">
                          <a:effectLst/>
                          <a:latin typeface="Candara" panose="020E0502030303020204" pitchFamily="34" charset="0"/>
                        </a:rPr>
                        <a:t>2023</a:t>
                      </a:r>
                      <a:endParaRPr lang="en-US" sz="1200" dirty="0">
                        <a:effectLst/>
                        <a:latin typeface="Candara" panose="020E0502030303020204" pitchFamily="34" charset="0"/>
                        <a:ea typeface="Times New Roman"/>
                      </a:endParaRPr>
                    </a:p>
                  </a:txBody>
                  <a:tcPr marL="68580" marR="68580" marT="0" marB="0"/>
                </a:tc>
                <a:tc>
                  <a:txBody>
                    <a:bodyPr/>
                    <a:lstStyle/>
                    <a:p>
                      <a:pPr marL="0" marR="0">
                        <a:spcBef>
                          <a:spcPts val="0"/>
                        </a:spcBef>
                        <a:spcAft>
                          <a:spcPts val="0"/>
                        </a:spcAft>
                      </a:pPr>
                      <a:r>
                        <a:rPr lang="en-US" sz="1200" dirty="0">
                          <a:effectLst/>
                          <a:latin typeface="Candara" panose="020E0502030303020204" pitchFamily="34" charset="0"/>
                        </a:rPr>
                        <a:t>JAN 2023</a:t>
                      </a:r>
                      <a:endParaRPr lang="en-US" sz="1200" dirty="0">
                        <a:effectLst/>
                        <a:latin typeface="Candara" panose="020E0502030303020204" pitchFamily="34" charset="0"/>
                        <a:ea typeface="Times New Roman"/>
                      </a:endParaRPr>
                    </a:p>
                  </a:txBody>
                  <a:tcPr marL="68580" marR="68580" marT="0" marB="0"/>
                </a:tc>
                <a:extLst>
                  <a:ext uri="{0D108BD9-81ED-4DB2-BD59-A6C34878D82A}">
                    <a16:rowId xmlns:a16="http://schemas.microsoft.com/office/drawing/2014/main" val="10000"/>
                  </a:ext>
                </a:extLst>
              </a:tr>
              <a:tr h="1083899">
                <a:tc>
                  <a:txBody>
                    <a:bodyPr/>
                    <a:lstStyle/>
                    <a:p>
                      <a:pPr marL="0" marR="0">
                        <a:spcBef>
                          <a:spcPts val="0"/>
                        </a:spcBef>
                        <a:spcAft>
                          <a:spcPts val="0"/>
                        </a:spcAft>
                      </a:pPr>
                      <a:r>
                        <a:rPr lang="en-US" sz="1200" dirty="0">
                          <a:effectLst/>
                          <a:latin typeface="Candara" panose="020E0502030303020204" pitchFamily="34" charset="0"/>
                        </a:rPr>
                        <a:t>Prepare for New Library</a:t>
                      </a:r>
                    </a:p>
                    <a:p>
                      <a:pPr marL="0" marR="0">
                        <a:spcBef>
                          <a:spcPts val="0"/>
                        </a:spcBef>
                        <a:spcAft>
                          <a:spcPts val="0"/>
                        </a:spcAft>
                      </a:pPr>
                      <a:r>
                        <a:rPr lang="en-US" sz="1200" dirty="0">
                          <a:effectLst/>
                          <a:latin typeface="Candara" panose="020E0502030303020204" pitchFamily="34" charset="0"/>
                        </a:rPr>
                        <a:t> </a:t>
                      </a:r>
                      <a:endParaRPr lang="en-US" sz="1200" dirty="0">
                        <a:effectLst/>
                        <a:latin typeface="Candara" panose="020E0502030303020204" pitchFamily="34" charset="0"/>
                        <a:ea typeface="Times New Roman"/>
                      </a:endParaRPr>
                    </a:p>
                  </a:txBody>
                  <a:tcPr marL="68580" marR="68580" marT="0" marB="0"/>
                </a:tc>
                <a:tc gridSpan="4">
                  <a:txBody>
                    <a:bodyPr/>
                    <a:lstStyle/>
                    <a:p>
                      <a:pPr marL="0" marR="0">
                        <a:spcBef>
                          <a:spcPts val="0"/>
                        </a:spcBef>
                        <a:spcAft>
                          <a:spcPts val="0"/>
                        </a:spcAft>
                      </a:pPr>
                      <a:endParaRPr lang="en-US" sz="1200" dirty="0">
                        <a:effectLst/>
                        <a:latin typeface="Candara" panose="020E0502030303020204" pitchFamily="34" charset="0"/>
                        <a:ea typeface="Times New Roman"/>
                      </a:endParaRPr>
                    </a:p>
                    <a:p>
                      <a:pPr marL="0" marR="0">
                        <a:spcBef>
                          <a:spcPts val="0"/>
                        </a:spcBef>
                        <a:spcAft>
                          <a:spcPts val="0"/>
                        </a:spcAft>
                      </a:pPr>
                      <a:r>
                        <a:rPr lang="en-US" sz="1200" dirty="0">
                          <a:effectLst/>
                          <a:latin typeface="Candara" panose="020E0502030303020204" pitchFamily="34" charset="0"/>
                          <a:ea typeface="Times New Roman"/>
                        </a:rPr>
                        <a:t>Pass Resolution for a Municipal Library (Department)</a:t>
                      </a:r>
                    </a:p>
                    <a:p>
                      <a:pPr marL="0" marR="0">
                        <a:spcBef>
                          <a:spcPts val="0"/>
                        </a:spcBef>
                        <a:spcAft>
                          <a:spcPts val="0"/>
                        </a:spcAft>
                      </a:pPr>
                      <a:r>
                        <a:rPr lang="en-US" sz="1200" dirty="0">
                          <a:effectLst/>
                          <a:latin typeface="Candara" panose="020E0502030303020204" pitchFamily="34" charset="0"/>
                          <a:ea typeface="Times New Roman"/>
                        </a:rPr>
                        <a:t>Select 5 to 7 Trustees of the Library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dk1"/>
                          </a:solidFill>
                          <a:effectLst/>
                          <a:latin typeface="Candara" panose="020E0502030303020204" pitchFamily="34" charset="0"/>
                          <a:ea typeface="Times New Roman"/>
                          <a:cs typeface="+mn-cs"/>
                        </a:rPr>
                        <a:t>Review of Library Budget</a:t>
                      </a:r>
                    </a:p>
                    <a:p>
                      <a:pPr marL="0" marR="0">
                        <a:spcBef>
                          <a:spcPts val="0"/>
                        </a:spcBef>
                        <a:spcAft>
                          <a:spcPts val="0"/>
                        </a:spcAft>
                      </a:pPr>
                      <a:r>
                        <a:rPr lang="en-US" sz="1200" baseline="0" dirty="0">
                          <a:effectLst/>
                          <a:latin typeface="Candara" panose="020E0502030303020204" pitchFamily="34" charset="0"/>
                          <a:ea typeface="Times New Roman"/>
                        </a:rPr>
                        <a:t>Existing Building Tymor Barn</a:t>
                      </a:r>
                    </a:p>
                    <a:p>
                      <a:pPr marL="0" marR="0">
                        <a:spcBef>
                          <a:spcPts val="0"/>
                        </a:spcBef>
                        <a:spcAft>
                          <a:spcPts val="0"/>
                        </a:spcAft>
                      </a:pPr>
                      <a:r>
                        <a:rPr lang="en-US" sz="1200" baseline="0" dirty="0">
                          <a:effectLst/>
                          <a:latin typeface="Candara" panose="020E0502030303020204" pitchFamily="34" charset="0"/>
                          <a:ea typeface="Times New Roman"/>
                        </a:rPr>
                        <a:t>Trustees Prepare Applications for Chartering</a:t>
                      </a:r>
                    </a:p>
                    <a:p>
                      <a:r>
                        <a:rPr lang="en-US" sz="1200" dirty="0">
                          <a:effectLst/>
                          <a:latin typeface="Candara" panose="020E0502030303020204" pitchFamily="34" charset="0"/>
                        </a:rPr>
                        <a:t> </a:t>
                      </a:r>
                      <a:endParaRPr lang="en-US" dirty="0">
                        <a:latin typeface="Candara" panose="020E0502030303020204" pitchFamily="34" charset="0"/>
                      </a:endParaRPr>
                    </a:p>
                  </a:txBody>
                  <a:tcPr marL="68580" marR="68580" marT="0" marB="0"/>
                </a:tc>
                <a:tc hMerge="1">
                  <a:txBody>
                    <a:bodyPr/>
                    <a:lstStyle/>
                    <a:p>
                      <a:pPr marL="0" marR="0">
                        <a:spcBef>
                          <a:spcPts val="0"/>
                        </a:spcBef>
                        <a:spcAft>
                          <a:spcPts val="0"/>
                        </a:spcAft>
                      </a:pPr>
                      <a:endParaRPr lang="en-US" sz="1200">
                        <a:effectLst/>
                        <a:latin typeface="Times New Roman"/>
                        <a:ea typeface="Times New Roman"/>
                      </a:endParaRPr>
                    </a:p>
                  </a:txBody>
                  <a:tcPr marL="68580" marR="68580" marT="0" marB="0"/>
                </a:tc>
                <a:tc hMerge="1">
                  <a:txBody>
                    <a:bodyPr/>
                    <a:lstStyle/>
                    <a:p>
                      <a:pPr marL="0" marR="0">
                        <a:spcBef>
                          <a:spcPts val="0"/>
                        </a:spcBef>
                        <a:spcAft>
                          <a:spcPts val="0"/>
                        </a:spcAft>
                      </a:pPr>
                      <a:endParaRPr lang="en-US" sz="1200" dirty="0">
                        <a:effectLst/>
                        <a:latin typeface="Times New Roman"/>
                        <a:ea typeface="Times New Roman"/>
                      </a:endParaRPr>
                    </a:p>
                  </a:txBody>
                  <a:tcPr marL="68580" marR="68580" marT="0" marB="0"/>
                </a:tc>
                <a:tc hMerge="1">
                  <a:txBody>
                    <a:bodyPr/>
                    <a:lstStyle/>
                    <a:p>
                      <a:r>
                        <a:rPr lang="en-US" sz="1200" dirty="0">
                          <a:effectLst/>
                        </a:rPr>
                        <a:t> </a:t>
                      </a:r>
                      <a:endParaRPr lang="en-US" dirty="0"/>
                    </a:p>
                  </a:txBody>
                  <a:tcPr marL="68580" marR="68580" marT="0" marB="0"/>
                </a:tc>
                <a:tc gridSpan="2">
                  <a:txBody>
                    <a:bodyPr/>
                    <a:lstStyle/>
                    <a:p>
                      <a:r>
                        <a:rPr lang="en-US" sz="1200" dirty="0">
                          <a:effectLst/>
                          <a:latin typeface="Candara" panose="020E0502030303020204" pitchFamily="34" charset="0"/>
                        </a:rPr>
                        <a:t> </a:t>
                      </a:r>
                      <a:endParaRPr lang="en-US" dirty="0">
                        <a:latin typeface="Candara" panose="020E0502030303020204" pitchFamily="34" charset="0"/>
                      </a:endParaRPr>
                    </a:p>
                  </a:txBody>
                  <a:tcPr marL="68580" marR="68580" marT="0" marB="0"/>
                </a:tc>
                <a:tc hMerge="1">
                  <a:txBody>
                    <a:bodyPr/>
                    <a:lstStyle/>
                    <a:p>
                      <a:pPr marL="0" marR="0">
                        <a:spcBef>
                          <a:spcPts val="0"/>
                        </a:spcBef>
                        <a:spcAft>
                          <a:spcPts val="0"/>
                        </a:spcAft>
                      </a:pPr>
                      <a:r>
                        <a:rPr lang="en-US" sz="1200">
                          <a:effectLst/>
                          <a:latin typeface="Candara" panose="020E0502030303020204" pitchFamily="34" charset="0"/>
                        </a:rPr>
                        <a:t> </a:t>
                      </a:r>
                      <a:endParaRPr lang="en-US" sz="1200">
                        <a:effectLst/>
                        <a:latin typeface="Candara" panose="020E0502030303020204" pitchFamily="34" charset="0"/>
                        <a:ea typeface="Times New Roman"/>
                      </a:endParaRPr>
                    </a:p>
                  </a:txBody>
                  <a:tcPr marL="68580" marR="68580" marT="0" marB="0"/>
                </a:tc>
                <a:tc gridSpan="2">
                  <a:txBody>
                    <a:bodyPr/>
                    <a:lstStyle/>
                    <a:p>
                      <a:pPr marL="0" marR="0">
                        <a:spcBef>
                          <a:spcPts val="0"/>
                        </a:spcBef>
                        <a:spcAft>
                          <a:spcPts val="0"/>
                        </a:spcAft>
                      </a:pPr>
                      <a:r>
                        <a:rPr lang="en-US" sz="1200" dirty="0">
                          <a:effectLst/>
                          <a:latin typeface="Candara" panose="020E0502030303020204" pitchFamily="34" charset="0"/>
                        </a:rPr>
                        <a:t> </a:t>
                      </a:r>
                      <a:endParaRPr lang="en-US" sz="1200" dirty="0">
                        <a:effectLst/>
                        <a:latin typeface="Candara" panose="020E0502030303020204" pitchFamily="34" charset="0"/>
                        <a:ea typeface="Times New Roman"/>
                      </a:endParaRPr>
                    </a:p>
                  </a:txBody>
                  <a:tcPr marL="68580" marR="68580" marT="0" marB="0"/>
                </a:tc>
                <a:tc hMerge="1">
                  <a:txBody>
                    <a:bodyPr/>
                    <a:lstStyle/>
                    <a:p>
                      <a:pPr marL="0" marR="0">
                        <a:spcBef>
                          <a:spcPts val="0"/>
                        </a:spcBef>
                        <a:spcAft>
                          <a:spcPts val="0"/>
                        </a:spcAft>
                      </a:pPr>
                      <a:r>
                        <a:rPr lang="en-US" sz="1200" dirty="0">
                          <a:effectLst/>
                          <a:latin typeface="Candara" panose="020E0502030303020204" pitchFamily="34" charset="0"/>
                        </a:rPr>
                        <a:t> </a:t>
                      </a:r>
                      <a:endParaRPr lang="en-US" sz="1200" dirty="0">
                        <a:effectLst/>
                        <a:latin typeface="Candara" panose="020E0502030303020204" pitchFamily="34" charset="0"/>
                        <a:ea typeface="Times New Roman"/>
                      </a:endParaRPr>
                    </a:p>
                  </a:txBody>
                  <a:tcPr marL="68580" marR="68580" marT="0" marB="0"/>
                </a:tc>
                <a:tc>
                  <a:txBody>
                    <a:bodyPr/>
                    <a:lstStyle/>
                    <a:p>
                      <a:pPr marL="0" marR="0">
                        <a:spcBef>
                          <a:spcPts val="0"/>
                        </a:spcBef>
                        <a:spcAft>
                          <a:spcPts val="0"/>
                        </a:spcAft>
                      </a:pPr>
                      <a:r>
                        <a:rPr lang="en-US" sz="1200">
                          <a:effectLst/>
                          <a:latin typeface="Candara" panose="020E0502030303020204" pitchFamily="34" charset="0"/>
                        </a:rPr>
                        <a:t> </a:t>
                      </a:r>
                      <a:endParaRPr lang="en-US" sz="1200" dirty="0">
                        <a:effectLst/>
                        <a:latin typeface="Candara" panose="020E0502030303020204" pitchFamily="34" charset="0"/>
                        <a:ea typeface="Times New Roman"/>
                      </a:endParaRPr>
                    </a:p>
                  </a:txBody>
                  <a:tcPr marL="68580" marR="68580" marT="0" marB="0"/>
                </a:tc>
                <a:extLst>
                  <a:ext uri="{0D108BD9-81ED-4DB2-BD59-A6C34878D82A}">
                    <a16:rowId xmlns:a16="http://schemas.microsoft.com/office/drawing/2014/main" val="10001"/>
                  </a:ext>
                </a:extLst>
              </a:tr>
              <a:tr h="1058595">
                <a:tc>
                  <a:txBody>
                    <a:bodyPr/>
                    <a:lstStyle/>
                    <a:p>
                      <a:pPr marL="0" marR="0">
                        <a:spcBef>
                          <a:spcPts val="0"/>
                        </a:spcBef>
                        <a:spcAft>
                          <a:spcPts val="0"/>
                        </a:spcAft>
                      </a:pPr>
                      <a:r>
                        <a:rPr lang="en-US" sz="1200" dirty="0">
                          <a:effectLst/>
                          <a:latin typeface="Candara" panose="020E0502030303020204" pitchFamily="34" charset="0"/>
                        </a:rPr>
                        <a:t>Develop Library Service</a:t>
                      </a:r>
                    </a:p>
                    <a:p>
                      <a:pPr marL="0" marR="0">
                        <a:spcBef>
                          <a:spcPts val="0"/>
                        </a:spcBef>
                        <a:spcAft>
                          <a:spcPts val="0"/>
                        </a:spcAft>
                      </a:pPr>
                      <a:r>
                        <a:rPr lang="en-US" sz="1200" dirty="0">
                          <a:effectLst/>
                          <a:latin typeface="Candara" panose="020E0502030303020204" pitchFamily="34" charset="0"/>
                        </a:rPr>
                        <a:t>(apply for charter, fundraising activities)</a:t>
                      </a:r>
                    </a:p>
                    <a:p>
                      <a:pPr marL="0" marR="0">
                        <a:spcBef>
                          <a:spcPts val="0"/>
                        </a:spcBef>
                        <a:spcAft>
                          <a:spcPts val="0"/>
                        </a:spcAft>
                      </a:pPr>
                      <a:r>
                        <a:rPr lang="en-US" sz="1200" dirty="0">
                          <a:effectLst/>
                          <a:latin typeface="Candara" panose="020E0502030303020204" pitchFamily="34" charset="0"/>
                        </a:rPr>
                        <a:t> </a:t>
                      </a:r>
                      <a:endParaRPr lang="en-US" sz="1200" dirty="0">
                        <a:effectLst/>
                        <a:latin typeface="Candara" panose="020E0502030303020204" pitchFamily="34" charset="0"/>
                        <a:ea typeface="Times New Roman"/>
                      </a:endParaRPr>
                    </a:p>
                  </a:txBody>
                  <a:tcPr marL="68580" marR="68580" marT="0" marB="0"/>
                </a:tc>
                <a:tc gridSpan="2">
                  <a:txBody>
                    <a:bodyPr/>
                    <a:lstStyle/>
                    <a:p>
                      <a:pPr marL="0" marR="0">
                        <a:spcBef>
                          <a:spcPts val="0"/>
                        </a:spcBef>
                        <a:spcAft>
                          <a:spcPts val="0"/>
                        </a:spcAft>
                      </a:pPr>
                      <a:endParaRPr lang="en-US" sz="1200" dirty="0">
                        <a:effectLst/>
                        <a:latin typeface="Candara" panose="020E0502030303020204" pitchFamily="34" charset="0"/>
                        <a:ea typeface="Times New Roman"/>
                      </a:endParaRPr>
                    </a:p>
                    <a:p>
                      <a:r>
                        <a:rPr lang="en-US" sz="1200" dirty="0">
                          <a:effectLst/>
                          <a:latin typeface="Candara" panose="020E0502030303020204" pitchFamily="34" charset="0"/>
                        </a:rPr>
                        <a:t> </a:t>
                      </a:r>
                      <a:endParaRPr lang="en-US" dirty="0">
                        <a:latin typeface="Candara" panose="020E0502030303020204" pitchFamily="34" charset="0"/>
                      </a:endParaRPr>
                    </a:p>
                  </a:txBody>
                  <a:tcPr marL="68580" marR="68580" marT="0" marB="0"/>
                </a:tc>
                <a:tc hMerge="1">
                  <a:txBody>
                    <a:bodyPr/>
                    <a:lstStyle/>
                    <a:p>
                      <a:pPr marL="0" marR="0">
                        <a:spcBef>
                          <a:spcPts val="0"/>
                        </a:spcBef>
                        <a:spcAft>
                          <a:spcPts val="0"/>
                        </a:spcAft>
                      </a:pPr>
                      <a:endParaRPr lang="en-US" sz="1200" dirty="0">
                        <a:effectLst/>
                        <a:latin typeface="Times New Roman"/>
                        <a:ea typeface="Times New Roman"/>
                      </a:endParaRPr>
                    </a:p>
                  </a:txBody>
                  <a:tcPr marL="68580" marR="68580" marT="0" marB="0"/>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dk1"/>
                          </a:solidFill>
                          <a:effectLst/>
                          <a:latin typeface="Candara" panose="020E0502030303020204" pitchFamily="34" charset="0"/>
                          <a:ea typeface="Times New Roman"/>
                          <a:cs typeface="+mn-cs"/>
                        </a:rPr>
                        <a:t>Fund Raising Development</a:t>
                      </a:r>
                    </a:p>
                    <a:p>
                      <a:pPr marL="0" marR="0">
                        <a:spcBef>
                          <a:spcPts val="0"/>
                        </a:spcBef>
                        <a:spcAft>
                          <a:spcPts val="0"/>
                        </a:spcAft>
                      </a:pPr>
                      <a:r>
                        <a:rPr lang="en-US" sz="1200" dirty="0">
                          <a:effectLst/>
                          <a:latin typeface="Candara" panose="020E0502030303020204" pitchFamily="34" charset="0"/>
                        </a:rPr>
                        <a:t>Apply for Provisional Charter</a:t>
                      </a:r>
                    </a:p>
                    <a:p>
                      <a:pPr marL="0" marR="0">
                        <a:spcBef>
                          <a:spcPts val="0"/>
                        </a:spcBef>
                        <a:spcAft>
                          <a:spcPts val="0"/>
                        </a:spcAft>
                      </a:pPr>
                      <a:r>
                        <a:rPr lang="en-US" sz="1200" baseline="0" dirty="0">
                          <a:effectLst/>
                          <a:latin typeface="Candara" panose="020E0502030303020204" pitchFamily="34" charset="0"/>
                        </a:rPr>
                        <a:t>Hire a Director: Collection and Temp Development: Library Services &amp; User Needs</a:t>
                      </a:r>
                    </a:p>
                  </a:txBody>
                  <a:tcPr marL="68580" marR="68580" marT="0" marB="0"/>
                </a:tc>
                <a:tc hMerge="1">
                  <a:txBody>
                    <a:bodyPr/>
                    <a:lstStyle/>
                    <a:p>
                      <a:r>
                        <a:rPr lang="en-US" sz="1200" dirty="0">
                          <a:effectLst/>
                        </a:rPr>
                        <a:t> </a:t>
                      </a:r>
                      <a:endParaRPr lang="en-US" dirty="0"/>
                    </a:p>
                  </a:txBody>
                  <a:tcPr marL="68580" marR="68580" marT="0" marB="0"/>
                </a:tc>
                <a:tc gridSpan="2">
                  <a:txBody>
                    <a:bodyPr/>
                    <a:lstStyle/>
                    <a:p>
                      <a:pPr marL="0" marR="0">
                        <a:spcBef>
                          <a:spcPts val="0"/>
                        </a:spcBef>
                        <a:spcAft>
                          <a:spcPts val="0"/>
                        </a:spcAft>
                      </a:pPr>
                      <a:r>
                        <a:rPr lang="en-US" sz="1200" dirty="0">
                          <a:effectLst/>
                          <a:latin typeface="Candara" panose="020E0502030303020204" pitchFamily="34" charset="0"/>
                        </a:rPr>
                        <a:t> </a:t>
                      </a:r>
                      <a:endParaRPr lang="en-US" sz="1200" baseline="0" dirty="0">
                        <a:effectLst/>
                        <a:latin typeface="Candara" panose="020E0502030303020204" pitchFamily="34" charset="0"/>
                      </a:endParaRPr>
                    </a:p>
                  </a:txBody>
                  <a:tcPr marL="68580" marR="68580" marT="0" marB="0"/>
                </a:tc>
                <a:tc hMerge="1">
                  <a:txBody>
                    <a:bodyPr/>
                    <a:lstStyle/>
                    <a:p>
                      <a:pPr marL="0" marR="0">
                        <a:spcBef>
                          <a:spcPts val="0"/>
                        </a:spcBef>
                        <a:spcAft>
                          <a:spcPts val="0"/>
                        </a:spcAft>
                      </a:pPr>
                      <a:r>
                        <a:rPr lang="en-US" sz="1200">
                          <a:effectLst/>
                          <a:latin typeface="Candara" panose="020E0502030303020204" pitchFamily="34" charset="0"/>
                        </a:rPr>
                        <a:t> </a:t>
                      </a:r>
                      <a:endParaRPr lang="en-US" sz="1200">
                        <a:effectLst/>
                        <a:latin typeface="Candara" panose="020E0502030303020204" pitchFamily="34" charset="0"/>
                        <a:ea typeface="Times New Roman"/>
                      </a:endParaRPr>
                    </a:p>
                  </a:txBody>
                  <a:tcPr marL="68580" marR="68580" marT="0" marB="0"/>
                </a:tc>
                <a:tc gridSpan="2">
                  <a:txBody>
                    <a:bodyPr/>
                    <a:lstStyle/>
                    <a:p>
                      <a:pPr marL="0" marR="0">
                        <a:spcBef>
                          <a:spcPts val="0"/>
                        </a:spcBef>
                        <a:spcAft>
                          <a:spcPts val="0"/>
                        </a:spcAft>
                      </a:pPr>
                      <a:r>
                        <a:rPr lang="en-US" sz="1200" dirty="0">
                          <a:effectLst/>
                          <a:latin typeface="Candara" panose="020E0502030303020204" pitchFamily="34" charset="0"/>
                        </a:rPr>
                        <a:t> </a:t>
                      </a:r>
                      <a:endParaRPr lang="en-US" sz="1200" dirty="0">
                        <a:effectLst/>
                        <a:latin typeface="Candara" panose="020E0502030303020204" pitchFamily="34" charset="0"/>
                        <a:ea typeface="Times New Roman"/>
                      </a:endParaRPr>
                    </a:p>
                  </a:txBody>
                  <a:tcPr marL="68580" marR="68580" marT="0" marB="0"/>
                </a:tc>
                <a:tc hMerge="1">
                  <a:txBody>
                    <a:bodyPr/>
                    <a:lstStyle/>
                    <a:p>
                      <a:pPr marL="0" marR="0">
                        <a:spcBef>
                          <a:spcPts val="0"/>
                        </a:spcBef>
                        <a:spcAft>
                          <a:spcPts val="0"/>
                        </a:spcAft>
                      </a:pPr>
                      <a:r>
                        <a:rPr lang="en-US" sz="1200" dirty="0">
                          <a:effectLst/>
                          <a:latin typeface="Candara" panose="020E0502030303020204" pitchFamily="34" charset="0"/>
                        </a:rPr>
                        <a:t> </a:t>
                      </a:r>
                      <a:endParaRPr lang="en-US" sz="1200" dirty="0">
                        <a:effectLst/>
                        <a:latin typeface="Candara" panose="020E0502030303020204" pitchFamily="34" charset="0"/>
                        <a:ea typeface="Times New Roman"/>
                      </a:endParaRPr>
                    </a:p>
                  </a:txBody>
                  <a:tcPr marL="68580" marR="68580" marT="0" marB="0"/>
                </a:tc>
                <a:tc>
                  <a:txBody>
                    <a:bodyPr/>
                    <a:lstStyle/>
                    <a:p>
                      <a:pPr marL="0" marR="0">
                        <a:spcBef>
                          <a:spcPts val="0"/>
                        </a:spcBef>
                        <a:spcAft>
                          <a:spcPts val="0"/>
                        </a:spcAft>
                      </a:pPr>
                      <a:r>
                        <a:rPr lang="en-US" sz="1200">
                          <a:effectLst/>
                          <a:latin typeface="Candara" panose="020E0502030303020204" pitchFamily="34" charset="0"/>
                        </a:rPr>
                        <a:t> </a:t>
                      </a:r>
                      <a:endParaRPr lang="en-US" sz="1200" dirty="0">
                        <a:effectLst/>
                        <a:latin typeface="Candara" panose="020E0502030303020204" pitchFamily="34" charset="0"/>
                        <a:ea typeface="Times New Roman"/>
                      </a:endParaRPr>
                    </a:p>
                  </a:txBody>
                  <a:tcPr marL="68580" marR="68580" marT="0" marB="0"/>
                </a:tc>
                <a:extLst>
                  <a:ext uri="{0D108BD9-81ED-4DB2-BD59-A6C34878D82A}">
                    <a16:rowId xmlns:a16="http://schemas.microsoft.com/office/drawing/2014/main" val="10002"/>
                  </a:ext>
                </a:extLst>
              </a:tr>
              <a:tr h="604911">
                <a:tc>
                  <a:txBody>
                    <a:bodyPr/>
                    <a:lstStyle/>
                    <a:p>
                      <a:pPr marL="0" marR="0">
                        <a:spcBef>
                          <a:spcPts val="0"/>
                        </a:spcBef>
                        <a:spcAft>
                          <a:spcPts val="0"/>
                        </a:spcAft>
                      </a:pPr>
                      <a:r>
                        <a:rPr lang="en-US" sz="1200" dirty="0">
                          <a:effectLst/>
                          <a:latin typeface="Candara" panose="020E0502030303020204" pitchFamily="34" charset="0"/>
                        </a:rPr>
                        <a:t>Develop Library Space</a:t>
                      </a:r>
                    </a:p>
                    <a:p>
                      <a:pPr marL="0" marR="0">
                        <a:spcBef>
                          <a:spcPts val="0"/>
                        </a:spcBef>
                        <a:spcAft>
                          <a:spcPts val="0"/>
                        </a:spcAft>
                      </a:pPr>
                      <a:r>
                        <a:rPr lang="en-US" sz="1200" dirty="0">
                          <a:effectLst/>
                          <a:latin typeface="Candara" panose="020E0502030303020204" pitchFamily="34" charset="0"/>
                        </a:rPr>
                        <a:t>(architect, interior design, community engagement) </a:t>
                      </a:r>
                    </a:p>
                    <a:p>
                      <a:pPr marL="0" marR="0">
                        <a:spcBef>
                          <a:spcPts val="0"/>
                        </a:spcBef>
                        <a:spcAft>
                          <a:spcPts val="0"/>
                        </a:spcAft>
                      </a:pPr>
                      <a:endParaRPr lang="en-US" sz="1200" dirty="0">
                        <a:effectLst/>
                        <a:latin typeface="Candara" panose="020E0502030303020204" pitchFamily="34" charset="0"/>
                      </a:endParaRPr>
                    </a:p>
                    <a:p>
                      <a:pPr marL="0" marR="0">
                        <a:spcBef>
                          <a:spcPts val="0"/>
                        </a:spcBef>
                        <a:spcAft>
                          <a:spcPts val="0"/>
                        </a:spcAft>
                      </a:pPr>
                      <a:r>
                        <a:rPr lang="en-US" sz="1200" dirty="0">
                          <a:effectLst/>
                          <a:latin typeface="Candara" panose="020E0502030303020204" pitchFamily="34" charset="0"/>
                        </a:rPr>
                        <a:t>Library Services Rollout </a:t>
                      </a:r>
                    </a:p>
                    <a:p>
                      <a:pPr marL="0" marR="0">
                        <a:spcBef>
                          <a:spcPts val="0"/>
                        </a:spcBef>
                        <a:spcAft>
                          <a:spcPts val="0"/>
                        </a:spcAft>
                      </a:pPr>
                      <a:r>
                        <a:rPr lang="en-US" sz="1200" dirty="0">
                          <a:effectLst/>
                          <a:latin typeface="Candara" panose="020E0502030303020204" pitchFamily="34" charset="0"/>
                        </a:rPr>
                        <a:t> </a:t>
                      </a:r>
                      <a:endParaRPr lang="en-US" sz="1200" dirty="0">
                        <a:effectLst/>
                        <a:latin typeface="Candara" panose="020E0502030303020204" pitchFamily="34" charset="0"/>
                        <a:ea typeface="Times New Roman"/>
                      </a:endParaRPr>
                    </a:p>
                  </a:txBody>
                  <a:tcPr marL="68580" marR="68580" marT="0" marB="0"/>
                </a:tc>
                <a:tc gridSpan="3">
                  <a:txBody>
                    <a:bodyPr/>
                    <a:lstStyle/>
                    <a:p>
                      <a:pPr marL="0" marR="0">
                        <a:spcBef>
                          <a:spcPts val="0"/>
                        </a:spcBef>
                        <a:spcAft>
                          <a:spcPts val="0"/>
                        </a:spcAft>
                      </a:pPr>
                      <a:endParaRPr lang="en-US" sz="1200" baseline="0" dirty="0">
                        <a:effectLst/>
                        <a:latin typeface="Candara" panose="020E0502030303020204" pitchFamily="34" charset="0"/>
                      </a:endParaRPr>
                    </a:p>
                  </a:txBody>
                  <a:tcPr marL="68580" marR="68580" marT="0" marB="0"/>
                </a:tc>
                <a:tc hMerge="1">
                  <a:txBody>
                    <a:bodyPr/>
                    <a:lstStyle/>
                    <a:p>
                      <a:pPr marL="0" marR="0">
                        <a:spcBef>
                          <a:spcPts val="0"/>
                        </a:spcBef>
                        <a:spcAft>
                          <a:spcPts val="0"/>
                        </a:spcAft>
                      </a:pPr>
                      <a:endParaRPr lang="en-US" sz="1200" dirty="0">
                        <a:effectLst/>
                        <a:latin typeface="Times New Roman"/>
                        <a:ea typeface="Times New Roman"/>
                      </a:endParaRPr>
                    </a:p>
                  </a:txBody>
                  <a:tcPr marL="68580" marR="68580" marT="0" marB="0"/>
                </a:tc>
                <a:tc hMerge="1">
                  <a:txBody>
                    <a:bodyPr/>
                    <a:lstStyle/>
                    <a:p>
                      <a:endParaRPr 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Candara" panose="020E0502030303020204" pitchFamily="34" charset="0"/>
                        </a:rPr>
                        <a:t>Open Forum Meetings Library Staff Input / Board Meeting Community Needs Review</a:t>
                      </a:r>
                    </a:p>
                    <a:p>
                      <a:pPr marL="0" marR="0">
                        <a:spcBef>
                          <a:spcPts val="0"/>
                        </a:spcBef>
                        <a:spcAft>
                          <a:spcPts val="0"/>
                        </a:spcAft>
                      </a:pPr>
                      <a:endParaRPr lang="en-US" sz="1200" baseline="0" dirty="0">
                        <a:effectLst/>
                        <a:latin typeface="Candara" panose="020E0502030303020204" pitchFamily="34" charset="0"/>
                      </a:endParaRPr>
                    </a:p>
                    <a:p>
                      <a:pPr marL="0" marR="0">
                        <a:spcBef>
                          <a:spcPts val="0"/>
                        </a:spcBef>
                        <a:spcAft>
                          <a:spcPts val="0"/>
                        </a:spcAft>
                      </a:pPr>
                      <a:r>
                        <a:rPr lang="en-US" sz="1200" i="1" baseline="0" dirty="0">
                          <a:effectLst/>
                          <a:latin typeface="Candara" panose="020E0502030303020204" pitchFamily="34" charset="0"/>
                        </a:rPr>
                        <a:t>Barn Building Options</a:t>
                      </a:r>
                    </a:p>
                    <a:p>
                      <a:pPr marL="0" marR="0">
                        <a:spcBef>
                          <a:spcPts val="0"/>
                        </a:spcBef>
                        <a:spcAft>
                          <a:spcPts val="0"/>
                        </a:spcAft>
                      </a:pPr>
                      <a:r>
                        <a:rPr lang="en-US" sz="1200" i="1" baseline="0" dirty="0">
                          <a:effectLst/>
                          <a:latin typeface="Candara" panose="020E0502030303020204" pitchFamily="34" charset="0"/>
                        </a:rPr>
                        <a:t>Future Designs &amp; Tests</a:t>
                      </a:r>
                      <a:endParaRPr lang="en-US" sz="1200" i="1" dirty="0">
                        <a:effectLst/>
                        <a:latin typeface="Candara" panose="020E0502030303020204" pitchFamily="34" charset="0"/>
                        <a:ea typeface="Times New Roman"/>
                      </a:endParaRPr>
                    </a:p>
                    <a:p>
                      <a:pPr marL="0" marR="0">
                        <a:spcBef>
                          <a:spcPts val="0"/>
                        </a:spcBef>
                        <a:spcAft>
                          <a:spcPts val="0"/>
                        </a:spcAft>
                      </a:pPr>
                      <a:r>
                        <a:rPr lang="en-US" sz="1200" dirty="0">
                          <a:effectLst/>
                          <a:latin typeface="Candara" panose="020E0502030303020204" pitchFamily="34" charset="0"/>
                        </a:rPr>
                        <a:t> </a:t>
                      </a:r>
                      <a:endParaRPr lang="en-US" dirty="0">
                        <a:latin typeface="Candara" panose="020E0502030303020204" pitchFamily="34" charset="0"/>
                      </a:endParaRPr>
                    </a:p>
                  </a:txBody>
                  <a:tcPr marL="68580" marR="68580" marT="0" marB="0"/>
                </a:tc>
                <a:tc hMerge="1">
                  <a:txBody>
                    <a:bodyPr/>
                    <a:lstStyle/>
                    <a:p>
                      <a:endParaRPr lang="en-US"/>
                    </a:p>
                  </a:txBody>
                  <a:tcPr/>
                </a:tc>
                <a:tc hMerge="1">
                  <a:txBody>
                    <a:bodyPr/>
                    <a:lstStyle/>
                    <a:p>
                      <a:pPr marL="0" marR="0">
                        <a:spcBef>
                          <a:spcPts val="0"/>
                        </a:spcBef>
                        <a:spcAft>
                          <a:spcPts val="0"/>
                        </a:spcAft>
                      </a:pPr>
                      <a:r>
                        <a:rPr lang="en-US" sz="1200" dirty="0">
                          <a:effectLst/>
                        </a:rPr>
                        <a:t> </a:t>
                      </a:r>
                      <a:endParaRPr lang="en-US" sz="1200" dirty="0">
                        <a:effectLst/>
                        <a:latin typeface="Times New Roman"/>
                        <a:ea typeface="Times New Roman"/>
                      </a:endParaRPr>
                    </a:p>
                  </a:txBody>
                  <a:tcPr marL="68580" marR="68580" marT="0" marB="0"/>
                </a:tc>
                <a:tc gridSpan="2">
                  <a:txBody>
                    <a:bodyPr/>
                    <a:lstStyle/>
                    <a:p>
                      <a:pPr marL="0" marR="0">
                        <a:spcBef>
                          <a:spcPts val="0"/>
                        </a:spcBef>
                        <a:spcAft>
                          <a:spcPts val="0"/>
                        </a:spcAft>
                      </a:pPr>
                      <a:r>
                        <a:rPr lang="en-US" sz="1200" dirty="0">
                          <a:effectLst/>
                          <a:latin typeface="Candara" panose="020E0502030303020204" pitchFamily="34" charset="0"/>
                        </a:rPr>
                        <a:t> </a:t>
                      </a:r>
                      <a:endParaRPr lang="en-US" sz="1200" dirty="0">
                        <a:effectLst/>
                        <a:latin typeface="Candara" panose="020E0502030303020204" pitchFamily="34" charset="0"/>
                        <a:ea typeface="Times New Roman"/>
                      </a:endParaRPr>
                    </a:p>
                  </a:txBody>
                  <a:tcPr marL="68580" marR="68580" marT="0" marB="0"/>
                </a:tc>
                <a:tc hMerge="1">
                  <a:txBody>
                    <a:bodyPr/>
                    <a:lstStyle/>
                    <a:p>
                      <a:pPr marL="0" marR="0">
                        <a:spcBef>
                          <a:spcPts val="0"/>
                        </a:spcBef>
                        <a:spcAft>
                          <a:spcPts val="0"/>
                        </a:spcAft>
                      </a:pPr>
                      <a:r>
                        <a:rPr lang="en-US" sz="1200" dirty="0">
                          <a:effectLst/>
                          <a:latin typeface="Candara" panose="020E0502030303020204" pitchFamily="34" charset="0"/>
                        </a:rPr>
                        <a:t> </a:t>
                      </a:r>
                      <a:endParaRPr lang="en-US" sz="1200" dirty="0">
                        <a:effectLst/>
                        <a:latin typeface="Candara" panose="020E0502030303020204" pitchFamily="34" charset="0"/>
                        <a:ea typeface="Times New Roman"/>
                      </a:endParaRPr>
                    </a:p>
                  </a:txBody>
                  <a:tcPr marL="68580" marR="68580" marT="0" marB="0"/>
                </a:tc>
                <a:tc>
                  <a:txBody>
                    <a:bodyPr/>
                    <a:lstStyle/>
                    <a:p>
                      <a:pPr marL="0" marR="0">
                        <a:spcBef>
                          <a:spcPts val="0"/>
                        </a:spcBef>
                        <a:spcAft>
                          <a:spcPts val="0"/>
                        </a:spcAft>
                      </a:pPr>
                      <a:r>
                        <a:rPr lang="en-US" sz="1200" dirty="0">
                          <a:effectLst/>
                          <a:latin typeface="Candara" panose="020E0502030303020204" pitchFamily="34" charset="0"/>
                        </a:rPr>
                        <a:t> </a:t>
                      </a:r>
                      <a:endParaRPr lang="en-US" sz="1200" dirty="0">
                        <a:effectLst/>
                        <a:latin typeface="Candara" panose="020E0502030303020204" pitchFamily="34" charset="0"/>
                        <a:ea typeface="Times New Roman"/>
                      </a:endParaRPr>
                    </a:p>
                  </a:txBody>
                  <a:tcPr marL="68580" marR="68580" marT="0" marB="0"/>
                </a:tc>
                <a:extLst>
                  <a:ext uri="{0D108BD9-81ED-4DB2-BD59-A6C34878D82A}">
                    <a16:rowId xmlns:a16="http://schemas.microsoft.com/office/drawing/2014/main" val="10003"/>
                  </a:ext>
                </a:extLst>
              </a:tr>
              <a:tr h="480612">
                <a:tc>
                  <a:txBody>
                    <a:bodyPr/>
                    <a:lstStyle/>
                    <a:p>
                      <a:pPr marL="0" marR="0">
                        <a:spcBef>
                          <a:spcPts val="0"/>
                        </a:spcBef>
                        <a:spcAft>
                          <a:spcPts val="0"/>
                        </a:spcAft>
                      </a:pPr>
                      <a:r>
                        <a:rPr lang="en-US" sz="1200" dirty="0">
                          <a:effectLst/>
                          <a:latin typeface="Candara" panose="020E0502030303020204" pitchFamily="34" charset="0"/>
                        </a:rPr>
                        <a:t>Library Design / Presentation(s)</a:t>
                      </a:r>
                      <a:endParaRPr lang="en-US" sz="1200" dirty="0">
                        <a:effectLst/>
                        <a:latin typeface="Candara" panose="020E0502030303020204" pitchFamily="34" charset="0"/>
                        <a:ea typeface="Times New Roman"/>
                      </a:endParaRPr>
                    </a:p>
                  </a:txBody>
                  <a:tcPr marL="68580" marR="68580" marT="0" marB="0"/>
                </a:tc>
                <a:tc>
                  <a:txBody>
                    <a:bodyPr/>
                    <a:lstStyle/>
                    <a:p>
                      <a:pPr marL="0" marR="0">
                        <a:spcBef>
                          <a:spcPts val="0"/>
                        </a:spcBef>
                        <a:spcAft>
                          <a:spcPts val="0"/>
                        </a:spcAft>
                      </a:pPr>
                      <a:r>
                        <a:rPr lang="en-US" sz="1200">
                          <a:effectLst/>
                          <a:latin typeface="Candara" panose="020E0502030303020204" pitchFamily="34" charset="0"/>
                        </a:rPr>
                        <a:t> </a:t>
                      </a:r>
                      <a:endParaRPr lang="en-US" sz="1200">
                        <a:effectLst/>
                        <a:latin typeface="Candara" panose="020E0502030303020204" pitchFamily="34" charset="0"/>
                        <a:ea typeface="Times New Roman"/>
                      </a:endParaRPr>
                    </a:p>
                  </a:txBody>
                  <a:tcPr marL="68580" marR="68580" marT="0" marB="0"/>
                </a:tc>
                <a:tc gridSpan="2">
                  <a:txBody>
                    <a:bodyPr/>
                    <a:lstStyle/>
                    <a:p>
                      <a:pPr marL="0" marR="0">
                        <a:spcBef>
                          <a:spcPts val="0"/>
                        </a:spcBef>
                        <a:spcAft>
                          <a:spcPts val="0"/>
                        </a:spcAft>
                      </a:pPr>
                      <a:endParaRPr lang="en-US" sz="1200" baseline="0" dirty="0">
                        <a:effectLst/>
                        <a:latin typeface="Candara" panose="020E0502030303020204" pitchFamily="34" charset="0"/>
                      </a:endParaRPr>
                    </a:p>
                  </a:txBody>
                  <a:tcPr marL="68580" marR="68580" marT="0" marB="0"/>
                </a:tc>
                <a:tc hMerge="1">
                  <a:txBody>
                    <a:bodyPr/>
                    <a:lstStyle/>
                    <a:p>
                      <a:endParaRPr lang="en-US"/>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Candara" panose="020E0502030303020204" pitchFamily="34" charset="0"/>
                          <a:ea typeface="Times New Roman"/>
                          <a:cs typeface="+mn-cs"/>
                        </a:rPr>
                        <a:t>Design &amp; Interior Development Layout</a:t>
                      </a:r>
                    </a:p>
                    <a:p>
                      <a:pPr marL="0" marR="0">
                        <a:spcBef>
                          <a:spcPts val="0"/>
                        </a:spcBef>
                        <a:spcAft>
                          <a:spcPts val="0"/>
                        </a:spcAft>
                      </a:pPr>
                      <a:endParaRPr lang="en-US" sz="1200" baseline="0" dirty="0">
                        <a:effectLst/>
                        <a:latin typeface="Candara" panose="020E0502030303020204" pitchFamily="34" charset="0"/>
                      </a:endParaRPr>
                    </a:p>
                  </a:txBody>
                  <a:tcPr marL="68580" marR="68580" marT="0" marB="0"/>
                </a:tc>
                <a:tc hMerge="1">
                  <a:txBody>
                    <a:bodyPr/>
                    <a:lstStyle/>
                    <a:p>
                      <a:pPr marL="0" marR="0">
                        <a:spcBef>
                          <a:spcPts val="0"/>
                        </a:spcBef>
                        <a:spcAft>
                          <a:spcPts val="0"/>
                        </a:spcAft>
                      </a:pPr>
                      <a:endParaRPr lang="en-US" sz="1200" baseline="0" dirty="0">
                        <a:effectLst/>
                        <a:latin typeface="Candara" panose="020E0502030303020204" pitchFamily="34" charset="0"/>
                      </a:endParaRPr>
                    </a:p>
                  </a:txBody>
                  <a:tcPr marL="68580" marR="68580" marT="0" marB="0"/>
                </a:tc>
                <a:tc rowSpan="2" gridSpan="4">
                  <a:txBody>
                    <a:bodyPr/>
                    <a:lstStyle/>
                    <a:p>
                      <a:pPr marL="0" marR="0">
                        <a:spcBef>
                          <a:spcPts val="0"/>
                        </a:spcBef>
                        <a:spcAft>
                          <a:spcPts val="0"/>
                        </a:spcAft>
                      </a:pPr>
                      <a:r>
                        <a:rPr lang="en-US" sz="1200" dirty="0">
                          <a:effectLst/>
                          <a:latin typeface="Candara" panose="020E0502030303020204" pitchFamily="34" charset="0"/>
                        </a:rPr>
                        <a:t> </a:t>
                      </a:r>
                    </a:p>
                    <a:p>
                      <a:pPr marL="0" marR="0">
                        <a:spcBef>
                          <a:spcPts val="0"/>
                        </a:spcBef>
                        <a:spcAft>
                          <a:spcPts val="0"/>
                        </a:spcAft>
                      </a:pPr>
                      <a:r>
                        <a:rPr lang="en-US" sz="1200" baseline="0" dirty="0">
                          <a:effectLst/>
                          <a:latin typeface="Candara" panose="020E0502030303020204" pitchFamily="34" charset="0"/>
                        </a:rPr>
                        <a:t>Preferred Concept Design and Program Option Tests </a:t>
                      </a:r>
                    </a:p>
                    <a:p>
                      <a:pPr marL="0" marR="0">
                        <a:spcBef>
                          <a:spcPts val="0"/>
                        </a:spcBef>
                        <a:spcAft>
                          <a:spcPts val="0"/>
                        </a:spcAft>
                      </a:pPr>
                      <a:endParaRPr lang="en-US" sz="1200" baseline="0" dirty="0">
                        <a:effectLst/>
                        <a:latin typeface="Candara" panose="020E0502030303020204" pitchFamily="34" charset="0"/>
                      </a:endParaRPr>
                    </a:p>
                    <a:p>
                      <a:pPr marL="0" marR="0">
                        <a:spcBef>
                          <a:spcPts val="0"/>
                        </a:spcBef>
                        <a:spcAft>
                          <a:spcPts val="0"/>
                        </a:spcAft>
                      </a:pPr>
                      <a:r>
                        <a:rPr lang="en-US" sz="1200" baseline="0" dirty="0">
                          <a:effectLst/>
                          <a:latin typeface="Candara" panose="020E0502030303020204" pitchFamily="34" charset="0"/>
                        </a:rPr>
                        <a:t>Final Library Design and Recommendations, Support Town Library PR Efforts</a:t>
                      </a:r>
                    </a:p>
                    <a:p>
                      <a:pPr marL="0" marR="0">
                        <a:spcBef>
                          <a:spcPts val="0"/>
                        </a:spcBef>
                        <a:spcAft>
                          <a:spcPts val="0"/>
                        </a:spcAft>
                      </a:pPr>
                      <a:r>
                        <a:rPr lang="en-US" sz="1200" dirty="0">
                          <a:effectLst/>
                          <a:latin typeface="Candara" panose="020E0502030303020204" pitchFamily="34" charset="0"/>
                        </a:rPr>
                        <a:t> </a:t>
                      </a:r>
                    </a:p>
                  </a:txBody>
                  <a:tcPr marL="68580" marR="68580" marT="0" marB="0"/>
                </a:tc>
                <a:tc rowSpan="2" hMerge="1">
                  <a:txBody>
                    <a:bodyPr/>
                    <a:lstStyle/>
                    <a:p>
                      <a:pPr marL="0" marR="0">
                        <a:spcBef>
                          <a:spcPts val="0"/>
                        </a:spcBef>
                        <a:spcAft>
                          <a:spcPts val="0"/>
                        </a:spcAft>
                      </a:pPr>
                      <a:endParaRPr lang="en-US" sz="1200" dirty="0">
                        <a:effectLst/>
                        <a:latin typeface="Times New Roman"/>
                        <a:ea typeface="Times New Roman"/>
                      </a:endParaRPr>
                    </a:p>
                  </a:txBody>
                  <a:tcPr marL="68580" marR="68580" marT="0" marB="0"/>
                </a:tc>
                <a:tc rowSpan="2" hMerge="1">
                  <a:txBody>
                    <a:bodyPr/>
                    <a:lstStyle/>
                    <a:p>
                      <a:pPr marL="0" marR="0">
                        <a:spcBef>
                          <a:spcPts val="0"/>
                        </a:spcBef>
                        <a:spcAft>
                          <a:spcPts val="0"/>
                        </a:spcAft>
                      </a:pPr>
                      <a:r>
                        <a:rPr lang="en-US" sz="1200" dirty="0">
                          <a:effectLst/>
                        </a:rPr>
                        <a:t> </a:t>
                      </a:r>
                      <a:endParaRPr lang="en-US" sz="1200" dirty="0">
                        <a:effectLst/>
                        <a:latin typeface="Times New Roman"/>
                        <a:ea typeface="Times New Roman"/>
                      </a:endParaRPr>
                    </a:p>
                  </a:txBody>
                  <a:tcPr marL="68580" marR="68580" marT="0" marB="0"/>
                </a:tc>
                <a:tc rowSpan="2" hMerge="1">
                  <a:txBody>
                    <a:bodyPr/>
                    <a:lstStyle/>
                    <a:p>
                      <a:pPr marL="0" marR="0">
                        <a:spcBef>
                          <a:spcPts val="0"/>
                        </a:spcBef>
                        <a:spcAft>
                          <a:spcPts val="0"/>
                        </a:spcAft>
                      </a:pPr>
                      <a:endParaRPr lang="en-US" sz="1200" dirty="0">
                        <a:effectLst/>
                        <a:latin typeface="Candara" panose="020E0502030303020204" pitchFamily="34" charset="0"/>
                      </a:endParaRPr>
                    </a:p>
                  </a:txBody>
                  <a:tcPr marL="68580" marR="68580" marT="0" marB="0"/>
                </a:tc>
                <a:extLst>
                  <a:ext uri="{0D108BD9-81ED-4DB2-BD59-A6C34878D82A}">
                    <a16:rowId xmlns:a16="http://schemas.microsoft.com/office/drawing/2014/main" val="10004"/>
                  </a:ext>
                </a:extLst>
              </a:tr>
              <a:tr h="805118">
                <a:tc>
                  <a:txBody>
                    <a:bodyPr/>
                    <a:lstStyle/>
                    <a:p>
                      <a:pPr marL="0" marR="0">
                        <a:spcBef>
                          <a:spcPts val="0"/>
                        </a:spcBef>
                        <a:spcAft>
                          <a:spcPts val="0"/>
                        </a:spcAft>
                      </a:pPr>
                      <a:r>
                        <a:rPr lang="en-US" sz="1200" dirty="0">
                          <a:effectLst/>
                          <a:latin typeface="Candara" panose="020E0502030303020204" pitchFamily="34" charset="0"/>
                        </a:rPr>
                        <a:t>Building Layout to Support New Municipal Library</a:t>
                      </a:r>
                      <a:endParaRPr lang="en-US" sz="1200" dirty="0">
                        <a:effectLst/>
                        <a:latin typeface="Candara" panose="020E0502030303020204" pitchFamily="34" charset="0"/>
                        <a:ea typeface="Times New Roman"/>
                      </a:endParaRPr>
                    </a:p>
                  </a:txBody>
                  <a:tcPr marL="68580" marR="68580" marT="0" marB="0"/>
                </a:tc>
                <a:tc>
                  <a:txBody>
                    <a:bodyPr/>
                    <a:lstStyle/>
                    <a:p>
                      <a:pPr marL="0" marR="0">
                        <a:spcBef>
                          <a:spcPts val="0"/>
                        </a:spcBef>
                        <a:spcAft>
                          <a:spcPts val="0"/>
                        </a:spcAft>
                      </a:pPr>
                      <a:r>
                        <a:rPr lang="en-US" sz="1200" dirty="0">
                          <a:effectLst/>
                          <a:latin typeface="Candara" panose="020E0502030303020204" pitchFamily="34" charset="0"/>
                        </a:rPr>
                        <a:t> </a:t>
                      </a:r>
                      <a:endParaRPr lang="en-US" sz="1200" dirty="0">
                        <a:effectLst/>
                        <a:latin typeface="Candara" panose="020E0502030303020204" pitchFamily="34" charset="0"/>
                        <a:ea typeface="Times New Roman"/>
                      </a:endParaRPr>
                    </a:p>
                  </a:txBody>
                  <a:tcPr marL="68580" marR="68580" marT="0" marB="0"/>
                </a:tc>
                <a:tc gridSpan="2">
                  <a:txBody>
                    <a:bodyPr/>
                    <a:lstStyle/>
                    <a:p>
                      <a:pPr marL="0" marR="0">
                        <a:spcBef>
                          <a:spcPts val="0"/>
                        </a:spcBef>
                        <a:spcAft>
                          <a:spcPts val="0"/>
                        </a:spcAft>
                      </a:pPr>
                      <a:endParaRPr lang="en-US" sz="1200" dirty="0">
                        <a:effectLst/>
                        <a:latin typeface="Candara" panose="020E0502030303020204" pitchFamily="34" charset="0"/>
                        <a:ea typeface="Times New Roman"/>
                      </a:endParaRPr>
                    </a:p>
                  </a:txBody>
                  <a:tcPr marL="68580" marR="68580" marT="0" marB="0"/>
                </a:tc>
                <a:tc hMerge="1">
                  <a:txBody>
                    <a:bodyPr/>
                    <a:lstStyle/>
                    <a:p>
                      <a:endParaRPr lang="en-US"/>
                    </a:p>
                  </a:txBody>
                  <a:tcPr/>
                </a:tc>
                <a:tc gridSpan="2">
                  <a:txBody>
                    <a:bodyPr/>
                    <a:lstStyle/>
                    <a:p>
                      <a:pPr marL="0" marR="0">
                        <a:spcBef>
                          <a:spcPts val="0"/>
                        </a:spcBef>
                        <a:spcAft>
                          <a:spcPts val="0"/>
                        </a:spcAft>
                      </a:pPr>
                      <a:endParaRPr lang="en-US" sz="1200" dirty="0">
                        <a:effectLst/>
                        <a:latin typeface="Candara" panose="020E0502030303020204" pitchFamily="34" charset="0"/>
                        <a:ea typeface="Times New Roman"/>
                      </a:endParaRPr>
                    </a:p>
                  </a:txBody>
                  <a:tcPr marL="68580" marR="68580" marT="0" marB="0"/>
                </a:tc>
                <a:tc hMerge="1">
                  <a:txBody>
                    <a:bodyPr/>
                    <a:lstStyle/>
                    <a:p>
                      <a:pPr marL="0" marR="0">
                        <a:spcBef>
                          <a:spcPts val="0"/>
                        </a:spcBef>
                        <a:spcAft>
                          <a:spcPts val="0"/>
                        </a:spcAft>
                      </a:pPr>
                      <a:endParaRPr lang="en-US" sz="1200" dirty="0">
                        <a:effectLst/>
                        <a:latin typeface="Candara" panose="020E0502030303020204" pitchFamily="34" charset="0"/>
                        <a:ea typeface="Times New Roman"/>
                      </a:endParaRPr>
                    </a:p>
                  </a:txBody>
                  <a:tcPr marL="68580" marR="68580" marT="0" marB="0"/>
                </a:tc>
                <a:tc gridSpan="4" vMerge="1">
                  <a:txBody>
                    <a:bodyPr/>
                    <a:lstStyle/>
                    <a:p>
                      <a:pPr marL="0" marR="0">
                        <a:spcBef>
                          <a:spcPts val="0"/>
                        </a:spcBef>
                        <a:spcAft>
                          <a:spcPts val="0"/>
                        </a:spcAft>
                      </a:pPr>
                      <a:r>
                        <a:rPr lang="en-US" sz="1200" baseline="0" dirty="0">
                          <a:effectLst/>
                        </a:rPr>
                        <a:t>Preferred Concept Design and Program Option Tests </a:t>
                      </a:r>
                    </a:p>
                    <a:p>
                      <a:pPr marL="0" marR="0">
                        <a:spcBef>
                          <a:spcPts val="0"/>
                        </a:spcBef>
                        <a:spcAft>
                          <a:spcPts val="0"/>
                        </a:spcAft>
                      </a:pPr>
                      <a:endParaRPr lang="en-US" sz="1200" baseline="0" dirty="0">
                        <a:effectLst/>
                        <a:latin typeface="Times New Roman"/>
                        <a:ea typeface="Times New Roman"/>
                      </a:endParaRPr>
                    </a:p>
                    <a:p>
                      <a:pPr marL="0" marR="0">
                        <a:spcBef>
                          <a:spcPts val="0"/>
                        </a:spcBef>
                        <a:spcAft>
                          <a:spcPts val="0"/>
                        </a:spcAft>
                      </a:pPr>
                      <a:r>
                        <a:rPr lang="en-US" sz="1200" baseline="0" dirty="0">
                          <a:effectLst/>
                          <a:latin typeface="+mj-lt"/>
                          <a:ea typeface="Times New Roman"/>
                        </a:rPr>
                        <a:t>Architect Library Design and Recommendations, Support Town Library Efforts</a:t>
                      </a:r>
                      <a:endParaRPr lang="en-US" sz="1200" dirty="0">
                        <a:effectLst/>
                        <a:latin typeface="+mj-lt"/>
                        <a:ea typeface="Times New Roman"/>
                      </a:endParaRPr>
                    </a:p>
                  </a:txBody>
                  <a:tcPr marL="68580" marR="68580" marT="0" marB="0"/>
                </a:tc>
                <a:tc hMerge="1" vMerge="1">
                  <a:txBody>
                    <a:bodyPr/>
                    <a:lstStyle/>
                    <a:p>
                      <a:pPr marL="0" marR="0">
                        <a:spcBef>
                          <a:spcPts val="0"/>
                        </a:spcBef>
                        <a:spcAft>
                          <a:spcPts val="0"/>
                        </a:spcAft>
                      </a:pPr>
                      <a:endParaRPr lang="en-US" sz="1200" dirty="0">
                        <a:effectLst/>
                        <a:latin typeface="Times New Roman"/>
                        <a:ea typeface="Times New Roman"/>
                      </a:endParaRPr>
                    </a:p>
                  </a:txBody>
                  <a:tcPr marL="68580" marR="68580" marT="0" marB="0"/>
                </a:tc>
                <a:tc hMerge="1" vMerge="1">
                  <a:txBody>
                    <a:bodyPr/>
                    <a:lstStyle/>
                    <a:p>
                      <a:pPr marL="0" marR="0">
                        <a:spcBef>
                          <a:spcPts val="0"/>
                        </a:spcBef>
                        <a:spcAft>
                          <a:spcPts val="0"/>
                        </a:spcAft>
                      </a:pPr>
                      <a:r>
                        <a:rPr lang="en-US" sz="1200" dirty="0">
                          <a:effectLst/>
                        </a:rPr>
                        <a:t> </a:t>
                      </a:r>
                      <a:endParaRPr lang="en-US" sz="1200" dirty="0">
                        <a:effectLst/>
                        <a:latin typeface="Times New Roman"/>
                        <a:ea typeface="Times New Roman"/>
                      </a:endParaRPr>
                    </a:p>
                  </a:txBody>
                  <a:tcPr marL="68580" marR="68580" marT="0" marB="0"/>
                </a:tc>
                <a:tc hMerge="1" vMerge="1">
                  <a:txBody>
                    <a:bodyPr/>
                    <a:lstStyle/>
                    <a:p>
                      <a:endParaRPr lang="en-US"/>
                    </a:p>
                  </a:txBody>
                  <a:tcPr/>
                </a:tc>
                <a:extLst>
                  <a:ext uri="{0D108BD9-81ED-4DB2-BD59-A6C34878D82A}">
                    <a16:rowId xmlns:a16="http://schemas.microsoft.com/office/drawing/2014/main" val="10005"/>
                  </a:ext>
                </a:extLst>
              </a:tr>
              <a:tr h="414310">
                <a:tc>
                  <a:txBody>
                    <a:bodyPr/>
                    <a:lstStyle/>
                    <a:p>
                      <a:pPr marL="0" marR="0">
                        <a:spcBef>
                          <a:spcPts val="0"/>
                        </a:spcBef>
                        <a:spcAft>
                          <a:spcPts val="0"/>
                        </a:spcAft>
                      </a:pPr>
                      <a:r>
                        <a:rPr lang="en-US" sz="1200" dirty="0">
                          <a:effectLst/>
                          <a:latin typeface="Candara" panose="020E0502030303020204" pitchFamily="34" charset="0"/>
                        </a:rPr>
                        <a:t>Design &amp; Development</a:t>
                      </a:r>
                      <a:endParaRPr lang="en-US" sz="1200" dirty="0">
                        <a:effectLst/>
                        <a:latin typeface="Candara" panose="020E0502030303020204" pitchFamily="34" charset="0"/>
                        <a:ea typeface="Times New Roman"/>
                      </a:endParaRPr>
                    </a:p>
                  </a:txBody>
                  <a:tcPr marL="68580" marR="68580" marT="0" marB="0"/>
                </a:tc>
                <a:tc>
                  <a:txBody>
                    <a:bodyPr/>
                    <a:lstStyle/>
                    <a:p>
                      <a:pPr marL="0" marR="0">
                        <a:spcBef>
                          <a:spcPts val="0"/>
                        </a:spcBef>
                        <a:spcAft>
                          <a:spcPts val="0"/>
                        </a:spcAft>
                      </a:pPr>
                      <a:r>
                        <a:rPr lang="en-US" sz="1200" dirty="0">
                          <a:effectLst/>
                          <a:latin typeface="Candara" panose="020E0502030303020204" pitchFamily="34" charset="0"/>
                        </a:rPr>
                        <a:t> </a:t>
                      </a:r>
                      <a:endParaRPr lang="en-US" sz="1200" dirty="0">
                        <a:effectLst/>
                        <a:latin typeface="Candara" panose="020E0502030303020204" pitchFamily="34" charset="0"/>
                        <a:ea typeface="Times New Roman"/>
                      </a:endParaRPr>
                    </a:p>
                  </a:txBody>
                  <a:tcPr marL="68580" marR="68580" marT="0" marB="0"/>
                </a:tc>
                <a:tc gridSpan="2">
                  <a:txBody>
                    <a:bodyPr/>
                    <a:lstStyle/>
                    <a:p>
                      <a:pPr marL="0" marR="0">
                        <a:spcBef>
                          <a:spcPts val="0"/>
                        </a:spcBef>
                        <a:spcAft>
                          <a:spcPts val="0"/>
                        </a:spcAft>
                      </a:pPr>
                      <a:r>
                        <a:rPr lang="en-US" sz="1200" dirty="0">
                          <a:effectLst/>
                          <a:latin typeface="Candara" panose="020E0502030303020204" pitchFamily="34" charset="0"/>
                        </a:rPr>
                        <a:t> </a:t>
                      </a:r>
                      <a:endParaRPr lang="en-US" sz="1200" dirty="0">
                        <a:effectLst/>
                        <a:latin typeface="Candara" panose="020E0502030303020204" pitchFamily="34" charset="0"/>
                        <a:ea typeface="Times New Roman"/>
                      </a:endParaRPr>
                    </a:p>
                  </a:txBody>
                  <a:tcPr marL="68580" marR="68580" marT="0" marB="0"/>
                </a:tc>
                <a:tc hMerge="1">
                  <a:txBody>
                    <a:bodyPr/>
                    <a:lstStyle/>
                    <a:p>
                      <a:endParaRPr lang="en-US"/>
                    </a:p>
                  </a:txBody>
                  <a:tcPr/>
                </a:tc>
                <a:tc gridSpan="2">
                  <a:txBody>
                    <a:bodyPr/>
                    <a:lstStyle/>
                    <a:p>
                      <a:endParaRPr lang="en-US" dirty="0">
                        <a:latin typeface="Candara" panose="020E0502030303020204" pitchFamily="34" charset="0"/>
                      </a:endParaRPr>
                    </a:p>
                  </a:txBody>
                  <a:tcPr marL="68580" marR="68580" marT="0" marB="0"/>
                </a:tc>
                <a:tc hMerge="1">
                  <a:txBody>
                    <a:bodyPr/>
                    <a:lstStyle/>
                    <a:p>
                      <a:endParaRPr lang="en-US" dirty="0">
                        <a:latin typeface="Candara" panose="020E0502030303020204" pitchFamily="34" charset="0"/>
                      </a:endParaRPr>
                    </a:p>
                  </a:txBody>
                  <a:tcPr marL="68580" marR="68580" marT="0" marB="0"/>
                </a:tc>
                <a:tc gridSpan="2">
                  <a:txBody>
                    <a:bodyPr/>
                    <a:lstStyle/>
                    <a:p>
                      <a:pPr marL="0" marR="0">
                        <a:spcBef>
                          <a:spcPts val="0"/>
                        </a:spcBef>
                        <a:spcAft>
                          <a:spcPts val="0"/>
                        </a:spcAft>
                      </a:pPr>
                      <a:r>
                        <a:rPr lang="en-US" sz="1200" dirty="0">
                          <a:effectLst/>
                          <a:latin typeface="Candara" panose="020E0502030303020204" pitchFamily="34" charset="0"/>
                          <a:ea typeface="Times New Roman"/>
                        </a:rPr>
                        <a:t>Installation</a:t>
                      </a:r>
                    </a:p>
                  </a:txBody>
                  <a:tcPr marL="68580" marR="68580" marT="0" marB="0"/>
                </a:tc>
                <a:tc hMerge="1">
                  <a:txBody>
                    <a:bodyPr/>
                    <a:lstStyle/>
                    <a:p>
                      <a:endParaRPr lang="en-US"/>
                    </a:p>
                  </a:txBody>
                  <a:tcPr/>
                </a:tc>
                <a:tc gridSpan="2">
                  <a:txBody>
                    <a:bodyPr/>
                    <a:lstStyle/>
                    <a:p>
                      <a:pPr marL="0" marR="0">
                        <a:spcBef>
                          <a:spcPts val="0"/>
                        </a:spcBef>
                        <a:spcAft>
                          <a:spcPts val="0"/>
                        </a:spcAft>
                      </a:pPr>
                      <a:r>
                        <a:rPr lang="en-US" sz="1200" dirty="0">
                          <a:effectLst/>
                          <a:latin typeface="Candara" panose="020E0502030303020204" pitchFamily="34" charset="0"/>
                        </a:rPr>
                        <a:t> </a:t>
                      </a:r>
                      <a:endParaRPr lang="en-US" sz="1200" dirty="0">
                        <a:effectLst/>
                        <a:latin typeface="Candara" panose="020E0502030303020204" pitchFamily="34" charset="0"/>
                        <a:ea typeface="Times New Roman"/>
                      </a:endParaRPr>
                    </a:p>
                  </a:txBody>
                  <a:tcPr marL="68580" marR="68580" marT="0" marB="0"/>
                </a:tc>
                <a:tc hMerge="1">
                  <a:txBody>
                    <a:bodyPr/>
                    <a:lstStyle/>
                    <a:p>
                      <a:pPr marL="0" marR="0">
                        <a:spcBef>
                          <a:spcPts val="0"/>
                        </a:spcBef>
                        <a:spcAft>
                          <a:spcPts val="0"/>
                        </a:spcAft>
                      </a:pPr>
                      <a:endParaRPr lang="en-US" sz="1200" dirty="0">
                        <a:effectLst/>
                        <a:latin typeface="Candara" panose="020E0502030303020204" pitchFamily="34" charset="0"/>
                        <a:ea typeface="Times New Roman"/>
                      </a:endParaRPr>
                    </a:p>
                  </a:txBody>
                  <a:tcPr marL="68580" marR="68580" marT="0" marB="0"/>
                </a:tc>
                <a:extLst>
                  <a:ext uri="{0D108BD9-81ED-4DB2-BD59-A6C34878D82A}">
                    <a16:rowId xmlns:a16="http://schemas.microsoft.com/office/drawing/2014/main" val="10006"/>
                  </a:ext>
                </a:extLst>
              </a:tr>
              <a:tr h="453684">
                <a:tc>
                  <a:txBody>
                    <a:bodyPr/>
                    <a:lstStyle/>
                    <a:p>
                      <a:pPr marL="0" marR="0">
                        <a:spcBef>
                          <a:spcPts val="0"/>
                        </a:spcBef>
                        <a:spcAft>
                          <a:spcPts val="0"/>
                        </a:spcAft>
                      </a:pPr>
                      <a:r>
                        <a:rPr lang="en-US" sz="1200" dirty="0">
                          <a:effectLst/>
                          <a:latin typeface="Candara" panose="020E0502030303020204" pitchFamily="34" charset="0"/>
                        </a:rPr>
                        <a:t>Opening Day*</a:t>
                      </a:r>
                      <a:endParaRPr lang="en-US" sz="1200" dirty="0">
                        <a:effectLst/>
                        <a:latin typeface="Candara" panose="020E0502030303020204" pitchFamily="34" charset="0"/>
                        <a:ea typeface="Times New Roman"/>
                      </a:endParaRPr>
                    </a:p>
                  </a:txBody>
                  <a:tcPr marL="68580" marR="68580" marT="0" marB="0"/>
                </a:tc>
                <a:tc>
                  <a:txBody>
                    <a:bodyPr/>
                    <a:lstStyle/>
                    <a:p>
                      <a:pPr marL="0" marR="0">
                        <a:spcBef>
                          <a:spcPts val="0"/>
                        </a:spcBef>
                        <a:spcAft>
                          <a:spcPts val="0"/>
                        </a:spcAft>
                      </a:pPr>
                      <a:r>
                        <a:rPr lang="en-US" sz="1200">
                          <a:effectLst/>
                          <a:latin typeface="Candara" panose="020E0502030303020204" pitchFamily="34" charset="0"/>
                        </a:rPr>
                        <a:t> </a:t>
                      </a:r>
                      <a:endParaRPr lang="en-US" sz="1200">
                        <a:effectLst/>
                        <a:latin typeface="Candara" panose="020E0502030303020204" pitchFamily="34" charset="0"/>
                        <a:ea typeface="Times New Roman"/>
                      </a:endParaRPr>
                    </a:p>
                  </a:txBody>
                  <a:tcPr marL="68580" marR="68580" marT="0" marB="0"/>
                </a:tc>
                <a:tc gridSpan="2">
                  <a:txBody>
                    <a:bodyPr/>
                    <a:lstStyle/>
                    <a:p>
                      <a:pPr marL="0" marR="0">
                        <a:spcBef>
                          <a:spcPts val="0"/>
                        </a:spcBef>
                        <a:spcAft>
                          <a:spcPts val="0"/>
                        </a:spcAft>
                      </a:pPr>
                      <a:r>
                        <a:rPr lang="en-US" sz="1200">
                          <a:effectLst/>
                          <a:latin typeface="Candara" panose="020E0502030303020204" pitchFamily="34" charset="0"/>
                        </a:rPr>
                        <a:t> </a:t>
                      </a:r>
                      <a:endParaRPr lang="en-US" sz="1200">
                        <a:effectLst/>
                        <a:latin typeface="Candara" panose="020E0502030303020204" pitchFamily="34" charset="0"/>
                        <a:ea typeface="Times New Roman"/>
                      </a:endParaRPr>
                    </a:p>
                  </a:txBody>
                  <a:tcPr marL="68580" marR="68580" marT="0" marB="0"/>
                </a:tc>
                <a:tc hMerge="1">
                  <a:txBody>
                    <a:bodyPr/>
                    <a:lstStyle/>
                    <a:p>
                      <a:endParaRPr lang="en-US"/>
                    </a:p>
                  </a:txBody>
                  <a:tcPr/>
                </a:tc>
                <a:tc gridSpan="2">
                  <a:txBody>
                    <a:bodyPr/>
                    <a:lstStyle/>
                    <a:p>
                      <a:r>
                        <a:rPr lang="en-US" sz="1200" dirty="0">
                          <a:effectLst/>
                          <a:latin typeface="Candara" panose="020E0502030303020204" pitchFamily="34" charset="0"/>
                        </a:rPr>
                        <a:t> </a:t>
                      </a:r>
                      <a:endParaRPr lang="en-US" dirty="0">
                        <a:latin typeface="Candara" panose="020E0502030303020204" pitchFamily="34" charset="0"/>
                      </a:endParaRPr>
                    </a:p>
                  </a:txBody>
                  <a:tcPr marL="68580" marR="68580" marT="0" marB="0"/>
                </a:tc>
                <a:tc hMerge="1">
                  <a:txBody>
                    <a:bodyPr/>
                    <a:lstStyle/>
                    <a:p>
                      <a:endParaRPr lang="en-US" dirty="0">
                        <a:latin typeface="Candara" panose="020E0502030303020204" pitchFamily="34" charset="0"/>
                      </a:endParaRPr>
                    </a:p>
                  </a:txBody>
                  <a:tcPr marL="68580" marR="68580" marT="0" marB="0"/>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dk1"/>
                          </a:solidFill>
                          <a:effectLst/>
                          <a:latin typeface="Candara" panose="020E0502030303020204" pitchFamily="34" charset="0"/>
                          <a:ea typeface="Times New Roman"/>
                          <a:cs typeface="+mn-cs"/>
                        </a:rPr>
                        <a:t>Prepare for Opening  *2</a:t>
                      </a:r>
                      <a:r>
                        <a:rPr lang="en-US" sz="1200" kern="1200" baseline="30000" dirty="0">
                          <a:solidFill>
                            <a:schemeClr val="dk1"/>
                          </a:solidFill>
                          <a:effectLst/>
                          <a:latin typeface="Candara" panose="020E0502030303020204" pitchFamily="34" charset="0"/>
                          <a:ea typeface="Times New Roman"/>
                          <a:cs typeface="+mn-cs"/>
                        </a:rPr>
                        <a:t>nd</a:t>
                      </a:r>
                      <a:r>
                        <a:rPr lang="en-US" sz="1200" kern="1200" baseline="0" dirty="0">
                          <a:solidFill>
                            <a:schemeClr val="dk1"/>
                          </a:solidFill>
                          <a:effectLst/>
                          <a:latin typeface="Candara" panose="020E0502030303020204" pitchFamily="34" charset="0"/>
                          <a:ea typeface="Times New Roman"/>
                          <a:cs typeface="+mn-cs"/>
                        </a:rPr>
                        <a:t> Quarter 2023</a:t>
                      </a:r>
                      <a:endParaRPr lang="en-US" sz="1200" kern="1200" dirty="0">
                        <a:solidFill>
                          <a:schemeClr val="dk1"/>
                        </a:solidFill>
                        <a:effectLst/>
                        <a:latin typeface="Candara" panose="020E0502030303020204" pitchFamily="34" charset="0"/>
                        <a:ea typeface="Times New Roman"/>
                        <a:cs typeface="+mn-cs"/>
                      </a:endParaRPr>
                    </a:p>
                    <a:p>
                      <a:pPr marL="0" marR="0">
                        <a:spcBef>
                          <a:spcPts val="0"/>
                        </a:spcBef>
                        <a:spcAft>
                          <a:spcPts val="0"/>
                        </a:spcAft>
                      </a:pPr>
                      <a:endParaRPr lang="en-US" sz="1200" dirty="0">
                        <a:effectLst/>
                        <a:latin typeface="Candara" panose="020E0502030303020204" pitchFamily="34" charset="0"/>
                        <a:ea typeface="Times New Roman"/>
                      </a:endParaRPr>
                    </a:p>
                  </a:txBody>
                  <a:tcPr marL="68580" marR="68580" marT="0" marB="0"/>
                </a:tc>
                <a:tc hMerge="1">
                  <a:txBody>
                    <a:bodyPr/>
                    <a:lstStyle/>
                    <a:p>
                      <a:endParaRPr lang="en-US"/>
                    </a:p>
                  </a:txBody>
                  <a:tcPr/>
                </a:tc>
                <a:tc hMerge="1">
                  <a:txBody>
                    <a:bodyPr/>
                    <a:lstStyle/>
                    <a:p>
                      <a:pPr marL="0" marR="0">
                        <a:spcBef>
                          <a:spcPts val="0"/>
                        </a:spcBef>
                        <a:spcAft>
                          <a:spcPts val="0"/>
                        </a:spcAft>
                      </a:pPr>
                      <a:endParaRPr lang="en-US" sz="1200" dirty="0">
                        <a:effectLst/>
                        <a:latin typeface="Times New Roman"/>
                        <a:ea typeface="Times New Roman"/>
                      </a:endParaRPr>
                    </a:p>
                  </a:txBody>
                  <a:tcPr marL="68580" marR="68580" marT="0" marB="0"/>
                </a:tc>
                <a:tc hMerge="1">
                  <a:txBody>
                    <a:bodyPr/>
                    <a:lstStyle/>
                    <a:p>
                      <a:pPr marL="0" marR="0">
                        <a:spcBef>
                          <a:spcPts val="0"/>
                        </a:spcBef>
                        <a:spcAft>
                          <a:spcPts val="0"/>
                        </a:spcAft>
                      </a:pPr>
                      <a:endParaRPr lang="en-US" sz="1200" dirty="0">
                        <a:effectLst/>
                        <a:latin typeface="Candara" panose="020E0502030303020204" pitchFamily="34" charset="0"/>
                        <a:ea typeface="Times New Roman"/>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2126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59BE2C-197D-26ED-4518-6B36BB096775}"/>
              </a:ext>
            </a:extLst>
          </p:cNvPr>
          <p:cNvSpPr txBox="1"/>
          <p:nvPr/>
        </p:nvSpPr>
        <p:spPr>
          <a:xfrm>
            <a:off x="627233" y="2452063"/>
            <a:ext cx="7330313" cy="3896195"/>
          </a:xfrm>
          <a:prstGeom prst="rect">
            <a:avLst/>
          </a:prstGeom>
          <a:noFill/>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Residents would like to go to the libraries that are nearest to them.  </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There are three school districts (Millbrook, Arlington &amp; Dover).  Residents would like an opportunity for Union Vale families that go to different school districts to meet and collaborate.  </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The dedicated senior center needs to be upgraded and re-purposed as a community center.</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We need to develop a new remote work and meeting space.</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Space to reduce residents’ isolation. </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Develop a long-term plan to provide library, community center and recreation services and programs.</a:t>
            </a:r>
          </a:p>
          <a:p>
            <a:pPr marL="342900" marR="0" lvl="0" indent="-342900">
              <a:lnSpc>
                <a:spcPct val="115000"/>
              </a:lnSpc>
              <a:spcBef>
                <a:spcPts val="0"/>
              </a:spcBef>
              <a:spcAft>
                <a:spcPts val="100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Create a new cybercafé that can be used for meeting or doing homework at Tymor Park.</a:t>
            </a:r>
          </a:p>
        </p:txBody>
      </p:sp>
      <p:pic>
        <p:nvPicPr>
          <p:cNvPr id="4" name="Picture 1" descr="page1image31032544">
            <a:extLst>
              <a:ext uri="{FF2B5EF4-FFF2-40B4-BE49-F238E27FC236}">
                <a16:creationId xmlns:a16="http://schemas.microsoft.com/office/drawing/2014/main" id="{58E8ED70-C52B-9BF7-04C2-9677DD769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211" y="-58619"/>
            <a:ext cx="2452204" cy="23635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51E2309-8B40-9042-B633-6EC4DEC83B14}"/>
              </a:ext>
            </a:extLst>
          </p:cNvPr>
          <p:cNvSpPr txBox="1"/>
          <p:nvPr/>
        </p:nvSpPr>
        <p:spPr>
          <a:xfrm>
            <a:off x="2900008" y="753834"/>
            <a:ext cx="4575778" cy="369332"/>
          </a:xfrm>
          <a:prstGeom prst="rect">
            <a:avLst/>
          </a:prstGeom>
          <a:noFill/>
        </p:spPr>
        <p:txBody>
          <a:bodyPr wrap="square">
            <a:spAutoFit/>
          </a:bodyPr>
          <a:lstStyle/>
          <a:p>
            <a:r>
              <a:rPr lang="en-US" sz="1800" dirty="0">
                <a:effectLst/>
                <a:latin typeface="Candara" panose="020E0502030303020204" pitchFamily="34" charset="0"/>
                <a:ea typeface="Calibri" panose="020F0502020204030204" pitchFamily="34" charset="0"/>
                <a:cs typeface="Times New Roman" panose="02020603050405020304" pitchFamily="18" charset="0"/>
              </a:rPr>
              <a:t>The Town of Union Vale has many strengths. </a:t>
            </a:r>
            <a:endParaRPr lang="en-US" dirty="0"/>
          </a:p>
        </p:txBody>
      </p:sp>
    </p:spTree>
    <p:extLst>
      <p:ext uri="{BB962C8B-B14F-4D97-AF65-F5344CB8AC3E}">
        <p14:creationId xmlns:p14="http://schemas.microsoft.com/office/powerpoint/2010/main" val="817439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F438-0928-4312-8A7B-B358954060F5}"/>
              </a:ext>
            </a:extLst>
          </p:cNvPr>
          <p:cNvSpPr>
            <a:spLocks noGrp="1"/>
          </p:cNvSpPr>
          <p:nvPr>
            <p:ph type="title"/>
          </p:nvPr>
        </p:nvSpPr>
        <p:spPr>
          <a:xfrm>
            <a:off x="628650" y="1034188"/>
            <a:ext cx="7886700" cy="680313"/>
          </a:xfrm>
        </p:spPr>
        <p:txBody>
          <a:bodyPr>
            <a:normAutofit/>
          </a:bodyPr>
          <a:lstStyle/>
          <a:p>
            <a:pPr algn="ctr"/>
            <a:r>
              <a:rPr lang="en-US" dirty="0"/>
              <a:t>Next Steps…</a:t>
            </a:r>
          </a:p>
        </p:txBody>
      </p:sp>
      <p:sp>
        <p:nvSpPr>
          <p:cNvPr id="3" name="Title 1">
            <a:extLst>
              <a:ext uri="{FF2B5EF4-FFF2-40B4-BE49-F238E27FC236}">
                <a16:creationId xmlns:a16="http://schemas.microsoft.com/office/drawing/2014/main" id="{92BB703E-E82E-4E78-95A4-F7CE0144F822}"/>
              </a:ext>
            </a:extLst>
          </p:cNvPr>
          <p:cNvSpPr txBox="1">
            <a:spLocks/>
          </p:cNvSpPr>
          <p:nvPr/>
        </p:nvSpPr>
        <p:spPr>
          <a:xfrm>
            <a:off x="628650" y="2074127"/>
            <a:ext cx="7615859" cy="298095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3" indent="-285750">
              <a:spcBef>
                <a:spcPts val="450"/>
              </a:spcBef>
              <a:buFont typeface="Arial" panose="020B0604020202020204" pitchFamily="34" charset="0"/>
              <a:buChar char="•"/>
            </a:pPr>
            <a:r>
              <a:rPr lang="en-US" dirty="0">
                <a:latin typeface="Candara" panose="020E0502030303020204" pitchFamily="34" charset="0"/>
              </a:rPr>
              <a:t>Step 1: Town Board passes a Resolution to approve a library and prepares preliminary budget. </a:t>
            </a:r>
          </a:p>
          <a:p>
            <a:pPr marL="285750" lvl="3" indent="-285750">
              <a:spcBef>
                <a:spcPts val="450"/>
              </a:spcBef>
              <a:buFont typeface="Arial" panose="020B0604020202020204" pitchFamily="34" charset="0"/>
              <a:buChar char="•"/>
            </a:pPr>
            <a:r>
              <a:rPr lang="en-US" dirty="0">
                <a:latin typeface="Candara" panose="020E0502030303020204" pitchFamily="34" charset="0"/>
              </a:rPr>
              <a:t>Step 2: Town Board solicits applications for Library trustees.</a:t>
            </a:r>
          </a:p>
          <a:p>
            <a:pPr marL="285750" lvl="3" indent="-285750">
              <a:spcBef>
                <a:spcPts val="450"/>
              </a:spcBef>
              <a:buFont typeface="Arial" panose="020B0604020202020204" pitchFamily="34" charset="0"/>
              <a:buChar char="•"/>
            </a:pPr>
            <a:r>
              <a:rPr lang="en-US" dirty="0">
                <a:latin typeface="Candara" panose="020E0502030303020204" pitchFamily="34" charset="0"/>
              </a:rPr>
              <a:t>Step 3: Grants, endowments, and fund-raising efforts can begin.</a:t>
            </a:r>
          </a:p>
          <a:p>
            <a:pPr marL="285750" lvl="3" indent="-285750">
              <a:buFont typeface="Arial" panose="020B0604020202020204" pitchFamily="34" charset="0"/>
              <a:buChar char="•"/>
            </a:pPr>
            <a:r>
              <a:rPr lang="en-US" dirty="0">
                <a:latin typeface="Candara" panose="020E0502030303020204" pitchFamily="34" charset="0"/>
              </a:rPr>
              <a:t>Step 4: Town continues and expands Library concierge services (Kanopy, et al).</a:t>
            </a:r>
          </a:p>
          <a:p>
            <a:pPr marL="285750" lvl="3" indent="-285750">
              <a:buFont typeface="Arial" panose="020B0604020202020204" pitchFamily="34" charset="0"/>
              <a:buChar char="•"/>
            </a:pPr>
            <a:r>
              <a:rPr lang="en-US" dirty="0">
                <a:latin typeface="Candara" panose="020E0502030303020204" pitchFamily="34" charset="0"/>
              </a:rPr>
              <a:t>Step 5: Trustees prepare bylaws, long range plan of service, written policies, etc. and apply for provisional charter.</a:t>
            </a:r>
          </a:p>
          <a:p>
            <a:pPr marL="285750" lvl="3" indent="-285750">
              <a:buFont typeface="Arial" panose="020B0604020202020204" pitchFamily="34" charset="0"/>
              <a:buChar char="•"/>
            </a:pPr>
            <a:r>
              <a:rPr lang="en-US" dirty="0">
                <a:latin typeface="Candara" panose="020E0502030303020204" pitchFamily="34" charset="0"/>
              </a:rPr>
              <a:t>Step: 6: Prepare the Senior Center for use as an annex or interim library for chartering purposes.</a:t>
            </a:r>
          </a:p>
          <a:p>
            <a:pPr marL="285750" lvl="3" indent="-285750">
              <a:buFont typeface="Arial" panose="020B0604020202020204" pitchFamily="34" charset="0"/>
              <a:buChar char="•"/>
            </a:pPr>
            <a:r>
              <a:rPr lang="en-US" dirty="0">
                <a:latin typeface="Candara" panose="020E0502030303020204" pitchFamily="34" charset="0"/>
              </a:rPr>
              <a:t>Step 7: Renovate the 2</a:t>
            </a:r>
            <a:r>
              <a:rPr lang="en-US" baseline="30000" dirty="0">
                <a:latin typeface="Candara" panose="020E0502030303020204" pitchFamily="34" charset="0"/>
              </a:rPr>
              <a:t>nd</a:t>
            </a:r>
            <a:r>
              <a:rPr lang="en-US" dirty="0">
                <a:latin typeface="Candara" panose="020E0502030303020204" pitchFamily="34" charset="0"/>
              </a:rPr>
              <a:t> floor of the barn and open permanent library for the Town of Union Vale.</a:t>
            </a:r>
          </a:p>
        </p:txBody>
      </p:sp>
    </p:spTree>
    <p:extLst>
      <p:ext uri="{BB962C8B-B14F-4D97-AF65-F5344CB8AC3E}">
        <p14:creationId xmlns:p14="http://schemas.microsoft.com/office/powerpoint/2010/main" val="1216185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59BE2C-197D-26ED-4518-6B36BB096775}"/>
              </a:ext>
            </a:extLst>
          </p:cNvPr>
          <p:cNvSpPr txBox="1"/>
          <p:nvPr/>
        </p:nvSpPr>
        <p:spPr>
          <a:xfrm>
            <a:off x="702224" y="2600068"/>
            <a:ext cx="7330313" cy="3416320"/>
          </a:xfrm>
          <a:prstGeom prst="rect">
            <a:avLst/>
          </a:prstGeom>
          <a:noFill/>
        </p:spPr>
        <p:txBody>
          <a:bodyPr wrap="square">
            <a:spAutoFit/>
          </a:bodyPr>
          <a:lstStyle/>
          <a:p>
            <a:pPr marL="0" marR="0" algn="just">
              <a:spcBef>
                <a:spcPts val="0"/>
              </a:spcBef>
              <a:spcAft>
                <a:spcPts val="0"/>
              </a:spcAft>
            </a:pPr>
            <a:r>
              <a:rPr lang="en-US" sz="1800" dirty="0">
                <a:effectLst/>
                <a:latin typeface="Candara" panose="020E0502030303020204" pitchFamily="34" charset="0"/>
                <a:ea typeface="Calibri" panose="020F0502020204030204" pitchFamily="34" charset="0"/>
                <a:cs typeface="Times New Roman" panose="02020603050405020304" pitchFamily="18" charset="0"/>
              </a:rPr>
              <a:t>Alexander Cohen, library consultant facilitated 8 zoom meetings and three public meetings for the Town of Union Vale. </a:t>
            </a:r>
          </a:p>
          <a:p>
            <a:pPr marL="0" marR="0" algn="just">
              <a:spcBef>
                <a:spcPts val="0"/>
              </a:spcBef>
              <a:spcAft>
                <a:spcPts val="0"/>
              </a:spcAft>
            </a:pPr>
            <a:endParaRPr lang="en-US" sz="1800" dirty="0">
              <a:effectLst/>
              <a:latin typeface="Candara" panose="020E050203030302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600" i="1" dirty="0">
                <a:effectLst/>
                <a:latin typeface="Candara" panose="020E0502030303020204" pitchFamily="34" charset="0"/>
                <a:ea typeface="Calibri" panose="020F0502020204030204" pitchFamily="34" charset="0"/>
                <a:cs typeface="Times New Roman" panose="02020603050405020304" pitchFamily="18" charset="0"/>
              </a:rPr>
              <a:t>(Public Meetings: April 30, 2022, May 14, 2022 &amp; June 2,2022)</a:t>
            </a:r>
          </a:p>
          <a:p>
            <a:pPr marL="0" marR="0" algn="just">
              <a:spcBef>
                <a:spcPts val="0"/>
              </a:spcBef>
              <a:spcAft>
                <a:spcPts val="0"/>
              </a:spcAft>
            </a:pPr>
            <a:r>
              <a:rPr lang="en-US" sz="1600" i="1" dirty="0">
                <a:latin typeface="Candara" panose="020E0502030303020204" pitchFamily="34" charset="0"/>
                <a:ea typeface="Calibri" panose="020F0502020204030204" pitchFamily="34" charset="0"/>
                <a:cs typeface="Times New Roman" panose="02020603050405020304" pitchFamily="18" charset="0"/>
              </a:rPr>
              <a:t>(Zoom Meetings with the Public, Fund Raising Committee, MHSL, NYS)</a:t>
            </a:r>
          </a:p>
          <a:p>
            <a:pPr marL="0" marR="0" algn="just">
              <a:spcBef>
                <a:spcPts val="0"/>
              </a:spcBef>
              <a:spcAft>
                <a:spcPts val="0"/>
              </a:spcAft>
            </a:pPr>
            <a:r>
              <a:rPr lang="en-US" sz="1600" i="1" dirty="0">
                <a:effectLst/>
                <a:latin typeface="Candara" panose="020E0502030303020204" pitchFamily="34" charset="0"/>
                <a:ea typeface="Calibri" panose="020F0502020204030204" pitchFamily="34" charset="0"/>
                <a:cs typeface="Times New Roman" panose="02020603050405020304" pitchFamily="18" charset="0"/>
              </a:rPr>
              <a:t>(Survey of the User Needs)</a:t>
            </a:r>
          </a:p>
          <a:p>
            <a:pPr marL="0" marR="0" algn="just">
              <a:spcBef>
                <a:spcPts val="0"/>
              </a:spcBef>
              <a:spcAft>
                <a:spcPts val="0"/>
              </a:spcAft>
            </a:pPr>
            <a:endParaRPr lang="en-US" dirty="0">
              <a:latin typeface="Candara" panose="020E0502030303020204" pitchFamily="34" charset="0"/>
              <a:ea typeface="Calibri" panose="020F0502020204030204" pitchFamily="34" charset="0"/>
              <a:cs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We worked with the community members to understand the history of Tymor Park and the Town.  </a:t>
            </a:r>
          </a:p>
          <a:p>
            <a:pPr marL="285750" marR="0" indent="-285750" algn="just">
              <a:spcBef>
                <a:spcPts val="0"/>
              </a:spcBef>
              <a:spcAft>
                <a:spcPts val="0"/>
              </a:spcAft>
              <a:buFont typeface="Arial" panose="020B0604020202020204" pitchFamily="34" charset="0"/>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We held workshops on why people move to Union Vale and what were their expectations.  </a:t>
            </a:r>
          </a:p>
          <a:p>
            <a:pPr marL="285750" marR="0" indent="-285750" algn="just">
              <a:spcBef>
                <a:spcPts val="0"/>
              </a:spcBef>
              <a:spcAft>
                <a:spcPts val="0"/>
              </a:spcAft>
              <a:buFont typeface="Arial" panose="020B0604020202020204" pitchFamily="34" charset="0"/>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We had discussions about the past and the future library situation. </a:t>
            </a:r>
          </a:p>
        </p:txBody>
      </p:sp>
      <p:sp>
        <p:nvSpPr>
          <p:cNvPr id="5" name="TextBox 4">
            <a:extLst>
              <a:ext uri="{FF2B5EF4-FFF2-40B4-BE49-F238E27FC236}">
                <a16:creationId xmlns:a16="http://schemas.microsoft.com/office/drawing/2014/main" id="{751E2309-8B40-9042-B633-6EC4DEC83B14}"/>
              </a:ext>
            </a:extLst>
          </p:cNvPr>
          <p:cNvSpPr txBox="1"/>
          <p:nvPr/>
        </p:nvSpPr>
        <p:spPr>
          <a:xfrm>
            <a:off x="2900008" y="753834"/>
            <a:ext cx="4575778" cy="369332"/>
          </a:xfrm>
          <a:prstGeom prst="rect">
            <a:avLst/>
          </a:prstGeom>
          <a:noFill/>
        </p:spPr>
        <p:txBody>
          <a:bodyPr wrap="square">
            <a:spAutoFit/>
          </a:bodyPr>
          <a:lstStyle/>
          <a:p>
            <a:pPr marL="0" marR="0" algn="just">
              <a:spcBef>
                <a:spcPts val="0"/>
              </a:spcBef>
              <a:spcAft>
                <a:spcPts val="600"/>
              </a:spcAft>
            </a:pPr>
            <a:r>
              <a:rPr lang="en-US" sz="1800" b="1" dirty="0">
                <a:effectLst/>
                <a:latin typeface="Candara" panose="020E0502030303020204" pitchFamily="34" charset="0"/>
                <a:ea typeface="Calibri" panose="020F0502020204030204" pitchFamily="34" charset="0"/>
                <a:cs typeface="Calibri" panose="020F0502020204030204" pitchFamily="34" charset="0"/>
              </a:rPr>
              <a:t>What We Did…</a:t>
            </a:r>
          </a:p>
        </p:txBody>
      </p:sp>
      <p:pic>
        <p:nvPicPr>
          <p:cNvPr id="6" name="Picture 5" descr="Shape, arrow&#10;&#10;Description automatically generated">
            <a:extLst>
              <a:ext uri="{FF2B5EF4-FFF2-40B4-BE49-F238E27FC236}">
                <a16:creationId xmlns:a16="http://schemas.microsoft.com/office/drawing/2014/main" id="{C40396B4-323D-25EC-EF74-D11654536892}"/>
              </a:ext>
            </a:extLst>
          </p:cNvPr>
          <p:cNvPicPr>
            <a:picLocks noChangeAspect="1"/>
          </p:cNvPicPr>
          <p:nvPr/>
        </p:nvPicPr>
        <p:blipFill>
          <a:blip r:embed="rId2"/>
          <a:stretch>
            <a:fillRect/>
          </a:stretch>
        </p:blipFill>
        <p:spPr>
          <a:xfrm>
            <a:off x="702224" y="489167"/>
            <a:ext cx="1603248" cy="1298448"/>
          </a:xfrm>
          <a:prstGeom prst="rect">
            <a:avLst/>
          </a:prstGeom>
        </p:spPr>
      </p:pic>
      <p:pic>
        <p:nvPicPr>
          <p:cNvPr id="8" name="Picture 1" descr="page1image31032544">
            <a:extLst>
              <a:ext uri="{FF2B5EF4-FFF2-40B4-BE49-F238E27FC236}">
                <a16:creationId xmlns:a16="http://schemas.microsoft.com/office/drawing/2014/main" id="{EF059E72-13B5-33FE-AB31-AE9689A7F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2908" y="-58619"/>
            <a:ext cx="2452204" cy="2363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390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59BE2C-197D-26ED-4518-6B36BB096775}"/>
              </a:ext>
            </a:extLst>
          </p:cNvPr>
          <p:cNvSpPr txBox="1"/>
          <p:nvPr/>
        </p:nvSpPr>
        <p:spPr>
          <a:xfrm>
            <a:off x="627233" y="3151260"/>
            <a:ext cx="7330313" cy="2940549"/>
          </a:xfrm>
          <a:prstGeom prst="rect">
            <a:avLst/>
          </a:prstGeom>
          <a:noFill/>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The local public libraries (e.g. Millbrook &amp; Beekman) offer services to children and youth.  Although the youth are not always restricted from getting a card, there are concerns that family access is constricted.  </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The local libraries offer limited supply of computers for the public.  For example, the Beekman library has 6 public computers.  </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It was noted that the Union Vale Senior Center &amp; Town Hall have 4 public computers, but not many residents knew about them</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The older folks in the community need IT and computer support. </a:t>
            </a:r>
          </a:p>
          <a:p>
            <a:pPr marL="342900" marR="0" lvl="0" indent="-342900">
              <a:lnSpc>
                <a:spcPct val="115000"/>
              </a:lnSpc>
              <a:spcBef>
                <a:spcPts val="0"/>
              </a:spcBef>
              <a:spcAft>
                <a:spcPts val="100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The local libraries need funding to improve their spaces.   </a:t>
            </a:r>
          </a:p>
        </p:txBody>
      </p:sp>
      <p:sp>
        <p:nvSpPr>
          <p:cNvPr id="5" name="TextBox 4">
            <a:extLst>
              <a:ext uri="{FF2B5EF4-FFF2-40B4-BE49-F238E27FC236}">
                <a16:creationId xmlns:a16="http://schemas.microsoft.com/office/drawing/2014/main" id="{751E2309-8B40-9042-B633-6EC4DEC83B14}"/>
              </a:ext>
            </a:extLst>
          </p:cNvPr>
          <p:cNvSpPr txBox="1"/>
          <p:nvPr/>
        </p:nvSpPr>
        <p:spPr>
          <a:xfrm>
            <a:off x="2900008" y="753834"/>
            <a:ext cx="4575778" cy="369332"/>
          </a:xfrm>
          <a:prstGeom prst="rect">
            <a:avLst/>
          </a:prstGeom>
          <a:noFill/>
        </p:spPr>
        <p:txBody>
          <a:bodyPr wrap="square">
            <a:spAutoFit/>
          </a:bodyPr>
          <a:lstStyle/>
          <a:p>
            <a:pPr marL="0" marR="0" algn="just">
              <a:spcBef>
                <a:spcPts val="0"/>
              </a:spcBef>
              <a:spcAft>
                <a:spcPts val="600"/>
              </a:spcAft>
            </a:pPr>
            <a:r>
              <a:rPr lang="en-US" sz="1800" b="1" dirty="0">
                <a:effectLst/>
                <a:latin typeface="Candara" panose="020E0502030303020204" pitchFamily="34" charset="0"/>
                <a:ea typeface="Calibri" panose="020F0502020204030204" pitchFamily="34" charset="0"/>
                <a:cs typeface="Calibri" panose="020F0502020204030204" pitchFamily="34" charset="0"/>
              </a:rPr>
              <a:t>What We Learned…</a:t>
            </a:r>
          </a:p>
        </p:txBody>
      </p:sp>
      <p:pic>
        <p:nvPicPr>
          <p:cNvPr id="6" name="Picture 5" descr="Shape, arrow&#10;&#10;Description automatically generated">
            <a:extLst>
              <a:ext uri="{FF2B5EF4-FFF2-40B4-BE49-F238E27FC236}">
                <a16:creationId xmlns:a16="http://schemas.microsoft.com/office/drawing/2014/main" id="{C40396B4-323D-25EC-EF74-D11654536892}"/>
              </a:ext>
            </a:extLst>
          </p:cNvPr>
          <p:cNvPicPr>
            <a:picLocks noChangeAspect="1"/>
          </p:cNvPicPr>
          <p:nvPr/>
        </p:nvPicPr>
        <p:blipFill>
          <a:blip r:embed="rId2"/>
          <a:stretch>
            <a:fillRect/>
          </a:stretch>
        </p:blipFill>
        <p:spPr>
          <a:xfrm>
            <a:off x="702224" y="489167"/>
            <a:ext cx="1603248" cy="1298448"/>
          </a:xfrm>
          <a:prstGeom prst="rect">
            <a:avLst/>
          </a:prstGeom>
        </p:spPr>
      </p:pic>
      <p:pic>
        <p:nvPicPr>
          <p:cNvPr id="8" name="Picture 7" descr="A map of a city&#10;&#10;Description automatically generated with medium confidence">
            <a:extLst>
              <a:ext uri="{FF2B5EF4-FFF2-40B4-BE49-F238E27FC236}">
                <a16:creationId xmlns:a16="http://schemas.microsoft.com/office/drawing/2014/main" id="{E390080A-0372-9EA5-565F-032FD1E52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7060" y="286161"/>
            <a:ext cx="2343038" cy="2732666"/>
          </a:xfrm>
          <a:prstGeom prst="rect">
            <a:avLst/>
          </a:prstGeom>
        </p:spPr>
      </p:pic>
    </p:spTree>
    <p:extLst>
      <p:ext uri="{BB962C8B-B14F-4D97-AF65-F5344CB8AC3E}">
        <p14:creationId xmlns:p14="http://schemas.microsoft.com/office/powerpoint/2010/main" val="2106056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59BE2C-197D-26ED-4518-6B36BB096775}"/>
              </a:ext>
            </a:extLst>
          </p:cNvPr>
          <p:cNvSpPr txBox="1"/>
          <p:nvPr/>
        </p:nvSpPr>
        <p:spPr>
          <a:xfrm>
            <a:off x="627233" y="1862615"/>
            <a:ext cx="7330313" cy="4322978"/>
          </a:xfrm>
          <a:prstGeom prst="rect">
            <a:avLst/>
          </a:prstGeom>
          <a:noFill/>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Candara" panose="020E0502030303020204" pitchFamily="34" charset="0"/>
                <a:ea typeface="Calibri" panose="020F0502020204030204" pitchFamily="34" charset="0"/>
                <a:cs typeface="Times New Roman" panose="02020603050405020304" pitchFamily="18" charset="0"/>
              </a:rPr>
              <a:t>The Union Vale adults are very committed to the local libraries.  They want to be able to use them as equal members. </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Candara" panose="020E0502030303020204" pitchFamily="34" charset="0"/>
                <a:ea typeface="Calibri" panose="020F0502020204030204" pitchFamily="34" charset="0"/>
                <a:cs typeface="Times New Roman" panose="02020603050405020304" pitchFamily="18" charset="0"/>
              </a:rPr>
              <a:t>The Union Vale library should be customized for the families who live in Union Vale.  </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Candara" panose="020E0502030303020204" pitchFamily="34" charset="0"/>
                <a:ea typeface="Calibri" panose="020F0502020204030204" pitchFamily="34" charset="0"/>
                <a:cs typeface="Times New Roman" panose="02020603050405020304" pitchFamily="18" charset="0"/>
              </a:rPr>
              <a:t>A non-profit community center can charge for private events; the library can be a free resource (ex. tutoring space, meeting space, seniors’ programs, and story time programs) </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Candara" panose="020E0502030303020204" pitchFamily="34" charset="0"/>
                <a:ea typeface="Calibri" panose="020F0502020204030204" pitchFamily="34" charset="0"/>
                <a:cs typeface="Times New Roman" panose="02020603050405020304" pitchFamily="18" charset="0"/>
              </a:rPr>
              <a:t>Town residents, who could donate funds to set up a library service, have the means to privately fund spaces for computers, presentations, collections, meeting space and areas to read with the latest books.   This project recognizes the need for fund raising efforts to off-set town taxes. </a:t>
            </a:r>
          </a:p>
          <a:p>
            <a:pPr marL="342900" marR="0" lvl="0" indent="-342900">
              <a:lnSpc>
                <a:spcPct val="115000"/>
              </a:lnSpc>
              <a:spcBef>
                <a:spcPts val="0"/>
              </a:spcBef>
              <a:spcAft>
                <a:spcPts val="1000"/>
              </a:spcAft>
              <a:buFont typeface="Symbol" panose="05050102010706020507" pitchFamily="18" charset="2"/>
              <a:buChar char=""/>
            </a:pPr>
            <a:r>
              <a:rPr lang="en-US" sz="1600" dirty="0">
                <a:effectLst/>
                <a:latin typeface="Candara" panose="020E0502030303020204" pitchFamily="34" charset="0"/>
                <a:ea typeface="Calibri" panose="020F0502020204030204" pitchFamily="34" charset="0"/>
                <a:cs typeface="Times New Roman" panose="02020603050405020304" pitchFamily="18" charset="0"/>
              </a:rPr>
              <a:t>The library project is a chance to rethink community space needs, including new flex space(s) for adults and more educational group space(s) for tutors, as well as areas to promote early literacy, books, art, writers, film makers, historians, and space for the Town of Union Vale brand to build value.</a:t>
            </a:r>
          </a:p>
        </p:txBody>
      </p:sp>
      <p:sp>
        <p:nvSpPr>
          <p:cNvPr id="5" name="TextBox 4">
            <a:extLst>
              <a:ext uri="{FF2B5EF4-FFF2-40B4-BE49-F238E27FC236}">
                <a16:creationId xmlns:a16="http://schemas.microsoft.com/office/drawing/2014/main" id="{751E2309-8B40-9042-B633-6EC4DEC83B14}"/>
              </a:ext>
            </a:extLst>
          </p:cNvPr>
          <p:cNvSpPr txBox="1"/>
          <p:nvPr/>
        </p:nvSpPr>
        <p:spPr>
          <a:xfrm>
            <a:off x="2900008" y="753834"/>
            <a:ext cx="4575778" cy="369332"/>
          </a:xfrm>
          <a:prstGeom prst="rect">
            <a:avLst/>
          </a:prstGeom>
          <a:noFill/>
        </p:spPr>
        <p:txBody>
          <a:bodyPr wrap="square">
            <a:spAutoFit/>
          </a:bodyPr>
          <a:lstStyle/>
          <a:p>
            <a:pPr marL="0" marR="0" algn="just">
              <a:spcBef>
                <a:spcPts val="0"/>
              </a:spcBef>
              <a:spcAft>
                <a:spcPts val="600"/>
              </a:spcAft>
            </a:pPr>
            <a:r>
              <a:rPr lang="en-US" sz="1800" b="1" dirty="0">
                <a:effectLst/>
                <a:latin typeface="Candara" panose="020E0502030303020204" pitchFamily="34" charset="0"/>
                <a:ea typeface="Calibri" panose="020F0502020204030204" pitchFamily="34" charset="0"/>
                <a:cs typeface="Calibri" panose="020F0502020204030204" pitchFamily="34" charset="0"/>
              </a:rPr>
              <a:t>What We Learned…</a:t>
            </a:r>
          </a:p>
        </p:txBody>
      </p:sp>
      <p:pic>
        <p:nvPicPr>
          <p:cNvPr id="6" name="Picture 5" descr="Shape, arrow&#10;&#10;Description automatically generated">
            <a:extLst>
              <a:ext uri="{FF2B5EF4-FFF2-40B4-BE49-F238E27FC236}">
                <a16:creationId xmlns:a16="http://schemas.microsoft.com/office/drawing/2014/main" id="{C40396B4-323D-25EC-EF74-D11654536892}"/>
              </a:ext>
            </a:extLst>
          </p:cNvPr>
          <p:cNvPicPr>
            <a:picLocks noChangeAspect="1"/>
          </p:cNvPicPr>
          <p:nvPr/>
        </p:nvPicPr>
        <p:blipFill>
          <a:blip r:embed="rId2"/>
          <a:stretch>
            <a:fillRect/>
          </a:stretch>
        </p:blipFill>
        <p:spPr>
          <a:xfrm>
            <a:off x="702224" y="489167"/>
            <a:ext cx="1603248" cy="1298448"/>
          </a:xfrm>
          <a:prstGeom prst="rect">
            <a:avLst/>
          </a:prstGeom>
        </p:spPr>
      </p:pic>
      <p:pic>
        <p:nvPicPr>
          <p:cNvPr id="9" name="Picture 1" descr="page1image31032544">
            <a:extLst>
              <a:ext uri="{FF2B5EF4-FFF2-40B4-BE49-F238E27FC236}">
                <a16:creationId xmlns:a16="http://schemas.microsoft.com/office/drawing/2014/main" id="{B3D50842-C57F-A77B-323F-CBDFBFE40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2376" y="154947"/>
            <a:ext cx="1771705" cy="1707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688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AE0F21-11AE-D4FB-678A-E704B8EA1C6D}"/>
              </a:ext>
            </a:extLst>
          </p:cNvPr>
          <p:cNvSpPr txBox="1"/>
          <p:nvPr/>
        </p:nvSpPr>
        <p:spPr>
          <a:xfrm>
            <a:off x="678242" y="1109786"/>
            <a:ext cx="7165949" cy="1477328"/>
          </a:xfrm>
          <a:prstGeom prst="rect">
            <a:avLst/>
          </a:prstGeom>
          <a:noFill/>
        </p:spPr>
        <p:txBody>
          <a:bodyPr wrap="square">
            <a:spAutoFit/>
          </a:bodyPr>
          <a:lstStyle/>
          <a:p>
            <a:r>
              <a:rPr lang="en-US" sz="1800" dirty="0">
                <a:effectLst/>
                <a:latin typeface="Candara" panose="020E0502030303020204" pitchFamily="34" charset="0"/>
                <a:ea typeface="Calibri" panose="020F0502020204030204" pitchFamily="34" charset="0"/>
                <a:cs typeface="Arial" panose="020B0604020202020204" pitchFamily="34" charset="0"/>
              </a:rPr>
              <a:t>The Town of Union Vale compensated for not having a library for many years.  Before 2010, the Town made a gentleman’s agreement to pay for local library services.  Each year the Town paid approximately $25,000 for access at the local library services.  Today, we estimate that budget figure to be around $250,000 per year.</a:t>
            </a:r>
            <a:endParaRPr lang="en-US" dirty="0"/>
          </a:p>
        </p:txBody>
      </p:sp>
      <p:pic>
        <p:nvPicPr>
          <p:cNvPr id="9" name="Picture 8" descr="Text&#10;&#10;Description automatically generated">
            <a:extLst>
              <a:ext uri="{FF2B5EF4-FFF2-40B4-BE49-F238E27FC236}">
                <a16:creationId xmlns:a16="http://schemas.microsoft.com/office/drawing/2014/main" id="{90CFA4FB-66E0-6C28-32E0-9A089E8D996C}"/>
              </a:ext>
            </a:extLst>
          </p:cNvPr>
          <p:cNvPicPr>
            <a:picLocks noChangeAspect="1"/>
          </p:cNvPicPr>
          <p:nvPr/>
        </p:nvPicPr>
        <p:blipFill rotWithShape="1">
          <a:blip r:embed="rId2"/>
          <a:srcRect l="-2847" t="23764"/>
          <a:stretch/>
        </p:blipFill>
        <p:spPr>
          <a:xfrm>
            <a:off x="2883004" y="2546274"/>
            <a:ext cx="3982553" cy="3820368"/>
          </a:xfrm>
          <a:prstGeom prst="rect">
            <a:avLst/>
          </a:prstGeom>
        </p:spPr>
      </p:pic>
      <p:sp>
        <p:nvSpPr>
          <p:cNvPr id="10" name="TextBox 9">
            <a:extLst>
              <a:ext uri="{FF2B5EF4-FFF2-40B4-BE49-F238E27FC236}">
                <a16:creationId xmlns:a16="http://schemas.microsoft.com/office/drawing/2014/main" id="{8C90E376-54CA-EDDA-A51D-AD400DFC03F6}"/>
              </a:ext>
            </a:extLst>
          </p:cNvPr>
          <p:cNvSpPr txBox="1"/>
          <p:nvPr/>
        </p:nvSpPr>
        <p:spPr>
          <a:xfrm>
            <a:off x="2769918" y="489229"/>
            <a:ext cx="2870230" cy="369332"/>
          </a:xfrm>
          <a:prstGeom prst="rect">
            <a:avLst/>
          </a:prstGeom>
          <a:noFill/>
        </p:spPr>
        <p:txBody>
          <a:bodyPr wrap="square">
            <a:spAutoFit/>
          </a:bodyPr>
          <a:lstStyle/>
          <a:p>
            <a:pPr marL="0" marR="0" algn="just">
              <a:spcBef>
                <a:spcPts val="0"/>
              </a:spcBef>
              <a:spcAft>
                <a:spcPts val="600"/>
              </a:spcAft>
            </a:pPr>
            <a:r>
              <a:rPr lang="en-US" sz="1800" b="1" dirty="0">
                <a:effectLst/>
                <a:latin typeface="Candara" panose="020E0502030303020204" pitchFamily="34" charset="0"/>
                <a:ea typeface="Calibri" panose="020F0502020204030204" pitchFamily="34" charset="0"/>
                <a:cs typeface="Calibri" panose="020F0502020204030204" pitchFamily="34" charset="0"/>
              </a:rPr>
              <a:t>What We Learned…</a:t>
            </a:r>
          </a:p>
        </p:txBody>
      </p:sp>
      <p:pic>
        <p:nvPicPr>
          <p:cNvPr id="11" name="Picture 10" descr="Shape, arrow&#10;&#10;Description automatically generated">
            <a:extLst>
              <a:ext uri="{FF2B5EF4-FFF2-40B4-BE49-F238E27FC236}">
                <a16:creationId xmlns:a16="http://schemas.microsoft.com/office/drawing/2014/main" id="{32E92882-7A6A-EE0E-5B8D-CB3415ADA706}"/>
              </a:ext>
            </a:extLst>
          </p:cNvPr>
          <p:cNvPicPr>
            <a:picLocks noChangeAspect="1"/>
          </p:cNvPicPr>
          <p:nvPr/>
        </p:nvPicPr>
        <p:blipFill>
          <a:blip r:embed="rId3"/>
          <a:stretch>
            <a:fillRect/>
          </a:stretch>
        </p:blipFill>
        <p:spPr>
          <a:xfrm>
            <a:off x="899285" y="271840"/>
            <a:ext cx="1005663" cy="814472"/>
          </a:xfrm>
          <a:prstGeom prst="rect">
            <a:avLst/>
          </a:prstGeom>
        </p:spPr>
      </p:pic>
      <p:pic>
        <p:nvPicPr>
          <p:cNvPr id="12" name="Picture 1" descr="page1image31032544">
            <a:extLst>
              <a:ext uri="{FF2B5EF4-FFF2-40B4-BE49-F238E27FC236}">
                <a16:creationId xmlns:a16="http://schemas.microsoft.com/office/drawing/2014/main" id="{87415F3F-86E1-FE69-30E8-D821ACCDF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7364" y="38039"/>
            <a:ext cx="1175507" cy="113301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8169346-86E5-A41B-BE8C-84206DD9FA72}"/>
              </a:ext>
            </a:extLst>
          </p:cNvPr>
          <p:cNvSpPr txBox="1"/>
          <p:nvPr/>
        </p:nvSpPr>
        <p:spPr>
          <a:xfrm>
            <a:off x="398271" y="4086221"/>
            <a:ext cx="2870230" cy="646331"/>
          </a:xfrm>
          <a:prstGeom prst="rect">
            <a:avLst/>
          </a:prstGeom>
          <a:noFill/>
        </p:spPr>
        <p:txBody>
          <a:bodyPr wrap="square">
            <a:spAutoFit/>
          </a:bodyPr>
          <a:lstStyle/>
          <a:p>
            <a:pPr marL="0" marR="0" algn="just">
              <a:spcBef>
                <a:spcPts val="0"/>
              </a:spcBef>
              <a:spcAft>
                <a:spcPts val="600"/>
              </a:spcAft>
            </a:pPr>
            <a:r>
              <a:rPr lang="en-US" sz="1800" b="1" dirty="0">
                <a:effectLst/>
                <a:latin typeface="Candara" panose="020E0502030303020204" pitchFamily="34" charset="0"/>
                <a:ea typeface="Calibri" panose="020F0502020204030204" pitchFamily="34" charset="0"/>
                <a:cs typeface="Calibri" panose="020F0502020204030204" pitchFamily="34" charset="0"/>
              </a:rPr>
              <a:t>Public Characterization of Town Needs…</a:t>
            </a:r>
          </a:p>
        </p:txBody>
      </p:sp>
    </p:spTree>
    <p:extLst>
      <p:ext uri="{BB962C8B-B14F-4D97-AF65-F5344CB8AC3E}">
        <p14:creationId xmlns:p14="http://schemas.microsoft.com/office/powerpoint/2010/main" val="2214554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AE0F21-11AE-D4FB-678A-E704B8EA1C6D}"/>
              </a:ext>
            </a:extLst>
          </p:cNvPr>
          <p:cNvSpPr txBox="1"/>
          <p:nvPr/>
        </p:nvSpPr>
        <p:spPr>
          <a:xfrm>
            <a:off x="678242" y="1166532"/>
            <a:ext cx="7165949" cy="2308324"/>
          </a:xfrm>
          <a:prstGeom prst="rect">
            <a:avLst/>
          </a:prstGeom>
          <a:noFill/>
        </p:spPr>
        <p:txBody>
          <a:bodyPr wrap="square">
            <a:spAutoFit/>
          </a:bodyPr>
          <a:lstStyle/>
          <a:p>
            <a:r>
              <a:rPr lang="en-US" sz="1800" dirty="0">
                <a:effectLst/>
                <a:latin typeface="Candara" panose="020E0502030303020204" pitchFamily="34" charset="0"/>
                <a:ea typeface="Calibri" panose="020F0502020204030204" pitchFamily="34" charset="0"/>
                <a:cs typeface="Arial" panose="020B0604020202020204" pitchFamily="34" charset="0"/>
              </a:rPr>
              <a:t>We can make an agreement to allow residents to receive a library card that provided access to the Mid-Hudson Library System (MHLS). </a:t>
            </a:r>
          </a:p>
          <a:p>
            <a:endParaRPr lang="en-US" dirty="0">
              <a:latin typeface="Candara" panose="020E0502030303020204" pitchFamily="34" charset="0"/>
              <a:ea typeface="Calibri" panose="020F0502020204030204" pitchFamily="34" charset="0"/>
              <a:cs typeface="Arial" panose="020B0604020202020204" pitchFamily="34" charset="0"/>
            </a:endParaRPr>
          </a:p>
          <a:p>
            <a:r>
              <a:rPr lang="en-US" sz="1800" dirty="0">
                <a:effectLst/>
                <a:latin typeface="Candara" panose="020E0502030303020204" pitchFamily="34" charset="0"/>
                <a:ea typeface="Calibri" panose="020F0502020204030204" pitchFamily="34" charset="0"/>
                <a:cs typeface="Arial" panose="020B0604020202020204" pitchFamily="34" charset="0"/>
              </a:rPr>
              <a:t>However, Union Vale needs a library service department, supported primarily by local taxes, that offers support for and access to all residents.  This also includes access to MHLS (66) independent public and free association libraries in Columbia, Duchess, Greene, Putnam, and Ulster counties. </a:t>
            </a:r>
            <a:endParaRPr lang="en-US" dirty="0"/>
          </a:p>
        </p:txBody>
      </p:sp>
      <p:sp>
        <p:nvSpPr>
          <p:cNvPr id="10" name="TextBox 9">
            <a:extLst>
              <a:ext uri="{FF2B5EF4-FFF2-40B4-BE49-F238E27FC236}">
                <a16:creationId xmlns:a16="http://schemas.microsoft.com/office/drawing/2014/main" id="{8C90E376-54CA-EDDA-A51D-AD400DFC03F6}"/>
              </a:ext>
            </a:extLst>
          </p:cNvPr>
          <p:cNvSpPr txBox="1"/>
          <p:nvPr/>
        </p:nvSpPr>
        <p:spPr>
          <a:xfrm>
            <a:off x="2769918" y="489229"/>
            <a:ext cx="2870230" cy="369332"/>
          </a:xfrm>
          <a:prstGeom prst="rect">
            <a:avLst/>
          </a:prstGeom>
          <a:noFill/>
        </p:spPr>
        <p:txBody>
          <a:bodyPr wrap="square">
            <a:spAutoFit/>
          </a:bodyPr>
          <a:lstStyle/>
          <a:p>
            <a:pPr marL="0" marR="0" algn="just">
              <a:spcBef>
                <a:spcPts val="0"/>
              </a:spcBef>
              <a:spcAft>
                <a:spcPts val="600"/>
              </a:spcAft>
            </a:pPr>
            <a:r>
              <a:rPr lang="en-US" sz="1800" b="1" dirty="0">
                <a:effectLst/>
                <a:latin typeface="Candara" panose="020E0502030303020204" pitchFamily="34" charset="0"/>
                <a:ea typeface="Calibri" panose="020F0502020204030204" pitchFamily="34" charset="0"/>
                <a:cs typeface="Calibri" panose="020F0502020204030204" pitchFamily="34" charset="0"/>
              </a:rPr>
              <a:t>What We Learned…</a:t>
            </a:r>
          </a:p>
        </p:txBody>
      </p:sp>
      <p:pic>
        <p:nvPicPr>
          <p:cNvPr id="11" name="Picture 10" descr="Shape, arrow&#10;&#10;Description automatically generated">
            <a:extLst>
              <a:ext uri="{FF2B5EF4-FFF2-40B4-BE49-F238E27FC236}">
                <a16:creationId xmlns:a16="http://schemas.microsoft.com/office/drawing/2014/main" id="{32E92882-7A6A-EE0E-5B8D-CB3415ADA706}"/>
              </a:ext>
            </a:extLst>
          </p:cNvPr>
          <p:cNvPicPr>
            <a:picLocks noChangeAspect="1"/>
          </p:cNvPicPr>
          <p:nvPr/>
        </p:nvPicPr>
        <p:blipFill>
          <a:blip r:embed="rId2"/>
          <a:stretch>
            <a:fillRect/>
          </a:stretch>
        </p:blipFill>
        <p:spPr>
          <a:xfrm>
            <a:off x="899285" y="271840"/>
            <a:ext cx="1005663" cy="814472"/>
          </a:xfrm>
          <a:prstGeom prst="rect">
            <a:avLst/>
          </a:prstGeom>
        </p:spPr>
      </p:pic>
      <p:pic>
        <p:nvPicPr>
          <p:cNvPr id="12" name="Picture 1" descr="page1image31032544">
            <a:extLst>
              <a:ext uri="{FF2B5EF4-FFF2-40B4-BE49-F238E27FC236}">
                <a16:creationId xmlns:a16="http://schemas.microsoft.com/office/drawing/2014/main" id="{87415F3F-86E1-FE69-30E8-D821ACCDF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7364" y="38039"/>
            <a:ext cx="1175507" cy="11330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iagram&#10;&#10;Description automatically generated">
            <a:extLst>
              <a:ext uri="{FF2B5EF4-FFF2-40B4-BE49-F238E27FC236}">
                <a16:creationId xmlns:a16="http://schemas.microsoft.com/office/drawing/2014/main" id="{2A4AC92E-16CE-FAB2-9452-30EB845A41F1}"/>
              </a:ext>
            </a:extLst>
          </p:cNvPr>
          <p:cNvPicPr>
            <a:picLocks noChangeAspect="1"/>
          </p:cNvPicPr>
          <p:nvPr/>
        </p:nvPicPr>
        <p:blipFill rotWithShape="1">
          <a:blip r:embed="rId4"/>
          <a:srcRect l="2407" t="7534"/>
          <a:stretch/>
        </p:blipFill>
        <p:spPr>
          <a:xfrm rot="10800000">
            <a:off x="4130513" y="3162359"/>
            <a:ext cx="2962358" cy="3632202"/>
          </a:xfrm>
          <a:prstGeom prst="rect">
            <a:avLst/>
          </a:prstGeom>
        </p:spPr>
      </p:pic>
      <p:sp>
        <p:nvSpPr>
          <p:cNvPr id="13" name="TextBox 12">
            <a:extLst>
              <a:ext uri="{FF2B5EF4-FFF2-40B4-BE49-F238E27FC236}">
                <a16:creationId xmlns:a16="http://schemas.microsoft.com/office/drawing/2014/main" id="{27815AAC-5763-35B0-1AE2-452645495FB3}"/>
              </a:ext>
            </a:extLst>
          </p:cNvPr>
          <p:cNvSpPr txBox="1"/>
          <p:nvPr/>
        </p:nvSpPr>
        <p:spPr>
          <a:xfrm>
            <a:off x="594754" y="4147944"/>
            <a:ext cx="2870230" cy="646331"/>
          </a:xfrm>
          <a:prstGeom prst="rect">
            <a:avLst/>
          </a:prstGeom>
          <a:noFill/>
        </p:spPr>
        <p:txBody>
          <a:bodyPr wrap="square">
            <a:spAutoFit/>
          </a:bodyPr>
          <a:lstStyle/>
          <a:p>
            <a:pPr marL="0" marR="0" algn="just">
              <a:spcBef>
                <a:spcPts val="0"/>
              </a:spcBef>
              <a:spcAft>
                <a:spcPts val="600"/>
              </a:spcAft>
            </a:pPr>
            <a:r>
              <a:rPr lang="en-US" sz="1800" b="1" dirty="0">
                <a:effectLst/>
                <a:latin typeface="Candara" panose="020E0502030303020204" pitchFamily="34" charset="0"/>
                <a:ea typeface="Calibri" panose="020F0502020204030204" pitchFamily="34" charset="0"/>
                <a:cs typeface="Calibri" panose="020F0502020204030204" pitchFamily="34" charset="0"/>
              </a:rPr>
              <a:t>Public Characterization of Town Needs…</a:t>
            </a:r>
          </a:p>
        </p:txBody>
      </p:sp>
    </p:spTree>
    <p:extLst>
      <p:ext uri="{BB962C8B-B14F-4D97-AF65-F5344CB8AC3E}">
        <p14:creationId xmlns:p14="http://schemas.microsoft.com/office/powerpoint/2010/main" val="1839917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AE0F21-11AE-D4FB-678A-E704B8EA1C6D}"/>
              </a:ext>
            </a:extLst>
          </p:cNvPr>
          <p:cNvSpPr txBox="1"/>
          <p:nvPr/>
        </p:nvSpPr>
        <p:spPr>
          <a:xfrm>
            <a:off x="678240" y="1752133"/>
            <a:ext cx="7165949" cy="4214744"/>
          </a:xfrm>
          <a:prstGeom prst="rect">
            <a:avLst/>
          </a:prstGeom>
          <a:noFill/>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The local libraries do not have an urgent need to negotiate with an adjacent Town.  </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The issues need a long term and sustainable solution.  </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Today there are publicly stated restrictions placed on the residents of the Town of Union Vale.  We have heard that services may be available to some, but this is a gray area.  </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This damages the effectiveness of local library services and access to education. </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Young residents have been traumatized by the restrictions.  (ex. A sticker was placed on residents’ cards that indicated that they were barred from library services.  A child who won the reading challenge could not check out a book because she was a Union Vale resident.)   </a:t>
            </a:r>
          </a:p>
          <a:p>
            <a:pPr marL="342900" marR="0" lvl="0" indent="-342900">
              <a:lnSpc>
                <a:spcPct val="115000"/>
              </a:lnSpc>
              <a:spcBef>
                <a:spcPts val="0"/>
              </a:spcBef>
              <a:spcAft>
                <a:spcPts val="1000"/>
              </a:spcAft>
              <a:buFont typeface="Symbol" panose="05050102010706020507" pitchFamily="18" charset="2"/>
              <a:buChar char=""/>
            </a:pPr>
            <a:r>
              <a:rPr lang="en-US" sz="1800" dirty="0">
                <a:effectLst/>
                <a:latin typeface="Candara" panose="020E0502030303020204" pitchFamily="34" charset="0"/>
                <a:ea typeface="Calibri" panose="020F0502020204030204" pitchFamily="34" charset="0"/>
                <a:cs typeface="Times New Roman" panose="02020603050405020304" pitchFamily="18" charset="0"/>
              </a:rPr>
              <a:t>It is time for the Town of Union Vale to solve the library service issue. </a:t>
            </a:r>
          </a:p>
        </p:txBody>
      </p:sp>
      <p:sp>
        <p:nvSpPr>
          <p:cNvPr id="10" name="TextBox 9">
            <a:extLst>
              <a:ext uri="{FF2B5EF4-FFF2-40B4-BE49-F238E27FC236}">
                <a16:creationId xmlns:a16="http://schemas.microsoft.com/office/drawing/2014/main" id="{8C90E376-54CA-EDDA-A51D-AD400DFC03F6}"/>
              </a:ext>
            </a:extLst>
          </p:cNvPr>
          <p:cNvSpPr txBox="1"/>
          <p:nvPr/>
        </p:nvSpPr>
        <p:spPr>
          <a:xfrm>
            <a:off x="1982172" y="494410"/>
            <a:ext cx="4558087" cy="369332"/>
          </a:xfrm>
          <a:prstGeom prst="rect">
            <a:avLst/>
          </a:prstGeom>
          <a:noFill/>
        </p:spPr>
        <p:txBody>
          <a:bodyPr wrap="square">
            <a:spAutoFit/>
          </a:bodyPr>
          <a:lstStyle/>
          <a:p>
            <a:pPr marL="0" marR="0">
              <a:spcBef>
                <a:spcPts val="0"/>
              </a:spcBef>
              <a:spcAft>
                <a:spcPts val="600"/>
              </a:spcAft>
            </a:pPr>
            <a:r>
              <a:rPr lang="en-US" sz="1800" b="1" dirty="0">
                <a:effectLst/>
                <a:latin typeface="Candara" panose="020E0502030303020204" pitchFamily="34" charset="0"/>
                <a:ea typeface="Calibri" panose="020F0502020204030204" pitchFamily="34" charset="0"/>
                <a:cs typeface="Calibri" panose="020F0502020204030204" pitchFamily="34" charset="0"/>
              </a:rPr>
              <a:t>Build a Community for Transformation </a:t>
            </a:r>
          </a:p>
        </p:txBody>
      </p:sp>
      <p:pic>
        <p:nvPicPr>
          <p:cNvPr id="11" name="Picture 10" descr="Shape, arrow&#10;&#10;Description automatically generated">
            <a:extLst>
              <a:ext uri="{FF2B5EF4-FFF2-40B4-BE49-F238E27FC236}">
                <a16:creationId xmlns:a16="http://schemas.microsoft.com/office/drawing/2014/main" id="{32E92882-7A6A-EE0E-5B8D-CB3415ADA706}"/>
              </a:ext>
            </a:extLst>
          </p:cNvPr>
          <p:cNvPicPr>
            <a:picLocks noChangeAspect="1"/>
          </p:cNvPicPr>
          <p:nvPr/>
        </p:nvPicPr>
        <p:blipFill>
          <a:blip r:embed="rId2"/>
          <a:stretch>
            <a:fillRect/>
          </a:stretch>
        </p:blipFill>
        <p:spPr>
          <a:xfrm>
            <a:off x="899285" y="271840"/>
            <a:ext cx="1005663" cy="814472"/>
          </a:xfrm>
          <a:prstGeom prst="rect">
            <a:avLst/>
          </a:prstGeom>
        </p:spPr>
      </p:pic>
      <p:pic>
        <p:nvPicPr>
          <p:cNvPr id="12" name="Picture 1" descr="page1image31032544">
            <a:extLst>
              <a:ext uri="{FF2B5EF4-FFF2-40B4-BE49-F238E27FC236}">
                <a16:creationId xmlns:a16="http://schemas.microsoft.com/office/drawing/2014/main" id="{87415F3F-86E1-FE69-30E8-D821ACCDF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7364" y="38039"/>
            <a:ext cx="1175507" cy="1133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238379"/>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1557</TotalTime>
  <Words>1772</Words>
  <Application>Microsoft Office PowerPoint</Application>
  <PresentationFormat>On-screen Show (4:3)</PresentationFormat>
  <Paragraphs>169</Paragraphs>
  <Slides>30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Candara</vt:lpstr>
      <vt:lpstr>Century Schoolbook</vt:lpstr>
      <vt:lpstr>Symbol</vt:lpstr>
      <vt:lpstr>Times New Roman</vt:lpstr>
      <vt:lpstr>Wingdings</vt:lpstr>
      <vt:lpstr>Wingdings 2</vt:lpstr>
      <vt:lpstr>View</vt:lpstr>
      <vt:lpstr>UNION VALE  LIBRARY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 to Do…</vt:lpstr>
      <vt:lpstr>Work to Do…</vt:lpstr>
      <vt:lpstr>Work to Do…</vt:lpstr>
      <vt:lpstr>PowerPoint Presentation</vt:lpstr>
      <vt:lpstr>PowerPoint Presentation</vt:lpstr>
      <vt:lpstr>Work to Do…</vt:lpstr>
      <vt:lpstr>PowerPoint Presentation</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Roswell P. Flower Memorial Library</dc:title>
  <dc:creator>ACA I</dc:creator>
  <cp:lastModifiedBy>Betsy Maas</cp:lastModifiedBy>
  <cp:revision>114</cp:revision>
  <cp:lastPrinted>2017-05-30T16:39:32Z</cp:lastPrinted>
  <dcterms:created xsi:type="dcterms:W3CDTF">2016-03-24T16:02:40Z</dcterms:created>
  <dcterms:modified xsi:type="dcterms:W3CDTF">2022-07-07T21:29:37Z</dcterms:modified>
</cp:coreProperties>
</file>