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2" r:id="rId2"/>
  </p:sldMasterIdLst>
  <p:notesMasterIdLst>
    <p:notesMasterId r:id="rId60"/>
  </p:notesMasterIdLst>
  <p:handoutMasterIdLst>
    <p:handoutMasterId r:id="rId61"/>
  </p:handoutMasterIdLst>
  <p:sldIdLst>
    <p:sldId id="257" r:id="rId3"/>
    <p:sldId id="258" r:id="rId4"/>
    <p:sldId id="363" r:id="rId5"/>
    <p:sldId id="259" r:id="rId6"/>
    <p:sldId id="260" r:id="rId7"/>
    <p:sldId id="436" r:id="rId8"/>
    <p:sldId id="372" r:id="rId9"/>
    <p:sldId id="289" r:id="rId10"/>
    <p:sldId id="290" r:id="rId11"/>
    <p:sldId id="291" r:id="rId12"/>
    <p:sldId id="364" r:id="rId13"/>
    <p:sldId id="403" r:id="rId14"/>
    <p:sldId id="404" r:id="rId15"/>
    <p:sldId id="405" r:id="rId16"/>
    <p:sldId id="406" r:id="rId17"/>
    <p:sldId id="407" r:id="rId18"/>
    <p:sldId id="437" r:id="rId19"/>
    <p:sldId id="365" r:id="rId20"/>
    <p:sldId id="261" r:id="rId21"/>
    <p:sldId id="262" r:id="rId22"/>
    <p:sldId id="371" r:id="rId23"/>
    <p:sldId id="368" r:id="rId24"/>
    <p:sldId id="317" r:id="rId25"/>
    <p:sldId id="318" r:id="rId26"/>
    <p:sldId id="319" r:id="rId27"/>
    <p:sldId id="320" r:id="rId28"/>
    <p:sldId id="321" r:id="rId29"/>
    <p:sldId id="322" r:id="rId30"/>
    <p:sldId id="323" r:id="rId31"/>
    <p:sldId id="408" r:id="rId32"/>
    <p:sldId id="409" r:id="rId33"/>
    <p:sldId id="410" r:id="rId34"/>
    <p:sldId id="411" r:id="rId35"/>
    <p:sldId id="412" r:id="rId36"/>
    <p:sldId id="413" r:id="rId37"/>
    <p:sldId id="414" r:id="rId38"/>
    <p:sldId id="415" r:id="rId39"/>
    <p:sldId id="416" r:id="rId40"/>
    <p:sldId id="417" r:id="rId41"/>
    <p:sldId id="418" r:id="rId42"/>
    <p:sldId id="419" r:id="rId43"/>
    <p:sldId id="420" r:id="rId44"/>
    <p:sldId id="421" r:id="rId45"/>
    <p:sldId id="422" r:id="rId46"/>
    <p:sldId id="423" r:id="rId47"/>
    <p:sldId id="424" r:id="rId48"/>
    <p:sldId id="425" r:id="rId49"/>
    <p:sldId id="426" r:id="rId50"/>
    <p:sldId id="427" r:id="rId51"/>
    <p:sldId id="428" r:id="rId52"/>
    <p:sldId id="429" r:id="rId53"/>
    <p:sldId id="430" r:id="rId54"/>
    <p:sldId id="431" r:id="rId55"/>
    <p:sldId id="432" r:id="rId56"/>
    <p:sldId id="433" r:id="rId57"/>
    <p:sldId id="434" r:id="rId58"/>
    <p:sldId id="435" r:id="rId59"/>
  </p:sldIdLst>
  <p:sldSz cx="12188825" cy="6858000"/>
  <p:notesSz cx="7010400" cy="9223375"/>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905"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182" autoAdjust="0"/>
  </p:normalViewPr>
  <p:slideViewPr>
    <p:cSldViewPr showGuides="1">
      <p:cViewPr varScale="1">
        <p:scale>
          <a:sx n="72" d="100"/>
          <a:sy n="72" d="100"/>
        </p:scale>
        <p:origin x="66" y="120"/>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sorterViewPr>
    <p:cViewPr>
      <p:scale>
        <a:sx n="79" d="100"/>
        <a:sy n="79" d="100"/>
      </p:scale>
      <p:origin x="0" y="0"/>
    </p:cViewPr>
  </p:sorterViewPr>
  <p:notesViewPr>
    <p:cSldViewPr>
      <p:cViewPr varScale="1">
        <p:scale>
          <a:sx n="79" d="100"/>
          <a:sy n="79" d="100"/>
        </p:scale>
        <p:origin x="1644" y="96"/>
      </p:cViewPr>
      <p:guideLst>
        <p:guide orient="horz" pos="2905"/>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osss\Desktop\Grad%20Rate%20Number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200" b="1" dirty="0">
                <a:latin typeface="Baskerville Old Face" panose="02020602080505020303" pitchFamily="18" charset="0"/>
              </a:rPr>
              <a:t>State Graduation</a:t>
            </a:r>
            <a:r>
              <a:rPr lang="en-US" sz="3200" b="1" baseline="0" dirty="0">
                <a:latin typeface="Baskerville Old Face" panose="02020602080505020303" pitchFamily="18" charset="0"/>
              </a:rPr>
              <a:t> Rate vs Wilson County Schools Graduation Rate</a:t>
            </a:r>
            <a:endParaRPr lang="en-US" sz="3200" b="1" dirty="0">
              <a:latin typeface="Baskerville Old Face" panose="02020602080505020303" pitchFamily="18" charset="0"/>
            </a:endParaRPr>
          </a:p>
        </c:rich>
      </c:tx>
      <c:layout>
        <c:manualLayout>
          <c:xMode val="edge"/>
          <c:yMode val="edge"/>
          <c:x val="0.19263796909492273"/>
          <c:y val="3.409090909090908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1197419394014285E-2"/>
          <c:y val="0.18429820740492545"/>
          <c:w val="0.95617194837000419"/>
          <c:h val="0.76407550120064782"/>
        </c:manualLayout>
      </c:layout>
      <c:scatterChart>
        <c:scatterStyle val="smoothMarker"/>
        <c:varyColors val="0"/>
        <c:ser>
          <c:idx val="0"/>
          <c:order val="0"/>
          <c:tx>
            <c:strRef>
              <c:f>Sheet1!$B$3</c:f>
              <c:strCache>
                <c:ptCount val="1"/>
                <c:pt idx="0">
                  <c:v>State</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xVal>
            <c:numRef>
              <c:f>Sheet1!$A$4:$A$13</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xVal>
          <c:yVal>
            <c:numRef>
              <c:f>Sheet1!$B$4:$B$13</c:f>
              <c:numCache>
                <c:formatCode>General</c:formatCode>
                <c:ptCount val="10"/>
                <c:pt idx="0">
                  <c:v>77.900000000000006</c:v>
                </c:pt>
                <c:pt idx="1">
                  <c:v>80.7</c:v>
                </c:pt>
                <c:pt idx="2">
                  <c:v>81.8</c:v>
                </c:pt>
                <c:pt idx="3">
                  <c:v>86.1</c:v>
                </c:pt>
                <c:pt idx="4">
                  <c:v>85.5</c:v>
                </c:pt>
                <c:pt idx="5">
                  <c:v>87.2</c:v>
                </c:pt>
                <c:pt idx="6">
                  <c:v>88.5</c:v>
                </c:pt>
                <c:pt idx="7">
                  <c:v>87.2</c:v>
                </c:pt>
                <c:pt idx="8">
                  <c:v>87.8</c:v>
                </c:pt>
                <c:pt idx="9">
                  <c:v>88.5</c:v>
                </c:pt>
              </c:numCache>
            </c:numRef>
          </c:yVal>
          <c:smooth val="1"/>
        </c:ser>
        <c:ser>
          <c:idx val="1"/>
          <c:order val="1"/>
          <c:tx>
            <c:strRef>
              <c:f>Sheet1!$C$3</c:f>
              <c:strCache>
                <c:ptCount val="1"/>
                <c:pt idx="0">
                  <c:v>WCS</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xVal>
            <c:numRef>
              <c:f>Sheet1!$A$4:$A$13</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xVal>
          <c:yVal>
            <c:numRef>
              <c:f>Sheet1!$C$4:$C$13</c:f>
              <c:numCache>
                <c:formatCode>0.0</c:formatCode>
                <c:ptCount val="10"/>
                <c:pt idx="0">
                  <c:v>88.5</c:v>
                </c:pt>
                <c:pt idx="1">
                  <c:v>87.9</c:v>
                </c:pt>
                <c:pt idx="2">
                  <c:v>89.4</c:v>
                </c:pt>
                <c:pt idx="3">
                  <c:v>95.2</c:v>
                </c:pt>
                <c:pt idx="4">
                  <c:v>95.5</c:v>
                </c:pt>
                <c:pt idx="5">
                  <c:v>95.8</c:v>
                </c:pt>
                <c:pt idx="6">
                  <c:v>95.1</c:v>
                </c:pt>
                <c:pt idx="7">
                  <c:v>96.3</c:v>
                </c:pt>
                <c:pt idx="8">
                  <c:v>95.7</c:v>
                </c:pt>
                <c:pt idx="9">
                  <c:v>95.1</c:v>
                </c:pt>
              </c:numCache>
            </c:numRef>
          </c:yVal>
          <c:smooth val="1"/>
        </c:ser>
        <c:dLbls>
          <c:dLblPos val="t"/>
          <c:showLegendKey val="0"/>
          <c:showVal val="1"/>
          <c:showCatName val="0"/>
          <c:showSerName val="0"/>
          <c:showPercent val="0"/>
          <c:showBubbleSize val="0"/>
        </c:dLbls>
        <c:axId val="391576208"/>
        <c:axId val="391576992"/>
      </c:scatterChart>
      <c:valAx>
        <c:axId val="391576208"/>
        <c:scaling>
          <c:orientation val="minMax"/>
          <c:min val="2007"/>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576992"/>
        <c:crosses val="autoZero"/>
        <c:crossBetween val="midCat"/>
      </c:valAx>
      <c:valAx>
        <c:axId val="391576992"/>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576208"/>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2757" tIns="46378" rIns="92757" bIns="46378" rtlCol="0"/>
          <a:lstStyle>
            <a:lvl1pPr algn="l">
              <a:defRPr sz="1200"/>
            </a:lvl1pPr>
          </a:lstStyle>
          <a:p>
            <a:endParaRPr dirty="0">
              <a:solidFill>
                <a:schemeClr val="tx2"/>
              </a:solidFill>
            </a:endParaRPr>
          </a:p>
        </p:txBody>
      </p:sp>
      <p:sp>
        <p:nvSpPr>
          <p:cNvPr id="3" name="Date Placeholder 2"/>
          <p:cNvSpPr>
            <a:spLocks noGrp="1"/>
          </p:cNvSpPr>
          <p:nvPr>
            <p:ph type="dt" sz="quarter" idx="1"/>
          </p:nvPr>
        </p:nvSpPr>
        <p:spPr>
          <a:xfrm>
            <a:off x="3970938" y="0"/>
            <a:ext cx="3037840" cy="461169"/>
          </a:xfrm>
          <a:prstGeom prst="rect">
            <a:avLst/>
          </a:prstGeom>
        </p:spPr>
        <p:txBody>
          <a:bodyPr vert="horz" lIns="92757" tIns="46378" rIns="92757" bIns="46378" rtlCol="0"/>
          <a:lstStyle>
            <a:lvl1pPr algn="r">
              <a:defRPr sz="1200"/>
            </a:lvl1pPr>
          </a:lstStyle>
          <a:p>
            <a:fld id="{E973C59C-4E16-4A64-A766-34DB213E11B3}" type="datetimeFigureOut">
              <a:rPr lang="en-US">
                <a:solidFill>
                  <a:schemeClr val="tx2"/>
                </a:solidFill>
              </a:rPr>
              <a:t>4/20/2017</a:t>
            </a:fld>
            <a:endParaRPr dirty="0">
              <a:solidFill>
                <a:schemeClr val="tx2"/>
              </a:solidFill>
            </a:endParaRPr>
          </a:p>
        </p:txBody>
      </p:sp>
      <p:sp>
        <p:nvSpPr>
          <p:cNvPr id="4" name="Footer Placeholder 3"/>
          <p:cNvSpPr>
            <a:spLocks noGrp="1"/>
          </p:cNvSpPr>
          <p:nvPr>
            <p:ph type="ftr" sz="quarter" idx="2"/>
          </p:nvPr>
        </p:nvSpPr>
        <p:spPr>
          <a:xfrm>
            <a:off x="0" y="8760605"/>
            <a:ext cx="3037840" cy="461169"/>
          </a:xfrm>
          <a:prstGeom prst="rect">
            <a:avLst/>
          </a:prstGeom>
        </p:spPr>
        <p:txBody>
          <a:bodyPr vert="horz" lIns="92757" tIns="46378" rIns="92757" bIns="46378" rtlCol="0" anchor="b"/>
          <a:lstStyle>
            <a:lvl1pPr algn="l">
              <a:defRPr sz="1200"/>
            </a:lvl1pPr>
          </a:lstStyle>
          <a:p>
            <a:endParaRPr dirty="0">
              <a:solidFill>
                <a:schemeClr val="tx2"/>
              </a:solidFill>
            </a:endParaRPr>
          </a:p>
        </p:txBody>
      </p:sp>
      <p:sp>
        <p:nvSpPr>
          <p:cNvPr id="5" name="Slide Number Placeholder 4"/>
          <p:cNvSpPr>
            <a:spLocks noGrp="1"/>
          </p:cNvSpPr>
          <p:nvPr>
            <p:ph type="sldNum" sz="quarter" idx="3"/>
          </p:nvPr>
        </p:nvSpPr>
        <p:spPr>
          <a:xfrm>
            <a:off x="3970938" y="8760605"/>
            <a:ext cx="3037840" cy="461169"/>
          </a:xfrm>
          <a:prstGeom prst="rect">
            <a:avLst/>
          </a:prstGeom>
        </p:spPr>
        <p:txBody>
          <a:bodyPr vert="horz" lIns="92757" tIns="46378" rIns="92757" bIns="46378" rtlCol="0" anchor="b"/>
          <a:lstStyle>
            <a:lvl1pPr algn="r">
              <a:defRPr sz="1200"/>
            </a:lvl1pPr>
          </a:lstStyle>
          <a:p>
            <a:fld id="{CFD77566-CD65-4859-9FA1-43956DC85B8C}" type="slidenum">
              <a:rPr>
                <a:solidFill>
                  <a:schemeClr val="tx2"/>
                </a:solidFill>
              </a:rPr>
              <a:t>‹#›</a:t>
            </a:fld>
            <a:endParaRPr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2757" tIns="46378" rIns="92757" bIns="46378" rtlCol="0"/>
          <a:lstStyle>
            <a:lvl1pPr algn="l">
              <a:defRPr sz="1200">
                <a:solidFill>
                  <a:schemeClr val="tx2"/>
                </a:solidFill>
              </a:defRPr>
            </a:lvl1pPr>
          </a:lstStyle>
          <a:p>
            <a:endParaRPr dirty="0"/>
          </a:p>
        </p:txBody>
      </p:sp>
      <p:sp>
        <p:nvSpPr>
          <p:cNvPr id="3" name="Date Placeholder 2"/>
          <p:cNvSpPr>
            <a:spLocks noGrp="1"/>
          </p:cNvSpPr>
          <p:nvPr>
            <p:ph type="dt" idx="1"/>
          </p:nvPr>
        </p:nvSpPr>
        <p:spPr>
          <a:xfrm>
            <a:off x="3970938" y="0"/>
            <a:ext cx="3037840" cy="461169"/>
          </a:xfrm>
          <a:prstGeom prst="rect">
            <a:avLst/>
          </a:prstGeom>
        </p:spPr>
        <p:txBody>
          <a:bodyPr vert="horz" lIns="92757" tIns="46378" rIns="92757" bIns="46378" rtlCol="0"/>
          <a:lstStyle>
            <a:lvl1pPr algn="r">
              <a:defRPr sz="1200">
                <a:solidFill>
                  <a:schemeClr val="tx2"/>
                </a:solidFill>
              </a:defRPr>
            </a:lvl1pPr>
          </a:lstStyle>
          <a:p>
            <a:fld id="{F95CF31C-F757-429C-A789-86504F04C3BE}" type="datetimeFigureOut">
              <a:rPr lang="en-US"/>
              <a:pPr/>
              <a:t>4/20/2017</a:t>
            </a:fld>
            <a:endParaRPr dirty="0"/>
          </a:p>
        </p:txBody>
      </p:sp>
      <p:sp>
        <p:nvSpPr>
          <p:cNvPr id="4" name="Slide Image Placeholder 3"/>
          <p:cNvSpPr>
            <a:spLocks noGrp="1" noRot="1" noChangeAspect="1"/>
          </p:cNvSpPr>
          <p:nvPr>
            <p:ph type="sldImg" idx="2"/>
          </p:nvPr>
        </p:nvSpPr>
        <p:spPr>
          <a:xfrm>
            <a:off x="431800" y="692150"/>
            <a:ext cx="6146800" cy="3459163"/>
          </a:xfrm>
          <a:prstGeom prst="rect">
            <a:avLst/>
          </a:prstGeom>
          <a:noFill/>
          <a:ln w="12700">
            <a:solidFill>
              <a:prstClr val="black"/>
            </a:solidFill>
          </a:ln>
        </p:spPr>
        <p:txBody>
          <a:bodyPr vert="horz" lIns="92757" tIns="46378" rIns="92757" bIns="46378" rtlCol="0" anchor="ctr"/>
          <a:lstStyle/>
          <a:p>
            <a:endParaRPr dirty="0"/>
          </a:p>
        </p:txBody>
      </p:sp>
      <p:sp>
        <p:nvSpPr>
          <p:cNvPr id="5" name="Notes Placeholder 4"/>
          <p:cNvSpPr>
            <a:spLocks noGrp="1"/>
          </p:cNvSpPr>
          <p:nvPr>
            <p:ph type="body" sz="quarter" idx="3"/>
          </p:nvPr>
        </p:nvSpPr>
        <p:spPr>
          <a:xfrm>
            <a:off x="701040" y="4381103"/>
            <a:ext cx="5608320" cy="4150519"/>
          </a:xfrm>
          <a:prstGeom prst="rect">
            <a:avLst/>
          </a:prstGeom>
        </p:spPr>
        <p:txBody>
          <a:bodyPr vert="horz" lIns="92757" tIns="46378" rIns="92757" bIns="46378"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760605"/>
            <a:ext cx="3037840" cy="461169"/>
          </a:xfrm>
          <a:prstGeom prst="rect">
            <a:avLst/>
          </a:prstGeom>
        </p:spPr>
        <p:txBody>
          <a:bodyPr vert="horz" lIns="92757" tIns="46378" rIns="92757" bIns="46378" rtlCol="0" anchor="b"/>
          <a:lstStyle>
            <a:lvl1pPr algn="l">
              <a:defRPr sz="1200">
                <a:solidFill>
                  <a:schemeClr val="tx2"/>
                </a:solidFill>
              </a:defRPr>
            </a:lvl1pPr>
          </a:lstStyle>
          <a:p>
            <a:endParaRPr dirty="0"/>
          </a:p>
        </p:txBody>
      </p:sp>
      <p:sp>
        <p:nvSpPr>
          <p:cNvPr id="7" name="Slide Number Placeholder 6"/>
          <p:cNvSpPr>
            <a:spLocks noGrp="1"/>
          </p:cNvSpPr>
          <p:nvPr>
            <p:ph type="sldNum" sz="quarter" idx="5"/>
          </p:nvPr>
        </p:nvSpPr>
        <p:spPr>
          <a:xfrm>
            <a:off x="3970938" y="8760605"/>
            <a:ext cx="3037840" cy="461169"/>
          </a:xfrm>
          <a:prstGeom prst="rect">
            <a:avLst/>
          </a:prstGeom>
        </p:spPr>
        <p:txBody>
          <a:bodyPr vert="horz" lIns="92757" tIns="46378" rIns="92757" bIns="46378" rtlCol="0" anchor="b"/>
          <a:lstStyle>
            <a:lvl1pPr algn="r">
              <a:defRPr sz="1200">
                <a:solidFill>
                  <a:schemeClr val="tx2"/>
                </a:solidFill>
              </a:defRPr>
            </a:lvl1pPr>
          </a:lstStyle>
          <a:p>
            <a:fld id="{B8796F01-7154-41E0-B48B-A6921757531A}" type="slidenum">
              <a:rPr/>
              <a:pPr/>
              <a:t>‹#›</a:t>
            </a:fld>
            <a:endParaRPr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dirty="0"/>
          </a:p>
        </p:txBody>
      </p:sp>
    </p:spTree>
    <p:extLst>
      <p:ext uri="{BB962C8B-B14F-4D97-AF65-F5344CB8AC3E}">
        <p14:creationId xmlns:p14="http://schemas.microsoft.com/office/powerpoint/2010/main" val="1607705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2</a:t>
            </a:fld>
            <a:endParaRPr lang="en-US" dirty="0"/>
          </a:p>
        </p:txBody>
      </p:sp>
    </p:spTree>
    <p:extLst>
      <p:ext uri="{BB962C8B-B14F-4D97-AF65-F5344CB8AC3E}">
        <p14:creationId xmlns:p14="http://schemas.microsoft.com/office/powerpoint/2010/main" val="12848047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grpSp>
          <p:nvGrpSpPr>
            <p:cNvPr id="12" name="Group 11"/>
            <p:cNvGrpSpPr/>
            <p:nvPr/>
          </p:nvGrpSpPr>
          <p:grpSpPr>
            <a:xfrm>
              <a:off x="0" y="0"/>
              <a:ext cx="4742741" cy="6858000"/>
              <a:chOff x="0" y="0"/>
              <a:chExt cx="4742741" cy="685800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605581"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5" name="Date Placeholder 4"/>
          <p:cNvSpPr>
            <a:spLocks noGrp="1"/>
          </p:cNvSpPr>
          <p:nvPr>
            <p:ph type="dt" sz="half" idx="10"/>
          </p:nvPr>
        </p:nvSpPr>
        <p:spPr/>
        <p:txBody>
          <a:bodyPr/>
          <a:lstStyle/>
          <a:p>
            <a:fld id="{5706A09E-12D5-4B1D-B8BB-C300B1DDD423}" type="datetime1">
              <a:rPr lang="en-US" smtClean="0"/>
              <a:t>4/20/2017</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dirty="0"/>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Tree>
    <p:extLst>
      <p:ext uri="{BB962C8B-B14F-4D97-AF65-F5344CB8AC3E}">
        <p14:creationId xmlns:p14="http://schemas.microsoft.com/office/powerpoint/2010/main" val="33220121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91CA53D-4C84-40AA-983E-A1E818A7FEFC}" type="datetime1">
              <a:rPr lang="en-US" smtClean="0"/>
              <a:t>4/20/2017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dirty="0"/>
          </a:p>
        </p:txBody>
      </p:sp>
    </p:spTree>
    <p:extLst>
      <p:ext uri="{BB962C8B-B14F-4D97-AF65-F5344CB8AC3E}">
        <p14:creationId xmlns:p14="http://schemas.microsoft.com/office/powerpoint/2010/main" val="181761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8E2FCEE-AE66-4EAB-9C04-97F8A56A6354}" type="datetime1">
              <a:rPr lang="en-US" smtClean="0"/>
              <a:t>4/20/2017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dirty="0"/>
          </a:p>
        </p:txBody>
      </p:sp>
    </p:spTree>
    <p:extLst>
      <p:ext uri="{BB962C8B-B14F-4D97-AF65-F5344CB8AC3E}">
        <p14:creationId xmlns:p14="http://schemas.microsoft.com/office/powerpoint/2010/main" val="372369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5A9377B-053C-438C-8A98-92C419A6701C}" type="datetime1">
              <a:rPr lang="en-US" smtClean="0"/>
              <a:t>4/20/2017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dirty="0"/>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286535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solidFill>
                  <a:schemeClr val="tx2"/>
                </a:solidFill>
              </a:endParaRP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2" name="Date Placeholder 1"/>
          <p:cNvSpPr>
            <a:spLocks noGrp="1"/>
          </p:cNvSpPr>
          <p:nvPr>
            <p:ph type="dt" sz="half" idx="10"/>
          </p:nvPr>
        </p:nvSpPr>
        <p:spPr/>
        <p:txBody>
          <a:bodyPr/>
          <a:lstStyle/>
          <a:p>
            <a:fld id="{B07CEF46-0123-4A75-9835-49DC49D53DE2}" type="datetime1">
              <a:rPr lang="en-US" smtClean="0"/>
              <a:t>4/20/2017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dirty="0"/>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Tree>
    <p:extLst>
      <p:ext uri="{BB962C8B-B14F-4D97-AF65-F5344CB8AC3E}">
        <p14:creationId xmlns:p14="http://schemas.microsoft.com/office/powerpoint/2010/main" val="305258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2A6378D-18AE-47D1-B10A-42F623B40082}" type="datetime1">
              <a:rPr lang="en-US" smtClean="0"/>
              <a:t>4/20/2017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dirty="0"/>
          </a:p>
        </p:txBody>
      </p:sp>
    </p:spTree>
    <p:extLst>
      <p:ext uri="{BB962C8B-B14F-4D97-AF65-F5344CB8AC3E}">
        <p14:creationId xmlns:p14="http://schemas.microsoft.com/office/powerpoint/2010/main" val="202504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321F6AE8-D704-41F6-B16A-5547B5672AC1}" type="datetime1">
              <a:rPr lang="en-US" smtClean="0"/>
              <a:t>4/20/2017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dirty="0"/>
          </a:p>
        </p:txBody>
      </p:sp>
    </p:spTree>
    <p:extLst>
      <p:ext uri="{BB962C8B-B14F-4D97-AF65-F5344CB8AC3E}">
        <p14:creationId xmlns:p14="http://schemas.microsoft.com/office/powerpoint/2010/main" val="92007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8AB9538-6F63-4C0B-916D-ED3F4E0A1B28}" type="datetime1">
              <a:rPr lang="en-US" smtClean="0"/>
              <a:t>4/20/2017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dirty="0"/>
          </a:p>
        </p:txBody>
      </p:sp>
    </p:spTree>
    <p:extLst>
      <p:ext uri="{BB962C8B-B14F-4D97-AF65-F5344CB8AC3E}">
        <p14:creationId xmlns:p14="http://schemas.microsoft.com/office/powerpoint/2010/main" val="23048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F15BF-7116-4A9E-8022-5A2DC937F971}" type="datetime1">
              <a:rPr lang="en-US" smtClean="0"/>
              <a:t>4/20/2017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dirty="0"/>
          </a:p>
        </p:txBody>
      </p:sp>
    </p:spTree>
    <p:extLst>
      <p:ext uri="{BB962C8B-B14F-4D97-AF65-F5344CB8AC3E}">
        <p14:creationId xmlns:p14="http://schemas.microsoft.com/office/powerpoint/2010/main" val="21950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smtClean="0"/>
              <a:t>Click to edit Master title style</a:t>
            </a:r>
            <a:endParaRPr dirty="0"/>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B8DC91-5A3B-40CE-8C1D-279A8EF6E008}" type="datetime1">
              <a:rPr lang="en-US" smtClean="0"/>
              <a:t>4/20/2017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dirty="0"/>
          </a:p>
        </p:txBody>
      </p:sp>
    </p:spTree>
    <p:extLst>
      <p:ext uri="{BB962C8B-B14F-4D97-AF65-F5344CB8AC3E}">
        <p14:creationId xmlns:p14="http://schemas.microsoft.com/office/powerpoint/2010/main" val="78911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smtClean="0"/>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dirty="0" smtClean="0"/>
              <a:t>Click icon to add picture</a:t>
            </a:r>
            <a:endParaRPr dirty="0"/>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B7C20A-B94A-4E20-B4B2-88A7825AE904}" type="datetime1">
              <a:rPr lang="en-US" smtClean="0"/>
              <a:t>4/20/2017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dirty="0"/>
          </a:p>
        </p:txBody>
      </p:sp>
    </p:spTree>
    <p:extLst>
      <p:ext uri="{BB962C8B-B14F-4D97-AF65-F5344CB8AC3E}">
        <p14:creationId xmlns:p14="http://schemas.microsoft.com/office/powerpoint/2010/main" val="352137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gr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859468AF-EFCF-4AAD-ACF4-3BA83EC4AF4E}" type="datetime1">
              <a:rPr lang="en-US" smtClean="0"/>
              <a:t>4/20/2017</a:t>
            </a:fld>
            <a:endParaRPr lang="en-US" dirty="0"/>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endParaRPr lang="en-US" dirty="0"/>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Tree>
    <p:extLst>
      <p:ext uri="{BB962C8B-B14F-4D97-AF65-F5344CB8AC3E}">
        <p14:creationId xmlns:p14="http://schemas.microsoft.com/office/powerpoint/2010/main" val="206018772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1218987" rtl="0" eaLnBrk="1" latinLnBrk="0" hangingPunct="1">
        <a:lnSpc>
          <a:spcPct val="85000"/>
        </a:lnSpc>
        <a:spcBef>
          <a:spcPct val="0"/>
        </a:spcBef>
        <a:buNone/>
        <a:tabLst/>
        <a:defRPr sz="4400" b="0" kern="1200" cap="none" baseline="0">
          <a:solidFill>
            <a:schemeClr val="accent2"/>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75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8pPr>
      <a:lvl9pPr marL="3778859"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tn.gov/education/article/special-education-secondary-transition?mc_cid=957bfc411e&amp;mc_eid=c92909dac3"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4799012" y="4572000"/>
            <a:ext cx="7008574" cy="1244600"/>
          </a:xfrm>
        </p:spPr>
        <p:txBody>
          <a:bodyPr>
            <a:normAutofit/>
          </a:bodyPr>
          <a:lstStyle/>
          <a:p>
            <a:pPr algn="ctr"/>
            <a:r>
              <a:rPr lang="en-US" b="1" dirty="0" smtClean="0"/>
              <a:t>Wilson County School</a:t>
            </a:r>
          </a:p>
          <a:p>
            <a:r>
              <a:rPr lang="en-US" dirty="0" smtClean="0"/>
              <a:t> </a:t>
            </a:r>
            <a:endParaRPr lang="en-US" dirty="0"/>
          </a:p>
        </p:txBody>
      </p:sp>
      <p:sp>
        <p:nvSpPr>
          <p:cNvPr id="2" name="Title 1"/>
          <p:cNvSpPr>
            <a:spLocks noGrp="1"/>
          </p:cNvSpPr>
          <p:nvPr>
            <p:ph type="ctrTitle"/>
          </p:nvPr>
        </p:nvSpPr>
        <p:spPr>
          <a:xfrm>
            <a:off x="4799012" y="381000"/>
            <a:ext cx="7008574" cy="3298825"/>
          </a:xfrm>
        </p:spPr>
        <p:txBody>
          <a:bodyPr/>
          <a:lstStyle/>
          <a:p>
            <a:pPr algn="ctr"/>
            <a:r>
              <a:rPr lang="en-US" b="1" dirty="0" smtClean="0"/>
              <a:t>Attendance &amp; Graduation Rate:  One District’s Approach</a:t>
            </a:r>
            <a:endParaRPr lang="en-US" b="1" dirty="0"/>
          </a:p>
        </p:txBody>
      </p:sp>
    </p:spTree>
    <p:extLst>
      <p:ext uri="{BB962C8B-B14F-4D97-AF65-F5344CB8AC3E}">
        <p14:creationId xmlns:p14="http://schemas.microsoft.com/office/powerpoint/2010/main" val="16898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b="1" i="1" u="sng" dirty="0"/>
              <a:t>Communication</a:t>
            </a:r>
          </a:p>
        </p:txBody>
      </p:sp>
      <p:sp>
        <p:nvSpPr>
          <p:cNvPr id="5123" name="Rectangle 3"/>
          <p:cNvSpPr>
            <a:spLocks noGrp="1" noChangeArrowheads="1"/>
          </p:cNvSpPr>
          <p:nvPr>
            <p:ph type="body" idx="1"/>
          </p:nvPr>
        </p:nvSpPr>
        <p:spPr/>
        <p:txBody>
          <a:bodyPr/>
          <a:lstStyle/>
          <a:p>
            <a:r>
              <a:rPr lang="en-US" altLang="en-US" b="1" dirty="0" smtClean="0"/>
              <a:t>One-on-one with students </a:t>
            </a:r>
            <a:r>
              <a:rPr lang="en-US" altLang="en-US" b="1" dirty="0"/>
              <a:t>at risk</a:t>
            </a:r>
          </a:p>
          <a:p>
            <a:r>
              <a:rPr lang="en-US" altLang="en-US" b="1" u="sng" dirty="0"/>
              <a:t>Meaningful</a:t>
            </a:r>
            <a:r>
              <a:rPr lang="en-US" altLang="en-US" b="1" dirty="0"/>
              <a:t> conversation with parents</a:t>
            </a:r>
          </a:p>
          <a:p>
            <a:r>
              <a:rPr lang="en-US" altLang="en-US" b="1" dirty="0"/>
              <a:t>Group meetings with involved staff</a:t>
            </a:r>
          </a:p>
          <a:p>
            <a:pPr marL="0" indent="0">
              <a:buNone/>
            </a:pPr>
            <a:endParaRPr lang="en-US" altLang="en-US" dirty="0"/>
          </a:p>
          <a:p>
            <a:endParaRPr lang="en-US" altLang="en-US" dirty="0"/>
          </a:p>
        </p:txBody>
      </p:sp>
    </p:spTree>
    <p:extLst>
      <p:ext uri="{BB962C8B-B14F-4D97-AF65-F5344CB8AC3E}">
        <p14:creationId xmlns:p14="http://schemas.microsoft.com/office/powerpoint/2010/main" val="132139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027612" y="685800"/>
            <a:ext cx="7772400" cy="1470025"/>
          </a:xfrm>
        </p:spPr>
        <p:txBody>
          <a:bodyPr anchor="ctr">
            <a:normAutofit fontScale="90000"/>
          </a:bodyPr>
          <a:lstStyle/>
          <a:p>
            <a:r>
              <a:rPr lang="en-US" altLang="en-US" sz="4400" b="1" u="sng" dirty="0" smtClean="0">
                <a:solidFill>
                  <a:schemeClr val="tx1"/>
                </a:solidFill>
              </a:rPr>
              <a:t>Changes in </a:t>
            </a:r>
            <a:br>
              <a:rPr lang="en-US" altLang="en-US" sz="4400" b="1" u="sng" dirty="0" smtClean="0">
                <a:solidFill>
                  <a:schemeClr val="tx1"/>
                </a:solidFill>
              </a:rPr>
            </a:br>
            <a:r>
              <a:rPr lang="en-US" altLang="en-US" sz="4400" b="1" u="sng" dirty="0" smtClean="0">
                <a:solidFill>
                  <a:schemeClr val="tx1"/>
                </a:solidFill>
              </a:rPr>
              <a:t>State School Law </a:t>
            </a:r>
            <a:br>
              <a:rPr lang="en-US" altLang="en-US" sz="4400" b="1" u="sng" dirty="0" smtClean="0">
                <a:solidFill>
                  <a:schemeClr val="tx1"/>
                </a:solidFill>
              </a:rPr>
            </a:br>
            <a:r>
              <a:rPr lang="en-US" altLang="en-US" sz="4400" b="1" u="sng" dirty="0" smtClean="0">
                <a:solidFill>
                  <a:schemeClr val="tx1"/>
                </a:solidFill>
              </a:rPr>
              <a:t>and Policies</a:t>
            </a:r>
            <a:endParaRPr lang="en-US" altLang="en-US" sz="4400" dirty="0">
              <a:solidFill>
                <a:schemeClr val="tx1"/>
              </a:solidFill>
            </a:endParaRPr>
          </a:p>
        </p:txBody>
      </p:sp>
    </p:spTree>
    <p:extLst>
      <p:ext uri="{BB962C8B-B14F-4D97-AF65-F5344CB8AC3E}">
        <p14:creationId xmlns:p14="http://schemas.microsoft.com/office/powerpoint/2010/main" val="143984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Recent Changes in School Law</a:t>
            </a:r>
            <a:endParaRPr lang="en-US" b="1" dirty="0"/>
          </a:p>
        </p:txBody>
      </p:sp>
      <p:sp>
        <p:nvSpPr>
          <p:cNvPr id="5" name="Content Placeholder 4"/>
          <p:cNvSpPr>
            <a:spLocks noGrp="1"/>
          </p:cNvSpPr>
          <p:nvPr>
            <p:ph idx="1"/>
          </p:nvPr>
        </p:nvSpPr>
        <p:spPr/>
        <p:txBody>
          <a:bodyPr>
            <a:noAutofit/>
          </a:bodyPr>
          <a:lstStyle/>
          <a:p>
            <a:r>
              <a:rPr lang="en-US" sz="3200" b="1" dirty="0" smtClean="0"/>
              <a:t>Credit Recovery Policy</a:t>
            </a:r>
          </a:p>
          <a:p>
            <a:pPr lvl="1"/>
            <a:r>
              <a:rPr lang="en-US" sz="2800" b="1" dirty="0" smtClean="0"/>
              <a:t>On 2</a:t>
            </a:r>
            <a:r>
              <a:rPr lang="en-US" sz="2800" b="1" baseline="30000" dirty="0" smtClean="0"/>
              <a:t>nd</a:t>
            </a:r>
            <a:r>
              <a:rPr lang="en-US" sz="2800" b="1" dirty="0" smtClean="0"/>
              <a:t> revision this school year</a:t>
            </a:r>
          </a:p>
          <a:p>
            <a:r>
              <a:rPr lang="en-US" sz="3200" b="1" dirty="0" smtClean="0"/>
              <a:t>11</a:t>
            </a:r>
            <a:r>
              <a:rPr lang="en-US" sz="3200" b="1" baseline="30000" dirty="0" smtClean="0"/>
              <a:t>th</a:t>
            </a:r>
            <a:r>
              <a:rPr lang="en-US" sz="3200" b="1" dirty="0" smtClean="0"/>
              <a:t> Grade Assessment</a:t>
            </a:r>
          </a:p>
          <a:p>
            <a:r>
              <a:rPr lang="en-US" sz="3200" b="1" dirty="0" smtClean="0"/>
              <a:t>United States Civics Test</a:t>
            </a:r>
          </a:p>
          <a:p>
            <a:r>
              <a:rPr lang="en-US" sz="3200" b="1" dirty="0" smtClean="0"/>
              <a:t>GED/HiSET and Compulsory Attendance</a:t>
            </a:r>
          </a:p>
          <a:p>
            <a:r>
              <a:rPr lang="en-US" sz="3200" b="1" dirty="0"/>
              <a:t>Under Credited 17 Year Old </a:t>
            </a:r>
            <a:r>
              <a:rPr lang="en-US" sz="3200" b="1" dirty="0" smtClean="0"/>
              <a:t>Students</a:t>
            </a:r>
            <a:endParaRPr lang="en-US" sz="3200" b="1" dirty="0"/>
          </a:p>
          <a:p>
            <a:r>
              <a:rPr lang="en-US" sz="3200" b="1" dirty="0" smtClean="0"/>
              <a:t>ESSA and Graduation Rate</a:t>
            </a:r>
          </a:p>
        </p:txBody>
      </p:sp>
    </p:spTree>
    <p:extLst>
      <p:ext uri="{BB962C8B-B14F-4D97-AF65-F5344CB8AC3E}">
        <p14:creationId xmlns:p14="http://schemas.microsoft.com/office/powerpoint/2010/main" val="2609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Review of the TN Credit Recovery Policy </a:t>
            </a:r>
            <a:r>
              <a:rPr lang="en-US" dirty="0" smtClean="0"/>
              <a:t>				</a:t>
            </a:r>
            <a:r>
              <a:rPr lang="en-US" sz="1400" b="1" dirty="0" smtClean="0">
                <a:solidFill>
                  <a:schemeClr val="tx1">
                    <a:lumMod val="75000"/>
                    <a:lumOff val="25000"/>
                  </a:schemeClr>
                </a:solidFill>
              </a:rPr>
              <a:t>High School Policy 2.103 Revised 12/15/16</a:t>
            </a:r>
            <a:endParaRPr lang="en-US" b="1" dirty="0">
              <a:solidFill>
                <a:schemeClr val="tx1">
                  <a:lumMod val="75000"/>
                  <a:lumOff val="25000"/>
                </a:schemeClr>
              </a:solidFill>
            </a:endParaRPr>
          </a:p>
        </p:txBody>
      </p:sp>
      <p:sp>
        <p:nvSpPr>
          <p:cNvPr id="3" name="Content Placeholder 2"/>
          <p:cNvSpPr>
            <a:spLocks noGrp="1"/>
          </p:cNvSpPr>
          <p:nvPr>
            <p:ph idx="1"/>
          </p:nvPr>
        </p:nvSpPr>
        <p:spPr/>
        <p:txBody>
          <a:bodyPr/>
          <a:lstStyle/>
          <a:p>
            <a:r>
              <a:rPr lang="en-US" b="1" dirty="0" smtClean="0"/>
              <a:t>Admission Requirements</a:t>
            </a:r>
          </a:p>
          <a:p>
            <a:pPr lvl="1"/>
            <a:r>
              <a:rPr lang="en-US" b="1" dirty="0" smtClean="0"/>
              <a:t>Student has previously taken course</a:t>
            </a:r>
          </a:p>
          <a:p>
            <a:pPr lvl="1"/>
            <a:r>
              <a:rPr lang="en-US" b="1" dirty="0" smtClean="0"/>
              <a:t>Initial grade of 50-69</a:t>
            </a:r>
          </a:p>
          <a:p>
            <a:pPr lvl="1"/>
            <a:r>
              <a:rPr lang="en-US" b="1" dirty="0" smtClean="0"/>
              <a:t>Written consent</a:t>
            </a:r>
          </a:p>
          <a:p>
            <a:pPr lvl="2"/>
            <a:r>
              <a:rPr lang="en-US" b="1" dirty="0" smtClean="0"/>
              <a:t>Postsecondary acceptance of credit recovery courses</a:t>
            </a:r>
          </a:p>
          <a:p>
            <a:pPr lvl="2"/>
            <a:r>
              <a:rPr lang="en-US" b="1" dirty="0" smtClean="0"/>
              <a:t>NCAA Clearinghouse will not accept</a:t>
            </a:r>
          </a:p>
          <a:p>
            <a:r>
              <a:rPr lang="en-US" b="1" dirty="0" smtClean="0"/>
              <a:t>Grading</a:t>
            </a:r>
          </a:p>
          <a:p>
            <a:pPr lvl="1"/>
            <a:r>
              <a:rPr lang="en-US" b="1" dirty="0" smtClean="0"/>
              <a:t>Highest grade is 70%</a:t>
            </a:r>
          </a:p>
          <a:p>
            <a:pPr lvl="1"/>
            <a:r>
              <a:rPr lang="en-US" b="1" dirty="0" smtClean="0"/>
              <a:t>Transcript must show as credit recovery</a:t>
            </a:r>
          </a:p>
          <a:p>
            <a:pPr lvl="1"/>
            <a:r>
              <a:rPr lang="en-US" b="1" dirty="0" smtClean="0"/>
              <a:t>Original grade can not count in GPA</a:t>
            </a:r>
            <a:endParaRPr lang="en-US" b="1" dirty="0"/>
          </a:p>
          <a:p>
            <a:pPr marL="0" indent="0">
              <a:buNone/>
            </a:pPr>
            <a:endParaRPr lang="en-US" dirty="0" smtClean="0"/>
          </a:p>
          <a:p>
            <a:pPr lvl="2"/>
            <a:endParaRPr lang="en-US" dirty="0" smtClean="0"/>
          </a:p>
        </p:txBody>
      </p:sp>
    </p:spTree>
    <p:extLst>
      <p:ext uri="{BB962C8B-B14F-4D97-AF65-F5344CB8AC3E}">
        <p14:creationId xmlns:p14="http://schemas.microsoft.com/office/powerpoint/2010/main" val="63387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Graduation Requirements</a:t>
            </a:r>
            <a:br>
              <a:rPr lang="en-US" dirty="0" smtClean="0"/>
            </a:br>
            <a:r>
              <a:rPr lang="en-US" sz="2000" dirty="0" smtClean="0"/>
              <a:t>					</a:t>
            </a:r>
            <a:r>
              <a:rPr lang="en-US" sz="1400" b="1" dirty="0" smtClean="0">
                <a:solidFill>
                  <a:schemeClr val="tx1">
                    <a:lumMod val="75000"/>
                    <a:lumOff val="25000"/>
                  </a:schemeClr>
                </a:solidFill>
              </a:rPr>
              <a:t>High </a:t>
            </a:r>
            <a:r>
              <a:rPr lang="en-US" sz="1400" b="1" dirty="0">
                <a:solidFill>
                  <a:schemeClr val="tx1">
                    <a:lumMod val="75000"/>
                    <a:lumOff val="25000"/>
                  </a:schemeClr>
                </a:solidFill>
              </a:rPr>
              <a:t>School Policy 2.103 Revised 12/15/16</a:t>
            </a:r>
            <a:endParaRPr lang="en-US" sz="1300" dirty="0"/>
          </a:p>
        </p:txBody>
      </p:sp>
      <p:sp>
        <p:nvSpPr>
          <p:cNvPr id="3" name="Content Placeholder 2"/>
          <p:cNvSpPr>
            <a:spLocks noGrp="1"/>
          </p:cNvSpPr>
          <p:nvPr>
            <p:ph idx="1"/>
          </p:nvPr>
        </p:nvSpPr>
        <p:spPr/>
        <p:txBody>
          <a:bodyPr>
            <a:normAutofit lnSpcReduction="10000"/>
          </a:bodyPr>
          <a:lstStyle/>
          <a:p>
            <a:r>
              <a:rPr lang="en-US" dirty="0" smtClean="0"/>
              <a:t>11</a:t>
            </a:r>
            <a:r>
              <a:rPr lang="en-US" baseline="30000" dirty="0" smtClean="0"/>
              <a:t>th</a:t>
            </a:r>
            <a:r>
              <a:rPr lang="en-US" dirty="0" smtClean="0"/>
              <a:t> Grade Assessment</a:t>
            </a:r>
          </a:p>
          <a:p>
            <a:pPr lvl="1"/>
            <a:r>
              <a:rPr lang="en-US" dirty="0" smtClean="0"/>
              <a:t>If enrolled in TN public school during 11</a:t>
            </a:r>
            <a:r>
              <a:rPr lang="en-US" baseline="30000" dirty="0" smtClean="0"/>
              <a:t>th</a:t>
            </a:r>
            <a:r>
              <a:rPr lang="en-US" dirty="0" smtClean="0"/>
              <a:t> grade</a:t>
            </a:r>
          </a:p>
          <a:p>
            <a:pPr lvl="1"/>
            <a:r>
              <a:rPr lang="en-US" dirty="0" smtClean="0"/>
              <a:t>ACT or SAT</a:t>
            </a:r>
          </a:p>
          <a:p>
            <a:pPr lvl="1">
              <a:spcAft>
                <a:spcPts val="600"/>
              </a:spcAft>
            </a:pPr>
            <a:r>
              <a:rPr lang="en-US" dirty="0" smtClean="0"/>
              <a:t>Effective graduating class of 2018</a:t>
            </a:r>
          </a:p>
          <a:p>
            <a:r>
              <a:rPr lang="en-US" dirty="0" smtClean="0"/>
              <a:t>Civics Assessment</a:t>
            </a:r>
          </a:p>
          <a:p>
            <a:pPr lvl="1"/>
            <a:r>
              <a:rPr lang="en-US" dirty="0" smtClean="0"/>
              <a:t>Developed by LEA</a:t>
            </a:r>
          </a:p>
          <a:p>
            <a:pPr lvl="1"/>
            <a:r>
              <a:rPr lang="en-US" dirty="0" smtClean="0"/>
              <a:t>25-50 questions from US Citizenship test</a:t>
            </a:r>
          </a:p>
          <a:p>
            <a:pPr lvl="1"/>
            <a:r>
              <a:rPr lang="en-US" dirty="0" smtClean="0"/>
              <a:t>LEA must submit verification of implementation</a:t>
            </a:r>
          </a:p>
          <a:p>
            <a:pPr lvl="1"/>
            <a:r>
              <a:rPr lang="en-US" dirty="0"/>
              <a:t>Effective graduating class of </a:t>
            </a:r>
            <a:r>
              <a:rPr lang="en-US" dirty="0" smtClean="0"/>
              <a:t>2018</a:t>
            </a:r>
          </a:p>
          <a:p>
            <a:pPr lvl="1"/>
            <a:r>
              <a:rPr lang="en-US" dirty="0" smtClean="0"/>
              <a:t>Students not required to pass the test</a:t>
            </a:r>
            <a:endParaRPr lang="en-US" dirty="0"/>
          </a:p>
        </p:txBody>
      </p:sp>
    </p:spTree>
    <p:extLst>
      <p:ext uri="{BB962C8B-B14F-4D97-AF65-F5344CB8AC3E}">
        <p14:creationId xmlns:p14="http://schemas.microsoft.com/office/powerpoint/2010/main" val="1210323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GED/HiSET and Compulsory Attendance</a:t>
            </a:r>
            <a:endParaRPr lang="en-US" b="1" dirty="0"/>
          </a:p>
        </p:txBody>
      </p:sp>
      <p:sp>
        <p:nvSpPr>
          <p:cNvPr id="3" name="Content Placeholder 2"/>
          <p:cNvSpPr>
            <a:spLocks noGrp="1"/>
          </p:cNvSpPr>
          <p:nvPr>
            <p:ph idx="1"/>
          </p:nvPr>
        </p:nvSpPr>
        <p:spPr/>
        <p:txBody>
          <a:bodyPr>
            <a:normAutofit/>
          </a:bodyPr>
          <a:lstStyle/>
          <a:p>
            <a:pPr>
              <a:spcAft>
                <a:spcPts val="1200"/>
              </a:spcAft>
            </a:pPr>
            <a:r>
              <a:rPr lang="en-US" b="1" dirty="0" smtClean="0"/>
              <a:t>All children ages 6-17 must attend school</a:t>
            </a:r>
          </a:p>
          <a:p>
            <a:pPr marL="0" indent="0">
              <a:buNone/>
            </a:pPr>
            <a:r>
              <a:rPr lang="en-US" b="1" dirty="0" smtClean="0"/>
              <a:t>Exception:</a:t>
            </a:r>
          </a:p>
          <a:p>
            <a:r>
              <a:rPr lang="en-US" b="1" dirty="0" smtClean="0"/>
              <a:t>Student is enrolled in GED/HiSET program</a:t>
            </a:r>
          </a:p>
          <a:p>
            <a:r>
              <a:rPr lang="en-US" b="1" dirty="0"/>
              <a:t>Recommendation from Director of </a:t>
            </a:r>
            <a:r>
              <a:rPr lang="en-US" b="1" dirty="0" smtClean="0"/>
              <a:t>Schools</a:t>
            </a:r>
          </a:p>
          <a:p>
            <a:r>
              <a:rPr lang="en-US" b="1" dirty="0" smtClean="0"/>
              <a:t>Making satisfactory progress</a:t>
            </a:r>
          </a:p>
          <a:p>
            <a:r>
              <a:rPr lang="en-US" b="1" dirty="0" smtClean="0"/>
              <a:t>Progress reported to LEA 3 times per year</a:t>
            </a:r>
          </a:p>
          <a:p>
            <a:r>
              <a:rPr lang="en-US" b="1" dirty="0" smtClean="0"/>
              <a:t>Must be 17 to take GED/HiSET</a:t>
            </a:r>
          </a:p>
        </p:txBody>
      </p:sp>
    </p:spTree>
    <p:extLst>
      <p:ext uri="{BB962C8B-B14F-4D97-AF65-F5344CB8AC3E}">
        <p14:creationId xmlns:p14="http://schemas.microsoft.com/office/powerpoint/2010/main" val="2506130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GED/HiSET and Compulsory Attendance</a:t>
            </a:r>
            <a:endParaRPr lang="en-US" b="1" dirty="0"/>
          </a:p>
        </p:txBody>
      </p:sp>
      <p:sp>
        <p:nvSpPr>
          <p:cNvPr id="3" name="Content Placeholder 2"/>
          <p:cNvSpPr>
            <a:spLocks noGrp="1"/>
          </p:cNvSpPr>
          <p:nvPr>
            <p:ph idx="1"/>
          </p:nvPr>
        </p:nvSpPr>
        <p:spPr/>
        <p:txBody>
          <a:bodyPr/>
          <a:lstStyle/>
          <a:p>
            <a:pPr marL="0" indent="0">
              <a:buNone/>
            </a:pPr>
            <a:r>
              <a:rPr lang="en-US" b="1" dirty="0" smtClean="0"/>
              <a:t>Ruling from TN Attorney General</a:t>
            </a:r>
          </a:p>
          <a:p>
            <a:pPr marL="0" indent="0">
              <a:buNone/>
            </a:pPr>
            <a:endParaRPr lang="en-US" b="1" dirty="0"/>
          </a:p>
          <a:p>
            <a:pPr marL="457200" indent="0">
              <a:lnSpc>
                <a:spcPct val="100000"/>
              </a:lnSpc>
              <a:spcBef>
                <a:spcPts val="0"/>
              </a:spcBef>
              <a:buNone/>
            </a:pPr>
            <a:r>
              <a:rPr lang="en-US" b="1" dirty="0" smtClean="0"/>
              <a:t>“This does NOT require the local school district to enroll a </a:t>
            </a:r>
          </a:p>
          <a:p>
            <a:pPr marL="457200" indent="0">
              <a:lnSpc>
                <a:spcPct val="100000"/>
              </a:lnSpc>
              <a:spcBef>
                <a:spcPts val="0"/>
              </a:spcBef>
              <a:buNone/>
            </a:pPr>
            <a:r>
              <a:rPr lang="en-US" b="1" dirty="0" smtClean="0"/>
              <a:t>previously unenrolled student just to then drop said student</a:t>
            </a:r>
          </a:p>
          <a:p>
            <a:pPr marL="457200" indent="0">
              <a:lnSpc>
                <a:spcPct val="100000"/>
              </a:lnSpc>
              <a:spcBef>
                <a:spcPts val="0"/>
              </a:spcBef>
              <a:buNone/>
            </a:pPr>
            <a:r>
              <a:rPr lang="en-US" b="1" dirty="0" smtClean="0"/>
              <a:t> in order for them to attend GED/HiSET course.”</a:t>
            </a:r>
          </a:p>
          <a:p>
            <a:pPr marL="0" indent="0">
              <a:buNone/>
            </a:pPr>
            <a:endParaRPr lang="en-US" dirty="0"/>
          </a:p>
        </p:txBody>
      </p:sp>
    </p:spTree>
    <p:extLst>
      <p:ext uri="{BB962C8B-B14F-4D97-AF65-F5344CB8AC3E}">
        <p14:creationId xmlns:p14="http://schemas.microsoft.com/office/powerpoint/2010/main" val="103220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ESSA recognizes alternate diplomas</a:t>
            </a:r>
          </a:p>
          <a:p>
            <a:pPr lvl="1"/>
            <a:r>
              <a:rPr lang="en-US" b="1" dirty="0" smtClean="0"/>
              <a:t>1% of the most significant cognitive disabilities (ERC)</a:t>
            </a:r>
          </a:p>
          <a:p>
            <a:pPr marL="0" indent="0">
              <a:buNone/>
            </a:pPr>
            <a:endParaRPr lang="en-US" sz="800" b="1" dirty="0" smtClean="0"/>
          </a:p>
          <a:p>
            <a:r>
              <a:rPr lang="en-US" b="1" dirty="0" smtClean="0"/>
              <a:t>Students must earn Special Ed Diploma</a:t>
            </a:r>
          </a:p>
          <a:p>
            <a:r>
              <a:rPr lang="en-US" b="1" dirty="0" smtClean="0"/>
              <a:t>Complete TCAP-Alt Assessment</a:t>
            </a:r>
          </a:p>
          <a:p>
            <a:r>
              <a:rPr lang="en-US" sz="3200" b="1" u="sng" dirty="0" smtClean="0"/>
              <a:t>Not available for 2013 Cohort</a:t>
            </a:r>
          </a:p>
          <a:p>
            <a:r>
              <a:rPr lang="en-US" b="1" dirty="0" smtClean="0"/>
              <a:t>TN currently does not have the required diploma type</a:t>
            </a:r>
          </a:p>
          <a:p>
            <a:r>
              <a:rPr lang="en-US" b="1" dirty="0" smtClean="0"/>
              <a:t>SBOE working to develop alternate academic diploma</a:t>
            </a:r>
            <a:endParaRPr lang="en-US" b="1" dirty="0"/>
          </a:p>
        </p:txBody>
      </p:sp>
      <p:sp>
        <p:nvSpPr>
          <p:cNvPr id="3" name="Title 2"/>
          <p:cNvSpPr>
            <a:spLocks noGrp="1"/>
          </p:cNvSpPr>
          <p:nvPr>
            <p:ph type="title"/>
          </p:nvPr>
        </p:nvSpPr>
        <p:spPr/>
        <p:txBody>
          <a:bodyPr/>
          <a:lstStyle/>
          <a:p>
            <a:r>
              <a:rPr lang="en-US" b="1" dirty="0" smtClean="0"/>
              <a:t>ESSA and Graduation Rate</a:t>
            </a:r>
            <a:endParaRPr lang="en-US" b="1" dirty="0"/>
          </a:p>
        </p:txBody>
      </p:sp>
    </p:spTree>
    <p:extLst>
      <p:ext uri="{BB962C8B-B14F-4D97-AF65-F5344CB8AC3E}">
        <p14:creationId xmlns:p14="http://schemas.microsoft.com/office/powerpoint/2010/main" val="270099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027612" y="685800"/>
            <a:ext cx="7772400" cy="1470025"/>
          </a:xfrm>
        </p:spPr>
        <p:txBody>
          <a:bodyPr anchor="ctr"/>
          <a:lstStyle/>
          <a:p>
            <a:r>
              <a:rPr lang="en-US" altLang="en-US" sz="4400" b="1" u="sng" dirty="0" smtClean="0">
                <a:solidFill>
                  <a:schemeClr val="tx1"/>
                </a:solidFill>
              </a:rPr>
              <a:t>Attendance and Community Resources</a:t>
            </a:r>
            <a:endParaRPr lang="en-US" altLang="en-US" sz="4400" dirty="0">
              <a:solidFill>
                <a:schemeClr val="tx1"/>
              </a:solidFill>
            </a:endParaRPr>
          </a:p>
        </p:txBody>
      </p:sp>
    </p:spTree>
    <p:extLst>
      <p:ext uri="{BB962C8B-B14F-4D97-AF65-F5344CB8AC3E}">
        <p14:creationId xmlns:p14="http://schemas.microsoft.com/office/powerpoint/2010/main" val="406452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8186" y="861390"/>
            <a:ext cx="10515599" cy="5844209"/>
          </a:xfrm>
        </p:spPr>
        <p:txBody>
          <a:bodyPr>
            <a:normAutofit fontScale="85000" lnSpcReduction="20000"/>
          </a:bodyPr>
          <a:lstStyle/>
          <a:p>
            <a:r>
              <a:rPr lang="en-US" b="1" dirty="0" smtClean="0"/>
              <a:t>A key to students success is attending school.</a:t>
            </a:r>
          </a:p>
          <a:p>
            <a:r>
              <a:rPr lang="en-US" b="1" dirty="0" smtClean="0"/>
              <a:t>Tools that are used to help ensure good attendance are:</a:t>
            </a:r>
          </a:p>
          <a:p>
            <a:pPr lvl="1"/>
            <a:r>
              <a:rPr lang="en-US" b="1" dirty="0" smtClean="0"/>
              <a:t>Weekly Attendance Meetings</a:t>
            </a:r>
          </a:p>
          <a:p>
            <a:pPr lvl="2">
              <a:buFont typeface="Wingdings" panose="05000000000000000000" pitchFamily="2" charset="2"/>
              <a:buChar char="Ø"/>
            </a:pPr>
            <a:r>
              <a:rPr lang="en-US" b="1" dirty="0" smtClean="0"/>
              <a:t>Members Present – Principal, School Counselor, Registrar, Graduation Coach, and Attendance Secretary  </a:t>
            </a:r>
          </a:p>
          <a:p>
            <a:pPr lvl="2">
              <a:buFont typeface="Wingdings" panose="05000000000000000000" pitchFamily="2" charset="2"/>
              <a:buChar char="Ø"/>
            </a:pPr>
            <a:r>
              <a:rPr lang="en-US" b="1" dirty="0" smtClean="0"/>
              <a:t>Review Attendance, Grades, Behavior, school enrollment and make a plan of action for each student </a:t>
            </a:r>
          </a:p>
          <a:p>
            <a:pPr lvl="2">
              <a:buFont typeface="Wingdings" panose="05000000000000000000" pitchFamily="2" charset="2"/>
              <a:buChar char="Ø"/>
            </a:pPr>
            <a:r>
              <a:rPr lang="en-US" b="1" dirty="0" smtClean="0"/>
              <a:t>Meet with students initially to review concerns and contact parents</a:t>
            </a:r>
          </a:p>
          <a:p>
            <a:pPr lvl="2">
              <a:buFont typeface="Wingdings" panose="05000000000000000000" pitchFamily="2" charset="2"/>
              <a:buChar char="Ø"/>
            </a:pPr>
            <a:r>
              <a:rPr lang="en-US" b="1" dirty="0" smtClean="0"/>
              <a:t>Follow-up with students and return or </a:t>
            </a:r>
            <a:r>
              <a:rPr lang="en-US" b="1" dirty="0"/>
              <a:t>remove </a:t>
            </a:r>
            <a:r>
              <a:rPr lang="en-US" b="1" dirty="0" smtClean="0"/>
              <a:t>privileges. Notify parents of actions</a:t>
            </a:r>
          </a:p>
          <a:p>
            <a:pPr lvl="2">
              <a:buFont typeface="Wingdings" panose="05000000000000000000" pitchFamily="2" charset="2"/>
              <a:buChar char="Ø"/>
            </a:pPr>
            <a:r>
              <a:rPr lang="en-US" b="1" dirty="0" smtClean="0"/>
              <a:t>Ask Attendance Director to file truancy paperwork</a:t>
            </a:r>
          </a:p>
          <a:p>
            <a:pPr lvl="2">
              <a:buFont typeface="Wingdings" panose="05000000000000000000" pitchFamily="2" charset="2"/>
              <a:buChar char="Ø"/>
            </a:pPr>
            <a:r>
              <a:rPr lang="en-US" b="1" dirty="0" smtClean="0"/>
              <a:t>Attendance Director notifies school of court actions to include trials, Valid Court Orders (VCO), and removal from family</a:t>
            </a:r>
            <a:endParaRPr lang="en-US" b="1" dirty="0"/>
          </a:p>
          <a:p>
            <a:pPr lvl="1"/>
            <a:r>
              <a:rPr lang="en-US" b="1" dirty="0" smtClean="0"/>
              <a:t>Department of Children </a:t>
            </a:r>
            <a:r>
              <a:rPr lang="en-US" b="1" dirty="0"/>
              <a:t>Services </a:t>
            </a:r>
          </a:p>
          <a:p>
            <a:pPr lvl="2">
              <a:buFont typeface="Wingdings" panose="05000000000000000000" pitchFamily="2" charset="2"/>
              <a:buChar char="Ø"/>
            </a:pPr>
            <a:r>
              <a:rPr lang="en-US" b="1" dirty="0" smtClean="0"/>
              <a:t>Develop </a:t>
            </a:r>
            <a:r>
              <a:rPr lang="en-US" b="1" dirty="0"/>
              <a:t>a relationship with DCS workers assigned to students with attendance </a:t>
            </a:r>
            <a:r>
              <a:rPr lang="en-US" b="1" dirty="0" smtClean="0"/>
              <a:t>issues</a:t>
            </a:r>
          </a:p>
          <a:p>
            <a:pPr lvl="1"/>
            <a:r>
              <a:rPr lang="en-US" b="1" dirty="0" smtClean="0"/>
              <a:t>Youth Services Officers (YSO)</a:t>
            </a:r>
            <a:r>
              <a:rPr lang="en-US" b="1" dirty="0"/>
              <a:t> </a:t>
            </a:r>
            <a:endParaRPr lang="en-US" b="1" dirty="0" smtClean="0"/>
          </a:p>
          <a:p>
            <a:pPr lvl="2">
              <a:buFont typeface="Wingdings" panose="05000000000000000000" pitchFamily="2" charset="2"/>
              <a:buChar char="Ø"/>
            </a:pPr>
            <a:r>
              <a:rPr lang="en-US" b="1" dirty="0" smtClean="0"/>
              <a:t>Develop </a:t>
            </a:r>
            <a:r>
              <a:rPr lang="en-US" b="1" dirty="0"/>
              <a:t>a relationship with YSO </a:t>
            </a:r>
            <a:r>
              <a:rPr lang="en-US" b="1" dirty="0" smtClean="0"/>
              <a:t>– These folks along with Juvenile Court workers can move court dates up when needed</a:t>
            </a:r>
          </a:p>
          <a:p>
            <a:pPr lvl="1"/>
            <a:r>
              <a:rPr lang="en-US" b="1" dirty="0" smtClean="0"/>
              <a:t>Juvenile Court </a:t>
            </a:r>
          </a:p>
          <a:p>
            <a:pPr lvl="2">
              <a:buFont typeface="Wingdings" panose="05000000000000000000" pitchFamily="2" charset="2"/>
              <a:buChar char="Ø"/>
            </a:pPr>
            <a:r>
              <a:rPr lang="en-US" b="1" dirty="0" smtClean="0"/>
              <a:t>Meet with and work together to resolve issues that arise</a:t>
            </a:r>
          </a:p>
          <a:p>
            <a:pPr lvl="1">
              <a:buFont typeface="Wingdings" panose="05000000000000000000" pitchFamily="2" charset="2"/>
              <a:buChar char="Ø"/>
            </a:pPr>
            <a:endParaRPr lang="en-US" dirty="0"/>
          </a:p>
          <a:p>
            <a:pPr lvl="1"/>
            <a:endParaRPr lang="en-US" dirty="0" smtClean="0"/>
          </a:p>
          <a:p>
            <a:pPr lvl="1"/>
            <a:endParaRPr lang="en-US" dirty="0" smtClean="0"/>
          </a:p>
          <a:p>
            <a:pPr lvl="1">
              <a:buFont typeface="Wingdings" panose="05000000000000000000" pitchFamily="2" charset="2"/>
              <a:buChar char="Ø"/>
            </a:pPr>
            <a:endParaRPr lang="en-US" dirty="0"/>
          </a:p>
        </p:txBody>
      </p:sp>
      <p:sp>
        <p:nvSpPr>
          <p:cNvPr id="2" name="Title 1"/>
          <p:cNvSpPr>
            <a:spLocks noGrp="1"/>
          </p:cNvSpPr>
          <p:nvPr>
            <p:ph type="title"/>
          </p:nvPr>
        </p:nvSpPr>
        <p:spPr>
          <a:xfrm>
            <a:off x="1117309" y="76200"/>
            <a:ext cx="10157354" cy="762000"/>
          </a:xfrm>
        </p:spPr>
        <p:txBody>
          <a:bodyPr/>
          <a:lstStyle/>
          <a:p>
            <a:r>
              <a:rPr lang="en-US" b="1" dirty="0" smtClean="0"/>
              <a:t>School Attendance</a:t>
            </a:r>
            <a:endParaRPr lang="en-US" b="1" dirty="0"/>
          </a:p>
        </p:txBody>
      </p:sp>
    </p:spTree>
    <p:extLst>
      <p:ext uri="{BB962C8B-B14F-4D97-AF65-F5344CB8AC3E}">
        <p14:creationId xmlns:p14="http://schemas.microsoft.com/office/powerpoint/2010/main" val="162719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3200" dirty="0" smtClean="0"/>
              <a:t>Goals for today:</a:t>
            </a:r>
          </a:p>
          <a:p>
            <a:pPr lvl="1"/>
            <a:r>
              <a:rPr lang="en-US" sz="2800" b="1" dirty="0" smtClean="0"/>
              <a:t>To help participants understand the work of a Graduation Coach throughout the school year.</a:t>
            </a:r>
          </a:p>
          <a:p>
            <a:pPr lvl="1"/>
            <a:r>
              <a:rPr lang="en-US" sz="2800" b="1" dirty="0" smtClean="0"/>
              <a:t>To explain programs and processes that have helped Wilson County succeed in improving graduation rates.</a:t>
            </a:r>
          </a:p>
          <a:p>
            <a:pPr lvl="1"/>
            <a:r>
              <a:rPr lang="en-US" sz="2800" b="1" dirty="0" smtClean="0"/>
              <a:t>To share information between districts that will help schools improve their graduation rate.  </a:t>
            </a:r>
          </a:p>
        </p:txBody>
      </p:sp>
      <p:sp>
        <p:nvSpPr>
          <p:cNvPr id="2" name="Title 1"/>
          <p:cNvSpPr>
            <a:spLocks noGrp="1"/>
          </p:cNvSpPr>
          <p:nvPr>
            <p:ph type="title"/>
          </p:nvPr>
        </p:nvSpPr>
        <p:spPr/>
        <p:txBody>
          <a:bodyPr/>
          <a:lstStyle/>
          <a:p>
            <a:r>
              <a:rPr lang="en-US" dirty="0" smtClean="0"/>
              <a:t>Welcome!</a:t>
            </a:r>
            <a:endParaRPr lang="en-US" dirty="0"/>
          </a:p>
        </p:txBody>
      </p:sp>
    </p:spTree>
    <p:extLst>
      <p:ext uri="{BB962C8B-B14F-4D97-AF65-F5344CB8AC3E}">
        <p14:creationId xmlns:p14="http://schemas.microsoft.com/office/powerpoint/2010/main" val="299532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smtClean="0"/>
              <a:t>Student population growth</a:t>
            </a:r>
          </a:p>
          <a:p>
            <a:pPr lvl="1"/>
            <a:r>
              <a:rPr lang="en-US" b="1" dirty="0" smtClean="0"/>
              <a:t>During the 14/15 school year 175 truancy petitions were filed</a:t>
            </a:r>
          </a:p>
          <a:p>
            <a:pPr lvl="1"/>
            <a:r>
              <a:rPr lang="en-US" b="1" dirty="0" smtClean="0"/>
              <a:t>For the 15/16 school year we are at roughly 400 truancy petitions at this point in the school year</a:t>
            </a:r>
          </a:p>
          <a:p>
            <a:pPr lvl="1"/>
            <a:r>
              <a:rPr lang="en-US" b="1" dirty="0" smtClean="0"/>
              <a:t>For the 16/17 school year we have filed 450 to date </a:t>
            </a:r>
          </a:p>
          <a:p>
            <a:pPr lvl="1"/>
            <a:r>
              <a:rPr lang="en-US" b="1" dirty="0" smtClean="0"/>
              <a:t>The courts have added additional days at our request</a:t>
            </a:r>
          </a:p>
          <a:p>
            <a:r>
              <a:rPr lang="en-US" b="1" dirty="0" smtClean="0"/>
              <a:t>Chronic Absenteeism</a:t>
            </a:r>
          </a:p>
          <a:p>
            <a:pPr lvl="1"/>
            <a:r>
              <a:rPr lang="en-US" b="1" dirty="0" smtClean="0"/>
              <a:t>New focus</a:t>
            </a:r>
          </a:p>
          <a:p>
            <a:pPr lvl="1"/>
            <a:r>
              <a:rPr lang="en-US" b="1" dirty="0" smtClean="0"/>
              <a:t>Will appear on state report card soon</a:t>
            </a:r>
          </a:p>
          <a:p>
            <a:pPr lvl="1"/>
            <a:r>
              <a:rPr lang="en-US" b="1" dirty="0" smtClean="0"/>
              <a:t>Meetings with stakeholders throughout the year</a:t>
            </a:r>
            <a:endParaRPr lang="en-US" b="1" dirty="0"/>
          </a:p>
        </p:txBody>
      </p:sp>
      <p:sp>
        <p:nvSpPr>
          <p:cNvPr id="2" name="Title 1"/>
          <p:cNvSpPr>
            <a:spLocks noGrp="1"/>
          </p:cNvSpPr>
          <p:nvPr>
            <p:ph type="title"/>
          </p:nvPr>
        </p:nvSpPr>
        <p:spPr/>
        <p:txBody>
          <a:bodyPr/>
          <a:lstStyle/>
          <a:p>
            <a:r>
              <a:rPr lang="en-US" b="1" dirty="0" smtClean="0"/>
              <a:t>Attendance Challenges</a:t>
            </a:r>
            <a:endParaRPr lang="en-US" b="1" dirty="0"/>
          </a:p>
        </p:txBody>
      </p:sp>
    </p:spTree>
    <p:extLst>
      <p:ext uri="{BB962C8B-B14F-4D97-AF65-F5344CB8AC3E}">
        <p14:creationId xmlns:p14="http://schemas.microsoft.com/office/powerpoint/2010/main" val="39790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smtClean="0"/>
              <a:t>Placement of students by DCS </a:t>
            </a:r>
          </a:p>
          <a:p>
            <a:pPr lvl="1"/>
            <a:r>
              <a:rPr lang="en-US" b="1" dirty="0" smtClean="0"/>
              <a:t>Remember that DCS can enroll but the school system has the right to place the student in the specific school/program for their success</a:t>
            </a:r>
          </a:p>
          <a:p>
            <a:endParaRPr lang="en-US" b="1" dirty="0" smtClean="0"/>
          </a:p>
          <a:p>
            <a:r>
              <a:rPr lang="en-US" b="1" dirty="0" smtClean="0"/>
              <a:t>Different expectations by schools</a:t>
            </a:r>
          </a:p>
          <a:p>
            <a:pPr lvl="1"/>
            <a:r>
              <a:rPr lang="en-US" b="1" dirty="0" smtClean="0"/>
              <a:t>It is important that consistency happens between schools. </a:t>
            </a:r>
          </a:p>
        </p:txBody>
      </p:sp>
      <p:sp>
        <p:nvSpPr>
          <p:cNvPr id="2" name="Title 1"/>
          <p:cNvSpPr>
            <a:spLocks noGrp="1"/>
          </p:cNvSpPr>
          <p:nvPr>
            <p:ph type="title"/>
          </p:nvPr>
        </p:nvSpPr>
        <p:spPr/>
        <p:txBody>
          <a:bodyPr/>
          <a:lstStyle/>
          <a:p>
            <a:r>
              <a:rPr lang="en-US" b="1" dirty="0" smtClean="0"/>
              <a:t>Attendance Challenges</a:t>
            </a:r>
            <a:endParaRPr lang="en-US" b="1" dirty="0"/>
          </a:p>
        </p:txBody>
      </p:sp>
    </p:spTree>
    <p:extLst>
      <p:ext uri="{BB962C8B-B14F-4D97-AF65-F5344CB8AC3E}">
        <p14:creationId xmlns:p14="http://schemas.microsoft.com/office/powerpoint/2010/main" val="2797383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027612" y="685800"/>
            <a:ext cx="7772400" cy="1470025"/>
          </a:xfrm>
        </p:spPr>
        <p:txBody>
          <a:bodyPr anchor="ctr"/>
          <a:lstStyle/>
          <a:p>
            <a:r>
              <a:rPr lang="en-US" altLang="en-US" sz="4400" b="1" u="sng" dirty="0" smtClean="0">
                <a:solidFill>
                  <a:schemeClr val="tx1"/>
                </a:solidFill>
              </a:rPr>
              <a:t>Student Tracking – </a:t>
            </a:r>
            <a:br>
              <a:rPr lang="en-US" altLang="en-US" sz="4400" b="1" u="sng" dirty="0" smtClean="0">
                <a:solidFill>
                  <a:schemeClr val="tx1"/>
                </a:solidFill>
              </a:rPr>
            </a:br>
            <a:r>
              <a:rPr lang="en-US" altLang="en-US" sz="4400" b="1" u="sng" dirty="0" smtClean="0">
                <a:solidFill>
                  <a:schemeClr val="tx1"/>
                </a:solidFill>
              </a:rPr>
              <a:t>A Timeline</a:t>
            </a:r>
            <a:endParaRPr lang="en-US" altLang="en-US" sz="4400" dirty="0">
              <a:solidFill>
                <a:schemeClr val="tx1"/>
              </a:solidFill>
            </a:endParaRPr>
          </a:p>
        </p:txBody>
      </p:sp>
    </p:spTree>
    <p:extLst>
      <p:ext uri="{BB962C8B-B14F-4D97-AF65-F5344CB8AC3E}">
        <p14:creationId xmlns:p14="http://schemas.microsoft.com/office/powerpoint/2010/main" val="47019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5212" y="-533400"/>
            <a:ext cx="10157354" cy="1397000"/>
          </a:xfrm>
        </p:spPr>
        <p:txBody>
          <a:bodyPr>
            <a:normAutofit/>
          </a:bodyPr>
          <a:lstStyle/>
          <a:p>
            <a:r>
              <a:rPr lang="en-US" b="1" dirty="0"/>
              <a:t>Student Tracking… A Timeline</a:t>
            </a:r>
          </a:p>
        </p:txBody>
      </p:sp>
      <p:sp>
        <p:nvSpPr>
          <p:cNvPr id="7" name="Content Placeholder 2"/>
          <p:cNvSpPr txBox="1">
            <a:spLocks/>
          </p:cNvSpPr>
          <p:nvPr/>
        </p:nvSpPr>
        <p:spPr>
          <a:xfrm>
            <a:off x="989012" y="863600"/>
            <a:ext cx="10233554" cy="59944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dirty="0"/>
              <a:t>Know and understand phases for state reporting    </a:t>
            </a:r>
          </a:p>
          <a:p>
            <a:r>
              <a:rPr lang="en-US" dirty="0"/>
              <a:t> What information is due when and to whom…</a:t>
            </a:r>
          </a:p>
          <a:p>
            <a:pPr marL="109728" indent="0" algn="ctr">
              <a:buNone/>
            </a:pPr>
            <a:r>
              <a:rPr lang="en-US" sz="1900" b="1" i="1" dirty="0">
                <a:solidFill>
                  <a:srgbClr val="00B050"/>
                </a:solidFill>
              </a:rPr>
              <a:t>Many checkpoints highlighted here are ongoing and throughout the entire year!</a:t>
            </a:r>
          </a:p>
          <a:p>
            <a:pPr marL="0" indent="0">
              <a:buNone/>
            </a:pPr>
            <a:endParaRPr lang="en-US" sz="1400" dirty="0"/>
          </a:p>
          <a:p>
            <a:pPr marL="0" indent="0">
              <a:buNone/>
            </a:pPr>
            <a:r>
              <a:rPr lang="en-US" sz="2800" b="1" dirty="0">
                <a:solidFill>
                  <a:srgbClr val="0070C0"/>
                </a:solidFill>
              </a:rPr>
              <a:t>June / July    </a:t>
            </a:r>
            <a:r>
              <a:rPr lang="en-US" sz="2800" dirty="0"/>
              <a:t>Focus on upcoming cohort data.</a:t>
            </a:r>
          </a:p>
          <a:p>
            <a:pPr marL="0" indent="0">
              <a:buNone/>
            </a:pPr>
            <a:r>
              <a:rPr lang="en-US" sz="2800" dirty="0"/>
              <a:t>	Understand your numbers:</a:t>
            </a:r>
          </a:p>
          <a:p>
            <a:pPr lvl="3"/>
            <a:r>
              <a:rPr lang="en-US" sz="2000" dirty="0"/>
              <a:t>Total in cohort</a:t>
            </a:r>
          </a:p>
          <a:p>
            <a:pPr lvl="3"/>
            <a:r>
              <a:rPr lang="en-US" sz="2000" dirty="0"/>
              <a:t>Total withdrawn</a:t>
            </a:r>
          </a:p>
          <a:p>
            <a:pPr lvl="3"/>
            <a:r>
              <a:rPr lang="en-US" sz="2000" dirty="0"/>
              <a:t>Compare EIS Data with </a:t>
            </a:r>
            <a:r>
              <a:rPr lang="en-US" sz="2000" dirty="0" smtClean="0"/>
              <a:t>system </a:t>
            </a:r>
            <a:r>
              <a:rPr lang="en-US" sz="2000" dirty="0"/>
              <a:t>data</a:t>
            </a:r>
          </a:p>
          <a:p>
            <a:pPr lvl="3"/>
            <a:r>
              <a:rPr lang="en-US" sz="2000" dirty="0"/>
              <a:t>Total Comprehensive Development Students (CDC)</a:t>
            </a:r>
          </a:p>
          <a:p>
            <a:pPr lvl="3"/>
            <a:r>
              <a:rPr lang="en-US" sz="2000" dirty="0"/>
              <a:t>Students in Special Education with an IEP</a:t>
            </a:r>
          </a:p>
          <a:p>
            <a:pPr lvl="3"/>
            <a:r>
              <a:rPr lang="en-US" sz="2000" dirty="0"/>
              <a:t>Dropout number</a:t>
            </a:r>
          </a:p>
          <a:p>
            <a:pPr lvl="3"/>
            <a:r>
              <a:rPr lang="en-US" sz="2000" dirty="0"/>
              <a:t>Undocumented students</a:t>
            </a:r>
          </a:p>
          <a:p>
            <a:pPr lvl="3"/>
            <a:r>
              <a:rPr lang="en-US" sz="2000" dirty="0"/>
              <a:t>Valid Court Order	</a:t>
            </a:r>
          </a:p>
          <a:p>
            <a:pPr lvl="3"/>
            <a:r>
              <a:rPr lang="en-US" sz="2000" dirty="0"/>
              <a:t>Preliminary corrections on scheduling concerns</a:t>
            </a:r>
            <a:r>
              <a:rPr lang="en-US" dirty="0"/>
              <a:t>	</a:t>
            </a: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447212" y="3276600"/>
            <a:ext cx="1440393" cy="1414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685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t>Student Tracking… </a:t>
            </a:r>
            <a:r>
              <a:rPr lang="en-US" b="1" dirty="0" smtClean="0"/>
              <a:t/>
            </a:r>
            <a:br>
              <a:rPr lang="en-US" b="1" dirty="0" smtClean="0"/>
            </a:br>
            <a:r>
              <a:rPr lang="en-US" b="1" dirty="0"/>
              <a:t> </a:t>
            </a:r>
            <a:r>
              <a:rPr lang="en-US" b="1" dirty="0" smtClean="0"/>
              <a:t>  A </a:t>
            </a:r>
            <a:r>
              <a:rPr lang="en-US" b="1" dirty="0"/>
              <a:t>Timeline, continued</a:t>
            </a:r>
          </a:p>
        </p:txBody>
      </p:sp>
      <p:sp>
        <p:nvSpPr>
          <p:cNvPr id="4" name="Content Placeholder 2"/>
          <p:cNvSpPr>
            <a:spLocks noGrp="1"/>
          </p:cNvSpPr>
          <p:nvPr>
            <p:ph idx="1"/>
          </p:nvPr>
        </p:nvSpPr>
        <p:spPr>
          <a:xfrm>
            <a:off x="379412" y="1371600"/>
            <a:ext cx="11430000" cy="5638800"/>
          </a:xfrm>
        </p:spPr>
        <p:txBody>
          <a:bodyPr>
            <a:normAutofit fontScale="40000" lnSpcReduction="20000"/>
          </a:bodyPr>
          <a:lstStyle/>
          <a:p>
            <a:pPr marL="0" indent="0">
              <a:buNone/>
            </a:pPr>
            <a:r>
              <a:rPr lang="en-US" sz="2400" dirty="0">
                <a:latin typeface="Open Sans" panose="020B0606030504020204" pitchFamily="34" charset="0"/>
                <a:ea typeface="Open Sans" panose="020B0606030504020204" pitchFamily="34" charset="0"/>
                <a:cs typeface="Open Sans" panose="020B0606030504020204" pitchFamily="34" charset="0"/>
              </a:rPr>
              <a:t>	</a:t>
            </a:r>
            <a:endParaRPr lang="en-US" sz="2000" dirty="0"/>
          </a:p>
          <a:p>
            <a:pPr marL="0" indent="0">
              <a:buNone/>
            </a:pPr>
            <a:r>
              <a:rPr lang="en-US" sz="4500" b="1" dirty="0">
                <a:solidFill>
                  <a:srgbClr val="0070C0"/>
                </a:solidFill>
              </a:rPr>
              <a:t>August       	</a:t>
            </a:r>
            <a:r>
              <a:rPr lang="en-US" sz="4500" dirty="0"/>
              <a:t>Identify “at-risk” students who need immediate intervention… 	</a:t>
            </a:r>
            <a:r>
              <a:rPr lang="en-US" sz="4500" b="1" i="1" dirty="0">
                <a:solidFill>
                  <a:srgbClr val="0070C0"/>
                </a:solidFill>
              </a:rPr>
              <a:t> </a:t>
            </a:r>
          </a:p>
          <a:p>
            <a:pPr marL="0" indent="0">
              <a:buNone/>
            </a:pPr>
            <a:r>
              <a:rPr lang="en-US" sz="2500" b="1" i="1" dirty="0">
                <a:solidFill>
                  <a:srgbClr val="0070C0"/>
                </a:solidFill>
              </a:rPr>
              <a:t>(ongoing) </a:t>
            </a:r>
            <a:r>
              <a:rPr lang="en-US" sz="4500" dirty="0"/>
              <a:t>	     		(Adult High School Candidates):</a:t>
            </a:r>
          </a:p>
          <a:p>
            <a:pPr lvl="8"/>
            <a:r>
              <a:rPr lang="en-US" sz="4000" dirty="0"/>
              <a:t>Have struggled in the past</a:t>
            </a:r>
          </a:p>
          <a:p>
            <a:pPr lvl="8"/>
            <a:r>
              <a:rPr lang="en-US" sz="4000" dirty="0"/>
              <a:t>Will turn 18 </a:t>
            </a:r>
          </a:p>
          <a:p>
            <a:pPr lvl="8"/>
            <a:r>
              <a:rPr lang="en-US" sz="4000" dirty="0"/>
              <a:t>Could graduate early (hardship)</a:t>
            </a:r>
          </a:p>
          <a:p>
            <a:pPr lvl="8"/>
            <a:r>
              <a:rPr lang="en-US" sz="4000" dirty="0"/>
              <a:t>Credit Deficient</a:t>
            </a:r>
          </a:p>
          <a:p>
            <a:pPr lvl="8"/>
            <a:r>
              <a:rPr lang="en-US" sz="4000" dirty="0"/>
              <a:t>Attendance Concerns</a:t>
            </a:r>
          </a:p>
          <a:p>
            <a:pPr lvl="5"/>
            <a:r>
              <a:rPr lang="en-US" sz="4500" dirty="0">
                <a:latin typeface="Open Sans" panose="020B0606030504020204" pitchFamily="34" charset="0"/>
                <a:ea typeface="Open Sans" panose="020B0606030504020204" pitchFamily="34" charset="0"/>
                <a:cs typeface="Open Sans" panose="020B0606030504020204" pitchFamily="34" charset="0"/>
              </a:rPr>
              <a:t>Finalize previous years’ graduates and document appeals</a:t>
            </a:r>
            <a:endParaRPr lang="en-US" sz="4000" dirty="0">
              <a:latin typeface="Open Sans" panose="020B0606030504020204" pitchFamily="34" charset="0"/>
              <a:ea typeface="Open Sans" panose="020B0606030504020204" pitchFamily="34" charset="0"/>
              <a:cs typeface="Open Sans" panose="020B0606030504020204" pitchFamily="34" charset="0"/>
            </a:endParaRPr>
          </a:p>
          <a:p>
            <a:pPr lvl="5"/>
            <a:r>
              <a:rPr lang="en-US" sz="4500" dirty="0">
                <a:latin typeface="Open Sans" panose="020B0606030504020204" pitchFamily="34" charset="0"/>
                <a:ea typeface="Open Sans" panose="020B0606030504020204" pitchFamily="34" charset="0"/>
                <a:cs typeface="Open Sans" panose="020B0606030504020204" pitchFamily="34" charset="0"/>
              </a:rPr>
              <a:t>Trouble-shoot scheduling concerns with the assistance of counselors</a:t>
            </a:r>
          </a:p>
          <a:p>
            <a:pPr lvl="5"/>
            <a:r>
              <a:rPr lang="en-US" sz="4500" dirty="0">
                <a:latin typeface="Open Sans" panose="020B0606030504020204" pitchFamily="34" charset="0"/>
                <a:ea typeface="Open Sans" panose="020B0606030504020204" pitchFamily="34" charset="0"/>
                <a:cs typeface="Open Sans" panose="020B0606030504020204" pitchFamily="34" charset="0"/>
              </a:rPr>
              <a:t>Collect “no-show” listing and investigate (home-visits)</a:t>
            </a:r>
          </a:p>
          <a:p>
            <a:pPr lvl="5"/>
            <a:r>
              <a:rPr lang="en-US" sz="4500" dirty="0">
                <a:latin typeface="Open Sans" panose="020B0606030504020204" pitchFamily="34" charset="0"/>
                <a:ea typeface="Open Sans" panose="020B0606030504020204" pitchFamily="34" charset="0"/>
                <a:cs typeface="Open Sans" panose="020B0606030504020204" pitchFamily="34" charset="0"/>
              </a:rPr>
              <a:t>Acquire documentation of enrollment from another institution (no-shows and withdraws)</a:t>
            </a:r>
          </a:p>
          <a:p>
            <a:pPr lvl="5"/>
            <a:r>
              <a:rPr lang="en-US" sz="4500" dirty="0">
                <a:latin typeface="Open Sans" panose="020B0606030504020204" pitchFamily="34" charset="0"/>
                <a:ea typeface="Open Sans" panose="020B0606030504020204" pitchFamily="34" charset="0"/>
                <a:cs typeface="Open Sans" panose="020B0606030504020204" pitchFamily="34" charset="0"/>
              </a:rPr>
              <a:t>Begin weekly attendance meetings with stakeholder team</a:t>
            </a:r>
          </a:p>
          <a:p>
            <a:pPr marL="2286000" lvl="5" indent="0">
              <a:buNone/>
            </a:pPr>
            <a:r>
              <a:rPr lang="en-US" sz="4500" dirty="0">
                <a:latin typeface="Open Sans" panose="020B0606030504020204" pitchFamily="34" charset="0"/>
                <a:ea typeface="Open Sans" panose="020B0606030504020204" pitchFamily="34" charset="0"/>
                <a:cs typeface="Open Sans" panose="020B0606030504020204" pitchFamily="34" charset="0"/>
              </a:rPr>
              <a:t>	Grad Coach, Counselor, Administrator, Attendance Personnel, etc.</a:t>
            </a:r>
          </a:p>
          <a:p>
            <a:pPr lvl="5"/>
            <a:r>
              <a:rPr lang="en-US" sz="4500" dirty="0">
                <a:latin typeface="Open Sans" panose="020B0606030504020204" pitchFamily="34" charset="0"/>
                <a:ea typeface="Open Sans" panose="020B0606030504020204" pitchFamily="34" charset="0"/>
                <a:cs typeface="Open Sans" panose="020B0606030504020204" pitchFamily="34" charset="0"/>
              </a:rPr>
              <a:t>Establish guidelines and protocol for at-risk awareness between teachers and stakeholder team </a:t>
            </a:r>
          </a:p>
          <a:p>
            <a:pPr lvl="5"/>
            <a:r>
              <a:rPr lang="en-US" sz="4500" dirty="0">
                <a:latin typeface="Open Sans" panose="020B0606030504020204" pitchFamily="34" charset="0"/>
                <a:ea typeface="Open Sans" panose="020B0606030504020204" pitchFamily="34" charset="0"/>
                <a:cs typeface="Open Sans" panose="020B0606030504020204" pitchFamily="34" charset="0"/>
              </a:rPr>
              <a:t>Establish communication with newly identified at-risk students</a:t>
            </a:r>
          </a:p>
          <a:p>
            <a:pPr marL="2286000" lvl="5" indent="0">
              <a:buNone/>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8110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2" y="533400"/>
            <a:ext cx="11125200" cy="6324600"/>
          </a:xfrm>
        </p:spPr>
        <p:txBody>
          <a:bodyPr>
            <a:normAutofit fontScale="92500" lnSpcReduction="10000"/>
          </a:bodyPr>
          <a:lstStyle/>
          <a:p>
            <a:pPr marL="0" indent="0">
              <a:buNone/>
            </a:pPr>
            <a:r>
              <a:rPr lang="en-US" sz="3200" dirty="0">
                <a:solidFill>
                  <a:srgbClr val="0070C0"/>
                </a:solidFill>
              </a:rPr>
              <a:t>September</a:t>
            </a:r>
          </a:p>
          <a:p>
            <a:pPr lvl="4">
              <a:buClrTx/>
              <a:buFont typeface="Arial" panose="020B0604020202020204" pitchFamily="34" charset="0"/>
              <a:buChar char="•"/>
            </a:pPr>
            <a:r>
              <a:rPr lang="en-US" sz="2400" dirty="0"/>
              <a:t>Maintain Failure and Attendance Reporting </a:t>
            </a:r>
          </a:p>
          <a:p>
            <a:pPr lvl="4">
              <a:buClrTx/>
              <a:buFont typeface="Arial" panose="020B0604020202020204" pitchFamily="34" charset="0"/>
              <a:buChar char="•"/>
            </a:pPr>
            <a:r>
              <a:rPr lang="en-US" sz="2400" dirty="0"/>
              <a:t>Conference with students needing additional assistance when struggling academically</a:t>
            </a:r>
          </a:p>
          <a:p>
            <a:pPr lvl="4">
              <a:buClrTx/>
              <a:buFont typeface="Arial" panose="020B0604020202020204" pitchFamily="34" charset="0"/>
              <a:buChar char="•"/>
            </a:pPr>
            <a:r>
              <a:rPr lang="en-US" sz="2400" dirty="0"/>
              <a:t>Identify students that need court-assisted interventions; communicate</a:t>
            </a:r>
          </a:p>
          <a:p>
            <a:pPr lvl="4">
              <a:buClrTx/>
              <a:buFont typeface="Arial" panose="020B0604020202020204" pitchFamily="34" charset="0"/>
              <a:buChar char="•"/>
            </a:pPr>
            <a:r>
              <a:rPr lang="en-US" sz="2400" dirty="0"/>
              <a:t>Review grades and assignments for potential failures prior to grade reporting; intervene when appropriate</a:t>
            </a:r>
          </a:p>
          <a:p>
            <a:pPr lvl="4">
              <a:buClrTx/>
              <a:buFont typeface="Arial" panose="020B0604020202020204" pitchFamily="34" charset="0"/>
              <a:buChar char="•"/>
            </a:pPr>
            <a:r>
              <a:rPr lang="en-US" sz="2400" dirty="0"/>
              <a:t>ACT Awareness --- how to enroll for testing, deadlines, </a:t>
            </a:r>
            <a:r>
              <a:rPr lang="en-US" sz="2400" dirty="0" smtClean="0"/>
              <a:t>etc. Identify students needing to take initial ACT and Civics</a:t>
            </a:r>
          </a:p>
          <a:p>
            <a:pPr lvl="4">
              <a:buClrTx/>
              <a:buFont typeface="Arial" panose="020B0604020202020204" pitchFamily="34" charset="0"/>
              <a:buChar char="•"/>
            </a:pPr>
            <a:r>
              <a:rPr lang="en-US" sz="2400" dirty="0" smtClean="0"/>
              <a:t>PROGRESS </a:t>
            </a:r>
            <a:r>
              <a:rPr lang="en-US" sz="2400" dirty="0"/>
              <a:t>REPORTS!</a:t>
            </a:r>
          </a:p>
          <a:p>
            <a:pPr lvl="4">
              <a:buClrTx/>
              <a:buFont typeface="Arial" panose="020B0604020202020204" pitchFamily="34" charset="0"/>
              <a:buChar char="•"/>
            </a:pPr>
            <a:r>
              <a:rPr lang="en-US" sz="2400" dirty="0"/>
              <a:t>TN Promise Awareness and other scholarship opportunities:</a:t>
            </a:r>
          </a:p>
          <a:p>
            <a:pPr lvl="5"/>
            <a:r>
              <a:rPr lang="en-US" sz="2400" dirty="0"/>
              <a:t>Technical Schools, 2-year/4-year institutions, etc. --- assist counselors.</a:t>
            </a:r>
          </a:p>
          <a:p>
            <a:pPr lvl="4">
              <a:buClrTx/>
              <a:buFont typeface="Arial" panose="020B0604020202020204" pitchFamily="34" charset="0"/>
              <a:buChar char="•"/>
            </a:pPr>
            <a:r>
              <a:rPr lang="en-US" sz="2400" dirty="0" smtClean="0"/>
              <a:t>Refer </a:t>
            </a:r>
            <a:r>
              <a:rPr lang="en-US" sz="2400" dirty="0"/>
              <a:t>to S.T.A.R.S. liaison, if warranted</a:t>
            </a:r>
          </a:p>
          <a:p>
            <a:pPr lvl="4">
              <a:buClrTx/>
              <a:buFont typeface="Arial" panose="020B0604020202020204" pitchFamily="34" charset="0"/>
              <a:buChar char="•"/>
            </a:pPr>
            <a:r>
              <a:rPr lang="en-US" sz="2400" dirty="0" smtClean="0"/>
              <a:t>Parent </a:t>
            </a:r>
            <a:r>
              <a:rPr lang="en-US" sz="2400" dirty="0"/>
              <a:t>- Teacher Conferences</a:t>
            </a:r>
          </a:p>
          <a:p>
            <a:pPr lvl="4">
              <a:buClrTx/>
              <a:buFont typeface="Arial" panose="020B0604020202020204" pitchFamily="34" charset="0"/>
              <a:buChar char="•"/>
            </a:pPr>
            <a:endParaRPr lang="en-US" sz="1900" dirty="0"/>
          </a:p>
          <a:p>
            <a:pPr lvl="4">
              <a:buClrTx/>
              <a:buFont typeface="Arial" panose="020B0604020202020204" pitchFamily="34" charset="0"/>
              <a:buChar char="•"/>
            </a:pPr>
            <a:endParaRPr lang="en-US" sz="1900" dirty="0"/>
          </a:p>
          <a:p>
            <a:endParaRPr lang="en-US" dirty="0"/>
          </a:p>
        </p:txBody>
      </p:sp>
    </p:spTree>
    <p:extLst>
      <p:ext uri="{BB962C8B-B14F-4D97-AF65-F5344CB8AC3E}">
        <p14:creationId xmlns:p14="http://schemas.microsoft.com/office/powerpoint/2010/main" val="155383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381000"/>
            <a:ext cx="10742851" cy="5638800"/>
          </a:xfrm>
        </p:spPr>
        <p:txBody>
          <a:bodyPr>
            <a:normAutofit/>
          </a:bodyPr>
          <a:lstStyle/>
          <a:p>
            <a:pPr marL="0" indent="0">
              <a:buNone/>
            </a:pPr>
            <a:r>
              <a:rPr lang="en-US" dirty="0">
                <a:solidFill>
                  <a:srgbClr val="0070C0"/>
                </a:solidFill>
              </a:rPr>
              <a:t>October</a:t>
            </a:r>
          </a:p>
          <a:p>
            <a:pPr lvl="4">
              <a:buClrTx/>
              <a:buFont typeface="Arial" panose="020B0604020202020204" pitchFamily="34" charset="0"/>
              <a:buChar char="•"/>
            </a:pPr>
            <a:r>
              <a:rPr lang="en-US" sz="2400" dirty="0"/>
              <a:t>REPORT CARDS!</a:t>
            </a:r>
          </a:p>
          <a:p>
            <a:pPr lvl="4">
              <a:buClrTx/>
              <a:buFont typeface="Arial" panose="020B0604020202020204" pitchFamily="34" charset="0"/>
              <a:buChar char="•"/>
            </a:pPr>
            <a:r>
              <a:rPr lang="en-US" sz="2400" dirty="0"/>
              <a:t>Identify students who received failing </a:t>
            </a:r>
            <a:r>
              <a:rPr lang="en-US" sz="2400" dirty="0" smtClean="0"/>
              <a:t>grades</a:t>
            </a:r>
            <a:r>
              <a:rPr lang="en-US" sz="2400" dirty="0"/>
              <a:t> </a:t>
            </a:r>
            <a:r>
              <a:rPr lang="en-US" sz="2400" dirty="0" smtClean="0"/>
              <a:t>and meet</a:t>
            </a:r>
            <a:endParaRPr lang="en-US" sz="2400" dirty="0"/>
          </a:p>
          <a:p>
            <a:pPr lvl="4">
              <a:buClrTx/>
              <a:buFont typeface="Arial" panose="020B0604020202020204" pitchFamily="34" charset="0"/>
              <a:buChar char="•"/>
            </a:pPr>
            <a:r>
              <a:rPr lang="en-US" sz="2400" dirty="0"/>
              <a:t>Contact no-shows from Parent – Teacher </a:t>
            </a:r>
            <a:r>
              <a:rPr lang="en-US" sz="2400" dirty="0" smtClean="0"/>
              <a:t>Conferences</a:t>
            </a:r>
            <a:endParaRPr lang="en-US" sz="2400" dirty="0"/>
          </a:p>
          <a:p>
            <a:pPr lvl="4">
              <a:buClrTx/>
              <a:buFont typeface="Arial" panose="020B0604020202020204" pitchFamily="34" charset="0"/>
              <a:buChar char="•"/>
            </a:pPr>
            <a:r>
              <a:rPr lang="en-US" sz="2400" dirty="0"/>
              <a:t>Review AHS attendees and obtain update on progress.  Ensure proper documentation is obtained and uploaded to the state</a:t>
            </a:r>
          </a:p>
          <a:p>
            <a:pPr lvl="4">
              <a:buClrTx/>
              <a:buFont typeface="Arial" panose="020B0604020202020204" pitchFamily="34" charset="0"/>
              <a:buChar char="•"/>
            </a:pPr>
            <a:r>
              <a:rPr lang="en-US" sz="2400" dirty="0"/>
              <a:t>INTERSESSION (Remediation to address students who failed a class(s)</a:t>
            </a:r>
          </a:p>
          <a:p>
            <a:pPr lvl="4">
              <a:buClrTx/>
              <a:buFont typeface="Arial" panose="020B0604020202020204" pitchFamily="34" charset="0"/>
              <a:buChar char="•"/>
            </a:pPr>
            <a:r>
              <a:rPr lang="en-US" sz="2400" dirty="0"/>
              <a:t>Revoke driving privileges (permits) due to academics / attendance </a:t>
            </a:r>
            <a:r>
              <a:rPr lang="en-US" sz="2400" dirty="0" smtClean="0"/>
              <a:t>concerns</a:t>
            </a:r>
            <a:endParaRPr lang="en-US" sz="2400" dirty="0"/>
          </a:p>
          <a:p>
            <a:pPr lvl="4">
              <a:buClrTx/>
              <a:buFont typeface="Arial" panose="020B0604020202020204" pitchFamily="34" charset="0"/>
              <a:buChar char="•"/>
            </a:pPr>
            <a:r>
              <a:rPr lang="en-US" sz="2400" dirty="0"/>
              <a:t>Preliminary cohort check for proper coding </a:t>
            </a:r>
          </a:p>
          <a:p>
            <a:endParaRPr lang="en-US" dirty="0"/>
          </a:p>
        </p:txBody>
      </p:sp>
    </p:spTree>
    <p:extLst>
      <p:ext uri="{BB962C8B-B14F-4D97-AF65-F5344CB8AC3E}">
        <p14:creationId xmlns:p14="http://schemas.microsoft.com/office/powerpoint/2010/main" val="2698796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412" y="609600"/>
            <a:ext cx="11277600" cy="4470400"/>
          </a:xfrm>
        </p:spPr>
        <p:txBody>
          <a:bodyPr>
            <a:normAutofit/>
          </a:bodyPr>
          <a:lstStyle/>
          <a:p>
            <a:pPr marL="0" indent="0">
              <a:buNone/>
            </a:pPr>
            <a:r>
              <a:rPr lang="en-US" sz="3200" dirty="0">
                <a:solidFill>
                  <a:srgbClr val="0070C0"/>
                </a:solidFill>
              </a:rPr>
              <a:t>November/December</a:t>
            </a:r>
          </a:p>
          <a:p>
            <a:pPr lvl="4">
              <a:buClrTx/>
              <a:buFont typeface="Arial" panose="020B0604020202020204" pitchFamily="34" charset="0"/>
              <a:buChar char="•"/>
            </a:pPr>
            <a:r>
              <a:rPr lang="en-US" sz="2400" dirty="0"/>
              <a:t>Progress Reports</a:t>
            </a:r>
          </a:p>
          <a:p>
            <a:pPr lvl="4">
              <a:buClrTx/>
              <a:buFont typeface="Arial" panose="020B0604020202020204" pitchFamily="34" charset="0"/>
              <a:buChar char="•"/>
            </a:pPr>
            <a:r>
              <a:rPr lang="en-US" sz="2400" dirty="0"/>
              <a:t>Consultation with students in preparation for upcoming mid-terms, finals, EOC, TN Ready, etc. </a:t>
            </a:r>
            <a:r>
              <a:rPr lang="en-US" sz="2400" dirty="0" smtClean="0"/>
              <a:t>assessments</a:t>
            </a:r>
          </a:p>
          <a:p>
            <a:pPr lvl="4">
              <a:buClrTx/>
              <a:buFont typeface="Arial" panose="020B0604020202020204" pitchFamily="34" charset="0"/>
              <a:buChar char="•"/>
            </a:pPr>
            <a:r>
              <a:rPr lang="en-US" sz="2400" dirty="0" smtClean="0"/>
              <a:t>Review out of zone placements</a:t>
            </a:r>
            <a:endParaRPr lang="en-US" sz="2400" dirty="0"/>
          </a:p>
          <a:p>
            <a:pPr lvl="4">
              <a:buClrTx/>
              <a:buFont typeface="Arial" panose="020B0604020202020204" pitchFamily="34" charset="0"/>
              <a:buChar char="•"/>
            </a:pPr>
            <a:r>
              <a:rPr lang="en-US" sz="2400" dirty="0"/>
              <a:t>Seek additional professional development for current “best practice” implementation</a:t>
            </a:r>
          </a:p>
        </p:txBody>
      </p:sp>
    </p:spTree>
    <p:extLst>
      <p:ext uri="{BB962C8B-B14F-4D97-AF65-F5344CB8AC3E}">
        <p14:creationId xmlns:p14="http://schemas.microsoft.com/office/powerpoint/2010/main" val="395299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3200" b="1" dirty="0">
                <a:solidFill>
                  <a:srgbClr val="0070C0"/>
                </a:solidFill>
              </a:rPr>
              <a:t>January / February </a:t>
            </a:r>
            <a:r>
              <a:rPr lang="en-US" dirty="0"/>
              <a:t>		</a:t>
            </a:r>
          </a:p>
          <a:p>
            <a:pPr lvl="5"/>
            <a:r>
              <a:rPr lang="en-US" sz="2400" dirty="0"/>
              <a:t>Finalize cohort data and list</a:t>
            </a:r>
          </a:p>
          <a:p>
            <a:pPr lvl="5"/>
            <a:r>
              <a:rPr lang="en-US" sz="2400" dirty="0"/>
              <a:t>Retrieve documents to show records released</a:t>
            </a:r>
          </a:p>
          <a:p>
            <a:pPr marL="0" indent="0">
              <a:buNone/>
            </a:pPr>
            <a:r>
              <a:rPr lang="en-US" sz="2200" dirty="0"/>
              <a:t>		</a:t>
            </a:r>
          </a:p>
          <a:p>
            <a:pPr marL="0" indent="0" algn="ctr">
              <a:buNone/>
            </a:pPr>
            <a:r>
              <a:rPr lang="en-US" sz="4000" b="1" i="1" dirty="0">
                <a:latin typeface="Goudy Stout" panose="0202090407030B020401" pitchFamily="18" charset="0"/>
              </a:rPr>
              <a:t>Account  for </a:t>
            </a:r>
          </a:p>
          <a:p>
            <a:pPr marL="0" indent="0" algn="ctr">
              <a:buNone/>
            </a:pPr>
            <a:r>
              <a:rPr lang="en-US" sz="4000" b="1" i="1" dirty="0">
                <a:latin typeface="Goudy Stout" panose="0202090407030B020401" pitchFamily="18" charset="0"/>
              </a:rPr>
              <a:t>EVERY STUDENT!</a:t>
            </a:r>
            <a:r>
              <a:rPr lang="en-US" sz="2600" b="1" i="1" dirty="0">
                <a:latin typeface="Goudy Stout" panose="0202090407030B020401" pitchFamily="18" charset="0"/>
              </a:rPr>
              <a:t>	</a:t>
            </a:r>
            <a:endParaRPr lang="en-US" dirty="0">
              <a:latin typeface="Goudy Stout" panose="0202090407030B020401" pitchFamily="18" charset="0"/>
            </a:endParaRPr>
          </a:p>
        </p:txBody>
      </p:sp>
      <p:sp>
        <p:nvSpPr>
          <p:cNvPr id="4" name="Title 2"/>
          <p:cNvSpPr>
            <a:spLocks noGrp="1"/>
          </p:cNvSpPr>
          <p:nvPr>
            <p:ph type="title"/>
          </p:nvPr>
        </p:nvSpPr>
        <p:spPr/>
        <p:txBody>
          <a:bodyPr>
            <a:normAutofit/>
          </a:bodyPr>
          <a:lstStyle/>
          <a:p>
            <a:r>
              <a:rPr lang="en-US" dirty="0"/>
              <a:t>Student Tracking… </a:t>
            </a:r>
            <a:r>
              <a:rPr lang="en-US" dirty="0" smtClean="0"/>
              <a:t/>
            </a:r>
            <a:br>
              <a:rPr lang="en-US" dirty="0" smtClean="0"/>
            </a:br>
            <a:r>
              <a:rPr lang="en-US" dirty="0"/>
              <a:t> </a:t>
            </a:r>
            <a:r>
              <a:rPr lang="en-US" dirty="0" smtClean="0"/>
              <a:t>  A </a:t>
            </a:r>
            <a:r>
              <a:rPr lang="en-US" dirty="0"/>
              <a:t>Timeline, continued</a:t>
            </a:r>
          </a:p>
        </p:txBody>
      </p:sp>
    </p:spTree>
    <p:extLst>
      <p:ext uri="{BB962C8B-B14F-4D97-AF65-F5344CB8AC3E}">
        <p14:creationId xmlns:p14="http://schemas.microsoft.com/office/powerpoint/2010/main" val="1673332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17309" y="76200"/>
            <a:ext cx="10157354" cy="1219200"/>
          </a:xfrm>
        </p:spPr>
        <p:txBody>
          <a:bodyPr>
            <a:normAutofit fontScale="90000"/>
          </a:bodyPr>
          <a:lstStyle/>
          <a:p>
            <a:r>
              <a:rPr lang="en-US" b="1" dirty="0"/>
              <a:t>Student Tracking… </a:t>
            </a:r>
            <a:r>
              <a:rPr lang="en-US" b="1" dirty="0" smtClean="0"/>
              <a:t/>
            </a:r>
            <a:br>
              <a:rPr lang="en-US" b="1" dirty="0" smtClean="0"/>
            </a:br>
            <a:r>
              <a:rPr lang="en-US" b="1" dirty="0"/>
              <a:t> </a:t>
            </a:r>
            <a:r>
              <a:rPr lang="en-US" b="1" dirty="0" smtClean="0"/>
              <a:t>  A </a:t>
            </a:r>
            <a:r>
              <a:rPr lang="en-US" b="1" dirty="0"/>
              <a:t>Timeline, continued</a:t>
            </a:r>
          </a:p>
        </p:txBody>
      </p:sp>
      <p:sp>
        <p:nvSpPr>
          <p:cNvPr id="8" name="Content Placeholder 2"/>
          <p:cNvSpPr>
            <a:spLocks noGrp="1"/>
          </p:cNvSpPr>
          <p:nvPr>
            <p:ph idx="1"/>
          </p:nvPr>
        </p:nvSpPr>
        <p:spPr>
          <a:xfrm>
            <a:off x="455612" y="1295400"/>
            <a:ext cx="11733213" cy="5562600"/>
          </a:xfrm>
        </p:spPr>
        <p:txBody>
          <a:bodyPr>
            <a:noAutofit/>
          </a:bodyPr>
          <a:lstStyle/>
          <a:p>
            <a:pPr marL="0" indent="0">
              <a:buNone/>
            </a:pPr>
            <a:endParaRPr lang="en-US" sz="700" dirty="0"/>
          </a:p>
          <a:p>
            <a:pPr marL="0" indent="0">
              <a:buNone/>
            </a:pPr>
            <a:r>
              <a:rPr lang="en-US" sz="2000" b="1" dirty="0">
                <a:solidFill>
                  <a:srgbClr val="0070C0"/>
                </a:solidFill>
              </a:rPr>
              <a:t>March/April  </a:t>
            </a:r>
            <a:r>
              <a:rPr lang="en-US" sz="2000" dirty="0"/>
              <a:t>    	</a:t>
            </a:r>
            <a:r>
              <a:rPr lang="en-US" sz="2000" dirty="0" smtClean="0"/>
              <a:t>Cohort </a:t>
            </a:r>
            <a:r>
              <a:rPr lang="en-US" sz="2000" dirty="0"/>
              <a:t>list </a:t>
            </a:r>
            <a:r>
              <a:rPr lang="en-US" sz="2000" dirty="0" smtClean="0"/>
              <a:t>perfected</a:t>
            </a:r>
            <a:r>
              <a:rPr lang="en-US" sz="2000" dirty="0"/>
              <a:t>		         				     	     </a:t>
            </a:r>
            <a:r>
              <a:rPr lang="en-US" sz="2000" dirty="0" smtClean="0"/>
              <a:t>      </a:t>
            </a:r>
            <a:r>
              <a:rPr lang="en-US" sz="2000" u="sng" dirty="0" smtClean="0"/>
              <a:t>Monitor </a:t>
            </a:r>
            <a:endParaRPr lang="en-US" sz="2000" u="sng" dirty="0"/>
          </a:p>
          <a:p>
            <a:pPr lvl="8"/>
            <a:r>
              <a:rPr lang="en-US" sz="2000" dirty="0"/>
              <a:t>In-house students </a:t>
            </a:r>
          </a:p>
          <a:p>
            <a:pPr lvl="8"/>
            <a:r>
              <a:rPr lang="en-US" sz="2000" dirty="0"/>
              <a:t>Those in intervention programs </a:t>
            </a:r>
          </a:p>
          <a:p>
            <a:pPr lvl="8"/>
            <a:r>
              <a:rPr lang="en-US" sz="2000" dirty="0"/>
              <a:t>AHS, G.O.T. labs, </a:t>
            </a:r>
            <a:r>
              <a:rPr lang="en-US" sz="2000" dirty="0" smtClean="0"/>
              <a:t>Additional </a:t>
            </a:r>
            <a:r>
              <a:rPr lang="en-US" sz="2000" dirty="0"/>
              <a:t>Block, etc</a:t>
            </a:r>
            <a:r>
              <a:rPr lang="en-US" sz="2000" dirty="0" smtClean="0"/>
              <a:t>.</a:t>
            </a:r>
          </a:p>
          <a:p>
            <a:pPr lvl="8"/>
            <a:r>
              <a:rPr lang="en-US" sz="2000" dirty="0" smtClean="0"/>
              <a:t>ACT and Civics</a:t>
            </a:r>
            <a:endParaRPr lang="en-US" sz="2000" dirty="0"/>
          </a:p>
          <a:p>
            <a:pPr marL="0" indent="0">
              <a:buNone/>
            </a:pPr>
            <a:r>
              <a:rPr lang="en-US" sz="2000" b="1" dirty="0" smtClean="0">
                <a:solidFill>
                  <a:srgbClr val="0070C0"/>
                </a:solidFill>
              </a:rPr>
              <a:t>May/June</a:t>
            </a:r>
            <a:r>
              <a:rPr lang="en-US" sz="2000" dirty="0"/>
              <a:t>	     	Update list of early completers</a:t>
            </a:r>
          </a:p>
          <a:p>
            <a:pPr marL="0" indent="0">
              <a:buNone/>
            </a:pPr>
            <a:r>
              <a:rPr lang="en-US" sz="2000" dirty="0"/>
              <a:t>		    	Maintain close contact with high-risk seniors; </a:t>
            </a:r>
          </a:p>
          <a:p>
            <a:pPr marL="0" indent="0">
              <a:buNone/>
            </a:pPr>
            <a:r>
              <a:rPr lang="en-US" sz="2000" dirty="0"/>
              <a:t>		     	  insure completion</a:t>
            </a:r>
            <a:r>
              <a:rPr lang="en-US" sz="2000" dirty="0" smtClean="0"/>
              <a:t>.</a:t>
            </a:r>
            <a:endParaRPr lang="en-US" sz="1200" dirty="0"/>
          </a:p>
          <a:p>
            <a:pPr marL="0" indent="0">
              <a:buNone/>
            </a:pPr>
            <a:r>
              <a:rPr lang="en-US" sz="2000" b="1" dirty="0">
                <a:solidFill>
                  <a:srgbClr val="0070C0"/>
                </a:solidFill>
              </a:rPr>
              <a:t>July/August</a:t>
            </a:r>
            <a:r>
              <a:rPr lang="en-US" sz="1400" dirty="0"/>
              <a:t>	     	</a:t>
            </a:r>
            <a:r>
              <a:rPr lang="en-US" sz="2000" dirty="0"/>
              <a:t>Submit summer-school completer documentation to </a:t>
            </a:r>
            <a:r>
              <a:rPr lang="en-US" sz="2000" dirty="0" smtClean="0"/>
              <a:t>state</a:t>
            </a:r>
            <a:r>
              <a:rPr lang="en-US" sz="1200" b="1" dirty="0">
                <a:solidFill>
                  <a:srgbClr val="0070C0"/>
                </a:solidFill>
              </a:rPr>
              <a:t>	</a:t>
            </a:r>
          </a:p>
          <a:p>
            <a:pPr marL="0" indent="0" algn="ctr">
              <a:buNone/>
            </a:pPr>
            <a:r>
              <a:rPr lang="en-US" sz="2000" b="1" i="1" dirty="0">
                <a:solidFill>
                  <a:srgbClr val="00B050"/>
                </a:solidFill>
              </a:rPr>
              <a:t>      </a:t>
            </a:r>
            <a:r>
              <a:rPr lang="en-US" b="1" i="1" dirty="0">
                <a:solidFill>
                  <a:srgbClr val="00B050"/>
                </a:solidFill>
                <a:latin typeface="MS PGothic" panose="020B0600070205080204" pitchFamily="34" charset="-128"/>
                <a:ea typeface="MS PGothic" panose="020B0600070205080204" pitchFamily="34" charset="-128"/>
              </a:rPr>
              <a:t>Work Closely with Registrars and SIS Coordinator Specialist!</a:t>
            </a:r>
            <a:r>
              <a:rPr lang="en-US" sz="2000" dirty="0">
                <a:solidFill>
                  <a:srgbClr val="00B050"/>
                </a:solidFill>
              </a:rPr>
              <a:t>	</a:t>
            </a:r>
          </a:p>
        </p:txBody>
      </p:sp>
    </p:spTree>
    <p:extLst>
      <p:ext uri="{BB962C8B-B14F-4D97-AF65-F5344CB8AC3E}">
        <p14:creationId xmlns:p14="http://schemas.microsoft.com/office/powerpoint/2010/main" val="404937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561012" y="609600"/>
            <a:ext cx="7772400" cy="1470025"/>
          </a:xfrm>
        </p:spPr>
        <p:txBody>
          <a:bodyPr anchor="ctr"/>
          <a:lstStyle/>
          <a:p>
            <a:r>
              <a:rPr lang="en-US" altLang="en-US" sz="4400" b="1" u="sng" dirty="0" smtClean="0">
                <a:solidFill>
                  <a:schemeClr val="tx1"/>
                </a:solidFill>
              </a:rPr>
              <a:t>Graduation Coach</a:t>
            </a:r>
            <a:r>
              <a:rPr lang="en-US" altLang="en-US" sz="4400" dirty="0" smtClean="0">
                <a:solidFill>
                  <a:schemeClr val="tx1"/>
                </a:solidFill>
              </a:rPr>
              <a:t> </a:t>
            </a:r>
            <a:endParaRPr lang="en-US" altLang="en-US" sz="4400" dirty="0">
              <a:solidFill>
                <a:schemeClr val="tx1"/>
              </a:solidFill>
            </a:endParaRPr>
          </a:p>
        </p:txBody>
      </p:sp>
      <p:sp>
        <p:nvSpPr>
          <p:cNvPr id="2051" name="Rectangle 3"/>
          <p:cNvSpPr>
            <a:spLocks noGrp="1" noChangeArrowheads="1"/>
          </p:cNvSpPr>
          <p:nvPr>
            <p:ph type="subTitle" idx="1"/>
          </p:nvPr>
        </p:nvSpPr>
        <p:spPr>
          <a:xfrm>
            <a:off x="5256212" y="3276600"/>
            <a:ext cx="6400800" cy="1752600"/>
          </a:xfrm>
        </p:spPr>
        <p:txBody>
          <a:bodyPr>
            <a:normAutofit/>
          </a:bodyPr>
          <a:lstStyle/>
          <a:p>
            <a:pPr algn="ctr"/>
            <a:r>
              <a:rPr lang="en-US" altLang="en-US" sz="3200" b="1" dirty="0" smtClean="0">
                <a:solidFill>
                  <a:schemeClr val="tx1"/>
                </a:solidFill>
              </a:rPr>
              <a:t>How we developed our Graduation Coach Program </a:t>
            </a:r>
            <a:endParaRPr lang="en-US" altLang="en-US" sz="3200" b="1" dirty="0">
              <a:solidFill>
                <a:schemeClr val="tx1"/>
              </a:solidFill>
            </a:endParaRPr>
          </a:p>
        </p:txBody>
      </p:sp>
    </p:spTree>
    <p:extLst>
      <p:ext uri="{BB962C8B-B14F-4D97-AF65-F5344CB8AC3E}">
        <p14:creationId xmlns:p14="http://schemas.microsoft.com/office/powerpoint/2010/main" val="3499411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Cohort 2013</a:t>
            </a:r>
            <a:endParaRPr lang="en-US" b="1" dirty="0"/>
          </a:p>
        </p:txBody>
      </p:sp>
      <p:sp>
        <p:nvSpPr>
          <p:cNvPr id="3" name="Subtitle 2"/>
          <p:cNvSpPr>
            <a:spLocks noGrp="1"/>
          </p:cNvSpPr>
          <p:nvPr>
            <p:ph type="subTitle" idx="1"/>
          </p:nvPr>
        </p:nvSpPr>
        <p:spPr/>
        <p:txBody>
          <a:bodyPr/>
          <a:lstStyle/>
          <a:p>
            <a:r>
              <a:rPr lang="en-US" b="1" dirty="0" smtClean="0"/>
              <a:t>Reconciling</a:t>
            </a:r>
            <a:endParaRPr lang="en-US" b="1" dirty="0"/>
          </a:p>
        </p:txBody>
      </p:sp>
    </p:spTree>
    <p:extLst>
      <p:ext uri="{BB962C8B-B14F-4D97-AF65-F5344CB8AC3E}">
        <p14:creationId xmlns:p14="http://schemas.microsoft.com/office/powerpoint/2010/main" val="4205717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066800"/>
          </a:xfrm>
        </p:spPr>
        <p:txBody>
          <a:bodyPr/>
          <a:lstStyle/>
          <a:p>
            <a:r>
              <a:rPr lang="en-US" b="1" dirty="0" smtClean="0"/>
              <a:t>Cohort 2013 Reconciliation Process</a:t>
            </a:r>
            <a:endParaRPr lang="en-US" b="1" dirty="0"/>
          </a:p>
        </p:txBody>
      </p:sp>
      <p:sp>
        <p:nvSpPr>
          <p:cNvPr id="3" name="Content Placeholder 2"/>
          <p:cNvSpPr>
            <a:spLocks noGrp="1"/>
          </p:cNvSpPr>
          <p:nvPr>
            <p:ph idx="1"/>
          </p:nvPr>
        </p:nvSpPr>
        <p:spPr>
          <a:xfrm>
            <a:off x="1103024" y="1372136"/>
            <a:ext cx="9719038" cy="5216100"/>
          </a:xfrm>
        </p:spPr>
        <p:txBody>
          <a:bodyPr>
            <a:normAutofit fontScale="92500" lnSpcReduction="20000"/>
          </a:bodyPr>
          <a:lstStyle/>
          <a:p>
            <a:r>
              <a:rPr lang="en-US" dirty="0"/>
              <a:t> The Cohort Site for Reconciling Data is Now Open. </a:t>
            </a:r>
            <a:r>
              <a:rPr lang="en-US" dirty="0" smtClean="0"/>
              <a:t>Please </a:t>
            </a:r>
            <a:r>
              <a:rPr lang="en-US" dirty="0"/>
              <a:t>work together to complete these tasks. The SIS at your school is responsible for withdrawal documentation where standard. Both the SIS and the Grad Coach should work together on obtaining difficult to find withdrawal documentation.  </a:t>
            </a:r>
            <a:endParaRPr lang="en-US" dirty="0" smtClean="0"/>
          </a:p>
          <a:p>
            <a:r>
              <a:rPr lang="en-US" dirty="0" smtClean="0"/>
              <a:t>Next </a:t>
            </a:r>
            <a:r>
              <a:rPr lang="en-US" dirty="0"/>
              <a:t>to each Phase 1 </a:t>
            </a:r>
            <a:r>
              <a:rPr lang="en-US" dirty="0" smtClean="0"/>
              <a:t>task, I </a:t>
            </a:r>
            <a:r>
              <a:rPr lang="en-US" dirty="0"/>
              <a:t>added the person that should verify this area. But much of this can and should be worked on together to ensure you are both confident your data is correct. These are time consuming tasks that can be accomplished in a timely manner if both the Grad Coach and SIS work together when possible. You will need to set aside time where you won’t be disturbed, </a:t>
            </a:r>
            <a:r>
              <a:rPr lang="en-US" b="1" dirty="0"/>
              <a:t>as you can</a:t>
            </a:r>
            <a:r>
              <a:rPr lang="en-US" dirty="0"/>
              <a:t>. The grad rate data is hugely important to not make mistakes. We don’t want your diligence in helping your students to graduate on-time to be adversely affected because we didn’t resolve a data issue or missed something. </a:t>
            </a:r>
            <a:endParaRPr lang="en-US" dirty="0" smtClean="0"/>
          </a:p>
          <a:p>
            <a:r>
              <a:rPr lang="en-US" dirty="0"/>
              <a:t>This is </a:t>
            </a:r>
            <a:r>
              <a:rPr lang="en-US" dirty="0" smtClean="0"/>
              <a:t>a daunting, </a:t>
            </a:r>
            <a:r>
              <a:rPr lang="en-US" dirty="0"/>
              <a:t>time consuming task for all of </a:t>
            </a:r>
            <a:r>
              <a:rPr lang="en-US" dirty="0" smtClean="0"/>
              <a:t>us</a:t>
            </a:r>
            <a:r>
              <a:rPr lang="en-US" dirty="0"/>
              <a:t> </a:t>
            </a:r>
            <a:r>
              <a:rPr lang="en-US" dirty="0" smtClean="0"/>
              <a:t>but together we do a great job every year.</a:t>
            </a:r>
            <a:endParaRPr lang="en-US" dirty="0"/>
          </a:p>
        </p:txBody>
      </p:sp>
    </p:spTree>
    <p:extLst>
      <p:ext uri="{BB962C8B-B14F-4D97-AF65-F5344CB8AC3E}">
        <p14:creationId xmlns:p14="http://schemas.microsoft.com/office/powerpoint/2010/main" val="206194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PHASE 1</a:t>
            </a:r>
            <a:br>
              <a:rPr lang="en-US" b="1" dirty="0" smtClean="0"/>
            </a:br>
            <a:r>
              <a:rPr lang="en-US" b="1" dirty="0" smtClean="0"/>
              <a:t>Ends for our District June 2</a:t>
            </a:r>
            <a:endParaRPr lang="en-US" b="1" dirty="0"/>
          </a:p>
        </p:txBody>
      </p:sp>
      <p:sp>
        <p:nvSpPr>
          <p:cNvPr id="3" name="Content Placeholder 2"/>
          <p:cNvSpPr>
            <a:spLocks noGrp="1"/>
          </p:cNvSpPr>
          <p:nvPr>
            <p:ph idx="1"/>
          </p:nvPr>
        </p:nvSpPr>
        <p:spPr/>
        <p:txBody>
          <a:bodyPr/>
          <a:lstStyle/>
          <a:p>
            <a:pPr lvl="0"/>
            <a:r>
              <a:rPr lang="en-US" sz="2399" dirty="0"/>
              <a:t>Report and Correct Student Information in Skyward and EIS</a:t>
            </a:r>
          </a:p>
          <a:p>
            <a:pPr lvl="0"/>
            <a:r>
              <a:rPr lang="en-US" sz="2399" dirty="0"/>
              <a:t>Upload Required Withdrawal Documentation</a:t>
            </a:r>
          </a:p>
          <a:p>
            <a:pPr lvl="0"/>
            <a:r>
              <a:rPr lang="en-US" sz="2399" dirty="0"/>
              <a:t>Our Deadline is June 2nd</a:t>
            </a:r>
          </a:p>
          <a:p>
            <a:pPr lvl="1"/>
            <a:r>
              <a:rPr lang="en-US" sz="2399" dirty="0"/>
              <a:t>Because of the time involved in the transfer of data and to view updated info on the cohort site, our deadline must be prior to the state deadline.</a:t>
            </a:r>
          </a:p>
          <a:p>
            <a:pPr lvl="0"/>
            <a:r>
              <a:rPr lang="en-US" sz="2399" b="1" dirty="0">
                <a:solidFill>
                  <a:srgbClr val="FF0000"/>
                </a:solidFill>
              </a:rPr>
              <a:t>No Student Data for Cohort 2013 for ANY reason can be updated on the Cohort Site from EIS after June 16</a:t>
            </a:r>
            <a:r>
              <a:rPr lang="en-US" sz="2399" b="1" baseline="30000" dirty="0">
                <a:solidFill>
                  <a:srgbClr val="FF0000"/>
                </a:solidFill>
              </a:rPr>
              <a:t>th</a:t>
            </a:r>
            <a:endParaRPr lang="en-US" sz="2399" dirty="0">
              <a:solidFill>
                <a:srgbClr val="FF0000"/>
              </a:solidFill>
            </a:endParaRPr>
          </a:p>
          <a:p>
            <a:endParaRPr lang="en-US" dirty="0"/>
          </a:p>
        </p:txBody>
      </p:sp>
    </p:spTree>
    <p:extLst>
      <p:ext uri="{BB962C8B-B14F-4D97-AF65-F5344CB8AC3E}">
        <p14:creationId xmlns:p14="http://schemas.microsoft.com/office/powerpoint/2010/main" val="412318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542" y="533400"/>
            <a:ext cx="10157354" cy="1397000"/>
          </a:xfrm>
        </p:spPr>
        <p:txBody>
          <a:bodyPr>
            <a:normAutofit fontScale="90000"/>
          </a:bodyPr>
          <a:lstStyle/>
          <a:p>
            <a:r>
              <a:rPr lang="en-US" b="1" dirty="0" smtClean="0"/>
              <a:t>PHASE </a:t>
            </a:r>
            <a:r>
              <a:rPr lang="en-US" b="1" dirty="0"/>
              <a:t>1 </a:t>
            </a:r>
            <a:r>
              <a:rPr lang="en-US" b="1" dirty="0" smtClean="0"/>
              <a:t>GOAL</a:t>
            </a:r>
            <a:br>
              <a:rPr lang="en-US" b="1" dirty="0" smtClean="0"/>
            </a:br>
            <a:r>
              <a:rPr lang="en-US" b="1" dirty="0" smtClean="0"/>
              <a:t>Priorities to </a:t>
            </a:r>
            <a:r>
              <a:rPr lang="en-US" b="1" dirty="0"/>
              <a:t>Complete by April 13th </a:t>
            </a:r>
            <a:r>
              <a:rPr lang="en-US" dirty="0"/>
              <a:t/>
            </a:r>
            <a:br>
              <a:rPr lang="en-US" dirty="0"/>
            </a:br>
            <a:endParaRPr lang="en-US" dirty="0"/>
          </a:p>
        </p:txBody>
      </p:sp>
      <p:sp>
        <p:nvSpPr>
          <p:cNvPr id="3" name="Content Placeholder 2"/>
          <p:cNvSpPr>
            <a:spLocks noGrp="1"/>
          </p:cNvSpPr>
          <p:nvPr>
            <p:ph idx="1"/>
          </p:nvPr>
        </p:nvSpPr>
        <p:spPr>
          <a:xfrm>
            <a:off x="1103024" y="1524000"/>
            <a:ext cx="9759370" cy="4970131"/>
          </a:xfrm>
        </p:spPr>
        <p:txBody>
          <a:bodyPr>
            <a:normAutofit fontScale="85000" lnSpcReduction="10000"/>
          </a:bodyPr>
          <a:lstStyle/>
          <a:p>
            <a:r>
              <a:rPr lang="en-US" sz="2800" b="1" dirty="0"/>
              <a:t>Verify All 2013 Active Cohort Students from Skyward are showing on the EIS/TNED Grads Cohort (Grad Coach and SIS</a:t>
            </a:r>
            <a:r>
              <a:rPr lang="en-US" sz="2800" b="1" dirty="0" smtClean="0"/>
              <a:t>) </a:t>
            </a:r>
          </a:p>
          <a:p>
            <a:pPr lvl="1"/>
            <a:r>
              <a:rPr lang="en-US" sz="2100" dirty="0" smtClean="0"/>
              <a:t>Use the Workbook I sent as this data is from the Cohort Site.</a:t>
            </a:r>
          </a:p>
          <a:p>
            <a:pPr lvl="0"/>
            <a:r>
              <a:rPr lang="en-US" sz="2800" b="1" dirty="0"/>
              <a:t>Verify Cohort Years are Correct (Grad Coach)</a:t>
            </a:r>
            <a:endParaRPr lang="en-US" sz="3300" dirty="0"/>
          </a:p>
          <a:p>
            <a:pPr lvl="1"/>
            <a:r>
              <a:rPr lang="en-US" sz="2100" dirty="0"/>
              <a:t>On your end make corrections in Skyward then verify these corrections show correctly in EIS once the new data has had an opportunity to load to EIS</a:t>
            </a:r>
            <a:endParaRPr lang="en-US" sz="3300" dirty="0"/>
          </a:p>
          <a:p>
            <a:pPr lvl="1"/>
            <a:r>
              <a:rPr lang="en-US" sz="2100" dirty="0"/>
              <a:t>Email me any cohort year changes made in Skyward on your end.</a:t>
            </a:r>
            <a:endParaRPr lang="en-US" sz="3300" dirty="0"/>
          </a:p>
          <a:p>
            <a:pPr lvl="0"/>
            <a:r>
              <a:rPr lang="en-US" sz="2800" b="1" dirty="0"/>
              <a:t>Compare Skyward Student Lists for the 2013 Cohort to the Workbook (SIS and Grad Coach)</a:t>
            </a:r>
            <a:endParaRPr lang="en-US" sz="3300" dirty="0"/>
          </a:p>
          <a:p>
            <a:pPr lvl="1"/>
            <a:r>
              <a:rPr lang="en-US" sz="2100" dirty="0"/>
              <a:t>On your end  verify all of the 2013 cohort are showing on the workbook cohort roster</a:t>
            </a:r>
            <a:endParaRPr lang="en-US" sz="3300" dirty="0"/>
          </a:p>
          <a:p>
            <a:pPr lvl="2"/>
            <a:r>
              <a:rPr lang="en-US" sz="1900" dirty="0"/>
              <a:t>Determine issue of any not showing in the workbook and let me know any missing and what the issue was by noting on the workbook</a:t>
            </a:r>
            <a:endParaRPr lang="en-US" sz="2800" dirty="0"/>
          </a:p>
          <a:p>
            <a:pPr lvl="1"/>
            <a:endParaRPr lang="en-US" b="1" dirty="0" smtClean="0"/>
          </a:p>
          <a:p>
            <a:pPr lvl="1"/>
            <a:endParaRPr lang="en-US" b="1" dirty="0"/>
          </a:p>
          <a:p>
            <a:pPr marL="457063" lvl="1" indent="0">
              <a:buNone/>
            </a:pPr>
            <a:endParaRPr lang="en-US" dirty="0"/>
          </a:p>
          <a:p>
            <a:endParaRPr lang="en-US" dirty="0"/>
          </a:p>
        </p:txBody>
      </p:sp>
    </p:spTree>
    <p:extLst>
      <p:ext uri="{BB962C8B-B14F-4D97-AF65-F5344CB8AC3E}">
        <p14:creationId xmlns:p14="http://schemas.microsoft.com/office/powerpoint/2010/main" val="1024917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1"/>
            <a:ext cx="9402274" cy="1143000"/>
          </a:xfrm>
        </p:spPr>
        <p:txBody>
          <a:bodyPr>
            <a:normAutofit fontScale="90000"/>
          </a:bodyPr>
          <a:lstStyle/>
          <a:p>
            <a:r>
              <a:rPr lang="en-US" b="1" dirty="0" smtClean="0"/>
              <a:t>PHASE </a:t>
            </a:r>
            <a:r>
              <a:rPr lang="en-US" b="1" dirty="0"/>
              <a:t>1 </a:t>
            </a:r>
            <a:r>
              <a:rPr lang="en-US" b="1" dirty="0" smtClean="0"/>
              <a:t>GOAL</a:t>
            </a:r>
            <a:r>
              <a:rPr lang="en-US" b="1" dirty="0"/>
              <a:t/>
            </a:r>
            <a:br>
              <a:rPr lang="en-US" b="1" dirty="0"/>
            </a:br>
            <a:r>
              <a:rPr lang="en-US" b="1" dirty="0"/>
              <a:t>Priorities to Complete by April 13th</a:t>
            </a:r>
            <a:endParaRPr lang="en-US" dirty="0"/>
          </a:p>
        </p:txBody>
      </p:sp>
      <p:sp>
        <p:nvSpPr>
          <p:cNvPr id="3" name="Content Placeholder 2"/>
          <p:cNvSpPr>
            <a:spLocks noGrp="1"/>
          </p:cNvSpPr>
          <p:nvPr>
            <p:ph idx="1"/>
          </p:nvPr>
        </p:nvSpPr>
        <p:spPr>
          <a:xfrm>
            <a:off x="227012" y="1348837"/>
            <a:ext cx="11658600" cy="5890163"/>
          </a:xfrm>
        </p:spPr>
        <p:txBody>
          <a:bodyPr>
            <a:normAutofit fontScale="70000" lnSpcReduction="20000"/>
          </a:bodyPr>
          <a:lstStyle/>
          <a:p>
            <a:pPr lvl="0"/>
            <a:r>
              <a:rPr lang="en-US" sz="4000" b="1" dirty="0"/>
              <a:t>Correct any Students with more than one State ID (SIS)</a:t>
            </a:r>
            <a:endParaRPr lang="en-US" sz="4600" dirty="0"/>
          </a:p>
          <a:p>
            <a:pPr lvl="1"/>
            <a:r>
              <a:rPr lang="en-US" sz="2900" dirty="0"/>
              <a:t>On your end determine the issue, which one is correct with reasoning and I’ll resolve with EIS and other districts involved.</a:t>
            </a:r>
            <a:endParaRPr lang="en-US" sz="4600" dirty="0"/>
          </a:p>
          <a:p>
            <a:pPr lvl="0"/>
            <a:r>
              <a:rPr lang="en-US" sz="4000" b="1" dirty="0"/>
              <a:t>Students Withdrawn with Codes 3, 4, or 14 will remain on your cohort if no subsequent enrollment is showing in EIS (SIS)</a:t>
            </a:r>
            <a:endParaRPr lang="en-US" sz="4600" dirty="0"/>
          </a:p>
          <a:p>
            <a:pPr lvl="1"/>
            <a:r>
              <a:rPr lang="en-US" sz="2900" dirty="0"/>
              <a:t>Determine why there is no subsequent enrollment and resolve</a:t>
            </a:r>
            <a:endParaRPr lang="en-US" sz="4600" dirty="0"/>
          </a:p>
          <a:p>
            <a:pPr lvl="2"/>
            <a:r>
              <a:rPr lang="en-US" sz="2600" dirty="0"/>
              <a:t>Possibly wrong enrollment code in Skyward or EIS</a:t>
            </a:r>
            <a:endParaRPr lang="en-US" sz="4000" dirty="0"/>
          </a:p>
          <a:p>
            <a:pPr lvl="2"/>
            <a:r>
              <a:rPr lang="en-US" sz="2600" dirty="0"/>
              <a:t>Possibly student was to enroll in other TN school but didn’t </a:t>
            </a:r>
            <a:endParaRPr lang="en-US" sz="4000" dirty="0"/>
          </a:p>
          <a:p>
            <a:pPr lvl="2"/>
            <a:r>
              <a:rPr lang="en-US" sz="2600" dirty="0">
                <a:solidFill>
                  <a:srgbClr val="FF0000"/>
                </a:solidFill>
              </a:rPr>
              <a:t>Possibly subsequent district enrollment didn’t load to EIS</a:t>
            </a:r>
            <a:endParaRPr lang="en-US" sz="4000" dirty="0">
              <a:solidFill>
                <a:srgbClr val="FF0000"/>
              </a:solidFill>
            </a:endParaRPr>
          </a:p>
          <a:p>
            <a:pPr lvl="2"/>
            <a:r>
              <a:rPr lang="en-US" sz="2600" dirty="0">
                <a:solidFill>
                  <a:srgbClr val="FF0000"/>
                </a:solidFill>
              </a:rPr>
              <a:t>Possibly subsequent district picked up another students EIS data that has the same name</a:t>
            </a:r>
            <a:endParaRPr lang="en-US" sz="4000" dirty="0">
              <a:solidFill>
                <a:srgbClr val="FF0000"/>
              </a:solidFill>
            </a:endParaRPr>
          </a:p>
          <a:p>
            <a:pPr lvl="2"/>
            <a:r>
              <a:rPr lang="en-US" sz="2600" dirty="0">
                <a:solidFill>
                  <a:srgbClr val="FF0000"/>
                </a:solidFill>
              </a:rPr>
              <a:t>Possibly subsequent district didn’t search or search correctly the student in EIS and created a new record so now student has 2 or more state ids</a:t>
            </a:r>
            <a:endParaRPr lang="en-US" sz="4000" dirty="0">
              <a:solidFill>
                <a:srgbClr val="FF0000"/>
              </a:solidFill>
            </a:endParaRPr>
          </a:p>
          <a:p>
            <a:pPr lvl="1"/>
            <a:r>
              <a:rPr lang="en-US" sz="2900" dirty="0"/>
              <a:t>Once the issue has been determined and corrected on your </a:t>
            </a:r>
            <a:r>
              <a:rPr lang="en-US" sz="2900" dirty="0" smtClean="0"/>
              <a:t>end, note </a:t>
            </a:r>
            <a:r>
              <a:rPr lang="en-US" sz="2900" dirty="0"/>
              <a:t>the corrections </a:t>
            </a:r>
            <a:r>
              <a:rPr lang="en-US" sz="2900" dirty="0" smtClean="0"/>
              <a:t>in the workbook under </a:t>
            </a:r>
            <a:r>
              <a:rPr lang="en-US" sz="2900" dirty="0"/>
              <a:t>comments </a:t>
            </a:r>
            <a:r>
              <a:rPr lang="en-US" sz="2900" dirty="0" smtClean="0"/>
              <a:t> </a:t>
            </a:r>
            <a:endParaRPr lang="en-US" sz="4600" dirty="0"/>
          </a:p>
          <a:p>
            <a:pPr lvl="1"/>
            <a:r>
              <a:rPr lang="en-US" sz="2900" dirty="0"/>
              <a:t>The issues in red will have to be resolved by me once I receive the information from you.</a:t>
            </a:r>
            <a:endParaRPr lang="en-US" sz="4600" dirty="0"/>
          </a:p>
          <a:p>
            <a:endParaRPr lang="en-US" dirty="0"/>
          </a:p>
        </p:txBody>
      </p:sp>
    </p:spTree>
    <p:extLst>
      <p:ext uri="{BB962C8B-B14F-4D97-AF65-F5344CB8AC3E}">
        <p14:creationId xmlns:p14="http://schemas.microsoft.com/office/powerpoint/2010/main" val="20656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PHASE 1 WITHDRAWAL CODES DOCUEMNTATION ACCEPTED</a:t>
            </a:r>
            <a:endParaRPr lang="en-US" b="1" dirty="0"/>
          </a:p>
        </p:txBody>
      </p:sp>
      <p:sp>
        <p:nvSpPr>
          <p:cNvPr id="3" name="Content Placeholder 2"/>
          <p:cNvSpPr>
            <a:spLocks noGrp="1"/>
          </p:cNvSpPr>
          <p:nvPr>
            <p:ph idx="1"/>
          </p:nvPr>
        </p:nvSpPr>
        <p:spPr>
          <a:xfrm>
            <a:off x="455612" y="1701800"/>
            <a:ext cx="10819051" cy="4470400"/>
          </a:xfrm>
        </p:spPr>
        <p:txBody>
          <a:bodyPr/>
          <a:lstStyle/>
          <a:p>
            <a:endParaRPr lang="en-US" dirty="0"/>
          </a:p>
          <a:p>
            <a:r>
              <a:rPr lang="en-US" dirty="0"/>
              <a:t>Documents can only be uploaded for withdrawal codes 2, 5, 6, 8, 10, or 17</a:t>
            </a:r>
          </a:p>
          <a:p>
            <a:pPr lvl="1"/>
            <a:r>
              <a:rPr lang="en-US" sz="2400" dirty="0" smtClean="0"/>
              <a:t>2	DCS:  Approved School (refer to  approved school document)</a:t>
            </a:r>
          </a:p>
          <a:p>
            <a:pPr lvl="1"/>
            <a:r>
              <a:rPr lang="en-US" sz="2400" dirty="0" smtClean="0"/>
              <a:t>5	Transferred Out of State</a:t>
            </a:r>
          </a:p>
          <a:p>
            <a:pPr lvl="1"/>
            <a:r>
              <a:rPr lang="en-US" sz="2400" dirty="0" smtClean="0"/>
              <a:t>6	Transferred to Non –Public</a:t>
            </a:r>
          </a:p>
          <a:p>
            <a:pPr lvl="1"/>
            <a:r>
              <a:rPr lang="en-US" sz="2400" dirty="0" smtClean="0"/>
              <a:t>8	Deceased</a:t>
            </a:r>
          </a:p>
          <a:p>
            <a:pPr lvl="1"/>
            <a:r>
              <a:rPr lang="en-US" sz="2400" dirty="0" smtClean="0"/>
              <a:t>10	Withdrawn to Home School</a:t>
            </a:r>
          </a:p>
          <a:p>
            <a:pPr lvl="1"/>
            <a:r>
              <a:rPr lang="en-US" sz="2400" dirty="0" smtClean="0"/>
              <a:t>17	Enrolled in Out of State Online School</a:t>
            </a:r>
          </a:p>
          <a:p>
            <a:endParaRPr lang="en-US" dirty="0"/>
          </a:p>
          <a:p>
            <a:pPr marL="0" indent="0">
              <a:buNone/>
            </a:pPr>
            <a:endParaRPr lang="en-US" dirty="0"/>
          </a:p>
        </p:txBody>
      </p:sp>
    </p:spTree>
    <p:extLst>
      <p:ext uri="{BB962C8B-B14F-4D97-AF65-F5344CB8AC3E}">
        <p14:creationId xmlns:p14="http://schemas.microsoft.com/office/powerpoint/2010/main" val="392997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PHASE 1 GOAL</a:t>
            </a:r>
            <a:r>
              <a:rPr lang="en-US" b="1" dirty="0"/>
              <a:t/>
            </a:r>
            <a:br>
              <a:rPr lang="en-US" b="1" dirty="0"/>
            </a:br>
            <a:r>
              <a:rPr lang="en-US" b="1" dirty="0"/>
              <a:t>Priorities to Complete by April </a:t>
            </a:r>
            <a:r>
              <a:rPr lang="en-US" b="1" dirty="0" smtClean="0"/>
              <a:t>28th</a:t>
            </a:r>
            <a:endParaRPr lang="en-US" dirty="0"/>
          </a:p>
        </p:txBody>
      </p:sp>
      <p:sp>
        <p:nvSpPr>
          <p:cNvPr id="3" name="Content Placeholder 2"/>
          <p:cNvSpPr>
            <a:spLocks noGrp="1"/>
          </p:cNvSpPr>
          <p:nvPr>
            <p:ph idx="1"/>
          </p:nvPr>
        </p:nvSpPr>
        <p:spPr>
          <a:xfrm>
            <a:off x="455612" y="1600200"/>
            <a:ext cx="11429999" cy="5257800"/>
          </a:xfrm>
        </p:spPr>
        <p:txBody>
          <a:bodyPr>
            <a:normAutofit lnSpcReduction="10000"/>
          </a:bodyPr>
          <a:lstStyle/>
          <a:p>
            <a:pPr lvl="0"/>
            <a:r>
              <a:rPr lang="en-US" sz="2800" b="1" dirty="0"/>
              <a:t>Verify Early Grads Completion </a:t>
            </a:r>
            <a:r>
              <a:rPr lang="en-US" sz="2800" b="1" dirty="0" smtClean="0"/>
              <a:t>Type, Completion Period </a:t>
            </a:r>
            <a:r>
              <a:rPr lang="en-US" sz="2800" b="1" dirty="0"/>
              <a:t>and Date have loaded to EIS (SIS)</a:t>
            </a:r>
            <a:endParaRPr lang="en-US" sz="2800" dirty="0"/>
          </a:p>
          <a:p>
            <a:pPr lvl="1"/>
            <a:r>
              <a:rPr lang="en-US" sz="2800" dirty="0"/>
              <a:t>Any that you have entered into Skyward but aren’t showing in EIS email me and note in workbook comments.</a:t>
            </a:r>
          </a:p>
          <a:p>
            <a:pPr lvl="1"/>
            <a:r>
              <a:rPr lang="en-US" sz="2800" dirty="0"/>
              <a:t>Completion Type and Withdrawal Code for Early Grads that Must Show in EIS</a:t>
            </a:r>
          </a:p>
          <a:p>
            <a:pPr lvl="2"/>
            <a:r>
              <a:rPr lang="en-US" sz="2800" dirty="0"/>
              <a:t>Withdrawal Code 12; and</a:t>
            </a:r>
          </a:p>
          <a:p>
            <a:pPr lvl="2"/>
            <a:r>
              <a:rPr lang="en-US" sz="2800" dirty="0"/>
              <a:t>Graduation Date Prior to Spring Graduation; and</a:t>
            </a:r>
          </a:p>
          <a:p>
            <a:pPr lvl="3"/>
            <a:r>
              <a:rPr lang="en-US" sz="2400" dirty="0"/>
              <a:t>Should Show Early as Period in EIS</a:t>
            </a:r>
          </a:p>
          <a:p>
            <a:pPr lvl="4"/>
            <a:r>
              <a:rPr lang="en-US" sz="2400" dirty="0"/>
              <a:t>If not showing as early notify me</a:t>
            </a:r>
          </a:p>
          <a:p>
            <a:pPr lvl="2"/>
            <a:r>
              <a:rPr lang="en-US" sz="2800" dirty="0"/>
              <a:t>Completion Type</a:t>
            </a:r>
          </a:p>
          <a:p>
            <a:endParaRPr lang="en-US" dirty="0"/>
          </a:p>
        </p:txBody>
      </p:sp>
    </p:spTree>
    <p:extLst>
      <p:ext uri="{BB962C8B-B14F-4D97-AF65-F5344CB8AC3E}">
        <p14:creationId xmlns:p14="http://schemas.microsoft.com/office/powerpoint/2010/main" val="267325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143000"/>
          </a:xfrm>
        </p:spPr>
        <p:txBody>
          <a:bodyPr>
            <a:normAutofit fontScale="90000"/>
          </a:bodyPr>
          <a:lstStyle/>
          <a:p>
            <a:r>
              <a:rPr lang="en-US" sz="4000" b="1" dirty="0" smtClean="0"/>
              <a:t>PHASE </a:t>
            </a:r>
            <a:r>
              <a:rPr lang="en-US" sz="4000" b="1" dirty="0"/>
              <a:t>1 </a:t>
            </a:r>
            <a:r>
              <a:rPr lang="en-US" sz="4000" b="1" dirty="0" smtClean="0"/>
              <a:t>GOAL</a:t>
            </a:r>
            <a:r>
              <a:rPr lang="en-US" sz="4000" b="1" dirty="0"/>
              <a:t/>
            </a:r>
            <a:br>
              <a:rPr lang="en-US" sz="4000" b="1" dirty="0"/>
            </a:br>
            <a:r>
              <a:rPr lang="en-US" sz="4000" b="1" dirty="0"/>
              <a:t>Priorities to Complete by April 28th</a:t>
            </a:r>
            <a:endParaRPr lang="en-US" sz="4000" dirty="0"/>
          </a:p>
        </p:txBody>
      </p:sp>
      <p:sp>
        <p:nvSpPr>
          <p:cNvPr id="3" name="Content Placeholder 2"/>
          <p:cNvSpPr>
            <a:spLocks noGrp="1"/>
          </p:cNvSpPr>
          <p:nvPr>
            <p:ph idx="1"/>
          </p:nvPr>
        </p:nvSpPr>
        <p:spPr>
          <a:xfrm>
            <a:off x="379412" y="1371600"/>
            <a:ext cx="11429999" cy="5486400"/>
          </a:xfrm>
        </p:spPr>
        <p:txBody>
          <a:bodyPr>
            <a:normAutofit/>
          </a:bodyPr>
          <a:lstStyle/>
          <a:p>
            <a:pPr lvl="0"/>
            <a:r>
              <a:rPr lang="en-US" b="1" dirty="0"/>
              <a:t>Verify All Withdrawal Codes are Correct (SIS)</a:t>
            </a:r>
            <a:endParaRPr lang="en-US" sz="3199" dirty="0"/>
          </a:p>
          <a:p>
            <a:pPr lvl="1"/>
            <a:r>
              <a:rPr lang="en-US" dirty="0"/>
              <a:t>If you sent me documentation from a school in another state but the student is coded as withdrawn to non-public, that must be corrected.</a:t>
            </a:r>
            <a:endParaRPr lang="en-US" sz="2799" dirty="0"/>
          </a:p>
          <a:p>
            <a:pPr lvl="1"/>
            <a:r>
              <a:rPr lang="en-US" b="1" dirty="0">
                <a:solidFill>
                  <a:srgbClr val="FF0000"/>
                </a:solidFill>
              </a:rPr>
              <a:t>Best Practice:  Always make sure the withdrawal documentation matches the withdrawal code you entered for the student both in Skyward and EIS</a:t>
            </a:r>
            <a:endParaRPr lang="en-US" sz="2799" dirty="0">
              <a:solidFill>
                <a:srgbClr val="FF0000"/>
              </a:solidFill>
            </a:endParaRPr>
          </a:p>
          <a:p>
            <a:pPr lvl="1"/>
            <a:r>
              <a:rPr lang="en-US" dirty="0"/>
              <a:t>For Students Placed into DCS Custody</a:t>
            </a:r>
            <a:endParaRPr lang="en-US" sz="2799" dirty="0"/>
          </a:p>
          <a:p>
            <a:pPr lvl="2"/>
            <a:r>
              <a:rPr lang="en-US" dirty="0"/>
              <a:t>Use Withdrawal Code 2 as long as student transfers to DCS School or State Approved Institution  - Must Submit Documentation</a:t>
            </a:r>
            <a:endParaRPr lang="en-US" sz="2399" dirty="0"/>
          </a:p>
          <a:p>
            <a:pPr lvl="1"/>
            <a:r>
              <a:rPr lang="en-US" dirty="0"/>
              <a:t>For Students Placed in Jail/Prison or Withdrawn Under Court or Government Order</a:t>
            </a:r>
            <a:endParaRPr lang="en-US" sz="2799" dirty="0"/>
          </a:p>
          <a:p>
            <a:pPr lvl="2"/>
            <a:r>
              <a:rPr lang="en-US" dirty="0"/>
              <a:t>Use Withdrawal Code 11</a:t>
            </a:r>
            <a:endParaRPr lang="en-US" sz="2399" dirty="0"/>
          </a:p>
          <a:p>
            <a:pPr lvl="0"/>
            <a:r>
              <a:rPr lang="en-US" b="1" dirty="0" smtClean="0"/>
              <a:t>Save Withdrawal Documentation in Skyward under Student Portfolio &gt; Attachments (SIS</a:t>
            </a:r>
            <a:r>
              <a:rPr lang="en-US" b="1" dirty="0"/>
              <a:t>)</a:t>
            </a:r>
            <a:endParaRPr lang="en-US" sz="3199" dirty="0"/>
          </a:p>
          <a:p>
            <a:pPr lvl="1"/>
            <a:r>
              <a:rPr lang="en-US" dirty="0"/>
              <a:t>For Withdrawal Codes: 2,5,6,8,10,17</a:t>
            </a:r>
            <a:endParaRPr lang="en-US" sz="2799" dirty="0"/>
          </a:p>
          <a:p>
            <a:endParaRPr lang="en-US" dirty="0"/>
          </a:p>
        </p:txBody>
      </p:sp>
    </p:spTree>
    <p:extLst>
      <p:ext uri="{BB962C8B-B14F-4D97-AF65-F5344CB8AC3E}">
        <p14:creationId xmlns:p14="http://schemas.microsoft.com/office/powerpoint/2010/main" val="2607045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PHASE </a:t>
            </a:r>
            <a:r>
              <a:rPr lang="en-US" b="1" dirty="0"/>
              <a:t>1 </a:t>
            </a:r>
            <a:r>
              <a:rPr lang="en-US" b="1" dirty="0" smtClean="0"/>
              <a:t>GOAL</a:t>
            </a:r>
            <a:r>
              <a:rPr lang="en-US" b="1" dirty="0"/>
              <a:t/>
            </a:r>
            <a:br>
              <a:rPr lang="en-US" b="1" dirty="0"/>
            </a:br>
            <a:r>
              <a:rPr lang="en-US" b="1" dirty="0" smtClean="0"/>
              <a:t>Complete </a:t>
            </a:r>
            <a:r>
              <a:rPr lang="en-US" b="1" dirty="0"/>
              <a:t>by </a:t>
            </a:r>
            <a:r>
              <a:rPr lang="en-US" b="1" dirty="0" smtClean="0"/>
              <a:t>May 15th</a:t>
            </a:r>
            <a:endParaRPr lang="en-US" dirty="0"/>
          </a:p>
        </p:txBody>
      </p:sp>
      <p:sp>
        <p:nvSpPr>
          <p:cNvPr id="3" name="Content Placeholder 2"/>
          <p:cNvSpPr>
            <a:spLocks noGrp="1"/>
          </p:cNvSpPr>
          <p:nvPr>
            <p:ph idx="1"/>
          </p:nvPr>
        </p:nvSpPr>
        <p:spPr>
          <a:xfrm>
            <a:off x="912812" y="2209800"/>
            <a:ext cx="10157354" cy="4470400"/>
          </a:xfrm>
        </p:spPr>
        <p:txBody>
          <a:bodyPr/>
          <a:lstStyle/>
          <a:p>
            <a:r>
              <a:rPr lang="en-US" sz="2399" b="1" dirty="0"/>
              <a:t>Have all Cohort 2013 graduates completion information in Skyward</a:t>
            </a:r>
          </a:p>
          <a:p>
            <a:pPr lvl="1"/>
            <a:r>
              <a:rPr lang="en-US" sz="2399" b="1" dirty="0"/>
              <a:t>Graduated must say Yes</a:t>
            </a:r>
          </a:p>
          <a:p>
            <a:pPr lvl="1"/>
            <a:r>
              <a:rPr lang="en-US" sz="2399" b="1" dirty="0"/>
              <a:t>Graduation Date must be added</a:t>
            </a:r>
          </a:p>
          <a:p>
            <a:pPr lvl="1"/>
            <a:r>
              <a:rPr lang="en-US" sz="2399" b="1" dirty="0"/>
              <a:t>Completion Document Type must be added</a:t>
            </a:r>
            <a:endParaRPr lang="en-US" sz="2399" dirty="0"/>
          </a:p>
          <a:p>
            <a:endParaRPr lang="en-US" dirty="0"/>
          </a:p>
        </p:txBody>
      </p:sp>
    </p:spTree>
    <p:extLst>
      <p:ext uri="{BB962C8B-B14F-4D97-AF65-F5344CB8AC3E}">
        <p14:creationId xmlns:p14="http://schemas.microsoft.com/office/powerpoint/2010/main" val="127830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PHASE </a:t>
            </a:r>
            <a:r>
              <a:rPr lang="en-US" b="1" dirty="0"/>
              <a:t>1 </a:t>
            </a:r>
            <a:r>
              <a:rPr lang="en-US" b="1" dirty="0" smtClean="0"/>
              <a:t>FINAL GOALS  (1 OF 2)</a:t>
            </a:r>
            <a:r>
              <a:rPr lang="en-US" b="1" dirty="0"/>
              <a:t/>
            </a:r>
            <a:br>
              <a:rPr lang="en-US" b="1" dirty="0"/>
            </a:br>
            <a:r>
              <a:rPr lang="en-US" b="1" dirty="0"/>
              <a:t>Complete by </a:t>
            </a:r>
            <a:r>
              <a:rPr lang="en-US" b="1" dirty="0" smtClean="0"/>
              <a:t>June 2nd</a:t>
            </a:r>
            <a:endParaRPr lang="en-US" dirty="0"/>
          </a:p>
        </p:txBody>
      </p:sp>
      <p:sp>
        <p:nvSpPr>
          <p:cNvPr id="3" name="Content Placeholder 2"/>
          <p:cNvSpPr>
            <a:spLocks noGrp="1"/>
          </p:cNvSpPr>
          <p:nvPr>
            <p:ph idx="1"/>
          </p:nvPr>
        </p:nvSpPr>
        <p:spPr>
          <a:xfrm>
            <a:off x="989012" y="2414494"/>
            <a:ext cx="10157354" cy="4470400"/>
          </a:xfrm>
        </p:spPr>
        <p:txBody>
          <a:bodyPr>
            <a:normAutofit/>
          </a:bodyPr>
          <a:lstStyle/>
          <a:p>
            <a:r>
              <a:rPr lang="en-US" sz="3999" b="1" dirty="0"/>
              <a:t>VERIFY BY JUNE 2nd THAT ALL COMPLETION TYPES (EARLY GRADS – SPRING GRADS) ARE SHOWING IN EIS (Grad Coach and SIS)</a:t>
            </a:r>
          </a:p>
        </p:txBody>
      </p:sp>
    </p:spTree>
    <p:extLst>
      <p:ext uri="{BB962C8B-B14F-4D97-AF65-F5344CB8AC3E}">
        <p14:creationId xmlns:p14="http://schemas.microsoft.com/office/powerpoint/2010/main" val="300547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7309" y="1502176"/>
            <a:ext cx="10157354" cy="5203423"/>
          </a:xfrm>
        </p:spPr>
        <p:txBody>
          <a:bodyPr>
            <a:noAutofit/>
          </a:bodyPr>
          <a:lstStyle/>
          <a:p>
            <a:r>
              <a:rPr lang="en-US" sz="2800" b="1" dirty="0"/>
              <a:t>I</a:t>
            </a:r>
            <a:r>
              <a:rPr lang="en-US" sz="2800" b="1" dirty="0" smtClean="0"/>
              <a:t>ncremental steps starting in 2007 with each of our high schools.</a:t>
            </a:r>
          </a:p>
          <a:p>
            <a:r>
              <a:rPr lang="en-US" sz="2800" b="1" dirty="0" smtClean="0"/>
              <a:t>Initially, each school was assigned one teacher with one class period to work with struggling students</a:t>
            </a:r>
            <a:r>
              <a:rPr lang="en-US" sz="2800" b="1" dirty="0"/>
              <a:t>.  </a:t>
            </a:r>
            <a:endParaRPr lang="en-US" sz="2800" b="1" dirty="0" smtClean="0"/>
          </a:p>
          <a:p>
            <a:r>
              <a:rPr lang="en-US" sz="2800" b="1" dirty="0" smtClean="0"/>
              <a:t>Today each high school has a dedicated Graduation Coach who works exclusively with struggling students.  </a:t>
            </a:r>
          </a:p>
          <a:p>
            <a:r>
              <a:rPr lang="en-US" sz="2800" b="1" dirty="0" smtClean="0"/>
              <a:t>Each school year, our program evolves to help all students based on new practices and state requirements.</a:t>
            </a:r>
            <a:endParaRPr lang="en-US" sz="2800" b="1" dirty="0"/>
          </a:p>
        </p:txBody>
      </p:sp>
      <p:sp>
        <p:nvSpPr>
          <p:cNvPr id="2" name="Title 1"/>
          <p:cNvSpPr>
            <a:spLocks noGrp="1"/>
          </p:cNvSpPr>
          <p:nvPr>
            <p:ph type="title"/>
          </p:nvPr>
        </p:nvSpPr>
        <p:spPr/>
        <p:txBody>
          <a:bodyPr/>
          <a:lstStyle/>
          <a:p>
            <a:r>
              <a:rPr lang="en-US" b="1" dirty="0" smtClean="0"/>
              <a:t>Graduation Coach – Wilson County</a:t>
            </a:r>
            <a:endParaRPr lang="en-US" b="1" dirty="0"/>
          </a:p>
        </p:txBody>
      </p:sp>
    </p:spTree>
    <p:extLst>
      <p:ext uri="{BB962C8B-B14F-4D97-AF65-F5344CB8AC3E}">
        <p14:creationId xmlns:p14="http://schemas.microsoft.com/office/powerpoint/2010/main" val="342289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PHASE 1 FINAL GOALS  </a:t>
            </a:r>
            <a:r>
              <a:rPr lang="en-US" b="1" dirty="0" smtClean="0"/>
              <a:t>(2 </a:t>
            </a:r>
            <a:r>
              <a:rPr lang="en-US" b="1" dirty="0"/>
              <a:t>OF 2)</a:t>
            </a:r>
            <a:br>
              <a:rPr lang="en-US" b="1" dirty="0"/>
            </a:br>
            <a:r>
              <a:rPr lang="en-US" b="1" dirty="0"/>
              <a:t>Complete by June </a:t>
            </a:r>
            <a:r>
              <a:rPr lang="en-US" b="1" dirty="0" smtClean="0"/>
              <a:t>13th</a:t>
            </a:r>
            <a:endParaRPr lang="en-US" dirty="0"/>
          </a:p>
        </p:txBody>
      </p:sp>
      <p:sp>
        <p:nvSpPr>
          <p:cNvPr id="3" name="Content Placeholder 2"/>
          <p:cNvSpPr>
            <a:spLocks noGrp="1"/>
          </p:cNvSpPr>
          <p:nvPr>
            <p:ph idx="1"/>
          </p:nvPr>
        </p:nvSpPr>
        <p:spPr>
          <a:xfrm>
            <a:off x="1103024" y="2053277"/>
            <a:ext cx="9428882" cy="4194388"/>
          </a:xfrm>
        </p:spPr>
        <p:txBody>
          <a:bodyPr/>
          <a:lstStyle/>
          <a:p>
            <a:r>
              <a:rPr lang="en-US" sz="3999" b="1" dirty="0"/>
              <a:t>VERIFY GRAD CREDITS EARNED ARE CORRECTLY SHOWING IN EIS. I WILL SEND AN UPDATED ROSTER (from Cohort Site) OF CREDITS TO GRAD COACH-SIS-COUNSELORS ON JUNE 2</a:t>
            </a:r>
            <a:r>
              <a:rPr lang="en-US" sz="3999" b="1" baseline="30000" dirty="0"/>
              <a:t>ND</a:t>
            </a:r>
            <a:r>
              <a:rPr lang="en-US" sz="3999" b="1" dirty="0"/>
              <a:t> TO VERIFY BY JUNE 13</a:t>
            </a:r>
            <a:r>
              <a:rPr lang="en-US" sz="3999" b="1" baseline="30000" dirty="0"/>
              <a:t>TH</a:t>
            </a:r>
            <a:endParaRPr lang="en-US" sz="3999" dirty="0"/>
          </a:p>
          <a:p>
            <a:endParaRPr lang="en-US" dirty="0"/>
          </a:p>
        </p:txBody>
      </p:sp>
    </p:spTree>
    <p:extLst>
      <p:ext uri="{BB962C8B-B14F-4D97-AF65-F5344CB8AC3E}">
        <p14:creationId xmlns:p14="http://schemas.microsoft.com/office/powerpoint/2010/main" val="2370840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Cohort 2013 Start of School Graduates</a:t>
            </a:r>
            <a:endParaRPr lang="en-US" b="1" dirty="0"/>
          </a:p>
        </p:txBody>
      </p:sp>
      <p:sp>
        <p:nvSpPr>
          <p:cNvPr id="3" name="Content Placeholder 2"/>
          <p:cNvSpPr>
            <a:spLocks noGrp="1"/>
          </p:cNvSpPr>
          <p:nvPr>
            <p:ph idx="1"/>
          </p:nvPr>
        </p:nvSpPr>
        <p:spPr/>
        <p:txBody>
          <a:bodyPr>
            <a:normAutofit/>
          </a:bodyPr>
          <a:lstStyle/>
          <a:p>
            <a:r>
              <a:rPr lang="en-US" sz="3600" b="1" dirty="0"/>
              <a:t>Any AHS students from the 2013 Cohort that graduate after end of school but before August 10 will count as an on time graduate. </a:t>
            </a:r>
          </a:p>
          <a:p>
            <a:r>
              <a:rPr lang="en-US" sz="3600" b="1" dirty="0"/>
              <a:t>These must be handled quickly in order for them to show on the Cohort Site by August 11</a:t>
            </a:r>
            <a:r>
              <a:rPr lang="en-US" sz="3600" b="1" baseline="30000" dirty="0"/>
              <a:t>th</a:t>
            </a:r>
            <a:r>
              <a:rPr lang="en-US" sz="3600" b="1" dirty="0"/>
              <a:t>. </a:t>
            </a:r>
          </a:p>
        </p:txBody>
      </p:sp>
    </p:spTree>
    <p:extLst>
      <p:ext uri="{BB962C8B-B14F-4D97-AF65-F5344CB8AC3E}">
        <p14:creationId xmlns:p14="http://schemas.microsoft.com/office/powerpoint/2010/main" val="646515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PHASE 2:  July 24</a:t>
            </a:r>
            <a:r>
              <a:rPr lang="en-US" b="1" baseline="30000" dirty="0" smtClean="0"/>
              <a:t>th</a:t>
            </a:r>
            <a:r>
              <a:rPr lang="en-US" b="1" dirty="0" smtClean="0"/>
              <a:t> – August 11</a:t>
            </a:r>
            <a:r>
              <a:rPr lang="en-US" b="1" baseline="30000" dirty="0" smtClean="0"/>
              <a:t>th</a:t>
            </a:r>
            <a:r>
              <a:rPr lang="en-US" b="1" dirty="0" smtClean="0"/>
              <a:t> </a:t>
            </a:r>
            <a:br>
              <a:rPr lang="en-US" b="1" dirty="0" smtClean="0"/>
            </a:br>
            <a:r>
              <a:rPr lang="en-US" b="1" dirty="0" smtClean="0"/>
              <a:t>APPEALS WINDOW OPENS</a:t>
            </a:r>
            <a:endParaRPr lang="en-US" b="1" dirty="0"/>
          </a:p>
        </p:txBody>
      </p:sp>
      <p:sp>
        <p:nvSpPr>
          <p:cNvPr id="3" name="Content Placeholder 2"/>
          <p:cNvSpPr>
            <a:spLocks noGrp="1"/>
          </p:cNvSpPr>
          <p:nvPr>
            <p:ph idx="1"/>
          </p:nvPr>
        </p:nvSpPr>
        <p:spPr/>
        <p:txBody>
          <a:bodyPr>
            <a:normAutofit/>
          </a:bodyPr>
          <a:lstStyle/>
          <a:p>
            <a:r>
              <a:rPr lang="en-US" sz="3600" b="1" i="1" dirty="0" smtClean="0"/>
              <a:t>Appeals are handled by Susan </a:t>
            </a:r>
            <a:endParaRPr lang="en-US" sz="3600" b="1" i="1" dirty="0"/>
          </a:p>
        </p:txBody>
      </p:sp>
    </p:spTree>
    <p:extLst>
      <p:ext uri="{BB962C8B-B14F-4D97-AF65-F5344CB8AC3E}">
        <p14:creationId xmlns:p14="http://schemas.microsoft.com/office/powerpoint/2010/main" val="1146128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194" y="453493"/>
            <a:ext cx="10042337" cy="1400165"/>
          </a:xfrm>
        </p:spPr>
        <p:txBody>
          <a:bodyPr/>
          <a:lstStyle/>
          <a:p>
            <a:r>
              <a:rPr lang="en-US" b="1" dirty="0" smtClean="0"/>
              <a:t>PHASE 3  </a:t>
            </a:r>
            <a:br>
              <a:rPr lang="en-US" b="1" dirty="0" smtClean="0"/>
            </a:br>
            <a:r>
              <a:rPr lang="en-US" b="1" dirty="0" smtClean="0"/>
              <a:t>August 28</a:t>
            </a:r>
            <a:r>
              <a:rPr lang="en-US" b="1" baseline="30000" dirty="0" smtClean="0"/>
              <a:t>th</a:t>
            </a:r>
            <a:r>
              <a:rPr lang="en-US" b="1" dirty="0" smtClean="0"/>
              <a:t> – September 8th</a:t>
            </a:r>
            <a:endParaRPr lang="en-US" b="1" dirty="0"/>
          </a:p>
        </p:txBody>
      </p:sp>
      <p:sp>
        <p:nvSpPr>
          <p:cNvPr id="3" name="Content Placeholder 2"/>
          <p:cNvSpPr>
            <a:spLocks noGrp="1"/>
          </p:cNvSpPr>
          <p:nvPr>
            <p:ph idx="1"/>
          </p:nvPr>
        </p:nvSpPr>
        <p:spPr>
          <a:xfrm>
            <a:off x="1141412" y="2387600"/>
            <a:ext cx="10157354" cy="4470400"/>
          </a:xfrm>
        </p:spPr>
        <p:txBody>
          <a:bodyPr>
            <a:normAutofit/>
          </a:bodyPr>
          <a:lstStyle/>
          <a:p>
            <a:r>
              <a:rPr lang="en-US" sz="4000" b="1" dirty="0"/>
              <a:t>Preliminary Graduation Rate Published</a:t>
            </a:r>
          </a:p>
          <a:p>
            <a:r>
              <a:rPr lang="en-US" sz="4000" b="1" dirty="0"/>
              <a:t>Appeals may be submitted only for AHS start of school graduates if needed</a:t>
            </a:r>
          </a:p>
        </p:txBody>
      </p:sp>
    </p:spTree>
    <p:extLst>
      <p:ext uri="{BB962C8B-B14F-4D97-AF65-F5344CB8AC3E}">
        <p14:creationId xmlns:p14="http://schemas.microsoft.com/office/powerpoint/2010/main" val="297848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PHASE 4</a:t>
            </a:r>
            <a:br>
              <a:rPr lang="en-US" b="1" dirty="0" smtClean="0"/>
            </a:br>
            <a:r>
              <a:rPr lang="en-US" b="1" dirty="0" smtClean="0"/>
              <a:t>SEPTEMBER 29</a:t>
            </a:r>
            <a:r>
              <a:rPr lang="en-US" b="1" baseline="30000" dirty="0" smtClean="0"/>
              <a:t>TH</a:t>
            </a:r>
            <a:r>
              <a:rPr lang="en-US" b="1" dirty="0" smtClean="0"/>
              <a:t> </a:t>
            </a:r>
            <a:endParaRPr lang="en-US" b="1" dirty="0"/>
          </a:p>
        </p:txBody>
      </p:sp>
      <p:sp>
        <p:nvSpPr>
          <p:cNvPr id="3" name="Content Placeholder 2"/>
          <p:cNvSpPr>
            <a:spLocks noGrp="1"/>
          </p:cNvSpPr>
          <p:nvPr>
            <p:ph idx="1"/>
          </p:nvPr>
        </p:nvSpPr>
        <p:spPr/>
        <p:txBody>
          <a:bodyPr>
            <a:normAutofit/>
          </a:bodyPr>
          <a:lstStyle/>
          <a:p>
            <a:r>
              <a:rPr lang="en-US" sz="4000" b="1" dirty="0"/>
              <a:t>FINAL OFFICIAL GRADUATION RATE PUBLISHED</a:t>
            </a:r>
          </a:p>
        </p:txBody>
      </p:sp>
    </p:spTree>
    <p:extLst>
      <p:ext uri="{BB962C8B-B14F-4D97-AF65-F5344CB8AC3E}">
        <p14:creationId xmlns:p14="http://schemas.microsoft.com/office/powerpoint/2010/main" val="3556030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943" y="1115027"/>
            <a:ext cx="9402274" cy="2656783"/>
          </a:xfrm>
        </p:spPr>
        <p:txBody>
          <a:bodyPr/>
          <a:lstStyle/>
          <a:p>
            <a:pPr algn="ctr"/>
            <a:r>
              <a:rPr lang="en-US" sz="5398" b="1" dirty="0"/>
              <a:t>THIS AND THAT</a:t>
            </a:r>
          </a:p>
        </p:txBody>
      </p:sp>
    </p:spTree>
    <p:extLst>
      <p:ext uri="{BB962C8B-B14F-4D97-AF65-F5344CB8AC3E}">
        <p14:creationId xmlns:p14="http://schemas.microsoft.com/office/powerpoint/2010/main" val="241436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025" y="-228600"/>
            <a:ext cx="10157354" cy="1397000"/>
          </a:xfrm>
        </p:spPr>
        <p:txBody>
          <a:bodyPr/>
          <a:lstStyle/>
          <a:p>
            <a:r>
              <a:rPr lang="en-US" b="1" dirty="0" smtClean="0"/>
              <a:t>IMPORTANT</a:t>
            </a:r>
            <a:endParaRPr lang="en-US" b="1" dirty="0"/>
          </a:p>
        </p:txBody>
      </p:sp>
      <p:sp>
        <p:nvSpPr>
          <p:cNvPr id="3" name="Content Placeholder 2"/>
          <p:cNvSpPr>
            <a:spLocks noGrp="1"/>
          </p:cNvSpPr>
          <p:nvPr>
            <p:ph idx="1"/>
          </p:nvPr>
        </p:nvSpPr>
        <p:spPr>
          <a:xfrm>
            <a:off x="1103025" y="1493129"/>
            <a:ext cx="8944211" cy="4754537"/>
          </a:xfrm>
        </p:spPr>
        <p:txBody>
          <a:bodyPr>
            <a:normAutofit/>
          </a:bodyPr>
          <a:lstStyle/>
          <a:p>
            <a:r>
              <a:rPr lang="en-US" sz="3600" b="1" dirty="0"/>
              <a:t>Documentation is Required when changing a Cohort Year</a:t>
            </a:r>
          </a:p>
          <a:p>
            <a:pPr lvl="1"/>
            <a:r>
              <a:rPr lang="en-US" sz="3600" b="1" dirty="0"/>
              <a:t>You will need to email me the documentation that supports the cohort year change</a:t>
            </a:r>
          </a:p>
          <a:p>
            <a:pPr lvl="2"/>
            <a:r>
              <a:rPr lang="en-US" sz="3600" b="1" dirty="0"/>
              <a:t>I’ll submit the documentation to the state for review</a:t>
            </a:r>
          </a:p>
        </p:txBody>
      </p:sp>
    </p:spTree>
    <p:extLst>
      <p:ext uri="{BB962C8B-B14F-4D97-AF65-F5344CB8AC3E}">
        <p14:creationId xmlns:p14="http://schemas.microsoft.com/office/powerpoint/2010/main" val="425144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SPED DIPLOMA Change – </a:t>
            </a:r>
            <a:r>
              <a:rPr lang="en-US" b="1" dirty="0" smtClean="0">
                <a:solidFill>
                  <a:srgbClr val="FF0000"/>
                </a:solidFill>
              </a:rPr>
              <a:t>RETRACTED 4-2017</a:t>
            </a:r>
            <a:endParaRPr lang="en-US" b="1" dirty="0">
              <a:solidFill>
                <a:srgbClr val="FF0000"/>
              </a:solidFill>
            </a:endParaRPr>
          </a:p>
        </p:txBody>
      </p:sp>
      <p:sp>
        <p:nvSpPr>
          <p:cNvPr id="3" name="Content Placeholder 2"/>
          <p:cNvSpPr>
            <a:spLocks noGrp="1"/>
          </p:cNvSpPr>
          <p:nvPr>
            <p:ph idx="1"/>
          </p:nvPr>
        </p:nvSpPr>
        <p:spPr/>
        <p:txBody>
          <a:bodyPr>
            <a:normAutofit/>
          </a:bodyPr>
          <a:lstStyle/>
          <a:p>
            <a:pPr lvl="1"/>
            <a:r>
              <a:rPr lang="en-US" sz="3199" b="1" i="1" strike="sngStrike" dirty="0"/>
              <a:t>SPED Students assessed using the alternate assessment aligned to alternate academic achievement standard and awarded a State-defined alternate diploma will count same as a student who earned a regular high school diploma. </a:t>
            </a:r>
            <a:r>
              <a:rPr lang="en-US" sz="3199" b="1" dirty="0"/>
              <a:t>The state is working with the State Board of Ed to develop an Alternate Academic Diploma Pathway that satisfies ESSA requirements for future cohorts.</a:t>
            </a:r>
          </a:p>
        </p:txBody>
      </p:sp>
    </p:spTree>
    <p:extLst>
      <p:ext uri="{BB962C8B-B14F-4D97-AF65-F5344CB8AC3E}">
        <p14:creationId xmlns:p14="http://schemas.microsoft.com/office/powerpoint/2010/main" val="180754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838200"/>
          </a:xfrm>
        </p:spPr>
        <p:txBody>
          <a:bodyPr>
            <a:normAutofit/>
          </a:bodyPr>
          <a:lstStyle/>
          <a:p>
            <a:r>
              <a:rPr lang="en-US" b="1" dirty="0"/>
              <a:t>DIPLOMA TYPES</a:t>
            </a:r>
          </a:p>
        </p:txBody>
      </p:sp>
      <p:sp>
        <p:nvSpPr>
          <p:cNvPr id="3" name="Content Placeholder 2"/>
          <p:cNvSpPr>
            <a:spLocks noGrp="1"/>
          </p:cNvSpPr>
          <p:nvPr>
            <p:ph idx="1"/>
          </p:nvPr>
        </p:nvSpPr>
        <p:spPr>
          <a:xfrm>
            <a:off x="379412" y="914400"/>
            <a:ext cx="11353799" cy="5943600"/>
          </a:xfrm>
        </p:spPr>
        <p:txBody>
          <a:bodyPr>
            <a:normAutofit fontScale="85000" lnSpcReduction="20000"/>
          </a:bodyPr>
          <a:lstStyle/>
          <a:p>
            <a:r>
              <a:rPr lang="en-US" b="1" dirty="0" smtClean="0"/>
              <a:t>Regular High School Diploma</a:t>
            </a:r>
          </a:p>
          <a:p>
            <a:r>
              <a:rPr lang="en-US" b="1" dirty="0" smtClean="0"/>
              <a:t>Occupational Diploma</a:t>
            </a:r>
          </a:p>
          <a:p>
            <a:pPr lvl="1"/>
            <a:r>
              <a:rPr lang="en-US" sz="2400" dirty="0"/>
              <a:t>The occupational diploma is one of the three diploma options available for students with an Individualized Education Plan (IEP).  Students that have an IEP first and foremost must be given the option of a general education diploma. The occupational diploma is one of the two options available for students with an IEP that are not on track to receive the general education diploma</a:t>
            </a:r>
            <a:r>
              <a:rPr lang="en-US" sz="2400" dirty="0" smtClean="0"/>
              <a:t>.</a:t>
            </a:r>
          </a:p>
          <a:p>
            <a:pPr lvl="2"/>
            <a:r>
              <a:rPr lang="en-US" sz="2100" dirty="0" smtClean="0"/>
              <a:t>These students count as part of the cohort that don’t receive a Regular Diploma</a:t>
            </a:r>
          </a:p>
          <a:p>
            <a:r>
              <a:rPr lang="en-US" b="1" dirty="0" smtClean="0"/>
              <a:t>Special Education Diploma</a:t>
            </a:r>
          </a:p>
          <a:p>
            <a:pPr lvl="1"/>
            <a:r>
              <a:rPr lang="en-US" sz="2400" dirty="0" smtClean="0"/>
              <a:t>A </a:t>
            </a:r>
            <a:r>
              <a:rPr lang="en-US" sz="2400" dirty="0"/>
              <a:t>special education diploma may be awarded at the end of the fourth (4th) year of high school to students with disabilities who have (1) not met the requirements for a regular high school diploma, (2) received special education services or supports and made satisfactory progress on an individualized education program (IEP), and (3) have satisfactory records of attendance and conduct. Students who obtain the special education diploma may continue to work toward a regular high school diploma through the end of the school year in which they turn twenty-two (22) years old</a:t>
            </a:r>
            <a:r>
              <a:rPr lang="en-US" sz="2400" dirty="0" smtClean="0"/>
              <a:t>.</a:t>
            </a:r>
          </a:p>
          <a:p>
            <a:pPr lvl="2"/>
            <a:r>
              <a:rPr lang="en-US" sz="2100" dirty="0"/>
              <a:t>These students count as part of the cohort that don’t receive a Regular </a:t>
            </a:r>
            <a:r>
              <a:rPr lang="en-US" sz="2100" dirty="0" smtClean="0"/>
              <a:t>Diploma</a:t>
            </a:r>
            <a:endParaRPr lang="en-US" sz="2100" dirty="0"/>
          </a:p>
          <a:p>
            <a:r>
              <a:rPr lang="en-US" dirty="0" smtClean="0">
                <a:hlinkClick r:id="rId2"/>
              </a:rPr>
              <a:t>http</a:t>
            </a:r>
            <a:r>
              <a:rPr lang="en-US" dirty="0">
                <a:hlinkClick r:id="rId2"/>
              </a:rPr>
              <a:t>://</a:t>
            </a:r>
            <a:r>
              <a:rPr lang="en-US" dirty="0" smtClean="0">
                <a:hlinkClick r:id="rId2"/>
              </a:rPr>
              <a:t>www.tn.gov/education/article/special-education-secondary-transition?mc_cid=957bfc411e&amp;mc_eid=c92909dac3</a:t>
            </a:r>
            <a:endParaRPr lang="en-US" dirty="0" smtClean="0"/>
          </a:p>
          <a:p>
            <a:endParaRPr lang="en-US" dirty="0"/>
          </a:p>
          <a:p>
            <a:pPr lvl="1"/>
            <a:endParaRPr lang="en-US" dirty="0" smtClean="0"/>
          </a:p>
          <a:p>
            <a:pPr lvl="1"/>
            <a:endParaRPr lang="en-US" dirty="0" smtClean="0"/>
          </a:p>
          <a:p>
            <a:pPr lvl="1"/>
            <a:endParaRPr lang="en-US" dirty="0"/>
          </a:p>
          <a:p>
            <a:pPr lvl="1"/>
            <a:endParaRPr lang="en-US" dirty="0" smtClean="0"/>
          </a:p>
        </p:txBody>
      </p:sp>
    </p:spTree>
    <p:extLst>
      <p:ext uri="{BB962C8B-B14F-4D97-AF65-F5344CB8AC3E}">
        <p14:creationId xmlns:p14="http://schemas.microsoft.com/office/powerpoint/2010/main" val="346233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066800"/>
          </a:xfrm>
        </p:spPr>
        <p:txBody>
          <a:bodyPr/>
          <a:lstStyle/>
          <a:p>
            <a:r>
              <a:rPr lang="en-US" b="1" dirty="0" smtClean="0"/>
              <a:t>WITHDRAWAL CODES: IMPORTANT</a:t>
            </a:r>
            <a:endParaRPr lang="en-US" b="1" dirty="0"/>
          </a:p>
        </p:txBody>
      </p:sp>
      <p:sp>
        <p:nvSpPr>
          <p:cNvPr id="3" name="Content Placeholder 2"/>
          <p:cNvSpPr>
            <a:spLocks noGrp="1"/>
          </p:cNvSpPr>
          <p:nvPr>
            <p:ph idx="1"/>
          </p:nvPr>
        </p:nvSpPr>
        <p:spPr>
          <a:xfrm>
            <a:off x="379412" y="1524000"/>
            <a:ext cx="11201400" cy="5181600"/>
          </a:xfrm>
        </p:spPr>
        <p:txBody>
          <a:bodyPr>
            <a:normAutofit fontScale="55000" lnSpcReduction="20000"/>
          </a:bodyPr>
          <a:lstStyle/>
          <a:p>
            <a:r>
              <a:rPr lang="en-US" sz="4500" b="1" dirty="0">
                <a:solidFill>
                  <a:srgbClr val="FF0000"/>
                </a:solidFill>
              </a:rPr>
              <a:t>The state requires the withdrawal code to match the documentation or it will be denied</a:t>
            </a:r>
            <a:r>
              <a:rPr lang="en-US" sz="4500" dirty="0">
                <a:solidFill>
                  <a:srgbClr val="FF0000"/>
                </a:solidFill>
              </a:rPr>
              <a:t>.</a:t>
            </a:r>
          </a:p>
          <a:p>
            <a:r>
              <a:rPr lang="en-US" sz="4500" dirty="0"/>
              <a:t>The state requires code 17 to be changed for any codes still showing as a 5. </a:t>
            </a:r>
          </a:p>
          <a:p>
            <a:pPr lvl="1"/>
            <a:r>
              <a:rPr lang="en-US" sz="4500" dirty="0"/>
              <a:t>A student who was initially withdrawn out of state (05) actually withdrew to an out-of-state online school</a:t>
            </a:r>
          </a:p>
          <a:p>
            <a:pPr lvl="2"/>
            <a:r>
              <a:rPr lang="en-US" sz="4500" dirty="0"/>
              <a:t>	Change the student’s withdrawal code to 17 in Skyward and verify EIS updates the code.</a:t>
            </a:r>
          </a:p>
          <a:p>
            <a:pPr lvl="2"/>
            <a:endParaRPr lang="en-US" sz="4500" dirty="0"/>
          </a:p>
          <a:p>
            <a:pPr lvl="2"/>
            <a:r>
              <a:rPr lang="en-US" sz="4500" dirty="0"/>
              <a:t>Code 17 documentation must be clear that the student is/was enrolled. Can not submit payment receipts or an application.</a:t>
            </a:r>
          </a:p>
          <a:p>
            <a:pPr lvl="2"/>
            <a:endParaRPr lang="en-US" dirty="0"/>
          </a:p>
          <a:p>
            <a:endParaRPr lang="en-US" dirty="0"/>
          </a:p>
          <a:p>
            <a:pPr marL="0" indent="0">
              <a:buNone/>
            </a:pPr>
            <a:r>
              <a:rPr lang="en-US" dirty="0"/>
              <a:t>	</a:t>
            </a:r>
          </a:p>
          <a:p>
            <a:pPr lvl="2"/>
            <a:endParaRPr lang="en-US" dirty="0"/>
          </a:p>
        </p:txBody>
      </p:sp>
    </p:spTree>
    <p:extLst>
      <p:ext uri="{BB962C8B-B14F-4D97-AF65-F5344CB8AC3E}">
        <p14:creationId xmlns:p14="http://schemas.microsoft.com/office/powerpoint/2010/main" val="2426308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0732" y="1473200"/>
            <a:ext cx="10157354" cy="5080000"/>
          </a:xfrm>
        </p:spPr>
        <p:txBody>
          <a:bodyPr anchor="ctr">
            <a:normAutofit/>
          </a:bodyPr>
          <a:lstStyle/>
          <a:p>
            <a:r>
              <a:rPr lang="en-US" sz="2800" b="1" dirty="0" smtClean="0"/>
              <a:t>Attendance</a:t>
            </a:r>
          </a:p>
          <a:p>
            <a:r>
              <a:rPr lang="en-US" sz="2800" b="1" dirty="0" smtClean="0"/>
              <a:t>Relationships</a:t>
            </a:r>
          </a:p>
          <a:p>
            <a:r>
              <a:rPr lang="en-US" sz="2800" b="1" dirty="0" smtClean="0"/>
              <a:t>Toolbox</a:t>
            </a:r>
          </a:p>
          <a:p>
            <a:r>
              <a:rPr lang="en-US" sz="2800" b="1" dirty="0" smtClean="0"/>
              <a:t>Student Tracking and Coding</a:t>
            </a:r>
          </a:p>
          <a:p>
            <a:r>
              <a:rPr lang="en-US" sz="2800" b="1" dirty="0" smtClean="0"/>
              <a:t>Analyzing Data Throughout the Process</a:t>
            </a:r>
          </a:p>
          <a:p>
            <a:r>
              <a:rPr lang="en-US" sz="2800" b="1" dirty="0" smtClean="0"/>
              <a:t>Do what is right by the student to help them achieve success.</a:t>
            </a:r>
            <a:endParaRPr lang="en-US" sz="2800" b="1" dirty="0"/>
          </a:p>
        </p:txBody>
      </p:sp>
      <p:sp>
        <p:nvSpPr>
          <p:cNvPr id="2" name="Title 1"/>
          <p:cNvSpPr>
            <a:spLocks noGrp="1"/>
          </p:cNvSpPr>
          <p:nvPr>
            <p:ph type="title"/>
          </p:nvPr>
        </p:nvSpPr>
        <p:spPr/>
        <p:txBody>
          <a:bodyPr/>
          <a:lstStyle/>
          <a:p>
            <a:r>
              <a:rPr lang="en-US" b="1" dirty="0" smtClean="0"/>
              <a:t>Things we focus on to become a successful Graduation Coach</a:t>
            </a:r>
            <a:endParaRPr lang="en-US" b="1" dirty="0"/>
          </a:p>
        </p:txBody>
      </p:sp>
    </p:spTree>
    <p:extLst>
      <p:ext uri="{BB962C8B-B14F-4D97-AF65-F5344CB8AC3E}">
        <p14:creationId xmlns:p14="http://schemas.microsoft.com/office/powerpoint/2010/main" val="60329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143000"/>
          </a:xfrm>
        </p:spPr>
        <p:txBody>
          <a:bodyPr/>
          <a:lstStyle/>
          <a:p>
            <a:r>
              <a:rPr lang="en-US" b="1" dirty="0" smtClean="0"/>
              <a:t>FOREIGN EXCHANGE</a:t>
            </a:r>
            <a:endParaRPr lang="en-US" b="1" dirty="0"/>
          </a:p>
        </p:txBody>
      </p:sp>
      <p:sp>
        <p:nvSpPr>
          <p:cNvPr id="3" name="Content Placeholder 2"/>
          <p:cNvSpPr>
            <a:spLocks noGrp="1"/>
          </p:cNvSpPr>
          <p:nvPr>
            <p:ph idx="1"/>
          </p:nvPr>
        </p:nvSpPr>
        <p:spPr>
          <a:xfrm>
            <a:off x="1103025" y="1573790"/>
            <a:ext cx="8944211" cy="4673876"/>
          </a:xfrm>
        </p:spPr>
        <p:txBody>
          <a:bodyPr>
            <a:normAutofit/>
          </a:bodyPr>
          <a:lstStyle/>
          <a:p>
            <a:r>
              <a:rPr lang="en-US" sz="3199" b="1" dirty="0"/>
              <a:t>Must submit documentation from the Exchange Agency and Year student was approved to attend your school.</a:t>
            </a:r>
          </a:p>
          <a:p>
            <a:pPr marL="0" indent="0">
              <a:buNone/>
            </a:pPr>
            <a:endParaRPr lang="en-US" sz="3199" b="1" dirty="0"/>
          </a:p>
          <a:p>
            <a:r>
              <a:rPr lang="en-US" sz="3199" b="1" dirty="0"/>
              <a:t>We want to continue using the school form with this information along with documentation from the agency. </a:t>
            </a:r>
          </a:p>
        </p:txBody>
      </p:sp>
    </p:spTree>
    <p:extLst>
      <p:ext uri="{BB962C8B-B14F-4D97-AF65-F5344CB8AC3E}">
        <p14:creationId xmlns:p14="http://schemas.microsoft.com/office/powerpoint/2010/main" val="72489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066800"/>
          </a:xfrm>
        </p:spPr>
        <p:txBody>
          <a:bodyPr/>
          <a:lstStyle/>
          <a:p>
            <a:r>
              <a:rPr lang="en-US" b="1" dirty="0" smtClean="0"/>
              <a:t>OUT OF COUNTRY WITHDRAWALS</a:t>
            </a:r>
            <a:endParaRPr lang="en-US" b="1" dirty="0"/>
          </a:p>
        </p:txBody>
      </p:sp>
      <p:sp>
        <p:nvSpPr>
          <p:cNvPr id="3" name="Content Placeholder 2"/>
          <p:cNvSpPr>
            <a:spLocks noGrp="1"/>
          </p:cNvSpPr>
          <p:nvPr>
            <p:ph idx="1"/>
          </p:nvPr>
        </p:nvSpPr>
        <p:spPr/>
        <p:txBody>
          <a:bodyPr>
            <a:normAutofit/>
          </a:bodyPr>
          <a:lstStyle/>
          <a:p>
            <a:r>
              <a:rPr lang="en-US" sz="2799" b="1" dirty="0"/>
              <a:t>Code to use is 5\Out of State</a:t>
            </a:r>
          </a:p>
          <a:p>
            <a:r>
              <a:rPr lang="en-US" sz="2799" b="1" dirty="0"/>
              <a:t>Must use the school form you already use which shows the parent/guardians name as having talked to school personnel on the move and destination.</a:t>
            </a:r>
          </a:p>
        </p:txBody>
      </p:sp>
    </p:spTree>
    <p:extLst>
      <p:ext uri="{BB962C8B-B14F-4D97-AF65-F5344CB8AC3E}">
        <p14:creationId xmlns:p14="http://schemas.microsoft.com/office/powerpoint/2010/main" val="458207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762000"/>
          </a:xfrm>
        </p:spPr>
        <p:txBody>
          <a:bodyPr/>
          <a:lstStyle/>
          <a:p>
            <a:r>
              <a:rPr lang="en-US" b="1" dirty="0" smtClean="0"/>
              <a:t>THE WORKBOOK</a:t>
            </a:r>
            <a:endParaRPr lang="en-US" b="1" dirty="0"/>
          </a:p>
        </p:txBody>
      </p:sp>
      <p:sp>
        <p:nvSpPr>
          <p:cNvPr id="3" name="Content Placeholder 2"/>
          <p:cNvSpPr>
            <a:spLocks noGrp="1"/>
          </p:cNvSpPr>
          <p:nvPr>
            <p:ph idx="1"/>
          </p:nvPr>
        </p:nvSpPr>
        <p:spPr>
          <a:xfrm>
            <a:off x="379412" y="990600"/>
            <a:ext cx="11353799" cy="5867400"/>
          </a:xfrm>
        </p:spPr>
        <p:txBody>
          <a:bodyPr>
            <a:normAutofit lnSpcReduction="10000"/>
          </a:bodyPr>
          <a:lstStyle/>
          <a:p>
            <a:r>
              <a:rPr lang="en-US" b="1" dirty="0"/>
              <a:t>Please make sure any workbook changes/updates you make are designated in a manner that I’ll be able to tell you entered something </a:t>
            </a:r>
            <a:r>
              <a:rPr lang="en-US" b="1" dirty="0" smtClean="0"/>
              <a:t>new</a:t>
            </a:r>
          </a:p>
          <a:p>
            <a:r>
              <a:rPr lang="en-US" b="1" dirty="0"/>
              <a:t>Please mark those receiving a SPED type diploma </a:t>
            </a:r>
            <a:r>
              <a:rPr lang="en-US" b="1" dirty="0" smtClean="0"/>
              <a:t>in </a:t>
            </a:r>
            <a:r>
              <a:rPr lang="en-US" b="1" dirty="0"/>
              <a:t>the </a:t>
            </a:r>
            <a:r>
              <a:rPr lang="en-US" b="1" dirty="0" smtClean="0"/>
              <a:t>workbook</a:t>
            </a:r>
          </a:p>
          <a:p>
            <a:r>
              <a:rPr lang="en-US" b="1" dirty="0" smtClean="0"/>
              <a:t> On the Cohort 2013 Tab</a:t>
            </a:r>
          </a:p>
          <a:p>
            <a:pPr lvl="1"/>
            <a:r>
              <a:rPr lang="en-US" b="1" dirty="0" smtClean="0"/>
              <a:t>Shaded in light blue at the top are your active cohort students</a:t>
            </a:r>
          </a:p>
          <a:p>
            <a:pPr lvl="1"/>
            <a:r>
              <a:rPr lang="en-US" b="1" dirty="0" smtClean="0"/>
              <a:t>Shaded in darker blue just are your Early Grads that aren’t AHS Grads</a:t>
            </a:r>
          </a:p>
          <a:p>
            <a:pPr lvl="1"/>
            <a:r>
              <a:rPr lang="en-US" b="1" dirty="0" smtClean="0"/>
              <a:t>Shaded in Green are your AHS Grads</a:t>
            </a:r>
          </a:p>
          <a:p>
            <a:pPr lvl="1"/>
            <a:r>
              <a:rPr lang="en-US" b="1" dirty="0" smtClean="0"/>
              <a:t>Shaded in Orange are those marked as dropouts attending AHS</a:t>
            </a:r>
          </a:p>
          <a:p>
            <a:pPr lvl="1"/>
            <a:r>
              <a:rPr lang="en-US" b="1" dirty="0" smtClean="0"/>
              <a:t>Shaded in Pink are dropouts not attending AHS</a:t>
            </a:r>
          </a:p>
          <a:p>
            <a:pPr lvl="1"/>
            <a:r>
              <a:rPr lang="en-US" b="1" dirty="0" smtClean="0"/>
              <a:t>Shaded in Yellow are withdrawn students coded as 3 and not showing a subsequent TN school enrollment</a:t>
            </a:r>
          </a:p>
          <a:p>
            <a:pPr lvl="1"/>
            <a:r>
              <a:rPr lang="en-US" b="1" dirty="0" smtClean="0"/>
              <a:t>Not shaded at the bottom are withdrawn students. As I upload withdrawal documentation I’ll remove from this page</a:t>
            </a:r>
            <a:endParaRPr lang="en-US" b="1" dirty="0"/>
          </a:p>
        </p:txBody>
      </p:sp>
    </p:spTree>
    <p:extLst>
      <p:ext uri="{BB962C8B-B14F-4D97-AF65-F5344CB8AC3E}">
        <p14:creationId xmlns:p14="http://schemas.microsoft.com/office/powerpoint/2010/main" val="3621085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943" y="453493"/>
            <a:ext cx="9402274" cy="537107"/>
          </a:xfrm>
        </p:spPr>
        <p:txBody>
          <a:bodyPr>
            <a:normAutofit fontScale="90000"/>
          </a:bodyPr>
          <a:lstStyle/>
          <a:p>
            <a:r>
              <a:rPr lang="en-US" b="1" dirty="0" smtClean="0"/>
              <a:t>WORKBOOK TABS</a:t>
            </a:r>
            <a:endParaRPr lang="en-US" b="1" dirty="0"/>
          </a:p>
        </p:txBody>
      </p:sp>
      <p:sp>
        <p:nvSpPr>
          <p:cNvPr id="3" name="Content Placeholder 2"/>
          <p:cNvSpPr>
            <a:spLocks noGrp="1"/>
          </p:cNvSpPr>
          <p:nvPr>
            <p:ph idx="1"/>
          </p:nvPr>
        </p:nvSpPr>
        <p:spPr>
          <a:xfrm>
            <a:off x="303212" y="990600"/>
            <a:ext cx="11506199" cy="5867399"/>
          </a:xfrm>
        </p:spPr>
        <p:txBody>
          <a:bodyPr>
            <a:noAutofit/>
          </a:bodyPr>
          <a:lstStyle/>
          <a:p>
            <a:r>
              <a:rPr lang="en-US" sz="1800" b="1" dirty="0"/>
              <a:t>Cohort 2013 All That Count</a:t>
            </a:r>
          </a:p>
          <a:p>
            <a:pPr lvl="1"/>
            <a:r>
              <a:rPr lang="en-US" sz="1800" dirty="0"/>
              <a:t>This tab shows all students in your 2013 Cohort</a:t>
            </a:r>
          </a:p>
          <a:p>
            <a:pPr lvl="2"/>
            <a:r>
              <a:rPr lang="en-US" sz="2000" dirty="0" smtClean="0"/>
              <a:t>As I upload withdrawal documentation I’ll remove those students from counting in the cohort but keep in mind the state still has to approve the documentation </a:t>
            </a:r>
          </a:p>
          <a:p>
            <a:pPr lvl="1"/>
            <a:r>
              <a:rPr lang="en-US" sz="1800" b="1" dirty="0"/>
              <a:t>Withdrawals and Documentation</a:t>
            </a:r>
          </a:p>
          <a:p>
            <a:pPr lvl="2"/>
            <a:r>
              <a:rPr lang="en-US" sz="2000" dirty="0" smtClean="0"/>
              <a:t>This tab shows all students that have withdrawn from the cohort with the exception of dropouts</a:t>
            </a:r>
          </a:p>
          <a:p>
            <a:pPr lvl="3"/>
            <a:r>
              <a:rPr lang="en-US" dirty="0"/>
              <a:t>This is where I’ll show submitted documentation</a:t>
            </a:r>
          </a:p>
          <a:p>
            <a:pPr lvl="1"/>
            <a:r>
              <a:rPr lang="en-US" sz="1800" b="1" dirty="0"/>
              <a:t>Early Graduates</a:t>
            </a:r>
          </a:p>
          <a:p>
            <a:pPr lvl="2"/>
            <a:r>
              <a:rPr lang="en-US" sz="2000" dirty="0" smtClean="0"/>
              <a:t>This tab shows students graduating early </a:t>
            </a:r>
          </a:p>
          <a:p>
            <a:pPr lvl="3"/>
            <a:r>
              <a:rPr lang="en-US" dirty="0"/>
              <a:t>They will also show on the 1</a:t>
            </a:r>
            <a:r>
              <a:rPr lang="en-US" baseline="30000" dirty="0"/>
              <a:t>st</a:t>
            </a:r>
            <a:r>
              <a:rPr lang="en-US" dirty="0"/>
              <a:t> tab with all in Cohort</a:t>
            </a:r>
          </a:p>
          <a:p>
            <a:pPr lvl="1"/>
            <a:r>
              <a:rPr lang="en-US" sz="1800" b="1" dirty="0"/>
              <a:t>Not on Track</a:t>
            </a:r>
          </a:p>
          <a:p>
            <a:pPr lvl="2"/>
            <a:r>
              <a:rPr lang="en-US" sz="2000" dirty="0" smtClean="0"/>
              <a:t>These are students the state has determined are not on track to graduate on time</a:t>
            </a:r>
          </a:p>
          <a:p>
            <a:pPr lvl="3"/>
            <a:r>
              <a:rPr lang="en-US" dirty="0"/>
              <a:t>Not all schools have these </a:t>
            </a:r>
          </a:p>
        </p:txBody>
      </p:sp>
    </p:spTree>
    <p:extLst>
      <p:ext uri="{BB962C8B-B14F-4D97-AF65-F5344CB8AC3E}">
        <p14:creationId xmlns:p14="http://schemas.microsoft.com/office/powerpoint/2010/main" val="378522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962" y="0"/>
            <a:ext cx="9402274" cy="1128138"/>
          </a:xfrm>
        </p:spPr>
        <p:txBody>
          <a:bodyPr/>
          <a:lstStyle/>
          <a:p>
            <a:r>
              <a:rPr lang="en-US" b="1" dirty="0"/>
              <a:t>WORKBOOK </a:t>
            </a:r>
            <a:r>
              <a:rPr lang="en-US" b="1" dirty="0" smtClean="0"/>
              <a:t>TABS Continued</a:t>
            </a:r>
            <a:endParaRPr lang="en-US" b="1" dirty="0"/>
          </a:p>
        </p:txBody>
      </p:sp>
      <p:sp>
        <p:nvSpPr>
          <p:cNvPr id="3" name="Content Placeholder 2"/>
          <p:cNvSpPr>
            <a:spLocks noGrp="1"/>
          </p:cNvSpPr>
          <p:nvPr>
            <p:ph idx="1"/>
          </p:nvPr>
        </p:nvSpPr>
        <p:spPr>
          <a:xfrm>
            <a:off x="303212" y="1128138"/>
            <a:ext cx="11506199" cy="5577462"/>
          </a:xfrm>
        </p:spPr>
        <p:txBody>
          <a:bodyPr>
            <a:normAutofit fontScale="92500" lnSpcReduction="20000"/>
          </a:bodyPr>
          <a:lstStyle/>
          <a:p>
            <a:pPr>
              <a:buFont typeface="Wingdings" panose="05000000000000000000" pitchFamily="2" charset="2"/>
              <a:buChar char="Ø"/>
            </a:pPr>
            <a:r>
              <a:rPr lang="en-US" sz="2000" b="1" dirty="0"/>
              <a:t>Completion Counts</a:t>
            </a:r>
          </a:p>
          <a:p>
            <a:pPr lvl="1">
              <a:buFont typeface="Wingdings" panose="05000000000000000000" pitchFamily="2" charset="2"/>
              <a:buChar char="Ø"/>
            </a:pPr>
            <a:r>
              <a:rPr lang="en-US" sz="2800" dirty="0" smtClean="0"/>
              <a:t>This tab shows completion counts from cohort site</a:t>
            </a:r>
          </a:p>
          <a:p>
            <a:pPr marL="457063" lvl="1" indent="0">
              <a:buNone/>
            </a:pPr>
            <a:r>
              <a:rPr lang="en-US" sz="2800" b="1" dirty="0" smtClean="0"/>
              <a:t>Withdrawal Counts</a:t>
            </a:r>
          </a:p>
          <a:p>
            <a:pPr lvl="1">
              <a:buFont typeface="Wingdings" panose="05000000000000000000" pitchFamily="2" charset="2"/>
              <a:buChar char="Ø"/>
            </a:pPr>
            <a:r>
              <a:rPr lang="en-US" sz="2800" dirty="0"/>
              <a:t>	</a:t>
            </a:r>
            <a:r>
              <a:rPr lang="en-US" sz="2800" dirty="0" smtClean="0"/>
              <a:t>This tab shows withdrawal counts from cohort site</a:t>
            </a:r>
          </a:p>
          <a:p>
            <a:pPr marL="457063" lvl="1" indent="0">
              <a:buNone/>
            </a:pPr>
            <a:r>
              <a:rPr lang="en-US" sz="2800" b="1" dirty="0" smtClean="0"/>
              <a:t>Demographics</a:t>
            </a:r>
          </a:p>
          <a:p>
            <a:pPr lvl="1">
              <a:buFont typeface="Wingdings" panose="05000000000000000000" pitchFamily="2" charset="2"/>
              <a:buChar char="Ø"/>
            </a:pPr>
            <a:r>
              <a:rPr lang="en-US" sz="2800" dirty="0"/>
              <a:t>	</a:t>
            </a:r>
            <a:r>
              <a:rPr lang="en-US" sz="2800" dirty="0" smtClean="0"/>
              <a:t>This tab shows Cohort Demographic Counts</a:t>
            </a:r>
          </a:p>
          <a:p>
            <a:pPr marL="457063" lvl="1" indent="0">
              <a:buNone/>
            </a:pPr>
            <a:r>
              <a:rPr lang="en-US" sz="2800" b="1" dirty="0" smtClean="0"/>
              <a:t>Dropout</a:t>
            </a:r>
          </a:p>
          <a:p>
            <a:pPr lvl="1">
              <a:buFont typeface="Wingdings" panose="05000000000000000000" pitchFamily="2" charset="2"/>
              <a:buChar char="Ø"/>
            </a:pPr>
            <a:r>
              <a:rPr lang="en-US" sz="2800" dirty="0"/>
              <a:t>	</a:t>
            </a:r>
            <a:r>
              <a:rPr lang="en-US" sz="2800" dirty="0" smtClean="0"/>
              <a:t>This tab shows all counting as dropouts from cohort site</a:t>
            </a:r>
          </a:p>
          <a:p>
            <a:pPr marL="457063" lvl="1" indent="0">
              <a:buNone/>
            </a:pPr>
            <a:r>
              <a:rPr lang="en-US" sz="2800" b="1" dirty="0" smtClean="0"/>
              <a:t>Credits</a:t>
            </a:r>
          </a:p>
          <a:p>
            <a:pPr lvl="1">
              <a:buFont typeface="Wingdings" panose="05000000000000000000" pitchFamily="2" charset="2"/>
              <a:buChar char="Ø"/>
            </a:pPr>
            <a:r>
              <a:rPr lang="en-US" sz="2800" dirty="0"/>
              <a:t>	</a:t>
            </a:r>
            <a:r>
              <a:rPr lang="en-US" sz="2800" dirty="0" smtClean="0"/>
              <a:t>This tab shows earned credits of cohort students from cohort site</a:t>
            </a:r>
          </a:p>
          <a:p>
            <a:pPr lvl="2">
              <a:buFont typeface="Wingdings" panose="05000000000000000000" pitchFamily="2" charset="2"/>
              <a:buChar char="Ø"/>
            </a:pPr>
            <a:r>
              <a:rPr lang="en-US" sz="2400" b="1" dirty="0" smtClean="0">
                <a:solidFill>
                  <a:srgbClr val="FF0000"/>
                </a:solidFill>
              </a:rPr>
              <a:t>Begin reconciling with the help of school counselors</a:t>
            </a:r>
          </a:p>
          <a:p>
            <a:pPr lvl="3">
              <a:buFont typeface="Wingdings" panose="05000000000000000000" pitchFamily="2" charset="2"/>
              <a:buChar char="Ø"/>
            </a:pPr>
            <a:r>
              <a:rPr lang="en-US" sz="2000" b="1" dirty="0">
                <a:solidFill>
                  <a:srgbClr val="FF0000"/>
                </a:solidFill>
              </a:rPr>
              <a:t>They will receive a roster of student credits to date</a:t>
            </a:r>
          </a:p>
          <a:p>
            <a:pPr lvl="1"/>
            <a:endParaRPr lang="en-US" dirty="0"/>
          </a:p>
          <a:p>
            <a:pPr lvl="1"/>
            <a:endParaRPr lang="en-US" dirty="0"/>
          </a:p>
        </p:txBody>
      </p:sp>
    </p:spTree>
    <p:extLst>
      <p:ext uri="{BB962C8B-B14F-4D97-AF65-F5344CB8AC3E}">
        <p14:creationId xmlns:p14="http://schemas.microsoft.com/office/powerpoint/2010/main" val="149195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943" y="1400704"/>
            <a:ext cx="9402274" cy="2428242"/>
          </a:xfrm>
        </p:spPr>
        <p:txBody>
          <a:bodyPr/>
          <a:lstStyle/>
          <a:p>
            <a:r>
              <a:rPr lang="en-US" b="1" dirty="0" smtClean="0"/>
              <a:t>For email correspondence, please </a:t>
            </a:r>
            <a:r>
              <a:rPr lang="en-US" b="1" dirty="0"/>
              <a:t>start the Subject Line with Cohort </a:t>
            </a:r>
            <a:r>
              <a:rPr lang="en-US" b="1" dirty="0" smtClean="0"/>
              <a:t>2013</a:t>
            </a:r>
            <a:endParaRPr lang="en-US" b="1" dirty="0"/>
          </a:p>
        </p:txBody>
      </p:sp>
    </p:spTree>
    <p:extLst>
      <p:ext uri="{BB962C8B-B14F-4D97-AF65-F5344CB8AC3E}">
        <p14:creationId xmlns:p14="http://schemas.microsoft.com/office/powerpoint/2010/main" val="3567938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837" y="-304800"/>
            <a:ext cx="9402274" cy="1079966"/>
          </a:xfrm>
        </p:spPr>
        <p:txBody>
          <a:bodyPr/>
          <a:lstStyle/>
          <a:p>
            <a:r>
              <a:rPr lang="en-US" b="1" dirty="0" smtClean="0"/>
              <a:t>TNED GRADS TIMELINE</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85471049"/>
              </p:ext>
            </p:extLst>
          </p:nvPr>
        </p:nvGraphicFramePr>
        <p:xfrm>
          <a:off x="379412" y="775165"/>
          <a:ext cx="11201399" cy="6152293"/>
        </p:xfrm>
        <a:graphic>
          <a:graphicData uri="http://schemas.openxmlformats.org/drawingml/2006/table">
            <a:tbl>
              <a:tblPr firstRow="1" bandRow="1">
                <a:tableStyleId>{5C22544A-7EE6-4342-B048-85BDC9FD1C3A}</a:tableStyleId>
              </a:tblPr>
              <a:tblGrid>
                <a:gridCol w="1749562">
                  <a:extLst>
                    <a:ext uri="{9D8B030D-6E8A-4147-A177-3AD203B41FA5}">
                      <a16:colId xmlns:a16="http://schemas.microsoft.com/office/drawing/2014/main" xmlns="" val="896846319"/>
                    </a:ext>
                  </a:extLst>
                </a:gridCol>
                <a:gridCol w="2929302">
                  <a:extLst>
                    <a:ext uri="{9D8B030D-6E8A-4147-A177-3AD203B41FA5}">
                      <a16:colId xmlns:a16="http://schemas.microsoft.com/office/drawing/2014/main" xmlns="" val="2135564837"/>
                    </a:ext>
                  </a:extLst>
                </a:gridCol>
                <a:gridCol w="6522535">
                  <a:extLst>
                    <a:ext uri="{9D8B030D-6E8A-4147-A177-3AD203B41FA5}">
                      <a16:colId xmlns:a16="http://schemas.microsoft.com/office/drawing/2014/main" xmlns="" val="1623852973"/>
                    </a:ext>
                  </a:extLst>
                </a:gridCol>
              </a:tblGrid>
              <a:tr h="749431">
                <a:tc>
                  <a:txBody>
                    <a:bodyPr/>
                    <a:lstStyle/>
                    <a:p>
                      <a:r>
                        <a:rPr lang="en-US" sz="2400" dirty="0" smtClean="0"/>
                        <a:t>PHASE</a:t>
                      </a:r>
                      <a:endParaRPr lang="en-US" sz="2400" dirty="0"/>
                    </a:p>
                  </a:txBody>
                  <a:tcPr marL="91416" marR="91416" marT="45708" marB="45708"/>
                </a:tc>
                <a:tc>
                  <a:txBody>
                    <a:bodyPr/>
                    <a:lstStyle/>
                    <a:p>
                      <a:r>
                        <a:rPr lang="en-US" sz="2400" dirty="0" smtClean="0"/>
                        <a:t>ESTIMATED DATES</a:t>
                      </a:r>
                      <a:endParaRPr lang="en-US" sz="2400" dirty="0"/>
                    </a:p>
                  </a:txBody>
                  <a:tcPr marL="91416" marR="91416" marT="45708" marB="45708"/>
                </a:tc>
                <a:tc>
                  <a:txBody>
                    <a:bodyPr/>
                    <a:lstStyle/>
                    <a:p>
                      <a:r>
                        <a:rPr lang="en-US" sz="2400" dirty="0" smtClean="0"/>
                        <a:t>TASKS TO BE COMPLETED</a:t>
                      </a:r>
                      <a:endParaRPr lang="en-US" sz="2400" dirty="0"/>
                    </a:p>
                  </a:txBody>
                  <a:tcPr marL="91416" marR="91416" marT="45708" marB="45708"/>
                </a:tc>
                <a:extLst>
                  <a:ext uri="{0D108BD9-81ED-4DB2-BD59-A6C34878D82A}">
                    <a16:rowId xmlns:a16="http://schemas.microsoft.com/office/drawing/2014/main" xmlns="" val="3574067226"/>
                  </a:ext>
                </a:extLst>
              </a:tr>
              <a:tr h="1415612">
                <a:tc>
                  <a:txBody>
                    <a:bodyPr/>
                    <a:lstStyle/>
                    <a:p>
                      <a:r>
                        <a:rPr lang="en-US" sz="2400" dirty="0" smtClean="0"/>
                        <a:t>1</a:t>
                      </a:r>
                      <a:endParaRPr lang="en-US" sz="2400" dirty="0"/>
                    </a:p>
                  </a:txBody>
                  <a:tcPr marL="91416" marR="91416" marT="45708" marB="45708"/>
                </a:tc>
                <a:tc>
                  <a:txBody>
                    <a:bodyPr/>
                    <a:lstStyle/>
                    <a:p>
                      <a:r>
                        <a:rPr lang="en-US" sz="2400" dirty="0" smtClean="0"/>
                        <a:t>January</a:t>
                      </a:r>
                      <a:r>
                        <a:rPr lang="en-US" sz="2400" baseline="0" dirty="0" smtClean="0"/>
                        <a:t> 23, 2017  - June 16, 2017</a:t>
                      </a:r>
                      <a:endParaRPr lang="en-US" sz="2400" dirty="0"/>
                    </a:p>
                  </a:txBody>
                  <a:tcPr marL="91416" marR="91416" marT="45708" marB="45708"/>
                </a:tc>
                <a:tc>
                  <a:txBody>
                    <a:bodyPr/>
                    <a:lstStyle/>
                    <a:p>
                      <a:r>
                        <a:rPr lang="en-US" sz="2400" dirty="0" smtClean="0"/>
                        <a:t>Correct/Reconcile Data – Report/Verify Completion Types in EIS – Upload Withdrawal Documentation</a:t>
                      </a:r>
                      <a:r>
                        <a:rPr lang="en-US" sz="2400" baseline="0" dirty="0" smtClean="0"/>
                        <a:t> - </a:t>
                      </a:r>
                      <a:endParaRPr lang="en-US" sz="2400" dirty="0"/>
                    </a:p>
                  </a:txBody>
                  <a:tcPr marL="91416" marR="91416" marT="45708" marB="45708"/>
                </a:tc>
                <a:extLst>
                  <a:ext uri="{0D108BD9-81ED-4DB2-BD59-A6C34878D82A}">
                    <a16:rowId xmlns:a16="http://schemas.microsoft.com/office/drawing/2014/main" xmlns="" val="3480730873"/>
                  </a:ext>
                </a:extLst>
              </a:tr>
              <a:tr h="1748702">
                <a:tc>
                  <a:txBody>
                    <a:bodyPr/>
                    <a:lstStyle/>
                    <a:p>
                      <a:r>
                        <a:rPr lang="en-US" sz="2400" dirty="0" smtClean="0"/>
                        <a:t>2</a:t>
                      </a:r>
                      <a:endParaRPr lang="en-US" sz="2400" dirty="0"/>
                    </a:p>
                  </a:txBody>
                  <a:tcPr marL="91416" marR="91416" marT="45708" marB="45708"/>
                </a:tc>
                <a:tc>
                  <a:txBody>
                    <a:bodyPr/>
                    <a:lstStyle/>
                    <a:p>
                      <a:r>
                        <a:rPr lang="en-US" sz="2400" dirty="0" smtClean="0"/>
                        <a:t>July 24, 2017 – August 11, 2017</a:t>
                      </a:r>
                      <a:endParaRPr lang="en-US" sz="2400" dirty="0"/>
                    </a:p>
                  </a:txBody>
                  <a:tcPr marL="91416" marR="91416" marT="45708" marB="45708"/>
                </a:tc>
                <a:tc>
                  <a:txBody>
                    <a:bodyPr/>
                    <a:lstStyle/>
                    <a:p>
                      <a:r>
                        <a:rPr lang="en-US" sz="2400" dirty="0" smtClean="0"/>
                        <a:t>Report “summer” grads in Skyward then Verify EIS updates the</a:t>
                      </a:r>
                      <a:r>
                        <a:rPr lang="en-US" sz="2400" baseline="0" dirty="0" smtClean="0"/>
                        <a:t> student withdrawal code to 12 and completion data shows.</a:t>
                      </a:r>
                    </a:p>
                    <a:p>
                      <a:r>
                        <a:rPr lang="en-US" sz="2400" baseline="0" dirty="0" smtClean="0"/>
                        <a:t>Submit Appeals</a:t>
                      </a:r>
                      <a:endParaRPr lang="en-US" sz="2400" dirty="0"/>
                    </a:p>
                  </a:txBody>
                  <a:tcPr marL="91416" marR="91416" marT="45708" marB="45708"/>
                </a:tc>
                <a:extLst>
                  <a:ext uri="{0D108BD9-81ED-4DB2-BD59-A6C34878D82A}">
                    <a16:rowId xmlns:a16="http://schemas.microsoft.com/office/drawing/2014/main" xmlns="" val="50267161"/>
                  </a:ext>
                </a:extLst>
              </a:tr>
              <a:tr h="1415612">
                <a:tc>
                  <a:txBody>
                    <a:bodyPr/>
                    <a:lstStyle/>
                    <a:p>
                      <a:r>
                        <a:rPr lang="en-US" sz="2400" dirty="0" smtClean="0"/>
                        <a:t>3</a:t>
                      </a:r>
                      <a:endParaRPr lang="en-US" sz="2400" dirty="0"/>
                    </a:p>
                  </a:txBody>
                  <a:tcPr marL="91416" marR="91416" marT="45708" marB="45708"/>
                </a:tc>
                <a:tc>
                  <a:txBody>
                    <a:bodyPr/>
                    <a:lstStyle/>
                    <a:p>
                      <a:r>
                        <a:rPr lang="en-US" sz="2400" dirty="0" smtClean="0"/>
                        <a:t>August 28, 2017 – September 8, 2017</a:t>
                      </a:r>
                      <a:endParaRPr lang="en-US" sz="2400" dirty="0"/>
                    </a:p>
                  </a:txBody>
                  <a:tcPr marL="91416" marR="91416" marT="45708" marB="45708"/>
                </a:tc>
                <a:tc>
                  <a:txBody>
                    <a:bodyPr/>
                    <a:lstStyle/>
                    <a:p>
                      <a:r>
                        <a:rPr lang="en-US" sz="2400" dirty="0" smtClean="0"/>
                        <a:t>Review Prelim Grad</a:t>
                      </a:r>
                      <a:r>
                        <a:rPr lang="en-US" sz="2400" baseline="0" dirty="0" smtClean="0"/>
                        <a:t> Rate – Review appeals decisions – submit summer grads appeals</a:t>
                      </a:r>
                      <a:endParaRPr lang="en-US" sz="2400" dirty="0"/>
                    </a:p>
                  </a:txBody>
                  <a:tcPr marL="91416" marR="91416" marT="45708" marB="45708"/>
                </a:tc>
                <a:extLst>
                  <a:ext uri="{0D108BD9-81ED-4DB2-BD59-A6C34878D82A}">
                    <a16:rowId xmlns:a16="http://schemas.microsoft.com/office/drawing/2014/main" xmlns="" val="320862937"/>
                  </a:ext>
                </a:extLst>
              </a:tr>
              <a:tr h="753479">
                <a:tc>
                  <a:txBody>
                    <a:bodyPr/>
                    <a:lstStyle/>
                    <a:p>
                      <a:r>
                        <a:rPr lang="en-US" sz="2400" dirty="0" smtClean="0"/>
                        <a:t>4</a:t>
                      </a:r>
                      <a:endParaRPr lang="en-US" sz="2400" dirty="0"/>
                    </a:p>
                  </a:txBody>
                  <a:tcPr marL="91416" marR="91416" marT="45708" marB="45708"/>
                </a:tc>
                <a:tc>
                  <a:txBody>
                    <a:bodyPr/>
                    <a:lstStyle/>
                    <a:p>
                      <a:r>
                        <a:rPr lang="en-US" sz="2400" dirty="0" smtClean="0"/>
                        <a:t>September</a:t>
                      </a:r>
                      <a:r>
                        <a:rPr lang="en-US" sz="2400" baseline="0" dirty="0" smtClean="0"/>
                        <a:t> 29, 2017</a:t>
                      </a:r>
                      <a:endParaRPr lang="en-US" sz="2400" dirty="0"/>
                    </a:p>
                  </a:txBody>
                  <a:tcPr marL="91416" marR="91416" marT="45708" marB="45708"/>
                </a:tc>
                <a:tc>
                  <a:txBody>
                    <a:bodyPr/>
                    <a:lstStyle/>
                    <a:p>
                      <a:r>
                        <a:rPr lang="en-US" sz="2400" dirty="0" smtClean="0"/>
                        <a:t>Final Graduation Rate Posted</a:t>
                      </a:r>
                      <a:endParaRPr lang="en-US" sz="2400" dirty="0"/>
                    </a:p>
                  </a:txBody>
                  <a:tcPr marL="91416" marR="91416" marT="45708" marB="45708"/>
                </a:tc>
                <a:extLst>
                  <a:ext uri="{0D108BD9-81ED-4DB2-BD59-A6C34878D82A}">
                    <a16:rowId xmlns:a16="http://schemas.microsoft.com/office/drawing/2014/main" xmlns="" val="3597012530"/>
                  </a:ext>
                </a:extLst>
              </a:tr>
            </a:tbl>
          </a:graphicData>
        </a:graphic>
      </p:graphicFrame>
    </p:spTree>
    <p:extLst>
      <p:ext uri="{BB962C8B-B14F-4D97-AF65-F5344CB8AC3E}">
        <p14:creationId xmlns:p14="http://schemas.microsoft.com/office/powerpoint/2010/main" val="321761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943" y="453493"/>
            <a:ext cx="9402274" cy="1953797"/>
          </a:xfrm>
        </p:spPr>
        <p:txBody>
          <a:bodyPr/>
          <a:lstStyle/>
          <a:p>
            <a:r>
              <a:rPr lang="en-US" b="1" dirty="0" smtClean="0"/>
              <a:t>You’re all AMAZING to work with! </a:t>
            </a:r>
            <a:endParaRPr lang="en-US" b="1" dirty="0"/>
          </a:p>
        </p:txBody>
      </p:sp>
      <p:pic>
        <p:nvPicPr>
          <p:cNvPr id="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4549" y="2824039"/>
            <a:ext cx="7017536" cy="2274576"/>
          </a:xfrm>
        </p:spPr>
      </p:pic>
    </p:spTree>
    <p:extLst>
      <p:ext uri="{BB962C8B-B14F-4D97-AF65-F5344CB8AC3E}">
        <p14:creationId xmlns:p14="http://schemas.microsoft.com/office/powerpoint/2010/main" val="2143633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99664426"/>
              </p:ext>
            </p:extLst>
          </p:nvPr>
        </p:nvGraphicFramePr>
        <p:xfrm>
          <a:off x="303212" y="152400"/>
          <a:ext cx="11506200" cy="6705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749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561012" y="609600"/>
            <a:ext cx="7772400" cy="1470025"/>
          </a:xfrm>
        </p:spPr>
        <p:txBody>
          <a:bodyPr anchor="ctr"/>
          <a:lstStyle/>
          <a:p>
            <a:r>
              <a:rPr lang="en-US" altLang="en-US" sz="4400" b="1" u="sng" dirty="0" smtClean="0">
                <a:solidFill>
                  <a:schemeClr val="tx1"/>
                </a:solidFill>
              </a:rPr>
              <a:t>What’s In Our Toolbox?</a:t>
            </a:r>
            <a:endParaRPr lang="en-US" altLang="en-US" sz="4400" dirty="0">
              <a:solidFill>
                <a:schemeClr val="tx1"/>
              </a:solidFill>
            </a:endParaRPr>
          </a:p>
        </p:txBody>
      </p:sp>
    </p:spTree>
    <p:extLst>
      <p:ext uri="{BB962C8B-B14F-4D97-AF65-F5344CB8AC3E}">
        <p14:creationId xmlns:p14="http://schemas.microsoft.com/office/powerpoint/2010/main" val="14082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sz="4000" b="1" i="1" u="sng" dirty="0"/>
              <a:t>Tools to use for </a:t>
            </a:r>
            <a:r>
              <a:rPr lang="en-US" altLang="en-US" sz="4000" b="1" i="1" u="sng" dirty="0" smtClean="0"/>
              <a:t>Success </a:t>
            </a:r>
            <a:r>
              <a:rPr lang="en-US" altLang="en-US" sz="4000" b="1" i="1" u="sng" dirty="0"/>
              <a:t/>
            </a:r>
            <a:br>
              <a:rPr lang="en-US" altLang="en-US" sz="4000" b="1" i="1" u="sng" dirty="0"/>
            </a:br>
            <a:r>
              <a:rPr lang="en-US" altLang="en-US" sz="4000" b="1" i="1" u="sng" dirty="0"/>
              <a:t>within the </a:t>
            </a:r>
            <a:r>
              <a:rPr lang="en-US" altLang="en-US" sz="4000" b="1" i="1" u="sng" dirty="0" smtClean="0"/>
              <a:t>School </a:t>
            </a:r>
            <a:r>
              <a:rPr lang="en-US" altLang="en-US" sz="4000" b="1" i="1" u="sng" dirty="0"/>
              <a:t>S</a:t>
            </a:r>
            <a:r>
              <a:rPr lang="en-US" altLang="en-US" sz="4000" b="1" i="1" u="sng" dirty="0" smtClean="0"/>
              <a:t>etting</a:t>
            </a:r>
            <a:endParaRPr lang="en-US" altLang="en-US" sz="4000" b="1" dirty="0"/>
          </a:p>
        </p:txBody>
      </p:sp>
      <p:sp>
        <p:nvSpPr>
          <p:cNvPr id="3075" name="Rectangle 3"/>
          <p:cNvSpPr>
            <a:spLocks noGrp="1" noChangeArrowheads="1"/>
          </p:cNvSpPr>
          <p:nvPr>
            <p:ph type="body" idx="1"/>
          </p:nvPr>
        </p:nvSpPr>
        <p:spPr/>
        <p:txBody>
          <a:bodyPr>
            <a:normAutofit fontScale="92500" lnSpcReduction="10000"/>
          </a:bodyPr>
          <a:lstStyle/>
          <a:p>
            <a:pPr>
              <a:lnSpc>
                <a:spcPct val="90000"/>
              </a:lnSpc>
            </a:pPr>
            <a:r>
              <a:rPr lang="en-US" altLang="en-US" sz="2800" b="1" dirty="0"/>
              <a:t>Graduation Coaches</a:t>
            </a:r>
          </a:p>
          <a:p>
            <a:pPr>
              <a:lnSpc>
                <a:spcPct val="90000"/>
              </a:lnSpc>
            </a:pPr>
            <a:r>
              <a:rPr lang="en-US" altLang="en-US" sz="2800" b="1" dirty="0" smtClean="0"/>
              <a:t>School Counselors</a:t>
            </a:r>
            <a:endParaRPr lang="en-US" altLang="en-US" sz="2800" b="1" dirty="0"/>
          </a:p>
          <a:p>
            <a:pPr>
              <a:lnSpc>
                <a:spcPct val="90000"/>
              </a:lnSpc>
            </a:pPr>
            <a:r>
              <a:rPr lang="en-US" altLang="en-US" sz="2800" b="1" dirty="0"/>
              <a:t>Teachers</a:t>
            </a:r>
          </a:p>
          <a:p>
            <a:pPr>
              <a:lnSpc>
                <a:spcPct val="90000"/>
              </a:lnSpc>
            </a:pPr>
            <a:r>
              <a:rPr lang="en-US" altLang="en-US" sz="2800" b="1" dirty="0"/>
              <a:t>Credit </a:t>
            </a:r>
            <a:r>
              <a:rPr lang="en-US" altLang="en-US" sz="2800" b="1" dirty="0" smtClean="0"/>
              <a:t>Recovery </a:t>
            </a:r>
            <a:r>
              <a:rPr lang="en-US" altLang="en-US" sz="2800" b="1" dirty="0"/>
              <a:t>/ Lab </a:t>
            </a:r>
            <a:r>
              <a:rPr lang="en-US" altLang="en-US" sz="2800" b="1" dirty="0" smtClean="0"/>
              <a:t>Facilitator</a:t>
            </a:r>
            <a:endParaRPr lang="en-US" altLang="en-US" sz="2800" b="1" dirty="0"/>
          </a:p>
          <a:p>
            <a:pPr>
              <a:lnSpc>
                <a:spcPct val="90000"/>
              </a:lnSpc>
            </a:pPr>
            <a:r>
              <a:rPr lang="en-US" altLang="en-US" sz="2800" b="1" dirty="0"/>
              <a:t>Mentors (teacher, students, administrators)</a:t>
            </a:r>
          </a:p>
          <a:p>
            <a:pPr>
              <a:lnSpc>
                <a:spcPct val="90000"/>
              </a:lnSpc>
            </a:pPr>
            <a:r>
              <a:rPr lang="en-US" altLang="en-US" sz="2800" b="1" dirty="0" smtClean="0"/>
              <a:t>RTI</a:t>
            </a:r>
            <a:endParaRPr lang="en-US" altLang="en-US" sz="2800" b="1" dirty="0"/>
          </a:p>
          <a:p>
            <a:pPr>
              <a:lnSpc>
                <a:spcPct val="90000"/>
              </a:lnSpc>
            </a:pPr>
            <a:r>
              <a:rPr lang="en-US" altLang="en-US" sz="2800" b="1" dirty="0" smtClean="0"/>
              <a:t>Referral process for students at risk</a:t>
            </a:r>
            <a:endParaRPr lang="en-US" altLang="en-US" sz="2800" b="1" dirty="0"/>
          </a:p>
          <a:p>
            <a:pPr>
              <a:lnSpc>
                <a:spcPct val="90000"/>
              </a:lnSpc>
            </a:pPr>
            <a:r>
              <a:rPr lang="en-US" altLang="en-US" sz="2800" b="1" dirty="0"/>
              <a:t>Hardship situations – Early graduation etc</a:t>
            </a:r>
            <a:r>
              <a:rPr lang="en-US" altLang="en-US" sz="2800" b="1" dirty="0" smtClean="0"/>
              <a:t>.</a:t>
            </a:r>
            <a:endParaRPr lang="en-US" altLang="en-US" sz="2800" b="1" dirty="0"/>
          </a:p>
          <a:p>
            <a:pPr>
              <a:lnSpc>
                <a:spcPct val="90000"/>
              </a:lnSpc>
            </a:pPr>
            <a:endParaRPr lang="en-US" altLang="en-US" sz="2800" dirty="0"/>
          </a:p>
          <a:p>
            <a:pPr>
              <a:lnSpc>
                <a:spcPct val="90000"/>
              </a:lnSpc>
            </a:pPr>
            <a:endParaRPr lang="en-US" altLang="en-US" sz="2800" dirty="0"/>
          </a:p>
          <a:p>
            <a:pPr>
              <a:lnSpc>
                <a:spcPct val="90000"/>
              </a:lnSpc>
            </a:pPr>
            <a:endParaRPr lang="en-US" altLang="en-US" sz="2800" dirty="0"/>
          </a:p>
        </p:txBody>
      </p:sp>
    </p:spTree>
    <p:extLst>
      <p:ext uri="{BB962C8B-B14F-4D97-AF65-F5344CB8AC3E}">
        <p14:creationId xmlns:p14="http://schemas.microsoft.com/office/powerpoint/2010/main" val="3754515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sz="4000" b="1" i="1" u="sng" dirty="0"/>
              <a:t>Tools for </a:t>
            </a:r>
            <a:r>
              <a:rPr lang="en-US" altLang="en-US" sz="4000" b="1" i="1" u="sng" dirty="0" smtClean="0"/>
              <a:t>Success </a:t>
            </a:r>
            <a:r>
              <a:rPr lang="en-US" altLang="en-US" sz="4000" b="1" i="1" u="sng" dirty="0"/>
              <a:t>in </a:t>
            </a:r>
            <a:br>
              <a:rPr lang="en-US" altLang="en-US" sz="4000" b="1" i="1" u="sng" dirty="0"/>
            </a:br>
            <a:r>
              <a:rPr lang="en-US" altLang="en-US" sz="4000" b="1" i="1" u="sng" dirty="0" smtClean="0"/>
              <a:t>Conjunction </a:t>
            </a:r>
            <a:r>
              <a:rPr lang="en-US" altLang="en-US" sz="4000" b="1" i="1" u="sng" dirty="0"/>
              <a:t>with the S</a:t>
            </a:r>
            <a:r>
              <a:rPr lang="en-US" altLang="en-US" sz="4000" b="1" i="1" u="sng" dirty="0" smtClean="0"/>
              <a:t>chool</a:t>
            </a:r>
            <a:endParaRPr lang="en-US" altLang="en-US" sz="4000" b="1" dirty="0"/>
          </a:p>
        </p:txBody>
      </p:sp>
      <p:sp>
        <p:nvSpPr>
          <p:cNvPr id="4099" name="Rectangle 3"/>
          <p:cNvSpPr>
            <a:spLocks noGrp="1" noChangeArrowheads="1"/>
          </p:cNvSpPr>
          <p:nvPr>
            <p:ph type="body" idx="1"/>
          </p:nvPr>
        </p:nvSpPr>
        <p:spPr/>
        <p:txBody>
          <a:bodyPr/>
          <a:lstStyle/>
          <a:p>
            <a:r>
              <a:rPr lang="en-US" altLang="en-US" sz="2800" b="1" dirty="0"/>
              <a:t>Adult High School</a:t>
            </a:r>
          </a:p>
          <a:p>
            <a:pPr lvl="1"/>
            <a:r>
              <a:rPr lang="en-US" altLang="en-US" sz="2400" b="1" dirty="0"/>
              <a:t>Hardship situations – early admittance</a:t>
            </a:r>
          </a:p>
          <a:p>
            <a:r>
              <a:rPr lang="en-US" altLang="en-US" sz="2800" b="1" dirty="0" smtClean="0"/>
              <a:t>MAP </a:t>
            </a:r>
            <a:r>
              <a:rPr lang="en-US" altLang="en-US" sz="2800" b="1" dirty="0"/>
              <a:t>Academy </a:t>
            </a:r>
          </a:p>
          <a:p>
            <a:r>
              <a:rPr lang="en-US" altLang="en-US" sz="2800" b="1" dirty="0" smtClean="0"/>
              <a:t>TVOLS - Accredited </a:t>
            </a:r>
            <a:r>
              <a:rPr lang="en-US" altLang="en-US" sz="2800" b="1" dirty="0"/>
              <a:t>on-line high </a:t>
            </a:r>
            <a:r>
              <a:rPr lang="en-US" altLang="en-US" sz="2800" b="1" dirty="0" smtClean="0"/>
              <a:t>school</a:t>
            </a:r>
            <a:endParaRPr lang="en-US" altLang="en-US" sz="2800" b="1" dirty="0"/>
          </a:p>
          <a:p>
            <a:r>
              <a:rPr lang="en-US" altLang="en-US" sz="2800" b="1" dirty="0"/>
              <a:t>Home schools </a:t>
            </a:r>
          </a:p>
          <a:p>
            <a:r>
              <a:rPr lang="en-US" altLang="en-US" sz="2800" b="1" dirty="0"/>
              <a:t>DCS involvement </a:t>
            </a:r>
          </a:p>
          <a:p>
            <a:endParaRPr lang="en-US" altLang="en-US" dirty="0"/>
          </a:p>
          <a:p>
            <a:endParaRPr lang="en-US" altLang="en-US" dirty="0"/>
          </a:p>
        </p:txBody>
      </p:sp>
    </p:spTree>
    <p:extLst>
      <p:ext uri="{BB962C8B-B14F-4D97-AF65-F5344CB8AC3E}">
        <p14:creationId xmlns:p14="http://schemas.microsoft.com/office/powerpoint/2010/main" val="3858319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lass open house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Class open house presentation" id="{ED6F853E-23FC-44AA-826D-3EFB5E0A4D17}" vid="{6E8FE5FC-8933-4D10-AAA1-772E0561ED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34B7CA8-998B-4F57-AEE2-A1ADF5E9D3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Classroom open house presentation</Template>
  <TotalTime>0</TotalTime>
  <Words>2502</Words>
  <Application>Microsoft Office PowerPoint</Application>
  <PresentationFormat>Custom</PresentationFormat>
  <Paragraphs>388</Paragraphs>
  <Slides>57</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57</vt:i4>
      </vt:variant>
    </vt:vector>
  </HeadingPairs>
  <TitlesOfParts>
    <vt:vector size="67" baseType="lpstr">
      <vt:lpstr>MS PGothic</vt:lpstr>
      <vt:lpstr>Arial</vt:lpstr>
      <vt:lpstr>Baskerville Old Face</vt:lpstr>
      <vt:lpstr>Century Gothic</vt:lpstr>
      <vt:lpstr>Goudy Stout</vt:lpstr>
      <vt:lpstr>Open Sans</vt:lpstr>
      <vt:lpstr>Wingdings</vt:lpstr>
      <vt:lpstr>Wingdings 2</vt:lpstr>
      <vt:lpstr>Wingdings 3</vt:lpstr>
      <vt:lpstr>Class open house presentation</vt:lpstr>
      <vt:lpstr>Attendance &amp; Graduation Rate:  One District’s Approach</vt:lpstr>
      <vt:lpstr>Welcome!</vt:lpstr>
      <vt:lpstr>Graduation Coach </vt:lpstr>
      <vt:lpstr>Graduation Coach – Wilson County</vt:lpstr>
      <vt:lpstr>Things we focus on to become a successful Graduation Coach</vt:lpstr>
      <vt:lpstr>PowerPoint Presentation</vt:lpstr>
      <vt:lpstr>What’s In Our Toolbox?</vt:lpstr>
      <vt:lpstr>Tools to use for Success  within the School Setting</vt:lpstr>
      <vt:lpstr>Tools for Success in  Conjunction with the School</vt:lpstr>
      <vt:lpstr>Communication</vt:lpstr>
      <vt:lpstr>Changes in  State School Law  and Policies</vt:lpstr>
      <vt:lpstr>Recent Changes in School Law</vt:lpstr>
      <vt:lpstr>Review of the TN Credit Recovery Policy     High School Policy 2.103 Revised 12/15/16</vt:lpstr>
      <vt:lpstr>Graduation Requirements      High School Policy 2.103 Revised 12/15/16</vt:lpstr>
      <vt:lpstr>GED/HiSET and Compulsory Attendance</vt:lpstr>
      <vt:lpstr>GED/HiSET and Compulsory Attendance</vt:lpstr>
      <vt:lpstr>ESSA and Graduation Rate</vt:lpstr>
      <vt:lpstr>Attendance and Community Resources</vt:lpstr>
      <vt:lpstr>School Attendance</vt:lpstr>
      <vt:lpstr>Attendance Challenges</vt:lpstr>
      <vt:lpstr>Attendance Challenges</vt:lpstr>
      <vt:lpstr>Student Tracking –  A Timeline</vt:lpstr>
      <vt:lpstr>Student Tracking… A Timeline</vt:lpstr>
      <vt:lpstr>Student Tracking…     A Timeline, continued</vt:lpstr>
      <vt:lpstr>PowerPoint Presentation</vt:lpstr>
      <vt:lpstr>PowerPoint Presentation</vt:lpstr>
      <vt:lpstr>PowerPoint Presentation</vt:lpstr>
      <vt:lpstr>Student Tracking…     A Timeline, continued</vt:lpstr>
      <vt:lpstr>Student Tracking…     A Timeline, continued</vt:lpstr>
      <vt:lpstr>Cohort 2013</vt:lpstr>
      <vt:lpstr>Cohort 2013 Reconciliation Process</vt:lpstr>
      <vt:lpstr>PHASE 1 Ends for our District June 2</vt:lpstr>
      <vt:lpstr>PHASE 1 GOAL Priorities to Complete by April 13th  </vt:lpstr>
      <vt:lpstr>PHASE 1 GOAL Priorities to Complete by April 13th</vt:lpstr>
      <vt:lpstr>PHASE 1 WITHDRAWAL CODES DOCUEMNTATION ACCEPTED</vt:lpstr>
      <vt:lpstr>PHASE 1 GOAL Priorities to Complete by April 28th</vt:lpstr>
      <vt:lpstr>PHASE 1 GOAL Priorities to Complete by April 28th</vt:lpstr>
      <vt:lpstr>PHASE 1 GOAL Complete by May 15th</vt:lpstr>
      <vt:lpstr>PHASE 1 FINAL GOALS  (1 OF 2) Complete by June 2nd</vt:lpstr>
      <vt:lpstr>PHASE 1 FINAL GOALS  (2 OF 2) Complete by June 13th</vt:lpstr>
      <vt:lpstr>Cohort 2013 Start of School Graduates</vt:lpstr>
      <vt:lpstr>PHASE 2:  July 24th – August 11th  APPEALS WINDOW OPENS</vt:lpstr>
      <vt:lpstr>PHASE 3   August 28th – September 8th</vt:lpstr>
      <vt:lpstr>PHASE 4 SEPTEMBER 29TH </vt:lpstr>
      <vt:lpstr>THIS AND THAT</vt:lpstr>
      <vt:lpstr>IMPORTANT</vt:lpstr>
      <vt:lpstr>SPED DIPLOMA Change – RETRACTED 4-2017</vt:lpstr>
      <vt:lpstr>DIPLOMA TYPES</vt:lpstr>
      <vt:lpstr>WITHDRAWAL CODES: IMPORTANT</vt:lpstr>
      <vt:lpstr>FOREIGN EXCHANGE</vt:lpstr>
      <vt:lpstr>OUT OF COUNTRY WITHDRAWALS</vt:lpstr>
      <vt:lpstr>THE WORKBOOK</vt:lpstr>
      <vt:lpstr>WORKBOOK TABS</vt:lpstr>
      <vt:lpstr>WORKBOOK TABS Continued</vt:lpstr>
      <vt:lpstr>For email correspondence, please start the Subject Line with Cohort 2013</vt:lpstr>
      <vt:lpstr>TNED GRADS TIMELINE</vt:lpstr>
      <vt:lpstr>You’re all AMAZING to work with!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2016-04-07T11:30:43Z</dcterms:created>
  <dcterms:modified xsi:type="dcterms:W3CDTF">2017-04-20T14:42:47Z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TC034605079991</vt:lpwstr>
  </property>
</Properties>
</file>