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41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90" r:id="rId25"/>
    <p:sldId id="291" r:id="rId26"/>
    <p:sldId id="307" r:id="rId27"/>
    <p:sldId id="308" r:id="rId28"/>
    <p:sldId id="309" r:id="rId29"/>
    <p:sldId id="310" r:id="rId30"/>
    <p:sldId id="312" r:id="rId31"/>
    <p:sldId id="313" r:id="rId32"/>
    <p:sldId id="314" r:id="rId33"/>
    <p:sldId id="315" r:id="rId34"/>
    <p:sldId id="318" r:id="rId35"/>
    <p:sldId id="319" r:id="rId36"/>
    <p:sldId id="320" r:id="rId37"/>
    <p:sldId id="316" r:id="rId38"/>
    <p:sldId id="317" r:id="rId39"/>
    <p:sldId id="26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9E6A4-D80A-408A-9F2F-17F329B01B3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845B6-0435-46BE-A163-6CABF759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5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6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9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5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5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1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3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6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2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2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45B6-0435-46BE-A163-6CABF7594E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EF88-1781-46B9-AA15-BBABE895C4A5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957-06B2-4C8D-AD06-263719C0B4E1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9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2D59-5E03-412F-85AA-8C85B55F87EB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FC3-5530-435E-9A11-42FD9D7B311B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D125-79B4-4680-B490-5814FF2ADEF0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2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B4B5-7188-46AF-852E-D55BFD8BF51F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DAA2-9BA8-43C1-9C24-49BD6882C1C9}" type="datetime1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AA05-2304-473A-9DC7-DD949F812CB5}" type="datetime1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F3B4-A767-4A74-9ECC-56FBA2BDC6D3}" type="datetime1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0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B103-FF8E-4E68-8718-AAF1F4407813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FC3C-BBD4-4C09-ACB2-D46244970716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4491-B576-4B87-B98C-646804400607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3D13-6415-4FD3-90E8-D7D0FC5C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image" Target="../media/image12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3" Type="http://schemas.openxmlformats.org/officeDocument/2006/relationships/image" Target="../media/image12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Inchworm Micro Motor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Souvik Dubey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May 2016</a:t>
            </a:r>
            <a:endParaRPr lang="en-US" dirty="0" smtClean="0"/>
          </a:p>
          <a:p>
            <a:r>
              <a:rPr lang="en-US" dirty="0" smtClean="0"/>
              <a:t>UTA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B909-765D-46F0-98CA-A516E444A3C5}" type="slidenum">
              <a:rPr lang="fr-FR" altLang="en-US"/>
              <a:pPr/>
              <a:t>10</a:t>
            </a:fld>
            <a:endParaRPr lang="fr-FR" altLang="en-US"/>
          </a:p>
        </p:txBody>
      </p:sp>
      <p:sp>
        <p:nvSpPr>
          <p:cNvPr id="631814" name="Rectangle 6"/>
          <p:cNvSpPr>
            <a:spLocks noChangeArrowheads="1"/>
          </p:cNvSpPr>
          <p:nvPr/>
        </p:nvSpPr>
        <p:spPr bwMode="auto">
          <a:xfrm>
            <a:off x="5630864" y="2667000"/>
            <a:ext cx="200025" cy="2755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15" name="Rectangle 7"/>
          <p:cNvSpPr>
            <a:spLocks noChangeArrowheads="1"/>
          </p:cNvSpPr>
          <p:nvPr/>
        </p:nvSpPr>
        <p:spPr bwMode="auto">
          <a:xfrm>
            <a:off x="5834064" y="4486275"/>
            <a:ext cx="312737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16" name="Rectangle 8"/>
          <p:cNvSpPr>
            <a:spLocks noChangeArrowheads="1"/>
          </p:cNvSpPr>
          <p:nvPr/>
        </p:nvSpPr>
        <p:spPr bwMode="auto">
          <a:xfrm>
            <a:off x="6483351" y="3433764"/>
            <a:ext cx="638175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17" name="Rectangle 9"/>
          <p:cNvSpPr>
            <a:spLocks noChangeArrowheads="1"/>
          </p:cNvSpPr>
          <p:nvPr/>
        </p:nvSpPr>
        <p:spPr bwMode="auto">
          <a:xfrm>
            <a:off x="6535739" y="5476875"/>
            <a:ext cx="63817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19" name="Line 11"/>
          <p:cNvSpPr>
            <a:spLocks noChangeShapeType="1"/>
          </p:cNvSpPr>
          <p:nvPr/>
        </p:nvSpPr>
        <p:spPr bwMode="auto">
          <a:xfrm flipV="1">
            <a:off x="5368925" y="2617788"/>
            <a:ext cx="0" cy="601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20" name="Rectangle 12"/>
          <p:cNvSpPr>
            <a:spLocks noChangeArrowheads="1"/>
          </p:cNvSpPr>
          <p:nvPr/>
        </p:nvSpPr>
        <p:spPr bwMode="auto">
          <a:xfrm>
            <a:off x="6032500" y="3946525"/>
            <a:ext cx="312738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1821" name="AutoShape 13"/>
          <p:cNvCxnSpPr>
            <a:cxnSpLocks noChangeShapeType="1"/>
            <a:stCxn id="631820" idx="3"/>
            <a:endCxn id="631816" idx="2"/>
          </p:cNvCxnSpPr>
          <p:nvPr/>
        </p:nvCxnSpPr>
        <p:spPr bwMode="auto">
          <a:xfrm flipV="1">
            <a:off x="6345238" y="3771900"/>
            <a:ext cx="457200" cy="376238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1822" name="AutoShape 14"/>
          <p:cNvCxnSpPr>
            <a:cxnSpLocks noChangeShapeType="1"/>
            <a:stCxn id="631815" idx="3"/>
            <a:endCxn id="631817" idx="0"/>
          </p:cNvCxnSpPr>
          <p:nvPr/>
        </p:nvCxnSpPr>
        <p:spPr bwMode="auto">
          <a:xfrm>
            <a:off x="6146801" y="4687889"/>
            <a:ext cx="708025" cy="788987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itle 1"/>
          <p:cNvSpPr txBox="1">
            <a:spLocks/>
          </p:cNvSpPr>
          <p:nvPr/>
        </p:nvSpPr>
        <p:spPr>
          <a:xfrm>
            <a:off x="787400" y="296597"/>
            <a:ext cx="10515600" cy="836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Inchworm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32E9-48B1-44E1-A10C-75E8E23D3523}" type="slidenum">
              <a:rPr lang="fr-FR" altLang="en-US"/>
              <a:pPr/>
              <a:t>11</a:t>
            </a:fld>
            <a:endParaRPr lang="fr-FR" altLang="en-US"/>
          </a:p>
        </p:txBody>
      </p:sp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5630864" y="2667000"/>
            <a:ext cx="200025" cy="2755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39" name="Rectangle 7"/>
          <p:cNvSpPr>
            <a:spLocks noChangeArrowheads="1"/>
          </p:cNvSpPr>
          <p:nvPr/>
        </p:nvSpPr>
        <p:spPr bwMode="auto">
          <a:xfrm>
            <a:off x="5834064" y="4486275"/>
            <a:ext cx="312737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6483351" y="3433764"/>
            <a:ext cx="638175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41" name="Rectangle 9"/>
          <p:cNvSpPr>
            <a:spLocks noChangeArrowheads="1"/>
          </p:cNvSpPr>
          <p:nvPr/>
        </p:nvSpPr>
        <p:spPr bwMode="auto">
          <a:xfrm>
            <a:off x="6535739" y="5476875"/>
            <a:ext cx="63817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43" name="Rectangle 11"/>
          <p:cNvSpPr>
            <a:spLocks noChangeArrowheads="1"/>
          </p:cNvSpPr>
          <p:nvPr/>
        </p:nvSpPr>
        <p:spPr bwMode="auto">
          <a:xfrm>
            <a:off x="5832475" y="3946525"/>
            <a:ext cx="312738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2844" name="AutoShape 12"/>
          <p:cNvCxnSpPr>
            <a:cxnSpLocks noChangeShapeType="1"/>
            <a:stCxn id="632843" idx="3"/>
            <a:endCxn id="632840" idx="2"/>
          </p:cNvCxnSpPr>
          <p:nvPr/>
        </p:nvCxnSpPr>
        <p:spPr bwMode="auto">
          <a:xfrm flipV="1">
            <a:off x="6145214" y="3771900"/>
            <a:ext cx="657225" cy="376238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2845" name="AutoShape 13"/>
          <p:cNvCxnSpPr>
            <a:cxnSpLocks noChangeShapeType="1"/>
            <a:stCxn id="632839" idx="3"/>
            <a:endCxn id="632841" idx="0"/>
          </p:cNvCxnSpPr>
          <p:nvPr/>
        </p:nvCxnSpPr>
        <p:spPr bwMode="auto">
          <a:xfrm>
            <a:off x="6146801" y="4687889"/>
            <a:ext cx="708025" cy="788987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787400" y="296597"/>
            <a:ext cx="10515600" cy="836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Inchworm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CAF5-6C31-408D-B813-61ABA4828603}" type="slidenum">
              <a:rPr lang="fr-FR" altLang="en-US"/>
              <a:pPr/>
              <a:t>12</a:t>
            </a:fld>
            <a:endParaRPr lang="fr-FR" altLang="en-US"/>
          </a:p>
        </p:txBody>
      </p:sp>
      <p:sp>
        <p:nvSpPr>
          <p:cNvPr id="633862" name="Rectangle 6"/>
          <p:cNvSpPr>
            <a:spLocks noChangeArrowheads="1"/>
          </p:cNvSpPr>
          <p:nvPr/>
        </p:nvSpPr>
        <p:spPr bwMode="auto">
          <a:xfrm>
            <a:off x="5630864" y="2667000"/>
            <a:ext cx="200025" cy="2755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4" name="Rectangle 8"/>
          <p:cNvSpPr>
            <a:spLocks noChangeArrowheads="1"/>
          </p:cNvSpPr>
          <p:nvPr/>
        </p:nvSpPr>
        <p:spPr bwMode="auto">
          <a:xfrm>
            <a:off x="6483351" y="3433764"/>
            <a:ext cx="638175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5" name="Rectangle 9"/>
          <p:cNvSpPr>
            <a:spLocks noChangeArrowheads="1"/>
          </p:cNvSpPr>
          <p:nvPr/>
        </p:nvSpPr>
        <p:spPr bwMode="auto">
          <a:xfrm>
            <a:off x="6535739" y="5476875"/>
            <a:ext cx="63817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5832475" y="3946525"/>
            <a:ext cx="312738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3867" name="AutoShape 11"/>
          <p:cNvCxnSpPr>
            <a:cxnSpLocks noChangeShapeType="1"/>
            <a:stCxn id="633866" idx="3"/>
            <a:endCxn id="633864" idx="2"/>
          </p:cNvCxnSpPr>
          <p:nvPr/>
        </p:nvCxnSpPr>
        <p:spPr bwMode="auto">
          <a:xfrm flipV="1">
            <a:off x="6145214" y="3771900"/>
            <a:ext cx="657225" cy="376238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3869" name="Rectangle 13"/>
          <p:cNvSpPr>
            <a:spLocks noChangeArrowheads="1"/>
          </p:cNvSpPr>
          <p:nvPr/>
        </p:nvSpPr>
        <p:spPr bwMode="auto">
          <a:xfrm>
            <a:off x="6059489" y="4962525"/>
            <a:ext cx="312737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3870" name="AutoShape 14"/>
          <p:cNvCxnSpPr>
            <a:cxnSpLocks noChangeShapeType="1"/>
            <a:stCxn id="633869" idx="3"/>
          </p:cNvCxnSpPr>
          <p:nvPr/>
        </p:nvCxnSpPr>
        <p:spPr bwMode="auto">
          <a:xfrm>
            <a:off x="6372225" y="5164139"/>
            <a:ext cx="482600" cy="312737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2141539" y="57943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400" y="296597"/>
            <a:ext cx="10515600" cy="836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Inchworm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Actuation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43" y="1264693"/>
            <a:ext cx="8745514" cy="4383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7313" y="5648409"/>
            <a:ext cx="10164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Reference: Carol </a:t>
            </a:r>
            <a:r>
              <a:rPr lang="en-US" sz="1400" dirty="0"/>
              <a:t>Livermore, course materials for 6.777J / 2.372J Design and Fabrication of Microelectromechanical Devices, Spring 2007. MIT </a:t>
            </a:r>
            <a:r>
              <a:rPr lang="en-US" sz="1400" dirty="0" err="1"/>
              <a:t>OpenCourseWare</a:t>
            </a:r>
            <a:r>
              <a:rPr lang="en-US" sz="1400" dirty="0"/>
              <a:t> (http://ocw.mit.edu/), Massachusetts Institute of Technology.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1774209"/>
            <a:ext cx="1406857" cy="36303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Electro Static Actuation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1740" y="5910019"/>
            <a:ext cx="10164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Reference: Carol </a:t>
            </a:r>
            <a:r>
              <a:rPr lang="en-US" sz="1400" dirty="0"/>
              <a:t>Livermore, course materials for 6.777J / 2.372J Design and Fabrication of Microelectromechanical Devices, Spring 2007. MIT </a:t>
            </a:r>
            <a:r>
              <a:rPr lang="en-US" sz="1400" dirty="0" err="1"/>
              <a:t>OpenCourseWare</a:t>
            </a:r>
            <a:r>
              <a:rPr lang="en-US" sz="1400" dirty="0"/>
              <a:t> (http://ocw.mit.edu/), Massachusetts Institute of Technology.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75" y="1176094"/>
            <a:ext cx="6703183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Electro Static Actuation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3773" y="6015692"/>
            <a:ext cx="10164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Reference: Carol </a:t>
            </a:r>
            <a:r>
              <a:rPr lang="en-US" sz="1400" dirty="0"/>
              <a:t>Livermore, course materials for 6.777J / 2.372J Design and Fabrication of Microelectromechanical Devices, Spring 2007. MIT </a:t>
            </a:r>
            <a:r>
              <a:rPr lang="en-US" sz="1400" dirty="0" err="1"/>
              <a:t>OpenCourseWare</a:t>
            </a:r>
            <a:r>
              <a:rPr lang="en-US" sz="1400" dirty="0"/>
              <a:t> (http://ocw.mit.edu/), Massachusetts Institute of Technology.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058845"/>
            <a:ext cx="7981950" cy="50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Electro Static Actuation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6015691"/>
            <a:ext cx="10164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http://www.uta.edu/faculty/jcchiao/class/EE6345_2013_fall/ee6345_2013_fall_ref.htm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333" y="1228299"/>
            <a:ext cx="11200263" cy="4623941"/>
          </a:xfrm>
        </p:spPr>
        <p:txBody>
          <a:bodyPr/>
          <a:lstStyle/>
          <a:p>
            <a:r>
              <a:rPr lang="en-US" dirty="0" smtClean="0"/>
              <a:t>Gap Closing Actuator (Comb drive) is very popular and easy to fabricate.</a:t>
            </a:r>
            <a:endParaRPr lang="en-US" dirty="0"/>
          </a:p>
        </p:txBody>
      </p:sp>
      <p:pic>
        <p:nvPicPr>
          <p:cNvPr id="10" name="Picture 2089" descr="C:\2_PPT\Conferences\2003\0307_Mexico_Short_Course\work\cap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04" y="1673312"/>
            <a:ext cx="3827462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2084"/>
          <p:cNvGraphicFramePr>
            <a:graphicFrameLocks noChangeAspect="1"/>
          </p:cNvGraphicFramePr>
          <p:nvPr>
            <p:extLst/>
          </p:nvPr>
        </p:nvGraphicFramePr>
        <p:xfrm>
          <a:off x="8051800" y="2370931"/>
          <a:ext cx="20129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1041120" imgH="406080" progId="Equation.DSMT4">
                  <p:embed/>
                </p:oleObj>
              </mc:Choice>
              <mc:Fallback>
                <p:oleObj name="Equation" r:id="rId4" imgW="1041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2370931"/>
                        <a:ext cx="20129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086"/>
          <p:cNvSpPr txBox="1">
            <a:spLocks noChangeArrowheads="1"/>
          </p:cNvSpPr>
          <p:nvPr/>
        </p:nvSpPr>
        <p:spPr bwMode="auto">
          <a:xfrm>
            <a:off x="5293608" y="2553862"/>
            <a:ext cx="2495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N: Comb fingers</a:t>
            </a:r>
          </a:p>
          <a:p>
            <a:r>
              <a:rPr lang="en-US" altLang="en-US" sz="1800" dirty="0" err="1">
                <a:latin typeface="Symbol" panose="05050102010706020507" pitchFamily="18" charset="2"/>
              </a:rPr>
              <a:t>a,b</a:t>
            </a:r>
            <a:r>
              <a:rPr lang="en-US" altLang="en-US" sz="1800" dirty="0"/>
              <a:t>: fitting parameters</a:t>
            </a:r>
          </a:p>
          <a:p>
            <a:r>
              <a:rPr lang="en-US" altLang="en-US" sz="1800" dirty="0"/>
              <a:t>h: height of comb fingers</a:t>
            </a:r>
          </a:p>
          <a:p>
            <a:r>
              <a:rPr lang="en-US" altLang="en-US" sz="1800" dirty="0"/>
              <a:t>d: width of gap</a:t>
            </a:r>
          </a:p>
        </p:txBody>
      </p:sp>
      <p:graphicFrame>
        <p:nvGraphicFramePr>
          <p:cNvPr id="13" name="Object 2087"/>
          <p:cNvGraphicFramePr>
            <a:graphicFrameLocks noChangeAspect="1"/>
          </p:cNvGraphicFramePr>
          <p:nvPr>
            <p:extLst/>
          </p:nvPr>
        </p:nvGraphicFramePr>
        <p:xfrm>
          <a:off x="7789158" y="3515032"/>
          <a:ext cx="34607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1790640" imgH="406080" progId="Equation.DSMT4">
                  <p:embed/>
                </p:oleObj>
              </mc:Choice>
              <mc:Fallback>
                <p:oleObj name="Equation" r:id="rId6" imgW="1790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58" y="3515032"/>
                        <a:ext cx="34607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88"/>
          <p:cNvGraphicFramePr>
            <a:graphicFrameLocks noChangeAspect="1"/>
          </p:cNvGraphicFramePr>
          <p:nvPr>
            <p:extLst/>
          </p:nvPr>
        </p:nvGraphicFramePr>
        <p:xfrm>
          <a:off x="7789158" y="4585173"/>
          <a:ext cx="1914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8" imgW="990360" imgH="393480" progId="Equation.DSMT4">
                  <p:embed/>
                </p:oleObj>
              </mc:Choice>
              <mc:Fallback>
                <p:oleObj name="Equation" r:id="rId8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58" y="4585173"/>
                        <a:ext cx="19145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92"/>
          <p:cNvGraphicFramePr>
            <a:graphicFrameLocks noChangeAspect="1"/>
          </p:cNvGraphicFramePr>
          <p:nvPr>
            <p:extLst/>
          </p:nvPr>
        </p:nvGraphicFramePr>
        <p:xfrm>
          <a:off x="5441914" y="1656588"/>
          <a:ext cx="2528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0" imgW="1307880" imgH="393480" progId="Equation.DSMT4">
                  <p:embed/>
                </p:oleObj>
              </mc:Choice>
              <mc:Fallback>
                <p:oleObj name="Equation" r:id="rId10" imgW="1307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14" y="1656588"/>
                        <a:ext cx="2528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93"/>
          <p:cNvGraphicFramePr>
            <a:graphicFrameLocks noChangeAspect="1"/>
          </p:cNvGraphicFramePr>
          <p:nvPr>
            <p:extLst/>
          </p:nvPr>
        </p:nvGraphicFramePr>
        <p:xfrm>
          <a:off x="8153400" y="1682344"/>
          <a:ext cx="20383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2" imgW="1054080" imgH="393480" progId="Equation.DSMT4">
                  <p:embed/>
                </p:oleObj>
              </mc:Choice>
              <mc:Fallback>
                <p:oleObj name="Equation" r:id="rId12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682344"/>
                        <a:ext cx="20383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1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Electro Static Actuation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6015691"/>
            <a:ext cx="10164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http://www.uta.edu/faculty/jcchiao/class/EE6345_2013_fall/ee6345_2013_fall_ref.htm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333" y="1228299"/>
            <a:ext cx="11200263" cy="4623941"/>
          </a:xfrm>
        </p:spPr>
        <p:txBody>
          <a:bodyPr/>
          <a:lstStyle/>
          <a:p>
            <a:r>
              <a:rPr lang="en-US" dirty="0" smtClean="0"/>
              <a:t>Gap Closing Actuator (Comb drive) is very popular and easy to fabricate.</a:t>
            </a:r>
            <a:endParaRPr lang="en-US" dirty="0"/>
          </a:p>
        </p:txBody>
      </p:sp>
      <p:pic>
        <p:nvPicPr>
          <p:cNvPr id="10" name="Picture 2089" descr="C:\2_PPT\Conferences\2003\0307_Mexico_Short_Course\work\cap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04" y="1673312"/>
            <a:ext cx="3827462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20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56487"/>
              </p:ext>
            </p:extLst>
          </p:nvPr>
        </p:nvGraphicFramePr>
        <p:xfrm>
          <a:off x="8051800" y="2370931"/>
          <a:ext cx="20129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4" imgW="1041120" imgH="406080" progId="Equation.DSMT4">
                  <p:embed/>
                </p:oleObj>
              </mc:Choice>
              <mc:Fallback>
                <p:oleObj name="Equation" r:id="rId4" imgW="1041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2370931"/>
                        <a:ext cx="20129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086"/>
          <p:cNvSpPr txBox="1">
            <a:spLocks noChangeArrowheads="1"/>
          </p:cNvSpPr>
          <p:nvPr/>
        </p:nvSpPr>
        <p:spPr bwMode="auto">
          <a:xfrm>
            <a:off x="5293608" y="2553862"/>
            <a:ext cx="2495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N: Comb fingers</a:t>
            </a:r>
          </a:p>
          <a:p>
            <a:r>
              <a:rPr lang="en-US" altLang="en-US" sz="1800" dirty="0" err="1">
                <a:latin typeface="Symbol" panose="05050102010706020507" pitchFamily="18" charset="2"/>
              </a:rPr>
              <a:t>a,b</a:t>
            </a:r>
            <a:r>
              <a:rPr lang="en-US" altLang="en-US" sz="1800" dirty="0"/>
              <a:t>: fitting parameters</a:t>
            </a:r>
          </a:p>
          <a:p>
            <a:r>
              <a:rPr lang="en-US" altLang="en-US" sz="1800" dirty="0"/>
              <a:t>h: height of comb fingers</a:t>
            </a:r>
          </a:p>
          <a:p>
            <a:r>
              <a:rPr lang="en-US" altLang="en-US" sz="1800" dirty="0"/>
              <a:t>d: width of gap</a:t>
            </a:r>
          </a:p>
        </p:txBody>
      </p:sp>
      <p:graphicFrame>
        <p:nvGraphicFramePr>
          <p:cNvPr id="13" name="Object 20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86576"/>
              </p:ext>
            </p:extLst>
          </p:nvPr>
        </p:nvGraphicFramePr>
        <p:xfrm>
          <a:off x="7789158" y="3515032"/>
          <a:ext cx="34607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6" imgW="1790640" imgH="406080" progId="Equation.DSMT4">
                  <p:embed/>
                </p:oleObj>
              </mc:Choice>
              <mc:Fallback>
                <p:oleObj name="Equation" r:id="rId6" imgW="1790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58" y="3515032"/>
                        <a:ext cx="34607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99367"/>
              </p:ext>
            </p:extLst>
          </p:nvPr>
        </p:nvGraphicFramePr>
        <p:xfrm>
          <a:off x="7789158" y="4585173"/>
          <a:ext cx="1914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8" imgW="990360" imgH="393480" progId="Equation.DSMT4">
                  <p:embed/>
                </p:oleObj>
              </mc:Choice>
              <mc:Fallback>
                <p:oleObj name="Equation" r:id="rId8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58" y="4585173"/>
                        <a:ext cx="19145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298508"/>
              </p:ext>
            </p:extLst>
          </p:nvPr>
        </p:nvGraphicFramePr>
        <p:xfrm>
          <a:off x="5441914" y="1656588"/>
          <a:ext cx="2528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10" imgW="1307880" imgH="393480" progId="Equation.DSMT4">
                  <p:embed/>
                </p:oleObj>
              </mc:Choice>
              <mc:Fallback>
                <p:oleObj name="Equation" r:id="rId10" imgW="1307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14" y="1656588"/>
                        <a:ext cx="2528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491088"/>
              </p:ext>
            </p:extLst>
          </p:nvPr>
        </p:nvGraphicFramePr>
        <p:xfrm>
          <a:off x="8153400" y="1682344"/>
          <a:ext cx="20383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12" imgW="1054080" imgH="393480" progId="Equation.DSMT4">
                  <p:embed/>
                </p:oleObj>
              </mc:Choice>
              <mc:Fallback>
                <p:oleObj name="Equation" r:id="rId12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682344"/>
                        <a:ext cx="20383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8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Texas at Arlington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5833130"/>
            <a:ext cx="10814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SINGLE MASK, LARGE FORCE, AND LARGE DISPLACEMENT </a:t>
            </a:r>
          </a:p>
          <a:p>
            <a:r>
              <a:rPr lang="en-US" sz="1400" dirty="0"/>
              <a:t>ELECTROSTATIC LINEAR INCHWORM </a:t>
            </a:r>
            <a:r>
              <a:rPr lang="en-US" sz="1400" dirty="0" smtClean="0"/>
              <a:t>MOTORS by </a:t>
            </a:r>
            <a:r>
              <a:rPr lang="en-US" sz="1400" dirty="0"/>
              <a:t>Richard </a:t>
            </a:r>
            <a:r>
              <a:rPr lang="en-US" sz="1400" dirty="0" err="1"/>
              <a:t>Yeh</a:t>
            </a:r>
            <a:r>
              <a:rPr lang="en-US" sz="1400" dirty="0"/>
              <a:t>, Seth </a:t>
            </a:r>
            <a:r>
              <a:rPr lang="en-US" sz="1400" dirty="0" err="1"/>
              <a:t>Hollar</a:t>
            </a:r>
            <a:r>
              <a:rPr lang="en-US" sz="1400" dirty="0"/>
              <a:t>, and Kristofer S. J. </a:t>
            </a:r>
            <a:r>
              <a:rPr lang="en-US" sz="1400" dirty="0" err="1" smtClean="0"/>
              <a:t>Pister</a:t>
            </a:r>
            <a:r>
              <a:rPr lang="en-US" sz="1400" dirty="0"/>
              <a:t>, University of California, Berkeley, CA 94720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333" y="1228299"/>
            <a:ext cx="11200263" cy="4623941"/>
          </a:xfrm>
        </p:spPr>
        <p:txBody>
          <a:bodyPr/>
          <a:lstStyle/>
          <a:p>
            <a:r>
              <a:rPr lang="en-US" dirty="0" smtClean="0"/>
              <a:t>Gap Closing Actuator (Comb drive) is very popular and easy to fabricate.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54" y="2012793"/>
            <a:ext cx="4130809" cy="347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93" y="2161890"/>
            <a:ext cx="3580781" cy="78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08779"/>
            <a:ext cx="3022938" cy="7671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181" y="3908846"/>
            <a:ext cx="2880443" cy="7586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129" y="4838268"/>
            <a:ext cx="2074996" cy="9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356350"/>
            <a:ext cx="4114800" cy="365125"/>
          </a:xfrm>
        </p:spPr>
        <p:txBody>
          <a:bodyPr/>
          <a:lstStyle/>
          <a:p>
            <a:r>
              <a:rPr lang="en-US" dirty="0" smtClean="0"/>
              <a:t>University of Texas at Arlington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5833130"/>
            <a:ext cx="10814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SINGLE MASK, LARGE FORCE, AND LARGE DISPLACEMENT </a:t>
            </a:r>
          </a:p>
          <a:p>
            <a:r>
              <a:rPr lang="en-US" sz="1400" dirty="0"/>
              <a:t>ELECTROSTATIC LINEAR INCHWORM </a:t>
            </a:r>
            <a:r>
              <a:rPr lang="en-US" sz="1400" dirty="0" smtClean="0"/>
              <a:t>MOTORS by </a:t>
            </a:r>
            <a:r>
              <a:rPr lang="en-US" sz="1400" dirty="0"/>
              <a:t>Richard </a:t>
            </a:r>
            <a:r>
              <a:rPr lang="en-US" sz="1400" dirty="0" err="1"/>
              <a:t>Yeh</a:t>
            </a:r>
            <a:r>
              <a:rPr lang="en-US" sz="1400" dirty="0"/>
              <a:t>, Seth </a:t>
            </a:r>
            <a:r>
              <a:rPr lang="en-US" sz="1400" dirty="0" err="1"/>
              <a:t>Hollar</a:t>
            </a:r>
            <a:r>
              <a:rPr lang="en-US" sz="1400" dirty="0"/>
              <a:t>, and Kristofer S. J. </a:t>
            </a:r>
            <a:r>
              <a:rPr lang="en-US" sz="1400" dirty="0" err="1" smtClean="0"/>
              <a:t>Pister</a:t>
            </a:r>
            <a:r>
              <a:rPr lang="en-US" sz="1400" dirty="0"/>
              <a:t>, University of California, Berkeley, CA 94720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333" y="1228299"/>
            <a:ext cx="11200263" cy="4623941"/>
          </a:xfrm>
        </p:spPr>
        <p:txBody>
          <a:bodyPr/>
          <a:lstStyle/>
          <a:p>
            <a:r>
              <a:rPr lang="en-US" dirty="0" smtClean="0"/>
              <a:t>Spacing</a:t>
            </a:r>
          </a:p>
          <a:p>
            <a:r>
              <a:rPr lang="en-US" dirty="0" smtClean="0"/>
              <a:t>Pull in time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pin</a:t>
            </a:r>
            <a:endParaRPr lang="en-US" baseline="30000" dirty="0" smtClean="0"/>
          </a:p>
          <a:p>
            <a:r>
              <a:rPr lang="en-US" dirty="0" smtClean="0"/>
              <a:t>Pull out time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pout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g1 (min) 2 </a:t>
            </a:r>
            <a:r>
              <a:rPr lang="el-GR" dirty="0" smtClean="0"/>
              <a:t>μ</a:t>
            </a:r>
            <a:r>
              <a:rPr lang="en-US" dirty="0" smtClean="0"/>
              <a:t>m (poly1 spacing limitation for</a:t>
            </a:r>
          </a:p>
          <a:p>
            <a:pPr marL="0" indent="0">
              <a:buNone/>
            </a:pPr>
            <a:r>
              <a:rPr lang="en-US" dirty="0" err="1" smtClean="0"/>
              <a:t>polymumps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021" y="1506356"/>
            <a:ext cx="4130809" cy="3470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45306" y="1506356"/>
                <a:ext cx="1706854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𝑝𝑖𝑛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306" y="1506356"/>
                <a:ext cx="1706854" cy="786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85" y="2349047"/>
            <a:ext cx="1261411" cy="9460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479" y="1141231"/>
            <a:ext cx="1582508" cy="5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33" y="1228299"/>
            <a:ext cx="11200263" cy="4975960"/>
          </a:xfrm>
        </p:spPr>
        <p:txBody>
          <a:bodyPr/>
          <a:lstStyle/>
          <a:p>
            <a:r>
              <a:rPr lang="en-US" dirty="0" smtClean="0"/>
              <a:t>Most of the great inventions were inspired by nature.</a:t>
            </a:r>
          </a:p>
          <a:p>
            <a:r>
              <a:rPr lang="en-US" dirty="0" smtClean="0"/>
              <a:t>There are multiple complex micro actuation mechanism present in nature.</a:t>
            </a:r>
          </a:p>
          <a:p>
            <a:r>
              <a:rPr lang="en-US" dirty="0" smtClean="0"/>
              <a:t>Actuation in micro robots are extremely challenging since they have very limited budget.</a:t>
            </a:r>
          </a:p>
          <a:p>
            <a:r>
              <a:rPr lang="en-US" dirty="0" smtClean="0"/>
              <a:t>Flagellum motions are one of the efficient micro actuation technique highly used in nature. It is very common bacterial motion its also can be seen in sperm cell actuation.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Device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5833130"/>
            <a:ext cx="10814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</a:t>
            </a:r>
            <a:r>
              <a:rPr lang="en-US" sz="1400" dirty="0" err="1" smtClean="0"/>
              <a:t>PolyMUMPs</a:t>
            </a:r>
            <a:r>
              <a:rPr lang="en-US" sz="1400" dirty="0" smtClean="0"/>
              <a:t> Design Handbook, Revision. 8.</a:t>
            </a:r>
            <a:endParaRPr lang="en-US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37811" y="1469245"/>
            <a:ext cx="5693789" cy="36493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Available size of the device for POLYMUMPS process is 2500 × 2500 </a:t>
            </a:r>
            <a:r>
              <a:rPr lang="el-GR" sz="1800" dirty="0" smtClean="0"/>
              <a:t>μ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100 </a:t>
            </a:r>
            <a:r>
              <a:rPr lang="el-GR" sz="1800" dirty="0" smtClean="0"/>
              <a:t>μ</a:t>
            </a:r>
            <a:r>
              <a:rPr lang="en-US" sz="1800" dirty="0" smtClean="0"/>
              <a:t>m space is left from the edge for dicing imperfection.</a:t>
            </a:r>
          </a:p>
          <a:p>
            <a:r>
              <a:rPr lang="en-US" sz="1800" dirty="0" smtClean="0"/>
              <a:t>A block of 550 </a:t>
            </a:r>
            <a:r>
              <a:rPr lang="el-GR" sz="1800" dirty="0"/>
              <a:t>μ</a:t>
            </a:r>
            <a:r>
              <a:rPr lang="en-US" sz="1800" dirty="0"/>
              <a:t>m </a:t>
            </a:r>
            <a:r>
              <a:rPr lang="en-US" sz="1800" dirty="0" smtClean="0"/>
              <a:t>× 300 </a:t>
            </a:r>
            <a:r>
              <a:rPr lang="el-GR" sz="1800" dirty="0"/>
              <a:t>μ</a:t>
            </a:r>
            <a:r>
              <a:rPr lang="en-US" sz="1800" dirty="0"/>
              <a:t>m </a:t>
            </a:r>
            <a:r>
              <a:rPr lang="en-US" sz="1800" dirty="0" smtClean="0"/>
              <a:t>is left for post processing evaluation of the run by MEMSCAP.</a:t>
            </a:r>
          </a:p>
          <a:p>
            <a:r>
              <a:rPr lang="en-US" sz="1800" dirty="0" smtClean="0"/>
              <a:t>Area in green is net available space for device fabrication.</a:t>
            </a:r>
          </a:p>
          <a:p>
            <a:r>
              <a:rPr lang="en-US" sz="1800" dirty="0" smtClean="0"/>
              <a:t>I </a:t>
            </a:r>
            <a:r>
              <a:rPr lang="en-US" sz="1800" dirty="0" smtClean="0"/>
              <a:t>used </a:t>
            </a:r>
            <a:r>
              <a:rPr lang="en-US" sz="1800" dirty="0"/>
              <a:t>c</a:t>
            </a:r>
            <a:r>
              <a:rPr lang="en-US" sz="1800" dirty="0" smtClean="0"/>
              <a:t>enter 2000 </a:t>
            </a:r>
            <a:r>
              <a:rPr lang="en-US" sz="1800" dirty="0"/>
              <a:t>× </a:t>
            </a:r>
            <a:r>
              <a:rPr lang="en-US" sz="1800" dirty="0" smtClean="0"/>
              <a:t>2000 </a:t>
            </a:r>
            <a:r>
              <a:rPr lang="el-GR" sz="1800" dirty="0"/>
              <a:t>μ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for MEMS micro motor.</a:t>
            </a:r>
          </a:p>
          <a:p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63535" y="1255222"/>
            <a:ext cx="4006734" cy="16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9956" y="1479666"/>
            <a:ext cx="41564" cy="3944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79665" y="5541025"/>
            <a:ext cx="8395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30283" y="4829693"/>
            <a:ext cx="0" cy="4239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61710" y="1479666"/>
            <a:ext cx="0" cy="199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>
            <a:off x="5170625" y="5417384"/>
            <a:ext cx="0" cy="199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78090" y="1479666"/>
            <a:ext cx="4488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100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20887" y="5569441"/>
            <a:ext cx="4488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100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879882" y="1109646"/>
            <a:ext cx="5200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2500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781396" y="4964724"/>
            <a:ext cx="4488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3</a:t>
            </a:r>
            <a:r>
              <a:rPr lang="en-US" sz="1000" dirty="0" smtClean="0"/>
              <a:t>00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1675014" y="5610134"/>
            <a:ext cx="4488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550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00867" y="3302309"/>
            <a:ext cx="5200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2500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430" y="1443184"/>
            <a:ext cx="3920839" cy="39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Device Level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5833130"/>
            <a:ext cx="10814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</a:t>
            </a:r>
            <a:r>
              <a:rPr lang="en-US" sz="1400" dirty="0" err="1" smtClean="0"/>
              <a:t>PolyMUMPs</a:t>
            </a:r>
            <a:r>
              <a:rPr lang="en-US" sz="1400" dirty="0" smtClean="0"/>
              <a:t> Design Handbook, Revision. 8.</a:t>
            </a:r>
            <a:endParaRPr lang="en-US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37811" y="1469245"/>
            <a:ext cx="5693789" cy="36493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Rotor diameter 400 </a:t>
            </a:r>
            <a:r>
              <a:rPr lang="el-GR" sz="1800" dirty="0" smtClean="0"/>
              <a:t>μ</a:t>
            </a:r>
            <a:r>
              <a:rPr lang="en-US" sz="1800" dirty="0" smtClean="0"/>
              <a:t>m.</a:t>
            </a:r>
          </a:p>
          <a:p>
            <a:r>
              <a:rPr lang="en-US" sz="1800" dirty="0" smtClean="0"/>
              <a:t>Stator diameter 40 </a:t>
            </a:r>
            <a:r>
              <a:rPr lang="el-GR" sz="1800" dirty="0" smtClean="0"/>
              <a:t>μ</a:t>
            </a:r>
            <a:r>
              <a:rPr lang="en-US" sz="1800" dirty="0" smtClean="0"/>
              <a:t>m.</a:t>
            </a:r>
          </a:p>
          <a:p>
            <a:r>
              <a:rPr lang="en-US" sz="1800" dirty="0" smtClean="0"/>
              <a:t>GCA blocks are of 600</a:t>
            </a:r>
            <a:r>
              <a:rPr lang="el-GR" sz="1800" dirty="0" smtClean="0"/>
              <a:t> </a:t>
            </a:r>
            <a:r>
              <a:rPr lang="el-GR" sz="1800" dirty="0"/>
              <a:t>μ</a:t>
            </a:r>
            <a:r>
              <a:rPr lang="en-US" sz="1800" dirty="0" smtClean="0"/>
              <a:t>m</a:t>
            </a:r>
            <a:r>
              <a:rPr lang="en-US" sz="1800" dirty="0"/>
              <a:t> ×</a:t>
            </a:r>
            <a:r>
              <a:rPr lang="en-US" sz="1800" dirty="0" smtClean="0"/>
              <a:t> </a:t>
            </a:r>
            <a:r>
              <a:rPr lang="en-US" sz="1800" dirty="0"/>
              <a:t>400 </a:t>
            </a:r>
            <a:r>
              <a:rPr lang="el-GR" sz="1800" dirty="0"/>
              <a:t>μ</a:t>
            </a:r>
            <a:r>
              <a:rPr lang="en-US" sz="1800" dirty="0" smtClean="0"/>
              <a:t>m.</a:t>
            </a:r>
          </a:p>
          <a:p>
            <a:endParaRPr lang="en-US" sz="1800" dirty="0" smtClean="0"/>
          </a:p>
          <a:p>
            <a:r>
              <a:rPr lang="en-US" sz="1800" dirty="0" smtClean="0"/>
              <a:t>Rotor and GCA are in Poly 1 layer.</a:t>
            </a:r>
          </a:p>
          <a:p>
            <a:r>
              <a:rPr lang="en-US" sz="1800" dirty="0" smtClean="0"/>
              <a:t>Stator in Poly 2 layer.</a:t>
            </a:r>
          </a:p>
          <a:p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63535" y="1255222"/>
            <a:ext cx="4006734" cy="16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9956" y="1479666"/>
            <a:ext cx="41564" cy="3944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79882" y="1109646"/>
            <a:ext cx="5200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2000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00867" y="3302309"/>
            <a:ext cx="5200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2000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1230283" y="1596044"/>
            <a:ext cx="4039986" cy="38281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79" y="1844724"/>
            <a:ext cx="3370827" cy="32144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90264" y="2404524"/>
            <a:ext cx="4096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GCA 2</a:t>
            </a:r>
            <a:endParaRPr lang="en-US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5590" y="3326760"/>
            <a:ext cx="4096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GCA 1</a:t>
            </a:r>
            <a:endParaRPr lang="en-US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1299" y="4277658"/>
            <a:ext cx="4096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GCA 4</a:t>
            </a:r>
            <a:endParaRPr lang="en-US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6824" y="3356239"/>
            <a:ext cx="4096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GCA 3</a:t>
            </a:r>
            <a:endParaRPr lang="en-US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61" y="3632850"/>
            <a:ext cx="4096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Rotor</a:t>
            </a:r>
            <a:endParaRPr lang="en-US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2001" y="3234845"/>
            <a:ext cx="4096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Stator</a:t>
            </a:r>
            <a:endParaRPr lang="en-US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5833130"/>
            <a:ext cx="10814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</a:t>
            </a:r>
            <a:r>
              <a:rPr lang="en-US" sz="1400" dirty="0" err="1" smtClean="0"/>
              <a:t>PolyMUMPs</a:t>
            </a:r>
            <a:r>
              <a:rPr lang="en-US" sz="1400" dirty="0" smtClean="0"/>
              <a:t> Design Handbook, Revision. 8.</a:t>
            </a:r>
            <a:endParaRPr lang="en-US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37811" y="1469245"/>
            <a:ext cx="5693789" cy="3649367"/>
          </a:xfrm>
        </p:spPr>
        <p:txBody>
          <a:bodyPr>
            <a:normAutofit/>
          </a:bodyPr>
          <a:lstStyle/>
          <a:p>
            <a:r>
              <a:rPr lang="en-US" sz="1600" dirty="0"/>
              <a:t>Parameters to be </a:t>
            </a:r>
            <a:r>
              <a:rPr lang="en-US" sz="1600" dirty="0" smtClean="0"/>
              <a:t>optimized :</a:t>
            </a:r>
          </a:p>
          <a:p>
            <a:endParaRPr lang="en-US" sz="1600" dirty="0"/>
          </a:p>
          <a:p>
            <a:pPr lvl="1"/>
            <a:r>
              <a:rPr lang="en-US" sz="1200" dirty="0" smtClean="0"/>
              <a:t>Pull-in Voltage (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pi</a:t>
            </a:r>
            <a:r>
              <a:rPr lang="en-US" sz="1200" baseline="-25000" dirty="0" smtClean="0"/>
              <a:t>)</a:t>
            </a:r>
            <a:endParaRPr lang="en-US" sz="1200" dirty="0" smtClean="0"/>
          </a:p>
          <a:p>
            <a:pPr lvl="1"/>
            <a:r>
              <a:rPr lang="en-US" sz="1200" dirty="0" smtClean="0"/>
              <a:t>Pull-in time (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pi</a:t>
            </a:r>
            <a:r>
              <a:rPr lang="en-US" sz="1200" dirty="0"/>
              <a:t>)</a:t>
            </a:r>
            <a:endParaRPr lang="en-US" sz="1200" dirty="0" smtClean="0"/>
          </a:p>
          <a:p>
            <a:pPr lvl="1"/>
            <a:r>
              <a:rPr lang="en-US" sz="1200" dirty="0" smtClean="0"/>
              <a:t>Pull-out time (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pout</a:t>
            </a:r>
            <a:r>
              <a:rPr lang="en-US" sz="1200" dirty="0"/>
              <a:t>)</a:t>
            </a:r>
            <a:endParaRPr lang="en-US" sz="1200" dirty="0" smtClean="0"/>
          </a:p>
          <a:p>
            <a:r>
              <a:rPr lang="en-US" sz="1600" dirty="0" smtClean="0"/>
              <a:t>Design parameters :</a:t>
            </a:r>
          </a:p>
          <a:p>
            <a:endParaRPr lang="en-US" sz="1600" dirty="0" smtClean="0"/>
          </a:p>
          <a:p>
            <a:pPr lvl="1"/>
            <a:r>
              <a:rPr lang="en-US" sz="1200" dirty="0" smtClean="0"/>
              <a:t>Total length (L)</a:t>
            </a:r>
          </a:p>
          <a:p>
            <a:pPr lvl="1"/>
            <a:r>
              <a:rPr lang="en-US" sz="1200" dirty="0" smtClean="0"/>
              <a:t>Number of GCA’s in the array (N).</a:t>
            </a:r>
          </a:p>
          <a:p>
            <a:pPr lvl="1"/>
            <a:r>
              <a:rPr lang="en-US" sz="1200" dirty="0" smtClean="0"/>
              <a:t>Overlap length (l).</a:t>
            </a:r>
          </a:p>
          <a:p>
            <a:pPr lvl="1"/>
            <a:r>
              <a:rPr lang="en-US" sz="1200" dirty="0" smtClean="0"/>
              <a:t>Spacing (g</a:t>
            </a:r>
            <a:r>
              <a:rPr lang="en-US" sz="1200" baseline="-25000" dirty="0" smtClean="0"/>
              <a:t>1</a:t>
            </a:r>
            <a:r>
              <a:rPr lang="en-US" sz="1200" dirty="0"/>
              <a:t> </a:t>
            </a:r>
            <a:r>
              <a:rPr lang="en-US" sz="1200" dirty="0" smtClean="0"/>
              <a:t>and g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).</a:t>
            </a:r>
          </a:p>
          <a:p>
            <a:pPr lvl="1"/>
            <a:r>
              <a:rPr lang="en-US" sz="1200" dirty="0" smtClean="0"/>
              <a:t>Depth of the fingers (t=2 </a:t>
            </a:r>
            <a:r>
              <a:rPr lang="el-GR" sz="1200" dirty="0" smtClean="0"/>
              <a:t>μ</a:t>
            </a:r>
            <a:r>
              <a:rPr lang="en-US" sz="1200" dirty="0" smtClean="0"/>
              <a:t>m fixed for </a:t>
            </a:r>
            <a:r>
              <a:rPr lang="en-US" sz="1200" b="1" dirty="0" err="1"/>
              <a:t>P</a:t>
            </a:r>
            <a:r>
              <a:rPr lang="en-US" sz="1200" b="1" dirty="0" err="1" smtClean="0"/>
              <a:t>olymupms</a:t>
            </a:r>
            <a:r>
              <a:rPr lang="en-US" sz="1200" b="1" dirty="0" smtClean="0"/>
              <a:t> </a:t>
            </a:r>
            <a:r>
              <a:rPr lang="en-US" sz="1200" dirty="0" smtClean="0"/>
              <a:t>process.)</a:t>
            </a:r>
          </a:p>
          <a:p>
            <a:pPr lvl="1"/>
            <a:r>
              <a:rPr lang="en-US" sz="1200" dirty="0" smtClean="0"/>
              <a:t>Width of the fingers (w).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0867" y="1109646"/>
            <a:ext cx="5049098" cy="3700288"/>
            <a:chOff x="200867" y="1109646"/>
            <a:chExt cx="5049098" cy="370028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209979" y="1271847"/>
              <a:ext cx="4039986" cy="3303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8573" y="1479666"/>
              <a:ext cx="30934" cy="33302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79882" y="1109646"/>
              <a:ext cx="5200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600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0867" y="3302309"/>
              <a:ext cx="5200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400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09979" y="1609534"/>
              <a:ext cx="4039986" cy="3200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496291" y="1609534"/>
              <a:ext cx="0" cy="3200400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76451" y="1609534"/>
              <a:ext cx="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14800" y="1609534"/>
              <a:ext cx="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906816" y="3110571"/>
              <a:ext cx="73708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GCA Drive and Voltage 1 connection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65284" y="3110571"/>
              <a:ext cx="70128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GCA Clutch and Voltage 2 connection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63033" y="3097183"/>
              <a:ext cx="674479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Spring and ground connection</a:t>
              </a:r>
              <a:endParaRPr lang="en-US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6424" y="3264459"/>
              <a:ext cx="2734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Pawl</a:t>
              </a:r>
              <a:endParaRPr lang="en-US" sz="1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496291" y="1845425"/>
              <a:ext cx="128016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76451" y="1845425"/>
              <a:ext cx="133834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114800" y="1845425"/>
              <a:ext cx="113516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23513" y="1629982"/>
              <a:ext cx="5200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/>
                <a:t>2</a:t>
              </a:r>
              <a:r>
                <a:rPr lang="en-US" sz="1000" dirty="0" smtClean="0"/>
                <a:t>00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22809" y="1629982"/>
              <a:ext cx="5200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/>
                <a:t>2</a:t>
              </a:r>
              <a:r>
                <a:rPr lang="en-US" sz="1000" dirty="0" smtClean="0"/>
                <a:t>00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86769" y="1629982"/>
              <a:ext cx="5200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180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36279" y="1647838"/>
              <a:ext cx="5200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/>
                <a:t>2</a:t>
              </a:r>
              <a:r>
                <a:rPr lang="en-US" sz="1000" dirty="0" smtClean="0"/>
                <a:t>0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216424" y="1845425"/>
              <a:ext cx="25356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7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5833130"/>
            <a:ext cx="10814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</a:t>
            </a:r>
            <a:r>
              <a:rPr lang="en-US" sz="1400" dirty="0" err="1" smtClean="0"/>
              <a:t>PolyMUMPs</a:t>
            </a:r>
            <a:r>
              <a:rPr lang="en-US" sz="1400" dirty="0" smtClean="0"/>
              <a:t> Design Handbook, Revision. 8.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3705" y="1216132"/>
                <a:ext cx="5693789" cy="36493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600" dirty="0" smtClean="0"/>
                  <a:t>Design parameters :</a:t>
                </a:r>
              </a:p>
              <a:p>
                <a:endParaRPr lang="en-US" sz="1600" dirty="0" smtClean="0"/>
              </a:p>
              <a:p>
                <a:pPr lvl="1"/>
                <a:r>
                  <a:rPr lang="en-US" sz="1200" dirty="0" smtClean="0"/>
                  <a:t>L = </a:t>
                </a:r>
                <a:r>
                  <a:rPr lang="en-US" sz="1200" dirty="0" smtClean="0"/>
                  <a:t>370 </a:t>
                </a:r>
                <a:r>
                  <a:rPr lang="el-GR" sz="1200" dirty="0" smtClean="0"/>
                  <a:t>μ</a:t>
                </a:r>
                <a:r>
                  <a:rPr lang="en-US" sz="1200" dirty="0"/>
                  <a:t>m</a:t>
                </a:r>
                <a:endParaRPr lang="en-US" sz="1200" dirty="0" smtClean="0"/>
              </a:p>
              <a:p>
                <a:pPr lvl="1"/>
                <a:r>
                  <a:rPr lang="en-US" sz="1200" dirty="0" smtClean="0"/>
                  <a:t>g</a:t>
                </a:r>
                <a:r>
                  <a:rPr lang="en-US" sz="1200" baseline="-25000" dirty="0" smtClean="0"/>
                  <a:t>1</a:t>
                </a:r>
                <a:r>
                  <a:rPr lang="en-US" sz="1200" dirty="0" smtClean="0"/>
                  <a:t> = </a:t>
                </a:r>
                <a:r>
                  <a:rPr lang="en-US" sz="1200" dirty="0" smtClean="0"/>
                  <a:t>4 </a:t>
                </a:r>
                <a:r>
                  <a:rPr lang="el-GR" sz="1200" dirty="0"/>
                  <a:t>μ</a:t>
                </a:r>
                <a:r>
                  <a:rPr lang="en-US" sz="1200" dirty="0" smtClean="0"/>
                  <a:t>m (min)</a:t>
                </a:r>
              </a:p>
              <a:p>
                <a:pPr lvl="1"/>
                <a:r>
                  <a:rPr lang="en-US" sz="1200" dirty="0" smtClean="0"/>
                  <a:t>g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= </a:t>
                </a:r>
                <a:r>
                  <a:rPr lang="en-US" sz="1200" dirty="0" smtClean="0"/>
                  <a:t>2.8 g</a:t>
                </a:r>
                <a:r>
                  <a:rPr lang="en-US" sz="1200" baseline="-25000" dirty="0" smtClean="0"/>
                  <a:t>1</a:t>
                </a:r>
                <a:r>
                  <a:rPr lang="en-US" sz="1200" dirty="0" smtClean="0"/>
                  <a:t> = </a:t>
                </a:r>
                <a:r>
                  <a:rPr lang="en-US" sz="1200" dirty="0" smtClean="0"/>
                  <a:t>11.2 </a:t>
                </a:r>
                <a:r>
                  <a:rPr lang="el-GR" sz="1200" dirty="0" smtClean="0"/>
                  <a:t>μ</a:t>
                </a:r>
                <a:r>
                  <a:rPr lang="en-US" sz="1200" dirty="0" smtClean="0"/>
                  <a:t>m (min)</a:t>
                </a:r>
              </a:p>
              <a:p>
                <a:pPr lvl="1"/>
                <a:r>
                  <a:rPr lang="en-US" sz="1200" dirty="0" smtClean="0"/>
                  <a:t>W =  </a:t>
                </a:r>
                <a:r>
                  <a:rPr lang="en-US" sz="1200" dirty="0" smtClean="0"/>
                  <a:t>4 </a:t>
                </a:r>
                <a:r>
                  <a:rPr lang="el-GR" sz="1200" dirty="0"/>
                  <a:t>μ</a:t>
                </a:r>
                <a:r>
                  <a:rPr lang="en-US" sz="1200" dirty="0"/>
                  <a:t>m (min</a:t>
                </a:r>
                <a:r>
                  <a:rPr lang="en-US" sz="1200" dirty="0" smtClean="0"/>
                  <a:t>)</a:t>
                </a:r>
              </a:p>
              <a:p>
                <a:pPr lvl="1"/>
                <a:r>
                  <a:rPr lang="en-US" sz="1200" dirty="0" smtClean="0"/>
                  <a:t>N = </a:t>
                </a:r>
                <a:r>
                  <a:rPr lang="en-US" sz="1200" dirty="0" smtClean="0"/>
                  <a:t>16 (max</a:t>
                </a:r>
                <a:r>
                  <a:rPr lang="en-US" sz="1200" dirty="0" smtClean="0"/>
                  <a:t>)</a:t>
                </a:r>
                <a:endParaRPr lang="en-US" sz="1200" dirty="0"/>
              </a:p>
              <a:p>
                <a:pPr lvl="1"/>
                <a:endParaRPr lang="en-US" sz="1200" dirty="0"/>
              </a:p>
              <a:p>
                <a:pPr lvl="1"/>
                <a:endParaRPr lang="en-US" sz="1200" dirty="0"/>
              </a:p>
              <a:p>
                <a:pPr lvl="1"/>
                <a:endParaRPr lang="en-US" sz="1200" baseline="-25000" dirty="0" smtClean="0"/>
              </a:p>
              <a:p>
                <a:pPr lvl="1"/>
                <a:r>
                  <a:rPr lang="en-US" sz="1200" dirty="0" smtClean="0"/>
                  <a:t>Overlap length (l).</a:t>
                </a:r>
              </a:p>
              <a:p>
                <a:pPr lvl="1"/>
                <a:r>
                  <a:rPr lang="en-US" sz="1200" dirty="0" smtClean="0"/>
                  <a:t>Spacing (g</a:t>
                </a:r>
                <a:r>
                  <a:rPr lang="en-US" sz="1200" baseline="-25000" dirty="0" smtClean="0"/>
                  <a:t>1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and g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).</a:t>
                </a:r>
              </a:p>
              <a:p>
                <a:pPr lvl="1"/>
                <a:r>
                  <a:rPr lang="en-US" sz="1200" dirty="0" smtClean="0"/>
                  <a:t>Depth of the fingers (t=2 </a:t>
                </a:r>
                <a:r>
                  <a:rPr lang="el-GR" sz="1200" dirty="0" smtClean="0"/>
                  <a:t>μ</a:t>
                </a:r>
                <a:r>
                  <a:rPr lang="en-US" sz="1200" dirty="0" smtClean="0"/>
                  <a:t>m fixed for </a:t>
                </a:r>
                <a:r>
                  <a:rPr lang="en-US" sz="1200" dirty="0" err="1" smtClean="0"/>
                  <a:t>polymupms</a:t>
                </a:r>
                <a:r>
                  <a:rPr lang="en-US" sz="1200" dirty="0" smtClean="0"/>
                  <a:t> process.)</a:t>
                </a:r>
              </a:p>
              <a:p>
                <a:pPr lvl="1"/>
                <a:r>
                  <a:rPr lang="en-US" sz="1200" dirty="0" smtClean="0"/>
                  <a:t>Width of the fingers (w).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200" dirty="0" smtClean="0"/>
                  <a:t> is spring constant.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200" dirty="0" smtClean="0"/>
                  <a:t> is the permittivity of air.</a:t>
                </a:r>
                <a:endParaRPr lang="en-US" sz="12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3705" y="1216132"/>
                <a:ext cx="5693789" cy="3649367"/>
              </a:xfrm>
              <a:blipFill rotWithShape="0">
                <a:blip r:embed="rId3"/>
                <a:stretch>
                  <a:fillRect l="-428" t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10676" y="1524287"/>
                <a:ext cx="2236510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76" y="1524287"/>
                <a:ext cx="2236510" cy="65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37667" y="2849901"/>
                <a:ext cx="184005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667" y="2849901"/>
                <a:ext cx="1840056" cy="9106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6785" y="2414104"/>
            <a:ext cx="4866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Pull in Voltage is the minimum voltage required to make the comb drive move: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785" y="1216132"/>
            <a:ext cx="4866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Number of fingers can be calculated using the following equation: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38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5833130"/>
            <a:ext cx="10814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</a:t>
            </a:r>
            <a:r>
              <a:rPr lang="en-US" sz="1400" dirty="0" err="1" smtClean="0"/>
              <a:t>PolyMUMPs</a:t>
            </a:r>
            <a:r>
              <a:rPr lang="en-US" sz="1400" dirty="0" smtClean="0"/>
              <a:t> Design Handbook, Revision. 8.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10676" y="1524287"/>
                <a:ext cx="2236510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76" y="1524287"/>
                <a:ext cx="2236510" cy="65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37667" y="2849901"/>
                <a:ext cx="184005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667" y="2849901"/>
                <a:ext cx="1840056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6785" y="2414104"/>
            <a:ext cx="4866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Pull in Voltage is the minimum voltage required to make the comb drive move: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785" y="1216132"/>
            <a:ext cx="4866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Number of fingers can be calculated using the following equation: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78750" y="4071627"/>
                <a:ext cx="1382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50" y="4071627"/>
                <a:ext cx="138255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8750" y="4567320"/>
                <a:ext cx="1240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50" y="4567320"/>
                <a:ext cx="124059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55934" y="3794627"/>
            <a:ext cx="23698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Pull in voltage dependencies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95085" y="1022465"/>
            <a:ext cx="5027839" cy="5261957"/>
            <a:chOff x="200867" y="1109646"/>
            <a:chExt cx="5049098" cy="37002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469990" y="1479666"/>
              <a:ext cx="3772812" cy="1633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18573" y="1479666"/>
              <a:ext cx="30934" cy="33302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879882" y="1109646"/>
              <a:ext cx="5200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200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0867" y="3302309"/>
              <a:ext cx="52002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400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09979" y="1609534"/>
              <a:ext cx="4039986" cy="3200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496291" y="1609534"/>
              <a:ext cx="0" cy="3200400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76451" y="1609534"/>
              <a:ext cx="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14800" y="1609534"/>
              <a:ext cx="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06816" y="3110571"/>
              <a:ext cx="73708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Over lapping fingers</a:t>
              </a:r>
              <a:endParaRPr lang="en-US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65284" y="3110571"/>
              <a:ext cx="70128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GCA Drive Anchor 1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6424" y="3264459"/>
              <a:ext cx="2734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Pawl</a:t>
              </a:r>
              <a:endParaRPr lang="en-US" sz="10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496291" y="1845425"/>
              <a:ext cx="128016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776451" y="1845425"/>
              <a:ext cx="133834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114800" y="1845425"/>
              <a:ext cx="113516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923513" y="1629982"/>
              <a:ext cx="520023" cy="108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66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22809" y="1629982"/>
              <a:ext cx="520023" cy="108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56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86769" y="1629982"/>
              <a:ext cx="520023" cy="108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66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36279" y="1647838"/>
              <a:ext cx="520023" cy="108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/>
                <a:t>2</a:t>
              </a:r>
              <a:r>
                <a:rPr lang="en-US" sz="1000" dirty="0" smtClean="0"/>
                <a:t>0 </a:t>
              </a:r>
              <a:r>
                <a:rPr lang="el-GR" sz="1000" dirty="0" smtClean="0"/>
                <a:t>μ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216424" y="1845425"/>
              <a:ext cx="25356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54866" y="3867860"/>
            <a:ext cx="7339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Over lapping fingers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7383257" y="3629340"/>
            <a:ext cx="973179" cy="81161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1455" y="1662545"/>
            <a:ext cx="613756" cy="32419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6" y="2686958"/>
            <a:ext cx="5095875" cy="392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Finger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5934" y="1224352"/>
            <a:ext cx="4866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Number of fingers can be calculated : </a:t>
            </a:r>
            <a:r>
              <a:rPr lang="en-US" sz="1200" dirty="0" smtClean="0"/>
              <a:t>16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7085" y="2010059"/>
                <a:ext cx="1240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𝑃𝑖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5" y="2010059"/>
                <a:ext cx="124059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51069" y="1517826"/>
            <a:ext cx="23698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Pull in voltage </a:t>
            </a:r>
            <a:r>
              <a:rPr lang="en-US" sz="1200" dirty="0" smtClean="0"/>
              <a:t>dependencies :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9738376" y="3643104"/>
            <a:ext cx="7339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Over lapping fingers</a:t>
            </a:r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66016" y="1796573"/>
                <a:ext cx="1432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16" y="1796573"/>
                <a:ext cx="14327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035303" y="2252057"/>
                <a:ext cx="2372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10,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03" y="2252057"/>
                <a:ext cx="237218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807365" y="2245803"/>
            <a:ext cx="16621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For different spring constant values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2211759" y="5582136"/>
            <a:ext cx="1289503" cy="590204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130" y="1258908"/>
            <a:ext cx="2721551" cy="52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Finger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5934" y="1224352"/>
            <a:ext cx="48664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Force estimation: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25326" y="1815416"/>
                <a:ext cx="2430409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𝑡𝑙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26" y="1815416"/>
                <a:ext cx="2430409" cy="6668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788727" y="1641008"/>
            <a:ext cx="2322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/>
              <a:t>l </a:t>
            </a:r>
            <a:r>
              <a:rPr lang="en-US" sz="1200" dirty="0"/>
              <a:t>= </a:t>
            </a:r>
            <a:r>
              <a:rPr lang="en-US" sz="1200" dirty="0" smtClean="0"/>
              <a:t>54 </a:t>
            </a:r>
            <a:r>
              <a:rPr lang="el-GR" sz="1200" dirty="0" smtClean="0"/>
              <a:t>μ</a:t>
            </a:r>
            <a:r>
              <a:rPr lang="en-US" sz="1200" dirty="0"/>
              <a:t>m</a:t>
            </a:r>
          </a:p>
          <a:p>
            <a:pPr lvl="1"/>
            <a:r>
              <a:rPr lang="en-US" sz="1200" dirty="0"/>
              <a:t>g</a:t>
            </a:r>
            <a:r>
              <a:rPr lang="en-US" sz="1200" baseline="-25000" dirty="0"/>
              <a:t>1</a:t>
            </a:r>
            <a:r>
              <a:rPr lang="en-US" sz="1200" dirty="0"/>
              <a:t> = 4 </a:t>
            </a:r>
            <a:r>
              <a:rPr lang="el-GR" sz="1200" dirty="0"/>
              <a:t>μ</a:t>
            </a:r>
            <a:r>
              <a:rPr lang="en-US" sz="1200" dirty="0"/>
              <a:t>m (min</a:t>
            </a:r>
            <a:r>
              <a:rPr lang="en-US" sz="1200" dirty="0" smtClean="0"/>
              <a:t>)</a:t>
            </a:r>
            <a:endParaRPr lang="en-US" sz="1200" dirty="0"/>
          </a:p>
          <a:p>
            <a:pPr lvl="1"/>
            <a:r>
              <a:rPr lang="en-US" sz="1200" dirty="0" smtClean="0"/>
              <a:t>N </a:t>
            </a:r>
            <a:r>
              <a:rPr lang="en-US" sz="1200" dirty="0"/>
              <a:t>= </a:t>
            </a:r>
            <a:r>
              <a:rPr lang="en-US" sz="1200" dirty="0" smtClean="0"/>
              <a:t>32 </a:t>
            </a:r>
            <a:r>
              <a:rPr lang="en-US" sz="1200" dirty="0"/>
              <a:t>(max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/>
              <a:t>t</a:t>
            </a:r>
            <a:r>
              <a:rPr lang="en-US" sz="1200" dirty="0" smtClean="0"/>
              <a:t> = 2 </a:t>
            </a:r>
            <a:r>
              <a:rPr lang="el-GR" sz="1200" dirty="0"/>
              <a:t>μ</a:t>
            </a:r>
            <a:r>
              <a:rPr lang="en-US" sz="1200" dirty="0" smtClean="0"/>
              <a:t>m</a:t>
            </a:r>
          </a:p>
          <a:p>
            <a:pPr lvl="1"/>
            <a:r>
              <a:rPr lang="el-GR" sz="1200" dirty="0" smtClean="0"/>
              <a:t>Ε</a:t>
            </a:r>
            <a:r>
              <a:rPr lang="en-US" sz="1200" dirty="0" smtClean="0"/>
              <a:t> = 8.85 </a:t>
            </a:r>
            <a:r>
              <a:rPr lang="el-GR" sz="1200" dirty="0" smtClean="0"/>
              <a:t>Χ</a:t>
            </a:r>
            <a:r>
              <a:rPr lang="en-US" sz="1200" dirty="0" smtClean="0"/>
              <a:t> 10</a:t>
            </a:r>
            <a:r>
              <a:rPr lang="en-US" sz="1200" baseline="30000" dirty="0" smtClean="0"/>
              <a:t>-12</a:t>
            </a:r>
            <a:r>
              <a:rPr lang="en-US" sz="1200" dirty="0" smtClean="0"/>
              <a:t> F/m</a:t>
            </a:r>
          </a:p>
          <a:p>
            <a:pPr lvl="1"/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25326" y="2656671"/>
                <a:ext cx="1281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~  1.3 </a:t>
                </a:r>
                <a:r>
                  <a:rPr lang="el-GR" dirty="0" smtClean="0"/>
                  <a:t>μ</a:t>
                </a:r>
                <a:r>
                  <a:rPr lang="en-US" dirty="0" smtClean="0"/>
                  <a:t>N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26" y="2656671"/>
                <a:ext cx="128112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4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55934" y="3214115"/>
            <a:ext cx="48664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Spring Design: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6" y="3385359"/>
            <a:ext cx="4000911" cy="27329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400" y="3052676"/>
            <a:ext cx="1279222" cy="3092335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9392465" y="2909455"/>
            <a:ext cx="2336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626138" y="2909455"/>
            <a:ext cx="2336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9859811" y="2920539"/>
            <a:ext cx="2336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25141" y="2647727"/>
            <a:ext cx="284160" cy="153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8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9600894" y="2656671"/>
            <a:ext cx="284160" cy="153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8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9885054" y="2663603"/>
            <a:ext cx="284160" cy="153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8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52" name="Right Arrow 51"/>
          <p:cNvSpPr/>
          <p:nvPr/>
        </p:nvSpPr>
        <p:spPr>
          <a:xfrm>
            <a:off x="7813964" y="3645002"/>
            <a:ext cx="1024025" cy="1666831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17425" y="3429558"/>
            <a:ext cx="1005840" cy="2613795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5" y="3636327"/>
            <a:ext cx="5518821" cy="2691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Finger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7498" y="1147406"/>
            <a:ext cx="10656302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 smtClean="0"/>
              <a:t>Ansys</a:t>
            </a:r>
            <a:r>
              <a:rPr lang="en-US" sz="2800" dirty="0" smtClean="0"/>
              <a:t> Simulation</a:t>
            </a:r>
          </a:p>
          <a:p>
            <a:pPr lvl="1"/>
            <a:r>
              <a:rPr lang="en-US" sz="2000" dirty="0" smtClean="0"/>
              <a:t>	Parameters Used: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	Boundary Condition: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271973" y="3575734"/>
            <a:ext cx="1646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Force =  1.3 </a:t>
            </a:r>
            <a:r>
              <a:rPr lang="el-GR" dirty="0" smtClean="0"/>
              <a:t>μ</a:t>
            </a:r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335" y="1405531"/>
            <a:ext cx="3448050" cy="790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0" y="1548406"/>
            <a:ext cx="4162425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335" y="2358314"/>
            <a:ext cx="5857875" cy="56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98" y="3587161"/>
            <a:ext cx="5180053" cy="253931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16036" y="5045825"/>
            <a:ext cx="731520" cy="69827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Finger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7498" y="1147406"/>
            <a:ext cx="1065630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 smtClean="0"/>
              <a:t>Ansys</a:t>
            </a:r>
            <a:r>
              <a:rPr lang="en-US" sz="2800" dirty="0" smtClean="0"/>
              <a:t> Simulation</a:t>
            </a:r>
          </a:p>
          <a:p>
            <a:pPr lvl="1"/>
            <a:r>
              <a:rPr lang="en-US" sz="2000" dirty="0" smtClean="0"/>
              <a:t>	Results 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8" y="1924267"/>
            <a:ext cx="8461664" cy="4143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683219" y="2258507"/>
                <a:ext cx="8224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219" y="2258507"/>
                <a:ext cx="822405" cy="6108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586749" y="3158088"/>
                <a:ext cx="1015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1.18</a:t>
                </a:r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749" y="3158088"/>
                <a:ext cx="101534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48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</a:t>
            </a:r>
            <a:r>
              <a:rPr lang="en-US" dirty="0" smtClean="0"/>
              <a:t>Clutch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6167" y="5833130"/>
            <a:ext cx="10814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</a:t>
            </a:r>
            <a:r>
              <a:rPr lang="en-US" sz="1400" dirty="0"/>
              <a:t>: </a:t>
            </a:r>
            <a:r>
              <a:rPr lang="en-US" sz="1400" dirty="0" err="1" smtClean="0"/>
              <a:t>PolyMUMPs</a:t>
            </a:r>
            <a:r>
              <a:rPr lang="en-US" sz="1400" dirty="0" smtClean="0"/>
              <a:t> Design Handbook, Revision. 8.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3705" y="1216132"/>
                <a:ext cx="5693789" cy="36493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600" dirty="0" smtClean="0"/>
                  <a:t>Design parameters :</a:t>
                </a:r>
              </a:p>
              <a:p>
                <a:endParaRPr lang="en-US" sz="1600" dirty="0" smtClean="0"/>
              </a:p>
              <a:p>
                <a:pPr lvl="1"/>
                <a:r>
                  <a:rPr lang="en-US" sz="1200" dirty="0" smtClean="0"/>
                  <a:t>L = </a:t>
                </a:r>
                <a:r>
                  <a:rPr lang="en-US" sz="1200" dirty="0" smtClean="0"/>
                  <a:t>185 </a:t>
                </a:r>
                <a:r>
                  <a:rPr lang="el-GR" sz="1200" dirty="0" smtClean="0"/>
                  <a:t>μ</a:t>
                </a:r>
                <a:r>
                  <a:rPr lang="en-US" sz="1200" dirty="0"/>
                  <a:t>m</a:t>
                </a:r>
                <a:endParaRPr lang="en-US" sz="1200" dirty="0" smtClean="0"/>
              </a:p>
              <a:p>
                <a:pPr lvl="1"/>
                <a:r>
                  <a:rPr lang="en-US" sz="1200" dirty="0" smtClean="0"/>
                  <a:t>g</a:t>
                </a:r>
                <a:r>
                  <a:rPr lang="en-US" sz="1200" baseline="-25000" dirty="0" smtClean="0"/>
                  <a:t>1</a:t>
                </a:r>
                <a:r>
                  <a:rPr lang="en-US" sz="1200" dirty="0" smtClean="0"/>
                  <a:t> = </a:t>
                </a:r>
                <a:r>
                  <a:rPr lang="en-US" sz="1200" dirty="0" smtClean="0"/>
                  <a:t>4 </a:t>
                </a:r>
                <a:r>
                  <a:rPr lang="el-GR" sz="1200" dirty="0"/>
                  <a:t>μ</a:t>
                </a:r>
                <a:r>
                  <a:rPr lang="en-US" sz="1200" dirty="0" smtClean="0"/>
                  <a:t>m (min)</a:t>
                </a:r>
              </a:p>
              <a:p>
                <a:pPr lvl="1"/>
                <a:r>
                  <a:rPr lang="en-US" sz="1200" dirty="0" smtClean="0"/>
                  <a:t>g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= </a:t>
                </a:r>
                <a:r>
                  <a:rPr lang="en-US" sz="1200" dirty="0" smtClean="0"/>
                  <a:t>2.8 g</a:t>
                </a:r>
                <a:r>
                  <a:rPr lang="en-US" sz="1200" baseline="-25000" dirty="0" smtClean="0"/>
                  <a:t>1</a:t>
                </a:r>
                <a:r>
                  <a:rPr lang="en-US" sz="1200" dirty="0" smtClean="0"/>
                  <a:t> = </a:t>
                </a:r>
                <a:r>
                  <a:rPr lang="en-US" sz="1200" dirty="0" smtClean="0"/>
                  <a:t>11.2 </a:t>
                </a:r>
                <a:r>
                  <a:rPr lang="el-GR" sz="1200" dirty="0" smtClean="0"/>
                  <a:t>μ</a:t>
                </a:r>
                <a:r>
                  <a:rPr lang="en-US" sz="1200" dirty="0" smtClean="0"/>
                  <a:t>m (min)</a:t>
                </a:r>
              </a:p>
              <a:p>
                <a:pPr lvl="1"/>
                <a:r>
                  <a:rPr lang="en-US" sz="1200" dirty="0" smtClean="0"/>
                  <a:t>W =  </a:t>
                </a:r>
                <a:r>
                  <a:rPr lang="en-US" sz="1200" dirty="0" smtClean="0"/>
                  <a:t>4 </a:t>
                </a:r>
                <a:r>
                  <a:rPr lang="el-GR" sz="1200" dirty="0"/>
                  <a:t>μ</a:t>
                </a:r>
                <a:r>
                  <a:rPr lang="en-US" sz="1200" dirty="0"/>
                  <a:t>m (min</a:t>
                </a:r>
                <a:r>
                  <a:rPr lang="en-US" sz="1200" dirty="0" smtClean="0"/>
                  <a:t>)</a:t>
                </a:r>
              </a:p>
              <a:p>
                <a:pPr lvl="1"/>
                <a:r>
                  <a:rPr lang="en-US" sz="1200" dirty="0" smtClean="0"/>
                  <a:t>N = </a:t>
                </a:r>
                <a:r>
                  <a:rPr lang="en-US" sz="1200" dirty="0"/>
                  <a:t>8</a:t>
                </a:r>
                <a:r>
                  <a:rPr lang="en-US" sz="1200" dirty="0" smtClean="0"/>
                  <a:t> (max</a:t>
                </a:r>
                <a:r>
                  <a:rPr lang="en-US" sz="1200" dirty="0" smtClean="0"/>
                  <a:t>)</a:t>
                </a:r>
                <a:endParaRPr lang="en-US" sz="1200" dirty="0"/>
              </a:p>
              <a:p>
                <a:pPr lvl="1"/>
                <a:endParaRPr lang="en-US" sz="1200" dirty="0"/>
              </a:p>
              <a:p>
                <a:pPr lvl="1"/>
                <a:endParaRPr lang="en-US" sz="1200" dirty="0"/>
              </a:p>
              <a:p>
                <a:pPr lvl="1"/>
                <a:endParaRPr lang="en-US" sz="1200" baseline="-25000" dirty="0" smtClean="0"/>
              </a:p>
              <a:p>
                <a:pPr lvl="1"/>
                <a:r>
                  <a:rPr lang="en-US" sz="1200" dirty="0" smtClean="0"/>
                  <a:t>Overlap length (l).</a:t>
                </a:r>
              </a:p>
              <a:p>
                <a:pPr lvl="1"/>
                <a:r>
                  <a:rPr lang="en-US" sz="1200" dirty="0" smtClean="0"/>
                  <a:t>Spacing (g</a:t>
                </a:r>
                <a:r>
                  <a:rPr lang="en-US" sz="1200" baseline="-25000" dirty="0" smtClean="0"/>
                  <a:t>1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and g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).</a:t>
                </a:r>
              </a:p>
              <a:p>
                <a:pPr lvl="1"/>
                <a:r>
                  <a:rPr lang="en-US" sz="1200" dirty="0" smtClean="0"/>
                  <a:t>Depth of the fingers (t=2 </a:t>
                </a:r>
                <a:r>
                  <a:rPr lang="el-GR" sz="1200" dirty="0" smtClean="0"/>
                  <a:t>μ</a:t>
                </a:r>
                <a:r>
                  <a:rPr lang="en-US" sz="1200" dirty="0" smtClean="0"/>
                  <a:t>m fixed for </a:t>
                </a:r>
                <a:r>
                  <a:rPr lang="en-US" sz="1200" dirty="0" err="1" smtClean="0"/>
                  <a:t>polymupms</a:t>
                </a:r>
                <a:r>
                  <a:rPr lang="en-US" sz="1200" dirty="0" smtClean="0"/>
                  <a:t> process.)</a:t>
                </a:r>
              </a:p>
              <a:p>
                <a:pPr lvl="1"/>
                <a:r>
                  <a:rPr lang="en-US" sz="1200" dirty="0" smtClean="0"/>
                  <a:t>Width of the fingers (w).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200" dirty="0" smtClean="0"/>
                  <a:t> is spring constant.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200" dirty="0" smtClean="0"/>
                  <a:t> is the permittivity of air.</a:t>
                </a:r>
                <a:endParaRPr lang="en-US" sz="12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3705" y="1216132"/>
                <a:ext cx="5693789" cy="3649367"/>
              </a:xfrm>
              <a:blipFill rotWithShape="0">
                <a:blip r:embed="rId3"/>
                <a:stretch>
                  <a:fillRect l="-428" t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10676" y="1524287"/>
                <a:ext cx="2236510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76" y="1524287"/>
                <a:ext cx="2236510" cy="65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37667" y="2849901"/>
                <a:ext cx="184005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667" y="2849901"/>
                <a:ext cx="1840056" cy="9106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6785" y="2414104"/>
            <a:ext cx="4866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Pull in Voltage is the minimum voltage required to make the comb drive move: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785" y="1216132"/>
            <a:ext cx="4866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Number of fingers can be calculated using the following equation: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05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Flagellum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320" y="5693669"/>
            <a:ext cx="3289848" cy="84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Picture taken </a:t>
            </a:r>
            <a:r>
              <a:rPr lang="en-US" sz="1200" dirty="0"/>
              <a:t>from Wikipedia: https://en.wikipedia.org/wiki/Flagellum#/media/File:Flagellum_base_diagram_en.svg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812" y="1291231"/>
            <a:ext cx="4816865" cy="4344942"/>
          </a:xfrm>
          <a:prstGeom prst="rect">
            <a:avLst/>
          </a:prstGeom>
        </p:spPr>
      </p:pic>
      <p:pic>
        <p:nvPicPr>
          <p:cNvPr id="7" name="The Bacterial Flagell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802" y="1773857"/>
            <a:ext cx="5116764" cy="383757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97188" y="5876232"/>
            <a:ext cx="3289848" cy="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Source: www.youtube.com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58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7" y="2683551"/>
            <a:ext cx="4803165" cy="3833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Finger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5934" y="1224352"/>
            <a:ext cx="4866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Number of fingers can be calculated : </a:t>
            </a:r>
            <a:r>
              <a:rPr lang="en-US" sz="1200" dirty="0" smtClean="0"/>
              <a:t>16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7085" y="2010059"/>
                <a:ext cx="1240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𝑃𝑖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5" y="2010059"/>
                <a:ext cx="124059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51069" y="1517826"/>
            <a:ext cx="23698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Pull in voltage </a:t>
            </a:r>
            <a:r>
              <a:rPr lang="en-US" sz="1200" dirty="0" smtClean="0"/>
              <a:t>dependencies :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9982200" y="2656441"/>
            <a:ext cx="7339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Over lapping fingers</a:t>
            </a:r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66016" y="1796573"/>
                <a:ext cx="1432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16" y="1796573"/>
                <a:ext cx="14327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035303" y="2252057"/>
                <a:ext cx="2372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10,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03" y="2252057"/>
                <a:ext cx="237218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807365" y="2245803"/>
            <a:ext cx="16621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For different spring constant values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3662311" y="5598809"/>
            <a:ext cx="1289503" cy="61943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178" y="1517826"/>
            <a:ext cx="2595736" cy="49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Finger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5934" y="1224352"/>
            <a:ext cx="48664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Force estimation: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25326" y="1815416"/>
                <a:ext cx="2430409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𝑡𝑙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26" y="1815416"/>
                <a:ext cx="2430409" cy="6668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788727" y="1641008"/>
            <a:ext cx="2322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/>
              <a:t>l </a:t>
            </a:r>
            <a:r>
              <a:rPr lang="en-US" sz="1200" dirty="0"/>
              <a:t>= </a:t>
            </a:r>
            <a:r>
              <a:rPr lang="en-US" sz="1200" dirty="0" smtClean="0"/>
              <a:t>128 </a:t>
            </a:r>
            <a:r>
              <a:rPr lang="el-GR" sz="1200" dirty="0" smtClean="0"/>
              <a:t>μ</a:t>
            </a:r>
            <a:r>
              <a:rPr lang="en-US" sz="1200" dirty="0"/>
              <a:t>m</a:t>
            </a:r>
          </a:p>
          <a:p>
            <a:pPr lvl="1"/>
            <a:r>
              <a:rPr lang="en-US" sz="1200" dirty="0"/>
              <a:t>g</a:t>
            </a:r>
            <a:r>
              <a:rPr lang="en-US" sz="1200" baseline="-25000" dirty="0"/>
              <a:t>1</a:t>
            </a:r>
            <a:r>
              <a:rPr lang="en-US" sz="1200" dirty="0"/>
              <a:t> = 4 </a:t>
            </a:r>
            <a:r>
              <a:rPr lang="el-GR" sz="1200" dirty="0"/>
              <a:t>μ</a:t>
            </a:r>
            <a:r>
              <a:rPr lang="en-US" sz="1200" dirty="0"/>
              <a:t>m (min</a:t>
            </a:r>
            <a:r>
              <a:rPr lang="en-US" sz="1200" dirty="0" smtClean="0"/>
              <a:t>)</a:t>
            </a:r>
            <a:endParaRPr lang="en-US" sz="1200" dirty="0"/>
          </a:p>
          <a:p>
            <a:pPr lvl="1"/>
            <a:r>
              <a:rPr lang="en-US" sz="1200" dirty="0" smtClean="0"/>
              <a:t>N </a:t>
            </a:r>
            <a:r>
              <a:rPr lang="en-US" sz="1200" dirty="0"/>
              <a:t>= </a:t>
            </a:r>
            <a:r>
              <a:rPr lang="en-US" sz="1200" dirty="0" smtClean="0"/>
              <a:t>16 (max)</a:t>
            </a:r>
          </a:p>
          <a:p>
            <a:pPr lvl="1"/>
            <a:r>
              <a:rPr lang="en-US" sz="1200" dirty="0"/>
              <a:t>t</a:t>
            </a:r>
            <a:r>
              <a:rPr lang="en-US" sz="1200" dirty="0" smtClean="0"/>
              <a:t> = 2 </a:t>
            </a:r>
            <a:r>
              <a:rPr lang="el-GR" sz="1200" dirty="0"/>
              <a:t>μ</a:t>
            </a:r>
            <a:r>
              <a:rPr lang="en-US" sz="1200" dirty="0" smtClean="0"/>
              <a:t>m</a:t>
            </a:r>
          </a:p>
          <a:p>
            <a:pPr lvl="1"/>
            <a:r>
              <a:rPr lang="el-GR" sz="1200" dirty="0" smtClean="0"/>
              <a:t>Ε</a:t>
            </a:r>
            <a:r>
              <a:rPr lang="en-US" sz="1200" dirty="0" smtClean="0"/>
              <a:t> = 8.85 </a:t>
            </a:r>
            <a:r>
              <a:rPr lang="el-GR" sz="1200" dirty="0" smtClean="0"/>
              <a:t>Χ</a:t>
            </a:r>
            <a:r>
              <a:rPr lang="en-US" sz="1200" dirty="0" smtClean="0"/>
              <a:t> 10</a:t>
            </a:r>
            <a:r>
              <a:rPr lang="en-US" sz="1200" baseline="30000" dirty="0" smtClean="0"/>
              <a:t>-12</a:t>
            </a:r>
            <a:r>
              <a:rPr lang="en-US" sz="1200" dirty="0" smtClean="0"/>
              <a:t> F/m</a:t>
            </a:r>
          </a:p>
          <a:p>
            <a:pPr lvl="1"/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25326" y="2656671"/>
                <a:ext cx="1515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~  11.79 </a:t>
                </a:r>
                <a:r>
                  <a:rPr lang="el-GR" dirty="0" smtClean="0"/>
                  <a:t>μ</a:t>
                </a:r>
                <a:r>
                  <a:rPr lang="en-US" dirty="0" smtClean="0"/>
                  <a:t>N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26" y="2656671"/>
                <a:ext cx="1515158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32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55934" y="3214115"/>
            <a:ext cx="48664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Spring Design: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6" y="3385359"/>
            <a:ext cx="4000911" cy="27329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400" y="3052676"/>
            <a:ext cx="1279222" cy="3092335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9392465" y="2909455"/>
            <a:ext cx="2336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626138" y="2909455"/>
            <a:ext cx="2336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9859811" y="2920539"/>
            <a:ext cx="2336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25141" y="2647727"/>
            <a:ext cx="284160" cy="153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8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9600894" y="2656671"/>
            <a:ext cx="284160" cy="153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8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9885054" y="2663603"/>
            <a:ext cx="284160" cy="153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8 </a:t>
            </a:r>
            <a:r>
              <a:rPr lang="el-GR" sz="1000" dirty="0" smtClean="0"/>
              <a:t>μ</a:t>
            </a:r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52" name="Right Arrow 51"/>
          <p:cNvSpPr/>
          <p:nvPr/>
        </p:nvSpPr>
        <p:spPr>
          <a:xfrm>
            <a:off x="7813964" y="3645002"/>
            <a:ext cx="1024025" cy="1666831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17425" y="3429558"/>
            <a:ext cx="1005840" cy="2613795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811" y="3583442"/>
            <a:ext cx="5508567" cy="2609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Finger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7498" y="1147406"/>
            <a:ext cx="10656302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 smtClean="0"/>
              <a:t>Ansys</a:t>
            </a:r>
            <a:r>
              <a:rPr lang="en-US" sz="2800" dirty="0" smtClean="0"/>
              <a:t> Simulation</a:t>
            </a:r>
          </a:p>
          <a:p>
            <a:pPr lvl="1"/>
            <a:r>
              <a:rPr lang="en-US" sz="2000" dirty="0" smtClean="0"/>
              <a:t>	Parameters Used: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	Boundary Condition: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059210" y="3610508"/>
            <a:ext cx="182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Force =  11.79 </a:t>
            </a:r>
            <a:r>
              <a:rPr lang="el-GR" dirty="0" smtClean="0"/>
              <a:t>μ</a:t>
            </a:r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335" y="1405531"/>
            <a:ext cx="3448050" cy="790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0" y="1548406"/>
            <a:ext cx="4162425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335" y="2358314"/>
            <a:ext cx="5857875" cy="56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98" y="3587161"/>
            <a:ext cx="5180053" cy="253931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16036" y="5045825"/>
            <a:ext cx="731520" cy="69827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GCA Drive Finger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7498" y="1147406"/>
            <a:ext cx="1065630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 smtClean="0"/>
              <a:t>Ansys</a:t>
            </a:r>
            <a:r>
              <a:rPr lang="en-US" sz="2800" dirty="0" smtClean="0"/>
              <a:t> Simulation</a:t>
            </a:r>
          </a:p>
          <a:p>
            <a:pPr lvl="1"/>
            <a:r>
              <a:rPr lang="en-US" sz="2000" dirty="0" smtClean="0"/>
              <a:t>	Results 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683219" y="2258507"/>
                <a:ext cx="8224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219" y="2258507"/>
                <a:ext cx="822405" cy="6108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586749" y="3158088"/>
                <a:ext cx="1015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9.43</a:t>
                </a:r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749" y="3158088"/>
                <a:ext cx="101534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48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72" y="2059002"/>
            <a:ext cx="8999392" cy="37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Rotor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0" y="1107130"/>
            <a:ext cx="5809820" cy="53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Sta</a:t>
            </a:r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015" y="1301811"/>
            <a:ext cx="5868711" cy="52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213" y="1451697"/>
            <a:ext cx="5098387" cy="43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Final Design (Layers)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943" y="1155470"/>
            <a:ext cx="2403937" cy="2403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0449" y="3628768"/>
            <a:ext cx="4979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Anchor1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2" y="1155470"/>
            <a:ext cx="2328784" cy="2360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10921" y="3628768"/>
            <a:ext cx="4979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Poly 1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327" y="1155470"/>
            <a:ext cx="2403937" cy="24039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15328" y="3628768"/>
            <a:ext cx="7414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Poly 1-2 Via</a:t>
            </a:r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711" y="1155470"/>
            <a:ext cx="2403937" cy="24039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65210" y="3628768"/>
            <a:ext cx="4979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Anchor2</a:t>
            </a:r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3096" y="3907965"/>
            <a:ext cx="2328784" cy="23246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49081" y="6337503"/>
            <a:ext cx="4979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Poly 2</a:t>
            </a:r>
            <a:endParaRPr lang="en-US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8381" y="3895486"/>
            <a:ext cx="2328883" cy="23371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35295" y="6308833"/>
            <a:ext cx="4979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Metal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013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0411" y="653891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University of Texas at Arlington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1033462"/>
            <a:ext cx="54959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47" y="16652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4800" dirty="0" smtClean="0"/>
              <a:t>Thank You !	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67" y="372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Process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33" y="1228299"/>
            <a:ext cx="11200263" cy="4975960"/>
          </a:xfrm>
        </p:spPr>
        <p:txBody>
          <a:bodyPr/>
          <a:lstStyle/>
          <a:p>
            <a:r>
              <a:rPr lang="en-US" dirty="0" smtClean="0"/>
              <a:t>Since we are already given POLYMUMPS process and we have only 3 poly layers this design is way complicated, so simplification required.</a:t>
            </a:r>
          </a:p>
          <a:p>
            <a:r>
              <a:rPr lang="en-US" dirty="0" smtClean="0"/>
              <a:t>The circular motion in flagellum is achieved due to periodic change in ion concentration.</a:t>
            </a:r>
          </a:p>
          <a:p>
            <a:r>
              <a:rPr lang="en-US" dirty="0" smtClean="0"/>
              <a:t>Switched to Inchworm mechanism to achieve circular motion and idea is to get similar locomotion using the tail.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Texas at Arlington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D13-6415-4FD3-90E8-D7D0FC5C4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1CFEA-7B09-4751-9190-D5013A218FC8}" type="slidenum">
              <a:rPr lang="fr-FR" altLang="en-US"/>
              <a:pPr/>
              <a:t>5</a:t>
            </a:fld>
            <a:endParaRPr lang="fr-FR" altLang="en-US"/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5643564" y="3519488"/>
            <a:ext cx="200025" cy="2755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6045200" y="3946525"/>
            <a:ext cx="312738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6059489" y="4962525"/>
            <a:ext cx="312737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6483351" y="3433764"/>
            <a:ext cx="638175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6699" name="AutoShape 11"/>
          <p:cNvCxnSpPr>
            <a:cxnSpLocks noChangeShapeType="1"/>
            <a:stCxn id="626695" idx="3"/>
            <a:endCxn id="626698" idx="2"/>
          </p:cNvCxnSpPr>
          <p:nvPr/>
        </p:nvCxnSpPr>
        <p:spPr bwMode="auto">
          <a:xfrm flipV="1">
            <a:off x="6357938" y="3771900"/>
            <a:ext cx="444500" cy="376238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6700" name="Rectangle 12"/>
          <p:cNvSpPr>
            <a:spLocks noChangeArrowheads="1"/>
          </p:cNvSpPr>
          <p:nvPr/>
        </p:nvSpPr>
        <p:spPr bwMode="auto">
          <a:xfrm>
            <a:off x="6535739" y="5476875"/>
            <a:ext cx="63817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6701" name="AutoShape 13"/>
          <p:cNvCxnSpPr>
            <a:cxnSpLocks noChangeShapeType="1"/>
            <a:stCxn id="626696" idx="3"/>
            <a:endCxn id="626700" idx="0"/>
          </p:cNvCxnSpPr>
          <p:nvPr/>
        </p:nvCxnSpPr>
        <p:spPr bwMode="auto">
          <a:xfrm>
            <a:off x="6372225" y="5164139"/>
            <a:ext cx="482600" cy="312737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787400" y="296597"/>
            <a:ext cx="10515600" cy="836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Inchworm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55C7-D1E5-45BF-87F0-1ED21A0C5E40}" type="slidenum">
              <a:rPr lang="fr-FR" altLang="en-US"/>
              <a:pPr/>
              <a:t>6</a:t>
            </a:fld>
            <a:endParaRPr lang="fr-FR" altLang="en-US"/>
          </a:p>
        </p:txBody>
      </p: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5643564" y="3519488"/>
            <a:ext cx="200025" cy="2755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19" name="Rectangle 7"/>
          <p:cNvSpPr>
            <a:spLocks noChangeArrowheads="1"/>
          </p:cNvSpPr>
          <p:nvPr/>
        </p:nvSpPr>
        <p:spPr bwMode="auto">
          <a:xfrm>
            <a:off x="5857875" y="3959225"/>
            <a:ext cx="312738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0" name="Rectangle 8"/>
          <p:cNvSpPr>
            <a:spLocks noChangeArrowheads="1"/>
          </p:cNvSpPr>
          <p:nvPr/>
        </p:nvSpPr>
        <p:spPr bwMode="auto">
          <a:xfrm>
            <a:off x="6059489" y="4962525"/>
            <a:ext cx="312737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1" name="Rectangle 9"/>
          <p:cNvSpPr>
            <a:spLocks noChangeArrowheads="1"/>
          </p:cNvSpPr>
          <p:nvPr/>
        </p:nvSpPr>
        <p:spPr bwMode="auto">
          <a:xfrm>
            <a:off x="6483351" y="3433764"/>
            <a:ext cx="638175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7722" name="AutoShape 10"/>
          <p:cNvCxnSpPr>
            <a:cxnSpLocks noChangeShapeType="1"/>
            <a:stCxn id="627719" idx="3"/>
            <a:endCxn id="627721" idx="2"/>
          </p:cNvCxnSpPr>
          <p:nvPr/>
        </p:nvCxnSpPr>
        <p:spPr bwMode="auto">
          <a:xfrm flipV="1">
            <a:off x="6170614" y="3771900"/>
            <a:ext cx="631825" cy="388938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7723" name="Rectangle 11"/>
          <p:cNvSpPr>
            <a:spLocks noChangeArrowheads="1"/>
          </p:cNvSpPr>
          <p:nvPr/>
        </p:nvSpPr>
        <p:spPr bwMode="auto">
          <a:xfrm>
            <a:off x="6535739" y="5476875"/>
            <a:ext cx="63817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7724" name="AutoShape 12"/>
          <p:cNvCxnSpPr>
            <a:cxnSpLocks noChangeShapeType="1"/>
            <a:stCxn id="627720" idx="3"/>
            <a:endCxn id="627723" idx="0"/>
          </p:cNvCxnSpPr>
          <p:nvPr/>
        </p:nvCxnSpPr>
        <p:spPr bwMode="auto">
          <a:xfrm>
            <a:off x="6372225" y="5164139"/>
            <a:ext cx="482600" cy="312737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787400" y="296597"/>
            <a:ext cx="10515600" cy="836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Inchworm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33FC-8893-474A-B296-F0D6BACC1F57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5630864" y="3005138"/>
            <a:ext cx="200025" cy="2755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3" name="Rectangle 7"/>
          <p:cNvSpPr>
            <a:spLocks noChangeArrowheads="1"/>
          </p:cNvSpPr>
          <p:nvPr/>
        </p:nvSpPr>
        <p:spPr bwMode="auto">
          <a:xfrm>
            <a:off x="5845175" y="3444875"/>
            <a:ext cx="312738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4" name="Rectangle 8"/>
          <p:cNvSpPr>
            <a:spLocks noChangeArrowheads="1"/>
          </p:cNvSpPr>
          <p:nvPr/>
        </p:nvSpPr>
        <p:spPr bwMode="auto">
          <a:xfrm>
            <a:off x="6059489" y="4962525"/>
            <a:ext cx="312737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5" name="Rectangle 9"/>
          <p:cNvSpPr>
            <a:spLocks noChangeArrowheads="1"/>
          </p:cNvSpPr>
          <p:nvPr/>
        </p:nvSpPr>
        <p:spPr bwMode="auto">
          <a:xfrm>
            <a:off x="6483351" y="3433764"/>
            <a:ext cx="638175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7" name="Rectangle 11"/>
          <p:cNvSpPr>
            <a:spLocks noChangeArrowheads="1"/>
          </p:cNvSpPr>
          <p:nvPr/>
        </p:nvSpPr>
        <p:spPr bwMode="auto">
          <a:xfrm>
            <a:off x="6535739" y="5476875"/>
            <a:ext cx="63817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8748" name="AutoShape 12"/>
          <p:cNvCxnSpPr>
            <a:cxnSpLocks noChangeShapeType="1"/>
            <a:stCxn id="628744" idx="3"/>
            <a:endCxn id="628747" idx="0"/>
          </p:cNvCxnSpPr>
          <p:nvPr/>
        </p:nvCxnSpPr>
        <p:spPr bwMode="auto">
          <a:xfrm>
            <a:off x="6372225" y="5164139"/>
            <a:ext cx="482600" cy="312737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8749" name="AutoShape 13"/>
          <p:cNvCxnSpPr>
            <a:cxnSpLocks noChangeShapeType="1"/>
            <a:stCxn id="628743" idx="3"/>
            <a:endCxn id="628745" idx="2"/>
          </p:cNvCxnSpPr>
          <p:nvPr/>
        </p:nvCxnSpPr>
        <p:spPr bwMode="auto">
          <a:xfrm>
            <a:off x="6157914" y="3646488"/>
            <a:ext cx="644525" cy="125412"/>
          </a:xfrm>
          <a:prstGeom prst="curvedConnector4">
            <a:avLst>
              <a:gd name="adj1" fmla="val 25125"/>
              <a:gd name="adj2" fmla="val 282278"/>
            </a:avLst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8750" name="Line 14"/>
          <p:cNvSpPr>
            <a:spLocks noChangeShapeType="1"/>
          </p:cNvSpPr>
          <p:nvPr/>
        </p:nvSpPr>
        <p:spPr bwMode="auto">
          <a:xfrm flipV="1">
            <a:off x="5368925" y="2955926"/>
            <a:ext cx="0" cy="601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400" y="296597"/>
            <a:ext cx="10515600" cy="836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Inchworm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372B-E279-447E-A695-8F5BD18B5A57}" type="slidenum">
              <a:rPr lang="fr-FR" altLang="en-US"/>
              <a:pPr/>
              <a:t>8</a:t>
            </a:fld>
            <a:endParaRPr lang="fr-FR" altLang="en-US"/>
          </a:p>
        </p:txBody>
      </p:sp>
      <p:sp>
        <p:nvSpPr>
          <p:cNvPr id="629766" name="Rectangle 6"/>
          <p:cNvSpPr>
            <a:spLocks noChangeArrowheads="1"/>
          </p:cNvSpPr>
          <p:nvPr/>
        </p:nvSpPr>
        <p:spPr bwMode="auto">
          <a:xfrm>
            <a:off x="5630864" y="3005138"/>
            <a:ext cx="200025" cy="2755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5845175" y="3444875"/>
            <a:ext cx="312738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8" name="Rectangle 8"/>
          <p:cNvSpPr>
            <a:spLocks noChangeArrowheads="1"/>
          </p:cNvSpPr>
          <p:nvPr/>
        </p:nvSpPr>
        <p:spPr bwMode="auto">
          <a:xfrm>
            <a:off x="5834064" y="4987925"/>
            <a:ext cx="312737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9" name="Rectangle 9"/>
          <p:cNvSpPr>
            <a:spLocks noChangeArrowheads="1"/>
          </p:cNvSpPr>
          <p:nvPr/>
        </p:nvSpPr>
        <p:spPr bwMode="auto">
          <a:xfrm>
            <a:off x="6483351" y="3433764"/>
            <a:ext cx="638175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6535739" y="5476875"/>
            <a:ext cx="63817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9771" name="AutoShape 11"/>
          <p:cNvCxnSpPr>
            <a:cxnSpLocks noChangeShapeType="1"/>
            <a:stCxn id="629768" idx="3"/>
            <a:endCxn id="629770" idx="0"/>
          </p:cNvCxnSpPr>
          <p:nvPr/>
        </p:nvCxnSpPr>
        <p:spPr bwMode="auto">
          <a:xfrm>
            <a:off x="6146801" y="5189539"/>
            <a:ext cx="708025" cy="287337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9772" name="AutoShape 12"/>
          <p:cNvCxnSpPr>
            <a:cxnSpLocks noChangeShapeType="1"/>
            <a:stCxn id="629767" idx="3"/>
            <a:endCxn id="629769" idx="2"/>
          </p:cNvCxnSpPr>
          <p:nvPr/>
        </p:nvCxnSpPr>
        <p:spPr bwMode="auto">
          <a:xfrm>
            <a:off x="6157914" y="3646488"/>
            <a:ext cx="644525" cy="125412"/>
          </a:xfrm>
          <a:prstGeom prst="curvedConnector4">
            <a:avLst>
              <a:gd name="adj1" fmla="val 25125"/>
              <a:gd name="adj2" fmla="val 282278"/>
            </a:avLst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787400" y="296597"/>
            <a:ext cx="10515600" cy="836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Inchworm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D1E0-1B44-40D7-91B6-A366CE384D92}" type="slidenum">
              <a:rPr lang="fr-FR" altLang="en-US"/>
              <a:pPr/>
              <a:t>9</a:t>
            </a:fld>
            <a:endParaRPr lang="fr-FR" altLang="en-US"/>
          </a:p>
        </p:txBody>
      </p:sp>
      <p:sp>
        <p:nvSpPr>
          <p:cNvPr id="630790" name="Rectangle 6"/>
          <p:cNvSpPr>
            <a:spLocks noChangeArrowheads="1"/>
          </p:cNvSpPr>
          <p:nvPr/>
        </p:nvSpPr>
        <p:spPr bwMode="auto">
          <a:xfrm>
            <a:off x="5630864" y="3005138"/>
            <a:ext cx="200025" cy="2755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5834064" y="4987925"/>
            <a:ext cx="312737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3" name="Rectangle 9"/>
          <p:cNvSpPr>
            <a:spLocks noChangeArrowheads="1"/>
          </p:cNvSpPr>
          <p:nvPr/>
        </p:nvSpPr>
        <p:spPr bwMode="auto">
          <a:xfrm>
            <a:off x="6483351" y="3433764"/>
            <a:ext cx="638175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4" name="Rectangle 10"/>
          <p:cNvSpPr>
            <a:spLocks noChangeArrowheads="1"/>
          </p:cNvSpPr>
          <p:nvPr/>
        </p:nvSpPr>
        <p:spPr bwMode="auto">
          <a:xfrm>
            <a:off x="6535739" y="5476875"/>
            <a:ext cx="63817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0795" name="AutoShape 11"/>
          <p:cNvCxnSpPr>
            <a:cxnSpLocks noChangeShapeType="1"/>
            <a:stCxn id="630792" idx="3"/>
            <a:endCxn id="630794" idx="0"/>
          </p:cNvCxnSpPr>
          <p:nvPr/>
        </p:nvCxnSpPr>
        <p:spPr bwMode="auto">
          <a:xfrm>
            <a:off x="6146801" y="5189539"/>
            <a:ext cx="708025" cy="287337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0798" name="Rectangle 14"/>
          <p:cNvSpPr>
            <a:spLocks noChangeArrowheads="1"/>
          </p:cNvSpPr>
          <p:nvPr/>
        </p:nvSpPr>
        <p:spPr bwMode="auto">
          <a:xfrm>
            <a:off x="6032500" y="3946525"/>
            <a:ext cx="312738" cy="401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0799" name="AutoShape 15"/>
          <p:cNvCxnSpPr>
            <a:cxnSpLocks noChangeShapeType="1"/>
            <a:stCxn id="630798" idx="3"/>
            <a:endCxn id="630793" idx="2"/>
          </p:cNvCxnSpPr>
          <p:nvPr/>
        </p:nvCxnSpPr>
        <p:spPr bwMode="auto">
          <a:xfrm flipV="1">
            <a:off x="6345238" y="3771900"/>
            <a:ext cx="457200" cy="376238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787400" y="296597"/>
            <a:ext cx="10515600" cy="836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Inchworm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1499</Words>
  <Application>Microsoft Office PowerPoint</Application>
  <PresentationFormat>Widescreen</PresentationFormat>
  <Paragraphs>348</Paragraphs>
  <Slides>39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Inchworm Micro Motor</vt:lpstr>
      <vt:lpstr>Motivation</vt:lpstr>
      <vt:lpstr>Flagellum Motion</vt:lpstr>
      <vt:lpstr>Process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Actuation Selection</vt:lpstr>
      <vt:lpstr>Electro Static Actuation</vt:lpstr>
      <vt:lpstr>Electro Static Actuation</vt:lpstr>
      <vt:lpstr>Electro Static Actuation</vt:lpstr>
      <vt:lpstr>Electro Static Actuation</vt:lpstr>
      <vt:lpstr>Analysis</vt:lpstr>
      <vt:lpstr>Analysis</vt:lpstr>
      <vt:lpstr>Device Parameters</vt:lpstr>
      <vt:lpstr>Device Level Design</vt:lpstr>
      <vt:lpstr>GCA Design</vt:lpstr>
      <vt:lpstr>GCA Drive Design</vt:lpstr>
      <vt:lpstr>GCA Drive Design</vt:lpstr>
      <vt:lpstr>GCA Drive Finger Design</vt:lpstr>
      <vt:lpstr>GCA Drive Finger Design</vt:lpstr>
      <vt:lpstr>GCA Drive Finger Design</vt:lpstr>
      <vt:lpstr>GCA Drive Finger Design</vt:lpstr>
      <vt:lpstr>GCA Clutch Design</vt:lpstr>
      <vt:lpstr>GCA Drive Finger Design</vt:lpstr>
      <vt:lpstr>GCA Drive Finger Design</vt:lpstr>
      <vt:lpstr>GCA Drive Finger Design</vt:lpstr>
      <vt:lpstr>GCA Drive Finger Design</vt:lpstr>
      <vt:lpstr>Rotor</vt:lpstr>
      <vt:lpstr>Stator</vt:lpstr>
      <vt:lpstr>Gear</vt:lpstr>
      <vt:lpstr>Final Design (Layers)</vt:lpstr>
      <vt:lpstr>Final Design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Graphene Interconnect</dc:title>
  <dc:creator>Souvik</dc:creator>
  <cp:lastModifiedBy>Souvik</cp:lastModifiedBy>
  <cp:revision>80</cp:revision>
  <dcterms:created xsi:type="dcterms:W3CDTF">2013-11-28T22:36:10Z</dcterms:created>
  <dcterms:modified xsi:type="dcterms:W3CDTF">2016-05-10T12:06:48Z</dcterms:modified>
</cp:coreProperties>
</file>