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Lst>
  <p:notesMasterIdLst>
    <p:notesMasterId r:id="rId57"/>
  </p:notesMasterIdLst>
  <p:handoutMasterIdLst>
    <p:handoutMasterId r:id="rId58"/>
  </p:handoutMasterIdLst>
  <p:sldIdLst>
    <p:sldId id="602" r:id="rId5"/>
    <p:sldId id="603" r:id="rId6"/>
    <p:sldId id="548" r:id="rId7"/>
    <p:sldId id="549" r:id="rId8"/>
    <p:sldId id="550" r:id="rId9"/>
    <p:sldId id="551" r:id="rId10"/>
    <p:sldId id="552" r:id="rId11"/>
    <p:sldId id="553"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74" r:id="rId28"/>
    <p:sldId id="575" r:id="rId29"/>
    <p:sldId id="576" r:id="rId30"/>
    <p:sldId id="577" r:id="rId31"/>
    <p:sldId id="578" r:id="rId32"/>
    <p:sldId id="579" r:id="rId33"/>
    <p:sldId id="580" r:id="rId34"/>
    <p:sldId id="581" r:id="rId35"/>
    <p:sldId id="582" r:id="rId36"/>
    <p:sldId id="583" r:id="rId37"/>
    <p:sldId id="584" r:id="rId38"/>
    <p:sldId id="585" r:id="rId39"/>
    <p:sldId id="586" r:id="rId40"/>
    <p:sldId id="587" r:id="rId41"/>
    <p:sldId id="588" r:id="rId42"/>
    <p:sldId id="589" r:id="rId43"/>
    <p:sldId id="590" r:id="rId44"/>
    <p:sldId id="591" r:id="rId45"/>
    <p:sldId id="592" r:id="rId46"/>
    <p:sldId id="593" r:id="rId47"/>
    <p:sldId id="594" r:id="rId48"/>
    <p:sldId id="595" r:id="rId49"/>
    <p:sldId id="596" r:id="rId50"/>
    <p:sldId id="597" r:id="rId51"/>
    <p:sldId id="598" r:id="rId52"/>
    <p:sldId id="599" r:id="rId53"/>
    <p:sldId id="600" r:id="rId54"/>
    <p:sldId id="601" r:id="rId55"/>
    <p:sldId id="541" r:id="rId56"/>
  </p:sldIdLst>
  <p:sldSz cx="9144000" cy="5143500" type="screen16x9"/>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42892" algn="l" rtl="0" fontAlgn="base">
      <a:spcBef>
        <a:spcPct val="0"/>
      </a:spcBef>
      <a:spcAft>
        <a:spcPct val="0"/>
      </a:spcAft>
      <a:defRPr kern="1200">
        <a:solidFill>
          <a:schemeClr val="tx1"/>
        </a:solidFill>
        <a:latin typeface="Arial" charset="0"/>
        <a:ea typeface="+mn-ea"/>
        <a:cs typeface="+mn-cs"/>
      </a:defRPr>
    </a:lvl2pPr>
    <a:lvl3pPr marL="685783" algn="l" rtl="0" fontAlgn="base">
      <a:spcBef>
        <a:spcPct val="0"/>
      </a:spcBef>
      <a:spcAft>
        <a:spcPct val="0"/>
      </a:spcAft>
      <a:defRPr kern="1200">
        <a:solidFill>
          <a:schemeClr val="tx1"/>
        </a:solidFill>
        <a:latin typeface="Arial" charset="0"/>
        <a:ea typeface="+mn-ea"/>
        <a:cs typeface="+mn-cs"/>
      </a:defRPr>
    </a:lvl3pPr>
    <a:lvl4pPr marL="1028675" algn="l" rtl="0" fontAlgn="base">
      <a:spcBef>
        <a:spcPct val="0"/>
      </a:spcBef>
      <a:spcAft>
        <a:spcPct val="0"/>
      </a:spcAft>
      <a:defRPr kern="1200">
        <a:solidFill>
          <a:schemeClr val="tx1"/>
        </a:solidFill>
        <a:latin typeface="Arial" charset="0"/>
        <a:ea typeface="+mn-ea"/>
        <a:cs typeface="+mn-cs"/>
      </a:defRPr>
    </a:lvl4pPr>
    <a:lvl5pPr marL="1371566" algn="l" rtl="0" fontAlgn="base">
      <a:spcBef>
        <a:spcPct val="0"/>
      </a:spcBef>
      <a:spcAft>
        <a:spcPct val="0"/>
      </a:spcAft>
      <a:defRPr kern="1200">
        <a:solidFill>
          <a:schemeClr val="tx1"/>
        </a:solidFill>
        <a:latin typeface="Arial" charset="0"/>
        <a:ea typeface="+mn-ea"/>
        <a:cs typeface="+mn-cs"/>
      </a:defRPr>
    </a:lvl5pPr>
    <a:lvl6pPr marL="1714457" algn="l" defTabSz="685783" rtl="0" eaLnBrk="1" latinLnBrk="0" hangingPunct="1">
      <a:defRPr kern="1200">
        <a:solidFill>
          <a:schemeClr val="tx1"/>
        </a:solidFill>
        <a:latin typeface="Arial" charset="0"/>
        <a:ea typeface="+mn-ea"/>
        <a:cs typeface="+mn-cs"/>
      </a:defRPr>
    </a:lvl6pPr>
    <a:lvl7pPr marL="2057348" algn="l" defTabSz="685783" rtl="0" eaLnBrk="1" latinLnBrk="0" hangingPunct="1">
      <a:defRPr kern="1200">
        <a:solidFill>
          <a:schemeClr val="tx1"/>
        </a:solidFill>
        <a:latin typeface="Arial" charset="0"/>
        <a:ea typeface="+mn-ea"/>
        <a:cs typeface="+mn-cs"/>
      </a:defRPr>
    </a:lvl7pPr>
    <a:lvl8pPr marL="2400240" algn="l" defTabSz="685783" rtl="0" eaLnBrk="1" latinLnBrk="0" hangingPunct="1">
      <a:defRPr kern="1200">
        <a:solidFill>
          <a:schemeClr val="tx1"/>
        </a:solidFill>
        <a:latin typeface="Arial" charset="0"/>
        <a:ea typeface="+mn-ea"/>
        <a:cs typeface="+mn-cs"/>
      </a:defRPr>
    </a:lvl8pPr>
    <a:lvl9pPr marL="2743132" algn="l" defTabSz="68578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881" userDrawn="1">
          <p15:clr>
            <a:srgbClr val="A4A3A4"/>
          </p15:clr>
        </p15:guide>
        <p15:guide id="3" pos="6879" userDrawn="1">
          <p15:clr>
            <a:srgbClr val="A4A3A4"/>
          </p15:clr>
        </p15:guide>
        <p15:guide id="4" pos="235" userDrawn="1">
          <p15:clr>
            <a:srgbClr val="A4A3A4"/>
          </p15:clr>
        </p15:guide>
        <p15:guide id="5" orient="horz" pos="346">
          <p15:clr>
            <a:srgbClr val="A4A3A4"/>
          </p15:clr>
        </p15:guide>
        <p15:guide id="6" pos="3661">
          <p15:clr>
            <a:srgbClr val="A4A3A4"/>
          </p15:clr>
        </p15:guide>
        <p15:guide id="7" pos="5537">
          <p15:clr>
            <a:srgbClr val="A4A3A4"/>
          </p15:clr>
        </p15:guide>
        <p15:guide id="8" pos="482">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on" initials="" lastIdx="0" clrIdx="0"/>
  <p:cmAuthor id="2" name="Claudine Kiffer" initials="CK" lastIdx="4" clrIdx="1"/>
  <p:cmAuthor id="4" name="Hampel, Heather" initials="HH" lastIdx="9" clrIdx="2">
    <p:extLst>
      <p:ext uri="{19B8F6BF-5375-455C-9EA6-DF929625EA0E}">
        <p15:presenceInfo xmlns:p15="http://schemas.microsoft.com/office/powerpoint/2012/main" userId="S-1-5-21-2516725855-2359674507-435327265-114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B0000"/>
    <a:srgbClr val="FF6600"/>
    <a:srgbClr val="DDDDDD"/>
    <a:srgbClr val="F8F8F8"/>
    <a:srgbClr val="000000"/>
    <a:srgbClr val="DEDEDE"/>
    <a:srgbClr val="D25F15"/>
    <a:srgbClr val="FFFFFF"/>
    <a:srgbClr val="ECECE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84390" autoAdjust="0"/>
  </p:normalViewPr>
  <p:slideViewPr>
    <p:cSldViewPr snapToGrid="0">
      <p:cViewPr>
        <p:scale>
          <a:sx n="112" d="100"/>
          <a:sy n="112" d="100"/>
        </p:scale>
        <p:origin x="78" y="726"/>
      </p:cViewPr>
      <p:guideLst>
        <p:guide orient="horz"/>
        <p:guide pos="4881"/>
        <p:guide pos="6879"/>
        <p:guide pos="235"/>
        <p:guide orient="horz" pos="346"/>
        <p:guide pos="3661"/>
        <p:guide pos="5537"/>
        <p:guide pos="48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3468"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151555"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151556"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151557"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BC81FF0-D1BB-4199-AA97-5A2A572BFA6A}" type="slidenum">
              <a:rPr lang="en-US"/>
              <a:pPr>
                <a:defRPr/>
              </a:pPr>
              <a:t>‹#›</a:t>
            </a:fld>
            <a:endParaRPr lang="en-US" dirty="0"/>
          </a:p>
        </p:txBody>
      </p:sp>
    </p:spTree>
    <p:extLst>
      <p:ext uri="{BB962C8B-B14F-4D97-AF65-F5344CB8AC3E}">
        <p14:creationId xmlns:p14="http://schemas.microsoft.com/office/powerpoint/2010/main" val="367005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26627"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25604" name="Rectangle 4"/>
          <p:cNvSpPr>
            <a:spLocks noGrp="1" noRot="1" noChangeAspect="1" noChangeArrowheads="1" noTextEdit="1"/>
          </p:cNvSpPr>
          <p:nvPr>
            <p:ph type="sldImg" idx="2"/>
          </p:nvPr>
        </p:nvSpPr>
        <p:spPr bwMode="auto">
          <a:xfrm>
            <a:off x="331788" y="696913"/>
            <a:ext cx="6196012"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26631"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5B959A-C54C-4C17-A8F7-D5CE4BED74E3}" type="slidenum">
              <a:rPr lang="en-US"/>
              <a:pPr>
                <a:defRPr/>
              </a:pPr>
              <a:t>‹#›</a:t>
            </a:fld>
            <a:endParaRPr lang="en-US" dirty="0"/>
          </a:p>
        </p:txBody>
      </p:sp>
    </p:spTree>
    <p:extLst>
      <p:ext uri="{BB962C8B-B14F-4D97-AF65-F5344CB8AC3E}">
        <p14:creationId xmlns:p14="http://schemas.microsoft.com/office/powerpoint/2010/main" val="2752136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2892" algn="l" rtl="0" eaLnBrk="0" fontAlgn="base" hangingPunct="0">
      <a:spcBef>
        <a:spcPct val="30000"/>
      </a:spcBef>
      <a:spcAft>
        <a:spcPct val="0"/>
      </a:spcAft>
      <a:defRPr sz="900" kern="1200">
        <a:solidFill>
          <a:schemeClr val="tx1"/>
        </a:solidFill>
        <a:latin typeface="Arial" charset="0"/>
        <a:ea typeface="+mn-ea"/>
        <a:cs typeface="+mn-cs"/>
      </a:defRPr>
    </a:lvl2pPr>
    <a:lvl3pPr marL="685783" algn="l" rtl="0" eaLnBrk="0" fontAlgn="base" hangingPunct="0">
      <a:spcBef>
        <a:spcPct val="30000"/>
      </a:spcBef>
      <a:spcAft>
        <a:spcPct val="0"/>
      </a:spcAft>
      <a:defRPr sz="900" kern="1200">
        <a:solidFill>
          <a:schemeClr val="tx1"/>
        </a:solidFill>
        <a:latin typeface="Arial" charset="0"/>
        <a:ea typeface="+mn-ea"/>
        <a:cs typeface="+mn-cs"/>
      </a:defRPr>
    </a:lvl3pPr>
    <a:lvl4pPr marL="1028675" algn="l" rtl="0" eaLnBrk="0" fontAlgn="base" hangingPunct="0">
      <a:spcBef>
        <a:spcPct val="30000"/>
      </a:spcBef>
      <a:spcAft>
        <a:spcPct val="0"/>
      </a:spcAft>
      <a:defRPr sz="900" kern="1200">
        <a:solidFill>
          <a:schemeClr val="tx1"/>
        </a:solidFill>
        <a:latin typeface="Arial" charset="0"/>
        <a:ea typeface="+mn-ea"/>
        <a:cs typeface="+mn-cs"/>
      </a:defRPr>
    </a:lvl4pPr>
    <a:lvl5pPr marL="1371566" algn="l" rtl="0" eaLnBrk="0" fontAlgn="base" hangingPunct="0">
      <a:spcBef>
        <a:spcPct val="30000"/>
      </a:spcBef>
      <a:spcAft>
        <a:spcPct val="0"/>
      </a:spcAft>
      <a:defRPr sz="900" kern="1200">
        <a:solidFill>
          <a:schemeClr val="tx1"/>
        </a:solidFill>
        <a:latin typeface="Arial"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817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r>
              <a:rPr lang="en-US" dirty="0" smtClean="0"/>
              <a:t>Variant</a:t>
            </a:r>
            <a:r>
              <a:rPr lang="en-US" baseline="0" dirty="0" smtClean="0"/>
              <a:t> allele frequency (VAF): </a:t>
            </a:r>
            <a:r>
              <a:rPr lang="en-US" dirty="0" smtClean="0"/>
              <a:t>The number of mutant sequencing reads divided by total number of sequencing reads at a given position.   </a:t>
            </a:r>
          </a:p>
          <a:p>
            <a:r>
              <a:rPr lang="en-US" dirty="0" smtClean="0"/>
              <a:t>-Using VAF alone to draw conclusions about a possible germline change can</a:t>
            </a:r>
            <a:r>
              <a:rPr lang="en-US" baseline="0" dirty="0" smtClean="0"/>
              <a:t> be</a:t>
            </a:r>
            <a:r>
              <a:rPr lang="en-US" dirty="0" smtClean="0"/>
              <a:t> unreliable</a:t>
            </a:r>
            <a:r>
              <a:rPr lang="en-US" baseline="0" dirty="0" smtClean="0"/>
              <a:t> due to</a:t>
            </a:r>
            <a:r>
              <a:rPr lang="en-US" dirty="0" smtClean="0"/>
              <a:t> tumor heterogeneity,</a:t>
            </a:r>
            <a:r>
              <a:rPr lang="en-US" baseline="0" dirty="0" smtClean="0"/>
              <a:t> i</a:t>
            </a:r>
            <a:r>
              <a:rPr lang="en-US" dirty="0" smtClean="0"/>
              <a:t>nconsistency in evaluation of tumor percentage</a:t>
            </a:r>
            <a:r>
              <a:rPr lang="en-US" baseline="0" dirty="0" smtClean="0"/>
              <a:t> and a</a:t>
            </a:r>
            <a:r>
              <a:rPr lang="en-US" dirty="0" smtClean="0"/>
              <a:t>ssay limitations. However, we</a:t>
            </a:r>
            <a:r>
              <a:rPr lang="en-US" baseline="0" dirty="0" smtClean="0"/>
              <a:t> all use it. Internally, we use a 35% VAF as our red flag %. </a:t>
            </a:r>
            <a:r>
              <a:rPr lang="en-US" sz="1200" kern="1200" dirty="0" smtClean="0">
                <a:solidFill>
                  <a:schemeClr val="tx1"/>
                </a:solidFill>
                <a:effectLst/>
                <a:latin typeface="Arial" charset="0"/>
                <a:ea typeface="+mn-ea"/>
                <a:cs typeface="+mn-cs"/>
              </a:rPr>
              <a:t>We looked at the tumors of 19 patients with known germline mutations and by using a cut off of 35%, we only</a:t>
            </a:r>
            <a:r>
              <a:rPr lang="en-US" sz="1200" kern="1200" baseline="0" dirty="0" smtClean="0">
                <a:solidFill>
                  <a:schemeClr val="tx1"/>
                </a:solidFill>
                <a:effectLst/>
                <a:latin typeface="Arial" charset="0"/>
                <a:ea typeface="+mn-ea"/>
                <a:cs typeface="+mn-cs"/>
              </a:rPr>
              <a:t> missed 1, which was an </a:t>
            </a:r>
            <a:r>
              <a:rPr lang="en-US" sz="1200" kern="1200" baseline="0" dirty="0" err="1" smtClean="0">
                <a:solidFill>
                  <a:schemeClr val="tx1"/>
                </a:solidFill>
                <a:effectLst/>
                <a:latin typeface="Arial" charset="0"/>
                <a:ea typeface="+mn-ea"/>
                <a:cs typeface="+mn-cs"/>
              </a:rPr>
              <a:t>indel</a:t>
            </a:r>
            <a:r>
              <a:rPr lang="en-US" sz="1200" kern="1200" baseline="0" dirty="0" smtClean="0">
                <a:solidFill>
                  <a:schemeClr val="tx1"/>
                </a:solidFill>
                <a:effectLst/>
                <a:latin typeface="Arial" charset="0"/>
                <a:ea typeface="+mn-ea"/>
                <a:cs typeface="+mn-cs"/>
              </a:rPr>
              <a:t>, which we know can </a:t>
            </a:r>
            <a:r>
              <a:rPr lang="en-US" sz="1200" kern="1200" dirty="0" smtClean="0">
                <a:solidFill>
                  <a:schemeClr val="tx1"/>
                </a:solidFill>
                <a:effectLst/>
                <a:latin typeface="Arial" charset="0"/>
                <a:ea typeface="+mn-ea"/>
                <a:cs typeface="+mn-cs"/>
              </a:rPr>
              <a:t>INDELS are the exception to the rule, these can be lower than 35% so be careful with those.  </a:t>
            </a:r>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38</a:t>
            </a:fld>
            <a:endParaRPr lang="en-US" dirty="0"/>
          </a:p>
        </p:txBody>
      </p:sp>
    </p:spTree>
    <p:extLst>
      <p:ext uri="{BB962C8B-B14F-4D97-AF65-F5344CB8AC3E}">
        <p14:creationId xmlns:p14="http://schemas.microsoft.com/office/powerpoint/2010/main" val="112043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39</a:t>
            </a:fld>
            <a:endParaRPr lang="en-US" dirty="0"/>
          </a:p>
        </p:txBody>
      </p:sp>
    </p:spTree>
    <p:extLst>
      <p:ext uri="{BB962C8B-B14F-4D97-AF65-F5344CB8AC3E}">
        <p14:creationId xmlns:p14="http://schemas.microsoft.com/office/powerpoint/2010/main" val="223716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40</a:t>
            </a:fld>
            <a:endParaRPr lang="en-US" dirty="0"/>
          </a:p>
        </p:txBody>
      </p:sp>
    </p:spTree>
    <p:extLst>
      <p:ext uri="{BB962C8B-B14F-4D97-AF65-F5344CB8AC3E}">
        <p14:creationId xmlns:p14="http://schemas.microsoft.com/office/powerpoint/2010/main" val="1896564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42</a:t>
            </a:fld>
            <a:endParaRPr lang="en-US" dirty="0"/>
          </a:p>
        </p:txBody>
      </p:sp>
    </p:spTree>
    <p:extLst>
      <p:ext uri="{BB962C8B-B14F-4D97-AF65-F5344CB8AC3E}">
        <p14:creationId xmlns:p14="http://schemas.microsoft.com/office/powerpoint/2010/main" val="319516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43</a:t>
            </a:fld>
            <a:endParaRPr lang="en-US" dirty="0"/>
          </a:p>
        </p:txBody>
      </p:sp>
    </p:spTree>
    <p:extLst>
      <p:ext uri="{BB962C8B-B14F-4D97-AF65-F5344CB8AC3E}">
        <p14:creationId xmlns:p14="http://schemas.microsoft.com/office/powerpoint/2010/main" val="133701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There</a:t>
            </a:r>
            <a:r>
              <a:rPr lang="en-US" baseline="0" dirty="0" smtClean="0"/>
              <a:t> are two scenarios when somatic testing for LS will present itself to you in clinic. We’ve already talked about abnormal IHC from UTS. But what about when a patient is referred to you after somatic testing was already done and you have to work backwards to decipher the meaning for your patient? This case is one of my favorite examples of that.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44</a:t>
            </a:fld>
            <a:endParaRPr lang="en-US" dirty="0"/>
          </a:p>
        </p:txBody>
      </p:sp>
    </p:spTree>
    <p:extLst>
      <p:ext uri="{BB962C8B-B14F-4D97-AF65-F5344CB8AC3E}">
        <p14:creationId xmlns:p14="http://schemas.microsoft.com/office/powerpoint/2010/main" val="397367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r>
              <a:rPr lang="en-US" dirty="0" smtClean="0"/>
              <a:t>Variant</a:t>
            </a:r>
            <a:r>
              <a:rPr lang="en-US" baseline="0" dirty="0" smtClean="0"/>
              <a:t> allele frequency (VAF): </a:t>
            </a:r>
            <a:r>
              <a:rPr lang="en-US" dirty="0" smtClean="0"/>
              <a:t>The number of mutant sequencing reads divided by total number of sequencing reads at a given position.   </a:t>
            </a:r>
          </a:p>
          <a:p>
            <a:r>
              <a:rPr lang="en-US" dirty="0" smtClean="0"/>
              <a:t>-Using VAF alone to draw conclusions about a possible germline change can</a:t>
            </a:r>
            <a:r>
              <a:rPr lang="en-US" baseline="0" dirty="0" smtClean="0"/>
              <a:t> be</a:t>
            </a:r>
            <a:r>
              <a:rPr lang="en-US" dirty="0" smtClean="0"/>
              <a:t> unreliable</a:t>
            </a:r>
            <a:r>
              <a:rPr lang="en-US" baseline="0" dirty="0" smtClean="0"/>
              <a:t> due to</a:t>
            </a:r>
            <a:r>
              <a:rPr lang="en-US" dirty="0" smtClean="0"/>
              <a:t> tumor heterogeneity,</a:t>
            </a:r>
            <a:r>
              <a:rPr lang="en-US" baseline="0" dirty="0" smtClean="0"/>
              <a:t> i</a:t>
            </a:r>
            <a:r>
              <a:rPr lang="en-US" dirty="0" smtClean="0"/>
              <a:t>nconsistency in evaluation of tumor percentage</a:t>
            </a:r>
            <a:r>
              <a:rPr lang="en-US" baseline="0" dirty="0" smtClean="0"/>
              <a:t> and a</a:t>
            </a:r>
            <a:r>
              <a:rPr lang="en-US" dirty="0" smtClean="0"/>
              <a:t>ssay limitations. However, we</a:t>
            </a:r>
            <a:r>
              <a:rPr lang="en-US" baseline="0" dirty="0" smtClean="0"/>
              <a:t> all use it. Internally, we use a 35% VAF as our red flag %. </a:t>
            </a:r>
            <a:r>
              <a:rPr lang="en-US" sz="1200" kern="1200" dirty="0" smtClean="0">
                <a:solidFill>
                  <a:schemeClr val="tx1"/>
                </a:solidFill>
                <a:effectLst/>
                <a:latin typeface="Arial" charset="0"/>
                <a:ea typeface="+mn-ea"/>
                <a:cs typeface="+mn-cs"/>
              </a:rPr>
              <a:t>We looked at the tumors of 19 patients with known germline mutations and by using a cut off of 35%, we only</a:t>
            </a:r>
            <a:r>
              <a:rPr lang="en-US" sz="1200" kern="1200" baseline="0" dirty="0" smtClean="0">
                <a:solidFill>
                  <a:schemeClr val="tx1"/>
                </a:solidFill>
                <a:effectLst/>
                <a:latin typeface="Arial" charset="0"/>
                <a:ea typeface="+mn-ea"/>
                <a:cs typeface="+mn-cs"/>
              </a:rPr>
              <a:t> missed 1, which was an </a:t>
            </a:r>
            <a:r>
              <a:rPr lang="en-US" sz="1200" kern="1200" baseline="0" dirty="0" err="1" smtClean="0">
                <a:solidFill>
                  <a:schemeClr val="tx1"/>
                </a:solidFill>
                <a:effectLst/>
                <a:latin typeface="Arial" charset="0"/>
                <a:ea typeface="+mn-ea"/>
                <a:cs typeface="+mn-cs"/>
              </a:rPr>
              <a:t>indel</a:t>
            </a:r>
            <a:r>
              <a:rPr lang="en-US" sz="1200" kern="1200" baseline="0" dirty="0" smtClean="0">
                <a:solidFill>
                  <a:schemeClr val="tx1"/>
                </a:solidFill>
                <a:effectLst/>
                <a:latin typeface="Arial" charset="0"/>
                <a:ea typeface="+mn-ea"/>
                <a:cs typeface="+mn-cs"/>
              </a:rPr>
              <a:t>, which we know can </a:t>
            </a:r>
            <a:r>
              <a:rPr lang="en-US" sz="1200" kern="1200" dirty="0" smtClean="0">
                <a:solidFill>
                  <a:schemeClr val="tx1"/>
                </a:solidFill>
                <a:effectLst/>
                <a:latin typeface="Arial" charset="0"/>
                <a:ea typeface="+mn-ea"/>
                <a:cs typeface="+mn-cs"/>
              </a:rPr>
              <a:t>INDELS are the exception to the rule, these can be lower than 35% so be careful with those.  </a:t>
            </a:r>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45</a:t>
            </a:fld>
            <a:endParaRPr lang="en-US" dirty="0"/>
          </a:p>
        </p:txBody>
      </p:sp>
    </p:spTree>
    <p:extLst>
      <p:ext uri="{BB962C8B-B14F-4D97-AF65-F5344CB8AC3E}">
        <p14:creationId xmlns:p14="http://schemas.microsoft.com/office/powerpoint/2010/main" val="956324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46</a:t>
            </a:fld>
            <a:endParaRPr lang="en-US" dirty="0"/>
          </a:p>
        </p:txBody>
      </p:sp>
    </p:spTree>
    <p:extLst>
      <p:ext uri="{BB962C8B-B14F-4D97-AF65-F5344CB8AC3E}">
        <p14:creationId xmlns:p14="http://schemas.microsoft.com/office/powerpoint/2010/main" val="319607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47</a:t>
            </a:fld>
            <a:endParaRPr lang="en-US" dirty="0"/>
          </a:p>
        </p:txBody>
      </p:sp>
    </p:spTree>
    <p:extLst>
      <p:ext uri="{BB962C8B-B14F-4D97-AF65-F5344CB8AC3E}">
        <p14:creationId xmlns:p14="http://schemas.microsoft.com/office/powerpoint/2010/main" val="203889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48</a:t>
            </a:fld>
            <a:endParaRPr lang="en-US" dirty="0"/>
          </a:p>
        </p:txBody>
      </p:sp>
    </p:spTree>
    <p:extLst>
      <p:ext uri="{BB962C8B-B14F-4D97-AF65-F5344CB8AC3E}">
        <p14:creationId xmlns:p14="http://schemas.microsoft.com/office/powerpoint/2010/main" val="244263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B94B3-7DB1-4999-86B5-1D83A4C5080F}" type="slidenum">
              <a:rPr lang="en-US" altLang="en-US"/>
              <a:pPr/>
              <a:t>3</a:t>
            </a:fld>
            <a:endParaRPr lang="en-US" altLang="en-US" dirty="0"/>
          </a:p>
        </p:txBody>
      </p:sp>
      <p:sp>
        <p:nvSpPr>
          <p:cNvPr id="8194" name="Rectangle 2"/>
          <p:cNvSpPr>
            <a:spLocks noGrp="1" noRot="1" noChangeAspect="1" noChangeArrowheads="1" noTextEdit="1"/>
          </p:cNvSpPr>
          <p:nvPr>
            <p:ph type="sldImg"/>
          </p:nvPr>
        </p:nvSpPr>
        <p:spPr>
          <a:xfrm>
            <a:off x="331788" y="696913"/>
            <a:ext cx="6196012" cy="3486150"/>
          </a:xfrm>
          <a:ln/>
        </p:spPr>
      </p:sp>
      <p:sp>
        <p:nvSpPr>
          <p:cNvPr id="8195" name="Rectangle 3"/>
          <p:cNvSpPr>
            <a:spLocks noGrp="1" noChangeArrowheads="1"/>
          </p:cNvSpPr>
          <p:nvPr>
            <p:ph type="body" idx="1"/>
          </p:nvPr>
        </p:nvSpPr>
        <p:spPr>
          <a:xfrm>
            <a:off x="914400" y="4343400"/>
            <a:ext cx="5029200" cy="4114800"/>
          </a:xfrm>
        </p:spPr>
        <p:txBody>
          <a:bodyPr/>
          <a:lstStyle/>
          <a:p>
            <a:endParaRPr lang="en-US" altLang="en-US" dirty="0"/>
          </a:p>
        </p:txBody>
      </p:sp>
    </p:spTree>
    <p:extLst>
      <p:ext uri="{BB962C8B-B14F-4D97-AF65-F5344CB8AC3E}">
        <p14:creationId xmlns:p14="http://schemas.microsoft.com/office/powerpoint/2010/main" val="262608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r>
              <a:rPr lang="en-US" dirty="0" smtClean="0"/>
              <a:t>So you all remember our</a:t>
            </a:r>
            <a:r>
              <a:rPr lang="en-US" baseline="0" dirty="0" smtClean="0"/>
              <a:t> patient from case 1, who had MLH1-deficient CRC without methylation and didn’t have any germline mutations. Can you guess what this patient has? </a:t>
            </a:r>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49</a:t>
            </a:fld>
            <a:endParaRPr lang="en-US" dirty="0"/>
          </a:p>
        </p:txBody>
      </p:sp>
    </p:spTree>
    <p:extLst>
      <p:ext uri="{BB962C8B-B14F-4D97-AF65-F5344CB8AC3E}">
        <p14:creationId xmlns:p14="http://schemas.microsoft.com/office/powerpoint/2010/main" val="90886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r>
              <a:rPr lang="en-US" dirty="0" smtClean="0"/>
              <a:t>So you all remember our</a:t>
            </a:r>
            <a:r>
              <a:rPr lang="en-US" baseline="0" dirty="0" smtClean="0"/>
              <a:t> patient from case 1, who had MLH1-deficient CRC without methylation and didn’t have any germline mutations. Can you guess what this patient has? </a:t>
            </a:r>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50</a:t>
            </a:fld>
            <a:endParaRPr lang="en-US" dirty="0"/>
          </a:p>
        </p:txBody>
      </p:sp>
    </p:spTree>
    <p:extLst>
      <p:ext uri="{BB962C8B-B14F-4D97-AF65-F5344CB8AC3E}">
        <p14:creationId xmlns:p14="http://schemas.microsoft.com/office/powerpoint/2010/main" val="347910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That’s, right, Double</a:t>
            </a:r>
            <a:r>
              <a:rPr lang="en-US" b="0" baseline="0" dirty="0" smtClean="0"/>
              <a:t> somatic mutations. The report says both are deleterious and predicted to result in loss of </a:t>
            </a:r>
            <a:r>
              <a:rPr lang="en-US" b="0" baseline="0" dirty="0" err="1" smtClean="0"/>
              <a:t>fxn</a:t>
            </a:r>
            <a:r>
              <a:rPr lang="en-US" b="0" baseline="0" dirty="0" smtClean="0"/>
              <a:t> of MLH1. It goes on to list all the possible limitations like the test cannot determine if the mutations are in cis or trans (although you would assume trans since she had a dMMR CRC) and also goes on to day that somatic mosaicism cannot be excluded. When we get these results, we feel very comfortable that the patient has a sporadic dMMR CRC and screen based on the </a:t>
            </a:r>
            <a:r>
              <a:rPr lang="en-US" b="0" baseline="0" dirty="0" err="1" smtClean="0"/>
              <a:t>fhx</a:t>
            </a:r>
            <a:r>
              <a:rPr lang="en-US" b="0" baseline="0" dirty="0" smtClean="0"/>
              <a:t>. So in this case, it would be general population recs. </a:t>
            </a:r>
            <a:endParaRPr lang="en-US" b="1" dirty="0" smtClean="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51</a:t>
            </a:fld>
            <a:endParaRPr lang="en-US" dirty="0"/>
          </a:p>
        </p:txBody>
      </p:sp>
    </p:spTree>
    <p:extLst>
      <p:ext uri="{BB962C8B-B14F-4D97-AF65-F5344CB8AC3E}">
        <p14:creationId xmlns:p14="http://schemas.microsoft.com/office/powerpoint/2010/main" val="114698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9EBFB-CC9E-4755-BFFF-BC629555163D}" type="slidenum">
              <a:rPr lang="en-US" altLang="en-US"/>
              <a:pPr/>
              <a:t>4</a:t>
            </a:fld>
            <a:endParaRPr lang="en-US" altLang="en-US" dirty="0"/>
          </a:p>
        </p:txBody>
      </p:sp>
      <p:sp>
        <p:nvSpPr>
          <p:cNvPr id="149506" name="Rectangle 2"/>
          <p:cNvSpPr>
            <a:spLocks noGrp="1" noRot="1" noChangeAspect="1" noChangeArrowheads="1" noTextEdit="1"/>
          </p:cNvSpPr>
          <p:nvPr>
            <p:ph type="sldImg"/>
          </p:nvPr>
        </p:nvSpPr>
        <p:spPr>
          <a:xfrm>
            <a:off x="331788" y="696913"/>
            <a:ext cx="6196012" cy="3486150"/>
          </a:xfrm>
          <a:ln/>
        </p:spPr>
      </p:sp>
      <p:sp>
        <p:nvSpPr>
          <p:cNvPr id="149507" name="Rectangle 3"/>
          <p:cNvSpPr>
            <a:spLocks noGrp="1" noChangeArrowheads="1"/>
          </p:cNvSpPr>
          <p:nvPr>
            <p:ph type="body" idx="1"/>
          </p:nvPr>
        </p:nvSpPr>
        <p:spPr>
          <a:xfrm>
            <a:off x="914400" y="4343400"/>
            <a:ext cx="5029200" cy="4114800"/>
          </a:xfrm>
        </p:spPr>
        <p:txBody>
          <a:bodyPr/>
          <a:lstStyle/>
          <a:p>
            <a:r>
              <a:rPr lang="en-US" altLang="en-US" sz="1400" dirty="0"/>
              <a:t>In sporadic cancers, a number of mutations need to accumulate in a specific cell before the function of that gene is lost.  As such, we see later ages of onset of single, unilateral cancers, often in the 60’s or 70’s, with little or no family history—shown here.  In inherited cancer syndromes, there is a germline mutation in the tumor suppressor gene.  That means that every cell in the body has one non-working copy of the gene.  So initially, the cell growth is kept in check by the working copy of the gene.  But if one cell acquires a mutation in that working copy, no more tumor suppressor activity is present in that cell, and the cell growth can go unchecked, leading to cancer.  In a sense, these individuals are one step closer to cancer.  As such, we see earlier ages of onset of cancers, multiple affected generations, and clustering of certain types of cancers.</a:t>
            </a:r>
          </a:p>
        </p:txBody>
      </p:sp>
    </p:spTree>
    <p:extLst>
      <p:ext uri="{BB962C8B-B14F-4D97-AF65-F5344CB8AC3E}">
        <p14:creationId xmlns:p14="http://schemas.microsoft.com/office/powerpoint/2010/main" val="200143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8</a:t>
            </a:fld>
            <a:endParaRPr lang="en-US" dirty="0"/>
          </a:p>
        </p:txBody>
      </p:sp>
    </p:spTree>
    <p:extLst>
      <p:ext uri="{BB962C8B-B14F-4D97-AF65-F5344CB8AC3E}">
        <p14:creationId xmlns:p14="http://schemas.microsoft.com/office/powerpoint/2010/main" val="316754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r>
              <a:rPr lang="en-US" sz="1800" dirty="0"/>
              <a:t>MLH1/PMS2 missing =&gt; </a:t>
            </a:r>
          </a:p>
          <a:p>
            <a:pPr lvl="1"/>
            <a:r>
              <a:rPr lang="en-US" sz="1800" dirty="0"/>
              <a:t>80% hypermethylated MLH1</a:t>
            </a:r>
          </a:p>
          <a:p>
            <a:r>
              <a:rPr lang="en-US" sz="1800" dirty="0"/>
              <a:t>MSH2/MSH6 missing =&gt;</a:t>
            </a:r>
          </a:p>
          <a:p>
            <a:pPr lvl="1"/>
            <a:r>
              <a:rPr lang="en-US" sz="1800" dirty="0"/>
              <a:t>20-25% EPCAM mutations (Ligtenberg MJL, Nat</a:t>
            </a:r>
            <a:r>
              <a:rPr lang="en-US" sz="1800" baseline="0" dirty="0"/>
              <a:t> Genet 2009)</a:t>
            </a:r>
            <a:endParaRPr lang="en-US" sz="1800" dirty="0"/>
          </a:p>
          <a:p>
            <a:pPr lvl="1"/>
            <a:r>
              <a:rPr lang="en-US" sz="1800" dirty="0"/>
              <a:t>5% MSH2 inversion (Rhees</a:t>
            </a:r>
            <a:r>
              <a:rPr lang="en-US" sz="1800" baseline="0" dirty="0"/>
              <a:t> J, Familial Cancer 2013)</a:t>
            </a:r>
            <a:endParaRPr lang="en-US" sz="1800" dirty="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5BF94BE1-D10A-4380-825D-9E31A68D48E7}" type="slidenum">
              <a:rPr lang="en-US" smtClean="0"/>
              <a:pPr>
                <a:defRPr/>
              </a:pPr>
              <a:t>24</a:t>
            </a:fld>
            <a:endParaRPr lang="en-US" dirty="0"/>
          </a:p>
        </p:txBody>
      </p:sp>
    </p:spTree>
    <p:extLst>
      <p:ext uri="{BB962C8B-B14F-4D97-AF65-F5344CB8AC3E}">
        <p14:creationId xmlns:p14="http://schemas.microsoft.com/office/powerpoint/2010/main" val="210587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25</a:t>
            </a:fld>
            <a:endParaRPr lang="en-US" dirty="0"/>
          </a:p>
        </p:txBody>
      </p:sp>
    </p:spTree>
    <p:extLst>
      <p:ext uri="{BB962C8B-B14F-4D97-AF65-F5344CB8AC3E}">
        <p14:creationId xmlns:p14="http://schemas.microsoft.com/office/powerpoint/2010/main" val="332774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26</a:t>
            </a:fld>
            <a:endParaRPr lang="en-US" dirty="0"/>
          </a:p>
        </p:txBody>
      </p:sp>
    </p:spTree>
    <p:extLst>
      <p:ext uri="{BB962C8B-B14F-4D97-AF65-F5344CB8AC3E}">
        <p14:creationId xmlns:p14="http://schemas.microsoft.com/office/powerpoint/2010/main" val="314059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algn="l">
              <a:lnSpc>
                <a:spcPct val="85000"/>
              </a:lnSpc>
              <a:spcBef>
                <a:spcPts val="200"/>
              </a:spcBef>
            </a:pPr>
            <a:endParaRPr lang="en-US" sz="1200" baseline="0"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27</a:t>
            </a:fld>
            <a:endParaRPr lang="en-US" dirty="0"/>
          </a:p>
        </p:txBody>
      </p:sp>
    </p:spTree>
    <p:extLst>
      <p:ext uri="{BB962C8B-B14F-4D97-AF65-F5344CB8AC3E}">
        <p14:creationId xmlns:p14="http://schemas.microsoft.com/office/powerpoint/2010/main" val="233960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There</a:t>
            </a:r>
            <a:r>
              <a:rPr lang="en-US" baseline="0" dirty="0" smtClean="0"/>
              <a:t> are two scenarios when somatic testing for LS will present itself to you in clinic. We’ve already talked about abnormal IHC from UTS. But what about when a patient is referred to you after somatic testing was already done and you have to work backwards to decipher the meaning for your patient? This case is one of my favorite examples of that.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95B959A-C54C-4C17-A8F7-D5CE4BED74E3}" type="slidenum">
              <a:rPr lang="en-US" smtClean="0"/>
              <a:pPr>
                <a:defRPr/>
              </a:pPr>
              <a:t>37</a:t>
            </a:fld>
            <a:endParaRPr lang="en-US" dirty="0"/>
          </a:p>
        </p:txBody>
      </p:sp>
    </p:spTree>
    <p:extLst>
      <p:ext uri="{BB962C8B-B14F-4D97-AF65-F5344CB8AC3E}">
        <p14:creationId xmlns:p14="http://schemas.microsoft.com/office/powerpoint/2010/main" val="1649856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enome Wheel">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3"/>
            <a:ext cx="9143998" cy="5143498"/>
          </a:xfrm>
          <a:prstGeom prst="rect">
            <a:avLst/>
          </a:prstGeom>
          <a:noFill/>
          <a:extLst>
            <a:ext uri="{909E8E84-426E-40DD-AFC4-6F175D3DCCD1}">
              <a14:hiddenFill xmlns:a14="http://schemas.microsoft.com/office/drawing/2010/main">
                <a:solidFill>
                  <a:srgbClr val="FFFFFF"/>
                </a:solidFill>
              </a14:hiddenFill>
            </a:ext>
          </a:extLst>
        </p:spPr>
      </p:pic>
      <p:sp>
        <p:nvSpPr>
          <p:cNvPr id="20502" name="Rectangle 22"/>
          <p:cNvSpPr>
            <a:spLocks noGrp="1" noChangeArrowheads="1"/>
          </p:cNvSpPr>
          <p:nvPr>
            <p:ph type="ctrTitle" sz="quarter"/>
          </p:nvPr>
        </p:nvSpPr>
        <p:spPr>
          <a:xfrm>
            <a:off x="486296" y="69736"/>
            <a:ext cx="4076278" cy="1179456"/>
          </a:xfrm>
          <a:ln algn="ctr"/>
        </p:spPr>
        <p:txBody>
          <a:bodyPr lIns="91440" tIns="457200" anchor="b"/>
          <a:lstStyle>
            <a:lvl1pPr algn="l">
              <a:defRPr sz="2400" b="1">
                <a:solidFill>
                  <a:schemeClr val="accent1"/>
                </a:solidFill>
                <a:latin typeface="+mn-lt"/>
              </a:defRPr>
            </a:lvl1pPr>
          </a:lstStyle>
          <a:p>
            <a:r>
              <a:rPr lang="en-US" dirty="0"/>
              <a:t>Click to edit Master title style</a:t>
            </a:r>
          </a:p>
        </p:txBody>
      </p:sp>
      <p:sp>
        <p:nvSpPr>
          <p:cNvPr id="7" name="Rectangle 17"/>
          <p:cNvSpPr>
            <a:spLocks noChangeArrowheads="1"/>
          </p:cNvSpPr>
          <p:nvPr userDrawn="1"/>
        </p:nvSpPr>
        <p:spPr bwMode="auto">
          <a:xfrm>
            <a:off x="354292" y="4848102"/>
            <a:ext cx="4432208" cy="61555"/>
          </a:xfrm>
          <a:prstGeom prst="rect">
            <a:avLst/>
          </a:prstGeom>
          <a:noFill/>
          <a:ln w="9525">
            <a:noFill/>
            <a:miter lim="800000"/>
            <a:headEnd/>
            <a:tailEnd/>
          </a:ln>
          <a:effectLst/>
        </p:spPr>
        <p:txBody>
          <a:bodyPr wrap="square" lIns="0" tIns="0" rIns="0" bIns="0">
            <a:spAutoFit/>
          </a:bodyPr>
          <a:lstStyle/>
          <a:p>
            <a:pPr algn="l">
              <a:lnSpc>
                <a:spcPct val="80000"/>
              </a:lnSpc>
              <a:defRPr/>
            </a:pPr>
            <a:r>
              <a:rPr lang="en-US" sz="500" dirty="0">
                <a:solidFill>
                  <a:schemeClr val="tx2"/>
                </a:solidFill>
                <a:latin typeface="Arial Narrow" pitchFamily="34" charset="0"/>
              </a:rPr>
              <a:t>The Ohio State University Comprehensive Cancer Center – Arthur G. James Cancer Hospital and Richard J. Solove Research Institute</a:t>
            </a: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80816" y="2256059"/>
            <a:ext cx="2057400" cy="71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hasCustomPrompt="1"/>
          </p:nvPr>
        </p:nvSpPr>
        <p:spPr>
          <a:xfrm>
            <a:off x="486296" y="1329741"/>
            <a:ext cx="3363912" cy="627063"/>
          </a:xfrm>
        </p:spPr>
        <p:txBody>
          <a:bodyPr lIns="91440" tIns="45720" rIns="91440" bIns="45720"/>
          <a:lstStyle>
            <a:lvl1pPr marL="0" indent="0" algn="l">
              <a:spcBef>
                <a:spcPts val="0"/>
              </a:spcBef>
              <a:buNone/>
              <a:defRPr sz="1600" baseline="0">
                <a:solidFill>
                  <a:schemeClr val="accent1"/>
                </a:solidFill>
              </a:defRPr>
            </a:lvl1pPr>
          </a:lstStyle>
          <a:p>
            <a:pPr lvl="0"/>
            <a:r>
              <a:rPr lang="en-US" dirty="0"/>
              <a:t>Click to edit subtitle style</a:t>
            </a:r>
          </a:p>
        </p:txBody>
      </p:sp>
    </p:spTree>
    <p:extLst>
      <p:ext uri="{BB962C8B-B14F-4D97-AF65-F5344CB8AC3E}">
        <p14:creationId xmlns:p14="http://schemas.microsoft.com/office/powerpoint/2010/main" val="57066658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Layout 1">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6504" y="212843"/>
            <a:ext cx="3382027" cy="493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62896" y="1423636"/>
            <a:ext cx="5021108" cy="3079646"/>
          </a:xfrm>
        </p:spPr>
        <p:txBody>
          <a:bodyPr/>
          <a:lstStyle>
            <a:lvl1pPr marL="0" indent="0">
              <a:spcBef>
                <a:spcPts val="1800"/>
              </a:spcBef>
              <a:buNone/>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621102"/>
            <a:ext cx="5959011" cy="459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20573" rIns="68579" bIns="48005" rtlCol="0" anchor="ctr"/>
          <a:lstStyle/>
          <a:p>
            <a:pPr marL="342892"/>
            <a:endParaRPr lang="en-US" sz="2400" b="1" dirty="0"/>
          </a:p>
        </p:txBody>
      </p:sp>
      <p:sp>
        <p:nvSpPr>
          <p:cNvPr id="2" name="Title 1"/>
          <p:cNvSpPr>
            <a:spLocks noGrp="1"/>
          </p:cNvSpPr>
          <p:nvPr>
            <p:ph type="title"/>
          </p:nvPr>
        </p:nvSpPr>
        <p:spPr>
          <a:xfrm>
            <a:off x="621770" y="694463"/>
            <a:ext cx="4914577" cy="332671"/>
          </a:xfrm>
        </p:spPr>
        <p:txBody>
          <a:bodyPr anchor="ctr" anchorCtr="0"/>
          <a:lstStyle>
            <a:lvl1pPr>
              <a:lnSpc>
                <a:spcPct val="85000"/>
              </a:lnSpc>
              <a:defRPr sz="2400" b="1">
                <a:solidFill>
                  <a:schemeClr val="bg1"/>
                </a:solidFill>
              </a:defRPr>
            </a:lvl1pPr>
          </a:lstStyle>
          <a:p>
            <a:r>
              <a:rPr lang="en-US" dirty="0"/>
              <a:t>Click to edit Master title style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1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60000"/>
                    <a:lumOff val="40000"/>
                  </a:schemeClr>
                </a:solidFill>
              </a:defRPr>
            </a:lvl1pPr>
          </a:lstStyle>
          <a:p>
            <a:fld id="{3C956E73-2E7A-40C4-98E5-5009DBC8D49F}" type="slidenum">
              <a:rPr lang="en-US" smtClean="0"/>
              <a:pPr/>
              <a:t>‹#›</a:t>
            </a:fld>
            <a:endParaRPr 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91221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flipH="1">
            <a:off x="-1" y="-1337"/>
            <a:ext cx="9146380" cy="514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60000"/>
                    <a:lumOff val="40000"/>
                  </a:schemeClr>
                </a:solidFill>
              </a:defRPr>
            </a:lvl1pPr>
          </a:lstStyle>
          <a:p>
            <a:fld id="{3C956E73-2E7A-40C4-98E5-5009DBC8D49F}" type="slidenum">
              <a:rPr lang="en-US" smtClean="0"/>
              <a:pPr/>
              <a:t>‹#›</a:t>
            </a:fld>
            <a:endParaRPr lang="en-US" dirty="0"/>
          </a:p>
        </p:txBody>
      </p:sp>
      <p:sp>
        <p:nvSpPr>
          <p:cNvPr id="8" name="Rectangle 7"/>
          <p:cNvSpPr/>
          <p:nvPr userDrawn="1"/>
        </p:nvSpPr>
        <p:spPr>
          <a:xfrm>
            <a:off x="1" y="621102"/>
            <a:ext cx="5811838" cy="459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20573" rIns="68579" bIns="48005" rtlCol="0" anchor="ctr"/>
          <a:lstStyle/>
          <a:p>
            <a:pPr marL="342892"/>
            <a:endParaRPr lang="en-US" sz="2400" b="1" dirty="0"/>
          </a:p>
        </p:txBody>
      </p:sp>
      <p:sp>
        <p:nvSpPr>
          <p:cNvPr id="3" name="Content Placeholder 2"/>
          <p:cNvSpPr>
            <a:spLocks noGrp="1"/>
          </p:cNvSpPr>
          <p:nvPr>
            <p:ph idx="1"/>
          </p:nvPr>
        </p:nvSpPr>
        <p:spPr>
          <a:xfrm>
            <a:off x="919641" y="1234827"/>
            <a:ext cx="4892197" cy="3171166"/>
          </a:xfrm>
        </p:spPr>
        <p:txBody>
          <a:bodyPr/>
          <a:lstStyle>
            <a:lvl1pPr marL="0" indent="0">
              <a:spcBef>
                <a:spcPts val="1350"/>
              </a:spcBef>
              <a:buNone/>
              <a:defRPr sz="2000"/>
            </a:lvl1pPr>
            <a:lvl2pPr marL="342892" indent="0">
              <a:buNone/>
              <a:defRPr sz="1800"/>
            </a:lvl2pPr>
            <a:lvl3pPr marL="685783" indent="0">
              <a:buNone/>
              <a:defRPr sz="1800"/>
            </a:lvl3pPr>
            <a:lvl4pPr marL="1028675" indent="0">
              <a:buNone/>
              <a:defRPr sz="1500"/>
            </a:lvl4pPr>
            <a:lvl5pPr marL="1371566" indent="0">
              <a:buNone/>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0"/>
          </p:nvPr>
        </p:nvSpPr>
        <p:spPr>
          <a:xfrm>
            <a:off x="919641" y="664217"/>
            <a:ext cx="4659556" cy="374650"/>
          </a:xfrm>
        </p:spPr>
        <p:txBody>
          <a:bodyPr anchor="ctr" anchorCtr="0"/>
          <a:lstStyle>
            <a:lvl1pPr marL="0" indent="0">
              <a:buNone/>
              <a:defRPr sz="2400" b="1">
                <a:solidFill>
                  <a:schemeClr val="bg2"/>
                </a:solidFill>
              </a:defRPr>
            </a:lvl1pPr>
          </a:lstStyle>
          <a:p>
            <a:pPr lvl="0"/>
            <a:r>
              <a:rPr lang="en-US" dirty="0"/>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5936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red bar">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6505" y="177994"/>
            <a:ext cx="3319396" cy="496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auto">
          <a:xfrm>
            <a:off x="-1584" y="1"/>
            <a:ext cx="224472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5730" tIns="45718" rIns="91436" bIns="45718"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5000"/>
              </a:lnSpc>
              <a:spcBef>
                <a:spcPct val="50000"/>
              </a:spcBef>
              <a:buClr>
                <a:srgbClr val="B2B2B2"/>
              </a:buClr>
              <a:buFont typeface="Wingdings" pitchFamily="2" charset="2"/>
              <a:buNone/>
            </a:pPr>
            <a:endParaRPr lang="en-US" altLang="en-US" sz="1200">
              <a:solidFill>
                <a:srgbClr val="555454"/>
              </a:solidFill>
            </a:endParaRPr>
          </a:p>
        </p:txBody>
      </p:sp>
      <p:sp>
        <p:nvSpPr>
          <p:cNvPr id="8" name="Rectangle 12"/>
          <p:cNvSpPr/>
          <p:nvPr userDrawn="1"/>
        </p:nvSpPr>
        <p:spPr>
          <a:xfrm>
            <a:off x="0" y="548520"/>
            <a:ext cx="420688" cy="2236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p:sp>
        <p:nvSpPr>
          <p:cNvPr id="3" name="Content Placeholder 2"/>
          <p:cNvSpPr>
            <a:spLocks noGrp="1"/>
          </p:cNvSpPr>
          <p:nvPr>
            <p:ph idx="1"/>
          </p:nvPr>
        </p:nvSpPr>
        <p:spPr>
          <a:xfrm>
            <a:off x="2487193" y="548516"/>
            <a:ext cx="6419305" cy="3806001"/>
          </a:xfr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83084" y="553655"/>
            <a:ext cx="1761359" cy="1609705"/>
          </a:xfrm>
          <a:noFill/>
          <a:ln w="9525">
            <a:noFill/>
            <a:miter lim="800000"/>
            <a:headEnd/>
            <a:tailEnd/>
          </a:ln>
          <a:effectLst/>
        </p:spPr>
        <p:txBody>
          <a:bodyPr rIns="0" bIns="0" anchor="t"/>
          <a:lstStyle>
            <a:lvl1pPr algn="l">
              <a:defRPr lang="en-US" sz="2600" b="1" spc="-90" dirty="0">
                <a:solidFill>
                  <a:schemeClr val="accent1"/>
                </a:solidFill>
              </a:defRPr>
            </a:lvl1pPr>
          </a:lstStyle>
          <a:p>
            <a:pPr lvl="0"/>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12"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8533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urple bar">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6505" y="177994"/>
            <a:ext cx="3319396" cy="496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auto">
          <a:xfrm>
            <a:off x="-1584" y="1"/>
            <a:ext cx="224472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5730" tIns="45718" rIns="91436" bIns="45718"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5000"/>
              </a:lnSpc>
              <a:spcBef>
                <a:spcPct val="50000"/>
              </a:spcBef>
              <a:buClr>
                <a:srgbClr val="B2B2B2"/>
              </a:buClr>
              <a:buFont typeface="Wingdings" pitchFamily="2" charset="2"/>
              <a:buNone/>
            </a:pPr>
            <a:endParaRPr lang="en-US" altLang="en-US" sz="1200">
              <a:solidFill>
                <a:srgbClr val="555454"/>
              </a:solidFill>
            </a:endParaRPr>
          </a:p>
        </p:txBody>
      </p:sp>
      <p:sp>
        <p:nvSpPr>
          <p:cNvPr id="8" name="Rectangle 12"/>
          <p:cNvSpPr/>
          <p:nvPr userDrawn="1"/>
        </p:nvSpPr>
        <p:spPr>
          <a:xfrm>
            <a:off x="0" y="549279"/>
            <a:ext cx="420688" cy="22367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p:sp>
        <p:nvSpPr>
          <p:cNvPr id="3" name="Content Placeholder 2"/>
          <p:cNvSpPr>
            <a:spLocks noGrp="1"/>
          </p:cNvSpPr>
          <p:nvPr>
            <p:ph idx="1"/>
          </p:nvPr>
        </p:nvSpPr>
        <p:spPr>
          <a:xfrm>
            <a:off x="2487193" y="549275"/>
            <a:ext cx="6419305" cy="3806001"/>
          </a:xfr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83084" y="549277"/>
            <a:ext cx="1761359" cy="1609705"/>
          </a:xfrm>
          <a:noFill/>
          <a:ln w="9525">
            <a:noFill/>
            <a:miter lim="800000"/>
            <a:headEnd/>
            <a:tailEnd/>
          </a:ln>
          <a:effectLst/>
        </p:spPr>
        <p:txBody>
          <a:bodyPr rIns="0" bIns="0" anchor="t"/>
          <a:lstStyle>
            <a:lvl1pPr algn="l">
              <a:defRPr lang="en-US" sz="2600" b="1" spc="-90" dirty="0">
                <a:solidFill>
                  <a:schemeClr val="accent4"/>
                </a:solidFill>
              </a:defRPr>
            </a:lvl1pPr>
          </a:lstStyle>
          <a:p>
            <a:pPr lvl="0"/>
            <a:r>
              <a:rPr lang="en-US" dirty="0"/>
              <a:t>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14"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5564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green bar">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6505" y="177994"/>
            <a:ext cx="3319396" cy="496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auto">
          <a:xfrm>
            <a:off x="-1584" y="1"/>
            <a:ext cx="224472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5730" tIns="45718" rIns="91436" bIns="45718"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5000"/>
              </a:lnSpc>
              <a:spcBef>
                <a:spcPct val="50000"/>
              </a:spcBef>
              <a:buClr>
                <a:srgbClr val="B2B2B2"/>
              </a:buClr>
              <a:buFont typeface="Wingdings" pitchFamily="2" charset="2"/>
              <a:buNone/>
            </a:pPr>
            <a:endParaRPr lang="en-US" altLang="en-US" sz="1200">
              <a:solidFill>
                <a:srgbClr val="555454"/>
              </a:solidFill>
            </a:endParaRPr>
          </a:p>
        </p:txBody>
      </p:sp>
      <p:sp>
        <p:nvSpPr>
          <p:cNvPr id="8" name="Rectangle 12"/>
          <p:cNvSpPr/>
          <p:nvPr userDrawn="1"/>
        </p:nvSpPr>
        <p:spPr>
          <a:xfrm>
            <a:off x="0" y="549279"/>
            <a:ext cx="420688" cy="22367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p:sp>
        <p:nvSpPr>
          <p:cNvPr id="3" name="Content Placeholder 2"/>
          <p:cNvSpPr>
            <a:spLocks noGrp="1"/>
          </p:cNvSpPr>
          <p:nvPr>
            <p:ph idx="1"/>
          </p:nvPr>
        </p:nvSpPr>
        <p:spPr>
          <a:xfrm>
            <a:off x="2487193" y="549275"/>
            <a:ext cx="6419305" cy="3806001"/>
          </a:xfr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83084" y="549277"/>
            <a:ext cx="1761359" cy="1609705"/>
          </a:xfrm>
          <a:noFill/>
          <a:ln w="9525">
            <a:noFill/>
            <a:miter lim="800000"/>
            <a:headEnd/>
            <a:tailEnd/>
          </a:ln>
          <a:effectLst/>
        </p:spPr>
        <p:txBody>
          <a:bodyPr rIns="0" bIns="0" anchor="t"/>
          <a:lstStyle>
            <a:lvl1pPr algn="l">
              <a:defRPr lang="en-US" sz="2600" b="1" spc="-90" dirty="0">
                <a:solidFill>
                  <a:schemeClr val="accent3"/>
                </a:solidFill>
              </a:defRPr>
            </a:lvl1pPr>
          </a:lstStyle>
          <a:p>
            <a:pPr lvl="0"/>
            <a:r>
              <a:rPr lang="en-US" dirty="0"/>
              <a:t>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14"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7833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etri Graphic 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flipH="1">
            <a:off x="-1" y="-1337"/>
            <a:ext cx="9146380" cy="514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9" name="Rectangle 8"/>
          <p:cNvSpPr/>
          <p:nvPr userDrawn="1"/>
        </p:nvSpPr>
        <p:spPr>
          <a:xfrm rot="10800000">
            <a:off x="1" y="1049483"/>
            <a:ext cx="5645150" cy="3857625"/>
          </a:xfrm>
          <a:prstGeom prst="rect">
            <a:avLst/>
          </a:prstGeom>
          <a:gradFill flip="none" rotWithShape="1">
            <a:gsLst>
              <a:gs pos="0">
                <a:schemeClr val="bg1">
                  <a:alpha val="0"/>
                </a:schemeClr>
              </a:gs>
              <a:gs pos="89000">
                <a:schemeClr val="bg1">
                  <a:alpha val="87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a:defRPr/>
            </a:pPr>
            <a:endParaRPr lang="en-US"/>
          </a:p>
        </p:txBody>
      </p:sp>
      <p:sp>
        <p:nvSpPr>
          <p:cNvPr id="2" name="Title 1"/>
          <p:cNvSpPr>
            <a:spLocks noGrp="1"/>
          </p:cNvSpPr>
          <p:nvPr>
            <p:ph type="title"/>
          </p:nvPr>
        </p:nvSpPr>
        <p:spPr>
          <a:xfrm>
            <a:off x="236307" y="322736"/>
            <a:ext cx="8558372" cy="734615"/>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36307" y="960634"/>
            <a:ext cx="6076811" cy="3344237"/>
          </a:xfrm>
        </p:spPr>
        <p:txBody>
          <a:bodyPr/>
          <a:lstStyle>
            <a:lvl1pPr>
              <a:spcBef>
                <a:spcPts val="1200"/>
              </a:spcBef>
              <a:defRPr sz="2200"/>
            </a:lvl1pPr>
            <a:lvl2pPr>
              <a:spcBef>
                <a:spcPts val="300"/>
              </a:spcBef>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4681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Cell Graphic 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357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rot="10800000">
            <a:off x="1" y="1049483"/>
            <a:ext cx="5645150" cy="3857625"/>
          </a:xfrm>
          <a:prstGeom prst="rect">
            <a:avLst/>
          </a:prstGeom>
          <a:gradFill flip="none" rotWithShape="1">
            <a:gsLst>
              <a:gs pos="0">
                <a:schemeClr val="bg1">
                  <a:alpha val="0"/>
                </a:schemeClr>
              </a:gs>
              <a:gs pos="89000">
                <a:schemeClr val="bg1">
                  <a:alpha val="87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a:defRPr/>
            </a:pP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236307" y="322736"/>
            <a:ext cx="7001837" cy="734615"/>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36307" y="960634"/>
            <a:ext cx="6986426" cy="3344237"/>
          </a:xfrm>
        </p:spPr>
        <p:txBody>
          <a:bodyPr/>
          <a:lstStyle>
            <a:lvl1pPr>
              <a:spcBef>
                <a:spcPts val="1200"/>
              </a:spcBef>
              <a:defRPr sz="2200"/>
            </a:lvl1pPr>
            <a:lvl2pPr>
              <a:spcBef>
                <a:spcPts val="300"/>
              </a:spcBef>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8791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No Wheel">
    <p:spTree>
      <p:nvGrpSpPr>
        <p:cNvPr id="1" name=""/>
        <p:cNvGrpSpPr/>
        <p:nvPr/>
      </p:nvGrpSpPr>
      <p:grpSpPr>
        <a:xfrm>
          <a:off x="0" y="0"/>
          <a:ext cx="0" cy="0"/>
          <a:chOff x="0" y="0"/>
          <a:chExt cx="0" cy="0"/>
        </a:xfrm>
      </p:grpSpPr>
      <p:pic>
        <p:nvPicPr>
          <p:cNvPr id="10" name="Picture 3" descr="C:\Users\Jason\Dropbox\Clarity (1)\OSUCCC - James\2014 PowerPoint Templates\2014 FINAL Research\Research Content Compact Elements\2013_ResearchStandardContent_compact_Bottom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509493"/>
            <a:ext cx="9144001" cy="634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236307" y="322736"/>
            <a:ext cx="8558372" cy="734615"/>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907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9242"/>
            <a:ext cx="9144000" cy="263425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236307" y="322736"/>
            <a:ext cx="8558372" cy="734615"/>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6960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9242"/>
            <a:ext cx="9144000" cy="263425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7893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0" name="Picture 3" descr="C:\Users\Jason\Dropbox\Clarity (1)\OSUCCC - James\2014 PowerPoint Templates\2014 FINAL Research\Research Content Compact Elements\2013_ResearchStandardContent_compact_Bottom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509493"/>
            <a:ext cx="9144001" cy="634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236307" y="322736"/>
            <a:ext cx="8558372" cy="619297"/>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36307" y="960634"/>
            <a:ext cx="8558372" cy="3344237"/>
          </a:xfrm>
        </p:spPr>
        <p:txBody>
          <a:bodyPr/>
          <a:lstStyle>
            <a:lvl1pPr>
              <a:spcBef>
                <a:spcPts val="1200"/>
              </a:spcBef>
              <a:defRPr sz="2200"/>
            </a:lvl1pPr>
            <a:lvl2pPr>
              <a:spcBef>
                <a:spcPts val="300"/>
              </a:spcBef>
              <a:defRPr sz="20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6312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Left, Content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9242"/>
            <a:ext cx="9144000" cy="263425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262467" y="322736"/>
            <a:ext cx="2694520" cy="734615"/>
          </a:xfrm>
        </p:spPr>
        <p:txBody>
          <a:bodyPr anchor="t" anchorCtr="0"/>
          <a:lstStyle>
            <a:lvl1pPr algn="r">
              <a:lnSpc>
                <a:spcPct val="85000"/>
              </a:lnSpc>
              <a:defRPr sz="2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96681" y="322736"/>
            <a:ext cx="5480050" cy="3171166"/>
          </a:xfrm>
        </p:spPr>
        <p:txBody>
          <a:bodyPr/>
          <a:lstStyle>
            <a:lvl1pPr marL="231775" indent="-231775">
              <a:defRPr sz="2200"/>
            </a:lvl1pPr>
            <a:lvl2pPr marL="514337" indent="-171446">
              <a:defRPr sz="2000"/>
            </a:lvl2pPr>
            <a:lvl3pPr marL="814368" indent="-128585">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6671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4786"/>
          </a:xfrm>
          <a:prstGeom prst="rect">
            <a:avLst/>
          </a:prstGeom>
        </p:spPr>
      </p:pic>
      <p:sp>
        <p:nvSpPr>
          <p:cNvPr id="2" name="Title 1"/>
          <p:cNvSpPr>
            <a:spLocks noGrp="1"/>
          </p:cNvSpPr>
          <p:nvPr>
            <p:ph type="ctrTitle"/>
          </p:nvPr>
        </p:nvSpPr>
        <p:spPr>
          <a:xfrm>
            <a:off x="362102" y="1353524"/>
            <a:ext cx="8419796" cy="1790700"/>
          </a:xfrm>
        </p:spPr>
        <p:txBody>
          <a:bodyPr anchor="b"/>
          <a:lstStyle>
            <a:lvl1pPr algn="ctr">
              <a:defRPr sz="40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62102" y="3143414"/>
            <a:ext cx="8419796" cy="1241822"/>
          </a:xfrm>
        </p:spPr>
        <p:txBody>
          <a:bodyPr/>
          <a:lstStyle>
            <a:lvl1pPr marL="0" indent="0" algn="ctr">
              <a:buNone/>
              <a:defRPr sz="1800">
                <a:solidFill>
                  <a:srgbClr val="66BE7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733754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5 research program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7344"/>
            <a:ext cx="9143999" cy="3336131"/>
          </a:xfrm>
          <a:prstGeom prst="rect">
            <a:avLst/>
          </a:prstGeom>
        </p:spPr>
      </p:pic>
      <p:pic>
        <p:nvPicPr>
          <p:cNvPr id="2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50436" y="732785"/>
            <a:ext cx="2049922" cy="7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2" name="Rectangle 22"/>
          <p:cNvSpPr>
            <a:spLocks noGrp="1" noChangeArrowheads="1"/>
          </p:cNvSpPr>
          <p:nvPr>
            <p:ph type="ctrTitle" sz="quarter"/>
          </p:nvPr>
        </p:nvSpPr>
        <p:spPr>
          <a:xfrm>
            <a:off x="486296" y="69736"/>
            <a:ext cx="4076278" cy="926057"/>
          </a:xfrm>
          <a:ln algn="ctr"/>
        </p:spPr>
        <p:txBody>
          <a:bodyPr lIns="91440" tIns="457200" anchor="b"/>
          <a:lstStyle>
            <a:lvl1pPr algn="l">
              <a:defRPr sz="2200" b="1">
                <a:solidFill>
                  <a:schemeClr val="accent1"/>
                </a:solidFill>
                <a:latin typeface="+mn-lt"/>
              </a:defRPr>
            </a:lvl1pPr>
          </a:lstStyle>
          <a:p>
            <a:r>
              <a:rPr lang="en-US" dirty="0"/>
              <a:t>Click to edit Master title style</a:t>
            </a:r>
          </a:p>
        </p:txBody>
      </p:sp>
      <p:sp>
        <p:nvSpPr>
          <p:cNvPr id="3" name="Text Placeholder 2"/>
          <p:cNvSpPr>
            <a:spLocks noGrp="1"/>
          </p:cNvSpPr>
          <p:nvPr>
            <p:ph type="body" sz="quarter" idx="10" hasCustomPrompt="1"/>
          </p:nvPr>
        </p:nvSpPr>
        <p:spPr>
          <a:xfrm>
            <a:off x="486296" y="1061813"/>
            <a:ext cx="3363912" cy="538387"/>
          </a:xfrm>
        </p:spPr>
        <p:txBody>
          <a:bodyPr lIns="91440" tIns="45720" rIns="91440" bIns="45720"/>
          <a:lstStyle>
            <a:lvl1pPr marL="0" indent="0" algn="l">
              <a:spcBef>
                <a:spcPts val="200"/>
              </a:spcBef>
              <a:buNone/>
              <a:defRPr sz="1400" baseline="0">
                <a:solidFill>
                  <a:schemeClr val="tx1"/>
                </a:solidFill>
              </a:defRPr>
            </a:lvl1pPr>
          </a:lstStyle>
          <a:p>
            <a:pPr lvl="0"/>
            <a:r>
              <a:rPr lang="en-US" dirty="0"/>
              <a:t>Click to edit subtitle style</a:t>
            </a:r>
          </a:p>
        </p:txBody>
      </p:sp>
      <p:sp>
        <p:nvSpPr>
          <p:cNvPr id="22" name="Rectangle 17"/>
          <p:cNvSpPr>
            <a:spLocks noChangeArrowheads="1"/>
          </p:cNvSpPr>
          <p:nvPr userDrawn="1"/>
        </p:nvSpPr>
        <p:spPr bwMode="auto">
          <a:xfrm>
            <a:off x="412504" y="4910625"/>
            <a:ext cx="4432208" cy="61555"/>
          </a:xfrm>
          <a:prstGeom prst="rect">
            <a:avLst/>
          </a:prstGeom>
          <a:noFill/>
          <a:ln w="9525">
            <a:noFill/>
            <a:miter lim="800000"/>
            <a:headEnd/>
            <a:tailEnd/>
          </a:ln>
          <a:effectLst/>
        </p:spPr>
        <p:txBody>
          <a:bodyPr wrap="square" lIns="0" tIns="0" rIns="0" bIns="0">
            <a:spAutoFit/>
          </a:bodyPr>
          <a:lstStyle/>
          <a:p>
            <a:pPr algn="l">
              <a:lnSpc>
                <a:spcPct val="80000"/>
              </a:lnSpc>
              <a:defRPr/>
            </a:pPr>
            <a:r>
              <a:rPr lang="en-US" sz="500" dirty="0">
                <a:solidFill>
                  <a:schemeClr val="tx2"/>
                </a:solidFill>
                <a:latin typeface="Arial Narrow" pitchFamily="34" charset="0"/>
              </a:rPr>
              <a:t>The Ohio State University Comprehensive Cancer Center – Arthur G. James Cancer Hospital and Richard J. Solove Research Institute</a:t>
            </a:r>
          </a:p>
        </p:txBody>
      </p:sp>
    </p:spTree>
    <p:extLst>
      <p:ext uri="{BB962C8B-B14F-4D97-AF65-F5344CB8AC3E}">
        <p14:creationId xmlns:p14="http://schemas.microsoft.com/office/powerpoint/2010/main" val="3191080664"/>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genome wheel">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9242"/>
            <a:ext cx="9144000" cy="263425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236307" y="322736"/>
            <a:ext cx="8558372" cy="734615"/>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36307" y="960634"/>
            <a:ext cx="8558372" cy="3344237"/>
          </a:xfrm>
        </p:spPr>
        <p:txBody>
          <a:bodyPr/>
          <a:lstStyle>
            <a:lvl1pPr>
              <a:spcBef>
                <a:spcPts val="1200"/>
              </a:spcBef>
              <a:defRPr sz="2200"/>
            </a:lvl1pPr>
            <a:lvl2pPr>
              <a:spcBef>
                <a:spcPts val="300"/>
              </a:spcBef>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a:xfrm>
            <a:off x="236307" y="322736"/>
            <a:ext cx="8558372" cy="734615"/>
          </a:xfrm>
        </p:spPr>
        <p:txBody>
          <a:bodyPr anchor="t" anchorCtr="0"/>
          <a:lstStyle>
            <a:lvl1pPr>
              <a:lnSpc>
                <a:spcPct val="85000"/>
              </a:lnSpc>
              <a:defRPr sz="26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36307" y="960634"/>
            <a:ext cx="8558372" cy="3344237"/>
          </a:xfrm>
        </p:spPr>
        <p:txBody>
          <a:bodyPr/>
          <a:lstStyle>
            <a:lvl1pPr>
              <a:spcBef>
                <a:spcPts val="1200"/>
              </a:spcBef>
              <a:defRPr sz="2200"/>
            </a:lvl1pPr>
            <a:lvl2pPr>
              <a:spcBef>
                <a:spcPts val="300"/>
              </a:spcBef>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4"/>
          </p:nvPr>
        </p:nvSpPr>
        <p:spPr>
          <a:xfrm>
            <a:off x="8822743" y="4871400"/>
            <a:ext cx="294976" cy="274637"/>
          </a:xfrm>
          <a:prstGeom prst="rect">
            <a:avLst/>
          </a:prstGeom>
        </p:spPr>
        <p:txBody>
          <a:bodyPr vert="horz" lIns="68579" tIns="34289" rIns="68579" bIns="34289" rtlCol="0" anchor="b" anchorCtr="0"/>
          <a:lstStyle>
            <a:lvl1pPr algn="r">
              <a:defRPr sz="700" b="0">
                <a:solidFill>
                  <a:srgbClr val="717070"/>
                </a:solidFill>
              </a:defRPr>
            </a:lvl1pPr>
          </a:lstStyle>
          <a:p>
            <a:fld id="{3C956E73-2E7A-40C4-98E5-5009DBC8D49F}" type="slidenum">
              <a:rPr lang="en-US" smtClean="0"/>
              <a:pPr/>
              <a:t>‹#›</a:t>
            </a:fld>
            <a:endParaRPr lang="en-US" dirty="0"/>
          </a:p>
        </p:txBody>
      </p:sp>
      <p:grpSp>
        <p:nvGrpSpPr>
          <p:cNvPr id="11" name="Group 10"/>
          <p:cNvGrpSpPr/>
          <p:nvPr userDrawn="1"/>
        </p:nvGrpSpPr>
        <p:grpSpPr>
          <a:xfrm>
            <a:off x="0" y="0"/>
            <a:ext cx="9144001" cy="249932"/>
            <a:chOff x="0" y="0"/>
            <a:chExt cx="9144001" cy="249932"/>
          </a:xfrm>
        </p:grpSpPr>
        <p:sp>
          <p:nvSpPr>
            <p:cNvPr id="12" name="Rectangle 11"/>
            <p:cNvSpPr/>
            <p:nvPr userDrawn="1"/>
          </p:nvSpPr>
          <p:spPr>
            <a:xfrm>
              <a:off x="0" y="0"/>
              <a:ext cx="9144001" cy="24993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9144000" cy="187278"/>
            </a:xfrm>
            <a:prstGeom prst="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9939" y="4740965"/>
            <a:ext cx="5695122" cy="415010"/>
            <a:chOff x="-9424" y="-235523"/>
            <a:chExt cx="11413748" cy="544218"/>
          </a:xfrm>
        </p:grpSpPr>
        <p:sp>
          <p:nvSpPr>
            <p:cNvPr id="15" name="Rectangle 14"/>
            <p:cNvSpPr/>
            <p:nvPr userDrawn="1"/>
          </p:nvSpPr>
          <p:spPr>
            <a:xfrm>
              <a:off x="-9424" y="-235523"/>
              <a:ext cx="9153425" cy="485455"/>
            </a:xfrm>
            <a:prstGeom prst="rect">
              <a:avLst/>
            </a:prstGeom>
            <a:gradFill>
              <a:gsLst>
                <a:gs pos="100000">
                  <a:srgbClr val="E8E8E8"/>
                </a:gs>
                <a:gs pos="0">
                  <a:srgbClr val="E8E8E8">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9424" y="7204"/>
              <a:ext cx="11413748" cy="301491"/>
            </a:xfrm>
            <a:prstGeom prst="rect">
              <a:avLst/>
            </a:prstGeom>
            <a:gradFill flip="none" rotWithShape="1">
              <a:gsLst>
                <a:gs pos="100000">
                  <a:srgbClr val="6B6B6B"/>
                </a:gs>
                <a:gs pos="0">
                  <a:srgbClr val="6B6B6B">
                    <a:shade val="675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1"/>
          <p:cNvSpPr txBox="1">
            <a:spLocks/>
          </p:cNvSpPr>
          <p:nvPr userDrawn="1"/>
        </p:nvSpPr>
        <p:spPr>
          <a:xfrm>
            <a:off x="-1" y="4823775"/>
            <a:ext cx="722281" cy="274637"/>
          </a:xfrm>
          <a:prstGeom prst="rect">
            <a:avLst/>
          </a:prstGeom>
        </p:spPr>
        <p:txBody>
          <a:bodyPr vert="horz" lIns="68579" tIns="34289" rIns="68579" bIns="34289" rtlCol="0" anchor="b" anchorCtr="0"/>
          <a:lstStyle>
            <a:defPPr>
              <a:defRPr lang="en-US"/>
            </a:defPPr>
            <a:lvl1pPr algn="l" rtl="0" fontAlgn="base">
              <a:spcBef>
                <a:spcPct val="0"/>
              </a:spcBef>
              <a:spcAft>
                <a:spcPct val="0"/>
              </a:spcAft>
              <a:defRPr sz="700" b="0" kern="1200">
                <a:solidFill>
                  <a:schemeClr val="tx2">
                    <a:lumMod val="20000"/>
                    <a:lumOff val="80000"/>
                  </a:schemeClr>
                </a:solidFill>
                <a:latin typeface="Arial" charset="0"/>
                <a:ea typeface="+mn-ea"/>
                <a:cs typeface="+mn-cs"/>
              </a:defRPr>
            </a:lvl1pPr>
            <a:lvl2pPr marL="342892" algn="l" rtl="0" fontAlgn="base">
              <a:spcBef>
                <a:spcPct val="0"/>
              </a:spcBef>
              <a:spcAft>
                <a:spcPct val="0"/>
              </a:spcAft>
              <a:defRPr kern="1200">
                <a:solidFill>
                  <a:schemeClr val="tx1"/>
                </a:solidFill>
                <a:latin typeface="Arial" charset="0"/>
                <a:ea typeface="+mn-ea"/>
                <a:cs typeface="+mn-cs"/>
              </a:defRPr>
            </a:lvl2pPr>
            <a:lvl3pPr marL="685783" algn="l" rtl="0" fontAlgn="base">
              <a:spcBef>
                <a:spcPct val="0"/>
              </a:spcBef>
              <a:spcAft>
                <a:spcPct val="0"/>
              </a:spcAft>
              <a:defRPr kern="1200">
                <a:solidFill>
                  <a:schemeClr val="tx1"/>
                </a:solidFill>
                <a:latin typeface="Arial" charset="0"/>
                <a:ea typeface="+mn-ea"/>
                <a:cs typeface="+mn-cs"/>
              </a:defRPr>
            </a:lvl3pPr>
            <a:lvl4pPr marL="1028675" algn="l" rtl="0" fontAlgn="base">
              <a:spcBef>
                <a:spcPct val="0"/>
              </a:spcBef>
              <a:spcAft>
                <a:spcPct val="0"/>
              </a:spcAft>
              <a:defRPr kern="1200">
                <a:solidFill>
                  <a:schemeClr val="tx1"/>
                </a:solidFill>
                <a:latin typeface="Arial" charset="0"/>
                <a:ea typeface="+mn-ea"/>
                <a:cs typeface="+mn-cs"/>
              </a:defRPr>
            </a:lvl4pPr>
            <a:lvl5pPr marL="1371566" algn="l" rtl="0" fontAlgn="base">
              <a:spcBef>
                <a:spcPct val="0"/>
              </a:spcBef>
              <a:spcAft>
                <a:spcPct val="0"/>
              </a:spcAft>
              <a:defRPr kern="1200">
                <a:solidFill>
                  <a:schemeClr val="tx1"/>
                </a:solidFill>
                <a:latin typeface="Arial" charset="0"/>
                <a:ea typeface="+mn-ea"/>
                <a:cs typeface="+mn-cs"/>
              </a:defRPr>
            </a:lvl5pPr>
            <a:lvl6pPr marL="1714457" algn="l" defTabSz="685783" rtl="0" eaLnBrk="1" latinLnBrk="0" hangingPunct="1">
              <a:defRPr kern="1200">
                <a:solidFill>
                  <a:schemeClr val="tx1"/>
                </a:solidFill>
                <a:latin typeface="Arial" charset="0"/>
                <a:ea typeface="+mn-ea"/>
                <a:cs typeface="+mn-cs"/>
              </a:defRPr>
            </a:lvl6pPr>
            <a:lvl7pPr marL="2057348" algn="l" defTabSz="685783" rtl="0" eaLnBrk="1" latinLnBrk="0" hangingPunct="1">
              <a:defRPr kern="1200">
                <a:solidFill>
                  <a:schemeClr val="tx1"/>
                </a:solidFill>
                <a:latin typeface="Arial" charset="0"/>
                <a:ea typeface="+mn-ea"/>
                <a:cs typeface="+mn-cs"/>
              </a:defRPr>
            </a:lvl7pPr>
            <a:lvl8pPr marL="2400240" algn="l" defTabSz="685783" rtl="0" eaLnBrk="1" latinLnBrk="0" hangingPunct="1">
              <a:defRPr kern="1200">
                <a:solidFill>
                  <a:schemeClr val="tx1"/>
                </a:solidFill>
                <a:latin typeface="Arial" charset="0"/>
                <a:ea typeface="+mn-ea"/>
                <a:cs typeface="+mn-cs"/>
              </a:defRPr>
            </a:lvl8pPr>
            <a:lvl9pPr marL="2743132" algn="l" defTabSz="685783" rtl="0" eaLnBrk="1" latinLnBrk="0" hangingPunct="1">
              <a:defRPr kern="1200">
                <a:solidFill>
                  <a:schemeClr val="tx1"/>
                </a:solidFill>
                <a:latin typeface="Arial" charset="0"/>
                <a:ea typeface="+mn-ea"/>
                <a:cs typeface="+mn-cs"/>
              </a:defRPr>
            </a:lvl9pPr>
          </a:lstStyle>
          <a:p>
            <a:fld id="{3C956E73-2E7A-40C4-98E5-5009DBC8D49F}" type="slidenum">
              <a:rPr lang="en-US" smtClean="0"/>
              <a:pPr/>
              <a:t>‹#›</a:t>
            </a:fld>
            <a:endParaRPr lang="en-US" dirty="0"/>
          </a:p>
        </p:txBody>
      </p:sp>
    </p:spTree>
    <p:extLst>
      <p:ext uri="{BB962C8B-B14F-4D97-AF65-F5344CB8AC3E}">
        <p14:creationId xmlns:p14="http://schemas.microsoft.com/office/powerpoint/2010/main" val="27063682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0502" name="Rectangle 22"/>
          <p:cNvSpPr>
            <a:spLocks noGrp="1" noChangeArrowheads="1"/>
          </p:cNvSpPr>
          <p:nvPr>
            <p:ph type="ctrTitle" sz="quarter" hasCustomPrompt="1"/>
          </p:nvPr>
        </p:nvSpPr>
        <p:spPr>
          <a:xfrm>
            <a:off x="728804" y="1480115"/>
            <a:ext cx="2741659" cy="1179456"/>
          </a:xfrm>
          <a:ln algn="ctr"/>
        </p:spPr>
        <p:txBody>
          <a:bodyPr lIns="9144" tIns="45720" anchor="b" anchorCtr="0"/>
          <a:lstStyle>
            <a:lvl1pPr algn="l">
              <a:defRPr sz="2800">
                <a:solidFill>
                  <a:schemeClr val="accent1"/>
                </a:solidFill>
                <a:latin typeface="+mn-lt"/>
              </a:defRPr>
            </a:lvl1pPr>
          </a:lstStyle>
          <a:p>
            <a:r>
              <a:rPr lang="en-US" dirty="0"/>
              <a:t>Click to edit</a:t>
            </a:r>
            <a:br>
              <a:rPr lang="en-US" dirty="0"/>
            </a:br>
            <a:r>
              <a:rPr lang="en-US" dirty="0"/>
              <a:t>Master title style</a:t>
            </a:r>
          </a:p>
        </p:txBody>
      </p:sp>
      <p:sp>
        <p:nvSpPr>
          <p:cNvPr id="15" name="Subtitle 2"/>
          <p:cNvSpPr>
            <a:spLocks noGrp="1"/>
          </p:cNvSpPr>
          <p:nvPr>
            <p:ph type="subTitle" idx="1"/>
          </p:nvPr>
        </p:nvSpPr>
        <p:spPr>
          <a:xfrm>
            <a:off x="244317" y="5419850"/>
            <a:ext cx="3093244" cy="649915"/>
          </a:xfrm>
          <a:noFill/>
          <a:ln w="9525" algn="ctr">
            <a:noFill/>
            <a:miter lim="800000"/>
            <a:headEnd/>
            <a:tailEnd/>
          </a:ln>
        </p:spPr>
        <p:txBody>
          <a:bodyPr vert="horz" wrap="square" lIns="68579" tIns="34289" rIns="68579" bIns="34289" numCol="1" anchor="t" anchorCtr="0" compatLnSpc="1">
            <a:prstTxWarp prst="textNoShape">
              <a:avLst/>
            </a:prstTxWarp>
          </a:bodyPr>
          <a:lstStyle>
            <a:lvl1pPr marL="0" indent="0" algn="r">
              <a:buNone/>
              <a:defRPr lang="en-US" sz="1100" dirty="0">
                <a:solidFill>
                  <a:schemeClr val="accent1"/>
                </a:solidFill>
                <a:ea typeface="+mj-ea"/>
                <a:cs typeface="+mj-cs"/>
              </a:defRPr>
            </a:lvl1pPr>
          </a:lstStyle>
          <a:p>
            <a:pPr lvl="0" algn="r">
              <a:spcBef>
                <a:spcPct val="0"/>
              </a:spcBef>
            </a:pPr>
            <a:r>
              <a:rPr lang="en-US" dirty="0"/>
              <a:t>Click to edit Master subtitle style</a:t>
            </a:r>
          </a:p>
        </p:txBody>
      </p:sp>
      <p:sp>
        <p:nvSpPr>
          <p:cNvPr id="10" name="Slide Number Placeholder 1"/>
          <p:cNvSpPr>
            <a:spLocks noGrp="1"/>
          </p:cNvSpPr>
          <p:nvPr>
            <p:ph type="sldNum" sz="quarter" idx="4"/>
          </p:nvPr>
        </p:nvSpPr>
        <p:spPr>
          <a:xfrm>
            <a:off x="27062" y="4787816"/>
            <a:ext cx="736314" cy="274637"/>
          </a:xfrm>
          <a:prstGeom prst="rect">
            <a:avLst/>
          </a:prstGeom>
        </p:spPr>
        <p:txBody>
          <a:bodyPr vert="horz" lIns="68579" tIns="34289" rIns="68579" bIns="34289" rtlCol="0" anchor="b" anchorCtr="0"/>
          <a:lstStyle>
            <a:lvl1pPr algn="l">
              <a:defRPr sz="700" b="0">
                <a:solidFill>
                  <a:schemeClr val="tx1">
                    <a:tint val="75000"/>
                  </a:schemeClr>
                </a:solidFill>
              </a:defRPr>
            </a:lvl1pPr>
          </a:lstStyle>
          <a:p>
            <a:fld id="{3C956E73-2E7A-40C4-98E5-5009DBC8D49F}" type="slidenum">
              <a:rPr lang="en-US" smtClean="0"/>
              <a:pPr/>
              <a:t>‹#›</a:t>
            </a:fld>
            <a:endParaRPr lang="en-US" dirty="0"/>
          </a:p>
        </p:txBody>
      </p:sp>
      <p:pic>
        <p:nvPicPr>
          <p:cNvPr id="3076" name="Picture 4" descr="C:\Users\Jason\Documents\Work\Client_File_Backups\CCC_James\09-11-2013 2013 Rebrand\genomeWheelFlat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65" t="-1428" r="10188" b="15945"/>
          <a:stretch/>
        </p:blipFill>
        <p:spPr bwMode="auto">
          <a:xfrm>
            <a:off x="3905373" y="498176"/>
            <a:ext cx="5238628" cy="4645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63412" y="3481884"/>
            <a:ext cx="2057400" cy="71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Tree>
    <p:extLst>
      <p:ext uri="{BB962C8B-B14F-4D97-AF65-F5344CB8AC3E}">
        <p14:creationId xmlns:p14="http://schemas.microsoft.com/office/powerpoint/2010/main" val="41911473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No 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236307" y="322736"/>
            <a:ext cx="8558372" cy="734615"/>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36307" y="960634"/>
            <a:ext cx="8558372" cy="3344237"/>
          </a:xfrm>
        </p:spPr>
        <p:txBody>
          <a:bodyPr/>
          <a:lstStyle>
            <a:lvl1pPr>
              <a:spcBef>
                <a:spcPts val="1200"/>
              </a:spcBef>
              <a:defRPr sz="2200"/>
            </a:lvl1pPr>
            <a:lvl2pPr>
              <a:spcBef>
                <a:spcPts val="300"/>
              </a:spcBef>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60000"/>
                    <a:lumOff val="40000"/>
                  </a:schemeClr>
                </a:solidFill>
              </a:defRPr>
            </a:lvl1pPr>
          </a:lstStyle>
          <a:p>
            <a:fld id="{3C956E73-2E7A-40C4-98E5-5009DBC8D49F}" type="slidenum">
              <a:rPr lang="en-US" smtClean="0"/>
              <a:pPr/>
              <a:t>‹#›</a:t>
            </a:fld>
            <a:endParaRPr lang="en-US" dirty="0"/>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692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icture Left, Content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9242"/>
            <a:ext cx="9144000" cy="263425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4146115" y="322736"/>
            <a:ext cx="4648563" cy="734615"/>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146115" y="960634"/>
            <a:ext cx="4648563" cy="3344237"/>
          </a:xfrm>
        </p:spPr>
        <p:txBody>
          <a:bodyPr/>
          <a:lstStyle>
            <a:lvl1pPr>
              <a:spcBef>
                <a:spcPts val="1200"/>
              </a:spcBef>
              <a:defRPr sz="2200"/>
            </a:lvl1pPr>
            <a:lvl2pPr>
              <a:spcBef>
                <a:spcPts val="300"/>
              </a:spcBef>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072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raphic left, No wheel, Content Right">
    <p:spTree>
      <p:nvGrpSpPr>
        <p:cNvPr id="1" name=""/>
        <p:cNvGrpSpPr/>
        <p:nvPr/>
      </p:nvGrpSpPr>
      <p:grpSpPr>
        <a:xfrm>
          <a:off x="0" y="0"/>
          <a:ext cx="0" cy="0"/>
          <a:chOff x="0" y="0"/>
          <a:chExt cx="0" cy="0"/>
        </a:xfrm>
      </p:grpSpPr>
      <p:pic>
        <p:nvPicPr>
          <p:cNvPr id="11" name="Picture 3" descr="C:\Users\Jason\Dropbox\Clarity (1)\OSUCCC - James\2014 PowerPoint Templates\2014 FINAL Research\Research Content Compact Elements\2013_ResearchStandardContent_compact_Bottom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509493"/>
            <a:ext cx="9144001" cy="634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85750"/>
          </a:xfrm>
          <a:prstGeom prst="rect">
            <a:avLst/>
          </a:prstGeom>
        </p:spPr>
      </p:pic>
      <p:sp>
        <p:nvSpPr>
          <p:cNvPr id="2" name="Title 1"/>
          <p:cNvSpPr>
            <a:spLocks noGrp="1"/>
          </p:cNvSpPr>
          <p:nvPr>
            <p:ph type="title"/>
          </p:nvPr>
        </p:nvSpPr>
        <p:spPr>
          <a:xfrm>
            <a:off x="4146115" y="322736"/>
            <a:ext cx="4648563" cy="734615"/>
          </a:xfrm>
        </p:spPr>
        <p:txBody>
          <a:bodyPr anchor="t" anchorCtr="0"/>
          <a:lstStyle>
            <a:lvl1pPr>
              <a:lnSpc>
                <a:spcPct val="85000"/>
              </a:lnSpc>
              <a:defRPr sz="2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146115" y="960634"/>
            <a:ext cx="4648563" cy="3344237"/>
          </a:xfrm>
        </p:spPr>
        <p:txBody>
          <a:bodyPr/>
          <a:lstStyle>
            <a:lvl1pPr>
              <a:spcBef>
                <a:spcPts val="1200"/>
              </a:spcBef>
              <a:defRPr sz="2200"/>
            </a:lvl1pPr>
            <a:lvl2pPr>
              <a:spcBef>
                <a:spcPts val="300"/>
              </a:spcBef>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18862" y="4504211"/>
            <a:ext cx="1270332" cy="4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1407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513153"/>
            <a:ext cx="8229600" cy="73501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79400" y="1342966"/>
            <a:ext cx="8229600" cy="3100387"/>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p:cNvSpPr>
            <a:spLocks noGrp="1"/>
          </p:cNvSpPr>
          <p:nvPr>
            <p:ph type="sldNum" sz="quarter" idx="4"/>
          </p:nvPr>
        </p:nvSpPr>
        <p:spPr>
          <a:xfrm>
            <a:off x="-1" y="4823775"/>
            <a:ext cx="722281" cy="274637"/>
          </a:xfrm>
          <a:prstGeom prst="rect">
            <a:avLst/>
          </a:prstGeom>
        </p:spPr>
        <p:txBody>
          <a:bodyPr vert="horz" lIns="68579" tIns="34289" rIns="68579" bIns="34289" rtlCol="0" anchor="b" anchorCtr="0"/>
          <a:lstStyle>
            <a:lvl1pPr algn="l">
              <a:defRPr sz="700" b="0">
                <a:solidFill>
                  <a:schemeClr val="tx2">
                    <a:lumMod val="20000"/>
                    <a:lumOff val="80000"/>
                  </a:schemeClr>
                </a:solidFill>
              </a:defRPr>
            </a:lvl1pPr>
          </a:lstStyle>
          <a:p>
            <a:fld id="{3C956E73-2E7A-40C4-98E5-5009DBC8D4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2" r:id="rId1"/>
    <p:sldLayoutId id="2147483774" r:id="rId2"/>
    <p:sldLayoutId id="2147483784" r:id="rId3"/>
    <p:sldLayoutId id="2147483690" r:id="rId4"/>
    <p:sldLayoutId id="2147483785" r:id="rId5"/>
    <p:sldLayoutId id="2147483719" r:id="rId6"/>
    <p:sldLayoutId id="2147483773" r:id="rId7"/>
    <p:sldLayoutId id="2147483780" r:id="rId8"/>
    <p:sldLayoutId id="2147483781" r:id="rId9"/>
    <p:sldLayoutId id="2147483761" r:id="rId10"/>
    <p:sldLayoutId id="2147483772" r:id="rId11"/>
    <p:sldLayoutId id="2147483769" r:id="rId12"/>
    <p:sldLayoutId id="2147483768" r:id="rId13"/>
    <p:sldLayoutId id="2147483765" r:id="rId14"/>
    <p:sldLayoutId id="2147483775" r:id="rId15"/>
    <p:sldLayoutId id="2147483777" r:id="rId16"/>
    <p:sldLayoutId id="2147483782" r:id="rId17"/>
    <p:sldLayoutId id="2147483778" r:id="rId18"/>
    <p:sldLayoutId id="2147483779" r:id="rId19"/>
    <p:sldLayoutId id="2147483752" r:id="rId20"/>
    <p:sldLayoutId id="2147483786" r:id="rId21"/>
  </p:sldLayoutIdLst>
  <p:transition>
    <p:fade/>
  </p:transition>
  <p:hf hdr="0" ftr="0" dt="0"/>
  <p:txStyles>
    <p:titleStyle>
      <a:lvl1pPr algn="l" rtl="0" fontAlgn="base">
        <a:lnSpc>
          <a:spcPct val="85000"/>
        </a:lnSpc>
        <a:spcBef>
          <a:spcPct val="0"/>
        </a:spcBef>
        <a:spcAft>
          <a:spcPct val="0"/>
        </a:spcAft>
        <a:defRPr sz="2600">
          <a:solidFill>
            <a:schemeClr val="accent1"/>
          </a:solidFill>
          <a:latin typeface="+mj-lt"/>
          <a:ea typeface="+mj-ea"/>
          <a:cs typeface="+mj-cs"/>
        </a:defRPr>
      </a:lvl1pPr>
      <a:lvl2pPr algn="l" rtl="0" fontAlgn="base">
        <a:lnSpc>
          <a:spcPct val="85000"/>
        </a:lnSpc>
        <a:spcBef>
          <a:spcPct val="0"/>
        </a:spcBef>
        <a:spcAft>
          <a:spcPct val="0"/>
        </a:spcAft>
        <a:defRPr sz="2400">
          <a:solidFill>
            <a:schemeClr val="tx1"/>
          </a:solidFill>
          <a:latin typeface="Arial" charset="0"/>
        </a:defRPr>
      </a:lvl2pPr>
      <a:lvl3pPr algn="l" rtl="0" fontAlgn="base">
        <a:lnSpc>
          <a:spcPct val="85000"/>
        </a:lnSpc>
        <a:spcBef>
          <a:spcPct val="0"/>
        </a:spcBef>
        <a:spcAft>
          <a:spcPct val="0"/>
        </a:spcAft>
        <a:defRPr sz="2400">
          <a:solidFill>
            <a:schemeClr val="tx1"/>
          </a:solidFill>
          <a:latin typeface="Arial" charset="0"/>
        </a:defRPr>
      </a:lvl3pPr>
      <a:lvl4pPr algn="l" rtl="0" fontAlgn="base">
        <a:lnSpc>
          <a:spcPct val="85000"/>
        </a:lnSpc>
        <a:spcBef>
          <a:spcPct val="0"/>
        </a:spcBef>
        <a:spcAft>
          <a:spcPct val="0"/>
        </a:spcAft>
        <a:defRPr sz="2400">
          <a:solidFill>
            <a:schemeClr val="tx1"/>
          </a:solidFill>
          <a:latin typeface="Arial" charset="0"/>
        </a:defRPr>
      </a:lvl4pPr>
      <a:lvl5pPr algn="l" rtl="0" fontAlgn="base">
        <a:lnSpc>
          <a:spcPct val="85000"/>
        </a:lnSpc>
        <a:spcBef>
          <a:spcPct val="0"/>
        </a:spcBef>
        <a:spcAft>
          <a:spcPct val="0"/>
        </a:spcAft>
        <a:defRPr sz="2400">
          <a:solidFill>
            <a:schemeClr val="tx1"/>
          </a:solidFill>
          <a:latin typeface="Arial" charset="0"/>
        </a:defRPr>
      </a:lvl5pPr>
      <a:lvl6pPr marL="342892" algn="l" rtl="0" eaLnBrk="1" fontAlgn="base" hangingPunct="1">
        <a:lnSpc>
          <a:spcPct val="85000"/>
        </a:lnSpc>
        <a:spcBef>
          <a:spcPct val="0"/>
        </a:spcBef>
        <a:spcAft>
          <a:spcPct val="0"/>
        </a:spcAft>
        <a:defRPr sz="2400">
          <a:solidFill>
            <a:schemeClr val="tx2"/>
          </a:solidFill>
          <a:latin typeface="Arial" charset="0"/>
        </a:defRPr>
      </a:lvl6pPr>
      <a:lvl7pPr marL="685783" algn="l" rtl="0" eaLnBrk="1" fontAlgn="base" hangingPunct="1">
        <a:lnSpc>
          <a:spcPct val="85000"/>
        </a:lnSpc>
        <a:spcBef>
          <a:spcPct val="0"/>
        </a:spcBef>
        <a:spcAft>
          <a:spcPct val="0"/>
        </a:spcAft>
        <a:defRPr sz="2400">
          <a:solidFill>
            <a:schemeClr val="tx2"/>
          </a:solidFill>
          <a:latin typeface="Arial" charset="0"/>
        </a:defRPr>
      </a:lvl7pPr>
      <a:lvl8pPr marL="1028675" algn="l" rtl="0" eaLnBrk="1" fontAlgn="base" hangingPunct="1">
        <a:lnSpc>
          <a:spcPct val="85000"/>
        </a:lnSpc>
        <a:spcBef>
          <a:spcPct val="0"/>
        </a:spcBef>
        <a:spcAft>
          <a:spcPct val="0"/>
        </a:spcAft>
        <a:defRPr sz="2400">
          <a:solidFill>
            <a:schemeClr val="tx2"/>
          </a:solidFill>
          <a:latin typeface="Arial" charset="0"/>
        </a:defRPr>
      </a:lvl8pPr>
      <a:lvl9pPr marL="1371566" algn="l" rtl="0" eaLnBrk="1" fontAlgn="base" hangingPunct="1">
        <a:lnSpc>
          <a:spcPct val="85000"/>
        </a:lnSpc>
        <a:spcBef>
          <a:spcPct val="0"/>
        </a:spcBef>
        <a:spcAft>
          <a:spcPct val="0"/>
        </a:spcAft>
        <a:defRPr sz="2400">
          <a:solidFill>
            <a:schemeClr val="tx2"/>
          </a:solidFill>
          <a:latin typeface="Arial" charset="0"/>
        </a:defRPr>
      </a:lvl9pPr>
    </p:titleStyle>
    <p:bodyStyle>
      <a:lvl1pPr marL="217880" indent="-217880" algn="l" rtl="0" fontAlgn="base">
        <a:lnSpc>
          <a:spcPct val="85000"/>
        </a:lnSpc>
        <a:spcBef>
          <a:spcPts val="900"/>
        </a:spcBef>
        <a:spcAft>
          <a:spcPct val="0"/>
        </a:spcAft>
        <a:buClr>
          <a:srgbClr val="B2B2B2"/>
        </a:buClr>
        <a:buFont typeface="Wingdings" pitchFamily="2" charset="2"/>
        <a:buChar char="§"/>
        <a:defRPr sz="2200">
          <a:solidFill>
            <a:schemeClr val="tx1"/>
          </a:solidFill>
          <a:latin typeface="+mn-lt"/>
          <a:ea typeface="+mn-ea"/>
          <a:cs typeface="+mn-cs"/>
        </a:defRPr>
      </a:lvl1pPr>
      <a:lvl2pPr marL="557199" indent="-214308" algn="l" rtl="0" fontAlgn="base">
        <a:lnSpc>
          <a:spcPct val="85000"/>
        </a:lnSpc>
        <a:spcBef>
          <a:spcPts val="450"/>
        </a:spcBef>
        <a:spcAft>
          <a:spcPct val="0"/>
        </a:spcAft>
        <a:buClr>
          <a:srgbClr val="B2B2B2"/>
        </a:buClr>
        <a:buFont typeface="Wingdings" pitchFamily="2" charset="2"/>
        <a:buChar char="§"/>
        <a:defRPr sz="2000">
          <a:solidFill>
            <a:schemeClr val="tx1"/>
          </a:solidFill>
          <a:latin typeface="+mn-lt"/>
        </a:defRPr>
      </a:lvl2pPr>
      <a:lvl3pPr marL="857228" indent="-171446" algn="l" rtl="0" fontAlgn="base">
        <a:lnSpc>
          <a:spcPct val="85000"/>
        </a:lnSpc>
        <a:spcBef>
          <a:spcPct val="35000"/>
        </a:spcBef>
        <a:spcAft>
          <a:spcPct val="0"/>
        </a:spcAft>
        <a:buClr>
          <a:srgbClr val="B2B2B2"/>
        </a:buClr>
        <a:buFont typeface="Wingdings" pitchFamily="2" charset="2"/>
        <a:buChar char="§"/>
        <a:defRPr sz="1600">
          <a:solidFill>
            <a:schemeClr val="tx1"/>
          </a:solidFill>
          <a:latin typeface="+mn-lt"/>
        </a:defRPr>
      </a:lvl3pPr>
      <a:lvl4pPr marL="1200120" indent="-171446" algn="l" rtl="0" fontAlgn="base">
        <a:lnSpc>
          <a:spcPct val="85000"/>
        </a:lnSpc>
        <a:spcBef>
          <a:spcPct val="35000"/>
        </a:spcBef>
        <a:spcAft>
          <a:spcPct val="0"/>
        </a:spcAft>
        <a:buClr>
          <a:srgbClr val="B2B2B2"/>
        </a:buClr>
        <a:buFont typeface="Wingdings" pitchFamily="2" charset="2"/>
        <a:buChar char="§"/>
        <a:defRPr sz="1600">
          <a:solidFill>
            <a:schemeClr val="tx1"/>
          </a:solidFill>
          <a:latin typeface="+mn-lt"/>
        </a:defRPr>
      </a:lvl4pPr>
      <a:lvl5pPr marL="1543012" indent="-171446" algn="l" rtl="0" fontAlgn="base">
        <a:lnSpc>
          <a:spcPct val="85000"/>
        </a:lnSpc>
        <a:spcBef>
          <a:spcPct val="35000"/>
        </a:spcBef>
        <a:spcAft>
          <a:spcPct val="0"/>
        </a:spcAft>
        <a:buClr>
          <a:srgbClr val="B2B2B2"/>
        </a:buClr>
        <a:buFont typeface="Wingdings" pitchFamily="2" charset="2"/>
        <a:buChar char="§"/>
        <a:defRPr sz="1600">
          <a:solidFill>
            <a:schemeClr val="tx1"/>
          </a:solidFill>
          <a:latin typeface="+mn-lt"/>
        </a:defRPr>
      </a:lvl5pPr>
      <a:lvl6pPr marL="1885903" indent="-171446"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6pPr>
      <a:lvl7pPr marL="2228795" indent="-171446"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7pPr>
      <a:lvl8pPr marL="2571686" indent="-171446"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8pPr>
      <a:lvl9pPr marL="2914577" indent="-171446"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0.emf"/><Relationship Id="rId1" Type="http://schemas.openxmlformats.org/officeDocument/2006/relationships/slideLayout" Target="../slideLayouts/slideLayout4.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86295" y="69736"/>
            <a:ext cx="8213323" cy="1179456"/>
          </a:xfrm>
        </p:spPr>
        <p:txBody>
          <a:bodyPr anchor="ctr">
            <a:normAutofit fontScale="90000"/>
          </a:bodyPr>
          <a:lstStyle/>
          <a:p>
            <a:r>
              <a:rPr lang="en-US" sz="3600" b="1" dirty="0"/>
              <a:t>Germline &amp; Somatic Mutations in Cancer</a:t>
            </a:r>
            <a:endParaRPr lang="en-US" sz="3000" b="1" dirty="0"/>
          </a:p>
        </p:txBody>
      </p:sp>
      <p:sp>
        <p:nvSpPr>
          <p:cNvPr id="4" name="Text Placeholder 3"/>
          <p:cNvSpPr>
            <a:spLocks noGrp="1"/>
          </p:cNvSpPr>
          <p:nvPr>
            <p:ph type="body" sz="quarter" idx="10"/>
          </p:nvPr>
        </p:nvSpPr>
        <p:spPr>
          <a:xfrm>
            <a:off x="486295" y="1329741"/>
            <a:ext cx="5888867" cy="627063"/>
          </a:xfrm>
        </p:spPr>
        <p:txBody>
          <a:bodyPr/>
          <a:lstStyle/>
          <a:p>
            <a:r>
              <a:rPr lang="en-US" dirty="0"/>
              <a:t>Heather Hampel, MS, LGC</a:t>
            </a:r>
          </a:p>
          <a:p>
            <a:r>
              <a:rPr lang="en-US" dirty="0"/>
              <a:t>Associate Director, Division of Human Genetics</a:t>
            </a:r>
          </a:p>
          <a:p>
            <a:r>
              <a:rPr lang="en-US" dirty="0"/>
              <a:t>Professor, Department of Internal Medicine</a:t>
            </a:r>
          </a:p>
          <a:p>
            <a:r>
              <a:rPr lang="en-US" dirty="0"/>
              <a:t>Twitter: @HHampel1</a:t>
            </a:r>
          </a:p>
          <a:p>
            <a:endParaRPr lang="en-US" dirty="0"/>
          </a:p>
        </p:txBody>
      </p:sp>
    </p:spTree>
    <p:extLst>
      <p:ext uri="{BB962C8B-B14F-4D97-AF65-F5344CB8AC3E}">
        <p14:creationId xmlns:p14="http://schemas.microsoft.com/office/powerpoint/2010/main" val="39789726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Somatic Mutation Panels</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US" b="1" dirty="0"/>
              <a:t>Hotspot Panels</a:t>
            </a:r>
          </a:p>
          <a:p>
            <a:pPr lvl="1">
              <a:lnSpc>
                <a:spcPct val="110000"/>
              </a:lnSpc>
            </a:pPr>
            <a:r>
              <a:rPr lang="en-US" b="1" dirty="0"/>
              <a:t>Examples</a:t>
            </a:r>
          </a:p>
          <a:p>
            <a:pPr lvl="2">
              <a:lnSpc>
                <a:spcPct val="110000"/>
              </a:lnSpc>
            </a:pPr>
            <a:r>
              <a:rPr lang="en-US" dirty="0"/>
              <a:t>SnapShot</a:t>
            </a:r>
            <a:r>
              <a:rPr lang="en-US" baseline="30000" dirty="0"/>
              <a:t>®</a:t>
            </a:r>
          </a:p>
          <a:p>
            <a:pPr lvl="2">
              <a:lnSpc>
                <a:spcPct val="110000"/>
              </a:lnSpc>
            </a:pPr>
            <a:r>
              <a:rPr lang="en-US" dirty="0"/>
              <a:t>Sequenom MassARRAY®</a:t>
            </a:r>
          </a:p>
          <a:p>
            <a:pPr lvl="2">
              <a:lnSpc>
                <a:spcPct val="110000"/>
              </a:lnSpc>
            </a:pPr>
            <a:r>
              <a:rPr lang="en-US" dirty="0"/>
              <a:t>AmpliSeq™</a:t>
            </a:r>
            <a:endParaRPr lang="en-US" b="1" dirty="0"/>
          </a:p>
          <a:p>
            <a:pPr>
              <a:lnSpc>
                <a:spcPct val="110000"/>
              </a:lnSpc>
            </a:pPr>
            <a:r>
              <a:rPr lang="en-US" b="1" dirty="0"/>
              <a:t>Comprehensive Sequencing Panels</a:t>
            </a:r>
          </a:p>
          <a:p>
            <a:pPr lvl="1">
              <a:lnSpc>
                <a:spcPct val="110000"/>
              </a:lnSpc>
            </a:pPr>
            <a:r>
              <a:rPr lang="en-US" b="1" dirty="0"/>
              <a:t>Examples</a:t>
            </a:r>
          </a:p>
          <a:p>
            <a:pPr lvl="2">
              <a:lnSpc>
                <a:spcPct val="110000"/>
              </a:lnSpc>
            </a:pPr>
            <a:r>
              <a:rPr lang="en-US" dirty="0"/>
              <a:t>UW-OncoPlex™</a:t>
            </a:r>
          </a:p>
          <a:p>
            <a:pPr lvl="2">
              <a:lnSpc>
                <a:spcPct val="110000"/>
              </a:lnSpc>
            </a:pPr>
            <a:r>
              <a:rPr lang="en-US" dirty="0"/>
              <a:t>Foundation ONE™</a:t>
            </a:r>
          </a:p>
          <a:p>
            <a:pPr lvl="2">
              <a:lnSpc>
                <a:spcPct val="110000"/>
              </a:lnSpc>
            </a:pPr>
            <a:r>
              <a:rPr lang="en-US" dirty="0"/>
              <a:t>GPS@WUSTL</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9274" y="2904359"/>
            <a:ext cx="1987748" cy="1498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799" y="1144513"/>
            <a:ext cx="1987748" cy="1471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42894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638" y="1295083"/>
            <a:ext cx="5486400" cy="1938992"/>
          </a:xfrm>
          <a:prstGeom prst="rect">
            <a:avLst/>
          </a:prstGeom>
          <a:ln>
            <a:solidFill>
              <a:schemeClr val="bg1">
                <a:lumMod val="65000"/>
              </a:schemeClr>
            </a:solidFill>
          </a:ln>
        </p:spPr>
        <p:txBody>
          <a:bodyPr wrap="square">
            <a:spAutoFit/>
          </a:bodyPr>
          <a:lstStyle/>
          <a:p>
            <a:pPr algn="ctr"/>
            <a:r>
              <a:rPr lang="en-US" sz="3000" b="1" dirty="0">
                <a:solidFill>
                  <a:srgbClr val="363274"/>
                </a:solidFill>
              </a:rPr>
              <a:t>200-gene hotspot panel</a:t>
            </a:r>
          </a:p>
          <a:p>
            <a:pPr algn="ctr"/>
            <a:r>
              <a:rPr lang="en-US" sz="3000" b="1" dirty="0">
                <a:solidFill>
                  <a:srgbClr val="363274"/>
                </a:solidFill>
              </a:rPr>
              <a:t>≠</a:t>
            </a:r>
          </a:p>
          <a:p>
            <a:pPr algn="ctr"/>
            <a:r>
              <a:rPr lang="en-US" sz="3000" b="1" dirty="0">
                <a:solidFill>
                  <a:srgbClr val="363274"/>
                </a:solidFill>
              </a:rPr>
              <a:t>200-gene comprehensive panel</a:t>
            </a:r>
          </a:p>
        </p:txBody>
      </p:sp>
    </p:spTree>
    <p:extLst>
      <p:ext uri="{BB962C8B-B14F-4D97-AF65-F5344CB8AC3E}">
        <p14:creationId xmlns:p14="http://schemas.microsoft.com/office/powerpoint/2010/main" val="30164411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302635" y="683873"/>
            <a:ext cx="2778983" cy="369332"/>
          </a:xfrm>
          <a:prstGeom prst="rect">
            <a:avLst/>
          </a:prstGeom>
          <a:noFill/>
        </p:spPr>
        <p:txBody>
          <a:bodyPr wrap="square" rtlCol="0">
            <a:spAutoFit/>
          </a:bodyPr>
          <a:lstStyle/>
          <a:p>
            <a:r>
              <a:rPr lang="en-US" b="1" dirty="0">
                <a:solidFill>
                  <a:srgbClr val="363274"/>
                </a:solidFill>
              </a:rPr>
              <a:t>Base pairs analyzed</a:t>
            </a:r>
          </a:p>
        </p:txBody>
      </p:sp>
      <p:grpSp>
        <p:nvGrpSpPr>
          <p:cNvPr id="61" name="Group 60"/>
          <p:cNvGrpSpPr/>
          <p:nvPr/>
        </p:nvGrpSpPr>
        <p:grpSpPr>
          <a:xfrm>
            <a:off x="1447800" y="1255149"/>
            <a:ext cx="6460406" cy="2063769"/>
            <a:chOff x="484500" y="2251477"/>
            <a:chExt cx="8613874" cy="2751691"/>
          </a:xfrm>
        </p:grpSpPr>
        <p:grpSp>
          <p:nvGrpSpPr>
            <p:cNvPr id="53" name="Group 52"/>
            <p:cNvGrpSpPr/>
            <p:nvPr/>
          </p:nvGrpSpPr>
          <p:grpSpPr>
            <a:xfrm>
              <a:off x="776288" y="2251477"/>
              <a:ext cx="7910512" cy="738664"/>
              <a:chOff x="776288" y="2978351"/>
              <a:chExt cx="7910512" cy="738664"/>
            </a:xfrm>
          </p:grpSpPr>
          <p:sp>
            <p:nvSpPr>
              <p:cNvPr id="5" name="Rectangle 4"/>
              <p:cNvSpPr/>
              <p:nvPr/>
            </p:nvSpPr>
            <p:spPr bwMode="auto">
              <a:xfrm>
                <a:off x="776288" y="3514725"/>
                <a:ext cx="7705725" cy="190500"/>
              </a:xfrm>
              <a:prstGeom prst="rect">
                <a:avLst/>
              </a:prstGeom>
              <a:gradFill>
                <a:gsLst>
                  <a:gs pos="0">
                    <a:schemeClr val="accent1">
                      <a:lumMod val="2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endParaRPr lang="en-US" dirty="0"/>
              </a:p>
            </p:txBody>
          </p:sp>
          <p:sp>
            <p:nvSpPr>
              <p:cNvPr id="2" name="TextBox 1"/>
              <p:cNvSpPr txBox="1"/>
              <p:nvPr/>
            </p:nvSpPr>
            <p:spPr>
              <a:xfrm>
                <a:off x="776288" y="2978351"/>
                <a:ext cx="400051" cy="430886"/>
              </a:xfrm>
              <a:prstGeom prst="rect">
                <a:avLst/>
              </a:prstGeom>
              <a:noFill/>
            </p:spPr>
            <p:txBody>
              <a:bodyPr wrap="square" rtlCol="0">
                <a:spAutoFit/>
              </a:bodyPr>
              <a:lstStyle/>
              <a:p>
                <a:r>
                  <a:rPr lang="en-US" sz="1500" dirty="0">
                    <a:solidFill>
                      <a:srgbClr val="002060"/>
                    </a:solidFill>
                  </a:rPr>
                  <a:t>1</a:t>
                </a:r>
              </a:p>
            </p:txBody>
          </p:sp>
          <p:sp>
            <p:nvSpPr>
              <p:cNvPr id="6" name="TextBox 5"/>
              <p:cNvSpPr txBox="1"/>
              <p:nvPr/>
            </p:nvSpPr>
            <p:spPr>
              <a:xfrm>
                <a:off x="1351492" y="2978351"/>
                <a:ext cx="590551" cy="430886"/>
              </a:xfrm>
              <a:prstGeom prst="rect">
                <a:avLst/>
              </a:prstGeom>
              <a:noFill/>
            </p:spPr>
            <p:txBody>
              <a:bodyPr wrap="square" rtlCol="0">
                <a:spAutoFit/>
              </a:bodyPr>
              <a:lstStyle/>
              <a:p>
                <a:r>
                  <a:rPr lang="en-US" sz="1500" dirty="0">
                    <a:solidFill>
                      <a:srgbClr val="002060"/>
                    </a:solidFill>
                  </a:rPr>
                  <a:t>10</a:t>
                </a:r>
              </a:p>
            </p:txBody>
          </p:sp>
          <p:sp>
            <p:nvSpPr>
              <p:cNvPr id="7" name="TextBox 6"/>
              <p:cNvSpPr txBox="1"/>
              <p:nvPr/>
            </p:nvSpPr>
            <p:spPr>
              <a:xfrm>
                <a:off x="2117196" y="2978351"/>
                <a:ext cx="623887" cy="738663"/>
              </a:xfrm>
              <a:prstGeom prst="rect">
                <a:avLst/>
              </a:prstGeom>
              <a:noFill/>
            </p:spPr>
            <p:txBody>
              <a:bodyPr wrap="square" rtlCol="0">
                <a:spAutoFit/>
              </a:bodyPr>
              <a:lstStyle/>
              <a:p>
                <a:r>
                  <a:rPr lang="en-US" sz="1500" dirty="0">
                    <a:solidFill>
                      <a:srgbClr val="002060"/>
                    </a:solidFill>
                  </a:rPr>
                  <a:t>100</a:t>
                </a:r>
              </a:p>
            </p:txBody>
          </p:sp>
          <p:sp>
            <p:nvSpPr>
              <p:cNvPr id="8" name="TextBox 7"/>
              <p:cNvSpPr txBox="1"/>
              <p:nvPr/>
            </p:nvSpPr>
            <p:spPr>
              <a:xfrm>
                <a:off x="2916237" y="2978351"/>
                <a:ext cx="833437" cy="738664"/>
              </a:xfrm>
              <a:prstGeom prst="rect">
                <a:avLst/>
              </a:prstGeom>
              <a:noFill/>
            </p:spPr>
            <p:txBody>
              <a:bodyPr wrap="square" rtlCol="0">
                <a:spAutoFit/>
              </a:bodyPr>
              <a:lstStyle/>
              <a:p>
                <a:r>
                  <a:rPr lang="en-US" sz="1500" dirty="0">
                    <a:solidFill>
                      <a:srgbClr val="002060"/>
                    </a:solidFill>
                  </a:rPr>
                  <a:t>1,000</a:t>
                </a:r>
              </a:p>
            </p:txBody>
          </p:sp>
          <p:sp>
            <p:nvSpPr>
              <p:cNvPr id="9" name="TextBox 8"/>
              <p:cNvSpPr txBox="1"/>
              <p:nvPr/>
            </p:nvSpPr>
            <p:spPr>
              <a:xfrm>
                <a:off x="3924828" y="2978351"/>
                <a:ext cx="647700" cy="430887"/>
              </a:xfrm>
              <a:prstGeom prst="rect">
                <a:avLst/>
              </a:prstGeom>
              <a:noFill/>
            </p:spPr>
            <p:txBody>
              <a:bodyPr wrap="square" rtlCol="0">
                <a:spAutoFit/>
              </a:bodyPr>
              <a:lstStyle/>
              <a:p>
                <a:r>
                  <a:rPr lang="en-US" sz="1500" dirty="0">
                    <a:solidFill>
                      <a:srgbClr val="002060"/>
                    </a:solidFill>
                  </a:rPr>
                  <a:t>10</a:t>
                </a:r>
                <a:r>
                  <a:rPr lang="en-US" sz="1500" baseline="30000" dirty="0">
                    <a:solidFill>
                      <a:srgbClr val="002060"/>
                    </a:solidFill>
                  </a:rPr>
                  <a:t>4</a:t>
                </a:r>
              </a:p>
            </p:txBody>
          </p:sp>
          <p:sp>
            <p:nvSpPr>
              <p:cNvPr id="11" name="TextBox 10"/>
              <p:cNvSpPr txBox="1"/>
              <p:nvPr/>
            </p:nvSpPr>
            <p:spPr>
              <a:xfrm>
                <a:off x="4747683" y="2978351"/>
                <a:ext cx="647700" cy="430887"/>
              </a:xfrm>
              <a:prstGeom prst="rect">
                <a:avLst/>
              </a:prstGeom>
              <a:noFill/>
            </p:spPr>
            <p:txBody>
              <a:bodyPr wrap="square" rtlCol="0">
                <a:spAutoFit/>
              </a:bodyPr>
              <a:lstStyle/>
              <a:p>
                <a:r>
                  <a:rPr lang="en-US" sz="1500" dirty="0">
                    <a:solidFill>
                      <a:srgbClr val="002060"/>
                    </a:solidFill>
                  </a:rPr>
                  <a:t>10</a:t>
                </a:r>
                <a:r>
                  <a:rPr lang="en-US" sz="1500" baseline="30000" dirty="0">
                    <a:solidFill>
                      <a:srgbClr val="002060"/>
                    </a:solidFill>
                  </a:rPr>
                  <a:t>5</a:t>
                </a:r>
              </a:p>
            </p:txBody>
          </p:sp>
          <p:sp>
            <p:nvSpPr>
              <p:cNvPr id="12" name="TextBox 11"/>
              <p:cNvSpPr txBox="1"/>
              <p:nvPr/>
            </p:nvSpPr>
            <p:spPr>
              <a:xfrm>
                <a:off x="5570536" y="2978351"/>
                <a:ext cx="647700" cy="430887"/>
              </a:xfrm>
              <a:prstGeom prst="rect">
                <a:avLst/>
              </a:prstGeom>
              <a:noFill/>
            </p:spPr>
            <p:txBody>
              <a:bodyPr wrap="square" rtlCol="0">
                <a:spAutoFit/>
              </a:bodyPr>
              <a:lstStyle/>
              <a:p>
                <a:r>
                  <a:rPr lang="en-US" sz="1500" dirty="0">
                    <a:solidFill>
                      <a:srgbClr val="002060"/>
                    </a:solidFill>
                  </a:rPr>
                  <a:t>10</a:t>
                </a:r>
                <a:r>
                  <a:rPr lang="en-US" sz="1500" baseline="30000" dirty="0">
                    <a:solidFill>
                      <a:srgbClr val="002060"/>
                    </a:solidFill>
                  </a:rPr>
                  <a:t>6</a:t>
                </a:r>
              </a:p>
            </p:txBody>
          </p:sp>
          <p:sp>
            <p:nvSpPr>
              <p:cNvPr id="13" name="TextBox 12"/>
              <p:cNvSpPr txBox="1"/>
              <p:nvPr/>
            </p:nvSpPr>
            <p:spPr>
              <a:xfrm>
                <a:off x="6393391" y="2978351"/>
                <a:ext cx="647700" cy="430887"/>
              </a:xfrm>
              <a:prstGeom prst="rect">
                <a:avLst/>
              </a:prstGeom>
              <a:noFill/>
            </p:spPr>
            <p:txBody>
              <a:bodyPr wrap="square" rtlCol="0">
                <a:spAutoFit/>
              </a:bodyPr>
              <a:lstStyle/>
              <a:p>
                <a:r>
                  <a:rPr lang="en-US" sz="1500" dirty="0">
                    <a:solidFill>
                      <a:srgbClr val="002060"/>
                    </a:solidFill>
                  </a:rPr>
                  <a:t>10</a:t>
                </a:r>
                <a:r>
                  <a:rPr lang="en-US" sz="1500" baseline="30000" dirty="0">
                    <a:solidFill>
                      <a:srgbClr val="002060"/>
                    </a:solidFill>
                  </a:rPr>
                  <a:t>7</a:t>
                </a:r>
              </a:p>
            </p:txBody>
          </p:sp>
          <p:sp>
            <p:nvSpPr>
              <p:cNvPr id="14" name="TextBox 13"/>
              <p:cNvSpPr txBox="1"/>
              <p:nvPr/>
            </p:nvSpPr>
            <p:spPr>
              <a:xfrm>
                <a:off x="7216244" y="2978351"/>
                <a:ext cx="647700" cy="430887"/>
              </a:xfrm>
              <a:prstGeom prst="rect">
                <a:avLst/>
              </a:prstGeom>
              <a:noFill/>
            </p:spPr>
            <p:txBody>
              <a:bodyPr wrap="square" rtlCol="0">
                <a:spAutoFit/>
              </a:bodyPr>
              <a:lstStyle/>
              <a:p>
                <a:r>
                  <a:rPr lang="en-US" sz="1500" dirty="0">
                    <a:solidFill>
                      <a:srgbClr val="002060"/>
                    </a:solidFill>
                  </a:rPr>
                  <a:t>10</a:t>
                </a:r>
                <a:r>
                  <a:rPr lang="en-US" sz="1500" baseline="30000" dirty="0">
                    <a:solidFill>
                      <a:srgbClr val="002060"/>
                    </a:solidFill>
                  </a:rPr>
                  <a:t>8</a:t>
                </a:r>
              </a:p>
            </p:txBody>
          </p:sp>
          <p:sp>
            <p:nvSpPr>
              <p:cNvPr id="15" name="TextBox 14"/>
              <p:cNvSpPr txBox="1"/>
              <p:nvPr/>
            </p:nvSpPr>
            <p:spPr>
              <a:xfrm>
                <a:off x="8039100" y="2978351"/>
                <a:ext cx="647700" cy="430887"/>
              </a:xfrm>
              <a:prstGeom prst="rect">
                <a:avLst/>
              </a:prstGeom>
              <a:noFill/>
            </p:spPr>
            <p:txBody>
              <a:bodyPr wrap="square" rtlCol="0">
                <a:spAutoFit/>
              </a:bodyPr>
              <a:lstStyle/>
              <a:p>
                <a:r>
                  <a:rPr lang="en-US" sz="1500" dirty="0">
                    <a:solidFill>
                      <a:srgbClr val="002060"/>
                    </a:solidFill>
                  </a:rPr>
                  <a:t>10</a:t>
                </a:r>
                <a:r>
                  <a:rPr lang="en-US" sz="1500" baseline="30000" dirty="0">
                    <a:solidFill>
                      <a:srgbClr val="002060"/>
                    </a:solidFill>
                  </a:rPr>
                  <a:t>9</a:t>
                </a:r>
              </a:p>
            </p:txBody>
          </p:sp>
          <p:cxnSp>
            <p:nvCxnSpPr>
              <p:cNvPr id="16" name="Straight Connector 15"/>
              <p:cNvCxnSpPr/>
              <p:nvPr/>
            </p:nvCxnSpPr>
            <p:spPr bwMode="auto">
              <a:xfrm>
                <a:off x="922973" y="333375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1608773" y="333375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429139" y="3333749"/>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332955" y="333375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190048" y="3333748"/>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4999673" y="333375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5842636" y="3333747"/>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666548" y="333375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7471411" y="333375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8266748" y="333375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2" name="TextBox 31"/>
            <p:cNvSpPr txBox="1"/>
            <p:nvPr/>
          </p:nvSpPr>
          <p:spPr>
            <a:xfrm>
              <a:off x="7865651" y="3264143"/>
              <a:ext cx="1232723" cy="738664"/>
            </a:xfrm>
            <a:prstGeom prst="rect">
              <a:avLst/>
            </a:prstGeom>
            <a:noFill/>
          </p:spPr>
          <p:txBody>
            <a:bodyPr wrap="square" rtlCol="0">
              <a:spAutoFit/>
            </a:bodyPr>
            <a:lstStyle/>
            <a:p>
              <a:r>
                <a:rPr lang="en-US" sz="1500" b="1" dirty="0">
                  <a:solidFill>
                    <a:srgbClr val="002060"/>
                  </a:solidFill>
                </a:rPr>
                <a:t>Genome</a:t>
              </a:r>
            </a:p>
          </p:txBody>
        </p:sp>
        <p:sp>
          <p:nvSpPr>
            <p:cNvPr id="28" name="TextBox 27"/>
            <p:cNvSpPr txBox="1"/>
            <p:nvPr/>
          </p:nvSpPr>
          <p:spPr>
            <a:xfrm>
              <a:off x="484500" y="3341175"/>
              <a:ext cx="1524000" cy="1661993"/>
            </a:xfrm>
            <a:prstGeom prst="rect">
              <a:avLst/>
            </a:prstGeom>
            <a:noFill/>
          </p:spPr>
          <p:txBody>
            <a:bodyPr wrap="square" rtlCol="0">
              <a:spAutoFit/>
            </a:bodyPr>
            <a:lstStyle/>
            <a:p>
              <a:r>
                <a:rPr lang="en-US" sz="1500" b="1" dirty="0">
                  <a:solidFill>
                    <a:srgbClr val="363274"/>
                  </a:solidFill>
                </a:rPr>
                <a:t>Single Site</a:t>
              </a:r>
            </a:p>
            <a:p>
              <a:r>
                <a:rPr lang="en-US" sz="1500" dirty="0">
                  <a:solidFill>
                    <a:srgbClr val="363274"/>
                  </a:solidFill>
                </a:rPr>
                <a:t>(e.g., </a:t>
              </a:r>
              <a:r>
                <a:rPr lang="en-US" sz="1500" i="1" dirty="0">
                  <a:solidFill>
                    <a:srgbClr val="363274"/>
                  </a:solidFill>
                </a:rPr>
                <a:t>BRAF</a:t>
              </a:r>
              <a:r>
                <a:rPr lang="en-US" sz="1500" dirty="0">
                  <a:solidFill>
                    <a:srgbClr val="363274"/>
                  </a:solidFill>
                </a:rPr>
                <a:t>  codon 600)</a:t>
              </a:r>
            </a:p>
          </p:txBody>
        </p:sp>
        <p:sp>
          <p:nvSpPr>
            <p:cNvPr id="29" name="TextBox 28"/>
            <p:cNvSpPr txBox="1"/>
            <p:nvPr/>
          </p:nvSpPr>
          <p:spPr>
            <a:xfrm>
              <a:off x="2015931" y="3341177"/>
              <a:ext cx="1629207" cy="1354217"/>
            </a:xfrm>
            <a:prstGeom prst="rect">
              <a:avLst/>
            </a:prstGeom>
            <a:noFill/>
          </p:spPr>
          <p:txBody>
            <a:bodyPr wrap="square" rtlCol="0">
              <a:spAutoFit/>
            </a:bodyPr>
            <a:lstStyle/>
            <a:p>
              <a:r>
                <a:rPr lang="en-US" sz="1500" b="1" dirty="0">
                  <a:solidFill>
                    <a:srgbClr val="363274"/>
                  </a:solidFill>
                </a:rPr>
                <a:t>Partial Gene</a:t>
              </a:r>
            </a:p>
            <a:p>
              <a:r>
                <a:rPr lang="en-US" sz="1500" dirty="0">
                  <a:solidFill>
                    <a:srgbClr val="363274"/>
                  </a:solidFill>
                </a:rPr>
                <a:t>(e.g., </a:t>
              </a:r>
              <a:r>
                <a:rPr lang="en-US" sz="1500" i="1" dirty="0">
                  <a:solidFill>
                    <a:srgbClr val="363274"/>
                  </a:solidFill>
                </a:rPr>
                <a:t>EGFR</a:t>
              </a:r>
              <a:r>
                <a:rPr lang="en-US" sz="1500" dirty="0">
                  <a:solidFill>
                    <a:srgbClr val="363274"/>
                  </a:solidFill>
                </a:rPr>
                <a:t> TKD)</a:t>
              </a:r>
            </a:p>
          </p:txBody>
        </p:sp>
        <p:sp>
          <p:nvSpPr>
            <p:cNvPr id="30" name="TextBox 29"/>
            <p:cNvSpPr txBox="1"/>
            <p:nvPr/>
          </p:nvSpPr>
          <p:spPr>
            <a:xfrm>
              <a:off x="5097356" y="3633783"/>
              <a:ext cx="2374054" cy="738664"/>
            </a:xfrm>
            <a:prstGeom prst="rect">
              <a:avLst/>
            </a:prstGeom>
            <a:noFill/>
          </p:spPr>
          <p:txBody>
            <a:bodyPr wrap="square" rtlCol="0">
              <a:spAutoFit/>
            </a:bodyPr>
            <a:lstStyle/>
            <a:p>
              <a:r>
                <a:rPr lang="en-US" sz="1500" b="1" dirty="0">
                  <a:solidFill>
                    <a:srgbClr val="363274"/>
                  </a:solidFill>
                </a:rPr>
                <a:t>Comprehensive Panels</a:t>
              </a:r>
            </a:p>
          </p:txBody>
        </p:sp>
        <p:sp>
          <p:nvSpPr>
            <p:cNvPr id="31" name="TextBox 30"/>
            <p:cNvSpPr txBox="1"/>
            <p:nvPr/>
          </p:nvSpPr>
          <p:spPr>
            <a:xfrm>
              <a:off x="6892396" y="3289901"/>
              <a:ext cx="1146704" cy="430887"/>
            </a:xfrm>
            <a:prstGeom prst="rect">
              <a:avLst/>
            </a:prstGeom>
            <a:noFill/>
          </p:spPr>
          <p:txBody>
            <a:bodyPr wrap="square" rtlCol="0">
              <a:spAutoFit/>
            </a:bodyPr>
            <a:lstStyle/>
            <a:p>
              <a:r>
                <a:rPr lang="en-US" sz="1500" b="1" dirty="0">
                  <a:solidFill>
                    <a:srgbClr val="363274"/>
                  </a:solidFill>
                </a:rPr>
                <a:t>Exome</a:t>
              </a:r>
            </a:p>
          </p:txBody>
        </p:sp>
        <p:sp>
          <p:nvSpPr>
            <p:cNvPr id="33" name="TextBox 32"/>
            <p:cNvSpPr txBox="1"/>
            <p:nvPr/>
          </p:nvSpPr>
          <p:spPr>
            <a:xfrm>
              <a:off x="3687250" y="3341177"/>
              <a:ext cx="1634235" cy="738664"/>
            </a:xfrm>
            <a:prstGeom prst="rect">
              <a:avLst/>
            </a:prstGeom>
            <a:noFill/>
          </p:spPr>
          <p:txBody>
            <a:bodyPr wrap="square" rtlCol="0">
              <a:spAutoFit/>
            </a:bodyPr>
            <a:lstStyle/>
            <a:p>
              <a:r>
                <a:rPr lang="en-US" sz="1500" b="1" dirty="0">
                  <a:solidFill>
                    <a:srgbClr val="363274"/>
                  </a:solidFill>
                </a:rPr>
                <a:t>Hotspot panels</a:t>
              </a:r>
              <a:endParaRPr lang="en-US" sz="1500" dirty="0">
                <a:solidFill>
                  <a:srgbClr val="363274"/>
                </a:solidFill>
              </a:endParaRPr>
            </a:p>
          </p:txBody>
        </p:sp>
        <p:cxnSp>
          <p:nvCxnSpPr>
            <p:cNvPr id="37" name="Straight Connector 36"/>
            <p:cNvCxnSpPr/>
            <p:nvPr/>
          </p:nvCxnSpPr>
          <p:spPr bwMode="auto">
            <a:xfrm>
              <a:off x="1085427" y="2978351"/>
              <a:ext cx="90911" cy="2987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H="1">
              <a:off x="2608945" y="2978350"/>
              <a:ext cx="1" cy="2987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H="1">
              <a:off x="4248678" y="2987584"/>
              <a:ext cx="83733" cy="3535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5782152" y="2978351"/>
              <a:ext cx="60484" cy="6573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7060535" y="2968612"/>
              <a:ext cx="0" cy="372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a:endCxn id="32" idx="0"/>
            </p:cNvCxnSpPr>
            <p:nvPr/>
          </p:nvCxnSpPr>
          <p:spPr bwMode="auto">
            <a:xfrm>
              <a:off x="8266748" y="2987584"/>
              <a:ext cx="215265" cy="27656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 name="TextBox 2"/>
          <p:cNvSpPr txBox="1"/>
          <p:nvPr/>
        </p:nvSpPr>
        <p:spPr>
          <a:xfrm>
            <a:off x="2411730" y="3498463"/>
            <a:ext cx="4463415" cy="646331"/>
          </a:xfrm>
          <a:prstGeom prst="rect">
            <a:avLst/>
          </a:prstGeom>
          <a:noFill/>
          <a:ln>
            <a:solidFill>
              <a:srgbClr val="FF0000"/>
            </a:solidFill>
          </a:ln>
        </p:spPr>
        <p:txBody>
          <a:bodyPr wrap="square" rtlCol="0">
            <a:spAutoFit/>
          </a:bodyPr>
          <a:lstStyle/>
          <a:p>
            <a:pPr algn="ctr"/>
            <a:r>
              <a:rPr lang="en-US" dirty="0">
                <a:solidFill>
                  <a:srgbClr val="363274"/>
                </a:solidFill>
              </a:rPr>
              <a:t>Comprehensive panels are more likely to provide clues about germline mutations</a:t>
            </a:r>
          </a:p>
        </p:txBody>
      </p:sp>
      <p:sp>
        <p:nvSpPr>
          <p:cNvPr id="41" name="TextBox 5"/>
          <p:cNvSpPr txBox="1">
            <a:spLocks noChangeArrowheads="1"/>
          </p:cNvSpPr>
          <p:nvPr/>
        </p:nvSpPr>
        <p:spPr bwMode="auto">
          <a:xfrm>
            <a:off x="628650" y="4236583"/>
            <a:ext cx="487476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r>
              <a:rPr lang="en-US" altLang="en-US" sz="675" b="0" dirty="0">
                <a:solidFill>
                  <a:srgbClr val="363274"/>
                </a:solidFill>
                <a:latin typeface="Arial"/>
                <a:ea typeface="Calibri" charset="0"/>
                <a:cs typeface="Arial"/>
              </a:rPr>
              <a:t>TKD = tyrosine kinase domain.</a:t>
            </a:r>
          </a:p>
        </p:txBody>
      </p:sp>
    </p:spTree>
    <p:extLst>
      <p:ext uri="{BB962C8B-B14F-4D97-AF65-F5344CB8AC3E}">
        <p14:creationId xmlns:p14="http://schemas.microsoft.com/office/powerpoint/2010/main" val="33421512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Same Genes, Different Uses</a:t>
            </a:r>
          </a:p>
        </p:txBody>
      </p:sp>
      <p:graphicFrame>
        <p:nvGraphicFramePr>
          <p:cNvPr id="4" name="Content Placeholder 3"/>
          <p:cNvGraphicFramePr>
            <a:graphicFrameLocks noGrp="1"/>
          </p:cNvGraphicFramePr>
          <p:nvPr>
            <p:ph idx="1"/>
            <p:extLst/>
          </p:nvPr>
        </p:nvGraphicFramePr>
        <p:xfrm>
          <a:off x="628651" y="1369219"/>
          <a:ext cx="7886286" cy="2475267"/>
        </p:xfrm>
        <a:graphic>
          <a:graphicData uri="http://schemas.openxmlformats.org/drawingml/2006/table">
            <a:tbl>
              <a:tblPr firstRow="1" bandRow="1">
                <a:tableStyleId>{E8B1032C-EA38-4F05-BA0D-38AFFFC7BED3}</a:tableStyleId>
              </a:tblPr>
              <a:tblGrid>
                <a:gridCol w="1568882">
                  <a:extLst>
                    <a:ext uri="{9D8B030D-6E8A-4147-A177-3AD203B41FA5}">
                      <a16:colId xmlns:a16="http://schemas.microsoft.com/office/drawing/2014/main" val="20000"/>
                    </a:ext>
                  </a:extLst>
                </a:gridCol>
                <a:gridCol w="3267422">
                  <a:extLst>
                    <a:ext uri="{9D8B030D-6E8A-4147-A177-3AD203B41FA5}">
                      <a16:colId xmlns:a16="http://schemas.microsoft.com/office/drawing/2014/main" val="20001"/>
                    </a:ext>
                  </a:extLst>
                </a:gridCol>
                <a:gridCol w="3049982">
                  <a:extLst>
                    <a:ext uri="{9D8B030D-6E8A-4147-A177-3AD203B41FA5}">
                      <a16:colId xmlns:a16="http://schemas.microsoft.com/office/drawing/2014/main" val="20002"/>
                    </a:ext>
                  </a:extLst>
                </a:gridCol>
              </a:tblGrid>
              <a:tr h="320716">
                <a:tc>
                  <a:txBody>
                    <a:bodyPr/>
                    <a:lstStyle/>
                    <a:p>
                      <a:r>
                        <a:rPr lang="en-US" sz="1500" dirty="0">
                          <a:solidFill>
                            <a:srgbClr val="002060"/>
                          </a:solidFill>
                        </a:rPr>
                        <a:t>Gene</a:t>
                      </a:r>
                    </a:p>
                  </a:txBody>
                  <a:tcPr marL="82311" marR="82311" marT="34290" marB="34290"/>
                </a:tc>
                <a:tc>
                  <a:txBody>
                    <a:bodyPr/>
                    <a:lstStyle/>
                    <a:p>
                      <a:r>
                        <a:rPr lang="en-US" sz="1500" dirty="0">
                          <a:solidFill>
                            <a:srgbClr val="002060"/>
                          </a:solidFill>
                        </a:rPr>
                        <a:t>Somatic Use</a:t>
                      </a:r>
                    </a:p>
                  </a:txBody>
                  <a:tcPr marL="82311" marR="82311" marT="34290" marB="34290"/>
                </a:tc>
                <a:tc>
                  <a:txBody>
                    <a:bodyPr/>
                    <a:lstStyle/>
                    <a:p>
                      <a:r>
                        <a:rPr lang="en-US" sz="1500" dirty="0">
                          <a:solidFill>
                            <a:srgbClr val="002060"/>
                          </a:solidFill>
                        </a:rPr>
                        <a:t>Germline</a:t>
                      </a:r>
                      <a:r>
                        <a:rPr lang="en-US" sz="1500" baseline="0" dirty="0">
                          <a:solidFill>
                            <a:srgbClr val="002060"/>
                          </a:solidFill>
                        </a:rPr>
                        <a:t> Use</a:t>
                      </a:r>
                      <a:endParaRPr lang="en-US" sz="1500" dirty="0">
                        <a:solidFill>
                          <a:srgbClr val="002060"/>
                        </a:solidFill>
                      </a:endParaRPr>
                    </a:p>
                  </a:txBody>
                  <a:tcPr marL="82311" marR="82311" marT="34290" marB="34290"/>
                </a:tc>
                <a:extLst>
                  <a:ext uri="{0D108BD9-81ED-4DB2-BD59-A6C34878D82A}">
                    <a16:rowId xmlns:a16="http://schemas.microsoft.com/office/drawing/2014/main" val="10000"/>
                  </a:ext>
                </a:extLst>
              </a:tr>
              <a:tr h="518079">
                <a:tc>
                  <a:txBody>
                    <a:bodyPr/>
                    <a:lstStyle/>
                    <a:p>
                      <a:r>
                        <a:rPr lang="en-US" sz="1100" dirty="0">
                          <a:solidFill>
                            <a:srgbClr val="002060"/>
                          </a:solidFill>
                        </a:rPr>
                        <a:t>MLH1,</a:t>
                      </a:r>
                      <a:r>
                        <a:rPr lang="en-US" sz="1100" baseline="0" dirty="0">
                          <a:solidFill>
                            <a:srgbClr val="002060"/>
                          </a:solidFill>
                        </a:rPr>
                        <a:t>MSH2, MSH6,PMS2</a:t>
                      </a:r>
                      <a:endParaRPr lang="en-US" sz="1100" i="1" dirty="0">
                        <a:solidFill>
                          <a:srgbClr val="002060"/>
                        </a:solidFill>
                      </a:endParaRPr>
                    </a:p>
                  </a:txBody>
                  <a:tcPr marL="82311" marR="82311" marT="34290" marB="34290"/>
                </a:tc>
                <a:tc>
                  <a:txBody>
                    <a:bodyPr/>
                    <a:lstStyle/>
                    <a:p>
                      <a:r>
                        <a:rPr lang="en-US" sz="1100" dirty="0">
                          <a:solidFill>
                            <a:srgbClr val="002060"/>
                          </a:solidFill>
                        </a:rPr>
                        <a:t>Help with MSI status for prognosis</a:t>
                      </a:r>
                      <a:r>
                        <a:rPr lang="en-US" sz="1100" baseline="0" dirty="0">
                          <a:solidFill>
                            <a:srgbClr val="002060"/>
                          </a:solidFill>
                        </a:rPr>
                        <a:t> and therapy</a:t>
                      </a:r>
                      <a:endParaRPr lang="en-US" sz="1100" dirty="0">
                        <a:solidFill>
                          <a:srgbClr val="002060"/>
                        </a:solidFill>
                      </a:endParaRPr>
                    </a:p>
                  </a:txBody>
                  <a:tcPr marL="82311" marR="82311" marT="34290" marB="34290"/>
                </a:tc>
                <a:tc>
                  <a:txBody>
                    <a:bodyPr/>
                    <a:lstStyle/>
                    <a:p>
                      <a:r>
                        <a:rPr lang="en-US" sz="1100" dirty="0">
                          <a:solidFill>
                            <a:srgbClr val="002060"/>
                          </a:solidFill>
                        </a:rPr>
                        <a:t>Lynch syndrome</a:t>
                      </a:r>
                    </a:p>
                  </a:txBody>
                  <a:tcPr marL="82311" marR="82311" marT="34290" marB="34290"/>
                </a:tc>
                <a:extLst>
                  <a:ext uri="{0D108BD9-81ED-4DB2-BD59-A6C34878D82A}">
                    <a16:rowId xmlns:a16="http://schemas.microsoft.com/office/drawing/2014/main" val="10001"/>
                  </a:ext>
                </a:extLst>
              </a:tr>
              <a:tr h="518079">
                <a:tc>
                  <a:txBody>
                    <a:bodyPr/>
                    <a:lstStyle/>
                    <a:p>
                      <a:r>
                        <a:rPr lang="en-US" sz="1100" dirty="0">
                          <a:solidFill>
                            <a:srgbClr val="002060"/>
                          </a:solidFill>
                        </a:rPr>
                        <a:t>CDH1</a:t>
                      </a:r>
                      <a:endParaRPr lang="en-US" sz="1100" i="1" dirty="0">
                        <a:solidFill>
                          <a:srgbClr val="002060"/>
                        </a:solidFill>
                      </a:endParaRPr>
                    </a:p>
                  </a:txBody>
                  <a:tcPr marL="82311" marR="82311" marT="34290" marB="34290"/>
                </a:tc>
                <a:tc>
                  <a:txBody>
                    <a:bodyPr/>
                    <a:lstStyle/>
                    <a:p>
                      <a:r>
                        <a:rPr lang="en-US" sz="1100" dirty="0">
                          <a:solidFill>
                            <a:srgbClr val="002060"/>
                          </a:solidFill>
                        </a:rPr>
                        <a:t>Aid</a:t>
                      </a:r>
                      <a:r>
                        <a:rPr lang="en-US" sz="1100" baseline="0" dirty="0">
                          <a:solidFill>
                            <a:srgbClr val="002060"/>
                          </a:solidFill>
                        </a:rPr>
                        <a:t> with diagnosis</a:t>
                      </a:r>
                      <a:endParaRPr lang="en-US" sz="1100" dirty="0">
                        <a:solidFill>
                          <a:srgbClr val="002060"/>
                        </a:solidFill>
                      </a:endParaRPr>
                    </a:p>
                  </a:txBody>
                  <a:tcPr marL="82311" marR="82311" marT="34290" marB="34290"/>
                </a:tc>
                <a:tc>
                  <a:txBody>
                    <a:bodyPr/>
                    <a:lstStyle/>
                    <a:p>
                      <a:r>
                        <a:rPr lang="en-US" sz="1100" dirty="0">
                          <a:solidFill>
                            <a:srgbClr val="002060"/>
                          </a:solidFill>
                        </a:rPr>
                        <a:t>Hereditary diffuse gastric cancer</a:t>
                      </a:r>
                    </a:p>
                  </a:txBody>
                  <a:tcPr marL="82311" marR="82311" marT="34290" marB="34290"/>
                </a:tc>
                <a:extLst>
                  <a:ext uri="{0D108BD9-81ED-4DB2-BD59-A6C34878D82A}">
                    <a16:rowId xmlns:a16="http://schemas.microsoft.com/office/drawing/2014/main" val="10002"/>
                  </a:ext>
                </a:extLst>
              </a:tr>
              <a:tr h="300157">
                <a:tc>
                  <a:txBody>
                    <a:bodyPr/>
                    <a:lstStyle/>
                    <a:p>
                      <a:r>
                        <a:rPr lang="en-US" sz="1100" dirty="0">
                          <a:solidFill>
                            <a:srgbClr val="002060"/>
                          </a:solidFill>
                        </a:rPr>
                        <a:t>PTEN</a:t>
                      </a:r>
                      <a:endParaRPr lang="en-US" sz="1100" i="1" dirty="0">
                        <a:solidFill>
                          <a:srgbClr val="002060"/>
                        </a:solidFill>
                      </a:endParaRPr>
                    </a:p>
                  </a:txBody>
                  <a:tcPr marL="82311" marR="82311" marT="34290" marB="34290"/>
                </a:tc>
                <a:tc>
                  <a:txBody>
                    <a:bodyPr/>
                    <a:lstStyle/>
                    <a:p>
                      <a:r>
                        <a:rPr lang="en-US" sz="1100" dirty="0">
                          <a:solidFill>
                            <a:srgbClr val="002060"/>
                          </a:solidFill>
                        </a:rPr>
                        <a:t>Treatment and prognosis</a:t>
                      </a:r>
                    </a:p>
                  </a:txBody>
                  <a:tcPr marL="82311" marR="82311"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rPr>
                        <a:t>Cowden</a:t>
                      </a:r>
                      <a:r>
                        <a:rPr lang="en-US" sz="1100" baseline="0" dirty="0">
                          <a:solidFill>
                            <a:srgbClr val="002060"/>
                          </a:solidFill>
                        </a:rPr>
                        <a:t> syndrome</a:t>
                      </a:r>
                      <a:endParaRPr lang="en-US" sz="1100" dirty="0">
                        <a:solidFill>
                          <a:srgbClr val="002060"/>
                        </a:solidFill>
                      </a:endParaRPr>
                    </a:p>
                  </a:txBody>
                  <a:tcPr marL="82311" marR="82311" marT="34290" marB="34290"/>
                </a:tc>
                <a:extLst>
                  <a:ext uri="{0D108BD9-81ED-4DB2-BD59-A6C34878D82A}">
                    <a16:rowId xmlns:a16="http://schemas.microsoft.com/office/drawing/2014/main" val="10003"/>
                  </a:ext>
                </a:extLst>
              </a:tr>
              <a:tr h="300157">
                <a:tc>
                  <a:txBody>
                    <a:bodyPr/>
                    <a:lstStyle/>
                    <a:p>
                      <a:r>
                        <a:rPr lang="en-US" sz="1100" dirty="0">
                          <a:solidFill>
                            <a:srgbClr val="002060"/>
                          </a:solidFill>
                        </a:rPr>
                        <a:t>TP53</a:t>
                      </a:r>
                      <a:endParaRPr lang="en-US" sz="1100" i="1" dirty="0">
                        <a:solidFill>
                          <a:srgbClr val="002060"/>
                        </a:solidFill>
                      </a:endParaRPr>
                    </a:p>
                  </a:txBody>
                  <a:tcPr marL="82311" marR="82311" marT="34290" marB="34290"/>
                </a:tc>
                <a:tc>
                  <a:txBody>
                    <a:bodyPr/>
                    <a:lstStyle/>
                    <a:p>
                      <a:r>
                        <a:rPr lang="en-US" sz="1100" dirty="0">
                          <a:solidFill>
                            <a:srgbClr val="002060"/>
                          </a:solidFill>
                        </a:rPr>
                        <a:t>Prognosis in some cancers</a:t>
                      </a:r>
                    </a:p>
                  </a:txBody>
                  <a:tcPr marL="82311" marR="82311" marT="34290" marB="34290"/>
                </a:tc>
                <a:tc>
                  <a:txBody>
                    <a:bodyPr/>
                    <a:lstStyle/>
                    <a:p>
                      <a:r>
                        <a:rPr lang="en-US" sz="1100" dirty="0">
                          <a:solidFill>
                            <a:srgbClr val="002060"/>
                          </a:solidFill>
                        </a:rPr>
                        <a:t>Li</a:t>
                      </a:r>
                      <a:r>
                        <a:rPr lang="en-US" sz="1100" baseline="0" dirty="0">
                          <a:solidFill>
                            <a:srgbClr val="002060"/>
                          </a:solidFill>
                        </a:rPr>
                        <a:t>-Fraumeni syndrome</a:t>
                      </a:r>
                      <a:endParaRPr lang="en-US" sz="1100" dirty="0">
                        <a:solidFill>
                          <a:srgbClr val="002060"/>
                        </a:solidFill>
                      </a:endParaRPr>
                    </a:p>
                  </a:txBody>
                  <a:tcPr marL="82311" marR="82311" marT="34290" marB="34290"/>
                </a:tc>
                <a:extLst>
                  <a:ext uri="{0D108BD9-81ED-4DB2-BD59-A6C34878D82A}">
                    <a16:rowId xmlns:a16="http://schemas.microsoft.com/office/drawing/2014/main" val="10004"/>
                  </a:ext>
                </a:extLst>
              </a:tr>
              <a:tr h="518079">
                <a:tc>
                  <a:txBody>
                    <a:bodyPr/>
                    <a:lstStyle/>
                    <a:p>
                      <a:r>
                        <a:rPr lang="en-US" sz="1100" dirty="0">
                          <a:solidFill>
                            <a:srgbClr val="002060"/>
                          </a:solidFill>
                        </a:rPr>
                        <a:t>BRCA1/2</a:t>
                      </a:r>
                      <a:endParaRPr lang="en-US" sz="1100" i="1" dirty="0">
                        <a:solidFill>
                          <a:srgbClr val="002060"/>
                        </a:solidFill>
                      </a:endParaRPr>
                    </a:p>
                  </a:txBody>
                  <a:tcPr marL="82311" marR="82311" marT="34290" marB="34290"/>
                </a:tc>
                <a:tc>
                  <a:txBody>
                    <a:bodyPr/>
                    <a:lstStyle/>
                    <a:p>
                      <a:r>
                        <a:rPr lang="en-US" sz="1100" dirty="0">
                          <a:solidFill>
                            <a:srgbClr val="002060"/>
                          </a:solidFill>
                        </a:rPr>
                        <a:t>PARP</a:t>
                      </a:r>
                      <a:r>
                        <a:rPr lang="en-US" sz="1100" baseline="0" dirty="0">
                          <a:solidFill>
                            <a:srgbClr val="002060"/>
                          </a:solidFill>
                        </a:rPr>
                        <a:t> inhibitors, platinum therapy</a:t>
                      </a:r>
                      <a:endParaRPr lang="en-US" sz="1100" dirty="0">
                        <a:solidFill>
                          <a:srgbClr val="002060"/>
                        </a:solidFill>
                      </a:endParaRPr>
                    </a:p>
                  </a:txBody>
                  <a:tcPr marL="82311" marR="82311" marT="34290" marB="34290"/>
                </a:tc>
                <a:tc>
                  <a:txBody>
                    <a:bodyPr/>
                    <a:lstStyle/>
                    <a:p>
                      <a:r>
                        <a:rPr lang="en-US" sz="1100" dirty="0">
                          <a:solidFill>
                            <a:srgbClr val="002060"/>
                          </a:solidFill>
                        </a:rPr>
                        <a:t>Hereditary</a:t>
                      </a:r>
                      <a:r>
                        <a:rPr lang="en-US" sz="1100" baseline="0" dirty="0">
                          <a:solidFill>
                            <a:srgbClr val="002060"/>
                          </a:solidFill>
                        </a:rPr>
                        <a:t> breast/ovarian cancer</a:t>
                      </a:r>
                      <a:endParaRPr lang="en-US" sz="1100" dirty="0">
                        <a:solidFill>
                          <a:srgbClr val="002060"/>
                        </a:solidFill>
                      </a:endParaRPr>
                    </a:p>
                  </a:txBody>
                  <a:tcPr marL="82311" marR="82311" marT="34290" marB="34290"/>
                </a:tc>
                <a:extLst>
                  <a:ext uri="{0D108BD9-81ED-4DB2-BD59-A6C34878D82A}">
                    <a16:rowId xmlns:a16="http://schemas.microsoft.com/office/drawing/2014/main" val="10005"/>
                  </a:ext>
                </a:extLst>
              </a:tr>
            </a:tbl>
          </a:graphicData>
        </a:graphic>
      </p:graphicFrame>
      <p:sp>
        <p:nvSpPr>
          <p:cNvPr id="5" name="TextBox 5"/>
          <p:cNvSpPr txBox="1">
            <a:spLocks noChangeArrowheads="1"/>
          </p:cNvSpPr>
          <p:nvPr/>
        </p:nvSpPr>
        <p:spPr bwMode="auto">
          <a:xfrm>
            <a:off x="628650" y="4236583"/>
            <a:ext cx="487476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r>
              <a:rPr lang="en-US" altLang="en-US" sz="675" b="0" dirty="0">
                <a:solidFill>
                  <a:srgbClr val="363274"/>
                </a:solidFill>
                <a:latin typeface="Arial"/>
                <a:ea typeface="Calibri" charset="0"/>
                <a:cs typeface="Arial"/>
              </a:rPr>
              <a:t>MSI = microsatellite instability.</a:t>
            </a:r>
          </a:p>
        </p:txBody>
      </p:sp>
    </p:spTree>
    <p:extLst>
      <p:ext uri="{BB962C8B-B14F-4D97-AF65-F5344CB8AC3E}">
        <p14:creationId xmlns:p14="http://schemas.microsoft.com/office/powerpoint/2010/main" val="14276332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Clues to Suspecting a Germline Mutation*</a:t>
            </a:r>
          </a:p>
        </p:txBody>
      </p:sp>
      <p:sp>
        <p:nvSpPr>
          <p:cNvPr id="3" name="Content Placeholder 2"/>
          <p:cNvSpPr>
            <a:spLocks noGrp="1"/>
          </p:cNvSpPr>
          <p:nvPr>
            <p:ph idx="1"/>
          </p:nvPr>
        </p:nvSpPr>
        <p:spPr/>
        <p:txBody>
          <a:bodyPr/>
          <a:lstStyle/>
          <a:p>
            <a:pPr>
              <a:lnSpc>
                <a:spcPct val="100000"/>
              </a:lnSpc>
            </a:pPr>
            <a:r>
              <a:rPr lang="en-US" sz="2100" dirty="0"/>
              <a:t>Clinical and family history, and screening tests</a:t>
            </a:r>
          </a:p>
          <a:p>
            <a:pPr>
              <a:lnSpc>
                <a:spcPct val="100000"/>
              </a:lnSpc>
            </a:pPr>
            <a:r>
              <a:rPr lang="en-US" sz="2100" dirty="0"/>
              <a:t>Mutation known to be germline in some cases</a:t>
            </a:r>
          </a:p>
          <a:p>
            <a:pPr>
              <a:lnSpc>
                <a:spcPct val="100000"/>
              </a:lnSpc>
            </a:pPr>
            <a:r>
              <a:rPr lang="en-US" sz="2100" dirty="0"/>
              <a:t>Variant allele fraction</a:t>
            </a:r>
          </a:p>
        </p:txBody>
      </p:sp>
      <p:sp>
        <p:nvSpPr>
          <p:cNvPr id="4" name="TextBox 3"/>
          <p:cNvSpPr txBox="1"/>
          <p:nvPr/>
        </p:nvSpPr>
        <p:spPr>
          <a:xfrm>
            <a:off x="2103121" y="4076669"/>
            <a:ext cx="4482389" cy="369332"/>
          </a:xfrm>
          <a:prstGeom prst="rect">
            <a:avLst/>
          </a:prstGeom>
          <a:noFill/>
          <a:ln>
            <a:solidFill>
              <a:srgbClr val="FF0000"/>
            </a:solidFill>
          </a:ln>
        </p:spPr>
        <p:txBody>
          <a:bodyPr wrap="square" rtlCol="0">
            <a:spAutoFit/>
          </a:bodyPr>
          <a:lstStyle/>
          <a:p>
            <a:pPr algn="ctr"/>
            <a:r>
              <a:rPr lang="en-US" dirty="0">
                <a:solidFill>
                  <a:srgbClr val="002060"/>
                </a:solidFill>
              </a:rPr>
              <a:t>*Assuming tumor-only sequencing</a:t>
            </a:r>
          </a:p>
        </p:txBody>
      </p:sp>
    </p:spTree>
    <p:extLst>
      <p:ext uri="{BB962C8B-B14F-4D97-AF65-F5344CB8AC3E}">
        <p14:creationId xmlns:p14="http://schemas.microsoft.com/office/powerpoint/2010/main" val="26034742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Clinical and Family History Are the Most Important</a:t>
            </a:r>
          </a:p>
        </p:txBody>
      </p:sp>
      <p:sp>
        <p:nvSpPr>
          <p:cNvPr id="2" name="Content Placeholder 1"/>
          <p:cNvSpPr>
            <a:spLocks noGrp="1"/>
          </p:cNvSpPr>
          <p:nvPr>
            <p:ph idx="1"/>
          </p:nvPr>
        </p:nvSpPr>
        <p:spPr/>
        <p:txBody>
          <a:bodyPr>
            <a:normAutofit fontScale="85000" lnSpcReduction="20000"/>
          </a:bodyPr>
          <a:lstStyle/>
          <a:p>
            <a:pPr>
              <a:lnSpc>
                <a:spcPct val="110000"/>
              </a:lnSpc>
            </a:pPr>
            <a:r>
              <a:rPr lang="en-US" dirty="0"/>
              <a:t>Does the patient’s personal and family history match the gene in which you found a mutation?</a:t>
            </a:r>
          </a:p>
          <a:p>
            <a:pPr lvl="1">
              <a:lnSpc>
                <a:spcPct val="110000"/>
              </a:lnSpc>
            </a:pPr>
            <a:r>
              <a:rPr lang="en-US" dirty="0"/>
              <a:t>For example, mutations in Lynch syndrome genes: should see colorectal, endometrial, gastric, and ovarian cancers</a:t>
            </a:r>
          </a:p>
          <a:p>
            <a:pPr lvl="1">
              <a:lnSpc>
                <a:spcPct val="110000"/>
              </a:lnSpc>
            </a:pPr>
            <a:r>
              <a:rPr lang="en-US" dirty="0"/>
              <a:t>Multiple primaries = more likely to be hereditary</a:t>
            </a:r>
          </a:p>
          <a:p>
            <a:pPr lvl="1">
              <a:lnSpc>
                <a:spcPct val="110000"/>
              </a:lnSpc>
            </a:pPr>
            <a:r>
              <a:rPr lang="en-US" dirty="0"/>
              <a:t>Early-onset cancer = more likely to be hereditary</a:t>
            </a:r>
          </a:p>
          <a:p>
            <a:pPr>
              <a:lnSpc>
                <a:spcPct val="110000"/>
              </a:lnSpc>
            </a:pPr>
            <a:r>
              <a:rPr lang="en-US" dirty="0"/>
              <a:t>APC gene is mutated in virtually ALL colorectal cancers</a:t>
            </a:r>
          </a:p>
          <a:p>
            <a:pPr lvl="1">
              <a:lnSpc>
                <a:spcPct val="110000"/>
              </a:lnSpc>
            </a:pPr>
            <a:r>
              <a:rPr lang="en-US" dirty="0"/>
              <a:t>Do not refer unless I1307K Jewish founder mutation or polyposis</a:t>
            </a:r>
          </a:p>
          <a:p>
            <a:pPr>
              <a:lnSpc>
                <a:spcPct val="110000"/>
              </a:lnSpc>
            </a:pPr>
            <a:r>
              <a:rPr lang="en-US" dirty="0"/>
              <a:t>TP53 gene is mutated in virtually ALL cancers</a:t>
            </a:r>
          </a:p>
          <a:p>
            <a:pPr lvl="1">
              <a:lnSpc>
                <a:spcPct val="110000"/>
              </a:lnSpc>
            </a:pPr>
            <a:r>
              <a:rPr lang="en-US" dirty="0"/>
              <a:t>Do not refer unless personal and family history is suspicious for Li-Fraumeni syndrome</a:t>
            </a:r>
          </a:p>
        </p:txBody>
      </p:sp>
      <p:sp>
        <p:nvSpPr>
          <p:cNvPr id="3" name="Slide Number Placeholder 2"/>
          <p:cNvSpPr>
            <a:spLocks noGrp="1"/>
          </p:cNvSpPr>
          <p:nvPr>
            <p:ph type="sldNum" sz="quarter" idx="4294967295"/>
          </p:nvPr>
        </p:nvSpPr>
        <p:spPr>
          <a:xfrm>
            <a:off x="7086600" y="4767263"/>
            <a:ext cx="2057400" cy="273844"/>
          </a:xfrm>
        </p:spPr>
        <p:txBody>
          <a:bodyPr/>
          <a:lstStyle/>
          <a:p>
            <a:fld id="{3C956E73-2E7A-40C4-98E5-5009DBC8D49F}" type="slidenum">
              <a:rPr lang="en-US" smtClean="0"/>
              <a:pPr/>
              <a:t>15</a:t>
            </a:fld>
            <a:endParaRPr lang="en-US" dirty="0"/>
          </a:p>
        </p:txBody>
      </p:sp>
    </p:spTree>
    <p:extLst>
      <p:ext uri="{BB962C8B-B14F-4D97-AF65-F5344CB8AC3E}">
        <p14:creationId xmlns:p14="http://schemas.microsoft.com/office/powerpoint/2010/main" val="30610210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Mutation Is Known to Be Germline in Some Cases</a:t>
            </a:r>
          </a:p>
        </p:txBody>
      </p:sp>
      <p:sp>
        <p:nvSpPr>
          <p:cNvPr id="2" name="Content Placeholder 1"/>
          <p:cNvSpPr>
            <a:spLocks noGrp="1"/>
          </p:cNvSpPr>
          <p:nvPr>
            <p:ph idx="1"/>
          </p:nvPr>
        </p:nvSpPr>
        <p:spPr/>
        <p:txBody>
          <a:bodyPr>
            <a:normAutofit fontScale="92500" lnSpcReduction="20000"/>
          </a:bodyPr>
          <a:lstStyle/>
          <a:p>
            <a:pPr>
              <a:lnSpc>
                <a:spcPct val="110000"/>
              </a:lnSpc>
            </a:pPr>
            <a:r>
              <a:rPr lang="en-US" dirty="0"/>
              <a:t>Jewish founder mutations	</a:t>
            </a:r>
          </a:p>
          <a:p>
            <a:pPr lvl="1">
              <a:lnSpc>
                <a:spcPct val="110000"/>
              </a:lnSpc>
            </a:pPr>
            <a:r>
              <a:rPr lang="en-US" dirty="0"/>
              <a:t>c.6174delT in BRCA2 aka c.5946delT or p.S1982fs*22</a:t>
            </a:r>
          </a:p>
          <a:p>
            <a:pPr lvl="1">
              <a:lnSpc>
                <a:spcPct val="110000"/>
              </a:lnSpc>
            </a:pPr>
            <a:r>
              <a:rPr lang="en-US" dirty="0"/>
              <a:t>c.185delAG in BRCA1 aka c.68_69delAG</a:t>
            </a:r>
          </a:p>
          <a:p>
            <a:pPr lvl="1">
              <a:lnSpc>
                <a:spcPct val="110000"/>
              </a:lnSpc>
            </a:pPr>
            <a:r>
              <a:rPr lang="en-US" dirty="0"/>
              <a:t>c.5382insC in BRCA1 aka c.5266dupC</a:t>
            </a:r>
          </a:p>
          <a:p>
            <a:pPr lvl="1">
              <a:lnSpc>
                <a:spcPct val="110000"/>
              </a:lnSpc>
            </a:pPr>
            <a:r>
              <a:rPr lang="en-US" dirty="0"/>
              <a:t>p.I1307K in APC</a:t>
            </a:r>
          </a:p>
          <a:p>
            <a:pPr lvl="1">
              <a:lnSpc>
                <a:spcPct val="110000"/>
              </a:lnSpc>
            </a:pPr>
            <a:r>
              <a:rPr lang="en-US" dirty="0"/>
              <a:t>p.A636P in MSH2</a:t>
            </a:r>
          </a:p>
          <a:p>
            <a:pPr>
              <a:lnSpc>
                <a:spcPct val="110000"/>
              </a:lnSpc>
            </a:pPr>
            <a:r>
              <a:rPr lang="en-US" dirty="0"/>
              <a:t>Common mutations </a:t>
            </a:r>
          </a:p>
          <a:p>
            <a:pPr lvl="1">
              <a:lnSpc>
                <a:spcPct val="110000"/>
              </a:lnSpc>
            </a:pPr>
            <a:r>
              <a:rPr lang="en-US" dirty="0"/>
              <a:t>c.942+3 a&gt;t in MSH2</a:t>
            </a:r>
          </a:p>
          <a:p>
            <a:pPr lvl="1">
              <a:lnSpc>
                <a:spcPct val="110000"/>
              </a:lnSpc>
            </a:pPr>
            <a:r>
              <a:rPr lang="en-US" dirty="0"/>
              <a:t>c.3261dupC in MSH6</a:t>
            </a:r>
          </a:p>
          <a:p>
            <a:pPr lvl="1">
              <a:lnSpc>
                <a:spcPct val="110000"/>
              </a:lnSpc>
            </a:pPr>
            <a:r>
              <a:rPr lang="en-US" dirty="0"/>
              <a:t>c.181T&gt;G in BRCA1 aka p.C61G</a:t>
            </a:r>
          </a:p>
          <a:p>
            <a:pPr lvl="1">
              <a:lnSpc>
                <a:spcPct val="110000"/>
              </a:lnSpc>
            </a:pPr>
            <a:endParaRPr lang="en-US" dirty="0"/>
          </a:p>
        </p:txBody>
      </p:sp>
      <p:sp>
        <p:nvSpPr>
          <p:cNvPr id="3" name="Slide Number Placeholder 2"/>
          <p:cNvSpPr>
            <a:spLocks noGrp="1"/>
          </p:cNvSpPr>
          <p:nvPr>
            <p:ph type="sldNum" sz="quarter" idx="4294967295"/>
          </p:nvPr>
        </p:nvSpPr>
        <p:spPr>
          <a:xfrm>
            <a:off x="7086600" y="4767263"/>
            <a:ext cx="2057400" cy="273844"/>
          </a:xfrm>
        </p:spPr>
        <p:txBody>
          <a:bodyPr/>
          <a:lstStyle/>
          <a:p>
            <a:fld id="{3C956E73-2E7A-40C4-98E5-5009DBC8D49F}" type="slidenum">
              <a:rPr lang="en-US" smtClean="0"/>
              <a:pPr/>
              <a:t>16</a:t>
            </a:fld>
            <a:endParaRPr lang="en-US" dirty="0"/>
          </a:p>
        </p:txBody>
      </p:sp>
    </p:spTree>
    <p:extLst>
      <p:ext uri="{BB962C8B-B14F-4D97-AF65-F5344CB8AC3E}">
        <p14:creationId xmlns:p14="http://schemas.microsoft.com/office/powerpoint/2010/main" val="16602008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Variant Allele Fraction</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What percentage of the cells tested have the mutation in them?</a:t>
            </a:r>
          </a:p>
          <a:p>
            <a:pPr>
              <a:lnSpc>
                <a:spcPct val="120000"/>
              </a:lnSpc>
            </a:pPr>
            <a:r>
              <a:rPr lang="en-US" dirty="0"/>
              <a:t>Germline mutations often ~50%</a:t>
            </a:r>
          </a:p>
          <a:p>
            <a:pPr lvl="1">
              <a:lnSpc>
                <a:spcPct val="120000"/>
              </a:lnSpc>
            </a:pPr>
            <a:r>
              <a:rPr lang="en-US" dirty="0"/>
              <a:t>Can be higher if loss of heterozygosity</a:t>
            </a:r>
          </a:p>
          <a:p>
            <a:pPr lvl="1">
              <a:lnSpc>
                <a:spcPct val="120000"/>
              </a:lnSpc>
            </a:pPr>
            <a:r>
              <a:rPr lang="en-US" dirty="0"/>
              <a:t>Can be lower for indel mutations</a:t>
            </a:r>
          </a:p>
          <a:p>
            <a:pPr>
              <a:lnSpc>
                <a:spcPct val="120000"/>
              </a:lnSpc>
            </a:pPr>
            <a:r>
              <a:rPr lang="en-US" dirty="0"/>
              <a:t>Somatic mutations often &lt;35%</a:t>
            </a:r>
          </a:p>
          <a:p>
            <a:pPr>
              <a:lnSpc>
                <a:spcPct val="120000"/>
              </a:lnSpc>
            </a:pPr>
            <a:r>
              <a:rPr lang="en-US" dirty="0"/>
              <a:t>Many next-generation sequencing somatic panels produce accurate VAF</a:t>
            </a:r>
          </a:p>
          <a:p>
            <a:pPr>
              <a:lnSpc>
                <a:spcPct val="120000"/>
              </a:lnSpc>
            </a:pPr>
            <a:r>
              <a:rPr lang="en-US" dirty="0"/>
              <a:t>VAF can be used in some cases to assess the probability a mutation is germline</a:t>
            </a:r>
          </a:p>
          <a:p>
            <a:pPr>
              <a:lnSpc>
                <a:spcPct val="120000"/>
              </a:lnSpc>
            </a:pPr>
            <a:r>
              <a:rPr lang="en-US" dirty="0"/>
              <a:t>Knowledge of tumor purity and ploidy is very helpful</a:t>
            </a:r>
          </a:p>
          <a:p>
            <a:pPr lvl="1">
              <a:lnSpc>
                <a:spcPct val="120000"/>
              </a:lnSpc>
            </a:pPr>
            <a:r>
              <a:rPr lang="en-US" dirty="0"/>
              <a:t>Less pure tumor = More normal admixed = Lower VAF for somatic mutations</a:t>
            </a:r>
          </a:p>
          <a:p>
            <a:pPr lvl="1">
              <a:lnSpc>
                <a:spcPct val="120000"/>
              </a:lnSpc>
            </a:pPr>
            <a:r>
              <a:rPr lang="en-US" dirty="0"/>
              <a:t>Triploid tumor with germline mutation = Lower VAF</a:t>
            </a:r>
          </a:p>
        </p:txBody>
      </p:sp>
      <p:sp>
        <p:nvSpPr>
          <p:cNvPr id="4" name="TextBox 5"/>
          <p:cNvSpPr txBox="1">
            <a:spLocks noChangeArrowheads="1"/>
          </p:cNvSpPr>
          <p:nvPr/>
        </p:nvSpPr>
        <p:spPr bwMode="auto">
          <a:xfrm>
            <a:off x="628650" y="4236583"/>
            <a:ext cx="487476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r>
              <a:rPr lang="en-US" altLang="en-US" sz="675" b="0" dirty="0">
                <a:solidFill>
                  <a:srgbClr val="363274"/>
                </a:solidFill>
                <a:latin typeface="Arial"/>
                <a:ea typeface="Calibri" charset="0"/>
                <a:cs typeface="Arial"/>
              </a:rPr>
              <a:t>VAF = variant allele fraction.</a:t>
            </a:r>
          </a:p>
        </p:txBody>
      </p:sp>
    </p:spTree>
    <p:extLst>
      <p:ext uri="{BB962C8B-B14F-4D97-AF65-F5344CB8AC3E}">
        <p14:creationId xmlns:p14="http://schemas.microsoft.com/office/powerpoint/2010/main" val="2936455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Variant Allele Fraction (cont.)</a:t>
            </a:r>
          </a:p>
        </p:txBody>
      </p:sp>
      <p:sp>
        <p:nvSpPr>
          <p:cNvPr id="3" name="Content Placeholder 2"/>
          <p:cNvSpPr>
            <a:spLocks noGrp="1"/>
          </p:cNvSpPr>
          <p:nvPr>
            <p:ph idx="1"/>
          </p:nvPr>
        </p:nvSpPr>
        <p:spPr>
          <a:xfrm>
            <a:off x="628650" y="1369219"/>
            <a:ext cx="5562600" cy="2997956"/>
          </a:xfrm>
        </p:spPr>
        <p:txBody>
          <a:bodyPr/>
          <a:lstStyle/>
          <a:p>
            <a:pPr marL="0" indent="0">
              <a:buNone/>
            </a:pPr>
            <a:r>
              <a:rPr lang="en-US" b="1" dirty="0"/>
              <a:t>Example</a:t>
            </a:r>
          </a:p>
          <a:p>
            <a:pPr marL="0" indent="0">
              <a:buNone/>
            </a:pPr>
            <a:r>
              <a:rPr lang="en-US" dirty="0"/>
              <a:t>Two </a:t>
            </a:r>
            <a:r>
              <a:rPr lang="en-US" i="1" dirty="0"/>
              <a:t>MSH2 </a:t>
            </a:r>
            <a:r>
              <a:rPr lang="en-US" dirty="0"/>
              <a:t>loss of function mutations in a colorectal tumor with ~50% tumor cells</a:t>
            </a:r>
          </a:p>
          <a:p>
            <a:pPr marL="300038" lvl="1" indent="0">
              <a:buNone/>
            </a:pPr>
            <a:r>
              <a:rPr lang="en-US" sz="1800" dirty="0"/>
              <a:t>Mutation 1 VAF is 25%</a:t>
            </a:r>
          </a:p>
          <a:p>
            <a:pPr marL="300038" lvl="1" indent="0">
              <a:buNone/>
            </a:pPr>
            <a:r>
              <a:rPr lang="en-US" sz="1800" dirty="0"/>
              <a:t>Mutation 2 VAF is 50%</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24" t="20259" r="42375" b="11290"/>
          <a:stretch/>
        </p:blipFill>
        <p:spPr bwMode="auto">
          <a:xfrm>
            <a:off x="6373993" y="1906200"/>
            <a:ext cx="552407" cy="1456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904870" y="3212376"/>
            <a:ext cx="5552061" cy="323165"/>
          </a:xfrm>
          <a:prstGeom prst="rect">
            <a:avLst/>
          </a:prstGeom>
          <a:noFill/>
        </p:spPr>
        <p:txBody>
          <a:bodyPr wrap="square" rtlCol="0">
            <a:spAutoFit/>
          </a:bodyPr>
          <a:lstStyle/>
          <a:p>
            <a:r>
              <a:rPr lang="en-US" sz="1500" b="1" dirty="0">
                <a:solidFill>
                  <a:srgbClr val="FF0000"/>
                </a:solidFill>
              </a:rPr>
              <a:t>Q.  Does this result suggest one mutation is germline?</a:t>
            </a:r>
          </a:p>
        </p:txBody>
      </p:sp>
      <p:sp>
        <p:nvSpPr>
          <p:cNvPr id="8" name="TextBox 7"/>
          <p:cNvSpPr txBox="1"/>
          <p:nvPr/>
        </p:nvSpPr>
        <p:spPr>
          <a:xfrm>
            <a:off x="1154870" y="3649521"/>
            <a:ext cx="4919400" cy="1200329"/>
          </a:xfrm>
          <a:prstGeom prst="rect">
            <a:avLst/>
          </a:prstGeom>
          <a:noFill/>
          <a:ln>
            <a:solidFill>
              <a:srgbClr val="FF0000"/>
            </a:solidFill>
          </a:ln>
        </p:spPr>
        <p:txBody>
          <a:bodyPr wrap="square" rtlCol="0">
            <a:spAutoFit/>
          </a:bodyPr>
          <a:lstStyle/>
          <a:p>
            <a:r>
              <a:rPr lang="en-US" i="1" dirty="0">
                <a:solidFill>
                  <a:srgbClr val="002060"/>
                </a:solidFill>
              </a:rPr>
              <a:t>A. Yes, mutation 2 may be germline based on 50% VAF.  Heterozygous somatic mutations in tumor are expected to be at ~25% VAF because only half the sample is tumor cells.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03" t="2166" b="-1"/>
          <a:stretch/>
        </p:blipFill>
        <p:spPr bwMode="auto">
          <a:xfrm>
            <a:off x="7138806" y="1917000"/>
            <a:ext cx="581394" cy="144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268791" y="1699402"/>
            <a:ext cx="856325" cy="253916"/>
          </a:xfrm>
          <a:prstGeom prst="rect">
            <a:avLst/>
          </a:prstGeom>
        </p:spPr>
        <p:txBody>
          <a:bodyPr wrap="none">
            <a:spAutoFit/>
          </a:bodyPr>
          <a:lstStyle/>
          <a:p>
            <a:r>
              <a:rPr lang="en-US" sz="1050" b="1" dirty="0">
                <a:latin typeface="+mn-lt"/>
              </a:rPr>
              <a:t>Mutation 1</a:t>
            </a:r>
          </a:p>
        </p:txBody>
      </p:sp>
      <p:sp>
        <p:nvSpPr>
          <p:cNvPr id="11" name="Rectangle 10"/>
          <p:cNvSpPr/>
          <p:nvPr/>
        </p:nvSpPr>
        <p:spPr>
          <a:xfrm>
            <a:off x="7068607" y="1699402"/>
            <a:ext cx="856325" cy="253916"/>
          </a:xfrm>
          <a:prstGeom prst="rect">
            <a:avLst/>
          </a:prstGeom>
        </p:spPr>
        <p:txBody>
          <a:bodyPr wrap="none">
            <a:spAutoFit/>
          </a:bodyPr>
          <a:lstStyle/>
          <a:p>
            <a:r>
              <a:rPr lang="en-US" sz="1050" b="1" dirty="0">
                <a:latin typeface="+mn-lt"/>
              </a:rPr>
              <a:t>Mutation 2</a:t>
            </a:r>
          </a:p>
        </p:txBody>
      </p:sp>
    </p:spTree>
    <p:extLst>
      <p:ext uri="{BB962C8B-B14F-4D97-AF65-F5344CB8AC3E}">
        <p14:creationId xmlns:p14="http://schemas.microsoft.com/office/powerpoint/2010/main" val="3021096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921" y="322730"/>
            <a:ext cx="7886700" cy="994172"/>
          </a:xfrm>
        </p:spPr>
        <p:txBody>
          <a:bodyPr/>
          <a:lstStyle/>
          <a:p>
            <a:r>
              <a:rPr lang="en-US" b="1" dirty="0"/>
              <a:t>Case Example</a:t>
            </a:r>
          </a:p>
        </p:txBody>
      </p:sp>
      <p:sp>
        <p:nvSpPr>
          <p:cNvPr id="3" name="Slide Number Placeholder 2"/>
          <p:cNvSpPr>
            <a:spLocks noGrp="1"/>
          </p:cNvSpPr>
          <p:nvPr>
            <p:ph type="sldNum" sz="quarter" idx="4294967295"/>
          </p:nvPr>
        </p:nvSpPr>
        <p:spPr>
          <a:xfrm>
            <a:off x="6457950" y="4767263"/>
            <a:ext cx="2057400" cy="273844"/>
          </a:xfrm>
        </p:spPr>
        <p:txBody>
          <a:bodyPr/>
          <a:lstStyle/>
          <a:p>
            <a:fld id="{3C956E73-2E7A-40C4-98E5-5009DBC8D49F}" type="slidenum">
              <a:rPr lang="en-US" smtClean="0"/>
              <a:pPr/>
              <a:t>19</a:t>
            </a:fld>
            <a:endParaRPr lang="en-US" dirty="0"/>
          </a:p>
        </p:txBody>
      </p:sp>
      <p:pic>
        <p:nvPicPr>
          <p:cNvPr id="7" name="Picture 6"/>
          <p:cNvPicPr>
            <a:picLocks noChangeAspect="1"/>
          </p:cNvPicPr>
          <p:nvPr/>
        </p:nvPicPr>
        <p:blipFill>
          <a:blip r:embed="rId2"/>
          <a:stretch>
            <a:fillRect/>
          </a:stretch>
        </p:blipFill>
        <p:spPr>
          <a:xfrm>
            <a:off x="2425554" y="717847"/>
            <a:ext cx="4411579" cy="39433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57234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6" name="Shape 216"/>
          <p:cNvSpPr txBox="1">
            <a:spLocks noGrp="1"/>
          </p:cNvSpPr>
          <p:nvPr>
            <p:ph type="title"/>
          </p:nvPr>
        </p:nvSpPr>
        <p:spPr/>
        <p:txBody>
          <a:bodyPr/>
          <a:lstStyle/>
          <a:p>
            <a:r>
              <a:rPr lang="en-US" b="1" dirty="0"/>
              <a:t>Learning Objectives</a:t>
            </a:r>
          </a:p>
        </p:txBody>
      </p:sp>
      <p:sp>
        <p:nvSpPr>
          <p:cNvPr id="215" name="Shape 215"/>
          <p:cNvSpPr txBox="1">
            <a:spLocks noGrp="1"/>
          </p:cNvSpPr>
          <p:nvPr>
            <p:ph idx="1"/>
          </p:nvPr>
        </p:nvSpPr>
        <p:spPr/>
        <p:txBody>
          <a:bodyPr/>
          <a:lstStyle/>
          <a:p>
            <a:pPr lvl="0"/>
            <a:r>
              <a:rPr lang="en-US" dirty="0"/>
              <a:t>Discuss the difference in germline and somatic gene </a:t>
            </a:r>
            <a:r>
              <a:rPr lang="en-US" dirty="0" smtClean="0"/>
              <a:t>mutation</a:t>
            </a:r>
          </a:p>
          <a:p>
            <a:pPr lvl="0"/>
            <a:r>
              <a:rPr lang="en-US" dirty="0" smtClean="0"/>
              <a:t>Determine which tumor mutations might also be germline mutations necessitating a referral to Cancer Genetics</a:t>
            </a:r>
          </a:p>
          <a:p>
            <a:pPr lvl="0"/>
            <a:r>
              <a:rPr lang="en-US" dirty="0" smtClean="0"/>
              <a:t>Consider how germline and somatic mutations may affect treatment selection</a:t>
            </a:r>
            <a:endParaRPr lang="en-US" dirty="0"/>
          </a:p>
        </p:txBody>
      </p:sp>
    </p:spTree>
    <p:extLst>
      <p:ext uri="{BB962C8B-B14F-4D97-AF65-F5344CB8AC3E}">
        <p14:creationId xmlns:p14="http://schemas.microsoft.com/office/powerpoint/2010/main" val="3125111552"/>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b="1" dirty="0"/>
              <a:t>Case Example: Check the Variants Page Too</a:t>
            </a:r>
          </a:p>
        </p:txBody>
      </p:sp>
      <p:pic>
        <p:nvPicPr>
          <p:cNvPr id="5" name="Content Placeholder 4"/>
          <p:cNvPicPr>
            <a:picLocks noGrp="1" noChangeAspect="1"/>
          </p:cNvPicPr>
          <p:nvPr>
            <p:ph idx="1"/>
          </p:nvPr>
        </p:nvPicPr>
        <p:blipFill>
          <a:blip r:embed="rId2"/>
          <a:srcRect t="3434" b="3434"/>
          <a:stretch>
            <a:fillRect/>
          </a:stretch>
        </p:blipFill>
        <p:spPr>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294967295"/>
          </p:nvPr>
        </p:nvSpPr>
        <p:spPr>
          <a:xfrm>
            <a:off x="7086600" y="4767263"/>
            <a:ext cx="2057400" cy="273844"/>
          </a:xfrm>
        </p:spPr>
        <p:txBody>
          <a:bodyPr/>
          <a:lstStyle/>
          <a:p>
            <a:fld id="{3C956E73-2E7A-40C4-98E5-5009DBC8D49F}" type="slidenum">
              <a:rPr lang="en-US" smtClean="0"/>
              <a:pPr/>
              <a:t>20</a:t>
            </a:fld>
            <a:endParaRPr lang="en-US" dirty="0"/>
          </a:p>
        </p:txBody>
      </p:sp>
    </p:spTree>
    <p:extLst>
      <p:ext uri="{BB962C8B-B14F-4D97-AF65-F5344CB8AC3E}">
        <p14:creationId xmlns:p14="http://schemas.microsoft.com/office/powerpoint/2010/main" val="90663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Case Example: Germline Test Results</a:t>
            </a:r>
          </a:p>
        </p:txBody>
      </p:sp>
      <p:sp>
        <p:nvSpPr>
          <p:cNvPr id="2" name="Content Placeholder 1"/>
          <p:cNvSpPr>
            <a:spLocks noGrp="1"/>
          </p:cNvSpPr>
          <p:nvPr>
            <p:ph idx="1"/>
          </p:nvPr>
        </p:nvSpPr>
        <p:spPr>
          <a:xfrm>
            <a:off x="628650" y="3705225"/>
            <a:ext cx="7886700" cy="661949"/>
          </a:xfrm>
        </p:spPr>
        <p:txBody>
          <a:bodyPr>
            <a:normAutofit/>
          </a:bodyPr>
          <a:lstStyle/>
          <a:p>
            <a:pPr>
              <a:lnSpc>
                <a:spcPct val="120000"/>
              </a:lnSpc>
            </a:pPr>
            <a:r>
              <a:rPr lang="en-US" sz="1050" i="1" dirty="0"/>
              <a:t>Note</a:t>
            </a:r>
            <a:r>
              <a:rPr lang="en-US" sz="1050" dirty="0"/>
              <a:t>: BRIP1 variant not reported on the report because this gene is not included in their test</a:t>
            </a:r>
          </a:p>
          <a:p>
            <a:pPr>
              <a:lnSpc>
                <a:spcPct val="120000"/>
              </a:lnSpc>
            </a:pPr>
            <a:r>
              <a:rPr lang="en-US" sz="1050" dirty="0"/>
              <a:t>BARD1 variant from report was not reported on germline test because it is known to be a benign or likely benign variation</a:t>
            </a:r>
          </a:p>
        </p:txBody>
      </p:sp>
      <p:sp>
        <p:nvSpPr>
          <p:cNvPr id="3" name="Slide Number Placeholder 2"/>
          <p:cNvSpPr>
            <a:spLocks noGrp="1"/>
          </p:cNvSpPr>
          <p:nvPr>
            <p:ph type="sldNum" sz="quarter" idx="4294967295"/>
          </p:nvPr>
        </p:nvSpPr>
        <p:spPr>
          <a:xfrm>
            <a:off x="7086600" y="4767263"/>
            <a:ext cx="2057400" cy="273844"/>
          </a:xfrm>
        </p:spPr>
        <p:txBody>
          <a:bodyPr/>
          <a:lstStyle/>
          <a:p>
            <a:fld id="{3C956E73-2E7A-40C4-98E5-5009DBC8D49F}"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1113928" y="1133227"/>
            <a:ext cx="6935195" cy="251323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05920" y="4638676"/>
            <a:ext cx="5713880" cy="219291"/>
          </a:xfrm>
          <a:prstGeom prst="rect">
            <a:avLst/>
          </a:prstGeom>
          <a:noFill/>
        </p:spPr>
        <p:txBody>
          <a:bodyPr wrap="square" rtlCol="0">
            <a:spAutoFit/>
          </a:bodyPr>
          <a:lstStyle/>
          <a:p>
            <a:r>
              <a:rPr lang="en-US" sz="825" dirty="0">
                <a:solidFill>
                  <a:schemeClr val="bg1"/>
                </a:solidFill>
              </a:rPr>
              <a:t>Report courtesy of Heather </a:t>
            </a:r>
            <a:r>
              <a:rPr lang="en-US" sz="825" dirty="0" err="1">
                <a:solidFill>
                  <a:schemeClr val="bg1"/>
                </a:solidFill>
              </a:rPr>
              <a:t>Hampel</a:t>
            </a:r>
            <a:r>
              <a:rPr lang="en-US" sz="825" dirty="0">
                <a:solidFill>
                  <a:schemeClr val="bg1"/>
                </a:solidFill>
              </a:rPr>
              <a:t>, MS, LGC.</a:t>
            </a:r>
          </a:p>
        </p:txBody>
      </p:sp>
    </p:spTree>
    <p:extLst>
      <p:ext uri="{BB962C8B-B14F-4D97-AF65-F5344CB8AC3E}">
        <p14:creationId xmlns:p14="http://schemas.microsoft.com/office/powerpoint/2010/main" val="20762468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72251" y="302559"/>
            <a:ext cx="2712944" cy="958103"/>
          </a:xfrm>
        </p:spPr>
        <p:txBody>
          <a:bodyPr>
            <a:normAutofit/>
          </a:bodyPr>
          <a:lstStyle/>
          <a:p>
            <a:r>
              <a:rPr lang="en-US" sz="2400" b="1" dirty="0"/>
              <a:t>Case Example:</a:t>
            </a:r>
            <a:br>
              <a:rPr lang="en-US" sz="2400" b="1" dirty="0"/>
            </a:br>
            <a:r>
              <a:rPr lang="en-US" sz="2400" b="1" dirty="0"/>
              <a:t>Use of ClinVar</a:t>
            </a:r>
          </a:p>
        </p:txBody>
      </p:sp>
      <p:pic>
        <p:nvPicPr>
          <p:cNvPr id="5" name="Content Placeholder 4"/>
          <p:cNvPicPr>
            <a:picLocks noGrp="1" noChangeAspect="1"/>
          </p:cNvPicPr>
          <p:nvPr>
            <p:ph idx="1"/>
          </p:nvPr>
        </p:nvPicPr>
        <p:blipFill rotWithShape="1">
          <a:blip r:embed="rId2"/>
          <a:srcRect l="50240" t="634" r="4904" b="600"/>
          <a:stretch/>
        </p:blipFill>
        <p:spPr>
          <a:xfrm>
            <a:off x="99751" y="61923"/>
            <a:ext cx="6243899" cy="429626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294967295"/>
          </p:nvPr>
        </p:nvSpPr>
        <p:spPr>
          <a:xfrm>
            <a:off x="6457950" y="4767263"/>
            <a:ext cx="2057400" cy="273844"/>
          </a:xfrm>
        </p:spPr>
        <p:txBody>
          <a:bodyPr/>
          <a:lstStyle/>
          <a:p>
            <a:fld id="{3C956E73-2E7A-40C4-98E5-5009DBC8D49F}" type="slidenum">
              <a:rPr lang="en-US" smtClean="0"/>
              <a:pPr/>
              <a:t>22</a:t>
            </a:fld>
            <a:endParaRPr lang="en-US" dirty="0"/>
          </a:p>
        </p:txBody>
      </p:sp>
    </p:spTree>
    <p:extLst>
      <p:ext uri="{BB962C8B-B14F-4D97-AF65-F5344CB8AC3E}">
        <p14:creationId xmlns:p14="http://schemas.microsoft.com/office/powerpoint/2010/main" val="31500907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51063" t="1951" r="3395"/>
          <a:stretch/>
        </p:blipFill>
        <p:spPr>
          <a:xfrm>
            <a:off x="123682" y="85745"/>
            <a:ext cx="6410468" cy="4312915"/>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294967295"/>
          </p:nvPr>
        </p:nvSpPr>
        <p:spPr>
          <a:xfrm>
            <a:off x="6457950" y="4767263"/>
            <a:ext cx="2057400" cy="273844"/>
          </a:xfrm>
        </p:spPr>
        <p:txBody>
          <a:bodyPr/>
          <a:lstStyle/>
          <a:p>
            <a:fld id="{3C956E73-2E7A-40C4-98E5-5009DBC8D49F}" type="slidenum">
              <a:rPr lang="en-US" smtClean="0"/>
              <a:pPr/>
              <a:t>23</a:t>
            </a:fld>
            <a:endParaRPr lang="en-US" dirty="0"/>
          </a:p>
        </p:txBody>
      </p:sp>
      <p:sp>
        <p:nvSpPr>
          <p:cNvPr id="6" name="Title 3"/>
          <p:cNvSpPr>
            <a:spLocks noGrp="1"/>
          </p:cNvSpPr>
          <p:nvPr>
            <p:ph type="title"/>
          </p:nvPr>
        </p:nvSpPr>
        <p:spPr>
          <a:xfrm>
            <a:off x="6667500" y="282388"/>
            <a:ext cx="2399037" cy="958103"/>
          </a:xfrm>
        </p:spPr>
        <p:txBody>
          <a:bodyPr>
            <a:normAutofit/>
          </a:bodyPr>
          <a:lstStyle/>
          <a:p>
            <a:r>
              <a:rPr lang="en-US" sz="2400" b="1" dirty="0"/>
              <a:t>Case Example:</a:t>
            </a:r>
            <a:br>
              <a:rPr lang="en-US" sz="2400" b="1" dirty="0"/>
            </a:br>
            <a:r>
              <a:rPr lang="en-US" sz="2400" b="1" dirty="0"/>
              <a:t>Use of ClinVar</a:t>
            </a:r>
          </a:p>
        </p:txBody>
      </p:sp>
    </p:spTree>
    <p:extLst>
      <p:ext uri="{BB962C8B-B14F-4D97-AF65-F5344CB8AC3E}">
        <p14:creationId xmlns:p14="http://schemas.microsoft.com/office/powerpoint/2010/main" val="4589197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b="1" dirty="0"/>
              <a:t>“Lynch-like” Syndrome</a:t>
            </a:r>
          </a:p>
        </p:txBody>
      </p:sp>
      <p:sp>
        <p:nvSpPr>
          <p:cNvPr id="282627" name="Rectangle 3"/>
          <p:cNvSpPr>
            <a:spLocks noGrp="1" noChangeArrowheads="1"/>
          </p:cNvSpPr>
          <p:nvPr>
            <p:ph idx="1"/>
          </p:nvPr>
        </p:nvSpPr>
        <p:spPr/>
        <p:txBody>
          <a:bodyPr>
            <a:normAutofit fontScale="92500" lnSpcReduction="20000"/>
          </a:bodyPr>
          <a:lstStyle/>
          <a:p>
            <a:pPr>
              <a:lnSpc>
                <a:spcPct val="120000"/>
              </a:lnSpc>
              <a:spcBef>
                <a:spcPts val="0"/>
              </a:spcBef>
            </a:pPr>
            <a:r>
              <a:rPr lang="en-US" sz="1950" dirty="0">
                <a:solidFill>
                  <a:srgbClr val="002060"/>
                </a:solidFill>
              </a:rPr>
              <a:t>Lynch syndrome in 3-4% of colorectal cancer</a:t>
            </a:r>
          </a:p>
          <a:p>
            <a:pPr>
              <a:lnSpc>
                <a:spcPct val="120000"/>
              </a:lnSpc>
              <a:spcBef>
                <a:spcPts val="0"/>
              </a:spcBef>
            </a:pPr>
            <a:r>
              <a:rPr lang="en-US" sz="1950" dirty="0">
                <a:solidFill>
                  <a:srgbClr val="002060"/>
                </a:solidFill>
              </a:rPr>
              <a:t>“Lynch-like” syndrome</a:t>
            </a:r>
          </a:p>
          <a:p>
            <a:pPr lvl="1">
              <a:lnSpc>
                <a:spcPct val="120000"/>
              </a:lnSpc>
              <a:spcBef>
                <a:spcPts val="0"/>
              </a:spcBef>
            </a:pPr>
            <a:r>
              <a:rPr lang="en-US" sz="1950" dirty="0">
                <a:solidFill>
                  <a:srgbClr val="002060"/>
                </a:solidFill>
              </a:rPr>
              <a:t>Defined as patients with positive tumor-based screening (including exclusion of </a:t>
            </a:r>
            <a:r>
              <a:rPr lang="en-US" sz="1950" i="1" dirty="0">
                <a:solidFill>
                  <a:srgbClr val="002060"/>
                </a:solidFill>
              </a:rPr>
              <a:t>MLH1</a:t>
            </a:r>
            <a:r>
              <a:rPr lang="en-US" sz="1950" dirty="0">
                <a:solidFill>
                  <a:srgbClr val="002060"/>
                </a:solidFill>
              </a:rPr>
              <a:t> promoter methylation) and no germline mutation detected</a:t>
            </a:r>
          </a:p>
          <a:p>
            <a:pPr lvl="1">
              <a:lnSpc>
                <a:spcPct val="120000"/>
              </a:lnSpc>
              <a:spcBef>
                <a:spcPts val="0"/>
              </a:spcBef>
            </a:pPr>
            <a:r>
              <a:rPr lang="en-US" sz="1950" dirty="0">
                <a:solidFill>
                  <a:srgbClr val="BB0000"/>
                </a:solidFill>
              </a:rPr>
              <a:t>Increasingly clinically important with universal tumor-based Lynch syndrome screening</a:t>
            </a:r>
          </a:p>
          <a:p>
            <a:pPr>
              <a:lnSpc>
                <a:spcPct val="120000"/>
              </a:lnSpc>
              <a:spcBef>
                <a:spcPts val="0"/>
              </a:spcBef>
            </a:pPr>
            <a:r>
              <a:rPr lang="en-US" sz="1950" dirty="0">
                <a:solidFill>
                  <a:srgbClr val="002060"/>
                </a:solidFill>
              </a:rPr>
              <a:t>Prevalence of “Lynch-like” syndrome</a:t>
            </a:r>
          </a:p>
          <a:p>
            <a:pPr marL="557213" lvl="2" indent="-257175">
              <a:lnSpc>
                <a:spcPct val="120000"/>
              </a:lnSpc>
              <a:spcBef>
                <a:spcPts val="0"/>
              </a:spcBef>
            </a:pPr>
            <a:r>
              <a:rPr lang="en-US" sz="1950" dirty="0">
                <a:solidFill>
                  <a:srgbClr val="002060"/>
                </a:solidFill>
              </a:rPr>
              <a:t>EPICOLON Study 2.5% (43/1705)</a:t>
            </a:r>
          </a:p>
          <a:p>
            <a:pPr marL="557213" lvl="2" indent="-257175">
              <a:lnSpc>
                <a:spcPct val="120000"/>
              </a:lnSpc>
              <a:spcBef>
                <a:spcPts val="0"/>
              </a:spcBef>
            </a:pPr>
            <a:r>
              <a:rPr lang="en-US" sz="1950" dirty="0">
                <a:solidFill>
                  <a:srgbClr val="002060"/>
                </a:solidFill>
              </a:rPr>
              <a:t>Rodríguez-Soler, </a:t>
            </a:r>
            <a:r>
              <a:rPr lang="en-US" sz="1950" i="1" dirty="0">
                <a:solidFill>
                  <a:srgbClr val="002060"/>
                </a:solidFill>
              </a:rPr>
              <a:t>Gastroenterology</a:t>
            </a:r>
            <a:r>
              <a:rPr lang="en-US" sz="1950" dirty="0">
                <a:solidFill>
                  <a:srgbClr val="002060"/>
                </a:solidFill>
              </a:rPr>
              <a:t> 2013</a:t>
            </a:r>
          </a:p>
          <a:p>
            <a:pPr marL="557213" lvl="2" indent="-257175">
              <a:lnSpc>
                <a:spcPct val="120000"/>
              </a:lnSpc>
              <a:spcBef>
                <a:spcPts val="0"/>
              </a:spcBef>
            </a:pPr>
            <a:r>
              <a:rPr lang="en-US" sz="1950" dirty="0">
                <a:solidFill>
                  <a:srgbClr val="002060"/>
                </a:solidFill>
              </a:rPr>
              <a:t>Columbus Lynch syndrome study 3.9%</a:t>
            </a:r>
          </a:p>
          <a:p>
            <a:pPr marL="557213" lvl="2" indent="-257175">
              <a:lnSpc>
                <a:spcPct val="120000"/>
              </a:lnSpc>
              <a:spcBef>
                <a:spcPts val="0"/>
              </a:spcBef>
            </a:pPr>
            <a:r>
              <a:rPr lang="en-US" sz="1950" dirty="0">
                <a:solidFill>
                  <a:srgbClr val="002060"/>
                </a:solidFill>
              </a:rPr>
              <a:t>Hampel, </a:t>
            </a:r>
            <a:r>
              <a:rPr lang="en-US" sz="1950" i="1" dirty="0">
                <a:solidFill>
                  <a:srgbClr val="002060"/>
                </a:solidFill>
              </a:rPr>
              <a:t>NEJM</a:t>
            </a:r>
            <a:r>
              <a:rPr lang="en-US" sz="1950" dirty="0">
                <a:solidFill>
                  <a:srgbClr val="002060"/>
                </a:solidFill>
              </a:rPr>
              <a:t> 2005; Hampel, </a:t>
            </a:r>
            <a:r>
              <a:rPr lang="en-US" sz="1950" i="1" dirty="0">
                <a:solidFill>
                  <a:srgbClr val="002060"/>
                </a:solidFill>
              </a:rPr>
              <a:t>Cancer Research </a:t>
            </a:r>
            <a:r>
              <a:rPr lang="en-US" sz="1950" dirty="0">
                <a:solidFill>
                  <a:srgbClr val="002060"/>
                </a:solidFill>
              </a:rPr>
              <a:t>2008</a:t>
            </a:r>
          </a:p>
          <a:p>
            <a:pPr marL="342900" lvl="1" indent="0">
              <a:lnSpc>
                <a:spcPct val="120000"/>
              </a:lnSpc>
              <a:buNone/>
            </a:pPr>
            <a:endParaRPr lang="en-US" dirty="0">
              <a:solidFill>
                <a:srgbClr val="002060"/>
              </a:solidFill>
            </a:endParaRPr>
          </a:p>
        </p:txBody>
      </p:sp>
    </p:spTree>
    <p:extLst>
      <p:ext uri="{BB962C8B-B14F-4D97-AF65-F5344CB8AC3E}">
        <p14:creationId xmlns:p14="http://schemas.microsoft.com/office/powerpoint/2010/main" val="2531653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7" name="Title 4"/>
          <p:cNvSpPr>
            <a:spLocks noGrp="1"/>
          </p:cNvSpPr>
          <p:nvPr>
            <p:ph type="title"/>
          </p:nvPr>
        </p:nvSpPr>
        <p:spPr/>
        <p:txBody>
          <a:bodyPr>
            <a:normAutofit fontScale="90000"/>
          </a:bodyPr>
          <a:lstStyle/>
          <a:p>
            <a:r>
              <a:rPr lang="en-US" b="1" dirty="0">
                <a:latin typeface="Arial" charset="0"/>
                <a:cs typeface="Arial" charset="0"/>
              </a:rPr>
              <a:t>“Double Somatic” Mutations Explain Many Patients With LLS/Unexplained dMMR</a:t>
            </a:r>
          </a:p>
        </p:txBody>
      </p:sp>
      <p:graphicFrame>
        <p:nvGraphicFramePr>
          <p:cNvPr id="4" name="Table 3"/>
          <p:cNvGraphicFramePr>
            <a:graphicFrameLocks noGrp="1"/>
          </p:cNvGraphicFramePr>
          <p:nvPr>
            <p:extLst/>
          </p:nvPr>
        </p:nvGraphicFramePr>
        <p:xfrm>
          <a:off x="179059" y="1323975"/>
          <a:ext cx="7160717" cy="3166110"/>
        </p:xfrm>
        <a:graphic>
          <a:graphicData uri="http://schemas.openxmlformats.org/drawingml/2006/table">
            <a:tbl>
              <a:tblPr firstRow="1" bandRow="1">
                <a:tableStyleId>{E8B1032C-EA38-4F05-BA0D-38AFFFC7BED3}</a:tableStyleId>
              </a:tblPr>
              <a:tblGrid>
                <a:gridCol w="1508759">
                  <a:extLst>
                    <a:ext uri="{9D8B030D-6E8A-4147-A177-3AD203B41FA5}">
                      <a16:colId xmlns:a16="http://schemas.microsoft.com/office/drawing/2014/main" val="20000"/>
                    </a:ext>
                  </a:extLst>
                </a:gridCol>
                <a:gridCol w="901784">
                  <a:extLst>
                    <a:ext uri="{9D8B030D-6E8A-4147-A177-3AD203B41FA5}">
                      <a16:colId xmlns:a16="http://schemas.microsoft.com/office/drawing/2014/main" val="20001"/>
                    </a:ext>
                  </a:extLst>
                </a:gridCol>
                <a:gridCol w="1775012">
                  <a:extLst>
                    <a:ext uri="{9D8B030D-6E8A-4147-A177-3AD203B41FA5}">
                      <a16:colId xmlns:a16="http://schemas.microsoft.com/office/drawing/2014/main" val="20002"/>
                    </a:ext>
                  </a:extLst>
                </a:gridCol>
                <a:gridCol w="1613647">
                  <a:extLst>
                    <a:ext uri="{9D8B030D-6E8A-4147-A177-3AD203B41FA5}">
                      <a16:colId xmlns:a16="http://schemas.microsoft.com/office/drawing/2014/main" val="20003"/>
                    </a:ext>
                  </a:extLst>
                </a:gridCol>
                <a:gridCol w="1361515">
                  <a:extLst>
                    <a:ext uri="{9D8B030D-6E8A-4147-A177-3AD203B41FA5}">
                      <a16:colId xmlns:a16="http://schemas.microsoft.com/office/drawing/2014/main" val="20004"/>
                    </a:ext>
                  </a:extLst>
                </a:gridCol>
              </a:tblGrid>
              <a:tr h="434340">
                <a:tc>
                  <a:txBody>
                    <a:bodyPr/>
                    <a:lstStyle/>
                    <a:p>
                      <a:pPr algn="ctr"/>
                      <a:r>
                        <a:rPr lang="en-US" sz="1200" dirty="0">
                          <a:solidFill>
                            <a:srgbClr val="363274"/>
                          </a:solidFill>
                        </a:rPr>
                        <a:t>Publication</a:t>
                      </a:r>
                    </a:p>
                  </a:txBody>
                  <a:tcPr marL="68580" marR="68580" marT="34290" marB="34290" anchor="b"/>
                </a:tc>
                <a:tc>
                  <a:txBody>
                    <a:bodyPr/>
                    <a:lstStyle/>
                    <a:p>
                      <a:pPr algn="ctr"/>
                      <a:r>
                        <a:rPr lang="en-US" sz="1200" dirty="0">
                          <a:solidFill>
                            <a:srgbClr val="363274"/>
                          </a:solidFill>
                        </a:rPr>
                        <a:t>Somatic Mutations</a:t>
                      </a:r>
                    </a:p>
                  </a:txBody>
                  <a:tcPr marL="68580" marR="68580" marT="34290" marB="34290" anchor="b"/>
                </a:tc>
                <a:tc>
                  <a:txBody>
                    <a:bodyPr/>
                    <a:lstStyle/>
                    <a:p>
                      <a:pPr algn="ctr"/>
                      <a:r>
                        <a:rPr lang="en-US" sz="1200" dirty="0">
                          <a:solidFill>
                            <a:srgbClr val="363274"/>
                          </a:solidFill>
                        </a:rPr>
                        <a:t>Somatic Mutation + LOH</a:t>
                      </a:r>
                    </a:p>
                  </a:txBody>
                  <a:tcPr marL="68580" marR="68580" marT="34290" marB="34290" anchor="b"/>
                </a:tc>
                <a:tc>
                  <a:txBody>
                    <a:bodyPr/>
                    <a:lstStyle/>
                    <a:p>
                      <a:pPr algn="ctr"/>
                      <a:r>
                        <a:rPr lang="en-US" sz="1200" dirty="0">
                          <a:solidFill>
                            <a:srgbClr val="363274"/>
                          </a:solidFill>
                        </a:rPr>
                        <a:t>Somatic Mosaicism</a:t>
                      </a:r>
                    </a:p>
                  </a:txBody>
                  <a:tcPr marL="68580" marR="68580" marT="34290" marB="34290" anchor="b"/>
                </a:tc>
                <a:tc>
                  <a:txBody>
                    <a:bodyPr/>
                    <a:lstStyle/>
                    <a:p>
                      <a:pPr algn="ctr"/>
                      <a:r>
                        <a:rPr lang="en-US" sz="1200" dirty="0">
                          <a:solidFill>
                            <a:srgbClr val="363274"/>
                          </a:solidFill>
                        </a:rPr>
                        <a:t>Other</a:t>
                      </a:r>
                    </a:p>
                  </a:txBody>
                  <a:tcPr marL="68580" marR="68580" marT="34290" marB="34290" anchor="b"/>
                </a:tc>
                <a:extLst>
                  <a:ext uri="{0D108BD9-81ED-4DB2-BD59-A6C34878D82A}">
                    <a16:rowId xmlns:a16="http://schemas.microsoft.com/office/drawing/2014/main" val="10000"/>
                  </a:ext>
                </a:extLst>
              </a:tr>
              <a:tr h="548640">
                <a:tc>
                  <a:txBody>
                    <a:bodyPr/>
                    <a:lstStyle/>
                    <a:p>
                      <a:r>
                        <a:rPr lang="en-US" sz="1100" dirty="0">
                          <a:solidFill>
                            <a:srgbClr val="363274"/>
                          </a:solidFill>
                        </a:rPr>
                        <a:t>Sourrouille I, </a:t>
                      </a:r>
                      <a:r>
                        <a:rPr lang="en-US" sz="1100" i="1" dirty="0">
                          <a:solidFill>
                            <a:srgbClr val="363274"/>
                          </a:solidFill>
                        </a:rPr>
                        <a:t>Fam Cancer</a:t>
                      </a:r>
                      <a:r>
                        <a:rPr lang="en-US" sz="1100" baseline="0" dirty="0">
                          <a:solidFill>
                            <a:srgbClr val="363274"/>
                          </a:solidFill>
                        </a:rPr>
                        <a:t> </a:t>
                      </a:r>
                      <a:r>
                        <a:rPr lang="en-US" sz="1100" dirty="0">
                          <a:solidFill>
                            <a:srgbClr val="363274"/>
                          </a:solidFill>
                        </a:rPr>
                        <a:t>2013</a:t>
                      </a:r>
                    </a:p>
                  </a:txBody>
                  <a:tcPr marL="68580" marR="68580" marT="34290" marB="34290"/>
                </a:tc>
                <a:tc>
                  <a:txBody>
                    <a:bodyPr/>
                    <a:lstStyle/>
                    <a:p>
                      <a:r>
                        <a:rPr lang="en-US" sz="1100" dirty="0">
                          <a:solidFill>
                            <a:srgbClr val="363274"/>
                          </a:solidFill>
                        </a:rPr>
                        <a:t>3/18</a:t>
                      </a:r>
                      <a:r>
                        <a:rPr lang="en-US" sz="1100" baseline="0" dirty="0">
                          <a:solidFill>
                            <a:srgbClr val="363274"/>
                          </a:solidFill>
                        </a:rPr>
                        <a:t> (16.7</a:t>
                      </a:r>
                      <a:r>
                        <a:rPr lang="en-US" sz="1100" dirty="0">
                          <a:solidFill>
                            <a:srgbClr val="363274"/>
                          </a:solidFill>
                        </a:rPr>
                        <a:t>%)</a:t>
                      </a:r>
                      <a:endParaRPr lang="en-US" sz="1100" i="1" dirty="0">
                        <a:solidFill>
                          <a:srgbClr val="363274"/>
                        </a:solidFill>
                      </a:endParaRPr>
                    </a:p>
                  </a:txBody>
                  <a:tcPr marL="68580" marR="68580" marT="34290" marB="34290"/>
                </a:tc>
                <a:tc>
                  <a:txBody>
                    <a:bodyPr/>
                    <a:lstStyle/>
                    <a:p>
                      <a:r>
                        <a:rPr lang="en-US" sz="1100" dirty="0">
                          <a:solidFill>
                            <a:srgbClr val="363274"/>
                          </a:solidFill>
                        </a:rPr>
                        <a:t>LOH not studied but 5/18 patients had 1</a:t>
                      </a:r>
                      <a:r>
                        <a:rPr lang="en-US" sz="1100" baseline="0" dirty="0">
                          <a:solidFill>
                            <a:srgbClr val="363274"/>
                          </a:solidFill>
                        </a:rPr>
                        <a:t> somatic mutation (27.8%)</a:t>
                      </a:r>
                      <a:endParaRPr lang="en-US" sz="1100" i="0" dirty="0">
                        <a:solidFill>
                          <a:srgbClr val="363274"/>
                        </a:solidFill>
                      </a:endParaRPr>
                    </a:p>
                  </a:txBody>
                  <a:tcPr marL="68580" marR="68580" marT="34290" marB="34290"/>
                </a:tc>
                <a:tc>
                  <a:txBody>
                    <a:bodyPr/>
                    <a:lstStyle/>
                    <a:p>
                      <a:r>
                        <a:rPr lang="en-US" sz="1100" dirty="0">
                          <a:solidFill>
                            <a:srgbClr val="363274"/>
                          </a:solidFill>
                        </a:rPr>
                        <a:t>1 /18 (5.5%)</a:t>
                      </a:r>
                      <a:endParaRPr lang="en-US" sz="1100" i="0" dirty="0">
                        <a:solidFill>
                          <a:srgbClr val="363274"/>
                        </a:solidFill>
                      </a:endParaRPr>
                    </a:p>
                  </a:txBody>
                  <a:tcPr marL="68580" marR="68580" marT="34290" marB="34290"/>
                </a:tc>
                <a:tc>
                  <a:txBody>
                    <a:bodyPr/>
                    <a:lstStyle/>
                    <a:p>
                      <a:r>
                        <a:rPr lang="en-US" sz="1100" dirty="0">
                          <a:solidFill>
                            <a:srgbClr val="363274"/>
                          </a:solidFill>
                        </a:rPr>
                        <a:t>1/18</a:t>
                      </a:r>
                      <a:r>
                        <a:rPr lang="en-US" sz="1100" baseline="0" dirty="0">
                          <a:solidFill>
                            <a:srgbClr val="363274"/>
                          </a:solidFill>
                        </a:rPr>
                        <a:t> missed germline mutation</a:t>
                      </a:r>
                      <a:endParaRPr lang="en-US" sz="1100" i="0" dirty="0">
                        <a:solidFill>
                          <a:srgbClr val="363274"/>
                        </a:solidFill>
                      </a:endParaRPr>
                    </a:p>
                  </a:txBody>
                  <a:tcPr marL="68580" marR="68580" marT="34290" marB="34290"/>
                </a:tc>
                <a:extLst>
                  <a:ext uri="{0D108BD9-81ED-4DB2-BD59-A6C34878D82A}">
                    <a16:rowId xmlns:a16="http://schemas.microsoft.com/office/drawing/2014/main" val="10001"/>
                  </a:ext>
                </a:extLst>
              </a:tr>
              <a:tr h="548640">
                <a:tc>
                  <a:txBody>
                    <a:bodyPr/>
                    <a:lstStyle/>
                    <a:p>
                      <a:r>
                        <a:rPr lang="en-US" sz="1100" dirty="0">
                          <a:solidFill>
                            <a:srgbClr val="363274"/>
                          </a:solidFill>
                        </a:rPr>
                        <a:t>Mesenkamp AR, Vogelaar IP, </a:t>
                      </a:r>
                      <a:r>
                        <a:rPr lang="en-US" sz="1100" i="1" dirty="0">
                          <a:solidFill>
                            <a:srgbClr val="363274"/>
                          </a:solidFill>
                        </a:rPr>
                        <a:t>Gastroenterology</a:t>
                      </a:r>
                      <a:r>
                        <a:rPr lang="en-US" sz="1100" dirty="0">
                          <a:solidFill>
                            <a:srgbClr val="363274"/>
                          </a:solidFill>
                        </a:rPr>
                        <a:t> 2014</a:t>
                      </a:r>
                    </a:p>
                  </a:txBody>
                  <a:tcPr marL="68580" marR="68580" marT="34290" marB="34290"/>
                </a:tc>
                <a:tc>
                  <a:txBody>
                    <a:bodyPr/>
                    <a:lstStyle/>
                    <a:p>
                      <a:r>
                        <a:rPr lang="en-US" sz="1100" dirty="0">
                          <a:solidFill>
                            <a:srgbClr val="363274"/>
                          </a:solidFill>
                        </a:rPr>
                        <a:t>5/25 (20%)</a:t>
                      </a:r>
                      <a:endParaRPr lang="en-US" sz="1100" i="1" dirty="0">
                        <a:solidFill>
                          <a:srgbClr val="363274"/>
                        </a:solidFill>
                      </a:endParaRPr>
                    </a:p>
                  </a:txBody>
                  <a:tcPr marL="68580" marR="68580" marT="34290" marB="34290"/>
                </a:tc>
                <a:tc>
                  <a:txBody>
                    <a:bodyPr/>
                    <a:lstStyle/>
                    <a:p>
                      <a:r>
                        <a:rPr lang="en-US" sz="1100" baseline="0" dirty="0">
                          <a:solidFill>
                            <a:srgbClr val="363274"/>
                          </a:solidFill>
                        </a:rPr>
                        <a:t>8/25 (32%)</a:t>
                      </a:r>
                      <a:endParaRPr lang="en-US" sz="1100" b="0" i="0" baseline="0" dirty="0">
                        <a:solidFill>
                          <a:srgbClr val="363274"/>
                        </a:solidFill>
                      </a:endParaRPr>
                    </a:p>
                  </a:txBody>
                  <a:tcPr marL="68580" marR="68580" marT="34290" marB="34290"/>
                </a:tc>
                <a:tc>
                  <a:txBody>
                    <a:bodyPr/>
                    <a:lstStyle/>
                    <a:p>
                      <a:r>
                        <a:rPr lang="en-US" sz="1100" dirty="0">
                          <a:solidFill>
                            <a:srgbClr val="363274"/>
                          </a:solidFill>
                        </a:rPr>
                        <a:t>Not assessed (Sanger</a:t>
                      </a:r>
                      <a:r>
                        <a:rPr lang="en-US" sz="1100" baseline="0" dirty="0">
                          <a:solidFill>
                            <a:srgbClr val="363274"/>
                          </a:solidFill>
                        </a:rPr>
                        <a:t> sequencing)</a:t>
                      </a:r>
                      <a:endParaRPr lang="en-US" sz="1100" i="0" dirty="0">
                        <a:solidFill>
                          <a:srgbClr val="363274"/>
                        </a:solidFill>
                      </a:endParaRPr>
                    </a:p>
                  </a:txBody>
                  <a:tcPr marL="68580" marR="68580" marT="34290" marB="34290"/>
                </a:tc>
                <a:tc>
                  <a:txBody>
                    <a:bodyPr/>
                    <a:lstStyle/>
                    <a:p>
                      <a:endParaRPr lang="en-US" sz="1100" i="1" dirty="0">
                        <a:solidFill>
                          <a:srgbClr val="363274"/>
                        </a:solidFill>
                      </a:endParaRPr>
                    </a:p>
                  </a:txBody>
                  <a:tcPr marL="68580" marR="68580" marT="34290" marB="34290"/>
                </a:tc>
                <a:extLst>
                  <a:ext uri="{0D108BD9-81ED-4DB2-BD59-A6C34878D82A}">
                    <a16:rowId xmlns:a16="http://schemas.microsoft.com/office/drawing/2014/main" val="10002"/>
                  </a:ext>
                </a:extLst>
              </a:tr>
              <a:tr h="548640">
                <a:tc>
                  <a:txBody>
                    <a:bodyPr/>
                    <a:lstStyle/>
                    <a:p>
                      <a:r>
                        <a:rPr lang="en-US" sz="1100" dirty="0">
                          <a:solidFill>
                            <a:srgbClr val="363274"/>
                          </a:solidFill>
                        </a:rPr>
                        <a:t>Geurts-Giele WRR, </a:t>
                      </a:r>
                      <a:r>
                        <a:rPr lang="en-US" sz="1100" i="1" dirty="0">
                          <a:solidFill>
                            <a:srgbClr val="363274"/>
                          </a:solidFill>
                        </a:rPr>
                        <a:t>J Pathol</a:t>
                      </a:r>
                      <a:r>
                        <a:rPr lang="en-US" sz="1100" dirty="0">
                          <a:solidFill>
                            <a:srgbClr val="363274"/>
                          </a:solidFill>
                        </a:rPr>
                        <a:t> 2014</a:t>
                      </a:r>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363274"/>
                          </a:solidFill>
                        </a:rPr>
                        <a:t>5/40 (13%)</a:t>
                      </a:r>
                    </a:p>
                    <a:p>
                      <a:endParaRPr lang="en-US" sz="1100" dirty="0">
                        <a:solidFill>
                          <a:srgbClr val="363274"/>
                        </a:solidFill>
                      </a:endParaRPr>
                    </a:p>
                  </a:txBody>
                  <a:tcPr marL="68580" marR="68580" marT="34290" marB="34290"/>
                </a:tc>
                <a:tc>
                  <a:txBody>
                    <a:bodyPr/>
                    <a:lstStyle/>
                    <a:p>
                      <a:r>
                        <a:rPr lang="en-US" sz="1100" dirty="0">
                          <a:solidFill>
                            <a:srgbClr val="363274"/>
                          </a:solidFill>
                        </a:rPr>
                        <a:t>16/40 (40%)</a:t>
                      </a:r>
                    </a:p>
                  </a:txBody>
                  <a:tcPr marL="68580" marR="68580" marT="34290" marB="34290"/>
                </a:tc>
                <a:tc>
                  <a:txBody>
                    <a:bodyPr/>
                    <a:lstStyle/>
                    <a:p>
                      <a:r>
                        <a:rPr lang="en-US" sz="1100" dirty="0">
                          <a:solidFill>
                            <a:srgbClr val="363274"/>
                          </a:solidFill>
                        </a:rPr>
                        <a:t>0/40 (0%) Not mentioned but probably assessed (Next-gen)</a:t>
                      </a:r>
                    </a:p>
                  </a:txBody>
                  <a:tcPr marL="68580" marR="68580" marT="34290" marB="34290"/>
                </a:tc>
                <a:tc>
                  <a:txBody>
                    <a:bodyPr/>
                    <a:lstStyle/>
                    <a:p>
                      <a:r>
                        <a:rPr lang="en-US" sz="1100" dirty="0">
                          <a:solidFill>
                            <a:srgbClr val="363274"/>
                          </a:solidFill>
                        </a:rPr>
                        <a:t>2 probable germline</a:t>
                      </a:r>
                      <a:r>
                        <a:rPr lang="en-US" sz="1100" baseline="0" dirty="0">
                          <a:solidFill>
                            <a:srgbClr val="363274"/>
                          </a:solidFill>
                        </a:rPr>
                        <a:t> mutations seen in T&amp;N</a:t>
                      </a:r>
                      <a:endParaRPr lang="en-US" sz="1100" dirty="0">
                        <a:solidFill>
                          <a:srgbClr val="363274"/>
                        </a:solidFill>
                      </a:endParaRPr>
                    </a:p>
                  </a:txBody>
                  <a:tcPr marL="68580" marR="68580" marT="34290" marB="34290"/>
                </a:tc>
                <a:extLst>
                  <a:ext uri="{0D108BD9-81ED-4DB2-BD59-A6C34878D82A}">
                    <a16:rowId xmlns:a16="http://schemas.microsoft.com/office/drawing/2014/main" val="10003"/>
                  </a:ext>
                </a:extLst>
              </a:tr>
              <a:tr h="388620">
                <a:tc>
                  <a:txBody>
                    <a:bodyPr/>
                    <a:lstStyle/>
                    <a:p>
                      <a:r>
                        <a:rPr lang="en-US" sz="1100" dirty="0">
                          <a:solidFill>
                            <a:srgbClr val="363274"/>
                          </a:solidFill>
                        </a:rPr>
                        <a:t>Haraldsdottir S, </a:t>
                      </a:r>
                      <a:r>
                        <a:rPr lang="en-US" sz="1100" i="1" dirty="0">
                          <a:solidFill>
                            <a:srgbClr val="363274"/>
                          </a:solidFill>
                        </a:rPr>
                        <a:t>Gastroenterology</a:t>
                      </a:r>
                      <a:r>
                        <a:rPr lang="en-US" sz="1100" baseline="0" dirty="0">
                          <a:solidFill>
                            <a:srgbClr val="363274"/>
                          </a:solidFill>
                        </a:rPr>
                        <a:t> 2014</a:t>
                      </a:r>
                      <a:endParaRPr lang="en-US" sz="1100" dirty="0">
                        <a:solidFill>
                          <a:srgbClr val="363274"/>
                        </a:solidFill>
                      </a:endParaRPr>
                    </a:p>
                  </a:txBody>
                  <a:tcPr marL="68580" marR="68580" marT="34290" marB="34290"/>
                </a:tc>
                <a:tc>
                  <a:txBody>
                    <a:bodyPr/>
                    <a:lstStyle/>
                    <a:p>
                      <a:r>
                        <a:rPr lang="en-US" sz="1100" dirty="0">
                          <a:solidFill>
                            <a:srgbClr val="363274"/>
                          </a:solidFill>
                        </a:rPr>
                        <a:t>12/32 (37.5%)</a:t>
                      </a:r>
                    </a:p>
                  </a:txBody>
                  <a:tcPr marL="68580" marR="68580" marT="34290" marB="34290"/>
                </a:tc>
                <a:tc>
                  <a:txBody>
                    <a:bodyPr/>
                    <a:lstStyle/>
                    <a:p>
                      <a:r>
                        <a:rPr lang="en-US" sz="1100" dirty="0">
                          <a:solidFill>
                            <a:srgbClr val="363274"/>
                          </a:solidFill>
                        </a:rPr>
                        <a:t>9/32 (28.1%)</a:t>
                      </a:r>
                    </a:p>
                  </a:txBody>
                  <a:tcPr marL="68580" marR="68580" marT="34290" marB="34290"/>
                </a:tc>
                <a:tc>
                  <a:txBody>
                    <a:bodyPr/>
                    <a:lstStyle/>
                    <a:p>
                      <a:r>
                        <a:rPr lang="en-US" sz="1100" dirty="0">
                          <a:solidFill>
                            <a:srgbClr val="363274"/>
                          </a:solidFill>
                        </a:rPr>
                        <a:t>0/32 (0%)</a:t>
                      </a:r>
                    </a:p>
                  </a:txBody>
                  <a:tcPr marL="68580" marR="68580" marT="34290" marB="34290"/>
                </a:tc>
                <a:tc>
                  <a:txBody>
                    <a:bodyPr/>
                    <a:lstStyle/>
                    <a:p>
                      <a:r>
                        <a:rPr lang="en-US" sz="1100" dirty="0">
                          <a:solidFill>
                            <a:srgbClr val="363274"/>
                          </a:solidFill>
                        </a:rPr>
                        <a:t>6/32 had errors in tumor screening</a:t>
                      </a:r>
                    </a:p>
                  </a:txBody>
                  <a:tcPr marL="68580" marR="68580" marT="34290" marB="34290"/>
                </a:tc>
                <a:extLst>
                  <a:ext uri="{0D108BD9-81ED-4DB2-BD59-A6C34878D82A}">
                    <a16:rowId xmlns:a16="http://schemas.microsoft.com/office/drawing/2014/main" val="10004"/>
                  </a:ext>
                </a:extLst>
              </a:tr>
              <a:tr h="278130">
                <a:tc>
                  <a:txBody>
                    <a:bodyPr/>
                    <a:lstStyle/>
                    <a:p>
                      <a:pPr algn="r"/>
                      <a:r>
                        <a:rPr lang="en-US" sz="1100" b="1" dirty="0">
                          <a:solidFill>
                            <a:srgbClr val="363274"/>
                          </a:solidFill>
                        </a:rPr>
                        <a:t>Total</a:t>
                      </a:r>
                    </a:p>
                  </a:txBody>
                  <a:tcPr marL="68580" marR="68580" marT="34290" marB="34290"/>
                </a:tc>
                <a:tc gridSpan="2">
                  <a:txBody>
                    <a:bodyPr/>
                    <a:lstStyle/>
                    <a:p>
                      <a:pPr algn="ctr"/>
                      <a:r>
                        <a:rPr lang="en-US" sz="1100" b="1" dirty="0">
                          <a:solidFill>
                            <a:srgbClr val="363274"/>
                          </a:solidFill>
                        </a:rPr>
                        <a:t>45-69%</a:t>
                      </a:r>
                    </a:p>
                  </a:txBody>
                  <a:tcPr marL="68580" marR="68580" marT="34290" marB="34290"/>
                </a:tc>
                <a:tc hMerge="1">
                  <a:txBody>
                    <a:bodyPr/>
                    <a:lstStyle/>
                    <a:p>
                      <a:endParaRPr lang="en-US" sz="1400" dirty="0"/>
                    </a:p>
                  </a:txBody>
                  <a:tcPr/>
                </a:tc>
                <a:tc>
                  <a:txBody>
                    <a:bodyPr/>
                    <a:lstStyle/>
                    <a:p>
                      <a:pPr algn="ctr"/>
                      <a:r>
                        <a:rPr lang="en-US" sz="1100" b="1" dirty="0">
                          <a:solidFill>
                            <a:srgbClr val="363274"/>
                          </a:solidFill>
                        </a:rPr>
                        <a:t>0-5%</a:t>
                      </a:r>
                    </a:p>
                  </a:txBody>
                  <a:tcPr marL="68580" marR="68580" marT="34290" marB="34290"/>
                </a:tc>
                <a:tc>
                  <a:txBody>
                    <a:bodyPr/>
                    <a:lstStyle/>
                    <a:p>
                      <a:pPr algn="ctr"/>
                      <a:r>
                        <a:rPr lang="en-US" sz="1100" b="1" dirty="0">
                          <a:solidFill>
                            <a:srgbClr val="363274"/>
                          </a:solidFill>
                        </a:rPr>
                        <a:t>5-19%</a:t>
                      </a:r>
                    </a:p>
                  </a:txBody>
                  <a:tcPr marL="68580" marR="68580" marT="34290" marB="34290"/>
                </a:tc>
                <a:extLst>
                  <a:ext uri="{0D108BD9-81ED-4DB2-BD59-A6C34878D82A}">
                    <a16:rowId xmlns:a16="http://schemas.microsoft.com/office/drawing/2014/main" val="10005"/>
                  </a:ext>
                </a:extLst>
              </a:tr>
            </a:tbl>
          </a:graphicData>
        </a:graphic>
      </p:graphicFrame>
      <p:sp>
        <p:nvSpPr>
          <p:cNvPr id="2" name="TextBox 1"/>
          <p:cNvSpPr txBox="1"/>
          <p:nvPr/>
        </p:nvSpPr>
        <p:spPr>
          <a:xfrm>
            <a:off x="7429500" y="1208127"/>
            <a:ext cx="1476376" cy="3416320"/>
          </a:xfrm>
          <a:prstGeom prst="rect">
            <a:avLst/>
          </a:prstGeom>
          <a:noFill/>
        </p:spPr>
        <p:txBody>
          <a:bodyPr wrap="square" rtlCol="0">
            <a:spAutoFit/>
          </a:bodyPr>
          <a:lstStyle/>
          <a:p>
            <a:r>
              <a:rPr lang="en-US" dirty="0">
                <a:solidFill>
                  <a:srgbClr val="363274"/>
                </a:solidFill>
              </a:rPr>
              <a:t>8%-50% of cases remain unexplained and are probable LS cases with an unidentified germline MMR gene mutation</a:t>
            </a:r>
          </a:p>
        </p:txBody>
      </p:sp>
      <p:sp>
        <p:nvSpPr>
          <p:cNvPr id="5" name="TextBox 5"/>
          <p:cNvSpPr txBox="1">
            <a:spLocks noChangeArrowheads="1"/>
          </p:cNvSpPr>
          <p:nvPr/>
        </p:nvSpPr>
        <p:spPr bwMode="auto">
          <a:xfrm>
            <a:off x="628650" y="4236583"/>
            <a:ext cx="487476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r>
              <a:rPr lang="en-US" altLang="en-US" sz="675" b="0" dirty="0">
                <a:solidFill>
                  <a:srgbClr val="363274"/>
                </a:solidFill>
                <a:latin typeface="Arial"/>
                <a:ea typeface="Calibri" charset="0"/>
                <a:cs typeface="Arial"/>
              </a:rPr>
              <a:t>LOH = loss of heterozygosity; LS = Lynch syndrome.</a:t>
            </a:r>
          </a:p>
        </p:txBody>
      </p:sp>
    </p:spTree>
    <p:extLst>
      <p:ext uri="{BB962C8B-B14F-4D97-AF65-F5344CB8AC3E}">
        <p14:creationId xmlns:p14="http://schemas.microsoft.com/office/powerpoint/2010/main" val="26141583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altLang="en-US" sz="3000" b="1" dirty="0"/>
              <a:t>Likelihood of Double Somatic Mutations in dMMR* Endometrial Cancer</a:t>
            </a:r>
          </a:p>
        </p:txBody>
      </p:sp>
      <p:sp>
        <p:nvSpPr>
          <p:cNvPr id="7" name="Rectangle 6"/>
          <p:cNvSpPr/>
          <p:nvPr/>
        </p:nvSpPr>
        <p:spPr>
          <a:xfrm>
            <a:off x="265019" y="3906482"/>
            <a:ext cx="4422531" cy="519373"/>
          </a:xfrm>
          <a:prstGeom prst="rect">
            <a:avLst/>
          </a:prstGeom>
        </p:spPr>
        <p:txBody>
          <a:bodyPr wrap="square">
            <a:spAutoFit/>
          </a:bodyPr>
          <a:lstStyle/>
          <a:p>
            <a:pPr eaLnBrk="1" hangingPunct="1"/>
            <a:r>
              <a:rPr lang="en-US" altLang="en-US" sz="1050" dirty="0">
                <a:solidFill>
                  <a:srgbClr val="363274"/>
                </a:solidFill>
              </a:rPr>
              <a:t>*No </a:t>
            </a:r>
            <a:r>
              <a:rPr lang="en-US" altLang="en-US" sz="1050" i="1" dirty="0">
                <a:solidFill>
                  <a:srgbClr val="363274"/>
                </a:solidFill>
              </a:rPr>
              <a:t>MLH1</a:t>
            </a:r>
            <a:r>
              <a:rPr lang="en-US" altLang="en-US" sz="1050" dirty="0">
                <a:solidFill>
                  <a:srgbClr val="363274"/>
                </a:solidFill>
              </a:rPr>
              <a:t> promoter methylation</a:t>
            </a:r>
          </a:p>
          <a:p>
            <a:pPr eaLnBrk="1" hangingPunct="1"/>
            <a:r>
              <a:rPr lang="en-US" altLang="en-US" sz="1050" dirty="0">
                <a:solidFill>
                  <a:srgbClr val="363274"/>
                </a:solidFill>
              </a:rPr>
              <a:t>**3 patients with dMMR had insufficient tumor for somatic testing</a:t>
            </a:r>
          </a:p>
          <a:p>
            <a:pPr eaLnBrk="1" hangingPunct="1"/>
            <a:r>
              <a:rPr lang="en-US" altLang="en-US" sz="675" dirty="0">
                <a:solidFill>
                  <a:srgbClr val="363274"/>
                </a:solidFill>
              </a:rPr>
              <a:t>dMMR =  DNA mismatch repair.</a:t>
            </a:r>
          </a:p>
        </p:txBody>
      </p:sp>
      <p:graphicFrame>
        <p:nvGraphicFramePr>
          <p:cNvPr id="2" name="Table 1"/>
          <p:cNvGraphicFramePr>
            <a:graphicFrameLocks noGrp="1"/>
          </p:cNvGraphicFramePr>
          <p:nvPr>
            <p:extLst/>
          </p:nvPr>
        </p:nvGraphicFramePr>
        <p:xfrm>
          <a:off x="1233894" y="1292142"/>
          <a:ext cx="6692505" cy="2562718"/>
        </p:xfrm>
        <a:graphic>
          <a:graphicData uri="http://schemas.openxmlformats.org/drawingml/2006/table">
            <a:tbl>
              <a:tblPr firstRow="1" bandRow="1">
                <a:tableStyleId>{E8B1032C-EA38-4F05-BA0D-38AFFFC7BED3}</a:tableStyleId>
              </a:tblPr>
              <a:tblGrid>
                <a:gridCol w="1580204">
                  <a:extLst>
                    <a:ext uri="{9D8B030D-6E8A-4147-A177-3AD203B41FA5}">
                      <a16:colId xmlns:a16="http://schemas.microsoft.com/office/drawing/2014/main" val="20000"/>
                    </a:ext>
                  </a:extLst>
                </a:gridCol>
                <a:gridCol w="509394">
                  <a:extLst>
                    <a:ext uri="{9D8B030D-6E8A-4147-A177-3AD203B41FA5}">
                      <a16:colId xmlns:a16="http://schemas.microsoft.com/office/drawing/2014/main" val="20001"/>
                    </a:ext>
                  </a:extLst>
                </a:gridCol>
                <a:gridCol w="1547447">
                  <a:extLst>
                    <a:ext uri="{9D8B030D-6E8A-4147-A177-3AD203B41FA5}">
                      <a16:colId xmlns:a16="http://schemas.microsoft.com/office/drawing/2014/main" val="20002"/>
                    </a:ext>
                  </a:extLst>
                </a:gridCol>
                <a:gridCol w="1556238">
                  <a:extLst>
                    <a:ext uri="{9D8B030D-6E8A-4147-A177-3AD203B41FA5}">
                      <a16:colId xmlns:a16="http://schemas.microsoft.com/office/drawing/2014/main" val="20003"/>
                    </a:ext>
                  </a:extLst>
                </a:gridCol>
                <a:gridCol w="1499222">
                  <a:extLst>
                    <a:ext uri="{9D8B030D-6E8A-4147-A177-3AD203B41FA5}">
                      <a16:colId xmlns:a16="http://schemas.microsoft.com/office/drawing/2014/main" val="20004"/>
                    </a:ext>
                  </a:extLst>
                </a:gridCol>
              </a:tblGrid>
              <a:tr h="412322">
                <a:tc>
                  <a:txBody>
                    <a:bodyPr/>
                    <a:lstStyle/>
                    <a:p>
                      <a:pPr algn="ctr"/>
                      <a:r>
                        <a:rPr lang="en-US" sz="1400" dirty="0">
                          <a:solidFill>
                            <a:srgbClr val="002060"/>
                          </a:solidFill>
                        </a:rPr>
                        <a:t>IHC Result</a:t>
                      </a: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rgbClr val="002060"/>
                          </a:solidFill>
                        </a:rPr>
                        <a:t>N</a:t>
                      </a:r>
                      <a:endParaRPr lang="en-US" sz="1200" dirty="0">
                        <a:solidFill>
                          <a:srgbClr val="002060"/>
                        </a:solidFill>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Lynch</a:t>
                      </a:r>
                      <a:r>
                        <a:rPr lang="en-US" sz="1400" baseline="0" dirty="0">
                          <a:solidFill>
                            <a:srgbClr val="002060"/>
                          </a:solidFill>
                        </a:rPr>
                        <a:t> syndrome</a:t>
                      </a: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Double somatic</a:t>
                      </a: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Unexplained</a:t>
                      </a:r>
                      <a:r>
                        <a:rPr lang="en-US" sz="1200" dirty="0">
                          <a:solidFill>
                            <a:srgbClr val="002060"/>
                          </a:solidFill>
                        </a:rPr>
                        <a:t>**</a:t>
                      </a:r>
                    </a:p>
                  </a:txBody>
                  <a:tcPr marL="68580" marR="68580" marT="34290" marB="34290" anchor="b"/>
                </a:tc>
                <a:extLst>
                  <a:ext uri="{0D108BD9-81ED-4DB2-BD59-A6C34878D82A}">
                    <a16:rowId xmlns:a16="http://schemas.microsoft.com/office/drawing/2014/main" val="10000"/>
                  </a:ext>
                </a:extLst>
              </a:tr>
              <a:tr h="332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Absent</a:t>
                      </a:r>
                      <a:r>
                        <a:rPr lang="en-US" sz="1200" baseline="0" dirty="0">
                          <a:solidFill>
                            <a:srgbClr val="002060"/>
                          </a:solidFill>
                        </a:rPr>
                        <a:t> MLH1/PMS2*</a:t>
                      </a:r>
                      <a:endParaRPr lang="en-US" sz="1200" dirty="0">
                        <a:solidFill>
                          <a:srgbClr val="00206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59</a:t>
                      </a:r>
                    </a:p>
                  </a:txBody>
                  <a:tcPr marL="68580" marR="68580" marT="34290" marB="34290"/>
                </a:tc>
                <a:tc>
                  <a:txBody>
                    <a:bodyPr/>
                    <a:lstStyle/>
                    <a:p>
                      <a:pPr algn="ctr"/>
                      <a:r>
                        <a:rPr lang="en-US" sz="1200" dirty="0">
                          <a:solidFill>
                            <a:srgbClr val="002060"/>
                          </a:solidFill>
                        </a:rPr>
                        <a:t>24 (40.7%)</a:t>
                      </a:r>
                      <a:endParaRPr lang="en-US" sz="1200" b="0" dirty="0">
                        <a:solidFill>
                          <a:srgbClr val="00206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35 (59.3%)</a:t>
                      </a:r>
                      <a:endParaRPr lang="en-US" sz="1200" b="1" dirty="0">
                        <a:solidFill>
                          <a:srgbClr val="00206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0 (0%)</a:t>
                      </a:r>
                    </a:p>
                  </a:txBody>
                  <a:tcPr marL="68580" marR="68580" marT="34290" marB="34290"/>
                </a:tc>
                <a:extLst>
                  <a:ext uri="{0D108BD9-81ED-4DB2-BD59-A6C34878D82A}">
                    <a16:rowId xmlns:a16="http://schemas.microsoft.com/office/drawing/2014/main" val="10001"/>
                  </a:ext>
                </a:extLst>
              </a:tr>
              <a:tr h="318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Absent MSH2/MSH6</a:t>
                      </a:r>
                    </a:p>
                  </a:txBody>
                  <a:tcPr marL="68580" marR="68580" marT="34290" marB="34290"/>
                </a:tc>
                <a:tc>
                  <a:txBody>
                    <a:bodyPr/>
                    <a:lstStyle/>
                    <a:p>
                      <a:pPr algn="ctr"/>
                      <a:r>
                        <a:rPr lang="en-US" sz="1200" baseline="0" dirty="0">
                          <a:solidFill>
                            <a:srgbClr val="002060"/>
                          </a:solidFill>
                        </a:rPr>
                        <a:t>68</a:t>
                      </a:r>
                      <a:endParaRPr lang="en-US" sz="1200" dirty="0">
                        <a:solidFill>
                          <a:srgbClr val="002060"/>
                        </a:solidFill>
                      </a:endParaRPr>
                    </a:p>
                  </a:txBody>
                  <a:tcPr marL="68580" marR="68580" marT="34290" marB="34290"/>
                </a:tc>
                <a:tc>
                  <a:txBody>
                    <a:bodyPr/>
                    <a:lstStyle/>
                    <a:p>
                      <a:pPr algn="ctr"/>
                      <a:r>
                        <a:rPr lang="en-US" sz="1200" dirty="0">
                          <a:solidFill>
                            <a:srgbClr val="002060"/>
                          </a:solidFill>
                        </a:rPr>
                        <a:t>54 (79.4%)</a:t>
                      </a:r>
                      <a:endParaRPr lang="en-US" sz="1200" b="1" dirty="0">
                        <a:solidFill>
                          <a:srgbClr val="002060"/>
                        </a:solidFill>
                      </a:endParaRPr>
                    </a:p>
                  </a:txBody>
                  <a:tcPr marL="68580" marR="68580" marT="34290" marB="34290"/>
                </a:tc>
                <a:tc>
                  <a:txBody>
                    <a:bodyPr/>
                    <a:lstStyle/>
                    <a:p>
                      <a:pPr algn="ctr"/>
                      <a:r>
                        <a:rPr lang="en-US" sz="1200" dirty="0">
                          <a:solidFill>
                            <a:srgbClr val="002060"/>
                          </a:solidFill>
                        </a:rPr>
                        <a:t>10 (14.7%)</a:t>
                      </a:r>
                      <a:endParaRPr lang="en-US" sz="1200" b="0" dirty="0">
                        <a:solidFill>
                          <a:srgbClr val="002060"/>
                        </a:solidFill>
                      </a:endParaRPr>
                    </a:p>
                  </a:txBody>
                  <a:tcPr marL="68580" marR="68580" marT="34290" marB="34290"/>
                </a:tc>
                <a:tc>
                  <a:txBody>
                    <a:bodyPr/>
                    <a:lstStyle/>
                    <a:p>
                      <a:pPr algn="ctr"/>
                      <a:r>
                        <a:rPr lang="en-US" sz="1200" dirty="0">
                          <a:solidFill>
                            <a:srgbClr val="002060"/>
                          </a:solidFill>
                        </a:rPr>
                        <a:t>4 (5.9%)</a:t>
                      </a:r>
                    </a:p>
                  </a:txBody>
                  <a:tcPr marL="68580" marR="68580" marT="34290" marB="34290"/>
                </a:tc>
                <a:extLst>
                  <a:ext uri="{0D108BD9-81ED-4DB2-BD59-A6C34878D82A}">
                    <a16:rowId xmlns:a16="http://schemas.microsoft.com/office/drawing/2014/main" val="10002"/>
                  </a:ext>
                </a:extLst>
              </a:tr>
              <a:tr h="350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Absent MSH6</a:t>
                      </a:r>
                    </a:p>
                  </a:txBody>
                  <a:tcPr marL="68580" marR="68580" marT="34290" marB="34290"/>
                </a:tc>
                <a:tc>
                  <a:txBody>
                    <a:bodyPr/>
                    <a:lstStyle/>
                    <a:p>
                      <a:pPr algn="ctr"/>
                      <a:r>
                        <a:rPr lang="en-US" sz="1200" baseline="0" dirty="0">
                          <a:solidFill>
                            <a:srgbClr val="002060"/>
                          </a:solidFill>
                        </a:rPr>
                        <a:t>18</a:t>
                      </a:r>
                      <a:endParaRPr lang="en-US" sz="1200" dirty="0">
                        <a:solidFill>
                          <a:srgbClr val="002060"/>
                        </a:solidFill>
                      </a:endParaRPr>
                    </a:p>
                  </a:txBody>
                  <a:tcPr marL="68580" marR="68580" marT="34290" marB="34290"/>
                </a:tc>
                <a:tc>
                  <a:txBody>
                    <a:bodyPr/>
                    <a:lstStyle/>
                    <a:p>
                      <a:pPr algn="ctr"/>
                      <a:r>
                        <a:rPr lang="en-US" sz="1200" dirty="0">
                          <a:solidFill>
                            <a:srgbClr val="002060"/>
                          </a:solidFill>
                        </a:rPr>
                        <a:t>12 (66.6%)</a:t>
                      </a:r>
                      <a:endParaRPr lang="en-US" sz="1200" b="1" dirty="0">
                        <a:solidFill>
                          <a:srgbClr val="002060"/>
                        </a:solidFill>
                      </a:endParaRPr>
                    </a:p>
                  </a:txBody>
                  <a:tcPr marL="68580" marR="68580" marT="34290" marB="34290"/>
                </a:tc>
                <a:tc>
                  <a:txBody>
                    <a:bodyPr/>
                    <a:lstStyle/>
                    <a:p>
                      <a:pPr algn="ctr"/>
                      <a:r>
                        <a:rPr lang="en-US" sz="1200" dirty="0">
                          <a:solidFill>
                            <a:srgbClr val="002060"/>
                          </a:solidFill>
                        </a:rPr>
                        <a:t>3</a:t>
                      </a:r>
                      <a:r>
                        <a:rPr lang="en-US" sz="1200" baseline="0" dirty="0">
                          <a:solidFill>
                            <a:srgbClr val="002060"/>
                          </a:solidFill>
                        </a:rPr>
                        <a:t> (16.7%)</a:t>
                      </a:r>
                      <a:endParaRPr lang="en-US" sz="1200" dirty="0">
                        <a:solidFill>
                          <a:srgbClr val="002060"/>
                        </a:solidFill>
                      </a:endParaRPr>
                    </a:p>
                  </a:txBody>
                  <a:tcPr marL="68580" marR="68580" marT="34290" marB="34290"/>
                </a:tc>
                <a:tc>
                  <a:txBody>
                    <a:bodyPr/>
                    <a:lstStyle/>
                    <a:p>
                      <a:pPr algn="ctr"/>
                      <a:r>
                        <a:rPr lang="en-US" sz="1200" dirty="0">
                          <a:solidFill>
                            <a:srgbClr val="002060"/>
                          </a:solidFill>
                        </a:rPr>
                        <a:t>3</a:t>
                      </a:r>
                      <a:r>
                        <a:rPr lang="en-US" sz="1200" baseline="0" dirty="0">
                          <a:solidFill>
                            <a:srgbClr val="002060"/>
                          </a:solidFill>
                        </a:rPr>
                        <a:t> (16.7%)</a:t>
                      </a:r>
                      <a:endParaRPr lang="en-US" sz="1200" dirty="0">
                        <a:solidFill>
                          <a:srgbClr val="002060"/>
                        </a:solidFill>
                      </a:endParaRPr>
                    </a:p>
                  </a:txBody>
                  <a:tcPr marL="68580" marR="68580" marT="34290" marB="34290"/>
                </a:tc>
                <a:extLst>
                  <a:ext uri="{0D108BD9-81ED-4DB2-BD59-A6C34878D82A}">
                    <a16:rowId xmlns:a16="http://schemas.microsoft.com/office/drawing/2014/main" val="10003"/>
                  </a:ext>
                </a:extLst>
              </a:tr>
              <a:tr h="368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Absent</a:t>
                      </a:r>
                      <a:r>
                        <a:rPr lang="en-US" sz="1200" baseline="0" dirty="0">
                          <a:solidFill>
                            <a:srgbClr val="002060"/>
                          </a:solidFill>
                        </a:rPr>
                        <a:t> PMS2</a:t>
                      </a:r>
                      <a:endParaRPr lang="en-US" sz="1200" dirty="0">
                        <a:solidFill>
                          <a:srgbClr val="002060"/>
                        </a:solidFill>
                      </a:endParaRPr>
                    </a:p>
                  </a:txBody>
                  <a:tcPr marL="68580" marR="68580" marT="34290" marB="34290"/>
                </a:tc>
                <a:tc>
                  <a:txBody>
                    <a:bodyPr/>
                    <a:lstStyle/>
                    <a:p>
                      <a:pPr algn="ctr"/>
                      <a:r>
                        <a:rPr lang="en-US" sz="1200" dirty="0">
                          <a:solidFill>
                            <a:srgbClr val="002060"/>
                          </a:solidFill>
                        </a:rPr>
                        <a:t>21</a:t>
                      </a:r>
                    </a:p>
                  </a:txBody>
                  <a:tcPr marL="68580" marR="68580" marT="34290" marB="34290"/>
                </a:tc>
                <a:tc>
                  <a:txBody>
                    <a:bodyPr/>
                    <a:lstStyle/>
                    <a:p>
                      <a:pPr algn="ctr"/>
                      <a:r>
                        <a:rPr lang="en-US" sz="1200" dirty="0">
                          <a:solidFill>
                            <a:srgbClr val="002060"/>
                          </a:solidFill>
                        </a:rPr>
                        <a:t>18 (85.7%)</a:t>
                      </a:r>
                      <a:endParaRPr lang="en-US" sz="1200" b="1" dirty="0">
                        <a:solidFill>
                          <a:srgbClr val="002060"/>
                        </a:solidFill>
                      </a:endParaRPr>
                    </a:p>
                  </a:txBody>
                  <a:tcPr marL="68580" marR="68580" marT="34290" marB="34290"/>
                </a:tc>
                <a:tc>
                  <a:txBody>
                    <a:bodyPr/>
                    <a:lstStyle/>
                    <a:p>
                      <a:pPr algn="ctr"/>
                      <a:r>
                        <a:rPr lang="en-US" sz="1200" dirty="0">
                          <a:solidFill>
                            <a:srgbClr val="002060"/>
                          </a:solidFill>
                        </a:rPr>
                        <a:t>3</a:t>
                      </a:r>
                      <a:r>
                        <a:rPr lang="en-US" sz="1200" baseline="0" dirty="0">
                          <a:solidFill>
                            <a:srgbClr val="002060"/>
                          </a:solidFill>
                        </a:rPr>
                        <a:t> (14.3%)</a:t>
                      </a:r>
                      <a:endParaRPr lang="en-US" sz="1200" dirty="0">
                        <a:solidFill>
                          <a:srgbClr val="00206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0 (0%)</a:t>
                      </a:r>
                    </a:p>
                  </a:txBody>
                  <a:tcPr marL="68580" marR="68580" marT="34290" marB="34290"/>
                </a:tc>
                <a:extLst>
                  <a:ext uri="{0D108BD9-81ED-4DB2-BD59-A6C34878D82A}">
                    <a16:rowId xmlns:a16="http://schemas.microsoft.com/office/drawing/2014/main" val="10004"/>
                  </a:ext>
                </a:extLst>
              </a:tr>
              <a:tr h="332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IHC normal (MSI-H)</a:t>
                      </a:r>
                    </a:p>
                  </a:txBody>
                  <a:tcPr marL="68580" marR="68580" marT="34290" marB="34290"/>
                </a:tc>
                <a:tc>
                  <a:txBody>
                    <a:bodyPr/>
                    <a:lstStyle/>
                    <a:p>
                      <a:pPr algn="ctr"/>
                      <a:r>
                        <a:rPr lang="en-US" sz="1200" dirty="0">
                          <a:solidFill>
                            <a:srgbClr val="002060"/>
                          </a:solidFill>
                        </a:rPr>
                        <a:t>9</a:t>
                      </a:r>
                    </a:p>
                  </a:txBody>
                  <a:tcPr marL="68580" marR="68580" marT="34290" marB="34290"/>
                </a:tc>
                <a:tc>
                  <a:txBody>
                    <a:bodyPr/>
                    <a:lstStyle/>
                    <a:p>
                      <a:pPr algn="ctr"/>
                      <a:r>
                        <a:rPr lang="en-US" sz="1200" dirty="0">
                          <a:solidFill>
                            <a:srgbClr val="002060"/>
                          </a:solidFill>
                        </a:rPr>
                        <a:t>6 (66.7%)</a:t>
                      </a:r>
                      <a:endParaRPr lang="en-US" sz="1200" b="1" dirty="0">
                        <a:solidFill>
                          <a:srgbClr val="002060"/>
                        </a:solidFill>
                      </a:endParaRPr>
                    </a:p>
                  </a:txBody>
                  <a:tcPr marL="68580" marR="68580" marT="34290" marB="34290"/>
                </a:tc>
                <a:tc>
                  <a:txBody>
                    <a:bodyPr/>
                    <a:lstStyle/>
                    <a:p>
                      <a:pPr algn="ctr"/>
                      <a:r>
                        <a:rPr lang="en-US" sz="1200" dirty="0">
                          <a:solidFill>
                            <a:srgbClr val="002060"/>
                          </a:solidFill>
                        </a:rPr>
                        <a:t>2 (22.2%)</a:t>
                      </a:r>
                    </a:p>
                  </a:txBody>
                  <a:tcPr marL="68580" marR="68580" marT="34290" marB="34290"/>
                </a:tc>
                <a:tc>
                  <a:txBody>
                    <a:bodyPr/>
                    <a:lstStyle/>
                    <a:p>
                      <a:pPr algn="ctr"/>
                      <a:r>
                        <a:rPr lang="en-US" sz="1200" dirty="0">
                          <a:solidFill>
                            <a:srgbClr val="002060"/>
                          </a:solidFill>
                        </a:rPr>
                        <a:t>1 (11.1%)</a:t>
                      </a:r>
                    </a:p>
                  </a:txBody>
                  <a:tcPr marL="68580" marR="68580" marT="34290" marB="34290"/>
                </a:tc>
                <a:extLst>
                  <a:ext uri="{0D108BD9-81ED-4DB2-BD59-A6C34878D82A}">
                    <a16:rowId xmlns:a16="http://schemas.microsoft.com/office/drawing/2014/main" val="10005"/>
                  </a:ext>
                </a:extLst>
              </a:tr>
              <a:tr h="4476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1" dirty="0">
                        <a:solidFill>
                          <a:srgbClr val="002060"/>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TOTAL</a:t>
                      </a:r>
                    </a:p>
                  </a:txBody>
                  <a:tcPr marL="68580" marR="68580" marT="34290" marB="34290"/>
                </a:tc>
                <a:tc>
                  <a:txBody>
                    <a:bodyPr/>
                    <a:lstStyle/>
                    <a:p>
                      <a:pPr algn="ctr"/>
                      <a:endParaRPr lang="en-US" sz="1200" b="1" dirty="0">
                        <a:solidFill>
                          <a:srgbClr val="002060"/>
                        </a:solidFill>
                      </a:endParaRPr>
                    </a:p>
                    <a:p>
                      <a:pPr algn="ctr"/>
                      <a:r>
                        <a:rPr lang="en-US" sz="1200" b="1" dirty="0">
                          <a:solidFill>
                            <a:srgbClr val="002060"/>
                          </a:solidFill>
                        </a:rPr>
                        <a:t>175</a:t>
                      </a:r>
                    </a:p>
                  </a:txBody>
                  <a:tcPr marL="68580" marR="68580" marT="34290" marB="34290"/>
                </a:tc>
                <a:tc>
                  <a:txBody>
                    <a:bodyPr/>
                    <a:lstStyle/>
                    <a:p>
                      <a:pPr algn="ctr"/>
                      <a:r>
                        <a:rPr lang="en-US" sz="1200" b="1" dirty="0">
                          <a:solidFill>
                            <a:srgbClr val="002060"/>
                          </a:solidFill>
                        </a:rPr>
                        <a:t>114 </a:t>
                      </a:r>
                    </a:p>
                    <a:p>
                      <a:pPr algn="ctr"/>
                      <a:r>
                        <a:rPr lang="en-US" sz="1200" b="1" dirty="0">
                          <a:solidFill>
                            <a:srgbClr val="002060"/>
                          </a:solidFill>
                        </a:rPr>
                        <a:t>65.1% of dMMR*</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53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30.3% of dMMR*</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4.6% of dMMR*</a:t>
                      </a:r>
                    </a:p>
                  </a:txBody>
                  <a:tcPr marL="68580" marR="68580" marT="34290" marB="34290"/>
                </a:tc>
                <a:extLst>
                  <a:ext uri="{0D108BD9-81ED-4DB2-BD59-A6C34878D82A}">
                    <a16:rowId xmlns:a16="http://schemas.microsoft.com/office/drawing/2014/main" val="10006"/>
                  </a:ext>
                </a:extLst>
              </a:tr>
            </a:tbl>
          </a:graphicData>
        </a:graphic>
      </p:graphicFrame>
      <p:sp>
        <p:nvSpPr>
          <p:cNvPr id="6" name="TextBox 5"/>
          <p:cNvSpPr txBox="1"/>
          <p:nvPr/>
        </p:nvSpPr>
        <p:spPr>
          <a:xfrm>
            <a:off x="6956299" y="4209226"/>
            <a:ext cx="2187701" cy="210058"/>
          </a:xfrm>
          <a:prstGeom prst="rect">
            <a:avLst/>
          </a:prstGeom>
          <a:noFill/>
        </p:spPr>
        <p:txBody>
          <a:bodyPr wrap="square" rtlCol="0">
            <a:spAutoFit/>
          </a:bodyPr>
          <a:lstStyle/>
          <a:p>
            <a:pPr marL="89297" indent="-89297">
              <a:lnSpc>
                <a:spcPct val="85000"/>
              </a:lnSpc>
            </a:pPr>
            <a:r>
              <a:rPr lang="en-US" sz="900" dirty="0">
                <a:solidFill>
                  <a:srgbClr val="392D7A"/>
                </a:solidFill>
              </a:rPr>
              <a:t>	Numbers current as of 3/02/17</a:t>
            </a:r>
          </a:p>
        </p:txBody>
      </p:sp>
      <p:sp>
        <p:nvSpPr>
          <p:cNvPr id="8" name="TextBox 7"/>
          <p:cNvSpPr txBox="1"/>
          <p:nvPr/>
        </p:nvSpPr>
        <p:spPr>
          <a:xfrm>
            <a:off x="5738698" y="1062418"/>
            <a:ext cx="2187701" cy="210058"/>
          </a:xfrm>
          <a:prstGeom prst="rect">
            <a:avLst/>
          </a:prstGeom>
          <a:noFill/>
        </p:spPr>
        <p:txBody>
          <a:bodyPr wrap="square" rtlCol="0">
            <a:spAutoFit/>
          </a:bodyPr>
          <a:lstStyle/>
          <a:p>
            <a:pPr marL="89297" indent="-89297" algn="r">
              <a:lnSpc>
                <a:spcPct val="85000"/>
              </a:lnSpc>
            </a:pPr>
            <a:r>
              <a:rPr lang="en-US" sz="900" dirty="0">
                <a:solidFill>
                  <a:srgbClr val="392D7A"/>
                </a:solidFill>
              </a:rPr>
              <a:t>	Unpublished data</a:t>
            </a:r>
          </a:p>
        </p:txBody>
      </p:sp>
    </p:spTree>
    <p:extLst>
      <p:ext uri="{BB962C8B-B14F-4D97-AF65-F5344CB8AC3E}">
        <p14:creationId xmlns:p14="http://schemas.microsoft.com/office/powerpoint/2010/main" val="3932422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hangingPunct="1"/>
            <a:r>
              <a:rPr lang="en-US" altLang="en-US" sz="3000" b="1" dirty="0"/>
              <a:t>Likelihood of Double Somatic Mutations in dMMR* Endometrial Cancer</a:t>
            </a:r>
          </a:p>
        </p:txBody>
      </p:sp>
      <p:sp>
        <p:nvSpPr>
          <p:cNvPr id="7" name="Rectangle 6"/>
          <p:cNvSpPr/>
          <p:nvPr/>
        </p:nvSpPr>
        <p:spPr>
          <a:xfrm>
            <a:off x="227135" y="4213111"/>
            <a:ext cx="2250831" cy="253916"/>
          </a:xfrm>
          <a:prstGeom prst="rect">
            <a:avLst/>
          </a:prstGeom>
        </p:spPr>
        <p:txBody>
          <a:bodyPr wrap="square">
            <a:spAutoFit/>
          </a:bodyPr>
          <a:lstStyle/>
          <a:p>
            <a:pPr eaLnBrk="1" hangingPunct="1"/>
            <a:r>
              <a:rPr lang="en-US" altLang="en-US" sz="1050" dirty="0">
                <a:solidFill>
                  <a:srgbClr val="363274"/>
                </a:solidFill>
              </a:rPr>
              <a:t>*No </a:t>
            </a:r>
            <a:r>
              <a:rPr lang="en-US" altLang="en-US" sz="1050" i="1" dirty="0">
                <a:solidFill>
                  <a:srgbClr val="363274"/>
                </a:solidFill>
              </a:rPr>
              <a:t>MLH1</a:t>
            </a:r>
            <a:r>
              <a:rPr lang="en-US" altLang="en-US" sz="1050" dirty="0">
                <a:solidFill>
                  <a:srgbClr val="363274"/>
                </a:solidFill>
              </a:rPr>
              <a:t> promoter methylation</a:t>
            </a:r>
          </a:p>
        </p:txBody>
      </p:sp>
      <p:graphicFrame>
        <p:nvGraphicFramePr>
          <p:cNvPr id="2" name="Table 1"/>
          <p:cNvGraphicFramePr>
            <a:graphicFrameLocks noGrp="1"/>
          </p:cNvGraphicFramePr>
          <p:nvPr>
            <p:extLst/>
          </p:nvPr>
        </p:nvGraphicFramePr>
        <p:xfrm>
          <a:off x="1233894" y="1376919"/>
          <a:ext cx="6692505" cy="2620557"/>
        </p:xfrm>
        <a:graphic>
          <a:graphicData uri="http://schemas.openxmlformats.org/drawingml/2006/table">
            <a:tbl>
              <a:tblPr firstRow="1" bandRow="1">
                <a:tableStyleId>{E8B1032C-EA38-4F05-BA0D-38AFFFC7BED3}</a:tableStyleId>
              </a:tblPr>
              <a:tblGrid>
                <a:gridCol w="1580204">
                  <a:extLst>
                    <a:ext uri="{9D8B030D-6E8A-4147-A177-3AD203B41FA5}">
                      <a16:colId xmlns:a16="http://schemas.microsoft.com/office/drawing/2014/main" val="20000"/>
                    </a:ext>
                  </a:extLst>
                </a:gridCol>
                <a:gridCol w="509394">
                  <a:extLst>
                    <a:ext uri="{9D8B030D-6E8A-4147-A177-3AD203B41FA5}">
                      <a16:colId xmlns:a16="http://schemas.microsoft.com/office/drawing/2014/main" val="20001"/>
                    </a:ext>
                  </a:extLst>
                </a:gridCol>
                <a:gridCol w="1547447">
                  <a:extLst>
                    <a:ext uri="{9D8B030D-6E8A-4147-A177-3AD203B41FA5}">
                      <a16:colId xmlns:a16="http://schemas.microsoft.com/office/drawing/2014/main" val="20002"/>
                    </a:ext>
                  </a:extLst>
                </a:gridCol>
                <a:gridCol w="1556238">
                  <a:extLst>
                    <a:ext uri="{9D8B030D-6E8A-4147-A177-3AD203B41FA5}">
                      <a16:colId xmlns:a16="http://schemas.microsoft.com/office/drawing/2014/main" val="20003"/>
                    </a:ext>
                  </a:extLst>
                </a:gridCol>
                <a:gridCol w="1499222">
                  <a:extLst>
                    <a:ext uri="{9D8B030D-6E8A-4147-A177-3AD203B41FA5}">
                      <a16:colId xmlns:a16="http://schemas.microsoft.com/office/drawing/2014/main" val="20004"/>
                    </a:ext>
                  </a:extLst>
                </a:gridCol>
              </a:tblGrid>
              <a:tr h="412322">
                <a:tc>
                  <a:txBody>
                    <a:bodyPr/>
                    <a:lstStyle/>
                    <a:p>
                      <a:pPr algn="ctr"/>
                      <a:r>
                        <a:rPr lang="en-US" sz="1400" dirty="0">
                          <a:solidFill>
                            <a:srgbClr val="363274"/>
                          </a:solidFill>
                        </a:rPr>
                        <a:t>IHC Result</a:t>
                      </a: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rgbClr val="363274"/>
                          </a:solidFill>
                        </a:rPr>
                        <a:t>N</a:t>
                      </a:r>
                      <a:endParaRPr lang="en-US" sz="1200" dirty="0">
                        <a:solidFill>
                          <a:srgbClr val="363274"/>
                        </a:solidFill>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63274"/>
                          </a:solidFill>
                        </a:rPr>
                        <a:t>Lynch</a:t>
                      </a:r>
                      <a:r>
                        <a:rPr lang="en-US" sz="1400" baseline="0" dirty="0">
                          <a:solidFill>
                            <a:srgbClr val="363274"/>
                          </a:solidFill>
                        </a:rPr>
                        <a:t> syndrome</a:t>
                      </a: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63274"/>
                          </a:solidFill>
                        </a:rPr>
                        <a:t>Double somatic</a:t>
                      </a: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63274"/>
                          </a:solidFill>
                        </a:rPr>
                        <a:t>Unexplained</a:t>
                      </a:r>
                      <a:r>
                        <a:rPr lang="en-US" sz="1200" dirty="0">
                          <a:solidFill>
                            <a:srgbClr val="363274"/>
                          </a:solidFill>
                        </a:rPr>
                        <a:t>**</a:t>
                      </a:r>
                    </a:p>
                  </a:txBody>
                  <a:tcPr marL="68580" marR="68580" marT="34290" marB="34290" anchor="b"/>
                </a:tc>
                <a:extLst>
                  <a:ext uri="{0D108BD9-81ED-4DB2-BD59-A6C34878D82A}">
                    <a16:rowId xmlns:a16="http://schemas.microsoft.com/office/drawing/2014/main" val="10000"/>
                  </a:ext>
                </a:extLst>
              </a:tr>
              <a:tr h="337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Absent</a:t>
                      </a:r>
                      <a:r>
                        <a:rPr lang="en-US" sz="1200" baseline="0" dirty="0">
                          <a:solidFill>
                            <a:srgbClr val="363274"/>
                          </a:solidFill>
                        </a:rPr>
                        <a:t> MLH1/PMS2*</a:t>
                      </a:r>
                      <a:endParaRPr lang="en-US" sz="1200" dirty="0">
                        <a:solidFill>
                          <a:srgbClr val="363274"/>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3</a:t>
                      </a:r>
                    </a:p>
                  </a:txBody>
                  <a:tcPr marL="68580" marR="68580" marT="34290" marB="34290"/>
                </a:tc>
                <a:tc>
                  <a:txBody>
                    <a:bodyPr/>
                    <a:lstStyle/>
                    <a:p>
                      <a:pPr algn="ctr"/>
                      <a:r>
                        <a:rPr lang="en-US" sz="1200" dirty="0">
                          <a:solidFill>
                            <a:srgbClr val="363274"/>
                          </a:solidFill>
                        </a:rPr>
                        <a:t>0 (0%)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3 (100%)</a:t>
                      </a:r>
                      <a:endParaRPr lang="en-US" sz="1200" b="1" dirty="0">
                        <a:solidFill>
                          <a:srgbClr val="363274"/>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0 (0%)</a:t>
                      </a:r>
                    </a:p>
                  </a:txBody>
                  <a:tcPr marL="68580" marR="68580" marT="34290" marB="34290"/>
                </a:tc>
                <a:extLst>
                  <a:ext uri="{0D108BD9-81ED-4DB2-BD59-A6C34878D82A}">
                    <a16:rowId xmlns:a16="http://schemas.microsoft.com/office/drawing/2014/main" val="10001"/>
                  </a:ext>
                </a:extLst>
              </a:tr>
              <a:tr h="374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Absent MSH2/MSH6</a:t>
                      </a:r>
                    </a:p>
                  </a:txBody>
                  <a:tcPr marL="68580" marR="68580" marT="34290" marB="34290"/>
                </a:tc>
                <a:tc>
                  <a:txBody>
                    <a:bodyPr/>
                    <a:lstStyle/>
                    <a:p>
                      <a:pPr algn="ctr"/>
                      <a:r>
                        <a:rPr lang="en-US" sz="1200" dirty="0">
                          <a:solidFill>
                            <a:srgbClr val="363274"/>
                          </a:solidFill>
                        </a:rPr>
                        <a:t>8</a:t>
                      </a:r>
                    </a:p>
                  </a:txBody>
                  <a:tcPr marL="68580" marR="68580" marT="34290" marB="34290"/>
                </a:tc>
                <a:tc>
                  <a:txBody>
                    <a:bodyPr/>
                    <a:lstStyle/>
                    <a:p>
                      <a:pPr algn="ctr"/>
                      <a:r>
                        <a:rPr lang="en-US" sz="1200" dirty="0">
                          <a:solidFill>
                            <a:srgbClr val="363274"/>
                          </a:solidFill>
                        </a:rPr>
                        <a:t>2 (25%)</a:t>
                      </a:r>
                    </a:p>
                  </a:txBody>
                  <a:tcPr marL="68580" marR="68580" marT="34290" marB="34290"/>
                </a:tc>
                <a:tc>
                  <a:txBody>
                    <a:bodyPr/>
                    <a:lstStyle/>
                    <a:p>
                      <a:pPr algn="ctr"/>
                      <a:r>
                        <a:rPr lang="en-US" sz="1200" dirty="0">
                          <a:solidFill>
                            <a:srgbClr val="363274"/>
                          </a:solidFill>
                        </a:rPr>
                        <a:t>5 (62.5%)</a:t>
                      </a:r>
                      <a:endParaRPr lang="en-US" sz="1200" b="1" dirty="0">
                        <a:solidFill>
                          <a:srgbClr val="363274"/>
                        </a:solidFill>
                      </a:endParaRPr>
                    </a:p>
                  </a:txBody>
                  <a:tcPr marL="68580" marR="68580" marT="34290" marB="34290"/>
                </a:tc>
                <a:tc>
                  <a:txBody>
                    <a:bodyPr/>
                    <a:lstStyle/>
                    <a:p>
                      <a:pPr algn="ctr"/>
                      <a:r>
                        <a:rPr lang="en-US" sz="1200" dirty="0">
                          <a:solidFill>
                            <a:srgbClr val="363274"/>
                          </a:solidFill>
                        </a:rPr>
                        <a:t>1 (12.5%)</a:t>
                      </a:r>
                    </a:p>
                  </a:txBody>
                  <a:tcPr marL="68580" marR="68580" marT="34290" marB="34290"/>
                </a:tc>
                <a:extLst>
                  <a:ext uri="{0D108BD9-81ED-4DB2-BD59-A6C34878D82A}">
                    <a16:rowId xmlns:a16="http://schemas.microsoft.com/office/drawing/2014/main" val="10002"/>
                  </a:ext>
                </a:extLst>
              </a:tr>
              <a:tr h="350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Absent MSH6</a:t>
                      </a:r>
                    </a:p>
                  </a:txBody>
                  <a:tcPr marL="68580" marR="68580" marT="34290" marB="34290"/>
                </a:tc>
                <a:tc>
                  <a:txBody>
                    <a:bodyPr/>
                    <a:lstStyle/>
                    <a:p>
                      <a:pPr algn="ctr"/>
                      <a:r>
                        <a:rPr lang="en-US" sz="1200" dirty="0">
                          <a:solidFill>
                            <a:srgbClr val="363274"/>
                          </a:solidFill>
                        </a:rPr>
                        <a:t>7</a:t>
                      </a:r>
                    </a:p>
                  </a:txBody>
                  <a:tcPr marL="68580" marR="68580" marT="34290" marB="34290"/>
                </a:tc>
                <a:tc>
                  <a:txBody>
                    <a:bodyPr/>
                    <a:lstStyle/>
                    <a:p>
                      <a:pPr algn="ctr"/>
                      <a:r>
                        <a:rPr lang="en-US" sz="1200" dirty="0">
                          <a:solidFill>
                            <a:srgbClr val="363274"/>
                          </a:solidFill>
                        </a:rPr>
                        <a:t>6 (85.7%)</a:t>
                      </a:r>
                      <a:endParaRPr lang="en-US" sz="1200" b="1" dirty="0">
                        <a:solidFill>
                          <a:srgbClr val="363274"/>
                        </a:solidFill>
                      </a:endParaRPr>
                    </a:p>
                  </a:txBody>
                  <a:tcPr marL="68580" marR="68580" marT="34290" marB="34290"/>
                </a:tc>
                <a:tc>
                  <a:txBody>
                    <a:bodyPr/>
                    <a:lstStyle/>
                    <a:p>
                      <a:pPr algn="ctr"/>
                      <a:r>
                        <a:rPr lang="en-US" sz="1200" dirty="0">
                          <a:solidFill>
                            <a:srgbClr val="363274"/>
                          </a:solidFill>
                        </a:rPr>
                        <a:t>1 (14.3%)</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0 (0%)</a:t>
                      </a:r>
                    </a:p>
                  </a:txBody>
                  <a:tcPr marL="68580" marR="68580" marT="34290" marB="34290"/>
                </a:tc>
                <a:extLst>
                  <a:ext uri="{0D108BD9-81ED-4DB2-BD59-A6C34878D82A}">
                    <a16:rowId xmlns:a16="http://schemas.microsoft.com/office/drawing/2014/main" val="10003"/>
                  </a:ext>
                </a:extLst>
              </a:tr>
              <a:tr h="368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Absent</a:t>
                      </a:r>
                      <a:r>
                        <a:rPr lang="en-US" sz="1200" baseline="0" dirty="0">
                          <a:solidFill>
                            <a:srgbClr val="363274"/>
                          </a:solidFill>
                        </a:rPr>
                        <a:t> PMS2</a:t>
                      </a:r>
                      <a:endParaRPr lang="en-US" sz="1200" dirty="0">
                        <a:solidFill>
                          <a:srgbClr val="363274"/>
                        </a:solidFill>
                      </a:endParaRPr>
                    </a:p>
                  </a:txBody>
                  <a:tcPr marL="68580" marR="68580" marT="34290" marB="34290"/>
                </a:tc>
                <a:tc>
                  <a:txBody>
                    <a:bodyPr/>
                    <a:lstStyle/>
                    <a:p>
                      <a:pPr algn="ctr"/>
                      <a:r>
                        <a:rPr lang="en-US" sz="1200" dirty="0">
                          <a:solidFill>
                            <a:srgbClr val="363274"/>
                          </a:solidFill>
                        </a:rPr>
                        <a:t>1</a:t>
                      </a:r>
                    </a:p>
                  </a:txBody>
                  <a:tcPr marL="68580" marR="68580" marT="34290" marB="34290"/>
                </a:tc>
                <a:tc>
                  <a:txBody>
                    <a:bodyPr/>
                    <a:lstStyle/>
                    <a:p>
                      <a:pPr algn="ctr"/>
                      <a:r>
                        <a:rPr lang="en-US" sz="1200" dirty="0">
                          <a:solidFill>
                            <a:srgbClr val="363274"/>
                          </a:solidFill>
                        </a:rPr>
                        <a:t>1 (100%)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0 (0%)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0 (0%)</a:t>
                      </a:r>
                    </a:p>
                  </a:txBody>
                  <a:tcPr marL="68580" marR="68580" marT="34290" marB="34290"/>
                </a:tc>
                <a:extLst>
                  <a:ext uri="{0D108BD9-81ED-4DB2-BD59-A6C34878D82A}">
                    <a16:rowId xmlns:a16="http://schemas.microsoft.com/office/drawing/2014/main" val="10004"/>
                  </a:ext>
                </a:extLst>
              </a:tr>
              <a:tr h="33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IHC normal (MSI-H)</a:t>
                      </a:r>
                    </a:p>
                  </a:txBody>
                  <a:tcPr marL="68580" marR="68580" marT="34290" marB="34290"/>
                </a:tc>
                <a:tc>
                  <a:txBody>
                    <a:bodyPr/>
                    <a:lstStyle/>
                    <a:p>
                      <a:pPr algn="ctr"/>
                      <a:r>
                        <a:rPr lang="en-US" sz="1200" dirty="0">
                          <a:solidFill>
                            <a:srgbClr val="363274"/>
                          </a:solidFill>
                        </a:rPr>
                        <a:t>1</a:t>
                      </a:r>
                    </a:p>
                  </a:txBody>
                  <a:tcPr marL="68580" marR="68580" marT="34290" marB="34290"/>
                </a:tc>
                <a:tc>
                  <a:txBody>
                    <a:bodyPr/>
                    <a:lstStyle/>
                    <a:p>
                      <a:pPr algn="ctr"/>
                      <a:r>
                        <a:rPr lang="en-US" sz="1200" dirty="0">
                          <a:solidFill>
                            <a:srgbClr val="363274"/>
                          </a:solidFill>
                        </a:rPr>
                        <a:t>1 (100%)</a:t>
                      </a:r>
                    </a:p>
                  </a:txBody>
                  <a:tcPr marL="68580" marR="68580" marT="34290" marB="34290"/>
                </a:tc>
                <a:tc>
                  <a:txBody>
                    <a:bodyPr/>
                    <a:lstStyle/>
                    <a:p>
                      <a:pPr algn="ctr"/>
                      <a:r>
                        <a:rPr lang="en-US" sz="1200" dirty="0">
                          <a:solidFill>
                            <a:srgbClr val="363274"/>
                          </a:solidFill>
                        </a:rPr>
                        <a:t>0 (0%)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63274"/>
                          </a:solidFill>
                        </a:rPr>
                        <a:t>0 (0%)</a:t>
                      </a:r>
                    </a:p>
                  </a:txBody>
                  <a:tcPr marL="68580" marR="68580" marT="34290" marB="34290"/>
                </a:tc>
                <a:extLst>
                  <a:ext uri="{0D108BD9-81ED-4DB2-BD59-A6C34878D82A}">
                    <a16:rowId xmlns:a16="http://schemas.microsoft.com/office/drawing/2014/main" val="10005"/>
                  </a:ext>
                </a:extLst>
              </a:tr>
              <a:tr h="4476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1" dirty="0">
                        <a:solidFill>
                          <a:srgbClr val="363274"/>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363274"/>
                          </a:solidFill>
                        </a:rPr>
                        <a:t>TOTAL</a:t>
                      </a:r>
                    </a:p>
                  </a:txBody>
                  <a:tcPr marL="68580" marR="68580" marT="34290" marB="34290"/>
                </a:tc>
                <a:tc>
                  <a:txBody>
                    <a:bodyPr/>
                    <a:lstStyle/>
                    <a:p>
                      <a:pPr algn="ctr"/>
                      <a:endParaRPr lang="en-US" sz="1200" b="1" dirty="0">
                        <a:solidFill>
                          <a:srgbClr val="363274"/>
                        </a:solidFill>
                      </a:endParaRPr>
                    </a:p>
                    <a:p>
                      <a:pPr algn="ctr"/>
                      <a:r>
                        <a:rPr lang="en-US" sz="1200" b="1" dirty="0">
                          <a:solidFill>
                            <a:srgbClr val="363274"/>
                          </a:solidFill>
                        </a:rPr>
                        <a:t>20</a:t>
                      </a:r>
                    </a:p>
                  </a:txBody>
                  <a:tcPr marL="68580" marR="68580" marT="34290" marB="34290"/>
                </a:tc>
                <a:tc>
                  <a:txBody>
                    <a:bodyPr/>
                    <a:lstStyle/>
                    <a:p>
                      <a:pPr algn="ctr"/>
                      <a:r>
                        <a:rPr lang="en-US" sz="1200" b="1" dirty="0">
                          <a:solidFill>
                            <a:srgbClr val="363274"/>
                          </a:solidFill>
                        </a:rPr>
                        <a:t>10</a:t>
                      </a:r>
                    </a:p>
                    <a:p>
                      <a:pPr algn="ctr"/>
                      <a:r>
                        <a:rPr lang="en-US" sz="1200" b="1" dirty="0">
                          <a:solidFill>
                            <a:srgbClr val="363274"/>
                          </a:solidFill>
                        </a:rPr>
                        <a:t>50% of dMMR*</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63274"/>
                          </a:solidFill>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63274"/>
                          </a:solidFill>
                        </a:rPr>
                        <a:t>45% of dMMR*</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63274"/>
                          </a:solidFil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63274"/>
                          </a:solidFill>
                        </a:rPr>
                        <a:t>5% of dMMR* </a:t>
                      </a:r>
                    </a:p>
                  </a:txBody>
                  <a:tcPr marL="68580" marR="68580" marT="34290" marB="34290"/>
                </a:tc>
                <a:extLst>
                  <a:ext uri="{0D108BD9-81ED-4DB2-BD59-A6C34878D82A}">
                    <a16:rowId xmlns:a16="http://schemas.microsoft.com/office/drawing/2014/main" val="10006"/>
                  </a:ext>
                </a:extLst>
              </a:tr>
            </a:tbl>
          </a:graphicData>
        </a:graphic>
      </p:graphicFrame>
      <p:sp>
        <p:nvSpPr>
          <p:cNvPr id="6" name="TextBox 5"/>
          <p:cNvSpPr txBox="1"/>
          <p:nvPr/>
        </p:nvSpPr>
        <p:spPr>
          <a:xfrm>
            <a:off x="6759621" y="4297879"/>
            <a:ext cx="2187701" cy="210058"/>
          </a:xfrm>
          <a:prstGeom prst="rect">
            <a:avLst/>
          </a:prstGeom>
          <a:noFill/>
        </p:spPr>
        <p:txBody>
          <a:bodyPr wrap="square" rtlCol="0">
            <a:spAutoFit/>
          </a:bodyPr>
          <a:lstStyle/>
          <a:p>
            <a:pPr marL="89297" indent="-89297">
              <a:lnSpc>
                <a:spcPct val="85000"/>
              </a:lnSpc>
            </a:pPr>
            <a:r>
              <a:rPr lang="en-US" sz="900" dirty="0">
                <a:solidFill>
                  <a:srgbClr val="363274"/>
                </a:solidFill>
              </a:rPr>
              <a:t>	Numbers current as of 3/02/17</a:t>
            </a:r>
          </a:p>
        </p:txBody>
      </p:sp>
      <p:sp>
        <p:nvSpPr>
          <p:cNvPr id="8" name="TextBox 7"/>
          <p:cNvSpPr txBox="1"/>
          <p:nvPr/>
        </p:nvSpPr>
        <p:spPr>
          <a:xfrm>
            <a:off x="5738698" y="1189945"/>
            <a:ext cx="2187701" cy="210058"/>
          </a:xfrm>
          <a:prstGeom prst="rect">
            <a:avLst/>
          </a:prstGeom>
          <a:noFill/>
        </p:spPr>
        <p:txBody>
          <a:bodyPr wrap="square" rtlCol="0">
            <a:spAutoFit/>
          </a:bodyPr>
          <a:lstStyle/>
          <a:p>
            <a:pPr marL="89297" indent="-89297" algn="r">
              <a:lnSpc>
                <a:spcPct val="85000"/>
              </a:lnSpc>
            </a:pPr>
            <a:r>
              <a:rPr lang="en-US" sz="900" dirty="0">
                <a:solidFill>
                  <a:srgbClr val="363274"/>
                </a:solidFill>
              </a:rPr>
              <a:t>	Unpublished data</a:t>
            </a:r>
          </a:p>
        </p:txBody>
      </p:sp>
    </p:spTree>
    <p:extLst>
      <p:ext uri="{BB962C8B-B14F-4D97-AF65-F5344CB8AC3E}">
        <p14:creationId xmlns:p14="http://schemas.microsoft.com/office/powerpoint/2010/main" val="37960626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476414"/>
            <a:ext cx="6629400" cy="7602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3203447"/>
            <a:ext cx="6629400" cy="895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257301" y="1635406"/>
            <a:ext cx="6629400" cy="1061829"/>
          </a:xfrm>
          <a:prstGeom prst="rect">
            <a:avLst/>
          </a:prstGeom>
          <a:noFill/>
          <a:ln>
            <a:solidFill>
              <a:srgbClr val="FF0000"/>
            </a:solidFill>
          </a:ln>
        </p:spPr>
        <p:txBody>
          <a:bodyPr wrap="square" rtlCol="0">
            <a:spAutoFit/>
          </a:bodyPr>
          <a:lstStyle/>
          <a:p>
            <a:pPr algn="ctr"/>
            <a:r>
              <a:rPr lang="en-US" sz="2100" dirty="0"/>
              <a:t>Recommendation to consider </a:t>
            </a:r>
            <a:r>
              <a:rPr lang="en-US" sz="2100" b="1" dirty="0"/>
              <a:t>somatic MMR </a:t>
            </a:r>
            <a:r>
              <a:rPr lang="en-US" sz="2100" dirty="0"/>
              <a:t>testing in some scenarios when germline testing is negative was added to the NCCN guidelines since 2015</a:t>
            </a:r>
          </a:p>
        </p:txBody>
      </p:sp>
      <p:sp>
        <p:nvSpPr>
          <p:cNvPr id="5" name="Rectangle 4"/>
          <p:cNvSpPr/>
          <p:nvPr/>
        </p:nvSpPr>
        <p:spPr>
          <a:xfrm>
            <a:off x="383025" y="4539485"/>
            <a:ext cx="8098692" cy="346249"/>
          </a:xfrm>
          <a:prstGeom prst="rect">
            <a:avLst/>
          </a:prstGeom>
        </p:spPr>
        <p:txBody>
          <a:bodyPr wrap="none">
            <a:spAutoFit/>
          </a:bodyPr>
          <a:lstStyle/>
          <a:p>
            <a:r>
              <a:rPr lang="en-US" sz="825" dirty="0">
                <a:solidFill>
                  <a:schemeClr val="bg1"/>
                </a:solidFill>
              </a:rPr>
              <a:t>NCCN Clinical Practice Guidelines in Oncology. Genetic/Familial High-Risk Assessment: Colorectal. V1.2015. Copyright 2017 National Comprehensive Cancer Network.</a:t>
            </a:r>
          </a:p>
          <a:p>
            <a:r>
              <a:rPr lang="en-US" sz="825" dirty="0">
                <a:solidFill>
                  <a:schemeClr val="bg1"/>
                </a:solidFill>
              </a:rPr>
              <a:t>Copyright 2017 National Comprehensive Cancer Network.</a:t>
            </a:r>
          </a:p>
        </p:txBody>
      </p:sp>
      <p:sp>
        <p:nvSpPr>
          <p:cNvPr id="7" name="TextBox 5"/>
          <p:cNvSpPr txBox="1">
            <a:spLocks noChangeArrowheads="1"/>
          </p:cNvSpPr>
          <p:nvPr/>
        </p:nvSpPr>
        <p:spPr bwMode="auto">
          <a:xfrm>
            <a:off x="628650" y="4236583"/>
            <a:ext cx="487476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r>
              <a:rPr lang="en-US" altLang="en-US" sz="675" b="0" dirty="0">
                <a:solidFill>
                  <a:srgbClr val="363274"/>
                </a:solidFill>
                <a:latin typeface="Arial"/>
                <a:ea typeface="Calibri" charset="0"/>
                <a:cs typeface="Arial"/>
              </a:rPr>
              <a:t>NCCN = National Comprehensive Cancer Center.</a:t>
            </a:r>
          </a:p>
        </p:txBody>
      </p:sp>
    </p:spTree>
    <p:extLst>
      <p:ext uri="{BB962C8B-B14F-4D97-AF65-F5344CB8AC3E}">
        <p14:creationId xmlns:p14="http://schemas.microsoft.com/office/powerpoint/2010/main" val="3384511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 Clinical History</a:t>
            </a:r>
            <a:endParaRPr lang="en-US" b="1" dirty="0"/>
          </a:p>
        </p:txBody>
      </p:sp>
      <p:sp>
        <p:nvSpPr>
          <p:cNvPr id="3" name="Text Placeholder 2"/>
          <p:cNvSpPr>
            <a:spLocks noGrp="1"/>
          </p:cNvSpPr>
          <p:nvPr>
            <p:ph idx="1"/>
          </p:nvPr>
        </p:nvSpPr>
        <p:spPr/>
        <p:txBody>
          <a:bodyPr>
            <a:normAutofit/>
          </a:bodyPr>
          <a:lstStyle/>
          <a:p>
            <a:r>
              <a:rPr lang="en-US" dirty="0" smtClean="0"/>
              <a:t>52-year-old female died in February from a gastric cancer diagnosed at age 51</a:t>
            </a:r>
          </a:p>
          <a:p>
            <a:r>
              <a:rPr lang="en-US" dirty="0" smtClean="0"/>
              <a:t>Pathology: Poorly differentiated carcinoma with signet ring cell features and a diffuse infiltrative pattern</a:t>
            </a:r>
          </a:p>
          <a:p>
            <a:r>
              <a:rPr lang="en-US" dirty="0" smtClean="0"/>
              <a:t>Prior to her death: Foundation Medicine tumor sequencing was ordered to try to help direct her treatment</a:t>
            </a:r>
          </a:p>
          <a:p>
            <a:r>
              <a:rPr lang="en-US" dirty="0" smtClean="0"/>
              <a:t>2 </a:t>
            </a:r>
            <a:r>
              <a:rPr lang="en-US" i="1" dirty="0" smtClean="0"/>
              <a:t>CDH1</a:t>
            </a:r>
            <a:r>
              <a:rPr lang="en-US" dirty="0" smtClean="0"/>
              <a:t> mutations were identified in her gastric tumor</a:t>
            </a:r>
          </a:p>
          <a:p>
            <a:r>
              <a:rPr lang="en-US" dirty="0" smtClean="0"/>
              <a:t>25-year-old daughter and 46-year-old sister referred to Genetics by patient’s oncologist</a:t>
            </a:r>
          </a:p>
        </p:txBody>
      </p:sp>
      <p:sp>
        <p:nvSpPr>
          <p:cNvPr id="4" name="Slide Number Placeholder 3"/>
          <p:cNvSpPr>
            <a:spLocks noGrp="1"/>
          </p:cNvSpPr>
          <p:nvPr>
            <p:ph type="sldNum" sz="quarter" idx="4294967295"/>
          </p:nvPr>
        </p:nvSpPr>
        <p:spPr>
          <a:xfrm>
            <a:off x="6457950" y="4767263"/>
            <a:ext cx="2057400" cy="273844"/>
          </a:xfrm>
        </p:spPr>
        <p:txBody>
          <a:bodyPr/>
          <a:lstStyle/>
          <a:p>
            <a:fld id="{F44216FD-6AB8-4CAA-AE87-D3440EC6B7F7}" type="slidenum">
              <a:rPr lang="en-US" smtClean="0"/>
              <a:pPr/>
              <a:t>29</a:t>
            </a:fld>
            <a:endParaRPr lang="en-US"/>
          </a:p>
        </p:txBody>
      </p:sp>
    </p:spTree>
    <p:extLst>
      <p:ext uri="{BB962C8B-B14F-4D97-AF65-F5344CB8AC3E}">
        <p14:creationId xmlns:p14="http://schemas.microsoft.com/office/powerpoint/2010/main" val="17211825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7115" y="172991"/>
            <a:ext cx="7886700" cy="994172"/>
          </a:xfrm>
        </p:spPr>
        <p:txBody>
          <a:bodyPr/>
          <a:lstStyle/>
          <a:p>
            <a:r>
              <a:rPr lang="en-US" altLang="en-US" b="1" dirty="0"/>
              <a:t>Normal Male Karyotype</a:t>
            </a:r>
          </a:p>
        </p:txBody>
      </p:sp>
      <p:pic>
        <p:nvPicPr>
          <p:cNvPr id="6147" name="Picture 3" descr="karyotype 3"/>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t="28177" b="2837"/>
          <a:stretch>
            <a:fillRect/>
          </a:stretch>
        </p:blipFill>
        <p:spPr bwMode="auto">
          <a:xfrm>
            <a:off x="1991391" y="967354"/>
            <a:ext cx="5208843" cy="3330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148" name="Text Box 4"/>
          <p:cNvSpPr txBox="1">
            <a:spLocks noChangeArrowheads="1"/>
          </p:cNvSpPr>
          <p:nvPr/>
        </p:nvSpPr>
        <p:spPr bwMode="auto">
          <a:xfrm>
            <a:off x="4019550" y="4198587"/>
            <a:ext cx="1152525"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sz="900" b="1" dirty="0">
                <a:solidFill>
                  <a:srgbClr val="002060"/>
                </a:solidFill>
              </a:rPr>
              <a:t>Sex chromosomes</a:t>
            </a:r>
          </a:p>
        </p:txBody>
      </p:sp>
    </p:spTree>
    <p:extLst>
      <p:ext uri="{BB962C8B-B14F-4D97-AF65-F5344CB8AC3E}">
        <p14:creationId xmlns:p14="http://schemas.microsoft.com/office/powerpoint/2010/main" val="19324695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87" y="100854"/>
            <a:ext cx="7886700" cy="994172"/>
          </a:xfrm>
        </p:spPr>
        <p:txBody>
          <a:bodyPr>
            <a:normAutofit/>
          </a:bodyPr>
          <a:lstStyle/>
          <a:p>
            <a:r>
              <a:rPr lang="en-US" b="1" dirty="0"/>
              <a:t>Case 1: Family History</a:t>
            </a:r>
          </a:p>
        </p:txBody>
      </p:sp>
      <p:sp>
        <p:nvSpPr>
          <p:cNvPr id="4" name="Slide Number Placeholder 3"/>
          <p:cNvSpPr>
            <a:spLocks noGrp="1"/>
          </p:cNvSpPr>
          <p:nvPr>
            <p:ph type="sldNum" sz="quarter" idx="4294967295"/>
          </p:nvPr>
        </p:nvSpPr>
        <p:spPr>
          <a:xfrm>
            <a:off x="6457950" y="4767263"/>
            <a:ext cx="2057400" cy="273844"/>
          </a:xfrm>
        </p:spPr>
        <p:txBody>
          <a:bodyPr/>
          <a:lstStyle/>
          <a:p>
            <a:fld id="{F44216FD-6AB8-4CAA-AE87-D3440EC6B7F7}" type="slidenum">
              <a:rPr lang="en-US" smtClean="0"/>
              <a:pPr/>
              <a:t>30</a:t>
            </a:fld>
            <a:endParaRPr lang="en-US"/>
          </a:p>
        </p:txBody>
      </p:sp>
      <p:pic>
        <p:nvPicPr>
          <p:cNvPr id="3" name="Picture 2"/>
          <p:cNvPicPr>
            <a:picLocks noChangeAspect="1"/>
          </p:cNvPicPr>
          <p:nvPr/>
        </p:nvPicPr>
        <p:blipFill>
          <a:blip r:embed="rId2"/>
          <a:stretch>
            <a:fillRect/>
          </a:stretch>
        </p:blipFill>
        <p:spPr>
          <a:xfrm>
            <a:off x="1554796" y="807894"/>
            <a:ext cx="5457256" cy="4335607"/>
          </a:xfrm>
          <a:prstGeom prst="rect">
            <a:avLst/>
          </a:prstGeom>
        </p:spPr>
      </p:pic>
    </p:spTree>
    <p:extLst>
      <p:ext uri="{BB962C8B-B14F-4D97-AF65-F5344CB8AC3E}">
        <p14:creationId xmlns:p14="http://schemas.microsoft.com/office/powerpoint/2010/main" val="378599481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30" y="92309"/>
            <a:ext cx="7886700" cy="994172"/>
          </a:xfrm>
        </p:spPr>
        <p:txBody>
          <a:bodyPr>
            <a:normAutofit/>
          </a:bodyPr>
          <a:lstStyle/>
          <a:p>
            <a:r>
              <a:rPr lang="en-US" b="1" dirty="0"/>
              <a:t>Case 1: Tumor Sequencing Results</a:t>
            </a:r>
          </a:p>
        </p:txBody>
      </p:sp>
      <p:pic>
        <p:nvPicPr>
          <p:cNvPr id="1026" name="Picture 2"/>
          <p:cNvPicPr>
            <a:picLocks noGrp="1" noChangeAspect="1" noChangeArrowheads="1"/>
          </p:cNvPicPr>
          <p:nvPr>
            <p:ph idx="1"/>
          </p:nvPr>
        </p:nvPicPr>
        <p:blipFill>
          <a:blip r:embed="rId2" cstate="print"/>
          <a:stretch>
            <a:fillRect/>
          </a:stretch>
        </p:blipFill>
        <p:spPr bwMode="auto">
          <a:xfrm>
            <a:off x="1680045" y="935550"/>
            <a:ext cx="5581008" cy="3461639"/>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457950" y="4767263"/>
            <a:ext cx="2057400" cy="273844"/>
          </a:xfrm>
        </p:spPr>
        <p:txBody>
          <a:bodyPr/>
          <a:lstStyle/>
          <a:p>
            <a:pPr>
              <a:defRPr/>
            </a:pPr>
            <a:fld id="{E69C68D7-4E82-4AD4-B701-D735FC9E44EC}" type="slidenum">
              <a:rPr lang="en-US" smtClean="0"/>
              <a:pPr>
                <a:defRPr/>
              </a:pPr>
              <a:t>31</a:t>
            </a:fld>
            <a:endParaRPr lang="en-US"/>
          </a:p>
        </p:txBody>
      </p:sp>
    </p:spTree>
    <p:extLst>
      <p:ext uri="{BB962C8B-B14F-4D97-AF65-F5344CB8AC3E}">
        <p14:creationId xmlns:p14="http://schemas.microsoft.com/office/powerpoint/2010/main" val="3717160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Case 1: CDH1 Variant Allele Fractions</a:t>
            </a:r>
          </a:p>
        </p:txBody>
      </p:sp>
      <p:sp>
        <p:nvSpPr>
          <p:cNvPr id="4" name="Slide Number Placeholder 3"/>
          <p:cNvSpPr>
            <a:spLocks noGrp="1"/>
          </p:cNvSpPr>
          <p:nvPr>
            <p:ph type="sldNum" sz="quarter" idx="4294967295"/>
          </p:nvPr>
        </p:nvSpPr>
        <p:spPr>
          <a:xfrm>
            <a:off x="6457950" y="4767263"/>
            <a:ext cx="2057400" cy="273844"/>
          </a:xfrm>
        </p:spPr>
        <p:txBody>
          <a:bodyPr/>
          <a:lstStyle/>
          <a:p>
            <a:fld id="{F44216FD-6AB8-4CAA-AE87-D3440EC6B7F7}" type="slidenum">
              <a:rPr lang="en-US" smtClean="0"/>
              <a:pPr/>
              <a:t>32</a:t>
            </a:fld>
            <a:endParaRPr lang="en-US"/>
          </a:p>
        </p:txBody>
      </p:sp>
      <p:pic>
        <p:nvPicPr>
          <p:cNvPr id="3075" name="Picture 3"/>
          <p:cNvPicPr>
            <a:picLocks noChangeAspect="1" noChangeArrowheads="1"/>
          </p:cNvPicPr>
          <p:nvPr/>
        </p:nvPicPr>
        <p:blipFill>
          <a:blip r:embed="rId2" cstate="print"/>
          <a:srcRect/>
          <a:stretch>
            <a:fillRect/>
          </a:stretch>
        </p:blipFill>
        <p:spPr bwMode="auto">
          <a:xfrm>
            <a:off x="280732" y="1413349"/>
            <a:ext cx="8863268" cy="2661110"/>
          </a:xfrm>
          <a:prstGeom prst="rect">
            <a:avLst/>
          </a:prstGeom>
          <a:noFill/>
          <a:ln w="9525">
            <a:noFill/>
            <a:miter lim="800000"/>
            <a:headEnd/>
            <a:tailEnd/>
          </a:ln>
        </p:spPr>
      </p:pic>
    </p:spTree>
    <p:extLst>
      <p:ext uri="{BB962C8B-B14F-4D97-AF65-F5344CB8AC3E}">
        <p14:creationId xmlns:p14="http://schemas.microsoft.com/office/powerpoint/2010/main" val="25060841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Case 1: Germline Genetic Test Results</a:t>
            </a:r>
          </a:p>
        </p:txBody>
      </p:sp>
      <p:sp>
        <p:nvSpPr>
          <p:cNvPr id="3" name="Text Placeholder 2"/>
          <p:cNvSpPr>
            <a:spLocks noGrp="1"/>
          </p:cNvSpPr>
          <p:nvPr>
            <p:ph idx="1"/>
          </p:nvPr>
        </p:nvSpPr>
        <p:spPr/>
        <p:txBody>
          <a:bodyPr>
            <a:normAutofit lnSpcReduction="10000"/>
          </a:bodyPr>
          <a:lstStyle/>
          <a:p>
            <a:r>
              <a:rPr lang="en-US" dirty="0" smtClean="0"/>
              <a:t>Daughter and sister both tested negative for the C688fs*1 </a:t>
            </a:r>
            <a:r>
              <a:rPr lang="en-US" i="1" dirty="0" smtClean="0"/>
              <a:t>CDH1</a:t>
            </a:r>
            <a:r>
              <a:rPr lang="en-US" dirty="0" smtClean="0"/>
              <a:t> mutation</a:t>
            </a:r>
          </a:p>
          <a:p>
            <a:r>
              <a:rPr lang="en-US" dirty="0" smtClean="0"/>
              <a:t>Explained that this is not a “true negative” result since we were not 100% sure that the </a:t>
            </a:r>
            <a:r>
              <a:rPr lang="en-US" dirty="0" err="1" smtClean="0"/>
              <a:t>proband</a:t>
            </a:r>
            <a:r>
              <a:rPr lang="en-US" dirty="0" smtClean="0"/>
              <a:t> had this mutation in her </a:t>
            </a:r>
            <a:r>
              <a:rPr lang="en-US" dirty="0" err="1" smtClean="0"/>
              <a:t>germline</a:t>
            </a:r>
            <a:endParaRPr lang="en-US" dirty="0" smtClean="0"/>
          </a:p>
          <a:p>
            <a:r>
              <a:rPr lang="en-US" dirty="0" smtClean="0"/>
              <a:t>Started exploring the possibility of obtaining banked white cell pellet on </a:t>
            </a:r>
            <a:r>
              <a:rPr lang="en-US" dirty="0" err="1" smtClean="0"/>
              <a:t>proband</a:t>
            </a:r>
            <a:r>
              <a:rPr lang="en-US" dirty="0" smtClean="0"/>
              <a:t> who was enrolled in a biorepository </a:t>
            </a:r>
          </a:p>
          <a:p>
            <a:r>
              <a:rPr lang="en-US" dirty="0" smtClean="0"/>
              <a:t>In the meantime, </a:t>
            </a:r>
            <a:r>
              <a:rPr lang="en-US" dirty="0" err="1" smtClean="0"/>
              <a:t>proband’s</a:t>
            </a:r>
            <a:r>
              <a:rPr lang="en-US" dirty="0" smtClean="0"/>
              <a:t> 51-year-old brother presents for genetic counseling</a:t>
            </a:r>
          </a:p>
          <a:p>
            <a:r>
              <a:rPr lang="en-US" dirty="0" smtClean="0"/>
              <a:t>Gave option of waiting for sister’s result or proceeding with single-mutation testing; he pursued test</a:t>
            </a:r>
            <a:endParaRPr lang="en-US" dirty="0"/>
          </a:p>
        </p:txBody>
      </p:sp>
      <p:sp>
        <p:nvSpPr>
          <p:cNvPr id="4" name="Slide Number Placeholder 3"/>
          <p:cNvSpPr>
            <a:spLocks noGrp="1"/>
          </p:cNvSpPr>
          <p:nvPr>
            <p:ph type="sldNum" sz="quarter" idx="4294967295"/>
          </p:nvPr>
        </p:nvSpPr>
        <p:spPr>
          <a:xfrm>
            <a:off x="6457950" y="4767263"/>
            <a:ext cx="2057400" cy="273844"/>
          </a:xfrm>
        </p:spPr>
        <p:txBody>
          <a:bodyPr/>
          <a:lstStyle/>
          <a:p>
            <a:fld id="{F44216FD-6AB8-4CAA-AE87-D3440EC6B7F7}" type="slidenum">
              <a:rPr lang="en-US" smtClean="0"/>
              <a:pPr/>
              <a:t>33</a:t>
            </a:fld>
            <a:endParaRPr lang="en-US"/>
          </a:p>
        </p:txBody>
      </p:sp>
    </p:spTree>
    <p:extLst>
      <p:ext uri="{BB962C8B-B14F-4D97-AF65-F5344CB8AC3E}">
        <p14:creationId xmlns:p14="http://schemas.microsoft.com/office/powerpoint/2010/main" val="356195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Case 1: Germline Genetic Test Results</a:t>
            </a:r>
          </a:p>
        </p:txBody>
      </p:sp>
      <p:pic>
        <p:nvPicPr>
          <p:cNvPr id="6" name="Content Placeholder 5"/>
          <p:cNvPicPr>
            <a:picLocks noGrp="1" noChangeAspect="1"/>
          </p:cNvPicPr>
          <p:nvPr>
            <p:ph idx="1"/>
          </p:nvPr>
        </p:nvPicPr>
        <p:blipFill>
          <a:blip r:embed="rId2"/>
          <a:stretch>
            <a:fillRect/>
          </a:stretch>
        </p:blipFill>
        <p:spPr>
          <a:xfrm>
            <a:off x="468472" y="1397545"/>
            <a:ext cx="8675528" cy="2344100"/>
          </a:xfrm>
          <a:prstGeom prst="rect">
            <a:avLst/>
          </a:prstGeom>
        </p:spPr>
      </p:pic>
      <p:sp>
        <p:nvSpPr>
          <p:cNvPr id="4" name="Slide Number Placeholder 3"/>
          <p:cNvSpPr>
            <a:spLocks noGrp="1"/>
          </p:cNvSpPr>
          <p:nvPr>
            <p:ph type="sldNum" sz="quarter" idx="4294967295"/>
          </p:nvPr>
        </p:nvSpPr>
        <p:spPr>
          <a:xfrm>
            <a:off x="6457950" y="4767263"/>
            <a:ext cx="2057400" cy="273844"/>
          </a:xfrm>
        </p:spPr>
        <p:txBody>
          <a:bodyPr/>
          <a:lstStyle/>
          <a:p>
            <a:fld id="{F44216FD-6AB8-4CAA-AE87-D3440EC6B7F7}" type="slidenum">
              <a:rPr lang="en-US" smtClean="0"/>
              <a:pPr/>
              <a:t>34</a:t>
            </a:fld>
            <a:endParaRPr lang="en-US"/>
          </a:p>
        </p:txBody>
      </p:sp>
    </p:spTree>
    <p:extLst>
      <p:ext uri="{BB962C8B-B14F-4D97-AF65-F5344CB8AC3E}">
        <p14:creationId xmlns:p14="http://schemas.microsoft.com/office/powerpoint/2010/main" val="156128987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94172"/>
          </a:xfrm>
        </p:spPr>
        <p:txBody>
          <a:bodyPr>
            <a:normAutofit/>
          </a:bodyPr>
          <a:lstStyle/>
          <a:p>
            <a:r>
              <a:rPr lang="en-US" b="1" dirty="0"/>
              <a:t>Case 1: Outcome</a:t>
            </a:r>
          </a:p>
        </p:txBody>
      </p:sp>
      <p:sp>
        <p:nvSpPr>
          <p:cNvPr id="4" name="Text Placeholder 3"/>
          <p:cNvSpPr>
            <a:spLocks noGrp="1"/>
          </p:cNvSpPr>
          <p:nvPr>
            <p:ph idx="1"/>
          </p:nvPr>
        </p:nvSpPr>
        <p:spPr>
          <a:xfrm>
            <a:off x="628650" y="792115"/>
            <a:ext cx="7886700" cy="3732260"/>
          </a:xfrm>
        </p:spPr>
        <p:txBody>
          <a:bodyPr>
            <a:normAutofit lnSpcReduction="10000"/>
          </a:bodyPr>
          <a:lstStyle/>
          <a:p>
            <a:r>
              <a:rPr lang="en-US" sz="1800" dirty="0"/>
              <a:t>Brother has “prophylactic” gastrectomy</a:t>
            </a:r>
          </a:p>
          <a:p>
            <a:pPr lvl="1">
              <a:lnSpc>
                <a:spcPct val="100000"/>
              </a:lnSpc>
            </a:pPr>
            <a:r>
              <a:rPr lang="en-US" sz="1500" dirty="0"/>
              <a:t>Stomach, total gastrectomy: </a:t>
            </a:r>
            <a:br>
              <a:rPr lang="en-US" sz="1500" dirty="0"/>
            </a:br>
            <a:r>
              <a:rPr lang="en-US" sz="1500" dirty="0"/>
              <a:t>- Multifocal signet ring cell carcinoma involving gastric </a:t>
            </a:r>
            <a:r>
              <a:rPr lang="en-US" sz="1500" dirty="0"/>
              <a:t>mucosa, see </a:t>
            </a:r>
            <a:r>
              <a:rPr lang="en-US" sz="1500" dirty="0"/>
              <a:t>synoptic </a:t>
            </a:r>
            <a:r>
              <a:rPr lang="en-US" sz="1500" dirty="0"/>
              <a:t>report</a:t>
            </a:r>
            <a:r>
              <a:rPr lang="en-US" sz="1500" dirty="0"/>
              <a:t/>
            </a:r>
            <a:br>
              <a:rPr lang="en-US" sz="1500" dirty="0"/>
            </a:br>
            <a:r>
              <a:rPr lang="en-US" sz="1500" dirty="0"/>
              <a:t>- Resection margins negative for </a:t>
            </a:r>
            <a:r>
              <a:rPr lang="en-US" sz="1500" dirty="0"/>
              <a:t>carcinoma</a:t>
            </a:r>
            <a:r>
              <a:rPr lang="en-US" sz="1500" dirty="0"/>
              <a:t/>
            </a:r>
            <a:br>
              <a:rPr lang="en-US" sz="1500" dirty="0"/>
            </a:br>
            <a:r>
              <a:rPr lang="en-US" sz="1500" dirty="0"/>
              <a:t>- Proximal margin with esophageal squamous mucosa and </a:t>
            </a:r>
            <a:r>
              <a:rPr lang="en-US" sz="1500" dirty="0"/>
              <a:t>gastric columnar </a:t>
            </a:r>
            <a:r>
              <a:rPr lang="en-US" sz="1500" dirty="0"/>
              <a:t>mucosa with intestinal metaplasia (goblet cells), see </a:t>
            </a:r>
            <a:r>
              <a:rPr lang="en-US" sz="1500" dirty="0"/>
              <a:t>comments; negative </a:t>
            </a:r>
            <a:r>
              <a:rPr lang="en-US" sz="1500" dirty="0"/>
              <a:t>for </a:t>
            </a:r>
            <a:r>
              <a:rPr lang="en-US" sz="1500" dirty="0"/>
              <a:t>dysplasia</a:t>
            </a:r>
            <a:r>
              <a:rPr lang="en-US" sz="1500" dirty="0"/>
              <a:t/>
            </a:r>
            <a:br>
              <a:rPr lang="en-US" sz="1500" dirty="0"/>
            </a:br>
            <a:r>
              <a:rPr lang="en-US" sz="1500" dirty="0"/>
              <a:t>- Distal margin with duodenal </a:t>
            </a:r>
            <a:r>
              <a:rPr lang="en-US" sz="1500" dirty="0"/>
              <a:t>mucosa</a:t>
            </a:r>
            <a:r>
              <a:rPr lang="en-US" sz="1500" dirty="0"/>
              <a:t/>
            </a:r>
            <a:br>
              <a:rPr lang="en-US" sz="1500" dirty="0"/>
            </a:br>
            <a:r>
              <a:rPr lang="en-US" sz="1500" dirty="0"/>
              <a:t>- Sixteen lymph nodes negative for metastatic carcinoma (0/16</a:t>
            </a:r>
            <a:r>
              <a:rPr lang="en-US" sz="1500" dirty="0"/>
              <a:t>)</a:t>
            </a:r>
            <a:r>
              <a:rPr lang="en-US" sz="1500" dirty="0"/>
              <a:t/>
            </a:r>
            <a:br>
              <a:rPr lang="en-US" sz="1500" dirty="0"/>
            </a:br>
            <a:r>
              <a:rPr lang="en-US" sz="1500" dirty="0"/>
              <a:t>- Stomach with chronic active gastritis, </a:t>
            </a:r>
            <a:r>
              <a:rPr lang="en-US" sz="1500" dirty="0"/>
              <a:t>Helicobacter-associated</a:t>
            </a:r>
            <a:r>
              <a:rPr lang="en-US" sz="1500" dirty="0"/>
              <a:t/>
            </a:r>
            <a:br>
              <a:rPr lang="en-US" sz="1500" dirty="0"/>
            </a:br>
            <a:r>
              <a:rPr lang="en-US" sz="1500" dirty="0"/>
              <a:t>- Multiple foci of intestinal metaplasia (goblet cells) </a:t>
            </a:r>
            <a:r>
              <a:rPr lang="en-US" sz="1500" dirty="0"/>
              <a:t>present</a:t>
            </a:r>
            <a:endParaRPr lang="en-US" sz="1500" dirty="0"/>
          </a:p>
          <a:p>
            <a:r>
              <a:rPr lang="en-US" sz="1800" dirty="0"/>
              <a:t>Daughter and sister are “true negatives” and have no increased risks for cancer</a:t>
            </a:r>
          </a:p>
          <a:p>
            <a:r>
              <a:rPr lang="en-US" sz="1800" dirty="0"/>
              <a:t>We do not need to test the </a:t>
            </a:r>
            <a:r>
              <a:rPr lang="en-US" sz="1800" dirty="0" err="1"/>
              <a:t>proband’s</a:t>
            </a:r>
            <a:r>
              <a:rPr lang="en-US" sz="1800" dirty="0"/>
              <a:t> banked sample</a:t>
            </a:r>
          </a:p>
          <a:p>
            <a:r>
              <a:rPr lang="en-US" sz="1800" dirty="0"/>
              <a:t>Other at-risk relatives can now be tested</a:t>
            </a:r>
            <a:endParaRPr lang="en-US" sz="1800" dirty="0"/>
          </a:p>
        </p:txBody>
      </p:sp>
      <p:sp>
        <p:nvSpPr>
          <p:cNvPr id="3" name="Slide Number Placeholder 2"/>
          <p:cNvSpPr>
            <a:spLocks noGrp="1"/>
          </p:cNvSpPr>
          <p:nvPr>
            <p:ph type="sldNum" sz="quarter" idx="4294967295"/>
          </p:nvPr>
        </p:nvSpPr>
        <p:spPr>
          <a:xfrm>
            <a:off x="6457950" y="4767263"/>
            <a:ext cx="2057400" cy="273844"/>
          </a:xfrm>
        </p:spPr>
        <p:txBody>
          <a:bodyPr/>
          <a:lstStyle/>
          <a:p>
            <a:pPr>
              <a:defRPr/>
            </a:pPr>
            <a:fld id="{E69C68D7-4E82-4AD4-B701-D735FC9E44EC}" type="slidenum">
              <a:rPr lang="en-US" smtClean="0"/>
              <a:pPr>
                <a:defRPr/>
              </a:pPr>
              <a:t>35</a:t>
            </a:fld>
            <a:endParaRPr lang="en-US"/>
          </a:p>
        </p:txBody>
      </p:sp>
    </p:spTree>
    <p:extLst>
      <p:ext uri="{BB962C8B-B14F-4D97-AF65-F5344CB8AC3E}">
        <p14:creationId xmlns:p14="http://schemas.microsoft.com/office/powerpoint/2010/main" val="80559122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87" y="100854"/>
            <a:ext cx="7886700" cy="994172"/>
          </a:xfrm>
        </p:spPr>
        <p:txBody>
          <a:bodyPr>
            <a:normAutofit/>
          </a:bodyPr>
          <a:lstStyle/>
          <a:p>
            <a:r>
              <a:rPr lang="en-US" b="1" dirty="0"/>
              <a:t>Case 1: </a:t>
            </a:r>
            <a:r>
              <a:rPr lang="en-US" b="1" dirty="0" smtClean="0"/>
              <a:t>Cascade testing</a:t>
            </a:r>
            <a:endParaRPr lang="en-US" b="1" dirty="0"/>
          </a:p>
        </p:txBody>
      </p:sp>
      <p:sp>
        <p:nvSpPr>
          <p:cNvPr id="4" name="Slide Number Placeholder 3"/>
          <p:cNvSpPr>
            <a:spLocks noGrp="1"/>
          </p:cNvSpPr>
          <p:nvPr>
            <p:ph type="sldNum" sz="quarter" idx="4294967295"/>
          </p:nvPr>
        </p:nvSpPr>
        <p:spPr>
          <a:xfrm>
            <a:off x="6457950" y="4767263"/>
            <a:ext cx="2057400" cy="273844"/>
          </a:xfrm>
        </p:spPr>
        <p:txBody>
          <a:bodyPr/>
          <a:lstStyle/>
          <a:p>
            <a:fld id="{F44216FD-6AB8-4CAA-AE87-D3440EC6B7F7}" type="slidenum">
              <a:rPr lang="en-US" smtClean="0"/>
              <a:pPr/>
              <a:t>36</a:t>
            </a:fld>
            <a:endParaRPr lang="en-US"/>
          </a:p>
        </p:txBody>
      </p:sp>
      <p:pic>
        <p:nvPicPr>
          <p:cNvPr id="6" name="Picture 5"/>
          <p:cNvPicPr>
            <a:picLocks noChangeAspect="1"/>
          </p:cNvPicPr>
          <p:nvPr/>
        </p:nvPicPr>
        <p:blipFill>
          <a:blip r:embed="rId2"/>
          <a:stretch>
            <a:fillRect/>
          </a:stretch>
        </p:blipFill>
        <p:spPr>
          <a:xfrm>
            <a:off x="2007992" y="887767"/>
            <a:ext cx="5350326" cy="4153340"/>
          </a:xfrm>
          <a:prstGeom prst="rect">
            <a:avLst/>
          </a:prstGeom>
          <a:ln>
            <a:solidFill>
              <a:schemeClr val="accent3"/>
            </a:solidFill>
          </a:ln>
        </p:spPr>
      </p:pic>
    </p:spTree>
    <p:extLst>
      <p:ext uri="{BB962C8B-B14F-4D97-AF65-F5344CB8AC3E}">
        <p14:creationId xmlns:p14="http://schemas.microsoft.com/office/powerpoint/2010/main" val="208285660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altLang="en-US" b="1" dirty="0"/>
              <a:t>Case 2: Clinical History</a:t>
            </a:r>
          </a:p>
        </p:txBody>
      </p:sp>
      <p:sp>
        <p:nvSpPr>
          <p:cNvPr id="5123" name="Rectangle 3"/>
          <p:cNvSpPr>
            <a:spLocks noGrp="1" noChangeArrowheads="1"/>
          </p:cNvSpPr>
          <p:nvPr>
            <p:ph idx="1"/>
          </p:nvPr>
        </p:nvSpPr>
        <p:spPr>
          <a:xfrm>
            <a:off x="628650" y="1268016"/>
            <a:ext cx="7886700" cy="2997956"/>
          </a:xfrm>
        </p:spPr>
        <p:txBody>
          <a:bodyPr/>
          <a:lstStyle/>
          <a:p>
            <a:r>
              <a:rPr lang="en-US" dirty="0" smtClean="0"/>
              <a:t>59-year-old male </a:t>
            </a:r>
            <a:r>
              <a:rPr lang="en-US" dirty="0"/>
              <a:t>died in February 2015 from recurrent metastatic colon cancer diagnosed at age </a:t>
            </a:r>
            <a:r>
              <a:rPr lang="en-US" dirty="0" smtClean="0"/>
              <a:t>53. Universal tumor screening for Lynch syndrome </a:t>
            </a:r>
            <a:r>
              <a:rPr lang="en-US" dirty="0"/>
              <a:t>done, IHC was reported normal </a:t>
            </a:r>
            <a:r>
              <a:rPr lang="en-US" dirty="0" smtClean="0"/>
              <a:t>(notes weak MSH6).</a:t>
            </a:r>
          </a:p>
          <a:p>
            <a:r>
              <a:rPr lang="en-US" dirty="0" smtClean="0"/>
              <a:t>Oncologist ordered </a:t>
            </a:r>
            <a:r>
              <a:rPr lang="en-US" dirty="0"/>
              <a:t>tumor </a:t>
            </a:r>
            <a:r>
              <a:rPr lang="en-US" dirty="0" smtClean="0"/>
              <a:t>sequencing to </a:t>
            </a:r>
            <a:r>
              <a:rPr lang="en-US" dirty="0"/>
              <a:t>try to direct treatment: 1 </a:t>
            </a:r>
            <a:r>
              <a:rPr lang="en-US" i="1" dirty="0"/>
              <a:t>MSH6</a:t>
            </a:r>
            <a:r>
              <a:rPr lang="en-US" dirty="0"/>
              <a:t> mutation </a:t>
            </a:r>
            <a:r>
              <a:rPr lang="en-US" dirty="0" smtClean="0"/>
              <a:t>identified. Oncologist </a:t>
            </a:r>
            <a:r>
              <a:rPr lang="en-US" dirty="0"/>
              <a:t>ordered MSI testing, MSI-H</a:t>
            </a:r>
            <a:r>
              <a:rPr lang="en-US" dirty="0" smtClean="0"/>
              <a:t>.</a:t>
            </a:r>
          </a:p>
          <a:p>
            <a:r>
              <a:rPr lang="en-US" dirty="0" smtClean="0"/>
              <a:t>Patient died before seeing Genetics; 32-year-old daughter referred by </a:t>
            </a:r>
            <a:r>
              <a:rPr lang="en-US" dirty="0"/>
              <a:t>patient’s oncologist.</a:t>
            </a:r>
          </a:p>
          <a:p>
            <a:pPr lvl="1"/>
            <a:endParaRPr lang="en-US" altLang="en-US" dirty="0"/>
          </a:p>
        </p:txBody>
      </p:sp>
    </p:spTree>
    <p:extLst>
      <p:ext uri="{BB962C8B-B14F-4D97-AF65-F5344CB8AC3E}">
        <p14:creationId xmlns:p14="http://schemas.microsoft.com/office/powerpoint/2010/main" val="384665773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41976" y="145141"/>
            <a:ext cx="7886700" cy="994172"/>
          </a:xfrm>
        </p:spPr>
        <p:txBody>
          <a:bodyPr>
            <a:normAutofit/>
          </a:bodyPr>
          <a:lstStyle/>
          <a:p>
            <a:r>
              <a:rPr lang="en-US" altLang="en-US" b="1" dirty="0"/>
              <a:t>Case 2: Tumor Sequencing Results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2" y="925168"/>
            <a:ext cx="3860385" cy="3549442"/>
          </a:xfrm>
          <a:prstGeom prst="rect">
            <a:avLst/>
          </a:prstGeom>
        </p:spPr>
      </p:pic>
      <p:sp>
        <p:nvSpPr>
          <p:cNvPr id="6" name="Right Arrow 5"/>
          <p:cNvSpPr/>
          <p:nvPr/>
        </p:nvSpPr>
        <p:spPr>
          <a:xfrm flipH="1">
            <a:off x="3834689" y="4260464"/>
            <a:ext cx="1057275"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272" y="1214845"/>
            <a:ext cx="3579019" cy="3121819"/>
          </a:xfrm>
          <a:prstGeom prst="rect">
            <a:avLst/>
          </a:prstGeom>
        </p:spPr>
      </p:pic>
    </p:spTree>
    <p:extLst>
      <p:ext uri="{BB962C8B-B14F-4D97-AF65-F5344CB8AC3E}">
        <p14:creationId xmlns:p14="http://schemas.microsoft.com/office/powerpoint/2010/main" val="2186245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555" y="769268"/>
            <a:ext cx="5853393" cy="4303635"/>
          </a:xfrm>
          <a:prstGeom prst="rect">
            <a:avLst/>
          </a:prstGeom>
          <a:ln>
            <a:solidFill>
              <a:schemeClr val="accent3"/>
            </a:solidFill>
          </a:ln>
        </p:spPr>
      </p:pic>
      <p:sp>
        <p:nvSpPr>
          <p:cNvPr id="5122" name="Rectangle 2"/>
          <p:cNvSpPr>
            <a:spLocks noGrp="1" noChangeArrowheads="1"/>
          </p:cNvSpPr>
          <p:nvPr>
            <p:ph type="title"/>
          </p:nvPr>
        </p:nvSpPr>
        <p:spPr>
          <a:xfrm>
            <a:off x="487456" y="1"/>
            <a:ext cx="7886700" cy="994172"/>
          </a:xfrm>
        </p:spPr>
        <p:txBody>
          <a:bodyPr>
            <a:normAutofit/>
          </a:bodyPr>
          <a:lstStyle/>
          <a:p>
            <a:r>
              <a:rPr lang="en-US" altLang="en-US" b="1" dirty="0"/>
              <a:t>Case 2: Family History</a:t>
            </a:r>
          </a:p>
        </p:txBody>
      </p:sp>
    </p:spTree>
    <p:extLst>
      <p:ext uri="{BB962C8B-B14F-4D97-AF65-F5344CB8AC3E}">
        <p14:creationId xmlns:p14="http://schemas.microsoft.com/office/powerpoint/2010/main" val="33687949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069045" y="402826"/>
            <a:ext cx="21145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sz="2400" b="1" dirty="0">
                <a:solidFill>
                  <a:srgbClr val="363274"/>
                </a:solidFill>
                <a:ea typeface="ヒラギノ角ゴ Pro W3" pitchFamily="71" charset="-128"/>
              </a:rPr>
              <a:t>Sporadic</a:t>
            </a:r>
          </a:p>
        </p:txBody>
      </p:sp>
      <p:sp>
        <p:nvSpPr>
          <p:cNvPr id="148483" name="Text Box 3"/>
          <p:cNvSpPr txBox="1">
            <a:spLocks noChangeArrowheads="1"/>
          </p:cNvSpPr>
          <p:nvPr/>
        </p:nvSpPr>
        <p:spPr bwMode="auto">
          <a:xfrm>
            <a:off x="4412320" y="404016"/>
            <a:ext cx="19431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altLang="en-US" sz="2400" b="1" dirty="0">
                <a:solidFill>
                  <a:srgbClr val="363274"/>
                </a:solidFill>
                <a:ea typeface="ヒラギノ角ゴ Pro W3" pitchFamily="71" charset="-128"/>
              </a:rPr>
              <a:t>Inherited</a:t>
            </a:r>
          </a:p>
        </p:txBody>
      </p:sp>
      <p:sp>
        <p:nvSpPr>
          <p:cNvPr id="148484" name="Text Box 4"/>
          <p:cNvSpPr txBox="1">
            <a:spLocks noChangeArrowheads="1"/>
          </p:cNvSpPr>
          <p:nvPr/>
        </p:nvSpPr>
        <p:spPr bwMode="auto">
          <a:xfrm>
            <a:off x="386604" y="3412896"/>
            <a:ext cx="3977389"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257175" indent="-257175" eaLnBrk="0" hangingPunct="0">
              <a:spcBef>
                <a:spcPct val="50000"/>
              </a:spcBef>
              <a:buFont typeface="Arial" charset="0"/>
              <a:buChar char="•"/>
            </a:pPr>
            <a:r>
              <a:rPr lang="en-US" altLang="en-US" sz="1500" dirty="0">
                <a:solidFill>
                  <a:srgbClr val="363274"/>
                </a:solidFill>
                <a:ea typeface="ヒラギノ角ゴ Pro W3" pitchFamily="71" charset="-128"/>
              </a:rPr>
              <a:t>Later age at onset (60s or 70s)</a:t>
            </a:r>
          </a:p>
          <a:p>
            <a:pPr marL="257175" indent="-257175" eaLnBrk="0" hangingPunct="0">
              <a:spcBef>
                <a:spcPct val="50000"/>
              </a:spcBef>
              <a:buFont typeface="Arial" charset="0"/>
              <a:buChar char="•"/>
            </a:pPr>
            <a:r>
              <a:rPr lang="en-US" altLang="en-US" sz="1500" dirty="0">
                <a:solidFill>
                  <a:srgbClr val="363274"/>
                </a:solidFill>
                <a:ea typeface="ヒラギノ角ゴ Pro W3" pitchFamily="71" charset="-128"/>
              </a:rPr>
              <a:t>Little or no family history of cancer</a:t>
            </a:r>
          </a:p>
          <a:p>
            <a:pPr marL="257175" indent="-257175" eaLnBrk="0" hangingPunct="0">
              <a:spcBef>
                <a:spcPct val="50000"/>
              </a:spcBef>
              <a:buFont typeface="Arial" charset="0"/>
              <a:buChar char="•"/>
            </a:pPr>
            <a:r>
              <a:rPr lang="en-US" altLang="en-US" sz="1500" dirty="0">
                <a:solidFill>
                  <a:srgbClr val="363274"/>
                </a:solidFill>
                <a:ea typeface="ヒラギノ角ゴ Pro W3" pitchFamily="71" charset="-128"/>
              </a:rPr>
              <a:t>Single or unilateral tumors</a:t>
            </a:r>
            <a:endParaRPr lang="en-US" altLang="en-US" sz="1650" dirty="0">
              <a:solidFill>
                <a:srgbClr val="363274"/>
              </a:solidFill>
              <a:ea typeface="ヒラギノ角ゴ Pro W3" pitchFamily="71" charset="-128"/>
            </a:endParaRPr>
          </a:p>
        </p:txBody>
      </p:sp>
      <p:sp>
        <p:nvSpPr>
          <p:cNvPr id="148485" name="Text Box 5"/>
          <p:cNvSpPr txBox="1">
            <a:spLocks noChangeArrowheads="1"/>
          </p:cNvSpPr>
          <p:nvPr/>
        </p:nvSpPr>
        <p:spPr bwMode="auto">
          <a:xfrm>
            <a:off x="4097991" y="3453177"/>
            <a:ext cx="5046009"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marL="257175" indent="-257175" eaLnBrk="0" hangingPunct="0">
              <a:spcBef>
                <a:spcPct val="50000"/>
              </a:spcBef>
              <a:buFont typeface="Arial" charset="0"/>
              <a:buChar char="•"/>
            </a:pPr>
            <a:r>
              <a:rPr lang="en-US" altLang="en-US" sz="1500" dirty="0">
                <a:solidFill>
                  <a:srgbClr val="363274"/>
                </a:solidFill>
                <a:ea typeface="ヒラギノ角ゴ Pro W3" pitchFamily="71" charset="-128"/>
              </a:rPr>
              <a:t>Early age at onset (&lt;50)</a:t>
            </a:r>
          </a:p>
          <a:p>
            <a:pPr marL="257175" indent="-257175" eaLnBrk="0" hangingPunct="0">
              <a:spcBef>
                <a:spcPct val="50000"/>
              </a:spcBef>
              <a:buFont typeface="Arial" charset="0"/>
              <a:buChar char="•"/>
            </a:pPr>
            <a:r>
              <a:rPr lang="en-US" altLang="en-US" sz="1500" dirty="0">
                <a:solidFill>
                  <a:srgbClr val="363274"/>
                </a:solidFill>
                <a:ea typeface="ヒラギノ角ゴ Pro W3" pitchFamily="71" charset="-128"/>
              </a:rPr>
              <a:t>Multiple generations with cancer</a:t>
            </a:r>
          </a:p>
          <a:p>
            <a:pPr marL="257175" indent="-257175" eaLnBrk="0" hangingPunct="0">
              <a:spcBef>
                <a:spcPct val="50000"/>
              </a:spcBef>
              <a:buFont typeface="Arial" charset="0"/>
              <a:buChar char="•"/>
            </a:pPr>
            <a:r>
              <a:rPr lang="en-US" altLang="en-US" sz="1500" dirty="0">
                <a:solidFill>
                  <a:srgbClr val="363274"/>
                </a:solidFill>
                <a:ea typeface="ヒラギノ角ゴ Pro W3" pitchFamily="71" charset="-128"/>
              </a:rPr>
              <a:t>Clustering of certain cancers </a:t>
            </a:r>
            <a:r>
              <a:rPr lang="en-US" altLang="en-US" sz="1500" dirty="0">
                <a:solidFill>
                  <a:srgbClr val="363274"/>
                </a:solidFill>
                <a:effectLst>
                  <a:outerShdw blurRad="38100" dist="38100" dir="2700000" algn="tl">
                    <a:srgbClr val="C0C0C0"/>
                  </a:outerShdw>
                </a:effectLst>
                <a:ea typeface="ヒラギノ角ゴ Pro W3" pitchFamily="71" charset="-128"/>
              </a:rPr>
              <a:t>(i</a:t>
            </a:r>
            <a:r>
              <a:rPr lang="en-US" altLang="en-US" sz="1500" dirty="0">
                <a:solidFill>
                  <a:srgbClr val="363274"/>
                </a:solidFill>
                <a:ea typeface="ヒラギノ角ゴ Pro W3" pitchFamily="71" charset="-128"/>
              </a:rPr>
              <a:t>.e., breast/ovarian)</a:t>
            </a:r>
            <a:endParaRPr lang="en-US" altLang="en-US" sz="1650" dirty="0">
              <a:solidFill>
                <a:srgbClr val="363274"/>
              </a:solidFill>
              <a:ea typeface="ヒラギノ角ゴ Pro W3" pitchFamily="71" charset="-128"/>
            </a:endParaRPr>
          </a:p>
        </p:txBody>
      </p:sp>
      <p:sp>
        <p:nvSpPr>
          <p:cNvPr id="148486" name="Oval 6"/>
          <p:cNvSpPr>
            <a:spLocks noChangeArrowheads="1"/>
          </p:cNvSpPr>
          <p:nvPr/>
        </p:nvSpPr>
        <p:spPr bwMode="auto">
          <a:xfrm>
            <a:off x="1313125" y="1072403"/>
            <a:ext cx="221456" cy="352425"/>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cxnSp>
        <p:nvCxnSpPr>
          <p:cNvPr id="148487" name="AutoShape 7"/>
          <p:cNvCxnSpPr>
            <a:cxnSpLocks noChangeShapeType="1"/>
          </p:cNvCxnSpPr>
          <p:nvPr/>
        </p:nvCxnSpPr>
        <p:spPr bwMode="auto">
          <a:xfrm rot="5400000" flipV="1">
            <a:off x="904740" y="1772491"/>
            <a:ext cx="20240" cy="260747"/>
          </a:xfrm>
          <a:prstGeom prst="bentConnector3">
            <a:avLst>
              <a:gd name="adj1" fmla="val -670838"/>
            </a:avLst>
          </a:prstGeom>
          <a:noFill/>
          <a:ln w="381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8488" name="Line 8"/>
          <p:cNvSpPr>
            <a:spLocks noChangeShapeType="1"/>
          </p:cNvSpPr>
          <p:nvPr/>
        </p:nvSpPr>
        <p:spPr bwMode="auto">
          <a:xfrm>
            <a:off x="1048805" y="1754631"/>
            <a:ext cx="276225"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cxnSp>
        <p:nvCxnSpPr>
          <p:cNvPr id="148489" name="AutoShape 9"/>
          <p:cNvCxnSpPr>
            <a:cxnSpLocks noChangeShapeType="1"/>
          </p:cNvCxnSpPr>
          <p:nvPr/>
        </p:nvCxnSpPr>
        <p:spPr bwMode="auto">
          <a:xfrm>
            <a:off x="1049996" y="1285525"/>
            <a:ext cx="245269" cy="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490" name="AutoShape 10"/>
          <p:cNvCxnSpPr>
            <a:cxnSpLocks noChangeShapeType="1"/>
          </p:cNvCxnSpPr>
          <p:nvPr/>
        </p:nvCxnSpPr>
        <p:spPr bwMode="auto">
          <a:xfrm>
            <a:off x="1163105" y="1297431"/>
            <a:ext cx="0" cy="447675"/>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491" name="AutoShape 11"/>
          <p:cNvCxnSpPr>
            <a:cxnSpLocks noChangeShapeType="1"/>
          </p:cNvCxnSpPr>
          <p:nvPr/>
        </p:nvCxnSpPr>
        <p:spPr bwMode="auto">
          <a:xfrm rot="5400000" flipV="1">
            <a:off x="1937607" y="1757608"/>
            <a:ext cx="30956" cy="301229"/>
          </a:xfrm>
          <a:prstGeom prst="bentConnector3">
            <a:avLst>
              <a:gd name="adj1" fmla="val -513894"/>
            </a:avLst>
          </a:prstGeom>
          <a:noFill/>
          <a:ln w="381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492" name="AutoShape 12"/>
          <p:cNvCxnSpPr>
            <a:cxnSpLocks noChangeShapeType="1"/>
            <a:endCxn id="148497" idx="2"/>
          </p:cNvCxnSpPr>
          <p:nvPr/>
        </p:nvCxnSpPr>
        <p:spPr bwMode="auto">
          <a:xfrm>
            <a:off x="1422662" y="2082052"/>
            <a:ext cx="259556" cy="5954"/>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493" name="AutoShape 13"/>
          <p:cNvCxnSpPr>
            <a:cxnSpLocks noChangeShapeType="1"/>
          </p:cNvCxnSpPr>
          <p:nvPr/>
        </p:nvCxnSpPr>
        <p:spPr bwMode="auto">
          <a:xfrm rot="5400000" flipV="1">
            <a:off x="1530412" y="2777973"/>
            <a:ext cx="29766" cy="328613"/>
          </a:xfrm>
          <a:prstGeom prst="bentConnector3">
            <a:avLst>
              <a:gd name="adj1" fmla="val -980560"/>
            </a:avLst>
          </a:prstGeom>
          <a:noFill/>
          <a:ln w="381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494" name="AutoShape 14"/>
          <p:cNvCxnSpPr>
            <a:cxnSpLocks noChangeShapeType="1"/>
          </p:cNvCxnSpPr>
          <p:nvPr/>
        </p:nvCxnSpPr>
        <p:spPr bwMode="auto">
          <a:xfrm flipH="1">
            <a:off x="1551249" y="2103484"/>
            <a:ext cx="7144" cy="515541"/>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8495" name="Oval 15"/>
          <p:cNvSpPr>
            <a:spLocks noChangeArrowheads="1"/>
          </p:cNvSpPr>
          <p:nvPr/>
        </p:nvSpPr>
        <p:spPr bwMode="auto">
          <a:xfrm>
            <a:off x="1273832" y="2936923"/>
            <a:ext cx="215504" cy="364331"/>
          </a:xfrm>
          <a:prstGeom prst="ellipse">
            <a:avLst/>
          </a:prstGeom>
          <a:solidFill>
            <a:schemeClr val="tx1"/>
          </a:solidFill>
          <a:ln w="38100">
            <a:solidFill>
              <a:schemeClr val="tx1"/>
            </a:solidFill>
            <a:round/>
            <a:headEnd/>
            <a:tailEnd/>
          </a:ln>
          <a:effectLst/>
        </p:spPr>
        <p:txBody>
          <a:bodyPr wrap="none" anchor="ctr"/>
          <a:lstStyle/>
          <a:p>
            <a:endParaRPr lang="en-US" dirty="0"/>
          </a:p>
        </p:txBody>
      </p:sp>
      <p:sp>
        <p:nvSpPr>
          <p:cNvPr id="148496" name="Oval 16"/>
          <p:cNvSpPr>
            <a:spLocks noChangeArrowheads="1"/>
          </p:cNvSpPr>
          <p:nvPr/>
        </p:nvSpPr>
        <p:spPr bwMode="auto">
          <a:xfrm>
            <a:off x="668995" y="1890364"/>
            <a:ext cx="215504" cy="364331"/>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497" name="Oval 17"/>
          <p:cNvSpPr>
            <a:spLocks noChangeArrowheads="1"/>
          </p:cNvSpPr>
          <p:nvPr/>
        </p:nvSpPr>
        <p:spPr bwMode="auto">
          <a:xfrm>
            <a:off x="1696506" y="1905841"/>
            <a:ext cx="216694" cy="364331"/>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498" name="Line 18"/>
          <p:cNvSpPr>
            <a:spLocks noChangeShapeType="1"/>
          </p:cNvSpPr>
          <p:nvPr/>
        </p:nvSpPr>
        <p:spPr bwMode="auto">
          <a:xfrm>
            <a:off x="1325030" y="1739153"/>
            <a:ext cx="0" cy="18216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499" name="Rectangle 19"/>
          <p:cNvSpPr>
            <a:spLocks noChangeArrowheads="1"/>
          </p:cNvSpPr>
          <p:nvPr/>
        </p:nvSpPr>
        <p:spPr bwMode="auto">
          <a:xfrm>
            <a:off x="1601255" y="2936921"/>
            <a:ext cx="198834" cy="348854"/>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00" name="Rectangle 20"/>
          <p:cNvSpPr>
            <a:spLocks noChangeArrowheads="1"/>
          </p:cNvSpPr>
          <p:nvPr/>
        </p:nvSpPr>
        <p:spPr bwMode="auto">
          <a:xfrm>
            <a:off x="1230971" y="1905840"/>
            <a:ext cx="197644" cy="348854"/>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01" name="Rectangle 21"/>
          <p:cNvSpPr>
            <a:spLocks noChangeArrowheads="1"/>
          </p:cNvSpPr>
          <p:nvPr/>
        </p:nvSpPr>
        <p:spPr bwMode="auto">
          <a:xfrm>
            <a:off x="841636" y="1086690"/>
            <a:ext cx="198834" cy="348854"/>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02" name="Rectangle 22"/>
          <p:cNvSpPr>
            <a:spLocks noChangeArrowheads="1"/>
          </p:cNvSpPr>
          <p:nvPr/>
        </p:nvSpPr>
        <p:spPr bwMode="auto">
          <a:xfrm>
            <a:off x="945221" y="1890363"/>
            <a:ext cx="198835" cy="348853"/>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03" name="Rectangle 23"/>
          <p:cNvSpPr>
            <a:spLocks noChangeArrowheads="1"/>
          </p:cNvSpPr>
          <p:nvPr/>
        </p:nvSpPr>
        <p:spPr bwMode="auto">
          <a:xfrm>
            <a:off x="1998923" y="1921320"/>
            <a:ext cx="198834" cy="348853"/>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cxnSp>
        <p:nvCxnSpPr>
          <p:cNvPr id="148504" name="AutoShape 24"/>
          <p:cNvCxnSpPr>
            <a:cxnSpLocks noChangeShapeType="1"/>
          </p:cNvCxnSpPr>
          <p:nvPr/>
        </p:nvCxnSpPr>
        <p:spPr bwMode="auto">
          <a:xfrm rot="5400000" flipV="1">
            <a:off x="5364226" y="1720699"/>
            <a:ext cx="29765" cy="311944"/>
          </a:xfrm>
          <a:prstGeom prst="bentConnector3">
            <a:avLst>
              <a:gd name="adj1" fmla="val -513894"/>
            </a:avLst>
          </a:prstGeom>
          <a:noFill/>
          <a:ln w="381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505" name="AutoShape 25"/>
          <p:cNvCxnSpPr>
            <a:cxnSpLocks noChangeShapeType="1"/>
          </p:cNvCxnSpPr>
          <p:nvPr/>
        </p:nvCxnSpPr>
        <p:spPr bwMode="auto">
          <a:xfrm rot="5400000" flipV="1">
            <a:off x="4941553" y="2700583"/>
            <a:ext cx="29766" cy="340519"/>
          </a:xfrm>
          <a:prstGeom prst="bentConnector3">
            <a:avLst>
              <a:gd name="adj1" fmla="val -980560"/>
            </a:avLst>
          </a:prstGeom>
          <a:noFill/>
          <a:ln w="381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506" name="AutoShape 26"/>
          <p:cNvCxnSpPr>
            <a:cxnSpLocks noChangeShapeType="1"/>
          </p:cNvCxnSpPr>
          <p:nvPr/>
        </p:nvCxnSpPr>
        <p:spPr bwMode="auto">
          <a:xfrm>
            <a:off x="4970723" y="2064195"/>
            <a:ext cx="0" cy="510778"/>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8507" name="Oval 27"/>
          <p:cNvSpPr>
            <a:spLocks noChangeArrowheads="1"/>
          </p:cNvSpPr>
          <p:nvPr/>
        </p:nvSpPr>
        <p:spPr bwMode="auto">
          <a:xfrm>
            <a:off x="4684973" y="1072404"/>
            <a:ext cx="214313" cy="350044"/>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08" name="Oval 28"/>
          <p:cNvSpPr>
            <a:spLocks noChangeArrowheads="1"/>
          </p:cNvSpPr>
          <p:nvPr/>
        </p:nvSpPr>
        <p:spPr bwMode="auto">
          <a:xfrm>
            <a:off x="4040845" y="1859407"/>
            <a:ext cx="214313" cy="35004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09" name="Oval 29"/>
          <p:cNvSpPr>
            <a:spLocks noChangeArrowheads="1"/>
          </p:cNvSpPr>
          <p:nvPr/>
        </p:nvSpPr>
        <p:spPr bwMode="auto">
          <a:xfrm>
            <a:off x="4675448" y="2836910"/>
            <a:ext cx="214313" cy="350044"/>
          </a:xfrm>
          <a:prstGeom prst="ellipse">
            <a:avLst/>
          </a:prstGeom>
          <a:solidFill>
            <a:srgbClr val="000000"/>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10" name="Oval 30"/>
          <p:cNvSpPr>
            <a:spLocks noChangeArrowheads="1"/>
          </p:cNvSpPr>
          <p:nvPr/>
        </p:nvSpPr>
        <p:spPr bwMode="auto">
          <a:xfrm>
            <a:off x="5104074" y="1874885"/>
            <a:ext cx="215503" cy="350044"/>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11" name="Rectangle 31"/>
          <p:cNvSpPr>
            <a:spLocks noChangeArrowheads="1"/>
          </p:cNvSpPr>
          <p:nvPr/>
        </p:nvSpPr>
        <p:spPr bwMode="auto">
          <a:xfrm>
            <a:off x="4219438" y="1086691"/>
            <a:ext cx="205979" cy="335756"/>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12" name="Rectangle 32"/>
          <p:cNvSpPr>
            <a:spLocks noChangeArrowheads="1"/>
          </p:cNvSpPr>
          <p:nvPr/>
        </p:nvSpPr>
        <p:spPr bwMode="auto">
          <a:xfrm>
            <a:off x="4326595" y="1874884"/>
            <a:ext cx="205979" cy="334566"/>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13" name="Rectangle 33"/>
          <p:cNvSpPr>
            <a:spLocks noChangeArrowheads="1"/>
          </p:cNvSpPr>
          <p:nvPr/>
        </p:nvSpPr>
        <p:spPr bwMode="auto">
          <a:xfrm>
            <a:off x="4631395" y="1874884"/>
            <a:ext cx="204788" cy="334566"/>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14" name="Rectangle 34"/>
          <p:cNvSpPr>
            <a:spLocks noChangeArrowheads="1"/>
          </p:cNvSpPr>
          <p:nvPr/>
        </p:nvSpPr>
        <p:spPr bwMode="auto">
          <a:xfrm>
            <a:off x="5435068" y="1889173"/>
            <a:ext cx="205978" cy="335756"/>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15" name="Rectangle 35"/>
          <p:cNvSpPr>
            <a:spLocks noChangeArrowheads="1"/>
          </p:cNvSpPr>
          <p:nvPr/>
        </p:nvSpPr>
        <p:spPr bwMode="auto">
          <a:xfrm>
            <a:off x="5014776" y="2851198"/>
            <a:ext cx="205979" cy="335756"/>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cxnSp>
        <p:nvCxnSpPr>
          <p:cNvPr id="148516" name="AutoShape 36"/>
          <p:cNvCxnSpPr>
            <a:cxnSpLocks noChangeShapeType="1"/>
          </p:cNvCxnSpPr>
          <p:nvPr/>
        </p:nvCxnSpPr>
        <p:spPr bwMode="auto">
          <a:xfrm>
            <a:off x="4426607" y="1248615"/>
            <a:ext cx="253604" cy="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517" name="AutoShape 37"/>
          <p:cNvCxnSpPr>
            <a:cxnSpLocks noChangeShapeType="1"/>
          </p:cNvCxnSpPr>
          <p:nvPr/>
        </p:nvCxnSpPr>
        <p:spPr bwMode="auto">
          <a:xfrm>
            <a:off x="4561150" y="1246235"/>
            <a:ext cx="1190" cy="459581"/>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8518" name="Line 38"/>
          <p:cNvSpPr>
            <a:spLocks noChangeShapeType="1"/>
          </p:cNvSpPr>
          <p:nvPr/>
        </p:nvSpPr>
        <p:spPr bwMode="auto">
          <a:xfrm>
            <a:off x="4729026" y="1699862"/>
            <a:ext cx="0" cy="17502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cxnSp>
        <p:nvCxnSpPr>
          <p:cNvPr id="148519" name="AutoShape 39"/>
          <p:cNvCxnSpPr>
            <a:cxnSpLocks noChangeShapeType="1"/>
          </p:cNvCxnSpPr>
          <p:nvPr/>
        </p:nvCxnSpPr>
        <p:spPr bwMode="auto">
          <a:xfrm rot="5400000" flipV="1">
            <a:off x="4285520" y="1723081"/>
            <a:ext cx="20240" cy="269081"/>
          </a:xfrm>
          <a:prstGeom prst="bentConnector3">
            <a:avLst>
              <a:gd name="adj1" fmla="val -670838"/>
            </a:avLst>
          </a:prstGeom>
          <a:noFill/>
          <a:ln w="381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8520" name="Line 40"/>
          <p:cNvSpPr>
            <a:spLocks noChangeShapeType="1"/>
          </p:cNvSpPr>
          <p:nvPr/>
        </p:nvSpPr>
        <p:spPr bwMode="auto">
          <a:xfrm>
            <a:off x="4433751" y="1714150"/>
            <a:ext cx="286941"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cxnSp>
        <p:nvCxnSpPr>
          <p:cNvPr id="148521" name="AutoShape 41"/>
          <p:cNvCxnSpPr>
            <a:cxnSpLocks noChangeShapeType="1"/>
            <a:endCxn id="148510" idx="2"/>
          </p:cNvCxnSpPr>
          <p:nvPr/>
        </p:nvCxnSpPr>
        <p:spPr bwMode="auto">
          <a:xfrm flipV="1">
            <a:off x="4839756" y="2049906"/>
            <a:ext cx="250031" cy="8334"/>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8522" name="Oval 42"/>
          <p:cNvSpPr>
            <a:spLocks noChangeArrowheads="1"/>
          </p:cNvSpPr>
          <p:nvPr/>
        </p:nvSpPr>
        <p:spPr bwMode="auto">
          <a:xfrm>
            <a:off x="2612095" y="101525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23" name="Oval 43"/>
          <p:cNvSpPr>
            <a:spLocks noChangeArrowheads="1"/>
          </p:cNvSpPr>
          <p:nvPr/>
        </p:nvSpPr>
        <p:spPr bwMode="auto">
          <a:xfrm>
            <a:off x="2840695" y="101525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24" name="Oval 44"/>
          <p:cNvSpPr>
            <a:spLocks noChangeArrowheads="1"/>
          </p:cNvSpPr>
          <p:nvPr/>
        </p:nvSpPr>
        <p:spPr bwMode="auto">
          <a:xfrm>
            <a:off x="2612095" y="124385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25" name="Oval 45"/>
          <p:cNvSpPr>
            <a:spLocks noChangeArrowheads="1"/>
          </p:cNvSpPr>
          <p:nvPr/>
        </p:nvSpPr>
        <p:spPr bwMode="auto">
          <a:xfrm>
            <a:off x="2840695" y="124385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26" name="Oval 46"/>
          <p:cNvSpPr>
            <a:spLocks noChangeArrowheads="1"/>
          </p:cNvSpPr>
          <p:nvPr/>
        </p:nvSpPr>
        <p:spPr bwMode="auto">
          <a:xfrm>
            <a:off x="2612095" y="17582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27" name="Oval 47"/>
          <p:cNvSpPr>
            <a:spLocks noChangeArrowheads="1"/>
          </p:cNvSpPr>
          <p:nvPr/>
        </p:nvSpPr>
        <p:spPr bwMode="auto">
          <a:xfrm>
            <a:off x="2840695" y="17582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28" name="Oval 48"/>
          <p:cNvSpPr>
            <a:spLocks noChangeArrowheads="1"/>
          </p:cNvSpPr>
          <p:nvPr/>
        </p:nvSpPr>
        <p:spPr bwMode="auto">
          <a:xfrm>
            <a:off x="2612095" y="19868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29" name="Oval 49"/>
          <p:cNvSpPr>
            <a:spLocks noChangeArrowheads="1"/>
          </p:cNvSpPr>
          <p:nvPr/>
        </p:nvSpPr>
        <p:spPr bwMode="auto">
          <a:xfrm>
            <a:off x="2840695" y="19868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0" name="Oval 50"/>
          <p:cNvSpPr>
            <a:spLocks noChangeArrowheads="1"/>
          </p:cNvSpPr>
          <p:nvPr/>
        </p:nvSpPr>
        <p:spPr bwMode="auto">
          <a:xfrm>
            <a:off x="6041095" y="10724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1" name="Oval 51"/>
          <p:cNvSpPr>
            <a:spLocks noChangeArrowheads="1"/>
          </p:cNvSpPr>
          <p:nvPr/>
        </p:nvSpPr>
        <p:spPr bwMode="auto">
          <a:xfrm>
            <a:off x="6326845" y="10724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2" name="Oval 52"/>
          <p:cNvSpPr>
            <a:spLocks noChangeArrowheads="1"/>
          </p:cNvSpPr>
          <p:nvPr/>
        </p:nvSpPr>
        <p:spPr bwMode="auto">
          <a:xfrm>
            <a:off x="6041095" y="13010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3" name="Oval 53"/>
          <p:cNvSpPr>
            <a:spLocks noChangeArrowheads="1"/>
          </p:cNvSpPr>
          <p:nvPr/>
        </p:nvSpPr>
        <p:spPr bwMode="auto">
          <a:xfrm>
            <a:off x="6326845" y="13010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4" name="Oval 54"/>
          <p:cNvSpPr>
            <a:spLocks noChangeArrowheads="1"/>
          </p:cNvSpPr>
          <p:nvPr/>
        </p:nvSpPr>
        <p:spPr bwMode="auto">
          <a:xfrm>
            <a:off x="2612095" y="25583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5" name="Oval 55"/>
          <p:cNvSpPr>
            <a:spLocks noChangeArrowheads="1"/>
          </p:cNvSpPr>
          <p:nvPr/>
        </p:nvSpPr>
        <p:spPr bwMode="auto">
          <a:xfrm>
            <a:off x="2612095" y="27869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6" name="Oval 56"/>
          <p:cNvSpPr>
            <a:spLocks noChangeArrowheads="1"/>
          </p:cNvSpPr>
          <p:nvPr/>
        </p:nvSpPr>
        <p:spPr bwMode="auto">
          <a:xfrm>
            <a:off x="2840695" y="25583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7" name="Oval 57"/>
          <p:cNvSpPr>
            <a:spLocks noChangeArrowheads="1"/>
          </p:cNvSpPr>
          <p:nvPr/>
        </p:nvSpPr>
        <p:spPr bwMode="auto">
          <a:xfrm>
            <a:off x="2840695" y="278690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8" name="Oval 58"/>
          <p:cNvSpPr>
            <a:spLocks noChangeArrowheads="1"/>
          </p:cNvSpPr>
          <p:nvPr/>
        </p:nvSpPr>
        <p:spPr bwMode="auto">
          <a:xfrm>
            <a:off x="2612095" y="118670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39" name="Oval 59"/>
          <p:cNvSpPr>
            <a:spLocks noChangeArrowheads="1"/>
          </p:cNvSpPr>
          <p:nvPr/>
        </p:nvSpPr>
        <p:spPr bwMode="auto">
          <a:xfrm>
            <a:off x="2612095" y="192965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0" name="Oval 60"/>
          <p:cNvSpPr>
            <a:spLocks noChangeArrowheads="1"/>
          </p:cNvSpPr>
          <p:nvPr/>
        </p:nvSpPr>
        <p:spPr bwMode="auto">
          <a:xfrm>
            <a:off x="2612095" y="272975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1" name="Oval 61"/>
          <p:cNvSpPr>
            <a:spLocks noChangeArrowheads="1"/>
          </p:cNvSpPr>
          <p:nvPr/>
        </p:nvSpPr>
        <p:spPr bwMode="auto">
          <a:xfrm>
            <a:off x="2840695" y="272975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2" name="Oval 62"/>
          <p:cNvSpPr>
            <a:spLocks noChangeArrowheads="1"/>
          </p:cNvSpPr>
          <p:nvPr/>
        </p:nvSpPr>
        <p:spPr bwMode="auto">
          <a:xfrm>
            <a:off x="6041095" y="124385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3" name="Oval 63"/>
          <p:cNvSpPr>
            <a:spLocks noChangeArrowheads="1"/>
          </p:cNvSpPr>
          <p:nvPr/>
        </p:nvSpPr>
        <p:spPr bwMode="auto">
          <a:xfrm>
            <a:off x="6041095" y="192965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4" name="Oval 64"/>
          <p:cNvSpPr>
            <a:spLocks noChangeArrowheads="1"/>
          </p:cNvSpPr>
          <p:nvPr/>
        </p:nvSpPr>
        <p:spPr bwMode="auto">
          <a:xfrm>
            <a:off x="6041095" y="215825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5" name="Oval 65"/>
          <p:cNvSpPr>
            <a:spLocks noChangeArrowheads="1"/>
          </p:cNvSpPr>
          <p:nvPr/>
        </p:nvSpPr>
        <p:spPr bwMode="auto">
          <a:xfrm>
            <a:off x="6326845" y="192965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6" name="Oval 66"/>
          <p:cNvSpPr>
            <a:spLocks noChangeArrowheads="1"/>
          </p:cNvSpPr>
          <p:nvPr/>
        </p:nvSpPr>
        <p:spPr bwMode="auto">
          <a:xfrm>
            <a:off x="6326845" y="2158253"/>
            <a:ext cx="5715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7" name="Oval 67"/>
          <p:cNvSpPr>
            <a:spLocks noChangeArrowheads="1"/>
          </p:cNvSpPr>
          <p:nvPr/>
        </p:nvSpPr>
        <p:spPr bwMode="auto">
          <a:xfrm>
            <a:off x="6041095" y="210110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8" name="Oval 68"/>
          <p:cNvSpPr>
            <a:spLocks noChangeArrowheads="1"/>
          </p:cNvSpPr>
          <p:nvPr/>
        </p:nvSpPr>
        <p:spPr bwMode="auto">
          <a:xfrm>
            <a:off x="6326845" y="210110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49" name="Oval 69"/>
          <p:cNvSpPr>
            <a:spLocks noChangeArrowheads="1"/>
          </p:cNvSpPr>
          <p:nvPr/>
        </p:nvSpPr>
        <p:spPr bwMode="auto">
          <a:xfrm>
            <a:off x="2840695" y="118670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50" name="Oval 70"/>
          <p:cNvSpPr>
            <a:spLocks noChangeArrowheads="1"/>
          </p:cNvSpPr>
          <p:nvPr/>
        </p:nvSpPr>
        <p:spPr bwMode="auto">
          <a:xfrm>
            <a:off x="2840695" y="192965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51" name="Oval 71"/>
          <p:cNvSpPr>
            <a:spLocks noChangeArrowheads="1"/>
          </p:cNvSpPr>
          <p:nvPr/>
        </p:nvSpPr>
        <p:spPr bwMode="auto">
          <a:xfrm>
            <a:off x="6326845" y="1243853"/>
            <a:ext cx="57150"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52" name="Text Box 72"/>
          <p:cNvSpPr txBox="1">
            <a:spLocks noChangeArrowheads="1"/>
          </p:cNvSpPr>
          <p:nvPr/>
        </p:nvSpPr>
        <p:spPr bwMode="auto">
          <a:xfrm>
            <a:off x="2954995" y="1072403"/>
            <a:ext cx="91440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050" dirty="0">
                <a:ea typeface="ヒラギノ角ゴ Pro W3" pitchFamily="71" charset="-128"/>
              </a:rPr>
              <a:t>Normal gene</a:t>
            </a:r>
          </a:p>
        </p:txBody>
      </p:sp>
      <p:sp>
        <p:nvSpPr>
          <p:cNvPr id="148553" name="Line 73"/>
          <p:cNvSpPr>
            <a:spLocks noChangeShapeType="1"/>
          </p:cNvSpPr>
          <p:nvPr/>
        </p:nvSpPr>
        <p:spPr bwMode="auto">
          <a:xfrm>
            <a:off x="2783545" y="1358153"/>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48554" name="Line 74"/>
          <p:cNvSpPr>
            <a:spLocks noChangeShapeType="1"/>
          </p:cNvSpPr>
          <p:nvPr/>
        </p:nvSpPr>
        <p:spPr bwMode="auto">
          <a:xfrm>
            <a:off x="2783545" y="2158253"/>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48555" name="Text Box 75"/>
          <p:cNvSpPr txBox="1">
            <a:spLocks noChangeArrowheads="1"/>
          </p:cNvSpPr>
          <p:nvPr/>
        </p:nvSpPr>
        <p:spPr bwMode="auto">
          <a:xfrm>
            <a:off x="3012145" y="1301002"/>
            <a:ext cx="80010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050" dirty="0">
                <a:ea typeface="ヒラギノ角ゴ Pro W3" pitchFamily="71" charset="-128"/>
              </a:rPr>
              <a:t>Somatic mutation</a:t>
            </a:r>
          </a:p>
        </p:txBody>
      </p:sp>
      <p:sp>
        <p:nvSpPr>
          <p:cNvPr id="148556" name="Rectangle 76"/>
          <p:cNvSpPr>
            <a:spLocks noChangeArrowheads="1"/>
          </p:cNvSpPr>
          <p:nvPr/>
        </p:nvSpPr>
        <p:spPr bwMode="auto">
          <a:xfrm>
            <a:off x="3012145" y="2158253"/>
            <a:ext cx="914400"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050" dirty="0">
                <a:ea typeface="ヒラギノ角ゴ Pro W3" pitchFamily="71" charset="-128"/>
              </a:rPr>
              <a:t>Somatic mutation</a:t>
            </a:r>
          </a:p>
        </p:txBody>
      </p:sp>
      <p:sp>
        <p:nvSpPr>
          <p:cNvPr id="148557" name="Line 77"/>
          <p:cNvSpPr>
            <a:spLocks noChangeShapeType="1"/>
          </p:cNvSpPr>
          <p:nvPr/>
        </p:nvSpPr>
        <p:spPr bwMode="auto">
          <a:xfrm>
            <a:off x="6212545" y="1586753"/>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48558" name="Text Box 78"/>
          <p:cNvSpPr txBox="1">
            <a:spLocks noChangeArrowheads="1"/>
          </p:cNvSpPr>
          <p:nvPr/>
        </p:nvSpPr>
        <p:spPr bwMode="auto">
          <a:xfrm>
            <a:off x="6498295" y="1015252"/>
            <a:ext cx="68580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050" dirty="0">
                <a:ea typeface="ヒラギノ角ゴ Pro W3" pitchFamily="71" charset="-128"/>
              </a:rPr>
              <a:t>Germline mutation</a:t>
            </a:r>
          </a:p>
        </p:txBody>
      </p:sp>
      <p:sp>
        <p:nvSpPr>
          <p:cNvPr id="148559" name="Rectangle 79"/>
          <p:cNvSpPr>
            <a:spLocks noChangeArrowheads="1"/>
          </p:cNvSpPr>
          <p:nvPr/>
        </p:nvSpPr>
        <p:spPr bwMode="auto">
          <a:xfrm>
            <a:off x="6475673" y="1529602"/>
            <a:ext cx="708422"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050" dirty="0">
                <a:ea typeface="ヒラギノ角ゴ Pro W3" pitchFamily="71" charset="-128"/>
              </a:rPr>
              <a:t>Somatic mutation</a:t>
            </a:r>
          </a:p>
        </p:txBody>
      </p:sp>
      <p:sp>
        <p:nvSpPr>
          <p:cNvPr id="148560" name="AutoShape 80"/>
          <p:cNvSpPr>
            <a:spLocks noChangeArrowheads="1"/>
          </p:cNvSpPr>
          <p:nvPr/>
        </p:nvSpPr>
        <p:spPr bwMode="auto">
          <a:xfrm>
            <a:off x="2840695" y="1472453"/>
            <a:ext cx="171450" cy="57150"/>
          </a:xfrm>
          <a:prstGeom prst="lef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1" name="AutoShape 81"/>
          <p:cNvSpPr>
            <a:spLocks noChangeArrowheads="1"/>
          </p:cNvSpPr>
          <p:nvPr/>
        </p:nvSpPr>
        <p:spPr bwMode="auto">
          <a:xfrm>
            <a:off x="2840695" y="2329703"/>
            <a:ext cx="171450" cy="57150"/>
          </a:xfrm>
          <a:prstGeom prst="lef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2" name="AutoShape 82"/>
          <p:cNvSpPr>
            <a:spLocks noChangeArrowheads="1"/>
          </p:cNvSpPr>
          <p:nvPr/>
        </p:nvSpPr>
        <p:spPr bwMode="auto">
          <a:xfrm>
            <a:off x="6269695" y="1701053"/>
            <a:ext cx="171450" cy="57150"/>
          </a:xfrm>
          <a:prstGeom prst="lef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3" name="Rectangle 83"/>
          <p:cNvSpPr>
            <a:spLocks noChangeArrowheads="1"/>
          </p:cNvSpPr>
          <p:nvPr/>
        </p:nvSpPr>
        <p:spPr bwMode="auto">
          <a:xfrm>
            <a:off x="2612095" y="1072403"/>
            <a:ext cx="57150" cy="57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4" name="Rectangle 84"/>
          <p:cNvSpPr>
            <a:spLocks noChangeArrowheads="1"/>
          </p:cNvSpPr>
          <p:nvPr/>
        </p:nvSpPr>
        <p:spPr bwMode="auto">
          <a:xfrm>
            <a:off x="2612095" y="1815353"/>
            <a:ext cx="57150" cy="571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5" name="Rectangle 85"/>
          <p:cNvSpPr>
            <a:spLocks noChangeArrowheads="1"/>
          </p:cNvSpPr>
          <p:nvPr/>
        </p:nvSpPr>
        <p:spPr bwMode="auto">
          <a:xfrm>
            <a:off x="2612095" y="2615453"/>
            <a:ext cx="57150" cy="571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6" name="Rectangle 86"/>
          <p:cNvSpPr>
            <a:spLocks noChangeArrowheads="1"/>
          </p:cNvSpPr>
          <p:nvPr/>
        </p:nvSpPr>
        <p:spPr bwMode="auto">
          <a:xfrm>
            <a:off x="2840695" y="2615453"/>
            <a:ext cx="57150" cy="571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7" name="Rectangle 87"/>
          <p:cNvSpPr>
            <a:spLocks noChangeArrowheads="1"/>
          </p:cNvSpPr>
          <p:nvPr/>
        </p:nvSpPr>
        <p:spPr bwMode="auto">
          <a:xfrm>
            <a:off x="2840695" y="1815353"/>
            <a:ext cx="57150" cy="57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8" name="Rectangle 88"/>
          <p:cNvSpPr>
            <a:spLocks noChangeArrowheads="1"/>
          </p:cNvSpPr>
          <p:nvPr/>
        </p:nvSpPr>
        <p:spPr bwMode="auto">
          <a:xfrm>
            <a:off x="2840695" y="1072403"/>
            <a:ext cx="57150" cy="57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69" name="Rectangle 89"/>
          <p:cNvSpPr>
            <a:spLocks noChangeArrowheads="1"/>
          </p:cNvSpPr>
          <p:nvPr/>
        </p:nvSpPr>
        <p:spPr bwMode="auto">
          <a:xfrm>
            <a:off x="6041095" y="1129553"/>
            <a:ext cx="57150" cy="571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70" name="Rectangle 90"/>
          <p:cNvSpPr>
            <a:spLocks noChangeArrowheads="1"/>
          </p:cNvSpPr>
          <p:nvPr/>
        </p:nvSpPr>
        <p:spPr bwMode="auto">
          <a:xfrm>
            <a:off x="6326845" y="1129553"/>
            <a:ext cx="57150" cy="57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71" name="Rectangle 91"/>
          <p:cNvSpPr>
            <a:spLocks noChangeArrowheads="1"/>
          </p:cNvSpPr>
          <p:nvPr/>
        </p:nvSpPr>
        <p:spPr bwMode="auto">
          <a:xfrm>
            <a:off x="6041095" y="1986803"/>
            <a:ext cx="57150" cy="571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48572" name="Rectangle 92"/>
          <p:cNvSpPr>
            <a:spLocks noChangeArrowheads="1"/>
          </p:cNvSpPr>
          <p:nvPr/>
        </p:nvSpPr>
        <p:spPr bwMode="auto">
          <a:xfrm>
            <a:off x="6326845" y="1986803"/>
            <a:ext cx="57150" cy="571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22119814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altLang="en-US" b="1" dirty="0"/>
              <a:t>Case 2: Germline Genetic Test Results</a:t>
            </a:r>
          </a:p>
        </p:txBody>
      </p:sp>
      <p:sp>
        <p:nvSpPr>
          <p:cNvPr id="5123" name="Rectangle 3"/>
          <p:cNvSpPr>
            <a:spLocks noGrp="1" noChangeArrowheads="1"/>
          </p:cNvSpPr>
          <p:nvPr>
            <p:ph idx="1"/>
          </p:nvPr>
        </p:nvSpPr>
        <p:spPr/>
        <p:txBody>
          <a:bodyPr>
            <a:normAutofit/>
          </a:bodyPr>
          <a:lstStyle/>
          <a:p>
            <a:r>
              <a:rPr lang="en-US" b="1" dirty="0" smtClean="0"/>
              <a:t>Results</a:t>
            </a:r>
          </a:p>
          <a:p>
            <a:pPr lvl="1"/>
            <a:r>
              <a:rPr lang="en-US" dirty="0" smtClean="0"/>
              <a:t>Daughter had single site, tested </a:t>
            </a:r>
            <a:r>
              <a:rPr lang="en-US" dirty="0"/>
              <a:t>negative for the </a:t>
            </a:r>
            <a:r>
              <a:rPr lang="en-US" dirty="0" smtClean="0"/>
              <a:t>p.R911X </a:t>
            </a:r>
            <a:r>
              <a:rPr lang="en-US" i="1" dirty="0" smtClean="0"/>
              <a:t>MSH6</a:t>
            </a:r>
            <a:r>
              <a:rPr lang="en-US" dirty="0" smtClean="0"/>
              <a:t> </a:t>
            </a:r>
            <a:r>
              <a:rPr lang="en-US" dirty="0"/>
              <a:t>mutation</a:t>
            </a:r>
          </a:p>
          <a:p>
            <a:pPr lvl="1"/>
            <a:r>
              <a:rPr lang="en-US" dirty="0"/>
              <a:t>Explained that this is not a “true negative” result since we were not 100% sure that </a:t>
            </a:r>
            <a:r>
              <a:rPr lang="en-US" dirty="0" smtClean="0"/>
              <a:t>her father had </a:t>
            </a:r>
            <a:r>
              <a:rPr lang="en-US" dirty="0"/>
              <a:t>this mutation in </a:t>
            </a:r>
            <a:r>
              <a:rPr lang="en-US" dirty="0" smtClean="0"/>
              <a:t>his </a:t>
            </a:r>
            <a:r>
              <a:rPr lang="en-US" dirty="0"/>
              <a:t>germline</a:t>
            </a:r>
          </a:p>
          <a:p>
            <a:pPr lvl="1"/>
            <a:r>
              <a:rPr lang="en-US" dirty="0"/>
              <a:t>Started exploring the possibility of obtaining banked white cell pellet on </a:t>
            </a:r>
            <a:r>
              <a:rPr lang="en-US" dirty="0" smtClean="0"/>
              <a:t>deceased </a:t>
            </a:r>
            <a:r>
              <a:rPr lang="en-US" dirty="0" err="1" smtClean="0"/>
              <a:t>proband</a:t>
            </a:r>
            <a:r>
              <a:rPr lang="en-US" dirty="0" smtClean="0"/>
              <a:t> </a:t>
            </a:r>
            <a:r>
              <a:rPr lang="en-US" dirty="0"/>
              <a:t>who was enrolled in a </a:t>
            </a:r>
            <a:r>
              <a:rPr lang="en-US" dirty="0" smtClean="0"/>
              <a:t>biorepository </a:t>
            </a:r>
            <a:endParaRPr lang="en-US" dirty="0"/>
          </a:p>
          <a:p>
            <a:pPr lvl="1"/>
            <a:r>
              <a:rPr lang="en-US" dirty="0"/>
              <a:t>In the meantime</a:t>
            </a:r>
            <a:r>
              <a:rPr lang="en-US" dirty="0" smtClean="0"/>
              <a:t>, daughter convinced her paternal aunt to undergo testing. 63-year-old aunt </a:t>
            </a:r>
            <a:r>
              <a:rPr lang="en-US" dirty="0"/>
              <a:t>presents for genetic </a:t>
            </a:r>
            <a:r>
              <a:rPr lang="en-US" dirty="0" smtClean="0"/>
              <a:t>counseling, brings pathology records from uterine cancer.</a:t>
            </a:r>
            <a:endParaRPr lang="en-US" altLang="en-US" b="1" dirty="0" smtClean="0"/>
          </a:p>
        </p:txBody>
      </p:sp>
    </p:spTree>
    <p:extLst>
      <p:ext uri="{BB962C8B-B14F-4D97-AF65-F5344CB8AC3E}">
        <p14:creationId xmlns:p14="http://schemas.microsoft.com/office/powerpoint/2010/main" val="23218433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Case 2: IHC Tumor Screening</a:t>
            </a:r>
          </a:p>
        </p:txBody>
      </p:sp>
      <p:sp>
        <p:nvSpPr>
          <p:cNvPr id="3" name="Slide Number Placeholder 2"/>
          <p:cNvSpPr>
            <a:spLocks noGrp="1"/>
          </p:cNvSpPr>
          <p:nvPr>
            <p:ph type="sldNum" sz="quarter" idx="4294967295"/>
          </p:nvPr>
        </p:nvSpPr>
        <p:spPr>
          <a:xfrm>
            <a:off x="6457950" y="4767263"/>
            <a:ext cx="2057400" cy="273844"/>
          </a:xfrm>
        </p:spPr>
        <p:txBody>
          <a:bodyPr/>
          <a:lstStyle/>
          <a:p>
            <a:fld id="{3C956E73-2E7A-40C4-98E5-5009DBC8D49F}"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6572" y="1053893"/>
            <a:ext cx="9157143" cy="3035714"/>
          </a:xfrm>
          <a:prstGeom prst="rect">
            <a:avLst/>
          </a:prstGeom>
        </p:spPr>
      </p:pic>
    </p:spTree>
    <p:extLst>
      <p:ext uri="{BB962C8B-B14F-4D97-AF65-F5344CB8AC3E}">
        <p14:creationId xmlns:p14="http://schemas.microsoft.com/office/powerpoint/2010/main" val="33656111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83966" y="347056"/>
            <a:ext cx="7851290" cy="504551"/>
          </a:xfrm>
        </p:spPr>
        <p:txBody>
          <a:bodyPr>
            <a:noAutofit/>
          </a:bodyPr>
          <a:lstStyle/>
          <a:p>
            <a:r>
              <a:rPr lang="en-US" altLang="en-US" b="1" dirty="0"/>
              <a:t>Case 2: Germline Genetic Test Results</a:t>
            </a:r>
          </a:p>
        </p:txBody>
      </p:sp>
      <p:pic>
        <p:nvPicPr>
          <p:cNvPr id="5" name="Picture 4"/>
          <p:cNvPicPr>
            <a:picLocks noChangeAspect="1"/>
          </p:cNvPicPr>
          <p:nvPr/>
        </p:nvPicPr>
        <p:blipFill>
          <a:blip r:embed="rId3"/>
          <a:stretch>
            <a:fillRect/>
          </a:stretch>
        </p:blipFill>
        <p:spPr>
          <a:xfrm>
            <a:off x="1614913" y="942375"/>
            <a:ext cx="5991101" cy="3421651"/>
          </a:xfrm>
          <a:prstGeom prst="rect">
            <a:avLst/>
          </a:prstGeom>
          <a:ln>
            <a:solidFill>
              <a:schemeClr val="accent3"/>
            </a:solidFill>
          </a:ln>
        </p:spPr>
      </p:pic>
    </p:spTree>
    <p:extLst>
      <p:ext uri="{BB962C8B-B14F-4D97-AF65-F5344CB8AC3E}">
        <p14:creationId xmlns:p14="http://schemas.microsoft.com/office/powerpoint/2010/main" val="197350397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altLang="en-US" b="1" dirty="0"/>
              <a:t>Case 2: Outcome</a:t>
            </a:r>
          </a:p>
        </p:txBody>
      </p:sp>
      <p:sp>
        <p:nvSpPr>
          <p:cNvPr id="5123" name="Rectangle 3"/>
          <p:cNvSpPr>
            <a:spLocks noGrp="1" noChangeArrowheads="1"/>
          </p:cNvSpPr>
          <p:nvPr>
            <p:ph idx="1"/>
          </p:nvPr>
        </p:nvSpPr>
        <p:spPr/>
        <p:txBody>
          <a:bodyPr>
            <a:normAutofit/>
          </a:bodyPr>
          <a:lstStyle/>
          <a:p>
            <a:r>
              <a:rPr lang="en-US" dirty="0" smtClean="0"/>
              <a:t>Patient’s affected sister tested </a:t>
            </a:r>
            <a:r>
              <a:rPr lang="en-US" dirty="0"/>
              <a:t>positive for </a:t>
            </a:r>
            <a:r>
              <a:rPr lang="en-US" dirty="0" smtClean="0"/>
              <a:t>p.R911X </a:t>
            </a:r>
            <a:r>
              <a:rPr lang="en-US" i="1" dirty="0" smtClean="0"/>
              <a:t>MSH6</a:t>
            </a:r>
            <a:r>
              <a:rPr lang="en-US" dirty="0" smtClean="0"/>
              <a:t> mutation, </a:t>
            </a:r>
            <a:r>
              <a:rPr lang="en-US" dirty="0"/>
              <a:t>thus confirming that it </a:t>
            </a:r>
            <a:r>
              <a:rPr lang="en-US" dirty="0" smtClean="0"/>
              <a:t>was germline in index patient</a:t>
            </a:r>
          </a:p>
          <a:p>
            <a:r>
              <a:rPr lang="en-US" dirty="0"/>
              <a:t>We do not need to test the patient’s banked </a:t>
            </a:r>
            <a:r>
              <a:rPr lang="en-US" dirty="0" smtClean="0"/>
              <a:t>sample</a:t>
            </a:r>
          </a:p>
          <a:p>
            <a:r>
              <a:rPr lang="en-US" dirty="0"/>
              <a:t>Our </a:t>
            </a:r>
            <a:r>
              <a:rPr lang="en-US" dirty="0" err="1"/>
              <a:t>proband</a:t>
            </a:r>
            <a:r>
              <a:rPr lang="en-US" dirty="0"/>
              <a:t> is a true </a:t>
            </a:r>
            <a:r>
              <a:rPr lang="en-US" dirty="0" smtClean="0"/>
              <a:t>negative</a:t>
            </a:r>
            <a:endParaRPr lang="en-US" dirty="0"/>
          </a:p>
          <a:p>
            <a:r>
              <a:rPr lang="en-US" dirty="0" smtClean="0"/>
              <a:t>Second daughter tested positive</a:t>
            </a:r>
            <a:endParaRPr lang="en-US" dirty="0"/>
          </a:p>
          <a:p>
            <a:r>
              <a:rPr lang="en-US" dirty="0" smtClean="0"/>
              <a:t>Cascade testing to other family members</a:t>
            </a:r>
            <a:endParaRPr lang="en-US" dirty="0"/>
          </a:p>
        </p:txBody>
      </p:sp>
    </p:spTree>
    <p:extLst>
      <p:ext uri="{BB962C8B-B14F-4D97-AF65-F5344CB8AC3E}">
        <p14:creationId xmlns:p14="http://schemas.microsoft.com/office/powerpoint/2010/main" val="419319980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altLang="en-US" b="1" dirty="0"/>
              <a:t>Case 3: Clinical History</a:t>
            </a:r>
          </a:p>
        </p:txBody>
      </p:sp>
      <p:sp>
        <p:nvSpPr>
          <p:cNvPr id="5123" name="Rectangle 3"/>
          <p:cNvSpPr>
            <a:spLocks noGrp="1" noChangeArrowheads="1"/>
          </p:cNvSpPr>
          <p:nvPr>
            <p:ph idx="1"/>
          </p:nvPr>
        </p:nvSpPr>
        <p:spPr/>
        <p:txBody>
          <a:bodyPr/>
          <a:lstStyle/>
          <a:p>
            <a:pPr marL="0" indent="0">
              <a:buNone/>
            </a:pPr>
            <a:r>
              <a:rPr lang="en-US" altLang="en-US" b="1" dirty="0" smtClean="0"/>
              <a:t>Clinical history</a:t>
            </a:r>
          </a:p>
          <a:p>
            <a:pPr lvl="1"/>
            <a:r>
              <a:rPr lang="en-US" dirty="0" smtClean="0"/>
              <a:t>71-year-old female with recent diagnosis of pancreatic cancer </a:t>
            </a:r>
          </a:p>
          <a:p>
            <a:pPr lvl="1"/>
            <a:r>
              <a:rPr lang="en-US" dirty="0" smtClean="0"/>
              <a:t>Personal history of breast cancer diagnosed at age 53</a:t>
            </a:r>
          </a:p>
          <a:p>
            <a:pPr lvl="1"/>
            <a:r>
              <a:rPr lang="en-US" dirty="0" smtClean="0"/>
              <a:t>Oncologist ordered </a:t>
            </a:r>
            <a:r>
              <a:rPr lang="en-US" dirty="0"/>
              <a:t>tumor </a:t>
            </a:r>
            <a:r>
              <a:rPr lang="en-US" dirty="0" smtClean="0"/>
              <a:t>sequencing to </a:t>
            </a:r>
            <a:r>
              <a:rPr lang="en-US" dirty="0"/>
              <a:t>try to direct </a:t>
            </a:r>
            <a:r>
              <a:rPr lang="en-US" dirty="0" smtClean="0"/>
              <a:t>treatment</a:t>
            </a:r>
          </a:p>
          <a:p>
            <a:pPr lvl="1"/>
            <a:r>
              <a:rPr lang="en-US" dirty="0" smtClean="0"/>
              <a:t>Referred to Cancer Genetics based on tumor sequencing results</a:t>
            </a:r>
            <a:endParaRPr lang="en-US" dirty="0"/>
          </a:p>
          <a:p>
            <a:pPr lvl="1"/>
            <a:endParaRPr lang="en-US" altLang="en-US" dirty="0"/>
          </a:p>
        </p:txBody>
      </p:sp>
    </p:spTree>
    <p:extLst>
      <p:ext uri="{BB962C8B-B14F-4D97-AF65-F5344CB8AC3E}">
        <p14:creationId xmlns:p14="http://schemas.microsoft.com/office/powerpoint/2010/main" val="33994934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97541" y="307619"/>
            <a:ext cx="7886700" cy="994172"/>
          </a:xfrm>
        </p:spPr>
        <p:txBody>
          <a:bodyPr>
            <a:normAutofit/>
          </a:bodyPr>
          <a:lstStyle/>
          <a:p>
            <a:r>
              <a:rPr lang="en-US" altLang="en-US" b="1" dirty="0"/>
              <a:t>Case 3: Tumor Sequencing Results</a:t>
            </a:r>
          </a:p>
        </p:txBody>
      </p:sp>
      <p:pic>
        <p:nvPicPr>
          <p:cNvPr id="3" name="Picture 2"/>
          <p:cNvPicPr>
            <a:picLocks noChangeAspect="1"/>
          </p:cNvPicPr>
          <p:nvPr/>
        </p:nvPicPr>
        <p:blipFill>
          <a:blip r:embed="rId3"/>
          <a:stretch>
            <a:fillRect/>
          </a:stretch>
        </p:blipFill>
        <p:spPr>
          <a:xfrm>
            <a:off x="1251697" y="943078"/>
            <a:ext cx="6635003" cy="2564364"/>
          </a:xfrm>
          <a:prstGeom prst="rect">
            <a:avLst/>
          </a:prstGeom>
        </p:spPr>
      </p:pic>
      <p:graphicFrame>
        <p:nvGraphicFramePr>
          <p:cNvPr id="9" name="Table 8"/>
          <p:cNvGraphicFramePr>
            <a:graphicFrameLocks noGrp="1"/>
          </p:cNvGraphicFramePr>
          <p:nvPr>
            <p:extLst/>
          </p:nvPr>
        </p:nvGraphicFramePr>
        <p:xfrm>
          <a:off x="1815354" y="2224814"/>
          <a:ext cx="5583512" cy="2565255"/>
        </p:xfrm>
        <a:graphic>
          <a:graphicData uri="http://schemas.openxmlformats.org/drawingml/2006/table">
            <a:tbl>
              <a:tblPr firstCol="1">
                <a:tableStyleId>{5C22544A-7EE6-4342-B048-85BDC9FD1C3A}</a:tableStyleId>
              </a:tblPr>
              <a:tblGrid>
                <a:gridCol w="5583512">
                  <a:extLst>
                    <a:ext uri="{9D8B030D-6E8A-4147-A177-3AD203B41FA5}">
                      <a16:colId xmlns:a16="http://schemas.microsoft.com/office/drawing/2014/main" val="20000"/>
                    </a:ext>
                  </a:extLst>
                </a:gridCol>
              </a:tblGrid>
              <a:tr h="2565255">
                <a:tc>
                  <a:txBody>
                    <a:bodyPr/>
                    <a:lstStyle/>
                    <a:p>
                      <a:pPr marL="0" marR="0">
                        <a:lnSpc>
                          <a:spcPct val="115000"/>
                        </a:lnSpc>
                        <a:spcBef>
                          <a:spcPts val="0"/>
                        </a:spcBef>
                        <a:spcAft>
                          <a:spcPts val="0"/>
                        </a:spcAft>
                        <a:tabLst>
                          <a:tab pos="1920240" algn="l"/>
                          <a:tab pos="3830955" algn="l"/>
                        </a:tabLst>
                      </a:pPr>
                      <a:r>
                        <a:rPr lang="en-US" sz="800" cap="small" dirty="0">
                          <a:effectLst/>
                        </a:rPr>
                        <a:t> </a:t>
                      </a:r>
                      <a:endParaRPr lang="en-US" sz="700" cap="small" dirty="0">
                        <a:effectLst/>
                      </a:endParaRPr>
                    </a:p>
                    <a:p>
                      <a:pPr marL="0" marR="0">
                        <a:lnSpc>
                          <a:spcPct val="115000"/>
                        </a:lnSpc>
                        <a:spcBef>
                          <a:spcPts val="0"/>
                        </a:spcBef>
                        <a:spcAft>
                          <a:spcPts val="0"/>
                        </a:spcAft>
                      </a:pPr>
                      <a:r>
                        <a:rPr lang="en-US" sz="700" cap="small" dirty="0">
                          <a:effectLst/>
                        </a:rPr>
                        <a:t>In response to your request for further information on TRF100656, please find the raw data below used to generate the final </a:t>
                      </a:r>
                      <a:r>
                        <a:rPr lang="en-US" sz="700" cap="small" dirty="0" err="1">
                          <a:effectLst/>
                        </a:rPr>
                        <a:t>FoundationOne</a:t>
                      </a:r>
                      <a:r>
                        <a:rPr lang="en-US" sz="700" cap="small" dirty="0">
                          <a:effectLst/>
                        </a:rPr>
                        <a:t> assay result.</a:t>
                      </a:r>
                    </a:p>
                    <a:p>
                      <a:pPr marL="0" marR="0">
                        <a:lnSpc>
                          <a:spcPct val="115000"/>
                        </a:lnSpc>
                        <a:spcBef>
                          <a:spcPts val="0"/>
                        </a:spcBef>
                        <a:spcAft>
                          <a:spcPts val="0"/>
                        </a:spcAft>
                      </a:pPr>
                      <a:r>
                        <a:rPr lang="en-US" sz="700" cap="small" dirty="0">
                          <a:effectLst/>
                        </a:rPr>
                        <a:t> </a:t>
                      </a:r>
                    </a:p>
                    <a:p>
                      <a:pPr marL="0" marR="0">
                        <a:lnSpc>
                          <a:spcPct val="115000"/>
                        </a:lnSpc>
                        <a:spcBef>
                          <a:spcPts val="0"/>
                        </a:spcBef>
                        <a:spcAft>
                          <a:spcPts val="0"/>
                        </a:spcAft>
                      </a:pPr>
                      <a:r>
                        <a:rPr lang="en-US" sz="700" cap="small" dirty="0">
                          <a:effectLst/>
                        </a:rPr>
                        <a:t> </a:t>
                      </a:r>
                    </a:p>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800" cap="small" dirty="0">
                          <a:effectLst/>
                        </a:rPr>
                        <a:t>Spec.:	TRF100656.01</a:t>
                      </a:r>
                      <a:endParaRPr lang="en-US" sz="700" cap="small" dirty="0">
                        <a:effectLst/>
                      </a:endParaRPr>
                    </a:p>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800" cap="small" dirty="0">
                          <a:effectLst/>
                        </a:rPr>
                        <a:t>DO:	Pancreas ductal adenocarcinoma</a:t>
                      </a:r>
                      <a:endParaRPr lang="en-US" sz="700" cap="small" dirty="0">
                        <a:effectLst/>
                      </a:endParaRPr>
                    </a:p>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800" cap="small" dirty="0">
                          <a:effectLst/>
                        </a:rPr>
                        <a:t>Status:	Pass</a:t>
                      </a:r>
                      <a:endParaRPr lang="en-US" sz="700" cap="small" dirty="0">
                        <a:effectLst/>
                      </a:endParaRPr>
                    </a:p>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800" cap="small" dirty="0">
                          <a:effectLst/>
                        </a:rPr>
                        <a:t>Alterations:</a:t>
                      </a:r>
                      <a:endParaRPr lang="en-US" sz="700" cap="small" dirty="0">
                        <a:effectLst/>
                      </a:endParaRPr>
                    </a:p>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800" cap="small" dirty="0">
                          <a:effectLst/>
                        </a:rPr>
                        <a:t>	KRAS	G12R	mutation allele frequency = 18.0%</a:t>
                      </a:r>
                      <a:endParaRPr lang="en-US" sz="700" cap="small" dirty="0">
                        <a:effectLst/>
                      </a:endParaRPr>
                    </a:p>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800" cap="small" dirty="0">
                          <a:effectLst/>
                        </a:rPr>
                        <a:t>	PALB2	Y1183*	mutation allele frequency = 49.0%</a:t>
                      </a:r>
                      <a:endParaRPr lang="en-US" sz="700" cap="small" dirty="0">
                        <a:effectLst/>
                      </a:endParaRPr>
                    </a:p>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800" cap="small" dirty="0">
                          <a:effectLst/>
                        </a:rPr>
                        <a:t>	PALB2	Y512*	mutation allele frequency = 20.0%</a:t>
                      </a:r>
                      <a:endParaRPr lang="en-US" sz="700" cap="small" dirty="0">
                        <a:effectLst/>
                      </a:endParaRPr>
                    </a:p>
                    <a:p>
                      <a:pPr marL="0" marR="0">
                        <a:lnSpc>
                          <a:spcPct val="115000"/>
                        </a:lnSpc>
                        <a:spcBef>
                          <a:spcPts val="0"/>
                        </a:spcBef>
                        <a:spcAft>
                          <a:spcPts val="0"/>
                        </a:spcAft>
                      </a:pPr>
                      <a:r>
                        <a:rPr lang="en-US" sz="700" cap="small" dirty="0">
                          <a:effectLst/>
                        </a:rPr>
                        <a:t> </a:t>
                      </a:r>
                    </a:p>
                    <a:p>
                      <a:pPr marL="0" marR="0">
                        <a:lnSpc>
                          <a:spcPct val="115000"/>
                        </a:lnSpc>
                        <a:spcBef>
                          <a:spcPts val="0"/>
                        </a:spcBef>
                        <a:spcAft>
                          <a:spcPts val="0"/>
                        </a:spcAft>
                      </a:pPr>
                      <a:r>
                        <a:rPr lang="en-US" sz="700" cap="small" dirty="0">
                          <a:effectLst/>
                        </a:rPr>
                        <a:t> </a:t>
                      </a:r>
                    </a:p>
                    <a:p>
                      <a:pPr marL="0" marR="0">
                        <a:lnSpc>
                          <a:spcPct val="115000"/>
                        </a:lnSpc>
                        <a:spcBef>
                          <a:spcPts val="0"/>
                        </a:spcBef>
                        <a:spcAft>
                          <a:spcPts val="0"/>
                        </a:spcAft>
                      </a:pPr>
                      <a:r>
                        <a:rPr lang="en-US" sz="700" cap="small" dirty="0">
                          <a:effectLst/>
                        </a:rPr>
                        <a:t> </a:t>
                      </a:r>
                    </a:p>
                    <a:p>
                      <a:pPr marL="0" marR="0">
                        <a:lnSpc>
                          <a:spcPct val="115000"/>
                        </a:lnSpc>
                        <a:spcBef>
                          <a:spcPts val="0"/>
                        </a:spcBef>
                        <a:spcAft>
                          <a:spcPts val="0"/>
                        </a:spcAft>
                      </a:pPr>
                      <a:r>
                        <a:rPr lang="en-US" sz="700" cap="small" dirty="0">
                          <a:effectLst/>
                        </a:rPr>
                        <a:t>The raw data included in this report is not intended for clinical use.  No clinical evidence exists to support the use of these values for predicting efficacy of treatment. </a:t>
                      </a:r>
                    </a:p>
                    <a:p>
                      <a:pPr marL="0" marR="0">
                        <a:lnSpc>
                          <a:spcPct val="115000"/>
                        </a:lnSpc>
                        <a:spcBef>
                          <a:spcPts val="0"/>
                        </a:spcBef>
                        <a:spcAft>
                          <a:spcPts val="0"/>
                        </a:spcAft>
                      </a:pPr>
                      <a:r>
                        <a:rPr lang="en-US" sz="700" cap="small" dirty="0">
                          <a:effectLst/>
                        </a:rPr>
                        <a:t> </a:t>
                      </a:r>
                    </a:p>
                    <a:p>
                      <a:pPr marL="9525" marR="0">
                        <a:lnSpc>
                          <a:spcPct val="115000"/>
                        </a:lnSpc>
                        <a:spcBef>
                          <a:spcPts val="0"/>
                        </a:spcBef>
                        <a:spcAft>
                          <a:spcPts val="0"/>
                        </a:spcAft>
                        <a:tabLst>
                          <a:tab pos="1920240" algn="l"/>
                          <a:tab pos="3830955" algn="l"/>
                        </a:tabLst>
                      </a:pPr>
                      <a:r>
                        <a:rPr lang="en-US" sz="1100" cap="small" dirty="0">
                          <a:effectLst/>
                        </a:rPr>
                        <a:t> </a:t>
                      </a:r>
                      <a:endParaRPr lang="en-US" sz="700" cap="small" dirty="0">
                        <a:solidFill>
                          <a:srgbClr val="353E4A"/>
                        </a:solidFill>
                        <a:effectLst/>
                        <a:latin typeface="Helvetica"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4901210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1567" y="299103"/>
            <a:ext cx="7886700" cy="994172"/>
          </a:xfrm>
        </p:spPr>
        <p:txBody>
          <a:bodyPr>
            <a:normAutofit/>
          </a:bodyPr>
          <a:lstStyle/>
          <a:p>
            <a:r>
              <a:rPr lang="en-US" altLang="en-US" b="1" dirty="0"/>
              <a:t>Case 3: Family History</a:t>
            </a:r>
          </a:p>
        </p:txBody>
      </p:sp>
      <p:pic>
        <p:nvPicPr>
          <p:cNvPr id="2" name="Picture 1"/>
          <p:cNvPicPr>
            <a:picLocks noChangeAspect="1"/>
          </p:cNvPicPr>
          <p:nvPr/>
        </p:nvPicPr>
        <p:blipFill>
          <a:blip r:embed="rId3"/>
          <a:stretch>
            <a:fillRect/>
          </a:stretch>
        </p:blipFill>
        <p:spPr>
          <a:xfrm>
            <a:off x="1318525" y="875531"/>
            <a:ext cx="6172784" cy="3806646"/>
          </a:xfrm>
          <a:prstGeom prst="rect">
            <a:avLst/>
          </a:prstGeom>
          <a:ln>
            <a:solidFill>
              <a:schemeClr val="accent3"/>
            </a:solidFill>
          </a:ln>
        </p:spPr>
      </p:pic>
    </p:spTree>
    <p:extLst>
      <p:ext uri="{BB962C8B-B14F-4D97-AF65-F5344CB8AC3E}">
        <p14:creationId xmlns:p14="http://schemas.microsoft.com/office/powerpoint/2010/main" val="373249211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0869" y="284790"/>
            <a:ext cx="8163934" cy="504551"/>
          </a:xfrm>
        </p:spPr>
        <p:txBody>
          <a:bodyPr>
            <a:noAutofit/>
          </a:bodyPr>
          <a:lstStyle/>
          <a:p>
            <a:r>
              <a:rPr lang="en-US" altLang="en-US" b="1" dirty="0"/>
              <a:t>Case 3: Germline Genetic Test Results</a:t>
            </a:r>
          </a:p>
        </p:txBody>
      </p:sp>
      <p:pic>
        <p:nvPicPr>
          <p:cNvPr id="5" name="Picture 4"/>
          <p:cNvPicPr>
            <a:picLocks noChangeAspect="1"/>
          </p:cNvPicPr>
          <p:nvPr/>
        </p:nvPicPr>
        <p:blipFill>
          <a:blip r:embed="rId3"/>
          <a:stretch>
            <a:fillRect/>
          </a:stretch>
        </p:blipFill>
        <p:spPr>
          <a:xfrm>
            <a:off x="1318856" y="1295961"/>
            <a:ext cx="6361341" cy="3034808"/>
          </a:xfrm>
          <a:prstGeom prst="rect">
            <a:avLst/>
          </a:prstGeom>
        </p:spPr>
      </p:pic>
    </p:spTree>
    <p:extLst>
      <p:ext uri="{BB962C8B-B14F-4D97-AF65-F5344CB8AC3E}">
        <p14:creationId xmlns:p14="http://schemas.microsoft.com/office/powerpoint/2010/main" val="320986646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altLang="en-US" b="1" dirty="0"/>
              <a:t>Case 3: Outcome</a:t>
            </a:r>
          </a:p>
        </p:txBody>
      </p:sp>
      <p:sp>
        <p:nvSpPr>
          <p:cNvPr id="5123" name="Rectangle 3"/>
          <p:cNvSpPr>
            <a:spLocks noGrp="1" noChangeArrowheads="1"/>
          </p:cNvSpPr>
          <p:nvPr>
            <p:ph idx="1"/>
          </p:nvPr>
        </p:nvSpPr>
        <p:spPr/>
        <p:txBody>
          <a:bodyPr/>
          <a:lstStyle/>
          <a:p>
            <a:r>
              <a:rPr lang="en-US" dirty="0" smtClean="0"/>
              <a:t>Somatic tumor testing can help both treatment decisions and sometimes can identify germline mutations to help the family</a:t>
            </a:r>
          </a:p>
          <a:p>
            <a:r>
              <a:rPr lang="en-US" dirty="0" smtClean="0"/>
              <a:t>Patient’s oncologist uses platinum-based chemotherapy</a:t>
            </a:r>
          </a:p>
          <a:p>
            <a:r>
              <a:rPr lang="en-US" dirty="0" smtClean="0"/>
              <a:t>Patient’s oncologist considers PARP inhibitor for therapy</a:t>
            </a:r>
          </a:p>
          <a:p>
            <a:r>
              <a:rPr lang="en-US" dirty="0" smtClean="0"/>
              <a:t>Cascade testing offered to other family members</a:t>
            </a:r>
            <a:endParaRPr lang="en-US" dirty="0"/>
          </a:p>
        </p:txBody>
      </p:sp>
    </p:spTree>
    <p:extLst>
      <p:ext uri="{BB962C8B-B14F-4D97-AF65-F5344CB8AC3E}">
        <p14:creationId xmlns:p14="http://schemas.microsoft.com/office/powerpoint/2010/main" val="358832390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91917" y="365355"/>
            <a:ext cx="7886700" cy="994172"/>
          </a:xfrm>
        </p:spPr>
        <p:txBody>
          <a:bodyPr>
            <a:normAutofit/>
          </a:bodyPr>
          <a:lstStyle/>
          <a:p>
            <a:r>
              <a:rPr lang="en-US" altLang="en-US" b="1" dirty="0"/>
              <a:t>Case 4: Clinical History</a:t>
            </a:r>
          </a:p>
        </p:txBody>
      </p:sp>
      <p:sp>
        <p:nvSpPr>
          <p:cNvPr id="5123" name="Rectangle 3"/>
          <p:cNvSpPr>
            <a:spLocks noGrp="1" noChangeArrowheads="1"/>
          </p:cNvSpPr>
          <p:nvPr>
            <p:ph idx="1"/>
          </p:nvPr>
        </p:nvSpPr>
        <p:spPr>
          <a:xfrm>
            <a:off x="628650" y="1077516"/>
            <a:ext cx="7886700" cy="2997956"/>
          </a:xfrm>
        </p:spPr>
        <p:txBody>
          <a:bodyPr>
            <a:normAutofit fontScale="92500" lnSpcReduction="20000"/>
          </a:bodyPr>
          <a:lstStyle/>
          <a:p>
            <a:r>
              <a:rPr lang="en-US" altLang="en-US" dirty="0" smtClean="0"/>
              <a:t>74-year-old male with stage 1 ascending colon cancer</a:t>
            </a:r>
          </a:p>
          <a:p>
            <a:r>
              <a:rPr lang="en-US" altLang="en-US" dirty="0" smtClean="0"/>
              <a:t>MSI-high </a:t>
            </a:r>
            <a:endParaRPr lang="en-US" altLang="en-US" dirty="0"/>
          </a:p>
          <a:p>
            <a:r>
              <a:rPr lang="en-US" altLang="en-US" dirty="0" smtClean="0"/>
              <a:t>IHC results</a:t>
            </a:r>
          </a:p>
          <a:p>
            <a:pPr lvl="1"/>
            <a:r>
              <a:rPr lang="en-US" altLang="en-US" dirty="0" smtClean="0"/>
              <a:t>MLH1 – Absent</a:t>
            </a:r>
          </a:p>
          <a:p>
            <a:pPr lvl="1"/>
            <a:r>
              <a:rPr lang="en-US" altLang="en-US" dirty="0" smtClean="0"/>
              <a:t>MSH2 – Present</a:t>
            </a:r>
          </a:p>
          <a:p>
            <a:pPr lvl="1"/>
            <a:r>
              <a:rPr lang="en-US" altLang="en-US" dirty="0" smtClean="0"/>
              <a:t>MSH6 – Present</a:t>
            </a:r>
          </a:p>
          <a:p>
            <a:pPr lvl="1"/>
            <a:r>
              <a:rPr lang="en-US" altLang="en-US" dirty="0" smtClean="0"/>
              <a:t>PMS2 – Absent</a:t>
            </a:r>
          </a:p>
          <a:p>
            <a:r>
              <a:rPr lang="en-US" altLang="en-US" i="1" dirty="0" smtClean="0"/>
              <a:t>MLH1</a:t>
            </a:r>
            <a:r>
              <a:rPr lang="en-US" altLang="en-US" dirty="0" smtClean="0"/>
              <a:t> promoter methylation studies negative </a:t>
            </a:r>
          </a:p>
          <a:p>
            <a:pPr eaLnBrk="1" hangingPunct="1"/>
            <a:r>
              <a:rPr lang="en-US" altLang="en-US" b="1" dirty="0" smtClean="0"/>
              <a:t>Germline genetic testing</a:t>
            </a:r>
          </a:p>
          <a:p>
            <a:pPr lvl="1"/>
            <a:r>
              <a:rPr lang="en-US" altLang="en-US" dirty="0" smtClean="0"/>
              <a:t>66 gene panel, NEGATIVE</a:t>
            </a:r>
          </a:p>
        </p:txBody>
      </p:sp>
    </p:spTree>
    <p:extLst>
      <p:ext uri="{BB962C8B-B14F-4D97-AF65-F5344CB8AC3E}">
        <p14:creationId xmlns:p14="http://schemas.microsoft.com/office/powerpoint/2010/main" val="5317149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116"/>
          <p:cNvPicPr>
            <a:picLocks noChangeAspect="1" noChangeArrowheads="1"/>
          </p:cNvPicPr>
          <p:nvPr/>
        </p:nvPicPr>
        <p:blipFill rotWithShape="1">
          <a:blip r:embed="rId2">
            <a:extLst>
              <a:ext uri="{28A0092B-C50C-407E-A947-70E740481C1C}">
                <a14:useLocalDpi xmlns:a14="http://schemas.microsoft.com/office/drawing/2010/main" val="0"/>
              </a:ext>
            </a:extLst>
          </a:blip>
          <a:srcRect b="11393"/>
          <a:stretch/>
        </p:blipFill>
        <p:spPr bwMode="auto">
          <a:xfrm>
            <a:off x="1696571" y="318526"/>
            <a:ext cx="5698192" cy="3786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03411" y="4588810"/>
            <a:ext cx="6020921" cy="219291"/>
          </a:xfrm>
          <a:prstGeom prst="rect">
            <a:avLst/>
          </a:prstGeom>
          <a:noFill/>
        </p:spPr>
        <p:txBody>
          <a:bodyPr wrap="square" rtlCol="0">
            <a:spAutoFit/>
          </a:bodyPr>
          <a:lstStyle/>
          <a:p>
            <a:r>
              <a:rPr lang="en-US" sz="825" dirty="0">
                <a:solidFill>
                  <a:schemeClr val="bg1"/>
                </a:solidFill>
              </a:rPr>
              <a:t>Slide used courtesy of the American Society of Clinical Oncology.</a:t>
            </a:r>
          </a:p>
        </p:txBody>
      </p:sp>
    </p:spTree>
    <p:extLst>
      <p:ext uri="{BB962C8B-B14F-4D97-AF65-F5344CB8AC3E}">
        <p14:creationId xmlns:p14="http://schemas.microsoft.com/office/powerpoint/2010/main" val="131554776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971" y="1142105"/>
            <a:ext cx="4760691" cy="3773211"/>
          </a:xfrm>
          <a:prstGeom prst="rect">
            <a:avLst/>
          </a:prstGeom>
          <a:ln>
            <a:solidFill>
              <a:schemeClr val="accent3"/>
            </a:solidFill>
          </a:ln>
        </p:spPr>
      </p:pic>
      <p:sp>
        <p:nvSpPr>
          <p:cNvPr id="5122" name="Rectangle 2"/>
          <p:cNvSpPr>
            <a:spLocks noGrp="1" noChangeArrowheads="1"/>
          </p:cNvSpPr>
          <p:nvPr>
            <p:ph type="title"/>
          </p:nvPr>
        </p:nvSpPr>
        <p:spPr>
          <a:xfrm>
            <a:off x="522891" y="384562"/>
            <a:ext cx="7886700" cy="994172"/>
          </a:xfrm>
        </p:spPr>
        <p:txBody>
          <a:bodyPr>
            <a:normAutofit/>
          </a:bodyPr>
          <a:lstStyle/>
          <a:p>
            <a:r>
              <a:rPr lang="en-US" altLang="en-US" b="1" dirty="0"/>
              <a:t>Case 4: Pedigree</a:t>
            </a:r>
          </a:p>
        </p:txBody>
      </p:sp>
    </p:spTree>
    <p:extLst>
      <p:ext uri="{BB962C8B-B14F-4D97-AF65-F5344CB8AC3E}">
        <p14:creationId xmlns:p14="http://schemas.microsoft.com/office/powerpoint/2010/main" val="15406678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1990" y="368082"/>
            <a:ext cx="7886700" cy="994172"/>
          </a:xfrm>
        </p:spPr>
        <p:txBody>
          <a:bodyPr>
            <a:normAutofit/>
          </a:bodyPr>
          <a:lstStyle/>
          <a:p>
            <a:r>
              <a:rPr lang="en-US" altLang="en-US" b="1" dirty="0"/>
              <a:t>Case 4: </a:t>
            </a:r>
            <a:r>
              <a:rPr lang="en-US" altLang="en-US" b="1" dirty="0" smtClean="0"/>
              <a:t>Tumor </a:t>
            </a:r>
            <a:r>
              <a:rPr lang="en-US" altLang="en-US" b="1" dirty="0"/>
              <a:t>Genetic Test Results</a:t>
            </a:r>
          </a:p>
        </p:txBody>
      </p:sp>
      <p:sp>
        <p:nvSpPr>
          <p:cNvPr id="5123" name="Rectangle 3"/>
          <p:cNvSpPr>
            <a:spLocks noGrp="1" noChangeArrowheads="1"/>
          </p:cNvSpPr>
          <p:nvPr>
            <p:ph idx="1"/>
          </p:nvPr>
        </p:nvSpPr>
        <p:spPr>
          <a:xfrm>
            <a:off x="706244" y="1022167"/>
            <a:ext cx="7692446" cy="3601108"/>
          </a:xfrm>
        </p:spPr>
        <p:txBody>
          <a:bodyPr>
            <a:normAutofit fontScale="70000" lnSpcReduction="20000"/>
          </a:bodyPr>
          <a:lstStyle/>
          <a:p>
            <a:pPr eaLnBrk="1" hangingPunct="1"/>
            <a:r>
              <a:rPr lang="en-US" altLang="en-US" b="1" dirty="0" smtClean="0"/>
              <a:t>Somatic testing</a:t>
            </a:r>
          </a:p>
          <a:p>
            <a:pPr eaLnBrk="1" hangingPunct="1"/>
            <a:endParaRPr lang="en-US" altLang="en-US" b="1" dirty="0" smtClean="0"/>
          </a:p>
          <a:p>
            <a:pPr eaLnBrk="1" hangingPunct="1"/>
            <a:endParaRPr lang="en-US" altLang="en-US" b="1" dirty="0"/>
          </a:p>
          <a:p>
            <a:pPr eaLnBrk="1" hangingPunct="1"/>
            <a:endParaRPr lang="en-US" altLang="en-US" b="1" dirty="0" smtClean="0"/>
          </a:p>
          <a:p>
            <a:pPr eaLnBrk="1" hangingPunct="1"/>
            <a:endParaRPr lang="en-US" altLang="en-US" b="1" dirty="0"/>
          </a:p>
          <a:p>
            <a:pPr eaLnBrk="1" hangingPunct="1"/>
            <a:endParaRPr lang="en-US" altLang="en-US" b="1" dirty="0" smtClean="0"/>
          </a:p>
          <a:p>
            <a:pPr eaLnBrk="1" hangingPunct="1"/>
            <a:endParaRPr lang="en-US" altLang="en-US" b="1" dirty="0" smtClean="0"/>
          </a:p>
          <a:p>
            <a:pPr eaLnBrk="1" hangingPunct="1"/>
            <a:endParaRPr lang="en-US" altLang="en-US" b="1" dirty="0"/>
          </a:p>
          <a:p>
            <a:pPr marL="0" indent="0">
              <a:buNone/>
            </a:pPr>
            <a:endParaRPr lang="en-US" altLang="en-US" b="1" dirty="0" smtClean="0"/>
          </a:p>
          <a:p>
            <a:pPr marL="0" indent="0">
              <a:buNone/>
            </a:pPr>
            <a:endParaRPr lang="en-US" altLang="en-US" b="1" dirty="0" smtClean="0"/>
          </a:p>
          <a:p>
            <a:pPr eaLnBrk="1" hangingPunct="1"/>
            <a:r>
              <a:rPr lang="en-US" altLang="en-US" b="1" dirty="0" smtClean="0"/>
              <a:t>Management</a:t>
            </a:r>
          </a:p>
          <a:p>
            <a:pPr lvl="1"/>
            <a:r>
              <a:rPr lang="en-US" altLang="en-US" dirty="0" smtClean="0"/>
              <a:t>Based on family history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075" y="1319525"/>
            <a:ext cx="4451800" cy="2533812"/>
          </a:xfrm>
          <a:prstGeom prst="rect">
            <a:avLst/>
          </a:prstGeom>
        </p:spPr>
      </p:pic>
      <p:cxnSp>
        <p:nvCxnSpPr>
          <p:cNvPr id="6" name="Straight Arrow Connector 5"/>
          <p:cNvCxnSpPr/>
          <p:nvPr/>
        </p:nvCxnSpPr>
        <p:spPr>
          <a:xfrm>
            <a:off x="1962749" y="1922509"/>
            <a:ext cx="475439" cy="175814"/>
          </a:xfrm>
          <a:prstGeom prst="straightConnector1">
            <a:avLst/>
          </a:prstGeom>
          <a:ln w="41275">
            <a:solidFill>
              <a:srgbClr val="BB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42019" y="1567416"/>
            <a:ext cx="545514" cy="278892"/>
          </a:xfrm>
          <a:prstGeom prst="straightConnector1">
            <a:avLst/>
          </a:prstGeom>
          <a:ln w="41275">
            <a:solidFill>
              <a:srgbClr val="BB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02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27090" y="696831"/>
            <a:ext cx="7443787" cy="1094893"/>
          </a:xfrm>
          <a:prstGeom prst="rect">
            <a:avLst/>
          </a:prstGeom>
          <a:noFill/>
          <a:ln w="9525">
            <a:noFill/>
            <a:miter lim="800000"/>
            <a:headEnd/>
            <a:tailEnd/>
          </a:ln>
        </p:spPr>
        <p:txBody>
          <a:bodyPr anchor="ctr"/>
          <a:lstStyle/>
          <a:p>
            <a:pPr algn="ctr">
              <a:lnSpc>
                <a:spcPct val="80000"/>
              </a:lnSpc>
            </a:pPr>
            <a:r>
              <a:rPr lang="en-US" sz="6000" b="1" spc="-150" dirty="0">
                <a:solidFill>
                  <a:schemeClr val="accent1"/>
                </a:solidFill>
              </a:rPr>
              <a:t>Thank You</a:t>
            </a:r>
            <a:endParaRPr lang="en-US" sz="3600" dirty="0">
              <a:solidFill>
                <a:schemeClr val="accent1"/>
              </a:solidFill>
            </a:endParaRPr>
          </a:p>
        </p:txBody>
      </p:sp>
      <p:sp>
        <p:nvSpPr>
          <p:cNvPr id="3" name="Rectangle 2"/>
          <p:cNvSpPr>
            <a:spLocks noChangeArrowheads="1"/>
          </p:cNvSpPr>
          <p:nvPr/>
        </p:nvSpPr>
        <p:spPr bwMode="auto">
          <a:xfrm>
            <a:off x="827090" y="1884997"/>
            <a:ext cx="7443787" cy="1041730"/>
          </a:xfrm>
          <a:prstGeom prst="rect">
            <a:avLst/>
          </a:prstGeom>
          <a:noFill/>
          <a:ln w="9525">
            <a:noFill/>
            <a:miter lim="800000"/>
            <a:headEnd/>
            <a:tailEnd/>
          </a:ln>
        </p:spPr>
        <p:txBody>
          <a:bodyPr anchor="ctr"/>
          <a:lstStyle/>
          <a:p>
            <a:pPr algn="ctr">
              <a:lnSpc>
                <a:spcPct val="80000"/>
              </a:lnSpc>
            </a:pPr>
            <a:r>
              <a:rPr lang="en-US" sz="3000" dirty="0">
                <a:solidFill>
                  <a:schemeClr val="tx2">
                    <a:lumMod val="50000"/>
                  </a:schemeClr>
                </a:solidFill>
              </a:rPr>
              <a:t>To learn more about Ohio State’s cancer program, please visit </a:t>
            </a:r>
            <a:r>
              <a:rPr lang="en-US" sz="3000" b="1" dirty="0">
                <a:solidFill>
                  <a:srgbClr val="C00000"/>
                </a:solidFill>
              </a:rPr>
              <a:t>cancer.osu.edu</a:t>
            </a:r>
            <a:r>
              <a:rPr lang="en-US" sz="3000" dirty="0">
                <a:solidFill>
                  <a:schemeClr val="tx2">
                    <a:lumMod val="50000"/>
                  </a:schemeClr>
                </a:solidFill>
              </a:rPr>
              <a:t> or follow us in social media:</a:t>
            </a:r>
          </a:p>
        </p:txBody>
      </p:sp>
      <p:sp>
        <p:nvSpPr>
          <p:cNvPr id="4" name="Slide Number Placeholder 3"/>
          <p:cNvSpPr>
            <a:spLocks noGrp="1"/>
          </p:cNvSpPr>
          <p:nvPr>
            <p:ph type="sldNum" sz="quarter" idx="4"/>
          </p:nvPr>
        </p:nvSpPr>
        <p:spPr/>
        <p:txBody>
          <a:bodyPr/>
          <a:lstStyle/>
          <a:p>
            <a:fld id="{3C956E73-2E7A-40C4-98E5-5009DBC8D49F}" type="slidenum">
              <a:rPr lang="en-US" smtClean="0"/>
              <a:pPr/>
              <a:t>52</a:t>
            </a:fld>
            <a:endParaRPr lang="en-US" dirty="0"/>
          </a:p>
        </p:txBody>
      </p:sp>
      <p:grpSp>
        <p:nvGrpSpPr>
          <p:cNvPr id="7" name="Group 6"/>
          <p:cNvGrpSpPr/>
          <p:nvPr/>
        </p:nvGrpSpPr>
        <p:grpSpPr>
          <a:xfrm>
            <a:off x="1894967" y="3237189"/>
            <a:ext cx="5354066" cy="539750"/>
            <a:chOff x="1888109" y="3556762"/>
            <a:chExt cx="5354066" cy="539750"/>
          </a:xfrm>
        </p:grpSpPr>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5267" y="3556762"/>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653" y="3556762"/>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0495" y="3556762"/>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0039" y="3556762"/>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881" y="3556762"/>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8109" y="3556762"/>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2425" y="3556762"/>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28703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65591" y="-21255"/>
            <a:ext cx="8906595" cy="994172"/>
          </a:xfrm>
        </p:spPr>
        <p:txBody>
          <a:bodyPr anchor="ctr">
            <a:normAutofit/>
          </a:bodyPr>
          <a:lstStyle/>
          <a:p>
            <a:r>
              <a:rPr lang="en-US" altLang="en-US" sz="2700" b="1" dirty="0"/>
              <a:t>Dominant Inheritance of a </a:t>
            </a:r>
            <a:r>
              <a:rPr lang="en-US" altLang="en-US" sz="2700" b="1" dirty="0" smtClean="0"/>
              <a:t>Cancer Susceptibility </a:t>
            </a:r>
            <a:r>
              <a:rPr lang="en-US" altLang="en-US" sz="2700" b="1" dirty="0"/>
              <a:t>Gene</a:t>
            </a:r>
          </a:p>
        </p:txBody>
      </p:sp>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8001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1" y="8001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1" y="27432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1" y="280035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1" y="27432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27432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27432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1" y="8001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1" y="27432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51" y="8001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1" y="2743201"/>
            <a:ext cx="278606" cy="1135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1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1" y="2800351"/>
            <a:ext cx="278606" cy="1135856"/>
          </a:xfrm>
          <a:prstGeom prst="rect">
            <a:avLst/>
          </a:prstGeom>
          <a:noFill/>
          <a:extLst>
            <a:ext uri="{909E8E84-426E-40dd-AFC4-6F175D3DCCD1}">
              <a14:hiddenFill xmlns:a14="http://schemas.microsoft.com/office/drawing/2010/main" xmlns="">
                <a:solidFill>
                  <a:srgbClr val="FFFFFF"/>
                </a:solidFill>
              </a14:hiddenFill>
            </a:ext>
          </a:extLst>
        </p:spPr>
      </p:pic>
      <p:sp>
        <p:nvSpPr>
          <p:cNvPr id="102415" name="Text Box 15"/>
          <p:cNvSpPr txBox="1">
            <a:spLocks noChangeArrowheads="1"/>
          </p:cNvSpPr>
          <p:nvPr/>
        </p:nvSpPr>
        <p:spPr bwMode="auto">
          <a:xfrm>
            <a:off x="4286250" y="914401"/>
            <a:ext cx="628650" cy="669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3750" dirty="0"/>
              <a:t>X</a:t>
            </a:r>
          </a:p>
        </p:txBody>
      </p:sp>
      <p:sp>
        <p:nvSpPr>
          <p:cNvPr id="102416" name="Text Box 16"/>
          <p:cNvSpPr txBox="1">
            <a:spLocks noChangeArrowheads="1"/>
          </p:cNvSpPr>
          <p:nvPr/>
        </p:nvSpPr>
        <p:spPr bwMode="auto">
          <a:xfrm>
            <a:off x="1759256" y="1041797"/>
            <a:ext cx="1257300" cy="105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500" dirty="0">
                <a:solidFill>
                  <a:srgbClr val="392D7A"/>
                </a:solidFill>
              </a:rPr>
              <a:t>Mother</a:t>
            </a:r>
          </a:p>
          <a:p>
            <a:pPr algn="ctr">
              <a:spcBef>
                <a:spcPct val="50000"/>
              </a:spcBef>
            </a:pPr>
            <a:r>
              <a:rPr lang="en-US" altLang="en-US" sz="1050" dirty="0">
                <a:solidFill>
                  <a:srgbClr val="392D7A"/>
                </a:solidFill>
              </a:rPr>
              <a:t>with </a:t>
            </a:r>
          </a:p>
          <a:p>
            <a:pPr algn="ctr">
              <a:spcBef>
                <a:spcPct val="50000"/>
              </a:spcBef>
            </a:pPr>
            <a:r>
              <a:rPr lang="en-US" altLang="en-US" sz="1050" dirty="0">
                <a:solidFill>
                  <a:srgbClr val="392D7A"/>
                </a:solidFill>
              </a:rPr>
              <a:t>nonfunctioning</a:t>
            </a:r>
          </a:p>
          <a:p>
            <a:pPr algn="ctr">
              <a:spcBef>
                <a:spcPct val="50000"/>
              </a:spcBef>
            </a:pPr>
            <a:r>
              <a:rPr lang="en-US" altLang="en-US" sz="1050" dirty="0">
                <a:solidFill>
                  <a:srgbClr val="392D7A"/>
                </a:solidFill>
              </a:rPr>
              <a:t>cancer gene</a:t>
            </a:r>
          </a:p>
        </p:txBody>
      </p:sp>
      <p:sp>
        <p:nvSpPr>
          <p:cNvPr id="102417" name="Text Box 17"/>
          <p:cNvSpPr txBox="1">
            <a:spLocks noChangeArrowheads="1"/>
          </p:cNvSpPr>
          <p:nvPr/>
        </p:nvSpPr>
        <p:spPr bwMode="auto">
          <a:xfrm>
            <a:off x="6199516" y="1137047"/>
            <a:ext cx="154305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500" dirty="0">
                <a:solidFill>
                  <a:srgbClr val="392D7A"/>
                </a:solidFill>
              </a:rPr>
              <a:t>Father</a:t>
            </a:r>
          </a:p>
        </p:txBody>
      </p:sp>
      <p:sp>
        <p:nvSpPr>
          <p:cNvPr id="102418" name="Line 18"/>
          <p:cNvSpPr>
            <a:spLocks noChangeShapeType="1"/>
          </p:cNvSpPr>
          <p:nvPr/>
        </p:nvSpPr>
        <p:spPr bwMode="auto">
          <a:xfrm>
            <a:off x="3314700" y="1885950"/>
            <a:ext cx="0" cy="914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2419" name="Line 19"/>
          <p:cNvSpPr>
            <a:spLocks noChangeShapeType="1"/>
          </p:cNvSpPr>
          <p:nvPr/>
        </p:nvSpPr>
        <p:spPr bwMode="auto">
          <a:xfrm flipH="1">
            <a:off x="1485900" y="1885950"/>
            <a:ext cx="1828800" cy="8572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2420" name="Line 20"/>
          <p:cNvSpPr>
            <a:spLocks noChangeShapeType="1"/>
          </p:cNvSpPr>
          <p:nvPr/>
        </p:nvSpPr>
        <p:spPr bwMode="auto">
          <a:xfrm flipH="1">
            <a:off x="1828800" y="1885950"/>
            <a:ext cx="3657600" cy="8572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2421" name="Line 21"/>
          <p:cNvSpPr>
            <a:spLocks noChangeShapeType="1"/>
          </p:cNvSpPr>
          <p:nvPr/>
        </p:nvSpPr>
        <p:spPr bwMode="auto">
          <a:xfrm>
            <a:off x="5429250" y="1885950"/>
            <a:ext cx="400050" cy="8572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2422" name="Line 22"/>
          <p:cNvSpPr>
            <a:spLocks noChangeShapeType="1"/>
          </p:cNvSpPr>
          <p:nvPr/>
        </p:nvSpPr>
        <p:spPr bwMode="auto">
          <a:xfrm flipH="1">
            <a:off x="3600450" y="1885950"/>
            <a:ext cx="2228850" cy="8572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2423" name="Line 23"/>
          <p:cNvSpPr>
            <a:spLocks noChangeShapeType="1"/>
          </p:cNvSpPr>
          <p:nvPr/>
        </p:nvSpPr>
        <p:spPr bwMode="auto">
          <a:xfrm>
            <a:off x="5829300" y="1885950"/>
            <a:ext cx="1771650" cy="914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2424" name="Line 24"/>
          <p:cNvSpPr>
            <a:spLocks noChangeShapeType="1"/>
          </p:cNvSpPr>
          <p:nvPr/>
        </p:nvSpPr>
        <p:spPr bwMode="auto">
          <a:xfrm>
            <a:off x="3657600" y="1885950"/>
            <a:ext cx="1885950" cy="914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2425" name="Line 25"/>
          <p:cNvSpPr>
            <a:spLocks noChangeShapeType="1"/>
          </p:cNvSpPr>
          <p:nvPr/>
        </p:nvSpPr>
        <p:spPr bwMode="auto">
          <a:xfrm>
            <a:off x="3657600" y="1885950"/>
            <a:ext cx="3657600" cy="9715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2426" name="Text Box 26"/>
          <p:cNvSpPr txBox="1">
            <a:spLocks noChangeArrowheads="1"/>
          </p:cNvSpPr>
          <p:nvPr/>
        </p:nvSpPr>
        <p:spPr bwMode="auto">
          <a:xfrm>
            <a:off x="2228850" y="3943351"/>
            <a:ext cx="64344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dirty="0">
                <a:solidFill>
                  <a:srgbClr val="392D7A"/>
                </a:solidFill>
              </a:rPr>
              <a:t>Offspring have a 50% chance of inheriting the nonfunctioning cancer gene</a:t>
            </a:r>
          </a:p>
        </p:txBody>
      </p:sp>
      <p:pic>
        <p:nvPicPr>
          <p:cNvPr id="102428"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622" y="4072150"/>
            <a:ext cx="2164556" cy="735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071138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411" y="4588810"/>
            <a:ext cx="6020921" cy="219291"/>
          </a:xfrm>
          <a:prstGeom prst="rect">
            <a:avLst/>
          </a:prstGeom>
          <a:noFill/>
        </p:spPr>
        <p:txBody>
          <a:bodyPr wrap="square" rtlCol="0">
            <a:spAutoFit/>
          </a:bodyPr>
          <a:lstStyle/>
          <a:p>
            <a:r>
              <a:rPr lang="en-US" sz="825" dirty="0">
                <a:solidFill>
                  <a:schemeClr val="bg1"/>
                </a:solidFill>
              </a:rPr>
              <a:t>Slide used courtesy of the American Society of Clinical Oncology.</a:t>
            </a:r>
          </a:p>
        </p:txBody>
      </p:sp>
      <p:grpSp>
        <p:nvGrpSpPr>
          <p:cNvPr id="6" name="Group 5"/>
          <p:cNvGrpSpPr/>
          <p:nvPr/>
        </p:nvGrpSpPr>
        <p:grpSpPr>
          <a:xfrm>
            <a:off x="1594513" y="357469"/>
            <a:ext cx="5863562" cy="3719232"/>
            <a:chOff x="2202217" y="121025"/>
            <a:chExt cx="8004102" cy="5076967"/>
          </a:xfrm>
        </p:grpSpPr>
        <p:pic>
          <p:nvPicPr>
            <p:cNvPr id="18434" name="Picture 2" descr="0117"/>
            <p:cNvPicPr>
              <a:picLocks noChangeAspect="1" noChangeArrowheads="1"/>
            </p:cNvPicPr>
            <p:nvPr/>
          </p:nvPicPr>
          <p:blipFill rotWithShape="1">
            <a:blip r:embed="rId2">
              <a:extLst>
                <a:ext uri="{28A0092B-C50C-407E-A947-70E740481C1C}">
                  <a14:useLocalDpi xmlns:a14="http://schemas.microsoft.com/office/drawing/2010/main" val="0"/>
                </a:ext>
              </a:extLst>
            </a:blip>
            <a:srcRect b="15427"/>
            <a:stretch/>
          </p:blipFill>
          <p:spPr bwMode="auto">
            <a:xfrm>
              <a:off x="2202217" y="121025"/>
              <a:ext cx="8004102" cy="5076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361765" y="4639236"/>
              <a:ext cx="2770094" cy="50416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0072573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sz="3000" b="1" dirty="0">
                <a:latin typeface="Arial" pitchFamily="34" charset="0"/>
                <a:cs typeface="Arial" pitchFamily="34" charset="0"/>
              </a:rPr>
              <a:t>Emerging Model of Cancer Treatment</a:t>
            </a:r>
          </a:p>
        </p:txBody>
      </p:sp>
      <p:sp>
        <p:nvSpPr>
          <p:cNvPr id="37892" name="TextBox 3"/>
          <p:cNvSpPr txBox="1">
            <a:spLocks noChangeArrowheads="1"/>
          </p:cNvSpPr>
          <p:nvPr/>
        </p:nvSpPr>
        <p:spPr bwMode="auto">
          <a:xfrm>
            <a:off x="1297641" y="1053680"/>
            <a:ext cx="68199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b="1" dirty="0">
                <a:solidFill>
                  <a:srgbClr val="363274"/>
                </a:solidFill>
                <a:latin typeface="Arial" pitchFamily="34" charset="0"/>
                <a:cs typeface="Arial" pitchFamily="34" charset="0"/>
              </a:rPr>
              <a:t>Tumor tissue routinely acquired for molecular diagnostics</a:t>
            </a:r>
          </a:p>
        </p:txBody>
      </p:sp>
      <p:grpSp>
        <p:nvGrpSpPr>
          <p:cNvPr id="5" name="Group 4"/>
          <p:cNvGrpSpPr/>
          <p:nvPr/>
        </p:nvGrpSpPr>
        <p:grpSpPr>
          <a:xfrm>
            <a:off x="1785910" y="2097401"/>
            <a:ext cx="5843363" cy="1299740"/>
            <a:chOff x="739924" y="3092369"/>
            <a:chExt cx="7791151" cy="1732986"/>
          </a:xfrm>
        </p:grpSpPr>
        <p:sp>
          <p:nvSpPr>
            <p:cNvPr id="37893" name="TextBox 4"/>
            <p:cNvSpPr txBox="1">
              <a:spLocks noChangeArrowheads="1"/>
            </p:cNvSpPr>
            <p:nvPr/>
          </p:nvSpPr>
          <p:spPr bwMode="auto">
            <a:xfrm>
              <a:off x="739924" y="3477952"/>
              <a:ext cx="7791151" cy="492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b="1" dirty="0">
                  <a:solidFill>
                    <a:srgbClr val="363274"/>
                  </a:solidFill>
                  <a:latin typeface="Arial" pitchFamily="34" charset="0"/>
                  <a:cs typeface="Arial" pitchFamily="34" charset="0"/>
                </a:rPr>
                <a:t>All/or a subset of actionable mutations assessed</a:t>
              </a:r>
            </a:p>
          </p:txBody>
        </p:sp>
        <p:cxnSp>
          <p:nvCxnSpPr>
            <p:cNvPr id="37896" name="Straight Arrow Connector 9"/>
            <p:cNvCxnSpPr>
              <a:cxnSpLocks noChangeShapeType="1"/>
            </p:cNvCxnSpPr>
            <p:nvPr/>
          </p:nvCxnSpPr>
          <p:spPr bwMode="auto">
            <a:xfrm>
              <a:off x="4313237" y="3092369"/>
              <a:ext cx="0" cy="41672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11" name="Picture 2" descr="C:\Users\stevesal\Desktop\AAA Lab folders 10-5-12\Oncoplex Figures\C014T_array_and_CN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391" y="4053031"/>
              <a:ext cx="1801503" cy="772324"/>
            </a:xfrm>
            <a:prstGeom prst="rect">
              <a:avLst/>
            </a:prstGeom>
            <a:ln>
              <a:noFill/>
            </a:ln>
            <a:effectLst>
              <a:outerShdw blurRad="292100" dist="139700" dir="2700000" algn="tl" rotWithShape="0">
                <a:srgbClr val="333333">
                  <a:alpha val="65000"/>
                </a:srgbClr>
              </a:outerShdw>
            </a:effectLst>
          </p:spPr>
        </p:pic>
        <p:pic>
          <p:nvPicPr>
            <p:cNvPr id="14" name="Picture 2"/>
            <p:cNvPicPr>
              <a:picLocks noChangeAspect="1" noChangeArrowheads="1"/>
            </p:cNvPicPr>
            <p:nvPr/>
          </p:nvPicPr>
          <p:blipFill>
            <a:blip r:embed="rId4"/>
            <a:srcRect l="12923" t="24136" r="23125" b="9383"/>
            <a:stretch>
              <a:fillRect/>
            </a:stretch>
          </p:blipFill>
          <p:spPr bwMode="auto">
            <a:xfrm>
              <a:off x="1841500" y="4050809"/>
              <a:ext cx="2057400" cy="774546"/>
            </a:xfrm>
            <a:prstGeom prst="rect">
              <a:avLst/>
            </a:prstGeom>
            <a:ln>
              <a:noFill/>
            </a:ln>
            <a:effectLst>
              <a:outerShdw blurRad="292100" dist="139700" dir="2700000" algn="tl" rotWithShape="0">
                <a:srgbClr val="333333">
                  <a:alpha val="65000"/>
                </a:srgbClr>
              </a:outerShdw>
            </a:effectLst>
          </p:spPr>
        </p:pic>
      </p:grpSp>
      <p:pic>
        <p:nvPicPr>
          <p:cNvPr id="15" name="Picture 3" descr="KRAS slide and block 1"/>
          <p:cNvPicPr>
            <a:picLocks noChangeAspect="1" noChangeArrowheads="1"/>
          </p:cNvPicPr>
          <p:nvPr/>
        </p:nvPicPr>
        <p:blipFill>
          <a:blip r:embed="rId5" cstate="screen">
            <a:lum bright="6000" contrast="6000"/>
            <a:extLst>
              <a:ext uri="{28A0092B-C50C-407E-A947-70E740481C1C}">
                <a14:useLocalDpi xmlns:a14="http://schemas.microsoft.com/office/drawing/2010/main"/>
              </a:ext>
            </a:extLst>
          </a:blip>
          <a:srcRect/>
          <a:stretch>
            <a:fillRect/>
          </a:stretch>
        </p:blipFill>
        <p:spPr bwMode="auto">
          <a:xfrm>
            <a:off x="3250918" y="1442482"/>
            <a:ext cx="856598" cy="767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7" name="Picture 5" descr="CRC_Liver_200X smal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058990" y="1122745"/>
            <a:ext cx="754521" cy="1419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1297641" y="3205450"/>
            <a:ext cx="6629400" cy="1640474"/>
            <a:chOff x="152400" y="4569767"/>
            <a:chExt cx="8839200" cy="2187298"/>
          </a:xfrm>
        </p:grpSpPr>
        <p:sp>
          <p:nvSpPr>
            <p:cNvPr id="37894" name="TextBox 5"/>
            <p:cNvSpPr txBox="1">
              <a:spLocks noChangeArrowheads="1"/>
            </p:cNvSpPr>
            <p:nvPr/>
          </p:nvSpPr>
          <p:spPr bwMode="auto">
            <a:xfrm>
              <a:off x="152400" y="5053955"/>
              <a:ext cx="8839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b="1" dirty="0">
                  <a:solidFill>
                    <a:srgbClr val="363274"/>
                  </a:solidFill>
                  <a:latin typeface="Arial" pitchFamily="34" charset="0"/>
                  <a:cs typeface="Arial" pitchFamily="34" charset="0"/>
                </a:rPr>
                <a:t>Therapy selected based on molecular characteristics</a:t>
              </a:r>
            </a:p>
          </p:txBody>
        </p:sp>
        <p:cxnSp>
          <p:nvCxnSpPr>
            <p:cNvPr id="37897" name="Straight Arrow Connector 10"/>
            <p:cNvCxnSpPr>
              <a:cxnSpLocks noChangeShapeType="1"/>
            </p:cNvCxnSpPr>
            <p:nvPr/>
          </p:nvCxnSpPr>
          <p:spPr bwMode="auto">
            <a:xfrm>
              <a:off x="4313237" y="4569767"/>
              <a:ext cx="0" cy="41672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20" name="Picture 4" descr="achilles-heel1.jpg"/>
            <p:cNvPicPr>
              <a:picLocks noChangeAspect="1"/>
            </p:cNvPicPr>
            <p:nvPr/>
          </p:nvPicPr>
          <p:blipFill>
            <a:blip r:embed="rId7"/>
            <a:srcRect/>
            <a:stretch>
              <a:fillRect/>
            </a:stretch>
          </p:blipFill>
          <p:spPr bwMode="auto">
            <a:xfrm>
              <a:off x="2628900" y="5553720"/>
              <a:ext cx="1270000" cy="120334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86" b="3627"/>
            <a:stretch/>
          </p:blipFill>
          <p:spPr bwMode="auto">
            <a:xfrm>
              <a:off x="4724391" y="5553720"/>
              <a:ext cx="1867157" cy="118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2195309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r>
              <a:rPr lang="en-US" sz="3000" b="1" dirty="0"/>
              <a:t>Validated Markers</a:t>
            </a:r>
          </a:p>
        </p:txBody>
      </p:sp>
      <p:graphicFrame>
        <p:nvGraphicFramePr>
          <p:cNvPr id="28696" name="Group 24"/>
          <p:cNvGraphicFramePr>
            <a:graphicFrameLocks noGrp="1"/>
          </p:cNvGraphicFramePr>
          <p:nvPr>
            <p:ph idx="4294967295"/>
            <p:extLst/>
          </p:nvPr>
        </p:nvGraphicFramePr>
        <p:xfrm>
          <a:off x="1314450" y="1256110"/>
          <a:ext cx="6276415" cy="2822972"/>
        </p:xfrm>
        <a:graphic>
          <a:graphicData uri="http://schemas.openxmlformats.org/drawingml/2006/table">
            <a:tbl>
              <a:tblPr>
                <a:tableStyleId>{16D9F66E-5EB9-4882-86FB-DCBF35E3C3E4}</a:tableStyleId>
              </a:tblPr>
              <a:tblGrid>
                <a:gridCol w="3352664">
                  <a:extLst>
                    <a:ext uri="{9D8B030D-6E8A-4147-A177-3AD203B41FA5}">
                      <a16:colId xmlns:a16="http://schemas.microsoft.com/office/drawing/2014/main" val="20000"/>
                    </a:ext>
                  </a:extLst>
                </a:gridCol>
                <a:gridCol w="2923751">
                  <a:extLst>
                    <a:ext uri="{9D8B030D-6E8A-4147-A177-3AD203B41FA5}">
                      <a16:colId xmlns:a16="http://schemas.microsoft.com/office/drawing/2014/main" val="20001"/>
                    </a:ext>
                  </a:extLst>
                </a:gridCol>
              </a:tblGrid>
              <a:tr h="6453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63274"/>
                          </a:solidFill>
                          <a:effectLst/>
                        </a:rPr>
                        <a:t>Cancer</a:t>
                      </a:r>
                      <a:endParaRPr kumimoji="0" lang="en-US" sz="1800" b="1" i="0" u="none" strike="noStrike" cap="none" normalizeH="0" baseline="0" dirty="0">
                        <a:ln>
                          <a:noFill/>
                        </a:ln>
                        <a:solidFill>
                          <a:srgbClr val="363274"/>
                        </a:solidFill>
                        <a:effectLst/>
                        <a:latin typeface="Arial" charset="0"/>
                        <a:cs typeface="Arial" charset="0"/>
                      </a:endParaRPr>
                    </a:p>
                  </a:txBody>
                  <a:tcPr marL="68580" marR="68580" marT="34290" marB="34290" anchor="b"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63274"/>
                          </a:solidFill>
                          <a:effectLst/>
                        </a:rPr>
                        <a:t>Commonly Used Molecular Tests </a:t>
                      </a:r>
                      <a:endParaRPr kumimoji="0" lang="en-US" sz="1800" b="1" i="0" u="none" strike="noStrike" cap="none" normalizeH="0" baseline="0" dirty="0">
                        <a:ln>
                          <a:noFill/>
                        </a:ln>
                        <a:solidFill>
                          <a:srgbClr val="363274"/>
                        </a:solidFill>
                        <a:effectLst/>
                        <a:latin typeface="Arial" charset="0"/>
                        <a:cs typeface="Arial" charset="0"/>
                      </a:endParaRPr>
                    </a:p>
                  </a:txBody>
                  <a:tcPr marL="68580" marR="68580" marT="34290" marB="34290" anchor="b" horzOverflow="overflow">
                    <a:noFill/>
                  </a:tcPr>
                </a:tc>
                <a:extLst>
                  <a:ext uri="{0D108BD9-81ED-4DB2-BD59-A6C34878D82A}">
                    <a16:rowId xmlns:a16="http://schemas.microsoft.com/office/drawing/2014/main" val="10000"/>
                  </a:ext>
                </a:extLst>
              </a:tr>
              <a:tr h="520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363274"/>
                          </a:solidFill>
                          <a:effectLst/>
                        </a:rPr>
                        <a:t>Colorectal</a:t>
                      </a:r>
                      <a:endParaRPr kumimoji="0" lang="en-US" sz="1800" b="0" i="0" u="none" strike="noStrike" cap="none" normalizeH="0" baseline="0" dirty="0">
                        <a:ln>
                          <a:noFill/>
                        </a:ln>
                        <a:solidFill>
                          <a:srgbClr val="363274"/>
                        </a:solidFill>
                        <a:effectLst/>
                        <a:latin typeface="Arial" charset="0"/>
                        <a:cs typeface="Arial" charset="0"/>
                      </a:endParaRPr>
                    </a:p>
                  </a:txBody>
                  <a:tcPr marL="68580" marR="68580" marT="34290" marB="34290" anchor="ctr" horzOverflow="overflow">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363274"/>
                          </a:solidFill>
                          <a:effectLst/>
                        </a:rPr>
                        <a:t>KRAS, NRAS, BRAF, MSI</a:t>
                      </a:r>
                      <a:endParaRPr kumimoji="0" lang="en-US" sz="1800" b="0" i="0" u="none" strike="noStrike" cap="none" normalizeH="0" baseline="0" dirty="0">
                        <a:ln>
                          <a:noFill/>
                        </a:ln>
                        <a:solidFill>
                          <a:srgbClr val="363274"/>
                        </a:solidFill>
                        <a:effectLst/>
                        <a:latin typeface="Arial" charset="0"/>
                        <a:cs typeface="Arial" charset="0"/>
                      </a:endParaRPr>
                    </a:p>
                  </a:txBody>
                  <a:tcPr marL="68580" marR="68580" marT="34290" marB="34290" anchor="ctr" horzOverflow="overflow">
                    <a:solidFill>
                      <a:schemeClr val="accent6">
                        <a:lumMod val="40000"/>
                        <a:lumOff val="60000"/>
                      </a:schemeClr>
                    </a:solidFill>
                  </a:tcPr>
                </a:tc>
                <a:extLst>
                  <a:ext uri="{0D108BD9-81ED-4DB2-BD59-A6C34878D82A}">
                    <a16:rowId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363274"/>
                          </a:solidFill>
                          <a:effectLst/>
                        </a:rPr>
                        <a:t>Lung (non-small cell)</a:t>
                      </a:r>
                      <a:endParaRPr kumimoji="0" lang="en-US" sz="1800" b="0" i="0" u="none" strike="noStrike" cap="none" normalizeH="0" baseline="0" dirty="0">
                        <a:ln>
                          <a:noFill/>
                        </a:ln>
                        <a:solidFill>
                          <a:srgbClr val="363274"/>
                        </a:solidFill>
                        <a:effectLst/>
                        <a:latin typeface="Arial" charset="0"/>
                        <a:cs typeface="Arial" charset="0"/>
                      </a:endParaRPr>
                    </a:p>
                  </a:txBody>
                  <a:tcPr marL="68580" marR="68580" marT="34290" marB="34290" anchor="ctr"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363274"/>
                          </a:solidFill>
                          <a:effectLst/>
                        </a:rPr>
                        <a:t>EGFR, KRAS, ALK, ROS1</a:t>
                      </a:r>
                      <a:endParaRPr kumimoji="0" lang="en-US" sz="1800" b="0" i="1" u="none" strike="noStrike" cap="none" normalizeH="0" baseline="0" dirty="0">
                        <a:ln>
                          <a:noFill/>
                        </a:ln>
                        <a:solidFill>
                          <a:srgbClr val="363274"/>
                        </a:solidFill>
                        <a:effectLst/>
                        <a:latin typeface="Arial" charset="0"/>
                        <a:cs typeface="Arial" charset="0"/>
                      </a:endParaRPr>
                    </a:p>
                  </a:txBody>
                  <a:tcPr marL="68580" marR="68580" marT="34290" marB="34290" anchor="ctr" horzOverflow="overflow">
                    <a:noFill/>
                  </a:tcPr>
                </a:tc>
                <a:extLst>
                  <a:ext uri="{0D108BD9-81ED-4DB2-BD59-A6C34878D82A}">
                    <a16:rowId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363274"/>
                          </a:solidFill>
                          <a:effectLst/>
                        </a:rPr>
                        <a:t>Melanoma</a:t>
                      </a:r>
                      <a:endParaRPr kumimoji="0" lang="en-US" sz="1800" b="0" i="0" u="none" strike="noStrike" cap="none" normalizeH="0" baseline="0" dirty="0">
                        <a:ln>
                          <a:noFill/>
                        </a:ln>
                        <a:solidFill>
                          <a:srgbClr val="363274"/>
                        </a:solidFill>
                        <a:effectLst/>
                        <a:latin typeface="Arial" charset="0"/>
                        <a:cs typeface="Arial" charset="0"/>
                      </a:endParaRPr>
                    </a:p>
                  </a:txBody>
                  <a:tcPr marL="68580" marR="68580" marT="34290" marB="34290" anchor="ctr" horzOverflow="overflow">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363274"/>
                          </a:solidFill>
                          <a:effectLst/>
                        </a:rPr>
                        <a:t>BRAF, KIT, NRAS</a:t>
                      </a:r>
                      <a:endParaRPr kumimoji="0" lang="en-US" sz="1800" b="0" i="1" u="none" strike="noStrike" cap="none" normalizeH="0" baseline="0" dirty="0">
                        <a:ln>
                          <a:noFill/>
                        </a:ln>
                        <a:solidFill>
                          <a:srgbClr val="363274"/>
                        </a:solidFill>
                        <a:effectLst/>
                        <a:latin typeface="Arial" charset="0"/>
                        <a:cs typeface="Arial" charset="0"/>
                      </a:endParaRPr>
                    </a:p>
                  </a:txBody>
                  <a:tcPr marL="68580" marR="68580" marT="34290" marB="34290" anchor="ctr" horzOverflow="overflow">
                    <a:solidFill>
                      <a:schemeClr val="accent6">
                        <a:lumMod val="40000"/>
                        <a:lumOff val="60000"/>
                      </a:schemeClr>
                    </a:solidFill>
                  </a:tcPr>
                </a:tc>
                <a:extLst>
                  <a:ext uri="{0D108BD9-81ED-4DB2-BD59-A6C34878D82A}">
                    <a16:rowId xmlns:a16="http://schemas.microsoft.com/office/drawing/2014/main" val="10003"/>
                  </a:ext>
                </a:extLst>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363274"/>
                          </a:solidFill>
                          <a:effectLst/>
                        </a:rPr>
                        <a:t>Breast</a:t>
                      </a:r>
                      <a:endParaRPr kumimoji="0" lang="en-US" sz="1800" b="0" i="0" u="none" strike="noStrike" cap="none" normalizeH="0" baseline="0" dirty="0">
                        <a:ln>
                          <a:noFill/>
                        </a:ln>
                        <a:solidFill>
                          <a:srgbClr val="363274"/>
                        </a:solidFill>
                        <a:effectLst/>
                        <a:latin typeface="Arial" charset="0"/>
                        <a:cs typeface="Arial" charset="0"/>
                      </a:endParaRPr>
                    </a:p>
                  </a:txBody>
                  <a:tcPr marL="68580" marR="68580" marT="34290" marB="34290" anchor="ctr"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rgbClr val="363274"/>
                          </a:solidFill>
                          <a:effectLst/>
                        </a:rPr>
                        <a:t>ERBB2, BRCA1, BRCA2</a:t>
                      </a:r>
                      <a:endParaRPr kumimoji="0" lang="en-US" sz="1800" b="0" i="1" u="none" strike="noStrike" cap="none" normalizeH="0" baseline="0" dirty="0">
                        <a:ln>
                          <a:noFill/>
                        </a:ln>
                        <a:solidFill>
                          <a:srgbClr val="363274"/>
                        </a:solidFill>
                        <a:effectLst/>
                        <a:latin typeface="Arial" charset="0"/>
                        <a:cs typeface="Arial" charset="0"/>
                      </a:endParaRPr>
                    </a:p>
                  </a:txBody>
                  <a:tcPr marL="68580" marR="68580" marT="34290" marB="34290" anchor="ctr" horzOverflow="overflow">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10160078"/>
      </p:ext>
    </p:extLst>
  </p:cSld>
  <p:clrMapOvr>
    <a:masterClrMapping/>
  </p:clrMapOvr>
  <p:transition>
    <p:fade/>
  </p:transition>
</p:sld>
</file>

<file path=ppt/theme/theme1.xml><?xml version="1.0" encoding="utf-8"?>
<a:theme xmlns:a="http://schemas.openxmlformats.org/drawingml/2006/main" name="2016 RESEARCH Widescreen Template">
  <a:themeElements>
    <a:clrScheme name="2014 OSUCCC - James">
      <a:dk1>
        <a:srgbClr val="000000"/>
      </a:dk1>
      <a:lt1>
        <a:srgbClr val="FFFFFF"/>
      </a:lt1>
      <a:dk2>
        <a:srgbClr val="717070"/>
      </a:dk2>
      <a:lt2>
        <a:srgbClr val="FFFFFF"/>
      </a:lt2>
      <a:accent1>
        <a:srgbClr val="BB0000"/>
      </a:accent1>
      <a:accent2>
        <a:srgbClr val="D25F15"/>
      </a:accent2>
      <a:accent3>
        <a:srgbClr val="365D66"/>
      </a:accent3>
      <a:accent4>
        <a:srgbClr val="740061"/>
      </a:accent4>
      <a:accent5>
        <a:srgbClr val="85B9AE"/>
      </a:accent5>
      <a:accent6>
        <a:srgbClr val="F2DE90"/>
      </a:accent6>
      <a:hlink>
        <a:srgbClr val="A3B5D1"/>
      </a:hlink>
      <a:folHlink>
        <a:srgbClr val="97930E"/>
      </a:folHlink>
    </a:clrScheme>
    <a:fontScheme name="RESEARCH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SEARCH Template 1">
        <a:dk1>
          <a:srgbClr val="000000"/>
        </a:dk1>
        <a:lt1>
          <a:srgbClr val="FFFFFF"/>
        </a:lt1>
        <a:dk2>
          <a:srgbClr val="000000"/>
        </a:dk2>
        <a:lt2>
          <a:srgbClr val="A89487"/>
        </a:lt2>
        <a:accent1>
          <a:srgbClr val="006191"/>
        </a:accent1>
        <a:accent2>
          <a:srgbClr val="6B8C2C"/>
        </a:accent2>
        <a:accent3>
          <a:srgbClr val="FFFFFF"/>
        </a:accent3>
        <a:accent4>
          <a:srgbClr val="000000"/>
        </a:accent4>
        <a:accent5>
          <a:srgbClr val="AAB7C7"/>
        </a:accent5>
        <a:accent6>
          <a:srgbClr val="607E27"/>
        </a:accent6>
        <a:hlink>
          <a:srgbClr val="DA6F2B"/>
        </a:hlink>
        <a:folHlink>
          <a:srgbClr val="C91648"/>
        </a:folHlink>
      </a:clrScheme>
      <a:clrMap bg1="lt1" tx1="dk1" bg2="lt2" tx2="dk2" accent1="accent1" accent2="accent2" accent3="accent3" accent4="accent4" accent5="accent5" accent6="accent6" hlink="hlink" folHlink="folHlink"/>
    </a:extraClrScheme>
    <a:extraClrScheme>
      <a:clrScheme name="RESEARCH Template 2">
        <a:dk1>
          <a:srgbClr val="000000"/>
        </a:dk1>
        <a:lt1>
          <a:srgbClr val="FFFFFF"/>
        </a:lt1>
        <a:dk2>
          <a:srgbClr val="000000"/>
        </a:dk2>
        <a:lt2>
          <a:srgbClr val="A89487"/>
        </a:lt2>
        <a:accent1>
          <a:srgbClr val="006191"/>
        </a:accent1>
        <a:accent2>
          <a:srgbClr val="C91648"/>
        </a:accent2>
        <a:accent3>
          <a:srgbClr val="FFFFFF"/>
        </a:accent3>
        <a:accent4>
          <a:srgbClr val="000000"/>
        </a:accent4>
        <a:accent5>
          <a:srgbClr val="AAB7C7"/>
        </a:accent5>
        <a:accent6>
          <a:srgbClr val="B61340"/>
        </a:accent6>
        <a:hlink>
          <a:srgbClr val="DA6F2B"/>
        </a:hlink>
        <a:folHlink>
          <a:srgbClr val="6B8C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curity_x0020_Disclaimer xmlns="460b3112-843f-43b4-ba74-64480138b1a5">Yes</Security_x0020_Disclaimer>
    <Data_x0020_Classification xmlns="460b3112-843f-43b4-ba74-64480138b1a5">Public</Data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22D5DD2BA0BF49B6517F705F38EE1C" ma:contentTypeVersion="0" ma:contentTypeDescription="Create a new document." ma:contentTypeScope="" ma:versionID="8a632b74ce07dcc5d1e674cf03b96a58">
  <xsd:schema xmlns:xsd="http://www.w3.org/2001/XMLSchema" xmlns:xs="http://www.w3.org/2001/XMLSchema" xmlns:p="http://schemas.microsoft.com/office/2006/metadata/properties" xmlns:ns2="460b3112-843f-43b4-ba74-64480138b1a5" targetNamespace="http://schemas.microsoft.com/office/2006/metadata/properties" ma:root="true" ma:fieldsID="1ff5f6cd2b77db7d42bd1f6e80c807a7" ns2:_="">
    <xsd:import namespace="460b3112-843f-43b4-ba74-64480138b1a5"/>
    <xsd:element name="properties">
      <xsd:complexType>
        <xsd:sequence>
          <xsd:element name="documentManagement">
            <xsd:complexType>
              <xsd:all>
                <xsd:element ref="ns2:Data_x0020_Classification"/>
                <xsd:element ref="ns2:Security_x0020_Disclaim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b3112-843f-43b4-ba74-64480138b1a5" elementFormDefault="qualified">
    <xsd:import namespace="http://schemas.microsoft.com/office/2006/documentManagement/types"/>
    <xsd:import namespace="http://schemas.microsoft.com/office/infopath/2007/PartnerControls"/>
    <xsd:element name="Data_x0020_Classification" ma:index="8" ma:displayName="Data Classification" ma:default="Limited Access" ma:format="Dropdown" ma:internalName="Data_x0020_Classification">
      <xsd:simpleType>
        <xsd:restriction base="dms:Choice">
          <xsd:enumeration value="Public"/>
          <xsd:enumeration value="Limited Access"/>
        </xsd:restriction>
      </xsd:simpleType>
    </xsd:element>
    <xsd:element name="Security_x0020_Disclaimer" ma:index="9" ma:displayName="Security Disclaimer" ma:description="This document does not contain Personal Health Information (PHI) or other restricted data." ma:format="Dropdown" ma:internalName="Security_x0020_Disclaimer">
      <xsd:simpleType>
        <xsd:restriction base="dms:Choice">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EB906C-0934-43E2-8637-B1E828163FD7}">
  <ds:schemaRefs>
    <ds:schemaRef ds:uri="http://schemas.microsoft.com/sharepoint/v3/contenttype/forms"/>
  </ds:schemaRefs>
</ds:datastoreItem>
</file>

<file path=customXml/itemProps2.xml><?xml version="1.0" encoding="utf-8"?>
<ds:datastoreItem xmlns:ds="http://schemas.openxmlformats.org/officeDocument/2006/customXml" ds:itemID="{37EA1ACE-54BE-4B0C-93C7-76A7B67C2782}">
  <ds:schemaRefs>
    <ds:schemaRef ds:uri="http://schemas.openxmlformats.org/package/2006/metadata/core-properties"/>
    <ds:schemaRef ds:uri="http://purl.org/dc/elements/1.1/"/>
    <ds:schemaRef ds:uri="http://schemas.microsoft.com/office/infopath/2007/PartnerControls"/>
    <ds:schemaRef ds:uri="http://purl.org/dc/terms/"/>
    <ds:schemaRef ds:uri="460b3112-843f-43b4-ba74-64480138b1a5"/>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33EAFBA-5EF2-4007-8DD8-D9737BE9A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b3112-843f-43b4-ba74-64480138b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67502</TotalTime>
  <Words>2786</Words>
  <Application>Microsoft Office PowerPoint</Application>
  <PresentationFormat>On-screen Show (16:9)</PresentationFormat>
  <Paragraphs>447</Paragraphs>
  <Slides>52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Arial Narrow</vt:lpstr>
      <vt:lpstr>Calibri</vt:lpstr>
      <vt:lpstr>Helvetica</vt:lpstr>
      <vt:lpstr>Times New Roman</vt:lpstr>
      <vt:lpstr>Wingdings</vt:lpstr>
      <vt:lpstr>ヒラギノ角ゴ Pro W3</vt:lpstr>
      <vt:lpstr>2016 RESEARCH Widescreen Template</vt:lpstr>
      <vt:lpstr>Germline &amp; Somatic Mutations in Cancer</vt:lpstr>
      <vt:lpstr>Learning Objectives</vt:lpstr>
      <vt:lpstr>Normal Male Karyotype</vt:lpstr>
      <vt:lpstr>PowerPoint Presentation</vt:lpstr>
      <vt:lpstr>PowerPoint Presentation</vt:lpstr>
      <vt:lpstr>Dominant Inheritance of a Cancer Susceptibility Gene</vt:lpstr>
      <vt:lpstr>PowerPoint Presentation</vt:lpstr>
      <vt:lpstr>Emerging Model of Cancer Treatment</vt:lpstr>
      <vt:lpstr>Validated Markers</vt:lpstr>
      <vt:lpstr>Somatic Mutation Panels</vt:lpstr>
      <vt:lpstr>PowerPoint Presentation</vt:lpstr>
      <vt:lpstr>PowerPoint Presentation</vt:lpstr>
      <vt:lpstr>Same Genes, Different Uses</vt:lpstr>
      <vt:lpstr>Clues to Suspecting a Germline Mutation*</vt:lpstr>
      <vt:lpstr>Clinical and Family History Are the Most Important</vt:lpstr>
      <vt:lpstr>Mutation Is Known to Be Germline in Some Cases</vt:lpstr>
      <vt:lpstr>Variant Allele Fraction</vt:lpstr>
      <vt:lpstr>Variant Allele Fraction (cont.)</vt:lpstr>
      <vt:lpstr>Case Example</vt:lpstr>
      <vt:lpstr>Case Example: Check the Variants Page Too</vt:lpstr>
      <vt:lpstr>Case Example: Germline Test Results</vt:lpstr>
      <vt:lpstr>Case Example: Use of ClinVar</vt:lpstr>
      <vt:lpstr>Case Example: Use of ClinVar</vt:lpstr>
      <vt:lpstr>“Lynch-like” Syndrome</vt:lpstr>
      <vt:lpstr>“Double Somatic” Mutations Explain Many Patients With LLS/Unexplained dMMR</vt:lpstr>
      <vt:lpstr>Likelihood of Double Somatic Mutations in dMMR* Endometrial Cancer</vt:lpstr>
      <vt:lpstr>Likelihood of Double Somatic Mutations in dMMR* Endometrial Cancer</vt:lpstr>
      <vt:lpstr>PowerPoint Presentation</vt:lpstr>
      <vt:lpstr>Case 1: Clinical History</vt:lpstr>
      <vt:lpstr>Case 1: Family History</vt:lpstr>
      <vt:lpstr>Case 1: Tumor Sequencing Results</vt:lpstr>
      <vt:lpstr>Case 1: CDH1 Variant Allele Fractions</vt:lpstr>
      <vt:lpstr>Case 1: Germline Genetic Test Results</vt:lpstr>
      <vt:lpstr>Case 1: Germline Genetic Test Results</vt:lpstr>
      <vt:lpstr>Case 1: Outcome</vt:lpstr>
      <vt:lpstr>Case 1: Cascade testing</vt:lpstr>
      <vt:lpstr>Case 2: Clinical History</vt:lpstr>
      <vt:lpstr>Case 2: Tumor Sequencing Results</vt:lpstr>
      <vt:lpstr>Case 2: Family History</vt:lpstr>
      <vt:lpstr>Case 2: Germline Genetic Test Results</vt:lpstr>
      <vt:lpstr>Case 2: IHC Tumor Screening</vt:lpstr>
      <vt:lpstr>Case 2: Germline Genetic Test Results</vt:lpstr>
      <vt:lpstr>Case 2: Outcome</vt:lpstr>
      <vt:lpstr>Case 3: Clinical History</vt:lpstr>
      <vt:lpstr>Case 3: Tumor Sequencing Results</vt:lpstr>
      <vt:lpstr>Case 3: Family History</vt:lpstr>
      <vt:lpstr>Case 3: Germline Genetic Test Results</vt:lpstr>
      <vt:lpstr>Case 3: Outcome</vt:lpstr>
      <vt:lpstr>Case 4: Clinical History</vt:lpstr>
      <vt:lpstr>Case 4: Pedigree</vt:lpstr>
      <vt:lpstr>Case 4: Tumor Genetic Test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James Research Presentation WIDESCREEN_082516</dc:title>
  <dc:creator>Hampel, Heather</dc:creator>
  <cp:lastModifiedBy>Hampel, Heather</cp:lastModifiedBy>
  <cp:revision>2227</cp:revision>
  <dcterms:created xsi:type="dcterms:W3CDTF">2009-08-06T12:38:02Z</dcterms:created>
  <dcterms:modified xsi:type="dcterms:W3CDTF">2018-08-24T14:44:11Z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0x010100B522D5DD2BA0BF49B6517F705F38EE1C</vt:lpwstr>
  </property>
</Properties>
</file>