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220200" cy="6934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6" autoAdjust="0"/>
    <p:restoredTop sz="94660"/>
  </p:normalViewPr>
  <p:slideViewPr>
    <p:cSldViewPr>
      <p:cViewPr varScale="1">
        <p:scale>
          <a:sx n="110" d="100"/>
          <a:sy n="110" d="100"/>
        </p:scale>
        <p:origin x="14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1A464-3325-42B3-AE6D-4057F03288E1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09AF6-E525-4451-9699-1A41B64B1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20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1597" y="152400"/>
            <a:ext cx="6172200" cy="2286000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What is Academic Research?</a:t>
            </a:r>
            <a:endParaRPr lang="en-US" sz="44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70318" y="2971800"/>
            <a:ext cx="6944882" cy="2971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 Black" panose="020B0A04020102020204" pitchFamily="34" charset="0"/>
              </a:rPr>
              <a:t>Duties of a Professor</a:t>
            </a:r>
          </a:p>
          <a:p>
            <a:pPr lvl="2"/>
            <a:r>
              <a:rPr lang="en-US" sz="3200" dirty="0" smtClean="0">
                <a:latin typeface="Arial Black" panose="020B0A04020102020204" pitchFamily="34" charset="0"/>
              </a:rPr>
              <a:t>Instruction &amp; Teaching</a:t>
            </a:r>
          </a:p>
          <a:p>
            <a:pPr lvl="2"/>
            <a:r>
              <a:rPr lang="en-US" sz="3200" dirty="0" smtClean="0">
                <a:latin typeface="Arial Black" panose="020B0A04020102020204" pitchFamily="34" charset="0"/>
              </a:rPr>
              <a:t>Organizational Service</a:t>
            </a:r>
          </a:p>
          <a:p>
            <a:pPr lvl="2"/>
            <a:r>
              <a:rPr lang="en-US" sz="3200" dirty="0" smtClean="0">
                <a:latin typeface="Arial Black" panose="020B0A04020102020204" pitchFamily="34" charset="0"/>
              </a:rPr>
              <a:t>Academic Research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2" y="0"/>
            <a:ext cx="2819400" cy="2819400"/>
          </a:xfrm>
          <a:prstGeom prst="rect">
            <a:avLst/>
          </a:prstGeom>
          <a:effectLst>
            <a:softEdge rad="254000"/>
          </a:effectLst>
        </p:spPr>
      </p:pic>
    </p:spTree>
    <p:extLst>
      <p:ext uri="{BB962C8B-B14F-4D97-AF65-F5344CB8AC3E}">
        <p14:creationId xmlns:p14="http://schemas.microsoft.com/office/powerpoint/2010/main" val="12760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Why Academic Research?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Arial Black" panose="020B0A04020102020204" pitchFamily="34" charset="0"/>
              </a:rPr>
              <a:t>E</a:t>
            </a:r>
            <a:r>
              <a:rPr lang="en-US" sz="3200" dirty="0" smtClean="0">
                <a:latin typeface="Arial Black" panose="020B0A04020102020204" pitchFamily="34" charset="0"/>
              </a:rPr>
              <a:t>ffective way of increasing one’s knowledge.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Effective way of increasing </a:t>
            </a:r>
            <a:r>
              <a:rPr lang="en-US" sz="3200" dirty="0" smtClean="0">
                <a:latin typeface="Arial Black" panose="020B0A04020102020204" pitchFamily="34" charset="0"/>
              </a:rPr>
              <a:t>the  body of knowledge.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Successful Research</a:t>
            </a:r>
          </a:p>
          <a:p>
            <a:pPr marL="0" indent="0"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   often leads to </a:t>
            </a:r>
            <a:r>
              <a:rPr lang="en-US" sz="32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Research Grant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Awards</a:t>
            </a:r>
            <a:r>
              <a:rPr lang="en-US" sz="3200" dirty="0" smtClean="0">
                <a:latin typeface="Arial Black" panose="020B0A04020102020204" pitchFamily="34" charset="0"/>
              </a:rPr>
              <a:t>.</a:t>
            </a:r>
          </a:p>
          <a:p>
            <a:endParaRPr lang="en-US" sz="3200" dirty="0" smtClean="0">
              <a:latin typeface="Arial Black" panose="020B0A04020102020204" pitchFamily="34" charset="0"/>
            </a:endParaRPr>
          </a:p>
          <a:p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731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How To DO  </a:t>
            </a:r>
            <a:b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Academic Research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9248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Select a Topic (more next slide)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Read books on the topic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Read Popular articles on the topic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Read journal Theory</a:t>
            </a:r>
            <a:r>
              <a:rPr lang="en-US" sz="3200" dirty="0" smtClean="0">
                <a:latin typeface="Arial Black" panose="020B0A040201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latin typeface="Arial Black" panose="020B0A04020102020204" pitchFamily="34" charset="0"/>
              </a:rPr>
              <a:t>  Position</a:t>
            </a:r>
            <a:r>
              <a:rPr lang="en-US" sz="3200" dirty="0">
                <a:latin typeface="Arial Black" panose="020B0A04020102020204" pitchFamily="34" charset="0"/>
              </a:rPr>
              <a:t>, and Study </a:t>
            </a:r>
            <a:endParaRPr lang="en-US" sz="32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latin typeface="Arial Black" panose="020B0A04020102020204" pitchFamily="34" charset="0"/>
              </a:rPr>
              <a:t>  articles </a:t>
            </a:r>
            <a:r>
              <a:rPr lang="en-US" sz="3200" dirty="0">
                <a:latin typeface="Arial Black" panose="020B0A04020102020204" pitchFamily="34" charset="0"/>
              </a:rPr>
              <a:t>on the topic.</a:t>
            </a:r>
          </a:p>
          <a:p>
            <a:endParaRPr lang="en-US" sz="32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29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Your Area of Study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smtClean="0">
                <a:latin typeface="Arial Black" panose="020B0A04020102020204" pitchFamily="34" charset="0"/>
              </a:rPr>
              <a:t>Read, Read, &amp; </a:t>
            </a:r>
            <a:r>
              <a:rPr lang="en-US" sz="3200" dirty="0">
                <a:latin typeface="Arial Black" panose="020B0A04020102020204" pitchFamily="34" charset="0"/>
              </a:rPr>
              <a:t>Read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Examine your course work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Find relevant journals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Attend colloquiums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Interact with</a:t>
            </a:r>
          </a:p>
          <a:p>
            <a:pPr marL="0" indent="0"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  Research Professors</a:t>
            </a:r>
          </a:p>
          <a:p>
            <a:endParaRPr lang="en-US" dirty="0" smtClean="0">
              <a:latin typeface="Arial Black" panose="020B0A04020102020204" pitchFamily="34" charset="0"/>
            </a:endParaRPr>
          </a:p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229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Organize &amp; Recall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Manual</a:t>
            </a:r>
          </a:p>
          <a:p>
            <a:pPr lvl="1"/>
            <a:r>
              <a:rPr lang="en-US" sz="3200" dirty="0" smtClean="0">
                <a:latin typeface="Arial Black" panose="020B0A04020102020204" pitchFamily="34" charset="0"/>
              </a:rPr>
              <a:t>Build a personal library of books and printed </a:t>
            </a:r>
            <a:r>
              <a:rPr lang="en-US" sz="3200" dirty="0">
                <a:latin typeface="Arial Black" panose="020B0A04020102020204" pitchFamily="34" charset="0"/>
              </a:rPr>
              <a:t>j</a:t>
            </a:r>
            <a:r>
              <a:rPr lang="en-US" sz="3200" dirty="0" smtClean="0">
                <a:latin typeface="Arial Black" panose="020B0A04020102020204" pitchFamily="34" charset="0"/>
              </a:rPr>
              <a:t>ournal articles.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Automate</a:t>
            </a:r>
          </a:p>
          <a:p>
            <a:pPr lvl="1"/>
            <a:r>
              <a:rPr lang="en-US" sz="3200" dirty="0" smtClean="0">
                <a:latin typeface="Arial Black" panose="020B0A04020102020204" pitchFamily="34" charset="0"/>
              </a:rPr>
              <a:t>Use a software application to </a:t>
            </a:r>
          </a:p>
          <a:p>
            <a:pPr marL="457200" lvl="1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latin typeface="Arial Black" panose="020B0A04020102020204" pitchFamily="34" charset="0"/>
              </a:rPr>
              <a:t> store, organize, </a:t>
            </a:r>
          </a:p>
          <a:p>
            <a:pPr marL="457200" lvl="1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latin typeface="Arial Black" panose="020B0A04020102020204" pitchFamily="34" charset="0"/>
              </a:rPr>
              <a:t> and search</a:t>
            </a:r>
          </a:p>
          <a:p>
            <a:pPr marL="457200" lvl="1" indent="0"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  documents.</a:t>
            </a:r>
          </a:p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8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229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WEB-BASED Software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480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REFWORKS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Stores Documents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EBSCO</a:t>
            </a:r>
          </a:p>
          <a:p>
            <a:pPr lvl="1"/>
            <a:r>
              <a:rPr lang="en-US" sz="3600" dirty="0" smtClean="0">
                <a:latin typeface="Arial Black" panose="020B0A04020102020204" pitchFamily="34" charset="0"/>
              </a:rPr>
              <a:t>Document Databases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GOOGLE SCHOLAR</a:t>
            </a:r>
            <a:endParaRPr lang="en-US" sz="3600" dirty="0">
              <a:latin typeface="Arial Black" panose="020B0A04020102020204" pitchFamily="34" charset="0"/>
            </a:endParaRPr>
          </a:p>
          <a:p>
            <a:pPr marL="742950" lvl="2" indent="-342900"/>
            <a:r>
              <a:rPr lang="en-US" sz="3600" dirty="0">
                <a:latin typeface="Arial Black" panose="020B0A04020102020204" pitchFamily="34" charset="0"/>
              </a:rPr>
              <a:t>Document </a:t>
            </a:r>
            <a:r>
              <a:rPr lang="en-US" sz="3600" dirty="0" smtClean="0">
                <a:latin typeface="Arial Black" panose="020B0A04020102020204" pitchFamily="34" charset="0"/>
              </a:rPr>
              <a:t>Databases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Idea Mapping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143000"/>
            <a:ext cx="6934199" cy="5181600"/>
          </a:xfrm>
        </p:spPr>
      </p:pic>
    </p:spTree>
    <p:extLst>
      <p:ext uri="{BB962C8B-B14F-4D97-AF65-F5344CB8AC3E}">
        <p14:creationId xmlns:p14="http://schemas.microsoft.com/office/powerpoint/2010/main" val="30241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762000"/>
            <a:ext cx="8077200" cy="28956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Arial Black" panose="020B0A04020102020204" pitchFamily="34" charset="0"/>
              </a:rPr>
              <a:t>Thank you to the </a:t>
            </a:r>
          </a:p>
          <a:p>
            <a:pPr algn="l"/>
            <a:r>
              <a:rPr lang="en-US" sz="4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University of  North Texas</a:t>
            </a:r>
          </a:p>
          <a:p>
            <a:pPr algn="l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And for their contributions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886200"/>
            <a:ext cx="6705600" cy="2133600"/>
          </a:xfrm>
        </p:spPr>
        <p:txBody>
          <a:bodyPr/>
          <a:lstStyle/>
          <a:p>
            <a:pPr algn="l"/>
            <a:r>
              <a:rPr lang="en-US" dirty="0" smtClean="0">
                <a:latin typeface="Arial Black" panose="020B0A04020102020204" pitchFamily="34" charset="0"/>
              </a:rPr>
              <a:t>Dr. Allen</a:t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Dr. </a:t>
            </a:r>
            <a:r>
              <a:rPr lang="en-US" dirty="0" smtClean="0">
                <a:latin typeface="Arial Black" panose="020B0A04020102020204" pitchFamily="34" charset="0"/>
              </a:rPr>
              <a:t>Nimon</a:t>
            </a:r>
            <a:r>
              <a:rPr lang="en-US" dirty="0" smtClean="0">
                <a:latin typeface="Arial Black" panose="020B0A04020102020204" pitchFamily="34" charset="0"/>
              </a:rPr>
              <a:t/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Dr. Jones</a:t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Dr. </a:t>
            </a:r>
            <a:r>
              <a:rPr lang="en-US" dirty="0" err="1" smtClean="0">
                <a:latin typeface="Arial Black" panose="020B0A04020102020204" pitchFamily="34" charset="0"/>
              </a:rPr>
              <a:t>spector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1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230</TotalTime>
  <Words>169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Horizon</vt:lpstr>
      <vt:lpstr>What is Academic Research?</vt:lpstr>
      <vt:lpstr>Why Academic Research?</vt:lpstr>
      <vt:lpstr>How To DO   Academic Research</vt:lpstr>
      <vt:lpstr>Your Area of Study</vt:lpstr>
      <vt:lpstr>Organize &amp; Recall</vt:lpstr>
      <vt:lpstr>WEB-BASED Software</vt:lpstr>
      <vt:lpstr>Idea Mapping</vt:lpstr>
      <vt:lpstr>Dr. Allen Dr. Nimon Dr. Jones Dr. spector</vt:lpstr>
    </vt:vector>
  </TitlesOfParts>
  <Company>Premier Data Software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 a Line of Research</dc:title>
  <dc:creator>rjm2096</dc:creator>
  <cp:lastModifiedBy>Mayes, Robin</cp:lastModifiedBy>
  <cp:revision>23</cp:revision>
  <cp:lastPrinted>2014-04-15T16:03:49Z</cp:lastPrinted>
  <dcterms:created xsi:type="dcterms:W3CDTF">2014-01-25T16:05:09Z</dcterms:created>
  <dcterms:modified xsi:type="dcterms:W3CDTF">2016-09-22T15:39:21Z</dcterms:modified>
</cp:coreProperties>
</file>