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301" r:id="rId12"/>
    <p:sldId id="302" r:id="rId13"/>
    <p:sldId id="303" r:id="rId14"/>
    <p:sldId id="304" r:id="rId15"/>
    <p:sldId id="305" r:id="rId16"/>
    <p:sldId id="306" r:id="rId17"/>
    <p:sldId id="307" r:id="rId18"/>
    <p:sldId id="308" r:id="rId19"/>
    <p:sldId id="309" r:id="rId20"/>
    <p:sldId id="310" r:id="rId21"/>
    <p:sldId id="300" r:id="rId22"/>
    <p:sldId id="268" r:id="rId23"/>
    <p:sldId id="271" r:id="rId24"/>
    <p:sldId id="272" r:id="rId25"/>
    <p:sldId id="273" r:id="rId26"/>
    <p:sldId id="274" r:id="rId27"/>
    <p:sldId id="275" r:id="rId28"/>
    <p:sldId id="291" r:id="rId29"/>
    <p:sldId id="292" r:id="rId30"/>
    <p:sldId id="293" r:id="rId31"/>
    <p:sldId id="294" r:id="rId32"/>
    <p:sldId id="295" r:id="rId33"/>
    <p:sldId id="297" r:id="rId34"/>
    <p:sldId id="298" r:id="rId35"/>
    <p:sldId id="299" r:id="rId3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3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800" b="0" i="0" u="none" strike="noStrike" cap="none"/>
            </a:lvl1pPr>
            <a:lvl2pPr marL="457200" marR="0" lvl="1" indent="0" algn="l" rtl="0">
              <a:spcBef>
                <a:spcPts val="0"/>
              </a:spcBef>
              <a:buNone/>
              <a:defRPr sz="1800" b="0" i="0" u="none" strike="noStrike" cap="none"/>
            </a:lvl2pPr>
            <a:lvl3pPr marL="914400" marR="0" lvl="2" indent="0" algn="l" rtl="0">
              <a:spcBef>
                <a:spcPts val="0"/>
              </a:spcBef>
              <a:buNone/>
              <a:defRPr sz="1800" b="0" i="0" u="none" strike="noStrike" cap="none"/>
            </a:lvl3pPr>
            <a:lvl4pPr marL="1371600" marR="0" lvl="3" indent="0" algn="l" rtl="0">
              <a:spcBef>
                <a:spcPts val="0"/>
              </a:spcBef>
              <a:buNone/>
              <a:defRPr sz="1800" b="0" i="0" u="none" strike="noStrike" cap="none"/>
            </a:lvl4pPr>
            <a:lvl5pPr marL="1828800" marR="0" lvl="4" indent="0" algn="l" rtl="0">
              <a:spcBef>
                <a:spcPts val="0"/>
              </a:spcBef>
              <a:buNone/>
              <a:defRPr sz="1800" b="0" i="0" u="none" strike="noStrike" cap="none"/>
            </a:lvl5pPr>
            <a:lvl6pPr marL="2286000" marR="0" lvl="5" indent="0" algn="l" rtl="0">
              <a:spcBef>
                <a:spcPts val="0"/>
              </a:spcBef>
              <a:buNone/>
              <a:defRPr sz="1800" b="0" i="0" u="none" strike="noStrike" cap="none"/>
            </a:lvl6pPr>
            <a:lvl7pPr marL="2743200" marR="0" lvl="6" indent="0" algn="l" rtl="0">
              <a:spcBef>
                <a:spcPts val="0"/>
              </a:spcBef>
              <a:buNone/>
              <a:defRPr sz="1800" b="0" i="0" u="none" strike="noStrike" cap="none"/>
            </a:lvl7pPr>
            <a:lvl8pPr marL="3200400" marR="0" lvl="7" indent="0" algn="l" rtl="0">
              <a:spcBef>
                <a:spcPts val="0"/>
              </a:spcBef>
              <a:buNone/>
              <a:defRPr sz="1800" b="0" i="0" u="none" strike="noStrike" cap="none"/>
            </a:lvl8pPr>
            <a:lvl9pPr marL="3657600" marR="0" lvl="8" indent="0" algn="l" rtl="0">
              <a:spcBef>
                <a:spcPts val="0"/>
              </a:spcBef>
              <a:buNone/>
              <a:defRPr sz="1800" b="0" i="0" u="none" strike="noStrike" cap="none"/>
            </a:lvl9pPr>
          </a:lstStyle>
          <a:p>
            <a:endParaRPr/>
          </a:p>
        </p:txBody>
      </p:sp>
      <p:sp>
        <p:nvSpPr>
          <p:cNvPr id="7" name="Shape 7"/>
          <p:cNvSpPr txBox="1">
            <a:spLocks noGrp="1"/>
          </p:cNvSpPr>
          <p:nvPr>
            <p:ph type="ftr" idx="11"/>
          </p:nvPr>
        </p:nvSpPr>
        <p:spPr>
          <a:xfrm>
            <a:off x="0" y="8685211"/>
            <a:ext cx="2971799" cy="4572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rgbClr val="000000"/>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03449910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7546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5" name="Shape 15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56" name="Shape 156"/>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10</a:t>
            </a:fld>
            <a:endParaRPr lang="en-US"/>
          </a:p>
        </p:txBody>
      </p:sp>
    </p:spTree>
    <p:extLst>
      <p:ext uri="{BB962C8B-B14F-4D97-AF65-F5344CB8AC3E}">
        <p14:creationId xmlns:p14="http://schemas.microsoft.com/office/powerpoint/2010/main" val="3160864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11</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275318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solidFill>
                  <a:schemeClr val="tx1"/>
                </a:solidFill>
              </a:rPr>
              <a:t>Qualitative and quantitative research.</a:t>
            </a:r>
          </a:p>
          <a:p>
            <a:r>
              <a:rPr lang="en-US" b="1" dirty="0" smtClean="0">
                <a:solidFill>
                  <a:schemeClr val="tx1"/>
                </a:solidFill>
              </a:rPr>
              <a:t>Participants from US and abroad ranging 17 to mid-70s in age.</a:t>
            </a:r>
          </a:p>
          <a:p>
            <a:r>
              <a:rPr lang="en-US" b="1" dirty="0" smtClean="0">
                <a:solidFill>
                  <a:schemeClr val="tx1"/>
                </a:solidFill>
              </a:rPr>
              <a:t>Talked/interviewed 48 participants; 31 responded to questionnaire.</a:t>
            </a:r>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22</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22349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23</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111883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a:t>
            </a:r>
            <a:r>
              <a:rPr lang="en-US" baseline="0" dirty="0" smtClean="0"/>
              <a:t> </a:t>
            </a:r>
            <a:r>
              <a:rPr lang="en-US" b="1" dirty="0" smtClean="0">
                <a:solidFill>
                  <a:schemeClr val="tx1"/>
                </a:solidFill>
              </a:rPr>
              <a:t>Some men who purchase dolls are NOT </a:t>
            </a:r>
            <a:r>
              <a:rPr lang="en-US" b="1" dirty="0" err="1" smtClean="0">
                <a:solidFill>
                  <a:schemeClr val="tx1"/>
                </a:solidFill>
              </a:rPr>
              <a:t>iDollators</a:t>
            </a:r>
            <a:r>
              <a:rPr lang="en-US" b="1" dirty="0" smtClean="0">
                <a:solidFill>
                  <a:schemeClr val="tx1"/>
                </a:solidFill>
              </a:rPr>
              <a:t>; they have a “doll fetish” and use them as mere sexy toys.	</a:t>
            </a:r>
          </a:p>
          <a:p>
            <a:pPr lvl="1"/>
            <a:r>
              <a:rPr lang="en-US" b="1" dirty="0" smtClean="0">
                <a:solidFill>
                  <a:schemeClr val="tx1"/>
                </a:solidFill>
              </a:rPr>
              <a:t>Many consider them objects, store them in closets, under the bed, or in basements and pull them out when engaging in sexual pleasure – they hide them.</a:t>
            </a:r>
          </a:p>
          <a:p>
            <a:r>
              <a:rPr lang="en-US" b="1" dirty="0" smtClean="0">
                <a:solidFill>
                  <a:schemeClr val="tx1"/>
                </a:solidFill>
              </a:rPr>
              <a:t>Focus of this study is finding, talking to, and understanding those men whom are referred to as “</a:t>
            </a:r>
            <a:r>
              <a:rPr lang="en-US" b="1" dirty="0" err="1" smtClean="0">
                <a:solidFill>
                  <a:schemeClr val="tx1"/>
                </a:solidFill>
              </a:rPr>
              <a:t>iDollators</a:t>
            </a:r>
            <a:r>
              <a:rPr lang="en-US" b="1" dirty="0" smtClean="0">
                <a:solidFill>
                  <a:schemeClr val="tx1"/>
                </a:solidFill>
              </a:rPr>
              <a:t>,” their social relationships with dolls, and their reasons.</a:t>
            </a:r>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25</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022977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solidFill>
                  <a:schemeClr val="tx1"/>
                </a:solidFill>
              </a:rPr>
              <a:t>Some Internet sites where participants can be found:</a:t>
            </a:r>
          </a:p>
          <a:p>
            <a:pPr lvl="1"/>
            <a:r>
              <a:rPr lang="en-US" altLang="en-US" dirty="0" smtClean="0">
                <a:solidFill>
                  <a:schemeClr val="tx1"/>
                </a:solidFill>
              </a:rPr>
              <a:t>The Real Money Slaves</a:t>
            </a:r>
          </a:p>
          <a:p>
            <a:pPr lvl="1"/>
            <a:r>
              <a:rPr lang="en-US" altLang="en-US" dirty="0" smtClean="0">
                <a:solidFill>
                  <a:schemeClr val="tx1"/>
                </a:solidFill>
              </a:rPr>
              <a:t>Money Slaves 101</a:t>
            </a:r>
          </a:p>
          <a:p>
            <a:pPr lvl="1"/>
            <a:r>
              <a:rPr lang="en-US" altLang="en-US" dirty="0" smtClean="0">
                <a:solidFill>
                  <a:schemeClr val="tx1"/>
                </a:solidFill>
              </a:rPr>
              <a:t>Cash Fetish</a:t>
            </a:r>
          </a:p>
          <a:p>
            <a:pPr lvl="1"/>
            <a:r>
              <a:rPr lang="en-US" altLang="en-US" dirty="0" smtClean="0">
                <a:solidFill>
                  <a:schemeClr val="tx1"/>
                </a:solidFill>
              </a:rPr>
              <a:t>Money Slaves Fellowship Forum</a:t>
            </a:r>
          </a:p>
          <a:p>
            <a:endParaRPr lang="en-US" dirty="0"/>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28</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247601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smtClean="0">
                <a:solidFill>
                  <a:srgbClr val="000000"/>
                </a:solidFill>
                <a:latin typeface="Arial"/>
                <a:ea typeface="Arial"/>
                <a:cs typeface="Arial"/>
                <a:sym typeface="Arial"/>
              </a:rPr>
              <a:t>31</a:t>
            </a:fld>
            <a:endParaRPr 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60485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2668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0599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08" name="Shape 108"/>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4</a:t>
            </a:fld>
            <a:endParaRPr lang="en-US"/>
          </a:p>
        </p:txBody>
      </p:sp>
    </p:spTree>
    <p:extLst>
      <p:ext uri="{BB962C8B-B14F-4D97-AF65-F5344CB8AC3E}">
        <p14:creationId xmlns:p14="http://schemas.microsoft.com/office/powerpoint/2010/main" val="3668699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US"/>
              <a:t>http://www.niu.edu/user/tj0bjs1/bdsm/Weinberg%20(1987).pdf</a:t>
            </a:r>
          </a:p>
        </p:txBody>
      </p:sp>
      <p:sp>
        <p:nvSpPr>
          <p:cNvPr id="116" name="Shape 116"/>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5</a:t>
            </a:fld>
            <a:endParaRPr lang="en-US"/>
          </a:p>
        </p:txBody>
      </p:sp>
    </p:spTree>
    <p:extLst>
      <p:ext uri="{BB962C8B-B14F-4D97-AF65-F5344CB8AC3E}">
        <p14:creationId xmlns:p14="http://schemas.microsoft.com/office/powerpoint/2010/main" val="3056519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24" name="Shape 124"/>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6</a:t>
            </a:fld>
            <a:endParaRPr lang="en-US"/>
          </a:p>
        </p:txBody>
      </p:sp>
    </p:spTree>
    <p:extLst>
      <p:ext uri="{BB962C8B-B14F-4D97-AF65-F5344CB8AC3E}">
        <p14:creationId xmlns:p14="http://schemas.microsoft.com/office/powerpoint/2010/main" val="166532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32" name="Shape 132"/>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7</a:t>
            </a:fld>
            <a:endParaRPr lang="en-US"/>
          </a:p>
        </p:txBody>
      </p:sp>
    </p:spTree>
    <p:extLst>
      <p:ext uri="{BB962C8B-B14F-4D97-AF65-F5344CB8AC3E}">
        <p14:creationId xmlns:p14="http://schemas.microsoft.com/office/powerpoint/2010/main" val="1005865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40" name="Shape 140"/>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8</a:t>
            </a:fld>
            <a:endParaRPr lang="en-US"/>
          </a:p>
        </p:txBody>
      </p:sp>
    </p:spTree>
    <p:extLst>
      <p:ext uri="{BB962C8B-B14F-4D97-AF65-F5344CB8AC3E}">
        <p14:creationId xmlns:p14="http://schemas.microsoft.com/office/powerpoint/2010/main" val="808701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7" name="Shape 14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48" name="Shape 148"/>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9</a:t>
            </a:fld>
            <a:endParaRPr lang="en-US"/>
          </a:p>
        </p:txBody>
      </p:sp>
    </p:spTree>
    <p:extLst>
      <p:ext uri="{BB962C8B-B14F-4D97-AF65-F5344CB8AC3E}">
        <p14:creationId xmlns:p14="http://schemas.microsoft.com/office/powerpoint/2010/main" val="1932494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6"/>
        <p:cNvGrpSpPr/>
        <p:nvPr/>
      </p:nvGrpSpPr>
      <p:grpSpPr>
        <a:xfrm>
          <a:off x="0" y="0"/>
          <a:ext cx="0" cy="0"/>
          <a:chOff x="0" y="0"/>
          <a:chExt cx="0" cy="0"/>
        </a:xfrm>
      </p:grpSpPr>
      <p:sp>
        <p:nvSpPr>
          <p:cNvPr id="17" name="Shape 17"/>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9" name="Shape 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21" name="Shape 2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spcAft>
                <a:spcPts val="0"/>
              </a:spcAft>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1600200" y="274637"/>
            <a:ext cx="7086600" cy="868362"/>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27" name="Shape 2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body" idx="1"/>
          </p:nvPr>
        </p:nvSpPr>
        <p:spPr>
          <a:xfrm rot="5400000">
            <a:off x="2309018" y="-251619"/>
            <a:ext cx="4525961" cy="8229600"/>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38" name="Shape 3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39" name="Shape 3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42" name="Shape 42"/>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45" name="Shape 4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46" name="Shape 4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53" name="Shape 5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4"/>
        <p:cNvGrpSpPr/>
        <p:nvPr/>
      </p:nvGrpSpPr>
      <p:grpSpPr>
        <a:xfrm>
          <a:off x="0" y="0"/>
          <a:ext cx="0" cy="0"/>
          <a:chOff x="0" y="0"/>
          <a:chExt cx="0" cy="0"/>
        </a:xfrm>
      </p:grpSpPr>
      <p:sp>
        <p:nvSpPr>
          <p:cNvPr id="55" name="Shape 5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57" name="Shape 5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61" name="Shape 6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62" name="Shape 6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11" name="Shape 11"/>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None/>
              <a:defRPr sz="24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pic>
        <p:nvPicPr>
          <p:cNvPr id="15" name="Shape 15"/>
          <p:cNvPicPr preferRelativeResize="0"/>
          <p:nvPr/>
        </p:nvPicPr>
        <p:blipFill rotWithShape="1">
          <a:blip r:embed="rId13">
            <a:alphaModFix/>
          </a:blip>
          <a:srcRect/>
          <a:stretch/>
        </p:blipFill>
        <p:spPr>
          <a:xfrm>
            <a:off x="0" y="76200"/>
            <a:ext cx="9144000" cy="14478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ctrTitle"/>
          </p:nvPr>
        </p:nvSpPr>
        <p:spPr>
          <a:xfrm>
            <a:off x="685800" y="2130425"/>
            <a:ext cx="7772400" cy="1470024"/>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6000" b="1" i="0" u="sng" strike="noStrike" cap="none" dirty="0">
                <a:solidFill>
                  <a:schemeClr val="dk1"/>
                </a:solidFill>
                <a:sym typeface="Calibri"/>
              </a:rPr>
              <a:t>Chapter 10</a:t>
            </a:r>
            <a:r>
              <a:rPr lang="en-US" sz="6000" b="1" i="0" u="none" strike="noStrike" cap="none" dirty="0">
                <a:solidFill>
                  <a:schemeClr val="dk1"/>
                </a:solidFill>
                <a:sym typeface="Calibri"/>
              </a:rPr>
              <a:t/>
            </a:r>
            <a:br>
              <a:rPr lang="en-US" sz="6000" b="1" i="0" u="none" strike="noStrike" cap="none" dirty="0">
                <a:solidFill>
                  <a:schemeClr val="dk1"/>
                </a:solidFill>
                <a:sym typeface="Calibri"/>
              </a:rPr>
            </a:br>
            <a:r>
              <a:rPr lang="en-US" sz="6000" b="1" dirty="0"/>
              <a:t>Variations in Sexual Behavior</a:t>
            </a:r>
          </a:p>
        </p:txBody>
      </p:sp>
      <p:sp>
        <p:nvSpPr>
          <p:cNvPr id="90" name="Shape 90"/>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endParaRPr/>
          </a:p>
        </p:txBody>
      </p:sp>
      <p:sp>
        <p:nvSpPr>
          <p:cNvPr id="159" name="Shape 159"/>
          <p:cNvSpPr txBox="1">
            <a:spLocks noGrp="1"/>
          </p:cNvSpPr>
          <p:nvPr>
            <p:ph type="body" idx="1"/>
          </p:nvPr>
        </p:nvSpPr>
        <p:spPr>
          <a:xfrm>
            <a:off x="457200" y="1600200"/>
            <a:ext cx="8229600" cy="5079900"/>
          </a:xfrm>
          <a:prstGeom prst="rect">
            <a:avLst/>
          </a:prstGeom>
        </p:spPr>
        <p:txBody>
          <a:bodyPr lIns="91425" tIns="91425" rIns="91425" bIns="91425" anchor="t" anchorCtr="0">
            <a:noAutofit/>
          </a:bodyPr>
          <a:lstStyle/>
          <a:p>
            <a:pPr lvl="0">
              <a:spcBef>
                <a:spcPts val="0"/>
              </a:spcBef>
              <a:buNone/>
            </a:pPr>
            <a:r>
              <a:rPr lang="en-US" dirty="0"/>
              <a:t>M. S. Weinberg, Williams, &amp; Moser (1984) explored the heterosexual S&amp;M world. They identified five social features that were</a:t>
            </a:r>
            <a:br>
              <a:rPr lang="en-US" dirty="0"/>
            </a:br>
            <a:r>
              <a:rPr lang="en-US" dirty="0"/>
              <a:t>integral to S&amp;M as a social behavior: </a:t>
            </a:r>
          </a:p>
          <a:p>
            <a:pPr lvl="0">
              <a:spcBef>
                <a:spcPts val="0"/>
              </a:spcBef>
              <a:buNone/>
            </a:pPr>
            <a:r>
              <a:rPr lang="en-US" dirty="0"/>
              <a:t>(a) dominance and submission, </a:t>
            </a:r>
          </a:p>
          <a:p>
            <a:pPr lvl="0">
              <a:spcBef>
                <a:spcPts val="0"/>
              </a:spcBef>
              <a:buNone/>
            </a:pPr>
            <a:r>
              <a:rPr lang="en-US" dirty="0"/>
              <a:t>(b) role playing, </a:t>
            </a:r>
          </a:p>
          <a:p>
            <a:pPr lvl="0">
              <a:spcBef>
                <a:spcPts val="0"/>
              </a:spcBef>
              <a:buNone/>
            </a:pPr>
            <a:r>
              <a:rPr lang="en-US" dirty="0"/>
              <a:t>(c) </a:t>
            </a:r>
            <a:r>
              <a:rPr lang="en-US" dirty="0" err="1"/>
              <a:t>consensuality</a:t>
            </a:r>
            <a:r>
              <a:rPr lang="en-US" dirty="0"/>
              <a:t>, </a:t>
            </a:r>
          </a:p>
          <a:p>
            <a:pPr lvl="0">
              <a:spcBef>
                <a:spcPts val="0"/>
              </a:spcBef>
              <a:buNone/>
            </a:pPr>
            <a:r>
              <a:rPr lang="en-US" dirty="0"/>
              <a:t>(d) a sexual context, and </a:t>
            </a:r>
          </a:p>
          <a:p>
            <a:pPr lvl="0">
              <a:spcBef>
                <a:spcPts val="0"/>
              </a:spcBef>
              <a:buNone/>
            </a:pPr>
            <a:r>
              <a:rPr lang="en-US" dirty="0"/>
              <a:t>(e) mutual definition.</a:t>
            </a:r>
          </a:p>
        </p:txBody>
      </p:sp>
      <p:sp>
        <p:nvSpPr>
          <p:cNvPr id="160" name="Shape 160"/>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5275" y="1371600"/>
            <a:ext cx="8833449" cy="4953000"/>
          </a:xfrm>
        </p:spPr>
        <p:txBody>
          <a:bodyPr/>
          <a:lstStyle/>
          <a:p>
            <a:r>
              <a:rPr lang="en-US" dirty="0">
                <a:solidFill>
                  <a:schemeClr val="tx1"/>
                </a:solidFill>
              </a:rPr>
              <a:t>Subculture and Community: Pain and Authenticity in SM </a:t>
            </a:r>
            <a:r>
              <a:rPr lang="en-US" dirty="0" smtClean="0">
                <a:solidFill>
                  <a:schemeClr val="tx1"/>
                </a:solidFill>
              </a:rPr>
              <a:t>Play by </a:t>
            </a:r>
            <a:r>
              <a:rPr lang="en-US" dirty="0" err="1" smtClean="0">
                <a:solidFill>
                  <a:schemeClr val="tx1"/>
                </a:solidFill>
              </a:rPr>
              <a:t>Newmahr</a:t>
            </a:r>
            <a:endParaRPr lang="en-US" dirty="0">
              <a:solidFill>
                <a:schemeClr val="tx1"/>
              </a:solidFill>
            </a:endParaRPr>
          </a:p>
          <a:p>
            <a:r>
              <a:rPr lang="en-US" dirty="0" smtClean="0">
                <a:solidFill>
                  <a:schemeClr val="tx1"/>
                </a:solidFill>
              </a:rPr>
              <a:t>Urban </a:t>
            </a:r>
            <a:r>
              <a:rPr lang="en-US" dirty="0" smtClean="0">
                <a:solidFill>
                  <a:schemeClr val="tx1"/>
                </a:solidFill>
              </a:rPr>
              <a:t>SM community in the northeastern United States.</a:t>
            </a:r>
          </a:p>
          <a:p>
            <a:r>
              <a:rPr lang="en-US" dirty="0" smtClean="0">
                <a:solidFill>
                  <a:schemeClr val="tx1"/>
                </a:solidFill>
              </a:rPr>
              <a:t>Share view that they did not belong anywhere prior to finding the SM scene.</a:t>
            </a:r>
          </a:p>
          <a:p>
            <a:r>
              <a:rPr lang="en-US" dirty="0" smtClean="0">
                <a:solidFill>
                  <a:schemeClr val="tx1"/>
                </a:solidFill>
              </a:rPr>
              <a:t>Sense of being understood, of being known, underlies the importance of community for many</a:t>
            </a:r>
            <a:r>
              <a:rPr lang="en-US" dirty="0" smtClean="0">
                <a:solidFill>
                  <a:schemeClr val="tx1"/>
                </a:solidFill>
              </a:rPr>
              <a:t>.</a:t>
            </a:r>
            <a:endParaRPr lang="en-US" dirty="0" smtClean="0">
              <a:solidFill>
                <a:schemeClr val="tx1"/>
              </a:solidFill>
            </a:endParaRPr>
          </a:p>
        </p:txBody>
      </p:sp>
      <p:sp>
        <p:nvSpPr>
          <p:cNvPr id="4" name="Title 2"/>
          <p:cNvSpPr>
            <a:spLocks noGrp="1"/>
          </p:cNvSpPr>
          <p:nvPr>
            <p:ph type="title"/>
          </p:nvPr>
        </p:nvSpPr>
        <p:spPr>
          <a:xfrm>
            <a:off x="457200" y="152400"/>
            <a:ext cx="8382000" cy="990600"/>
          </a:xfrm>
        </p:spPr>
        <p:txBody>
          <a:bodyPr>
            <a:normAutofit/>
          </a:bodyPr>
          <a:lstStyle/>
          <a:p>
            <a:r>
              <a:rPr lang="en-US" sz="4800" dirty="0" smtClean="0">
                <a:solidFill>
                  <a:schemeClr val="tx1"/>
                </a:solidFill>
              </a:rPr>
              <a:t>“</a:t>
            </a:r>
            <a:r>
              <a:rPr lang="en-US" sz="4800" dirty="0" err="1" smtClean="0">
                <a:solidFill>
                  <a:schemeClr val="tx1"/>
                </a:solidFill>
              </a:rPr>
              <a:t>Caeden</a:t>
            </a:r>
            <a:r>
              <a:rPr lang="en-US" sz="4800" dirty="0" smtClean="0">
                <a:solidFill>
                  <a:schemeClr val="tx1"/>
                </a:solidFill>
              </a:rPr>
              <a:t>” Community </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11</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712983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3124200"/>
          </a:xfrm>
        </p:spPr>
        <p:txBody>
          <a:bodyPr>
            <a:noAutofit/>
          </a:bodyPr>
          <a:lstStyle/>
          <a:p>
            <a:r>
              <a:rPr lang="en-US" dirty="0">
                <a:solidFill>
                  <a:schemeClr val="tx1"/>
                </a:solidFill>
              </a:rPr>
              <a:t>Multisite ethnographic, fieldwork project.</a:t>
            </a:r>
          </a:p>
          <a:p>
            <a:pPr lvl="1"/>
            <a:r>
              <a:rPr lang="en-US" dirty="0">
                <a:solidFill>
                  <a:schemeClr val="tx1"/>
                </a:solidFill>
              </a:rPr>
              <a:t>Participant observation</a:t>
            </a:r>
          </a:p>
          <a:p>
            <a:r>
              <a:rPr lang="en-US" dirty="0">
                <a:solidFill>
                  <a:schemeClr val="tx1"/>
                </a:solidFill>
              </a:rPr>
              <a:t>Author part of this community for 4 years (2002-2006), which “dominated” her life</a:t>
            </a:r>
            <a:r>
              <a:rPr lang="en-US" dirty="0" smtClean="0">
                <a:solidFill>
                  <a:schemeClr val="tx1"/>
                </a:solidFill>
              </a:rPr>
              <a:t>.</a:t>
            </a:r>
            <a:endParaRPr lang="en-US" dirty="0" smtClean="0">
              <a:solidFill>
                <a:schemeClr val="tx1"/>
              </a:solidFill>
            </a:endParaRPr>
          </a:p>
          <a:p>
            <a:r>
              <a:rPr lang="en-US" dirty="0" smtClean="0">
                <a:solidFill>
                  <a:schemeClr val="tx1"/>
                </a:solidFill>
              </a:rPr>
              <a:t>SM </a:t>
            </a:r>
            <a:r>
              <a:rPr lang="en-US" dirty="0">
                <a:solidFill>
                  <a:schemeClr val="tx1"/>
                </a:solidFill>
              </a:rPr>
              <a:t>“scene” – social interaction that </a:t>
            </a:r>
            <a:r>
              <a:rPr lang="en-US" dirty="0" smtClean="0">
                <a:solidFill>
                  <a:schemeClr val="tx1"/>
                </a:solidFill>
              </a:rPr>
              <a:t>involves </a:t>
            </a:r>
            <a:r>
              <a:rPr lang="en-US" dirty="0">
                <a:solidFill>
                  <a:schemeClr val="tx1"/>
                </a:solidFill>
              </a:rPr>
              <a:t>the mutually consensual and conscious use, among two or more people, of pain, power, perceptions about power, or any combination thereof, for psychological, emotional, or sensory pleasure. </a:t>
            </a:r>
            <a:endParaRPr lang="en-US" dirty="0" smtClean="0">
              <a:solidFill>
                <a:schemeClr val="tx1"/>
              </a:solidFill>
            </a:endParaRPr>
          </a:p>
          <a:p>
            <a:endParaRPr lang="en-US" dirty="0">
              <a:solidFill>
                <a:schemeClr val="tx1"/>
              </a:solidFill>
            </a:endParaRPr>
          </a:p>
          <a:p>
            <a:endParaRPr lang="en-US" dirty="0" smtClean="0">
              <a:solidFill>
                <a:schemeClr val="tx1"/>
              </a:solidFill>
            </a:endParaRPr>
          </a:p>
        </p:txBody>
      </p:sp>
      <p:sp>
        <p:nvSpPr>
          <p:cNvPr id="3" name="Title 2"/>
          <p:cNvSpPr>
            <a:spLocks noGrp="1"/>
          </p:cNvSpPr>
          <p:nvPr>
            <p:ph type="title"/>
          </p:nvPr>
        </p:nvSpPr>
        <p:spPr>
          <a:xfrm>
            <a:off x="457200" y="228600"/>
            <a:ext cx="8229600" cy="914400"/>
          </a:xfrm>
        </p:spPr>
        <p:txBody>
          <a:bodyPr>
            <a:normAutofit/>
          </a:bodyPr>
          <a:lstStyle/>
          <a:p>
            <a:r>
              <a:rPr lang="en-US" sz="4800" dirty="0" smtClean="0">
                <a:solidFill>
                  <a:schemeClr val="tx1"/>
                </a:solidFill>
              </a:rPr>
              <a:t>SM </a:t>
            </a:r>
            <a:r>
              <a:rPr lang="en-US" sz="4800" dirty="0" smtClean="0">
                <a:solidFill>
                  <a:schemeClr val="tx1"/>
                </a:solidFill>
              </a:rPr>
              <a:t>Scene / </a:t>
            </a:r>
            <a:r>
              <a:rPr lang="en-US" sz="4800" dirty="0" err="1" smtClean="0">
                <a:solidFill>
                  <a:schemeClr val="tx1"/>
                </a:solidFill>
              </a:rPr>
              <a:t>Caeden</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12</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420509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7638" y="1397478"/>
            <a:ext cx="8229600" cy="5141433"/>
          </a:xfrm>
        </p:spPr>
        <p:txBody>
          <a:bodyPr>
            <a:noAutofit/>
          </a:bodyPr>
          <a:lstStyle/>
          <a:p>
            <a:r>
              <a:rPr lang="en-US" sz="3000" dirty="0" smtClean="0">
                <a:solidFill>
                  <a:schemeClr val="tx1"/>
                </a:solidFill>
              </a:rPr>
              <a:t>Outside community, SM is “role play.”</a:t>
            </a:r>
          </a:p>
          <a:p>
            <a:pPr lvl="1"/>
            <a:r>
              <a:rPr lang="en-US" sz="3000" dirty="0" smtClean="0">
                <a:solidFill>
                  <a:schemeClr val="tx1"/>
                </a:solidFill>
              </a:rPr>
              <a:t>Mitigates what might otherwise be understood as violence.</a:t>
            </a:r>
          </a:p>
          <a:p>
            <a:r>
              <a:rPr lang="en-US" sz="3000" dirty="0" smtClean="0">
                <a:solidFill>
                  <a:schemeClr val="tx1"/>
                </a:solidFill>
              </a:rPr>
              <a:t>Consenting adults free to suspend “real lives” for sake of erotic enjoyment: “teacher” spanks “student” for misbehaving.</a:t>
            </a:r>
          </a:p>
          <a:p>
            <a:pPr lvl="1"/>
            <a:r>
              <a:rPr lang="en-US" sz="3000" dirty="0" smtClean="0">
                <a:solidFill>
                  <a:schemeClr val="tx1"/>
                </a:solidFill>
              </a:rPr>
              <a:t>Pain is NOT central.</a:t>
            </a:r>
          </a:p>
          <a:p>
            <a:r>
              <a:rPr lang="en-US" sz="3000" dirty="0" smtClean="0">
                <a:solidFill>
                  <a:schemeClr val="tx1"/>
                </a:solidFill>
              </a:rPr>
              <a:t>BUT role play occurs only occasionally. When roles are adopted, pain is often central aspect of the scene.</a:t>
            </a:r>
          </a:p>
          <a:p>
            <a:endParaRPr lang="en-US" sz="3000" dirty="0" smtClean="0">
              <a:solidFill>
                <a:schemeClr val="tx1"/>
              </a:solidFill>
            </a:endParaRPr>
          </a:p>
        </p:txBody>
      </p:sp>
      <p:sp>
        <p:nvSpPr>
          <p:cNvPr id="3" name="Title 2"/>
          <p:cNvSpPr>
            <a:spLocks noGrp="1"/>
          </p:cNvSpPr>
          <p:nvPr>
            <p:ph type="title"/>
          </p:nvPr>
        </p:nvSpPr>
        <p:spPr>
          <a:xfrm>
            <a:off x="457200" y="228600"/>
            <a:ext cx="8229600" cy="914400"/>
          </a:xfrm>
        </p:spPr>
        <p:txBody>
          <a:bodyPr>
            <a:normAutofit/>
          </a:bodyPr>
          <a:lstStyle/>
          <a:p>
            <a:r>
              <a:rPr lang="en-US" sz="4800" dirty="0" smtClean="0">
                <a:solidFill>
                  <a:schemeClr val="tx1"/>
                </a:solidFill>
              </a:rPr>
              <a:t>SM </a:t>
            </a:r>
            <a:r>
              <a:rPr lang="en-US" sz="4800" dirty="0" smtClean="0">
                <a:solidFill>
                  <a:schemeClr val="tx1"/>
                </a:solidFill>
              </a:rPr>
              <a:t>and Performance</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13</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841057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2438400"/>
          </a:xfrm>
        </p:spPr>
        <p:txBody>
          <a:bodyPr>
            <a:noAutofit/>
          </a:bodyPr>
          <a:lstStyle/>
          <a:p>
            <a:r>
              <a:rPr lang="en-US" dirty="0" smtClean="0">
                <a:solidFill>
                  <a:schemeClr val="tx1"/>
                </a:solidFill>
              </a:rPr>
              <a:t>“Top” – person who appears to be directing action in SM scene</a:t>
            </a:r>
            <a:r>
              <a:rPr lang="en-US" dirty="0" smtClean="0">
                <a:solidFill>
                  <a:schemeClr val="tx1"/>
                </a:solidFill>
              </a:rPr>
              <a:t>.</a:t>
            </a:r>
          </a:p>
          <a:p>
            <a:endParaRPr lang="en-US" dirty="0" smtClean="0">
              <a:solidFill>
                <a:schemeClr val="tx1"/>
              </a:solidFill>
            </a:endParaRPr>
          </a:p>
          <a:p>
            <a:r>
              <a:rPr lang="en-US" dirty="0" smtClean="0">
                <a:solidFill>
                  <a:schemeClr val="tx1"/>
                </a:solidFill>
              </a:rPr>
              <a:t>“Bottom” – submissive person, who action is being directed to in SM scene.</a:t>
            </a:r>
          </a:p>
          <a:p>
            <a:endParaRPr lang="en-US" dirty="0" smtClean="0">
              <a:solidFill>
                <a:schemeClr val="tx1"/>
              </a:solidFill>
            </a:endParaRPr>
          </a:p>
        </p:txBody>
      </p:sp>
      <p:sp>
        <p:nvSpPr>
          <p:cNvPr id="3" name="Title 2"/>
          <p:cNvSpPr>
            <a:spLocks noGrp="1"/>
          </p:cNvSpPr>
          <p:nvPr>
            <p:ph type="title"/>
          </p:nvPr>
        </p:nvSpPr>
        <p:spPr>
          <a:xfrm>
            <a:off x="457200" y="228600"/>
            <a:ext cx="8229600" cy="914400"/>
          </a:xfrm>
        </p:spPr>
        <p:txBody>
          <a:bodyPr>
            <a:normAutofit/>
          </a:bodyPr>
          <a:lstStyle/>
          <a:p>
            <a:r>
              <a:rPr lang="en-US" sz="4800" dirty="0" smtClean="0">
                <a:solidFill>
                  <a:schemeClr val="tx1"/>
                </a:solidFill>
              </a:rPr>
              <a:t>SM </a:t>
            </a:r>
            <a:r>
              <a:rPr lang="en-US" sz="4800" dirty="0" smtClean="0">
                <a:solidFill>
                  <a:schemeClr val="tx1"/>
                </a:solidFill>
              </a:rPr>
              <a:t>and Performance</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14</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3518092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24400"/>
          </a:xfrm>
        </p:spPr>
        <p:txBody>
          <a:bodyPr>
            <a:noAutofit/>
          </a:bodyPr>
          <a:lstStyle/>
          <a:p>
            <a:r>
              <a:rPr lang="en-US" dirty="0" smtClean="0">
                <a:solidFill>
                  <a:schemeClr val="tx1"/>
                </a:solidFill>
              </a:rPr>
              <a:t>Used to describe both objective and dynamics of SM interactions; trade</a:t>
            </a:r>
            <a:r>
              <a:rPr lang="en-US" dirty="0" smtClean="0">
                <a:solidFill>
                  <a:schemeClr val="tx1"/>
                </a:solidFill>
              </a:rPr>
              <a:t>.</a:t>
            </a:r>
          </a:p>
          <a:p>
            <a:endParaRPr lang="en-US" dirty="0" smtClean="0">
              <a:solidFill>
                <a:schemeClr val="tx1"/>
              </a:solidFill>
            </a:endParaRPr>
          </a:p>
          <a:p>
            <a:r>
              <a:rPr lang="en-US" dirty="0" smtClean="0">
                <a:solidFill>
                  <a:schemeClr val="tx1"/>
                </a:solidFill>
              </a:rPr>
              <a:t>Core tenet: link between SM participants is quest for sense of authenticity in experiences of power imbalance.</a:t>
            </a:r>
          </a:p>
          <a:p>
            <a:pPr lvl="1"/>
            <a:r>
              <a:rPr lang="en-US" dirty="0" smtClean="0">
                <a:solidFill>
                  <a:schemeClr val="tx1"/>
                </a:solidFill>
              </a:rPr>
              <a:t>Authenticity is emotional, physical and psychological experience, NOT in presentation to others</a:t>
            </a:r>
            <a:r>
              <a:rPr lang="en-US" dirty="0" smtClean="0">
                <a:solidFill>
                  <a:schemeClr val="tx1"/>
                </a:solidFill>
              </a:rPr>
              <a:t>.</a:t>
            </a:r>
            <a:endParaRPr lang="en-US" dirty="0" smtClean="0">
              <a:solidFill>
                <a:schemeClr val="tx1"/>
              </a:solidFill>
            </a:endParaRPr>
          </a:p>
        </p:txBody>
      </p:sp>
      <p:sp>
        <p:nvSpPr>
          <p:cNvPr id="3" name="Title 2"/>
          <p:cNvSpPr>
            <a:spLocks noGrp="1"/>
          </p:cNvSpPr>
          <p:nvPr>
            <p:ph type="title"/>
          </p:nvPr>
        </p:nvSpPr>
        <p:spPr>
          <a:xfrm>
            <a:off x="457200" y="228600"/>
            <a:ext cx="8229600" cy="914400"/>
          </a:xfrm>
        </p:spPr>
        <p:txBody>
          <a:bodyPr>
            <a:normAutofit/>
          </a:bodyPr>
          <a:lstStyle/>
          <a:p>
            <a:r>
              <a:rPr lang="en-US" sz="4800" dirty="0" smtClean="0">
                <a:solidFill>
                  <a:schemeClr val="tx1"/>
                </a:solidFill>
              </a:rPr>
              <a:t>Power </a:t>
            </a:r>
            <a:r>
              <a:rPr lang="en-US" sz="4800" dirty="0" smtClean="0">
                <a:solidFill>
                  <a:schemeClr val="tx1"/>
                </a:solidFill>
              </a:rPr>
              <a:t>Exchange</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15</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3143133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2819400"/>
          </a:xfrm>
        </p:spPr>
        <p:txBody>
          <a:bodyPr>
            <a:noAutofit/>
          </a:bodyPr>
          <a:lstStyle/>
          <a:p>
            <a:r>
              <a:rPr lang="en-US" sz="3400" dirty="0" smtClean="0">
                <a:solidFill>
                  <a:schemeClr val="tx1"/>
                </a:solidFill>
              </a:rPr>
              <a:t>Four distinct discourses of pain</a:t>
            </a:r>
            <a:r>
              <a:rPr lang="en-US" sz="3400" dirty="0" smtClean="0">
                <a:solidFill>
                  <a:schemeClr val="tx1"/>
                </a:solidFill>
              </a:rPr>
              <a:t>:</a:t>
            </a:r>
          </a:p>
          <a:p>
            <a:endParaRPr lang="en-US" sz="3400" dirty="0" smtClean="0">
              <a:solidFill>
                <a:schemeClr val="tx1"/>
              </a:solidFill>
            </a:endParaRPr>
          </a:p>
          <a:p>
            <a:pPr lvl="1"/>
            <a:r>
              <a:rPr lang="en-US" sz="3400" dirty="0" smtClean="0">
                <a:solidFill>
                  <a:schemeClr val="tx1"/>
                </a:solidFill>
              </a:rPr>
              <a:t>(1) Transformed pain</a:t>
            </a:r>
          </a:p>
          <a:p>
            <a:pPr lvl="1"/>
            <a:r>
              <a:rPr lang="en-US" sz="3400" dirty="0" smtClean="0">
                <a:solidFill>
                  <a:schemeClr val="tx1"/>
                </a:solidFill>
              </a:rPr>
              <a:t>(2) Sacrificial pain</a:t>
            </a:r>
          </a:p>
          <a:p>
            <a:pPr lvl="1"/>
            <a:r>
              <a:rPr lang="en-US" sz="3400" dirty="0" smtClean="0">
                <a:solidFill>
                  <a:schemeClr val="tx1"/>
                </a:solidFill>
              </a:rPr>
              <a:t>(3) Investment pain</a:t>
            </a:r>
          </a:p>
          <a:p>
            <a:pPr lvl="1"/>
            <a:r>
              <a:rPr lang="en-US" sz="3400" dirty="0" smtClean="0">
                <a:solidFill>
                  <a:schemeClr val="tx1"/>
                </a:solidFill>
              </a:rPr>
              <a:t>(4) Autotelic pain</a:t>
            </a:r>
          </a:p>
        </p:txBody>
      </p:sp>
      <p:sp>
        <p:nvSpPr>
          <p:cNvPr id="3" name="Title 2"/>
          <p:cNvSpPr>
            <a:spLocks noGrp="1"/>
          </p:cNvSpPr>
          <p:nvPr>
            <p:ph type="title"/>
          </p:nvPr>
        </p:nvSpPr>
        <p:spPr>
          <a:xfrm>
            <a:off x="457200" y="228600"/>
            <a:ext cx="8229600" cy="914400"/>
          </a:xfrm>
        </p:spPr>
        <p:txBody>
          <a:bodyPr>
            <a:normAutofit/>
          </a:bodyPr>
          <a:lstStyle/>
          <a:p>
            <a:r>
              <a:rPr lang="en-US" sz="4800" b="1" dirty="0" smtClean="0">
                <a:solidFill>
                  <a:schemeClr val="tx1"/>
                </a:solidFill>
              </a:rPr>
              <a:t>Framing </a:t>
            </a:r>
            <a:r>
              <a:rPr lang="en-US" sz="4800" dirty="0" smtClean="0">
                <a:solidFill>
                  <a:schemeClr val="tx1"/>
                </a:solidFill>
              </a:rPr>
              <a:t>Pain</a:t>
            </a:r>
            <a:endParaRPr lang="en-US" sz="48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16</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4026236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3505200"/>
          </a:xfrm>
        </p:spPr>
        <p:txBody>
          <a:bodyPr/>
          <a:lstStyle/>
          <a:p>
            <a:r>
              <a:rPr lang="en-US" dirty="0" smtClean="0">
                <a:solidFill>
                  <a:schemeClr val="tx1"/>
                </a:solidFill>
              </a:rPr>
              <a:t>Centers on disavowal of pain.</a:t>
            </a:r>
          </a:p>
          <a:p>
            <a:pPr lvl="1"/>
            <a:r>
              <a:rPr lang="en-US" sz="3200" dirty="0" smtClean="0">
                <a:solidFill>
                  <a:schemeClr val="tx1"/>
                </a:solidFill>
              </a:rPr>
              <a:t>Engage in mild to moderate pain</a:t>
            </a:r>
            <a:r>
              <a:rPr lang="en-US" sz="3200" dirty="0" smtClean="0">
                <a:solidFill>
                  <a:schemeClr val="tx1"/>
                </a:solidFill>
              </a:rPr>
              <a:t>.</a:t>
            </a:r>
          </a:p>
          <a:p>
            <a:pPr lvl="1"/>
            <a:endParaRPr lang="en-US" sz="3200" dirty="0" smtClean="0">
              <a:solidFill>
                <a:schemeClr val="tx1"/>
              </a:solidFill>
            </a:endParaRPr>
          </a:p>
          <a:p>
            <a:r>
              <a:rPr lang="en-US" dirty="0" smtClean="0">
                <a:solidFill>
                  <a:schemeClr val="tx1"/>
                </a:solidFill>
              </a:rPr>
              <a:t>When pain is experienced, understood as NOT hurting.</a:t>
            </a:r>
          </a:p>
          <a:p>
            <a:pPr lvl="1"/>
            <a:r>
              <a:rPr lang="en-US" sz="3200" dirty="0" smtClean="0">
                <a:solidFill>
                  <a:schemeClr val="tx1"/>
                </a:solidFill>
              </a:rPr>
              <a:t>Pain transformed into pleasure.</a:t>
            </a:r>
            <a:endParaRPr lang="en-US" sz="3200" dirty="0">
              <a:solidFill>
                <a:schemeClr val="tx1"/>
              </a:solidFill>
            </a:endParaRPr>
          </a:p>
        </p:txBody>
      </p:sp>
      <p:sp>
        <p:nvSpPr>
          <p:cNvPr id="3" name="Title 2"/>
          <p:cNvSpPr>
            <a:spLocks noGrp="1"/>
          </p:cNvSpPr>
          <p:nvPr>
            <p:ph type="title"/>
          </p:nvPr>
        </p:nvSpPr>
        <p:spPr>
          <a:xfrm>
            <a:off x="457200" y="228600"/>
            <a:ext cx="8229600" cy="1066800"/>
          </a:xfrm>
        </p:spPr>
        <p:txBody>
          <a:bodyPr>
            <a:normAutofit/>
          </a:bodyPr>
          <a:lstStyle/>
          <a:p>
            <a:r>
              <a:rPr lang="en-US" sz="4800" b="1" dirty="0" smtClean="0">
                <a:solidFill>
                  <a:schemeClr val="tx1"/>
                </a:solidFill>
              </a:rPr>
              <a:t>1. </a:t>
            </a:r>
            <a:r>
              <a:rPr lang="en-US" sz="4800" b="1" dirty="0" smtClean="0">
                <a:solidFill>
                  <a:schemeClr val="tx1"/>
                </a:solidFill>
              </a:rPr>
              <a:t>Transformed Pain</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17</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45403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114800"/>
          </a:xfrm>
        </p:spPr>
        <p:txBody>
          <a:bodyPr/>
          <a:lstStyle/>
          <a:p>
            <a:r>
              <a:rPr lang="en-US" dirty="0" smtClean="0">
                <a:solidFill>
                  <a:schemeClr val="tx1"/>
                </a:solidFill>
              </a:rPr>
              <a:t>Undesirable sensation that remains an undesirable sensation throughout.</a:t>
            </a:r>
          </a:p>
          <a:p>
            <a:r>
              <a:rPr lang="en-US" dirty="0" smtClean="0">
                <a:solidFill>
                  <a:schemeClr val="tx1"/>
                </a:solidFill>
              </a:rPr>
              <a:t>Pain NOT transformed into pleasure, pain is, and must remain, suffering where it is a sacrifice of the “bottom” person.</a:t>
            </a:r>
          </a:p>
          <a:p>
            <a:r>
              <a:rPr lang="en-US" dirty="0" smtClean="0">
                <a:solidFill>
                  <a:schemeClr val="tx1"/>
                </a:solidFill>
              </a:rPr>
              <a:t>Pain is primary tool used to reinforce and construct power imbalance between players.</a:t>
            </a:r>
            <a:endParaRPr lang="en-US" dirty="0">
              <a:solidFill>
                <a:schemeClr val="tx1"/>
              </a:solidFill>
            </a:endParaRPr>
          </a:p>
        </p:txBody>
      </p:sp>
      <p:sp>
        <p:nvSpPr>
          <p:cNvPr id="3" name="Title 2"/>
          <p:cNvSpPr>
            <a:spLocks noGrp="1"/>
          </p:cNvSpPr>
          <p:nvPr>
            <p:ph type="title"/>
          </p:nvPr>
        </p:nvSpPr>
        <p:spPr>
          <a:xfrm>
            <a:off x="457200" y="228600"/>
            <a:ext cx="8229600" cy="1066800"/>
          </a:xfrm>
        </p:spPr>
        <p:txBody>
          <a:bodyPr>
            <a:normAutofit/>
          </a:bodyPr>
          <a:lstStyle/>
          <a:p>
            <a:r>
              <a:rPr lang="en-US" sz="4800" b="1" dirty="0" smtClean="0">
                <a:solidFill>
                  <a:schemeClr val="tx1"/>
                </a:solidFill>
              </a:rPr>
              <a:t>2: </a:t>
            </a:r>
            <a:r>
              <a:rPr lang="en-US" sz="4800" b="1" dirty="0" smtClean="0">
                <a:solidFill>
                  <a:schemeClr val="tx1"/>
                </a:solidFill>
              </a:rPr>
              <a:t>Sacrificial </a:t>
            </a:r>
            <a:r>
              <a:rPr lang="en-US" sz="4800" b="1" dirty="0" smtClean="0">
                <a:solidFill>
                  <a:schemeClr val="tx1"/>
                </a:solidFill>
              </a:rPr>
              <a:t>Pain</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18</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918892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953000"/>
          </a:xfrm>
        </p:spPr>
        <p:txBody>
          <a:bodyPr>
            <a:normAutofit fontScale="92500" lnSpcReduction="20000"/>
          </a:bodyPr>
          <a:lstStyle/>
          <a:p>
            <a:r>
              <a:rPr lang="en-US" dirty="0" smtClean="0">
                <a:solidFill>
                  <a:schemeClr val="tx1"/>
                </a:solidFill>
              </a:rPr>
              <a:t>Draws heavily on hyper-masculine narratives of pain (e.g., “no pain, no gain”).</a:t>
            </a:r>
          </a:p>
          <a:p>
            <a:r>
              <a:rPr lang="en-US" dirty="0" smtClean="0">
                <a:solidFill>
                  <a:schemeClr val="tx1"/>
                </a:solidFill>
              </a:rPr>
              <a:t>Men – whether top or bottom – frame pain in this way more often than women do.</a:t>
            </a:r>
          </a:p>
          <a:p>
            <a:r>
              <a:rPr lang="en-US" dirty="0" smtClean="0">
                <a:solidFill>
                  <a:schemeClr val="tx1"/>
                </a:solidFill>
              </a:rPr>
              <a:t>Suffering is not for sake of another, thus uniquely masculine.</a:t>
            </a:r>
          </a:p>
          <a:p>
            <a:r>
              <a:rPr lang="en-US" dirty="0" smtClean="0">
                <a:solidFill>
                  <a:schemeClr val="tx1"/>
                </a:solidFill>
              </a:rPr>
              <a:t>Often less personal than sacrificial pain, this type is rewarded by result of the pain, regardless of inflictor.</a:t>
            </a:r>
          </a:p>
          <a:p>
            <a:r>
              <a:rPr lang="en-US" dirty="0" smtClean="0">
                <a:solidFill>
                  <a:schemeClr val="tx1"/>
                </a:solidFill>
              </a:rPr>
              <a:t>Reward can also come from withstanding pain, rather than pain itself.</a:t>
            </a:r>
            <a:endParaRPr lang="en-US" dirty="0">
              <a:solidFill>
                <a:schemeClr val="tx1"/>
              </a:solidFill>
            </a:endParaRPr>
          </a:p>
        </p:txBody>
      </p:sp>
      <p:sp>
        <p:nvSpPr>
          <p:cNvPr id="3" name="Title 2"/>
          <p:cNvSpPr>
            <a:spLocks noGrp="1"/>
          </p:cNvSpPr>
          <p:nvPr>
            <p:ph type="title"/>
          </p:nvPr>
        </p:nvSpPr>
        <p:spPr>
          <a:xfrm>
            <a:off x="457200" y="228600"/>
            <a:ext cx="8229600" cy="1066800"/>
          </a:xfrm>
        </p:spPr>
        <p:txBody>
          <a:bodyPr>
            <a:normAutofit/>
          </a:bodyPr>
          <a:lstStyle/>
          <a:p>
            <a:r>
              <a:rPr lang="en-US" sz="4800" b="1" dirty="0" smtClean="0">
                <a:solidFill>
                  <a:schemeClr val="tx1"/>
                </a:solidFill>
              </a:rPr>
              <a:t>3. </a:t>
            </a:r>
            <a:r>
              <a:rPr lang="en-US" sz="4800" b="1" dirty="0" smtClean="0">
                <a:solidFill>
                  <a:schemeClr val="tx1"/>
                </a:solidFill>
              </a:rPr>
              <a:t>Investment </a:t>
            </a:r>
            <a:r>
              <a:rPr lang="en-US" sz="4800" b="1" dirty="0" smtClean="0">
                <a:solidFill>
                  <a:schemeClr val="tx1"/>
                </a:solidFill>
              </a:rPr>
              <a:t>Pain</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19</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399070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1600200" y="274637"/>
            <a:ext cx="7086600" cy="868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3200" b="1"/>
              <a:t>Atypical Sexual Behavior</a:t>
            </a:r>
          </a:p>
        </p:txBody>
      </p:sp>
      <p:sp>
        <p:nvSpPr>
          <p:cNvPr id="96" name="Shape 96"/>
          <p:cNvSpPr txBox="1">
            <a:spLocks noGrp="1"/>
          </p:cNvSpPr>
          <p:nvPr>
            <p:ph type="body" idx="1"/>
          </p:nvPr>
        </p:nvSpPr>
        <p:spPr>
          <a:xfrm>
            <a:off x="457200" y="1600200"/>
            <a:ext cx="8229600" cy="4525961"/>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100000"/>
              <a:buFont typeface="Arial"/>
              <a:buChar char="•"/>
            </a:pPr>
            <a:r>
              <a:rPr lang="en-US" sz="2800"/>
              <a:t>Sometimes used instead of ‘sexual variation’</a:t>
            </a:r>
          </a:p>
          <a:p>
            <a:pPr marL="342900" marR="0" lvl="0" indent="-342900" algn="l" rtl="0">
              <a:lnSpc>
                <a:spcPct val="80000"/>
              </a:lnSpc>
              <a:spcBef>
                <a:spcPts val="560"/>
              </a:spcBef>
              <a:spcAft>
                <a:spcPts val="0"/>
              </a:spcAft>
              <a:buClr>
                <a:schemeClr val="dk1"/>
              </a:buClr>
              <a:buSzPct val="100000"/>
              <a:buFont typeface="Arial"/>
              <a:buNone/>
            </a:pPr>
            <a:endParaRPr sz="2800" b="0" i="0" u="none" strike="noStrike" cap="none">
              <a:solidFill>
                <a:schemeClr val="dk1"/>
              </a:solidFill>
              <a:latin typeface="Calibri"/>
              <a:ea typeface="Calibri"/>
              <a:cs typeface="Calibri"/>
              <a:sym typeface="Calibri"/>
            </a:endParaRPr>
          </a:p>
          <a:p>
            <a:pPr marL="342900" marR="0" lvl="0" indent="-342900" algn="l" rtl="0">
              <a:lnSpc>
                <a:spcPct val="80000"/>
              </a:lnSpc>
              <a:spcBef>
                <a:spcPts val="560"/>
              </a:spcBef>
              <a:spcAft>
                <a:spcPts val="0"/>
              </a:spcAft>
              <a:buClr>
                <a:schemeClr val="dk1"/>
              </a:buClr>
              <a:buSzPct val="100000"/>
              <a:buFont typeface="Arial"/>
              <a:buChar char="•"/>
            </a:pPr>
            <a:r>
              <a:rPr lang="en-US" sz="2800"/>
              <a:t>‘Kinky sex’ is also used</a:t>
            </a:r>
          </a:p>
          <a:p>
            <a:pPr marL="742950" marR="0" lvl="1" indent="-285750" algn="l" rtl="0">
              <a:lnSpc>
                <a:spcPct val="80000"/>
              </a:lnSpc>
              <a:spcBef>
                <a:spcPts val="480"/>
              </a:spcBef>
              <a:spcAft>
                <a:spcPts val="0"/>
              </a:spcAft>
              <a:buClr>
                <a:schemeClr val="dk1"/>
              </a:buClr>
              <a:buSzPct val="85714"/>
              <a:buFont typeface="Arial"/>
              <a:buChar char="–"/>
            </a:pPr>
            <a:r>
              <a:rPr lang="en-US"/>
              <a:t>None of which mean ‘abnormal’ just not the majority of Americans engaging in particular act</a:t>
            </a:r>
          </a:p>
          <a:p>
            <a:pPr marL="742950" marR="0" lvl="1" indent="-285750" algn="l" rtl="0">
              <a:lnSpc>
                <a:spcPct val="80000"/>
              </a:lnSpc>
              <a:spcBef>
                <a:spcPts val="480"/>
              </a:spcBef>
              <a:spcAft>
                <a:spcPts val="0"/>
              </a:spcAft>
              <a:buClr>
                <a:schemeClr val="dk1"/>
              </a:buClr>
              <a:buSzPct val="85714"/>
              <a:buFont typeface="Arial"/>
              <a:buChar char="–"/>
            </a:pPr>
            <a:r>
              <a:rPr lang="en-US"/>
              <a:t>Or it occurs outside of culturally sanctioned sexual behaviors </a:t>
            </a:r>
          </a:p>
          <a:p>
            <a:pPr marL="1600200" marR="0" lvl="3" indent="-228600" algn="l" rtl="0">
              <a:lnSpc>
                <a:spcPct val="80000"/>
              </a:lnSpc>
              <a:spcBef>
                <a:spcPts val="400"/>
              </a:spcBef>
              <a:spcAft>
                <a:spcPts val="0"/>
              </a:spcAft>
              <a:buClr>
                <a:schemeClr val="dk1"/>
              </a:buClr>
              <a:buSzPct val="25000"/>
              <a:buFont typeface="Arial"/>
              <a:buNone/>
            </a:pPr>
            <a:endParaRPr sz="2000" b="0" i="0" u="none" strike="noStrike" cap="none">
              <a:solidFill>
                <a:schemeClr val="dk1"/>
              </a:solidFill>
              <a:latin typeface="Calibri"/>
              <a:ea typeface="Calibri"/>
              <a:cs typeface="Calibri"/>
              <a:sym typeface="Calibri"/>
            </a:endParaRPr>
          </a:p>
          <a:p>
            <a:pPr marL="342900" marR="0" lvl="0" indent="-342900" algn="l" rtl="0">
              <a:lnSpc>
                <a:spcPct val="80000"/>
              </a:lnSpc>
              <a:spcBef>
                <a:spcPts val="560"/>
              </a:spcBef>
              <a:spcAft>
                <a:spcPts val="0"/>
              </a:spcAft>
              <a:buClr>
                <a:schemeClr val="dk1"/>
              </a:buClr>
              <a:buSzPct val="25000"/>
              <a:buFont typeface="Arial"/>
              <a:buNone/>
            </a:pPr>
            <a:r>
              <a:rPr lang="en-US" sz="2800" b="0" i="0" u="none" strike="noStrike" cap="none">
                <a:solidFill>
                  <a:schemeClr val="dk1"/>
                </a:solidFill>
                <a:latin typeface="Calibri"/>
                <a:ea typeface="Calibri"/>
                <a:cs typeface="Calibri"/>
                <a:sym typeface="Calibri"/>
              </a:rPr>
              <a:t> </a:t>
            </a:r>
          </a:p>
        </p:txBody>
      </p:sp>
      <p:sp>
        <p:nvSpPr>
          <p:cNvPr id="97" name="Shape 97"/>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114800"/>
          </a:xfrm>
        </p:spPr>
        <p:txBody>
          <a:bodyPr>
            <a:normAutofit/>
          </a:bodyPr>
          <a:lstStyle/>
          <a:p>
            <a:r>
              <a:rPr lang="en-US" dirty="0" smtClean="0">
                <a:solidFill>
                  <a:schemeClr val="tx1"/>
                </a:solidFill>
              </a:rPr>
              <a:t>Experienced, valued and appreciated.</a:t>
            </a:r>
          </a:p>
          <a:p>
            <a:r>
              <a:rPr lang="en-US" dirty="0" smtClean="0">
                <a:solidFill>
                  <a:schemeClr val="tx1"/>
                </a:solidFill>
              </a:rPr>
              <a:t>Tops and bottoms who want the pain, or “like it” are minority in SM community.</a:t>
            </a:r>
          </a:p>
          <a:p>
            <a:r>
              <a:rPr lang="en-US" dirty="0" smtClean="0">
                <a:solidFill>
                  <a:schemeClr val="tx1"/>
                </a:solidFill>
              </a:rPr>
              <a:t>Reject “pain as undesirable” or pain-seeking as pathological.</a:t>
            </a:r>
          </a:p>
          <a:p>
            <a:r>
              <a:rPr lang="en-US" dirty="0" smtClean="0">
                <a:solidFill>
                  <a:schemeClr val="tx1"/>
                </a:solidFill>
              </a:rPr>
              <a:t>This type of pain begins as pain, ends as pain and is enjoyable nonetheless.</a:t>
            </a:r>
            <a:endParaRPr lang="en-US" dirty="0">
              <a:solidFill>
                <a:schemeClr val="tx1"/>
              </a:solidFill>
            </a:endParaRPr>
          </a:p>
        </p:txBody>
      </p:sp>
      <p:sp>
        <p:nvSpPr>
          <p:cNvPr id="3" name="Title 2"/>
          <p:cNvSpPr>
            <a:spLocks noGrp="1"/>
          </p:cNvSpPr>
          <p:nvPr>
            <p:ph type="title"/>
          </p:nvPr>
        </p:nvSpPr>
        <p:spPr>
          <a:xfrm>
            <a:off x="457200" y="152400"/>
            <a:ext cx="8229600" cy="1066800"/>
          </a:xfrm>
        </p:spPr>
        <p:txBody>
          <a:bodyPr>
            <a:normAutofit/>
          </a:bodyPr>
          <a:lstStyle/>
          <a:p>
            <a:r>
              <a:rPr lang="en-US" sz="4800" b="1" dirty="0" smtClean="0">
                <a:solidFill>
                  <a:schemeClr val="tx1"/>
                </a:solidFill>
              </a:rPr>
              <a:t>4: Autotelic </a:t>
            </a:r>
            <a:r>
              <a:rPr lang="en-US" sz="4800" b="1" dirty="0" smtClean="0">
                <a:solidFill>
                  <a:schemeClr val="tx1"/>
                </a:solidFill>
              </a:rPr>
              <a:t>Pain</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20</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737763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iDollators</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21</a:t>
            </a:fld>
            <a:endParaRPr lang="en-US" sz="1200" b="0" i="0" u="none" strike="noStrike" cap="none">
              <a:solidFill>
                <a:srgbClr val="898989"/>
              </a:solidFill>
              <a:latin typeface="Calibri"/>
              <a:ea typeface="Calibri"/>
              <a:cs typeface="Calibri"/>
              <a:sym typeface="Calibri"/>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9999" y="1820861"/>
            <a:ext cx="6350000" cy="4305300"/>
          </a:xfrm>
          <a:prstGeom prst="rect">
            <a:avLst/>
          </a:prstGeom>
        </p:spPr>
      </p:pic>
    </p:spTree>
    <p:extLst>
      <p:ext uri="{BB962C8B-B14F-4D97-AF65-F5344CB8AC3E}">
        <p14:creationId xmlns:p14="http://schemas.microsoft.com/office/powerpoint/2010/main" val="2971986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7611" y="1066800"/>
            <a:ext cx="8548777" cy="5257800"/>
          </a:xfrm>
        </p:spPr>
        <p:txBody>
          <a:bodyPr/>
          <a:lstStyle/>
          <a:p>
            <a:r>
              <a:rPr lang="en-US" dirty="0" smtClean="0">
                <a:solidFill>
                  <a:schemeClr val="tx1"/>
                </a:solidFill>
              </a:rPr>
              <a:t>Persons who are aficionados of high-end love dolls who use them not only as sex toys but also for companionship.</a:t>
            </a:r>
          </a:p>
          <a:p>
            <a:r>
              <a:rPr lang="en-US" dirty="0" smtClean="0">
                <a:solidFill>
                  <a:schemeClr val="tx1"/>
                </a:solidFill>
              </a:rPr>
              <a:t>Until recently, world of </a:t>
            </a:r>
            <a:r>
              <a:rPr lang="en-US" dirty="0" err="1" smtClean="0">
                <a:solidFill>
                  <a:schemeClr val="tx1"/>
                </a:solidFill>
              </a:rPr>
              <a:t>iDollatory</a:t>
            </a:r>
            <a:r>
              <a:rPr lang="en-US" dirty="0" smtClean="0">
                <a:solidFill>
                  <a:schemeClr val="tx1"/>
                </a:solidFill>
              </a:rPr>
              <a:t> largely unknown.</a:t>
            </a:r>
          </a:p>
          <a:p>
            <a:r>
              <a:rPr lang="en-US" dirty="0" smtClean="0">
                <a:solidFill>
                  <a:schemeClr val="tx1"/>
                </a:solidFill>
              </a:rPr>
              <a:t>Life-size silicone dolls that are quite realistic, weighing up to 100 pounds.</a:t>
            </a:r>
          </a:p>
          <a:p>
            <a:r>
              <a:rPr lang="en-US" dirty="0" smtClean="0">
                <a:solidFill>
                  <a:schemeClr val="tx1"/>
                </a:solidFill>
              </a:rPr>
              <a:t>Range from $250-$10,000 per doll.</a:t>
            </a:r>
          </a:p>
          <a:p>
            <a:r>
              <a:rPr lang="en-US" dirty="0" smtClean="0">
                <a:solidFill>
                  <a:schemeClr val="tx1"/>
                </a:solidFill>
              </a:rPr>
              <a:t>Customized to individual preferences.</a:t>
            </a:r>
          </a:p>
          <a:p>
            <a:pPr lvl="1"/>
            <a:r>
              <a:rPr lang="en-US" dirty="0" smtClean="0">
                <a:solidFill>
                  <a:schemeClr val="tx1"/>
                </a:solidFill>
              </a:rPr>
              <a:t>Variety in size (weight, etc.), skin, hair, face, genitalia, eye, makeup, fingernail color, etc.</a:t>
            </a:r>
            <a:endParaRPr lang="en-US" dirty="0">
              <a:solidFill>
                <a:schemeClr val="tx1"/>
              </a:solidFill>
            </a:endParaRPr>
          </a:p>
        </p:txBody>
      </p:sp>
      <p:sp>
        <p:nvSpPr>
          <p:cNvPr id="3" name="Title 2"/>
          <p:cNvSpPr>
            <a:spLocks noGrp="1"/>
          </p:cNvSpPr>
          <p:nvPr>
            <p:ph type="title"/>
          </p:nvPr>
        </p:nvSpPr>
        <p:spPr>
          <a:xfrm>
            <a:off x="457200" y="152400"/>
            <a:ext cx="8229600" cy="914400"/>
          </a:xfrm>
        </p:spPr>
        <p:txBody>
          <a:bodyPr>
            <a:normAutofit fontScale="90000"/>
          </a:bodyPr>
          <a:lstStyle/>
          <a:p>
            <a:r>
              <a:rPr lang="en-US" sz="5400" dirty="0" err="1" smtClean="0">
                <a:solidFill>
                  <a:schemeClr val="tx1"/>
                </a:solidFill>
              </a:rPr>
              <a:t>iDollators</a:t>
            </a:r>
            <a:endParaRPr lang="en-US" sz="5400"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22</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203854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648200"/>
          </a:xfrm>
        </p:spPr>
        <p:txBody>
          <a:bodyPr/>
          <a:lstStyle/>
          <a:p>
            <a:r>
              <a:rPr lang="en-US" dirty="0" smtClean="0">
                <a:solidFill>
                  <a:schemeClr val="tx1"/>
                </a:solidFill>
              </a:rPr>
              <a:t>Some dismiss them as pathological (e.g., Egan, 2011; </a:t>
            </a:r>
            <a:r>
              <a:rPr lang="en-US" dirty="0" err="1" smtClean="0">
                <a:solidFill>
                  <a:schemeClr val="tx1"/>
                </a:solidFill>
              </a:rPr>
              <a:t>Tabori</a:t>
            </a:r>
            <a:r>
              <a:rPr lang="en-US" dirty="0" smtClean="0">
                <a:solidFill>
                  <a:schemeClr val="tx1"/>
                </a:solidFill>
              </a:rPr>
              <a:t>, 1969), misogynistic and potential rapists.</a:t>
            </a:r>
          </a:p>
          <a:p>
            <a:r>
              <a:rPr lang="en-US" dirty="0" smtClean="0">
                <a:solidFill>
                  <a:schemeClr val="tx1"/>
                </a:solidFill>
              </a:rPr>
              <a:t>Some argue that they have a “rubber fetish.”</a:t>
            </a:r>
          </a:p>
          <a:p>
            <a:pPr marL="0" indent="0">
              <a:buNone/>
            </a:pPr>
            <a:endParaRPr lang="en-US" dirty="0" smtClean="0">
              <a:solidFill>
                <a:schemeClr val="tx1"/>
              </a:solidFill>
            </a:endParaRPr>
          </a:p>
          <a:p>
            <a:r>
              <a:rPr lang="en-US" dirty="0" smtClean="0">
                <a:solidFill>
                  <a:schemeClr val="tx1"/>
                </a:solidFill>
              </a:rPr>
              <a:t>Based on extensive literature review, no systematic psychological research has been conducted to support theoretical assertions of pathological behavior</a:t>
            </a:r>
            <a:endParaRPr lang="en-US" dirty="0">
              <a:solidFill>
                <a:schemeClr val="tx1"/>
              </a:solidFill>
            </a:endParaRPr>
          </a:p>
        </p:txBody>
      </p:sp>
      <p:sp>
        <p:nvSpPr>
          <p:cNvPr id="3" name="Title 2"/>
          <p:cNvSpPr>
            <a:spLocks noGrp="1"/>
          </p:cNvSpPr>
          <p:nvPr>
            <p:ph type="title"/>
          </p:nvPr>
        </p:nvSpPr>
        <p:spPr>
          <a:xfrm>
            <a:off x="457200" y="228600"/>
            <a:ext cx="8382000" cy="1066800"/>
          </a:xfrm>
        </p:spPr>
        <p:txBody>
          <a:bodyPr>
            <a:normAutofit/>
          </a:bodyPr>
          <a:lstStyle/>
          <a:p>
            <a:r>
              <a:rPr lang="en-US" sz="5400" b="1" dirty="0" err="1" smtClean="0">
                <a:solidFill>
                  <a:schemeClr val="tx1"/>
                </a:solidFill>
              </a:rPr>
              <a:t>iDollators</a:t>
            </a:r>
            <a:endParaRPr lang="en-US" sz="54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23</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234040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648200"/>
          </a:xfrm>
        </p:spPr>
        <p:txBody>
          <a:bodyPr/>
          <a:lstStyle/>
          <a:p>
            <a:r>
              <a:rPr lang="en-US" dirty="0" smtClean="0">
                <a:solidFill>
                  <a:schemeClr val="tx1"/>
                </a:solidFill>
              </a:rPr>
              <a:t>Some men who purchase dolls are NOT </a:t>
            </a:r>
            <a:r>
              <a:rPr lang="en-US" dirty="0" err="1" smtClean="0">
                <a:solidFill>
                  <a:schemeClr val="tx1"/>
                </a:solidFill>
              </a:rPr>
              <a:t>iDollators</a:t>
            </a:r>
            <a:r>
              <a:rPr lang="en-US" dirty="0" smtClean="0">
                <a:solidFill>
                  <a:schemeClr val="tx1"/>
                </a:solidFill>
              </a:rPr>
              <a:t>; they have a “doll fetish” and use them as mere sexy toys.	</a:t>
            </a:r>
          </a:p>
          <a:p>
            <a:pPr lvl="1"/>
            <a:r>
              <a:rPr lang="en-US" dirty="0" smtClean="0">
                <a:solidFill>
                  <a:schemeClr val="tx1"/>
                </a:solidFill>
              </a:rPr>
              <a:t>Many consider them objects, store them in closets, under the bed, or in basements and pull them out when engaging in sexual pleasure – they hide them.</a:t>
            </a:r>
          </a:p>
          <a:p>
            <a:r>
              <a:rPr lang="en-US" dirty="0" smtClean="0">
                <a:solidFill>
                  <a:schemeClr val="tx1"/>
                </a:solidFill>
              </a:rPr>
              <a:t>Focus of this study is finding, talking to, and understanding those men whom are referred to as “</a:t>
            </a:r>
            <a:r>
              <a:rPr lang="en-US" dirty="0" err="1" smtClean="0">
                <a:solidFill>
                  <a:schemeClr val="tx1"/>
                </a:solidFill>
              </a:rPr>
              <a:t>iDollators</a:t>
            </a:r>
            <a:r>
              <a:rPr lang="en-US" dirty="0" smtClean="0">
                <a:solidFill>
                  <a:schemeClr val="tx1"/>
                </a:solidFill>
              </a:rPr>
              <a:t>,” their social relationships with dolls, and their reasons.</a:t>
            </a:r>
          </a:p>
        </p:txBody>
      </p:sp>
      <p:sp>
        <p:nvSpPr>
          <p:cNvPr id="3" name="Title 2"/>
          <p:cNvSpPr>
            <a:spLocks noGrp="1"/>
          </p:cNvSpPr>
          <p:nvPr>
            <p:ph type="title"/>
          </p:nvPr>
        </p:nvSpPr>
        <p:spPr>
          <a:xfrm>
            <a:off x="457200" y="152400"/>
            <a:ext cx="8382000" cy="1066800"/>
          </a:xfrm>
        </p:spPr>
        <p:txBody>
          <a:bodyPr>
            <a:normAutofit/>
          </a:bodyPr>
          <a:lstStyle/>
          <a:p>
            <a:r>
              <a:rPr lang="en-US" sz="5400" b="1" dirty="0" err="1" smtClean="0">
                <a:solidFill>
                  <a:schemeClr val="tx1"/>
                </a:solidFill>
              </a:rPr>
              <a:t>iDollators</a:t>
            </a:r>
            <a:endParaRPr lang="en-US" sz="54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24</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359454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562600"/>
          </a:xfrm>
        </p:spPr>
        <p:txBody>
          <a:bodyPr/>
          <a:lstStyle/>
          <a:p>
            <a:r>
              <a:rPr lang="en-US" sz="2800" dirty="0" smtClean="0">
                <a:solidFill>
                  <a:schemeClr val="tx1"/>
                </a:solidFill>
              </a:rPr>
              <a:t>Sexually curious – 1/5 of men in study purchased doll largely due to sexual boredom.</a:t>
            </a:r>
          </a:p>
          <a:p>
            <a:r>
              <a:rPr lang="en-US" sz="2800" dirty="0" smtClean="0">
                <a:solidFill>
                  <a:schemeClr val="tx1"/>
                </a:solidFill>
              </a:rPr>
              <a:t>Physically disqualified – 1/4 of men in study turned to dolls because they perceived themselves as unattractive.</a:t>
            </a:r>
          </a:p>
          <a:p>
            <a:r>
              <a:rPr lang="en-US" sz="2800" dirty="0" smtClean="0">
                <a:solidFill>
                  <a:schemeClr val="tx1"/>
                </a:solidFill>
              </a:rPr>
              <a:t>Rejected &amp; wary – 1/5 turned to dolls as result of negative experiences in relationships with real women.</a:t>
            </a:r>
          </a:p>
          <a:p>
            <a:r>
              <a:rPr lang="en-US" sz="2800" dirty="0" smtClean="0">
                <a:solidFill>
                  <a:schemeClr val="tx1"/>
                </a:solidFill>
              </a:rPr>
              <a:t>Sad – filling a void due to loss of partner.</a:t>
            </a:r>
          </a:p>
          <a:p>
            <a:r>
              <a:rPr lang="en-US" sz="2800" dirty="0" smtClean="0">
                <a:solidFill>
                  <a:schemeClr val="tx1"/>
                </a:solidFill>
              </a:rPr>
              <a:t>Handicapped – 1/8 of men in study.</a:t>
            </a:r>
          </a:p>
          <a:p>
            <a:r>
              <a:rPr lang="en-US" sz="2800" dirty="0" smtClean="0">
                <a:solidFill>
                  <a:schemeClr val="tx1"/>
                </a:solidFill>
              </a:rPr>
              <a:t>Sexually unfulfilled – 1/5 of men in study.</a:t>
            </a:r>
          </a:p>
        </p:txBody>
      </p:sp>
      <p:sp>
        <p:nvSpPr>
          <p:cNvPr id="3" name="Title 2"/>
          <p:cNvSpPr>
            <a:spLocks noGrp="1"/>
          </p:cNvSpPr>
          <p:nvPr>
            <p:ph type="title"/>
          </p:nvPr>
        </p:nvSpPr>
        <p:spPr>
          <a:xfrm>
            <a:off x="457200" y="76200"/>
            <a:ext cx="8382000" cy="914400"/>
          </a:xfrm>
        </p:spPr>
        <p:txBody>
          <a:bodyPr>
            <a:normAutofit fontScale="90000"/>
          </a:bodyPr>
          <a:lstStyle/>
          <a:p>
            <a:r>
              <a:rPr lang="en-US" sz="5400" b="1" dirty="0" smtClean="0">
                <a:solidFill>
                  <a:schemeClr val="tx1"/>
                </a:solidFill>
              </a:rPr>
              <a:t>Motivation</a:t>
            </a:r>
            <a:endParaRPr lang="en-US" sz="54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25</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862866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038600"/>
          </a:xfrm>
        </p:spPr>
        <p:txBody>
          <a:bodyPr/>
          <a:lstStyle/>
          <a:p>
            <a:r>
              <a:rPr lang="en-US" dirty="0" smtClean="0">
                <a:solidFill>
                  <a:schemeClr val="tx1"/>
                </a:solidFill>
              </a:rPr>
              <a:t>Fearful – for same reasons mentioned above, as well as fear of acquiring sexually transmitted diseases (STDs); getting a woman pregnant; or had already experienced such things.</a:t>
            </a:r>
          </a:p>
          <a:p>
            <a:r>
              <a:rPr lang="en-US" dirty="0" smtClean="0">
                <a:solidFill>
                  <a:schemeClr val="tx1"/>
                </a:solidFill>
              </a:rPr>
              <a:t>Ashamed – 1/5 of men in study; strict religious dogma prohibiting homosexuality. So instead, turned to dolls.</a:t>
            </a:r>
          </a:p>
        </p:txBody>
      </p:sp>
      <p:sp>
        <p:nvSpPr>
          <p:cNvPr id="3" name="Title 2"/>
          <p:cNvSpPr>
            <a:spLocks noGrp="1"/>
          </p:cNvSpPr>
          <p:nvPr>
            <p:ph type="title"/>
          </p:nvPr>
        </p:nvSpPr>
        <p:spPr>
          <a:xfrm>
            <a:off x="457200" y="152400"/>
            <a:ext cx="8382000" cy="990600"/>
          </a:xfrm>
        </p:spPr>
        <p:txBody>
          <a:bodyPr>
            <a:normAutofit/>
          </a:bodyPr>
          <a:lstStyle/>
          <a:p>
            <a:r>
              <a:rPr lang="en-US" sz="4800" b="1" dirty="0" smtClean="0">
                <a:solidFill>
                  <a:schemeClr val="tx1"/>
                </a:solidFill>
              </a:rPr>
              <a:t>Motivation </a:t>
            </a:r>
            <a:r>
              <a:rPr lang="en-US" sz="4800" b="1" dirty="0" smtClean="0">
                <a:solidFill>
                  <a:schemeClr val="tx1"/>
                </a:solidFill>
              </a:rPr>
              <a:t>cont.</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26</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200356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00600"/>
          </a:xfrm>
        </p:spPr>
        <p:txBody>
          <a:bodyPr/>
          <a:lstStyle/>
          <a:p>
            <a:r>
              <a:rPr lang="en-US" dirty="0" smtClean="0">
                <a:solidFill>
                  <a:schemeClr val="tx1"/>
                </a:solidFill>
              </a:rPr>
              <a:t>Acquisition of synthetic life partner provided:</a:t>
            </a:r>
          </a:p>
          <a:p>
            <a:pPr lvl="1"/>
            <a:r>
              <a:rPr lang="en-US" dirty="0" smtClean="0">
                <a:solidFill>
                  <a:schemeClr val="tx1"/>
                </a:solidFill>
              </a:rPr>
              <a:t>Companionship to combat loneliness, sadness, and/or grief.</a:t>
            </a:r>
          </a:p>
          <a:p>
            <a:pPr lvl="1"/>
            <a:r>
              <a:rPr lang="en-US" dirty="0" smtClean="0">
                <a:solidFill>
                  <a:schemeClr val="tx1"/>
                </a:solidFill>
              </a:rPr>
              <a:t>Allowed various men to deal with their past (or anticipated) anxiety and difficulties.</a:t>
            </a:r>
          </a:p>
          <a:p>
            <a:pPr lvl="1"/>
            <a:r>
              <a:rPr lang="en-US" dirty="0" smtClean="0">
                <a:solidFill>
                  <a:schemeClr val="tx1"/>
                </a:solidFill>
              </a:rPr>
              <a:t>Improved their self-image.</a:t>
            </a:r>
          </a:p>
          <a:p>
            <a:pPr lvl="1"/>
            <a:r>
              <a:rPr lang="en-US" dirty="0" smtClean="0">
                <a:solidFill>
                  <a:schemeClr val="tx1"/>
                </a:solidFill>
              </a:rPr>
              <a:t>Allowed men to engage in (self-labeled) sexually prohibited behavior, while not labeling themselves as deviant.</a:t>
            </a:r>
          </a:p>
        </p:txBody>
      </p:sp>
      <p:sp>
        <p:nvSpPr>
          <p:cNvPr id="3" name="Title 2"/>
          <p:cNvSpPr>
            <a:spLocks noGrp="1"/>
          </p:cNvSpPr>
          <p:nvPr>
            <p:ph type="title"/>
          </p:nvPr>
        </p:nvSpPr>
        <p:spPr>
          <a:xfrm>
            <a:off x="457200" y="152400"/>
            <a:ext cx="8382000" cy="990600"/>
          </a:xfrm>
        </p:spPr>
        <p:txBody>
          <a:bodyPr>
            <a:normAutofit/>
          </a:bodyPr>
          <a:lstStyle/>
          <a:p>
            <a:r>
              <a:rPr lang="en-US" sz="4800" b="1" dirty="0" smtClean="0">
                <a:solidFill>
                  <a:schemeClr val="tx1"/>
                </a:solidFill>
              </a:rPr>
              <a:t>Real </a:t>
            </a:r>
            <a:r>
              <a:rPr lang="en-US" sz="4800" b="1" dirty="0" smtClean="0">
                <a:solidFill>
                  <a:schemeClr val="tx1"/>
                </a:solidFill>
              </a:rPr>
              <a:t>Doll Functions</a:t>
            </a:r>
            <a:endParaRPr lang="en-US" sz="4800" b="1" dirty="0">
              <a:solidFill>
                <a:schemeClr val="tx1"/>
              </a:solidFill>
            </a:endParaRPr>
          </a:p>
        </p:txBody>
      </p:sp>
      <p:sp>
        <p:nvSpPr>
          <p:cNvPr id="5" name="Slide Number Placeholder 4"/>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27</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645994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Content Placeholder 1"/>
          <p:cNvSpPr>
            <a:spLocks noGrp="1"/>
          </p:cNvSpPr>
          <p:nvPr>
            <p:ph idx="4294967295"/>
          </p:nvPr>
        </p:nvSpPr>
        <p:spPr>
          <a:xfrm>
            <a:off x="457200" y="1828800"/>
            <a:ext cx="8229600" cy="4267200"/>
          </a:xfrm>
        </p:spPr>
        <p:txBody>
          <a:bodyPr/>
          <a:lstStyle/>
          <a:p>
            <a:r>
              <a:rPr lang="en-US" altLang="en-US" b="1" dirty="0" smtClean="0">
                <a:solidFill>
                  <a:schemeClr val="tx1"/>
                </a:solidFill>
              </a:rPr>
              <a:t>Money slavery</a:t>
            </a:r>
            <a:r>
              <a:rPr lang="en-US" altLang="en-US" dirty="0" smtClean="0">
                <a:solidFill>
                  <a:schemeClr val="tx1"/>
                </a:solidFill>
              </a:rPr>
              <a:t>: involves males giving money or gifts to women they meet online in exchange for being degraded, humiliated or </a:t>
            </a:r>
            <a:r>
              <a:rPr lang="en-US" altLang="en-US" dirty="0" smtClean="0">
                <a:solidFill>
                  <a:schemeClr val="tx1"/>
                </a:solidFill>
              </a:rPr>
              <a:t>blackmailed</a:t>
            </a:r>
          </a:p>
          <a:p>
            <a:endParaRPr lang="en-US" altLang="en-US" dirty="0" smtClean="0">
              <a:solidFill>
                <a:schemeClr val="tx1"/>
              </a:solidFill>
            </a:endParaRPr>
          </a:p>
          <a:p>
            <a:r>
              <a:rPr lang="en-US" altLang="en-US" dirty="0" smtClean="0">
                <a:solidFill>
                  <a:schemeClr val="tx1"/>
                </a:solidFill>
              </a:rPr>
              <a:t>Described as “…ultimate depiction of economic dehumanization</a:t>
            </a:r>
            <a:r>
              <a:rPr lang="en-US" altLang="en-US" dirty="0" smtClean="0">
                <a:solidFill>
                  <a:schemeClr val="tx1"/>
                </a:solidFill>
              </a:rPr>
              <a:t>”</a:t>
            </a:r>
            <a:endParaRPr lang="en-US" altLang="en-US" dirty="0" smtClean="0">
              <a:solidFill>
                <a:schemeClr val="tx1"/>
              </a:solidFill>
            </a:endParaRPr>
          </a:p>
        </p:txBody>
      </p:sp>
      <p:sp>
        <p:nvSpPr>
          <p:cNvPr id="2" name="Slide Number Placeholder 1"/>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28</a:t>
            </a:fld>
            <a:endParaRPr lang="en-US" sz="1200" b="0" i="0" u="none" strike="noStrike" cap="none">
              <a:solidFill>
                <a:srgbClr val="898989"/>
              </a:solidFill>
              <a:latin typeface="Calibri"/>
              <a:ea typeface="Calibri"/>
              <a:cs typeface="Calibri"/>
              <a:sym typeface="Calibri"/>
            </a:endParaRPr>
          </a:p>
        </p:txBody>
      </p:sp>
      <p:sp>
        <p:nvSpPr>
          <p:cNvPr id="3" name="TextBox 2"/>
          <p:cNvSpPr txBox="1"/>
          <p:nvPr/>
        </p:nvSpPr>
        <p:spPr>
          <a:xfrm>
            <a:off x="1690777" y="241540"/>
            <a:ext cx="6996022" cy="923330"/>
          </a:xfrm>
          <a:prstGeom prst="rect">
            <a:avLst/>
          </a:prstGeom>
          <a:noFill/>
        </p:spPr>
        <p:txBody>
          <a:bodyPr wrap="square" rtlCol="0">
            <a:spAutoFit/>
          </a:bodyPr>
          <a:lstStyle/>
          <a:p>
            <a:r>
              <a:rPr lang="en-US" sz="5400" dirty="0" smtClean="0"/>
              <a:t>Money Slavery</a:t>
            </a:r>
            <a:endParaRPr lang="en-US" sz="5400" dirty="0"/>
          </a:p>
        </p:txBody>
      </p:sp>
    </p:spTree>
    <p:extLst>
      <p:ext uri="{BB962C8B-B14F-4D97-AF65-F5344CB8AC3E}">
        <p14:creationId xmlns:p14="http://schemas.microsoft.com/office/powerpoint/2010/main" val="31095220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457200" y="1524000"/>
            <a:ext cx="8229600" cy="4572000"/>
          </a:xfrm>
        </p:spPr>
        <p:txBody>
          <a:bodyPr>
            <a:normAutofit fontScale="92500" lnSpcReduction="20000"/>
          </a:bodyPr>
          <a:lstStyle/>
          <a:p>
            <a:pPr marL="274320" indent="-274320" fontAlgn="auto">
              <a:spcAft>
                <a:spcPts val="0"/>
              </a:spcAft>
              <a:buFont typeface="Wingdings 2"/>
              <a:buChar char=""/>
              <a:defRPr/>
            </a:pPr>
            <a:r>
              <a:rPr lang="en-US" dirty="0" smtClean="0">
                <a:solidFill>
                  <a:schemeClr val="tx1"/>
                </a:solidFill>
              </a:rPr>
              <a:t>Request various forms of remuneration from men in order to obtain ongoing contact</a:t>
            </a:r>
          </a:p>
          <a:p>
            <a:pPr marL="274320" indent="-274320" fontAlgn="auto">
              <a:spcAft>
                <a:spcPts val="0"/>
              </a:spcAft>
              <a:buFont typeface="Wingdings 2"/>
              <a:buChar char=""/>
              <a:defRPr/>
            </a:pPr>
            <a:r>
              <a:rPr lang="en-US" dirty="0" smtClean="0">
                <a:solidFill>
                  <a:schemeClr val="tx1"/>
                </a:solidFill>
              </a:rPr>
              <a:t>Commonly require them to send “tributes” electronically or by credit card or Pay Pal</a:t>
            </a:r>
          </a:p>
          <a:p>
            <a:pPr marL="274320" indent="-274320" fontAlgn="auto">
              <a:spcAft>
                <a:spcPts val="0"/>
              </a:spcAft>
              <a:buFont typeface="Wingdings 2"/>
              <a:buChar char=""/>
              <a:defRPr/>
            </a:pPr>
            <a:r>
              <a:rPr lang="en-US" dirty="0" smtClean="0">
                <a:solidFill>
                  <a:schemeClr val="tx1"/>
                </a:solidFill>
              </a:rPr>
              <a:t>Many have an “initiation fee” or “introductory tribute” before men are made money slaves</a:t>
            </a:r>
          </a:p>
          <a:p>
            <a:pPr marL="274320" indent="-274320" fontAlgn="auto">
              <a:spcAft>
                <a:spcPts val="0"/>
              </a:spcAft>
              <a:buFont typeface="Wingdings 2"/>
              <a:buChar char=""/>
              <a:defRPr/>
            </a:pPr>
            <a:r>
              <a:rPr lang="en-US" dirty="0" smtClean="0">
                <a:solidFill>
                  <a:schemeClr val="tx1"/>
                </a:solidFill>
              </a:rPr>
              <a:t>Some require that men pay off a bill each month (rent, car, electric, phone, etc</a:t>
            </a:r>
            <a:r>
              <a:rPr lang="en-US" dirty="0" smtClean="0">
                <a:solidFill>
                  <a:schemeClr val="tx1"/>
                </a:solidFill>
              </a:rPr>
              <a:t>.)</a:t>
            </a:r>
            <a:endParaRPr lang="en-US" dirty="0" smtClean="0">
              <a:solidFill>
                <a:schemeClr val="tx1"/>
              </a:solidFill>
            </a:endParaRPr>
          </a:p>
          <a:p>
            <a:pPr marL="274320" indent="-274320" fontAlgn="auto">
              <a:spcAft>
                <a:spcPts val="0"/>
              </a:spcAft>
              <a:buFont typeface="Wingdings 2"/>
              <a:buChar char=""/>
              <a:defRPr/>
            </a:pPr>
            <a:r>
              <a:rPr lang="en-US" dirty="0" smtClean="0">
                <a:solidFill>
                  <a:schemeClr val="tx1"/>
                </a:solidFill>
              </a:rPr>
              <a:t>Some might request men buy them items from computerized “wish list”</a:t>
            </a:r>
            <a:endParaRPr lang="en-US" dirty="0">
              <a:solidFill>
                <a:schemeClr val="tx1"/>
              </a:solidFill>
            </a:endParaRPr>
          </a:p>
        </p:txBody>
      </p:sp>
      <p:sp>
        <p:nvSpPr>
          <p:cNvPr id="3" name="Title 2"/>
          <p:cNvSpPr>
            <a:spLocks noGrp="1"/>
          </p:cNvSpPr>
          <p:nvPr>
            <p:ph type="title" idx="4294967295"/>
          </p:nvPr>
        </p:nvSpPr>
        <p:spPr/>
        <p:txBody>
          <a:bodyPr rtlCol="0"/>
          <a:lstStyle/>
          <a:p>
            <a:pPr fontAlgn="auto">
              <a:spcAft>
                <a:spcPts val="0"/>
              </a:spcAft>
              <a:defRPr/>
            </a:pPr>
            <a:r>
              <a:rPr sz="4800" b="1" dirty="0" smtClean="0">
                <a:solidFill>
                  <a:schemeClr val="tx1"/>
                </a:solidFill>
              </a:rPr>
              <a:t>Money </a:t>
            </a:r>
            <a:r>
              <a:rPr sz="4800" b="1" dirty="0" smtClean="0">
                <a:solidFill>
                  <a:schemeClr val="tx1"/>
                </a:solidFill>
              </a:rPr>
              <a:t>Mistresses</a:t>
            </a:r>
            <a:endParaRPr sz="4800" b="1" dirty="0">
              <a:solidFill>
                <a:schemeClr val="tx1"/>
              </a:solidFill>
            </a:endParaRP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29</a:t>
            </a:fld>
            <a:endParaRPr lang="en-US" sz="1200" b="0" i="0" u="none" strike="noStrike" cap="none">
              <a:solidFill>
                <a:srgbClr val="898989"/>
              </a:solidFill>
              <a:latin typeface="Calibri"/>
              <a:ea typeface="Calibri"/>
              <a:cs typeface="Calibri"/>
              <a:sym typeface="Calibri"/>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2788" y="168274"/>
            <a:ext cx="1925938" cy="506826"/>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5821093"/>
            <a:ext cx="2881223" cy="900382"/>
          </a:xfrm>
          <a:prstGeom prst="rect">
            <a:avLst/>
          </a:prstGeom>
        </p:spPr>
      </p:pic>
    </p:spTree>
    <p:extLst>
      <p:ext uri="{BB962C8B-B14F-4D97-AF65-F5344CB8AC3E}">
        <p14:creationId xmlns:p14="http://schemas.microsoft.com/office/powerpoint/2010/main" val="3249883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1600200" y="274637"/>
            <a:ext cx="7086600" cy="868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3200" b="1"/>
              <a:t>Non Scientific or Non Clinical Terms</a:t>
            </a:r>
          </a:p>
        </p:txBody>
      </p:sp>
      <p:sp>
        <p:nvSpPr>
          <p:cNvPr id="103" name="Shape 103"/>
          <p:cNvSpPr txBox="1">
            <a:spLocks noGrp="1"/>
          </p:cNvSpPr>
          <p:nvPr>
            <p:ph type="body" idx="1"/>
          </p:nvPr>
        </p:nvSpPr>
        <p:spPr>
          <a:xfrm>
            <a:off x="381000" y="1143000"/>
            <a:ext cx="8229600" cy="4525961"/>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25000"/>
              <a:buFont typeface="Arial"/>
              <a:buNone/>
            </a:pPr>
            <a:endParaRPr sz="2800" b="0" i="0" u="none" strike="noStrike" cap="none">
              <a:solidFill>
                <a:schemeClr val="dk1"/>
              </a:solidFill>
              <a:latin typeface="Calibri"/>
              <a:ea typeface="Calibri"/>
              <a:cs typeface="Calibri"/>
              <a:sym typeface="Calibri"/>
            </a:endParaRPr>
          </a:p>
          <a:p>
            <a:pPr marL="342900" marR="0" lvl="0" indent="-342900" algn="l" rtl="0">
              <a:lnSpc>
                <a:spcPct val="90000"/>
              </a:lnSpc>
              <a:spcBef>
                <a:spcPts val="560"/>
              </a:spcBef>
              <a:spcAft>
                <a:spcPts val="0"/>
              </a:spcAft>
              <a:buClr>
                <a:schemeClr val="dk1"/>
              </a:buClr>
              <a:buSzPct val="100000"/>
              <a:buFont typeface="Arial"/>
              <a:buChar char="•"/>
            </a:pPr>
            <a:r>
              <a:rPr lang="en-US" sz="2800" b="1"/>
              <a:t>Nymphomania</a:t>
            </a:r>
          </a:p>
          <a:p>
            <a:pPr marL="742950" marR="0" lvl="1" indent="-285750" algn="l" rtl="0">
              <a:lnSpc>
                <a:spcPct val="90000"/>
              </a:lnSpc>
              <a:spcBef>
                <a:spcPts val="480"/>
              </a:spcBef>
              <a:spcAft>
                <a:spcPts val="0"/>
              </a:spcAft>
              <a:buClr>
                <a:schemeClr val="dk1"/>
              </a:buClr>
              <a:buSzPct val="100000"/>
              <a:buFont typeface="Arial"/>
              <a:buChar char="–"/>
            </a:pPr>
            <a:r>
              <a:rPr lang="en-US" sz="2400"/>
              <a:t>pejorative</a:t>
            </a:r>
          </a:p>
          <a:p>
            <a:pPr marL="742950" marR="0" lvl="1" indent="-285750" algn="l" rtl="0">
              <a:lnSpc>
                <a:spcPct val="90000"/>
              </a:lnSpc>
              <a:spcBef>
                <a:spcPts val="480"/>
              </a:spcBef>
              <a:spcAft>
                <a:spcPts val="0"/>
              </a:spcAft>
              <a:buClr>
                <a:schemeClr val="dk1"/>
              </a:buClr>
              <a:buSzPct val="100000"/>
              <a:buFont typeface="Arial"/>
              <a:buChar char="–"/>
            </a:pPr>
            <a:r>
              <a:rPr lang="en-US" sz="2400"/>
              <a:t>Usually refers to “abnormal or excessive” sexual desire in a woman</a:t>
            </a:r>
          </a:p>
          <a:p>
            <a:pPr marL="742950" marR="0" lvl="1" indent="-285750" algn="l" rtl="0">
              <a:lnSpc>
                <a:spcPct val="90000"/>
              </a:lnSpc>
              <a:spcBef>
                <a:spcPts val="480"/>
              </a:spcBef>
              <a:spcAft>
                <a:spcPts val="0"/>
              </a:spcAft>
              <a:buClr>
                <a:schemeClr val="dk1"/>
              </a:buClr>
              <a:buSzPct val="100000"/>
              <a:buFont typeface="Arial"/>
              <a:buChar char="–"/>
            </a:pPr>
            <a:r>
              <a:rPr lang="en-US" sz="2400"/>
              <a:t>Usually applied to sexually active single women</a:t>
            </a:r>
          </a:p>
          <a:p>
            <a:pPr marL="742950" marR="0" lvl="1" indent="-285750" algn="l" rtl="0">
              <a:lnSpc>
                <a:spcPct val="90000"/>
              </a:lnSpc>
              <a:spcBef>
                <a:spcPts val="480"/>
              </a:spcBef>
              <a:spcAft>
                <a:spcPts val="0"/>
              </a:spcAft>
              <a:buClr>
                <a:schemeClr val="dk1"/>
              </a:buClr>
              <a:buSzPct val="100000"/>
              <a:buFont typeface="Arial"/>
              <a:buChar char="–"/>
            </a:pPr>
            <a:r>
              <a:rPr lang="en-US" sz="2400"/>
              <a:t>What’s “abnormal” or “excessive”?</a:t>
            </a:r>
          </a:p>
          <a:p>
            <a:pPr marL="742950" marR="0" lvl="1" indent="-285750" algn="l" rtl="0">
              <a:lnSpc>
                <a:spcPct val="90000"/>
              </a:lnSpc>
              <a:spcBef>
                <a:spcPts val="480"/>
              </a:spcBef>
              <a:spcAft>
                <a:spcPts val="0"/>
              </a:spcAft>
              <a:buClr>
                <a:schemeClr val="dk1"/>
              </a:buClr>
              <a:buSzPct val="100000"/>
              <a:buFont typeface="Arial"/>
              <a:buChar char="–"/>
            </a:pPr>
            <a:r>
              <a:rPr lang="en-US" sz="2400"/>
              <a:t>Not recognized clinically by the APA</a:t>
            </a:r>
          </a:p>
          <a:p>
            <a:pPr marL="742950" marR="0" lvl="1" indent="-285750" algn="l" rtl="0">
              <a:lnSpc>
                <a:spcPct val="90000"/>
              </a:lnSpc>
              <a:spcBef>
                <a:spcPts val="480"/>
              </a:spcBef>
              <a:spcAft>
                <a:spcPts val="0"/>
              </a:spcAft>
              <a:buClr>
                <a:schemeClr val="dk1"/>
              </a:buClr>
              <a:buSzPct val="100000"/>
              <a:buFont typeface="Arial"/>
              <a:buChar char="–"/>
            </a:pPr>
            <a:r>
              <a:rPr lang="en-US" sz="2400"/>
              <a:t>Was used to pathologize women’s sexual behavior if it deviated from 19th century moral standards</a:t>
            </a:r>
          </a:p>
          <a:p>
            <a:pPr marL="0" marR="0" lvl="0" indent="0" algn="l" rtl="0">
              <a:lnSpc>
                <a:spcPct val="90000"/>
              </a:lnSpc>
              <a:spcBef>
                <a:spcPts val="480"/>
              </a:spcBef>
              <a:spcAft>
                <a:spcPts val="0"/>
              </a:spcAft>
              <a:buNone/>
            </a:pPr>
            <a:endParaRPr sz="2400"/>
          </a:p>
          <a:p>
            <a:pPr marL="742950" marR="0" lvl="1" indent="-285750" algn="l" rtl="0">
              <a:lnSpc>
                <a:spcPct val="90000"/>
              </a:lnSpc>
              <a:spcBef>
                <a:spcPts val="480"/>
              </a:spcBef>
              <a:spcAft>
                <a:spcPts val="0"/>
              </a:spcAft>
              <a:buClr>
                <a:schemeClr val="dk1"/>
              </a:buClr>
              <a:buSzPct val="100000"/>
              <a:buFont typeface="Arial"/>
              <a:buNone/>
            </a:pPr>
            <a:endParaRPr sz="2400" b="0" i="0" u="none" strike="noStrike" cap="none">
              <a:solidFill>
                <a:schemeClr val="dk1"/>
              </a:solidFill>
              <a:latin typeface="Calibri"/>
              <a:ea typeface="Calibri"/>
              <a:cs typeface="Calibri"/>
              <a:sym typeface="Calibri"/>
            </a:endParaRPr>
          </a:p>
          <a:p>
            <a:pPr marL="0" marR="0" lvl="0" indent="-152400" algn="l" rtl="0">
              <a:spcBef>
                <a:spcPts val="480"/>
              </a:spcBef>
              <a:spcAft>
                <a:spcPts val="0"/>
              </a:spcAft>
              <a:buClr>
                <a:schemeClr val="dk1"/>
              </a:buClr>
              <a:buSzPct val="100000"/>
              <a:buFont typeface="Arial"/>
              <a:buNone/>
            </a:pPr>
            <a:endParaRPr sz="2400" b="0" i="0" u="none" strike="noStrike" cap="none">
              <a:solidFill>
                <a:schemeClr val="dk1"/>
              </a:solidFill>
              <a:latin typeface="Calibri"/>
              <a:ea typeface="Calibri"/>
              <a:cs typeface="Calibri"/>
              <a:sym typeface="Calibri"/>
            </a:endParaRPr>
          </a:p>
        </p:txBody>
      </p:sp>
      <p:sp>
        <p:nvSpPr>
          <p:cNvPr id="104" name="Shape 104"/>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Content Placeholder 1"/>
          <p:cNvSpPr>
            <a:spLocks noGrp="1"/>
          </p:cNvSpPr>
          <p:nvPr>
            <p:ph idx="4294967295"/>
          </p:nvPr>
        </p:nvSpPr>
        <p:spPr>
          <a:xfrm>
            <a:off x="152400" y="1219200"/>
            <a:ext cx="8839200" cy="5486400"/>
          </a:xfrm>
        </p:spPr>
        <p:txBody>
          <a:bodyPr/>
          <a:lstStyle/>
          <a:p>
            <a:r>
              <a:rPr lang="en-US" altLang="en-US" dirty="0" smtClean="0">
                <a:solidFill>
                  <a:schemeClr val="tx1"/>
                </a:solidFill>
              </a:rPr>
              <a:t>Some men give exorbitant amounts of money to women:</a:t>
            </a:r>
          </a:p>
          <a:p>
            <a:pPr lvl="1"/>
            <a:r>
              <a:rPr lang="en-US" altLang="en-US" sz="2200" dirty="0" smtClean="0">
                <a:solidFill>
                  <a:schemeClr val="tx1"/>
                </a:solidFill>
              </a:rPr>
              <a:t>One woman’s website shows copy of $50,000 wire transfer</a:t>
            </a:r>
          </a:p>
          <a:p>
            <a:pPr lvl="1"/>
            <a:r>
              <a:rPr lang="en-US" altLang="en-US" sz="2200" dirty="0" smtClean="0">
                <a:solidFill>
                  <a:schemeClr val="tx1"/>
                </a:solidFill>
              </a:rPr>
              <a:t>Copies of $17,000 credit card receipts</a:t>
            </a:r>
          </a:p>
          <a:p>
            <a:r>
              <a:rPr lang="en-US" altLang="en-US" dirty="0" smtClean="0">
                <a:solidFill>
                  <a:schemeClr val="tx1"/>
                </a:solidFill>
              </a:rPr>
              <a:t>Little evidence that any physical meetings ever occur between money slaves &amp; money mistresses</a:t>
            </a:r>
          </a:p>
          <a:p>
            <a:r>
              <a:rPr lang="en-US" altLang="en-US" i="1" dirty="0" smtClean="0">
                <a:solidFill>
                  <a:schemeClr val="tx1"/>
                </a:solidFill>
              </a:rPr>
              <a:t>Blackmail services</a:t>
            </a:r>
            <a:r>
              <a:rPr lang="en-US" altLang="en-US" dirty="0" smtClean="0">
                <a:solidFill>
                  <a:schemeClr val="tx1"/>
                </a:solidFill>
              </a:rPr>
              <a:t>: man fills out online application with name, address, telephone number of girlfriend, wife or employer as well as other discrediting information</a:t>
            </a:r>
          </a:p>
          <a:p>
            <a:pPr lvl="1"/>
            <a:r>
              <a:rPr lang="en-US" altLang="en-US" sz="2200" dirty="0" smtClean="0">
                <a:solidFill>
                  <a:schemeClr val="tx1"/>
                </a:solidFill>
              </a:rPr>
              <a:t>Money slave is required to pay mistress to avoid having information revealed</a:t>
            </a:r>
          </a:p>
        </p:txBody>
      </p:sp>
      <p:sp>
        <p:nvSpPr>
          <p:cNvPr id="3" name="Title 2"/>
          <p:cNvSpPr>
            <a:spLocks noGrp="1"/>
          </p:cNvSpPr>
          <p:nvPr>
            <p:ph type="title" idx="4294967295"/>
          </p:nvPr>
        </p:nvSpPr>
        <p:spPr>
          <a:xfrm>
            <a:off x="457200" y="0"/>
            <a:ext cx="8229600" cy="1066800"/>
          </a:xfrm>
        </p:spPr>
        <p:txBody>
          <a:bodyPr rtlCol="0"/>
          <a:lstStyle/>
          <a:p>
            <a:pPr fontAlgn="auto">
              <a:spcAft>
                <a:spcPts val="0"/>
              </a:spcAft>
              <a:defRPr/>
            </a:pPr>
            <a:r>
              <a:rPr sz="4800" b="1" dirty="0" smtClean="0">
                <a:solidFill>
                  <a:schemeClr val="tx1"/>
                </a:solidFill>
              </a:rPr>
              <a:t>Money </a:t>
            </a:r>
            <a:r>
              <a:rPr sz="4800" b="1" dirty="0" smtClean="0">
                <a:solidFill>
                  <a:schemeClr val="tx1"/>
                </a:solidFill>
              </a:rPr>
              <a:t>Mistresses</a:t>
            </a:r>
            <a:endParaRPr sz="4800" b="1" dirty="0">
              <a:solidFill>
                <a:schemeClr val="tx1"/>
              </a:solidFill>
            </a:endParaRPr>
          </a:p>
        </p:txBody>
      </p:sp>
      <p:sp>
        <p:nvSpPr>
          <p:cNvPr id="2" name="Slide Number Placeholder 1"/>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30</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0354270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Content Placeholder 1"/>
          <p:cNvSpPr>
            <a:spLocks noGrp="1"/>
          </p:cNvSpPr>
          <p:nvPr>
            <p:ph idx="4294967295"/>
          </p:nvPr>
        </p:nvSpPr>
        <p:spPr>
          <a:xfrm>
            <a:off x="120770" y="1676400"/>
            <a:ext cx="8729932" cy="5029200"/>
          </a:xfrm>
        </p:spPr>
        <p:txBody>
          <a:bodyPr/>
          <a:lstStyle/>
          <a:p>
            <a:r>
              <a:rPr lang="en-US" altLang="en-US" b="1" dirty="0" smtClean="0">
                <a:solidFill>
                  <a:schemeClr val="tx1"/>
                </a:solidFill>
              </a:rPr>
              <a:t>Chastity belt program</a:t>
            </a:r>
            <a:r>
              <a:rPr lang="en-US" altLang="en-US" dirty="0" smtClean="0">
                <a:solidFill>
                  <a:schemeClr val="tx1"/>
                </a:solidFill>
              </a:rPr>
              <a:t>: money slave buys device &amp; sends mistress key. In turn, he is required to pay a fee to have key returned to him</a:t>
            </a:r>
          </a:p>
          <a:p>
            <a:r>
              <a:rPr lang="en-US" altLang="en-US" dirty="0" smtClean="0">
                <a:solidFill>
                  <a:schemeClr val="tx1"/>
                </a:solidFill>
              </a:rPr>
              <a:t>Other “services” include purchases of:</a:t>
            </a:r>
          </a:p>
          <a:p>
            <a:pPr lvl="1"/>
            <a:r>
              <a:rPr lang="en-US" altLang="en-US" dirty="0" smtClean="0">
                <a:solidFill>
                  <a:schemeClr val="tx1"/>
                </a:solidFill>
              </a:rPr>
              <a:t>Used panties ($75)</a:t>
            </a:r>
          </a:p>
          <a:p>
            <a:pPr lvl="1"/>
            <a:r>
              <a:rPr lang="en-US" altLang="en-US" dirty="0" smtClean="0">
                <a:solidFill>
                  <a:schemeClr val="tx1"/>
                </a:solidFill>
              </a:rPr>
              <a:t>Locks of her hair ($100)</a:t>
            </a:r>
          </a:p>
          <a:p>
            <a:pPr lvl="1"/>
            <a:r>
              <a:rPr lang="en-US" altLang="en-US" dirty="0" smtClean="0">
                <a:solidFill>
                  <a:schemeClr val="tx1"/>
                </a:solidFill>
              </a:rPr>
              <a:t>Worn socks ($45)</a:t>
            </a:r>
          </a:p>
          <a:p>
            <a:pPr lvl="1"/>
            <a:r>
              <a:rPr lang="en-US" altLang="en-US" dirty="0" smtClean="0">
                <a:solidFill>
                  <a:schemeClr val="tx1"/>
                </a:solidFill>
              </a:rPr>
              <a:t>Phone sex calls ($9.99 per minute)</a:t>
            </a:r>
          </a:p>
          <a:p>
            <a:r>
              <a:rPr lang="en-US" altLang="en-US" dirty="0" smtClean="0">
                <a:solidFill>
                  <a:schemeClr val="tx1"/>
                </a:solidFill>
              </a:rPr>
              <a:t>One money slave reported paying $330 for a conversation</a:t>
            </a:r>
          </a:p>
          <a:p>
            <a:endParaRPr lang="en-US" altLang="en-US" dirty="0" smtClean="0">
              <a:solidFill>
                <a:schemeClr val="tx1"/>
              </a:solidFill>
            </a:endParaRPr>
          </a:p>
        </p:txBody>
      </p:sp>
      <p:sp>
        <p:nvSpPr>
          <p:cNvPr id="3" name="Title 2"/>
          <p:cNvSpPr>
            <a:spLocks noGrp="1"/>
          </p:cNvSpPr>
          <p:nvPr>
            <p:ph type="title" idx="4294967295"/>
          </p:nvPr>
        </p:nvSpPr>
        <p:spPr/>
        <p:txBody>
          <a:bodyPr rtlCol="0"/>
          <a:lstStyle/>
          <a:p>
            <a:pPr fontAlgn="auto">
              <a:spcAft>
                <a:spcPts val="0"/>
              </a:spcAft>
              <a:defRPr/>
            </a:pPr>
            <a:r>
              <a:rPr sz="4800" b="1" dirty="0" smtClean="0">
                <a:solidFill>
                  <a:schemeClr val="tx1"/>
                </a:solidFill>
              </a:rPr>
              <a:t>Money </a:t>
            </a:r>
            <a:r>
              <a:rPr sz="4800" b="1" dirty="0" smtClean="0">
                <a:solidFill>
                  <a:schemeClr val="tx1"/>
                </a:solidFill>
              </a:rPr>
              <a:t>Mistresses</a:t>
            </a:r>
            <a:endParaRPr sz="4800" b="1" dirty="0">
              <a:solidFill>
                <a:schemeClr val="tx1"/>
              </a:solidFill>
            </a:endParaRPr>
          </a:p>
        </p:txBody>
      </p:sp>
      <p:sp>
        <p:nvSpPr>
          <p:cNvPr id="2" name="Slide Number Placeholder 1"/>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31</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4525161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457200" y="1524000"/>
            <a:ext cx="8229600" cy="4572000"/>
          </a:xfrm>
        </p:spPr>
        <p:txBody>
          <a:bodyPr>
            <a:normAutofit fontScale="92500" lnSpcReduction="20000"/>
          </a:bodyPr>
          <a:lstStyle/>
          <a:p>
            <a:pPr marL="274320" indent="-274320" fontAlgn="auto">
              <a:spcAft>
                <a:spcPts val="0"/>
              </a:spcAft>
              <a:buFont typeface="Wingdings 2"/>
              <a:buChar char=""/>
              <a:defRPr/>
            </a:pPr>
            <a:r>
              <a:rPr lang="en-US" dirty="0" smtClean="0">
                <a:solidFill>
                  <a:schemeClr val="tx1"/>
                </a:solidFill>
              </a:rPr>
              <a:t>Sexual interests seem to motivate the money slaves</a:t>
            </a:r>
          </a:p>
          <a:p>
            <a:pPr marL="274320" indent="-274320" fontAlgn="auto">
              <a:spcAft>
                <a:spcPts val="0"/>
              </a:spcAft>
              <a:buFont typeface="Wingdings 2"/>
              <a:buChar char=""/>
              <a:defRPr/>
            </a:pPr>
            <a:r>
              <a:rPr lang="en-US" dirty="0" smtClean="0">
                <a:solidFill>
                  <a:schemeClr val="tx1"/>
                </a:solidFill>
              </a:rPr>
              <a:t>Psychological pain appears to be important to many masochists.</a:t>
            </a:r>
          </a:p>
          <a:p>
            <a:pPr marL="274320" indent="-274320" fontAlgn="auto">
              <a:spcAft>
                <a:spcPts val="0"/>
              </a:spcAft>
              <a:buFont typeface="Wingdings 2"/>
              <a:buChar char=""/>
              <a:defRPr/>
            </a:pPr>
            <a:r>
              <a:rPr lang="en-US" dirty="0" smtClean="0">
                <a:solidFill>
                  <a:schemeClr val="tx1"/>
                </a:solidFill>
              </a:rPr>
              <a:t>Pain encompasses:</a:t>
            </a:r>
          </a:p>
          <a:p>
            <a:pPr marL="640080" lvl="1" indent="-274320" fontAlgn="auto">
              <a:spcAft>
                <a:spcPts val="0"/>
              </a:spcAft>
              <a:buClr>
                <a:schemeClr val="accent2">
                  <a:shade val="75000"/>
                </a:schemeClr>
              </a:buClr>
              <a:buFont typeface="Wingdings 2"/>
              <a:buChar char=""/>
              <a:defRPr/>
            </a:pPr>
            <a:r>
              <a:rPr lang="en-US" dirty="0" smtClean="0">
                <a:solidFill>
                  <a:schemeClr val="tx1"/>
                </a:solidFill>
              </a:rPr>
              <a:t>Feeling of helplessness</a:t>
            </a:r>
          </a:p>
          <a:p>
            <a:pPr marL="640080" lvl="1" indent="-274320" fontAlgn="auto">
              <a:spcAft>
                <a:spcPts val="0"/>
              </a:spcAft>
              <a:buClr>
                <a:schemeClr val="accent2">
                  <a:shade val="75000"/>
                </a:schemeClr>
              </a:buClr>
              <a:buFont typeface="Wingdings 2"/>
              <a:buChar char=""/>
              <a:defRPr/>
            </a:pPr>
            <a:r>
              <a:rPr lang="en-US" dirty="0" smtClean="0">
                <a:solidFill>
                  <a:schemeClr val="tx1"/>
                </a:solidFill>
              </a:rPr>
              <a:t>Subservience</a:t>
            </a:r>
          </a:p>
          <a:p>
            <a:pPr marL="640080" lvl="1" indent="-274320" fontAlgn="auto">
              <a:spcAft>
                <a:spcPts val="0"/>
              </a:spcAft>
              <a:buClr>
                <a:schemeClr val="accent2">
                  <a:shade val="75000"/>
                </a:schemeClr>
              </a:buClr>
              <a:buFont typeface="Wingdings 2"/>
              <a:buChar char=""/>
              <a:defRPr/>
            </a:pPr>
            <a:r>
              <a:rPr lang="en-US" dirty="0" smtClean="0">
                <a:solidFill>
                  <a:schemeClr val="tx1"/>
                </a:solidFill>
              </a:rPr>
              <a:t>Humiliation</a:t>
            </a:r>
          </a:p>
          <a:p>
            <a:pPr marL="640080" lvl="1" indent="-274320" fontAlgn="auto">
              <a:spcAft>
                <a:spcPts val="0"/>
              </a:spcAft>
              <a:buClr>
                <a:schemeClr val="accent2">
                  <a:shade val="75000"/>
                </a:schemeClr>
              </a:buClr>
              <a:buFont typeface="Wingdings 2"/>
              <a:buChar char=""/>
              <a:defRPr/>
            </a:pPr>
            <a:r>
              <a:rPr lang="en-US" dirty="0" smtClean="0">
                <a:solidFill>
                  <a:schemeClr val="tx1"/>
                </a:solidFill>
              </a:rPr>
              <a:t>Degradation</a:t>
            </a:r>
          </a:p>
          <a:p>
            <a:pPr marL="274320" indent="-274320" fontAlgn="auto">
              <a:spcAft>
                <a:spcPts val="0"/>
              </a:spcAft>
              <a:buFont typeface="Wingdings 2"/>
              <a:buChar char=""/>
              <a:defRPr/>
            </a:pPr>
            <a:r>
              <a:rPr lang="en-US" dirty="0" smtClean="0">
                <a:solidFill>
                  <a:schemeClr val="tx1"/>
                </a:solidFill>
              </a:rPr>
              <a:t>Money slaves reported being sexually aroused by making payments</a:t>
            </a:r>
          </a:p>
          <a:p>
            <a:pPr marL="640080" lvl="1" indent="-274320" fontAlgn="auto">
              <a:spcAft>
                <a:spcPts val="0"/>
              </a:spcAft>
              <a:buClr>
                <a:schemeClr val="accent2">
                  <a:shade val="75000"/>
                </a:schemeClr>
              </a:buClr>
              <a:buFont typeface="Wingdings 2"/>
              <a:buChar char=""/>
              <a:defRPr/>
            </a:pPr>
            <a:endParaRPr lang="en-US" dirty="0">
              <a:solidFill>
                <a:schemeClr val="tx1"/>
              </a:solidFill>
            </a:endParaRPr>
          </a:p>
        </p:txBody>
      </p:sp>
      <p:sp>
        <p:nvSpPr>
          <p:cNvPr id="3" name="Title 2"/>
          <p:cNvSpPr>
            <a:spLocks noGrp="1"/>
          </p:cNvSpPr>
          <p:nvPr>
            <p:ph type="title" idx="4294967295"/>
          </p:nvPr>
        </p:nvSpPr>
        <p:spPr/>
        <p:txBody>
          <a:bodyPr rtlCol="0"/>
          <a:lstStyle/>
          <a:p>
            <a:pPr fontAlgn="auto">
              <a:spcAft>
                <a:spcPts val="0"/>
              </a:spcAft>
              <a:defRPr/>
            </a:pPr>
            <a:r>
              <a:rPr sz="4800" b="1" dirty="0" smtClean="0">
                <a:solidFill>
                  <a:schemeClr val="tx1"/>
                </a:solidFill>
              </a:rPr>
              <a:t>B. Money Masochists</a:t>
            </a:r>
            <a:endParaRPr sz="4800" b="1" dirty="0">
              <a:solidFill>
                <a:schemeClr val="tx1"/>
              </a:solidFill>
            </a:endParaRP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32</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30873215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6738" name="Content Placeholder 1"/>
          <p:cNvSpPr>
            <a:spLocks noGrp="1"/>
          </p:cNvSpPr>
          <p:nvPr>
            <p:ph idx="4294967295"/>
          </p:nvPr>
        </p:nvSpPr>
        <p:spPr>
          <a:xfrm>
            <a:off x="534838" y="1593011"/>
            <a:ext cx="7770962" cy="4945812"/>
          </a:xfrm>
        </p:spPr>
        <p:txBody>
          <a:bodyPr/>
          <a:lstStyle/>
          <a:p>
            <a:r>
              <a:rPr lang="en-US" altLang="en-US" dirty="0" smtClean="0">
                <a:solidFill>
                  <a:schemeClr val="tx1"/>
                </a:solidFill>
              </a:rPr>
              <a:t>Social control plays an important part in phenomenon of money slavery</a:t>
            </a:r>
          </a:p>
          <a:p>
            <a:r>
              <a:rPr lang="en-US" altLang="en-US" dirty="0" smtClean="0">
                <a:solidFill>
                  <a:schemeClr val="tx1"/>
                </a:solidFill>
              </a:rPr>
              <a:t>These practices are ripe with opportunities for fraud, deception &amp; deceit</a:t>
            </a:r>
          </a:p>
          <a:p>
            <a:pPr lvl="1"/>
            <a:r>
              <a:rPr lang="en-US" altLang="en-US" dirty="0" smtClean="0">
                <a:solidFill>
                  <a:schemeClr val="tx1"/>
                </a:solidFill>
              </a:rPr>
              <a:t>Money mistress may not reciprocate for money or gifts received</a:t>
            </a:r>
          </a:p>
          <a:p>
            <a:pPr lvl="1"/>
            <a:r>
              <a:rPr lang="en-US" altLang="en-US" dirty="0" smtClean="0">
                <a:solidFill>
                  <a:schemeClr val="tx1"/>
                </a:solidFill>
              </a:rPr>
              <a:t>Money masochists may be deceived by using photos of other women</a:t>
            </a:r>
          </a:p>
          <a:p>
            <a:pPr lvl="1"/>
            <a:r>
              <a:rPr lang="en-US" altLang="en-US" dirty="0" smtClean="0">
                <a:solidFill>
                  <a:schemeClr val="tx1"/>
                </a:solidFill>
              </a:rPr>
              <a:t>Gender can also be disguised on the Internet</a:t>
            </a:r>
          </a:p>
        </p:txBody>
      </p:sp>
      <p:sp>
        <p:nvSpPr>
          <p:cNvPr id="3" name="TextBox 2"/>
          <p:cNvSpPr txBox="1"/>
          <p:nvPr/>
        </p:nvSpPr>
        <p:spPr>
          <a:xfrm>
            <a:off x="1570008" y="310551"/>
            <a:ext cx="7366958" cy="646331"/>
          </a:xfrm>
          <a:prstGeom prst="rect">
            <a:avLst/>
          </a:prstGeom>
          <a:noFill/>
        </p:spPr>
        <p:txBody>
          <a:bodyPr wrap="square" rtlCol="0">
            <a:spAutoFit/>
          </a:bodyPr>
          <a:lstStyle/>
          <a:p>
            <a:r>
              <a:rPr lang="en-US" sz="3600" dirty="0" smtClean="0"/>
              <a:t>Social Control and Money Slavery</a:t>
            </a:r>
            <a:endParaRPr lang="en-US" sz="3600"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33</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1922879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Content Placeholder 1"/>
          <p:cNvSpPr>
            <a:spLocks noGrp="1"/>
          </p:cNvSpPr>
          <p:nvPr>
            <p:ph idx="4294967295"/>
          </p:nvPr>
        </p:nvSpPr>
        <p:spPr>
          <a:xfrm>
            <a:off x="457200" y="1500996"/>
            <a:ext cx="8229600" cy="4595004"/>
          </a:xfrm>
        </p:spPr>
        <p:txBody>
          <a:bodyPr/>
          <a:lstStyle/>
          <a:p>
            <a:r>
              <a:rPr lang="en-US" altLang="en-US" sz="2800" dirty="0" smtClean="0">
                <a:solidFill>
                  <a:schemeClr val="tx1"/>
                </a:solidFill>
              </a:rPr>
              <a:t>To protect their interests money slaves formed the Money Slaves Fellowship Forum &amp; Find Fake Money Slaves to share information on detecting &amp; avoiding frauds</a:t>
            </a:r>
          </a:p>
          <a:p>
            <a:r>
              <a:rPr lang="en-US" altLang="en-US" sz="2800" dirty="0" smtClean="0">
                <a:solidFill>
                  <a:schemeClr val="tx1"/>
                </a:solidFill>
              </a:rPr>
              <a:t>Money masochists also engage in deceptive practices by not paying for services such as Web cam views or chat time</a:t>
            </a:r>
          </a:p>
          <a:p>
            <a:r>
              <a:rPr lang="en-US" altLang="en-US" sz="2800" dirty="0" smtClean="0">
                <a:solidFill>
                  <a:schemeClr val="tx1"/>
                </a:solidFill>
              </a:rPr>
              <a:t>Money mistresses create “losers” or “fakers” lists exposing identities of nonpaying money masochists</a:t>
            </a:r>
          </a:p>
          <a:p>
            <a:r>
              <a:rPr lang="en-US" altLang="en-US" sz="2800" dirty="0" smtClean="0">
                <a:solidFill>
                  <a:schemeClr val="tx1"/>
                </a:solidFill>
              </a:rPr>
              <a:t>Money masochists are also rewarded for paying by being thanked on mistresses’ websites, etc.</a:t>
            </a:r>
          </a:p>
        </p:txBody>
      </p:sp>
      <p:sp>
        <p:nvSpPr>
          <p:cNvPr id="2" name="Slide Number Placeholder 1"/>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34</a:t>
            </a:fld>
            <a:endParaRPr lang="en-US" sz="1200" b="0" i="0" u="none" strike="noStrike" cap="none" dirty="0">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3379310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Content Placeholder 1"/>
          <p:cNvSpPr>
            <a:spLocks noGrp="1"/>
          </p:cNvSpPr>
          <p:nvPr>
            <p:ph idx="4294967295"/>
          </p:nvPr>
        </p:nvSpPr>
        <p:spPr>
          <a:xfrm>
            <a:off x="457200" y="1524000"/>
            <a:ext cx="8229600" cy="4572000"/>
          </a:xfrm>
        </p:spPr>
        <p:txBody>
          <a:bodyPr/>
          <a:lstStyle/>
          <a:p>
            <a:r>
              <a:rPr lang="en-US" altLang="en-US" dirty="0" smtClean="0">
                <a:solidFill>
                  <a:schemeClr val="tx1"/>
                </a:solidFill>
              </a:rPr>
              <a:t>Paying for sexual fantasy is not new, but phenomenon of money slavery appears to be novel manifestation of this type of deviance predicated on existence of the Internet</a:t>
            </a:r>
          </a:p>
          <a:p>
            <a:r>
              <a:rPr lang="en-US" altLang="en-US" dirty="0" smtClean="0">
                <a:solidFill>
                  <a:schemeClr val="tx1"/>
                </a:solidFill>
              </a:rPr>
              <a:t>Primary contact between mistress &amp; slave takes place via Internet</a:t>
            </a:r>
          </a:p>
          <a:p>
            <a:r>
              <a:rPr lang="en-US" altLang="en-US" dirty="0" smtClean="0">
                <a:solidFill>
                  <a:schemeClr val="tx1"/>
                </a:solidFill>
              </a:rPr>
              <a:t>Money slavery entails presentation &amp; consumption of images</a:t>
            </a:r>
          </a:p>
          <a:p>
            <a:r>
              <a:rPr lang="en-US" altLang="en-US" dirty="0" smtClean="0">
                <a:solidFill>
                  <a:schemeClr val="tx1"/>
                </a:solidFill>
              </a:rPr>
              <a:t>Money mistress is a character who exists in cyberspace</a:t>
            </a:r>
          </a:p>
        </p:txBody>
      </p:sp>
      <p:sp>
        <p:nvSpPr>
          <p:cNvPr id="3" name="Title 2"/>
          <p:cNvSpPr>
            <a:spLocks noGrp="1"/>
          </p:cNvSpPr>
          <p:nvPr>
            <p:ph type="title" idx="4294967295"/>
          </p:nvPr>
        </p:nvSpPr>
        <p:spPr/>
        <p:txBody>
          <a:bodyPr rtlCol="0"/>
          <a:lstStyle/>
          <a:p>
            <a:pPr fontAlgn="auto">
              <a:spcAft>
                <a:spcPts val="0"/>
              </a:spcAft>
              <a:defRPr/>
            </a:pPr>
            <a:r>
              <a:rPr sz="4800" b="1" smtClean="0">
                <a:solidFill>
                  <a:schemeClr val="bg1"/>
                </a:solidFill>
              </a:rPr>
              <a:t>A. Discussion</a:t>
            </a:r>
            <a:endParaRPr sz="4800" b="1">
              <a:solidFill>
                <a:schemeClr val="bg1"/>
              </a:solidFill>
            </a:endParaRPr>
          </a:p>
        </p:txBody>
      </p:sp>
      <p:sp>
        <p:nvSpPr>
          <p:cNvPr id="2" name="Slide Number Placeholder 1"/>
          <p:cNvSpPr>
            <a:spLocks noGrp="1"/>
          </p:cNvSpPr>
          <p:nvPr>
            <p:ph type="sldNum" idx="12"/>
          </p:nvPr>
        </p:nvSpPr>
        <p:spPr/>
        <p:txBody>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smtClean="0">
                <a:solidFill>
                  <a:srgbClr val="898989"/>
                </a:solidFill>
                <a:latin typeface="Calibri"/>
                <a:ea typeface="Calibri"/>
                <a:cs typeface="Calibri"/>
                <a:sym typeface="Calibri"/>
              </a:rPr>
              <a:t>35</a:t>
            </a:fld>
            <a:endParaRPr lang="en-US" sz="1200" b="0"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4066862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rtl="0">
              <a:spcBef>
                <a:spcPts val="0"/>
              </a:spcBef>
              <a:buNone/>
            </a:pPr>
            <a:r>
              <a:rPr lang="en-US" sz="3200" b="1"/>
              <a:t>Non Scientific or Non Clinical Terms</a:t>
            </a:r>
          </a:p>
        </p:txBody>
      </p:sp>
      <p:sp>
        <p:nvSpPr>
          <p:cNvPr id="111" name="Shape 111"/>
          <p:cNvSpPr txBox="1">
            <a:spLocks noGrp="1"/>
          </p:cNvSpPr>
          <p:nvPr>
            <p:ph type="body" idx="1"/>
          </p:nvPr>
        </p:nvSpPr>
        <p:spPr>
          <a:xfrm>
            <a:off x="457200" y="1600200"/>
            <a:ext cx="8229600" cy="4526100"/>
          </a:xfrm>
          <a:prstGeom prst="rect">
            <a:avLst/>
          </a:prstGeom>
        </p:spPr>
        <p:txBody>
          <a:bodyPr lIns="91425" tIns="91425" rIns="91425" bIns="91425" anchor="t" anchorCtr="0">
            <a:noAutofit/>
          </a:bodyPr>
          <a:lstStyle/>
          <a:p>
            <a:pPr lvl="0">
              <a:spcBef>
                <a:spcPts val="0"/>
              </a:spcBef>
              <a:buNone/>
            </a:pPr>
            <a:r>
              <a:rPr lang="en-US" sz="3600" b="1"/>
              <a:t>Satyriasis</a:t>
            </a:r>
            <a:r>
              <a:rPr lang="en-US" sz="3600"/>
              <a:t> refers to “abnormal” or “uncontrollable” sexual desire in men.</a:t>
            </a:r>
          </a:p>
          <a:p>
            <a:pPr lvl="0">
              <a:spcBef>
                <a:spcPts val="0"/>
              </a:spcBef>
              <a:buNone/>
            </a:pPr>
            <a:r>
              <a:rPr lang="en-US" sz="3600"/>
              <a:t>Not used clinically by the APA</a:t>
            </a:r>
          </a:p>
          <a:p>
            <a:pPr lvl="0">
              <a:spcBef>
                <a:spcPts val="0"/>
              </a:spcBef>
              <a:buNone/>
            </a:pPr>
            <a:endParaRPr sz="3600"/>
          </a:p>
          <a:p>
            <a:pPr lvl="0">
              <a:spcBef>
                <a:spcPts val="0"/>
              </a:spcBef>
              <a:buNone/>
            </a:pPr>
            <a:r>
              <a:rPr lang="en-US" sz="3600"/>
              <a:t>Less commonly used than nymphomania for some reason...</a:t>
            </a:r>
          </a:p>
        </p:txBody>
      </p:sp>
      <p:sp>
        <p:nvSpPr>
          <p:cNvPr id="112" name="Shape 112"/>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r>
              <a:rPr lang="en-US"/>
              <a:t>More on S&amp;M</a:t>
            </a:r>
          </a:p>
        </p:txBody>
      </p:sp>
      <p:sp>
        <p:nvSpPr>
          <p:cNvPr id="119" name="Shape 119"/>
          <p:cNvSpPr txBox="1">
            <a:spLocks noGrp="1"/>
          </p:cNvSpPr>
          <p:nvPr>
            <p:ph type="body" idx="1"/>
          </p:nvPr>
        </p:nvSpPr>
        <p:spPr>
          <a:xfrm>
            <a:off x="457200" y="1600200"/>
            <a:ext cx="8229600" cy="4526100"/>
          </a:xfrm>
          <a:prstGeom prst="rect">
            <a:avLst/>
          </a:prstGeom>
        </p:spPr>
        <p:txBody>
          <a:bodyPr lIns="91425" tIns="91425" rIns="91425" bIns="91425" anchor="t" anchorCtr="0">
            <a:noAutofit/>
          </a:bodyPr>
          <a:lstStyle/>
          <a:p>
            <a:pPr lvl="0">
              <a:spcBef>
                <a:spcPts val="0"/>
              </a:spcBef>
              <a:buNone/>
            </a:pPr>
            <a:r>
              <a:rPr lang="en-US" sz="3600"/>
              <a:t>Sociological literature demonstrates how “S&amp;M as dependent upon meanings, which are culturally produced, learned, and reinforced by participation in the S&amp;M subculture.”</a:t>
            </a:r>
          </a:p>
        </p:txBody>
      </p:sp>
      <p:sp>
        <p:nvSpPr>
          <p:cNvPr id="120" name="Shape 120"/>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r>
              <a:rPr lang="en-US"/>
              <a:t>Frame Analysis</a:t>
            </a:r>
          </a:p>
        </p:txBody>
      </p:sp>
      <p:sp>
        <p:nvSpPr>
          <p:cNvPr id="127" name="Shape 127"/>
          <p:cNvSpPr txBox="1">
            <a:spLocks noGrp="1"/>
          </p:cNvSpPr>
          <p:nvPr>
            <p:ph type="body" idx="1"/>
          </p:nvPr>
        </p:nvSpPr>
        <p:spPr>
          <a:xfrm>
            <a:off x="355950" y="1600200"/>
            <a:ext cx="8388600" cy="4756200"/>
          </a:xfrm>
          <a:prstGeom prst="rect">
            <a:avLst/>
          </a:prstGeom>
        </p:spPr>
        <p:txBody>
          <a:bodyPr lIns="91425" tIns="91425" rIns="91425" bIns="91425" anchor="t" anchorCtr="0">
            <a:noAutofit/>
          </a:bodyPr>
          <a:lstStyle/>
          <a:p>
            <a:pPr lvl="0">
              <a:spcBef>
                <a:spcPts val="0"/>
              </a:spcBef>
              <a:buNone/>
            </a:pPr>
            <a:r>
              <a:rPr lang="en-US" sz="3500"/>
              <a:t>Most men in the U.S. S&amp;M world appeared to be submissives. </a:t>
            </a:r>
          </a:p>
          <a:p>
            <a:pPr lvl="0">
              <a:spcBef>
                <a:spcPts val="0"/>
              </a:spcBef>
              <a:buNone/>
            </a:pPr>
            <a:endParaRPr sz="3500"/>
          </a:p>
          <a:p>
            <a:pPr lvl="0">
              <a:spcBef>
                <a:spcPts val="0"/>
              </a:spcBef>
              <a:buNone/>
            </a:pPr>
            <a:r>
              <a:rPr lang="en-US" sz="3500"/>
              <a:t>Goffman’s </a:t>
            </a:r>
            <a:r>
              <a:rPr lang="en-US" sz="3500" b="1"/>
              <a:t>Frame analysis</a:t>
            </a:r>
            <a:r>
              <a:rPr lang="en-US" sz="3500"/>
              <a:t> conceives of human interaction as being bounded or "framed' by social definitions that give the behavior a specific contextual meaning. </a:t>
            </a:r>
          </a:p>
        </p:txBody>
      </p:sp>
      <p:sp>
        <p:nvSpPr>
          <p:cNvPr id="128" name="Shape 128"/>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endParaRPr/>
          </a:p>
        </p:txBody>
      </p:sp>
      <p:sp>
        <p:nvSpPr>
          <p:cNvPr id="135" name="Shape 135"/>
          <p:cNvSpPr txBox="1">
            <a:spLocks noGrp="1"/>
          </p:cNvSpPr>
          <p:nvPr>
            <p:ph type="body" idx="1"/>
          </p:nvPr>
        </p:nvSpPr>
        <p:spPr>
          <a:xfrm>
            <a:off x="457200" y="1600200"/>
            <a:ext cx="8229600" cy="4526100"/>
          </a:xfrm>
          <a:prstGeom prst="rect">
            <a:avLst/>
          </a:prstGeom>
        </p:spPr>
        <p:txBody>
          <a:bodyPr lIns="91425" tIns="91425" rIns="91425" bIns="91425" anchor="t" anchorCtr="0">
            <a:noAutofit/>
          </a:bodyPr>
          <a:lstStyle/>
          <a:p>
            <a:pPr lvl="0">
              <a:spcBef>
                <a:spcPts val="0"/>
              </a:spcBef>
              <a:buNone/>
            </a:pPr>
            <a:r>
              <a:rPr lang="en-US" sz="3600"/>
              <a:t>The meaning of what is happening is shared, and a variety of "keys" are used to cue participants into what is "really going on." </a:t>
            </a:r>
          </a:p>
          <a:p>
            <a:pPr lvl="0">
              <a:spcBef>
                <a:spcPts val="0"/>
              </a:spcBef>
              <a:buNone/>
            </a:pPr>
            <a:endParaRPr sz="3600"/>
          </a:p>
          <a:p>
            <a:pPr lvl="0">
              <a:spcBef>
                <a:spcPts val="0"/>
              </a:spcBef>
              <a:buClr>
                <a:schemeClr val="dk1"/>
              </a:buClr>
              <a:buSzPct val="30555"/>
              <a:buFont typeface="Arial"/>
              <a:buNone/>
            </a:pPr>
            <a:r>
              <a:rPr lang="en-US" sz="3600"/>
              <a:t>Frames not only define interaction, but they also control and restrict it as well. </a:t>
            </a:r>
          </a:p>
          <a:p>
            <a:pPr lvl="0">
              <a:spcBef>
                <a:spcPts val="0"/>
              </a:spcBef>
              <a:buNone/>
            </a:pPr>
            <a:endParaRPr sz="3600"/>
          </a:p>
        </p:txBody>
      </p:sp>
      <p:sp>
        <p:nvSpPr>
          <p:cNvPr id="136" name="Shape 136"/>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r>
              <a:rPr lang="en-US"/>
              <a:t>Definition of the Situation</a:t>
            </a:r>
          </a:p>
        </p:txBody>
      </p:sp>
      <p:sp>
        <p:nvSpPr>
          <p:cNvPr id="143" name="Shape 143"/>
          <p:cNvSpPr txBox="1">
            <a:spLocks noGrp="1"/>
          </p:cNvSpPr>
          <p:nvPr>
            <p:ph type="body" idx="1"/>
          </p:nvPr>
        </p:nvSpPr>
        <p:spPr>
          <a:xfrm>
            <a:off x="457200" y="1600200"/>
            <a:ext cx="8229600" cy="4526100"/>
          </a:xfrm>
          <a:prstGeom prst="rect">
            <a:avLst/>
          </a:prstGeom>
        </p:spPr>
        <p:txBody>
          <a:bodyPr lIns="91425" tIns="91425" rIns="91425" bIns="91425" anchor="t" anchorCtr="0">
            <a:noAutofit/>
          </a:bodyPr>
          <a:lstStyle/>
          <a:p>
            <a:pPr lvl="0">
              <a:spcBef>
                <a:spcPts val="0"/>
              </a:spcBef>
              <a:buNone/>
            </a:pPr>
            <a:r>
              <a:rPr lang="en-US" sz="3000"/>
              <a:t>They set forth mutually agreed upon limits for behavior, which participants accept as inviolable. </a:t>
            </a:r>
          </a:p>
          <a:p>
            <a:pPr lvl="0">
              <a:spcBef>
                <a:spcPts val="0"/>
              </a:spcBef>
              <a:buNone/>
            </a:pPr>
            <a:r>
              <a:rPr lang="en-US" sz="3000"/>
              <a:t/>
            </a:r>
            <a:br>
              <a:rPr lang="en-US" sz="3000"/>
            </a:br>
            <a:r>
              <a:rPr lang="en-US" sz="3000"/>
              <a:t>So, for example, what may appear to the uninitiated observer as a violent act may really be a theatrical and carefully controlled "performance" from the perspective of the participants. </a:t>
            </a:r>
            <a:br>
              <a:rPr lang="en-US" sz="3000"/>
            </a:br>
            <a:endParaRPr lang="en-US" sz="3000"/>
          </a:p>
        </p:txBody>
      </p:sp>
      <p:sp>
        <p:nvSpPr>
          <p:cNvPr id="144" name="Shape 144"/>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1600200" y="274637"/>
            <a:ext cx="7086600" cy="868500"/>
          </a:xfrm>
          <a:prstGeom prst="rect">
            <a:avLst/>
          </a:prstGeom>
        </p:spPr>
        <p:txBody>
          <a:bodyPr lIns="91425" tIns="91425" rIns="91425" bIns="91425" anchor="ctr" anchorCtr="0">
            <a:noAutofit/>
          </a:bodyPr>
          <a:lstStyle/>
          <a:p>
            <a:pPr lvl="0">
              <a:spcBef>
                <a:spcPts val="0"/>
              </a:spcBef>
              <a:buNone/>
            </a:pPr>
            <a:endParaRPr/>
          </a:p>
        </p:txBody>
      </p:sp>
      <p:sp>
        <p:nvSpPr>
          <p:cNvPr id="151" name="Shape 151"/>
          <p:cNvSpPr txBox="1">
            <a:spLocks noGrp="1"/>
          </p:cNvSpPr>
          <p:nvPr>
            <p:ph type="body" idx="1"/>
          </p:nvPr>
        </p:nvSpPr>
        <p:spPr>
          <a:xfrm>
            <a:off x="457200" y="1600200"/>
            <a:ext cx="8229600" cy="4756200"/>
          </a:xfrm>
          <a:prstGeom prst="rect">
            <a:avLst/>
          </a:prstGeom>
        </p:spPr>
        <p:txBody>
          <a:bodyPr lIns="91425" tIns="91425" rIns="91425" bIns="91425" anchor="t" anchorCtr="0">
            <a:noAutofit/>
          </a:bodyPr>
          <a:lstStyle/>
          <a:p>
            <a:pPr lvl="0">
              <a:spcBef>
                <a:spcPts val="0"/>
              </a:spcBef>
              <a:buNone/>
            </a:pPr>
            <a:r>
              <a:rPr lang="en-US" sz="2800"/>
              <a:t>Men are able to be submissive in an S&amp;M scene because it is framed as play or fantasy, and that roles are frequently reversed in play without spilling over into other aspects of social life. </a:t>
            </a:r>
          </a:p>
          <a:p>
            <a:pPr lvl="0">
              <a:spcBef>
                <a:spcPts val="0"/>
              </a:spcBef>
              <a:buNone/>
            </a:pPr>
            <a:endParaRPr sz="2800"/>
          </a:p>
          <a:p>
            <a:pPr lvl="0">
              <a:spcBef>
                <a:spcPts val="0"/>
              </a:spcBef>
              <a:buClr>
                <a:schemeClr val="dk1"/>
              </a:buClr>
              <a:buSzPct val="39285"/>
              <a:buFont typeface="Arial"/>
              <a:buNone/>
            </a:pPr>
            <a:r>
              <a:rPr lang="en-US" sz="2800"/>
              <a:t>Moreover, even within the play frame, men often take roles such as "naughty child," "slave," and so forth, so that it is not the man as his "real self" who is being degraded by a woman, but the man in some other role who is being punished.</a:t>
            </a:r>
            <a:br>
              <a:rPr lang="en-US" sz="2800"/>
            </a:br>
            <a:endParaRPr lang="en-US" sz="2800"/>
          </a:p>
          <a:p>
            <a:pPr lvl="0">
              <a:spcBef>
                <a:spcPts val="0"/>
              </a:spcBef>
              <a:buNone/>
            </a:pPr>
            <a:endParaRPr sz="2800"/>
          </a:p>
        </p:txBody>
      </p:sp>
      <p:sp>
        <p:nvSpPr>
          <p:cNvPr id="152" name="Shape 152"/>
          <p:cNvSpPr txBox="1">
            <a:spLocks noGrp="1"/>
          </p:cNvSpPr>
          <p:nvPr>
            <p:ph type="sldNum" idx="12"/>
          </p:nvPr>
        </p:nvSpPr>
        <p:spPr>
          <a:xfrm>
            <a:off x="6553200" y="6356350"/>
            <a:ext cx="2133600" cy="365100"/>
          </a:xfrm>
          <a:prstGeom prst="rect">
            <a:avLst/>
          </a:prstGeom>
        </p:spPr>
        <p:txBody>
          <a:bodyPr lIns="91425" tIns="45700" rIns="91425" bIns="45700" anchor="ctr" anchorCtr="0">
            <a:noAutofit/>
          </a:bodyPr>
          <a:lstStyle/>
          <a:p>
            <a:pPr lvl="0">
              <a:spcBef>
                <a:spcPts val="0"/>
              </a:spcBef>
              <a:buClr>
                <a:srgbClr val="898989"/>
              </a:buClr>
              <a:buSzPct val="25000"/>
              <a:buFont typeface="Calibri"/>
              <a:buNone/>
            </a:pPr>
            <a:fld id="{00000000-1234-1234-1234-123412341234}" type="slidenum">
              <a:rPr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1933</Words>
  <Application>Microsoft Office PowerPoint</Application>
  <PresentationFormat>On-screen Show (4:3)</PresentationFormat>
  <Paragraphs>240</Paragraphs>
  <Slides>35</Slides>
  <Notes>16</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Wingdings 2</vt:lpstr>
      <vt:lpstr>Office Theme</vt:lpstr>
      <vt:lpstr>Chapter 10 Variations in Sexual Behavior</vt:lpstr>
      <vt:lpstr>Atypical Sexual Behavior</vt:lpstr>
      <vt:lpstr>Non Scientific or Non Clinical Terms</vt:lpstr>
      <vt:lpstr>Non Scientific or Non Clinical Terms</vt:lpstr>
      <vt:lpstr>More on S&amp;M</vt:lpstr>
      <vt:lpstr>Frame Analysis</vt:lpstr>
      <vt:lpstr>PowerPoint Presentation</vt:lpstr>
      <vt:lpstr>Definition of the Situation</vt:lpstr>
      <vt:lpstr>PowerPoint Presentation</vt:lpstr>
      <vt:lpstr>PowerPoint Presentation</vt:lpstr>
      <vt:lpstr>“Caeden” Community </vt:lpstr>
      <vt:lpstr>SM Scene / Caeden</vt:lpstr>
      <vt:lpstr>SM and Performance</vt:lpstr>
      <vt:lpstr>SM and Performance</vt:lpstr>
      <vt:lpstr>Power Exchange</vt:lpstr>
      <vt:lpstr>Framing Pain</vt:lpstr>
      <vt:lpstr>1. Transformed Pain</vt:lpstr>
      <vt:lpstr>2: Sacrificial Pain</vt:lpstr>
      <vt:lpstr>3. Investment Pain</vt:lpstr>
      <vt:lpstr>4: Autotelic Pain</vt:lpstr>
      <vt:lpstr>iDollators</vt:lpstr>
      <vt:lpstr>iDollators</vt:lpstr>
      <vt:lpstr>iDollators</vt:lpstr>
      <vt:lpstr>iDollators</vt:lpstr>
      <vt:lpstr>Motivation</vt:lpstr>
      <vt:lpstr>Motivation cont.</vt:lpstr>
      <vt:lpstr>Real Doll Functions</vt:lpstr>
      <vt:lpstr>PowerPoint Presentation</vt:lpstr>
      <vt:lpstr>Money Mistresses</vt:lpstr>
      <vt:lpstr>Money Mistresses</vt:lpstr>
      <vt:lpstr>Money Mistresses</vt:lpstr>
      <vt:lpstr>B. Money Masochists</vt:lpstr>
      <vt:lpstr>PowerPoint Presentation</vt:lpstr>
      <vt:lpstr>PowerPoint Presentation</vt:lpstr>
      <vt:lpstr>A. 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Variations in Sexual Behavior</dc:title>
  <dc:creator>Wonser, Robert G</dc:creator>
  <cp:lastModifiedBy>Wonser, Robert G</cp:lastModifiedBy>
  <cp:revision>9</cp:revision>
  <dcterms:modified xsi:type="dcterms:W3CDTF">2016-11-17T00:25:15Z</dcterms:modified>
</cp:coreProperties>
</file>