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handoutMasterIdLst>
    <p:handoutMasterId r:id="rId35"/>
  </p:handoutMasterIdLst>
  <p:sldIdLst>
    <p:sldId id="297" r:id="rId2"/>
    <p:sldId id="296" r:id="rId3"/>
    <p:sldId id="299" r:id="rId4"/>
    <p:sldId id="301" r:id="rId5"/>
    <p:sldId id="302" r:id="rId6"/>
    <p:sldId id="303" r:id="rId7"/>
    <p:sldId id="309" r:id="rId8"/>
    <p:sldId id="338" r:id="rId9"/>
    <p:sldId id="339" r:id="rId10"/>
    <p:sldId id="315" r:id="rId11"/>
    <p:sldId id="316" r:id="rId12"/>
    <p:sldId id="318" r:id="rId13"/>
    <p:sldId id="340" r:id="rId14"/>
    <p:sldId id="341" r:id="rId15"/>
    <p:sldId id="342" r:id="rId16"/>
    <p:sldId id="319" r:id="rId17"/>
    <p:sldId id="317" r:id="rId18"/>
    <p:sldId id="321" r:id="rId19"/>
    <p:sldId id="322" r:id="rId20"/>
    <p:sldId id="323" r:id="rId21"/>
    <p:sldId id="324" r:id="rId22"/>
    <p:sldId id="325" r:id="rId23"/>
    <p:sldId id="332" r:id="rId24"/>
    <p:sldId id="327" r:id="rId25"/>
    <p:sldId id="330" r:id="rId26"/>
    <p:sldId id="333" r:id="rId27"/>
    <p:sldId id="328" r:id="rId28"/>
    <p:sldId id="331" r:id="rId29"/>
    <p:sldId id="334" r:id="rId30"/>
    <p:sldId id="343" r:id="rId31"/>
    <p:sldId id="335" r:id="rId32"/>
    <p:sldId id="337"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629"/>
    <p:restoredTop sz="94674"/>
  </p:normalViewPr>
  <p:slideViewPr>
    <p:cSldViewPr snapToGrid="0" snapToObjects="1">
      <p:cViewPr varScale="1">
        <p:scale>
          <a:sx n="80" d="100"/>
          <a:sy n="80" d="100"/>
        </p:scale>
        <p:origin x="200" y="11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E3E347B-7056-684F-8432-97E288CE53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8DE4B7B-F2EA-4748-BE12-B887E11B2B2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BDD43D-18EA-3C49-9097-72E35323108B}" type="datetimeFigureOut">
              <a:rPr lang="en-US" smtClean="0"/>
              <a:t>3/16/18</a:t>
            </a:fld>
            <a:endParaRPr lang="en-US"/>
          </a:p>
        </p:txBody>
      </p:sp>
      <p:sp>
        <p:nvSpPr>
          <p:cNvPr id="4" name="Footer Placeholder 3">
            <a:extLst>
              <a:ext uri="{FF2B5EF4-FFF2-40B4-BE49-F238E27FC236}">
                <a16:creationId xmlns:a16="http://schemas.microsoft.com/office/drawing/2014/main" id="{E0E87FB7-859B-FB4C-BC8B-C2449C1F3C6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184C21C-A8BE-2E4F-A9F9-F16194AB54A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84EB5E-AA45-6743-85AC-081B684A9EA0}" type="slidenum">
              <a:rPr lang="en-US" smtClean="0"/>
              <a:t>‹#›</a:t>
            </a:fld>
            <a:endParaRPr lang="en-US"/>
          </a:p>
        </p:txBody>
      </p:sp>
    </p:spTree>
    <p:extLst>
      <p:ext uri="{BB962C8B-B14F-4D97-AF65-F5344CB8AC3E}">
        <p14:creationId xmlns:p14="http://schemas.microsoft.com/office/powerpoint/2010/main" val="9961251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DD3AFC-A3B9-454A-9EE9-2DF42C7B24AE}" type="datetimeFigureOut">
              <a:rPr lang="en-US" smtClean="0"/>
              <a:t>3/15/18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E00692-3408-764E-957D-9C8DC9A38986}" type="slidenum">
              <a:rPr lang="en-US" smtClean="0"/>
              <a:t>‹#›</a:t>
            </a:fld>
            <a:endParaRPr lang="en-US"/>
          </a:p>
        </p:txBody>
      </p:sp>
    </p:spTree>
    <p:extLst>
      <p:ext uri="{BB962C8B-B14F-4D97-AF65-F5344CB8AC3E}">
        <p14:creationId xmlns:p14="http://schemas.microsoft.com/office/powerpoint/2010/main" val="3122201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1</a:t>
            </a:fld>
            <a:endParaRPr lang="en-US"/>
          </a:p>
        </p:txBody>
      </p:sp>
    </p:spTree>
    <p:extLst>
      <p:ext uri="{BB962C8B-B14F-4D97-AF65-F5344CB8AC3E}">
        <p14:creationId xmlns:p14="http://schemas.microsoft.com/office/powerpoint/2010/main" val="32388158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10</a:t>
            </a:fld>
            <a:endParaRPr lang="en-US"/>
          </a:p>
        </p:txBody>
      </p:sp>
    </p:spTree>
    <p:extLst>
      <p:ext uri="{BB962C8B-B14F-4D97-AF65-F5344CB8AC3E}">
        <p14:creationId xmlns:p14="http://schemas.microsoft.com/office/powerpoint/2010/main" val="40899114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11</a:t>
            </a:fld>
            <a:endParaRPr lang="en-US"/>
          </a:p>
        </p:txBody>
      </p:sp>
    </p:spTree>
    <p:extLst>
      <p:ext uri="{BB962C8B-B14F-4D97-AF65-F5344CB8AC3E}">
        <p14:creationId xmlns:p14="http://schemas.microsoft.com/office/powerpoint/2010/main" val="22192890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12</a:t>
            </a:fld>
            <a:endParaRPr lang="en-US"/>
          </a:p>
        </p:txBody>
      </p:sp>
    </p:spTree>
    <p:extLst>
      <p:ext uri="{BB962C8B-B14F-4D97-AF65-F5344CB8AC3E}">
        <p14:creationId xmlns:p14="http://schemas.microsoft.com/office/powerpoint/2010/main" val="23192280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13</a:t>
            </a:fld>
            <a:endParaRPr lang="en-US"/>
          </a:p>
        </p:txBody>
      </p:sp>
    </p:spTree>
    <p:extLst>
      <p:ext uri="{BB962C8B-B14F-4D97-AF65-F5344CB8AC3E}">
        <p14:creationId xmlns:p14="http://schemas.microsoft.com/office/powerpoint/2010/main" val="41287382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14</a:t>
            </a:fld>
            <a:endParaRPr lang="en-US"/>
          </a:p>
        </p:txBody>
      </p:sp>
    </p:spTree>
    <p:extLst>
      <p:ext uri="{BB962C8B-B14F-4D97-AF65-F5344CB8AC3E}">
        <p14:creationId xmlns:p14="http://schemas.microsoft.com/office/powerpoint/2010/main" val="41659202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15</a:t>
            </a:fld>
            <a:endParaRPr lang="en-US"/>
          </a:p>
        </p:txBody>
      </p:sp>
    </p:spTree>
    <p:extLst>
      <p:ext uri="{BB962C8B-B14F-4D97-AF65-F5344CB8AC3E}">
        <p14:creationId xmlns:p14="http://schemas.microsoft.com/office/powerpoint/2010/main" val="18178683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16</a:t>
            </a:fld>
            <a:endParaRPr lang="en-US"/>
          </a:p>
        </p:txBody>
      </p:sp>
    </p:spTree>
    <p:extLst>
      <p:ext uri="{BB962C8B-B14F-4D97-AF65-F5344CB8AC3E}">
        <p14:creationId xmlns:p14="http://schemas.microsoft.com/office/powerpoint/2010/main" val="20509821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17</a:t>
            </a:fld>
            <a:endParaRPr lang="en-US"/>
          </a:p>
        </p:txBody>
      </p:sp>
    </p:spTree>
    <p:extLst>
      <p:ext uri="{BB962C8B-B14F-4D97-AF65-F5344CB8AC3E}">
        <p14:creationId xmlns:p14="http://schemas.microsoft.com/office/powerpoint/2010/main" val="36822159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18</a:t>
            </a:fld>
            <a:endParaRPr lang="en-US"/>
          </a:p>
        </p:txBody>
      </p:sp>
    </p:spTree>
    <p:extLst>
      <p:ext uri="{BB962C8B-B14F-4D97-AF65-F5344CB8AC3E}">
        <p14:creationId xmlns:p14="http://schemas.microsoft.com/office/powerpoint/2010/main" val="8868565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19</a:t>
            </a:fld>
            <a:endParaRPr lang="en-US"/>
          </a:p>
        </p:txBody>
      </p:sp>
    </p:spTree>
    <p:extLst>
      <p:ext uri="{BB962C8B-B14F-4D97-AF65-F5344CB8AC3E}">
        <p14:creationId xmlns:p14="http://schemas.microsoft.com/office/powerpoint/2010/main" val="1475997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2</a:t>
            </a:fld>
            <a:endParaRPr lang="en-US"/>
          </a:p>
        </p:txBody>
      </p:sp>
    </p:spTree>
    <p:extLst>
      <p:ext uri="{BB962C8B-B14F-4D97-AF65-F5344CB8AC3E}">
        <p14:creationId xmlns:p14="http://schemas.microsoft.com/office/powerpoint/2010/main" val="4015047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20</a:t>
            </a:fld>
            <a:endParaRPr lang="en-US"/>
          </a:p>
        </p:txBody>
      </p:sp>
    </p:spTree>
    <p:extLst>
      <p:ext uri="{BB962C8B-B14F-4D97-AF65-F5344CB8AC3E}">
        <p14:creationId xmlns:p14="http://schemas.microsoft.com/office/powerpoint/2010/main" val="34935592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21</a:t>
            </a:fld>
            <a:endParaRPr lang="en-US"/>
          </a:p>
        </p:txBody>
      </p:sp>
    </p:spTree>
    <p:extLst>
      <p:ext uri="{BB962C8B-B14F-4D97-AF65-F5344CB8AC3E}">
        <p14:creationId xmlns:p14="http://schemas.microsoft.com/office/powerpoint/2010/main" val="6833572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22</a:t>
            </a:fld>
            <a:endParaRPr lang="en-US"/>
          </a:p>
        </p:txBody>
      </p:sp>
    </p:spTree>
    <p:extLst>
      <p:ext uri="{BB962C8B-B14F-4D97-AF65-F5344CB8AC3E}">
        <p14:creationId xmlns:p14="http://schemas.microsoft.com/office/powerpoint/2010/main" val="34146082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23</a:t>
            </a:fld>
            <a:endParaRPr lang="en-US"/>
          </a:p>
        </p:txBody>
      </p:sp>
    </p:spTree>
    <p:extLst>
      <p:ext uri="{BB962C8B-B14F-4D97-AF65-F5344CB8AC3E}">
        <p14:creationId xmlns:p14="http://schemas.microsoft.com/office/powerpoint/2010/main" val="4344498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24</a:t>
            </a:fld>
            <a:endParaRPr lang="en-US"/>
          </a:p>
        </p:txBody>
      </p:sp>
    </p:spTree>
    <p:extLst>
      <p:ext uri="{BB962C8B-B14F-4D97-AF65-F5344CB8AC3E}">
        <p14:creationId xmlns:p14="http://schemas.microsoft.com/office/powerpoint/2010/main" val="3602399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25</a:t>
            </a:fld>
            <a:endParaRPr lang="en-US"/>
          </a:p>
        </p:txBody>
      </p:sp>
    </p:spTree>
    <p:extLst>
      <p:ext uri="{BB962C8B-B14F-4D97-AF65-F5344CB8AC3E}">
        <p14:creationId xmlns:p14="http://schemas.microsoft.com/office/powerpoint/2010/main" val="12197953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26</a:t>
            </a:fld>
            <a:endParaRPr lang="en-US"/>
          </a:p>
        </p:txBody>
      </p:sp>
    </p:spTree>
    <p:extLst>
      <p:ext uri="{BB962C8B-B14F-4D97-AF65-F5344CB8AC3E}">
        <p14:creationId xmlns:p14="http://schemas.microsoft.com/office/powerpoint/2010/main" val="10307034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27</a:t>
            </a:fld>
            <a:endParaRPr lang="en-US"/>
          </a:p>
        </p:txBody>
      </p:sp>
    </p:spTree>
    <p:extLst>
      <p:ext uri="{BB962C8B-B14F-4D97-AF65-F5344CB8AC3E}">
        <p14:creationId xmlns:p14="http://schemas.microsoft.com/office/powerpoint/2010/main" val="6584950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28</a:t>
            </a:fld>
            <a:endParaRPr lang="en-US"/>
          </a:p>
        </p:txBody>
      </p:sp>
    </p:spTree>
    <p:extLst>
      <p:ext uri="{BB962C8B-B14F-4D97-AF65-F5344CB8AC3E}">
        <p14:creationId xmlns:p14="http://schemas.microsoft.com/office/powerpoint/2010/main" val="22017941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29</a:t>
            </a:fld>
            <a:endParaRPr lang="en-US"/>
          </a:p>
        </p:txBody>
      </p:sp>
    </p:spTree>
    <p:extLst>
      <p:ext uri="{BB962C8B-B14F-4D97-AF65-F5344CB8AC3E}">
        <p14:creationId xmlns:p14="http://schemas.microsoft.com/office/powerpoint/2010/main" val="2626221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3</a:t>
            </a:fld>
            <a:endParaRPr lang="en-US"/>
          </a:p>
        </p:txBody>
      </p:sp>
    </p:spTree>
    <p:extLst>
      <p:ext uri="{BB962C8B-B14F-4D97-AF65-F5344CB8AC3E}">
        <p14:creationId xmlns:p14="http://schemas.microsoft.com/office/powerpoint/2010/main" val="1256444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30</a:t>
            </a:fld>
            <a:endParaRPr lang="en-US"/>
          </a:p>
        </p:txBody>
      </p:sp>
    </p:spTree>
    <p:extLst>
      <p:ext uri="{BB962C8B-B14F-4D97-AF65-F5344CB8AC3E}">
        <p14:creationId xmlns:p14="http://schemas.microsoft.com/office/powerpoint/2010/main" val="16688633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31</a:t>
            </a:fld>
            <a:endParaRPr lang="en-US"/>
          </a:p>
        </p:txBody>
      </p:sp>
    </p:spTree>
    <p:extLst>
      <p:ext uri="{BB962C8B-B14F-4D97-AF65-F5344CB8AC3E}">
        <p14:creationId xmlns:p14="http://schemas.microsoft.com/office/powerpoint/2010/main" val="32368930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32</a:t>
            </a:fld>
            <a:endParaRPr lang="en-US"/>
          </a:p>
        </p:txBody>
      </p:sp>
    </p:spTree>
    <p:extLst>
      <p:ext uri="{BB962C8B-B14F-4D97-AF65-F5344CB8AC3E}">
        <p14:creationId xmlns:p14="http://schemas.microsoft.com/office/powerpoint/2010/main" val="14750280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4</a:t>
            </a:fld>
            <a:endParaRPr lang="en-US"/>
          </a:p>
        </p:txBody>
      </p:sp>
    </p:spTree>
    <p:extLst>
      <p:ext uri="{BB962C8B-B14F-4D97-AF65-F5344CB8AC3E}">
        <p14:creationId xmlns:p14="http://schemas.microsoft.com/office/powerpoint/2010/main" val="3126310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5</a:t>
            </a:fld>
            <a:endParaRPr lang="en-US"/>
          </a:p>
        </p:txBody>
      </p:sp>
    </p:spTree>
    <p:extLst>
      <p:ext uri="{BB962C8B-B14F-4D97-AF65-F5344CB8AC3E}">
        <p14:creationId xmlns:p14="http://schemas.microsoft.com/office/powerpoint/2010/main" val="26512689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6</a:t>
            </a:fld>
            <a:endParaRPr lang="en-US"/>
          </a:p>
        </p:txBody>
      </p:sp>
    </p:spTree>
    <p:extLst>
      <p:ext uri="{BB962C8B-B14F-4D97-AF65-F5344CB8AC3E}">
        <p14:creationId xmlns:p14="http://schemas.microsoft.com/office/powerpoint/2010/main" val="32546298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7</a:t>
            </a:fld>
            <a:endParaRPr lang="en-US"/>
          </a:p>
        </p:txBody>
      </p:sp>
    </p:spTree>
    <p:extLst>
      <p:ext uri="{BB962C8B-B14F-4D97-AF65-F5344CB8AC3E}">
        <p14:creationId xmlns:p14="http://schemas.microsoft.com/office/powerpoint/2010/main" val="12384413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8</a:t>
            </a:fld>
            <a:endParaRPr lang="en-US"/>
          </a:p>
        </p:txBody>
      </p:sp>
    </p:spTree>
    <p:extLst>
      <p:ext uri="{BB962C8B-B14F-4D97-AF65-F5344CB8AC3E}">
        <p14:creationId xmlns:p14="http://schemas.microsoft.com/office/powerpoint/2010/main" val="11701779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9</a:t>
            </a:fld>
            <a:endParaRPr lang="en-US"/>
          </a:p>
        </p:txBody>
      </p:sp>
    </p:spTree>
    <p:extLst>
      <p:ext uri="{BB962C8B-B14F-4D97-AF65-F5344CB8AC3E}">
        <p14:creationId xmlns:p14="http://schemas.microsoft.com/office/powerpoint/2010/main" val="1710971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F96A6-8703-D14C-8C51-DB8EDC3C37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2B9CA79-9F27-3248-99A6-68022C8A53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F83194-2BDD-FD4A-B4BC-A5389A3F4C2A}"/>
              </a:ext>
            </a:extLst>
          </p:cNvPr>
          <p:cNvSpPr>
            <a:spLocks noGrp="1"/>
          </p:cNvSpPr>
          <p:nvPr>
            <p:ph type="dt" sz="half" idx="10"/>
          </p:nvPr>
        </p:nvSpPr>
        <p:spPr/>
        <p:txBody>
          <a:bodyPr/>
          <a:lstStyle/>
          <a:p>
            <a:r>
              <a:rPr lang="en-US"/>
              <a:t>2/13/2018</a:t>
            </a:r>
          </a:p>
        </p:txBody>
      </p:sp>
      <p:sp>
        <p:nvSpPr>
          <p:cNvPr id="5" name="Footer Placeholder 4">
            <a:extLst>
              <a:ext uri="{FF2B5EF4-FFF2-40B4-BE49-F238E27FC236}">
                <a16:creationId xmlns:a16="http://schemas.microsoft.com/office/drawing/2014/main" id="{F8462D83-35B5-464D-97E3-DF93C85B92A0}"/>
              </a:ext>
            </a:extLst>
          </p:cNvPr>
          <p:cNvSpPr>
            <a:spLocks noGrp="1"/>
          </p:cNvSpPr>
          <p:nvPr>
            <p:ph type="ftr" sz="quarter" idx="11"/>
          </p:nvPr>
        </p:nvSpPr>
        <p:spPr/>
        <p:txBody>
          <a:bodyPr/>
          <a:lstStyle/>
          <a:p>
            <a:r>
              <a:rPr lang="en-US"/>
              <a:t>PHIL405/505 Philosophy of Lying</a:t>
            </a:r>
          </a:p>
        </p:txBody>
      </p:sp>
      <p:sp>
        <p:nvSpPr>
          <p:cNvPr id="6" name="Slide Number Placeholder 5">
            <a:extLst>
              <a:ext uri="{FF2B5EF4-FFF2-40B4-BE49-F238E27FC236}">
                <a16:creationId xmlns:a16="http://schemas.microsoft.com/office/drawing/2014/main" id="{B004D1A6-5911-214C-92CC-7A432C765811}"/>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3011459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75371-413F-9F41-82E1-4C41CFD8BF8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92FDC48-0992-514A-8738-6A30E467B01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68E0A6-4F9E-C648-B7EC-F080FD80072E}"/>
              </a:ext>
            </a:extLst>
          </p:cNvPr>
          <p:cNvSpPr>
            <a:spLocks noGrp="1"/>
          </p:cNvSpPr>
          <p:nvPr>
            <p:ph type="dt" sz="half" idx="10"/>
          </p:nvPr>
        </p:nvSpPr>
        <p:spPr/>
        <p:txBody>
          <a:bodyPr/>
          <a:lstStyle/>
          <a:p>
            <a:r>
              <a:rPr lang="en-US"/>
              <a:t>2/13/2018</a:t>
            </a:r>
          </a:p>
        </p:txBody>
      </p:sp>
      <p:sp>
        <p:nvSpPr>
          <p:cNvPr id="5" name="Footer Placeholder 4">
            <a:extLst>
              <a:ext uri="{FF2B5EF4-FFF2-40B4-BE49-F238E27FC236}">
                <a16:creationId xmlns:a16="http://schemas.microsoft.com/office/drawing/2014/main" id="{68EB1A13-1245-2840-A9B4-A81D5A331301}"/>
              </a:ext>
            </a:extLst>
          </p:cNvPr>
          <p:cNvSpPr>
            <a:spLocks noGrp="1"/>
          </p:cNvSpPr>
          <p:nvPr>
            <p:ph type="ftr" sz="quarter" idx="11"/>
          </p:nvPr>
        </p:nvSpPr>
        <p:spPr/>
        <p:txBody>
          <a:bodyPr/>
          <a:lstStyle/>
          <a:p>
            <a:r>
              <a:rPr lang="en-US"/>
              <a:t>PHIL405/505 Philosophy of Lying</a:t>
            </a:r>
          </a:p>
        </p:txBody>
      </p:sp>
      <p:sp>
        <p:nvSpPr>
          <p:cNvPr id="6" name="Slide Number Placeholder 5">
            <a:extLst>
              <a:ext uri="{FF2B5EF4-FFF2-40B4-BE49-F238E27FC236}">
                <a16:creationId xmlns:a16="http://schemas.microsoft.com/office/drawing/2014/main" id="{F195A171-546A-6D4E-AB81-8FC2E33D781C}"/>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1247945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C3E7FF-6D66-2C41-847D-31B673BDB39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24A6CA-AE97-7241-B1D6-F259B191F4E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98A3CE-C9C1-1C47-A8FA-85E46225B9D5}"/>
              </a:ext>
            </a:extLst>
          </p:cNvPr>
          <p:cNvSpPr>
            <a:spLocks noGrp="1"/>
          </p:cNvSpPr>
          <p:nvPr>
            <p:ph type="dt" sz="half" idx="10"/>
          </p:nvPr>
        </p:nvSpPr>
        <p:spPr/>
        <p:txBody>
          <a:bodyPr/>
          <a:lstStyle/>
          <a:p>
            <a:r>
              <a:rPr lang="en-US"/>
              <a:t>2/13/2018</a:t>
            </a:r>
          </a:p>
        </p:txBody>
      </p:sp>
      <p:sp>
        <p:nvSpPr>
          <p:cNvPr id="5" name="Footer Placeholder 4">
            <a:extLst>
              <a:ext uri="{FF2B5EF4-FFF2-40B4-BE49-F238E27FC236}">
                <a16:creationId xmlns:a16="http://schemas.microsoft.com/office/drawing/2014/main" id="{E990541F-E5D5-C54A-865E-0BC7BB658DBF}"/>
              </a:ext>
            </a:extLst>
          </p:cNvPr>
          <p:cNvSpPr>
            <a:spLocks noGrp="1"/>
          </p:cNvSpPr>
          <p:nvPr>
            <p:ph type="ftr" sz="quarter" idx="11"/>
          </p:nvPr>
        </p:nvSpPr>
        <p:spPr/>
        <p:txBody>
          <a:bodyPr/>
          <a:lstStyle/>
          <a:p>
            <a:r>
              <a:rPr lang="en-US"/>
              <a:t>PHIL405/505 Philosophy of Lying</a:t>
            </a:r>
          </a:p>
        </p:txBody>
      </p:sp>
      <p:sp>
        <p:nvSpPr>
          <p:cNvPr id="6" name="Slide Number Placeholder 5">
            <a:extLst>
              <a:ext uri="{FF2B5EF4-FFF2-40B4-BE49-F238E27FC236}">
                <a16:creationId xmlns:a16="http://schemas.microsoft.com/office/drawing/2014/main" id="{7CECD436-2539-624E-B367-DA2E0420E406}"/>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3054153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E352E-035A-2C4A-B5AE-24B0C13068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5E4E03-119B-1044-9737-6B8B9B3B47A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61C04A-C1EE-C145-A0E3-A3CCF34C6781}"/>
              </a:ext>
            </a:extLst>
          </p:cNvPr>
          <p:cNvSpPr>
            <a:spLocks noGrp="1"/>
          </p:cNvSpPr>
          <p:nvPr>
            <p:ph type="dt" sz="half" idx="10"/>
          </p:nvPr>
        </p:nvSpPr>
        <p:spPr/>
        <p:txBody>
          <a:bodyPr/>
          <a:lstStyle/>
          <a:p>
            <a:r>
              <a:rPr lang="en-US"/>
              <a:t>2/13/2018</a:t>
            </a:r>
          </a:p>
        </p:txBody>
      </p:sp>
      <p:sp>
        <p:nvSpPr>
          <p:cNvPr id="5" name="Footer Placeholder 4">
            <a:extLst>
              <a:ext uri="{FF2B5EF4-FFF2-40B4-BE49-F238E27FC236}">
                <a16:creationId xmlns:a16="http://schemas.microsoft.com/office/drawing/2014/main" id="{697C3FDE-972E-D04D-817B-299D5647419C}"/>
              </a:ext>
            </a:extLst>
          </p:cNvPr>
          <p:cNvSpPr>
            <a:spLocks noGrp="1"/>
          </p:cNvSpPr>
          <p:nvPr>
            <p:ph type="ftr" sz="quarter" idx="11"/>
          </p:nvPr>
        </p:nvSpPr>
        <p:spPr/>
        <p:txBody>
          <a:bodyPr/>
          <a:lstStyle/>
          <a:p>
            <a:r>
              <a:rPr lang="en-US"/>
              <a:t>PHIL405/505 Philosophy of Lying</a:t>
            </a:r>
          </a:p>
        </p:txBody>
      </p:sp>
      <p:sp>
        <p:nvSpPr>
          <p:cNvPr id="6" name="Slide Number Placeholder 5">
            <a:extLst>
              <a:ext uri="{FF2B5EF4-FFF2-40B4-BE49-F238E27FC236}">
                <a16:creationId xmlns:a16="http://schemas.microsoft.com/office/drawing/2014/main" id="{40A12BD3-CB62-3A4A-B27C-266A0566A333}"/>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1658690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EB767-5AD9-1E45-B21E-7BA1B8CCA2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3C47036-402B-384C-832A-26C0F92077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5C7B3C9-57C9-EB42-A8C1-AA115D6FC73C}"/>
              </a:ext>
            </a:extLst>
          </p:cNvPr>
          <p:cNvSpPr>
            <a:spLocks noGrp="1"/>
          </p:cNvSpPr>
          <p:nvPr>
            <p:ph type="dt" sz="half" idx="10"/>
          </p:nvPr>
        </p:nvSpPr>
        <p:spPr/>
        <p:txBody>
          <a:bodyPr/>
          <a:lstStyle/>
          <a:p>
            <a:r>
              <a:rPr lang="en-US"/>
              <a:t>2/13/2018</a:t>
            </a:r>
          </a:p>
        </p:txBody>
      </p:sp>
      <p:sp>
        <p:nvSpPr>
          <p:cNvPr id="5" name="Footer Placeholder 4">
            <a:extLst>
              <a:ext uri="{FF2B5EF4-FFF2-40B4-BE49-F238E27FC236}">
                <a16:creationId xmlns:a16="http://schemas.microsoft.com/office/drawing/2014/main" id="{5367D0E9-0FFC-C340-80B0-623830D50FC5}"/>
              </a:ext>
            </a:extLst>
          </p:cNvPr>
          <p:cNvSpPr>
            <a:spLocks noGrp="1"/>
          </p:cNvSpPr>
          <p:nvPr>
            <p:ph type="ftr" sz="quarter" idx="11"/>
          </p:nvPr>
        </p:nvSpPr>
        <p:spPr/>
        <p:txBody>
          <a:bodyPr/>
          <a:lstStyle/>
          <a:p>
            <a:r>
              <a:rPr lang="en-US"/>
              <a:t>PHIL405/505 Philosophy of Lying</a:t>
            </a:r>
          </a:p>
        </p:txBody>
      </p:sp>
      <p:sp>
        <p:nvSpPr>
          <p:cNvPr id="6" name="Slide Number Placeholder 5">
            <a:extLst>
              <a:ext uri="{FF2B5EF4-FFF2-40B4-BE49-F238E27FC236}">
                <a16:creationId xmlns:a16="http://schemas.microsoft.com/office/drawing/2014/main" id="{E5650F2E-A5B2-924B-8354-1B916143332E}"/>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3676800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D6232-973B-6141-A68B-2718A10732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8FE07B-97E3-0947-87AC-CB2E8240AD1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4284764-77C0-E74B-8ED5-20BA541663E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D2963F-A3A8-4544-8DB5-A90A6356438B}"/>
              </a:ext>
            </a:extLst>
          </p:cNvPr>
          <p:cNvSpPr>
            <a:spLocks noGrp="1"/>
          </p:cNvSpPr>
          <p:nvPr>
            <p:ph type="dt" sz="half" idx="10"/>
          </p:nvPr>
        </p:nvSpPr>
        <p:spPr/>
        <p:txBody>
          <a:bodyPr/>
          <a:lstStyle/>
          <a:p>
            <a:r>
              <a:rPr lang="en-US"/>
              <a:t>2/13/2018</a:t>
            </a:r>
          </a:p>
        </p:txBody>
      </p:sp>
      <p:sp>
        <p:nvSpPr>
          <p:cNvPr id="6" name="Footer Placeholder 5">
            <a:extLst>
              <a:ext uri="{FF2B5EF4-FFF2-40B4-BE49-F238E27FC236}">
                <a16:creationId xmlns:a16="http://schemas.microsoft.com/office/drawing/2014/main" id="{E27944F7-5F74-E64C-9B2F-9827337C7DD2}"/>
              </a:ext>
            </a:extLst>
          </p:cNvPr>
          <p:cNvSpPr>
            <a:spLocks noGrp="1"/>
          </p:cNvSpPr>
          <p:nvPr>
            <p:ph type="ftr" sz="quarter" idx="11"/>
          </p:nvPr>
        </p:nvSpPr>
        <p:spPr/>
        <p:txBody>
          <a:bodyPr/>
          <a:lstStyle/>
          <a:p>
            <a:r>
              <a:rPr lang="en-US"/>
              <a:t>PHIL405/505 Philosophy of Lying</a:t>
            </a:r>
          </a:p>
        </p:txBody>
      </p:sp>
      <p:sp>
        <p:nvSpPr>
          <p:cNvPr id="7" name="Slide Number Placeholder 6">
            <a:extLst>
              <a:ext uri="{FF2B5EF4-FFF2-40B4-BE49-F238E27FC236}">
                <a16:creationId xmlns:a16="http://schemas.microsoft.com/office/drawing/2014/main" id="{602B262F-849F-9D43-8852-A9E0C5A9D942}"/>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710203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86BC8-BAC2-E94A-AEBA-6D7D097266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E44530D-B4EF-F24F-AD35-31555C22D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9F2ACEE-0A1C-FF49-9BE8-78C7DDB8CBB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5930E8D-A469-564D-BBEE-E2ACDA50DF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7104842-89AF-7B48-BEB4-0B77D0EF194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5ED2EA-11D7-B74E-97E0-B1F8F3BFCC99}"/>
              </a:ext>
            </a:extLst>
          </p:cNvPr>
          <p:cNvSpPr>
            <a:spLocks noGrp="1"/>
          </p:cNvSpPr>
          <p:nvPr>
            <p:ph type="dt" sz="half" idx="10"/>
          </p:nvPr>
        </p:nvSpPr>
        <p:spPr/>
        <p:txBody>
          <a:bodyPr/>
          <a:lstStyle/>
          <a:p>
            <a:r>
              <a:rPr lang="en-US"/>
              <a:t>2/13/2018</a:t>
            </a:r>
          </a:p>
        </p:txBody>
      </p:sp>
      <p:sp>
        <p:nvSpPr>
          <p:cNvPr id="8" name="Footer Placeholder 7">
            <a:extLst>
              <a:ext uri="{FF2B5EF4-FFF2-40B4-BE49-F238E27FC236}">
                <a16:creationId xmlns:a16="http://schemas.microsoft.com/office/drawing/2014/main" id="{BB654DEA-FEAD-104B-98BC-4F4CAC993027}"/>
              </a:ext>
            </a:extLst>
          </p:cNvPr>
          <p:cNvSpPr>
            <a:spLocks noGrp="1"/>
          </p:cNvSpPr>
          <p:nvPr>
            <p:ph type="ftr" sz="quarter" idx="11"/>
          </p:nvPr>
        </p:nvSpPr>
        <p:spPr/>
        <p:txBody>
          <a:bodyPr/>
          <a:lstStyle/>
          <a:p>
            <a:r>
              <a:rPr lang="en-US"/>
              <a:t>PHIL405/505 Philosophy of Lying</a:t>
            </a:r>
          </a:p>
        </p:txBody>
      </p:sp>
      <p:sp>
        <p:nvSpPr>
          <p:cNvPr id="9" name="Slide Number Placeholder 8">
            <a:extLst>
              <a:ext uri="{FF2B5EF4-FFF2-40B4-BE49-F238E27FC236}">
                <a16:creationId xmlns:a16="http://schemas.microsoft.com/office/drawing/2014/main" id="{21BF1130-5D3E-6547-AAFF-01B439DFF6BB}"/>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658722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036AA-B384-D448-A94F-6D00062DBC1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CC976E-6F7B-2341-9D21-160C6A650506}"/>
              </a:ext>
            </a:extLst>
          </p:cNvPr>
          <p:cNvSpPr>
            <a:spLocks noGrp="1"/>
          </p:cNvSpPr>
          <p:nvPr>
            <p:ph type="dt" sz="half" idx="10"/>
          </p:nvPr>
        </p:nvSpPr>
        <p:spPr/>
        <p:txBody>
          <a:bodyPr/>
          <a:lstStyle/>
          <a:p>
            <a:r>
              <a:rPr lang="en-US"/>
              <a:t>2/13/2018</a:t>
            </a:r>
          </a:p>
        </p:txBody>
      </p:sp>
      <p:sp>
        <p:nvSpPr>
          <p:cNvPr id="4" name="Footer Placeholder 3">
            <a:extLst>
              <a:ext uri="{FF2B5EF4-FFF2-40B4-BE49-F238E27FC236}">
                <a16:creationId xmlns:a16="http://schemas.microsoft.com/office/drawing/2014/main" id="{0D543C8C-ED13-7744-B332-728B36908384}"/>
              </a:ext>
            </a:extLst>
          </p:cNvPr>
          <p:cNvSpPr>
            <a:spLocks noGrp="1"/>
          </p:cNvSpPr>
          <p:nvPr>
            <p:ph type="ftr" sz="quarter" idx="11"/>
          </p:nvPr>
        </p:nvSpPr>
        <p:spPr/>
        <p:txBody>
          <a:bodyPr/>
          <a:lstStyle/>
          <a:p>
            <a:r>
              <a:rPr lang="en-US"/>
              <a:t>PHIL405/505 Philosophy of Lying</a:t>
            </a:r>
          </a:p>
        </p:txBody>
      </p:sp>
      <p:sp>
        <p:nvSpPr>
          <p:cNvPr id="5" name="Slide Number Placeholder 4">
            <a:extLst>
              <a:ext uri="{FF2B5EF4-FFF2-40B4-BE49-F238E27FC236}">
                <a16:creationId xmlns:a16="http://schemas.microsoft.com/office/drawing/2014/main" id="{8A014FAA-B584-4245-A43C-FA8F3468A2B8}"/>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307020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8BDA82-22B1-5540-8F21-A6CBCA87A9BC}"/>
              </a:ext>
            </a:extLst>
          </p:cNvPr>
          <p:cNvSpPr>
            <a:spLocks noGrp="1"/>
          </p:cNvSpPr>
          <p:nvPr>
            <p:ph type="dt" sz="half" idx="10"/>
          </p:nvPr>
        </p:nvSpPr>
        <p:spPr/>
        <p:txBody>
          <a:bodyPr/>
          <a:lstStyle/>
          <a:p>
            <a:r>
              <a:rPr lang="en-US"/>
              <a:t>2/13/2018</a:t>
            </a:r>
          </a:p>
        </p:txBody>
      </p:sp>
      <p:sp>
        <p:nvSpPr>
          <p:cNvPr id="3" name="Footer Placeholder 2">
            <a:extLst>
              <a:ext uri="{FF2B5EF4-FFF2-40B4-BE49-F238E27FC236}">
                <a16:creationId xmlns:a16="http://schemas.microsoft.com/office/drawing/2014/main" id="{76F8453D-58B1-2B41-9744-420F28A2EB2E}"/>
              </a:ext>
            </a:extLst>
          </p:cNvPr>
          <p:cNvSpPr>
            <a:spLocks noGrp="1"/>
          </p:cNvSpPr>
          <p:nvPr>
            <p:ph type="ftr" sz="quarter" idx="11"/>
          </p:nvPr>
        </p:nvSpPr>
        <p:spPr/>
        <p:txBody>
          <a:bodyPr/>
          <a:lstStyle/>
          <a:p>
            <a:r>
              <a:rPr lang="en-US"/>
              <a:t>PHIL405/505 Philosophy of Lying</a:t>
            </a:r>
          </a:p>
        </p:txBody>
      </p:sp>
      <p:sp>
        <p:nvSpPr>
          <p:cNvPr id="4" name="Slide Number Placeholder 3">
            <a:extLst>
              <a:ext uri="{FF2B5EF4-FFF2-40B4-BE49-F238E27FC236}">
                <a16:creationId xmlns:a16="http://schemas.microsoft.com/office/drawing/2014/main" id="{C3300724-0379-FB43-9FC7-734DA0CD75B1}"/>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3274605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39AFC-A631-DB4E-B763-B076DBCC6D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FA61F0B-A6E6-174A-A665-460ECB4774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5DE1A5-0B21-5549-9E26-1789861749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B21B1B0-C07E-2E44-A1BC-5F5E7B0397A1}"/>
              </a:ext>
            </a:extLst>
          </p:cNvPr>
          <p:cNvSpPr>
            <a:spLocks noGrp="1"/>
          </p:cNvSpPr>
          <p:nvPr>
            <p:ph type="dt" sz="half" idx="10"/>
          </p:nvPr>
        </p:nvSpPr>
        <p:spPr/>
        <p:txBody>
          <a:bodyPr/>
          <a:lstStyle/>
          <a:p>
            <a:r>
              <a:rPr lang="en-US"/>
              <a:t>2/13/2018</a:t>
            </a:r>
          </a:p>
        </p:txBody>
      </p:sp>
      <p:sp>
        <p:nvSpPr>
          <p:cNvPr id="6" name="Footer Placeholder 5">
            <a:extLst>
              <a:ext uri="{FF2B5EF4-FFF2-40B4-BE49-F238E27FC236}">
                <a16:creationId xmlns:a16="http://schemas.microsoft.com/office/drawing/2014/main" id="{4FE16EE0-6B68-7E4F-9C56-1EF84F7DD271}"/>
              </a:ext>
            </a:extLst>
          </p:cNvPr>
          <p:cNvSpPr>
            <a:spLocks noGrp="1"/>
          </p:cNvSpPr>
          <p:nvPr>
            <p:ph type="ftr" sz="quarter" idx="11"/>
          </p:nvPr>
        </p:nvSpPr>
        <p:spPr/>
        <p:txBody>
          <a:bodyPr/>
          <a:lstStyle/>
          <a:p>
            <a:r>
              <a:rPr lang="en-US"/>
              <a:t>PHIL405/505 Philosophy of Lying</a:t>
            </a:r>
          </a:p>
        </p:txBody>
      </p:sp>
      <p:sp>
        <p:nvSpPr>
          <p:cNvPr id="7" name="Slide Number Placeholder 6">
            <a:extLst>
              <a:ext uri="{FF2B5EF4-FFF2-40B4-BE49-F238E27FC236}">
                <a16:creationId xmlns:a16="http://schemas.microsoft.com/office/drawing/2014/main" id="{1ECBFE04-3F3C-854E-8854-EDCC5ED5E099}"/>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623784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B1474-EEAE-D048-9796-98F5F63124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16497ED-78A7-C84C-A374-C4DC5D389E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E693D4B-B4C4-9247-91D2-C237F270D0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3D9E171-82A9-AC4C-9051-73321E519DDE}"/>
              </a:ext>
            </a:extLst>
          </p:cNvPr>
          <p:cNvSpPr>
            <a:spLocks noGrp="1"/>
          </p:cNvSpPr>
          <p:nvPr>
            <p:ph type="dt" sz="half" idx="10"/>
          </p:nvPr>
        </p:nvSpPr>
        <p:spPr/>
        <p:txBody>
          <a:bodyPr/>
          <a:lstStyle/>
          <a:p>
            <a:r>
              <a:rPr lang="en-US"/>
              <a:t>2/13/2018</a:t>
            </a:r>
          </a:p>
        </p:txBody>
      </p:sp>
      <p:sp>
        <p:nvSpPr>
          <p:cNvPr id="6" name="Footer Placeholder 5">
            <a:extLst>
              <a:ext uri="{FF2B5EF4-FFF2-40B4-BE49-F238E27FC236}">
                <a16:creationId xmlns:a16="http://schemas.microsoft.com/office/drawing/2014/main" id="{406151FF-F8C5-924A-A27D-C11DA6E485C2}"/>
              </a:ext>
            </a:extLst>
          </p:cNvPr>
          <p:cNvSpPr>
            <a:spLocks noGrp="1"/>
          </p:cNvSpPr>
          <p:nvPr>
            <p:ph type="ftr" sz="quarter" idx="11"/>
          </p:nvPr>
        </p:nvSpPr>
        <p:spPr/>
        <p:txBody>
          <a:bodyPr/>
          <a:lstStyle/>
          <a:p>
            <a:r>
              <a:rPr lang="en-US"/>
              <a:t>PHIL405/505 Philosophy of Lying</a:t>
            </a:r>
          </a:p>
        </p:txBody>
      </p:sp>
      <p:sp>
        <p:nvSpPr>
          <p:cNvPr id="7" name="Slide Number Placeholder 6">
            <a:extLst>
              <a:ext uri="{FF2B5EF4-FFF2-40B4-BE49-F238E27FC236}">
                <a16:creationId xmlns:a16="http://schemas.microsoft.com/office/drawing/2014/main" id="{05EDFC28-EBFD-DC42-BD3E-06743BA78337}"/>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2881955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686AB4-7E36-CF44-8638-FA36DC3C66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3C0D7F8-63D3-A64F-BA61-313E8FADDF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CDDBAC-F291-6948-9B81-5DB9D5FB78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2/13/2018</a:t>
            </a:r>
          </a:p>
        </p:txBody>
      </p:sp>
      <p:sp>
        <p:nvSpPr>
          <p:cNvPr id="5" name="Footer Placeholder 4">
            <a:extLst>
              <a:ext uri="{FF2B5EF4-FFF2-40B4-BE49-F238E27FC236}">
                <a16:creationId xmlns:a16="http://schemas.microsoft.com/office/drawing/2014/main" id="{DA9AE1C9-51B7-264C-894E-42EEAAA633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PHIL405/505 Philosophy of Lying</a:t>
            </a:r>
          </a:p>
        </p:txBody>
      </p:sp>
      <p:sp>
        <p:nvSpPr>
          <p:cNvPr id="6" name="Slide Number Placeholder 5">
            <a:extLst>
              <a:ext uri="{FF2B5EF4-FFF2-40B4-BE49-F238E27FC236}">
                <a16:creationId xmlns:a16="http://schemas.microsoft.com/office/drawing/2014/main" id="{4E201EB0-BC52-1743-AA45-DC6C15D542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88AE48-4289-F646-AE19-6B7EA5D05458}" type="slidenum">
              <a:rPr lang="en-US" smtClean="0"/>
              <a:t>‹#›</a:t>
            </a:fld>
            <a:endParaRPr lang="en-US"/>
          </a:p>
        </p:txBody>
      </p:sp>
    </p:spTree>
    <p:extLst>
      <p:ext uri="{BB962C8B-B14F-4D97-AF65-F5344CB8AC3E}">
        <p14:creationId xmlns:p14="http://schemas.microsoft.com/office/powerpoint/2010/main" val="1374300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7252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6416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1</a:t>
            </a:fld>
            <a:endParaRPr lang="en-US"/>
          </a:p>
        </p:txBody>
      </p:sp>
      <p:sp>
        <p:nvSpPr>
          <p:cNvPr id="6" name="TextBox 5">
            <a:extLst>
              <a:ext uri="{FF2B5EF4-FFF2-40B4-BE49-F238E27FC236}">
                <a16:creationId xmlns:a16="http://schemas.microsoft.com/office/drawing/2014/main" id="{F361EB3D-7722-D34D-B65E-CB842C32C609}"/>
              </a:ext>
            </a:extLst>
          </p:cNvPr>
          <p:cNvSpPr txBox="1"/>
          <p:nvPr/>
        </p:nvSpPr>
        <p:spPr>
          <a:xfrm>
            <a:off x="1573967" y="1798636"/>
            <a:ext cx="6660798" cy="1077218"/>
          </a:xfrm>
          <a:prstGeom prst="rect">
            <a:avLst/>
          </a:prstGeom>
          <a:noFill/>
        </p:spPr>
        <p:txBody>
          <a:bodyPr wrap="none" rtlCol="0">
            <a:spAutoFit/>
          </a:bodyPr>
          <a:lstStyle/>
          <a:p>
            <a:r>
              <a:rPr lang="en-US" sz="3200" b="1" i="1" dirty="0"/>
              <a:t>An Inquiry into the Nature and Causes</a:t>
            </a:r>
          </a:p>
          <a:p>
            <a:r>
              <a:rPr lang="en-US" sz="3200" b="1" i="1" dirty="0"/>
              <a:t>of the Wealth of Nations </a:t>
            </a:r>
            <a:r>
              <a:rPr lang="en-US" sz="3200" b="1" dirty="0"/>
              <a:t>(1776)</a:t>
            </a:r>
          </a:p>
        </p:txBody>
      </p:sp>
      <p:sp>
        <p:nvSpPr>
          <p:cNvPr id="7" name="TextBox 6">
            <a:extLst>
              <a:ext uri="{FF2B5EF4-FFF2-40B4-BE49-F238E27FC236}">
                <a16:creationId xmlns:a16="http://schemas.microsoft.com/office/drawing/2014/main" id="{64B4F219-FA19-754D-A466-76FF4B2A0287}"/>
              </a:ext>
            </a:extLst>
          </p:cNvPr>
          <p:cNvSpPr txBox="1"/>
          <p:nvPr/>
        </p:nvSpPr>
        <p:spPr>
          <a:xfrm>
            <a:off x="1094281" y="3760105"/>
            <a:ext cx="4506170" cy="584775"/>
          </a:xfrm>
          <a:prstGeom prst="rect">
            <a:avLst/>
          </a:prstGeom>
          <a:noFill/>
        </p:spPr>
        <p:txBody>
          <a:bodyPr wrap="none" rtlCol="0">
            <a:spAutoFit/>
          </a:bodyPr>
          <a:lstStyle/>
          <a:p>
            <a:r>
              <a:rPr lang="en-US" sz="3200" dirty="0"/>
              <a:t>Smith asked the question:</a:t>
            </a:r>
          </a:p>
        </p:txBody>
      </p:sp>
      <p:sp>
        <p:nvSpPr>
          <p:cNvPr id="8" name="TextBox 7">
            <a:extLst>
              <a:ext uri="{FF2B5EF4-FFF2-40B4-BE49-F238E27FC236}">
                <a16:creationId xmlns:a16="http://schemas.microsoft.com/office/drawing/2014/main" id="{C7912C09-0B90-EB48-A0B0-C59236EDB577}"/>
              </a:ext>
            </a:extLst>
          </p:cNvPr>
          <p:cNvSpPr txBox="1"/>
          <p:nvPr/>
        </p:nvSpPr>
        <p:spPr>
          <a:xfrm>
            <a:off x="1094281" y="4643723"/>
            <a:ext cx="9488816" cy="584775"/>
          </a:xfrm>
          <a:prstGeom prst="rect">
            <a:avLst/>
          </a:prstGeom>
          <a:noFill/>
        </p:spPr>
        <p:txBody>
          <a:bodyPr wrap="none" rtlCol="0">
            <a:spAutoFit/>
          </a:bodyPr>
          <a:lstStyle/>
          <a:p>
            <a:r>
              <a:rPr lang="en-US" sz="3200" i="1" dirty="0"/>
              <a:t>What is the nature and causes of the wealth of nations?</a:t>
            </a:r>
          </a:p>
        </p:txBody>
      </p:sp>
    </p:spTree>
    <p:extLst>
      <p:ext uri="{BB962C8B-B14F-4D97-AF65-F5344CB8AC3E}">
        <p14:creationId xmlns:p14="http://schemas.microsoft.com/office/powerpoint/2010/main" val="2173094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1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1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1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Commodities and how they are priced </a:t>
            </a:r>
            <a:r>
              <a:rPr lang="en-US" sz="3200" dirty="0"/>
              <a:t>(Chap. 6-7 p.177-)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10</a:t>
            </a:fld>
            <a:endParaRPr lang="en-US"/>
          </a:p>
        </p:txBody>
      </p:sp>
      <p:sp>
        <p:nvSpPr>
          <p:cNvPr id="7" name="TextBox 6">
            <a:extLst>
              <a:ext uri="{FF2B5EF4-FFF2-40B4-BE49-F238E27FC236}">
                <a16:creationId xmlns:a16="http://schemas.microsoft.com/office/drawing/2014/main" id="{53A14C2F-B412-CE45-9F9E-95AE6FDC714C}"/>
              </a:ext>
            </a:extLst>
          </p:cNvPr>
          <p:cNvSpPr txBox="1"/>
          <p:nvPr/>
        </p:nvSpPr>
        <p:spPr>
          <a:xfrm>
            <a:off x="838201" y="2157161"/>
            <a:ext cx="10515600" cy="3170099"/>
          </a:xfrm>
          <a:prstGeom prst="rect">
            <a:avLst/>
          </a:prstGeom>
          <a:noFill/>
        </p:spPr>
        <p:txBody>
          <a:bodyPr wrap="square" rtlCol="0">
            <a:spAutoFit/>
          </a:bodyPr>
          <a:lstStyle/>
          <a:p>
            <a:pPr marL="457200" indent="-457200">
              <a:buFont typeface="Arial" panose="020B0604020202020204" pitchFamily="34" charset="0"/>
              <a:buChar char="•"/>
            </a:pPr>
            <a:r>
              <a:rPr lang="en-US" sz="3200" i="1" dirty="0"/>
              <a:t>“Commodity” –</a:t>
            </a:r>
            <a:r>
              <a:rPr lang="en-US" sz="3200" dirty="0"/>
              <a:t> a basic good (object) used in commerce</a:t>
            </a:r>
          </a:p>
          <a:p>
            <a:endParaRPr lang="en-US" sz="2800" dirty="0"/>
          </a:p>
          <a:p>
            <a:pPr marL="914400" lvl="1" indent="-457200">
              <a:buFont typeface="Arial" panose="020B0604020202020204" pitchFamily="34" charset="0"/>
              <a:buChar char="•"/>
            </a:pPr>
            <a:r>
              <a:rPr lang="en-US" sz="2800" dirty="0"/>
              <a:t>A product of agriculture or mining or a manufactured product.</a:t>
            </a:r>
          </a:p>
          <a:p>
            <a:pPr marL="914400" lvl="1" indent="-457200">
              <a:buFont typeface="Arial" panose="020B0604020202020204" pitchFamily="34" charset="0"/>
              <a:buChar char="•"/>
            </a:pPr>
            <a:endParaRPr lang="en-US" sz="2800" dirty="0"/>
          </a:p>
          <a:p>
            <a:pPr marL="914400" lvl="1" indent="-457200">
              <a:buFont typeface="Arial" panose="020B0604020202020204" pitchFamily="34" charset="0"/>
              <a:buChar char="•"/>
            </a:pPr>
            <a:r>
              <a:rPr lang="en-US" sz="2800" dirty="0"/>
              <a:t>Interchangeable with other goods of the same type.</a:t>
            </a:r>
          </a:p>
          <a:p>
            <a:pPr marL="914400" lvl="1" indent="-457200">
              <a:buFont typeface="Arial" panose="020B0604020202020204" pitchFamily="34" charset="0"/>
              <a:buChar char="•"/>
            </a:pPr>
            <a:endParaRPr lang="en-US" sz="2800" dirty="0"/>
          </a:p>
          <a:p>
            <a:pPr marL="914400" lvl="1" indent="-457200">
              <a:buFont typeface="Arial" panose="020B0604020202020204" pitchFamily="34" charset="0"/>
              <a:buChar char="•"/>
            </a:pPr>
            <a:r>
              <a:rPr lang="en-US" sz="2800" dirty="0"/>
              <a:t>Examples: corn, coal, widgets, CCEs.</a:t>
            </a:r>
          </a:p>
        </p:txBody>
      </p:sp>
    </p:spTree>
    <p:extLst>
      <p:ext uri="{BB962C8B-B14F-4D97-AF65-F5344CB8AC3E}">
        <p14:creationId xmlns:p14="http://schemas.microsoft.com/office/powerpoint/2010/main" val="3809766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1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Commodities and how they are priced </a:t>
            </a:r>
            <a:r>
              <a:rPr lang="en-US" sz="3200" dirty="0"/>
              <a:t>(Chap. 6-7 p.177-)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11</a:t>
            </a:fld>
            <a:endParaRPr lang="en-US"/>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864040"/>
            <a:ext cx="1051560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t>So what does the price of a commodity reflect?</a:t>
            </a:r>
            <a:endParaRPr lang="en-US" sz="3200" b="1" dirty="0"/>
          </a:p>
        </p:txBody>
      </p:sp>
      <p:sp>
        <p:nvSpPr>
          <p:cNvPr id="8" name="Rectangle 7">
            <a:extLst>
              <a:ext uri="{FF2B5EF4-FFF2-40B4-BE49-F238E27FC236}">
                <a16:creationId xmlns:a16="http://schemas.microsoft.com/office/drawing/2014/main" id="{2D24C14A-D2AA-BA45-939D-09C1C5D53C3C}"/>
              </a:ext>
            </a:extLst>
          </p:cNvPr>
          <p:cNvSpPr/>
          <p:nvPr/>
        </p:nvSpPr>
        <p:spPr>
          <a:xfrm>
            <a:off x="838200" y="2489499"/>
            <a:ext cx="10515600" cy="584775"/>
          </a:xfrm>
          <a:prstGeom prst="rect">
            <a:avLst/>
          </a:prstGeom>
        </p:spPr>
        <p:txBody>
          <a:bodyPr wrap="square">
            <a:spAutoFit/>
          </a:bodyPr>
          <a:lstStyle/>
          <a:p>
            <a:pPr marL="914400" lvl="1" indent="-457200">
              <a:buFont typeface="Arial" panose="020B0604020202020204" pitchFamily="34" charset="0"/>
              <a:buChar char="•"/>
            </a:pPr>
            <a:r>
              <a:rPr lang="en-US" sz="3200" u="sng" dirty="0"/>
              <a:t>In a state of nature</a:t>
            </a:r>
            <a:r>
              <a:rPr lang="en-US" sz="3200" dirty="0"/>
              <a:t> (before division of labor):</a:t>
            </a:r>
          </a:p>
        </p:txBody>
      </p:sp>
      <p:sp>
        <p:nvSpPr>
          <p:cNvPr id="9" name="TextBox 8">
            <a:extLst>
              <a:ext uri="{FF2B5EF4-FFF2-40B4-BE49-F238E27FC236}">
                <a16:creationId xmlns:a16="http://schemas.microsoft.com/office/drawing/2014/main" id="{D00F9F1E-1ECA-7443-804B-3FAAD9E99475}"/>
              </a:ext>
            </a:extLst>
          </p:cNvPr>
          <p:cNvSpPr txBox="1"/>
          <p:nvPr/>
        </p:nvSpPr>
        <p:spPr>
          <a:xfrm>
            <a:off x="838200" y="3079744"/>
            <a:ext cx="10372344" cy="3539430"/>
          </a:xfrm>
          <a:prstGeom prst="rect">
            <a:avLst/>
          </a:prstGeom>
          <a:noFill/>
        </p:spPr>
        <p:txBody>
          <a:bodyPr wrap="square" rtlCol="0">
            <a:spAutoFit/>
          </a:bodyPr>
          <a:lstStyle/>
          <a:p>
            <a:pPr marL="1200150" lvl="2" indent="-285750">
              <a:buFont typeface="Arial" panose="020B0604020202020204" pitchFamily="34" charset="0"/>
              <a:buChar char="•"/>
            </a:pPr>
            <a:r>
              <a:rPr lang="en-US" sz="2800" dirty="0"/>
              <a:t>Consider what actually goes into producing a commodity…</a:t>
            </a:r>
          </a:p>
          <a:p>
            <a:pPr marL="1657350" lvl="3" indent="-285750">
              <a:buFont typeface="Arial" panose="020B0604020202020204" pitchFamily="34" charset="0"/>
              <a:buChar char="•"/>
            </a:pPr>
            <a:r>
              <a:rPr lang="en-US" sz="2800" dirty="0"/>
              <a:t>Gathering materials…</a:t>
            </a:r>
          </a:p>
          <a:p>
            <a:pPr marL="1657350" lvl="3" indent="-285750">
              <a:buFont typeface="Arial" panose="020B0604020202020204" pitchFamily="34" charset="0"/>
              <a:buChar char="•"/>
            </a:pPr>
            <a:r>
              <a:rPr lang="en-US" sz="2800" dirty="0"/>
              <a:t>Rendering them for use...</a:t>
            </a:r>
          </a:p>
          <a:p>
            <a:pPr marL="1200150" lvl="2" indent="-285750">
              <a:buFont typeface="Arial" panose="020B0604020202020204" pitchFamily="34" charset="0"/>
              <a:buChar char="•"/>
            </a:pPr>
            <a:r>
              <a:rPr lang="en-US" sz="2800" dirty="0"/>
              <a:t>In other words: </a:t>
            </a:r>
            <a:r>
              <a:rPr lang="en-US" sz="2800" b="1" dirty="0"/>
              <a:t>Labor.</a:t>
            </a:r>
          </a:p>
          <a:p>
            <a:pPr marL="1657350" lvl="3" indent="-285750">
              <a:buFont typeface="Arial" panose="020B0604020202020204" pitchFamily="34" charset="0"/>
              <a:buChar char="•"/>
            </a:pPr>
            <a:r>
              <a:rPr lang="en-US" sz="2800" dirty="0"/>
              <a:t>The price of a commodity comes down to the amount of effort (labor) a person is willing to expend to get it.</a:t>
            </a:r>
          </a:p>
          <a:p>
            <a:pPr marL="1657350" lvl="3" indent="-285750">
              <a:buFont typeface="Arial" panose="020B0604020202020204" pitchFamily="34" charset="0"/>
              <a:buChar char="•"/>
            </a:pPr>
            <a:r>
              <a:rPr lang="en-US" sz="2800" dirty="0"/>
              <a:t>Labor also considers difficulty, skill, and expertise involved.</a:t>
            </a:r>
          </a:p>
          <a:p>
            <a:pPr marL="1657350" lvl="3" indent="-285750">
              <a:buFont typeface="Arial" panose="020B0604020202020204" pitchFamily="34" charset="0"/>
              <a:buChar char="•"/>
            </a:pPr>
            <a:r>
              <a:rPr lang="en-US" sz="2800" dirty="0"/>
              <a:t>All products of labor are owned by the laborer. (A la Locke)</a:t>
            </a:r>
          </a:p>
        </p:txBody>
      </p:sp>
    </p:spTree>
    <p:extLst>
      <p:ext uri="{BB962C8B-B14F-4D97-AF65-F5344CB8AC3E}">
        <p14:creationId xmlns:p14="http://schemas.microsoft.com/office/powerpoint/2010/main" val="678337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1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1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Commodities and how they are priced </a:t>
            </a:r>
            <a:r>
              <a:rPr lang="en-US" sz="3200" dirty="0"/>
              <a:t>(Chap. 6-7 p.177-)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12</a:t>
            </a:fld>
            <a:endParaRPr lang="en-US"/>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864040"/>
            <a:ext cx="1051560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t>So what does the price of a commodity reflect?</a:t>
            </a:r>
            <a:endParaRPr lang="en-US" sz="3200" b="1" dirty="0"/>
          </a:p>
        </p:txBody>
      </p:sp>
      <p:sp>
        <p:nvSpPr>
          <p:cNvPr id="8" name="Rectangle 7">
            <a:extLst>
              <a:ext uri="{FF2B5EF4-FFF2-40B4-BE49-F238E27FC236}">
                <a16:creationId xmlns:a16="http://schemas.microsoft.com/office/drawing/2014/main" id="{2D24C14A-D2AA-BA45-939D-09C1C5D53C3C}"/>
              </a:ext>
            </a:extLst>
          </p:cNvPr>
          <p:cNvSpPr/>
          <p:nvPr/>
        </p:nvSpPr>
        <p:spPr>
          <a:xfrm>
            <a:off x="838200" y="2489499"/>
            <a:ext cx="10515600" cy="584775"/>
          </a:xfrm>
          <a:prstGeom prst="rect">
            <a:avLst/>
          </a:prstGeom>
        </p:spPr>
        <p:txBody>
          <a:bodyPr wrap="square">
            <a:spAutoFit/>
          </a:bodyPr>
          <a:lstStyle/>
          <a:p>
            <a:pPr marL="914400" lvl="1" indent="-457200">
              <a:buFont typeface="Arial" panose="020B0604020202020204" pitchFamily="34" charset="0"/>
              <a:buChar char="•"/>
            </a:pPr>
            <a:r>
              <a:rPr lang="en-US" sz="3200" u="sng" dirty="0"/>
              <a:t>In a state of nature</a:t>
            </a:r>
            <a:r>
              <a:rPr lang="en-US" sz="3200" dirty="0"/>
              <a:t> (before division of labor):</a:t>
            </a:r>
          </a:p>
        </p:txBody>
      </p:sp>
      <p:sp>
        <p:nvSpPr>
          <p:cNvPr id="9" name="TextBox 8">
            <a:extLst>
              <a:ext uri="{FF2B5EF4-FFF2-40B4-BE49-F238E27FC236}">
                <a16:creationId xmlns:a16="http://schemas.microsoft.com/office/drawing/2014/main" id="{D00F9F1E-1ECA-7443-804B-3FAAD9E99475}"/>
              </a:ext>
            </a:extLst>
          </p:cNvPr>
          <p:cNvSpPr txBox="1"/>
          <p:nvPr/>
        </p:nvSpPr>
        <p:spPr>
          <a:xfrm>
            <a:off x="838200" y="3079744"/>
            <a:ext cx="10372344" cy="3539430"/>
          </a:xfrm>
          <a:prstGeom prst="rect">
            <a:avLst/>
          </a:prstGeom>
          <a:noFill/>
        </p:spPr>
        <p:txBody>
          <a:bodyPr wrap="square" rtlCol="0">
            <a:spAutoFit/>
          </a:bodyPr>
          <a:lstStyle/>
          <a:p>
            <a:pPr marL="1200150" lvl="2" indent="-285750">
              <a:buFont typeface="Arial" panose="020B0604020202020204" pitchFamily="34" charset="0"/>
              <a:buChar char="•"/>
            </a:pPr>
            <a:r>
              <a:rPr lang="en-US" sz="2800" i="1" dirty="0"/>
              <a:t>Example: Chocolatier (manufacturer)</a:t>
            </a:r>
          </a:p>
          <a:p>
            <a:pPr marL="1657350" lvl="3" indent="-285750">
              <a:buFont typeface="Arial" panose="020B0604020202020204" pitchFamily="34" charset="0"/>
              <a:buChar char="•"/>
            </a:pPr>
            <a:r>
              <a:rPr lang="en-US" sz="2800" dirty="0"/>
              <a:t>A chocolatier can make 10 Cadbury Crème Eggs in one hour (</a:t>
            </a:r>
            <a:r>
              <a:rPr lang="en-US" sz="2800" i="1" dirty="0"/>
              <a:t>i.e.</a:t>
            </a:r>
            <a:r>
              <a:rPr lang="en-US" sz="2800" dirty="0"/>
              <a:t>, one hour is worth 10 CCEs to him).</a:t>
            </a:r>
          </a:p>
          <a:p>
            <a:pPr marL="1657350" lvl="3" indent="-285750">
              <a:buFont typeface="Arial" panose="020B0604020202020204" pitchFamily="34" charset="0"/>
              <a:buChar char="•"/>
            </a:pPr>
            <a:r>
              <a:rPr lang="en-US" sz="2800" dirty="0"/>
              <a:t>He needs a new pair of work boots.</a:t>
            </a:r>
          </a:p>
          <a:p>
            <a:pPr marL="1657350" lvl="3" indent="-285750">
              <a:buFont typeface="Arial" panose="020B0604020202020204" pitchFamily="34" charset="0"/>
              <a:buChar char="•"/>
            </a:pPr>
            <a:r>
              <a:rPr lang="en-US" sz="2800" dirty="0"/>
              <a:t>If he made his own boots, it would take him 1 hour.</a:t>
            </a:r>
          </a:p>
          <a:p>
            <a:pPr marL="1657350" lvl="3" indent="-285750">
              <a:buFont typeface="Arial" panose="020B0604020202020204" pitchFamily="34" charset="0"/>
              <a:buChar char="•"/>
            </a:pPr>
            <a:r>
              <a:rPr lang="en-US" sz="2800" dirty="0"/>
              <a:t>Therefore, the amount he should be willing to spend to buy a new pair of boots from someone else should not be worth more than 10 CCEs to him.</a:t>
            </a:r>
          </a:p>
        </p:txBody>
      </p:sp>
    </p:spTree>
    <p:extLst>
      <p:ext uri="{BB962C8B-B14F-4D97-AF65-F5344CB8AC3E}">
        <p14:creationId xmlns:p14="http://schemas.microsoft.com/office/powerpoint/2010/main" val="3781643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Commodities and how they are priced </a:t>
            </a:r>
            <a:r>
              <a:rPr lang="en-US" sz="3200" dirty="0"/>
              <a:t>(Chap. 6-7 p.177-)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13</a:t>
            </a:fld>
            <a:endParaRPr lang="en-US"/>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864040"/>
            <a:ext cx="1051560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t>So what does the price of a commodity reflect?</a:t>
            </a:r>
            <a:endParaRPr lang="en-US" sz="3200" b="1" dirty="0"/>
          </a:p>
        </p:txBody>
      </p:sp>
      <p:sp>
        <p:nvSpPr>
          <p:cNvPr id="8" name="Rectangle 7">
            <a:extLst>
              <a:ext uri="{FF2B5EF4-FFF2-40B4-BE49-F238E27FC236}">
                <a16:creationId xmlns:a16="http://schemas.microsoft.com/office/drawing/2014/main" id="{2D24C14A-D2AA-BA45-939D-09C1C5D53C3C}"/>
              </a:ext>
            </a:extLst>
          </p:cNvPr>
          <p:cNvSpPr/>
          <p:nvPr/>
        </p:nvSpPr>
        <p:spPr>
          <a:xfrm>
            <a:off x="838200" y="2489499"/>
            <a:ext cx="10515600" cy="584775"/>
          </a:xfrm>
          <a:prstGeom prst="rect">
            <a:avLst/>
          </a:prstGeom>
        </p:spPr>
        <p:txBody>
          <a:bodyPr wrap="square">
            <a:spAutoFit/>
          </a:bodyPr>
          <a:lstStyle/>
          <a:p>
            <a:pPr marL="914400" lvl="1" indent="-457200">
              <a:buFont typeface="Arial" panose="020B0604020202020204" pitchFamily="34" charset="0"/>
              <a:buChar char="•"/>
            </a:pPr>
            <a:r>
              <a:rPr lang="en-US" sz="3200" u="sng" dirty="0"/>
              <a:t>In a state of nature</a:t>
            </a:r>
            <a:r>
              <a:rPr lang="en-US" sz="3200" dirty="0"/>
              <a:t> (before division of labor):</a:t>
            </a:r>
          </a:p>
        </p:txBody>
      </p:sp>
      <p:sp>
        <p:nvSpPr>
          <p:cNvPr id="9" name="TextBox 8">
            <a:extLst>
              <a:ext uri="{FF2B5EF4-FFF2-40B4-BE49-F238E27FC236}">
                <a16:creationId xmlns:a16="http://schemas.microsoft.com/office/drawing/2014/main" id="{D00F9F1E-1ECA-7443-804B-3FAAD9E99475}"/>
              </a:ext>
            </a:extLst>
          </p:cNvPr>
          <p:cNvSpPr txBox="1"/>
          <p:nvPr/>
        </p:nvSpPr>
        <p:spPr>
          <a:xfrm>
            <a:off x="838200" y="3079744"/>
            <a:ext cx="10372344" cy="3539430"/>
          </a:xfrm>
          <a:prstGeom prst="rect">
            <a:avLst/>
          </a:prstGeom>
          <a:noFill/>
        </p:spPr>
        <p:txBody>
          <a:bodyPr wrap="square" rtlCol="0">
            <a:spAutoFit/>
          </a:bodyPr>
          <a:lstStyle/>
          <a:p>
            <a:pPr marL="1200150" lvl="2" indent="-285750">
              <a:buFont typeface="Arial" panose="020B0604020202020204" pitchFamily="34" charset="0"/>
              <a:buChar char="•"/>
            </a:pPr>
            <a:r>
              <a:rPr lang="en-US" sz="2800" i="1" dirty="0"/>
              <a:t>Example: Builder (laborer)</a:t>
            </a:r>
          </a:p>
          <a:p>
            <a:pPr marL="1657350" lvl="3" indent="-285750">
              <a:buFont typeface="Arial" panose="020B0604020202020204" pitchFamily="34" charset="0"/>
              <a:buChar char="•"/>
            </a:pPr>
            <a:r>
              <a:rPr lang="en-US" sz="2800" dirty="0"/>
              <a:t>A builder can build 1 house in one 10-hour day (</a:t>
            </a:r>
            <a:r>
              <a:rPr lang="en-US" sz="2800" i="1" dirty="0"/>
              <a:t>i.e.</a:t>
            </a:r>
            <a:r>
              <a:rPr lang="en-US" sz="2800" dirty="0"/>
              <a:t>, one hour is worth 1/10 of a house to her).</a:t>
            </a:r>
          </a:p>
          <a:p>
            <a:pPr marL="1657350" lvl="3" indent="-285750">
              <a:buFont typeface="Arial" panose="020B0604020202020204" pitchFamily="34" charset="0"/>
              <a:buChar char="•"/>
            </a:pPr>
            <a:r>
              <a:rPr lang="en-US" sz="2800" dirty="0"/>
              <a:t>She needs a new pair of work boots.</a:t>
            </a:r>
          </a:p>
          <a:p>
            <a:pPr marL="1657350" lvl="3" indent="-285750">
              <a:buFont typeface="Arial" panose="020B0604020202020204" pitchFamily="34" charset="0"/>
              <a:buChar char="•"/>
            </a:pPr>
            <a:r>
              <a:rPr lang="en-US" sz="2800" dirty="0"/>
              <a:t>If she made her own work boots, it would take her 1 hour.</a:t>
            </a:r>
          </a:p>
          <a:p>
            <a:pPr marL="1657350" lvl="3" indent="-285750">
              <a:buFont typeface="Arial" panose="020B0604020202020204" pitchFamily="34" charset="0"/>
              <a:buChar char="•"/>
            </a:pPr>
            <a:r>
              <a:rPr lang="en-US" sz="2800" dirty="0"/>
              <a:t>Therefore, the amount she should be willing to spend to buy a new pair of boots from someone else should not be worth more than 1/10 of a house to her.</a:t>
            </a:r>
          </a:p>
        </p:txBody>
      </p:sp>
    </p:spTree>
    <p:extLst>
      <p:ext uri="{BB962C8B-B14F-4D97-AF65-F5344CB8AC3E}">
        <p14:creationId xmlns:p14="http://schemas.microsoft.com/office/powerpoint/2010/main" val="869867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Commodities and how they are priced </a:t>
            </a:r>
            <a:r>
              <a:rPr lang="en-US" sz="3200" dirty="0"/>
              <a:t>(Chap. 6-7 p.177-)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14</a:t>
            </a:fld>
            <a:endParaRPr lang="en-US"/>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864040"/>
            <a:ext cx="1051560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t>So what does the price of a commodity reflect?</a:t>
            </a:r>
            <a:endParaRPr lang="en-US" sz="3200" b="1" dirty="0"/>
          </a:p>
        </p:txBody>
      </p:sp>
      <p:sp>
        <p:nvSpPr>
          <p:cNvPr id="8" name="Rectangle 7">
            <a:extLst>
              <a:ext uri="{FF2B5EF4-FFF2-40B4-BE49-F238E27FC236}">
                <a16:creationId xmlns:a16="http://schemas.microsoft.com/office/drawing/2014/main" id="{2D24C14A-D2AA-BA45-939D-09C1C5D53C3C}"/>
              </a:ext>
            </a:extLst>
          </p:cNvPr>
          <p:cNvSpPr/>
          <p:nvPr/>
        </p:nvSpPr>
        <p:spPr>
          <a:xfrm>
            <a:off x="838200" y="2489499"/>
            <a:ext cx="10515600" cy="584775"/>
          </a:xfrm>
          <a:prstGeom prst="rect">
            <a:avLst/>
          </a:prstGeom>
        </p:spPr>
        <p:txBody>
          <a:bodyPr wrap="square">
            <a:spAutoFit/>
          </a:bodyPr>
          <a:lstStyle/>
          <a:p>
            <a:pPr marL="914400" lvl="1" indent="-457200">
              <a:buFont typeface="Arial" panose="020B0604020202020204" pitchFamily="34" charset="0"/>
              <a:buChar char="•"/>
            </a:pPr>
            <a:r>
              <a:rPr lang="en-US" sz="3200" u="sng" dirty="0"/>
              <a:t>In a state of nature</a:t>
            </a:r>
            <a:r>
              <a:rPr lang="en-US" sz="3200" dirty="0"/>
              <a:t> (before division of labor):</a:t>
            </a:r>
          </a:p>
        </p:txBody>
      </p:sp>
      <p:sp>
        <p:nvSpPr>
          <p:cNvPr id="9" name="TextBox 8">
            <a:extLst>
              <a:ext uri="{FF2B5EF4-FFF2-40B4-BE49-F238E27FC236}">
                <a16:creationId xmlns:a16="http://schemas.microsoft.com/office/drawing/2014/main" id="{D00F9F1E-1ECA-7443-804B-3FAAD9E99475}"/>
              </a:ext>
            </a:extLst>
          </p:cNvPr>
          <p:cNvSpPr txBox="1"/>
          <p:nvPr/>
        </p:nvSpPr>
        <p:spPr>
          <a:xfrm>
            <a:off x="838200" y="3079744"/>
            <a:ext cx="10372344" cy="1384995"/>
          </a:xfrm>
          <a:prstGeom prst="rect">
            <a:avLst/>
          </a:prstGeom>
          <a:noFill/>
        </p:spPr>
        <p:txBody>
          <a:bodyPr wrap="square" rtlCol="0">
            <a:spAutoFit/>
          </a:bodyPr>
          <a:lstStyle/>
          <a:p>
            <a:pPr marL="1200150" lvl="2" indent="-285750">
              <a:buFont typeface="Arial" panose="020B0604020202020204" pitchFamily="34" charset="0"/>
              <a:buChar char="•"/>
            </a:pPr>
            <a:r>
              <a:rPr lang="en-US" sz="2800" i="1" dirty="0"/>
              <a:t>Example: Chocolatier and Builder exchange (version 1)</a:t>
            </a:r>
          </a:p>
          <a:p>
            <a:pPr marL="1657350" lvl="3" indent="-285750">
              <a:buFont typeface="Arial" panose="020B0604020202020204" pitchFamily="34" charset="0"/>
              <a:buChar char="•"/>
            </a:pPr>
            <a:r>
              <a:rPr lang="en-US" sz="2800" dirty="0"/>
              <a:t>If the chocolatier wanted to hire the builder to build him a house, how much would it be worth to him?</a:t>
            </a:r>
          </a:p>
        </p:txBody>
      </p:sp>
      <p:sp>
        <p:nvSpPr>
          <p:cNvPr id="6" name="Rectangle 5">
            <a:extLst>
              <a:ext uri="{FF2B5EF4-FFF2-40B4-BE49-F238E27FC236}">
                <a16:creationId xmlns:a16="http://schemas.microsoft.com/office/drawing/2014/main" id="{873BCE79-817A-8649-AF06-21E6378D5D3A}"/>
              </a:ext>
            </a:extLst>
          </p:cNvPr>
          <p:cNvSpPr/>
          <p:nvPr/>
        </p:nvSpPr>
        <p:spPr>
          <a:xfrm>
            <a:off x="838200" y="4442665"/>
            <a:ext cx="10515600" cy="2246769"/>
          </a:xfrm>
          <a:prstGeom prst="rect">
            <a:avLst/>
          </a:prstGeom>
        </p:spPr>
        <p:txBody>
          <a:bodyPr wrap="square">
            <a:spAutoFit/>
          </a:bodyPr>
          <a:lstStyle/>
          <a:p>
            <a:pPr marL="2114550" lvl="4" indent="-285750">
              <a:buFont typeface="Arial" panose="020B0604020202020204" pitchFamily="34" charset="0"/>
              <a:buChar char="•"/>
            </a:pPr>
            <a:r>
              <a:rPr lang="en-US" sz="2800" i="1" dirty="0"/>
              <a:t>About the exchange of labor:</a:t>
            </a:r>
          </a:p>
          <a:p>
            <a:pPr marL="2571750" lvl="5" indent="-285750">
              <a:buFont typeface="Arial" panose="020B0604020202020204" pitchFamily="34" charset="0"/>
              <a:buChar char="•"/>
            </a:pPr>
            <a:r>
              <a:rPr lang="en-US" sz="2800" dirty="0"/>
              <a:t>The builder can build 1 house in 10 hours.</a:t>
            </a:r>
          </a:p>
          <a:p>
            <a:pPr marL="2571750" lvl="5" indent="-285750">
              <a:buFont typeface="Arial" panose="020B0604020202020204" pitchFamily="34" charset="0"/>
              <a:buChar char="•"/>
            </a:pPr>
            <a:r>
              <a:rPr lang="en-US" sz="2800" dirty="0"/>
              <a:t>In 10 hours, the chocolatier can make 100 CCEs.</a:t>
            </a:r>
          </a:p>
          <a:p>
            <a:pPr marL="2571750" lvl="5" indent="-285750">
              <a:buFont typeface="Arial" panose="020B0604020202020204" pitchFamily="34" charset="0"/>
              <a:buChar char="•"/>
            </a:pPr>
            <a:r>
              <a:rPr lang="en-US" sz="2800" dirty="0"/>
              <a:t>To the chocolatier, a house is worth no more than 100 CCEs. (10 hours = 10 hours)</a:t>
            </a:r>
          </a:p>
        </p:txBody>
      </p:sp>
    </p:spTree>
    <p:extLst>
      <p:ext uri="{BB962C8B-B14F-4D97-AF65-F5344CB8AC3E}">
        <p14:creationId xmlns:p14="http://schemas.microsoft.com/office/powerpoint/2010/main" val="3809592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1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1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Commodities and how they are priced </a:t>
            </a:r>
            <a:r>
              <a:rPr lang="en-US" sz="3200" dirty="0"/>
              <a:t>(Chap. 6-7 p.177-)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15</a:t>
            </a:fld>
            <a:endParaRPr lang="en-US"/>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864040"/>
            <a:ext cx="1051560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t>So what does the price of a commodity reflect?</a:t>
            </a:r>
            <a:endParaRPr lang="en-US" sz="3200" b="1" dirty="0"/>
          </a:p>
        </p:txBody>
      </p:sp>
      <p:sp>
        <p:nvSpPr>
          <p:cNvPr id="8" name="Rectangle 7">
            <a:extLst>
              <a:ext uri="{FF2B5EF4-FFF2-40B4-BE49-F238E27FC236}">
                <a16:creationId xmlns:a16="http://schemas.microsoft.com/office/drawing/2014/main" id="{2D24C14A-D2AA-BA45-939D-09C1C5D53C3C}"/>
              </a:ext>
            </a:extLst>
          </p:cNvPr>
          <p:cNvSpPr/>
          <p:nvPr/>
        </p:nvSpPr>
        <p:spPr>
          <a:xfrm>
            <a:off x="838200" y="2489499"/>
            <a:ext cx="10515600" cy="584775"/>
          </a:xfrm>
          <a:prstGeom prst="rect">
            <a:avLst/>
          </a:prstGeom>
        </p:spPr>
        <p:txBody>
          <a:bodyPr wrap="square">
            <a:spAutoFit/>
          </a:bodyPr>
          <a:lstStyle/>
          <a:p>
            <a:pPr marL="914400" lvl="1" indent="-457200">
              <a:buFont typeface="Arial" panose="020B0604020202020204" pitchFamily="34" charset="0"/>
              <a:buChar char="•"/>
            </a:pPr>
            <a:r>
              <a:rPr lang="en-US" sz="3200" u="sng" dirty="0"/>
              <a:t>In a state of nature</a:t>
            </a:r>
            <a:r>
              <a:rPr lang="en-US" sz="3200" dirty="0"/>
              <a:t> (before division of labor):</a:t>
            </a:r>
          </a:p>
        </p:txBody>
      </p:sp>
      <p:sp>
        <p:nvSpPr>
          <p:cNvPr id="9" name="TextBox 8">
            <a:extLst>
              <a:ext uri="{FF2B5EF4-FFF2-40B4-BE49-F238E27FC236}">
                <a16:creationId xmlns:a16="http://schemas.microsoft.com/office/drawing/2014/main" id="{D00F9F1E-1ECA-7443-804B-3FAAD9E99475}"/>
              </a:ext>
            </a:extLst>
          </p:cNvPr>
          <p:cNvSpPr txBox="1"/>
          <p:nvPr/>
        </p:nvSpPr>
        <p:spPr>
          <a:xfrm>
            <a:off x="838200" y="3079744"/>
            <a:ext cx="10372344" cy="1384995"/>
          </a:xfrm>
          <a:prstGeom prst="rect">
            <a:avLst/>
          </a:prstGeom>
          <a:noFill/>
        </p:spPr>
        <p:txBody>
          <a:bodyPr wrap="square" rtlCol="0">
            <a:spAutoFit/>
          </a:bodyPr>
          <a:lstStyle/>
          <a:p>
            <a:pPr marL="1200150" lvl="2" indent="-285750">
              <a:buFont typeface="Arial" panose="020B0604020202020204" pitchFamily="34" charset="0"/>
              <a:buChar char="•"/>
            </a:pPr>
            <a:r>
              <a:rPr lang="en-US" sz="2800" i="1" dirty="0"/>
              <a:t>Example: Chocolatier and Builder exchange (version 2)</a:t>
            </a:r>
          </a:p>
          <a:p>
            <a:pPr marL="1657350" lvl="3" indent="-285750">
              <a:buFont typeface="Arial" panose="020B0604020202020204" pitchFamily="34" charset="0"/>
              <a:buChar char="•"/>
            </a:pPr>
            <a:r>
              <a:rPr lang="en-US" sz="2800" dirty="0"/>
              <a:t>If the builder wanted to buy 50 CCEs, how much would it be worth to her?</a:t>
            </a:r>
          </a:p>
        </p:txBody>
      </p:sp>
      <p:sp>
        <p:nvSpPr>
          <p:cNvPr id="6" name="Rectangle 5">
            <a:extLst>
              <a:ext uri="{FF2B5EF4-FFF2-40B4-BE49-F238E27FC236}">
                <a16:creationId xmlns:a16="http://schemas.microsoft.com/office/drawing/2014/main" id="{873BCE79-817A-8649-AF06-21E6378D5D3A}"/>
              </a:ext>
            </a:extLst>
          </p:cNvPr>
          <p:cNvSpPr/>
          <p:nvPr/>
        </p:nvSpPr>
        <p:spPr>
          <a:xfrm>
            <a:off x="838200" y="4442665"/>
            <a:ext cx="10515600" cy="2246769"/>
          </a:xfrm>
          <a:prstGeom prst="rect">
            <a:avLst/>
          </a:prstGeom>
        </p:spPr>
        <p:txBody>
          <a:bodyPr wrap="square">
            <a:spAutoFit/>
          </a:bodyPr>
          <a:lstStyle/>
          <a:p>
            <a:pPr marL="2114550" lvl="4" indent="-285750">
              <a:buFont typeface="Arial" panose="020B0604020202020204" pitchFamily="34" charset="0"/>
              <a:buChar char="•"/>
            </a:pPr>
            <a:r>
              <a:rPr lang="en-US" sz="2800" i="1" dirty="0"/>
              <a:t>About the exchange of labor:</a:t>
            </a:r>
          </a:p>
          <a:p>
            <a:pPr marL="2571750" lvl="5" indent="-285750">
              <a:buFont typeface="Arial" panose="020B0604020202020204" pitchFamily="34" charset="0"/>
              <a:buChar char="•"/>
            </a:pPr>
            <a:r>
              <a:rPr lang="en-US" sz="2800" dirty="0"/>
              <a:t>The chocolatier can make 50 CCEs in 5 hours.</a:t>
            </a:r>
          </a:p>
          <a:p>
            <a:pPr marL="2571750" lvl="5" indent="-285750">
              <a:buFont typeface="Arial" panose="020B0604020202020204" pitchFamily="34" charset="0"/>
              <a:buChar char="•"/>
            </a:pPr>
            <a:r>
              <a:rPr lang="en-US" sz="2800" dirty="0"/>
              <a:t>In 5 hours, the builder can build 5/10 of a house.</a:t>
            </a:r>
          </a:p>
          <a:p>
            <a:pPr marL="2571750" lvl="5" indent="-285750">
              <a:buFont typeface="Arial" panose="020B0604020202020204" pitchFamily="34" charset="0"/>
              <a:buChar char="•"/>
            </a:pPr>
            <a:r>
              <a:rPr lang="en-US" sz="2800" dirty="0"/>
              <a:t>To the builder, 50 CCEs are worth no more than 1/2 of a house. (5 hours = 5 hours)</a:t>
            </a:r>
          </a:p>
        </p:txBody>
      </p:sp>
    </p:spTree>
    <p:extLst>
      <p:ext uri="{BB962C8B-B14F-4D97-AF65-F5344CB8AC3E}">
        <p14:creationId xmlns:p14="http://schemas.microsoft.com/office/powerpoint/2010/main" val="1841503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1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1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Commodities and how they are priced </a:t>
            </a:r>
            <a:r>
              <a:rPr lang="en-US" sz="3200" dirty="0"/>
              <a:t>(Chap. 6-7 p.177-)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16</a:t>
            </a:fld>
            <a:endParaRPr lang="en-US"/>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864040"/>
            <a:ext cx="1051560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t>So what does the price of a commodity reflect?</a:t>
            </a:r>
            <a:endParaRPr lang="en-US" sz="3200" b="1" dirty="0"/>
          </a:p>
        </p:txBody>
      </p:sp>
      <p:sp>
        <p:nvSpPr>
          <p:cNvPr id="8" name="Rectangle 7">
            <a:extLst>
              <a:ext uri="{FF2B5EF4-FFF2-40B4-BE49-F238E27FC236}">
                <a16:creationId xmlns:a16="http://schemas.microsoft.com/office/drawing/2014/main" id="{2D24C14A-D2AA-BA45-939D-09C1C5D53C3C}"/>
              </a:ext>
            </a:extLst>
          </p:cNvPr>
          <p:cNvSpPr/>
          <p:nvPr/>
        </p:nvSpPr>
        <p:spPr>
          <a:xfrm>
            <a:off x="838200" y="2489499"/>
            <a:ext cx="10515600" cy="584775"/>
          </a:xfrm>
          <a:prstGeom prst="rect">
            <a:avLst/>
          </a:prstGeom>
        </p:spPr>
        <p:txBody>
          <a:bodyPr wrap="square">
            <a:spAutoFit/>
          </a:bodyPr>
          <a:lstStyle/>
          <a:p>
            <a:pPr marL="914400" lvl="1" indent="-457200">
              <a:buFont typeface="Arial" panose="020B0604020202020204" pitchFamily="34" charset="0"/>
              <a:buChar char="•"/>
            </a:pPr>
            <a:r>
              <a:rPr lang="en-US" sz="3200" u="sng" dirty="0"/>
              <a:t>In a state of nature</a:t>
            </a:r>
            <a:r>
              <a:rPr lang="en-US" sz="3200" dirty="0"/>
              <a:t> (before division of labor):</a:t>
            </a:r>
          </a:p>
        </p:txBody>
      </p:sp>
      <p:sp>
        <p:nvSpPr>
          <p:cNvPr id="9" name="TextBox 8">
            <a:extLst>
              <a:ext uri="{FF2B5EF4-FFF2-40B4-BE49-F238E27FC236}">
                <a16:creationId xmlns:a16="http://schemas.microsoft.com/office/drawing/2014/main" id="{D00F9F1E-1ECA-7443-804B-3FAAD9E99475}"/>
              </a:ext>
            </a:extLst>
          </p:cNvPr>
          <p:cNvSpPr txBox="1"/>
          <p:nvPr/>
        </p:nvSpPr>
        <p:spPr>
          <a:xfrm>
            <a:off x="838200" y="3194833"/>
            <a:ext cx="10372344" cy="3108543"/>
          </a:xfrm>
          <a:prstGeom prst="rect">
            <a:avLst/>
          </a:prstGeom>
          <a:noFill/>
        </p:spPr>
        <p:txBody>
          <a:bodyPr wrap="square" rtlCol="0">
            <a:spAutoFit/>
          </a:bodyPr>
          <a:lstStyle/>
          <a:p>
            <a:pPr marL="1200150" lvl="2" indent="-285750">
              <a:buFont typeface="Arial" panose="020B0604020202020204" pitchFamily="34" charset="0"/>
              <a:buChar char="•"/>
            </a:pPr>
            <a:r>
              <a:rPr lang="en-US" sz="2800" dirty="0"/>
              <a:t>Point: everything can be valued in terms of labor!</a:t>
            </a:r>
          </a:p>
          <a:p>
            <a:pPr marL="1200150" lvl="2" indent="-285750">
              <a:buFont typeface="Arial" panose="020B0604020202020204" pitchFamily="34" charset="0"/>
              <a:buChar char="•"/>
            </a:pPr>
            <a:r>
              <a:rPr lang="en-US" sz="2800" dirty="0"/>
              <a:t>Note the concept of labor also must consider the difficulty, skill, and expertise involved in that labor. (One CCE is worth more hours of labor to the builder than to the chocolatier.)</a:t>
            </a:r>
          </a:p>
          <a:p>
            <a:pPr marL="2114550" lvl="4" indent="-285750">
              <a:buFont typeface="Arial" panose="020B0604020202020204" pitchFamily="34" charset="0"/>
              <a:buChar char="•"/>
            </a:pPr>
            <a:r>
              <a:rPr lang="en-US" sz="2800" dirty="0"/>
              <a:t>Of course, this makes it difficult to measure.</a:t>
            </a:r>
          </a:p>
          <a:p>
            <a:pPr marL="2571750" lvl="5" indent="-285750">
              <a:buFont typeface="Arial" panose="020B0604020202020204" pitchFamily="34" charset="0"/>
              <a:buChar char="•"/>
            </a:pPr>
            <a:r>
              <a:rPr lang="en-US" sz="2800" dirty="0"/>
              <a:t>So how do we measure it?</a:t>
            </a:r>
          </a:p>
          <a:p>
            <a:pPr marL="3028950" lvl="6" indent="-285750">
              <a:buFont typeface="Arial" panose="020B0604020202020204" pitchFamily="34" charset="0"/>
              <a:buChar char="•"/>
            </a:pPr>
            <a:r>
              <a:rPr lang="en-US" sz="2800" dirty="0"/>
              <a:t>We let the market decide! </a:t>
            </a:r>
          </a:p>
        </p:txBody>
      </p:sp>
    </p:spTree>
    <p:extLst>
      <p:ext uri="{BB962C8B-B14F-4D97-AF65-F5344CB8AC3E}">
        <p14:creationId xmlns:p14="http://schemas.microsoft.com/office/powerpoint/2010/main" val="38088403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Commodities and how they are priced </a:t>
            </a:r>
            <a:r>
              <a:rPr lang="en-US" sz="3200" dirty="0"/>
              <a:t>(Chap. 6-7 p.177-)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17</a:t>
            </a:fld>
            <a:endParaRPr lang="en-US"/>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846326"/>
            <a:ext cx="1051560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t>So what does the price of a commodity reflect?</a:t>
            </a:r>
            <a:endParaRPr lang="en-US" sz="3200" b="1" dirty="0"/>
          </a:p>
        </p:txBody>
      </p:sp>
      <p:sp>
        <p:nvSpPr>
          <p:cNvPr id="8" name="Rectangle 7">
            <a:extLst>
              <a:ext uri="{FF2B5EF4-FFF2-40B4-BE49-F238E27FC236}">
                <a16:creationId xmlns:a16="http://schemas.microsoft.com/office/drawing/2014/main" id="{2D24C14A-D2AA-BA45-939D-09C1C5D53C3C}"/>
              </a:ext>
            </a:extLst>
          </p:cNvPr>
          <p:cNvSpPr/>
          <p:nvPr/>
        </p:nvSpPr>
        <p:spPr>
          <a:xfrm>
            <a:off x="838200" y="2454071"/>
            <a:ext cx="10515600" cy="584775"/>
          </a:xfrm>
          <a:prstGeom prst="rect">
            <a:avLst/>
          </a:prstGeom>
        </p:spPr>
        <p:txBody>
          <a:bodyPr wrap="square">
            <a:spAutoFit/>
          </a:bodyPr>
          <a:lstStyle/>
          <a:p>
            <a:pPr marL="914400" lvl="1" indent="-457200">
              <a:buFont typeface="Arial" panose="020B0604020202020204" pitchFamily="34" charset="0"/>
              <a:buChar char="•"/>
            </a:pPr>
            <a:r>
              <a:rPr lang="en-US" sz="3200" u="sng" dirty="0"/>
              <a:t>In our current state</a:t>
            </a:r>
            <a:r>
              <a:rPr lang="en-US" sz="3200" dirty="0"/>
              <a:t> (with division of labor):</a:t>
            </a:r>
          </a:p>
        </p:txBody>
      </p:sp>
      <p:sp>
        <p:nvSpPr>
          <p:cNvPr id="9" name="TextBox 8">
            <a:extLst>
              <a:ext uri="{FF2B5EF4-FFF2-40B4-BE49-F238E27FC236}">
                <a16:creationId xmlns:a16="http://schemas.microsoft.com/office/drawing/2014/main" id="{D00F9F1E-1ECA-7443-804B-3FAAD9E99475}"/>
              </a:ext>
            </a:extLst>
          </p:cNvPr>
          <p:cNvSpPr txBox="1"/>
          <p:nvPr/>
        </p:nvSpPr>
        <p:spPr>
          <a:xfrm>
            <a:off x="838200" y="3238653"/>
            <a:ext cx="10372344" cy="3108543"/>
          </a:xfrm>
          <a:prstGeom prst="rect">
            <a:avLst/>
          </a:prstGeom>
          <a:noFill/>
        </p:spPr>
        <p:txBody>
          <a:bodyPr wrap="square" rtlCol="0">
            <a:spAutoFit/>
          </a:bodyPr>
          <a:lstStyle/>
          <a:p>
            <a:pPr marL="1200150" lvl="2" indent="-285750">
              <a:buFont typeface="Arial" panose="020B0604020202020204" pitchFamily="34" charset="0"/>
              <a:buChar char="•"/>
            </a:pPr>
            <a:r>
              <a:rPr lang="en-US" sz="2800" dirty="0"/>
              <a:t>Everything is still ultimately valued in terms of labor.</a:t>
            </a:r>
          </a:p>
          <a:p>
            <a:pPr marL="1200150" lvl="2" indent="-285750">
              <a:buFont typeface="Arial" panose="020B0604020202020204" pitchFamily="34" charset="0"/>
              <a:buChar char="•"/>
            </a:pPr>
            <a:endParaRPr lang="en-US" sz="2800" dirty="0"/>
          </a:p>
          <a:p>
            <a:pPr marL="1200150" lvl="2" indent="-285750">
              <a:buFont typeface="Arial" panose="020B0604020202020204" pitchFamily="34" charset="0"/>
              <a:buChar char="•"/>
            </a:pPr>
            <a:r>
              <a:rPr lang="en-US" sz="2800" dirty="0"/>
              <a:t>But when labor is divided, people do different things:</a:t>
            </a:r>
          </a:p>
          <a:p>
            <a:pPr marL="1657350" lvl="3" indent="-285750">
              <a:buFont typeface="Arial" panose="020B0604020202020204" pitchFamily="34" charset="0"/>
              <a:buChar char="•"/>
            </a:pPr>
            <a:r>
              <a:rPr lang="en-US" sz="2800" b="1" dirty="0"/>
              <a:t>Land owners </a:t>
            </a:r>
            <a:r>
              <a:rPr lang="en-US" sz="2800" dirty="0"/>
              <a:t>(people who own land).</a:t>
            </a:r>
          </a:p>
          <a:p>
            <a:pPr marL="1657350" lvl="3" indent="-285750">
              <a:buFont typeface="Arial" panose="020B0604020202020204" pitchFamily="34" charset="0"/>
              <a:buChar char="•"/>
            </a:pPr>
            <a:r>
              <a:rPr lang="en-US" sz="2800" b="1" dirty="0"/>
              <a:t>Owners of stock or capital </a:t>
            </a:r>
            <a:r>
              <a:rPr lang="en-US" sz="2800" dirty="0"/>
              <a:t>(people who have accumulated things of value like machines, tools, money).</a:t>
            </a:r>
          </a:p>
          <a:p>
            <a:pPr marL="1657350" lvl="3" indent="-285750">
              <a:buFont typeface="Arial" panose="020B0604020202020204" pitchFamily="34" charset="0"/>
              <a:buChar char="•"/>
            </a:pPr>
            <a:r>
              <a:rPr lang="en-US" sz="2800" b="1" dirty="0"/>
              <a:t>Workers </a:t>
            </a:r>
            <a:r>
              <a:rPr lang="en-US" sz="2800" dirty="0"/>
              <a:t>(people who produce things with land or capital).</a:t>
            </a:r>
          </a:p>
        </p:txBody>
      </p:sp>
    </p:spTree>
    <p:extLst>
      <p:ext uri="{BB962C8B-B14F-4D97-AF65-F5344CB8AC3E}">
        <p14:creationId xmlns:p14="http://schemas.microsoft.com/office/powerpoint/2010/main" val="168600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1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Commodities and how they are priced </a:t>
            </a:r>
            <a:r>
              <a:rPr lang="en-US" sz="3200" dirty="0"/>
              <a:t>(Chap. 6-7 p.177-)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18</a:t>
            </a:fld>
            <a:endParaRPr lang="en-US"/>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846326"/>
            <a:ext cx="1051560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t>So what does the price of a commodity reflect?</a:t>
            </a:r>
            <a:endParaRPr lang="en-US" sz="3200" b="1" dirty="0"/>
          </a:p>
        </p:txBody>
      </p:sp>
      <p:sp>
        <p:nvSpPr>
          <p:cNvPr id="8" name="Rectangle 7">
            <a:extLst>
              <a:ext uri="{FF2B5EF4-FFF2-40B4-BE49-F238E27FC236}">
                <a16:creationId xmlns:a16="http://schemas.microsoft.com/office/drawing/2014/main" id="{2D24C14A-D2AA-BA45-939D-09C1C5D53C3C}"/>
              </a:ext>
            </a:extLst>
          </p:cNvPr>
          <p:cNvSpPr/>
          <p:nvPr/>
        </p:nvSpPr>
        <p:spPr>
          <a:xfrm>
            <a:off x="838200" y="2454071"/>
            <a:ext cx="10515600" cy="584775"/>
          </a:xfrm>
          <a:prstGeom prst="rect">
            <a:avLst/>
          </a:prstGeom>
        </p:spPr>
        <p:txBody>
          <a:bodyPr wrap="square">
            <a:spAutoFit/>
          </a:bodyPr>
          <a:lstStyle/>
          <a:p>
            <a:pPr marL="914400" lvl="1" indent="-457200">
              <a:buFont typeface="Arial" panose="020B0604020202020204" pitchFamily="34" charset="0"/>
              <a:buChar char="•"/>
            </a:pPr>
            <a:r>
              <a:rPr lang="en-US" sz="3200" u="sng" dirty="0"/>
              <a:t>In our current state</a:t>
            </a:r>
            <a:r>
              <a:rPr lang="en-US" sz="3200" dirty="0"/>
              <a:t> (with division of labor):</a:t>
            </a:r>
          </a:p>
        </p:txBody>
      </p:sp>
      <p:sp>
        <p:nvSpPr>
          <p:cNvPr id="9" name="TextBox 8">
            <a:extLst>
              <a:ext uri="{FF2B5EF4-FFF2-40B4-BE49-F238E27FC236}">
                <a16:creationId xmlns:a16="http://schemas.microsoft.com/office/drawing/2014/main" id="{D00F9F1E-1ECA-7443-804B-3FAAD9E99475}"/>
              </a:ext>
            </a:extLst>
          </p:cNvPr>
          <p:cNvSpPr txBox="1"/>
          <p:nvPr/>
        </p:nvSpPr>
        <p:spPr>
          <a:xfrm>
            <a:off x="838200" y="3222611"/>
            <a:ext cx="10372344" cy="3108543"/>
          </a:xfrm>
          <a:prstGeom prst="rect">
            <a:avLst/>
          </a:prstGeom>
          <a:noFill/>
        </p:spPr>
        <p:txBody>
          <a:bodyPr wrap="square" rtlCol="0">
            <a:spAutoFit/>
          </a:bodyPr>
          <a:lstStyle/>
          <a:p>
            <a:pPr marL="1200150" lvl="2" indent="-285750">
              <a:buFont typeface="Arial" panose="020B0604020202020204" pitchFamily="34" charset="0"/>
              <a:buChar char="•"/>
            </a:pPr>
            <a:r>
              <a:rPr lang="en-US" sz="2800" dirty="0"/>
              <a:t>How compensation is distributed:</a:t>
            </a:r>
          </a:p>
          <a:p>
            <a:pPr lvl="2"/>
            <a:endParaRPr lang="en-US" sz="2800" dirty="0"/>
          </a:p>
          <a:p>
            <a:pPr marL="1657350" lvl="3" indent="-285750">
              <a:buFont typeface="Arial" panose="020B0604020202020204" pitchFamily="34" charset="0"/>
              <a:buChar char="•"/>
            </a:pPr>
            <a:r>
              <a:rPr lang="en-US" sz="2800" b="1" dirty="0"/>
              <a:t>Rent</a:t>
            </a:r>
            <a:r>
              <a:rPr lang="en-US" sz="2800" dirty="0"/>
              <a:t>: paid to </a:t>
            </a:r>
            <a:r>
              <a:rPr lang="en-US" sz="2800" b="1" dirty="0"/>
              <a:t>land owners </a:t>
            </a:r>
            <a:r>
              <a:rPr lang="en-US" sz="2800" dirty="0"/>
              <a:t>for use of their land.</a:t>
            </a:r>
          </a:p>
          <a:p>
            <a:pPr marL="1657350" lvl="3" indent="-285750">
              <a:buFont typeface="Arial" panose="020B0604020202020204" pitchFamily="34" charset="0"/>
              <a:buChar char="•"/>
            </a:pPr>
            <a:r>
              <a:rPr lang="en-US" sz="2800" b="1" dirty="0"/>
              <a:t>Profit</a:t>
            </a:r>
            <a:r>
              <a:rPr lang="en-US" sz="2800" dirty="0"/>
              <a:t>: paid to </a:t>
            </a:r>
            <a:r>
              <a:rPr lang="en-US" sz="2800" b="1" dirty="0"/>
              <a:t>owners of stock or capital </a:t>
            </a:r>
            <a:r>
              <a:rPr lang="en-US" sz="2800" dirty="0"/>
              <a:t>for the use of their things of value (i.e., a return on their investment).</a:t>
            </a:r>
          </a:p>
          <a:p>
            <a:pPr marL="1657350" lvl="3" indent="-285750">
              <a:buFont typeface="Arial" panose="020B0604020202020204" pitchFamily="34" charset="0"/>
              <a:buChar char="•"/>
            </a:pPr>
            <a:r>
              <a:rPr lang="en-US" sz="2800" b="1" dirty="0"/>
              <a:t>Wages</a:t>
            </a:r>
            <a:r>
              <a:rPr lang="en-US" sz="2800" dirty="0"/>
              <a:t>: paid to </a:t>
            </a:r>
            <a:r>
              <a:rPr lang="en-US" sz="2800" b="1" dirty="0"/>
              <a:t>workers</a:t>
            </a:r>
            <a:r>
              <a:rPr lang="en-US" sz="2800" dirty="0"/>
              <a:t> for their work</a:t>
            </a:r>
          </a:p>
          <a:p>
            <a:pPr marL="1200150" lvl="2" indent="-285750">
              <a:buFont typeface="Arial" panose="020B0604020202020204" pitchFamily="34" charset="0"/>
              <a:buChar char="•"/>
            </a:pPr>
            <a:endParaRPr lang="en-US" sz="2800" dirty="0"/>
          </a:p>
        </p:txBody>
      </p:sp>
    </p:spTree>
    <p:extLst>
      <p:ext uri="{BB962C8B-B14F-4D97-AF65-F5344CB8AC3E}">
        <p14:creationId xmlns:p14="http://schemas.microsoft.com/office/powerpoint/2010/main" val="42482900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Commodities and how they are priced </a:t>
            </a:r>
            <a:r>
              <a:rPr lang="en-US" sz="3200" dirty="0"/>
              <a:t>(Chap. 6-7 p.177-)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19</a:t>
            </a:fld>
            <a:endParaRPr lang="en-US"/>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846326"/>
            <a:ext cx="1051560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t>So how are the prices of commodities determined?</a:t>
            </a:r>
            <a:endParaRPr lang="en-US" sz="3200" b="1" dirty="0"/>
          </a:p>
        </p:txBody>
      </p:sp>
      <p:sp>
        <p:nvSpPr>
          <p:cNvPr id="8" name="Rectangle 7">
            <a:extLst>
              <a:ext uri="{FF2B5EF4-FFF2-40B4-BE49-F238E27FC236}">
                <a16:creationId xmlns:a16="http://schemas.microsoft.com/office/drawing/2014/main" id="{2D24C14A-D2AA-BA45-939D-09C1C5D53C3C}"/>
              </a:ext>
            </a:extLst>
          </p:cNvPr>
          <p:cNvSpPr/>
          <p:nvPr/>
        </p:nvSpPr>
        <p:spPr>
          <a:xfrm>
            <a:off x="838200" y="2454071"/>
            <a:ext cx="10515600" cy="1077218"/>
          </a:xfrm>
          <a:prstGeom prst="rect">
            <a:avLst/>
          </a:prstGeom>
        </p:spPr>
        <p:txBody>
          <a:bodyPr wrap="square">
            <a:spAutoFit/>
          </a:bodyPr>
          <a:lstStyle/>
          <a:p>
            <a:pPr marL="914400" lvl="1" indent="-457200">
              <a:buFont typeface="Arial" panose="020B0604020202020204" pitchFamily="34" charset="0"/>
              <a:buChar char="•"/>
            </a:pPr>
            <a:r>
              <a:rPr lang="en-US" sz="3200" b="1" dirty="0"/>
              <a:t>Natural price</a:t>
            </a:r>
            <a:r>
              <a:rPr lang="en-US" sz="3200" dirty="0"/>
              <a:t> of a commodity</a:t>
            </a:r>
          </a:p>
          <a:p>
            <a:pPr marL="914400" lvl="1" indent="-457200">
              <a:buFont typeface="Arial" panose="020B0604020202020204" pitchFamily="34" charset="0"/>
              <a:buChar char="•"/>
            </a:pPr>
            <a:r>
              <a:rPr lang="en-US" sz="3200" b="1" dirty="0"/>
              <a:t>Market price</a:t>
            </a:r>
            <a:r>
              <a:rPr lang="en-US" sz="3200" dirty="0"/>
              <a:t> of a commodity</a:t>
            </a:r>
          </a:p>
        </p:txBody>
      </p:sp>
    </p:spTree>
    <p:extLst>
      <p:ext uri="{BB962C8B-B14F-4D97-AF65-F5344CB8AC3E}">
        <p14:creationId xmlns:p14="http://schemas.microsoft.com/office/powerpoint/2010/main" val="389002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1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60208"/>
            <a:ext cx="10515600" cy="584775"/>
          </a:xfrm>
          <a:prstGeom prst="rect">
            <a:avLst/>
          </a:prstGeom>
          <a:noFill/>
        </p:spPr>
        <p:txBody>
          <a:bodyPr wrap="square" rtlCol="0">
            <a:spAutoFit/>
          </a:bodyPr>
          <a:lstStyle/>
          <a:p>
            <a:r>
              <a:rPr lang="en-US" sz="3200" b="1" dirty="0">
                <a:solidFill>
                  <a:schemeClr val="bg1">
                    <a:lumMod val="75000"/>
                  </a:schemeClr>
                </a:solidFill>
              </a:rPr>
              <a:t>Background</a:t>
            </a:r>
            <a:r>
              <a:rPr lang="en-US" sz="3200" b="1" dirty="0"/>
              <a:t>: </a:t>
            </a:r>
            <a:r>
              <a:rPr lang="en-US" sz="3200" b="1" i="1" dirty="0"/>
              <a:t>Mercantilism </a:t>
            </a:r>
            <a:r>
              <a:rPr lang="en-US" sz="3200" i="1" dirty="0"/>
              <a:t>(16</a:t>
            </a:r>
            <a:r>
              <a:rPr lang="en-US" sz="3200" i="1" baseline="30000" dirty="0"/>
              <a:t>th</a:t>
            </a:r>
            <a:r>
              <a:rPr lang="en-US" sz="3200" i="1" dirty="0"/>
              <a:t> to 18</a:t>
            </a:r>
            <a:r>
              <a:rPr lang="en-US" sz="3200" i="1" baseline="30000" dirty="0"/>
              <a:t>th</a:t>
            </a:r>
            <a:r>
              <a:rPr lang="en-US" sz="3200" i="1" dirty="0"/>
              <a:t> centuries)</a:t>
            </a:r>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2</a:t>
            </a:fld>
            <a:endParaRPr lang="en-US"/>
          </a:p>
        </p:txBody>
      </p:sp>
      <p:sp>
        <p:nvSpPr>
          <p:cNvPr id="6" name="TextBox 5">
            <a:extLst>
              <a:ext uri="{FF2B5EF4-FFF2-40B4-BE49-F238E27FC236}">
                <a16:creationId xmlns:a16="http://schemas.microsoft.com/office/drawing/2014/main" id="{5AE4F0BC-0046-E948-B2A7-46B8CA27004E}"/>
              </a:ext>
            </a:extLst>
          </p:cNvPr>
          <p:cNvSpPr txBox="1"/>
          <p:nvPr/>
        </p:nvSpPr>
        <p:spPr>
          <a:xfrm>
            <a:off x="838200" y="2103248"/>
            <a:ext cx="10295021" cy="4401205"/>
          </a:xfrm>
          <a:prstGeom prst="rect">
            <a:avLst/>
          </a:prstGeom>
          <a:noFill/>
        </p:spPr>
        <p:txBody>
          <a:bodyPr wrap="square" rtlCol="0">
            <a:spAutoFit/>
          </a:bodyPr>
          <a:lstStyle/>
          <a:p>
            <a:pPr marL="285750" indent="-285750">
              <a:buFont typeface="Arial" panose="020B0604020202020204" pitchFamily="34" charset="0"/>
              <a:buChar char="•"/>
            </a:pPr>
            <a:r>
              <a:rPr lang="en-US" sz="2800" b="1" dirty="0"/>
              <a:t>What is wealth?</a:t>
            </a:r>
          </a:p>
          <a:p>
            <a:pPr marL="742950" lvl="1" indent="-285750">
              <a:buFont typeface="Arial" panose="020B0604020202020204" pitchFamily="34" charset="0"/>
              <a:buChar char="•"/>
            </a:pPr>
            <a:r>
              <a:rPr lang="en-US" sz="2800" dirty="0"/>
              <a:t>Fixed</a:t>
            </a:r>
          </a:p>
          <a:p>
            <a:pPr marL="742950" lvl="1" indent="-285750">
              <a:buFont typeface="Arial" panose="020B0604020202020204" pitchFamily="34" charset="0"/>
              <a:buChar char="•"/>
            </a:pPr>
            <a:r>
              <a:rPr lang="en-US" sz="2800" dirty="0"/>
              <a:t>Measured in gold</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b="1" dirty="0"/>
              <a:t>What is the goal?</a:t>
            </a:r>
          </a:p>
          <a:p>
            <a:pPr marL="742950" lvl="1" indent="-285750">
              <a:buFont typeface="Arial" panose="020B0604020202020204" pitchFamily="34" charset="0"/>
              <a:buChar char="•"/>
            </a:pPr>
            <a:r>
              <a:rPr lang="en-US" sz="2800" dirty="0"/>
              <a:t>To accumulate as much wealth (gold) as possible</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b="1" dirty="0"/>
              <a:t>What is government’s role in the economy?</a:t>
            </a:r>
          </a:p>
          <a:p>
            <a:pPr marL="742950" lvl="1" indent="-285750">
              <a:buFont typeface="Arial" panose="020B0604020202020204" pitchFamily="34" charset="0"/>
              <a:buChar char="•"/>
            </a:pPr>
            <a:r>
              <a:rPr lang="en-US" sz="2800" dirty="0"/>
              <a:t>To impose regulations that encourage maximum domestic exports and discourage foreign imports</a:t>
            </a:r>
          </a:p>
        </p:txBody>
      </p:sp>
    </p:spTree>
    <p:extLst>
      <p:ext uri="{BB962C8B-B14F-4D97-AF65-F5344CB8AC3E}">
        <p14:creationId xmlns:p14="http://schemas.microsoft.com/office/powerpoint/2010/main" val="1454440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1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Commodities and how they are priced </a:t>
            </a:r>
            <a:r>
              <a:rPr lang="en-US" sz="3200" dirty="0"/>
              <a:t>(Chap. 6-7 p.177-)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20</a:t>
            </a:fld>
            <a:endParaRPr lang="en-US"/>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846326"/>
            <a:ext cx="1051560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t>So how are the prices of commodities determined?</a:t>
            </a:r>
            <a:endParaRPr lang="en-US" sz="3200" b="1" dirty="0"/>
          </a:p>
        </p:txBody>
      </p:sp>
      <p:sp>
        <p:nvSpPr>
          <p:cNvPr id="8" name="Rectangle 7">
            <a:extLst>
              <a:ext uri="{FF2B5EF4-FFF2-40B4-BE49-F238E27FC236}">
                <a16:creationId xmlns:a16="http://schemas.microsoft.com/office/drawing/2014/main" id="{2D24C14A-D2AA-BA45-939D-09C1C5D53C3C}"/>
              </a:ext>
            </a:extLst>
          </p:cNvPr>
          <p:cNvSpPr/>
          <p:nvPr/>
        </p:nvSpPr>
        <p:spPr>
          <a:xfrm>
            <a:off x="838200" y="2454071"/>
            <a:ext cx="10515600" cy="584775"/>
          </a:xfrm>
          <a:prstGeom prst="rect">
            <a:avLst/>
          </a:prstGeom>
        </p:spPr>
        <p:txBody>
          <a:bodyPr wrap="square">
            <a:spAutoFit/>
          </a:bodyPr>
          <a:lstStyle/>
          <a:p>
            <a:pPr marL="914400" lvl="1" indent="-457200">
              <a:buFont typeface="Arial" panose="020B0604020202020204" pitchFamily="34" charset="0"/>
              <a:buChar char="•"/>
            </a:pPr>
            <a:r>
              <a:rPr lang="en-US" sz="3200" b="1" dirty="0"/>
              <a:t>Natural price</a:t>
            </a:r>
            <a:r>
              <a:rPr lang="en-US" sz="3200" dirty="0"/>
              <a:t> of a commodity</a:t>
            </a:r>
          </a:p>
        </p:txBody>
      </p:sp>
      <p:sp>
        <p:nvSpPr>
          <p:cNvPr id="6" name="TextBox 5">
            <a:extLst>
              <a:ext uri="{FF2B5EF4-FFF2-40B4-BE49-F238E27FC236}">
                <a16:creationId xmlns:a16="http://schemas.microsoft.com/office/drawing/2014/main" id="{78CB87B2-718E-634E-A6E6-6115D4D5E9CE}"/>
              </a:ext>
            </a:extLst>
          </p:cNvPr>
          <p:cNvSpPr txBox="1"/>
          <p:nvPr/>
        </p:nvSpPr>
        <p:spPr>
          <a:xfrm>
            <a:off x="838200" y="3038846"/>
            <a:ext cx="10515600" cy="3046988"/>
          </a:xfrm>
          <a:prstGeom prst="rect">
            <a:avLst/>
          </a:prstGeom>
          <a:noFill/>
        </p:spPr>
        <p:txBody>
          <a:bodyPr wrap="square" rtlCol="0">
            <a:spAutoFit/>
          </a:bodyPr>
          <a:lstStyle/>
          <a:p>
            <a:pPr marL="1371600" lvl="2" indent="-457200">
              <a:buFont typeface="Arial" panose="020B0604020202020204" pitchFamily="34" charset="0"/>
              <a:buChar char="•"/>
            </a:pPr>
            <a:r>
              <a:rPr lang="en-US" sz="3200" dirty="0"/>
              <a:t>What it actually costs to bring the commodity to the marketplace.</a:t>
            </a:r>
          </a:p>
          <a:p>
            <a:pPr marL="1371600" lvl="2" indent="-457200">
              <a:buFont typeface="Arial" panose="020B0604020202020204" pitchFamily="34" charset="0"/>
              <a:buChar char="•"/>
            </a:pPr>
            <a:r>
              <a:rPr lang="en-US" sz="3200" dirty="0"/>
              <a:t>Reflects the costs of:</a:t>
            </a:r>
          </a:p>
          <a:p>
            <a:pPr marL="1828800" lvl="3" indent="-457200">
              <a:buFont typeface="Arial" panose="020B0604020202020204" pitchFamily="34" charset="0"/>
              <a:buChar char="•"/>
            </a:pPr>
            <a:r>
              <a:rPr lang="en-US" sz="3200" dirty="0"/>
              <a:t>Rent</a:t>
            </a:r>
          </a:p>
          <a:p>
            <a:pPr marL="1828800" lvl="3" indent="-457200">
              <a:buFont typeface="Arial" panose="020B0604020202020204" pitchFamily="34" charset="0"/>
              <a:buChar char="•"/>
            </a:pPr>
            <a:r>
              <a:rPr lang="en-US" sz="3200" dirty="0"/>
              <a:t>Wages</a:t>
            </a:r>
          </a:p>
          <a:p>
            <a:pPr marL="1828800" lvl="3" indent="-457200">
              <a:buFont typeface="Arial" panose="020B0604020202020204" pitchFamily="34" charset="0"/>
              <a:buChar char="•"/>
            </a:pPr>
            <a:r>
              <a:rPr lang="en-US" sz="3200" dirty="0"/>
              <a:t>Profit</a:t>
            </a:r>
          </a:p>
        </p:txBody>
      </p:sp>
    </p:spTree>
    <p:extLst>
      <p:ext uri="{BB962C8B-B14F-4D97-AF65-F5344CB8AC3E}">
        <p14:creationId xmlns:p14="http://schemas.microsoft.com/office/powerpoint/2010/main" val="42309120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Commodities and how they are priced </a:t>
            </a:r>
            <a:r>
              <a:rPr lang="en-US" sz="3200" dirty="0"/>
              <a:t>(Chap. 6-7 p.177-)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21</a:t>
            </a:fld>
            <a:endParaRPr lang="en-US"/>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846326"/>
            <a:ext cx="1051560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t>So how are the prices of commodities determined?</a:t>
            </a:r>
            <a:endParaRPr lang="en-US" sz="3200" b="1" dirty="0"/>
          </a:p>
        </p:txBody>
      </p:sp>
      <p:sp>
        <p:nvSpPr>
          <p:cNvPr id="8" name="Rectangle 7">
            <a:extLst>
              <a:ext uri="{FF2B5EF4-FFF2-40B4-BE49-F238E27FC236}">
                <a16:creationId xmlns:a16="http://schemas.microsoft.com/office/drawing/2014/main" id="{2D24C14A-D2AA-BA45-939D-09C1C5D53C3C}"/>
              </a:ext>
            </a:extLst>
          </p:cNvPr>
          <p:cNvSpPr/>
          <p:nvPr/>
        </p:nvSpPr>
        <p:spPr>
          <a:xfrm>
            <a:off x="838200" y="2454071"/>
            <a:ext cx="10515600" cy="584775"/>
          </a:xfrm>
          <a:prstGeom prst="rect">
            <a:avLst/>
          </a:prstGeom>
        </p:spPr>
        <p:txBody>
          <a:bodyPr wrap="square">
            <a:spAutoFit/>
          </a:bodyPr>
          <a:lstStyle/>
          <a:p>
            <a:pPr marL="914400" lvl="1" indent="-457200">
              <a:buFont typeface="Arial" panose="020B0604020202020204" pitchFamily="34" charset="0"/>
              <a:buChar char="•"/>
            </a:pPr>
            <a:r>
              <a:rPr lang="en-US" sz="3200" b="1" dirty="0"/>
              <a:t>Market price</a:t>
            </a:r>
            <a:r>
              <a:rPr lang="en-US" sz="3200" dirty="0"/>
              <a:t> of a commodity</a:t>
            </a:r>
          </a:p>
        </p:txBody>
      </p:sp>
      <p:sp>
        <p:nvSpPr>
          <p:cNvPr id="9" name="TextBox 8">
            <a:extLst>
              <a:ext uri="{FF2B5EF4-FFF2-40B4-BE49-F238E27FC236}">
                <a16:creationId xmlns:a16="http://schemas.microsoft.com/office/drawing/2014/main" id="{EDF59528-1E92-054A-9E22-4D104CC09980}"/>
              </a:ext>
            </a:extLst>
          </p:cNvPr>
          <p:cNvSpPr txBox="1"/>
          <p:nvPr/>
        </p:nvSpPr>
        <p:spPr>
          <a:xfrm>
            <a:off x="838200" y="3061816"/>
            <a:ext cx="10004727" cy="1569660"/>
          </a:xfrm>
          <a:prstGeom prst="rect">
            <a:avLst/>
          </a:prstGeom>
          <a:noFill/>
        </p:spPr>
        <p:txBody>
          <a:bodyPr wrap="none" rtlCol="0">
            <a:spAutoFit/>
          </a:bodyPr>
          <a:lstStyle/>
          <a:p>
            <a:pPr marL="1371600" lvl="2" indent="-457200">
              <a:buFont typeface="Arial" panose="020B0604020202020204" pitchFamily="34" charset="0"/>
              <a:buChar char="•"/>
            </a:pPr>
            <a:r>
              <a:rPr lang="en-US" sz="3200" dirty="0"/>
              <a:t>What the commodity is actually sold for.</a:t>
            </a:r>
          </a:p>
          <a:p>
            <a:pPr marL="1371600" lvl="2" indent="-457200">
              <a:buFont typeface="Arial" panose="020B0604020202020204" pitchFamily="34" charset="0"/>
              <a:buChar char="•"/>
            </a:pPr>
            <a:r>
              <a:rPr lang="en-US" sz="3200" dirty="0"/>
              <a:t>Can be more, less, or the same as the natural price</a:t>
            </a:r>
          </a:p>
          <a:p>
            <a:pPr marL="1371600" lvl="2" indent="-457200">
              <a:buFont typeface="Arial" panose="020B0604020202020204" pitchFamily="34" charset="0"/>
              <a:buChar char="•"/>
            </a:pPr>
            <a:r>
              <a:rPr lang="en-US" sz="3200" dirty="0"/>
              <a:t>Varies according to </a:t>
            </a:r>
            <a:r>
              <a:rPr lang="en-US" sz="3200" b="1" dirty="0"/>
              <a:t>supply and demand</a:t>
            </a:r>
            <a:r>
              <a:rPr lang="en-US" sz="3200" dirty="0"/>
              <a:t>.</a:t>
            </a:r>
          </a:p>
        </p:txBody>
      </p:sp>
    </p:spTree>
    <p:extLst>
      <p:ext uri="{BB962C8B-B14F-4D97-AF65-F5344CB8AC3E}">
        <p14:creationId xmlns:p14="http://schemas.microsoft.com/office/powerpoint/2010/main" val="3009709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Commodities and how they are priced </a:t>
            </a:r>
            <a:r>
              <a:rPr lang="en-US" sz="3200" dirty="0"/>
              <a:t>(Chap. 6-7 p.177-)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22</a:t>
            </a:fld>
            <a:endParaRPr lang="en-US"/>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846326"/>
            <a:ext cx="1051560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t>So how are the prices of commodities determined?</a:t>
            </a:r>
            <a:endParaRPr lang="en-US" sz="3200" b="1" dirty="0"/>
          </a:p>
        </p:txBody>
      </p:sp>
      <p:sp>
        <p:nvSpPr>
          <p:cNvPr id="8" name="Rectangle 7">
            <a:extLst>
              <a:ext uri="{FF2B5EF4-FFF2-40B4-BE49-F238E27FC236}">
                <a16:creationId xmlns:a16="http://schemas.microsoft.com/office/drawing/2014/main" id="{2D24C14A-D2AA-BA45-939D-09C1C5D53C3C}"/>
              </a:ext>
            </a:extLst>
          </p:cNvPr>
          <p:cNvSpPr/>
          <p:nvPr/>
        </p:nvSpPr>
        <p:spPr>
          <a:xfrm>
            <a:off x="838200" y="2454071"/>
            <a:ext cx="10515600" cy="2554545"/>
          </a:xfrm>
          <a:prstGeom prst="rect">
            <a:avLst/>
          </a:prstGeom>
        </p:spPr>
        <p:txBody>
          <a:bodyPr wrap="square">
            <a:spAutoFit/>
          </a:bodyPr>
          <a:lstStyle/>
          <a:p>
            <a:pPr marL="457200" indent="-457200">
              <a:buFont typeface="Arial" panose="020B0604020202020204" pitchFamily="34" charset="0"/>
              <a:buChar char="•"/>
            </a:pPr>
            <a:r>
              <a:rPr lang="en-US" sz="3200" dirty="0"/>
              <a:t>What do we mean by </a:t>
            </a:r>
            <a:r>
              <a:rPr lang="en-US" sz="3200" b="1" dirty="0"/>
              <a:t>supply</a:t>
            </a:r>
            <a:r>
              <a:rPr lang="en-US" sz="3200" dirty="0"/>
              <a:t>?</a:t>
            </a:r>
          </a:p>
          <a:p>
            <a:pPr marL="914400" lvl="1" indent="-457200">
              <a:buFont typeface="Arial" panose="020B0604020202020204" pitchFamily="34" charset="0"/>
              <a:buChar char="•"/>
            </a:pPr>
            <a:r>
              <a:rPr lang="en-US" sz="3200" dirty="0"/>
              <a:t> Amount of the commodity available for sale.</a:t>
            </a:r>
          </a:p>
          <a:p>
            <a:pPr marL="457200" indent="-457200">
              <a:buFont typeface="Arial" panose="020B0604020202020204" pitchFamily="34" charset="0"/>
              <a:buChar char="•"/>
            </a:pPr>
            <a:r>
              <a:rPr lang="en-US" sz="3200" dirty="0"/>
              <a:t>What do we mean by </a:t>
            </a:r>
            <a:r>
              <a:rPr lang="en-US" sz="3200" b="1" dirty="0"/>
              <a:t>demand</a:t>
            </a:r>
            <a:r>
              <a:rPr lang="en-US" sz="3200" dirty="0"/>
              <a:t>?</a:t>
            </a:r>
          </a:p>
          <a:p>
            <a:pPr marL="914400" lvl="1" indent="-457200">
              <a:buFont typeface="Arial" panose="020B0604020202020204" pitchFamily="34" charset="0"/>
              <a:buChar char="•"/>
            </a:pPr>
            <a:r>
              <a:rPr lang="en-US" sz="3200" i="1" dirty="0"/>
              <a:t>Absolute demand: </a:t>
            </a:r>
            <a:r>
              <a:rPr lang="en-US" sz="3200" dirty="0"/>
              <a:t>total demand for a commodity.</a:t>
            </a:r>
          </a:p>
          <a:p>
            <a:pPr marL="914400" lvl="1" indent="-457200">
              <a:buFont typeface="Arial" panose="020B0604020202020204" pitchFamily="34" charset="0"/>
              <a:buChar char="•"/>
            </a:pPr>
            <a:r>
              <a:rPr lang="en-US" sz="3200" i="1" dirty="0"/>
              <a:t>Effectual demand:</a:t>
            </a:r>
            <a:r>
              <a:rPr lang="en-US" sz="3200" dirty="0"/>
              <a:t> only demand by potential buyers.</a:t>
            </a:r>
          </a:p>
        </p:txBody>
      </p:sp>
      <p:sp>
        <p:nvSpPr>
          <p:cNvPr id="9" name="TextBox 8">
            <a:extLst>
              <a:ext uri="{FF2B5EF4-FFF2-40B4-BE49-F238E27FC236}">
                <a16:creationId xmlns:a16="http://schemas.microsoft.com/office/drawing/2014/main" id="{5C65F8CA-F466-9B4E-A8E4-8E55324F22A0}"/>
              </a:ext>
            </a:extLst>
          </p:cNvPr>
          <p:cNvSpPr txBox="1"/>
          <p:nvPr/>
        </p:nvSpPr>
        <p:spPr>
          <a:xfrm>
            <a:off x="838200" y="5143874"/>
            <a:ext cx="10515600" cy="1077218"/>
          </a:xfrm>
          <a:prstGeom prst="rect">
            <a:avLst/>
          </a:prstGeom>
          <a:noFill/>
        </p:spPr>
        <p:txBody>
          <a:bodyPr wrap="square" rtlCol="0">
            <a:spAutoFit/>
          </a:bodyPr>
          <a:lstStyle/>
          <a:p>
            <a:r>
              <a:rPr lang="en-US" sz="3200" dirty="0"/>
              <a:t>When the supply of a commodity meets the effectual demand for it, the market price = the natural price.</a:t>
            </a:r>
          </a:p>
        </p:txBody>
      </p:sp>
    </p:spTree>
    <p:extLst>
      <p:ext uri="{BB962C8B-B14F-4D97-AF65-F5344CB8AC3E}">
        <p14:creationId xmlns:p14="http://schemas.microsoft.com/office/powerpoint/2010/main" val="2992615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Commodities and how they are priced </a:t>
            </a:r>
            <a:r>
              <a:rPr lang="en-US" sz="3200" dirty="0"/>
              <a:t>(Chap. 6-7 p.177-)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23</a:t>
            </a:fld>
            <a:endParaRPr lang="en-US"/>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846326"/>
            <a:ext cx="1051560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t>How supply and demand affects market price</a:t>
            </a:r>
            <a:endParaRPr lang="en-US" sz="3200" b="1" dirty="0"/>
          </a:p>
        </p:txBody>
      </p:sp>
      <p:sp>
        <p:nvSpPr>
          <p:cNvPr id="8" name="Rectangle 7">
            <a:extLst>
              <a:ext uri="{FF2B5EF4-FFF2-40B4-BE49-F238E27FC236}">
                <a16:creationId xmlns:a16="http://schemas.microsoft.com/office/drawing/2014/main" id="{2D24C14A-D2AA-BA45-939D-09C1C5D53C3C}"/>
              </a:ext>
            </a:extLst>
          </p:cNvPr>
          <p:cNvSpPr/>
          <p:nvPr/>
        </p:nvSpPr>
        <p:spPr>
          <a:xfrm>
            <a:off x="838200" y="2454071"/>
            <a:ext cx="10515600" cy="4031873"/>
          </a:xfrm>
          <a:prstGeom prst="rect">
            <a:avLst/>
          </a:prstGeom>
        </p:spPr>
        <p:txBody>
          <a:bodyPr wrap="square">
            <a:spAutoFit/>
          </a:bodyPr>
          <a:lstStyle/>
          <a:p>
            <a:pPr marL="457200" indent="-457200">
              <a:buFont typeface="Arial" panose="020B0604020202020204" pitchFamily="34" charset="0"/>
              <a:buChar char="•"/>
            </a:pPr>
            <a:r>
              <a:rPr lang="en-US" sz="3200" i="1" dirty="0"/>
              <a:t>Example: High demand/low supply raises prices</a:t>
            </a:r>
          </a:p>
          <a:p>
            <a:pPr marL="914400" lvl="1" indent="-457200">
              <a:buFont typeface="Arial" panose="020B0604020202020204" pitchFamily="34" charset="0"/>
              <a:buChar char="•"/>
            </a:pPr>
            <a:r>
              <a:rPr lang="en-US" sz="2800" dirty="0"/>
              <a:t>CVS sells Cadbury Crème Eggs at $1 each. (Natural price.)</a:t>
            </a:r>
          </a:p>
          <a:p>
            <a:pPr marL="914400" lvl="1" indent="-457200">
              <a:buFont typeface="Arial" panose="020B0604020202020204" pitchFamily="34" charset="0"/>
              <a:buChar char="•"/>
            </a:pPr>
            <a:r>
              <a:rPr lang="en-US" sz="2800" dirty="0"/>
              <a:t>There are 100 people who really want them</a:t>
            </a:r>
          </a:p>
          <a:p>
            <a:pPr marL="914400" lvl="1" indent="-457200">
              <a:buFont typeface="Arial" panose="020B0604020202020204" pitchFamily="34" charset="0"/>
              <a:buChar char="•"/>
            </a:pPr>
            <a:r>
              <a:rPr lang="en-US" sz="2800" dirty="0"/>
              <a:t>CVS has 50 CCEs in stock.</a:t>
            </a:r>
          </a:p>
          <a:p>
            <a:pPr marL="914400" lvl="1" indent="-457200">
              <a:buFont typeface="Arial" panose="020B0604020202020204" pitchFamily="34" charset="0"/>
              <a:buChar char="•"/>
            </a:pPr>
            <a:r>
              <a:rPr lang="en-US" sz="2800" dirty="0"/>
              <a:t>Who gets them? </a:t>
            </a:r>
          </a:p>
          <a:p>
            <a:pPr marL="1371600" lvl="2" indent="-457200">
              <a:buFont typeface="Arial" panose="020B0604020202020204" pitchFamily="34" charset="0"/>
              <a:buChar char="•"/>
            </a:pPr>
            <a:r>
              <a:rPr lang="en-US" sz="2800" dirty="0"/>
              <a:t>This is determined by a bidding war. (Competition.) </a:t>
            </a:r>
          </a:p>
          <a:p>
            <a:pPr marL="1371600" lvl="2" indent="-457200">
              <a:buFont typeface="Arial" panose="020B0604020202020204" pitchFamily="34" charset="0"/>
              <a:buChar char="•"/>
            </a:pPr>
            <a:r>
              <a:rPr lang="en-US" sz="2800" dirty="0"/>
              <a:t>The people who really want them will pay more than $1.</a:t>
            </a:r>
          </a:p>
          <a:p>
            <a:pPr marL="1371600" lvl="2" indent="-457200">
              <a:buFont typeface="Arial" panose="020B0604020202020204" pitchFamily="34" charset="0"/>
              <a:buChar char="•"/>
            </a:pPr>
            <a:r>
              <a:rPr lang="en-US" sz="2800" dirty="0"/>
              <a:t>Market price rises higher than natural price.</a:t>
            </a:r>
          </a:p>
          <a:p>
            <a:pPr marL="1371600" lvl="2" indent="-457200">
              <a:buFont typeface="Arial" panose="020B0604020202020204" pitchFamily="34" charset="0"/>
              <a:buChar char="•"/>
            </a:pPr>
            <a:r>
              <a:rPr lang="en-US" sz="2800" dirty="0"/>
              <a:t>CVS makes more profit, but consumers pay more.</a:t>
            </a:r>
          </a:p>
        </p:txBody>
      </p:sp>
    </p:spTree>
    <p:extLst>
      <p:ext uri="{BB962C8B-B14F-4D97-AF65-F5344CB8AC3E}">
        <p14:creationId xmlns:p14="http://schemas.microsoft.com/office/powerpoint/2010/main" val="3955014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Commodities and how they are priced </a:t>
            </a:r>
            <a:r>
              <a:rPr lang="en-US" sz="3200" dirty="0"/>
              <a:t>(Chap. 6-7 p.177-)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24</a:t>
            </a:fld>
            <a:endParaRPr lang="en-US"/>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846326"/>
            <a:ext cx="1051560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t>How supply and demand affects market price</a:t>
            </a:r>
            <a:endParaRPr lang="en-US" sz="3200" b="1" dirty="0"/>
          </a:p>
        </p:txBody>
      </p:sp>
      <p:sp>
        <p:nvSpPr>
          <p:cNvPr id="8" name="Rectangle 7">
            <a:extLst>
              <a:ext uri="{FF2B5EF4-FFF2-40B4-BE49-F238E27FC236}">
                <a16:creationId xmlns:a16="http://schemas.microsoft.com/office/drawing/2014/main" id="{2D24C14A-D2AA-BA45-939D-09C1C5D53C3C}"/>
              </a:ext>
            </a:extLst>
          </p:cNvPr>
          <p:cNvSpPr/>
          <p:nvPr/>
        </p:nvSpPr>
        <p:spPr>
          <a:xfrm>
            <a:off x="838200" y="2454071"/>
            <a:ext cx="10515600" cy="4031873"/>
          </a:xfrm>
          <a:prstGeom prst="rect">
            <a:avLst/>
          </a:prstGeom>
        </p:spPr>
        <p:txBody>
          <a:bodyPr wrap="square">
            <a:spAutoFit/>
          </a:bodyPr>
          <a:lstStyle/>
          <a:p>
            <a:pPr marL="457200" indent="-457200">
              <a:buFont typeface="Arial" panose="020B0604020202020204" pitchFamily="34" charset="0"/>
              <a:buChar char="•"/>
            </a:pPr>
            <a:r>
              <a:rPr lang="en-US" sz="3200" i="1" dirty="0"/>
              <a:t>Example: low demand/high supply lowers prices</a:t>
            </a:r>
          </a:p>
          <a:p>
            <a:pPr marL="914400" lvl="1" indent="-457200">
              <a:buFont typeface="Arial" panose="020B0604020202020204" pitchFamily="34" charset="0"/>
              <a:buChar char="•"/>
            </a:pPr>
            <a:r>
              <a:rPr lang="en-US" sz="2800" dirty="0"/>
              <a:t>CVS sells Cadbury Crème Eggs at $1 each. (Natural price)</a:t>
            </a:r>
          </a:p>
          <a:p>
            <a:pPr marL="914400" lvl="1" indent="-457200">
              <a:buFont typeface="Arial" panose="020B0604020202020204" pitchFamily="34" charset="0"/>
              <a:buChar char="•"/>
            </a:pPr>
            <a:r>
              <a:rPr lang="en-US" sz="2800" dirty="0"/>
              <a:t>There are 100 people who really want them.</a:t>
            </a:r>
          </a:p>
          <a:p>
            <a:pPr marL="914400" lvl="1" indent="-457200">
              <a:buFont typeface="Arial" panose="020B0604020202020204" pitchFamily="34" charset="0"/>
              <a:buChar char="•"/>
            </a:pPr>
            <a:r>
              <a:rPr lang="en-US" sz="2800" dirty="0"/>
              <a:t>CVS has 250 CCEs in stock.</a:t>
            </a:r>
          </a:p>
          <a:p>
            <a:pPr marL="914400" lvl="1" indent="-457200">
              <a:buFont typeface="Arial" panose="020B0604020202020204" pitchFamily="34" charset="0"/>
              <a:buChar char="•"/>
            </a:pPr>
            <a:r>
              <a:rPr lang="en-US" sz="2800" dirty="0"/>
              <a:t>What happens?</a:t>
            </a:r>
          </a:p>
          <a:p>
            <a:pPr marL="1371600" lvl="2" indent="-457200">
              <a:buFont typeface="Arial" panose="020B0604020202020204" pitchFamily="34" charset="0"/>
              <a:buChar char="•"/>
            </a:pPr>
            <a:r>
              <a:rPr lang="en-US" sz="2800" dirty="0"/>
              <a:t>If CVS sold them at $1, they would be left with 150 CCEs.</a:t>
            </a:r>
          </a:p>
          <a:p>
            <a:pPr marL="1371600" lvl="2" indent="-457200">
              <a:buFont typeface="Arial" panose="020B0604020202020204" pitchFamily="34" charset="0"/>
              <a:buChar char="•"/>
            </a:pPr>
            <a:r>
              <a:rPr lang="en-US" sz="2800" dirty="0"/>
              <a:t>CVS has to cut its loses and lower prices.</a:t>
            </a:r>
          </a:p>
          <a:p>
            <a:pPr marL="1371600" lvl="2" indent="-457200">
              <a:buFont typeface="Arial" panose="020B0604020202020204" pitchFamily="34" charset="0"/>
              <a:buChar char="•"/>
            </a:pPr>
            <a:r>
              <a:rPr lang="en-US" sz="2800" dirty="0"/>
              <a:t>Market price sinks lower than natural price.</a:t>
            </a:r>
          </a:p>
          <a:p>
            <a:pPr marL="1371600" lvl="2" indent="-457200">
              <a:buFont typeface="Arial" panose="020B0604020202020204" pitchFamily="34" charset="0"/>
              <a:buChar char="•"/>
            </a:pPr>
            <a:r>
              <a:rPr lang="en-US" sz="2800" dirty="0"/>
              <a:t>Consumers get better deal, but CVS loses profits or takes loss.</a:t>
            </a:r>
          </a:p>
        </p:txBody>
      </p:sp>
    </p:spTree>
    <p:extLst>
      <p:ext uri="{BB962C8B-B14F-4D97-AF65-F5344CB8AC3E}">
        <p14:creationId xmlns:p14="http://schemas.microsoft.com/office/powerpoint/2010/main" val="3158510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Commodities and how they are priced </a:t>
            </a:r>
            <a:r>
              <a:rPr lang="en-US" sz="3200" dirty="0"/>
              <a:t>(Chap. 6-7 p.177-)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25</a:t>
            </a:fld>
            <a:endParaRPr lang="en-US"/>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846326"/>
            <a:ext cx="1051560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t>How supply and demand affects market price</a:t>
            </a:r>
            <a:endParaRPr lang="en-US" sz="3200" b="1" dirty="0"/>
          </a:p>
        </p:txBody>
      </p:sp>
      <p:sp>
        <p:nvSpPr>
          <p:cNvPr id="8" name="Rectangle 7">
            <a:extLst>
              <a:ext uri="{FF2B5EF4-FFF2-40B4-BE49-F238E27FC236}">
                <a16:creationId xmlns:a16="http://schemas.microsoft.com/office/drawing/2014/main" id="{2D24C14A-D2AA-BA45-939D-09C1C5D53C3C}"/>
              </a:ext>
            </a:extLst>
          </p:cNvPr>
          <p:cNvSpPr/>
          <p:nvPr/>
        </p:nvSpPr>
        <p:spPr>
          <a:xfrm>
            <a:off x="838200" y="2454071"/>
            <a:ext cx="10515600" cy="584775"/>
          </a:xfrm>
          <a:prstGeom prst="rect">
            <a:avLst/>
          </a:prstGeom>
        </p:spPr>
        <p:txBody>
          <a:bodyPr wrap="square">
            <a:spAutoFit/>
          </a:bodyPr>
          <a:lstStyle/>
          <a:p>
            <a:pPr marL="457200" indent="-457200">
              <a:buFont typeface="Arial" panose="020B0604020202020204" pitchFamily="34" charset="0"/>
              <a:buChar char="•"/>
            </a:pPr>
            <a:r>
              <a:rPr lang="en-US" sz="3200" i="1" dirty="0"/>
              <a:t>What else can impact supply and demand?</a:t>
            </a:r>
          </a:p>
        </p:txBody>
      </p:sp>
      <p:sp>
        <p:nvSpPr>
          <p:cNvPr id="6" name="TextBox 5">
            <a:extLst>
              <a:ext uri="{FF2B5EF4-FFF2-40B4-BE49-F238E27FC236}">
                <a16:creationId xmlns:a16="http://schemas.microsoft.com/office/drawing/2014/main" id="{2BD7633E-D864-5A40-BE3C-3BFAB879F834}"/>
              </a:ext>
            </a:extLst>
          </p:cNvPr>
          <p:cNvSpPr txBox="1"/>
          <p:nvPr/>
        </p:nvSpPr>
        <p:spPr>
          <a:xfrm>
            <a:off x="838200" y="3061816"/>
            <a:ext cx="10515600" cy="3539430"/>
          </a:xfrm>
          <a:prstGeom prst="rect">
            <a:avLst/>
          </a:prstGeom>
          <a:noFill/>
        </p:spPr>
        <p:txBody>
          <a:bodyPr wrap="square" rtlCol="0">
            <a:spAutoFit/>
          </a:bodyPr>
          <a:lstStyle/>
          <a:p>
            <a:pPr marL="742950" lvl="1" indent="-285750">
              <a:buFont typeface="Arial" panose="020B0604020202020204" pitchFamily="34" charset="0"/>
              <a:buChar char="•"/>
            </a:pPr>
            <a:r>
              <a:rPr lang="en-US" sz="3200" dirty="0"/>
              <a:t>Competition from other sellers</a:t>
            </a:r>
          </a:p>
          <a:p>
            <a:pPr marL="1200150" lvl="2" indent="-285750">
              <a:buFont typeface="Arial" panose="020B0604020202020204" pitchFamily="34" charset="0"/>
              <a:buChar char="•"/>
            </a:pPr>
            <a:r>
              <a:rPr lang="en-US" sz="3200" dirty="0"/>
              <a:t>High competition (lowers demand)</a:t>
            </a:r>
          </a:p>
          <a:p>
            <a:pPr marL="1657350" lvl="3" indent="-285750">
              <a:buFont typeface="Arial" panose="020B0604020202020204" pitchFamily="34" charset="0"/>
              <a:buChar char="•"/>
            </a:pPr>
            <a:r>
              <a:rPr lang="en-US" sz="3200" dirty="0"/>
              <a:t>If many other places sell CCEs, in order to be able to sell all of their inventory, CVS can drop the price.</a:t>
            </a:r>
          </a:p>
          <a:p>
            <a:pPr marL="1200150" lvl="2" indent="-285750">
              <a:buFont typeface="Arial" panose="020B0604020202020204" pitchFamily="34" charset="0"/>
              <a:buChar char="•"/>
            </a:pPr>
            <a:r>
              <a:rPr lang="en-US" sz="3200" dirty="0"/>
              <a:t>Low competition (raises demand)</a:t>
            </a:r>
          </a:p>
          <a:p>
            <a:pPr marL="1657350" lvl="3" indent="-285750">
              <a:buFont typeface="Arial" panose="020B0604020202020204" pitchFamily="34" charset="0"/>
              <a:buChar char="•"/>
            </a:pPr>
            <a:r>
              <a:rPr lang="en-US" sz="3200" dirty="0"/>
              <a:t>If no other places sell CCEs, CVS can raise the price to make more profit.</a:t>
            </a:r>
          </a:p>
        </p:txBody>
      </p:sp>
    </p:spTree>
    <p:extLst>
      <p:ext uri="{BB962C8B-B14F-4D97-AF65-F5344CB8AC3E}">
        <p14:creationId xmlns:p14="http://schemas.microsoft.com/office/powerpoint/2010/main" val="9946268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Commodities and how they are priced </a:t>
            </a:r>
            <a:r>
              <a:rPr lang="en-US" sz="3200" dirty="0"/>
              <a:t>(Chap. 6-7 p.177-)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26</a:t>
            </a:fld>
            <a:endParaRPr lang="en-US"/>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846326"/>
            <a:ext cx="1051560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t>How supply and demand affects market price</a:t>
            </a:r>
            <a:endParaRPr lang="en-US" sz="3200" b="1" dirty="0"/>
          </a:p>
        </p:txBody>
      </p:sp>
      <p:sp>
        <p:nvSpPr>
          <p:cNvPr id="8" name="Rectangle 7">
            <a:extLst>
              <a:ext uri="{FF2B5EF4-FFF2-40B4-BE49-F238E27FC236}">
                <a16:creationId xmlns:a16="http://schemas.microsoft.com/office/drawing/2014/main" id="{2D24C14A-D2AA-BA45-939D-09C1C5D53C3C}"/>
              </a:ext>
            </a:extLst>
          </p:cNvPr>
          <p:cNvSpPr/>
          <p:nvPr/>
        </p:nvSpPr>
        <p:spPr>
          <a:xfrm>
            <a:off x="838200" y="2454071"/>
            <a:ext cx="10515600" cy="584775"/>
          </a:xfrm>
          <a:prstGeom prst="rect">
            <a:avLst/>
          </a:prstGeom>
        </p:spPr>
        <p:txBody>
          <a:bodyPr wrap="square">
            <a:spAutoFit/>
          </a:bodyPr>
          <a:lstStyle/>
          <a:p>
            <a:pPr marL="457200" indent="-457200">
              <a:buFont typeface="Arial" panose="020B0604020202020204" pitchFamily="34" charset="0"/>
              <a:buChar char="•"/>
            </a:pPr>
            <a:r>
              <a:rPr lang="en-US" sz="3200" i="1" dirty="0"/>
              <a:t>What else can impact supply and demand?</a:t>
            </a:r>
          </a:p>
        </p:txBody>
      </p:sp>
      <p:sp>
        <p:nvSpPr>
          <p:cNvPr id="6" name="TextBox 5">
            <a:extLst>
              <a:ext uri="{FF2B5EF4-FFF2-40B4-BE49-F238E27FC236}">
                <a16:creationId xmlns:a16="http://schemas.microsoft.com/office/drawing/2014/main" id="{2BD7633E-D864-5A40-BE3C-3BFAB879F834}"/>
              </a:ext>
            </a:extLst>
          </p:cNvPr>
          <p:cNvSpPr txBox="1"/>
          <p:nvPr/>
        </p:nvSpPr>
        <p:spPr>
          <a:xfrm>
            <a:off x="838200" y="3061816"/>
            <a:ext cx="10515600" cy="2554545"/>
          </a:xfrm>
          <a:prstGeom prst="rect">
            <a:avLst/>
          </a:prstGeom>
          <a:noFill/>
        </p:spPr>
        <p:txBody>
          <a:bodyPr wrap="square" rtlCol="0">
            <a:spAutoFit/>
          </a:bodyPr>
          <a:lstStyle/>
          <a:p>
            <a:pPr marL="742950" lvl="1" indent="-285750">
              <a:buFont typeface="Arial" panose="020B0604020202020204" pitchFamily="34" charset="0"/>
              <a:buChar char="•"/>
            </a:pPr>
            <a:r>
              <a:rPr lang="en-US" sz="3200" dirty="0"/>
              <a:t>Availability of natural resources.</a:t>
            </a:r>
          </a:p>
          <a:p>
            <a:pPr marL="742950" lvl="1" indent="-285750">
              <a:buFont typeface="Arial" panose="020B0604020202020204" pitchFamily="34" charset="0"/>
              <a:buChar char="•"/>
            </a:pPr>
            <a:r>
              <a:rPr lang="en-US" sz="3200" dirty="0"/>
              <a:t>Ability to distribute raw materials or finished goods.</a:t>
            </a:r>
          </a:p>
          <a:p>
            <a:pPr marL="742950" lvl="1" indent="-285750">
              <a:buFont typeface="Arial" panose="020B0604020202020204" pitchFamily="34" charset="0"/>
              <a:buChar char="•"/>
            </a:pPr>
            <a:r>
              <a:rPr lang="en-US" sz="3200" dirty="0"/>
              <a:t>Number of workers available.</a:t>
            </a:r>
          </a:p>
          <a:p>
            <a:pPr marL="742950" lvl="1" indent="-285750">
              <a:buFont typeface="Arial" panose="020B0604020202020204" pitchFamily="34" charset="0"/>
              <a:buChar char="•"/>
            </a:pPr>
            <a:r>
              <a:rPr lang="en-US" sz="3200" dirty="0"/>
              <a:t>Consumer fads/trends.</a:t>
            </a:r>
          </a:p>
          <a:p>
            <a:pPr marL="742950" lvl="1" indent="-285750">
              <a:buFont typeface="Arial" panose="020B0604020202020204" pitchFamily="34" charset="0"/>
              <a:buChar char="•"/>
            </a:pPr>
            <a:r>
              <a:rPr lang="en-US" sz="3200" dirty="0"/>
              <a:t>Etc.</a:t>
            </a:r>
          </a:p>
        </p:txBody>
      </p:sp>
    </p:spTree>
    <p:extLst>
      <p:ext uri="{BB962C8B-B14F-4D97-AF65-F5344CB8AC3E}">
        <p14:creationId xmlns:p14="http://schemas.microsoft.com/office/powerpoint/2010/main" val="27981937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Commodities and how they are priced </a:t>
            </a:r>
            <a:r>
              <a:rPr lang="en-US" sz="3200" dirty="0"/>
              <a:t>(Chap. 6-7 p.177-)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27</a:t>
            </a:fld>
            <a:endParaRPr lang="en-US"/>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846326"/>
            <a:ext cx="1051560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t>How supply and demand affects market price</a:t>
            </a:r>
            <a:endParaRPr lang="en-US" sz="3200" b="1" dirty="0"/>
          </a:p>
        </p:txBody>
      </p:sp>
      <p:sp>
        <p:nvSpPr>
          <p:cNvPr id="8" name="Rectangle 7">
            <a:extLst>
              <a:ext uri="{FF2B5EF4-FFF2-40B4-BE49-F238E27FC236}">
                <a16:creationId xmlns:a16="http://schemas.microsoft.com/office/drawing/2014/main" id="{2D24C14A-D2AA-BA45-939D-09C1C5D53C3C}"/>
              </a:ext>
            </a:extLst>
          </p:cNvPr>
          <p:cNvSpPr/>
          <p:nvPr/>
        </p:nvSpPr>
        <p:spPr>
          <a:xfrm>
            <a:off x="838200" y="2704221"/>
            <a:ext cx="10515600" cy="2554545"/>
          </a:xfrm>
          <a:prstGeom prst="rect">
            <a:avLst/>
          </a:prstGeom>
        </p:spPr>
        <p:txBody>
          <a:bodyPr wrap="square">
            <a:spAutoFit/>
          </a:bodyPr>
          <a:lstStyle/>
          <a:p>
            <a:pPr marL="914400" lvl="1" indent="-457200">
              <a:buFont typeface="Arial" panose="020B0604020202020204" pitchFamily="34" charset="0"/>
              <a:buChar char="•"/>
            </a:pPr>
            <a:r>
              <a:rPr lang="en-US" sz="3200" dirty="0"/>
              <a:t>When demand is greater than supply, market prices rises above natural price. (Good for sellers, bad for buyers.)</a:t>
            </a:r>
          </a:p>
          <a:p>
            <a:pPr marL="914400" lvl="1" indent="-457200">
              <a:buFont typeface="Arial" panose="020B0604020202020204" pitchFamily="34" charset="0"/>
              <a:buChar char="•"/>
            </a:pPr>
            <a:endParaRPr lang="en-US" sz="3200" dirty="0"/>
          </a:p>
          <a:p>
            <a:pPr marL="914400" lvl="1" indent="-457200">
              <a:buFont typeface="Arial" panose="020B0604020202020204" pitchFamily="34" charset="0"/>
              <a:buChar char="•"/>
            </a:pPr>
            <a:r>
              <a:rPr lang="en-US" sz="3200" dirty="0"/>
              <a:t>When demand is lower than supply, market prices sinks below natural price. (Good for buyers, bad for sellers.)</a:t>
            </a:r>
            <a:endParaRPr lang="en-US" sz="2800" dirty="0"/>
          </a:p>
        </p:txBody>
      </p:sp>
    </p:spTree>
    <p:extLst>
      <p:ext uri="{BB962C8B-B14F-4D97-AF65-F5344CB8AC3E}">
        <p14:creationId xmlns:p14="http://schemas.microsoft.com/office/powerpoint/2010/main" val="15806140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Commodities and how they are priced </a:t>
            </a:r>
            <a:r>
              <a:rPr lang="en-US" sz="3200" dirty="0"/>
              <a:t>(Chap. 6-7 p.177-)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28</a:t>
            </a:fld>
            <a:endParaRPr lang="en-US"/>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846326"/>
            <a:ext cx="1051560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t>The invisible hand</a:t>
            </a:r>
            <a:endParaRPr lang="en-US" sz="3200" b="1" dirty="0"/>
          </a:p>
        </p:txBody>
      </p:sp>
      <p:sp>
        <p:nvSpPr>
          <p:cNvPr id="8" name="Rectangle 7">
            <a:extLst>
              <a:ext uri="{FF2B5EF4-FFF2-40B4-BE49-F238E27FC236}">
                <a16:creationId xmlns:a16="http://schemas.microsoft.com/office/drawing/2014/main" id="{2D24C14A-D2AA-BA45-939D-09C1C5D53C3C}"/>
              </a:ext>
            </a:extLst>
          </p:cNvPr>
          <p:cNvSpPr/>
          <p:nvPr/>
        </p:nvSpPr>
        <p:spPr>
          <a:xfrm>
            <a:off x="838200" y="2454071"/>
            <a:ext cx="10515600" cy="3970318"/>
          </a:xfrm>
          <a:prstGeom prst="rect">
            <a:avLst/>
          </a:prstGeom>
        </p:spPr>
        <p:txBody>
          <a:bodyPr wrap="square">
            <a:spAutoFit/>
          </a:bodyPr>
          <a:lstStyle/>
          <a:p>
            <a:pPr marL="914400" lvl="1" indent="-457200">
              <a:buFont typeface="Arial" panose="020B0604020202020204" pitchFamily="34" charset="0"/>
              <a:buChar char="•"/>
            </a:pPr>
            <a:r>
              <a:rPr lang="en-US" sz="2800" dirty="0"/>
              <a:t>Over time, the activities of the buyers and sellers, along with the supply and demand and competition, drive market prices to a (generally) stable equilibrium.</a:t>
            </a:r>
          </a:p>
          <a:p>
            <a:pPr marL="1371600" lvl="2" indent="-457200">
              <a:buFont typeface="Arial" panose="020B0604020202020204" pitchFamily="34" charset="0"/>
              <a:buChar char="•"/>
            </a:pPr>
            <a:r>
              <a:rPr lang="en-US" sz="2800" dirty="0"/>
              <a:t>Market price = natural price</a:t>
            </a:r>
          </a:p>
          <a:p>
            <a:pPr marL="1371600" lvl="2" indent="-457200">
              <a:buFont typeface="Arial" panose="020B0604020202020204" pitchFamily="34" charset="0"/>
              <a:buChar char="•"/>
            </a:pPr>
            <a:r>
              <a:rPr lang="en-US" sz="2800" dirty="0"/>
              <a:t>Sellers have a floor; buyers have a ceiling.</a:t>
            </a:r>
          </a:p>
          <a:p>
            <a:pPr marL="914400" lvl="1" indent="-457200">
              <a:buFont typeface="Arial" panose="020B0604020202020204" pitchFamily="34" charset="0"/>
              <a:buChar char="•"/>
            </a:pPr>
            <a:endParaRPr lang="en-US" sz="2800" dirty="0"/>
          </a:p>
          <a:p>
            <a:pPr marL="914400" lvl="1" indent="-457200">
              <a:buFont typeface="Arial" panose="020B0604020202020204" pitchFamily="34" charset="0"/>
              <a:buChar char="•"/>
            </a:pPr>
            <a:r>
              <a:rPr lang="en-US" sz="2800" dirty="0"/>
              <a:t>Note: these activities are done individually, solely out of buyers’ and sellers’ individual self-interest. (Buyers want to pay the lowest price, sellers want to sell at the highest price.)</a:t>
            </a:r>
          </a:p>
        </p:txBody>
      </p:sp>
    </p:spTree>
    <p:extLst>
      <p:ext uri="{BB962C8B-B14F-4D97-AF65-F5344CB8AC3E}">
        <p14:creationId xmlns:p14="http://schemas.microsoft.com/office/powerpoint/2010/main" val="960860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1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Commodities and how they are priced </a:t>
            </a:r>
            <a:r>
              <a:rPr lang="en-US" sz="3200" dirty="0"/>
              <a:t>(Chap. 6-7 p.177-)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29</a:t>
            </a:fld>
            <a:endParaRPr lang="en-US"/>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846326"/>
            <a:ext cx="1051560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t>The invisible hand</a:t>
            </a:r>
            <a:endParaRPr lang="en-US" sz="3200" b="1" dirty="0"/>
          </a:p>
        </p:txBody>
      </p:sp>
      <p:sp>
        <p:nvSpPr>
          <p:cNvPr id="8" name="Rectangle 7">
            <a:extLst>
              <a:ext uri="{FF2B5EF4-FFF2-40B4-BE49-F238E27FC236}">
                <a16:creationId xmlns:a16="http://schemas.microsoft.com/office/drawing/2014/main" id="{2D24C14A-D2AA-BA45-939D-09C1C5D53C3C}"/>
              </a:ext>
            </a:extLst>
          </p:cNvPr>
          <p:cNvSpPr/>
          <p:nvPr/>
        </p:nvSpPr>
        <p:spPr>
          <a:xfrm>
            <a:off x="838200" y="2454071"/>
            <a:ext cx="10515600" cy="3477875"/>
          </a:xfrm>
          <a:prstGeom prst="rect">
            <a:avLst/>
          </a:prstGeom>
        </p:spPr>
        <p:txBody>
          <a:bodyPr wrap="square">
            <a:spAutoFit/>
          </a:bodyPr>
          <a:lstStyle/>
          <a:p>
            <a:pPr marL="914400" lvl="1" indent="-457200">
              <a:buFont typeface="Arial" panose="020B0604020202020204" pitchFamily="34" charset="0"/>
              <a:buChar char="•"/>
            </a:pPr>
            <a:r>
              <a:rPr lang="en-US" sz="3200" dirty="0"/>
              <a:t>Therefore, individuals’ actions taken in their own self-interest ultimately has beneficial effects for the entire economy.</a:t>
            </a:r>
          </a:p>
          <a:p>
            <a:pPr marL="1371600" lvl="2" indent="-457200">
              <a:buFont typeface="Arial" panose="020B0604020202020204" pitchFamily="34" charset="0"/>
              <a:buChar char="•"/>
            </a:pPr>
            <a:r>
              <a:rPr lang="en-US" sz="3200" dirty="0"/>
              <a:t>Promotes stable prices.</a:t>
            </a:r>
          </a:p>
          <a:p>
            <a:pPr marL="1371600" lvl="2" indent="-457200">
              <a:buFont typeface="Arial" panose="020B0604020202020204" pitchFamily="34" charset="0"/>
              <a:buChar char="•"/>
            </a:pPr>
            <a:r>
              <a:rPr lang="en-US" sz="3200" dirty="0"/>
              <a:t>Promotes production of goods and commerce.</a:t>
            </a:r>
          </a:p>
          <a:p>
            <a:pPr marL="1371600" lvl="2" indent="-457200">
              <a:buFont typeface="Arial" panose="020B0604020202020204" pitchFamily="34" charset="0"/>
              <a:buChar char="•"/>
            </a:pPr>
            <a:r>
              <a:rPr lang="en-US" sz="3200" dirty="0"/>
              <a:t>Promotes competition and lower prices.</a:t>
            </a:r>
          </a:p>
          <a:p>
            <a:pPr marL="914400" lvl="1"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1294646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60208"/>
            <a:ext cx="10515600" cy="584775"/>
          </a:xfrm>
          <a:prstGeom prst="rect">
            <a:avLst/>
          </a:prstGeom>
          <a:noFill/>
        </p:spPr>
        <p:txBody>
          <a:bodyPr wrap="square" rtlCol="0">
            <a:spAutoFit/>
          </a:bodyPr>
          <a:lstStyle/>
          <a:p>
            <a:r>
              <a:rPr lang="en-US" sz="3200" b="1" dirty="0">
                <a:solidFill>
                  <a:schemeClr val="bg1">
                    <a:lumMod val="75000"/>
                  </a:schemeClr>
                </a:solidFill>
              </a:rPr>
              <a:t>Background</a:t>
            </a:r>
            <a:r>
              <a:rPr lang="en-US" sz="3200" b="1" dirty="0"/>
              <a:t>: </a:t>
            </a:r>
            <a:r>
              <a:rPr lang="en-US" sz="3200" b="1" i="1" dirty="0"/>
              <a:t>Smith’s theory </a:t>
            </a:r>
            <a:r>
              <a:rPr lang="en-US" sz="3200" i="1" dirty="0"/>
              <a:t>(reaction to Mercantilism)</a:t>
            </a:r>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3</a:t>
            </a:fld>
            <a:endParaRPr lang="en-US"/>
          </a:p>
        </p:txBody>
      </p:sp>
      <p:sp>
        <p:nvSpPr>
          <p:cNvPr id="6" name="TextBox 5">
            <a:extLst>
              <a:ext uri="{FF2B5EF4-FFF2-40B4-BE49-F238E27FC236}">
                <a16:creationId xmlns:a16="http://schemas.microsoft.com/office/drawing/2014/main" id="{5AE4F0BC-0046-E948-B2A7-46B8CA27004E}"/>
              </a:ext>
            </a:extLst>
          </p:cNvPr>
          <p:cNvSpPr txBox="1"/>
          <p:nvPr/>
        </p:nvSpPr>
        <p:spPr>
          <a:xfrm>
            <a:off x="838200" y="2103248"/>
            <a:ext cx="10295021" cy="4401205"/>
          </a:xfrm>
          <a:prstGeom prst="rect">
            <a:avLst/>
          </a:prstGeom>
          <a:noFill/>
        </p:spPr>
        <p:txBody>
          <a:bodyPr wrap="square" rtlCol="0">
            <a:spAutoFit/>
          </a:bodyPr>
          <a:lstStyle/>
          <a:p>
            <a:pPr marL="285750" indent="-285750">
              <a:buFont typeface="Arial" panose="020B0604020202020204" pitchFamily="34" charset="0"/>
              <a:buChar char="•"/>
            </a:pPr>
            <a:r>
              <a:rPr lang="en-US" sz="2800" b="1" dirty="0"/>
              <a:t>What is wealth?</a:t>
            </a:r>
          </a:p>
          <a:p>
            <a:pPr marL="742950" lvl="1" indent="-285750">
              <a:buFont typeface="Arial" panose="020B0604020202020204" pitchFamily="34" charset="0"/>
              <a:buChar char="•"/>
            </a:pPr>
            <a:r>
              <a:rPr lang="en-US" sz="2800" dirty="0"/>
              <a:t>Not fixed, but can be infinitely grown</a:t>
            </a:r>
          </a:p>
          <a:p>
            <a:pPr marL="742950" lvl="1" indent="-285750">
              <a:buFont typeface="Arial" panose="020B0604020202020204" pitchFamily="34" charset="0"/>
              <a:buChar char="•"/>
            </a:pPr>
            <a:r>
              <a:rPr lang="en-US" sz="2800" dirty="0"/>
              <a:t>Not measured in gold, but in GNP (produce of land and labor)</a:t>
            </a:r>
          </a:p>
          <a:p>
            <a:pPr marL="742950" lvl="1"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b="1" dirty="0"/>
              <a:t>What is the goal?</a:t>
            </a:r>
          </a:p>
          <a:p>
            <a:pPr marL="742950" lvl="1" indent="-285750">
              <a:buFont typeface="Arial" panose="020B0604020202020204" pitchFamily="34" charset="0"/>
              <a:buChar char="•"/>
            </a:pPr>
            <a:r>
              <a:rPr lang="en-US" sz="2800" dirty="0"/>
              <a:t>To continually increase GNP</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b="1" dirty="0"/>
              <a:t>What is government’s role in the economy?</a:t>
            </a:r>
          </a:p>
          <a:p>
            <a:pPr marL="742950" lvl="1" indent="-285750">
              <a:buFont typeface="Arial" panose="020B0604020202020204" pitchFamily="34" charset="0"/>
              <a:buChar char="•"/>
            </a:pPr>
            <a:r>
              <a:rPr lang="en-US" sz="2800" dirty="0"/>
              <a:t>To step aside and allow markets to operate freely (free market economy)</a:t>
            </a:r>
          </a:p>
        </p:txBody>
      </p:sp>
    </p:spTree>
    <p:extLst>
      <p:ext uri="{BB962C8B-B14F-4D97-AF65-F5344CB8AC3E}">
        <p14:creationId xmlns:p14="http://schemas.microsoft.com/office/powerpoint/2010/main" val="803334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1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Commodities and how they are priced </a:t>
            </a:r>
            <a:r>
              <a:rPr lang="en-US" sz="3200" dirty="0"/>
              <a:t>(Chap. 6-7 p.177-)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30</a:t>
            </a:fld>
            <a:endParaRPr lang="en-US"/>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846326"/>
            <a:ext cx="1051560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t>The invisible hand</a:t>
            </a:r>
            <a:endParaRPr lang="en-US" sz="3200" b="1" dirty="0"/>
          </a:p>
        </p:txBody>
      </p:sp>
      <p:sp>
        <p:nvSpPr>
          <p:cNvPr id="8" name="Rectangle 7">
            <a:extLst>
              <a:ext uri="{FF2B5EF4-FFF2-40B4-BE49-F238E27FC236}">
                <a16:creationId xmlns:a16="http://schemas.microsoft.com/office/drawing/2014/main" id="{2D24C14A-D2AA-BA45-939D-09C1C5D53C3C}"/>
              </a:ext>
            </a:extLst>
          </p:cNvPr>
          <p:cNvSpPr/>
          <p:nvPr/>
        </p:nvSpPr>
        <p:spPr>
          <a:xfrm>
            <a:off x="838200" y="2454071"/>
            <a:ext cx="10515600" cy="584775"/>
          </a:xfrm>
          <a:prstGeom prst="rect">
            <a:avLst/>
          </a:prstGeom>
        </p:spPr>
        <p:txBody>
          <a:bodyPr wrap="square">
            <a:spAutoFit/>
          </a:bodyPr>
          <a:lstStyle/>
          <a:p>
            <a:pPr marL="914400" lvl="1" indent="-457200">
              <a:buFont typeface="Arial" panose="020B0604020202020204" pitchFamily="34" charset="0"/>
              <a:buChar char="•"/>
            </a:pPr>
            <a:r>
              <a:rPr lang="en-US" sz="3200" dirty="0"/>
              <a:t>So what role should the government play in this process?</a:t>
            </a:r>
          </a:p>
        </p:txBody>
      </p:sp>
      <p:sp>
        <p:nvSpPr>
          <p:cNvPr id="6" name="TextBox 5">
            <a:extLst>
              <a:ext uri="{FF2B5EF4-FFF2-40B4-BE49-F238E27FC236}">
                <a16:creationId xmlns:a16="http://schemas.microsoft.com/office/drawing/2014/main" id="{1DB75A3D-65E7-E54F-BF60-7770139580EA}"/>
              </a:ext>
            </a:extLst>
          </p:cNvPr>
          <p:cNvSpPr txBox="1"/>
          <p:nvPr/>
        </p:nvSpPr>
        <p:spPr>
          <a:xfrm>
            <a:off x="838200" y="3220498"/>
            <a:ext cx="10515600" cy="1384995"/>
          </a:xfrm>
          <a:prstGeom prst="rect">
            <a:avLst/>
          </a:prstGeom>
          <a:noFill/>
        </p:spPr>
        <p:txBody>
          <a:bodyPr wrap="square" rtlCol="0">
            <a:spAutoFit/>
          </a:bodyPr>
          <a:lstStyle/>
          <a:p>
            <a:pPr marL="1371600" lvl="2" indent="-457200">
              <a:buFont typeface="Arial" panose="020B0604020202020204" pitchFamily="34" charset="0"/>
              <a:buChar char="•"/>
            </a:pPr>
            <a:r>
              <a:rPr lang="en-US" sz="2800" dirty="0"/>
              <a:t>For Smith, none. </a:t>
            </a:r>
          </a:p>
          <a:p>
            <a:pPr marL="1371600" lvl="2" indent="-457200">
              <a:buFont typeface="Arial" panose="020B0604020202020204" pitchFamily="34" charset="0"/>
              <a:buChar char="•"/>
            </a:pPr>
            <a:r>
              <a:rPr lang="en-US" sz="2800" dirty="0"/>
              <a:t>There should be no regulation of exchange – the government should stand back and let the free market do it’s thing. </a:t>
            </a:r>
          </a:p>
        </p:txBody>
      </p:sp>
    </p:spTree>
    <p:extLst>
      <p:ext uri="{BB962C8B-B14F-4D97-AF65-F5344CB8AC3E}">
        <p14:creationId xmlns:p14="http://schemas.microsoft.com/office/powerpoint/2010/main" val="3084754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1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Wages of labor </a:t>
            </a:r>
            <a:r>
              <a:rPr lang="en-US" sz="3200" dirty="0"/>
              <a:t>(Chap. 8 p.499-)</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31</a:t>
            </a:fld>
            <a:endParaRPr lang="en-US"/>
          </a:p>
        </p:txBody>
      </p:sp>
      <p:sp>
        <p:nvSpPr>
          <p:cNvPr id="8" name="Rectangle 7">
            <a:extLst>
              <a:ext uri="{FF2B5EF4-FFF2-40B4-BE49-F238E27FC236}">
                <a16:creationId xmlns:a16="http://schemas.microsoft.com/office/drawing/2014/main" id="{2D24C14A-D2AA-BA45-939D-09C1C5D53C3C}"/>
              </a:ext>
            </a:extLst>
          </p:cNvPr>
          <p:cNvSpPr/>
          <p:nvPr/>
        </p:nvSpPr>
        <p:spPr>
          <a:xfrm>
            <a:off x="838200" y="1844983"/>
            <a:ext cx="10515600" cy="4524315"/>
          </a:xfrm>
          <a:prstGeom prst="rect">
            <a:avLst/>
          </a:prstGeom>
        </p:spPr>
        <p:txBody>
          <a:bodyPr wrap="square">
            <a:spAutoFit/>
          </a:bodyPr>
          <a:lstStyle/>
          <a:p>
            <a:pPr lvl="1"/>
            <a:r>
              <a:rPr lang="en-US" sz="3200" b="1" i="1" dirty="0"/>
              <a:t>Problem: when ERs form groups to set lower wages</a:t>
            </a:r>
            <a:endParaRPr lang="en-US" sz="3200" dirty="0"/>
          </a:p>
          <a:p>
            <a:pPr marL="914400" lvl="1" indent="-457200">
              <a:buFont typeface="Arial" panose="020B0604020202020204" pitchFamily="34" charset="0"/>
              <a:buChar char="•"/>
            </a:pPr>
            <a:r>
              <a:rPr lang="en-US" sz="3200" dirty="0"/>
              <a:t>ERs are fewer and can agree with other ERs not to pay EEs more than a certain amount.</a:t>
            </a:r>
          </a:p>
          <a:p>
            <a:pPr marL="914400" lvl="1" indent="-457200">
              <a:buFont typeface="Arial" panose="020B0604020202020204" pitchFamily="34" charset="0"/>
              <a:buChar char="•"/>
            </a:pPr>
            <a:r>
              <a:rPr lang="en-US" sz="3200" dirty="0"/>
              <a:t>Such agreements are more likely to remain secret.</a:t>
            </a:r>
          </a:p>
          <a:p>
            <a:pPr marL="914400" lvl="1" indent="-457200">
              <a:buFont typeface="Arial" panose="020B0604020202020204" pitchFamily="34" charset="0"/>
              <a:buChar char="•"/>
            </a:pPr>
            <a:r>
              <a:rPr lang="en-US" sz="3200" dirty="0"/>
              <a:t>ERs can survive longer than EEs without making money.</a:t>
            </a:r>
          </a:p>
          <a:p>
            <a:pPr marL="914400" lvl="1" indent="-457200">
              <a:buFont typeface="Arial" panose="020B0604020202020204" pitchFamily="34" charset="0"/>
              <a:buChar char="•"/>
            </a:pPr>
            <a:endParaRPr lang="en-US" sz="3200" dirty="0"/>
          </a:p>
          <a:p>
            <a:pPr lvl="1"/>
            <a:r>
              <a:rPr lang="en-US" sz="3200" b="1" i="1" dirty="0"/>
              <a:t>Problem: when EEs form groups to seek higher wages</a:t>
            </a:r>
            <a:endParaRPr lang="en-US" sz="3200" b="1" dirty="0"/>
          </a:p>
          <a:p>
            <a:pPr marL="914400" lvl="1" indent="-457200">
              <a:buFont typeface="Arial" panose="020B0604020202020204" pitchFamily="34" charset="0"/>
              <a:buChar char="•"/>
            </a:pPr>
            <a:r>
              <a:rPr lang="en-US" sz="3200" dirty="0"/>
              <a:t>To get ERs attention, often have to use provocative tactics.</a:t>
            </a:r>
          </a:p>
        </p:txBody>
      </p:sp>
    </p:spTree>
    <p:extLst>
      <p:ext uri="{BB962C8B-B14F-4D97-AF65-F5344CB8AC3E}">
        <p14:creationId xmlns:p14="http://schemas.microsoft.com/office/powerpoint/2010/main" val="2172309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1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Wages of labor </a:t>
            </a:r>
            <a:r>
              <a:rPr lang="en-US" sz="3200" dirty="0"/>
              <a:t>(Chap. 8 p.499-)</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32</a:t>
            </a:fld>
            <a:endParaRPr lang="en-US"/>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846326"/>
            <a:ext cx="10515600" cy="4031873"/>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t>When ERs make greater profits, they use those profits:</a:t>
            </a:r>
          </a:p>
          <a:p>
            <a:pPr marL="914400" lvl="1" indent="-457200">
              <a:buFont typeface="Arial" panose="020B0604020202020204" pitchFamily="34" charset="0"/>
              <a:buChar char="•"/>
            </a:pPr>
            <a:r>
              <a:rPr lang="en-US" sz="3200" i="1" dirty="0"/>
              <a:t>To hire more servants (and purchase more luxury goods)</a:t>
            </a:r>
          </a:p>
          <a:p>
            <a:pPr marL="914400" lvl="1" indent="-457200">
              <a:buFont typeface="Arial" panose="020B0604020202020204" pitchFamily="34" charset="0"/>
              <a:buChar char="•"/>
            </a:pPr>
            <a:r>
              <a:rPr lang="en-US" sz="3200" i="1" dirty="0"/>
              <a:t>To hire more EEs to increase their production.</a:t>
            </a:r>
          </a:p>
          <a:p>
            <a:pPr lvl="1"/>
            <a:endParaRPr lang="en-US" sz="3200" i="1" dirty="0"/>
          </a:p>
          <a:p>
            <a:pPr marL="457200" indent="-457200">
              <a:buFont typeface="Arial" panose="020B0604020202020204" pitchFamily="34" charset="0"/>
              <a:buChar char="•"/>
            </a:pPr>
            <a:r>
              <a:rPr lang="en-US" sz="3200" i="1" dirty="0"/>
              <a:t>Point: when the economy is thriving and both land owners and owners of capital and stock are making profits, those profits trickle-down to workers.</a:t>
            </a:r>
          </a:p>
          <a:p>
            <a:pPr marL="914400" lvl="1" indent="-457200">
              <a:buFont typeface="Arial" panose="020B0604020202020204" pitchFamily="34" charset="0"/>
              <a:buChar char="•"/>
            </a:pPr>
            <a:endParaRPr lang="en-US" sz="3200" dirty="0"/>
          </a:p>
        </p:txBody>
      </p:sp>
      <p:sp>
        <p:nvSpPr>
          <p:cNvPr id="8" name="Rectangle 7">
            <a:extLst>
              <a:ext uri="{FF2B5EF4-FFF2-40B4-BE49-F238E27FC236}">
                <a16:creationId xmlns:a16="http://schemas.microsoft.com/office/drawing/2014/main" id="{2D24C14A-D2AA-BA45-939D-09C1C5D53C3C}"/>
              </a:ext>
            </a:extLst>
          </p:cNvPr>
          <p:cNvSpPr/>
          <p:nvPr/>
        </p:nvSpPr>
        <p:spPr>
          <a:xfrm>
            <a:off x="838200" y="2454071"/>
            <a:ext cx="10515600" cy="1015663"/>
          </a:xfrm>
          <a:prstGeom prst="rect">
            <a:avLst/>
          </a:prstGeom>
        </p:spPr>
        <p:txBody>
          <a:bodyPr wrap="square">
            <a:spAutoFit/>
          </a:bodyPr>
          <a:lstStyle/>
          <a:p>
            <a:pPr lvl="1"/>
            <a:r>
              <a:rPr lang="en-US" sz="3200" dirty="0"/>
              <a:t> </a:t>
            </a:r>
          </a:p>
          <a:p>
            <a:pPr marL="914400" lvl="1"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4191060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1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Division of Labor </a:t>
            </a:r>
            <a:r>
              <a:rPr lang="en-US" sz="3200" dirty="0"/>
              <a:t>(Chap. 1 p.493-)</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4</a:t>
            </a:fld>
            <a:endParaRPr lang="en-US"/>
          </a:p>
        </p:txBody>
      </p:sp>
      <p:sp>
        <p:nvSpPr>
          <p:cNvPr id="6" name="TextBox 5">
            <a:extLst>
              <a:ext uri="{FF2B5EF4-FFF2-40B4-BE49-F238E27FC236}">
                <a16:creationId xmlns:a16="http://schemas.microsoft.com/office/drawing/2014/main" id="{5AE4F0BC-0046-E948-B2A7-46B8CA27004E}"/>
              </a:ext>
            </a:extLst>
          </p:cNvPr>
          <p:cNvSpPr txBox="1"/>
          <p:nvPr/>
        </p:nvSpPr>
        <p:spPr>
          <a:xfrm>
            <a:off x="838200" y="2531819"/>
            <a:ext cx="10295021" cy="3970318"/>
          </a:xfrm>
          <a:prstGeom prst="rect">
            <a:avLst/>
          </a:prstGeom>
          <a:noFill/>
        </p:spPr>
        <p:txBody>
          <a:bodyPr wrap="square" rtlCol="0">
            <a:spAutoFit/>
          </a:bodyPr>
          <a:lstStyle/>
          <a:p>
            <a:pPr marL="285750" indent="-285750">
              <a:buFont typeface="Arial" panose="020B0604020202020204" pitchFamily="34" charset="0"/>
              <a:buChar char="•"/>
            </a:pPr>
            <a:r>
              <a:rPr lang="en-US" sz="2800" dirty="0"/>
              <a:t>Small-scale operations (trifling manufactures)</a:t>
            </a:r>
          </a:p>
          <a:p>
            <a:pPr marL="742950" lvl="1" indent="-285750">
              <a:buFont typeface="Arial" panose="020B0604020202020204" pitchFamily="34" charset="0"/>
              <a:buChar char="•"/>
            </a:pPr>
            <a:r>
              <a:rPr lang="en-US" sz="2800" dirty="0"/>
              <a:t>Supply small wants of small number of people</a:t>
            </a:r>
          </a:p>
          <a:p>
            <a:pPr marL="742950" lvl="1" indent="-285750">
              <a:buFont typeface="Arial" panose="020B0604020202020204" pitchFamily="34" charset="0"/>
              <a:buChar char="•"/>
            </a:pPr>
            <a:r>
              <a:rPr lang="en-US" sz="2800" dirty="0"/>
              <a:t>Small number of EEs, in same workhouse</a:t>
            </a:r>
          </a:p>
          <a:p>
            <a:pPr marL="742950" lvl="1" indent="-285750">
              <a:buFont typeface="Arial" panose="020B0604020202020204" pitchFamily="34" charset="0"/>
              <a:buChar char="•"/>
            </a:pPr>
            <a:r>
              <a:rPr lang="en-US" sz="2800" dirty="0"/>
              <a:t>Work does not involve many separate parts/tasks</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Large-scale operations (great manufactures)</a:t>
            </a:r>
          </a:p>
          <a:p>
            <a:pPr marL="742950" lvl="1" indent="-285750">
              <a:buFont typeface="Arial" panose="020B0604020202020204" pitchFamily="34" charset="0"/>
              <a:buChar char="•"/>
            </a:pPr>
            <a:r>
              <a:rPr lang="en-US" sz="2800" dirty="0"/>
              <a:t>Supply great wants of great number of people</a:t>
            </a:r>
          </a:p>
          <a:p>
            <a:pPr marL="742950" lvl="1" indent="-285750">
              <a:buFont typeface="Arial" panose="020B0604020202020204" pitchFamily="34" charset="0"/>
              <a:buChar char="•"/>
            </a:pPr>
            <a:r>
              <a:rPr lang="en-US" sz="2800" dirty="0"/>
              <a:t>Large number of EEs, too big for single workhouse</a:t>
            </a:r>
          </a:p>
          <a:p>
            <a:pPr marL="742950" lvl="1" indent="-285750">
              <a:buFont typeface="Arial" panose="020B0604020202020204" pitchFamily="34" charset="0"/>
              <a:buChar char="•"/>
            </a:pPr>
            <a:r>
              <a:rPr lang="en-US" sz="2800" dirty="0"/>
              <a:t>Work involves many different parts/tasks (ex: pin-making)</a:t>
            </a:r>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915977"/>
            <a:ext cx="10515600" cy="584775"/>
          </a:xfrm>
          <a:prstGeom prst="rect">
            <a:avLst/>
          </a:prstGeom>
          <a:noFill/>
        </p:spPr>
        <p:txBody>
          <a:bodyPr wrap="square" rtlCol="0">
            <a:spAutoFit/>
          </a:bodyPr>
          <a:lstStyle/>
          <a:p>
            <a:r>
              <a:rPr lang="en-US" sz="3200" b="1" dirty="0"/>
              <a:t>What does this mean? Compare different manufacturers:</a:t>
            </a:r>
          </a:p>
        </p:txBody>
      </p:sp>
    </p:spTree>
    <p:extLst>
      <p:ext uri="{BB962C8B-B14F-4D97-AF65-F5344CB8AC3E}">
        <p14:creationId xmlns:p14="http://schemas.microsoft.com/office/powerpoint/2010/main" val="3939076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100"/>
                                        <p:tgtEl>
                                          <p:spTgt spid="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ssolve">
                                      <p:cBhvr>
                                        <p:cTn id="10" dur="1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Division of Labor </a:t>
            </a:r>
            <a:r>
              <a:rPr lang="en-US" sz="3200" dirty="0"/>
              <a:t>(Chap. 1 p.493-)</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5</a:t>
            </a:fld>
            <a:endParaRPr lang="en-US"/>
          </a:p>
        </p:txBody>
      </p:sp>
      <p:sp>
        <p:nvSpPr>
          <p:cNvPr id="6" name="TextBox 5">
            <a:extLst>
              <a:ext uri="{FF2B5EF4-FFF2-40B4-BE49-F238E27FC236}">
                <a16:creationId xmlns:a16="http://schemas.microsoft.com/office/drawing/2014/main" id="{5AE4F0BC-0046-E948-B2A7-46B8CA27004E}"/>
              </a:ext>
            </a:extLst>
          </p:cNvPr>
          <p:cNvSpPr txBox="1"/>
          <p:nvPr/>
        </p:nvSpPr>
        <p:spPr>
          <a:xfrm>
            <a:off x="838200" y="2750083"/>
            <a:ext cx="10295021" cy="2246769"/>
          </a:xfrm>
          <a:prstGeom prst="rect">
            <a:avLst/>
          </a:prstGeom>
          <a:noFill/>
        </p:spPr>
        <p:txBody>
          <a:bodyPr wrap="square" rtlCol="0">
            <a:spAutoFit/>
          </a:bodyPr>
          <a:lstStyle/>
          <a:p>
            <a:pPr marL="514350" indent="-514350">
              <a:buAutoNum type="arabicPeriod"/>
            </a:pPr>
            <a:r>
              <a:rPr lang="en-US" sz="2800" dirty="0"/>
              <a:t>Increase in dexterity of each worker;</a:t>
            </a:r>
          </a:p>
          <a:p>
            <a:pPr marL="514350" indent="-514350">
              <a:buAutoNum type="arabicPeriod"/>
            </a:pPr>
            <a:endParaRPr lang="en-US" sz="2800" dirty="0"/>
          </a:p>
          <a:p>
            <a:pPr marL="514350" indent="-514350">
              <a:buAutoNum type="arabicPeriod"/>
            </a:pPr>
            <a:r>
              <a:rPr lang="en-US" sz="2800" dirty="0"/>
              <a:t>Savings of time from switching tasks; and</a:t>
            </a:r>
          </a:p>
          <a:p>
            <a:pPr marL="514350" indent="-514350">
              <a:buAutoNum type="arabicPeriod"/>
            </a:pPr>
            <a:endParaRPr lang="en-US" sz="2800" dirty="0"/>
          </a:p>
          <a:p>
            <a:pPr marL="514350" indent="-514350">
              <a:buAutoNum type="arabicPeriod"/>
            </a:pPr>
            <a:r>
              <a:rPr lang="en-US" sz="2800" dirty="0"/>
              <a:t>Invention of specialized machinery.</a:t>
            </a:r>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966579"/>
            <a:ext cx="10671063" cy="584775"/>
          </a:xfrm>
          <a:prstGeom prst="rect">
            <a:avLst/>
          </a:prstGeom>
          <a:noFill/>
        </p:spPr>
        <p:txBody>
          <a:bodyPr wrap="none" rtlCol="0">
            <a:spAutoFit/>
          </a:bodyPr>
          <a:lstStyle/>
          <a:p>
            <a:r>
              <a:rPr lang="en-US" sz="3200" b="1" dirty="0"/>
              <a:t>Three ways that division of labor increases production</a:t>
            </a:r>
            <a:r>
              <a:rPr lang="en-US" sz="3200" dirty="0"/>
              <a:t> (p.494)</a:t>
            </a:r>
          </a:p>
        </p:txBody>
      </p:sp>
      <p:sp>
        <p:nvSpPr>
          <p:cNvPr id="8" name="TextBox 7">
            <a:extLst>
              <a:ext uri="{FF2B5EF4-FFF2-40B4-BE49-F238E27FC236}">
                <a16:creationId xmlns:a16="http://schemas.microsoft.com/office/drawing/2014/main" id="{CC567615-AFD0-B34C-BA16-1B9E7E750548}"/>
              </a:ext>
            </a:extLst>
          </p:cNvPr>
          <p:cNvSpPr txBox="1"/>
          <p:nvPr/>
        </p:nvSpPr>
        <p:spPr>
          <a:xfrm>
            <a:off x="1727913" y="5024908"/>
            <a:ext cx="8736174" cy="1384995"/>
          </a:xfrm>
          <a:prstGeom prst="rect">
            <a:avLst/>
          </a:prstGeom>
          <a:noFill/>
        </p:spPr>
        <p:txBody>
          <a:bodyPr wrap="none" rtlCol="0">
            <a:spAutoFit/>
          </a:bodyPr>
          <a:lstStyle/>
          <a:p>
            <a:r>
              <a:rPr lang="en-US" sz="2800" i="1" dirty="0"/>
              <a:t>Note</a:t>
            </a:r>
            <a:r>
              <a:rPr lang="en-US" sz="2800" dirty="0"/>
              <a:t>: specialized machinery can be developed in two ways:</a:t>
            </a:r>
          </a:p>
          <a:p>
            <a:pPr marL="457200" indent="-457200">
              <a:buFont typeface="Arial" panose="020B0604020202020204" pitchFamily="34" charset="0"/>
              <a:buChar char="•"/>
            </a:pPr>
            <a:r>
              <a:rPr lang="en-US" sz="2800" dirty="0"/>
              <a:t>From specialized workers.</a:t>
            </a:r>
          </a:p>
          <a:p>
            <a:pPr marL="457200" indent="-457200">
              <a:buFont typeface="Arial" panose="020B0604020202020204" pitchFamily="34" charset="0"/>
              <a:buChar char="•"/>
            </a:pPr>
            <a:r>
              <a:rPr lang="en-US" sz="2800" dirty="0"/>
              <a:t>From “philosophers or men of speculation.” </a:t>
            </a:r>
          </a:p>
        </p:txBody>
      </p:sp>
    </p:spTree>
    <p:extLst>
      <p:ext uri="{BB962C8B-B14F-4D97-AF65-F5344CB8AC3E}">
        <p14:creationId xmlns:p14="http://schemas.microsoft.com/office/powerpoint/2010/main" val="241953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1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1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Division of Labor </a:t>
            </a:r>
            <a:r>
              <a:rPr lang="en-US" sz="3200" dirty="0"/>
              <a:t>(Chap. 2 p.497-)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6</a:t>
            </a:fld>
            <a:endParaRPr lang="en-US"/>
          </a:p>
        </p:txBody>
      </p:sp>
      <p:sp>
        <p:nvSpPr>
          <p:cNvPr id="6" name="TextBox 5">
            <a:extLst>
              <a:ext uri="{FF2B5EF4-FFF2-40B4-BE49-F238E27FC236}">
                <a16:creationId xmlns:a16="http://schemas.microsoft.com/office/drawing/2014/main" id="{5AE4F0BC-0046-E948-B2A7-46B8CA27004E}"/>
              </a:ext>
            </a:extLst>
          </p:cNvPr>
          <p:cNvSpPr txBox="1"/>
          <p:nvPr/>
        </p:nvSpPr>
        <p:spPr>
          <a:xfrm>
            <a:off x="838200" y="3190747"/>
            <a:ext cx="10006584" cy="523220"/>
          </a:xfrm>
          <a:prstGeom prst="rect">
            <a:avLst/>
          </a:prstGeom>
          <a:noFill/>
        </p:spPr>
        <p:txBody>
          <a:bodyPr wrap="square" rtlCol="0">
            <a:spAutoFit/>
          </a:bodyPr>
          <a:lstStyle/>
          <a:p>
            <a:pPr marL="457200" indent="-457200">
              <a:buFont typeface="Arial" panose="020B0604020202020204" pitchFamily="34" charset="0"/>
              <a:buChar char="•"/>
            </a:pPr>
            <a:r>
              <a:rPr lang="en-US" sz="2800" i="1" dirty="0"/>
              <a:t>Natural human propensity </a:t>
            </a:r>
            <a:r>
              <a:rPr lang="en-US" sz="2800" dirty="0"/>
              <a:t>to exchange one thing for another.</a:t>
            </a:r>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964136"/>
            <a:ext cx="10515600" cy="1077218"/>
          </a:xfrm>
          <a:prstGeom prst="rect">
            <a:avLst/>
          </a:prstGeom>
          <a:noFill/>
        </p:spPr>
        <p:txBody>
          <a:bodyPr wrap="square" rtlCol="0">
            <a:spAutoFit/>
          </a:bodyPr>
          <a:lstStyle/>
          <a:p>
            <a:r>
              <a:rPr lang="en-US" sz="3200" b="1" dirty="0"/>
              <a:t>Where does division of labor come from? </a:t>
            </a:r>
          </a:p>
          <a:p>
            <a:r>
              <a:rPr lang="en-US" sz="3200" dirty="0"/>
              <a:t>(What is the natural human propensity that generates this?)</a:t>
            </a:r>
          </a:p>
        </p:txBody>
      </p:sp>
      <p:sp>
        <p:nvSpPr>
          <p:cNvPr id="16" name="TextBox 15">
            <a:extLst>
              <a:ext uri="{FF2B5EF4-FFF2-40B4-BE49-F238E27FC236}">
                <a16:creationId xmlns:a16="http://schemas.microsoft.com/office/drawing/2014/main" id="{03DC5D18-6259-194E-BE83-65B6A46EA134}"/>
              </a:ext>
            </a:extLst>
          </p:cNvPr>
          <p:cNvSpPr txBox="1"/>
          <p:nvPr/>
        </p:nvSpPr>
        <p:spPr>
          <a:xfrm>
            <a:off x="1741170" y="3977362"/>
            <a:ext cx="8709660" cy="2492990"/>
          </a:xfrm>
          <a:prstGeom prst="rect">
            <a:avLst/>
          </a:prstGeom>
          <a:noFill/>
        </p:spPr>
        <p:txBody>
          <a:bodyPr wrap="square" rtlCol="0">
            <a:spAutoFit/>
          </a:bodyPr>
          <a:lstStyle/>
          <a:p>
            <a:r>
              <a:rPr lang="en-US" sz="2500" dirty="0"/>
              <a:t>“[This] is not originally the effect of any human wisdom, which foresees and intends that general opulence to which it gives occasion. It is the necessary, though very slow and gradual consequence of a certain propensity in human nature which has in view no such extensive utility; the propensity to truck, barter, and exchange one thing for another.”</a:t>
            </a:r>
          </a:p>
        </p:txBody>
      </p:sp>
    </p:spTree>
    <p:extLst>
      <p:ext uri="{BB962C8B-B14F-4D97-AF65-F5344CB8AC3E}">
        <p14:creationId xmlns:p14="http://schemas.microsoft.com/office/powerpoint/2010/main" val="2304117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100"/>
                                        <p:tgtEl>
                                          <p:spTgt spid="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dissolve">
                                      <p:cBhvr>
                                        <p:cTn id="10" dur="1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Division of Labor </a:t>
            </a:r>
            <a:r>
              <a:rPr lang="en-US" sz="3200" dirty="0"/>
              <a:t>(Chap. 2 p.497-)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7</a:t>
            </a:fld>
            <a:endParaRPr lang="en-US"/>
          </a:p>
        </p:txBody>
      </p:sp>
      <p:sp>
        <p:nvSpPr>
          <p:cNvPr id="6" name="TextBox 5">
            <a:extLst>
              <a:ext uri="{FF2B5EF4-FFF2-40B4-BE49-F238E27FC236}">
                <a16:creationId xmlns:a16="http://schemas.microsoft.com/office/drawing/2014/main" id="{5AE4F0BC-0046-E948-B2A7-46B8CA27004E}"/>
              </a:ext>
            </a:extLst>
          </p:cNvPr>
          <p:cNvSpPr txBox="1"/>
          <p:nvPr/>
        </p:nvSpPr>
        <p:spPr>
          <a:xfrm>
            <a:off x="838200" y="3121598"/>
            <a:ext cx="10207751" cy="2677656"/>
          </a:xfrm>
          <a:prstGeom prst="rect">
            <a:avLst/>
          </a:prstGeom>
          <a:noFill/>
        </p:spPr>
        <p:txBody>
          <a:bodyPr wrap="square" rtlCol="0">
            <a:spAutoFit/>
          </a:bodyPr>
          <a:lstStyle/>
          <a:p>
            <a:pPr marL="457200" indent="-457200">
              <a:buFont typeface="Arial" panose="020B0604020202020204" pitchFamily="34" charset="0"/>
              <a:buChar char="•"/>
            </a:pPr>
            <a:r>
              <a:rPr lang="en-US" sz="2800" dirty="0"/>
              <a:t>We want stuff from other people, but they aren’t just going to give it to us for nothing. We have to trade our stuff for their stuff.</a:t>
            </a:r>
            <a:endParaRPr lang="en-US" sz="2800" i="1" dirty="0"/>
          </a:p>
          <a:p>
            <a:pPr marL="457200" indent="-457200">
              <a:buFont typeface="Arial" panose="020B0604020202020204" pitchFamily="34" charset="0"/>
              <a:buChar char="•"/>
            </a:pPr>
            <a:endParaRPr lang="en-US" sz="2800" i="1" dirty="0"/>
          </a:p>
          <a:p>
            <a:pPr marL="457200" indent="-457200">
              <a:buFont typeface="Arial" panose="020B0604020202020204" pitchFamily="34" charset="0"/>
              <a:buChar char="•"/>
            </a:pPr>
            <a:r>
              <a:rPr lang="en-US" sz="2800" dirty="0"/>
              <a:t>We need to cooperate with others.</a:t>
            </a:r>
          </a:p>
          <a:p>
            <a:pPr marL="457200" indent="-457200">
              <a:buFont typeface="Arial" panose="020B0604020202020204" pitchFamily="34" charset="0"/>
              <a:buChar char="•"/>
            </a:pPr>
            <a:endParaRPr lang="en-US" sz="2800" i="1" dirty="0"/>
          </a:p>
          <a:p>
            <a:pPr marL="457200" indent="-457200">
              <a:buFont typeface="Arial" panose="020B0604020202020204" pitchFamily="34" charset="0"/>
              <a:buChar char="•"/>
            </a:pPr>
            <a:r>
              <a:rPr lang="en-US" sz="2800" dirty="0"/>
              <a:t>It all comes down to </a:t>
            </a:r>
            <a:r>
              <a:rPr lang="en-US" sz="2800" b="1" dirty="0"/>
              <a:t>self-interest</a:t>
            </a:r>
            <a:r>
              <a:rPr lang="en-US" sz="2800" dirty="0"/>
              <a:t>.</a:t>
            </a:r>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933868"/>
            <a:ext cx="10515600" cy="1077218"/>
          </a:xfrm>
          <a:prstGeom prst="rect">
            <a:avLst/>
          </a:prstGeom>
          <a:noFill/>
        </p:spPr>
        <p:txBody>
          <a:bodyPr wrap="square" rtlCol="0">
            <a:spAutoFit/>
          </a:bodyPr>
          <a:lstStyle/>
          <a:p>
            <a:r>
              <a:rPr lang="en-US" sz="3200" b="1" dirty="0"/>
              <a:t>But </a:t>
            </a:r>
            <a:r>
              <a:rPr lang="en-US" sz="3200" b="1" i="1" dirty="0"/>
              <a:t>why</a:t>
            </a:r>
            <a:r>
              <a:rPr lang="en-US" sz="3200" b="1" dirty="0"/>
              <a:t> do we have this natural human propensity? </a:t>
            </a:r>
          </a:p>
          <a:p>
            <a:r>
              <a:rPr lang="en-US" sz="3200" dirty="0"/>
              <a:t>(What is our motivation?)</a:t>
            </a:r>
          </a:p>
        </p:txBody>
      </p:sp>
    </p:spTree>
    <p:extLst>
      <p:ext uri="{BB962C8B-B14F-4D97-AF65-F5344CB8AC3E}">
        <p14:creationId xmlns:p14="http://schemas.microsoft.com/office/powerpoint/2010/main" val="731076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1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Division of Labor </a:t>
            </a:r>
            <a:r>
              <a:rPr lang="en-US" sz="3200" dirty="0"/>
              <a:t>(Chap. 2 p.497-)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8</a:t>
            </a:fld>
            <a:endParaRPr lang="en-US"/>
          </a:p>
        </p:txBody>
      </p:sp>
      <p:sp>
        <p:nvSpPr>
          <p:cNvPr id="6" name="TextBox 5">
            <a:extLst>
              <a:ext uri="{FF2B5EF4-FFF2-40B4-BE49-F238E27FC236}">
                <a16:creationId xmlns:a16="http://schemas.microsoft.com/office/drawing/2014/main" id="{5AE4F0BC-0046-E948-B2A7-46B8CA27004E}"/>
              </a:ext>
            </a:extLst>
          </p:cNvPr>
          <p:cNvSpPr txBox="1"/>
          <p:nvPr/>
        </p:nvSpPr>
        <p:spPr>
          <a:xfrm>
            <a:off x="1827275" y="3117966"/>
            <a:ext cx="8229600" cy="1815882"/>
          </a:xfrm>
          <a:prstGeom prst="rect">
            <a:avLst/>
          </a:prstGeom>
          <a:noFill/>
        </p:spPr>
        <p:txBody>
          <a:bodyPr wrap="square" rtlCol="0">
            <a:spAutoFit/>
          </a:bodyPr>
          <a:lstStyle/>
          <a:p>
            <a:r>
              <a:rPr lang="en-US" sz="2800" i="1" dirty="0"/>
              <a:t>“It is not from the benevolence of the butcher, the brewer, or the baker, that we expect our dinner, but from their regard to their own interest. We address ourselves, not to their humanity, but to their self-love.” </a:t>
            </a:r>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933868"/>
            <a:ext cx="10515600" cy="1077218"/>
          </a:xfrm>
          <a:prstGeom prst="rect">
            <a:avLst/>
          </a:prstGeom>
          <a:noFill/>
        </p:spPr>
        <p:txBody>
          <a:bodyPr wrap="square" rtlCol="0">
            <a:spAutoFit/>
          </a:bodyPr>
          <a:lstStyle/>
          <a:p>
            <a:r>
              <a:rPr lang="en-US" sz="3200" b="1" dirty="0"/>
              <a:t>But </a:t>
            </a:r>
            <a:r>
              <a:rPr lang="en-US" sz="3200" b="1" i="1" dirty="0"/>
              <a:t>why</a:t>
            </a:r>
            <a:r>
              <a:rPr lang="en-US" sz="3200" b="1" dirty="0"/>
              <a:t> do we have this natural human propensity? </a:t>
            </a:r>
          </a:p>
          <a:p>
            <a:r>
              <a:rPr lang="en-US" sz="3200" dirty="0"/>
              <a:t>(What is our motivation?)</a:t>
            </a:r>
          </a:p>
        </p:txBody>
      </p:sp>
      <p:sp>
        <p:nvSpPr>
          <p:cNvPr id="8" name="TextBox 7">
            <a:extLst>
              <a:ext uri="{FF2B5EF4-FFF2-40B4-BE49-F238E27FC236}">
                <a16:creationId xmlns:a16="http://schemas.microsoft.com/office/drawing/2014/main" id="{6C96ED38-0706-A84C-9994-64239DD82D2F}"/>
              </a:ext>
            </a:extLst>
          </p:cNvPr>
          <p:cNvSpPr txBox="1"/>
          <p:nvPr/>
        </p:nvSpPr>
        <p:spPr>
          <a:xfrm>
            <a:off x="838199" y="5168620"/>
            <a:ext cx="10207751" cy="1384995"/>
          </a:xfrm>
          <a:prstGeom prst="rect">
            <a:avLst/>
          </a:prstGeom>
          <a:noFill/>
        </p:spPr>
        <p:txBody>
          <a:bodyPr wrap="square" rtlCol="0">
            <a:spAutoFit/>
          </a:bodyPr>
          <a:lstStyle/>
          <a:p>
            <a:pPr marL="457200" indent="-457200">
              <a:buFont typeface="Arial" panose="020B0604020202020204" pitchFamily="34" charset="0"/>
              <a:buChar char="•"/>
            </a:pPr>
            <a:r>
              <a:rPr lang="en-US" sz="2800" dirty="0"/>
              <a:t>Thus, the division of labor is a result of our natural human propensity to barter and trade – which itself is a result of our acting out of our own self-interest.</a:t>
            </a:r>
          </a:p>
        </p:txBody>
      </p:sp>
    </p:spTree>
    <p:extLst>
      <p:ext uri="{BB962C8B-B14F-4D97-AF65-F5344CB8AC3E}">
        <p14:creationId xmlns:p14="http://schemas.microsoft.com/office/powerpoint/2010/main" val="4020609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1691"/>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Adam Smith: </a:t>
            </a:r>
            <a:r>
              <a:rPr lang="en-US" sz="4000" b="1" i="1" dirty="0">
                <a:solidFill>
                  <a:schemeClr val="accent1">
                    <a:lumMod val="75000"/>
                  </a:schemeClr>
                </a:solidFill>
                <a:latin typeface="Calibri" panose="020F0502020204030204" pitchFamily="34" charset="0"/>
                <a:cs typeface="Calibri" panose="020F0502020204030204" pitchFamily="34" charset="0"/>
              </a:rPr>
              <a:t>Wealth of Nations</a:t>
            </a:r>
            <a:endParaRPr lang="en-US" sz="4000" b="1" i="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333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38581"/>
            <a:ext cx="10515600" cy="584775"/>
          </a:xfrm>
          <a:prstGeom prst="rect">
            <a:avLst/>
          </a:prstGeom>
          <a:noFill/>
        </p:spPr>
        <p:txBody>
          <a:bodyPr wrap="square" rtlCol="0">
            <a:spAutoFit/>
          </a:bodyPr>
          <a:lstStyle/>
          <a:p>
            <a:r>
              <a:rPr lang="en-US" sz="3200" b="1" dirty="0">
                <a:solidFill>
                  <a:schemeClr val="accent1"/>
                </a:solidFill>
              </a:rPr>
              <a:t>Division of Labor </a:t>
            </a:r>
            <a:r>
              <a:rPr lang="en-US" sz="3200" dirty="0"/>
              <a:t>(Chap. 2 p.497-)</a:t>
            </a:r>
            <a:endParaRPr lang="en-US" sz="3200" i="1"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9</a:t>
            </a:fld>
            <a:endParaRPr lang="en-US"/>
          </a:p>
        </p:txBody>
      </p:sp>
      <p:sp>
        <p:nvSpPr>
          <p:cNvPr id="6" name="TextBox 5">
            <a:extLst>
              <a:ext uri="{FF2B5EF4-FFF2-40B4-BE49-F238E27FC236}">
                <a16:creationId xmlns:a16="http://schemas.microsoft.com/office/drawing/2014/main" id="{5AE4F0BC-0046-E948-B2A7-46B8CA27004E}"/>
              </a:ext>
            </a:extLst>
          </p:cNvPr>
          <p:cNvSpPr txBox="1"/>
          <p:nvPr/>
        </p:nvSpPr>
        <p:spPr>
          <a:xfrm>
            <a:off x="838198" y="3117966"/>
            <a:ext cx="10515601" cy="3108543"/>
          </a:xfrm>
          <a:prstGeom prst="rect">
            <a:avLst/>
          </a:prstGeom>
          <a:noFill/>
        </p:spPr>
        <p:txBody>
          <a:bodyPr wrap="square" rtlCol="0">
            <a:spAutoFit/>
          </a:bodyPr>
          <a:lstStyle/>
          <a:p>
            <a:pPr marL="457200" indent="-457200">
              <a:buFont typeface="Arial" panose="020B0604020202020204" pitchFamily="34" charset="0"/>
              <a:buChar char="•"/>
            </a:pPr>
            <a:r>
              <a:rPr lang="en-US" sz="2800" dirty="0"/>
              <a:t>Interesting phenomenon: All of this activity – which comes down to individual actions taken out of self-interest – ultimately has greater beneficial effects on how the entire economy operates.</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This is the </a:t>
            </a:r>
            <a:r>
              <a:rPr lang="en-US" sz="2800" b="1" dirty="0"/>
              <a:t>invisible hand theory</a:t>
            </a:r>
            <a:r>
              <a:rPr lang="en-US" sz="2800" dirty="0"/>
              <a:t>.</a:t>
            </a:r>
          </a:p>
          <a:p>
            <a:pPr marL="457200" indent="-457200">
              <a:buFont typeface="Arial" panose="020B0604020202020204" pitchFamily="34" charset="0"/>
              <a:buChar char="•"/>
            </a:pPr>
            <a:endParaRPr lang="en-US" sz="2800" dirty="0"/>
          </a:p>
          <a:p>
            <a:r>
              <a:rPr lang="en-US" sz="2800" dirty="0"/>
              <a:t>But first: </a:t>
            </a:r>
            <a:r>
              <a:rPr lang="en-US" sz="2800" i="1" dirty="0"/>
              <a:t>How exactly does the economy operate?</a:t>
            </a:r>
          </a:p>
        </p:txBody>
      </p:sp>
      <p:sp>
        <p:nvSpPr>
          <p:cNvPr id="7" name="TextBox 6">
            <a:extLst>
              <a:ext uri="{FF2B5EF4-FFF2-40B4-BE49-F238E27FC236}">
                <a16:creationId xmlns:a16="http://schemas.microsoft.com/office/drawing/2014/main" id="{53A14C2F-B412-CE45-9F9E-95AE6FDC714C}"/>
              </a:ext>
            </a:extLst>
          </p:cNvPr>
          <p:cNvSpPr txBox="1"/>
          <p:nvPr/>
        </p:nvSpPr>
        <p:spPr>
          <a:xfrm>
            <a:off x="838200" y="1933868"/>
            <a:ext cx="10515600" cy="1077218"/>
          </a:xfrm>
          <a:prstGeom prst="rect">
            <a:avLst/>
          </a:prstGeom>
          <a:noFill/>
        </p:spPr>
        <p:txBody>
          <a:bodyPr wrap="square" rtlCol="0">
            <a:spAutoFit/>
          </a:bodyPr>
          <a:lstStyle/>
          <a:p>
            <a:r>
              <a:rPr lang="en-US" sz="3200" b="1" dirty="0"/>
              <a:t>But </a:t>
            </a:r>
            <a:r>
              <a:rPr lang="en-US" sz="3200" b="1" i="1" dirty="0"/>
              <a:t>why</a:t>
            </a:r>
            <a:r>
              <a:rPr lang="en-US" sz="3200" b="1" dirty="0"/>
              <a:t> do we have this natural human propensity? </a:t>
            </a:r>
          </a:p>
          <a:p>
            <a:r>
              <a:rPr lang="en-US" sz="3200" dirty="0"/>
              <a:t>(What is our motivation?)</a:t>
            </a:r>
          </a:p>
        </p:txBody>
      </p:sp>
    </p:spTree>
    <p:extLst>
      <p:ext uri="{BB962C8B-B14F-4D97-AF65-F5344CB8AC3E}">
        <p14:creationId xmlns:p14="http://schemas.microsoft.com/office/powerpoint/2010/main" val="824763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4711</TotalTime>
  <Words>2854</Words>
  <Application>Microsoft Macintosh PowerPoint</Application>
  <PresentationFormat>Widescreen</PresentationFormat>
  <Paragraphs>346</Paragraphs>
  <Slides>32</Slides>
  <Notes>32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Calibri Light</vt:lpstr>
      <vt:lpstr>Office Theme</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lpstr>Adam Smith: Wealth of Nations</vt:lpstr>
    </vt:vector>
  </TitlesOfParts>
  <Company/>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 Christine Korsgaard</dc:title>
  <dc:creator>Poplar, David - (poplar)</dc:creator>
  <cp:lastModifiedBy>Poplar, David - (poplar)</cp:lastModifiedBy>
  <cp:revision>144</cp:revision>
  <cp:lastPrinted>2018-03-16T09:24:52Z</cp:lastPrinted>
  <dcterms:created xsi:type="dcterms:W3CDTF">2018-02-12T06:47:14Z</dcterms:created>
  <dcterms:modified xsi:type="dcterms:W3CDTF">2018-03-17T15:49:39Z</dcterms:modified>
</cp:coreProperties>
</file>