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7" r:id="rId19"/>
    <p:sldId id="273" r:id="rId20"/>
    <p:sldId id="274" r:id="rId21"/>
    <p:sldId id="276" r:id="rId22"/>
    <p:sldId id="275" r:id="rId23"/>
    <p:sldId id="278" r:id="rId24"/>
    <p:sldId id="279" r:id="rId25"/>
    <p:sldId id="281" r:id="rId26"/>
    <p:sldId id="282" r:id="rId27"/>
    <p:sldId id="283" r:id="rId28"/>
    <p:sldId id="285" r:id="rId29"/>
    <p:sldId id="280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32DD-2173-F446-A5C7-3EB6E06C7361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8133-B3B4-D24F-A2E3-A7A71D9B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2B79B-4130-9744-B70B-2A094DD624D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4A86-48B0-C84D-93A0-012BD1B1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0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smtClean="0"/>
              <a:t>=Fy3rjQGc6lA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A86-48B0-C84D-93A0-012BD1B18D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740-1D97-4C48-A083-BD1D3E734694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E86AFB3-A672-6A49-97BD-BA3124CADD21}" type="datetime1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0A2-9531-7D4F-BDB8-0682FB37DB87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43E42B5-9418-714B-B74B-0BD5AE488F67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AB0EDA3-6B4B-1E49-AABE-8FDB0D63E4EF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1E95-6350-494A-8331-9709FBB2CFE4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B34-127A-E14A-8635-63997AC32F98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F59E-4B34-4F4C-850E-6AB1BAE506DC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759-0B13-D94F-A041-294BDAE159F8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E963-8DA8-8E41-84DD-337DF889C64C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E4154F-0F27-194A-A230-3B3EE0B82E50}" type="datetime1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C8F1F37-9A76-204C-A71E-B62578464F60}" type="datetime1">
              <a:rPr lang="en-US" smtClean="0"/>
              <a:t>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EAEA-C75E-3649-8E87-BFFB70DBAE83}" type="datetime1">
              <a:rPr lang="en-US" smtClean="0"/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13DA-E25B-4940-90FF-183F1C813AEC}" type="datetime1">
              <a:rPr lang="en-US" smtClean="0"/>
              <a:t>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972044-CE4E-1648-9872-98F3AF908C31}" type="datetime1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36C0E9-D6AD-B744-B9F8-F08CE41C4886}" type="datetime1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Bm93gN1zJ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3rjQGc6lA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6: Group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Robert </a:t>
            </a:r>
            <a:r>
              <a:rPr lang="en-US" sz="2400" dirty="0" err="1" smtClean="0"/>
              <a:t>Wonser</a:t>
            </a:r>
            <a:endParaRPr lang="en-US" sz="2400" dirty="0" smtClean="0"/>
          </a:p>
          <a:p>
            <a:r>
              <a:rPr lang="en-US" sz="2400" dirty="0" smtClean="0"/>
              <a:t>Introduction to Sociology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400" dirty="0"/>
              <a:t>Research on social networks has shown that indirect </a:t>
            </a:r>
            <a:r>
              <a:rPr lang="en-US" sz="3400"/>
              <a:t>ties </a:t>
            </a:r>
            <a:r>
              <a:rPr lang="en-US" sz="3400" smtClean="0"/>
              <a:t>can be </a:t>
            </a:r>
            <a:r>
              <a:rPr lang="en-US" sz="3400" dirty="0"/>
              <a:t>as important as direct ties</a:t>
            </a:r>
            <a:r>
              <a:rPr lang="en-US" sz="3400" dirty="0">
                <a:latin typeface="Times New Roman"/>
              </a:rPr>
              <a:t>–</a:t>
            </a:r>
            <a:r>
              <a:rPr lang="en-US" sz="3400" dirty="0"/>
              <a:t> so it</a:t>
            </a:r>
            <a:r>
              <a:rPr lang="ja-JP" altLang="en-US" sz="3400" dirty="0">
                <a:latin typeface="Times New Roman"/>
              </a:rPr>
              <a:t>’</a:t>
            </a:r>
            <a:r>
              <a:rPr lang="en-US" sz="3400" dirty="0"/>
              <a:t>s not just who you know, but who they know as well.</a:t>
            </a:r>
          </a:p>
          <a:p>
            <a:endParaRPr lang="en-US" sz="3400" dirty="0"/>
          </a:p>
          <a:p>
            <a:r>
              <a:rPr lang="en-US" sz="3400" dirty="0">
                <a:hlinkClick r:id="rId2"/>
              </a:rPr>
              <a:t>The strength of weak ties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5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84" y="2388862"/>
            <a:ext cx="5589453" cy="4180213"/>
          </a:xfrm>
        </p:spPr>
        <p:txBody>
          <a:bodyPr>
            <a:noAutofit/>
          </a:bodyPr>
          <a:lstStyle/>
          <a:p>
            <a:r>
              <a:rPr lang="en-US" sz="3000" dirty="0"/>
              <a:t>Since groups provide values, norms, and rules that guide people’s lives, is it possible that the modern world makes people disconnected from their groups and creates feelings of </a:t>
            </a:r>
            <a:r>
              <a:rPr lang="en-US" sz="3000" b="1" dirty="0"/>
              <a:t>anomie</a:t>
            </a:r>
            <a:r>
              <a:rPr lang="en-US" sz="3000" dirty="0"/>
              <a:t>, or normlessness?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37" y="271396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1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Anomie look like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3" descr="2_TRW3e_CH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r="6707"/>
          <a:stretch>
            <a:fillRect/>
          </a:stretch>
        </p:blipFill>
        <p:spPr bwMode="auto">
          <a:xfrm>
            <a:off x="0" y="2038256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010-01-04-ItOnlyLATraffic_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09" y="2287804"/>
            <a:ext cx="1530579" cy="175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solated t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10" y="4356770"/>
            <a:ext cx="1453240" cy="10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2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D7A-FB2F-3B46-9B86-F0E45C3E1BE8}" type="slidenum">
              <a:rPr lang="en-US"/>
              <a:pPr/>
              <a:t>13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What</a:t>
            </a:r>
            <a:r>
              <a:rPr lang="ja-JP" altLang="en-US" sz="3400">
                <a:latin typeface="Arial"/>
              </a:rPr>
              <a:t>’</a:t>
            </a:r>
            <a:r>
              <a:rPr lang="en-US" sz="3400"/>
              <a:t>s wrong with Bowling alone?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922" y="2362282"/>
            <a:ext cx="5331078" cy="390404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Although the overall number of bowlers has increased, the number of people bowling in groups has dropped.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Are we seeing a decline in social engagement?</a:t>
            </a:r>
          </a:p>
          <a:p>
            <a:endParaRPr lang="en-GB" sz="3200" dirty="0">
              <a:solidFill>
                <a:srgbClr val="000000"/>
              </a:solidFill>
            </a:endParaRPr>
          </a:p>
          <a:p>
            <a:endParaRPr lang="en-US" sz="3200" dirty="0"/>
          </a:p>
        </p:txBody>
      </p:sp>
      <p:pic>
        <p:nvPicPr>
          <p:cNvPr id="47109" name="Picture 5" descr="ch05ph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62216"/>
            <a:ext cx="2819400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1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2-F0E2-964E-B544-8A97E454807F}" type="slidenum">
              <a:rPr lang="en-US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Separate from Groups: Anomie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456" y="2359334"/>
            <a:ext cx="6526682" cy="42097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Or are these worries are overstated, and that new technologies like the Internet allow us to connect with others in new ways?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Facebook, twitter, email, </a:t>
            </a:r>
            <a:r>
              <a:rPr lang="en-US" sz="2700" dirty="0" smtClean="0"/>
              <a:t>texts</a:t>
            </a: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/>
              <a:t>Paradox: we are more connected yet more isolated than ever before</a:t>
            </a:r>
          </a:p>
          <a:p>
            <a:pPr lvl="1">
              <a:lnSpc>
                <a:spcPct val="90000"/>
              </a:lnSpc>
            </a:pPr>
            <a:r>
              <a:rPr lang="en-US" sz="2700" dirty="0" err="1"/>
              <a:t>Simmel</a:t>
            </a:r>
            <a:r>
              <a:rPr lang="ja-JP" altLang="en-US" sz="2700" dirty="0">
                <a:latin typeface="Times New Roman"/>
              </a:rPr>
              <a:t>’</a:t>
            </a:r>
            <a:r>
              <a:rPr lang="en-US" sz="2700" dirty="0"/>
              <a:t>s </a:t>
            </a:r>
            <a:r>
              <a:rPr lang="ja-JP" altLang="en-US" sz="2700" dirty="0">
                <a:latin typeface="Times New Roman"/>
              </a:rPr>
              <a:t>‘</a:t>
            </a:r>
            <a:r>
              <a:rPr lang="en-US" sz="2700" b="1" dirty="0"/>
              <a:t>stranger</a:t>
            </a:r>
            <a:r>
              <a:rPr lang="ja-JP" altLang="en-US" sz="2700" dirty="0">
                <a:latin typeface="Times New Roman"/>
              </a:rPr>
              <a:t>’</a:t>
            </a:r>
            <a:r>
              <a:rPr lang="en-US" sz="2700" dirty="0"/>
              <a:t> - physically close but psychologically far away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53" y="2800712"/>
            <a:ext cx="2483447" cy="18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Group dynamics </a:t>
            </a:r>
            <a:r>
              <a:rPr lang="en-US" sz="3600" dirty="0"/>
              <a:t>are the </a:t>
            </a:r>
            <a:br>
              <a:rPr lang="en-US" sz="3600" dirty="0"/>
            </a:br>
            <a:r>
              <a:rPr lang="en-US" sz="3600" dirty="0"/>
              <a:t>patterns of interaction between </a:t>
            </a:r>
            <a:br>
              <a:rPr lang="en-US" sz="3600" dirty="0"/>
            </a:br>
            <a:r>
              <a:rPr lang="en-US" sz="3600" dirty="0"/>
              <a:t>groups and individuals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sz="3600" dirty="0"/>
              <a:t>This includes the ways groups: </a:t>
            </a:r>
          </a:p>
          <a:p>
            <a:pPr lvl="1"/>
            <a:r>
              <a:rPr lang="en-US" sz="3600" dirty="0"/>
              <a:t>Form and fall apart</a:t>
            </a:r>
          </a:p>
          <a:p>
            <a:pPr lvl="1"/>
            <a:r>
              <a:rPr lang="en-US" sz="3600" dirty="0"/>
              <a:t>Influence members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Dynamics based 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303226"/>
            <a:ext cx="8913813" cy="3963104"/>
          </a:xfrm>
        </p:spPr>
        <p:txBody>
          <a:bodyPr>
            <a:noAutofit/>
          </a:bodyPr>
          <a:lstStyle/>
          <a:p>
            <a:r>
              <a:rPr lang="en-US" sz="2600" dirty="0"/>
              <a:t>A </a:t>
            </a:r>
            <a:r>
              <a:rPr lang="en-US" sz="2600" b="1" dirty="0"/>
              <a:t>dyad</a:t>
            </a:r>
            <a:r>
              <a:rPr lang="en-US" sz="2600" dirty="0"/>
              <a:t>, which is the smallest possible social group, consists of only two members and is fundamentally unstable because of the small size – if one person leaves the group the group no longer exists.  </a:t>
            </a:r>
          </a:p>
          <a:p>
            <a:r>
              <a:rPr lang="en-US" sz="2600" dirty="0"/>
              <a:t>A </a:t>
            </a:r>
            <a:r>
              <a:rPr lang="en-US" sz="2600" b="1" dirty="0"/>
              <a:t>triad</a:t>
            </a:r>
            <a:r>
              <a:rPr lang="en-US" sz="2600" dirty="0"/>
              <a:t>, a three-person social group, is more stable than a dyad because the addition of a third member means that conflicts between two members can be mediated by the third.  As groups grow they become more stable at the cost of intimacy.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7783" r="-77783"/>
          <a:stretch>
            <a:fillRect/>
          </a:stretch>
        </p:blipFill>
        <p:spPr>
          <a:xfrm>
            <a:off x="-1" y="2038256"/>
            <a:ext cx="9992611" cy="48197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5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2" y="2300276"/>
            <a:ext cx="5902459" cy="4268799"/>
          </a:xfrm>
        </p:spPr>
        <p:txBody>
          <a:bodyPr>
            <a:noAutofit/>
          </a:bodyPr>
          <a:lstStyle/>
          <a:p>
            <a:r>
              <a:rPr lang="en-US" sz="2600" b="1" dirty="0"/>
              <a:t>Social influence </a:t>
            </a:r>
            <a:r>
              <a:rPr lang="en-US" sz="2600" dirty="0"/>
              <a:t>is the influence of one’s fellow group members on individual attitudes and behaviors.  </a:t>
            </a:r>
          </a:p>
          <a:p>
            <a:r>
              <a:rPr lang="en-US" sz="2600" dirty="0"/>
              <a:t>Generally we conform to group norms because we want to gain acceptance and approval (positive sanctions) and avoid rejection and disapproval (negative sanctions).  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441" y="2300276"/>
            <a:ext cx="2753372" cy="21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In-Group/Out-Group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25" y="2332754"/>
            <a:ext cx="8429575" cy="3933576"/>
          </a:xfrm>
        </p:spPr>
        <p:txBody>
          <a:bodyPr>
            <a:noAutofit/>
          </a:bodyPr>
          <a:lstStyle/>
          <a:p>
            <a:r>
              <a:rPr lang="en-US" sz="2600" dirty="0"/>
              <a:t>An </a:t>
            </a:r>
            <a:r>
              <a:rPr lang="en-US" sz="2600" b="1" dirty="0"/>
              <a:t>in-group </a:t>
            </a:r>
            <a:r>
              <a:rPr lang="en-US" sz="2600" dirty="0"/>
              <a:t>is a group that one identifies with and feels loyalty toward.  </a:t>
            </a:r>
          </a:p>
          <a:p>
            <a:r>
              <a:rPr lang="en-US" sz="2600" dirty="0"/>
              <a:t>An </a:t>
            </a:r>
            <a:r>
              <a:rPr lang="en-US" sz="2600" b="1" dirty="0"/>
              <a:t>out-group </a:t>
            </a:r>
            <a:r>
              <a:rPr lang="en-US" sz="2600" dirty="0"/>
              <a:t>is any group that an individual feels opposition, rivalry, or hostility toward.  </a:t>
            </a:r>
          </a:p>
          <a:p>
            <a:r>
              <a:rPr lang="en-US" sz="2600" dirty="0"/>
              <a:t>Most of us are associated with a number of in-groups and out-groups based on our ethnic, religious, familial, professional, or educational backgrounds.</a:t>
            </a:r>
          </a:p>
          <a:p>
            <a:r>
              <a:rPr lang="en-US" sz="2600" dirty="0"/>
              <a:t>What </a:t>
            </a:r>
            <a:r>
              <a:rPr lang="en-US" sz="2600" i="1" dirty="0"/>
              <a:t>function</a:t>
            </a:r>
            <a:r>
              <a:rPr lang="en-US" sz="2600" dirty="0"/>
              <a:t> might this serve?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Realizations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Groups make us who we are.</a:t>
            </a:r>
          </a:p>
          <a:p>
            <a:r>
              <a:rPr lang="en-US" sz="3200" dirty="0" smtClean="0"/>
              <a:t>Change the groups we’re a part of, change the person.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8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1" y="2270748"/>
            <a:ext cx="7036546" cy="3670767"/>
          </a:xfrm>
        </p:spPr>
        <p:txBody>
          <a:bodyPr>
            <a:noAutofit/>
          </a:bodyPr>
          <a:lstStyle/>
          <a:p>
            <a:r>
              <a:rPr lang="en-US" sz="3000" dirty="0"/>
              <a:t>A basic concept in the study of group dynamics is </a:t>
            </a:r>
            <a:r>
              <a:rPr lang="en-US" sz="3000" b="1" dirty="0"/>
              <a:t>group cohesion</a:t>
            </a:r>
            <a:r>
              <a:rPr lang="en-US" sz="3000" dirty="0"/>
              <a:t>, the sense of solidarity or loyalty that individuals feel toward a group to which they belong.  </a:t>
            </a:r>
          </a:p>
          <a:p>
            <a:r>
              <a:rPr lang="en-US" sz="3000" dirty="0"/>
              <a:t>A group is said to be more cohesive when the individual members feel strongly tied to the group.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75" y="3673552"/>
            <a:ext cx="2321938" cy="15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5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1" y="2410658"/>
            <a:ext cx="8315869" cy="3855671"/>
          </a:xfrm>
        </p:spPr>
        <p:txBody>
          <a:bodyPr>
            <a:noAutofit/>
          </a:bodyPr>
          <a:lstStyle/>
          <a:p>
            <a:r>
              <a:rPr lang="en-US" sz="3100" dirty="0"/>
              <a:t>Whereas a high degree of cohesion might seem desirable, it can also lead to the kind of poor decision-making often seen in </a:t>
            </a:r>
            <a:r>
              <a:rPr lang="en-US" sz="3100" b="1" dirty="0"/>
              <a:t>groupthink</a:t>
            </a:r>
            <a:r>
              <a:rPr lang="en-US" sz="3100" dirty="0"/>
              <a:t> (the tendency of very cohesive groups to enforce a high degree of conformity among members, creating a demand for unanimous agreement).</a:t>
            </a:r>
          </a:p>
          <a:p>
            <a:endParaRPr lang="en-US" sz="3100" dirty="0"/>
          </a:p>
          <a:p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06" y="2420163"/>
            <a:ext cx="7610476" cy="3670767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reference group </a:t>
            </a:r>
            <a:r>
              <a:rPr lang="en-US" sz="3200" dirty="0"/>
              <a:t>is a group that provides a standard of comparison against which we evaluate ourselves.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4368800"/>
            <a:ext cx="4292600" cy="189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660" y="578115"/>
            <a:ext cx="2139153" cy="18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9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Soloman</a:t>
            </a:r>
            <a:r>
              <a:rPr lang="en-US" dirty="0"/>
              <a:t> Asch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3610776" cy="3670767"/>
          </a:xfrm>
        </p:spPr>
        <p:txBody>
          <a:bodyPr>
            <a:normAutofit/>
          </a:bodyPr>
          <a:lstStyle/>
          <a:p>
            <a:r>
              <a:rPr lang="en-US" sz="3200" dirty="0"/>
              <a:t>Which line is the same length as the line on the left?</a:t>
            </a:r>
          </a:p>
          <a:p>
            <a:r>
              <a:rPr lang="en-US" sz="3200" dirty="0"/>
              <a:t>A, B, C?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5" descr="ch05fig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2743200"/>
            <a:ext cx="33639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1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038256"/>
            <a:ext cx="6246813" cy="4530819"/>
          </a:xfrm>
        </p:spPr>
        <p:txBody>
          <a:bodyPr>
            <a:noAutofit/>
          </a:bodyPr>
          <a:lstStyle/>
          <a:p>
            <a:r>
              <a:rPr lang="en-US" sz="2500" dirty="0"/>
              <a:t>Sociologists have studied teamwork to determine whether groups are more efficient than individuals.  </a:t>
            </a:r>
          </a:p>
          <a:p>
            <a:r>
              <a:rPr lang="en-US" sz="2500" dirty="0"/>
              <a:t>A group almost always outperforms an individual, but rarely performs as well as it could in theory.  </a:t>
            </a:r>
          </a:p>
          <a:p>
            <a:r>
              <a:rPr lang="en-US" sz="2500" dirty="0"/>
              <a:t>A group’s efficiency usually declines as its size increases, because organizing takes time and </a:t>
            </a:r>
            <a:r>
              <a:rPr lang="en-US" sz="2500" b="1" dirty="0"/>
              <a:t>social loafing </a:t>
            </a:r>
            <a:r>
              <a:rPr lang="en-US" sz="2500" dirty="0"/>
              <a:t>increases with group size.  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ch05ph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455625"/>
            <a:ext cx="2667000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16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5624-E069-0641-AE13-857692689505}" type="slidenum">
              <a:rPr lang="en-US"/>
              <a:pPr/>
              <a:t>25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Qualities of Leadership: Authority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513" y="2410658"/>
            <a:ext cx="6559388" cy="3855671"/>
          </a:xfrm>
        </p:spPr>
        <p:txBody>
          <a:bodyPr>
            <a:noAutofit/>
          </a:bodyPr>
          <a:lstStyle/>
          <a:p>
            <a:r>
              <a:rPr lang="en-US" sz="3200" dirty="0"/>
              <a:t>Max Weber identified three types of authority found in social organizations.  </a:t>
            </a:r>
          </a:p>
          <a:p>
            <a:r>
              <a:rPr lang="en-US" sz="3200" b="1" dirty="0"/>
              <a:t>Traditional authority</a:t>
            </a:r>
            <a:r>
              <a:rPr lang="en-US" sz="3200" dirty="0"/>
              <a:t> is authority based in custom, birthright, or divine right, and usually associated with monarchies and dynasties.  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58" y="3204869"/>
            <a:ext cx="1962454" cy="22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64D5-8876-3646-BD8B-E49FB0F42AE4}" type="slidenum">
              <a:rPr lang="en-US"/>
              <a:pPr/>
              <a:t>26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Qualities of Leadership: Authority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9602" y="2050970"/>
            <a:ext cx="6335297" cy="3670767"/>
          </a:xfrm>
        </p:spPr>
        <p:txBody>
          <a:bodyPr>
            <a:noAutofit/>
          </a:bodyPr>
          <a:lstStyle/>
          <a:p>
            <a:r>
              <a:rPr lang="en-US" sz="3200" b="1" dirty="0"/>
              <a:t>Legal-rational authority</a:t>
            </a:r>
            <a:r>
              <a:rPr lang="en-US" sz="3200" dirty="0"/>
              <a:t> is authority based in laws, rules, and procedures, not in the lineage of any individual leader.  </a:t>
            </a:r>
          </a:p>
          <a:p>
            <a:r>
              <a:rPr lang="en-US" sz="3200" b="1" dirty="0"/>
              <a:t>Charismatic authority</a:t>
            </a:r>
            <a:r>
              <a:rPr lang="en-US" sz="3200" dirty="0"/>
              <a:t> is based in the perception of remarkable personal qualities in a leader.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0" y="2197100"/>
            <a:ext cx="2296582" cy="1720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0" y="4232291"/>
            <a:ext cx="1211906" cy="1060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346" y="132860"/>
            <a:ext cx="1902467" cy="990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0" y="5347731"/>
            <a:ext cx="1420987" cy="1221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0" y="132860"/>
            <a:ext cx="990286" cy="8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2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CF96-8014-A249-904B-B0705226DA6D}" type="slidenum">
              <a:rPr lang="en-US"/>
              <a:pPr/>
              <a:t>27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Bureaucracy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38255"/>
            <a:ext cx="6075323" cy="21588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A </a:t>
            </a:r>
            <a:r>
              <a:rPr lang="en-US" sz="3000" b="1" dirty="0"/>
              <a:t>bureaucracy</a:t>
            </a:r>
            <a:r>
              <a:rPr lang="en-US" sz="3000" dirty="0"/>
              <a:t> is a type of secondary group designed to perform tasks efficiently. 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Max Weber identified six characteristics of bureaucracies:</a:t>
            </a:r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  <p:pic>
        <p:nvPicPr>
          <p:cNvPr id="2" name="Picture 1" descr="Screen Shot 2015-10-12 at 1.49.11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43" y="3067060"/>
            <a:ext cx="3448070" cy="1947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031" y="5015030"/>
            <a:ext cx="8504782" cy="16866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specialization,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technical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competence</a:t>
            </a:r>
            <a:r>
              <a:rPr lang="en-US" sz="2800" dirty="0"/>
              <a:t>, hierarchy,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rules </a:t>
            </a:r>
            <a:r>
              <a:rPr lang="en-US" sz="2800" dirty="0"/>
              <a:t>and regulations, impersonality, and formal written communication.  </a:t>
            </a:r>
          </a:p>
        </p:txBody>
      </p:sp>
    </p:spTree>
    <p:extLst>
      <p:ext uri="{BB962C8B-B14F-4D97-AF65-F5344CB8AC3E}">
        <p14:creationId xmlns:p14="http://schemas.microsoft.com/office/powerpoint/2010/main" val="308756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7AB3-76FC-6744-8258-3BAF255A9843}" type="slidenum">
              <a:rPr lang="en-US"/>
              <a:pPr/>
              <a:t>28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McDonaldization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87" y="2362282"/>
            <a:ext cx="8281913" cy="3904047"/>
          </a:xfrm>
        </p:spPr>
        <p:txBody>
          <a:bodyPr>
            <a:normAutofit/>
          </a:bodyPr>
          <a:lstStyle/>
          <a:p>
            <a:r>
              <a:rPr lang="en-US" sz="2700" dirty="0"/>
              <a:t>George </a:t>
            </a:r>
            <a:r>
              <a:rPr lang="en-US" sz="2700" dirty="0" err="1"/>
              <a:t>Ritzer</a:t>
            </a:r>
            <a:r>
              <a:rPr lang="en-US" sz="2700" dirty="0"/>
              <a:t> coined the term </a:t>
            </a:r>
            <a:r>
              <a:rPr lang="en-US" sz="2700" b="1" dirty="0" err="1"/>
              <a:t>McDonaldization</a:t>
            </a:r>
            <a:r>
              <a:rPr lang="en-US" sz="2700" dirty="0"/>
              <a:t> to describe the spread of bureaucratic rationalization and the accompanying increases in efficiency and dehumanization.</a:t>
            </a:r>
          </a:p>
          <a:p>
            <a:endParaRPr lang="en-US" sz="2700" dirty="0"/>
          </a:p>
        </p:txBody>
      </p:sp>
      <p:pic>
        <p:nvPicPr>
          <p:cNvPr id="36868" name="Picture 4" descr="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54305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m o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2057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self-checkout-grocery-stores-wal-mart-su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19050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4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err="1" smtClean="0"/>
              <a:t>McDonaldization</a:t>
            </a:r>
            <a:r>
              <a:rPr lang="en-US" sz="3800" dirty="0" smtClean="0"/>
              <a:t> of Society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50" y="2595562"/>
            <a:ext cx="8134250" cy="367076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happens when </a:t>
            </a:r>
            <a:r>
              <a:rPr lang="en-US" sz="2800" dirty="0" err="1"/>
              <a:t>McDonaldization</a:t>
            </a:r>
            <a:r>
              <a:rPr lang="en-US" sz="2800" dirty="0"/>
              <a:t> Spreads beyond Fast Food</a:t>
            </a:r>
            <a:r>
              <a:rPr lang="en-US" sz="2800" dirty="0" smtClean="0"/>
              <a:t>? When the </a:t>
            </a:r>
            <a:r>
              <a:rPr lang="en-US" sz="2800" dirty="0"/>
              <a:t>principles of the fast food industry come to dominate social </a:t>
            </a:r>
            <a:r>
              <a:rPr lang="en-US" sz="2800" dirty="0" smtClean="0"/>
              <a:t>life.</a:t>
            </a:r>
            <a:endParaRPr lang="en-US" sz="2800" dirty="0"/>
          </a:p>
          <a:p>
            <a:pPr lvl="1"/>
            <a:r>
              <a:rPr lang="en-US" sz="2600" dirty="0"/>
              <a:t>Predictability</a:t>
            </a:r>
          </a:p>
          <a:p>
            <a:pPr lvl="1"/>
            <a:r>
              <a:rPr lang="en-US" sz="2600" dirty="0"/>
              <a:t>Calculability</a:t>
            </a:r>
          </a:p>
          <a:p>
            <a:pPr lvl="1"/>
            <a:r>
              <a:rPr lang="en-US" sz="2600" dirty="0"/>
              <a:t>Efficiency </a:t>
            </a:r>
          </a:p>
          <a:p>
            <a:pPr lvl="1"/>
            <a:r>
              <a:rPr lang="en-US" sz="2600" dirty="0"/>
              <a:t>Control through </a:t>
            </a:r>
            <a:r>
              <a:rPr lang="en-US" sz="2600" dirty="0" smtClean="0"/>
              <a:t>technology</a:t>
            </a:r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87" y="4151670"/>
            <a:ext cx="2287507" cy="1283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87" y="5882769"/>
            <a:ext cx="1434601" cy="6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who we 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15" y="2341562"/>
            <a:ext cx="5962777" cy="3670767"/>
          </a:xfrm>
        </p:spPr>
        <p:txBody>
          <a:bodyPr>
            <a:noAutofit/>
          </a:bodyPr>
          <a:lstStyle/>
          <a:p>
            <a:r>
              <a:rPr lang="en-US" sz="3200" dirty="0" smtClean="0"/>
              <a:t>Recall that </a:t>
            </a:r>
            <a:r>
              <a:rPr lang="en-US" sz="3200" i="1" dirty="0" smtClean="0"/>
              <a:t>socialization</a:t>
            </a:r>
            <a:r>
              <a:rPr lang="en-US" sz="3200" dirty="0" smtClean="0"/>
              <a:t> is the process where we internalize what those around us think is true and right. We learn our culture. But specific </a:t>
            </a:r>
            <a:r>
              <a:rPr lang="en-US" sz="3200" i="1" dirty="0" smtClean="0"/>
              <a:t>groups</a:t>
            </a:r>
            <a:r>
              <a:rPr lang="en-US" sz="3200" dirty="0" smtClean="0"/>
              <a:t> also impart a worldview to us. As well as a </a:t>
            </a:r>
            <a:r>
              <a:rPr lang="en-US" sz="3200" i="1" dirty="0" smtClean="0"/>
              <a:t>self</a:t>
            </a:r>
            <a:r>
              <a:rPr lang="en-US" sz="3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687" y="2341562"/>
            <a:ext cx="1970207" cy="927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9687" y="3897765"/>
            <a:ext cx="2094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how we learn not to go for the banana?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57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528-0C0B-5548-A854-3AFDF5DE32D4}" type="slidenum">
              <a:rPr lang="en-US"/>
              <a:pPr/>
              <a:t>30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Away Points: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We spend our lives enmeshed in various social groups; they make us who we are! (refer to your TST)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Groups exert tremendous influence over our values, beliefs and behaviors.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Anomie is an ever present feature of modern life (the stranger, the lonely crowd, overly rationalized </a:t>
            </a:r>
            <a:r>
              <a:rPr lang="ja-JP" altLang="en-US" sz="3000" dirty="0">
                <a:latin typeface="Arial"/>
              </a:rPr>
              <a:t>‘</a:t>
            </a:r>
            <a:r>
              <a:rPr lang="en-US" sz="3000" dirty="0"/>
              <a:t>iron cage</a:t>
            </a:r>
            <a:r>
              <a:rPr lang="ja-JP" altLang="en-US" sz="3000" dirty="0">
                <a:latin typeface="Arial"/>
              </a:rPr>
              <a:t>’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732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A0A2-532B-294F-87C4-0FF8CC25D89C}" type="slidenum">
              <a:rPr lang="en-US"/>
              <a:pPr/>
              <a:t>31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Quiz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3000" dirty="0"/>
              <a:t>1.	A collection of people who share a physical location but do not have lasting social relations is called a/an:</a:t>
            </a:r>
          </a:p>
          <a:p>
            <a:pPr lvl="1">
              <a:buFont typeface="Wingdings" charset="0"/>
              <a:buNone/>
            </a:pPr>
            <a:r>
              <a:rPr lang="en-US" sz="3000" dirty="0"/>
              <a:t>a. social network.</a:t>
            </a:r>
          </a:p>
          <a:p>
            <a:pPr lvl="1">
              <a:buFont typeface="Wingdings" charset="0"/>
              <a:buNone/>
            </a:pPr>
            <a:r>
              <a:rPr lang="en-US" sz="3000" dirty="0"/>
              <a:t>b. category.</a:t>
            </a:r>
          </a:p>
          <a:p>
            <a:pPr lvl="1">
              <a:buFont typeface="Wingdings" charset="0"/>
              <a:buNone/>
            </a:pPr>
            <a:r>
              <a:rPr lang="en-US" sz="3000" dirty="0"/>
              <a:t>c. social group.</a:t>
            </a:r>
          </a:p>
          <a:p>
            <a:pPr lvl="1">
              <a:buFont typeface="Wingdings" charset="0"/>
              <a:buNone/>
            </a:pPr>
            <a:r>
              <a:rPr lang="en-US" sz="3000" dirty="0"/>
              <a:t>d. aggregate.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5553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0087-BEC9-2D4F-99A9-F7F89C4E9774}" type="slidenum">
              <a:rPr lang="en-US"/>
              <a:pPr/>
              <a:t>32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Quiz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3200" dirty="0"/>
              <a:t>2. You and your family, friends, peers, colleagues, teachers, and co-workers constitute a: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a. secondary group.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b. primary group.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c. social network.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d. social tie.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1665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24CD-02B2-774B-93B6-7C5798539BF5}" type="slidenum">
              <a:rPr lang="en-US"/>
              <a:pPr/>
              <a:t>33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Quiz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4" y="2329805"/>
            <a:ext cx="7610476" cy="3670767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800" dirty="0"/>
              <a:t>3. Which of the following is NOT true about dyads?</a:t>
            </a:r>
          </a:p>
          <a:p>
            <a:pPr lvl="1">
              <a:buFont typeface="Wingdings" charset="0"/>
              <a:buNone/>
            </a:pPr>
            <a:r>
              <a:rPr lang="en-US" sz="2800" dirty="0"/>
              <a:t>a. A dyad is the smallest possible social group.</a:t>
            </a:r>
          </a:p>
          <a:p>
            <a:pPr lvl="1">
              <a:buFont typeface="Wingdings" charset="0"/>
              <a:buNone/>
            </a:pPr>
            <a:r>
              <a:rPr lang="en-US" sz="2800" dirty="0"/>
              <a:t>b. Relationships in a dyad are usually pretty intense.</a:t>
            </a:r>
          </a:p>
          <a:p>
            <a:pPr lvl="1">
              <a:buFont typeface="Wingdings" charset="0"/>
              <a:buNone/>
            </a:pPr>
            <a:r>
              <a:rPr lang="en-US" sz="2800" dirty="0"/>
              <a:t>c. A dyad is a two-person social group.</a:t>
            </a:r>
          </a:p>
          <a:p>
            <a:pPr lvl="1">
              <a:buFont typeface="Wingdings" charset="0"/>
              <a:buNone/>
            </a:pPr>
            <a:r>
              <a:rPr lang="en-US" sz="2800" dirty="0"/>
              <a:t>d. Dyads are more stable than triads because of their size.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8715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389B-0D5B-584C-8F92-D4C0002C5950}" type="slidenum">
              <a:rPr lang="en-US"/>
              <a:pPr/>
              <a:t>34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Quiz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3200" dirty="0"/>
              <a:t>4. Which of the following is the strongest type of conformity?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a. identification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b. peer pressure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c. compliance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d. internalization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8064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6F57-4757-594B-99BC-419D4DF7AD15}" type="slidenum">
              <a:rPr lang="en-US"/>
              <a:pPr/>
              <a:t>35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Quiz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3200" dirty="0"/>
              <a:t>5.	A monarchy would be an example of: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a. charismatic authority.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b. legal-rational authority.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c. influential authority.</a:t>
            </a:r>
          </a:p>
          <a:p>
            <a:pPr lvl="1">
              <a:buFont typeface="Wingdings" charset="0"/>
              <a:buNone/>
            </a:pPr>
            <a:r>
              <a:rPr lang="en-US" sz="3200" dirty="0"/>
              <a:t>d. traditional authority.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4432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9E85-115C-D34F-BF13-F07DA7160093}" type="slidenum">
              <a:rPr lang="en-US"/>
              <a:pPr/>
              <a:t>36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Quiz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3000" dirty="0"/>
              <a:t>6. Which of the following is NOT one of the characteristics of bureaucracies according to Max Weber?</a:t>
            </a:r>
          </a:p>
          <a:p>
            <a:pPr lvl="1">
              <a:buFont typeface="Wingdings" charset="0"/>
              <a:buNone/>
            </a:pPr>
            <a:r>
              <a:rPr lang="en-US" sz="3000" dirty="0"/>
              <a:t>a. hierarchy</a:t>
            </a:r>
          </a:p>
          <a:p>
            <a:pPr lvl="1">
              <a:buFont typeface="Wingdings" charset="0"/>
              <a:buNone/>
            </a:pPr>
            <a:r>
              <a:rPr lang="en-US" sz="3000" dirty="0"/>
              <a:t>b. authority</a:t>
            </a:r>
          </a:p>
          <a:p>
            <a:pPr lvl="1">
              <a:buFont typeface="Wingdings" charset="0"/>
              <a:buNone/>
            </a:pPr>
            <a:r>
              <a:rPr lang="en-US" sz="3000" dirty="0"/>
              <a:t>c. impersonality</a:t>
            </a:r>
          </a:p>
          <a:p>
            <a:pPr lvl="1">
              <a:buFont typeface="Wingdings" charset="0"/>
              <a:buNone/>
            </a:pPr>
            <a:r>
              <a:rPr lang="en-US" sz="3000" dirty="0"/>
              <a:t>d. specialization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061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Groups?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74" y="2595562"/>
            <a:ext cx="5796180" cy="3670767"/>
          </a:xfrm>
        </p:spPr>
        <p:txBody>
          <a:bodyPr>
            <a:no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group</a:t>
            </a:r>
            <a:r>
              <a:rPr lang="en-US" sz="2800" dirty="0"/>
              <a:t> is a collection of people who share some attribute, identify with one another, and interact with each other.  </a:t>
            </a:r>
          </a:p>
          <a:p>
            <a:r>
              <a:rPr lang="en-US" sz="2800" dirty="0"/>
              <a:t>Social groups provide the values, norms, and rules that guide people’s lives.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3" descr="BMS_classroo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49" y="2590800"/>
            <a:ext cx="2824045" cy="1878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5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44" y="2595562"/>
            <a:ext cx="5471323" cy="3670767"/>
          </a:xfrm>
        </p:spPr>
        <p:txBody>
          <a:bodyPr>
            <a:noAutofit/>
          </a:bodyPr>
          <a:lstStyle/>
          <a:p>
            <a:r>
              <a:rPr lang="en-US" sz="3000" dirty="0"/>
              <a:t>A </a:t>
            </a:r>
            <a:r>
              <a:rPr lang="en-US" sz="3000" b="1" dirty="0"/>
              <a:t>crowd</a:t>
            </a:r>
            <a:r>
              <a:rPr lang="en-US" sz="3000" dirty="0"/>
              <a:t> is different than a group because it is simply a temporary gathering of people in a public place, whose members may interact but do not identify with each other and will not remain in contact.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890" y="2595562"/>
            <a:ext cx="2690923" cy="17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</a:t>
            </a:r>
            <a:r>
              <a:rPr lang="en-US" dirty="0" smtClean="0"/>
              <a:t>re types of Groups Then?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14" y="2329805"/>
            <a:ext cx="5412258" cy="423927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Primary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</a:rPr>
              <a:t>groups</a:t>
            </a:r>
            <a:r>
              <a:rPr lang="en-US" sz="2600" dirty="0">
                <a:solidFill>
                  <a:schemeClr val="tx1"/>
                </a:solidFill>
              </a:rPr>
              <a:t> usually involve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the greatest amount of face-to-face interaction and cooperation and the deepest feelings of belonging.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In these groups, we are closely associated with the other members, such as family and friends.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94" y="2595562"/>
            <a:ext cx="2794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1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44" y="2504028"/>
            <a:ext cx="5028336" cy="406504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Larger, less personal groups are </a:t>
            </a:r>
            <a:br>
              <a:rPr lang="en-US" sz="3200" dirty="0"/>
            </a:br>
            <a:r>
              <a:rPr lang="en-US" sz="3200" dirty="0"/>
              <a:t>known as </a:t>
            </a:r>
            <a:r>
              <a:rPr lang="en-US" sz="3200" b="1" dirty="0"/>
              <a:t>secondary groups</a:t>
            </a:r>
            <a:r>
              <a:rPr lang="en-US" sz="3200" dirty="0"/>
              <a:t>. Secondary groups are usually organized around a specific activity or the accomplishment of a task.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394" y="2260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44" y="2564366"/>
            <a:ext cx="5443598" cy="4004709"/>
          </a:xfrm>
        </p:spPr>
        <p:txBody>
          <a:bodyPr>
            <a:no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social network </a:t>
            </a:r>
            <a:r>
              <a:rPr lang="en-US" sz="2800" dirty="0"/>
              <a:t>is the web of </a:t>
            </a:r>
            <a:r>
              <a:rPr lang="en-US" sz="2800" dirty="0" smtClean="0"/>
              <a:t>direct </a:t>
            </a:r>
            <a:r>
              <a:rPr lang="en-US" sz="2800" dirty="0"/>
              <a:t>and indirect ties connecting an individual to other people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42" y="2197100"/>
            <a:ext cx="2940651" cy="220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4494696"/>
            <a:ext cx="2769403" cy="20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6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0" r="-9770"/>
          <a:stretch>
            <a:fillRect/>
          </a:stretch>
        </p:blipFill>
        <p:spPr bwMode="auto">
          <a:xfrm>
            <a:off x="3173242" y="2658355"/>
            <a:ext cx="6073852" cy="292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455" y="2658355"/>
            <a:ext cx="2759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and your family, friends, peers, colleagues, teachers, and coworkers constitute your social network.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484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6410</TotalTime>
  <Words>1290</Words>
  <Application>Microsoft Macintosh PowerPoint</Application>
  <PresentationFormat>On-screen Show (4:3)</PresentationFormat>
  <Paragraphs>169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Perception</vt:lpstr>
      <vt:lpstr>Lesson 6: Group Life</vt:lpstr>
      <vt:lpstr>Some Important Realizations</vt:lpstr>
      <vt:lpstr>Why are we who we are?</vt:lpstr>
      <vt:lpstr>What are Groups?</vt:lpstr>
      <vt:lpstr>Not a Group</vt:lpstr>
      <vt:lpstr>What Are types of Groups Then?</vt:lpstr>
      <vt:lpstr>PowerPoint Presentation</vt:lpstr>
      <vt:lpstr>Social Network</vt:lpstr>
      <vt:lpstr>PowerPoint Presentation</vt:lpstr>
      <vt:lpstr>PowerPoint Presentation</vt:lpstr>
      <vt:lpstr>Anomie</vt:lpstr>
      <vt:lpstr>What does Anomie look like today?</vt:lpstr>
      <vt:lpstr>What’s wrong with Bowling alone?</vt:lpstr>
      <vt:lpstr>Separate from Groups: Anomie </vt:lpstr>
      <vt:lpstr>PowerPoint Presentation</vt:lpstr>
      <vt:lpstr>Group Dynamics based on Size</vt:lpstr>
      <vt:lpstr>PowerPoint Presentation</vt:lpstr>
      <vt:lpstr>Social Influence</vt:lpstr>
      <vt:lpstr>In-Group/Out-Group Dynamic</vt:lpstr>
      <vt:lpstr>Cohesion</vt:lpstr>
      <vt:lpstr>Groupthink</vt:lpstr>
      <vt:lpstr>Reference Groups</vt:lpstr>
      <vt:lpstr>Soloman Asch</vt:lpstr>
      <vt:lpstr>Teamwork</vt:lpstr>
      <vt:lpstr>Qualities of Leadership: Authority</vt:lpstr>
      <vt:lpstr>Qualities of Leadership: Authority</vt:lpstr>
      <vt:lpstr>Bureaucracy</vt:lpstr>
      <vt:lpstr>McDonaldization</vt:lpstr>
      <vt:lpstr>McDonaldization of Society</vt:lpstr>
      <vt:lpstr>Take Away Points:</vt:lpstr>
      <vt:lpstr>Lesson Quiz</vt:lpstr>
      <vt:lpstr>Lesson Quiz</vt:lpstr>
      <vt:lpstr>Lesson Quiz</vt:lpstr>
      <vt:lpstr>Lesson Quiz</vt:lpstr>
      <vt:lpstr>Lesson Quiz</vt:lpstr>
      <vt:lpstr>Lesson Quiz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Theory</dc:title>
  <dc:creator>Robert</dc:creator>
  <cp:lastModifiedBy>Robert</cp:lastModifiedBy>
  <cp:revision>283</cp:revision>
  <dcterms:created xsi:type="dcterms:W3CDTF">2014-08-13T17:56:08Z</dcterms:created>
  <dcterms:modified xsi:type="dcterms:W3CDTF">2016-01-20T19:50:46Z</dcterms:modified>
</cp:coreProperties>
</file>