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72" r:id="rId3"/>
    <p:sldMasterId id="2147483675" r:id="rId4"/>
    <p:sldMasterId id="2147483683" r:id="rId5"/>
    <p:sldMasterId id="2147483678" r:id="rId6"/>
    <p:sldMasterId id="2147483689" r:id="rId7"/>
    <p:sldMasterId id="2147483693" r:id="rId8"/>
    <p:sldMasterId id="2147483697" r:id="rId9"/>
    <p:sldMasterId id="2147483718" r:id="rId10"/>
    <p:sldMasterId id="2147483739" r:id="rId11"/>
    <p:sldMasterId id="2147483767" r:id="rId12"/>
  </p:sldMasterIdLst>
  <p:notesMasterIdLst>
    <p:notesMasterId r:id="rId47"/>
  </p:notesMasterIdLst>
  <p:sldIdLst>
    <p:sldId id="268" r:id="rId13"/>
    <p:sldId id="267" r:id="rId14"/>
    <p:sldId id="269" r:id="rId15"/>
    <p:sldId id="287" r:id="rId16"/>
    <p:sldId id="304" r:id="rId17"/>
    <p:sldId id="305" r:id="rId18"/>
    <p:sldId id="272" r:id="rId19"/>
    <p:sldId id="306" r:id="rId20"/>
    <p:sldId id="273" r:id="rId21"/>
    <p:sldId id="307" r:id="rId22"/>
    <p:sldId id="274" r:id="rId23"/>
    <p:sldId id="275" r:id="rId24"/>
    <p:sldId id="279" r:id="rId25"/>
    <p:sldId id="276" r:id="rId26"/>
    <p:sldId id="278" r:id="rId27"/>
    <p:sldId id="281" r:id="rId28"/>
    <p:sldId id="288" r:id="rId29"/>
    <p:sldId id="280" r:id="rId30"/>
    <p:sldId id="313" r:id="rId31"/>
    <p:sldId id="314" r:id="rId32"/>
    <p:sldId id="315" r:id="rId33"/>
    <p:sldId id="316" r:id="rId34"/>
    <p:sldId id="318" r:id="rId35"/>
    <p:sldId id="317" r:id="rId36"/>
    <p:sldId id="319" r:id="rId37"/>
    <p:sldId id="321" r:id="rId38"/>
    <p:sldId id="322" r:id="rId39"/>
    <p:sldId id="282" r:id="rId40"/>
    <p:sldId id="286" r:id="rId41"/>
    <p:sldId id="302" r:id="rId42"/>
    <p:sldId id="285" r:id="rId43"/>
    <p:sldId id="303" r:id="rId44"/>
    <p:sldId id="298" r:id="rId45"/>
    <p:sldId id="289"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2"/>
    <a:srgbClr val="44B3C8"/>
    <a:srgbClr val="3133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autoAdjust="0"/>
    <p:restoredTop sz="94660" autoAdjust="0"/>
  </p:normalViewPr>
  <p:slideViewPr>
    <p:cSldViewPr snapToGrid="0" snapToObjects="1">
      <p:cViewPr varScale="1">
        <p:scale>
          <a:sx n="70" d="100"/>
          <a:sy n="70" d="100"/>
        </p:scale>
        <p:origin x="1164" y="72"/>
      </p:cViewPr>
      <p:guideLst>
        <p:guide orient="horz" pos="2160"/>
        <p:guide pos="2880"/>
      </p:guideLst>
    </p:cSldViewPr>
  </p:slideViewPr>
  <p:outlineViewPr>
    <p:cViewPr>
      <p:scale>
        <a:sx n="33" d="100"/>
        <a:sy n="33" d="100"/>
      </p:scale>
      <p:origin x="0" y="-6594"/>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56" d="100"/>
          <a:sy n="56" d="100"/>
        </p:scale>
        <p:origin x="257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6EA07-91CA-448C-8235-1C6DFD40BED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FEDB352E-F3A9-4A89-A25B-86DD9D81A306}">
      <dgm:prSet phldrT="[Text]" custT="1"/>
      <dgm:spPr/>
      <dgm:t>
        <a:bodyPr/>
        <a:lstStyle/>
        <a:p>
          <a:r>
            <a:rPr lang="en-US" sz="1400" b="1" dirty="0" smtClean="0"/>
            <a:t>The Central Ohio Compact</a:t>
          </a:r>
          <a:endParaRPr lang="en-US" sz="1400" b="1" dirty="0"/>
        </a:p>
      </dgm:t>
    </dgm:pt>
    <dgm:pt modelId="{28A174BC-0515-4DBF-ACE2-57435E6907B4}" type="parTrans" cxnId="{454B4028-15C6-475A-BB75-E9A82033F4F2}">
      <dgm:prSet/>
      <dgm:spPr/>
      <dgm:t>
        <a:bodyPr/>
        <a:lstStyle/>
        <a:p>
          <a:endParaRPr lang="en-US"/>
        </a:p>
      </dgm:t>
    </dgm:pt>
    <dgm:pt modelId="{4D9509BF-1972-4D87-83D2-53A60250136B}" type="sibTrans" cxnId="{454B4028-15C6-475A-BB75-E9A82033F4F2}">
      <dgm:prSet/>
      <dgm:spPr/>
      <dgm:t>
        <a:bodyPr/>
        <a:lstStyle/>
        <a:p>
          <a:endParaRPr lang="en-US"/>
        </a:p>
      </dgm:t>
    </dgm:pt>
    <dgm:pt modelId="{2CF76ECC-F2BD-4180-B99D-FE224B2A4855}">
      <dgm:prSet phldrT="[Text]" custT="1"/>
      <dgm:spPr/>
      <dgm:t>
        <a:bodyPr/>
        <a:lstStyle/>
        <a:p>
          <a:r>
            <a:rPr lang="en-US" sz="1400" b="1" i="1" dirty="0" smtClean="0"/>
            <a:t>Preferred Pathways</a:t>
          </a:r>
          <a:endParaRPr lang="en-US" sz="1400" b="1" i="1" dirty="0"/>
        </a:p>
      </dgm:t>
    </dgm:pt>
    <dgm:pt modelId="{80E300DE-8AA7-4CC5-95D1-81A19593267B}" type="parTrans" cxnId="{D740E76E-C8B7-4610-8C46-D073F64CA8A3}">
      <dgm:prSet/>
      <dgm:spPr/>
      <dgm:t>
        <a:bodyPr/>
        <a:lstStyle/>
        <a:p>
          <a:endParaRPr lang="en-US"/>
        </a:p>
      </dgm:t>
    </dgm:pt>
    <dgm:pt modelId="{98CAC4F2-6CEB-49B6-8D0E-483FBC6973E6}" type="sibTrans" cxnId="{D740E76E-C8B7-4610-8C46-D073F64CA8A3}">
      <dgm:prSet/>
      <dgm:spPr/>
      <dgm:t>
        <a:bodyPr/>
        <a:lstStyle/>
        <a:p>
          <a:endParaRPr lang="en-US"/>
        </a:p>
      </dgm:t>
    </dgm:pt>
    <dgm:pt modelId="{870A5C69-F253-4157-9392-995CF55D1DF4}">
      <dgm:prSet phldrT="[Text]" custT="1"/>
      <dgm:spPr/>
      <dgm:t>
        <a:bodyPr/>
        <a:lstStyle/>
        <a:p>
          <a:r>
            <a:rPr lang="en-US" sz="1100" b="1" i="1" dirty="0" smtClean="0"/>
            <a:t>AEP Credits Count</a:t>
          </a:r>
          <a:endParaRPr lang="en-US" sz="1100" b="1" i="1" dirty="0"/>
        </a:p>
      </dgm:t>
    </dgm:pt>
    <dgm:pt modelId="{8D36A969-810D-49AB-B003-A75510EA5077}" type="parTrans" cxnId="{BFA06198-B734-4227-9C71-FBBCDDB01D64}">
      <dgm:prSet/>
      <dgm:spPr/>
      <dgm:t>
        <a:bodyPr/>
        <a:lstStyle/>
        <a:p>
          <a:endParaRPr lang="en-US"/>
        </a:p>
      </dgm:t>
    </dgm:pt>
    <dgm:pt modelId="{790AA154-E593-4CC0-8E5B-EBE0CACDAF85}" type="sibTrans" cxnId="{BFA06198-B734-4227-9C71-FBBCDDB01D64}">
      <dgm:prSet/>
      <dgm:spPr/>
      <dgm:t>
        <a:bodyPr/>
        <a:lstStyle/>
        <a:p>
          <a:endParaRPr lang="en-US"/>
        </a:p>
      </dgm:t>
    </dgm:pt>
    <dgm:pt modelId="{632E43F2-CBC1-4578-A86E-2810F5CAF8A5}">
      <dgm:prSet phldrT="[Text]" custT="1"/>
      <dgm:spPr/>
      <dgm:t>
        <a:bodyPr/>
        <a:lstStyle/>
        <a:p>
          <a:r>
            <a:rPr lang="en-US" sz="1400" b="1" i="1" dirty="0" smtClean="0"/>
            <a:t>Pathways to Prosperity</a:t>
          </a:r>
        </a:p>
        <a:p>
          <a:r>
            <a:rPr lang="en-US" sz="1200" dirty="0" smtClean="0"/>
            <a:t>Straight A Grants</a:t>
          </a:r>
        </a:p>
        <a:p>
          <a:r>
            <a:rPr lang="en-US" sz="1200" dirty="0" smtClean="0"/>
            <a:t>K12 Dual Enrollment</a:t>
          </a:r>
          <a:endParaRPr lang="en-US" sz="1200" dirty="0"/>
        </a:p>
      </dgm:t>
    </dgm:pt>
    <dgm:pt modelId="{DC0D3E98-C80E-4084-9A90-0787365CC3C1}" type="parTrans" cxnId="{D2BCC440-F0E7-4EAA-9C51-71545CDA351F}">
      <dgm:prSet/>
      <dgm:spPr/>
      <dgm:t>
        <a:bodyPr/>
        <a:lstStyle/>
        <a:p>
          <a:endParaRPr lang="en-US"/>
        </a:p>
      </dgm:t>
    </dgm:pt>
    <dgm:pt modelId="{B2EC7BB8-EAA6-4407-B906-FA3231B9BD91}" type="sibTrans" cxnId="{D2BCC440-F0E7-4EAA-9C51-71545CDA351F}">
      <dgm:prSet/>
      <dgm:spPr/>
      <dgm:t>
        <a:bodyPr/>
        <a:lstStyle/>
        <a:p>
          <a:endParaRPr lang="en-US"/>
        </a:p>
      </dgm:t>
    </dgm:pt>
    <dgm:pt modelId="{ABCAF4BF-10E9-428E-8E36-6AE475AB0D89}">
      <dgm:prSet phldrT="[Text]" custT="1"/>
      <dgm:spPr/>
      <dgm:t>
        <a:bodyPr/>
        <a:lstStyle/>
        <a:p>
          <a:r>
            <a:rPr lang="en-US" sz="1100" b="1" i="0" dirty="0" smtClean="0"/>
            <a:t>Postsecondary Degree </a:t>
          </a:r>
        </a:p>
        <a:p>
          <a:endParaRPr lang="en-US" sz="1100" b="1" i="0" dirty="0" smtClean="0"/>
        </a:p>
        <a:p>
          <a:endParaRPr lang="en-US" sz="1100" b="0" i="0" dirty="0" smtClean="0"/>
        </a:p>
        <a:p>
          <a:endParaRPr lang="en-US" sz="1100" b="0" i="0" dirty="0" smtClean="0"/>
        </a:p>
        <a:p>
          <a:r>
            <a:rPr lang="en-US" sz="1100" b="0" i="0" dirty="0" smtClean="0"/>
            <a:t>Stackable Certificates</a:t>
          </a:r>
          <a:endParaRPr lang="en-US" sz="1100" b="0" i="0" dirty="0"/>
        </a:p>
      </dgm:t>
    </dgm:pt>
    <dgm:pt modelId="{00FBBB2A-95E7-4A22-A4AA-99D985C021AE}" type="parTrans" cxnId="{7FCD59F5-6779-4D29-9675-7972E9034160}">
      <dgm:prSet/>
      <dgm:spPr/>
      <dgm:t>
        <a:bodyPr/>
        <a:lstStyle/>
        <a:p>
          <a:endParaRPr lang="en-US"/>
        </a:p>
      </dgm:t>
    </dgm:pt>
    <dgm:pt modelId="{5BBCEE11-48E0-44E2-84C7-48C3FC6571AC}" type="sibTrans" cxnId="{7FCD59F5-6779-4D29-9675-7972E9034160}">
      <dgm:prSet/>
      <dgm:spPr/>
      <dgm:t>
        <a:bodyPr/>
        <a:lstStyle/>
        <a:p>
          <a:endParaRPr lang="en-US"/>
        </a:p>
      </dgm:t>
    </dgm:pt>
    <dgm:pt modelId="{D0C4D176-7E8C-4B5B-B3A8-B039D9AF5CAC}">
      <dgm:prSet phldrT="[Text]" custT="1"/>
      <dgm:spPr/>
      <dgm:t>
        <a:bodyPr/>
        <a:lstStyle/>
        <a:p>
          <a:r>
            <a:rPr lang="en-US" sz="1200" b="1" i="1" dirty="0" smtClean="0"/>
            <a:t>Cougar Bridge</a:t>
          </a:r>
          <a:endParaRPr lang="en-US" sz="1200" dirty="0" smtClean="0"/>
        </a:p>
      </dgm:t>
    </dgm:pt>
    <dgm:pt modelId="{CB19DDE1-E125-4D01-8843-6E9887D2595B}" type="parTrans" cxnId="{6CC3D28E-5166-410F-900B-F73881A90E6F}">
      <dgm:prSet/>
      <dgm:spPr/>
      <dgm:t>
        <a:bodyPr/>
        <a:lstStyle/>
        <a:p>
          <a:endParaRPr lang="en-US"/>
        </a:p>
      </dgm:t>
    </dgm:pt>
    <dgm:pt modelId="{A62088A5-ED0D-4962-8F5F-AF6EE05A6A25}" type="sibTrans" cxnId="{6CC3D28E-5166-410F-900B-F73881A90E6F}">
      <dgm:prSet/>
      <dgm:spPr/>
      <dgm:t>
        <a:bodyPr/>
        <a:lstStyle/>
        <a:p>
          <a:endParaRPr lang="en-US"/>
        </a:p>
      </dgm:t>
    </dgm:pt>
    <dgm:pt modelId="{925B7011-4766-47ED-AC23-606E411F6C28}">
      <dgm:prSet phldrT="[Text]" custT="1"/>
      <dgm:spPr/>
      <dgm:t>
        <a:bodyPr/>
        <a:lstStyle/>
        <a:p>
          <a:r>
            <a:rPr lang="en-US" sz="1200" b="1" dirty="0" smtClean="0"/>
            <a:t>Industry Alignment and </a:t>
          </a:r>
        </a:p>
        <a:p>
          <a:r>
            <a:rPr lang="en-US" sz="1200" b="1" dirty="0" smtClean="0"/>
            <a:t>Regional Infrastructure</a:t>
          </a:r>
          <a:endParaRPr lang="en-US" sz="1200" b="1" dirty="0"/>
        </a:p>
      </dgm:t>
    </dgm:pt>
    <dgm:pt modelId="{BBCD8BA7-232B-42E4-B192-44D4C707EE04}" type="parTrans" cxnId="{0A942803-0FC5-497D-908B-255C488C786E}">
      <dgm:prSet/>
      <dgm:spPr/>
      <dgm:t>
        <a:bodyPr/>
        <a:lstStyle/>
        <a:p>
          <a:endParaRPr lang="en-US"/>
        </a:p>
      </dgm:t>
    </dgm:pt>
    <dgm:pt modelId="{9A8F2DC3-5C61-49D7-BE86-0B2DEBB98406}" type="sibTrans" cxnId="{0A942803-0FC5-497D-908B-255C488C786E}">
      <dgm:prSet/>
      <dgm:spPr/>
      <dgm:t>
        <a:bodyPr/>
        <a:lstStyle/>
        <a:p>
          <a:endParaRPr lang="en-US"/>
        </a:p>
      </dgm:t>
    </dgm:pt>
    <dgm:pt modelId="{C38E9D64-D5AA-48E4-84DC-F8BA36115EC7}">
      <dgm:prSet phldrT="[Text]" custT="1"/>
      <dgm:spPr/>
      <dgm:t>
        <a:bodyPr/>
        <a:lstStyle/>
        <a:p>
          <a:r>
            <a:rPr lang="en-US" sz="1200" b="1" dirty="0" smtClean="0"/>
            <a:t>Postsecondary Degree or Baccalaureate Pathway</a:t>
          </a:r>
          <a:endParaRPr lang="en-US" sz="1200" b="1" dirty="0"/>
        </a:p>
      </dgm:t>
    </dgm:pt>
    <dgm:pt modelId="{06668169-0006-4300-9224-1CD34CD19633}" type="parTrans" cxnId="{6CDF71BF-D030-4C67-92FC-5E2CB00DC9E3}">
      <dgm:prSet/>
      <dgm:spPr/>
      <dgm:t>
        <a:bodyPr/>
        <a:lstStyle/>
        <a:p>
          <a:endParaRPr lang="en-US"/>
        </a:p>
      </dgm:t>
    </dgm:pt>
    <dgm:pt modelId="{62339253-FA10-4902-A49A-0900BDBEB9B8}" type="sibTrans" cxnId="{6CDF71BF-D030-4C67-92FC-5E2CB00DC9E3}">
      <dgm:prSet/>
      <dgm:spPr/>
      <dgm:t>
        <a:bodyPr/>
        <a:lstStyle/>
        <a:p>
          <a:endParaRPr lang="en-US"/>
        </a:p>
      </dgm:t>
    </dgm:pt>
    <dgm:pt modelId="{A44DADC5-76C8-4AA1-8FE1-085F207B33D5}">
      <dgm:prSet phldrT="[Text]" custT="1"/>
      <dgm:spPr/>
      <dgm:t>
        <a:bodyPr/>
        <a:lstStyle/>
        <a:p>
          <a:r>
            <a:rPr lang="en-US" sz="1200" b="1" dirty="0" smtClean="0"/>
            <a:t>Pre-College / Early College</a:t>
          </a:r>
        </a:p>
        <a:p>
          <a:r>
            <a:rPr lang="en-US" sz="1200" b="1" dirty="0" smtClean="0"/>
            <a:t>or</a:t>
          </a:r>
        </a:p>
        <a:p>
          <a:r>
            <a:rPr lang="en-US" sz="1200" b="1" dirty="0" smtClean="0"/>
            <a:t>Career Certifications</a:t>
          </a:r>
          <a:endParaRPr lang="en-US" sz="1200" b="1" dirty="0"/>
        </a:p>
      </dgm:t>
    </dgm:pt>
    <dgm:pt modelId="{A8DDF6E5-DF26-4899-AE72-B2CCA6875FE0}" type="parTrans" cxnId="{7A8D8F2D-236A-4B2C-BFC5-6FFEF9532094}">
      <dgm:prSet/>
      <dgm:spPr/>
      <dgm:t>
        <a:bodyPr/>
        <a:lstStyle/>
        <a:p>
          <a:endParaRPr lang="en-US"/>
        </a:p>
      </dgm:t>
    </dgm:pt>
    <dgm:pt modelId="{F2455FE1-7E83-4F00-9809-5634AE553869}" type="sibTrans" cxnId="{7A8D8F2D-236A-4B2C-BFC5-6FFEF9532094}">
      <dgm:prSet/>
      <dgm:spPr/>
      <dgm:t>
        <a:bodyPr/>
        <a:lstStyle/>
        <a:p>
          <a:endParaRPr lang="en-US"/>
        </a:p>
      </dgm:t>
    </dgm:pt>
    <dgm:pt modelId="{71275E4E-730A-4FC8-9304-36336ECCDD62}">
      <dgm:prSet phldrT="[Text]" custT="1"/>
      <dgm:spPr/>
      <dgm:t>
        <a:bodyPr/>
        <a:lstStyle/>
        <a:p>
          <a:r>
            <a:rPr lang="en-US" sz="1200" b="1" dirty="0" smtClean="0"/>
            <a:t>Employability Certification</a:t>
          </a:r>
          <a:endParaRPr lang="en-US" sz="1200" b="1" dirty="0"/>
        </a:p>
      </dgm:t>
    </dgm:pt>
    <dgm:pt modelId="{FED2430B-5A76-4AEA-A33F-B39A7174A005}" type="parTrans" cxnId="{5F319619-F269-486D-A55D-23DDE986D957}">
      <dgm:prSet/>
      <dgm:spPr/>
      <dgm:t>
        <a:bodyPr/>
        <a:lstStyle/>
        <a:p>
          <a:endParaRPr lang="en-US"/>
        </a:p>
      </dgm:t>
    </dgm:pt>
    <dgm:pt modelId="{24E04287-5473-4150-9F33-6BD6D51E4CDE}" type="sibTrans" cxnId="{5F319619-F269-486D-A55D-23DDE986D957}">
      <dgm:prSet/>
      <dgm:spPr/>
      <dgm:t>
        <a:bodyPr/>
        <a:lstStyle/>
        <a:p>
          <a:endParaRPr lang="en-US"/>
        </a:p>
      </dgm:t>
    </dgm:pt>
    <dgm:pt modelId="{514027CA-F67A-4513-B737-D6733B595015}">
      <dgm:prSet phldrT="[Text]" custT="1"/>
      <dgm:spPr/>
      <dgm:t>
        <a:bodyPr/>
        <a:lstStyle/>
        <a:p>
          <a:r>
            <a:rPr lang="en-US" sz="1200" b="1" dirty="0" smtClean="0"/>
            <a:t>Barriers to Employability</a:t>
          </a:r>
          <a:endParaRPr lang="en-US" sz="1200" b="1" dirty="0"/>
        </a:p>
      </dgm:t>
    </dgm:pt>
    <dgm:pt modelId="{0DDCC6D6-209D-42FA-8B1F-259628A0BBB1}" type="parTrans" cxnId="{84386DFB-E617-4DA5-853E-3A3F4CC9BD61}">
      <dgm:prSet/>
      <dgm:spPr/>
      <dgm:t>
        <a:bodyPr/>
        <a:lstStyle/>
        <a:p>
          <a:endParaRPr lang="en-US"/>
        </a:p>
      </dgm:t>
    </dgm:pt>
    <dgm:pt modelId="{335424B1-0A67-4A3F-A99C-27458E59DAA7}" type="sibTrans" cxnId="{84386DFB-E617-4DA5-853E-3A3F4CC9BD61}">
      <dgm:prSet/>
      <dgm:spPr/>
      <dgm:t>
        <a:bodyPr/>
        <a:lstStyle/>
        <a:p>
          <a:endParaRPr lang="en-US"/>
        </a:p>
      </dgm:t>
    </dgm:pt>
    <dgm:pt modelId="{968206EA-60EC-478F-9BC5-DC1015E9A2D4}">
      <dgm:prSet/>
      <dgm:spPr/>
      <dgm:t>
        <a:bodyPr/>
        <a:lstStyle/>
        <a:p>
          <a:r>
            <a:rPr lang="en-US" dirty="0" smtClean="0"/>
            <a:t>Partnerships with Support Services</a:t>
          </a:r>
          <a:endParaRPr lang="en-US" dirty="0"/>
        </a:p>
      </dgm:t>
    </dgm:pt>
    <dgm:pt modelId="{773BEB9A-C169-4CF3-8C33-3A031D1F100D}" type="parTrans" cxnId="{FE4E3F14-741E-47E8-A608-EEB651D61361}">
      <dgm:prSet/>
      <dgm:spPr/>
      <dgm:t>
        <a:bodyPr/>
        <a:lstStyle/>
        <a:p>
          <a:endParaRPr lang="en-US"/>
        </a:p>
      </dgm:t>
    </dgm:pt>
    <dgm:pt modelId="{BC5C0DDC-83BE-4051-8E31-32859AA8A869}" type="sibTrans" cxnId="{FE4E3F14-741E-47E8-A608-EEB651D61361}">
      <dgm:prSet/>
      <dgm:spPr/>
      <dgm:t>
        <a:bodyPr/>
        <a:lstStyle/>
        <a:p>
          <a:endParaRPr lang="en-US"/>
        </a:p>
      </dgm:t>
    </dgm:pt>
    <dgm:pt modelId="{114B2E09-4507-4214-88AC-E84735BB95D4}">
      <dgm:prSet phldrT="[Text]" custT="1"/>
      <dgm:spPr/>
      <dgm:t>
        <a:bodyPr/>
        <a:lstStyle/>
        <a:p>
          <a:r>
            <a:rPr lang="en-US" sz="1200" b="1" i="1" dirty="0" smtClean="0"/>
            <a:t>FastPath</a:t>
          </a:r>
          <a:r>
            <a:rPr lang="en-US" sz="1200" dirty="0" smtClean="0"/>
            <a:t> </a:t>
          </a:r>
        </a:p>
        <a:p>
          <a:r>
            <a:rPr lang="en-US" sz="900" dirty="0" smtClean="0"/>
            <a:t>Nationwide Children’s </a:t>
          </a:r>
        </a:p>
        <a:p>
          <a:r>
            <a:rPr lang="en-US" sz="900" dirty="0" smtClean="0"/>
            <a:t>Demo Site</a:t>
          </a:r>
          <a:endParaRPr lang="en-US" sz="900" dirty="0"/>
        </a:p>
      </dgm:t>
    </dgm:pt>
    <dgm:pt modelId="{E2E5C6AE-4A23-4547-A91E-54E05198F5A8}" type="parTrans" cxnId="{F5E53739-4749-42C8-805F-B5350066CA76}">
      <dgm:prSet/>
      <dgm:spPr/>
      <dgm:t>
        <a:bodyPr/>
        <a:lstStyle/>
        <a:p>
          <a:endParaRPr lang="en-US"/>
        </a:p>
      </dgm:t>
    </dgm:pt>
    <dgm:pt modelId="{914A0330-8F92-418A-BDB1-24F411E21BBB}" type="sibTrans" cxnId="{F5E53739-4749-42C8-805F-B5350066CA76}">
      <dgm:prSet/>
      <dgm:spPr/>
      <dgm:t>
        <a:bodyPr/>
        <a:lstStyle/>
        <a:p>
          <a:endParaRPr lang="en-US"/>
        </a:p>
      </dgm:t>
    </dgm:pt>
    <dgm:pt modelId="{A76F3B6F-4B98-4A13-AF01-307C363435B9}">
      <dgm:prSet/>
      <dgm:spPr/>
      <dgm:t>
        <a:bodyPr/>
        <a:lstStyle/>
        <a:p>
          <a:r>
            <a:rPr lang="en-US" dirty="0" smtClean="0"/>
            <a:t>Contextualized Remediation </a:t>
          </a:r>
        </a:p>
        <a:p>
          <a:r>
            <a:rPr lang="en-US" dirty="0" smtClean="0"/>
            <a:t>&amp; Support Services</a:t>
          </a:r>
          <a:endParaRPr lang="en-US" dirty="0"/>
        </a:p>
      </dgm:t>
    </dgm:pt>
    <dgm:pt modelId="{B1287085-BAA9-41CA-AA8A-6E59B6C67D31}" type="parTrans" cxnId="{5CD110AC-F8CA-45E8-A1D3-F9E1003A1D85}">
      <dgm:prSet/>
      <dgm:spPr/>
      <dgm:t>
        <a:bodyPr/>
        <a:lstStyle/>
        <a:p>
          <a:endParaRPr lang="en-US"/>
        </a:p>
      </dgm:t>
    </dgm:pt>
    <dgm:pt modelId="{1AE05DC9-DA80-43F4-9051-6721A82150E5}" type="sibTrans" cxnId="{5CD110AC-F8CA-45E8-A1D3-F9E1003A1D85}">
      <dgm:prSet/>
      <dgm:spPr/>
      <dgm:t>
        <a:bodyPr/>
        <a:lstStyle/>
        <a:p>
          <a:endParaRPr lang="en-US"/>
        </a:p>
      </dgm:t>
    </dgm:pt>
    <dgm:pt modelId="{92BCAE3D-7D9B-43A5-B0C6-28BCE0FAD755}" type="pres">
      <dgm:prSet presAssocID="{E796EA07-91CA-448C-8235-1C6DFD40BEDE}" presName="mainComposite" presStyleCnt="0">
        <dgm:presLayoutVars>
          <dgm:chPref val="1"/>
          <dgm:dir val="rev"/>
          <dgm:animOne val="branch"/>
          <dgm:animLvl val="lvl"/>
          <dgm:resizeHandles val="exact"/>
        </dgm:presLayoutVars>
      </dgm:prSet>
      <dgm:spPr/>
      <dgm:t>
        <a:bodyPr/>
        <a:lstStyle/>
        <a:p>
          <a:endParaRPr lang="en-US"/>
        </a:p>
      </dgm:t>
    </dgm:pt>
    <dgm:pt modelId="{7A4B807F-8671-46A7-9F1A-3D2343FEF254}" type="pres">
      <dgm:prSet presAssocID="{E796EA07-91CA-448C-8235-1C6DFD40BEDE}" presName="hierFlow" presStyleCnt="0"/>
      <dgm:spPr/>
    </dgm:pt>
    <dgm:pt modelId="{9593C8D1-5ED8-4E0D-A83F-747EA42550E0}" type="pres">
      <dgm:prSet presAssocID="{E796EA07-91CA-448C-8235-1C6DFD40BEDE}" presName="firstBuf" presStyleCnt="0"/>
      <dgm:spPr/>
    </dgm:pt>
    <dgm:pt modelId="{4E7BC8FB-7A07-465B-8D48-A1DF61112D60}" type="pres">
      <dgm:prSet presAssocID="{E796EA07-91CA-448C-8235-1C6DFD40BEDE}" presName="hierChild1" presStyleCnt="0">
        <dgm:presLayoutVars>
          <dgm:chPref val="1"/>
          <dgm:animOne val="branch"/>
          <dgm:animLvl val="lvl"/>
        </dgm:presLayoutVars>
      </dgm:prSet>
      <dgm:spPr/>
    </dgm:pt>
    <dgm:pt modelId="{96D69AA0-BAA4-49CF-AFCA-C8E552BADE25}" type="pres">
      <dgm:prSet presAssocID="{FEDB352E-F3A9-4A89-A25B-86DD9D81A306}" presName="Name14" presStyleCnt="0"/>
      <dgm:spPr/>
    </dgm:pt>
    <dgm:pt modelId="{9AC55B3B-EBC8-4FDD-92E9-66A5C6D411B0}" type="pres">
      <dgm:prSet presAssocID="{FEDB352E-F3A9-4A89-A25B-86DD9D81A306}" presName="level1Shape" presStyleLbl="node0" presStyleIdx="0" presStyleCnt="1" custScaleX="1972144" custScaleY="573252" custLinFactY="-229094" custLinFactNeighborX="28834" custLinFactNeighborY="-300000">
        <dgm:presLayoutVars>
          <dgm:chPref val="3"/>
        </dgm:presLayoutVars>
      </dgm:prSet>
      <dgm:spPr/>
      <dgm:t>
        <a:bodyPr/>
        <a:lstStyle/>
        <a:p>
          <a:endParaRPr lang="en-US"/>
        </a:p>
      </dgm:t>
    </dgm:pt>
    <dgm:pt modelId="{72EF08D7-2A29-4E13-949A-A808C430A578}" type="pres">
      <dgm:prSet presAssocID="{FEDB352E-F3A9-4A89-A25B-86DD9D81A306}" presName="hierChild2" presStyleCnt="0"/>
      <dgm:spPr/>
    </dgm:pt>
    <dgm:pt modelId="{9150A58C-9C8A-44A4-A337-BB7A7B3BD526}" type="pres">
      <dgm:prSet presAssocID="{80E300DE-8AA7-4CC5-95D1-81A19593267B}" presName="Name19" presStyleLbl="parChTrans1D2" presStyleIdx="0" presStyleCnt="2"/>
      <dgm:spPr/>
      <dgm:t>
        <a:bodyPr/>
        <a:lstStyle/>
        <a:p>
          <a:endParaRPr lang="en-US"/>
        </a:p>
      </dgm:t>
    </dgm:pt>
    <dgm:pt modelId="{59FF0929-8CC4-4F9A-A81F-E12BAF950FE0}" type="pres">
      <dgm:prSet presAssocID="{2CF76ECC-F2BD-4180-B99D-FE224B2A4855}" presName="Name21" presStyleCnt="0"/>
      <dgm:spPr/>
    </dgm:pt>
    <dgm:pt modelId="{C265A0C3-0B22-4DF7-A4C7-567331425854}" type="pres">
      <dgm:prSet presAssocID="{2CF76ECC-F2BD-4180-B99D-FE224B2A4855}" presName="level2Shape" presStyleLbl="node2" presStyleIdx="0" presStyleCnt="2" custScaleX="1127865" custScaleY="642314" custLinFactY="99321" custLinFactNeighborX="51303" custLinFactNeighborY="100000"/>
      <dgm:spPr/>
      <dgm:t>
        <a:bodyPr/>
        <a:lstStyle/>
        <a:p>
          <a:endParaRPr lang="en-US"/>
        </a:p>
      </dgm:t>
    </dgm:pt>
    <dgm:pt modelId="{6BF96265-A7C5-4D32-BC06-9419B6F806AC}" type="pres">
      <dgm:prSet presAssocID="{2CF76ECC-F2BD-4180-B99D-FE224B2A4855}" presName="hierChild3" presStyleCnt="0"/>
      <dgm:spPr/>
    </dgm:pt>
    <dgm:pt modelId="{EB83D1C8-01C0-42A2-9AD1-D7A91E67E7C5}" type="pres">
      <dgm:prSet presAssocID="{8D36A969-810D-49AB-B003-A75510EA5077}" presName="Name19" presStyleLbl="parChTrans1D3" presStyleIdx="0" presStyleCnt="4"/>
      <dgm:spPr/>
      <dgm:t>
        <a:bodyPr/>
        <a:lstStyle/>
        <a:p>
          <a:endParaRPr lang="en-US"/>
        </a:p>
      </dgm:t>
    </dgm:pt>
    <dgm:pt modelId="{5E518994-8928-44A9-9772-BA011D51BA78}" type="pres">
      <dgm:prSet presAssocID="{870A5C69-F253-4157-9392-995CF55D1DF4}" presName="Name21" presStyleCnt="0"/>
      <dgm:spPr/>
    </dgm:pt>
    <dgm:pt modelId="{37964B05-2859-453F-8C04-774638714833}" type="pres">
      <dgm:prSet presAssocID="{870A5C69-F253-4157-9392-995CF55D1DF4}" presName="level2Shape" presStyleLbl="node3" presStyleIdx="0" presStyleCnt="4" custScaleX="401411" custScaleY="990324" custLinFactY="300000" custLinFactNeighborX="4423" custLinFactNeighborY="384754"/>
      <dgm:spPr/>
      <dgm:t>
        <a:bodyPr/>
        <a:lstStyle/>
        <a:p>
          <a:endParaRPr lang="en-US"/>
        </a:p>
      </dgm:t>
    </dgm:pt>
    <dgm:pt modelId="{98540EDA-FC06-4FB3-8DD6-A6FB2250DA23}" type="pres">
      <dgm:prSet presAssocID="{870A5C69-F253-4157-9392-995CF55D1DF4}" presName="hierChild3" presStyleCnt="0"/>
      <dgm:spPr/>
    </dgm:pt>
    <dgm:pt modelId="{FDCF4AE9-071E-499C-AC70-50B0A5F70368}" type="pres">
      <dgm:prSet presAssocID="{DC0D3E98-C80E-4084-9A90-0787365CC3C1}" presName="Name19" presStyleLbl="parChTrans1D3" presStyleIdx="1" presStyleCnt="4"/>
      <dgm:spPr/>
      <dgm:t>
        <a:bodyPr/>
        <a:lstStyle/>
        <a:p>
          <a:endParaRPr lang="en-US"/>
        </a:p>
      </dgm:t>
    </dgm:pt>
    <dgm:pt modelId="{63FF69B8-34DC-4F67-A86C-8EBC6DC75B1A}" type="pres">
      <dgm:prSet presAssocID="{632E43F2-CBC1-4578-A86E-2810F5CAF8A5}" presName="Name21" presStyleCnt="0"/>
      <dgm:spPr/>
    </dgm:pt>
    <dgm:pt modelId="{5CF03ABD-D48E-4807-8665-6DEC5AF3A703}" type="pres">
      <dgm:prSet presAssocID="{632E43F2-CBC1-4578-A86E-2810F5CAF8A5}" presName="level2Shape" presStyleLbl="node3" presStyleIdx="1" presStyleCnt="4" custScaleX="1220028" custScaleY="1176579" custLinFactY="300000" custLinFactNeighborX="-95581" custLinFactNeighborY="379457"/>
      <dgm:spPr/>
      <dgm:t>
        <a:bodyPr/>
        <a:lstStyle/>
        <a:p>
          <a:endParaRPr lang="en-US"/>
        </a:p>
      </dgm:t>
    </dgm:pt>
    <dgm:pt modelId="{691ED7C5-F3DA-4BE4-8CFB-779701CB8A99}" type="pres">
      <dgm:prSet presAssocID="{632E43F2-CBC1-4578-A86E-2810F5CAF8A5}" presName="hierChild3" presStyleCnt="0"/>
      <dgm:spPr/>
    </dgm:pt>
    <dgm:pt modelId="{FFAC4DAB-3902-43C6-B726-40578BB494B9}" type="pres">
      <dgm:prSet presAssocID="{00FBBB2A-95E7-4A22-A4AA-99D985C021AE}" presName="Name19" presStyleLbl="parChTrans1D2" presStyleIdx="1" presStyleCnt="2"/>
      <dgm:spPr/>
      <dgm:t>
        <a:bodyPr/>
        <a:lstStyle/>
        <a:p>
          <a:endParaRPr lang="en-US"/>
        </a:p>
      </dgm:t>
    </dgm:pt>
    <dgm:pt modelId="{2AE42C3E-1E69-44B7-9ACE-C88CFE6B9BB0}" type="pres">
      <dgm:prSet presAssocID="{ABCAF4BF-10E9-428E-8E36-6AE475AB0D89}" presName="Name21" presStyleCnt="0"/>
      <dgm:spPr/>
    </dgm:pt>
    <dgm:pt modelId="{F89B7E68-F5CD-4DE2-A9DF-36E31FBFBEC8}" type="pres">
      <dgm:prSet presAssocID="{ABCAF4BF-10E9-428E-8E36-6AE475AB0D89}" presName="level2Shape" presStyleLbl="node2" presStyleIdx="1" presStyleCnt="2" custScaleX="824521" custScaleY="1729431" custLinFactX="-4604" custLinFactY="95786" custLinFactNeighborX="-100000" custLinFactNeighborY="100000"/>
      <dgm:spPr/>
      <dgm:t>
        <a:bodyPr/>
        <a:lstStyle/>
        <a:p>
          <a:endParaRPr lang="en-US"/>
        </a:p>
      </dgm:t>
    </dgm:pt>
    <dgm:pt modelId="{CEDD1D82-CAC4-4B9D-A35B-967DFD9E501C}" type="pres">
      <dgm:prSet presAssocID="{ABCAF4BF-10E9-428E-8E36-6AE475AB0D89}" presName="hierChild3" presStyleCnt="0"/>
      <dgm:spPr/>
    </dgm:pt>
    <dgm:pt modelId="{EC00A72A-CD04-4325-8AA5-C7090A543555}" type="pres">
      <dgm:prSet presAssocID="{CB19DDE1-E125-4D01-8843-6E9887D2595B}" presName="Name19" presStyleLbl="parChTrans1D3" presStyleIdx="2" presStyleCnt="4"/>
      <dgm:spPr/>
      <dgm:t>
        <a:bodyPr/>
        <a:lstStyle/>
        <a:p>
          <a:endParaRPr lang="en-US"/>
        </a:p>
      </dgm:t>
    </dgm:pt>
    <dgm:pt modelId="{89594CD8-545F-47FD-B5DD-D8C38498D4F8}" type="pres">
      <dgm:prSet presAssocID="{D0C4D176-7E8C-4B5B-B3A8-B039D9AF5CAC}" presName="Name21" presStyleCnt="0"/>
      <dgm:spPr/>
    </dgm:pt>
    <dgm:pt modelId="{07340DD7-224F-4FDC-99EC-5CB1B7DDE224}" type="pres">
      <dgm:prSet presAssocID="{D0C4D176-7E8C-4B5B-B3A8-B039D9AF5CAC}" presName="level2Shape" presStyleLbl="node3" presStyleIdx="2" presStyleCnt="4" custScaleX="873792" custScaleY="308572" custLinFactX="66016" custLinFactY="500000" custLinFactNeighborX="100000" custLinFactNeighborY="591812"/>
      <dgm:spPr/>
      <dgm:t>
        <a:bodyPr/>
        <a:lstStyle/>
        <a:p>
          <a:endParaRPr lang="en-US"/>
        </a:p>
      </dgm:t>
    </dgm:pt>
    <dgm:pt modelId="{CFDE6DF0-EFF6-4F43-8EBE-B539DAF8A7AC}" type="pres">
      <dgm:prSet presAssocID="{D0C4D176-7E8C-4B5B-B3A8-B039D9AF5CAC}" presName="hierChild3" presStyleCnt="0"/>
      <dgm:spPr/>
    </dgm:pt>
    <dgm:pt modelId="{9A1E8812-BA55-4BB9-8D0C-2E4A1A9F80D8}" type="pres">
      <dgm:prSet presAssocID="{773BEB9A-C169-4CF3-8C33-3A031D1F100D}" presName="Name19" presStyleLbl="parChTrans1D4" presStyleIdx="0" presStyleCnt="2"/>
      <dgm:spPr/>
      <dgm:t>
        <a:bodyPr/>
        <a:lstStyle/>
        <a:p>
          <a:endParaRPr lang="en-US"/>
        </a:p>
      </dgm:t>
    </dgm:pt>
    <dgm:pt modelId="{E716CCF0-F1DB-4F9F-84F2-E727D7772A84}" type="pres">
      <dgm:prSet presAssocID="{968206EA-60EC-478F-9BC5-DC1015E9A2D4}" presName="Name21" presStyleCnt="0"/>
      <dgm:spPr/>
    </dgm:pt>
    <dgm:pt modelId="{646089BF-6089-45F4-9AA9-7596910F9BB4}" type="pres">
      <dgm:prSet presAssocID="{968206EA-60EC-478F-9BC5-DC1015E9A2D4}" presName="level2Shape" presStyleLbl="node4" presStyleIdx="0" presStyleCnt="2" custScaleX="793316" custScaleY="595904" custLinFactX="300000" custLinFactY="888657" custLinFactNeighborX="351211" custLinFactNeighborY="900000"/>
      <dgm:spPr/>
      <dgm:t>
        <a:bodyPr/>
        <a:lstStyle/>
        <a:p>
          <a:endParaRPr lang="en-US"/>
        </a:p>
      </dgm:t>
    </dgm:pt>
    <dgm:pt modelId="{62D7ECC8-742D-479A-9094-8D2AD58B8E89}" type="pres">
      <dgm:prSet presAssocID="{968206EA-60EC-478F-9BC5-DC1015E9A2D4}" presName="hierChild3" presStyleCnt="0"/>
      <dgm:spPr/>
    </dgm:pt>
    <dgm:pt modelId="{AFAC2149-4348-4F61-B10A-3E74C9E06BDC}" type="pres">
      <dgm:prSet presAssocID="{E2E5C6AE-4A23-4547-A91E-54E05198F5A8}" presName="Name19" presStyleLbl="parChTrans1D3" presStyleIdx="3" presStyleCnt="4"/>
      <dgm:spPr/>
      <dgm:t>
        <a:bodyPr/>
        <a:lstStyle/>
        <a:p>
          <a:endParaRPr lang="en-US"/>
        </a:p>
      </dgm:t>
    </dgm:pt>
    <dgm:pt modelId="{26B9F60C-B988-436E-AEB2-575E218FA808}" type="pres">
      <dgm:prSet presAssocID="{114B2E09-4507-4214-88AC-E84735BB95D4}" presName="Name21" presStyleCnt="0"/>
      <dgm:spPr/>
    </dgm:pt>
    <dgm:pt modelId="{5A5B2DBE-FA9B-4BB5-9AA6-1526AD091D3F}" type="pres">
      <dgm:prSet presAssocID="{114B2E09-4507-4214-88AC-E84735BB95D4}" presName="level2Shape" presStyleLbl="node3" presStyleIdx="3" presStyleCnt="4" custScaleX="1127071" custScaleY="643694" custLinFactX="6975" custLinFactY="500000" custLinFactNeighborX="100000" custLinFactNeighborY="586363"/>
      <dgm:spPr/>
      <dgm:t>
        <a:bodyPr/>
        <a:lstStyle/>
        <a:p>
          <a:endParaRPr lang="en-US"/>
        </a:p>
      </dgm:t>
    </dgm:pt>
    <dgm:pt modelId="{425527C8-3677-4FA3-BCCF-13F1B2D2C50A}" type="pres">
      <dgm:prSet presAssocID="{114B2E09-4507-4214-88AC-E84735BB95D4}" presName="hierChild3" presStyleCnt="0"/>
      <dgm:spPr/>
    </dgm:pt>
    <dgm:pt modelId="{4184EF79-7122-4A70-8CD2-30C0EC1DC697}" type="pres">
      <dgm:prSet presAssocID="{B1287085-BAA9-41CA-AA8A-6E59B6C67D31}" presName="Name19" presStyleLbl="parChTrans1D4" presStyleIdx="1" presStyleCnt="2"/>
      <dgm:spPr/>
      <dgm:t>
        <a:bodyPr/>
        <a:lstStyle/>
        <a:p>
          <a:endParaRPr lang="en-US"/>
        </a:p>
      </dgm:t>
    </dgm:pt>
    <dgm:pt modelId="{FFF342F2-3BB5-4310-B8E4-0E78A728E93C}" type="pres">
      <dgm:prSet presAssocID="{A76F3B6F-4B98-4A13-AF01-307C363435B9}" presName="Name21" presStyleCnt="0"/>
      <dgm:spPr/>
    </dgm:pt>
    <dgm:pt modelId="{D678F2E7-7FAC-4544-861F-53687E4A2465}" type="pres">
      <dgm:prSet presAssocID="{A76F3B6F-4B98-4A13-AF01-307C363435B9}" presName="level2Shape" presStyleLbl="node4" presStyleIdx="1" presStyleCnt="2" custScaleX="1016087" custScaleY="672264" custLinFactX="200000" custLinFactY="665963" custLinFactNeighborX="285035" custLinFactNeighborY="700000"/>
      <dgm:spPr/>
      <dgm:t>
        <a:bodyPr/>
        <a:lstStyle/>
        <a:p>
          <a:endParaRPr lang="en-US"/>
        </a:p>
      </dgm:t>
    </dgm:pt>
    <dgm:pt modelId="{43FBC3AA-C626-43E1-BBD0-1E469D2B77A7}" type="pres">
      <dgm:prSet presAssocID="{A76F3B6F-4B98-4A13-AF01-307C363435B9}" presName="hierChild3" presStyleCnt="0"/>
      <dgm:spPr/>
    </dgm:pt>
    <dgm:pt modelId="{744229D7-49B8-4C8B-9FFA-B1756EAD0CB3}" type="pres">
      <dgm:prSet presAssocID="{E796EA07-91CA-448C-8235-1C6DFD40BEDE}" presName="bgShapesFlow" presStyleCnt="0"/>
      <dgm:spPr/>
    </dgm:pt>
    <dgm:pt modelId="{B30EFEB9-0346-449A-BD6E-D3C33574A20C}" type="pres">
      <dgm:prSet presAssocID="{925B7011-4766-47ED-AC23-606E411F6C28}" presName="rectComp" presStyleCnt="0"/>
      <dgm:spPr/>
    </dgm:pt>
    <dgm:pt modelId="{61060C71-B764-4493-A87A-54811E878EB7}" type="pres">
      <dgm:prSet presAssocID="{925B7011-4766-47ED-AC23-606E411F6C28}" presName="bgRect" presStyleLbl="bgShp" presStyleIdx="0" presStyleCnt="5" custScaleY="770277" custLinFactY="-270254" custLinFactNeighborY="-300000"/>
      <dgm:spPr/>
      <dgm:t>
        <a:bodyPr/>
        <a:lstStyle/>
        <a:p>
          <a:endParaRPr lang="en-US"/>
        </a:p>
      </dgm:t>
    </dgm:pt>
    <dgm:pt modelId="{98E43E82-2FE6-46CD-9A5B-E48153A23D43}" type="pres">
      <dgm:prSet presAssocID="{925B7011-4766-47ED-AC23-606E411F6C28}" presName="bgRectTx" presStyleLbl="bgShp" presStyleIdx="0" presStyleCnt="5">
        <dgm:presLayoutVars>
          <dgm:bulletEnabled val="1"/>
        </dgm:presLayoutVars>
      </dgm:prSet>
      <dgm:spPr/>
      <dgm:t>
        <a:bodyPr/>
        <a:lstStyle/>
        <a:p>
          <a:endParaRPr lang="en-US"/>
        </a:p>
      </dgm:t>
    </dgm:pt>
    <dgm:pt modelId="{39D318CD-5E84-4A2C-B5EF-5E3FEC7F21D5}" type="pres">
      <dgm:prSet presAssocID="{925B7011-4766-47ED-AC23-606E411F6C28}" presName="spComp" presStyleCnt="0"/>
      <dgm:spPr/>
    </dgm:pt>
    <dgm:pt modelId="{9AA9CE42-8DEA-470E-9160-AA49FBF48014}" type="pres">
      <dgm:prSet presAssocID="{925B7011-4766-47ED-AC23-606E411F6C28}" presName="vSp" presStyleCnt="0"/>
      <dgm:spPr/>
    </dgm:pt>
    <dgm:pt modelId="{1F3D84F0-95E0-4433-ACF7-925DC25B2F5E}" type="pres">
      <dgm:prSet presAssocID="{C38E9D64-D5AA-48E4-84DC-F8BA36115EC7}" presName="rectComp" presStyleCnt="0"/>
      <dgm:spPr/>
    </dgm:pt>
    <dgm:pt modelId="{603129D3-6CFB-4A16-89F2-6D2ABB165372}" type="pres">
      <dgm:prSet presAssocID="{C38E9D64-D5AA-48E4-84DC-F8BA36115EC7}" presName="bgRect" presStyleLbl="bgShp" presStyleIdx="1" presStyleCnt="5" custScaleY="864289" custLinFactY="-176929" custLinFactNeighborX="583" custLinFactNeighborY="-200000"/>
      <dgm:spPr/>
      <dgm:t>
        <a:bodyPr/>
        <a:lstStyle/>
        <a:p>
          <a:endParaRPr lang="en-US"/>
        </a:p>
      </dgm:t>
    </dgm:pt>
    <dgm:pt modelId="{CEF0027A-F62A-4FFB-AE59-62455B103A7A}" type="pres">
      <dgm:prSet presAssocID="{C38E9D64-D5AA-48E4-84DC-F8BA36115EC7}" presName="bgRectTx" presStyleLbl="bgShp" presStyleIdx="1" presStyleCnt="5">
        <dgm:presLayoutVars>
          <dgm:bulletEnabled val="1"/>
        </dgm:presLayoutVars>
      </dgm:prSet>
      <dgm:spPr/>
      <dgm:t>
        <a:bodyPr/>
        <a:lstStyle/>
        <a:p>
          <a:endParaRPr lang="en-US"/>
        </a:p>
      </dgm:t>
    </dgm:pt>
    <dgm:pt modelId="{6C16ECC3-1F68-4A66-93E9-40C23D2AD53E}" type="pres">
      <dgm:prSet presAssocID="{C38E9D64-D5AA-48E4-84DC-F8BA36115EC7}" presName="spComp" presStyleCnt="0"/>
      <dgm:spPr/>
    </dgm:pt>
    <dgm:pt modelId="{E767ADB9-8361-439C-8A69-832C6970C053}" type="pres">
      <dgm:prSet presAssocID="{C38E9D64-D5AA-48E4-84DC-F8BA36115EC7}" presName="vSp" presStyleCnt="0"/>
      <dgm:spPr/>
    </dgm:pt>
    <dgm:pt modelId="{F87DA090-B477-4E8F-BDCA-05E54699D5E9}" type="pres">
      <dgm:prSet presAssocID="{A44DADC5-76C8-4AA1-8FE1-085F207B33D5}" presName="rectComp" presStyleCnt="0"/>
      <dgm:spPr/>
    </dgm:pt>
    <dgm:pt modelId="{F4CE6536-DF39-4210-B0AB-EE04EFC3AF78}" type="pres">
      <dgm:prSet presAssocID="{A44DADC5-76C8-4AA1-8FE1-085F207B33D5}" presName="bgRect" presStyleLbl="bgShp" presStyleIdx="2" presStyleCnt="5" custScaleY="1002002" custLinFactNeighborY="-62603"/>
      <dgm:spPr/>
      <dgm:t>
        <a:bodyPr/>
        <a:lstStyle/>
        <a:p>
          <a:endParaRPr lang="en-US"/>
        </a:p>
      </dgm:t>
    </dgm:pt>
    <dgm:pt modelId="{6F96D7F8-4DA7-4DD7-AF82-2B991F56F466}" type="pres">
      <dgm:prSet presAssocID="{A44DADC5-76C8-4AA1-8FE1-085F207B33D5}" presName="bgRectTx" presStyleLbl="bgShp" presStyleIdx="2" presStyleCnt="5">
        <dgm:presLayoutVars>
          <dgm:bulletEnabled val="1"/>
        </dgm:presLayoutVars>
      </dgm:prSet>
      <dgm:spPr/>
      <dgm:t>
        <a:bodyPr/>
        <a:lstStyle/>
        <a:p>
          <a:endParaRPr lang="en-US"/>
        </a:p>
      </dgm:t>
    </dgm:pt>
    <dgm:pt modelId="{58D7ECB9-410A-4935-82F3-7EFEAB936FC8}" type="pres">
      <dgm:prSet presAssocID="{A44DADC5-76C8-4AA1-8FE1-085F207B33D5}" presName="spComp" presStyleCnt="0"/>
      <dgm:spPr/>
    </dgm:pt>
    <dgm:pt modelId="{12BAD5EF-4B44-4A87-925F-6DFBE9311DA8}" type="pres">
      <dgm:prSet presAssocID="{A44DADC5-76C8-4AA1-8FE1-085F207B33D5}" presName="vSp" presStyleCnt="0"/>
      <dgm:spPr/>
    </dgm:pt>
    <dgm:pt modelId="{CDD79AA0-1F51-4EA7-9917-3152136C53B2}" type="pres">
      <dgm:prSet presAssocID="{71275E4E-730A-4FC8-9304-36336ECCDD62}" presName="rectComp" presStyleCnt="0"/>
      <dgm:spPr/>
    </dgm:pt>
    <dgm:pt modelId="{86257C0D-85C0-4043-BC86-781ABC4CA499}" type="pres">
      <dgm:prSet presAssocID="{71275E4E-730A-4FC8-9304-36336ECCDD62}" presName="bgRect" presStyleLbl="bgShp" presStyleIdx="3" presStyleCnt="5" custScaleY="667555" custLinFactY="28897" custLinFactNeighborY="100000"/>
      <dgm:spPr/>
      <dgm:t>
        <a:bodyPr/>
        <a:lstStyle/>
        <a:p>
          <a:endParaRPr lang="en-US"/>
        </a:p>
      </dgm:t>
    </dgm:pt>
    <dgm:pt modelId="{1FF2BA50-9987-4E24-B0B0-B166BECD8500}" type="pres">
      <dgm:prSet presAssocID="{71275E4E-730A-4FC8-9304-36336ECCDD62}" presName="bgRectTx" presStyleLbl="bgShp" presStyleIdx="3" presStyleCnt="5">
        <dgm:presLayoutVars>
          <dgm:bulletEnabled val="1"/>
        </dgm:presLayoutVars>
      </dgm:prSet>
      <dgm:spPr/>
      <dgm:t>
        <a:bodyPr/>
        <a:lstStyle/>
        <a:p>
          <a:endParaRPr lang="en-US"/>
        </a:p>
      </dgm:t>
    </dgm:pt>
    <dgm:pt modelId="{78CDB19B-B63D-431D-8E51-897D060F2661}" type="pres">
      <dgm:prSet presAssocID="{71275E4E-730A-4FC8-9304-36336ECCDD62}" presName="spComp" presStyleCnt="0"/>
      <dgm:spPr/>
    </dgm:pt>
    <dgm:pt modelId="{7C14F284-5DB8-42F3-9A27-61E08BDB682F}" type="pres">
      <dgm:prSet presAssocID="{71275E4E-730A-4FC8-9304-36336ECCDD62}" presName="vSp" presStyleCnt="0"/>
      <dgm:spPr/>
    </dgm:pt>
    <dgm:pt modelId="{5011953D-7B40-48F3-B8C9-4C574C1FF5EE}" type="pres">
      <dgm:prSet presAssocID="{514027CA-F67A-4513-B737-D6733B595015}" presName="rectComp" presStyleCnt="0"/>
      <dgm:spPr/>
    </dgm:pt>
    <dgm:pt modelId="{272DF8A2-3D80-4F16-A47F-A6CF4C0B0195}" type="pres">
      <dgm:prSet presAssocID="{514027CA-F67A-4513-B737-D6733B595015}" presName="bgRect" presStyleLbl="bgShp" presStyleIdx="4" presStyleCnt="5" custScaleY="676177" custLinFactY="100000" custLinFactNeighborY="158183"/>
      <dgm:spPr/>
      <dgm:t>
        <a:bodyPr/>
        <a:lstStyle/>
        <a:p>
          <a:endParaRPr lang="en-US"/>
        </a:p>
      </dgm:t>
    </dgm:pt>
    <dgm:pt modelId="{A8FDC2D2-C08F-4750-9DE5-EFCE30CC57B5}" type="pres">
      <dgm:prSet presAssocID="{514027CA-F67A-4513-B737-D6733B595015}" presName="bgRectTx" presStyleLbl="bgShp" presStyleIdx="4" presStyleCnt="5">
        <dgm:presLayoutVars>
          <dgm:bulletEnabled val="1"/>
        </dgm:presLayoutVars>
      </dgm:prSet>
      <dgm:spPr/>
      <dgm:t>
        <a:bodyPr/>
        <a:lstStyle/>
        <a:p>
          <a:endParaRPr lang="en-US"/>
        </a:p>
      </dgm:t>
    </dgm:pt>
  </dgm:ptLst>
  <dgm:cxnLst>
    <dgm:cxn modelId="{6E4F1C4E-A1DF-47AD-9F93-9137A5886A85}" type="presOf" srcId="{D0C4D176-7E8C-4B5B-B3A8-B039D9AF5CAC}" destId="{07340DD7-224F-4FDC-99EC-5CB1B7DDE224}" srcOrd="0" destOrd="0" presId="urn:microsoft.com/office/officeart/2005/8/layout/hierarchy6"/>
    <dgm:cxn modelId="{90F13991-0B1D-4F97-8ED6-C010B88E1FF6}" type="presOf" srcId="{514027CA-F67A-4513-B737-D6733B595015}" destId="{272DF8A2-3D80-4F16-A47F-A6CF4C0B0195}" srcOrd="0" destOrd="0" presId="urn:microsoft.com/office/officeart/2005/8/layout/hierarchy6"/>
    <dgm:cxn modelId="{FC86AD5D-30E3-410F-86B2-871D2A67EBC5}" type="presOf" srcId="{A76F3B6F-4B98-4A13-AF01-307C363435B9}" destId="{D678F2E7-7FAC-4544-861F-53687E4A2465}" srcOrd="0" destOrd="0" presId="urn:microsoft.com/office/officeart/2005/8/layout/hierarchy6"/>
    <dgm:cxn modelId="{BFA06198-B734-4227-9C71-FBBCDDB01D64}" srcId="{2CF76ECC-F2BD-4180-B99D-FE224B2A4855}" destId="{870A5C69-F253-4157-9392-995CF55D1DF4}" srcOrd="0" destOrd="0" parTransId="{8D36A969-810D-49AB-B003-A75510EA5077}" sibTransId="{790AA154-E593-4CC0-8E5B-EBE0CACDAF85}"/>
    <dgm:cxn modelId="{D740E76E-C8B7-4610-8C46-D073F64CA8A3}" srcId="{FEDB352E-F3A9-4A89-A25B-86DD9D81A306}" destId="{2CF76ECC-F2BD-4180-B99D-FE224B2A4855}" srcOrd="0" destOrd="0" parTransId="{80E300DE-8AA7-4CC5-95D1-81A19593267B}" sibTransId="{98CAC4F2-6CEB-49B6-8D0E-483FBC6973E6}"/>
    <dgm:cxn modelId="{2BBE8B24-C5E3-4CE5-A707-F2E2D9AE5D4A}" type="presOf" srcId="{71275E4E-730A-4FC8-9304-36336ECCDD62}" destId="{86257C0D-85C0-4043-BC86-781ABC4CA499}" srcOrd="0" destOrd="0" presId="urn:microsoft.com/office/officeart/2005/8/layout/hierarchy6"/>
    <dgm:cxn modelId="{FE4E3F14-741E-47E8-A608-EEB651D61361}" srcId="{D0C4D176-7E8C-4B5B-B3A8-B039D9AF5CAC}" destId="{968206EA-60EC-478F-9BC5-DC1015E9A2D4}" srcOrd="0" destOrd="0" parTransId="{773BEB9A-C169-4CF3-8C33-3A031D1F100D}" sibTransId="{BC5C0DDC-83BE-4051-8E31-32859AA8A869}"/>
    <dgm:cxn modelId="{696595BE-3B7D-4C06-9F0D-9FC4EDD1F083}" type="presOf" srcId="{E796EA07-91CA-448C-8235-1C6DFD40BEDE}" destId="{92BCAE3D-7D9B-43A5-B0C6-28BCE0FAD755}" srcOrd="0" destOrd="0" presId="urn:microsoft.com/office/officeart/2005/8/layout/hierarchy6"/>
    <dgm:cxn modelId="{45EB91CA-3A30-4B4B-B6C8-6BFF754A730D}" type="presOf" srcId="{8D36A969-810D-49AB-B003-A75510EA5077}" destId="{EB83D1C8-01C0-42A2-9AD1-D7A91E67E7C5}" srcOrd="0" destOrd="0" presId="urn:microsoft.com/office/officeart/2005/8/layout/hierarchy6"/>
    <dgm:cxn modelId="{5F319619-F269-486D-A55D-23DDE986D957}" srcId="{E796EA07-91CA-448C-8235-1C6DFD40BEDE}" destId="{71275E4E-730A-4FC8-9304-36336ECCDD62}" srcOrd="4" destOrd="0" parTransId="{FED2430B-5A76-4AEA-A33F-B39A7174A005}" sibTransId="{24E04287-5473-4150-9F33-6BD6D51E4CDE}"/>
    <dgm:cxn modelId="{D2BCC440-F0E7-4EAA-9C51-71545CDA351F}" srcId="{2CF76ECC-F2BD-4180-B99D-FE224B2A4855}" destId="{632E43F2-CBC1-4578-A86E-2810F5CAF8A5}" srcOrd="1" destOrd="0" parTransId="{DC0D3E98-C80E-4084-9A90-0787365CC3C1}" sibTransId="{B2EC7BB8-EAA6-4407-B906-FA3231B9BD91}"/>
    <dgm:cxn modelId="{7A8D8F2D-236A-4B2C-BFC5-6FFEF9532094}" srcId="{E796EA07-91CA-448C-8235-1C6DFD40BEDE}" destId="{A44DADC5-76C8-4AA1-8FE1-085F207B33D5}" srcOrd="3" destOrd="0" parTransId="{A8DDF6E5-DF26-4899-AE72-B2CCA6875FE0}" sibTransId="{F2455FE1-7E83-4F00-9809-5634AE553869}"/>
    <dgm:cxn modelId="{F1889B50-48AF-46DF-8A3E-18342F7B4232}" type="presOf" srcId="{C38E9D64-D5AA-48E4-84DC-F8BA36115EC7}" destId="{603129D3-6CFB-4A16-89F2-6D2ABB165372}" srcOrd="0" destOrd="0" presId="urn:microsoft.com/office/officeart/2005/8/layout/hierarchy6"/>
    <dgm:cxn modelId="{7A007BAE-758A-4B12-A577-C3FF749BE06D}" type="presOf" srcId="{00FBBB2A-95E7-4A22-A4AA-99D985C021AE}" destId="{FFAC4DAB-3902-43C6-B726-40578BB494B9}" srcOrd="0" destOrd="0" presId="urn:microsoft.com/office/officeart/2005/8/layout/hierarchy6"/>
    <dgm:cxn modelId="{C99FAE6C-5E20-4573-940D-A70CA22D637B}" type="presOf" srcId="{71275E4E-730A-4FC8-9304-36336ECCDD62}" destId="{1FF2BA50-9987-4E24-B0B0-B166BECD8500}" srcOrd="1" destOrd="0" presId="urn:microsoft.com/office/officeart/2005/8/layout/hierarchy6"/>
    <dgm:cxn modelId="{5F997160-6CD7-458D-AABF-90797773089E}" type="presOf" srcId="{514027CA-F67A-4513-B737-D6733B595015}" destId="{A8FDC2D2-C08F-4750-9DE5-EFCE30CC57B5}" srcOrd="1" destOrd="0" presId="urn:microsoft.com/office/officeart/2005/8/layout/hierarchy6"/>
    <dgm:cxn modelId="{F98C8F77-6352-4844-8F4D-8E1FDDD4D4CA}" type="presOf" srcId="{632E43F2-CBC1-4578-A86E-2810F5CAF8A5}" destId="{5CF03ABD-D48E-4807-8665-6DEC5AF3A703}" srcOrd="0" destOrd="0" presId="urn:microsoft.com/office/officeart/2005/8/layout/hierarchy6"/>
    <dgm:cxn modelId="{FE66FB25-94DB-49B2-BC63-A8EC7791E256}" type="presOf" srcId="{C38E9D64-D5AA-48E4-84DC-F8BA36115EC7}" destId="{CEF0027A-F62A-4FFB-AE59-62455B103A7A}" srcOrd="1" destOrd="0" presId="urn:microsoft.com/office/officeart/2005/8/layout/hierarchy6"/>
    <dgm:cxn modelId="{F5E53739-4749-42C8-805F-B5350066CA76}" srcId="{ABCAF4BF-10E9-428E-8E36-6AE475AB0D89}" destId="{114B2E09-4507-4214-88AC-E84735BB95D4}" srcOrd="1" destOrd="0" parTransId="{E2E5C6AE-4A23-4547-A91E-54E05198F5A8}" sibTransId="{914A0330-8F92-418A-BDB1-24F411E21BBB}"/>
    <dgm:cxn modelId="{7DA5E935-74AF-426B-B9F6-E2E86D4332AD}" type="presOf" srcId="{DC0D3E98-C80E-4084-9A90-0787365CC3C1}" destId="{FDCF4AE9-071E-499C-AC70-50B0A5F70368}" srcOrd="0" destOrd="0" presId="urn:microsoft.com/office/officeart/2005/8/layout/hierarchy6"/>
    <dgm:cxn modelId="{D676E75C-8AC2-4EE8-9DFB-BC82152D3260}" type="presOf" srcId="{FEDB352E-F3A9-4A89-A25B-86DD9D81A306}" destId="{9AC55B3B-EBC8-4FDD-92E9-66A5C6D411B0}" srcOrd="0" destOrd="0" presId="urn:microsoft.com/office/officeart/2005/8/layout/hierarchy6"/>
    <dgm:cxn modelId="{E3C1C810-70CD-41D1-92C8-D6DFFB9376FD}" type="presOf" srcId="{A44DADC5-76C8-4AA1-8FE1-085F207B33D5}" destId="{6F96D7F8-4DA7-4DD7-AF82-2B991F56F466}" srcOrd="1" destOrd="0" presId="urn:microsoft.com/office/officeart/2005/8/layout/hierarchy6"/>
    <dgm:cxn modelId="{7CAEAD40-9C14-4530-A93E-1EB76BD30D8B}" type="presOf" srcId="{870A5C69-F253-4157-9392-995CF55D1DF4}" destId="{37964B05-2859-453F-8C04-774638714833}" srcOrd="0" destOrd="0" presId="urn:microsoft.com/office/officeart/2005/8/layout/hierarchy6"/>
    <dgm:cxn modelId="{5C19435F-D049-48C7-B09D-D5074BEBDAF7}" type="presOf" srcId="{2CF76ECC-F2BD-4180-B99D-FE224B2A4855}" destId="{C265A0C3-0B22-4DF7-A4C7-567331425854}" srcOrd="0" destOrd="0" presId="urn:microsoft.com/office/officeart/2005/8/layout/hierarchy6"/>
    <dgm:cxn modelId="{950D983E-ADC2-45B9-A680-AB6A83064110}" type="presOf" srcId="{E2E5C6AE-4A23-4547-A91E-54E05198F5A8}" destId="{AFAC2149-4348-4F61-B10A-3E74C9E06BDC}" srcOrd="0" destOrd="0" presId="urn:microsoft.com/office/officeart/2005/8/layout/hierarchy6"/>
    <dgm:cxn modelId="{3EAD24A4-2956-444C-8B3F-C6C7A127AC14}" type="presOf" srcId="{925B7011-4766-47ED-AC23-606E411F6C28}" destId="{98E43E82-2FE6-46CD-9A5B-E48153A23D43}" srcOrd="1" destOrd="0" presId="urn:microsoft.com/office/officeart/2005/8/layout/hierarchy6"/>
    <dgm:cxn modelId="{F5DB1123-94A3-4F41-95B5-B2AC507B668B}" type="presOf" srcId="{ABCAF4BF-10E9-428E-8E36-6AE475AB0D89}" destId="{F89B7E68-F5CD-4DE2-A9DF-36E31FBFBEC8}" srcOrd="0" destOrd="0" presId="urn:microsoft.com/office/officeart/2005/8/layout/hierarchy6"/>
    <dgm:cxn modelId="{0A942803-0FC5-497D-908B-255C488C786E}" srcId="{E796EA07-91CA-448C-8235-1C6DFD40BEDE}" destId="{925B7011-4766-47ED-AC23-606E411F6C28}" srcOrd="1" destOrd="0" parTransId="{BBCD8BA7-232B-42E4-B192-44D4C707EE04}" sibTransId="{9A8F2DC3-5C61-49D7-BE86-0B2DEBB98406}"/>
    <dgm:cxn modelId="{454B4028-15C6-475A-BB75-E9A82033F4F2}" srcId="{E796EA07-91CA-448C-8235-1C6DFD40BEDE}" destId="{FEDB352E-F3A9-4A89-A25B-86DD9D81A306}" srcOrd="0" destOrd="0" parTransId="{28A174BC-0515-4DBF-ACE2-57435E6907B4}" sibTransId="{4D9509BF-1972-4D87-83D2-53A60250136B}"/>
    <dgm:cxn modelId="{D5D17245-D190-4FA5-8E0B-F878BFBDC9E8}" type="presOf" srcId="{968206EA-60EC-478F-9BC5-DC1015E9A2D4}" destId="{646089BF-6089-45F4-9AA9-7596910F9BB4}" srcOrd="0" destOrd="0" presId="urn:microsoft.com/office/officeart/2005/8/layout/hierarchy6"/>
    <dgm:cxn modelId="{6CC3D28E-5166-410F-900B-F73881A90E6F}" srcId="{ABCAF4BF-10E9-428E-8E36-6AE475AB0D89}" destId="{D0C4D176-7E8C-4B5B-B3A8-B039D9AF5CAC}" srcOrd="0" destOrd="0" parTransId="{CB19DDE1-E125-4D01-8843-6E9887D2595B}" sibTransId="{A62088A5-ED0D-4962-8F5F-AF6EE05A6A25}"/>
    <dgm:cxn modelId="{84386DFB-E617-4DA5-853E-3A3F4CC9BD61}" srcId="{E796EA07-91CA-448C-8235-1C6DFD40BEDE}" destId="{514027CA-F67A-4513-B737-D6733B595015}" srcOrd="5" destOrd="0" parTransId="{0DDCC6D6-209D-42FA-8B1F-259628A0BBB1}" sibTransId="{335424B1-0A67-4A3F-A99C-27458E59DAA7}"/>
    <dgm:cxn modelId="{55FC353F-E462-4F0C-AEBE-AE93D9C75F97}" type="presOf" srcId="{114B2E09-4507-4214-88AC-E84735BB95D4}" destId="{5A5B2DBE-FA9B-4BB5-9AA6-1526AD091D3F}" srcOrd="0" destOrd="0" presId="urn:microsoft.com/office/officeart/2005/8/layout/hierarchy6"/>
    <dgm:cxn modelId="{AF08C82A-2748-4DDC-8D1C-2976758A6C43}" type="presOf" srcId="{A44DADC5-76C8-4AA1-8FE1-085F207B33D5}" destId="{F4CE6536-DF39-4210-B0AB-EE04EFC3AF78}" srcOrd="0" destOrd="0" presId="urn:microsoft.com/office/officeart/2005/8/layout/hierarchy6"/>
    <dgm:cxn modelId="{7FCD59F5-6779-4D29-9675-7972E9034160}" srcId="{FEDB352E-F3A9-4A89-A25B-86DD9D81A306}" destId="{ABCAF4BF-10E9-428E-8E36-6AE475AB0D89}" srcOrd="1" destOrd="0" parTransId="{00FBBB2A-95E7-4A22-A4AA-99D985C021AE}" sibTransId="{5BBCEE11-48E0-44E2-84C7-48C3FC6571AC}"/>
    <dgm:cxn modelId="{EBC1EDFF-331C-455A-8CEA-F47357838998}" type="presOf" srcId="{B1287085-BAA9-41CA-AA8A-6E59B6C67D31}" destId="{4184EF79-7122-4A70-8CD2-30C0EC1DC697}" srcOrd="0" destOrd="0" presId="urn:microsoft.com/office/officeart/2005/8/layout/hierarchy6"/>
    <dgm:cxn modelId="{8618C948-9301-4ED9-B550-05524FB88A29}" type="presOf" srcId="{CB19DDE1-E125-4D01-8843-6E9887D2595B}" destId="{EC00A72A-CD04-4325-8AA5-C7090A543555}" srcOrd="0" destOrd="0" presId="urn:microsoft.com/office/officeart/2005/8/layout/hierarchy6"/>
    <dgm:cxn modelId="{068E7114-0BE3-4581-BF87-4A6FBAD7AC82}" type="presOf" srcId="{80E300DE-8AA7-4CC5-95D1-81A19593267B}" destId="{9150A58C-9C8A-44A4-A337-BB7A7B3BD526}" srcOrd="0" destOrd="0" presId="urn:microsoft.com/office/officeart/2005/8/layout/hierarchy6"/>
    <dgm:cxn modelId="{FF0BA120-4930-45B4-BB3B-57D5200E4256}" type="presOf" srcId="{773BEB9A-C169-4CF3-8C33-3A031D1F100D}" destId="{9A1E8812-BA55-4BB9-8D0C-2E4A1A9F80D8}" srcOrd="0" destOrd="0" presId="urn:microsoft.com/office/officeart/2005/8/layout/hierarchy6"/>
    <dgm:cxn modelId="{E04A7D50-F44B-4BB7-AFAB-E2C6079F7FD2}" type="presOf" srcId="{925B7011-4766-47ED-AC23-606E411F6C28}" destId="{61060C71-B764-4493-A87A-54811E878EB7}" srcOrd="0" destOrd="0" presId="urn:microsoft.com/office/officeart/2005/8/layout/hierarchy6"/>
    <dgm:cxn modelId="{5CD110AC-F8CA-45E8-A1D3-F9E1003A1D85}" srcId="{114B2E09-4507-4214-88AC-E84735BB95D4}" destId="{A76F3B6F-4B98-4A13-AF01-307C363435B9}" srcOrd="0" destOrd="0" parTransId="{B1287085-BAA9-41CA-AA8A-6E59B6C67D31}" sibTransId="{1AE05DC9-DA80-43F4-9051-6721A82150E5}"/>
    <dgm:cxn modelId="{6CDF71BF-D030-4C67-92FC-5E2CB00DC9E3}" srcId="{E796EA07-91CA-448C-8235-1C6DFD40BEDE}" destId="{C38E9D64-D5AA-48E4-84DC-F8BA36115EC7}" srcOrd="2" destOrd="0" parTransId="{06668169-0006-4300-9224-1CD34CD19633}" sibTransId="{62339253-FA10-4902-A49A-0900BDBEB9B8}"/>
    <dgm:cxn modelId="{DE31CCF9-A248-4ECA-9128-069740AE333C}" type="presParOf" srcId="{92BCAE3D-7D9B-43A5-B0C6-28BCE0FAD755}" destId="{7A4B807F-8671-46A7-9F1A-3D2343FEF254}" srcOrd="0" destOrd="0" presId="urn:microsoft.com/office/officeart/2005/8/layout/hierarchy6"/>
    <dgm:cxn modelId="{F7060D8F-BACB-47D1-8E21-38D755060827}" type="presParOf" srcId="{7A4B807F-8671-46A7-9F1A-3D2343FEF254}" destId="{9593C8D1-5ED8-4E0D-A83F-747EA42550E0}" srcOrd="0" destOrd="0" presId="urn:microsoft.com/office/officeart/2005/8/layout/hierarchy6"/>
    <dgm:cxn modelId="{C7BEF22A-1A4D-4024-B1B8-84C21087B62A}" type="presParOf" srcId="{7A4B807F-8671-46A7-9F1A-3D2343FEF254}" destId="{4E7BC8FB-7A07-465B-8D48-A1DF61112D60}" srcOrd="1" destOrd="0" presId="urn:microsoft.com/office/officeart/2005/8/layout/hierarchy6"/>
    <dgm:cxn modelId="{80843ED0-00D4-4BBF-A88E-A98BAE77236F}" type="presParOf" srcId="{4E7BC8FB-7A07-465B-8D48-A1DF61112D60}" destId="{96D69AA0-BAA4-49CF-AFCA-C8E552BADE25}" srcOrd="0" destOrd="0" presId="urn:microsoft.com/office/officeart/2005/8/layout/hierarchy6"/>
    <dgm:cxn modelId="{5444A24F-63AA-4E60-B82D-85FA61D65EA3}" type="presParOf" srcId="{96D69AA0-BAA4-49CF-AFCA-C8E552BADE25}" destId="{9AC55B3B-EBC8-4FDD-92E9-66A5C6D411B0}" srcOrd="0" destOrd="0" presId="urn:microsoft.com/office/officeart/2005/8/layout/hierarchy6"/>
    <dgm:cxn modelId="{B1F7C7DD-21AE-4A07-AD81-646F7AEB9EA2}" type="presParOf" srcId="{96D69AA0-BAA4-49CF-AFCA-C8E552BADE25}" destId="{72EF08D7-2A29-4E13-949A-A808C430A578}" srcOrd="1" destOrd="0" presId="urn:microsoft.com/office/officeart/2005/8/layout/hierarchy6"/>
    <dgm:cxn modelId="{76F46E56-3AA9-463D-8456-3B3506B1AA4D}" type="presParOf" srcId="{72EF08D7-2A29-4E13-949A-A808C430A578}" destId="{9150A58C-9C8A-44A4-A337-BB7A7B3BD526}" srcOrd="0" destOrd="0" presId="urn:microsoft.com/office/officeart/2005/8/layout/hierarchy6"/>
    <dgm:cxn modelId="{8A801D22-CB9C-465A-A517-2A5864402596}" type="presParOf" srcId="{72EF08D7-2A29-4E13-949A-A808C430A578}" destId="{59FF0929-8CC4-4F9A-A81F-E12BAF950FE0}" srcOrd="1" destOrd="0" presId="urn:microsoft.com/office/officeart/2005/8/layout/hierarchy6"/>
    <dgm:cxn modelId="{5FF0D63A-520B-4232-B034-8A7E382D517E}" type="presParOf" srcId="{59FF0929-8CC4-4F9A-A81F-E12BAF950FE0}" destId="{C265A0C3-0B22-4DF7-A4C7-567331425854}" srcOrd="0" destOrd="0" presId="urn:microsoft.com/office/officeart/2005/8/layout/hierarchy6"/>
    <dgm:cxn modelId="{D35E4CBD-774B-45A7-9A5A-214947B2B727}" type="presParOf" srcId="{59FF0929-8CC4-4F9A-A81F-E12BAF950FE0}" destId="{6BF96265-A7C5-4D32-BC06-9419B6F806AC}" srcOrd="1" destOrd="0" presId="urn:microsoft.com/office/officeart/2005/8/layout/hierarchy6"/>
    <dgm:cxn modelId="{0C32401B-D2FA-4EF3-A1A0-B1504D77EFB8}" type="presParOf" srcId="{6BF96265-A7C5-4D32-BC06-9419B6F806AC}" destId="{EB83D1C8-01C0-42A2-9AD1-D7A91E67E7C5}" srcOrd="0" destOrd="0" presId="urn:microsoft.com/office/officeart/2005/8/layout/hierarchy6"/>
    <dgm:cxn modelId="{D164637D-DB3D-4697-B417-857DFAA6E242}" type="presParOf" srcId="{6BF96265-A7C5-4D32-BC06-9419B6F806AC}" destId="{5E518994-8928-44A9-9772-BA011D51BA78}" srcOrd="1" destOrd="0" presId="urn:microsoft.com/office/officeart/2005/8/layout/hierarchy6"/>
    <dgm:cxn modelId="{920391D4-79A9-4B6A-A145-7472656A5EFE}" type="presParOf" srcId="{5E518994-8928-44A9-9772-BA011D51BA78}" destId="{37964B05-2859-453F-8C04-774638714833}" srcOrd="0" destOrd="0" presId="urn:microsoft.com/office/officeart/2005/8/layout/hierarchy6"/>
    <dgm:cxn modelId="{90CA7D20-4F59-4CDD-BEDB-352947768128}" type="presParOf" srcId="{5E518994-8928-44A9-9772-BA011D51BA78}" destId="{98540EDA-FC06-4FB3-8DD6-A6FB2250DA23}" srcOrd="1" destOrd="0" presId="urn:microsoft.com/office/officeart/2005/8/layout/hierarchy6"/>
    <dgm:cxn modelId="{699D9434-D4E8-44AD-8F10-F123160D393A}" type="presParOf" srcId="{6BF96265-A7C5-4D32-BC06-9419B6F806AC}" destId="{FDCF4AE9-071E-499C-AC70-50B0A5F70368}" srcOrd="2" destOrd="0" presId="urn:microsoft.com/office/officeart/2005/8/layout/hierarchy6"/>
    <dgm:cxn modelId="{0C9E469E-6DC8-45DB-BC09-4778763EA235}" type="presParOf" srcId="{6BF96265-A7C5-4D32-BC06-9419B6F806AC}" destId="{63FF69B8-34DC-4F67-A86C-8EBC6DC75B1A}" srcOrd="3" destOrd="0" presId="urn:microsoft.com/office/officeart/2005/8/layout/hierarchy6"/>
    <dgm:cxn modelId="{120176C9-9580-465E-B55E-25D0FEE5ADFC}" type="presParOf" srcId="{63FF69B8-34DC-4F67-A86C-8EBC6DC75B1A}" destId="{5CF03ABD-D48E-4807-8665-6DEC5AF3A703}" srcOrd="0" destOrd="0" presId="urn:microsoft.com/office/officeart/2005/8/layout/hierarchy6"/>
    <dgm:cxn modelId="{72DD08A1-0131-4DE8-A747-2F65262C88D8}" type="presParOf" srcId="{63FF69B8-34DC-4F67-A86C-8EBC6DC75B1A}" destId="{691ED7C5-F3DA-4BE4-8CFB-779701CB8A99}" srcOrd="1" destOrd="0" presId="urn:microsoft.com/office/officeart/2005/8/layout/hierarchy6"/>
    <dgm:cxn modelId="{D433E62F-3B95-48F8-BAAE-76F5179979C6}" type="presParOf" srcId="{72EF08D7-2A29-4E13-949A-A808C430A578}" destId="{FFAC4DAB-3902-43C6-B726-40578BB494B9}" srcOrd="2" destOrd="0" presId="urn:microsoft.com/office/officeart/2005/8/layout/hierarchy6"/>
    <dgm:cxn modelId="{7482BCDE-94DF-4DF2-AD46-04D427D74EB8}" type="presParOf" srcId="{72EF08D7-2A29-4E13-949A-A808C430A578}" destId="{2AE42C3E-1E69-44B7-9ACE-C88CFE6B9BB0}" srcOrd="3" destOrd="0" presId="urn:microsoft.com/office/officeart/2005/8/layout/hierarchy6"/>
    <dgm:cxn modelId="{250F5DA6-998B-4E64-920E-341B4E0509AA}" type="presParOf" srcId="{2AE42C3E-1E69-44B7-9ACE-C88CFE6B9BB0}" destId="{F89B7E68-F5CD-4DE2-A9DF-36E31FBFBEC8}" srcOrd="0" destOrd="0" presId="urn:microsoft.com/office/officeart/2005/8/layout/hierarchy6"/>
    <dgm:cxn modelId="{7C97124F-5224-4E4A-9D27-82652FF69619}" type="presParOf" srcId="{2AE42C3E-1E69-44B7-9ACE-C88CFE6B9BB0}" destId="{CEDD1D82-CAC4-4B9D-A35B-967DFD9E501C}" srcOrd="1" destOrd="0" presId="urn:microsoft.com/office/officeart/2005/8/layout/hierarchy6"/>
    <dgm:cxn modelId="{14B40B9C-EA90-44AC-A2C2-86AE46728A34}" type="presParOf" srcId="{CEDD1D82-CAC4-4B9D-A35B-967DFD9E501C}" destId="{EC00A72A-CD04-4325-8AA5-C7090A543555}" srcOrd="0" destOrd="0" presId="urn:microsoft.com/office/officeart/2005/8/layout/hierarchy6"/>
    <dgm:cxn modelId="{3F8FDFF1-5E7C-466D-99DB-C7761F584EE6}" type="presParOf" srcId="{CEDD1D82-CAC4-4B9D-A35B-967DFD9E501C}" destId="{89594CD8-545F-47FD-B5DD-D8C38498D4F8}" srcOrd="1" destOrd="0" presId="urn:microsoft.com/office/officeart/2005/8/layout/hierarchy6"/>
    <dgm:cxn modelId="{F812A4B5-FF61-492A-92FB-2B55AE1DB9DB}" type="presParOf" srcId="{89594CD8-545F-47FD-B5DD-D8C38498D4F8}" destId="{07340DD7-224F-4FDC-99EC-5CB1B7DDE224}" srcOrd="0" destOrd="0" presId="urn:microsoft.com/office/officeart/2005/8/layout/hierarchy6"/>
    <dgm:cxn modelId="{126AE034-B12B-4902-B6AA-C766E26B4734}" type="presParOf" srcId="{89594CD8-545F-47FD-B5DD-D8C38498D4F8}" destId="{CFDE6DF0-EFF6-4F43-8EBE-B539DAF8A7AC}" srcOrd="1" destOrd="0" presId="urn:microsoft.com/office/officeart/2005/8/layout/hierarchy6"/>
    <dgm:cxn modelId="{4E56F76D-4923-4B5F-995C-6C8A83B9454F}" type="presParOf" srcId="{CFDE6DF0-EFF6-4F43-8EBE-B539DAF8A7AC}" destId="{9A1E8812-BA55-4BB9-8D0C-2E4A1A9F80D8}" srcOrd="0" destOrd="0" presId="urn:microsoft.com/office/officeart/2005/8/layout/hierarchy6"/>
    <dgm:cxn modelId="{CA249D99-2387-4544-9DDB-1FD768ACD1C1}" type="presParOf" srcId="{CFDE6DF0-EFF6-4F43-8EBE-B539DAF8A7AC}" destId="{E716CCF0-F1DB-4F9F-84F2-E727D7772A84}" srcOrd="1" destOrd="0" presId="urn:microsoft.com/office/officeart/2005/8/layout/hierarchy6"/>
    <dgm:cxn modelId="{06560543-73F4-41B4-BAF3-92EBEDA4329F}" type="presParOf" srcId="{E716CCF0-F1DB-4F9F-84F2-E727D7772A84}" destId="{646089BF-6089-45F4-9AA9-7596910F9BB4}" srcOrd="0" destOrd="0" presId="urn:microsoft.com/office/officeart/2005/8/layout/hierarchy6"/>
    <dgm:cxn modelId="{5B1E980D-B214-4F09-9854-B5E768A5C784}" type="presParOf" srcId="{E716CCF0-F1DB-4F9F-84F2-E727D7772A84}" destId="{62D7ECC8-742D-479A-9094-8D2AD58B8E89}" srcOrd="1" destOrd="0" presId="urn:microsoft.com/office/officeart/2005/8/layout/hierarchy6"/>
    <dgm:cxn modelId="{CB7621F1-2403-4AF2-8256-8FCBA4491F7A}" type="presParOf" srcId="{CEDD1D82-CAC4-4B9D-A35B-967DFD9E501C}" destId="{AFAC2149-4348-4F61-B10A-3E74C9E06BDC}" srcOrd="2" destOrd="0" presId="urn:microsoft.com/office/officeart/2005/8/layout/hierarchy6"/>
    <dgm:cxn modelId="{7D6CAEA9-4139-4687-BBA0-41B1954B0EA2}" type="presParOf" srcId="{CEDD1D82-CAC4-4B9D-A35B-967DFD9E501C}" destId="{26B9F60C-B988-436E-AEB2-575E218FA808}" srcOrd="3" destOrd="0" presId="urn:microsoft.com/office/officeart/2005/8/layout/hierarchy6"/>
    <dgm:cxn modelId="{A232B6B7-635E-4CA8-B24A-F24DEAA69046}" type="presParOf" srcId="{26B9F60C-B988-436E-AEB2-575E218FA808}" destId="{5A5B2DBE-FA9B-4BB5-9AA6-1526AD091D3F}" srcOrd="0" destOrd="0" presId="urn:microsoft.com/office/officeart/2005/8/layout/hierarchy6"/>
    <dgm:cxn modelId="{AB754168-123A-4F2F-820D-8EA149646DA0}" type="presParOf" srcId="{26B9F60C-B988-436E-AEB2-575E218FA808}" destId="{425527C8-3677-4FA3-BCCF-13F1B2D2C50A}" srcOrd="1" destOrd="0" presId="urn:microsoft.com/office/officeart/2005/8/layout/hierarchy6"/>
    <dgm:cxn modelId="{6C3FF6AA-ED7A-43F8-911F-01B410C54BF5}" type="presParOf" srcId="{425527C8-3677-4FA3-BCCF-13F1B2D2C50A}" destId="{4184EF79-7122-4A70-8CD2-30C0EC1DC697}" srcOrd="0" destOrd="0" presId="urn:microsoft.com/office/officeart/2005/8/layout/hierarchy6"/>
    <dgm:cxn modelId="{08B9576B-86D1-404D-A280-F39BBB49351E}" type="presParOf" srcId="{425527C8-3677-4FA3-BCCF-13F1B2D2C50A}" destId="{FFF342F2-3BB5-4310-B8E4-0E78A728E93C}" srcOrd="1" destOrd="0" presId="urn:microsoft.com/office/officeart/2005/8/layout/hierarchy6"/>
    <dgm:cxn modelId="{9D522E59-8AC0-41CF-A5B2-28C5D13E1487}" type="presParOf" srcId="{FFF342F2-3BB5-4310-B8E4-0E78A728E93C}" destId="{D678F2E7-7FAC-4544-861F-53687E4A2465}" srcOrd="0" destOrd="0" presId="urn:microsoft.com/office/officeart/2005/8/layout/hierarchy6"/>
    <dgm:cxn modelId="{A749FBA8-6CEE-4705-A79A-80974E87F81C}" type="presParOf" srcId="{FFF342F2-3BB5-4310-B8E4-0E78A728E93C}" destId="{43FBC3AA-C626-43E1-BBD0-1E469D2B77A7}" srcOrd="1" destOrd="0" presId="urn:microsoft.com/office/officeart/2005/8/layout/hierarchy6"/>
    <dgm:cxn modelId="{6C4681D2-B050-4EDF-BB36-D7E597F79844}" type="presParOf" srcId="{92BCAE3D-7D9B-43A5-B0C6-28BCE0FAD755}" destId="{744229D7-49B8-4C8B-9FFA-B1756EAD0CB3}" srcOrd="1" destOrd="0" presId="urn:microsoft.com/office/officeart/2005/8/layout/hierarchy6"/>
    <dgm:cxn modelId="{6D5A3798-E9AE-467F-961D-95DE63D3275D}" type="presParOf" srcId="{744229D7-49B8-4C8B-9FFA-B1756EAD0CB3}" destId="{B30EFEB9-0346-449A-BD6E-D3C33574A20C}" srcOrd="0" destOrd="0" presId="urn:microsoft.com/office/officeart/2005/8/layout/hierarchy6"/>
    <dgm:cxn modelId="{0BB068AB-350E-4838-BF00-0F13C9CB76C1}" type="presParOf" srcId="{B30EFEB9-0346-449A-BD6E-D3C33574A20C}" destId="{61060C71-B764-4493-A87A-54811E878EB7}" srcOrd="0" destOrd="0" presId="urn:microsoft.com/office/officeart/2005/8/layout/hierarchy6"/>
    <dgm:cxn modelId="{446B7AD6-D185-4FD7-A628-3699600E341D}" type="presParOf" srcId="{B30EFEB9-0346-449A-BD6E-D3C33574A20C}" destId="{98E43E82-2FE6-46CD-9A5B-E48153A23D43}" srcOrd="1" destOrd="0" presId="urn:microsoft.com/office/officeart/2005/8/layout/hierarchy6"/>
    <dgm:cxn modelId="{A9363C26-64F7-4849-A410-74B16FD11380}" type="presParOf" srcId="{744229D7-49B8-4C8B-9FFA-B1756EAD0CB3}" destId="{39D318CD-5E84-4A2C-B5EF-5E3FEC7F21D5}" srcOrd="1" destOrd="0" presId="urn:microsoft.com/office/officeart/2005/8/layout/hierarchy6"/>
    <dgm:cxn modelId="{83143014-7353-472C-8904-AC28EF66D55C}" type="presParOf" srcId="{39D318CD-5E84-4A2C-B5EF-5E3FEC7F21D5}" destId="{9AA9CE42-8DEA-470E-9160-AA49FBF48014}" srcOrd="0" destOrd="0" presId="urn:microsoft.com/office/officeart/2005/8/layout/hierarchy6"/>
    <dgm:cxn modelId="{10DA27E5-41AA-4506-ADA7-78708D73E990}" type="presParOf" srcId="{744229D7-49B8-4C8B-9FFA-B1756EAD0CB3}" destId="{1F3D84F0-95E0-4433-ACF7-925DC25B2F5E}" srcOrd="2" destOrd="0" presId="urn:microsoft.com/office/officeart/2005/8/layout/hierarchy6"/>
    <dgm:cxn modelId="{75E7374A-7AE3-4D9B-A6A8-B359A8209156}" type="presParOf" srcId="{1F3D84F0-95E0-4433-ACF7-925DC25B2F5E}" destId="{603129D3-6CFB-4A16-89F2-6D2ABB165372}" srcOrd="0" destOrd="0" presId="urn:microsoft.com/office/officeart/2005/8/layout/hierarchy6"/>
    <dgm:cxn modelId="{9D3A69A5-190D-4916-A6DC-DA6E312A6EFF}" type="presParOf" srcId="{1F3D84F0-95E0-4433-ACF7-925DC25B2F5E}" destId="{CEF0027A-F62A-4FFB-AE59-62455B103A7A}" srcOrd="1" destOrd="0" presId="urn:microsoft.com/office/officeart/2005/8/layout/hierarchy6"/>
    <dgm:cxn modelId="{0B0D10F3-AAF1-462C-A538-37C97AFECB78}" type="presParOf" srcId="{744229D7-49B8-4C8B-9FFA-B1756EAD0CB3}" destId="{6C16ECC3-1F68-4A66-93E9-40C23D2AD53E}" srcOrd="3" destOrd="0" presId="urn:microsoft.com/office/officeart/2005/8/layout/hierarchy6"/>
    <dgm:cxn modelId="{288D8EC2-50FB-436E-8CC4-5D1F74D4A64F}" type="presParOf" srcId="{6C16ECC3-1F68-4A66-93E9-40C23D2AD53E}" destId="{E767ADB9-8361-439C-8A69-832C6970C053}" srcOrd="0" destOrd="0" presId="urn:microsoft.com/office/officeart/2005/8/layout/hierarchy6"/>
    <dgm:cxn modelId="{A5079FD5-C399-4EA9-BC6B-EC9FC4506EDE}" type="presParOf" srcId="{744229D7-49B8-4C8B-9FFA-B1756EAD0CB3}" destId="{F87DA090-B477-4E8F-BDCA-05E54699D5E9}" srcOrd="4" destOrd="0" presId="urn:microsoft.com/office/officeart/2005/8/layout/hierarchy6"/>
    <dgm:cxn modelId="{E3C44894-5E50-4BFA-B79D-FB22D0EE9602}" type="presParOf" srcId="{F87DA090-B477-4E8F-BDCA-05E54699D5E9}" destId="{F4CE6536-DF39-4210-B0AB-EE04EFC3AF78}" srcOrd="0" destOrd="0" presId="urn:microsoft.com/office/officeart/2005/8/layout/hierarchy6"/>
    <dgm:cxn modelId="{2BE9AEFB-2C8E-4A2B-A8E0-C513CCEA30E0}" type="presParOf" srcId="{F87DA090-B477-4E8F-BDCA-05E54699D5E9}" destId="{6F96D7F8-4DA7-4DD7-AF82-2B991F56F466}" srcOrd="1" destOrd="0" presId="urn:microsoft.com/office/officeart/2005/8/layout/hierarchy6"/>
    <dgm:cxn modelId="{C07BE998-174B-472A-910B-B5085D055C05}" type="presParOf" srcId="{744229D7-49B8-4C8B-9FFA-B1756EAD0CB3}" destId="{58D7ECB9-410A-4935-82F3-7EFEAB936FC8}" srcOrd="5" destOrd="0" presId="urn:microsoft.com/office/officeart/2005/8/layout/hierarchy6"/>
    <dgm:cxn modelId="{2D481F69-2C2B-47E4-A26D-B40E6E50C505}" type="presParOf" srcId="{58D7ECB9-410A-4935-82F3-7EFEAB936FC8}" destId="{12BAD5EF-4B44-4A87-925F-6DFBE9311DA8}" srcOrd="0" destOrd="0" presId="urn:microsoft.com/office/officeart/2005/8/layout/hierarchy6"/>
    <dgm:cxn modelId="{50A85F9A-9B19-4625-A779-A14191428D49}" type="presParOf" srcId="{744229D7-49B8-4C8B-9FFA-B1756EAD0CB3}" destId="{CDD79AA0-1F51-4EA7-9917-3152136C53B2}" srcOrd="6" destOrd="0" presId="urn:microsoft.com/office/officeart/2005/8/layout/hierarchy6"/>
    <dgm:cxn modelId="{214393B8-E9D8-47B1-9916-490F2ACE3774}" type="presParOf" srcId="{CDD79AA0-1F51-4EA7-9917-3152136C53B2}" destId="{86257C0D-85C0-4043-BC86-781ABC4CA499}" srcOrd="0" destOrd="0" presId="urn:microsoft.com/office/officeart/2005/8/layout/hierarchy6"/>
    <dgm:cxn modelId="{74C0DC7C-4EEB-417C-83BD-2CB935494E3C}" type="presParOf" srcId="{CDD79AA0-1F51-4EA7-9917-3152136C53B2}" destId="{1FF2BA50-9987-4E24-B0B0-B166BECD8500}" srcOrd="1" destOrd="0" presId="urn:microsoft.com/office/officeart/2005/8/layout/hierarchy6"/>
    <dgm:cxn modelId="{0DDF8D17-477D-406E-B76E-F4100FA603AF}" type="presParOf" srcId="{744229D7-49B8-4C8B-9FFA-B1756EAD0CB3}" destId="{78CDB19B-B63D-431D-8E51-897D060F2661}" srcOrd="7" destOrd="0" presId="urn:microsoft.com/office/officeart/2005/8/layout/hierarchy6"/>
    <dgm:cxn modelId="{642AD858-BD13-491F-9B64-1CBBC0DA5411}" type="presParOf" srcId="{78CDB19B-B63D-431D-8E51-897D060F2661}" destId="{7C14F284-5DB8-42F3-9A27-61E08BDB682F}" srcOrd="0" destOrd="0" presId="urn:microsoft.com/office/officeart/2005/8/layout/hierarchy6"/>
    <dgm:cxn modelId="{9F944EC1-D21D-4143-B668-44749CB11477}" type="presParOf" srcId="{744229D7-49B8-4C8B-9FFA-B1756EAD0CB3}" destId="{5011953D-7B40-48F3-B8C9-4C574C1FF5EE}" srcOrd="8" destOrd="0" presId="urn:microsoft.com/office/officeart/2005/8/layout/hierarchy6"/>
    <dgm:cxn modelId="{D861D37C-2601-4D04-86D4-ED5EC678D9E3}" type="presParOf" srcId="{5011953D-7B40-48F3-B8C9-4C574C1FF5EE}" destId="{272DF8A2-3D80-4F16-A47F-A6CF4C0B0195}" srcOrd="0" destOrd="0" presId="urn:microsoft.com/office/officeart/2005/8/layout/hierarchy6"/>
    <dgm:cxn modelId="{2708AFC7-D47A-4FB5-889F-75B7646B6E95}" type="presParOf" srcId="{5011953D-7B40-48F3-B8C9-4C574C1FF5EE}" destId="{A8FDC2D2-C08F-4750-9DE5-EFCE30CC57B5}"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28581F-729F-43B2-8A40-4466AD7A2DC1}"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en-US"/>
        </a:p>
      </dgm:t>
    </dgm:pt>
    <dgm:pt modelId="{F5614A1E-2E01-458B-810F-37993C512B34}">
      <dgm:prSet phldrT="[Text]" custT="1"/>
      <dgm:spPr/>
      <dgm:t>
        <a:bodyPr/>
        <a:lstStyle/>
        <a:p>
          <a:r>
            <a:rPr lang="en-US" sz="4000" b="1" dirty="0" smtClean="0"/>
            <a:t>The Central Ohio Compact</a:t>
          </a:r>
          <a:endParaRPr lang="en-US" sz="4000" b="1" dirty="0"/>
        </a:p>
      </dgm:t>
    </dgm:pt>
    <dgm:pt modelId="{307DAA55-AFFD-49EB-8A7F-74D8607BE13A}" type="parTrans" cxnId="{DDC6E7C0-E937-4A46-87FA-0AEBDE03EF7E}">
      <dgm:prSet/>
      <dgm:spPr/>
      <dgm:t>
        <a:bodyPr/>
        <a:lstStyle/>
        <a:p>
          <a:endParaRPr lang="en-US"/>
        </a:p>
      </dgm:t>
    </dgm:pt>
    <dgm:pt modelId="{8B30C87B-38CA-4DEA-A7FF-4E620F1A12EC}" type="sibTrans" cxnId="{DDC6E7C0-E937-4A46-87FA-0AEBDE03EF7E}">
      <dgm:prSet/>
      <dgm:spPr/>
      <dgm:t>
        <a:bodyPr/>
        <a:lstStyle/>
        <a:p>
          <a:endParaRPr lang="en-US"/>
        </a:p>
      </dgm:t>
    </dgm:pt>
    <dgm:pt modelId="{3526B404-5C0F-4E3D-B594-185C5D4EA7E3}">
      <dgm:prSet phldrT="[Text]" custT="1"/>
      <dgm:spPr>
        <a:solidFill>
          <a:schemeClr val="bg1">
            <a:alpha val="90000"/>
          </a:schemeClr>
        </a:solidFill>
      </dgm:spPr>
      <dgm:t>
        <a:bodyPr/>
        <a:lstStyle/>
        <a:p>
          <a:r>
            <a:rPr lang="en-US" sz="1200" dirty="0" smtClean="0"/>
            <a:t>Data </a:t>
          </a:r>
          <a:r>
            <a:rPr lang="en-US" sz="1200" b="1" dirty="0" smtClean="0"/>
            <a:t>Infrastructure</a:t>
          </a:r>
          <a:r>
            <a:rPr lang="en-US" sz="1200" dirty="0" smtClean="0"/>
            <a:t> &amp; Operationalize Model </a:t>
          </a:r>
          <a:r>
            <a:rPr lang="en-US" sz="1200" b="1" dirty="0" smtClean="0"/>
            <a:t>Replication</a:t>
          </a:r>
          <a:endParaRPr lang="en-US" sz="1200" b="1" dirty="0"/>
        </a:p>
      </dgm:t>
    </dgm:pt>
    <dgm:pt modelId="{D38C4BDA-1067-42B0-9AFA-DE6CC0519D95}" type="parTrans" cxnId="{64A9A661-492C-4208-981B-A24C200D8DE5}">
      <dgm:prSet/>
      <dgm:spPr/>
      <dgm:t>
        <a:bodyPr/>
        <a:lstStyle/>
        <a:p>
          <a:endParaRPr lang="en-US"/>
        </a:p>
      </dgm:t>
    </dgm:pt>
    <dgm:pt modelId="{06A9EF40-F8E9-4FF1-A839-D30C132B9FB9}" type="sibTrans" cxnId="{64A9A661-492C-4208-981B-A24C200D8DE5}">
      <dgm:prSet/>
      <dgm:spPr/>
      <dgm:t>
        <a:bodyPr/>
        <a:lstStyle/>
        <a:p>
          <a:endParaRPr lang="en-US"/>
        </a:p>
      </dgm:t>
    </dgm:pt>
    <dgm:pt modelId="{B0D3001B-4FE8-4116-BB72-7734AA53B4A9}">
      <dgm:prSet phldrT="[Text]" custT="1"/>
      <dgm:spPr>
        <a:solidFill>
          <a:schemeClr val="bg1">
            <a:alpha val="90000"/>
          </a:schemeClr>
        </a:solidFill>
      </dgm:spPr>
      <dgm:t>
        <a:bodyPr/>
        <a:lstStyle/>
        <a:p>
          <a:r>
            <a:rPr lang="en-US" sz="1200" b="1" dirty="0" smtClean="0"/>
            <a:t>Regional Alignment</a:t>
          </a:r>
          <a:r>
            <a:rPr lang="en-US" sz="1200" dirty="0" smtClean="0"/>
            <a:t>: employers, industry &amp; education</a:t>
          </a:r>
          <a:endParaRPr lang="en-US" sz="1200" dirty="0"/>
        </a:p>
      </dgm:t>
    </dgm:pt>
    <dgm:pt modelId="{7F631A01-3822-4689-9ED7-1BC32FF50103}" type="parTrans" cxnId="{A8FF3AE7-D565-4F61-BC98-7EED409EEA39}">
      <dgm:prSet/>
      <dgm:spPr/>
      <dgm:t>
        <a:bodyPr/>
        <a:lstStyle/>
        <a:p>
          <a:endParaRPr lang="en-US"/>
        </a:p>
      </dgm:t>
    </dgm:pt>
    <dgm:pt modelId="{29104536-5B93-4BA5-A6CD-A8AB734DCF19}" type="sibTrans" cxnId="{A8FF3AE7-D565-4F61-BC98-7EED409EEA39}">
      <dgm:prSet/>
      <dgm:spPr/>
      <dgm:t>
        <a:bodyPr/>
        <a:lstStyle/>
        <a:p>
          <a:endParaRPr lang="en-US"/>
        </a:p>
      </dgm:t>
    </dgm:pt>
    <dgm:pt modelId="{7DCE49F2-057B-4B3D-995C-0DE312647399}">
      <dgm:prSet phldrT="[Text]"/>
      <dgm:spPr/>
      <dgm:t>
        <a:bodyPr/>
        <a:lstStyle/>
        <a:p>
          <a:r>
            <a:rPr lang="en-US" b="1" dirty="0" smtClean="0"/>
            <a:t>Pathways to Prosperity Network</a:t>
          </a:r>
          <a:endParaRPr lang="en-US" b="1" dirty="0"/>
        </a:p>
      </dgm:t>
    </dgm:pt>
    <dgm:pt modelId="{10DC0DEE-5D4D-4761-9B54-DE5B3FF88688}" type="parTrans" cxnId="{7E1EF91E-E1EE-4573-9926-C9A1C93DD2D9}">
      <dgm:prSet/>
      <dgm:spPr/>
      <dgm:t>
        <a:bodyPr/>
        <a:lstStyle/>
        <a:p>
          <a:endParaRPr lang="en-US"/>
        </a:p>
      </dgm:t>
    </dgm:pt>
    <dgm:pt modelId="{28C403D9-D3C0-43C4-9CCD-D030BE725649}" type="sibTrans" cxnId="{7E1EF91E-E1EE-4573-9926-C9A1C93DD2D9}">
      <dgm:prSet/>
      <dgm:spPr/>
      <dgm:t>
        <a:bodyPr/>
        <a:lstStyle/>
        <a:p>
          <a:endParaRPr lang="en-US"/>
        </a:p>
      </dgm:t>
    </dgm:pt>
    <dgm:pt modelId="{0F46E97C-F69D-487A-8938-255E9E61B70E}">
      <dgm:prSet phldrT="[Text]"/>
      <dgm:spPr>
        <a:solidFill>
          <a:schemeClr val="bg1">
            <a:alpha val="90000"/>
          </a:schemeClr>
        </a:solidFill>
      </dgm:spPr>
      <dgm:t>
        <a:bodyPr/>
        <a:lstStyle/>
        <a:p>
          <a:r>
            <a:rPr lang="en-US" b="1" dirty="0" smtClean="0"/>
            <a:t>K12 Partnerships</a:t>
          </a:r>
          <a:r>
            <a:rPr lang="en-US" dirty="0" smtClean="0"/>
            <a:t> </a:t>
          </a:r>
          <a:r>
            <a:rPr lang="en-US" b="1" dirty="0" smtClean="0"/>
            <a:t>Dual Enrollment: </a:t>
          </a:r>
        </a:p>
        <a:p>
          <a:r>
            <a:rPr lang="en-US" dirty="0" smtClean="0"/>
            <a:t>early college &amp; remediation</a:t>
          </a:r>
          <a:endParaRPr lang="en-US" dirty="0"/>
        </a:p>
      </dgm:t>
    </dgm:pt>
    <dgm:pt modelId="{F9B2D379-0748-4FC3-9053-D33DDBC16EB6}" type="parTrans" cxnId="{9F213E95-933E-4041-8F2C-C4A17EC587A7}">
      <dgm:prSet/>
      <dgm:spPr/>
      <dgm:t>
        <a:bodyPr/>
        <a:lstStyle/>
        <a:p>
          <a:endParaRPr lang="en-US"/>
        </a:p>
      </dgm:t>
    </dgm:pt>
    <dgm:pt modelId="{ADBA52C5-3DE0-43E9-908F-7B9FE9361A33}" type="sibTrans" cxnId="{9F213E95-933E-4041-8F2C-C4A17EC587A7}">
      <dgm:prSet/>
      <dgm:spPr/>
      <dgm:t>
        <a:bodyPr/>
        <a:lstStyle/>
        <a:p>
          <a:endParaRPr lang="en-US"/>
        </a:p>
      </dgm:t>
    </dgm:pt>
    <dgm:pt modelId="{7FE652CA-53C7-4544-B34D-1163FCF864D2}">
      <dgm:prSet phldrT="[Text]"/>
      <dgm:spPr>
        <a:solidFill>
          <a:schemeClr val="bg1">
            <a:alpha val="90000"/>
          </a:schemeClr>
        </a:solidFill>
      </dgm:spPr>
      <dgm:t>
        <a:bodyPr/>
        <a:lstStyle/>
        <a:p>
          <a:r>
            <a:rPr lang="en-US" b="1" dirty="0" smtClean="0"/>
            <a:t>Postsecondary Credentials: </a:t>
          </a:r>
        </a:p>
        <a:p>
          <a:r>
            <a:rPr lang="en-US" dirty="0" smtClean="0"/>
            <a:t>K12, out-of-school adults &amp;  industry certificates</a:t>
          </a:r>
          <a:endParaRPr lang="en-US" dirty="0"/>
        </a:p>
      </dgm:t>
    </dgm:pt>
    <dgm:pt modelId="{E3B8F106-9F0F-4E46-8EAF-54793E0528C2}" type="parTrans" cxnId="{5E6BB09A-E33D-4B07-A7A0-EA063BA483BD}">
      <dgm:prSet/>
      <dgm:spPr/>
      <dgm:t>
        <a:bodyPr/>
        <a:lstStyle/>
        <a:p>
          <a:endParaRPr lang="en-US"/>
        </a:p>
      </dgm:t>
    </dgm:pt>
    <dgm:pt modelId="{91F0758F-C50A-4AAF-9D72-9A406C4CE15D}" type="sibTrans" cxnId="{5E6BB09A-E33D-4B07-A7A0-EA063BA483BD}">
      <dgm:prSet/>
      <dgm:spPr/>
      <dgm:t>
        <a:bodyPr/>
        <a:lstStyle/>
        <a:p>
          <a:endParaRPr lang="en-US"/>
        </a:p>
      </dgm:t>
    </dgm:pt>
    <dgm:pt modelId="{F8DBBBD2-9912-4940-BBC6-47B7AB2AD001}">
      <dgm:prSet phldrT="[Text]"/>
      <dgm:spPr/>
      <dgm:t>
        <a:bodyPr/>
        <a:lstStyle/>
        <a:p>
          <a:r>
            <a:rPr lang="en-US" b="1" i="1" dirty="0" smtClean="0"/>
            <a:t>FastPath</a:t>
          </a:r>
          <a:r>
            <a:rPr lang="en-US" dirty="0" smtClean="0"/>
            <a:t> &amp; </a:t>
          </a:r>
          <a:r>
            <a:rPr lang="en-US" b="1" i="1" dirty="0" smtClean="0"/>
            <a:t>CougarBridge</a:t>
          </a:r>
          <a:endParaRPr lang="en-US" b="1" i="1" dirty="0"/>
        </a:p>
      </dgm:t>
    </dgm:pt>
    <dgm:pt modelId="{77BFAC9E-46B2-4CD6-947C-EF2ED67B7A23}" type="parTrans" cxnId="{E0F04799-2A2C-43E5-BA2D-35944FBD2AD6}">
      <dgm:prSet/>
      <dgm:spPr/>
      <dgm:t>
        <a:bodyPr/>
        <a:lstStyle/>
        <a:p>
          <a:endParaRPr lang="en-US"/>
        </a:p>
      </dgm:t>
    </dgm:pt>
    <dgm:pt modelId="{3FF9058F-2861-42D4-80C0-FB8C17F3EF0B}" type="sibTrans" cxnId="{E0F04799-2A2C-43E5-BA2D-35944FBD2AD6}">
      <dgm:prSet/>
      <dgm:spPr/>
      <dgm:t>
        <a:bodyPr/>
        <a:lstStyle/>
        <a:p>
          <a:endParaRPr lang="en-US"/>
        </a:p>
      </dgm:t>
    </dgm:pt>
    <dgm:pt modelId="{13EBF015-375B-4925-95B3-7AB845E0779A}">
      <dgm:prSet phldrT="[Text]"/>
      <dgm:spPr>
        <a:solidFill>
          <a:schemeClr val="bg1">
            <a:alpha val="90000"/>
          </a:schemeClr>
        </a:solidFill>
      </dgm:spPr>
      <dgm:t>
        <a:bodyPr/>
        <a:lstStyle/>
        <a:p>
          <a:r>
            <a:rPr lang="en-US" b="1" dirty="0" smtClean="0"/>
            <a:t>Tier 1: Employable &amp; College Ready</a:t>
          </a:r>
        </a:p>
        <a:p>
          <a:r>
            <a:rPr lang="en-US" dirty="0" smtClean="0"/>
            <a:t>(Post-secondary college credit for out-of-school adults &amp; high school drop-outs) </a:t>
          </a:r>
          <a:endParaRPr lang="en-US" dirty="0"/>
        </a:p>
      </dgm:t>
    </dgm:pt>
    <dgm:pt modelId="{A772E42B-3B4D-4B04-95FF-D6723967C8B8}" type="parTrans" cxnId="{DEA864BD-536C-4EB2-8F30-961CDD80E9FC}">
      <dgm:prSet/>
      <dgm:spPr/>
      <dgm:t>
        <a:bodyPr/>
        <a:lstStyle/>
        <a:p>
          <a:endParaRPr lang="en-US"/>
        </a:p>
      </dgm:t>
    </dgm:pt>
    <dgm:pt modelId="{EB5E5EA4-B527-44CE-8701-91105EF91187}" type="sibTrans" cxnId="{DEA864BD-536C-4EB2-8F30-961CDD80E9FC}">
      <dgm:prSet/>
      <dgm:spPr/>
      <dgm:t>
        <a:bodyPr/>
        <a:lstStyle/>
        <a:p>
          <a:endParaRPr lang="en-US"/>
        </a:p>
      </dgm:t>
    </dgm:pt>
    <dgm:pt modelId="{C6C20127-7C8D-4FEB-A8BA-3470684332A7}">
      <dgm:prSet phldrT="[Text]"/>
      <dgm:spPr>
        <a:solidFill>
          <a:schemeClr val="bg1">
            <a:alpha val="90000"/>
          </a:schemeClr>
        </a:solidFill>
      </dgm:spPr>
      <dgm:t>
        <a:bodyPr/>
        <a:lstStyle/>
        <a:p>
          <a:r>
            <a:rPr lang="en-US" b="1" dirty="0" smtClean="0"/>
            <a:t>Tier 2: Employability Barriers</a:t>
          </a:r>
        </a:p>
        <a:p>
          <a:r>
            <a:rPr lang="en-US" dirty="0" smtClean="0"/>
            <a:t>(Industry certification, contextualized remediation, social service support)</a:t>
          </a:r>
          <a:endParaRPr lang="en-US" dirty="0"/>
        </a:p>
      </dgm:t>
    </dgm:pt>
    <dgm:pt modelId="{CD219BCF-BA36-49CE-B2BA-DF662F154144}" type="parTrans" cxnId="{82D38E29-1B2B-415B-906B-F17742DC221F}">
      <dgm:prSet/>
      <dgm:spPr/>
      <dgm:t>
        <a:bodyPr/>
        <a:lstStyle/>
        <a:p>
          <a:endParaRPr lang="en-US"/>
        </a:p>
      </dgm:t>
    </dgm:pt>
    <dgm:pt modelId="{EA977B82-B616-4998-A7D6-0D6114BA3938}" type="sibTrans" cxnId="{82D38E29-1B2B-415B-906B-F17742DC221F}">
      <dgm:prSet/>
      <dgm:spPr/>
      <dgm:t>
        <a:bodyPr/>
        <a:lstStyle/>
        <a:p>
          <a:endParaRPr lang="en-US"/>
        </a:p>
      </dgm:t>
    </dgm:pt>
    <dgm:pt modelId="{55AC79CB-1E39-421F-9DE7-724F2245E1A0}" type="pres">
      <dgm:prSet presAssocID="{1428581F-729F-43B2-8A40-4466AD7A2DC1}" presName="Name0" presStyleCnt="0">
        <dgm:presLayoutVars>
          <dgm:chMax val="3"/>
          <dgm:chPref val="1"/>
          <dgm:dir/>
          <dgm:animLvl val="lvl"/>
          <dgm:resizeHandles/>
        </dgm:presLayoutVars>
      </dgm:prSet>
      <dgm:spPr/>
      <dgm:t>
        <a:bodyPr/>
        <a:lstStyle/>
        <a:p>
          <a:endParaRPr lang="en-US"/>
        </a:p>
      </dgm:t>
    </dgm:pt>
    <dgm:pt modelId="{BA39B341-38E7-42B8-89A5-ABE955FE049B}" type="pres">
      <dgm:prSet presAssocID="{1428581F-729F-43B2-8A40-4466AD7A2DC1}" presName="outerBox" presStyleCnt="0"/>
      <dgm:spPr/>
    </dgm:pt>
    <dgm:pt modelId="{8F7D35B5-DB53-4041-9FBB-09E5EE36C9AB}" type="pres">
      <dgm:prSet presAssocID="{1428581F-729F-43B2-8A40-4466AD7A2DC1}" presName="outerBoxParent" presStyleLbl="node1" presStyleIdx="0" presStyleCnt="3" custLinFactNeighborY="186"/>
      <dgm:spPr/>
      <dgm:t>
        <a:bodyPr/>
        <a:lstStyle/>
        <a:p>
          <a:endParaRPr lang="en-US"/>
        </a:p>
      </dgm:t>
    </dgm:pt>
    <dgm:pt modelId="{7A62F298-3A0E-4E7F-AA95-824992510288}" type="pres">
      <dgm:prSet presAssocID="{1428581F-729F-43B2-8A40-4466AD7A2DC1}" presName="outerBoxChildren" presStyleCnt="0"/>
      <dgm:spPr/>
    </dgm:pt>
    <dgm:pt modelId="{16E88C62-EB06-465F-8D83-DCF901D6A2C4}" type="pres">
      <dgm:prSet presAssocID="{3526B404-5C0F-4E3D-B594-185C5D4EA7E3}" presName="oChild" presStyleLbl="fgAcc1" presStyleIdx="0" presStyleCnt="6" custScaleX="116667">
        <dgm:presLayoutVars>
          <dgm:bulletEnabled val="1"/>
        </dgm:presLayoutVars>
      </dgm:prSet>
      <dgm:spPr/>
      <dgm:t>
        <a:bodyPr/>
        <a:lstStyle/>
        <a:p>
          <a:endParaRPr lang="en-US"/>
        </a:p>
      </dgm:t>
    </dgm:pt>
    <dgm:pt modelId="{4DD29269-97F3-4FC7-BC5D-A7C5E56FBC31}" type="pres">
      <dgm:prSet presAssocID="{06A9EF40-F8E9-4FF1-A839-D30C132B9FB9}" presName="outerSibTrans" presStyleCnt="0"/>
      <dgm:spPr/>
    </dgm:pt>
    <dgm:pt modelId="{091FFECC-9E7D-452C-B950-BE15F782886D}" type="pres">
      <dgm:prSet presAssocID="{B0D3001B-4FE8-4116-BB72-7734AA53B4A9}" presName="oChild" presStyleLbl="fgAcc1" presStyleIdx="1" presStyleCnt="6" custScaleX="116667">
        <dgm:presLayoutVars>
          <dgm:bulletEnabled val="1"/>
        </dgm:presLayoutVars>
      </dgm:prSet>
      <dgm:spPr/>
      <dgm:t>
        <a:bodyPr/>
        <a:lstStyle/>
        <a:p>
          <a:endParaRPr lang="en-US"/>
        </a:p>
      </dgm:t>
    </dgm:pt>
    <dgm:pt modelId="{1171B8DB-67A1-4DDA-8B9E-F16FE004100F}" type="pres">
      <dgm:prSet presAssocID="{1428581F-729F-43B2-8A40-4466AD7A2DC1}" presName="middleBox" presStyleCnt="0"/>
      <dgm:spPr/>
    </dgm:pt>
    <dgm:pt modelId="{B8EA2C40-E83D-47AB-9F05-2A123DBFFACB}" type="pres">
      <dgm:prSet presAssocID="{1428581F-729F-43B2-8A40-4466AD7A2DC1}" presName="middleBoxParent" presStyleLbl="node1" presStyleIdx="1" presStyleCnt="3"/>
      <dgm:spPr/>
      <dgm:t>
        <a:bodyPr/>
        <a:lstStyle/>
        <a:p>
          <a:endParaRPr lang="en-US"/>
        </a:p>
      </dgm:t>
    </dgm:pt>
    <dgm:pt modelId="{963C4BD8-7C04-45F4-ABFE-781C1644AC2B}" type="pres">
      <dgm:prSet presAssocID="{1428581F-729F-43B2-8A40-4466AD7A2DC1}" presName="middleBoxChildren" presStyleCnt="0"/>
      <dgm:spPr/>
    </dgm:pt>
    <dgm:pt modelId="{1B4150A8-902C-4D46-A91F-047F88A2B370}" type="pres">
      <dgm:prSet presAssocID="{0F46E97C-F69D-487A-8938-255E9E61B70E}" presName="mChild" presStyleLbl="fgAcc1" presStyleIdx="2" presStyleCnt="6" custScaleX="111322">
        <dgm:presLayoutVars>
          <dgm:bulletEnabled val="1"/>
        </dgm:presLayoutVars>
      </dgm:prSet>
      <dgm:spPr/>
      <dgm:t>
        <a:bodyPr/>
        <a:lstStyle/>
        <a:p>
          <a:endParaRPr lang="en-US"/>
        </a:p>
      </dgm:t>
    </dgm:pt>
    <dgm:pt modelId="{324AE485-F4DC-46AF-AD60-25D6D14FD364}" type="pres">
      <dgm:prSet presAssocID="{ADBA52C5-3DE0-43E9-908F-7B9FE9361A33}" presName="middleSibTrans" presStyleCnt="0"/>
      <dgm:spPr/>
    </dgm:pt>
    <dgm:pt modelId="{6D69DB81-D0EB-48DD-90C6-274A912E03E9}" type="pres">
      <dgm:prSet presAssocID="{7FE652CA-53C7-4544-B34D-1163FCF864D2}" presName="mChild" presStyleLbl="fgAcc1" presStyleIdx="3" presStyleCnt="6">
        <dgm:presLayoutVars>
          <dgm:bulletEnabled val="1"/>
        </dgm:presLayoutVars>
      </dgm:prSet>
      <dgm:spPr/>
      <dgm:t>
        <a:bodyPr/>
        <a:lstStyle/>
        <a:p>
          <a:endParaRPr lang="en-US"/>
        </a:p>
      </dgm:t>
    </dgm:pt>
    <dgm:pt modelId="{0DB6DBA1-5193-4CED-ABB7-7CF45AA52343}" type="pres">
      <dgm:prSet presAssocID="{1428581F-729F-43B2-8A40-4466AD7A2DC1}" presName="centerBox" presStyleCnt="0"/>
      <dgm:spPr/>
    </dgm:pt>
    <dgm:pt modelId="{2C5DC1CF-9E1E-4B79-829A-A9C26319F93D}" type="pres">
      <dgm:prSet presAssocID="{1428581F-729F-43B2-8A40-4466AD7A2DC1}" presName="centerBoxParent" presStyleLbl="node1" presStyleIdx="2" presStyleCnt="3"/>
      <dgm:spPr/>
      <dgm:t>
        <a:bodyPr/>
        <a:lstStyle/>
        <a:p>
          <a:endParaRPr lang="en-US"/>
        </a:p>
      </dgm:t>
    </dgm:pt>
    <dgm:pt modelId="{84B9563D-7DF5-4498-A5A0-CADBBBBC1511}" type="pres">
      <dgm:prSet presAssocID="{1428581F-729F-43B2-8A40-4466AD7A2DC1}" presName="centerBoxChildren" presStyleCnt="0"/>
      <dgm:spPr/>
    </dgm:pt>
    <dgm:pt modelId="{FCF7CFFB-5A5F-4FAB-9EBB-8F9E093AC8FA}" type="pres">
      <dgm:prSet presAssocID="{13EBF015-375B-4925-95B3-7AB845E0779A}" presName="cChild" presStyleLbl="fgAcc1" presStyleIdx="4" presStyleCnt="6" custLinFactNeighborY="16667">
        <dgm:presLayoutVars>
          <dgm:bulletEnabled val="1"/>
        </dgm:presLayoutVars>
      </dgm:prSet>
      <dgm:spPr/>
      <dgm:t>
        <a:bodyPr/>
        <a:lstStyle/>
        <a:p>
          <a:endParaRPr lang="en-US"/>
        </a:p>
      </dgm:t>
    </dgm:pt>
    <dgm:pt modelId="{448BA212-727F-40CF-A682-CBC9BD33B9CD}" type="pres">
      <dgm:prSet presAssocID="{EB5E5EA4-B527-44CE-8701-91105EF91187}" presName="centerSibTrans" presStyleCnt="0"/>
      <dgm:spPr/>
    </dgm:pt>
    <dgm:pt modelId="{15DEBE88-5AA8-4401-B75B-263A67989F84}" type="pres">
      <dgm:prSet presAssocID="{C6C20127-7C8D-4FEB-A8BA-3470684332A7}" presName="cChild" presStyleLbl="fgAcc1" presStyleIdx="5" presStyleCnt="6" custScaleX="70544" custLinFactNeighborY="17014">
        <dgm:presLayoutVars>
          <dgm:bulletEnabled val="1"/>
        </dgm:presLayoutVars>
      </dgm:prSet>
      <dgm:spPr/>
      <dgm:t>
        <a:bodyPr/>
        <a:lstStyle/>
        <a:p>
          <a:endParaRPr lang="en-US"/>
        </a:p>
      </dgm:t>
    </dgm:pt>
  </dgm:ptLst>
  <dgm:cxnLst>
    <dgm:cxn modelId="{E7BFEBB2-008B-4728-AF66-9BDA1AA6B13E}" type="presOf" srcId="{0F46E97C-F69D-487A-8938-255E9E61B70E}" destId="{1B4150A8-902C-4D46-A91F-047F88A2B370}" srcOrd="0" destOrd="0" presId="urn:microsoft.com/office/officeart/2005/8/layout/target2"/>
    <dgm:cxn modelId="{DDC6E7C0-E937-4A46-87FA-0AEBDE03EF7E}" srcId="{1428581F-729F-43B2-8A40-4466AD7A2DC1}" destId="{F5614A1E-2E01-458B-810F-37993C512B34}" srcOrd="0" destOrd="0" parTransId="{307DAA55-AFFD-49EB-8A7F-74D8607BE13A}" sibTransId="{8B30C87B-38CA-4DEA-A7FF-4E620F1A12EC}"/>
    <dgm:cxn modelId="{235CCF71-28F9-4161-8254-7C5D3ED11B7D}" type="presOf" srcId="{F8DBBBD2-9912-4940-BBC6-47B7AB2AD001}" destId="{2C5DC1CF-9E1E-4B79-829A-A9C26319F93D}" srcOrd="0" destOrd="0" presId="urn:microsoft.com/office/officeart/2005/8/layout/target2"/>
    <dgm:cxn modelId="{DEA864BD-536C-4EB2-8F30-961CDD80E9FC}" srcId="{F8DBBBD2-9912-4940-BBC6-47B7AB2AD001}" destId="{13EBF015-375B-4925-95B3-7AB845E0779A}" srcOrd="0" destOrd="0" parTransId="{A772E42B-3B4D-4B04-95FF-D6723967C8B8}" sibTransId="{EB5E5EA4-B527-44CE-8701-91105EF91187}"/>
    <dgm:cxn modelId="{9F213E95-933E-4041-8F2C-C4A17EC587A7}" srcId="{7DCE49F2-057B-4B3D-995C-0DE312647399}" destId="{0F46E97C-F69D-487A-8938-255E9E61B70E}" srcOrd="0" destOrd="0" parTransId="{F9B2D379-0748-4FC3-9053-D33DDBC16EB6}" sibTransId="{ADBA52C5-3DE0-43E9-908F-7B9FE9361A33}"/>
    <dgm:cxn modelId="{95EA3E7E-6AB9-42D1-928B-64223EA7D4F2}" type="presOf" srcId="{7FE652CA-53C7-4544-B34D-1163FCF864D2}" destId="{6D69DB81-D0EB-48DD-90C6-274A912E03E9}" srcOrd="0" destOrd="0" presId="urn:microsoft.com/office/officeart/2005/8/layout/target2"/>
    <dgm:cxn modelId="{A8FF3AE7-D565-4F61-BC98-7EED409EEA39}" srcId="{F5614A1E-2E01-458B-810F-37993C512B34}" destId="{B0D3001B-4FE8-4116-BB72-7734AA53B4A9}" srcOrd="1" destOrd="0" parTransId="{7F631A01-3822-4689-9ED7-1BC32FF50103}" sibTransId="{29104536-5B93-4BA5-A6CD-A8AB734DCF19}"/>
    <dgm:cxn modelId="{5931A5FB-84C1-4B08-ACCE-244FE84399F5}" type="presOf" srcId="{1428581F-729F-43B2-8A40-4466AD7A2DC1}" destId="{55AC79CB-1E39-421F-9DE7-724F2245E1A0}" srcOrd="0" destOrd="0" presId="urn:microsoft.com/office/officeart/2005/8/layout/target2"/>
    <dgm:cxn modelId="{3D3C30BA-0265-4A1E-B0ED-196FBAA5809B}" type="presOf" srcId="{7DCE49F2-057B-4B3D-995C-0DE312647399}" destId="{B8EA2C40-E83D-47AB-9F05-2A123DBFFACB}" srcOrd="0" destOrd="0" presId="urn:microsoft.com/office/officeart/2005/8/layout/target2"/>
    <dgm:cxn modelId="{E0EDBCCF-50B6-4D23-BB77-811DD77B2577}" type="presOf" srcId="{3526B404-5C0F-4E3D-B594-185C5D4EA7E3}" destId="{16E88C62-EB06-465F-8D83-DCF901D6A2C4}" srcOrd="0" destOrd="0" presId="urn:microsoft.com/office/officeart/2005/8/layout/target2"/>
    <dgm:cxn modelId="{7E1EF91E-E1EE-4573-9926-C9A1C93DD2D9}" srcId="{1428581F-729F-43B2-8A40-4466AD7A2DC1}" destId="{7DCE49F2-057B-4B3D-995C-0DE312647399}" srcOrd="1" destOrd="0" parTransId="{10DC0DEE-5D4D-4761-9B54-DE5B3FF88688}" sibTransId="{28C403D9-D3C0-43C4-9CCD-D030BE725649}"/>
    <dgm:cxn modelId="{2A1293C2-C904-4703-9EBB-99F2CE01DF2F}" type="presOf" srcId="{B0D3001B-4FE8-4116-BB72-7734AA53B4A9}" destId="{091FFECC-9E7D-452C-B950-BE15F782886D}" srcOrd="0" destOrd="0" presId="urn:microsoft.com/office/officeart/2005/8/layout/target2"/>
    <dgm:cxn modelId="{4403C382-ACE9-42BA-8F4B-1914AEC62F74}" type="presOf" srcId="{C6C20127-7C8D-4FEB-A8BA-3470684332A7}" destId="{15DEBE88-5AA8-4401-B75B-263A67989F84}" srcOrd="0" destOrd="0" presId="urn:microsoft.com/office/officeart/2005/8/layout/target2"/>
    <dgm:cxn modelId="{64A9A661-492C-4208-981B-A24C200D8DE5}" srcId="{F5614A1E-2E01-458B-810F-37993C512B34}" destId="{3526B404-5C0F-4E3D-B594-185C5D4EA7E3}" srcOrd="0" destOrd="0" parTransId="{D38C4BDA-1067-42B0-9AFA-DE6CC0519D95}" sibTransId="{06A9EF40-F8E9-4FF1-A839-D30C132B9FB9}"/>
    <dgm:cxn modelId="{83A57303-7521-4AA2-B4A1-7A0AA1D6E78C}" type="presOf" srcId="{13EBF015-375B-4925-95B3-7AB845E0779A}" destId="{FCF7CFFB-5A5F-4FAB-9EBB-8F9E093AC8FA}" srcOrd="0" destOrd="0" presId="urn:microsoft.com/office/officeart/2005/8/layout/target2"/>
    <dgm:cxn modelId="{EAD2ADA3-576F-4976-933F-CC759C4505D5}" type="presOf" srcId="{F5614A1E-2E01-458B-810F-37993C512B34}" destId="{8F7D35B5-DB53-4041-9FBB-09E5EE36C9AB}" srcOrd="0" destOrd="0" presId="urn:microsoft.com/office/officeart/2005/8/layout/target2"/>
    <dgm:cxn modelId="{82D38E29-1B2B-415B-906B-F17742DC221F}" srcId="{F8DBBBD2-9912-4940-BBC6-47B7AB2AD001}" destId="{C6C20127-7C8D-4FEB-A8BA-3470684332A7}" srcOrd="1" destOrd="0" parTransId="{CD219BCF-BA36-49CE-B2BA-DF662F154144}" sibTransId="{EA977B82-B616-4998-A7D6-0D6114BA3938}"/>
    <dgm:cxn modelId="{5E6BB09A-E33D-4B07-A7A0-EA063BA483BD}" srcId="{7DCE49F2-057B-4B3D-995C-0DE312647399}" destId="{7FE652CA-53C7-4544-B34D-1163FCF864D2}" srcOrd="1" destOrd="0" parTransId="{E3B8F106-9F0F-4E46-8EAF-54793E0528C2}" sibTransId="{91F0758F-C50A-4AAF-9D72-9A406C4CE15D}"/>
    <dgm:cxn modelId="{E0F04799-2A2C-43E5-BA2D-35944FBD2AD6}" srcId="{1428581F-729F-43B2-8A40-4466AD7A2DC1}" destId="{F8DBBBD2-9912-4940-BBC6-47B7AB2AD001}" srcOrd="2" destOrd="0" parTransId="{77BFAC9E-46B2-4CD6-947C-EF2ED67B7A23}" sibTransId="{3FF9058F-2861-42D4-80C0-FB8C17F3EF0B}"/>
    <dgm:cxn modelId="{461566A7-CF14-4B29-8B58-54F120CABCBA}" type="presParOf" srcId="{55AC79CB-1E39-421F-9DE7-724F2245E1A0}" destId="{BA39B341-38E7-42B8-89A5-ABE955FE049B}" srcOrd="0" destOrd="0" presId="urn:microsoft.com/office/officeart/2005/8/layout/target2"/>
    <dgm:cxn modelId="{98C8E8A3-8383-482E-94F6-5170337B33E5}" type="presParOf" srcId="{BA39B341-38E7-42B8-89A5-ABE955FE049B}" destId="{8F7D35B5-DB53-4041-9FBB-09E5EE36C9AB}" srcOrd="0" destOrd="0" presId="urn:microsoft.com/office/officeart/2005/8/layout/target2"/>
    <dgm:cxn modelId="{0E9C2085-74E5-4066-94A4-86821A17853C}" type="presParOf" srcId="{BA39B341-38E7-42B8-89A5-ABE955FE049B}" destId="{7A62F298-3A0E-4E7F-AA95-824992510288}" srcOrd="1" destOrd="0" presId="urn:microsoft.com/office/officeart/2005/8/layout/target2"/>
    <dgm:cxn modelId="{7B81F32D-D041-44D2-8C34-F9D1FABC783E}" type="presParOf" srcId="{7A62F298-3A0E-4E7F-AA95-824992510288}" destId="{16E88C62-EB06-465F-8D83-DCF901D6A2C4}" srcOrd="0" destOrd="0" presId="urn:microsoft.com/office/officeart/2005/8/layout/target2"/>
    <dgm:cxn modelId="{CD1536F6-7B49-452F-A493-C663DB045325}" type="presParOf" srcId="{7A62F298-3A0E-4E7F-AA95-824992510288}" destId="{4DD29269-97F3-4FC7-BC5D-A7C5E56FBC31}" srcOrd="1" destOrd="0" presId="urn:microsoft.com/office/officeart/2005/8/layout/target2"/>
    <dgm:cxn modelId="{8210FE36-5A3F-43B7-91B7-23FA836667D8}" type="presParOf" srcId="{7A62F298-3A0E-4E7F-AA95-824992510288}" destId="{091FFECC-9E7D-452C-B950-BE15F782886D}" srcOrd="2" destOrd="0" presId="urn:microsoft.com/office/officeart/2005/8/layout/target2"/>
    <dgm:cxn modelId="{FA98F9E8-1984-45C4-BC15-D75D1E04DFCF}" type="presParOf" srcId="{55AC79CB-1E39-421F-9DE7-724F2245E1A0}" destId="{1171B8DB-67A1-4DDA-8B9E-F16FE004100F}" srcOrd="1" destOrd="0" presId="urn:microsoft.com/office/officeart/2005/8/layout/target2"/>
    <dgm:cxn modelId="{F46917E9-1FC4-4285-AFDC-3B41B77678CF}" type="presParOf" srcId="{1171B8DB-67A1-4DDA-8B9E-F16FE004100F}" destId="{B8EA2C40-E83D-47AB-9F05-2A123DBFFACB}" srcOrd="0" destOrd="0" presId="urn:microsoft.com/office/officeart/2005/8/layout/target2"/>
    <dgm:cxn modelId="{BBD86E14-F82F-4875-AF35-7F68A0CF10C3}" type="presParOf" srcId="{1171B8DB-67A1-4DDA-8B9E-F16FE004100F}" destId="{963C4BD8-7C04-45F4-ABFE-781C1644AC2B}" srcOrd="1" destOrd="0" presId="urn:microsoft.com/office/officeart/2005/8/layout/target2"/>
    <dgm:cxn modelId="{93374E22-A1F9-454A-B5BE-0FCC75882895}" type="presParOf" srcId="{963C4BD8-7C04-45F4-ABFE-781C1644AC2B}" destId="{1B4150A8-902C-4D46-A91F-047F88A2B370}" srcOrd="0" destOrd="0" presId="urn:microsoft.com/office/officeart/2005/8/layout/target2"/>
    <dgm:cxn modelId="{365CD541-DE24-47B2-83DD-622556E8DF64}" type="presParOf" srcId="{963C4BD8-7C04-45F4-ABFE-781C1644AC2B}" destId="{324AE485-F4DC-46AF-AD60-25D6D14FD364}" srcOrd="1" destOrd="0" presId="urn:microsoft.com/office/officeart/2005/8/layout/target2"/>
    <dgm:cxn modelId="{01EB201F-BA37-41DE-9439-D34211677BDD}" type="presParOf" srcId="{963C4BD8-7C04-45F4-ABFE-781C1644AC2B}" destId="{6D69DB81-D0EB-48DD-90C6-274A912E03E9}" srcOrd="2" destOrd="0" presId="urn:microsoft.com/office/officeart/2005/8/layout/target2"/>
    <dgm:cxn modelId="{9801C933-2C5A-410A-BFA0-A1D00E05BFBC}" type="presParOf" srcId="{55AC79CB-1E39-421F-9DE7-724F2245E1A0}" destId="{0DB6DBA1-5193-4CED-ABB7-7CF45AA52343}" srcOrd="2" destOrd="0" presId="urn:microsoft.com/office/officeart/2005/8/layout/target2"/>
    <dgm:cxn modelId="{F544DBF6-4168-4792-B433-350F73374F4A}" type="presParOf" srcId="{0DB6DBA1-5193-4CED-ABB7-7CF45AA52343}" destId="{2C5DC1CF-9E1E-4B79-829A-A9C26319F93D}" srcOrd="0" destOrd="0" presId="urn:microsoft.com/office/officeart/2005/8/layout/target2"/>
    <dgm:cxn modelId="{BBD1BB85-BF53-44D8-A7D8-0FC0206A3F6F}" type="presParOf" srcId="{0DB6DBA1-5193-4CED-ABB7-7CF45AA52343}" destId="{84B9563D-7DF5-4498-A5A0-CADBBBBC1511}" srcOrd="1" destOrd="0" presId="urn:microsoft.com/office/officeart/2005/8/layout/target2"/>
    <dgm:cxn modelId="{B85704EB-E859-4506-B970-A5FE0ED1BDC5}" type="presParOf" srcId="{84B9563D-7DF5-4498-A5A0-CADBBBBC1511}" destId="{FCF7CFFB-5A5F-4FAB-9EBB-8F9E093AC8FA}" srcOrd="0" destOrd="0" presId="urn:microsoft.com/office/officeart/2005/8/layout/target2"/>
    <dgm:cxn modelId="{D958E52B-3264-4339-84C7-13A342D4F5A8}" type="presParOf" srcId="{84B9563D-7DF5-4498-A5A0-CADBBBBC1511}" destId="{448BA212-727F-40CF-A682-CBC9BD33B9CD}" srcOrd="1" destOrd="0" presId="urn:microsoft.com/office/officeart/2005/8/layout/target2"/>
    <dgm:cxn modelId="{B091C94A-79A6-4BE7-9AF7-FE7847BA0D81}" type="presParOf" srcId="{84B9563D-7DF5-4498-A5A0-CADBBBBC1511}" destId="{15DEBE88-5AA8-4401-B75B-263A67989F84}" srcOrd="2" destOrd="0" presId="urn:microsoft.com/office/officeart/2005/8/layout/targe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DF8A2-3D80-4F16-A47F-A6CF4C0B0195}">
      <dsp:nvSpPr>
        <dsp:cNvPr id="0" name=""/>
        <dsp:cNvSpPr/>
      </dsp:nvSpPr>
      <dsp:spPr>
        <a:xfrm>
          <a:off x="0" y="4495800"/>
          <a:ext cx="7128186" cy="7060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Barriers to Employability</a:t>
          </a:r>
          <a:endParaRPr lang="en-US" sz="1200" b="1" kern="1200" dirty="0"/>
        </a:p>
      </dsp:txBody>
      <dsp:txXfrm>
        <a:off x="4989730" y="4495800"/>
        <a:ext cx="2138455" cy="706042"/>
      </dsp:txXfrm>
    </dsp:sp>
    <dsp:sp modelId="{86257C0D-85C0-4043-BC86-781ABC4CA499}">
      <dsp:nvSpPr>
        <dsp:cNvPr id="0" name=""/>
        <dsp:cNvSpPr/>
      </dsp:nvSpPr>
      <dsp:spPr>
        <a:xfrm>
          <a:off x="0" y="3646361"/>
          <a:ext cx="7128186" cy="69703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Employability Certification</a:t>
          </a:r>
          <a:endParaRPr lang="en-US" sz="1200" b="1" kern="1200" dirty="0"/>
        </a:p>
      </dsp:txBody>
      <dsp:txXfrm>
        <a:off x="4989730" y="3646361"/>
        <a:ext cx="2138455" cy="697039"/>
      </dsp:txXfrm>
    </dsp:sp>
    <dsp:sp modelId="{F4CE6536-DF39-4210-B0AB-EE04EFC3AF78}">
      <dsp:nvSpPr>
        <dsp:cNvPr id="0" name=""/>
        <dsp:cNvSpPr/>
      </dsp:nvSpPr>
      <dsp:spPr>
        <a:xfrm>
          <a:off x="0" y="2382742"/>
          <a:ext cx="7128186" cy="10462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Pre-College / Early College</a:t>
          </a:r>
        </a:p>
        <a:p>
          <a:pPr lvl="0" algn="ctr" defTabSz="533400">
            <a:lnSpc>
              <a:spcPct val="90000"/>
            </a:lnSpc>
            <a:spcBef>
              <a:spcPct val="0"/>
            </a:spcBef>
            <a:spcAft>
              <a:spcPct val="35000"/>
            </a:spcAft>
          </a:pPr>
          <a:r>
            <a:rPr lang="en-US" sz="1200" b="1" kern="1200" dirty="0" smtClean="0"/>
            <a:t>or</a:t>
          </a:r>
        </a:p>
        <a:p>
          <a:pPr lvl="0" algn="ctr" defTabSz="533400">
            <a:lnSpc>
              <a:spcPct val="90000"/>
            </a:lnSpc>
            <a:spcBef>
              <a:spcPct val="0"/>
            </a:spcBef>
            <a:spcAft>
              <a:spcPct val="35000"/>
            </a:spcAft>
          </a:pPr>
          <a:r>
            <a:rPr lang="en-US" sz="1200" b="1" kern="1200" dirty="0" smtClean="0"/>
            <a:t>Career Certifications</a:t>
          </a:r>
          <a:endParaRPr lang="en-US" sz="1200" b="1" kern="1200" dirty="0"/>
        </a:p>
      </dsp:txBody>
      <dsp:txXfrm>
        <a:off x="4989730" y="2382742"/>
        <a:ext cx="2138455" cy="1046258"/>
      </dsp:txXfrm>
    </dsp:sp>
    <dsp:sp modelId="{603129D3-6CFB-4A16-89F2-6D2ABB165372}">
      <dsp:nvSpPr>
        <dsp:cNvPr id="0" name=""/>
        <dsp:cNvSpPr/>
      </dsp:nvSpPr>
      <dsp:spPr>
        <a:xfrm>
          <a:off x="0" y="1134667"/>
          <a:ext cx="7128186" cy="9024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Postsecondary Degree or Baccalaureate Pathway</a:t>
          </a:r>
          <a:endParaRPr lang="en-US" sz="1200" b="1" kern="1200" dirty="0"/>
        </a:p>
      </dsp:txBody>
      <dsp:txXfrm>
        <a:off x="4989730" y="1134667"/>
        <a:ext cx="2138455" cy="902462"/>
      </dsp:txXfrm>
    </dsp:sp>
    <dsp:sp modelId="{61060C71-B764-4493-A87A-54811E878EB7}">
      <dsp:nvSpPr>
        <dsp:cNvPr id="0" name=""/>
        <dsp:cNvSpPr/>
      </dsp:nvSpPr>
      <dsp:spPr>
        <a:xfrm>
          <a:off x="0" y="111102"/>
          <a:ext cx="7128186" cy="8042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Industry Alignment and </a:t>
          </a:r>
        </a:p>
        <a:p>
          <a:pPr lvl="0" algn="ctr" defTabSz="533400">
            <a:lnSpc>
              <a:spcPct val="90000"/>
            </a:lnSpc>
            <a:spcBef>
              <a:spcPct val="0"/>
            </a:spcBef>
            <a:spcAft>
              <a:spcPct val="35000"/>
            </a:spcAft>
          </a:pPr>
          <a:r>
            <a:rPr lang="en-US" sz="1200" b="1" kern="1200" dirty="0" smtClean="0"/>
            <a:t>Regional Infrastructure</a:t>
          </a:r>
          <a:endParaRPr lang="en-US" sz="1200" b="1" kern="1200" dirty="0"/>
        </a:p>
      </dsp:txBody>
      <dsp:txXfrm>
        <a:off x="4989730" y="111102"/>
        <a:ext cx="2138455" cy="804298"/>
      </dsp:txXfrm>
    </dsp:sp>
    <dsp:sp modelId="{9AC55B3B-EBC8-4FDD-92E9-66A5C6D411B0}">
      <dsp:nvSpPr>
        <dsp:cNvPr id="0" name=""/>
        <dsp:cNvSpPr/>
      </dsp:nvSpPr>
      <dsp:spPr>
        <a:xfrm>
          <a:off x="1539539" y="254859"/>
          <a:ext cx="2574061" cy="4988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The Central Ohio Compact</a:t>
          </a:r>
          <a:endParaRPr lang="en-US" sz="1400" b="1" kern="1200" dirty="0"/>
        </a:p>
      </dsp:txBody>
      <dsp:txXfrm>
        <a:off x="1554149" y="269469"/>
        <a:ext cx="2544841" cy="469589"/>
      </dsp:txXfrm>
    </dsp:sp>
    <dsp:sp modelId="{9150A58C-9C8A-44A4-A337-BB7A7B3BD526}">
      <dsp:nvSpPr>
        <dsp:cNvPr id="0" name=""/>
        <dsp:cNvSpPr/>
      </dsp:nvSpPr>
      <dsp:spPr>
        <a:xfrm>
          <a:off x="2826570" y="753668"/>
          <a:ext cx="1151467" cy="668628"/>
        </a:xfrm>
        <a:custGeom>
          <a:avLst/>
          <a:gdLst/>
          <a:ahLst/>
          <a:cxnLst/>
          <a:rect l="0" t="0" r="0" b="0"/>
          <a:pathLst>
            <a:path>
              <a:moveTo>
                <a:pt x="0" y="0"/>
              </a:moveTo>
              <a:lnTo>
                <a:pt x="0" y="334314"/>
              </a:lnTo>
              <a:lnTo>
                <a:pt x="1151467" y="334314"/>
              </a:lnTo>
              <a:lnTo>
                <a:pt x="1151467" y="668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65A0C3-0B22-4DF7-A4C7-567331425854}">
      <dsp:nvSpPr>
        <dsp:cNvPr id="0" name=""/>
        <dsp:cNvSpPr/>
      </dsp:nvSpPr>
      <dsp:spPr>
        <a:xfrm>
          <a:off x="3241987" y="1422297"/>
          <a:ext cx="1472100" cy="558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t>Preferred Pathways</a:t>
          </a:r>
          <a:endParaRPr lang="en-US" sz="1400" b="1" i="1" kern="1200" dirty="0"/>
        </a:p>
      </dsp:txBody>
      <dsp:txXfrm>
        <a:off x="3258357" y="1438667"/>
        <a:ext cx="1439360" cy="526163"/>
      </dsp:txXfrm>
    </dsp:sp>
    <dsp:sp modelId="{EB83D1C8-01C0-42A2-9AD1-D7A91E67E7C5}">
      <dsp:nvSpPr>
        <dsp:cNvPr id="0" name=""/>
        <dsp:cNvSpPr/>
      </dsp:nvSpPr>
      <dsp:spPr>
        <a:xfrm>
          <a:off x="3978037" y="1981200"/>
          <a:ext cx="754586" cy="457200"/>
        </a:xfrm>
        <a:custGeom>
          <a:avLst/>
          <a:gdLst/>
          <a:ahLst/>
          <a:cxnLst/>
          <a:rect l="0" t="0" r="0" b="0"/>
          <a:pathLst>
            <a:path>
              <a:moveTo>
                <a:pt x="0" y="0"/>
              </a:moveTo>
              <a:lnTo>
                <a:pt x="0" y="228600"/>
              </a:lnTo>
              <a:lnTo>
                <a:pt x="754586" y="228600"/>
              </a:lnTo>
              <a:lnTo>
                <a:pt x="754586" y="4572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964B05-2859-453F-8C04-774638714833}">
      <dsp:nvSpPr>
        <dsp:cNvPr id="0" name=""/>
        <dsp:cNvSpPr/>
      </dsp:nvSpPr>
      <dsp:spPr>
        <a:xfrm>
          <a:off x="4470660" y="2438400"/>
          <a:ext cx="523925" cy="8617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1" kern="1200" dirty="0" smtClean="0"/>
            <a:t>AEP Credits Count</a:t>
          </a:r>
          <a:endParaRPr lang="en-US" sz="1100" b="1" i="1" kern="1200" dirty="0"/>
        </a:p>
      </dsp:txBody>
      <dsp:txXfrm>
        <a:off x="4486005" y="2453745"/>
        <a:ext cx="493235" cy="831030"/>
      </dsp:txXfrm>
    </dsp:sp>
    <dsp:sp modelId="{FDCF4AE9-071E-499C-AC70-50B0A5F70368}">
      <dsp:nvSpPr>
        <dsp:cNvPr id="0" name=""/>
        <dsp:cNvSpPr/>
      </dsp:nvSpPr>
      <dsp:spPr>
        <a:xfrm>
          <a:off x="3504782" y="1981200"/>
          <a:ext cx="473255" cy="452591"/>
        </a:xfrm>
        <a:custGeom>
          <a:avLst/>
          <a:gdLst/>
          <a:ahLst/>
          <a:cxnLst/>
          <a:rect l="0" t="0" r="0" b="0"/>
          <a:pathLst>
            <a:path>
              <a:moveTo>
                <a:pt x="473255" y="0"/>
              </a:moveTo>
              <a:lnTo>
                <a:pt x="473255" y="226295"/>
              </a:lnTo>
              <a:lnTo>
                <a:pt x="0" y="226295"/>
              </a:lnTo>
              <a:lnTo>
                <a:pt x="0" y="4525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F03ABD-D48E-4807-8665-6DEC5AF3A703}">
      <dsp:nvSpPr>
        <dsp:cNvPr id="0" name=""/>
        <dsp:cNvSpPr/>
      </dsp:nvSpPr>
      <dsp:spPr>
        <a:xfrm>
          <a:off x="2708585" y="2433791"/>
          <a:ext cx="1592392" cy="10237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i="1" kern="1200" dirty="0" smtClean="0"/>
            <a:t>Pathways to Prosperity</a:t>
          </a:r>
        </a:p>
        <a:p>
          <a:pPr lvl="0" algn="ctr" defTabSz="622300">
            <a:lnSpc>
              <a:spcPct val="90000"/>
            </a:lnSpc>
            <a:spcBef>
              <a:spcPct val="0"/>
            </a:spcBef>
            <a:spcAft>
              <a:spcPct val="35000"/>
            </a:spcAft>
          </a:pPr>
          <a:r>
            <a:rPr lang="en-US" sz="1200" kern="1200" dirty="0" smtClean="0"/>
            <a:t>Straight A Grants</a:t>
          </a:r>
        </a:p>
        <a:p>
          <a:pPr lvl="0" algn="ctr" defTabSz="622300">
            <a:lnSpc>
              <a:spcPct val="90000"/>
            </a:lnSpc>
            <a:spcBef>
              <a:spcPct val="0"/>
            </a:spcBef>
            <a:spcAft>
              <a:spcPct val="35000"/>
            </a:spcAft>
          </a:pPr>
          <a:r>
            <a:rPr lang="en-US" sz="1200" kern="1200" dirty="0" smtClean="0"/>
            <a:t>K12 Dual Enrollment</a:t>
          </a:r>
          <a:endParaRPr lang="en-US" sz="1200" kern="1200" dirty="0"/>
        </a:p>
      </dsp:txBody>
      <dsp:txXfrm>
        <a:off x="2738571" y="2463777"/>
        <a:ext cx="1532420" cy="963816"/>
      </dsp:txXfrm>
    </dsp:sp>
    <dsp:sp modelId="{FFAC4DAB-3902-43C6-B726-40578BB494B9}">
      <dsp:nvSpPr>
        <dsp:cNvPr id="0" name=""/>
        <dsp:cNvSpPr/>
      </dsp:nvSpPr>
      <dsp:spPr>
        <a:xfrm>
          <a:off x="1332301" y="753668"/>
          <a:ext cx="1494268" cy="665552"/>
        </a:xfrm>
        <a:custGeom>
          <a:avLst/>
          <a:gdLst/>
          <a:ahLst/>
          <a:cxnLst/>
          <a:rect l="0" t="0" r="0" b="0"/>
          <a:pathLst>
            <a:path>
              <a:moveTo>
                <a:pt x="1494268" y="0"/>
              </a:moveTo>
              <a:lnTo>
                <a:pt x="1494268" y="332776"/>
              </a:lnTo>
              <a:lnTo>
                <a:pt x="0" y="332776"/>
              </a:lnTo>
              <a:lnTo>
                <a:pt x="0" y="6655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9B7E68-F5CD-4DE2-A9DF-36E31FBFBEC8}">
      <dsp:nvSpPr>
        <dsp:cNvPr id="0" name=""/>
        <dsp:cNvSpPr/>
      </dsp:nvSpPr>
      <dsp:spPr>
        <a:xfrm>
          <a:off x="794214" y="1419221"/>
          <a:ext cx="1076172" cy="15048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i="0" kern="1200" dirty="0" smtClean="0"/>
            <a:t>Postsecondary Degree </a:t>
          </a:r>
        </a:p>
        <a:p>
          <a:pPr lvl="0" algn="ctr" defTabSz="488950">
            <a:lnSpc>
              <a:spcPct val="90000"/>
            </a:lnSpc>
            <a:spcBef>
              <a:spcPct val="0"/>
            </a:spcBef>
            <a:spcAft>
              <a:spcPct val="35000"/>
            </a:spcAft>
          </a:pPr>
          <a:endParaRPr lang="en-US" sz="1100" b="1" i="0" kern="1200" dirty="0" smtClean="0"/>
        </a:p>
        <a:p>
          <a:pPr lvl="0" algn="ctr" defTabSz="488950">
            <a:lnSpc>
              <a:spcPct val="90000"/>
            </a:lnSpc>
            <a:spcBef>
              <a:spcPct val="0"/>
            </a:spcBef>
            <a:spcAft>
              <a:spcPct val="35000"/>
            </a:spcAft>
          </a:pPr>
          <a:endParaRPr lang="en-US" sz="1100" b="0" i="0" kern="1200" dirty="0" smtClean="0"/>
        </a:p>
        <a:p>
          <a:pPr lvl="0" algn="ctr" defTabSz="488950">
            <a:lnSpc>
              <a:spcPct val="90000"/>
            </a:lnSpc>
            <a:spcBef>
              <a:spcPct val="0"/>
            </a:spcBef>
            <a:spcAft>
              <a:spcPct val="35000"/>
            </a:spcAft>
          </a:pPr>
          <a:endParaRPr lang="en-US" sz="1100" b="0" i="0" kern="1200" dirty="0" smtClean="0"/>
        </a:p>
        <a:p>
          <a:pPr lvl="0" algn="ctr" defTabSz="488950">
            <a:lnSpc>
              <a:spcPct val="90000"/>
            </a:lnSpc>
            <a:spcBef>
              <a:spcPct val="0"/>
            </a:spcBef>
            <a:spcAft>
              <a:spcPct val="35000"/>
            </a:spcAft>
          </a:pPr>
          <a:r>
            <a:rPr lang="en-US" sz="1100" b="0" i="0" kern="1200" dirty="0" smtClean="0"/>
            <a:t>Stackable Certificates</a:t>
          </a:r>
          <a:endParaRPr lang="en-US" sz="1100" b="0" i="0" kern="1200" dirty="0"/>
        </a:p>
      </dsp:txBody>
      <dsp:txXfrm>
        <a:off x="825734" y="1450741"/>
        <a:ext cx="1013132" cy="1441806"/>
      </dsp:txXfrm>
    </dsp:sp>
    <dsp:sp modelId="{EC00A72A-CD04-4325-8AA5-C7090A543555}">
      <dsp:nvSpPr>
        <dsp:cNvPr id="0" name=""/>
        <dsp:cNvSpPr/>
      </dsp:nvSpPr>
      <dsp:spPr>
        <a:xfrm>
          <a:off x="1332301" y="2924068"/>
          <a:ext cx="1108326" cy="814473"/>
        </a:xfrm>
        <a:custGeom>
          <a:avLst/>
          <a:gdLst/>
          <a:ahLst/>
          <a:cxnLst/>
          <a:rect l="0" t="0" r="0" b="0"/>
          <a:pathLst>
            <a:path>
              <a:moveTo>
                <a:pt x="0" y="0"/>
              </a:moveTo>
              <a:lnTo>
                <a:pt x="0" y="407236"/>
              </a:lnTo>
              <a:lnTo>
                <a:pt x="1108326" y="407236"/>
              </a:lnTo>
              <a:lnTo>
                <a:pt x="1108326" y="8144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40DD7-224F-4FDC-99EC-5CB1B7DDE224}">
      <dsp:nvSpPr>
        <dsp:cNvPr id="0" name=""/>
        <dsp:cNvSpPr/>
      </dsp:nvSpPr>
      <dsp:spPr>
        <a:xfrm>
          <a:off x="1870386" y="3738541"/>
          <a:ext cx="1140481" cy="2685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t>Cougar Bridge</a:t>
          </a:r>
          <a:endParaRPr lang="en-US" sz="1200" kern="1200" dirty="0" smtClean="0"/>
        </a:p>
      </dsp:txBody>
      <dsp:txXfrm>
        <a:off x="1878250" y="3746405"/>
        <a:ext cx="1124753" cy="252772"/>
      </dsp:txXfrm>
    </dsp:sp>
    <dsp:sp modelId="{9A1E8812-BA55-4BB9-8D0C-2E4A1A9F80D8}">
      <dsp:nvSpPr>
        <dsp:cNvPr id="0" name=""/>
        <dsp:cNvSpPr/>
      </dsp:nvSpPr>
      <dsp:spPr>
        <a:xfrm>
          <a:off x="2440627" y="4007042"/>
          <a:ext cx="633281" cy="641158"/>
        </a:xfrm>
        <a:custGeom>
          <a:avLst/>
          <a:gdLst/>
          <a:ahLst/>
          <a:cxnLst/>
          <a:rect l="0" t="0" r="0" b="0"/>
          <a:pathLst>
            <a:path>
              <a:moveTo>
                <a:pt x="0" y="0"/>
              </a:moveTo>
              <a:lnTo>
                <a:pt x="0" y="320579"/>
              </a:lnTo>
              <a:lnTo>
                <a:pt x="633281" y="320579"/>
              </a:lnTo>
              <a:lnTo>
                <a:pt x="633281" y="6411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6089BF-6089-45F4-9AA9-7596910F9BB4}">
      <dsp:nvSpPr>
        <dsp:cNvPr id="0" name=""/>
        <dsp:cNvSpPr/>
      </dsp:nvSpPr>
      <dsp:spPr>
        <a:xfrm>
          <a:off x="2556186" y="4648200"/>
          <a:ext cx="1035443" cy="5185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Partnerships with Support Services</a:t>
          </a:r>
          <a:endParaRPr lang="en-US" sz="1000" kern="1200" dirty="0"/>
        </a:p>
      </dsp:txBody>
      <dsp:txXfrm>
        <a:off x="2571373" y="4663387"/>
        <a:ext cx="1005069" cy="488145"/>
      </dsp:txXfrm>
    </dsp:sp>
    <dsp:sp modelId="{AFAC2149-4348-4F61-B10A-3E74C9E06BDC}">
      <dsp:nvSpPr>
        <dsp:cNvPr id="0" name=""/>
        <dsp:cNvSpPr/>
      </dsp:nvSpPr>
      <dsp:spPr>
        <a:xfrm>
          <a:off x="1018637" y="2924068"/>
          <a:ext cx="313664" cy="809732"/>
        </a:xfrm>
        <a:custGeom>
          <a:avLst/>
          <a:gdLst/>
          <a:ahLst/>
          <a:cxnLst/>
          <a:rect l="0" t="0" r="0" b="0"/>
          <a:pathLst>
            <a:path>
              <a:moveTo>
                <a:pt x="313664" y="0"/>
              </a:moveTo>
              <a:lnTo>
                <a:pt x="313664" y="404866"/>
              </a:lnTo>
              <a:lnTo>
                <a:pt x="0" y="404866"/>
              </a:lnTo>
              <a:lnTo>
                <a:pt x="0" y="8097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5B2DBE-FA9B-4BB5-9AA6-1526AD091D3F}">
      <dsp:nvSpPr>
        <dsp:cNvPr id="0" name=""/>
        <dsp:cNvSpPr/>
      </dsp:nvSpPr>
      <dsp:spPr>
        <a:xfrm>
          <a:off x="283105" y="3733800"/>
          <a:ext cx="1471064" cy="5601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i="1" kern="1200" dirty="0" smtClean="0"/>
            <a:t>FastPath</a:t>
          </a:r>
          <a:r>
            <a:rPr lang="en-US" sz="1200" kern="1200" dirty="0" smtClean="0"/>
            <a:t> </a:t>
          </a:r>
        </a:p>
        <a:p>
          <a:pPr lvl="0" algn="ctr" defTabSz="533400">
            <a:lnSpc>
              <a:spcPct val="90000"/>
            </a:lnSpc>
            <a:spcBef>
              <a:spcPct val="0"/>
            </a:spcBef>
            <a:spcAft>
              <a:spcPct val="35000"/>
            </a:spcAft>
          </a:pPr>
          <a:r>
            <a:rPr lang="en-US" sz="900" kern="1200" dirty="0" smtClean="0"/>
            <a:t>Nationwide Children’s </a:t>
          </a:r>
        </a:p>
        <a:p>
          <a:pPr lvl="0" algn="ctr" defTabSz="533400">
            <a:lnSpc>
              <a:spcPct val="90000"/>
            </a:lnSpc>
            <a:spcBef>
              <a:spcPct val="0"/>
            </a:spcBef>
            <a:spcAft>
              <a:spcPct val="35000"/>
            </a:spcAft>
          </a:pPr>
          <a:r>
            <a:rPr lang="en-US" sz="900" kern="1200" dirty="0" smtClean="0"/>
            <a:t>Demo Site</a:t>
          </a:r>
          <a:endParaRPr lang="en-US" sz="900" kern="1200" dirty="0"/>
        </a:p>
      </dsp:txBody>
      <dsp:txXfrm>
        <a:off x="299510" y="3750205"/>
        <a:ext cx="1438254" cy="527293"/>
      </dsp:txXfrm>
    </dsp:sp>
    <dsp:sp modelId="{4184EF79-7122-4A70-8CD2-30C0EC1DC697}">
      <dsp:nvSpPr>
        <dsp:cNvPr id="0" name=""/>
        <dsp:cNvSpPr/>
      </dsp:nvSpPr>
      <dsp:spPr>
        <a:xfrm>
          <a:off x="1018637" y="4293904"/>
          <a:ext cx="493447" cy="278096"/>
        </a:xfrm>
        <a:custGeom>
          <a:avLst/>
          <a:gdLst/>
          <a:ahLst/>
          <a:cxnLst/>
          <a:rect l="0" t="0" r="0" b="0"/>
          <a:pathLst>
            <a:path>
              <a:moveTo>
                <a:pt x="0" y="0"/>
              </a:moveTo>
              <a:lnTo>
                <a:pt x="0" y="139048"/>
              </a:lnTo>
              <a:lnTo>
                <a:pt x="493447" y="139048"/>
              </a:lnTo>
              <a:lnTo>
                <a:pt x="493447" y="27809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78F2E7-7FAC-4544-861F-53687E4A2465}">
      <dsp:nvSpPr>
        <dsp:cNvPr id="0" name=""/>
        <dsp:cNvSpPr/>
      </dsp:nvSpPr>
      <dsp:spPr>
        <a:xfrm>
          <a:off x="848981" y="4572000"/>
          <a:ext cx="1326206" cy="5849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Contextualized Remediation </a:t>
          </a:r>
        </a:p>
        <a:p>
          <a:pPr lvl="0" algn="ctr" defTabSz="444500">
            <a:lnSpc>
              <a:spcPct val="90000"/>
            </a:lnSpc>
            <a:spcBef>
              <a:spcPct val="0"/>
            </a:spcBef>
            <a:spcAft>
              <a:spcPct val="35000"/>
            </a:spcAft>
          </a:pPr>
          <a:r>
            <a:rPr lang="en-US" sz="1000" kern="1200" dirty="0" smtClean="0"/>
            <a:t>&amp; Support Services</a:t>
          </a:r>
          <a:endParaRPr lang="en-US" sz="1000" kern="1200" dirty="0"/>
        </a:p>
      </dsp:txBody>
      <dsp:txXfrm>
        <a:off x="866114" y="4589133"/>
        <a:ext cx="1291940" cy="550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D35B5-DB53-4041-9FBB-09E5EE36C9AB}">
      <dsp:nvSpPr>
        <dsp:cNvPr id="0" name=""/>
        <dsp:cNvSpPr/>
      </dsp:nvSpPr>
      <dsp:spPr>
        <a:xfrm>
          <a:off x="0" y="0"/>
          <a:ext cx="8736564" cy="5321564"/>
        </a:xfrm>
        <a:prstGeom prst="roundRect">
          <a:avLst>
            <a:gd name="adj" fmla="val 8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4130125" numCol="1" spcCol="1270" anchor="t" anchorCtr="0">
          <a:noAutofit/>
        </a:bodyPr>
        <a:lstStyle/>
        <a:p>
          <a:pPr lvl="0" algn="l" defTabSz="1778000">
            <a:lnSpc>
              <a:spcPct val="90000"/>
            </a:lnSpc>
            <a:spcBef>
              <a:spcPct val="0"/>
            </a:spcBef>
            <a:spcAft>
              <a:spcPct val="35000"/>
            </a:spcAft>
          </a:pPr>
          <a:r>
            <a:rPr lang="en-US" sz="4000" b="1" kern="1200" dirty="0" smtClean="0"/>
            <a:t>The Central Ohio Compact</a:t>
          </a:r>
          <a:endParaRPr lang="en-US" sz="4000" b="1" kern="1200" dirty="0"/>
        </a:p>
      </dsp:txBody>
      <dsp:txXfrm>
        <a:off x="132484" y="132484"/>
        <a:ext cx="8471596" cy="5056596"/>
      </dsp:txXfrm>
    </dsp:sp>
    <dsp:sp modelId="{16E88C62-EB06-465F-8D83-DCF901D6A2C4}">
      <dsp:nvSpPr>
        <dsp:cNvPr id="0" name=""/>
        <dsp:cNvSpPr/>
      </dsp:nvSpPr>
      <dsp:spPr>
        <a:xfrm>
          <a:off x="109204" y="1330391"/>
          <a:ext cx="1528903" cy="1829807"/>
        </a:xfrm>
        <a:prstGeom prst="roundRect">
          <a:avLst>
            <a:gd name="adj" fmla="val 105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Data </a:t>
          </a:r>
          <a:r>
            <a:rPr lang="en-US" sz="1200" b="1" kern="1200" dirty="0" smtClean="0"/>
            <a:t>Infrastructure</a:t>
          </a:r>
          <a:r>
            <a:rPr lang="en-US" sz="1200" kern="1200" dirty="0" smtClean="0"/>
            <a:t> &amp; Operationalize Model </a:t>
          </a:r>
          <a:r>
            <a:rPr lang="en-US" sz="1200" b="1" kern="1200" dirty="0" smtClean="0"/>
            <a:t>Replication</a:t>
          </a:r>
          <a:endParaRPr lang="en-US" sz="1200" b="1" kern="1200" dirty="0"/>
        </a:p>
      </dsp:txBody>
      <dsp:txXfrm>
        <a:off x="156223" y="1377410"/>
        <a:ext cx="1434865" cy="1735769"/>
      </dsp:txXfrm>
    </dsp:sp>
    <dsp:sp modelId="{091FFECC-9E7D-452C-B950-BE15F782886D}">
      <dsp:nvSpPr>
        <dsp:cNvPr id="0" name=""/>
        <dsp:cNvSpPr/>
      </dsp:nvSpPr>
      <dsp:spPr>
        <a:xfrm>
          <a:off x="109204" y="3224570"/>
          <a:ext cx="1528903" cy="1829807"/>
        </a:xfrm>
        <a:prstGeom prst="roundRect">
          <a:avLst>
            <a:gd name="adj" fmla="val 105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Regional Alignment</a:t>
          </a:r>
          <a:r>
            <a:rPr lang="en-US" sz="1200" kern="1200" dirty="0" smtClean="0"/>
            <a:t>: employers, industry &amp; education</a:t>
          </a:r>
          <a:endParaRPr lang="en-US" sz="1200" kern="1200" dirty="0"/>
        </a:p>
      </dsp:txBody>
      <dsp:txXfrm>
        <a:off x="156223" y="3271589"/>
        <a:ext cx="1434865" cy="1735769"/>
      </dsp:txXfrm>
    </dsp:sp>
    <dsp:sp modelId="{B8EA2C40-E83D-47AB-9F05-2A123DBFFACB}">
      <dsp:nvSpPr>
        <dsp:cNvPr id="0" name=""/>
        <dsp:cNvSpPr/>
      </dsp:nvSpPr>
      <dsp:spPr>
        <a:xfrm>
          <a:off x="1747312" y="1330391"/>
          <a:ext cx="6770837" cy="3725094"/>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2365435" numCol="1" spcCol="1270" anchor="t" anchorCtr="0">
          <a:noAutofit/>
        </a:bodyPr>
        <a:lstStyle/>
        <a:p>
          <a:pPr lvl="0" algn="l" defTabSz="1466850">
            <a:lnSpc>
              <a:spcPct val="90000"/>
            </a:lnSpc>
            <a:spcBef>
              <a:spcPct val="0"/>
            </a:spcBef>
            <a:spcAft>
              <a:spcPct val="35000"/>
            </a:spcAft>
          </a:pPr>
          <a:r>
            <a:rPr lang="en-US" sz="3300" b="1" kern="1200" dirty="0" smtClean="0"/>
            <a:t>Pathways to Prosperity Network</a:t>
          </a:r>
          <a:endParaRPr lang="en-US" sz="3300" b="1" kern="1200" dirty="0"/>
        </a:p>
      </dsp:txBody>
      <dsp:txXfrm>
        <a:off x="1861871" y="1444950"/>
        <a:ext cx="6541719" cy="3495976"/>
      </dsp:txXfrm>
    </dsp:sp>
    <dsp:sp modelId="{1B4150A8-902C-4D46-A91F-047F88A2B370}">
      <dsp:nvSpPr>
        <dsp:cNvPr id="0" name=""/>
        <dsp:cNvSpPr/>
      </dsp:nvSpPr>
      <dsp:spPr>
        <a:xfrm>
          <a:off x="1839924" y="2634174"/>
          <a:ext cx="1507486" cy="1038542"/>
        </a:xfrm>
        <a:prstGeom prst="roundRect">
          <a:avLst>
            <a:gd name="adj" fmla="val 105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K12 Partnerships</a:t>
          </a:r>
          <a:r>
            <a:rPr lang="en-US" sz="1100" kern="1200" dirty="0" smtClean="0"/>
            <a:t> </a:t>
          </a:r>
          <a:r>
            <a:rPr lang="en-US" sz="1100" b="1" kern="1200" dirty="0" smtClean="0"/>
            <a:t>Dual Enrollment: </a:t>
          </a:r>
        </a:p>
        <a:p>
          <a:pPr lvl="0" algn="ctr" defTabSz="488950">
            <a:lnSpc>
              <a:spcPct val="90000"/>
            </a:lnSpc>
            <a:spcBef>
              <a:spcPct val="0"/>
            </a:spcBef>
            <a:spcAft>
              <a:spcPct val="35000"/>
            </a:spcAft>
          </a:pPr>
          <a:r>
            <a:rPr lang="en-US" sz="1100" kern="1200" dirty="0" smtClean="0"/>
            <a:t>early college &amp; remediation</a:t>
          </a:r>
          <a:endParaRPr lang="en-US" sz="1100" kern="1200" dirty="0"/>
        </a:p>
      </dsp:txBody>
      <dsp:txXfrm>
        <a:off x="1871863" y="2666113"/>
        <a:ext cx="1443608" cy="974664"/>
      </dsp:txXfrm>
    </dsp:sp>
    <dsp:sp modelId="{6D69DB81-D0EB-48DD-90C6-274A912E03E9}">
      <dsp:nvSpPr>
        <dsp:cNvPr id="0" name=""/>
        <dsp:cNvSpPr/>
      </dsp:nvSpPr>
      <dsp:spPr>
        <a:xfrm>
          <a:off x="1916583" y="3736257"/>
          <a:ext cx="1354167" cy="1038542"/>
        </a:xfrm>
        <a:prstGeom prst="roundRect">
          <a:avLst>
            <a:gd name="adj" fmla="val 105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Postsecondary Credentials: </a:t>
          </a:r>
        </a:p>
        <a:p>
          <a:pPr lvl="0" algn="ctr" defTabSz="488950">
            <a:lnSpc>
              <a:spcPct val="90000"/>
            </a:lnSpc>
            <a:spcBef>
              <a:spcPct val="0"/>
            </a:spcBef>
            <a:spcAft>
              <a:spcPct val="35000"/>
            </a:spcAft>
          </a:pPr>
          <a:r>
            <a:rPr lang="en-US" sz="1100" kern="1200" dirty="0" smtClean="0"/>
            <a:t>K12, out-of-school adults &amp;  industry certificates</a:t>
          </a:r>
          <a:endParaRPr lang="en-US" sz="1100" kern="1200" dirty="0"/>
        </a:p>
      </dsp:txBody>
      <dsp:txXfrm>
        <a:off x="1948522" y="3768196"/>
        <a:ext cx="1290289" cy="974664"/>
      </dsp:txXfrm>
    </dsp:sp>
    <dsp:sp modelId="{2C5DC1CF-9E1E-4B79-829A-A9C26319F93D}">
      <dsp:nvSpPr>
        <dsp:cNvPr id="0" name=""/>
        <dsp:cNvSpPr/>
      </dsp:nvSpPr>
      <dsp:spPr>
        <a:xfrm>
          <a:off x="3450942" y="2660782"/>
          <a:ext cx="4848793" cy="2128625"/>
        </a:xfrm>
        <a:prstGeom prst="roundRect">
          <a:avLst>
            <a:gd name="adj" fmla="val 10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01491" numCol="1" spcCol="1270" anchor="t" anchorCtr="0">
          <a:noAutofit/>
        </a:bodyPr>
        <a:lstStyle/>
        <a:p>
          <a:pPr lvl="0" algn="l" defTabSz="1466850">
            <a:lnSpc>
              <a:spcPct val="90000"/>
            </a:lnSpc>
            <a:spcBef>
              <a:spcPct val="0"/>
            </a:spcBef>
            <a:spcAft>
              <a:spcPct val="35000"/>
            </a:spcAft>
          </a:pPr>
          <a:r>
            <a:rPr lang="en-US" sz="3300" b="1" i="1" kern="1200" dirty="0" smtClean="0"/>
            <a:t>FastPath</a:t>
          </a:r>
          <a:r>
            <a:rPr lang="en-US" sz="3300" kern="1200" dirty="0" smtClean="0"/>
            <a:t> &amp; </a:t>
          </a:r>
          <a:r>
            <a:rPr lang="en-US" sz="3300" b="1" i="1" kern="1200" dirty="0" smtClean="0"/>
            <a:t>CougarBridge</a:t>
          </a:r>
          <a:endParaRPr lang="en-US" sz="3300" b="1" i="1" kern="1200" dirty="0"/>
        </a:p>
      </dsp:txBody>
      <dsp:txXfrm>
        <a:off x="3516405" y="2726245"/>
        <a:ext cx="4717867" cy="1997699"/>
      </dsp:txXfrm>
    </dsp:sp>
    <dsp:sp modelId="{FCF7CFFB-5A5F-4FAB-9EBB-8F9E093AC8FA}">
      <dsp:nvSpPr>
        <dsp:cNvPr id="0" name=""/>
        <dsp:cNvSpPr/>
      </dsp:nvSpPr>
      <dsp:spPr>
        <a:xfrm>
          <a:off x="3572162" y="3778313"/>
          <a:ext cx="2654051" cy="957881"/>
        </a:xfrm>
        <a:prstGeom prst="roundRect">
          <a:avLst>
            <a:gd name="adj" fmla="val 105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Tier 1: Employable &amp; College Ready</a:t>
          </a:r>
        </a:p>
        <a:p>
          <a:pPr lvl="0" algn="ctr" defTabSz="488950">
            <a:lnSpc>
              <a:spcPct val="90000"/>
            </a:lnSpc>
            <a:spcBef>
              <a:spcPct val="0"/>
            </a:spcBef>
            <a:spcAft>
              <a:spcPct val="35000"/>
            </a:spcAft>
          </a:pPr>
          <a:r>
            <a:rPr lang="en-US" sz="1100" kern="1200" dirty="0" smtClean="0"/>
            <a:t>(Post-secondary college credit for out-of-school adults &amp; high school drop-outs) </a:t>
          </a:r>
          <a:endParaRPr lang="en-US" sz="1100" kern="1200" dirty="0"/>
        </a:p>
      </dsp:txBody>
      <dsp:txXfrm>
        <a:off x="3601620" y="3807771"/>
        <a:ext cx="2595135" cy="898965"/>
      </dsp:txXfrm>
    </dsp:sp>
    <dsp:sp modelId="{15DEBE88-5AA8-4401-B75B-263A67989F84}">
      <dsp:nvSpPr>
        <dsp:cNvPr id="0" name=""/>
        <dsp:cNvSpPr/>
      </dsp:nvSpPr>
      <dsp:spPr>
        <a:xfrm>
          <a:off x="6301720" y="3781637"/>
          <a:ext cx="1872273" cy="957881"/>
        </a:xfrm>
        <a:prstGeom prst="roundRect">
          <a:avLst>
            <a:gd name="adj" fmla="val 10500"/>
          </a:avLst>
        </a:prstGeom>
        <a:solidFill>
          <a:schemeClr val="bg1">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Tier 2: Employability Barriers</a:t>
          </a:r>
        </a:p>
        <a:p>
          <a:pPr lvl="0" algn="ctr" defTabSz="488950">
            <a:lnSpc>
              <a:spcPct val="90000"/>
            </a:lnSpc>
            <a:spcBef>
              <a:spcPct val="0"/>
            </a:spcBef>
            <a:spcAft>
              <a:spcPct val="35000"/>
            </a:spcAft>
          </a:pPr>
          <a:r>
            <a:rPr lang="en-US" sz="1100" kern="1200" dirty="0" smtClean="0"/>
            <a:t>(Industry certification, contextualized remediation, social service support)</a:t>
          </a:r>
          <a:endParaRPr lang="en-US" sz="1100" kern="1200" dirty="0"/>
        </a:p>
      </dsp:txBody>
      <dsp:txXfrm>
        <a:off x="6331178" y="3811095"/>
        <a:ext cx="1813357" cy="8989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9DEE38-D460-EE43-827D-F82E4D7F4F89}" type="datetimeFigureOut">
              <a:rPr lang="en-US" smtClean="0"/>
              <a:t>9/29/2014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913AEF-C1BB-FF40-B2A1-C13D6F13A030}" type="slidenum">
              <a:rPr lang="en-US" smtClean="0"/>
              <a:t>‹#›</a:t>
            </a:fld>
            <a:endParaRPr lang="en-US" dirty="0"/>
          </a:p>
        </p:txBody>
      </p:sp>
    </p:spTree>
    <p:extLst>
      <p:ext uri="{BB962C8B-B14F-4D97-AF65-F5344CB8AC3E}">
        <p14:creationId xmlns:p14="http://schemas.microsoft.com/office/powerpoint/2010/main" val="14879157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t>1</a:t>
            </a:fld>
            <a:endParaRPr lang="en-US" dirty="0"/>
          </a:p>
        </p:txBody>
      </p:sp>
    </p:spTree>
    <p:extLst>
      <p:ext uri="{BB962C8B-B14F-4D97-AF65-F5344CB8AC3E}">
        <p14:creationId xmlns:p14="http://schemas.microsoft.com/office/powerpoint/2010/main" val="1422748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t>10</a:t>
            </a:fld>
            <a:endParaRPr lang="en-US" dirty="0"/>
          </a:p>
        </p:txBody>
      </p:sp>
    </p:spTree>
    <p:extLst>
      <p:ext uri="{BB962C8B-B14F-4D97-AF65-F5344CB8AC3E}">
        <p14:creationId xmlns:p14="http://schemas.microsoft.com/office/powerpoint/2010/main" val="110000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11</a:t>
            </a:fld>
            <a:endParaRPr lang="en-US" dirty="0"/>
          </a:p>
        </p:txBody>
      </p:sp>
    </p:spTree>
    <p:extLst>
      <p:ext uri="{BB962C8B-B14F-4D97-AF65-F5344CB8AC3E}">
        <p14:creationId xmlns:p14="http://schemas.microsoft.com/office/powerpoint/2010/main" val="726262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t>12</a:t>
            </a:fld>
            <a:endParaRPr lang="en-US" dirty="0"/>
          </a:p>
        </p:txBody>
      </p:sp>
    </p:spTree>
    <p:extLst>
      <p:ext uri="{BB962C8B-B14F-4D97-AF65-F5344CB8AC3E}">
        <p14:creationId xmlns:p14="http://schemas.microsoft.com/office/powerpoint/2010/main" val="366573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13AEF-C1BB-FF40-B2A1-C13D6F13A030}" type="slidenum">
              <a:rPr lang="en-US" smtClean="0"/>
              <a:t>13</a:t>
            </a:fld>
            <a:endParaRPr lang="en-US" dirty="0"/>
          </a:p>
        </p:txBody>
      </p:sp>
    </p:spTree>
    <p:extLst>
      <p:ext uri="{BB962C8B-B14F-4D97-AF65-F5344CB8AC3E}">
        <p14:creationId xmlns:p14="http://schemas.microsoft.com/office/powerpoint/2010/main" val="147895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14</a:t>
            </a:fld>
            <a:endParaRPr lang="en-US" dirty="0"/>
          </a:p>
        </p:txBody>
      </p:sp>
    </p:spTree>
    <p:extLst>
      <p:ext uri="{BB962C8B-B14F-4D97-AF65-F5344CB8AC3E}">
        <p14:creationId xmlns:p14="http://schemas.microsoft.com/office/powerpoint/2010/main" val="688367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15</a:t>
            </a:fld>
            <a:endParaRPr lang="en-US" dirty="0"/>
          </a:p>
        </p:txBody>
      </p:sp>
    </p:spTree>
    <p:extLst>
      <p:ext uri="{BB962C8B-B14F-4D97-AF65-F5344CB8AC3E}">
        <p14:creationId xmlns:p14="http://schemas.microsoft.com/office/powerpoint/2010/main" val="1625693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13AEF-C1BB-FF40-B2A1-C13D6F13A030}" type="slidenum">
              <a:rPr lang="en-US" smtClean="0"/>
              <a:t>16</a:t>
            </a:fld>
            <a:endParaRPr lang="en-US" dirty="0"/>
          </a:p>
        </p:txBody>
      </p:sp>
    </p:spTree>
    <p:extLst>
      <p:ext uri="{BB962C8B-B14F-4D97-AF65-F5344CB8AC3E}">
        <p14:creationId xmlns:p14="http://schemas.microsoft.com/office/powerpoint/2010/main" val="4080805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13AEF-C1BB-FF40-B2A1-C13D6F13A030}" type="slidenum">
              <a:rPr lang="en-US" smtClean="0"/>
              <a:t>17</a:t>
            </a:fld>
            <a:endParaRPr lang="en-US" dirty="0"/>
          </a:p>
        </p:txBody>
      </p:sp>
    </p:spTree>
    <p:extLst>
      <p:ext uri="{BB962C8B-B14F-4D97-AF65-F5344CB8AC3E}">
        <p14:creationId xmlns:p14="http://schemas.microsoft.com/office/powerpoint/2010/main" val="371340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18</a:t>
            </a:fld>
            <a:endParaRPr lang="en-US" dirty="0"/>
          </a:p>
        </p:txBody>
      </p:sp>
    </p:spTree>
    <p:extLst>
      <p:ext uri="{BB962C8B-B14F-4D97-AF65-F5344CB8AC3E}">
        <p14:creationId xmlns:p14="http://schemas.microsoft.com/office/powerpoint/2010/main" val="733178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xfrm>
            <a:off x="676714" y="4459825"/>
            <a:ext cx="5413716" cy="4761384"/>
          </a:xfrm>
          <a:extLst>
            <a:ext uri="{909E8E84-426E-40dd-AFC4-6F175D3DCCD1}"/>
            <a:ext uri="{91240B29-F687-4f45-9708-019B960494DF}"/>
          </a:extLst>
        </p:spPr>
        <p:txBody>
          <a:bodyPr wrap="square" numCol="1" anchor="t" anchorCtr="0" compatLnSpc="1">
            <a:prstTxWarp prst="textNoShape">
              <a:avLst/>
            </a:prstTxWarp>
            <a:noAutofit/>
          </a:bodyPr>
          <a:lstStyle/>
          <a:p>
            <a:pPr marL="0" indent="0">
              <a:buFont typeface="Arial" charset="0"/>
              <a:buNone/>
              <a:defRPr/>
            </a:pPr>
            <a:endParaRPr lang="en-US" sz="1200" dirty="0" smtClean="0">
              <a:ea typeface="ＭＳ Ｐゴシック" charset="0"/>
            </a:endParaRPr>
          </a:p>
          <a:p>
            <a:pPr>
              <a:buFont typeface="Arial" charset="0"/>
              <a:buChar char="•"/>
              <a:defRPr/>
            </a:pPr>
            <a:endParaRPr lang="en-US" sz="1200" dirty="0">
              <a:ea typeface="ＭＳ Ｐゴシック"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Font typeface="Arial" panose="020B0604020202020204" pitchFamily="34" charset="0"/>
              <a:buChar char="•"/>
              <a:defRPr sz="1400" b="1">
                <a:solidFill>
                  <a:schemeClr val="tx1"/>
                </a:solidFill>
                <a:latin typeface="Helvetica Neue Light" pitchFamily="-84" charset="0"/>
                <a:ea typeface="MS PGothic" panose="020B0600070205080204" pitchFamily="34" charset="-128"/>
              </a:defRPr>
            </a:lvl1pPr>
            <a:lvl2pPr marL="742950" indent="-285750">
              <a:spcBef>
                <a:spcPct val="30000"/>
              </a:spcBef>
              <a:buFont typeface="Arial" panose="020B0604020202020204" pitchFamily="34" charset="0"/>
              <a:buChar char="•"/>
              <a:defRPr sz="1400" b="1">
                <a:solidFill>
                  <a:schemeClr val="tx1"/>
                </a:solidFill>
                <a:latin typeface="Helvetica Neue Light" pitchFamily="-84" charset="0"/>
                <a:ea typeface="MS PGothic" panose="020B0600070205080204" pitchFamily="34" charset="-128"/>
              </a:defRPr>
            </a:lvl2pPr>
            <a:lvl3pPr marL="1143000" indent="-228600">
              <a:spcBef>
                <a:spcPct val="30000"/>
              </a:spcBef>
              <a:defRPr sz="1200">
                <a:solidFill>
                  <a:schemeClr val="tx1"/>
                </a:solidFill>
                <a:latin typeface="Helvetica Neue Light" pitchFamily="-84" charset="0"/>
                <a:ea typeface="MS PGothic" panose="020B0600070205080204" pitchFamily="34" charset="-128"/>
              </a:defRPr>
            </a:lvl3pPr>
            <a:lvl4pPr marL="1600200" indent="-228600">
              <a:spcBef>
                <a:spcPct val="30000"/>
              </a:spcBef>
              <a:defRPr sz="1200">
                <a:solidFill>
                  <a:schemeClr val="tx1"/>
                </a:solidFill>
                <a:latin typeface="Helvetica Neue Light" pitchFamily="-84" charset="0"/>
                <a:ea typeface="MS PGothic" panose="020B0600070205080204" pitchFamily="34" charset="-128"/>
              </a:defRPr>
            </a:lvl4pPr>
            <a:lvl5pPr marL="2057400" indent="-228600">
              <a:spcBef>
                <a:spcPct val="30000"/>
              </a:spcBef>
              <a:defRPr sz="1200">
                <a:solidFill>
                  <a:schemeClr val="tx1"/>
                </a:solidFill>
                <a:latin typeface="Helvetica Neue Light" pitchFamily="-8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9pPr>
          </a:lstStyle>
          <a:p>
            <a:pPr>
              <a:spcBef>
                <a:spcPct val="0"/>
              </a:spcBef>
              <a:buFontTx/>
              <a:buNone/>
            </a:pPr>
            <a:fld id="{0E8D82A3-0A8A-4FB1-892F-7B9E7BE9709F}" type="slidenum">
              <a:rPr lang="en-US" altLang="en-US" sz="1200" b="0">
                <a:solidFill>
                  <a:prstClr val="black"/>
                </a:solidFill>
              </a:rPr>
              <a:pPr>
                <a:spcBef>
                  <a:spcPct val="0"/>
                </a:spcBef>
                <a:buFontTx/>
                <a:buNone/>
              </a:pPr>
              <a:t>19</a:t>
            </a:fld>
            <a:endParaRPr lang="en-US" altLang="en-US" sz="1200" b="0" dirty="0">
              <a:solidFill>
                <a:prstClr val="black"/>
              </a:solidFill>
            </a:endParaRPr>
          </a:p>
        </p:txBody>
      </p:sp>
    </p:spTree>
    <p:extLst>
      <p:ext uri="{BB962C8B-B14F-4D97-AF65-F5344CB8AC3E}">
        <p14:creationId xmlns:p14="http://schemas.microsoft.com/office/powerpoint/2010/main" val="3553040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2</a:t>
            </a:fld>
            <a:endParaRPr lang="en-US" dirty="0"/>
          </a:p>
        </p:txBody>
      </p:sp>
    </p:spTree>
    <p:extLst>
      <p:ext uri="{BB962C8B-B14F-4D97-AF65-F5344CB8AC3E}">
        <p14:creationId xmlns:p14="http://schemas.microsoft.com/office/powerpoint/2010/main" val="246510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038225" y="317500"/>
            <a:ext cx="4691063"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xfrm>
            <a:off x="676714" y="3990371"/>
            <a:ext cx="5413716" cy="5149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 typeface="Arial" panose="020B0604020202020204" pitchFamily="34" charset="0"/>
              <a:buNone/>
            </a:pPr>
            <a:endParaRPr lang="en-US" altLang="en-US" sz="1200" dirty="0" smtClean="0">
              <a:latin typeface="Helvetica Neue Light" pitchFamily="-84" charset="0"/>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Font typeface="Arial" panose="020B0604020202020204" pitchFamily="34" charset="0"/>
              <a:buChar char="•"/>
              <a:defRPr sz="1400" b="1">
                <a:solidFill>
                  <a:schemeClr val="tx1"/>
                </a:solidFill>
                <a:latin typeface="Helvetica Neue Light" pitchFamily="-84" charset="0"/>
                <a:ea typeface="MS PGothic" panose="020B0600070205080204" pitchFamily="34" charset="-128"/>
              </a:defRPr>
            </a:lvl1pPr>
            <a:lvl2pPr marL="742950" indent="-285750">
              <a:spcBef>
                <a:spcPct val="30000"/>
              </a:spcBef>
              <a:buFont typeface="Arial" panose="020B0604020202020204" pitchFamily="34" charset="0"/>
              <a:buChar char="•"/>
              <a:defRPr sz="1400" b="1">
                <a:solidFill>
                  <a:schemeClr val="tx1"/>
                </a:solidFill>
                <a:latin typeface="Helvetica Neue Light" pitchFamily="-84" charset="0"/>
                <a:ea typeface="MS PGothic" panose="020B0600070205080204" pitchFamily="34" charset="-128"/>
              </a:defRPr>
            </a:lvl2pPr>
            <a:lvl3pPr marL="1143000" indent="-228600">
              <a:spcBef>
                <a:spcPct val="30000"/>
              </a:spcBef>
              <a:defRPr sz="1200">
                <a:solidFill>
                  <a:schemeClr val="tx1"/>
                </a:solidFill>
                <a:latin typeface="Helvetica Neue Light" pitchFamily="-84" charset="0"/>
                <a:ea typeface="MS PGothic" panose="020B0600070205080204" pitchFamily="34" charset="-128"/>
              </a:defRPr>
            </a:lvl3pPr>
            <a:lvl4pPr marL="1600200" indent="-228600">
              <a:spcBef>
                <a:spcPct val="30000"/>
              </a:spcBef>
              <a:defRPr sz="1200">
                <a:solidFill>
                  <a:schemeClr val="tx1"/>
                </a:solidFill>
                <a:latin typeface="Helvetica Neue Light" pitchFamily="-84" charset="0"/>
                <a:ea typeface="MS PGothic" panose="020B0600070205080204" pitchFamily="34" charset="-128"/>
              </a:defRPr>
            </a:lvl4pPr>
            <a:lvl5pPr marL="2057400" indent="-228600">
              <a:spcBef>
                <a:spcPct val="30000"/>
              </a:spcBef>
              <a:defRPr sz="1200">
                <a:solidFill>
                  <a:schemeClr val="tx1"/>
                </a:solidFill>
                <a:latin typeface="Helvetica Neue Light" pitchFamily="-8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9pPr>
          </a:lstStyle>
          <a:p>
            <a:pPr>
              <a:spcBef>
                <a:spcPct val="0"/>
              </a:spcBef>
              <a:buFontTx/>
              <a:buNone/>
            </a:pPr>
            <a:fld id="{B16F0CB1-BB69-4F72-B7EC-2F6A203E6ECA}" type="slidenum">
              <a:rPr lang="en-US" altLang="en-US" sz="1200" b="0">
                <a:solidFill>
                  <a:prstClr val="black"/>
                </a:solidFill>
              </a:rPr>
              <a:pPr>
                <a:spcBef>
                  <a:spcPct val="0"/>
                </a:spcBef>
                <a:buFontTx/>
                <a:buNone/>
              </a:pPr>
              <a:t>20</a:t>
            </a:fld>
            <a:endParaRPr lang="en-US" altLang="en-US" sz="1200" b="0" dirty="0">
              <a:solidFill>
                <a:prstClr val="black"/>
              </a:solidFill>
            </a:endParaRPr>
          </a:p>
        </p:txBody>
      </p:sp>
    </p:spTree>
    <p:extLst>
      <p:ext uri="{BB962C8B-B14F-4D97-AF65-F5344CB8AC3E}">
        <p14:creationId xmlns:p14="http://schemas.microsoft.com/office/powerpoint/2010/main" val="2141821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AD86DE-0913-4B4F-BFEC-BCC60D9342D7}"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974422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p:cNvSpPr>
            <a:spLocks noGrp="1"/>
          </p:cNvSpPr>
          <p:nvPr>
            <p:ph type="body" idx="1"/>
          </p:nvPr>
        </p:nvSpPr>
        <p:spPr bwMode="auto">
          <a:xfrm>
            <a:off x="676714" y="4459825"/>
            <a:ext cx="5413716" cy="4761384"/>
          </a:xfrm>
          <a:extLst>
            <a:ext uri="{909E8E84-426E-40dd-AFC4-6F175D3DCCD1}"/>
            <a:ext uri="{91240B29-F687-4f45-9708-019B960494DF}"/>
          </a:extLst>
        </p:spPr>
        <p:txBody>
          <a:bodyPr wrap="square" numCol="1" anchor="t" anchorCtr="0" compatLnSpc="1">
            <a:prstTxWarp prst="textNoShape">
              <a:avLst/>
            </a:prstTxWarp>
            <a:noAutofit/>
          </a:bodyPr>
          <a:lstStyle/>
          <a:p>
            <a:pPr marL="0" indent="0">
              <a:buFont typeface="Arial" charset="0"/>
              <a:buNone/>
              <a:defRPr/>
            </a:pPr>
            <a:endParaRPr lang="en-US" sz="1200" dirty="0" smtClean="0">
              <a:ea typeface="ＭＳ Ｐゴシック" charset="0"/>
            </a:endParaRPr>
          </a:p>
          <a:p>
            <a:pPr>
              <a:buFont typeface="Arial" charset="0"/>
              <a:buChar char="•"/>
              <a:defRPr/>
            </a:pPr>
            <a:endParaRPr lang="en-US" sz="1200" dirty="0">
              <a:ea typeface="ＭＳ Ｐゴシック"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Font typeface="Arial" panose="020B0604020202020204" pitchFamily="34" charset="0"/>
              <a:buChar char="•"/>
              <a:defRPr sz="1400" b="1">
                <a:solidFill>
                  <a:schemeClr val="tx1"/>
                </a:solidFill>
                <a:latin typeface="Helvetica Neue Light" pitchFamily="-84" charset="0"/>
                <a:ea typeface="MS PGothic" panose="020B0600070205080204" pitchFamily="34" charset="-128"/>
              </a:defRPr>
            </a:lvl1pPr>
            <a:lvl2pPr marL="742950" indent="-285750">
              <a:spcBef>
                <a:spcPct val="30000"/>
              </a:spcBef>
              <a:buFont typeface="Arial" panose="020B0604020202020204" pitchFamily="34" charset="0"/>
              <a:buChar char="•"/>
              <a:defRPr sz="1400" b="1">
                <a:solidFill>
                  <a:schemeClr val="tx1"/>
                </a:solidFill>
                <a:latin typeface="Helvetica Neue Light" pitchFamily="-84" charset="0"/>
                <a:ea typeface="MS PGothic" panose="020B0600070205080204" pitchFamily="34" charset="-128"/>
              </a:defRPr>
            </a:lvl2pPr>
            <a:lvl3pPr marL="1143000" indent="-228600">
              <a:spcBef>
                <a:spcPct val="30000"/>
              </a:spcBef>
              <a:defRPr sz="1200">
                <a:solidFill>
                  <a:schemeClr val="tx1"/>
                </a:solidFill>
                <a:latin typeface="Helvetica Neue Light" pitchFamily="-84" charset="0"/>
                <a:ea typeface="MS PGothic" panose="020B0600070205080204" pitchFamily="34" charset="-128"/>
              </a:defRPr>
            </a:lvl3pPr>
            <a:lvl4pPr marL="1600200" indent="-228600">
              <a:spcBef>
                <a:spcPct val="30000"/>
              </a:spcBef>
              <a:defRPr sz="1200">
                <a:solidFill>
                  <a:schemeClr val="tx1"/>
                </a:solidFill>
                <a:latin typeface="Helvetica Neue Light" pitchFamily="-84" charset="0"/>
                <a:ea typeface="MS PGothic" panose="020B0600070205080204" pitchFamily="34" charset="-128"/>
              </a:defRPr>
            </a:lvl4pPr>
            <a:lvl5pPr marL="2057400" indent="-228600">
              <a:spcBef>
                <a:spcPct val="30000"/>
              </a:spcBef>
              <a:defRPr sz="1200">
                <a:solidFill>
                  <a:schemeClr val="tx1"/>
                </a:solidFill>
                <a:latin typeface="Helvetica Neue Light" pitchFamily="-8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Helvetica Neue Light" pitchFamily="-84" charset="0"/>
                <a:ea typeface="MS PGothic" panose="020B0600070205080204" pitchFamily="34" charset="-128"/>
              </a:defRPr>
            </a:lvl9pPr>
          </a:lstStyle>
          <a:p>
            <a:pPr>
              <a:spcBef>
                <a:spcPct val="0"/>
              </a:spcBef>
              <a:buFontTx/>
              <a:buNone/>
            </a:pPr>
            <a:fld id="{A33EC1D3-4C42-471F-8BB1-A4E3A1014922}" type="slidenum">
              <a:rPr lang="en-US" altLang="en-US" sz="1200" b="0">
                <a:solidFill>
                  <a:prstClr val="black"/>
                </a:solidFill>
              </a:rPr>
              <a:pPr>
                <a:spcBef>
                  <a:spcPct val="0"/>
                </a:spcBef>
                <a:buFontTx/>
                <a:buNone/>
              </a:pPr>
              <a:t>22</a:t>
            </a:fld>
            <a:endParaRPr lang="en-US" altLang="en-US" sz="1200" b="0" dirty="0">
              <a:solidFill>
                <a:prstClr val="black"/>
              </a:solidFill>
            </a:endParaRPr>
          </a:p>
        </p:txBody>
      </p:sp>
    </p:spTree>
    <p:extLst>
      <p:ext uri="{BB962C8B-B14F-4D97-AF65-F5344CB8AC3E}">
        <p14:creationId xmlns:p14="http://schemas.microsoft.com/office/powerpoint/2010/main" val="790067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23</a:t>
            </a:fld>
            <a:endParaRPr lang="en-US" dirty="0"/>
          </a:p>
        </p:txBody>
      </p:sp>
    </p:spTree>
    <p:extLst>
      <p:ext uri="{BB962C8B-B14F-4D97-AF65-F5344CB8AC3E}">
        <p14:creationId xmlns:p14="http://schemas.microsoft.com/office/powerpoint/2010/main" val="2232457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24</a:t>
            </a:fld>
            <a:endParaRPr lang="en-US" dirty="0"/>
          </a:p>
        </p:txBody>
      </p:sp>
    </p:spTree>
    <p:extLst>
      <p:ext uri="{BB962C8B-B14F-4D97-AF65-F5344CB8AC3E}">
        <p14:creationId xmlns:p14="http://schemas.microsoft.com/office/powerpoint/2010/main" val="2102784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C5FA230-7101-9845-B8BB-D66D8F3E295B}" type="slidenum">
              <a:rPr lang="en-US" smtClean="0">
                <a:solidFill>
                  <a:srgbClr val="000000"/>
                </a:solidFill>
              </a:rPr>
              <a:pPr/>
              <a:t>25</a:t>
            </a:fld>
            <a:endParaRPr lang="en-US" dirty="0">
              <a:solidFill>
                <a:srgbClr val="000000"/>
              </a:solidFill>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156851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a:t>
            </a:r>
            <a:r>
              <a:rPr lang="en-US" baseline="0" dirty="0" smtClean="0"/>
              <a:t> of this slide r</a:t>
            </a:r>
            <a:r>
              <a:rPr lang="en-US" dirty="0" smtClean="0"/>
              <a:t>e-mastered &amp; augmented by Lisa</a:t>
            </a:r>
            <a:r>
              <a:rPr lang="en-US" baseline="0" dirty="0" smtClean="0"/>
              <a:t> Duty, based on a blog by Alex Hernandez</a:t>
            </a:r>
          </a:p>
          <a:p>
            <a:endParaRPr lang="en-US" dirty="0"/>
          </a:p>
        </p:txBody>
      </p:sp>
      <p:sp>
        <p:nvSpPr>
          <p:cNvPr id="4" name="Slide Number Placeholder 3"/>
          <p:cNvSpPr>
            <a:spLocks noGrp="1"/>
          </p:cNvSpPr>
          <p:nvPr>
            <p:ph type="sldNum" sz="quarter" idx="10"/>
          </p:nvPr>
        </p:nvSpPr>
        <p:spPr/>
        <p:txBody>
          <a:bodyPr/>
          <a:lstStyle/>
          <a:p>
            <a:fld id="{EC5FA230-7101-9845-B8BB-D66D8F3E295B}" type="slidenum">
              <a:rPr lang="en-US" smtClean="0">
                <a:solidFill>
                  <a:srgbClr val="000000"/>
                </a:solidFill>
              </a:rPr>
              <a:pPr/>
              <a:t>26</a:t>
            </a:fld>
            <a:endParaRPr lang="en-US" dirty="0">
              <a:solidFill>
                <a:srgbClr val="000000"/>
              </a:solidFill>
            </a:endParaRPr>
          </a:p>
        </p:txBody>
      </p:sp>
    </p:spTree>
    <p:extLst>
      <p:ext uri="{BB962C8B-B14F-4D97-AF65-F5344CB8AC3E}">
        <p14:creationId xmlns:p14="http://schemas.microsoft.com/office/powerpoint/2010/main" val="2102961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*TLA Value Chain</a:t>
            </a:r>
          </a:p>
          <a:p>
            <a:r>
              <a:rPr lang="en-US" baseline="0" dirty="0" smtClean="0"/>
              <a:t>Discuss a few of the areas where RCS &amp; TLA are working together, for instance: Design, infrastructure, human capital, </a:t>
            </a:r>
            <a:r>
              <a:rPr lang="en-US" b="0" baseline="0" dirty="0" smtClean="0">
                <a:latin typeface="Avenir Light"/>
                <a:cs typeface="Avenir Light"/>
              </a:rPr>
              <a:t>s</a:t>
            </a:r>
            <a:r>
              <a:rPr lang="en-US" b="0" dirty="0" smtClean="0">
                <a:latin typeface="Avenir Light"/>
                <a:cs typeface="Avenir Light"/>
              </a:rPr>
              <a:t>oftware/systems challenge</a:t>
            </a:r>
            <a:endParaRPr lang="en-US" dirty="0"/>
          </a:p>
        </p:txBody>
      </p:sp>
      <p:sp>
        <p:nvSpPr>
          <p:cNvPr id="4" name="Slide Number Placeholder 3"/>
          <p:cNvSpPr>
            <a:spLocks noGrp="1"/>
          </p:cNvSpPr>
          <p:nvPr>
            <p:ph type="sldNum" sz="quarter" idx="10"/>
          </p:nvPr>
        </p:nvSpPr>
        <p:spPr/>
        <p:txBody>
          <a:bodyPr/>
          <a:lstStyle/>
          <a:p>
            <a:fld id="{EC5FA230-7101-9845-B8BB-D66D8F3E295B}" type="slidenum">
              <a:rPr lang="en-US" smtClean="0">
                <a:solidFill>
                  <a:srgbClr val="000000"/>
                </a:solidFill>
              </a:rPr>
              <a:pPr/>
              <a:t>27</a:t>
            </a:fld>
            <a:endParaRPr lang="en-US" dirty="0">
              <a:solidFill>
                <a:srgbClr val="000000"/>
              </a:solidFill>
            </a:endParaRPr>
          </a:p>
        </p:txBody>
      </p:sp>
    </p:spTree>
    <p:extLst>
      <p:ext uri="{BB962C8B-B14F-4D97-AF65-F5344CB8AC3E}">
        <p14:creationId xmlns:p14="http://schemas.microsoft.com/office/powerpoint/2010/main" val="2198173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28</a:t>
            </a:fld>
            <a:endParaRPr lang="en-US" dirty="0"/>
          </a:p>
        </p:txBody>
      </p:sp>
    </p:spTree>
    <p:extLst>
      <p:ext uri="{BB962C8B-B14F-4D97-AF65-F5344CB8AC3E}">
        <p14:creationId xmlns:p14="http://schemas.microsoft.com/office/powerpoint/2010/main" val="22395708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t>29</a:t>
            </a:fld>
            <a:endParaRPr lang="en-US" dirty="0"/>
          </a:p>
        </p:txBody>
      </p:sp>
    </p:spTree>
    <p:extLst>
      <p:ext uri="{BB962C8B-B14F-4D97-AF65-F5344CB8AC3E}">
        <p14:creationId xmlns:p14="http://schemas.microsoft.com/office/powerpoint/2010/main" val="328732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t>3</a:t>
            </a:fld>
            <a:endParaRPr lang="en-US" dirty="0"/>
          </a:p>
        </p:txBody>
      </p:sp>
    </p:spTree>
    <p:extLst>
      <p:ext uri="{BB962C8B-B14F-4D97-AF65-F5344CB8AC3E}">
        <p14:creationId xmlns:p14="http://schemas.microsoft.com/office/powerpoint/2010/main" val="26424569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913AEF-C1BB-FF40-B2A1-C13D6F13A030}"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203758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t>31</a:t>
            </a:fld>
            <a:endParaRPr lang="en-US" dirty="0"/>
          </a:p>
        </p:txBody>
      </p:sp>
    </p:spTree>
    <p:extLst>
      <p:ext uri="{BB962C8B-B14F-4D97-AF65-F5344CB8AC3E}">
        <p14:creationId xmlns:p14="http://schemas.microsoft.com/office/powerpoint/2010/main" val="27394869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7796694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t>33</a:t>
            </a:fld>
            <a:endParaRPr lang="en-US" dirty="0"/>
          </a:p>
        </p:txBody>
      </p:sp>
    </p:spTree>
    <p:extLst>
      <p:ext uri="{BB962C8B-B14F-4D97-AF65-F5344CB8AC3E}">
        <p14:creationId xmlns:p14="http://schemas.microsoft.com/office/powerpoint/2010/main" val="174068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t>34</a:t>
            </a:fld>
            <a:endParaRPr lang="en-US" dirty="0"/>
          </a:p>
        </p:txBody>
      </p:sp>
    </p:spTree>
    <p:extLst>
      <p:ext uri="{BB962C8B-B14F-4D97-AF65-F5344CB8AC3E}">
        <p14:creationId xmlns:p14="http://schemas.microsoft.com/office/powerpoint/2010/main" val="116254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CE378E-994C-4406-A326-8846C1F215CC}" type="slidenum">
              <a:rPr lang="en-US" smtClean="0"/>
              <a:t>4</a:t>
            </a:fld>
            <a:endParaRPr lang="en-US" dirty="0"/>
          </a:p>
        </p:txBody>
      </p:sp>
    </p:spTree>
    <p:extLst>
      <p:ext uri="{BB962C8B-B14F-4D97-AF65-F5344CB8AC3E}">
        <p14:creationId xmlns:p14="http://schemas.microsoft.com/office/powerpoint/2010/main" val="157743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5</a:t>
            </a:fld>
            <a:endParaRPr lang="en-US" dirty="0"/>
          </a:p>
        </p:txBody>
      </p:sp>
    </p:spTree>
    <p:extLst>
      <p:ext uri="{BB962C8B-B14F-4D97-AF65-F5344CB8AC3E}">
        <p14:creationId xmlns:p14="http://schemas.microsoft.com/office/powerpoint/2010/main" val="3437650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There has been a lot of talk about the skills gap in our state and this is an illustration of it.</a:t>
            </a:r>
          </a:p>
          <a:p>
            <a:endParaRPr lang="en-US" sz="1400" dirty="0" smtClean="0"/>
          </a:p>
          <a:p>
            <a:r>
              <a:rPr lang="en-US" sz="1400" dirty="0" smtClean="0"/>
              <a:t>Go through the numbers.</a:t>
            </a:r>
          </a:p>
          <a:p>
            <a:endParaRPr lang="en-US" sz="1400" dirty="0" smtClean="0"/>
          </a:p>
          <a:p>
            <a:r>
              <a:rPr lang="en-US" sz="1400" dirty="0" smtClean="0"/>
              <a:t>These numbers aren’t precise; they don’t include certificate programs.  But it gives you a good idea of the gap we’re experiencing.</a:t>
            </a:r>
          </a:p>
          <a:p>
            <a:endParaRPr lang="en-US" dirty="0" smtClean="0"/>
          </a:p>
        </p:txBody>
      </p:sp>
      <p:sp>
        <p:nvSpPr>
          <p:cNvPr id="4" name="Slide Number Placeholder 3"/>
          <p:cNvSpPr>
            <a:spLocks noGrp="1"/>
          </p:cNvSpPr>
          <p:nvPr>
            <p:ph type="sldNum" sz="quarter" idx="10"/>
          </p:nvPr>
        </p:nvSpPr>
        <p:spPr/>
        <p:txBody>
          <a:bodyPr/>
          <a:lstStyle/>
          <a:p>
            <a:fld id="{C67A4B81-92CE-4B4A-9739-31315C59A670}" type="slidenum">
              <a:rPr lang="en-US" smtClean="0"/>
              <a:pPr/>
              <a:t>6</a:t>
            </a:fld>
            <a:endParaRPr lang="en-US" dirty="0"/>
          </a:p>
        </p:txBody>
      </p:sp>
    </p:spTree>
    <p:extLst>
      <p:ext uri="{BB962C8B-B14F-4D97-AF65-F5344CB8AC3E}">
        <p14:creationId xmlns:p14="http://schemas.microsoft.com/office/powerpoint/2010/main" val="386083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913AEF-C1BB-FF40-B2A1-C13D6F13A030}" type="slidenum">
              <a:rPr lang="en-US" smtClean="0"/>
              <a:t>7</a:t>
            </a:fld>
            <a:endParaRPr lang="en-US" dirty="0"/>
          </a:p>
        </p:txBody>
      </p:sp>
    </p:spTree>
    <p:extLst>
      <p:ext uri="{BB962C8B-B14F-4D97-AF65-F5344CB8AC3E}">
        <p14:creationId xmlns:p14="http://schemas.microsoft.com/office/powerpoint/2010/main" val="346151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8DF364-51B0-4CE1-AF87-919C79C4B944}" type="slidenum">
              <a:rPr lang="en-US" smtClean="0"/>
              <a:pPr/>
              <a:t>8</a:t>
            </a:fld>
            <a:endParaRPr lang="en-US" dirty="0"/>
          </a:p>
        </p:txBody>
      </p:sp>
    </p:spTree>
    <p:extLst>
      <p:ext uri="{BB962C8B-B14F-4D97-AF65-F5344CB8AC3E}">
        <p14:creationId xmlns:p14="http://schemas.microsoft.com/office/powerpoint/2010/main" val="3737998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8DF364-51B0-4CE1-AF87-919C79C4B944}" type="slidenum">
              <a:rPr lang="en-US" smtClean="0"/>
              <a:pPr/>
              <a:t>9</a:t>
            </a:fld>
            <a:endParaRPr lang="en-US" dirty="0"/>
          </a:p>
        </p:txBody>
      </p:sp>
    </p:spTree>
    <p:extLst>
      <p:ext uri="{BB962C8B-B14F-4D97-AF65-F5344CB8AC3E}">
        <p14:creationId xmlns:p14="http://schemas.microsoft.com/office/powerpoint/2010/main" val="249299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573759"/>
            <a:ext cx="7772400" cy="2098928"/>
          </a:xfrm>
          <a:prstGeom prst="rect">
            <a:avLst/>
          </a:prstGeom>
        </p:spPr>
        <p:txBody>
          <a:bodyPr/>
          <a:lstStyle>
            <a:lvl1pPr algn="l">
              <a:defRPr sz="6100" b="1" i="0">
                <a:solidFill>
                  <a:schemeClr val="bg1"/>
                </a:solidFill>
                <a:latin typeface="Helvetica"/>
                <a:cs typeface="Helvetica"/>
              </a:defRPr>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685800" y="5651516"/>
            <a:ext cx="2133600" cy="365125"/>
          </a:xfrm>
          <a:prstGeom prst="rect">
            <a:avLst/>
          </a:prstGeom>
        </p:spPr>
        <p:txBody>
          <a:bodyPr/>
          <a:lstStyle>
            <a:lvl1pPr>
              <a:defRPr>
                <a:solidFill>
                  <a:schemeClr val="bg1"/>
                </a:solidFill>
                <a:latin typeface="Georgia"/>
                <a:cs typeface="Georgia"/>
              </a:defRPr>
            </a:lvl1pPr>
          </a:lstStyle>
          <a:p>
            <a:fld id="{34B739D5-5A23-DF4C-8C61-BF0121497728}" type="datetimeFigureOut">
              <a:rPr lang="en-US" smtClean="0"/>
              <a:pPr/>
              <a:t>9/29/2014</a:t>
            </a:fld>
            <a:endParaRPr lang="en-US" dirty="0"/>
          </a:p>
        </p:txBody>
      </p:sp>
      <p:sp>
        <p:nvSpPr>
          <p:cNvPr id="9" name="Subtitle 2"/>
          <p:cNvSpPr>
            <a:spLocks noGrp="1"/>
          </p:cNvSpPr>
          <p:nvPr>
            <p:ph type="subTitle" idx="1"/>
          </p:nvPr>
        </p:nvSpPr>
        <p:spPr>
          <a:xfrm>
            <a:off x="685800" y="5184800"/>
            <a:ext cx="3566326" cy="1752600"/>
          </a:xfrm>
          <a:prstGeom prst="rect">
            <a:avLst/>
          </a:prstGeom>
        </p:spPr>
        <p:txBody>
          <a:bodyPr/>
          <a:lstStyle>
            <a:lvl1pPr marL="0" indent="0" algn="l">
              <a:lnSpc>
                <a:spcPts val="1898"/>
              </a:lnSpc>
              <a:spcBef>
                <a:spcPts val="0"/>
              </a:spcBef>
              <a:buNone/>
              <a:defRPr sz="1800">
                <a:solidFill>
                  <a:srgbClr val="44B3C8"/>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789120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chemeClr val="bg1"/>
                </a:solidFill>
                <a:latin typeface="Gill Sans MT" panose="020B0502020104020203" pitchFamily="34" charset="0"/>
              </a:defRPr>
            </a:lvl1pPr>
          </a:lstStyle>
          <a:p>
            <a:fld id="{695255DA-0DDD-4B79-9186-39FCD83CF05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4332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46237"/>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3A1306-A250-448C-9CC2-3E419C25EC74}" type="datetime1">
              <a:rPr lang="en-US" smtClean="0">
                <a:solidFill>
                  <a:prstClr val="black"/>
                </a:solidFill>
              </a:rPr>
              <a:pPr/>
              <a:t>9/29/2014</a:t>
            </a:fld>
            <a:endParaRPr lang="en-US" dirty="0">
              <a:solidFill>
                <a:prstClr val="black"/>
              </a:solidFill>
            </a:endParaRPr>
          </a:p>
        </p:txBody>
      </p:sp>
      <p:sp>
        <p:nvSpPr>
          <p:cNvPr id="5" name="Footer Placeholder 4"/>
          <p:cNvSpPr>
            <a:spLocks noGrp="1"/>
          </p:cNvSpPr>
          <p:nvPr>
            <p:ph type="ftr" sz="quarter" idx="11"/>
          </p:nvPr>
        </p:nvSpPr>
        <p:spPr>
          <a:xfrm>
            <a:off x="3124200" y="5959475"/>
            <a:ext cx="2895600" cy="365125"/>
          </a:xfrm>
          <a:prstGeom prst="rect">
            <a:avLst/>
          </a:prstGeom>
        </p:spPr>
        <p:txBody>
          <a:bodyPr/>
          <a:lstStyle>
            <a:lvl1pPr>
              <a:defRPr sz="1400">
                <a:solidFill>
                  <a:schemeClr val="bg1">
                    <a:lumMod val="50000"/>
                  </a:schemeClr>
                </a:solidFill>
              </a:defRPr>
            </a:lvl1pPr>
          </a:lstStyle>
          <a:p>
            <a:r>
              <a:rPr lang="en-US" dirty="0" smtClean="0">
                <a:solidFill>
                  <a:prstClr val="white">
                    <a:lumMod val="50000"/>
                  </a:prstClr>
                </a:solidFill>
              </a:rPr>
              <a:t>DRAFT 22JAN14</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6B3AE28D-2291-4588-AB20-03F0133487D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2513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chemeClr val="bg1"/>
                </a:solidFill>
                <a:latin typeface="Gill Sans MT" panose="020B0502020104020203" pitchFamily="34" charset="0"/>
              </a:defRPr>
            </a:lvl1pPr>
          </a:lstStyle>
          <a:p>
            <a:fld id="{695255DA-0DDD-4B79-9186-39FCD83CF05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4100364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chemeClr val="bg1"/>
                </a:solidFill>
                <a:latin typeface="Gill Sans MT" panose="020B0502020104020203" pitchFamily="34" charset="0"/>
              </a:defRPr>
            </a:lvl1pPr>
          </a:lstStyle>
          <a:p>
            <a:fld id="{695255DA-0DDD-4B79-9186-39FCD83CF05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627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46237"/>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3A1306-A250-448C-9CC2-3E419C25EC74}" type="datetime1">
              <a:rPr lang="en-US" smtClean="0">
                <a:solidFill>
                  <a:prstClr val="black"/>
                </a:solidFill>
              </a:rPr>
              <a:pPr/>
              <a:t>9/29/2014</a:t>
            </a:fld>
            <a:endParaRPr lang="en-US" dirty="0">
              <a:solidFill>
                <a:prstClr val="black"/>
              </a:solidFill>
            </a:endParaRPr>
          </a:p>
        </p:txBody>
      </p:sp>
      <p:sp>
        <p:nvSpPr>
          <p:cNvPr id="5" name="Footer Placeholder 4"/>
          <p:cNvSpPr>
            <a:spLocks noGrp="1"/>
          </p:cNvSpPr>
          <p:nvPr>
            <p:ph type="ftr" sz="quarter" idx="11"/>
          </p:nvPr>
        </p:nvSpPr>
        <p:spPr>
          <a:xfrm>
            <a:off x="3124200" y="5959475"/>
            <a:ext cx="2895600" cy="365125"/>
          </a:xfrm>
          <a:prstGeom prst="rect">
            <a:avLst/>
          </a:prstGeom>
        </p:spPr>
        <p:txBody>
          <a:bodyPr/>
          <a:lstStyle>
            <a:lvl1pPr>
              <a:defRPr sz="1400">
                <a:solidFill>
                  <a:schemeClr val="bg1">
                    <a:lumMod val="50000"/>
                  </a:schemeClr>
                </a:solidFill>
              </a:defRPr>
            </a:lvl1pPr>
          </a:lstStyle>
          <a:p>
            <a:r>
              <a:rPr lang="en-US" dirty="0" smtClean="0">
                <a:solidFill>
                  <a:prstClr val="white">
                    <a:lumMod val="50000"/>
                  </a:prstClr>
                </a:solidFill>
              </a:rPr>
              <a:t>DRAFT 22JAN14</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6B3AE28D-2291-4588-AB20-03F0133487D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73170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rgbClr val="005E92"/>
                </a:solidFill>
                <a:latin typeface="Gill Sans MT" panose="020B0502020104020203" pitchFamily="34" charset="0"/>
              </a:defRPr>
            </a:lvl1pPr>
          </a:lstStyle>
          <a:p>
            <a:fld id="{695255DA-0DDD-4B79-9186-39FCD83CF054}" type="slidenum">
              <a:rPr lang="en-US" smtClean="0"/>
              <a:pPr/>
              <a:t>‹#›</a:t>
            </a:fld>
            <a:endParaRPr lang="en-US" dirty="0"/>
          </a:p>
        </p:txBody>
      </p:sp>
    </p:spTree>
    <p:extLst>
      <p:ext uri="{BB962C8B-B14F-4D97-AF65-F5344CB8AC3E}">
        <p14:creationId xmlns:p14="http://schemas.microsoft.com/office/powerpoint/2010/main" val="1697389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6339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67264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531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627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573759"/>
            <a:ext cx="7772400" cy="2098928"/>
          </a:xfrm>
          <a:prstGeom prst="rect">
            <a:avLst/>
          </a:prstGeom>
        </p:spPr>
        <p:txBody>
          <a:bodyPr/>
          <a:lstStyle>
            <a:lvl1pPr algn="l">
              <a:defRPr sz="6100" b="1" i="0">
                <a:solidFill>
                  <a:schemeClr val="bg1"/>
                </a:solidFill>
                <a:latin typeface="Helvetica"/>
                <a:cs typeface="Helvetica"/>
              </a:defRPr>
            </a:lvl1pPr>
          </a:lstStyle>
          <a:p>
            <a:r>
              <a:rPr lang="en-US" dirty="0" smtClean="0"/>
              <a:t>Click to edit Master title style</a:t>
            </a:r>
            <a:endParaRPr lang="en-US" dirty="0"/>
          </a:p>
        </p:txBody>
      </p:sp>
      <p:sp>
        <p:nvSpPr>
          <p:cNvPr id="8" name="Date Placeholder 3"/>
          <p:cNvSpPr>
            <a:spLocks noGrp="1"/>
          </p:cNvSpPr>
          <p:nvPr>
            <p:ph type="dt" sz="half" idx="10"/>
          </p:nvPr>
        </p:nvSpPr>
        <p:spPr>
          <a:xfrm>
            <a:off x="685800" y="5651516"/>
            <a:ext cx="2133600" cy="365125"/>
          </a:xfrm>
          <a:prstGeom prst="rect">
            <a:avLst/>
          </a:prstGeom>
        </p:spPr>
        <p:txBody>
          <a:bodyPr/>
          <a:lstStyle>
            <a:lvl1pPr>
              <a:defRPr>
                <a:solidFill>
                  <a:schemeClr val="bg1"/>
                </a:solidFill>
                <a:latin typeface="Georgia"/>
                <a:cs typeface="Georgia"/>
              </a:defRPr>
            </a:lvl1pPr>
          </a:lstStyle>
          <a:p>
            <a:fld id="{34B739D5-5A23-DF4C-8C61-BF0121497728}" type="datetimeFigureOut">
              <a:rPr lang="en-US" smtClean="0"/>
              <a:pPr/>
              <a:t>9/29/2014</a:t>
            </a:fld>
            <a:endParaRPr lang="en-US" dirty="0"/>
          </a:p>
        </p:txBody>
      </p:sp>
      <p:sp>
        <p:nvSpPr>
          <p:cNvPr id="9" name="Subtitle 2"/>
          <p:cNvSpPr>
            <a:spLocks noGrp="1"/>
          </p:cNvSpPr>
          <p:nvPr>
            <p:ph type="subTitle" idx="1"/>
          </p:nvPr>
        </p:nvSpPr>
        <p:spPr>
          <a:xfrm>
            <a:off x="685800" y="5184800"/>
            <a:ext cx="3566326" cy="1752600"/>
          </a:xfrm>
          <a:prstGeom prst="rect">
            <a:avLst/>
          </a:prstGeom>
        </p:spPr>
        <p:txBody>
          <a:bodyPr/>
          <a:lstStyle>
            <a:lvl1pPr marL="0" indent="0" algn="l">
              <a:lnSpc>
                <a:spcPts val="1898"/>
              </a:lnSpc>
              <a:spcBef>
                <a:spcPts val="0"/>
              </a:spcBef>
              <a:buNone/>
              <a:defRPr sz="1800">
                <a:solidFill>
                  <a:srgbClr val="44B3C8"/>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8896810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931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8490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8913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3549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2564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79929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BC4AAB-39F9-4533-8AAA-FBB461DACAAD}" type="datetimeFigureOut">
              <a:rPr lang="en-US" smtClean="0">
                <a:solidFill>
                  <a:prstClr val="black">
                    <a:tint val="75000"/>
                  </a:prstClr>
                </a:solidFill>
              </a:rPr>
              <a:pPr/>
              <a:t>9/29/2014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2BBFF69-0A60-49D9-B203-23A4685F65E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387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4797022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17938760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615123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9"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8632109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54063596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8032311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75064609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5597785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rgbClr val="005E92"/>
                </a:solidFill>
                <a:latin typeface="Gill Sans MT" panose="020B0502020104020203" pitchFamily="34" charset="0"/>
              </a:defRPr>
            </a:lvl1pPr>
          </a:lstStyle>
          <a:p>
            <a:fld id="{695255DA-0DDD-4B79-9186-39FCD83CF054}" type="slidenum">
              <a:rPr lang="en-US" smtClean="0"/>
              <a:pPr/>
              <a:t>‹#›</a:t>
            </a:fld>
            <a:endParaRPr lang="en-US" dirty="0"/>
          </a:p>
        </p:txBody>
      </p:sp>
    </p:spTree>
    <p:extLst>
      <p:ext uri="{BB962C8B-B14F-4D97-AF65-F5344CB8AC3E}">
        <p14:creationId xmlns:p14="http://schemas.microsoft.com/office/powerpoint/2010/main" val="38948800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4" name="Picture 1" descr="iStock_000018707510XLar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p:cNvSpPr txBox="1">
            <a:spLocks noChangeArrowheads="1"/>
          </p:cNvSpPr>
          <p:nvPr userDrawn="1"/>
        </p:nvSpPr>
        <p:spPr bwMode="auto">
          <a:xfrm>
            <a:off x="8402638" y="6443663"/>
            <a:ext cx="347662" cy="3397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400" eaLnBrk="1" hangingPunct="1">
              <a:defRPr/>
            </a:pPr>
            <a:fld id="{A689620F-0D37-4E23-90B6-8FCC748C19A8}" type="slidenum">
              <a:rPr lang="en-US" altLang="en-US" sz="800" smtClean="0">
                <a:solidFill>
                  <a:srgbClr val="7F7F7F"/>
                </a:solidFill>
                <a:latin typeface="Helvetica Neue Light" pitchFamily="-84" charset="0"/>
              </a:rPr>
              <a:pPr algn="r" defTabSz="914400" eaLnBrk="1" hangingPunct="1">
                <a:defRPr/>
              </a:pPr>
              <a:t>‹#›</a:t>
            </a:fld>
            <a:endParaRPr lang="en-US" altLang="en-US" sz="800" dirty="0" smtClean="0">
              <a:solidFill>
                <a:srgbClr val="7F7F7F"/>
              </a:solidFill>
              <a:latin typeface="Helvetica Neue Light" pitchFamily="-84" charset="0"/>
            </a:endParaRPr>
          </a:p>
          <a:p>
            <a:pPr algn="r" defTabSz="914400" eaLnBrk="1" hangingPunct="1">
              <a:defRPr/>
            </a:pPr>
            <a:endParaRPr lang="en-US" altLang="en-US" sz="800" dirty="0" smtClean="0">
              <a:solidFill>
                <a:srgbClr val="7F7F7F"/>
              </a:solidFill>
              <a:latin typeface="Helvetica Neue Light" pitchFamily="-84" charset="0"/>
            </a:endParaRPr>
          </a:p>
        </p:txBody>
      </p:sp>
      <p:pic>
        <p:nvPicPr>
          <p:cNvPr id="6" name="Picture 4" descr="innovationGen-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00" y="-50800"/>
            <a:ext cx="27178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875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Helvetica Neue Light" pitchFamily="-84" charset="0"/>
              </a:defRPr>
            </a:lvl1pPr>
          </a:lstStyle>
          <a:p>
            <a:pPr>
              <a:defRPr/>
            </a:pPr>
            <a:fld id="{945117BF-728B-467E-86C1-0AB8495ED66B}" type="datetimeFigureOut">
              <a:rPr lang="en-US" altLang="en-US">
                <a:solidFill>
                  <a:prstClr val="black">
                    <a:tint val="75000"/>
                  </a:prstClr>
                </a:solidFill>
              </a:rPr>
              <a:pPr>
                <a:defRPr/>
              </a:pPr>
              <a:t>9/29/2014</a:t>
            </a:fld>
            <a:endParaRPr lang="en-US" altLang="en-US" dirty="0">
              <a:solidFill>
                <a:prstClr val="black">
                  <a:tint val="75000"/>
                </a:prstClr>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Helvetica Neue Light"/>
                <a:ea typeface="ＭＳ Ｐゴシック" charset="0"/>
                <a:cs typeface="ＭＳ Ｐゴシック" charset="0"/>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a:xfrm>
            <a:off x="8343900" y="6173788"/>
            <a:ext cx="342900" cy="2413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Helvetica Neue Light" pitchFamily="-84" charset="0"/>
              </a:defRPr>
            </a:lvl1pPr>
          </a:lstStyle>
          <a:p>
            <a:pPr>
              <a:defRPr/>
            </a:pPr>
            <a:fld id="{130760A0-0A6E-4F9E-9061-A367457E7454}" type="slidenum">
              <a:rPr lang="en-US" altLang="en-US">
                <a:solidFill>
                  <a:prstClr val="black">
                    <a:tint val="75000"/>
                  </a:prstClr>
                </a:solidFill>
              </a:rPr>
              <a:pPr>
                <a:def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1436016253"/>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DBBC4AAB-39F9-4533-8AAA-FBB461DACAAD}" type="datetimeFigureOut">
              <a:rPr lang="en-US" smtClean="0"/>
              <a:pPr/>
              <a:t>9/29/2014</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solidFill>
                <a:srgbClr val="FFF39D"/>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2BBFF69-0A60-49D9-B203-23A4685F65E6}" type="slidenum">
              <a:rPr lang="en-US" smtClean="0">
                <a:solidFill>
                  <a:srgbClr val="FFF39D"/>
                </a:solidFill>
              </a:rPr>
              <a:pPr/>
              <a:t>‹#›</a:t>
            </a:fld>
            <a:endParaRPr lang="en-US" dirty="0">
              <a:solidFill>
                <a:srgbClr val="FFF39D"/>
              </a:solidFill>
            </a:endParaRPr>
          </a:p>
        </p:txBody>
      </p:sp>
    </p:spTree>
    <p:extLst>
      <p:ext uri="{BB962C8B-B14F-4D97-AF65-F5344CB8AC3E}">
        <p14:creationId xmlns:p14="http://schemas.microsoft.com/office/powerpoint/2010/main" val="88036211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5" name="Footer Placeholder 4"/>
          <p:cNvSpPr>
            <a:spLocks noGrp="1"/>
          </p:cNvSpPr>
          <p:nvPr>
            <p:ph type="ftr" sz="quarter" idx="11"/>
          </p:nvPr>
        </p:nvSpPr>
        <p:spPr/>
        <p:txBody>
          <a:bodyPr/>
          <a:lstStyle/>
          <a:p>
            <a:endParaRPr lang="en-US" dirty="0">
              <a:solidFill>
                <a:srgbClr val="993D00"/>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2BBFF69-0A60-49D9-B203-23A4685F65E6}"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68528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2BBFF69-0A60-49D9-B203-23A4685F65E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solidFill>
                <a:srgbClr val="993D00"/>
              </a:solidFill>
            </a:endParaRPr>
          </a:p>
        </p:txBody>
      </p:sp>
    </p:spTree>
    <p:extLst>
      <p:ext uri="{BB962C8B-B14F-4D97-AF65-F5344CB8AC3E}">
        <p14:creationId xmlns:p14="http://schemas.microsoft.com/office/powerpoint/2010/main" val="3517531887"/>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10" name="Slide Number Placeholder 9"/>
          <p:cNvSpPr>
            <a:spLocks noGrp="1"/>
          </p:cNvSpPr>
          <p:nvPr>
            <p:ph type="sldNum" sz="quarter" idx="16"/>
          </p:nvPr>
        </p:nvSpPr>
        <p:spPr/>
        <p:txBody>
          <a:bodyPr rtlCol="0"/>
          <a:lstStyle/>
          <a:p>
            <a:fld id="{82BBFF69-0A60-49D9-B203-23A4685F65E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solidFill>
                <a:srgbClr val="993D00"/>
              </a:solidFill>
            </a:endParaRPr>
          </a:p>
        </p:txBody>
      </p:sp>
    </p:spTree>
    <p:extLst>
      <p:ext uri="{BB962C8B-B14F-4D97-AF65-F5344CB8AC3E}">
        <p14:creationId xmlns:p14="http://schemas.microsoft.com/office/powerpoint/2010/main" val="3850205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8962365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12" name="Slide Number Placeholder 11"/>
          <p:cNvSpPr>
            <a:spLocks noGrp="1"/>
          </p:cNvSpPr>
          <p:nvPr>
            <p:ph type="sldNum" sz="quarter" idx="16"/>
          </p:nvPr>
        </p:nvSpPr>
        <p:spPr/>
        <p:txBody>
          <a:bodyPr rtlCol="0"/>
          <a:lstStyle/>
          <a:p>
            <a:fld id="{82BBFF69-0A60-49D9-B203-23A4685F65E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solidFill>
                <a:srgbClr val="993D00"/>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874392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4" name="Footer Placeholder 3"/>
          <p:cNvSpPr>
            <a:spLocks noGrp="1"/>
          </p:cNvSpPr>
          <p:nvPr>
            <p:ph type="ftr" sz="quarter" idx="11"/>
          </p:nvPr>
        </p:nvSpPr>
        <p:spPr/>
        <p:txBody>
          <a:bodyPr/>
          <a:lstStyle/>
          <a:p>
            <a:endParaRPr lang="en-US" dirty="0">
              <a:solidFill>
                <a:srgbClr val="993D00"/>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2BBFF69-0A60-49D9-B203-23A4685F65E6}" type="slidenum">
              <a:rPr lang="en-US" smtClean="0"/>
              <a:pPr/>
              <a:t>‹#›</a:t>
            </a:fld>
            <a:endParaRPr lang="en-US" dirty="0"/>
          </a:p>
        </p:txBody>
      </p:sp>
    </p:spTree>
    <p:extLst>
      <p:ext uri="{BB962C8B-B14F-4D97-AF65-F5344CB8AC3E}">
        <p14:creationId xmlns:p14="http://schemas.microsoft.com/office/powerpoint/2010/main" val="1009994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3" name="Footer Placeholder 2"/>
          <p:cNvSpPr>
            <a:spLocks noGrp="1"/>
          </p:cNvSpPr>
          <p:nvPr>
            <p:ph type="ftr" sz="quarter" idx="11"/>
          </p:nvPr>
        </p:nvSpPr>
        <p:spPr/>
        <p:txBody>
          <a:bodyPr/>
          <a:lstStyle/>
          <a:p>
            <a:endParaRPr lang="en-US" dirty="0">
              <a:solidFill>
                <a:srgbClr val="993D00"/>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2BBFF69-0A60-49D9-B203-23A4685F65E6}" type="slidenum">
              <a:rPr lang="en-US" smtClean="0">
                <a:solidFill>
                  <a:srgbClr val="993D00"/>
                </a:solidFill>
              </a:rPr>
              <a:pPr/>
              <a:t>‹#›</a:t>
            </a:fld>
            <a:endParaRPr lang="en-US" dirty="0">
              <a:solidFill>
                <a:srgbClr val="993D00"/>
              </a:solidFill>
            </a:endParaRPr>
          </a:p>
        </p:txBody>
      </p:sp>
    </p:spTree>
    <p:extLst>
      <p:ext uri="{BB962C8B-B14F-4D97-AF65-F5344CB8AC3E}">
        <p14:creationId xmlns:p14="http://schemas.microsoft.com/office/powerpoint/2010/main" val="3776164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6" name="Footer Placeholder 5"/>
          <p:cNvSpPr>
            <a:spLocks noGrp="1"/>
          </p:cNvSpPr>
          <p:nvPr>
            <p:ph type="ftr" sz="quarter" idx="11"/>
          </p:nvPr>
        </p:nvSpPr>
        <p:spPr/>
        <p:txBody>
          <a:bodyPr/>
          <a:lstStyle/>
          <a:p>
            <a:endParaRPr lang="en-US" dirty="0">
              <a:solidFill>
                <a:srgbClr val="993D00"/>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2BBFF69-0A60-49D9-B203-23A4685F65E6}"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45795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2BBFF69-0A60-49D9-B203-23A4685F65E6}"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solidFill>
                <a:srgbClr val="993D00"/>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extLst>
      <p:ext uri="{BB962C8B-B14F-4D97-AF65-F5344CB8AC3E}">
        <p14:creationId xmlns:p14="http://schemas.microsoft.com/office/powerpoint/2010/main" val="2580311633"/>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5" name="Footer Placeholder 4"/>
          <p:cNvSpPr>
            <a:spLocks noGrp="1"/>
          </p:cNvSpPr>
          <p:nvPr>
            <p:ph type="ftr" sz="quarter" idx="11"/>
          </p:nvPr>
        </p:nvSpPr>
        <p:spPr/>
        <p:txBody>
          <a:bodyPr/>
          <a:lstStyle/>
          <a:p>
            <a:endParaRPr lang="en-US" dirty="0">
              <a:solidFill>
                <a:srgbClr val="993D00"/>
              </a:solidFill>
            </a:endParaRPr>
          </a:p>
        </p:txBody>
      </p:sp>
      <p:sp>
        <p:nvSpPr>
          <p:cNvPr id="6" name="Slide Number Placeholder 5"/>
          <p:cNvSpPr>
            <a:spLocks noGrp="1"/>
          </p:cNvSpPr>
          <p:nvPr>
            <p:ph type="sldNum" sz="quarter" idx="12"/>
          </p:nvPr>
        </p:nvSpPr>
        <p:spPr/>
        <p:txBody>
          <a:bodyPr/>
          <a:lstStyle/>
          <a:p>
            <a:fld id="{82BBFF69-0A60-49D9-B203-23A4685F65E6}" type="slidenum">
              <a:rPr lang="en-US" smtClean="0"/>
              <a:pPr/>
              <a:t>‹#›</a:t>
            </a:fld>
            <a:endParaRPr lang="en-US" dirty="0"/>
          </a:p>
        </p:txBody>
      </p:sp>
    </p:spTree>
    <p:extLst>
      <p:ext uri="{BB962C8B-B14F-4D97-AF65-F5344CB8AC3E}">
        <p14:creationId xmlns:p14="http://schemas.microsoft.com/office/powerpoint/2010/main" val="19914718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DBBC4AAB-39F9-4533-8AAA-FBB461DACAAD}" type="datetimeFigureOut">
              <a:rPr lang="en-US" smtClean="0">
                <a:solidFill>
                  <a:srgbClr val="993D00"/>
                </a:solidFill>
              </a:rPr>
              <a:pPr/>
              <a:t>9/29/2014</a:t>
            </a:fld>
            <a:endParaRPr lang="en-US" dirty="0">
              <a:solidFill>
                <a:srgbClr val="993D00"/>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US" dirty="0">
              <a:solidFill>
                <a:srgbClr val="993D00"/>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82BBFF69-0A60-49D9-B203-23A4685F65E6}" type="slidenum">
              <a:rPr lang="en-US" smtClean="0"/>
              <a:pPr/>
              <a:t>‹#›</a:t>
            </a:fld>
            <a:endParaRPr lang="en-US" dirty="0"/>
          </a:p>
        </p:txBody>
      </p:sp>
    </p:spTree>
    <p:extLst>
      <p:ext uri="{BB962C8B-B14F-4D97-AF65-F5344CB8AC3E}">
        <p14:creationId xmlns:p14="http://schemas.microsoft.com/office/powerpoint/2010/main" val="368315149"/>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29949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pic>
        <p:nvPicPr>
          <p:cNvPr id="4" name="Picture 1" descr="iStock_000018707510XLar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p:cNvSpPr txBox="1">
            <a:spLocks noChangeArrowheads="1"/>
          </p:cNvSpPr>
          <p:nvPr userDrawn="1"/>
        </p:nvSpPr>
        <p:spPr bwMode="auto">
          <a:xfrm>
            <a:off x="8402638" y="6443663"/>
            <a:ext cx="347662" cy="3397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400" eaLnBrk="1" hangingPunct="1">
              <a:defRPr/>
            </a:pPr>
            <a:fld id="{A689620F-0D37-4E23-90B6-8FCC748C19A8}" type="slidenum">
              <a:rPr lang="en-US" altLang="en-US" sz="800" smtClean="0">
                <a:solidFill>
                  <a:srgbClr val="7F7F7F"/>
                </a:solidFill>
                <a:latin typeface="Helvetica Neue Light" pitchFamily="-84" charset="0"/>
              </a:rPr>
              <a:pPr algn="r" defTabSz="914400" eaLnBrk="1" hangingPunct="1">
                <a:defRPr/>
              </a:pPr>
              <a:t>‹#›</a:t>
            </a:fld>
            <a:endParaRPr lang="en-US" altLang="en-US" sz="800" dirty="0" smtClean="0">
              <a:solidFill>
                <a:srgbClr val="7F7F7F"/>
              </a:solidFill>
              <a:latin typeface="Helvetica Neue Light" pitchFamily="-84" charset="0"/>
            </a:endParaRPr>
          </a:p>
          <a:p>
            <a:pPr algn="r" defTabSz="914400" eaLnBrk="1" hangingPunct="1">
              <a:defRPr/>
            </a:pPr>
            <a:endParaRPr lang="en-US" altLang="en-US" sz="800" dirty="0" smtClean="0">
              <a:solidFill>
                <a:srgbClr val="7F7F7F"/>
              </a:solidFill>
              <a:latin typeface="Helvetica Neue Light" pitchFamily="-84" charset="0"/>
            </a:endParaRPr>
          </a:p>
        </p:txBody>
      </p:sp>
      <p:pic>
        <p:nvPicPr>
          <p:cNvPr id="6" name="Picture 4" descr="innovationGen-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00" y="-50800"/>
            <a:ext cx="27178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875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Helvetica Neue Light" pitchFamily="-84" charset="0"/>
              </a:defRPr>
            </a:lvl1pPr>
          </a:lstStyle>
          <a:p>
            <a:pPr>
              <a:defRPr/>
            </a:pPr>
            <a:fld id="{945117BF-728B-467E-86C1-0AB8495ED66B}" type="datetimeFigureOut">
              <a:rPr lang="en-US" altLang="en-US">
                <a:solidFill>
                  <a:srgbClr val="993D00"/>
                </a:solidFill>
              </a:rPr>
              <a:pPr>
                <a:defRPr/>
              </a:pPr>
              <a:t>9/29/2014</a:t>
            </a:fld>
            <a:endParaRPr lang="en-US" altLang="en-US" dirty="0">
              <a:solidFill>
                <a:srgbClr val="993D00"/>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Helvetica Neue Light"/>
                <a:ea typeface="ＭＳ Ｐゴシック" charset="0"/>
                <a:cs typeface="ＭＳ Ｐゴシック" charset="0"/>
              </a:defRPr>
            </a:lvl1pPr>
          </a:lstStyle>
          <a:p>
            <a:pPr>
              <a:defRPr/>
            </a:pPr>
            <a:endParaRPr lang="en-US" dirty="0">
              <a:solidFill>
                <a:srgbClr val="993D00"/>
              </a:solidFill>
            </a:endParaRPr>
          </a:p>
        </p:txBody>
      </p:sp>
      <p:sp>
        <p:nvSpPr>
          <p:cNvPr id="9" name="Slide Number Placeholder 5"/>
          <p:cNvSpPr>
            <a:spLocks noGrp="1"/>
          </p:cNvSpPr>
          <p:nvPr>
            <p:ph type="sldNum" sz="quarter" idx="12"/>
          </p:nvPr>
        </p:nvSpPr>
        <p:spPr>
          <a:xfrm>
            <a:off x="8343900" y="6173788"/>
            <a:ext cx="342900" cy="2413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Helvetica Neue Light" pitchFamily="-84" charset="0"/>
              </a:defRPr>
            </a:lvl1pPr>
          </a:lstStyle>
          <a:p>
            <a:pPr>
              <a:defRPr/>
            </a:pPr>
            <a:fld id="{130760A0-0A6E-4F9E-9061-A367457E7454}" type="slidenum">
              <a:rPr lang="en-US" altLang="en-US"/>
              <a:pPr>
                <a:defRPr/>
              </a:pPr>
              <a:t>‹#›</a:t>
            </a:fld>
            <a:endParaRPr lang="en-US" altLang="en-US" dirty="0"/>
          </a:p>
        </p:txBody>
      </p:sp>
    </p:spTree>
    <p:extLst>
      <p:ext uri="{BB962C8B-B14F-4D97-AF65-F5344CB8AC3E}">
        <p14:creationId xmlns:p14="http://schemas.microsoft.com/office/powerpoint/2010/main" val="33326962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pic>
        <p:nvPicPr>
          <p:cNvPr id="4" name="Picture 1" descr="iStock_000018707510XLar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p:cNvSpPr txBox="1">
            <a:spLocks noChangeArrowheads="1"/>
          </p:cNvSpPr>
          <p:nvPr userDrawn="1"/>
        </p:nvSpPr>
        <p:spPr bwMode="auto">
          <a:xfrm>
            <a:off x="8402638" y="6443663"/>
            <a:ext cx="347662" cy="3397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400" eaLnBrk="1" hangingPunct="1">
              <a:defRPr/>
            </a:pPr>
            <a:fld id="{A689620F-0D37-4E23-90B6-8FCC748C19A8}" type="slidenum">
              <a:rPr lang="en-US" altLang="en-US" sz="800" smtClean="0">
                <a:solidFill>
                  <a:srgbClr val="7F7F7F"/>
                </a:solidFill>
                <a:latin typeface="Helvetica Neue Light" pitchFamily="-84" charset="0"/>
              </a:rPr>
              <a:pPr algn="r" defTabSz="914400" eaLnBrk="1" hangingPunct="1">
                <a:defRPr/>
              </a:pPr>
              <a:t>‹#›</a:t>
            </a:fld>
            <a:endParaRPr lang="en-US" altLang="en-US" sz="800" dirty="0" smtClean="0">
              <a:solidFill>
                <a:srgbClr val="7F7F7F"/>
              </a:solidFill>
              <a:latin typeface="Helvetica Neue Light" pitchFamily="-84" charset="0"/>
            </a:endParaRPr>
          </a:p>
          <a:p>
            <a:pPr algn="r" defTabSz="914400" eaLnBrk="1" hangingPunct="1">
              <a:defRPr/>
            </a:pPr>
            <a:endParaRPr lang="en-US" altLang="en-US" sz="800" dirty="0" smtClean="0">
              <a:solidFill>
                <a:srgbClr val="7F7F7F"/>
              </a:solidFill>
              <a:latin typeface="Helvetica Neue Light" pitchFamily="-84" charset="0"/>
            </a:endParaRPr>
          </a:p>
        </p:txBody>
      </p:sp>
      <p:pic>
        <p:nvPicPr>
          <p:cNvPr id="6" name="Picture 4" descr="innovationGen-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00" y="-50800"/>
            <a:ext cx="27178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875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Helvetica Neue Light" pitchFamily="-84" charset="0"/>
              </a:defRPr>
            </a:lvl1pPr>
          </a:lstStyle>
          <a:p>
            <a:pPr>
              <a:defRPr/>
            </a:pPr>
            <a:fld id="{945117BF-728B-467E-86C1-0AB8495ED66B}" type="datetimeFigureOut">
              <a:rPr lang="en-US" altLang="en-US">
                <a:solidFill>
                  <a:srgbClr val="993D00"/>
                </a:solidFill>
              </a:rPr>
              <a:pPr>
                <a:defRPr/>
              </a:pPr>
              <a:t>9/29/2014</a:t>
            </a:fld>
            <a:endParaRPr lang="en-US" altLang="en-US" dirty="0">
              <a:solidFill>
                <a:srgbClr val="993D00"/>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Helvetica Neue Light"/>
                <a:ea typeface="ＭＳ Ｐゴシック" charset="0"/>
                <a:cs typeface="ＭＳ Ｐゴシック" charset="0"/>
              </a:defRPr>
            </a:lvl1pPr>
          </a:lstStyle>
          <a:p>
            <a:pPr>
              <a:defRPr/>
            </a:pPr>
            <a:endParaRPr lang="en-US" dirty="0">
              <a:solidFill>
                <a:srgbClr val="993D00"/>
              </a:solidFill>
            </a:endParaRPr>
          </a:p>
        </p:txBody>
      </p:sp>
      <p:sp>
        <p:nvSpPr>
          <p:cNvPr id="9" name="Slide Number Placeholder 5"/>
          <p:cNvSpPr>
            <a:spLocks noGrp="1"/>
          </p:cNvSpPr>
          <p:nvPr>
            <p:ph type="sldNum" sz="quarter" idx="12"/>
          </p:nvPr>
        </p:nvSpPr>
        <p:spPr>
          <a:xfrm>
            <a:off x="8343900" y="6173788"/>
            <a:ext cx="342900" cy="2413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Helvetica Neue Light" pitchFamily="-84" charset="0"/>
              </a:defRPr>
            </a:lvl1pPr>
          </a:lstStyle>
          <a:p>
            <a:pPr>
              <a:defRPr/>
            </a:pPr>
            <a:fld id="{130760A0-0A6E-4F9E-9061-A367457E7454}" type="slidenum">
              <a:rPr lang="en-US" altLang="en-US"/>
              <a:pPr>
                <a:defRPr/>
              </a:pPr>
              <a:t>‹#›</a:t>
            </a:fld>
            <a:endParaRPr lang="en-US" altLang="en-US" dirty="0"/>
          </a:p>
        </p:txBody>
      </p:sp>
    </p:spTree>
    <p:extLst>
      <p:ext uri="{BB962C8B-B14F-4D97-AF65-F5344CB8AC3E}">
        <p14:creationId xmlns:p14="http://schemas.microsoft.com/office/powerpoint/2010/main" val="10096699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29804088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pic>
        <p:nvPicPr>
          <p:cNvPr id="4" name="Picture 1" descr="iStock_000018707510XLar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p:cNvSpPr txBox="1">
            <a:spLocks noChangeArrowheads="1"/>
          </p:cNvSpPr>
          <p:nvPr userDrawn="1"/>
        </p:nvSpPr>
        <p:spPr bwMode="auto">
          <a:xfrm>
            <a:off x="8402638" y="6443663"/>
            <a:ext cx="347662" cy="3397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400" eaLnBrk="1" hangingPunct="1">
              <a:defRPr/>
            </a:pPr>
            <a:fld id="{A689620F-0D37-4E23-90B6-8FCC748C19A8}" type="slidenum">
              <a:rPr lang="en-US" altLang="en-US" sz="800" smtClean="0">
                <a:solidFill>
                  <a:srgbClr val="7F7F7F"/>
                </a:solidFill>
                <a:latin typeface="Helvetica Neue Light" pitchFamily="-84" charset="0"/>
              </a:rPr>
              <a:pPr algn="r" defTabSz="914400" eaLnBrk="1" hangingPunct="1">
                <a:defRPr/>
              </a:pPr>
              <a:t>‹#›</a:t>
            </a:fld>
            <a:endParaRPr lang="en-US" altLang="en-US" sz="800" dirty="0" smtClean="0">
              <a:solidFill>
                <a:srgbClr val="7F7F7F"/>
              </a:solidFill>
              <a:latin typeface="Helvetica Neue Light" pitchFamily="-84" charset="0"/>
            </a:endParaRPr>
          </a:p>
          <a:p>
            <a:pPr algn="r" defTabSz="914400" eaLnBrk="1" hangingPunct="1">
              <a:defRPr/>
            </a:pPr>
            <a:endParaRPr lang="en-US" altLang="en-US" sz="800" dirty="0" smtClean="0">
              <a:solidFill>
                <a:srgbClr val="7F7F7F"/>
              </a:solidFill>
              <a:latin typeface="Helvetica Neue Light" pitchFamily="-84" charset="0"/>
            </a:endParaRPr>
          </a:p>
        </p:txBody>
      </p:sp>
      <p:pic>
        <p:nvPicPr>
          <p:cNvPr id="6" name="Picture 4" descr="innovationGen-Log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7800" y="-50800"/>
            <a:ext cx="27178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5875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Helvetica Neue Light" pitchFamily="-84" charset="0"/>
              </a:defRPr>
            </a:lvl1pPr>
          </a:lstStyle>
          <a:p>
            <a:pPr>
              <a:defRPr/>
            </a:pPr>
            <a:fld id="{945117BF-728B-467E-86C1-0AB8495ED66B}" type="datetimeFigureOut">
              <a:rPr lang="en-US" altLang="en-US">
                <a:solidFill>
                  <a:srgbClr val="993D00"/>
                </a:solidFill>
              </a:rPr>
              <a:pPr>
                <a:defRPr/>
              </a:pPr>
              <a:t>9/29/2014</a:t>
            </a:fld>
            <a:endParaRPr lang="en-US" altLang="en-US" dirty="0">
              <a:solidFill>
                <a:srgbClr val="993D00"/>
              </a:solidFill>
            </a:endParaRPr>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Helvetica Neue Light"/>
                <a:ea typeface="ＭＳ Ｐゴシック" charset="0"/>
                <a:cs typeface="ＭＳ Ｐゴシック" charset="0"/>
              </a:defRPr>
            </a:lvl1pPr>
          </a:lstStyle>
          <a:p>
            <a:pPr>
              <a:defRPr/>
            </a:pPr>
            <a:endParaRPr lang="en-US" dirty="0">
              <a:solidFill>
                <a:srgbClr val="993D00"/>
              </a:solidFill>
            </a:endParaRPr>
          </a:p>
        </p:txBody>
      </p:sp>
      <p:sp>
        <p:nvSpPr>
          <p:cNvPr id="9" name="Slide Number Placeholder 5"/>
          <p:cNvSpPr>
            <a:spLocks noGrp="1"/>
          </p:cNvSpPr>
          <p:nvPr>
            <p:ph type="sldNum" sz="quarter" idx="12"/>
          </p:nvPr>
        </p:nvSpPr>
        <p:spPr>
          <a:xfrm>
            <a:off x="8343900" y="6173788"/>
            <a:ext cx="342900" cy="241300"/>
          </a:xfrm>
          <a:prstGeom prst="rect">
            <a:avLst/>
          </a:prstGeom>
        </p:spPr>
        <p:txBody>
          <a:bodyPr vert="horz" wrap="square" lIns="91440" tIns="45720" rIns="91440" bIns="45720" numCol="1" anchor="t" anchorCtr="0" compatLnSpc="1">
            <a:prstTxWarp prst="textNoShape">
              <a:avLst/>
            </a:prstTxWarp>
          </a:bodyPr>
          <a:lstStyle>
            <a:lvl1pPr eaLnBrk="1" hangingPunct="1">
              <a:defRPr smtClean="0">
                <a:latin typeface="Helvetica Neue Light" pitchFamily="-84" charset="0"/>
              </a:defRPr>
            </a:lvl1pPr>
          </a:lstStyle>
          <a:p>
            <a:pPr>
              <a:defRPr/>
            </a:pPr>
            <a:fld id="{130760A0-0A6E-4F9E-9061-A367457E7454}" type="slidenum">
              <a:rPr lang="en-US" altLang="en-US"/>
              <a:pPr>
                <a:defRPr/>
              </a:pPr>
              <a:t>‹#›</a:t>
            </a:fld>
            <a:endParaRPr lang="en-US" altLang="en-US" dirty="0"/>
          </a:p>
        </p:txBody>
      </p:sp>
    </p:spTree>
    <p:extLst>
      <p:ext uri="{BB962C8B-B14F-4D97-AF65-F5344CB8AC3E}">
        <p14:creationId xmlns:p14="http://schemas.microsoft.com/office/powerpoint/2010/main" val="1957056034"/>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377674470"/>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52921405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09077576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2211637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96053414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180618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rgbClr val="005E92"/>
                </a:solidFill>
                <a:latin typeface="Gill Sans MT" panose="020B0502020104020203" pitchFamily="34" charset="0"/>
              </a:defRPr>
            </a:lvl1pPr>
          </a:lstStyle>
          <a:p>
            <a:fld id="{695255DA-0DDD-4B79-9186-39FCD83CF054}" type="slidenum">
              <a:rPr lang="en-US" smtClean="0"/>
              <a:pPr/>
              <a:t>‹#›</a:t>
            </a:fld>
            <a:endParaRPr lang="en-US" dirty="0"/>
          </a:p>
        </p:txBody>
      </p:sp>
    </p:spTree>
    <p:extLst>
      <p:ext uri="{BB962C8B-B14F-4D97-AF65-F5344CB8AC3E}">
        <p14:creationId xmlns:p14="http://schemas.microsoft.com/office/powerpoint/2010/main" val="59836109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4"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81973881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903606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1235938423"/>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297201020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66123174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24499790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age/Thank you – no image">
    <p:spTree>
      <p:nvGrpSpPr>
        <p:cNvPr id="1" name=""/>
        <p:cNvGrpSpPr/>
        <p:nvPr/>
      </p:nvGrpSpPr>
      <p:grpSpPr>
        <a:xfrm>
          <a:off x="0" y="0"/>
          <a:ext cx="0" cy="0"/>
          <a:chOff x="0" y="0"/>
          <a:chExt cx="0" cy="0"/>
        </a:xfrm>
      </p:grpSpPr>
      <p:sp>
        <p:nvSpPr>
          <p:cNvPr id="9" name="Rectangle 8"/>
          <p:cNvSpPr/>
          <p:nvPr userDrawn="1"/>
        </p:nvSpPr>
        <p:spPr bwMode="auto">
          <a:xfrm>
            <a:off x="0" y="0"/>
            <a:ext cx="9144000" cy="4800600"/>
          </a:xfrm>
          <a:prstGeom prst="rect">
            <a:avLst/>
          </a:prstGeom>
          <a:solidFill>
            <a:srgbClr val="003E7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defTabSz="914400" eaLnBrk="0" fontAlgn="base" hangingPunct="0">
              <a:spcBef>
                <a:spcPct val="0"/>
              </a:spcBef>
              <a:spcAft>
                <a:spcPct val="0"/>
              </a:spcAft>
            </a:pPr>
            <a:endParaRPr lang="en-US" sz="1400" dirty="0" smtClean="0">
              <a:solidFill>
                <a:srgbClr val="FFFFFF"/>
              </a:solidFill>
            </a:endParaRPr>
          </a:p>
        </p:txBody>
      </p:sp>
      <p:sp>
        <p:nvSpPr>
          <p:cNvPr id="3074" name="Rectangle 2"/>
          <p:cNvSpPr>
            <a:spLocks noGrp="1" noChangeArrowheads="1"/>
          </p:cNvSpPr>
          <p:nvPr>
            <p:ph type="ctrTitle"/>
          </p:nvPr>
        </p:nvSpPr>
        <p:spPr>
          <a:xfrm>
            <a:off x="304800" y="211138"/>
            <a:ext cx="6248400" cy="1143000"/>
          </a:xfrm>
        </p:spPr>
        <p:txBody>
          <a:bodyPr/>
          <a:lstStyle>
            <a:lvl1pPr>
              <a:defRPr sz="3600">
                <a:solidFill>
                  <a:srgbClr val="FFFFFF"/>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04800" y="1473200"/>
            <a:ext cx="6248400" cy="1073150"/>
          </a:xfrm>
        </p:spPr>
        <p:txBody>
          <a:bodyPr/>
          <a:lstStyle>
            <a:lvl1pPr>
              <a:defRPr sz="3200">
                <a:solidFill>
                  <a:schemeClr val="bg1"/>
                </a:solidFill>
              </a:defRPr>
            </a:lvl1pPr>
          </a:lstStyle>
          <a:p>
            <a:r>
              <a:rPr lang="en-US" smtClean="0"/>
              <a:t>Click to edit Master subtitle style</a:t>
            </a:r>
            <a:endParaRPr lang="en-US" dirty="0"/>
          </a:p>
        </p:txBody>
      </p:sp>
      <p:sp>
        <p:nvSpPr>
          <p:cNvPr id="24" name="Text Placeholder 23"/>
          <p:cNvSpPr>
            <a:spLocks noGrp="1"/>
          </p:cNvSpPr>
          <p:nvPr>
            <p:ph type="body" sz="quarter" idx="10"/>
          </p:nvPr>
        </p:nvSpPr>
        <p:spPr>
          <a:xfrm>
            <a:off x="304800" y="2667000"/>
            <a:ext cx="6254750" cy="1143000"/>
          </a:xfrm>
        </p:spPr>
        <p:txBody>
          <a:bodyPr/>
          <a:lstStyle>
            <a:lvl1pPr>
              <a:defRPr sz="1400" b="0">
                <a:solidFill>
                  <a:srgbClr val="FFFFFF"/>
                </a:solidFill>
              </a:defRPr>
            </a:lvl1pPr>
          </a:lstStyle>
          <a:p>
            <a:pPr lvl="0"/>
            <a:r>
              <a:rPr lang="en-US" smtClean="0"/>
              <a:t>Click to edit Master text styles</a:t>
            </a:r>
          </a:p>
          <a:p>
            <a:pPr lvl="1"/>
            <a:r>
              <a:rPr lang="en-US" smtClean="0"/>
              <a:t>Second level</a:t>
            </a:r>
          </a:p>
          <a:p>
            <a:pPr lvl="2"/>
            <a:r>
              <a:rPr lang="en-US" smtClean="0"/>
              <a:t>Third level</a:t>
            </a:r>
          </a:p>
        </p:txBody>
      </p:sp>
      <p:pic>
        <p:nvPicPr>
          <p:cNvPr id="8" name="Picture 7" descr="4.png"/>
          <p:cNvPicPr>
            <a:picLocks noChangeAspect="1"/>
          </p:cNvPicPr>
          <p:nvPr userDrawn="1"/>
        </p:nvPicPr>
        <p:blipFill>
          <a:blip r:embed="rId2"/>
          <a:stretch>
            <a:fillRect/>
          </a:stretch>
        </p:blipFill>
        <p:spPr>
          <a:xfrm>
            <a:off x="304799" y="5334000"/>
            <a:ext cx="2911151" cy="990600"/>
          </a:xfrm>
          <a:prstGeom prst="rect">
            <a:avLst/>
          </a:prstGeom>
        </p:spPr>
      </p:pic>
    </p:spTree>
    <p:extLst>
      <p:ext uri="{BB962C8B-B14F-4D97-AF65-F5344CB8AC3E}">
        <p14:creationId xmlns:p14="http://schemas.microsoft.com/office/powerpoint/2010/main" val="41412222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page – with image">
    <p:spTree>
      <p:nvGrpSpPr>
        <p:cNvPr id="1" name=""/>
        <p:cNvGrpSpPr/>
        <p:nvPr/>
      </p:nvGrpSpPr>
      <p:grpSpPr>
        <a:xfrm>
          <a:off x="0" y="0"/>
          <a:ext cx="0" cy="0"/>
          <a:chOff x="0" y="0"/>
          <a:chExt cx="0" cy="0"/>
        </a:xfrm>
      </p:grpSpPr>
      <p:sp>
        <p:nvSpPr>
          <p:cNvPr id="26" name="Picture Placeholder 25"/>
          <p:cNvSpPr>
            <a:spLocks noGrp="1"/>
          </p:cNvSpPr>
          <p:nvPr>
            <p:ph type="pic" sz="quarter" idx="11"/>
          </p:nvPr>
        </p:nvSpPr>
        <p:spPr>
          <a:xfrm>
            <a:off x="0" y="0"/>
            <a:ext cx="9144000" cy="6858000"/>
          </a:xfrm>
        </p:spPr>
        <p:txBody>
          <a:bodyPr/>
          <a:lstStyle/>
          <a:p>
            <a:r>
              <a:rPr lang="en-US" dirty="0" smtClean="0"/>
              <a:t>Click icon to add picture</a:t>
            </a:r>
            <a:endParaRPr lang="en-US" dirty="0"/>
          </a:p>
        </p:txBody>
      </p:sp>
      <p:sp>
        <p:nvSpPr>
          <p:cNvPr id="30" name="Picture Placeholder 29"/>
          <p:cNvSpPr>
            <a:spLocks noGrp="1"/>
          </p:cNvSpPr>
          <p:nvPr>
            <p:ph type="pic" sz="quarter" idx="12" hasCustomPrompt="1"/>
          </p:nvPr>
        </p:nvSpPr>
        <p:spPr>
          <a:xfrm>
            <a:off x="165100" y="142158"/>
            <a:ext cx="3200400" cy="3200400"/>
          </a:xfrm>
        </p:spPr>
        <p:txBody>
          <a:bodyPr/>
          <a:lstStyle>
            <a:lvl1pPr>
              <a:defRPr sz="1800"/>
            </a:lvl1pPr>
          </a:lstStyle>
          <a:p>
            <a:endParaRPr lang="en-US" dirty="0"/>
          </a:p>
        </p:txBody>
      </p:sp>
      <p:sp>
        <p:nvSpPr>
          <p:cNvPr id="3074" name="Rectangle 2"/>
          <p:cNvSpPr>
            <a:spLocks noGrp="1" noChangeArrowheads="1"/>
          </p:cNvSpPr>
          <p:nvPr>
            <p:ph type="ctrTitle"/>
          </p:nvPr>
        </p:nvSpPr>
        <p:spPr>
          <a:xfrm>
            <a:off x="304800" y="242888"/>
            <a:ext cx="2984500" cy="791509"/>
          </a:xfrm>
        </p:spPr>
        <p:txBody>
          <a:bodyPr/>
          <a:lstStyle>
            <a:lvl1pPr>
              <a:defRPr sz="2600">
                <a:solidFill>
                  <a:srgbClr val="FFFFFF"/>
                </a:solidFill>
              </a:defRPr>
            </a:lvl1pPr>
          </a:lstStyle>
          <a:p>
            <a:r>
              <a:rPr lang="en-US" smtClean="0"/>
              <a:t>Click to edit Master title style</a:t>
            </a:r>
            <a:endParaRPr lang="en-US" dirty="0"/>
          </a:p>
        </p:txBody>
      </p:sp>
      <p:sp>
        <p:nvSpPr>
          <p:cNvPr id="25" name="Text Placeholder 24"/>
          <p:cNvSpPr>
            <a:spLocks noGrp="1"/>
          </p:cNvSpPr>
          <p:nvPr userDrawn="1">
            <p:ph type="body" sz="quarter" idx="10"/>
          </p:nvPr>
        </p:nvSpPr>
        <p:spPr>
          <a:xfrm>
            <a:off x="304800" y="1905000"/>
            <a:ext cx="2999638" cy="838200"/>
          </a:xfrm>
        </p:spPr>
        <p:txBody>
          <a:bodyPr/>
          <a:lstStyle>
            <a:lvl1pPr>
              <a:spcBef>
                <a:spcPts val="700"/>
              </a:spcBef>
              <a:defRPr sz="1400">
                <a:solidFill>
                  <a:srgbClr val="FFFFFF"/>
                </a:solidFill>
              </a:defRPr>
            </a:lvl1pPr>
          </a:lstStyle>
          <a:p>
            <a:pPr lvl="0"/>
            <a:r>
              <a:rPr lang="en-US" smtClean="0"/>
              <a:t>Click to edit Master text styles</a:t>
            </a:r>
          </a:p>
        </p:txBody>
      </p:sp>
      <p:pic>
        <p:nvPicPr>
          <p:cNvPr id="3084" name="Picture 12" descr="Interbrand_White_Logo_Title_Page"/>
          <p:cNvPicPr>
            <a:picLocks noChangeAspect="1" noChangeArrowheads="1"/>
          </p:cNvPicPr>
          <p:nvPr/>
        </p:nvPicPr>
        <p:blipFill>
          <a:blip r:embed="rId2"/>
          <a:srcRect/>
          <a:stretch>
            <a:fillRect/>
          </a:stretch>
        </p:blipFill>
        <p:spPr bwMode="auto">
          <a:xfrm>
            <a:off x="2286000" y="3114197"/>
            <a:ext cx="962474" cy="167166"/>
          </a:xfrm>
          <a:prstGeom prst="rect">
            <a:avLst/>
          </a:prstGeom>
          <a:noFill/>
        </p:spPr>
      </p:pic>
      <p:pic>
        <p:nvPicPr>
          <p:cNvPr id="3092" name="Picture 20" descr="Interbrand_Mission_02"/>
          <p:cNvPicPr>
            <a:picLocks noChangeArrowheads="1"/>
          </p:cNvPicPr>
          <p:nvPr/>
        </p:nvPicPr>
        <p:blipFill>
          <a:blip r:embed="rId3"/>
          <a:srcRect/>
          <a:stretch>
            <a:fillRect/>
          </a:stretch>
        </p:blipFill>
        <p:spPr bwMode="auto">
          <a:xfrm>
            <a:off x="304800" y="3095200"/>
            <a:ext cx="977671" cy="184896"/>
          </a:xfrm>
          <a:prstGeom prst="rect">
            <a:avLst/>
          </a:prstGeom>
          <a:noFill/>
        </p:spPr>
      </p:pic>
      <p:sp>
        <p:nvSpPr>
          <p:cNvPr id="3075" name="Rectangle 3"/>
          <p:cNvSpPr>
            <a:spLocks noGrp="1" noChangeArrowheads="1"/>
          </p:cNvSpPr>
          <p:nvPr>
            <p:ph type="subTitle" idx="1"/>
          </p:nvPr>
        </p:nvSpPr>
        <p:spPr>
          <a:xfrm>
            <a:off x="304800" y="1177779"/>
            <a:ext cx="2993288" cy="297005"/>
          </a:xfrm>
        </p:spPr>
        <p:txBody>
          <a:bodyPr/>
          <a:lstStyle>
            <a:lvl1pPr>
              <a:defRPr>
                <a:solidFill>
                  <a:srgbClr val="FFFFFF"/>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42985275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3/4 page text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255588"/>
            <a:ext cx="6384925" cy="403225"/>
          </a:xfrm>
        </p:spPr>
        <p:txBody>
          <a:bodyPr/>
          <a:lstStyle>
            <a:lvl1pPr>
              <a:defRPr>
                <a:latin typeface="Calibri"/>
                <a:cs typeface="Calibri"/>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463675"/>
            <a:ext cx="6384925" cy="4572000"/>
          </a:xfrm>
        </p:spPr>
        <p:txBody>
          <a:bodyPr/>
          <a:lstStyle>
            <a:lvl1pPr>
              <a:spcBef>
                <a:spcPts val="1000"/>
              </a:spcBef>
              <a:defRPr>
                <a:latin typeface="Calibri"/>
                <a:cs typeface="Calibri"/>
              </a:defRPr>
            </a:lvl1pPr>
            <a:lvl2pPr>
              <a:spcBef>
                <a:spcPts val="600"/>
              </a:spcBef>
              <a:defRPr>
                <a:latin typeface="Calibri"/>
                <a:cs typeface="Calibri"/>
              </a:defRPr>
            </a:lvl2pPr>
            <a:lvl3pPr>
              <a:spcBef>
                <a:spcPts val="400"/>
              </a:spcBef>
              <a:defRPr>
                <a:latin typeface="Calibri"/>
                <a:cs typeface="Calibri"/>
              </a:defRPr>
            </a:lvl3pPr>
            <a:lvl4pPr>
              <a:spcBef>
                <a:spcPts val="200"/>
              </a:spcBef>
              <a:defRPr>
                <a:latin typeface="Calibri"/>
                <a:cs typeface="Calibri"/>
              </a:defRPr>
            </a:lvl4pPr>
            <a:lvl5pPr>
              <a:spcBef>
                <a:spcPts val="100"/>
              </a:spcBef>
              <a:defRPr>
                <a:latin typeface="Calibri"/>
                <a:cs typeface="Calibri"/>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5"/>
          <p:cNvSpPr>
            <a:spLocks noGrp="1"/>
          </p:cNvSpPr>
          <p:nvPr>
            <p:ph type="ftr" sz="quarter" idx="3"/>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8" name="Slide Number Placeholder 36"/>
          <p:cNvSpPr>
            <a:spLocks noGrp="1"/>
          </p:cNvSpPr>
          <p:nvPr>
            <p:ph type="sldNum" sz="quarter" idx="4"/>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spTree>
    <p:extLst>
      <p:ext uri="{BB962C8B-B14F-4D97-AF65-F5344CB8AC3E}">
        <p14:creationId xmlns:p14="http://schemas.microsoft.com/office/powerpoint/2010/main" val="322187835"/>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Full page text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255588"/>
            <a:ext cx="8521700" cy="40322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04800" y="1463675"/>
            <a:ext cx="8521700" cy="4572000"/>
          </a:xfrm>
        </p:spPr>
        <p:txBody>
          <a:bodyPr/>
          <a:lstStyle>
            <a:lvl2pPr>
              <a:spcBef>
                <a:spcPts val="600"/>
              </a:spcBef>
              <a:defRPr/>
            </a:lvl2pPr>
            <a:lvl3pPr>
              <a:spcBef>
                <a:spcPts val="400"/>
              </a:spcBef>
              <a:defRPr/>
            </a:lvl3pPr>
            <a:lvl4pPr>
              <a:spcBef>
                <a:spcPts val="200"/>
              </a:spcBef>
              <a:defRPr/>
            </a:lvl4pPr>
            <a:lvl5pPr>
              <a:spcBef>
                <a:spcPts val="1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5"/>
          <p:cNvSpPr>
            <a:spLocks noGrp="1"/>
          </p:cNvSpPr>
          <p:nvPr>
            <p:ph type="ftr" sz="quarter" idx="3"/>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8" name="Slide Number Placeholder 36"/>
          <p:cNvSpPr>
            <a:spLocks noGrp="1"/>
          </p:cNvSpPr>
          <p:nvPr>
            <p:ph type="sldNum" sz="quarter" idx="4"/>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spTree>
    <p:extLst>
      <p:ext uri="{BB962C8B-B14F-4D97-AF65-F5344CB8AC3E}">
        <p14:creationId xmlns:p14="http://schemas.microsoft.com/office/powerpoint/2010/main" val="155397485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Divider page">
    <p:bg>
      <p:bgPr>
        <a:solidFill>
          <a:srgbClr val="5FB83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634" y="209772"/>
            <a:ext cx="8516866" cy="1072928"/>
          </a:xfrm>
        </p:spPr>
        <p:txBody>
          <a:bodyPr/>
          <a:lstStyle>
            <a:lvl1pPr algn="l">
              <a:defRPr sz="36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466850"/>
            <a:ext cx="6388100" cy="1500187"/>
          </a:xfrm>
        </p:spPr>
        <p:txBody>
          <a:bodyPr anchor="t" anchorCtr="0"/>
          <a:lstStyle>
            <a:lvl1pPr marL="0" indent="0">
              <a:buNone/>
              <a:defRPr sz="1800">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35"/>
          <p:cNvSpPr>
            <a:spLocks noGrp="1"/>
          </p:cNvSpPr>
          <p:nvPr>
            <p:ph type="ftr" sz="quarter" idx="3"/>
          </p:nvPr>
        </p:nvSpPr>
        <p:spPr>
          <a:xfrm>
            <a:off x="381000" y="6621956"/>
            <a:ext cx="6311900" cy="158750"/>
          </a:xfrm>
          <a:prstGeom prst="rect">
            <a:avLst/>
          </a:prstGeom>
          <a:ln>
            <a:noFill/>
          </a:ln>
        </p:spPr>
        <p:txBody>
          <a:bodyPr vert="horz" lIns="0" tIns="0" rIns="91440" bIns="0" rtlCol="0" anchor="ctr"/>
          <a:lstStyle>
            <a:lvl1pPr algn="l">
              <a:defRPr sz="800">
                <a:solidFill>
                  <a:srgbClr val="FFFFFF"/>
                </a:solidFill>
              </a:defRPr>
            </a:lvl1pPr>
          </a:lstStyle>
          <a:p>
            <a:r>
              <a:rPr lang="en-US" dirty="0" smtClean="0"/>
              <a:t>| Presentation Title | XX Month Year  </a:t>
            </a:r>
            <a:endParaRPr lang="en-US" dirty="0"/>
          </a:p>
        </p:txBody>
      </p:sp>
      <p:sp>
        <p:nvSpPr>
          <p:cNvPr id="6" name="Slide Number Placeholder 36"/>
          <p:cNvSpPr>
            <a:spLocks noGrp="1"/>
          </p:cNvSpPr>
          <p:nvPr>
            <p:ph type="sldNum" sz="quarter" idx="4"/>
          </p:nvPr>
        </p:nvSpPr>
        <p:spPr>
          <a:xfrm>
            <a:off x="76200" y="6620583"/>
            <a:ext cx="262413" cy="161497"/>
          </a:xfrm>
          <a:prstGeom prst="rect">
            <a:avLst/>
          </a:prstGeom>
          <a:ln>
            <a:noFill/>
          </a:ln>
        </p:spPr>
        <p:txBody>
          <a:bodyPr vert="horz" lIns="0" tIns="0" rIns="0" bIns="0" rtlCol="0" anchor="ctr" anchorCtr="0"/>
          <a:lstStyle>
            <a:lvl1pPr algn="r">
              <a:defRPr sz="800">
                <a:solidFill>
                  <a:srgbClr val="FFFFFF"/>
                </a:solidFill>
              </a:defRPr>
            </a:lvl1pPr>
          </a:lstStyle>
          <a:p>
            <a:fld id="{18FFD63D-7F43-3B4E-8B2F-7535F503E7C1}" type="slidenum">
              <a:rPr lang="en-US" smtClean="0"/>
              <a:pPr/>
              <a:t>‹#›</a:t>
            </a:fld>
            <a:endParaRPr lang="en-US" dirty="0"/>
          </a:p>
        </p:txBody>
      </p:sp>
      <p:pic>
        <p:nvPicPr>
          <p:cNvPr id="10" name="Picture 9" descr="2.png"/>
          <p:cNvPicPr>
            <a:picLocks noChangeAspect="1"/>
          </p:cNvPicPr>
          <p:nvPr userDrawn="1"/>
        </p:nvPicPr>
        <p:blipFill>
          <a:blip r:embed="rId2"/>
          <a:stretch>
            <a:fillRect/>
          </a:stretch>
        </p:blipFill>
        <p:spPr>
          <a:xfrm>
            <a:off x="7315200" y="6064250"/>
            <a:ext cx="1828800" cy="793750"/>
          </a:xfrm>
          <a:prstGeom prst="rect">
            <a:avLst/>
          </a:prstGeom>
        </p:spPr>
      </p:pic>
    </p:spTree>
    <p:extLst>
      <p:ext uri="{BB962C8B-B14F-4D97-AF65-F5344CB8AC3E}">
        <p14:creationId xmlns:p14="http://schemas.microsoft.com/office/powerpoint/2010/main" val="301021358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Call-out page">
    <p:bg>
      <p:bgPr>
        <a:solidFill>
          <a:srgbClr val="003E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84" y="254222"/>
            <a:ext cx="8523216" cy="404591"/>
          </a:xfrm>
        </p:spPr>
        <p:txBody>
          <a:bodyPr/>
          <a:lstStyle>
            <a:lvl1pPr algn="l">
              <a:defRPr sz="22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1408113"/>
            <a:ext cx="6388100" cy="4572000"/>
          </a:xfrm>
        </p:spPr>
        <p:txBody>
          <a:bodyPr anchor="t" anchorCtr="0"/>
          <a:lstStyle>
            <a:lvl1pPr marL="0" indent="0">
              <a:buNone/>
              <a:defRPr sz="3600" b="1">
                <a:solidFill>
                  <a:schemeClr val="bg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35"/>
          <p:cNvSpPr>
            <a:spLocks noGrp="1"/>
          </p:cNvSpPr>
          <p:nvPr>
            <p:ph type="ftr" sz="quarter" idx="3"/>
          </p:nvPr>
        </p:nvSpPr>
        <p:spPr>
          <a:xfrm>
            <a:off x="381000" y="6621956"/>
            <a:ext cx="6311900" cy="158750"/>
          </a:xfrm>
          <a:prstGeom prst="rect">
            <a:avLst/>
          </a:prstGeom>
          <a:ln>
            <a:noFill/>
          </a:ln>
        </p:spPr>
        <p:txBody>
          <a:bodyPr vert="horz" lIns="0" tIns="0" rIns="91440" bIns="0" rtlCol="0" anchor="ctr"/>
          <a:lstStyle>
            <a:lvl1pPr algn="l">
              <a:defRPr sz="800">
                <a:solidFill>
                  <a:srgbClr val="FFFFFF"/>
                </a:solidFill>
              </a:defRPr>
            </a:lvl1pPr>
          </a:lstStyle>
          <a:p>
            <a:r>
              <a:rPr lang="en-US" dirty="0" smtClean="0"/>
              <a:t>| Presentation Title | XX Month Year  </a:t>
            </a:r>
            <a:endParaRPr lang="en-US" dirty="0"/>
          </a:p>
        </p:txBody>
      </p:sp>
      <p:sp>
        <p:nvSpPr>
          <p:cNvPr id="6" name="Slide Number Placeholder 36"/>
          <p:cNvSpPr>
            <a:spLocks noGrp="1"/>
          </p:cNvSpPr>
          <p:nvPr>
            <p:ph type="sldNum" sz="quarter" idx="4"/>
          </p:nvPr>
        </p:nvSpPr>
        <p:spPr>
          <a:xfrm>
            <a:off x="76200" y="6620583"/>
            <a:ext cx="262413" cy="161497"/>
          </a:xfrm>
          <a:prstGeom prst="rect">
            <a:avLst/>
          </a:prstGeom>
          <a:ln>
            <a:noFill/>
          </a:ln>
        </p:spPr>
        <p:txBody>
          <a:bodyPr vert="horz" lIns="0" tIns="0" rIns="0" bIns="0" rtlCol="0" anchor="ctr" anchorCtr="0"/>
          <a:lstStyle>
            <a:lvl1pPr algn="r">
              <a:defRPr sz="800">
                <a:solidFill>
                  <a:srgbClr val="FFFFFF"/>
                </a:solidFill>
              </a:defRPr>
            </a:lvl1pPr>
          </a:lstStyle>
          <a:p>
            <a:fld id="{18FFD63D-7F43-3B4E-8B2F-7535F503E7C1}" type="slidenum">
              <a:rPr lang="en-US" smtClean="0"/>
              <a:pPr/>
              <a:t>‹#›</a:t>
            </a:fld>
            <a:endParaRPr lang="en-US" dirty="0"/>
          </a:p>
        </p:txBody>
      </p:sp>
      <p:pic>
        <p:nvPicPr>
          <p:cNvPr id="11" name="Picture 10" descr="3.png"/>
          <p:cNvPicPr>
            <a:picLocks noChangeAspect="1"/>
          </p:cNvPicPr>
          <p:nvPr userDrawn="1"/>
        </p:nvPicPr>
        <p:blipFill>
          <a:blip r:embed="rId2"/>
          <a:stretch>
            <a:fillRect/>
          </a:stretch>
        </p:blipFill>
        <p:spPr>
          <a:xfrm>
            <a:off x="7315200" y="6064250"/>
            <a:ext cx="1828800" cy="793750"/>
          </a:xfrm>
          <a:prstGeom prst="rect">
            <a:avLst/>
          </a:prstGeom>
        </p:spPr>
      </p:pic>
    </p:spTree>
    <p:extLst>
      <p:ext uri="{BB962C8B-B14F-4D97-AF65-F5344CB8AC3E}">
        <p14:creationId xmlns:p14="http://schemas.microsoft.com/office/powerpoint/2010/main" val="19204504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2-column 18pt w/Titles">
    <p:spTree>
      <p:nvGrpSpPr>
        <p:cNvPr id="1" name=""/>
        <p:cNvGrpSpPr/>
        <p:nvPr/>
      </p:nvGrpSpPr>
      <p:grpSpPr>
        <a:xfrm>
          <a:off x="0" y="0"/>
          <a:ext cx="0" cy="0"/>
          <a:chOff x="0" y="0"/>
          <a:chExt cx="0" cy="0"/>
        </a:xfrm>
      </p:grpSpPr>
      <p:sp>
        <p:nvSpPr>
          <p:cNvPr id="2" name="Title 1"/>
          <p:cNvSpPr>
            <a:spLocks noGrp="1"/>
          </p:cNvSpPr>
          <p:nvPr>
            <p:ph type="title"/>
          </p:nvPr>
        </p:nvSpPr>
        <p:spPr>
          <a:xfrm>
            <a:off x="304800" y="255588"/>
            <a:ext cx="8521700" cy="40322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04800" y="1098550"/>
            <a:ext cx="4152900" cy="639762"/>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824567"/>
            <a:ext cx="4152900" cy="4531783"/>
          </a:xfrm>
        </p:spPr>
        <p:txBody>
          <a:bodyPr/>
          <a:lstStyle>
            <a:lvl1pPr>
              <a:spcBef>
                <a:spcPts val="800"/>
              </a:spcBef>
              <a:defRPr sz="1800"/>
            </a:lvl1pPr>
            <a:lvl2pPr>
              <a:spcBef>
                <a:spcPts val="300"/>
              </a:spcBef>
              <a:defRPr sz="1800"/>
            </a:lvl2pPr>
            <a:lvl3pPr marL="628650" indent="-228600">
              <a:spcBef>
                <a:spcPts val="200"/>
              </a:spcBef>
              <a:defRPr sz="1800"/>
            </a:lvl3pPr>
            <a:lvl4pPr marL="857250" indent="-171450">
              <a:spcBef>
                <a:spcPts val="100"/>
              </a:spcBef>
              <a:defRPr sz="1600"/>
            </a:lvl4pPr>
            <a:lvl5pPr marL="1085850" indent="-171450">
              <a:spcBef>
                <a:spcPts val="0"/>
              </a:spcBef>
              <a:spcAft>
                <a:spcPts val="50"/>
              </a:spcAft>
              <a:tabLst/>
              <a:defRPr sz="15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8363" y="1098550"/>
            <a:ext cx="4154487" cy="639762"/>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8363" y="1824567"/>
            <a:ext cx="4154487" cy="4531783"/>
          </a:xfrm>
        </p:spPr>
        <p:txBody>
          <a:bodyPr/>
          <a:lstStyle>
            <a:lvl1pPr>
              <a:spcBef>
                <a:spcPts val="800"/>
              </a:spcBef>
              <a:defRPr sz="1800"/>
            </a:lvl1pPr>
            <a:lvl2pPr>
              <a:spcBef>
                <a:spcPts val="300"/>
              </a:spcBef>
              <a:defRPr sz="1800"/>
            </a:lvl2pPr>
            <a:lvl3pPr marL="628650" indent="-228600">
              <a:spcBef>
                <a:spcPts val="200"/>
              </a:spcBef>
              <a:defRPr sz="1700"/>
            </a:lvl3pPr>
            <a:lvl4pPr marL="857250" indent="-171450">
              <a:spcBef>
                <a:spcPts val="100"/>
              </a:spcBef>
              <a:defRPr sz="1600"/>
            </a:lvl4pPr>
            <a:lvl5pPr marL="1085850" indent="-171450">
              <a:spcBef>
                <a:spcPts val="0"/>
              </a:spcBef>
              <a:spcAft>
                <a:spcPts val="50"/>
              </a:spcAft>
              <a:tabLst/>
              <a:defRPr sz="15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5"/>
          <p:cNvSpPr>
            <a:spLocks noGrp="1"/>
          </p:cNvSpPr>
          <p:nvPr>
            <p:ph type="ftr" sz="quarter" idx="10"/>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8" name="Slide Number Placeholder 36"/>
          <p:cNvSpPr>
            <a:spLocks noGrp="1"/>
          </p:cNvSpPr>
          <p:nvPr>
            <p:ph type="sldNum" sz="quarter" idx="11"/>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13" name="Straight Connector 12"/>
          <p:cNvCxnSpPr/>
          <p:nvPr userDrawn="1"/>
        </p:nvCxnSpPr>
        <p:spPr bwMode="auto">
          <a:xfrm>
            <a:off x="298450" y="1773767"/>
            <a:ext cx="4152900" cy="1588"/>
          </a:xfrm>
          <a:prstGeom prst="line">
            <a:avLst/>
          </a:prstGeom>
          <a:noFill/>
          <a:ln w="9525" cap="flat" cmpd="sng" algn="ctr">
            <a:solidFill>
              <a:schemeClr val="tx1"/>
            </a:solidFill>
            <a:prstDash val="solid"/>
            <a:round/>
            <a:headEnd type="none" w="med" len="med"/>
            <a:tailEnd type="none" w="med" len="med"/>
          </a:ln>
          <a:effectLst/>
        </p:spPr>
      </p:cxnSp>
      <p:cxnSp>
        <p:nvCxnSpPr>
          <p:cNvPr id="14" name="Straight Connector 13"/>
          <p:cNvCxnSpPr/>
          <p:nvPr userDrawn="1"/>
        </p:nvCxnSpPr>
        <p:spPr bwMode="auto">
          <a:xfrm>
            <a:off x="4673600" y="1773767"/>
            <a:ext cx="4152900" cy="1588"/>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786424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90DB2CE-9285-414C-99AE-59FB191C7752}" type="datetimeFigureOut">
              <a:rPr lang="en-US" smtClean="0"/>
              <a:pPr/>
              <a:t>9/29/2014</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95255DA-0DDD-4B79-9186-39FCD83CF054}" type="slidenum">
              <a:rPr lang="en-US" smtClean="0"/>
              <a:pPr/>
              <a:t>‹#›</a:t>
            </a:fld>
            <a:endParaRPr lang="en-US" dirty="0"/>
          </a:p>
        </p:txBody>
      </p:sp>
    </p:spTree>
    <p:extLst>
      <p:ext uri="{BB962C8B-B14F-4D97-AF65-F5344CB8AC3E}">
        <p14:creationId xmlns:p14="http://schemas.microsoft.com/office/powerpoint/2010/main" val="30367477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2-column 16pt w/Titles">
    <p:spTree>
      <p:nvGrpSpPr>
        <p:cNvPr id="1" name=""/>
        <p:cNvGrpSpPr/>
        <p:nvPr/>
      </p:nvGrpSpPr>
      <p:grpSpPr>
        <a:xfrm>
          <a:off x="0" y="0"/>
          <a:ext cx="0" cy="0"/>
          <a:chOff x="0" y="0"/>
          <a:chExt cx="0" cy="0"/>
        </a:xfrm>
      </p:grpSpPr>
      <p:sp>
        <p:nvSpPr>
          <p:cNvPr id="2" name="Title 1"/>
          <p:cNvSpPr>
            <a:spLocks noGrp="1"/>
          </p:cNvSpPr>
          <p:nvPr>
            <p:ph type="title"/>
          </p:nvPr>
        </p:nvSpPr>
        <p:spPr>
          <a:xfrm>
            <a:off x="304800" y="255588"/>
            <a:ext cx="8521700" cy="40322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04800" y="1098550"/>
            <a:ext cx="4152900" cy="639762"/>
          </a:xfrm>
        </p:spPr>
        <p:txBody>
          <a:bodyPr anchor="b"/>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824567"/>
            <a:ext cx="4152900" cy="4531783"/>
          </a:xfrm>
        </p:spPr>
        <p:txBody>
          <a:bodyPr/>
          <a:lstStyle>
            <a:lvl1pPr>
              <a:spcBef>
                <a:spcPts val="800"/>
              </a:spcBef>
              <a:defRPr sz="1600"/>
            </a:lvl1pPr>
            <a:lvl2pPr marL="290513" indent="-176213">
              <a:spcBef>
                <a:spcPts val="400"/>
              </a:spcBef>
              <a:defRPr sz="1600"/>
            </a:lvl2pPr>
            <a:lvl3pPr marL="515938" indent="-171450">
              <a:spcBef>
                <a:spcPts val="200"/>
              </a:spcBef>
              <a:defRPr sz="1500"/>
            </a:lvl3pPr>
            <a:lvl4pPr marL="742950" indent="-173038">
              <a:spcBef>
                <a:spcPts val="100"/>
              </a:spcBef>
              <a:defRPr sz="1400"/>
            </a:lvl4pPr>
            <a:lvl5pPr marL="968375" indent="-171450">
              <a:spcBef>
                <a:spcPts val="0"/>
              </a:spcBef>
              <a:spcAft>
                <a:spcPts val="50"/>
              </a:spcAft>
              <a:tabLst/>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78363" y="1098550"/>
            <a:ext cx="4154487" cy="639762"/>
          </a:xfrm>
        </p:spPr>
        <p:txBody>
          <a:bodyPr anchor="b"/>
          <a:lstStyle>
            <a:lvl1pPr marL="0" indent="0">
              <a:lnSpc>
                <a:spcPct val="100000"/>
              </a:lnSpc>
              <a:spcBef>
                <a:spcPts val="0"/>
              </a:spcBef>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78363" y="1824567"/>
            <a:ext cx="4154487" cy="4531783"/>
          </a:xfrm>
        </p:spPr>
        <p:txBody>
          <a:bodyPr/>
          <a:lstStyle>
            <a:lvl1pPr>
              <a:spcBef>
                <a:spcPts val="800"/>
              </a:spcBef>
              <a:defRPr sz="1600"/>
            </a:lvl1pPr>
            <a:lvl2pPr marL="290513" indent="-176213">
              <a:spcBef>
                <a:spcPts val="400"/>
              </a:spcBef>
              <a:defRPr sz="1600"/>
            </a:lvl2pPr>
            <a:lvl3pPr marL="515938" indent="-171450">
              <a:spcBef>
                <a:spcPts val="200"/>
              </a:spcBef>
              <a:defRPr sz="1500"/>
            </a:lvl3pPr>
            <a:lvl4pPr marL="742950" indent="-173038">
              <a:spcBef>
                <a:spcPts val="100"/>
              </a:spcBef>
              <a:defRPr sz="1400"/>
            </a:lvl4pPr>
            <a:lvl5pPr marL="968375" indent="-171450">
              <a:spcBef>
                <a:spcPts val="0"/>
              </a:spcBef>
              <a:spcAft>
                <a:spcPts val="50"/>
              </a:spcAft>
              <a:tabLst/>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5"/>
          <p:cNvSpPr>
            <a:spLocks noGrp="1"/>
          </p:cNvSpPr>
          <p:nvPr>
            <p:ph type="ftr" sz="quarter" idx="10"/>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8" name="Slide Number Placeholder 36"/>
          <p:cNvSpPr>
            <a:spLocks noGrp="1"/>
          </p:cNvSpPr>
          <p:nvPr>
            <p:ph type="sldNum" sz="quarter" idx="11"/>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13" name="Straight Connector 12"/>
          <p:cNvCxnSpPr/>
          <p:nvPr userDrawn="1"/>
        </p:nvCxnSpPr>
        <p:spPr bwMode="auto">
          <a:xfrm>
            <a:off x="298450" y="1773767"/>
            <a:ext cx="4152900" cy="1588"/>
          </a:xfrm>
          <a:prstGeom prst="line">
            <a:avLst/>
          </a:prstGeom>
          <a:noFill/>
          <a:ln w="9525" cap="flat" cmpd="sng" algn="ctr">
            <a:solidFill>
              <a:schemeClr val="tx1"/>
            </a:solidFill>
            <a:prstDash val="solid"/>
            <a:round/>
            <a:headEnd type="none" w="med" len="med"/>
            <a:tailEnd type="none" w="med" len="med"/>
          </a:ln>
          <a:effectLst/>
        </p:spPr>
      </p:cxnSp>
      <p:cxnSp>
        <p:nvCxnSpPr>
          <p:cNvPr id="14" name="Straight Connector 13"/>
          <p:cNvCxnSpPr/>
          <p:nvPr userDrawn="1"/>
        </p:nvCxnSpPr>
        <p:spPr bwMode="auto">
          <a:xfrm>
            <a:off x="4673600" y="1773767"/>
            <a:ext cx="4152900" cy="1588"/>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39666880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3-column w/Titles">
    <p:spTree>
      <p:nvGrpSpPr>
        <p:cNvPr id="1" name=""/>
        <p:cNvGrpSpPr/>
        <p:nvPr/>
      </p:nvGrpSpPr>
      <p:grpSpPr>
        <a:xfrm>
          <a:off x="0" y="0"/>
          <a:ext cx="0" cy="0"/>
          <a:chOff x="0" y="0"/>
          <a:chExt cx="0" cy="0"/>
        </a:xfrm>
      </p:grpSpPr>
      <p:sp>
        <p:nvSpPr>
          <p:cNvPr id="2" name="Title 1"/>
          <p:cNvSpPr>
            <a:spLocks noGrp="1"/>
          </p:cNvSpPr>
          <p:nvPr>
            <p:ph type="title"/>
          </p:nvPr>
        </p:nvSpPr>
        <p:spPr>
          <a:xfrm>
            <a:off x="304800" y="255588"/>
            <a:ext cx="8521700" cy="40322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04800" y="1098550"/>
            <a:ext cx="2743200" cy="639762"/>
          </a:xfrm>
        </p:spPr>
        <p:txBody>
          <a:bodyPr anchor="b"/>
          <a:lstStyle>
            <a:lvl1pPr marL="0" indent="0">
              <a:lnSpc>
                <a:spcPct val="100000"/>
              </a:lnSpc>
              <a:spcBef>
                <a:spcPts val="0"/>
              </a:spcBef>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824567"/>
            <a:ext cx="2743200" cy="4531783"/>
          </a:xfrm>
        </p:spPr>
        <p:txBody>
          <a:bodyPr/>
          <a:lstStyle>
            <a:lvl1pPr>
              <a:spcBef>
                <a:spcPts val="700"/>
              </a:spcBef>
              <a:defRPr sz="1500"/>
            </a:lvl1pPr>
            <a:lvl2pPr marL="228600" indent="-169863">
              <a:spcBef>
                <a:spcPts val="300"/>
              </a:spcBef>
              <a:defRPr sz="1500"/>
            </a:lvl2pPr>
            <a:lvl3pPr marL="457200" indent="-169863">
              <a:spcBef>
                <a:spcPts val="200"/>
              </a:spcBef>
              <a:defRPr sz="1400"/>
            </a:lvl3pPr>
            <a:lvl4pPr marL="685800" indent="-169863">
              <a:spcBef>
                <a:spcPts val="100"/>
              </a:spcBef>
              <a:defRPr sz="1300"/>
            </a:lvl4pPr>
            <a:lvl5pPr marL="914400" indent="-169863">
              <a:spcBef>
                <a:spcPts val="0"/>
              </a:spcBef>
              <a:spcAft>
                <a:spcPts val="50"/>
              </a:spcAft>
              <a:tabLst/>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200400" y="1098550"/>
            <a:ext cx="2743200" cy="639762"/>
          </a:xfrm>
        </p:spPr>
        <p:txBody>
          <a:bodyPr anchor="b"/>
          <a:lstStyle>
            <a:lvl1pPr marL="0" indent="0">
              <a:lnSpc>
                <a:spcPct val="100000"/>
              </a:lnSpc>
              <a:spcBef>
                <a:spcPts val="0"/>
              </a:spcBef>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200400" y="1824567"/>
            <a:ext cx="2743200" cy="4531783"/>
          </a:xfrm>
        </p:spPr>
        <p:txBody>
          <a:bodyPr/>
          <a:lstStyle>
            <a:lvl1pPr>
              <a:spcBef>
                <a:spcPts val="700"/>
              </a:spcBef>
              <a:defRPr sz="1500"/>
            </a:lvl1pPr>
            <a:lvl2pPr marL="228600" indent="-169863">
              <a:spcBef>
                <a:spcPts val="300"/>
              </a:spcBef>
              <a:defRPr sz="1500"/>
            </a:lvl2pPr>
            <a:lvl3pPr marL="457200" indent="-169863">
              <a:spcBef>
                <a:spcPts val="200"/>
              </a:spcBef>
              <a:defRPr sz="1400"/>
            </a:lvl3pPr>
            <a:lvl4pPr marL="685800" indent="-169863">
              <a:spcBef>
                <a:spcPts val="100"/>
              </a:spcBef>
              <a:defRPr sz="1300"/>
            </a:lvl4pPr>
            <a:lvl5pPr marL="914400" indent="-169863">
              <a:spcBef>
                <a:spcPts val="0"/>
              </a:spcBef>
              <a:spcAft>
                <a:spcPts val="50"/>
              </a:spcAft>
              <a:tabLst/>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5"/>
          <p:cNvSpPr>
            <a:spLocks noGrp="1"/>
          </p:cNvSpPr>
          <p:nvPr>
            <p:ph type="ftr" sz="quarter" idx="10"/>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8" name="Slide Number Placeholder 36"/>
          <p:cNvSpPr>
            <a:spLocks noGrp="1"/>
          </p:cNvSpPr>
          <p:nvPr>
            <p:ph type="sldNum" sz="quarter" idx="11"/>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13" name="Straight Connector 12"/>
          <p:cNvCxnSpPr/>
          <p:nvPr userDrawn="1"/>
        </p:nvCxnSpPr>
        <p:spPr bwMode="auto">
          <a:xfrm>
            <a:off x="298450" y="1773767"/>
            <a:ext cx="2743200" cy="1588"/>
          </a:xfrm>
          <a:prstGeom prst="line">
            <a:avLst/>
          </a:prstGeom>
          <a:noFill/>
          <a:ln w="9525" cap="flat" cmpd="sng" algn="ctr">
            <a:solidFill>
              <a:schemeClr val="tx1"/>
            </a:solidFill>
            <a:prstDash val="solid"/>
            <a:round/>
            <a:headEnd type="none" w="med" len="med"/>
            <a:tailEnd type="none" w="med" len="med"/>
          </a:ln>
          <a:effectLst/>
        </p:spPr>
      </p:cxnSp>
      <p:sp>
        <p:nvSpPr>
          <p:cNvPr id="11" name="Text Placeholder 4"/>
          <p:cNvSpPr>
            <a:spLocks noGrp="1"/>
          </p:cNvSpPr>
          <p:nvPr>
            <p:ph type="body" sz="quarter" idx="12"/>
          </p:nvPr>
        </p:nvSpPr>
        <p:spPr>
          <a:xfrm>
            <a:off x="6083300" y="1098550"/>
            <a:ext cx="2743200" cy="639762"/>
          </a:xfrm>
        </p:spPr>
        <p:txBody>
          <a:bodyPr anchor="b"/>
          <a:lstStyle>
            <a:lvl1pPr marL="0" indent="0">
              <a:lnSpc>
                <a:spcPct val="100000"/>
              </a:lnSpc>
              <a:spcBef>
                <a:spcPts val="0"/>
              </a:spcBef>
              <a:buNone/>
              <a:defRPr sz="1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5"/>
          <p:cNvSpPr>
            <a:spLocks noGrp="1"/>
          </p:cNvSpPr>
          <p:nvPr>
            <p:ph sz="quarter" idx="13"/>
          </p:nvPr>
        </p:nvSpPr>
        <p:spPr>
          <a:xfrm>
            <a:off x="6083300" y="1824567"/>
            <a:ext cx="2743200" cy="4531783"/>
          </a:xfrm>
        </p:spPr>
        <p:txBody>
          <a:bodyPr/>
          <a:lstStyle>
            <a:lvl1pPr>
              <a:spcBef>
                <a:spcPts val="700"/>
              </a:spcBef>
              <a:defRPr sz="1500"/>
            </a:lvl1pPr>
            <a:lvl2pPr marL="228600" indent="-169863">
              <a:spcBef>
                <a:spcPts val="300"/>
              </a:spcBef>
              <a:defRPr sz="1500"/>
            </a:lvl2pPr>
            <a:lvl3pPr marL="457200" indent="-169863">
              <a:spcBef>
                <a:spcPts val="200"/>
              </a:spcBef>
              <a:defRPr sz="1400"/>
            </a:lvl3pPr>
            <a:lvl4pPr marL="685800" indent="-169863">
              <a:spcBef>
                <a:spcPts val="100"/>
              </a:spcBef>
              <a:defRPr sz="1300"/>
            </a:lvl4pPr>
            <a:lvl5pPr marL="914400" indent="-169863">
              <a:spcBef>
                <a:spcPts val="0"/>
              </a:spcBef>
              <a:spcAft>
                <a:spcPts val="50"/>
              </a:spcAft>
              <a:tabLst/>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5" name="Straight Connector 14"/>
          <p:cNvCxnSpPr/>
          <p:nvPr userDrawn="1"/>
        </p:nvCxnSpPr>
        <p:spPr bwMode="auto">
          <a:xfrm>
            <a:off x="3200400" y="1773767"/>
            <a:ext cx="2743200" cy="1588"/>
          </a:xfrm>
          <a:prstGeom prst="line">
            <a:avLst/>
          </a:prstGeom>
          <a:noFill/>
          <a:ln w="9525" cap="flat" cmpd="sng" algn="ctr">
            <a:solidFill>
              <a:schemeClr val="tx1"/>
            </a:solidFill>
            <a:prstDash val="solid"/>
            <a:round/>
            <a:headEnd type="none" w="med" len="med"/>
            <a:tailEnd type="none" w="med" len="med"/>
          </a:ln>
          <a:effectLst/>
        </p:spPr>
      </p:cxnSp>
      <p:cxnSp>
        <p:nvCxnSpPr>
          <p:cNvPr id="16" name="Straight Connector 15"/>
          <p:cNvCxnSpPr/>
          <p:nvPr userDrawn="1"/>
        </p:nvCxnSpPr>
        <p:spPr bwMode="auto">
          <a:xfrm>
            <a:off x="6083300" y="1773767"/>
            <a:ext cx="2743200" cy="1588"/>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6830866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4-column w/Titles">
    <p:spTree>
      <p:nvGrpSpPr>
        <p:cNvPr id="1" name=""/>
        <p:cNvGrpSpPr/>
        <p:nvPr/>
      </p:nvGrpSpPr>
      <p:grpSpPr>
        <a:xfrm>
          <a:off x="0" y="0"/>
          <a:ext cx="0" cy="0"/>
          <a:chOff x="0" y="0"/>
          <a:chExt cx="0" cy="0"/>
        </a:xfrm>
      </p:grpSpPr>
      <p:sp>
        <p:nvSpPr>
          <p:cNvPr id="2" name="Title 1"/>
          <p:cNvSpPr>
            <a:spLocks noGrp="1"/>
          </p:cNvSpPr>
          <p:nvPr>
            <p:ph type="title"/>
          </p:nvPr>
        </p:nvSpPr>
        <p:spPr>
          <a:xfrm>
            <a:off x="304800" y="255588"/>
            <a:ext cx="8521700" cy="403225"/>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04800" y="1098550"/>
            <a:ext cx="2011680" cy="639762"/>
          </a:xfrm>
        </p:spPr>
        <p:txBody>
          <a:bodyPr anchor="b"/>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1824567"/>
            <a:ext cx="2011680" cy="4531783"/>
          </a:xfrm>
        </p:spPr>
        <p:txBody>
          <a:bodyPr/>
          <a:lstStyle>
            <a:lvl1pPr>
              <a:spcBef>
                <a:spcPts val="600"/>
              </a:spcBef>
              <a:defRPr sz="1400"/>
            </a:lvl1pPr>
            <a:lvl2pPr marL="206375" indent="-147638">
              <a:spcBef>
                <a:spcPts val="300"/>
              </a:spcBef>
              <a:tabLst/>
              <a:defRPr sz="1400"/>
            </a:lvl2pPr>
            <a:lvl3pPr marL="431800" indent="-161925">
              <a:spcBef>
                <a:spcPts val="200"/>
              </a:spcBef>
              <a:defRPr sz="1300"/>
            </a:lvl3pPr>
            <a:lvl4pPr marL="593725" indent="-125413">
              <a:spcBef>
                <a:spcPts val="100"/>
              </a:spcBef>
              <a:defRPr sz="1200"/>
            </a:lvl4pPr>
            <a:lvl5pPr marL="774700" indent="-144463">
              <a:spcBef>
                <a:spcPts val="0"/>
              </a:spcBef>
              <a:spcAft>
                <a:spcPts val="50"/>
              </a:spcAft>
              <a:tabLst/>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475697" y="1098550"/>
            <a:ext cx="2011680" cy="639762"/>
          </a:xfrm>
        </p:spPr>
        <p:txBody>
          <a:bodyPr anchor="b"/>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475697" y="1824567"/>
            <a:ext cx="2011680" cy="4531783"/>
          </a:xfrm>
        </p:spPr>
        <p:txBody>
          <a:bodyPr/>
          <a:lstStyle>
            <a:lvl1pPr>
              <a:spcBef>
                <a:spcPts val="600"/>
              </a:spcBef>
              <a:defRPr sz="1400"/>
            </a:lvl1pPr>
            <a:lvl2pPr marL="206375" indent="-147638">
              <a:spcBef>
                <a:spcPts val="300"/>
              </a:spcBef>
              <a:defRPr sz="1400"/>
            </a:lvl2pPr>
            <a:lvl3pPr marL="431800" indent="-161925">
              <a:spcBef>
                <a:spcPts val="200"/>
              </a:spcBef>
              <a:defRPr sz="1300"/>
            </a:lvl3pPr>
            <a:lvl4pPr marL="593725" indent="-125413">
              <a:spcBef>
                <a:spcPts val="100"/>
              </a:spcBef>
              <a:defRPr sz="1200"/>
            </a:lvl4pPr>
            <a:lvl5pPr marL="774700" indent="-144463">
              <a:spcBef>
                <a:spcPts val="0"/>
              </a:spcBef>
              <a:spcAft>
                <a:spcPts val="50"/>
              </a:spcAft>
              <a:tabLst/>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35"/>
          <p:cNvSpPr>
            <a:spLocks noGrp="1"/>
          </p:cNvSpPr>
          <p:nvPr>
            <p:ph type="ftr" sz="quarter" idx="10"/>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8" name="Slide Number Placeholder 36"/>
          <p:cNvSpPr>
            <a:spLocks noGrp="1"/>
          </p:cNvSpPr>
          <p:nvPr>
            <p:ph type="sldNum" sz="quarter" idx="11"/>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cxnSp>
        <p:nvCxnSpPr>
          <p:cNvPr id="13" name="Straight Connector 12"/>
          <p:cNvCxnSpPr/>
          <p:nvPr userDrawn="1"/>
        </p:nvCxnSpPr>
        <p:spPr bwMode="auto">
          <a:xfrm>
            <a:off x="298450" y="1773767"/>
            <a:ext cx="2011680" cy="1588"/>
          </a:xfrm>
          <a:prstGeom prst="line">
            <a:avLst/>
          </a:prstGeom>
          <a:noFill/>
          <a:ln w="9525" cap="flat" cmpd="sng" algn="ctr">
            <a:solidFill>
              <a:schemeClr val="tx1"/>
            </a:solidFill>
            <a:prstDash val="solid"/>
            <a:round/>
            <a:headEnd type="none" w="med" len="med"/>
            <a:tailEnd type="none" w="med" len="med"/>
          </a:ln>
          <a:effectLst/>
        </p:spPr>
      </p:cxnSp>
      <p:sp>
        <p:nvSpPr>
          <p:cNvPr id="11" name="Text Placeholder 4"/>
          <p:cNvSpPr>
            <a:spLocks noGrp="1"/>
          </p:cNvSpPr>
          <p:nvPr>
            <p:ph type="body" sz="quarter" idx="12"/>
          </p:nvPr>
        </p:nvSpPr>
        <p:spPr>
          <a:xfrm>
            <a:off x="4646594" y="1098550"/>
            <a:ext cx="2011680" cy="639762"/>
          </a:xfrm>
        </p:spPr>
        <p:txBody>
          <a:bodyPr anchor="b"/>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5"/>
          <p:cNvSpPr>
            <a:spLocks noGrp="1"/>
          </p:cNvSpPr>
          <p:nvPr>
            <p:ph sz="quarter" idx="13"/>
          </p:nvPr>
        </p:nvSpPr>
        <p:spPr>
          <a:xfrm>
            <a:off x="4646594" y="1824567"/>
            <a:ext cx="2011680" cy="4531783"/>
          </a:xfrm>
        </p:spPr>
        <p:txBody>
          <a:bodyPr/>
          <a:lstStyle>
            <a:lvl1pPr>
              <a:spcBef>
                <a:spcPts val="600"/>
              </a:spcBef>
              <a:defRPr sz="1400"/>
            </a:lvl1pPr>
            <a:lvl2pPr marL="206375" indent="-147638">
              <a:spcBef>
                <a:spcPts val="300"/>
              </a:spcBef>
              <a:defRPr sz="1400"/>
            </a:lvl2pPr>
            <a:lvl3pPr marL="431800" indent="-161925">
              <a:spcBef>
                <a:spcPts val="200"/>
              </a:spcBef>
              <a:defRPr sz="1300"/>
            </a:lvl3pPr>
            <a:lvl4pPr marL="593725" indent="-125413">
              <a:spcBef>
                <a:spcPts val="100"/>
              </a:spcBef>
              <a:defRPr sz="1200"/>
            </a:lvl4pPr>
            <a:lvl5pPr marL="774700" indent="-144463">
              <a:spcBef>
                <a:spcPts val="0"/>
              </a:spcBef>
              <a:spcAft>
                <a:spcPts val="50"/>
              </a:spcAft>
              <a:tabLst/>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4"/>
          <p:cNvSpPr>
            <a:spLocks noGrp="1"/>
          </p:cNvSpPr>
          <p:nvPr>
            <p:ph type="body" sz="quarter" idx="14"/>
          </p:nvPr>
        </p:nvSpPr>
        <p:spPr>
          <a:xfrm>
            <a:off x="6817492" y="1098550"/>
            <a:ext cx="2011680" cy="639762"/>
          </a:xfrm>
        </p:spPr>
        <p:txBody>
          <a:bodyPr anchor="b"/>
          <a:lstStyle>
            <a:lvl1pPr marL="0" indent="0">
              <a:lnSpc>
                <a:spcPct val="100000"/>
              </a:lnSpc>
              <a:spcBef>
                <a:spcPts val="0"/>
              </a:spcBef>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7" name="Content Placeholder 5"/>
          <p:cNvSpPr>
            <a:spLocks noGrp="1"/>
          </p:cNvSpPr>
          <p:nvPr>
            <p:ph sz="quarter" idx="15"/>
          </p:nvPr>
        </p:nvSpPr>
        <p:spPr>
          <a:xfrm>
            <a:off x="6817492" y="1824567"/>
            <a:ext cx="2011680" cy="4531783"/>
          </a:xfrm>
        </p:spPr>
        <p:txBody>
          <a:bodyPr/>
          <a:lstStyle>
            <a:lvl1pPr>
              <a:spcBef>
                <a:spcPts val="600"/>
              </a:spcBef>
              <a:defRPr sz="1400"/>
            </a:lvl1pPr>
            <a:lvl2pPr marL="206375" indent="-147638">
              <a:spcBef>
                <a:spcPts val="300"/>
              </a:spcBef>
              <a:defRPr sz="1400"/>
            </a:lvl2pPr>
            <a:lvl3pPr marL="431800" indent="-161925">
              <a:spcBef>
                <a:spcPts val="200"/>
              </a:spcBef>
              <a:defRPr sz="1300"/>
            </a:lvl3pPr>
            <a:lvl4pPr marL="593725" indent="-125413">
              <a:spcBef>
                <a:spcPts val="100"/>
              </a:spcBef>
              <a:defRPr sz="1200"/>
            </a:lvl4pPr>
            <a:lvl5pPr marL="774700" indent="-144463">
              <a:spcBef>
                <a:spcPts val="0"/>
              </a:spcBef>
              <a:spcAft>
                <a:spcPts val="50"/>
              </a:spcAft>
              <a:tabLst/>
              <a:defRPr sz="11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8" name="Straight Connector 17"/>
          <p:cNvCxnSpPr/>
          <p:nvPr userDrawn="1"/>
        </p:nvCxnSpPr>
        <p:spPr bwMode="auto">
          <a:xfrm>
            <a:off x="2475697" y="1773767"/>
            <a:ext cx="2011680" cy="1588"/>
          </a:xfrm>
          <a:prstGeom prst="line">
            <a:avLst/>
          </a:prstGeom>
          <a:noFill/>
          <a:ln w="9525" cap="flat" cmpd="sng" algn="ctr">
            <a:solidFill>
              <a:schemeClr val="tx1"/>
            </a:solidFill>
            <a:prstDash val="solid"/>
            <a:round/>
            <a:headEnd type="none" w="med" len="med"/>
            <a:tailEnd type="none" w="med" len="med"/>
          </a:ln>
          <a:effectLst/>
        </p:spPr>
      </p:cxnSp>
      <p:cxnSp>
        <p:nvCxnSpPr>
          <p:cNvPr id="19" name="Straight Connector 18"/>
          <p:cNvCxnSpPr/>
          <p:nvPr userDrawn="1"/>
        </p:nvCxnSpPr>
        <p:spPr bwMode="auto">
          <a:xfrm>
            <a:off x="4646594" y="1773767"/>
            <a:ext cx="2011680" cy="1588"/>
          </a:xfrm>
          <a:prstGeom prst="line">
            <a:avLst/>
          </a:prstGeom>
          <a:noFill/>
          <a:ln w="9525" cap="flat" cmpd="sng" algn="ctr">
            <a:solidFill>
              <a:schemeClr val="tx1"/>
            </a:solidFill>
            <a:prstDash val="solid"/>
            <a:round/>
            <a:headEnd type="none" w="med" len="med"/>
            <a:tailEnd type="none" w="med" len="med"/>
          </a:ln>
          <a:effectLst/>
        </p:spPr>
      </p:cxnSp>
      <p:cxnSp>
        <p:nvCxnSpPr>
          <p:cNvPr id="20" name="Straight Connector 19"/>
          <p:cNvCxnSpPr/>
          <p:nvPr userDrawn="1"/>
        </p:nvCxnSpPr>
        <p:spPr bwMode="auto">
          <a:xfrm>
            <a:off x="6817492" y="1773767"/>
            <a:ext cx="2011680" cy="1588"/>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87900610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254530"/>
            <a:ext cx="8521700" cy="404283"/>
          </a:xfrm>
        </p:spPr>
        <p:txBody>
          <a:bodyPr/>
          <a:lstStyle/>
          <a:p>
            <a:r>
              <a:rPr lang="en-US" smtClean="0"/>
              <a:t>Click to edit Master title style</a:t>
            </a:r>
            <a:endParaRPr lang="en-US" dirty="0"/>
          </a:p>
        </p:txBody>
      </p:sp>
      <p:sp>
        <p:nvSpPr>
          <p:cNvPr id="3" name="Footer Placeholder 35"/>
          <p:cNvSpPr>
            <a:spLocks noGrp="1"/>
          </p:cNvSpPr>
          <p:nvPr>
            <p:ph type="ftr" sz="quarter" idx="3"/>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4" name="Slide Number Placeholder 36"/>
          <p:cNvSpPr>
            <a:spLocks noGrp="1"/>
          </p:cNvSpPr>
          <p:nvPr>
            <p:ph type="sldNum" sz="quarter" idx="4"/>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spTree>
    <p:extLst>
      <p:ext uri="{BB962C8B-B14F-4D97-AF65-F5344CB8AC3E}">
        <p14:creationId xmlns:p14="http://schemas.microsoft.com/office/powerpoint/2010/main" val="253974477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footer only)">
    <p:spTree>
      <p:nvGrpSpPr>
        <p:cNvPr id="1" name=""/>
        <p:cNvGrpSpPr/>
        <p:nvPr/>
      </p:nvGrpSpPr>
      <p:grpSpPr>
        <a:xfrm>
          <a:off x="0" y="0"/>
          <a:ext cx="0" cy="0"/>
          <a:chOff x="0" y="0"/>
          <a:chExt cx="0" cy="0"/>
        </a:xfrm>
      </p:grpSpPr>
      <p:sp>
        <p:nvSpPr>
          <p:cNvPr id="3" name="Footer Placeholder 35"/>
          <p:cNvSpPr>
            <a:spLocks noGrp="1"/>
          </p:cNvSpPr>
          <p:nvPr>
            <p:ph type="ftr" sz="quarter" idx="3"/>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4" name="Slide Number Placeholder 36"/>
          <p:cNvSpPr>
            <a:spLocks noGrp="1"/>
          </p:cNvSpPr>
          <p:nvPr>
            <p:ph type="sldNum" sz="quarter" idx="4"/>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spTree>
    <p:extLst>
      <p:ext uri="{BB962C8B-B14F-4D97-AF65-F5344CB8AC3E}">
        <p14:creationId xmlns:p14="http://schemas.microsoft.com/office/powerpoint/2010/main" val="107620308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2-column 18pt – No Titles">
    <p:spTree>
      <p:nvGrpSpPr>
        <p:cNvPr id="1" name=""/>
        <p:cNvGrpSpPr/>
        <p:nvPr/>
      </p:nvGrpSpPr>
      <p:grpSpPr>
        <a:xfrm>
          <a:off x="0" y="0"/>
          <a:ext cx="0" cy="0"/>
          <a:chOff x="0" y="0"/>
          <a:chExt cx="0" cy="0"/>
        </a:xfrm>
      </p:grpSpPr>
      <p:sp>
        <p:nvSpPr>
          <p:cNvPr id="2" name="Title 1"/>
          <p:cNvSpPr>
            <a:spLocks noGrp="1"/>
          </p:cNvSpPr>
          <p:nvPr>
            <p:ph type="title"/>
          </p:nvPr>
        </p:nvSpPr>
        <p:spPr>
          <a:xfrm>
            <a:off x="304800" y="254530"/>
            <a:ext cx="8521700" cy="40194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65263"/>
            <a:ext cx="4146550" cy="4891087"/>
          </a:xfrm>
        </p:spPr>
        <p:txBody>
          <a:bodyPr/>
          <a:lstStyle>
            <a:lvl1pPr>
              <a:spcBef>
                <a:spcPts val="800"/>
              </a:spcBef>
              <a:defRPr sz="1800"/>
            </a:lvl1pPr>
            <a:lvl2pPr>
              <a:spcBef>
                <a:spcPts val="400"/>
              </a:spcBef>
              <a:defRPr sz="1800"/>
            </a:lvl2pPr>
            <a:lvl3pPr marL="628650" indent="-228600">
              <a:spcBef>
                <a:spcPts val="200"/>
              </a:spcBef>
              <a:defRPr sz="1700"/>
            </a:lvl3pPr>
            <a:lvl4pPr marL="857250" indent="-171450">
              <a:spcBef>
                <a:spcPts val="100"/>
              </a:spcBef>
              <a:defRPr sz="1600"/>
            </a:lvl4pPr>
            <a:lvl5pPr marL="1085850" indent="-171450">
              <a:spcBef>
                <a:spcPts val="0"/>
              </a:spcBef>
              <a:spcAft>
                <a:spcPts val="50"/>
              </a:spcAft>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65263"/>
            <a:ext cx="4154486" cy="4891087"/>
          </a:xfrm>
        </p:spPr>
        <p:txBody>
          <a:bodyPr/>
          <a:lstStyle>
            <a:lvl1pPr>
              <a:spcBef>
                <a:spcPts val="800"/>
              </a:spcBef>
              <a:defRPr sz="1800"/>
            </a:lvl1pPr>
            <a:lvl2pPr>
              <a:spcBef>
                <a:spcPts val="400"/>
              </a:spcBef>
              <a:defRPr sz="1800"/>
            </a:lvl2pPr>
            <a:lvl3pPr marL="628650" indent="-228600">
              <a:spcBef>
                <a:spcPts val="200"/>
              </a:spcBef>
              <a:defRPr sz="1700"/>
            </a:lvl3pPr>
            <a:lvl4pPr marL="857250" indent="-171450">
              <a:spcBef>
                <a:spcPts val="100"/>
              </a:spcBef>
              <a:defRPr sz="1600"/>
            </a:lvl4pPr>
            <a:lvl5pPr marL="1085850" indent="-171450">
              <a:spcBef>
                <a:spcPts val="0"/>
              </a:spcBef>
              <a:spcAft>
                <a:spcPts val="50"/>
              </a:spcAft>
              <a:defRPr sz="15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5"/>
          <p:cNvSpPr>
            <a:spLocks noGrp="1"/>
          </p:cNvSpPr>
          <p:nvPr>
            <p:ph type="ftr" sz="quarter" idx="3"/>
          </p:nvPr>
        </p:nvSpPr>
        <p:spPr>
          <a:xfrm>
            <a:off x="381000" y="6621956"/>
            <a:ext cx="6311900" cy="158750"/>
          </a:xfrm>
          <a:prstGeom prst="rect">
            <a:avLst/>
          </a:prstGeom>
          <a:ln>
            <a:noFill/>
          </a:ln>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6" name="Slide Number Placeholder 36"/>
          <p:cNvSpPr>
            <a:spLocks noGrp="1"/>
          </p:cNvSpPr>
          <p:nvPr>
            <p:ph type="sldNum" sz="quarter" idx="4"/>
          </p:nvPr>
        </p:nvSpPr>
        <p:spPr>
          <a:xfrm>
            <a:off x="76200" y="6620583"/>
            <a:ext cx="262413" cy="161497"/>
          </a:xfrm>
          <a:prstGeom prst="rect">
            <a:avLst/>
          </a:prstGeom>
          <a:ln>
            <a:noFill/>
          </a:ln>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spTree>
    <p:extLst>
      <p:ext uri="{BB962C8B-B14F-4D97-AF65-F5344CB8AC3E}">
        <p14:creationId xmlns:p14="http://schemas.microsoft.com/office/powerpoint/2010/main" val="154534088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2-column 16pt – No Titles">
    <p:spTree>
      <p:nvGrpSpPr>
        <p:cNvPr id="1" name=""/>
        <p:cNvGrpSpPr/>
        <p:nvPr/>
      </p:nvGrpSpPr>
      <p:grpSpPr>
        <a:xfrm>
          <a:off x="0" y="0"/>
          <a:ext cx="0" cy="0"/>
          <a:chOff x="0" y="0"/>
          <a:chExt cx="0" cy="0"/>
        </a:xfrm>
      </p:grpSpPr>
      <p:sp>
        <p:nvSpPr>
          <p:cNvPr id="2" name="Title 1"/>
          <p:cNvSpPr>
            <a:spLocks noGrp="1"/>
          </p:cNvSpPr>
          <p:nvPr>
            <p:ph type="title"/>
          </p:nvPr>
        </p:nvSpPr>
        <p:spPr>
          <a:xfrm>
            <a:off x="304800" y="254530"/>
            <a:ext cx="8521700" cy="40428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92251"/>
            <a:ext cx="4146550" cy="4864100"/>
          </a:xfrm>
        </p:spPr>
        <p:txBody>
          <a:bodyPr/>
          <a:lstStyle>
            <a:lvl1pPr>
              <a:spcBef>
                <a:spcPts val="800"/>
              </a:spcBef>
              <a:defRPr sz="1600"/>
            </a:lvl1pPr>
            <a:lvl2pPr marL="285750" indent="-171450">
              <a:spcBef>
                <a:spcPts val="400"/>
              </a:spcBef>
              <a:defRPr sz="1600"/>
            </a:lvl2pPr>
            <a:lvl3pPr marL="514350" indent="-171450">
              <a:spcBef>
                <a:spcPts val="200"/>
              </a:spcBef>
              <a:defRPr sz="1500"/>
            </a:lvl3pPr>
            <a:lvl4pPr marL="742950" indent="-171450">
              <a:spcBef>
                <a:spcPts val="100"/>
              </a:spcBef>
              <a:defRPr sz="1400"/>
            </a:lvl4pPr>
            <a:lvl5pPr marL="971550" indent="-171450">
              <a:spcBef>
                <a:spcPts val="5"/>
              </a:spcBef>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72013" y="1492251"/>
            <a:ext cx="4154486" cy="4864100"/>
          </a:xfrm>
        </p:spPr>
        <p:txBody>
          <a:bodyPr/>
          <a:lstStyle>
            <a:lvl1pPr>
              <a:spcBef>
                <a:spcPts val="800"/>
              </a:spcBef>
              <a:defRPr sz="1600"/>
            </a:lvl1pPr>
            <a:lvl2pPr marL="285750" indent="-171450">
              <a:spcBef>
                <a:spcPts val="400"/>
              </a:spcBef>
              <a:defRPr sz="1600"/>
            </a:lvl2pPr>
            <a:lvl3pPr marL="514350" indent="-171450">
              <a:spcBef>
                <a:spcPts val="200"/>
              </a:spcBef>
              <a:defRPr sz="1500"/>
            </a:lvl3pPr>
            <a:lvl4pPr marL="742950" indent="-171450">
              <a:spcBef>
                <a:spcPts val="100"/>
              </a:spcBef>
              <a:defRPr sz="1400"/>
            </a:lvl4pPr>
            <a:lvl5pPr marL="971550" indent="-171450">
              <a:spcBef>
                <a:spcPts val="5"/>
              </a:spcBef>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5"/>
          <p:cNvSpPr>
            <a:spLocks noGrp="1"/>
          </p:cNvSpPr>
          <p:nvPr>
            <p:ph type="ftr" sz="quarter" idx="3"/>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6" name="Slide Number Placeholder 36"/>
          <p:cNvSpPr>
            <a:spLocks noGrp="1"/>
          </p:cNvSpPr>
          <p:nvPr>
            <p:ph type="sldNum" sz="quarter" idx="4"/>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spTree>
    <p:extLst>
      <p:ext uri="{BB962C8B-B14F-4D97-AF65-F5344CB8AC3E}">
        <p14:creationId xmlns:p14="http://schemas.microsoft.com/office/powerpoint/2010/main" val="3658061282"/>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Image (full p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extLst>
      <p:ext uri="{BB962C8B-B14F-4D97-AF65-F5344CB8AC3E}">
        <p14:creationId xmlns:p14="http://schemas.microsoft.com/office/powerpoint/2010/main" val="1015043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14" name="Picture Placeholder 5"/>
          <p:cNvSpPr>
            <a:spLocks noGrp="1"/>
          </p:cNvSpPr>
          <p:nvPr>
            <p:ph type="pic" sz="quarter" idx="14"/>
          </p:nvPr>
        </p:nvSpPr>
        <p:spPr>
          <a:xfrm>
            <a:off x="4666450" y="1870494"/>
            <a:ext cx="4160520" cy="3118104"/>
          </a:xfrm>
        </p:spPr>
        <p:txBody>
          <a:bodyPr/>
          <a:lstStyle/>
          <a:p>
            <a:r>
              <a:rPr lang="en-US" dirty="0" smtClean="0"/>
              <a:t>Click icon to add picture</a:t>
            </a:r>
            <a:endParaRPr lang="en-US" dirty="0"/>
          </a:p>
        </p:txBody>
      </p:sp>
      <p:sp>
        <p:nvSpPr>
          <p:cNvPr id="2" name="Title 1"/>
          <p:cNvSpPr>
            <a:spLocks noGrp="1"/>
          </p:cNvSpPr>
          <p:nvPr>
            <p:ph type="title"/>
          </p:nvPr>
        </p:nvSpPr>
        <p:spPr>
          <a:xfrm>
            <a:off x="304800" y="254530"/>
            <a:ext cx="8521700" cy="404283"/>
          </a:xfrm>
        </p:spPr>
        <p:txBody>
          <a:bodyPr/>
          <a:lstStyle/>
          <a:p>
            <a:r>
              <a:rPr lang="en-US" smtClean="0"/>
              <a:t>Click to edit Master title style</a:t>
            </a:r>
            <a:endParaRPr lang="en-US" dirty="0"/>
          </a:p>
        </p:txBody>
      </p:sp>
      <p:sp>
        <p:nvSpPr>
          <p:cNvPr id="3" name="Footer Placeholder 35"/>
          <p:cNvSpPr>
            <a:spLocks noGrp="1"/>
          </p:cNvSpPr>
          <p:nvPr>
            <p:ph type="ftr" sz="quarter" idx="3"/>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4" name="Slide Number Placeholder 36"/>
          <p:cNvSpPr>
            <a:spLocks noGrp="1"/>
          </p:cNvSpPr>
          <p:nvPr>
            <p:ph type="sldNum" sz="quarter" idx="4"/>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sp>
        <p:nvSpPr>
          <p:cNvPr id="6" name="Picture Placeholder 5"/>
          <p:cNvSpPr>
            <a:spLocks noGrp="1"/>
          </p:cNvSpPr>
          <p:nvPr>
            <p:ph type="pic" sz="quarter" idx="10"/>
          </p:nvPr>
        </p:nvSpPr>
        <p:spPr>
          <a:xfrm>
            <a:off x="307857" y="1870494"/>
            <a:ext cx="4160520" cy="3118104"/>
          </a:xfrm>
        </p:spPr>
        <p:txBody>
          <a:bodyPr/>
          <a:lstStyle/>
          <a:p>
            <a:r>
              <a:rPr lang="en-US" dirty="0" smtClean="0"/>
              <a:t>Click icon to add picture</a:t>
            </a:r>
            <a:endParaRPr lang="en-US" dirty="0"/>
          </a:p>
        </p:txBody>
      </p:sp>
      <p:sp>
        <p:nvSpPr>
          <p:cNvPr id="10" name="Text Placeholder 9"/>
          <p:cNvSpPr>
            <a:spLocks noGrp="1"/>
          </p:cNvSpPr>
          <p:nvPr>
            <p:ph type="body" sz="quarter" idx="12"/>
          </p:nvPr>
        </p:nvSpPr>
        <p:spPr>
          <a:xfrm>
            <a:off x="307857" y="1146349"/>
            <a:ext cx="4160520" cy="582789"/>
          </a:xfrm>
        </p:spPr>
        <p:txBody>
          <a:bodyPr anchor="b" anchorCtr="0"/>
          <a:lstStyle>
            <a:lvl1pPr>
              <a:defRPr sz="1500"/>
            </a:lvl1pPr>
          </a:lstStyle>
          <a:p>
            <a:pPr lvl="0"/>
            <a:r>
              <a:rPr lang="en-US" smtClean="0"/>
              <a:t>Click to edit Master text styles</a:t>
            </a:r>
          </a:p>
        </p:txBody>
      </p:sp>
      <p:sp>
        <p:nvSpPr>
          <p:cNvPr id="11" name="Text Placeholder 9"/>
          <p:cNvSpPr>
            <a:spLocks noGrp="1"/>
          </p:cNvSpPr>
          <p:nvPr>
            <p:ph type="body" sz="quarter" idx="13"/>
          </p:nvPr>
        </p:nvSpPr>
        <p:spPr>
          <a:xfrm>
            <a:off x="4666450" y="1146349"/>
            <a:ext cx="4160520" cy="582789"/>
          </a:xfrm>
        </p:spPr>
        <p:txBody>
          <a:bodyPr anchor="b" anchorCtr="0"/>
          <a:lstStyle>
            <a:lvl1pPr>
              <a:defRPr sz="1500"/>
            </a:lvl1pPr>
          </a:lstStyle>
          <a:p>
            <a:pPr lvl="0"/>
            <a:r>
              <a:rPr lang="en-US" smtClean="0"/>
              <a:t>Click to edit Master text styles</a:t>
            </a:r>
          </a:p>
        </p:txBody>
      </p:sp>
      <p:sp>
        <p:nvSpPr>
          <p:cNvPr id="12" name="TextBox 11"/>
          <p:cNvSpPr txBox="1"/>
          <p:nvPr userDrawn="1"/>
        </p:nvSpPr>
        <p:spPr>
          <a:xfrm>
            <a:off x="1676400" y="3809999"/>
            <a:ext cx="1672712" cy="301415"/>
          </a:xfrm>
          <a:prstGeom prst="rect">
            <a:avLst/>
          </a:prstGeom>
          <a:noFill/>
        </p:spPr>
        <p:txBody>
          <a:bodyPr wrap="square" lIns="0" tIns="0" rIns="0" bIns="0" rtlCol="0">
            <a:noAutofit/>
          </a:bodyPr>
          <a:lstStyle/>
          <a:p>
            <a:pPr defTabSz="914400" eaLnBrk="0" fontAlgn="base" hangingPunct="0">
              <a:spcBef>
                <a:spcPct val="0"/>
              </a:spcBef>
              <a:spcAft>
                <a:spcPct val="0"/>
              </a:spcAft>
            </a:pPr>
            <a:r>
              <a:rPr lang="en-US" sz="1200" dirty="0" smtClean="0">
                <a:solidFill>
                  <a:srgbClr val="3C3737"/>
                </a:solidFill>
              </a:rPr>
              <a:t>4.55 X 3.41 inches</a:t>
            </a:r>
          </a:p>
        </p:txBody>
      </p:sp>
      <p:sp>
        <p:nvSpPr>
          <p:cNvPr id="13" name="TextBox 12"/>
          <p:cNvSpPr txBox="1"/>
          <p:nvPr userDrawn="1"/>
        </p:nvSpPr>
        <p:spPr>
          <a:xfrm>
            <a:off x="6099688" y="3813384"/>
            <a:ext cx="1672712" cy="301415"/>
          </a:xfrm>
          <a:prstGeom prst="rect">
            <a:avLst/>
          </a:prstGeom>
          <a:noFill/>
        </p:spPr>
        <p:txBody>
          <a:bodyPr wrap="square" lIns="0" tIns="0" rIns="0" bIns="0" rtlCol="0">
            <a:noAutofit/>
          </a:bodyPr>
          <a:lstStyle/>
          <a:p>
            <a:pPr defTabSz="914400" eaLnBrk="0" fontAlgn="base" hangingPunct="0">
              <a:spcBef>
                <a:spcPct val="0"/>
              </a:spcBef>
              <a:spcAft>
                <a:spcPct val="0"/>
              </a:spcAft>
            </a:pPr>
            <a:r>
              <a:rPr lang="en-US" sz="1200" dirty="0" smtClean="0">
                <a:solidFill>
                  <a:srgbClr val="3C3737"/>
                </a:solidFill>
              </a:rPr>
              <a:t>4.55 X 3.41 inches</a:t>
            </a:r>
          </a:p>
        </p:txBody>
      </p:sp>
    </p:spTree>
    <p:extLst>
      <p:ext uri="{BB962C8B-B14F-4D97-AF65-F5344CB8AC3E}">
        <p14:creationId xmlns:p14="http://schemas.microsoft.com/office/powerpoint/2010/main" val="10893722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5" name="Picture Placeholder 5"/>
          <p:cNvSpPr>
            <a:spLocks noGrp="1"/>
          </p:cNvSpPr>
          <p:nvPr>
            <p:ph type="pic" sz="quarter" idx="15"/>
          </p:nvPr>
        </p:nvSpPr>
        <p:spPr>
          <a:xfrm>
            <a:off x="6114222" y="2297628"/>
            <a:ext cx="3044952" cy="2286000"/>
          </a:xfrm>
        </p:spPr>
        <p:txBody>
          <a:bodyPr/>
          <a:lstStyle/>
          <a:p>
            <a:r>
              <a:rPr lang="en-US" dirty="0" smtClean="0"/>
              <a:t>Click icon to add picture</a:t>
            </a:r>
            <a:endParaRPr lang="en-US" dirty="0"/>
          </a:p>
        </p:txBody>
      </p:sp>
      <p:sp>
        <p:nvSpPr>
          <p:cNvPr id="2" name="Title 1"/>
          <p:cNvSpPr>
            <a:spLocks noGrp="1"/>
          </p:cNvSpPr>
          <p:nvPr>
            <p:ph type="title"/>
          </p:nvPr>
        </p:nvSpPr>
        <p:spPr>
          <a:xfrm>
            <a:off x="304800" y="254530"/>
            <a:ext cx="8521700" cy="404283"/>
          </a:xfrm>
        </p:spPr>
        <p:txBody>
          <a:bodyPr/>
          <a:lstStyle/>
          <a:p>
            <a:r>
              <a:rPr lang="en-US" smtClean="0"/>
              <a:t>Click to edit Master title style</a:t>
            </a:r>
            <a:endParaRPr lang="en-US" dirty="0"/>
          </a:p>
        </p:txBody>
      </p:sp>
      <p:sp>
        <p:nvSpPr>
          <p:cNvPr id="3" name="Footer Placeholder 35"/>
          <p:cNvSpPr>
            <a:spLocks noGrp="1"/>
          </p:cNvSpPr>
          <p:nvPr>
            <p:ph type="ftr" sz="quarter" idx="3"/>
          </p:nvPr>
        </p:nvSpPr>
        <p:spPr>
          <a:xfrm>
            <a:off x="381000" y="6621956"/>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4" name="Slide Number Placeholder 36"/>
          <p:cNvSpPr>
            <a:spLocks noGrp="1"/>
          </p:cNvSpPr>
          <p:nvPr>
            <p:ph type="sldNum" sz="quarter" idx="4"/>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sp>
        <p:nvSpPr>
          <p:cNvPr id="6" name="Picture Placeholder 5"/>
          <p:cNvSpPr>
            <a:spLocks noGrp="1"/>
          </p:cNvSpPr>
          <p:nvPr>
            <p:ph type="pic" sz="quarter" idx="10"/>
          </p:nvPr>
        </p:nvSpPr>
        <p:spPr>
          <a:xfrm>
            <a:off x="3048" y="2297628"/>
            <a:ext cx="3044952" cy="2286000"/>
          </a:xfrm>
        </p:spPr>
        <p:txBody>
          <a:bodyPr/>
          <a:lstStyle/>
          <a:p>
            <a:r>
              <a:rPr lang="en-US" dirty="0" smtClean="0"/>
              <a:t>Click icon to add picture</a:t>
            </a:r>
            <a:endParaRPr lang="en-US" dirty="0"/>
          </a:p>
        </p:txBody>
      </p:sp>
      <p:sp>
        <p:nvSpPr>
          <p:cNvPr id="10" name="Text Placeholder 9"/>
          <p:cNvSpPr>
            <a:spLocks noGrp="1"/>
          </p:cNvSpPr>
          <p:nvPr>
            <p:ph type="body" sz="quarter" idx="12"/>
          </p:nvPr>
        </p:nvSpPr>
        <p:spPr>
          <a:xfrm>
            <a:off x="42647" y="4671945"/>
            <a:ext cx="2959659" cy="582789"/>
          </a:xfrm>
        </p:spPr>
        <p:txBody>
          <a:bodyPr anchor="t" anchorCtr="0"/>
          <a:lstStyle>
            <a:lvl1pPr algn="ctr">
              <a:defRPr sz="1300"/>
            </a:lvl1pPr>
          </a:lstStyle>
          <a:p>
            <a:pPr lvl="0"/>
            <a:r>
              <a:rPr lang="en-US" smtClean="0"/>
              <a:t>Click to edit Master text styles</a:t>
            </a:r>
          </a:p>
        </p:txBody>
      </p:sp>
      <p:sp>
        <p:nvSpPr>
          <p:cNvPr id="13" name="TextBox 12"/>
          <p:cNvSpPr txBox="1"/>
          <p:nvPr userDrawn="1"/>
        </p:nvSpPr>
        <p:spPr>
          <a:xfrm>
            <a:off x="6966486" y="3888421"/>
            <a:ext cx="1381948" cy="254000"/>
          </a:xfrm>
          <a:prstGeom prst="rect">
            <a:avLst/>
          </a:prstGeom>
          <a:noFill/>
        </p:spPr>
        <p:txBody>
          <a:bodyPr wrap="square" lIns="0" tIns="0" rIns="0" bIns="0" rtlCol="0">
            <a:noAutofit/>
          </a:bodyPr>
          <a:lstStyle/>
          <a:p>
            <a:pPr algn="ctr" defTabSz="914400" eaLnBrk="0" fontAlgn="base" hangingPunct="0">
              <a:spcBef>
                <a:spcPct val="0"/>
              </a:spcBef>
              <a:spcAft>
                <a:spcPct val="0"/>
              </a:spcAft>
            </a:pPr>
            <a:r>
              <a:rPr lang="en-US" sz="1200" dirty="0" smtClean="0">
                <a:solidFill>
                  <a:srgbClr val="3C3737"/>
                </a:solidFill>
              </a:rPr>
              <a:t>3.33 X 2.5 inches</a:t>
            </a:r>
          </a:p>
        </p:txBody>
      </p:sp>
      <p:sp>
        <p:nvSpPr>
          <p:cNvPr id="14" name="Picture Placeholder 5"/>
          <p:cNvSpPr>
            <a:spLocks noGrp="1"/>
          </p:cNvSpPr>
          <p:nvPr>
            <p:ph type="pic" sz="quarter" idx="14"/>
          </p:nvPr>
        </p:nvSpPr>
        <p:spPr>
          <a:xfrm>
            <a:off x="3052412" y="2297628"/>
            <a:ext cx="3044952" cy="2286000"/>
          </a:xfrm>
        </p:spPr>
        <p:txBody>
          <a:bodyPr/>
          <a:lstStyle/>
          <a:p>
            <a:r>
              <a:rPr lang="en-US" dirty="0" smtClean="0"/>
              <a:t>Click icon to add picture</a:t>
            </a:r>
            <a:endParaRPr lang="en-US" dirty="0"/>
          </a:p>
        </p:txBody>
      </p:sp>
      <p:sp>
        <p:nvSpPr>
          <p:cNvPr id="16" name="TextBox 15"/>
          <p:cNvSpPr txBox="1"/>
          <p:nvPr userDrawn="1"/>
        </p:nvSpPr>
        <p:spPr>
          <a:xfrm>
            <a:off x="3875852" y="3888421"/>
            <a:ext cx="1381948" cy="254000"/>
          </a:xfrm>
          <a:prstGeom prst="rect">
            <a:avLst/>
          </a:prstGeom>
          <a:noFill/>
        </p:spPr>
        <p:txBody>
          <a:bodyPr wrap="square" lIns="0" tIns="0" rIns="0" bIns="0" rtlCol="0">
            <a:noAutofit/>
          </a:bodyPr>
          <a:lstStyle/>
          <a:p>
            <a:pPr algn="ctr" defTabSz="914400" eaLnBrk="0" fontAlgn="base" hangingPunct="0">
              <a:spcBef>
                <a:spcPct val="0"/>
              </a:spcBef>
              <a:spcAft>
                <a:spcPct val="0"/>
              </a:spcAft>
            </a:pPr>
            <a:r>
              <a:rPr lang="en-US" sz="1200" dirty="0" smtClean="0">
                <a:solidFill>
                  <a:srgbClr val="3C3737"/>
                </a:solidFill>
              </a:rPr>
              <a:t>3.33 X 2.5 inches</a:t>
            </a:r>
          </a:p>
        </p:txBody>
      </p:sp>
      <p:sp>
        <p:nvSpPr>
          <p:cNvPr id="17" name="TextBox 16"/>
          <p:cNvSpPr txBox="1"/>
          <p:nvPr userDrawn="1"/>
        </p:nvSpPr>
        <p:spPr>
          <a:xfrm>
            <a:off x="838200" y="3888421"/>
            <a:ext cx="1381948" cy="254000"/>
          </a:xfrm>
          <a:prstGeom prst="rect">
            <a:avLst/>
          </a:prstGeom>
          <a:noFill/>
        </p:spPr>
        <p:txBody>
          <a:bodyPr wrap="square" lIns="0" tIns="0" rIns="0" bIns="0" rtlCol="0">
            <a:noAutofit/>
          </a:bodyPr>
          <a:lstStyle/>
          <a:p>
            <a:pPr algn="ctr" defTabSz="914400" eaLnBrk="0" fontAlgn="base" hangingPunct="0">
              <a:spcBef>
                <a:spcPct val="0"/>
              </a:spcBef>
              <a:spcAft>
                <a:spcPct val="0"/>
              </a:spcAft>
            </a:pPr>
            <a:r>
              <a:rPr lang="en-US" sz="1200" dirty="0" smtClean="0">
                <a:solidFill>
                  <a:srgbClr val="3C3737"/>
                </a:solidFill>
              </a:rPr>
              <a:t>3.33 X 2.5 inches</a:t>
            </a:r>
          </a:p>
        </p:txBody>
      </p:sp>
      <p:sp>
        <p:nvSpPr>
          <p:cNvPr id="18" name="Text Placeholder 9"/>
          <p:cNvSpPr>
            <a:spLocks noGrp="1"/>
          </p:cNvSpPr>
          <p:nvPr>
            <p:ph type="body" sz="quarter" idx="16"/>
          </p:nvPr>
        </p:nvSpPr>
        <p:spPr>
          <a:xfrm>
            <a:off x="3095059" y="4671945"/>
            <a:ext cx="2959659" cy="582789"/>
          </a:xfrm>
        </p:spPr>
        <p:txBody>
          <a:bodyPr anchor="t" anchorCtr="0"/>
          <a:lstStyle>
            <a:lvl1pPr algn="ctr">
              <a:defRPr sz="1300"/>
            </a:lvl1pPr>
          </a:lstStyle>
          <a:p>
            <a:pPr lvl="0"/>
            <a:r>
              <a:rPr lang="en-US" smtClean="0"/>
              <a:t>Click to edit Master text styles</a:t>
            </a:r>
          </a:p>
        </p:txBody>
      </p:sp>
      <p:sp>
        <p:nvSpPr>
          <p:cNvPr id="19" name="Text Placeholder 9"/>
          <p:cNvSpPr>
            <a:spLocks noGrp="1"/>
          </p:cNvSpPr>
          <p:nvPr>
            <p:ph type="body" sz="quarter" idx="17"/>
          </p:nvPr>
        </p:nvSpPr>
        <p:spPr>
          <a:xfrm>
            <a:off x="6146107" y="4671945"/>
            <a:ext cx="2959659" cy="582789"/>
          </a:xfrm>
        </p:spPr>
        <p:txBody>
          <a:bodyPr anchor="t" anchorCtr="0"/>
          <a:lstStyle>
            <a:lvl1pPr algn="ctr">
              <a:defRPr sz="1300"/>
            </a:lvl1pPr>
          </a:lstStyle>
          <a:p>
            <a:pPr lvl="0"/>
            <a:r>
              <a:rPr lang="en-US" smtClean="0"/>
              <a:t>Click to edit Master text styles</a:t>
            </a:r>
          </a:p>
        </p:txBody>
      </p:sp>
    </p:spTree>
    <p:extLst>
      <p:ext uri="{BB962C8B-B14F-4D97-AF65-F5344CB8AC3E}">
        <p14:creationId xmlns:p14="http://schemas.microsoft.com/office/powerpoint/2010/main" val="11936684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95255DA-0DDD-4B79-9186-39FCD83CF054}" type="slidenum">
              <a:rPr lang="en-US" smtClean="0"/>
              <a:pPr/>
              <a:t>‹#›</a:t>
            </a:fld>
            <a:endParaRPr lang="en-US" dirty="0"/>
          </a:p>
        </p:txBody>
      </p:sp>
    </p:spTree>
    <p:extLst>
      <p:ext uri="{BB962C8B-B14F-4D97-AF65-F5344CB8AC3E}">
        <p14:creationId xmlns:p14="http://schemas.microsoft.com/office/powerpoint/2010/main" val="31524012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2" name="Title 1"/>
          <p:cNvSpPr>
            <a:spLocks noGrp="1"/>
          </p:cNvSpPr>
          <p:nvPr>
            <p:ph type="title"/>
          </p:nvPr>
        </p:nvSpPr>
        <p:spPr>
          <a:xfrm>
            <a:off x="304800" y="254530"/>
            <a:ext cx="8521700" cy="404283"/>
          </a:xfrm>
        </p:spPr>
        <p:txBody>
          <a:bodyPr/>
          <a:lstStyle/>
          <a:p>
            <a:r>
              <a:rPr lang="en-US" smtClean="0"/>
              <a:t>Click to edit Master title style</a:t>
            </a:r>
            <a:endParaRPr lang="en-US" dirty="0"/>
          </a:p>
        </p:txBody>
      </p:sp>
      <p:sp>
        <p:nvSpPr>
          <p:cNvPr id="3" name="Footer Placeholder 35"/>
          <p:cNvSpPr>
            <a:spLocks noGrp="1"/>
          </p:cNvSpPr>
          <p:nvPr>
            <p:ph type="ftr" sz="quarter" idx="3"/>
          </p:nvPr>
        </p:nvSpPr>
        <p:spPr>
          <a:xfrm>
            <a:off x="381000" y="6623330"/>
            <a:ext cx="6311900" cy="158750"/>
          </a:xfrm>
          <a:prstGeom prst="rect">
            <a:avLst/>
          </a:prstGeom>
        </p:spPr>
        <p:txBody>
          <a:bodyPr vert="horz" lIns="0" tIns="0" rIns="91440" bIns="0" rtlCol="0" anchor="ctr"/>
          <a:lstStyle>
            <a:lvl1pPr algn="l">
              <a:defRPr sz="800">
                <a:solidFill>
                  <a:schemeClr val="tx1"/>
                </a:solidFill>
              </a:defRPr>
            </a:lvl1pPr>
          </a:lstStyle>
          <a:p>
            <a:r>
              <a:rPr lang="en-US" dirty="0" smtClean="0">
                <a:solidFill>
                  <a:srgbClr val="3C3737"/>
                </a:solidFill>
              </a:rPr>
              <a:t>| Presentation Title | XX Month Year  </a:t>
            </a:r>
            <a:endParaRPr lang="en-US" dirty="0">
              <a:solidFill>
                <a:srgbClr val="3C3737"/>
              </a:solidFill>
            </a:endParaRPr>
          </a:p>
        </p:txBody>
      </p:sp>
      <p:sp>
        <p:nvSpPr>
          <p:cNvPr id="4" name="Slide Number Placeholder 36"/>
          <p:cNvSpPr>
            <a:spLocks noGrp="1"/>
          </p:cNvSpPr>
          <p:nvPr>
            <p:ph type="sldNum" sz="quarter" idx="4"/>
          </p:nvPr>
        </p:nvSpPr>
        <p:spPr>
          <a:xfrm>
            <a:off x="76200" y="6620583"/>
            <a:ext cx="262413" cy="161497"/>
          </a:xfrm>
          <a:prstGeom prst="rect">
            <a:avLst/>
          </a:prstGeom>
        </p:spPr>
        <p:txBody>
          <a:bodyPr vert="horz" lIns="0" tIns="0" rIns="0" bIns="0" rtlCol="0" anchor="ctr" anchorCtr="0"/>
          <a:lstStyle>
            <a:lvl1pPr algn="r">
              <a:defRPr sz="800">
                <a:solidFill>
                  <a:schemeClr val="tx1"/>
                </a:solidFill>
              </a:defRPr>
            </a:lvl1pPr>
          </a:lstStyle>
          <a:p>
            <a:fld id="{18FFD63D-7F43-3B4E-8B2F-7535F503E7C1}" type="slidenum">
              <a:rPr lang="en-US" smtClean="0">
                <a:solidFill>
                  <a:srgbClr val="3C3737"/>
                </a:solidFill>
              </a:rPr>
              <a:pPr/>
              <a:t>‹#›</a:t>
            </a:fld>
            <a:endParaRPr lang="en-US" dirty="0">
              <a:solidFill>
                <a:srgbClr val="3C3737"/>
              </a:solidFill>
            </a:endParaRPr>
          </a:p>
        </p:txBody>
      </p:sp>
      <p:sp>
        <p:nvSpPr>
          <p:cNvPr id="17" name="Text Placeholder 9"/>
          <p:cNvSpPr>
            <a:spLocks noGrp="1"/>
          </p:cNvSpPr>
          <p:nvPr>
            <p:ph type="body" sz="quarter" idx="17"/>
          </p:nvPr>
        </p:nvSpPr>
        <p:spPr>
          <a:xfrm>
            <a:off x="4840909" y="731446"/>
            <a:ext cx="3291840" cy="264298"/>
          </a:xfrm>
        </p:spPr>
        <p:txBody>
          <a:bodyPr anchor="b" anchorCtr="0"/>
          <a:lstStyle>
            <a:lvl1pPr>
              <a:defRPr sz="1300"/>
            </a:lvl1pPr>
          </a:lstStyle>
          <a:p>
            <a:pPr lvl="0"/>
            <a:r>
              <a:rPr lang="en-US" smtClean="0"/>
              <a:t>Click to edit Master text styles</a:t>
            </a:r>
          </a:p>
        </p:txBody>
      </p:sp>
      <p:sp>
        <p:nvSpPr>
          <p:cNvPr id="19" name="Picture Placeholder 5"/>
          <p:cNvSpPr>
            <a:spLocks noGrp="1"/>
          </p:cNvSpPr>
          <p:nvPr>
            <p:ph type="pic" sz="quarter" idx="19"/>
          </p:nvPr>
        </p:nvSpPr>
        <p:spPr>
          <a:xfrm>
            <a:off x="4840910" y="1038058"/>
            <a:ext cx="3291840" cy="2468880"/>
          </a:xfrm>
        </p:spPr>
        <p:txBody>
          <a:bodyPr/>
          <a:lstStyle/>
          <a:p>
            <a:r>
              <a:rPr lang="en-US" dirty="0" smtClean="0"/>
              <a:t>Click icon to add picture</a:t>
            </a:r>
            <a:endParaRPr lang="en-US" dirty="0"/>
          </a:p>
        </p:txBody>
      </p:sp>
      <p:sp>
        <p:nvSpPr>
          <p:cNvPr id="25" name="TextBox 24"/>
          <p:cNvSpPr txBox="1"/>
          <p:nvPr userDrawn="1"/>
        </p:nvSpPr>
        <p:spPr>
          <a:xfrm>
            <a:off x="6044274" y="2743559"/>
            <a:ext cx="1209009" cy="197590"/>
          </a:xfrm>
          <a:prstGeom prst="rect">
            <a:avLst/>
          </a:prstGeom>
          <a:noFill/>
        </p:spPr>
        <p:txBody>
          <a:bodyPr wrap="square" lIns="0" tIns="0" rIns="0" bIns="0" rtlCol="0">
            <a:noAutofit/>
          </a:bodyPr>
          <a:lstStyle/>
          <a:p>
            <a:pPr defTabSz="914400" eaLnBrk="0" fontAlgn="base" hangingPunct="0">
              <a:spcBef>
                <a:spcPct val="0"/>
              </a:spcBef>
              <a:spcAft>
                <a:spcPct val="0"/>
              </a:spcAft>
            </a:pPr>
            <a:r>
              <a:rPr lang="en-US" sz="1100" dirty="0" smtClean="0">
                <a:solidFill>
                  <a:srgbClr val="3C3737"/>
                </a:solidFill>
              </a:rPr>
              <a:t>3.6 X 2.7 inches</a:t>
            </a:r>
          </a:p>
        </p:txBody>
      </p:sp>
      <p:sp>
        <p:nvSpPr>
          <p:cNvPr id="22" name="Text Placeholder 9"/>
          <p:cNvSpPr>
            <a:spLocks noGrp="1"/>
          </p:cNvSpPr>
          <p:nvPr>
            <p:ph type="body" sz="quarter" idx="20"/>
          </p:nvPr>
        </p:nvSpPr>
        <p:spPr>
          <a:xfrm>
            <a:off x="4840909" y="3615428"/>
            <a:ext cx="3291840" cy="264298"/>
          </a:xfrm>
        </p:spPr>
        <p:txBody>
          <a:bodyPr anchor="b" anchorCtr="0"/>
          <a:lstStyle>
            <a:lvl1pPr>
              <a:defRPr sz="1300"/>
            </a:lvl1pPr>
          </a:lstStyle>
          <a:p>
            <a:pPr lvl="0"/>
            <a:r>
              <a:rPr lang="en-US" smtClean="0"/>
              <a:t>Click to edit Master text styles</a:t>
            </a:r>
          </a:p>
        </p:txBody>
      </p:sp>
      <p:sp>
        <p:nvSpPr>
          <p:cNvPr id="23" name="Picture Placeholder 5"/>
          <p:cNvSpPr>
            <a:spLocks noGrp="1"/>
          </p:cNvSpPr>
          <p:nvPr>
            <p:ph type="pic" sz="quarter" idx="21"/>
          </p:nvPr>
        </p:nvSpPr>
        <p:spPr>
          <a:xfrm>
            <a:off x="4840910" y="3922040"/>
            <a:ext cx="3291840" cy="2468880"/>
          </a:xfrm>
        </p:spPr>
        <p:txBody>
          <a:bodyPr/>
          <a:lstStyle/>
          <a:p>
            <a:r>
              <a:rPr lang="en-US" dirty="0" smtClean="0"/>
              <a:t>Click icon to add picture</a:t>
            </a:r>
            <a:endParaRPr lang="en-US" dirty="0"/>
          </a:p>
        </p:txBody>
      </p:sp>
      <p:sp>
        <p:nvSpPr>
          <p:cNvPr id="24" name="Text Placeholder 9"/>
          <p:cNvSpPr>
            <a:spLocks noGrp="1"/>
          </p:cNvSpPr>
          <p:nvPr>
            <p:ph type="body" sz="quarter" idx="22"/>
          </p:nvPr>
        </p:nvSpPr>
        <p:spPr>
          <a:xfrm>
            <a:off x="1000488" y="731446"/>
            <a:ext cx="3291840" cy="264298"/>
          </a:xfrm>
        </p:spPr>
        <p:txBody>
          <a:bodyPr anchor="b" anchorCtr="0"/>
          <a:lstStyle>
            <a:lvl1pPr>
              <a:defRPr sz="1300"/>
            </a:lvl1pPr>
          </a:lstStyle>
          <a:p>
            <a:pPr lvl="0"/>
            <a:r>
              <a:rPr lang="en-US" smtClean="0"/>
              <a:t>Click to edit Master text styles</a:t>
            </a:r>
          </a:p>
        </p:txBody>
      </p:sp>
      <p:sp>
        <p:nvSpPr>
          <p:cNvPr id="27" name="Picture Placeholder 5"/>
          <p:cNvSpPr>
            <a:spLocks noGrp="1"/>
          </p:cNvSpPr>
          <p:nvPr>
            <p:ph type="pic" sz="quarter" idx="23"/>
          </p:nvPr>
        </p:nvSpPr>
        <p:spPr>
          <a:xfrm>
            <a:off x="1000489" y="1038058"/>
            <a:ext cx="3291840" cy="2468880"/>
          </a:xfrm>
        </p:spPr>
        <p:txBody>
          <a:bodyPr/>
          <a:lstStyle/>
          <a:p>
            <a:r>
              <a:rPr lang="en-US" dirty="0" smtClean="0"/>
              <a:t>Click icon to add picture</a:t>
            </a:r>
            <a:endParaRPr lang="en-US" dirty="0"/>
          </a:p>
        </p:txBody>
      </p:sp>
      <p:sp>
        <p:nvSpPr>
          <p:cNvPr id="28" name="Text Placeholder 9"/>
          <p:cNvSpPr>
            <a:spLocks noGrp="1"/>
          </p:cNvSpPr>
          <p:nvPr>
            <p:ph type="body" sz="quarter" idx="24"/>
          </p:nvPr>
        </p:nvSpPr>
        <p:spPr>
          <a:xfrm>
            <a:off x="1000488" y="3615428"/>
            <a:ext cx="3291840" cy="264298"/>
          </a:xfrm>
        </p:spPr>
        <p:txBody>
          <a:bodyPr anchor="b" anchorCtr="0"/>
          <a:lstStyle>
            <a:lvl1pPr>
              <a:defRPr sz="1300"/>
            </a:lvl1pPr>
          </a:lstStyle>
          <a:p>
            <a:pPr lvl="0"/>
            <a:r>
              <a:rPr lang="en-US" smtClean="0"/>
              <a:t>Click to edit Master text styles</a:t>
            </a:r>
          </a:p>
        </p:txBody>
      </p:sp>
      <p:sp>
        <p:nvSpPr>
          <p:cNvPr id="29" name="Picture Placeholder 5"/>
          <p:cNvSpPr>
            <a:spLocks noGrp="1"/>
          </p:cNvSpPr>
          <p:nvPr>
            <p:ph type="pic" sz="quarter" idx="25"/>
          </p:nvPr>
        </p:nvSpPr>
        <p:spPr>
          <a:xfrm>
            <a:off x="1000489" y="3922040"/>
            <a:ext cx="3291840" cy="2468880"/>
          </a:xfrm>
        </p:spPr>
        <p:txBody>
          <a:bodyPr/>
          <a:lstStyle/>
          <a:p>
            <a:r>
              <a:rPr lang="en-US" dirty="0" smtClean="0"/>
              <a:t>Click icon to add picture</a:t>
            </a:r>
            <a:endParaRPr lang="en-US" dirty="0"/>
          </a:p>
        </p:txBody>
      </p:sp>
      <p:sp>
        <p:nvSpPr>
          <p:cNvPr id="30" name="TextBox 29"/>
          <p:cNvSpPr txBox="1"/>
          <p:nvPr userDrawn="1"/>
        </p:nvSpPr>
        <p:spPr>
          <a:xfrm>
            <a:off x="2123331" y="2743559"/>
            <a:ext cx="1209009" cy="197590"/>
          </a:xfrm>
          <a:prstGeom prst="rect">
            <a:avLst/>
          </a:prstGeom>
          <a:noFill/>
        </p:spPr>
        <p:txBody>
          <a:bodyPr wrap="square" lIns="0" tIns="0" rIns="0" bIns="0" rtlCol="0">
            <a:noAutofit/>
          </a:bodyPr>
          <a:lstStyle/>
          <a:p>
            <a:pPr defTabSz="914400" eaLnBrk="0" fontAlgn="base" hangingPunct="0">
              <a:spcBef>
                <a:spcPct val="0"/>
              </a:spcBef>
              <a:spcAft>
                <a:spcPct val="0"/>
              </a:spcAft>
            </a:pPr>
            <a:r>
              <a:rPr lang="en-US" sz="1100" dirty="0" smtClean="0">
                <a:solidFill>
                  <a:srgbClr val="3C3737"/>
                </a:solidFill>
              </a:rPr>
              <a:t>3.6 X 2.7 inches</a:t>
            </a:r>
          </a:p>
        </p:txBody>
      </p:sp>
      <p:sp>
        <p:nvSpPr>
          <p:cNvPr id="31" name="TextBox 30"/>
          <p:cNvSpPr txBox="1"/>
          <p:nvPr userDrawn="1"/>
        </p:nvSpPr>
        <p:spPr>
          <a:xfrm>
            <a:off x="6044274" y="5607828"/>
            <a:ext cx="1209009" cy="197590"/>
          </a:xfrm>
          <a:prstGeom prst="rect">
            <a:avLst/>
          </a:prstGeom>
          <a:noFill/>
        </p:spPr>
        <p:txBody>
          <a:bodyPr wrap="square" lIns="0" tIns="0" rIns="0" bIns="0" rtlCol="0">
            <a:noAutofit/>
          </a:bodyPr>
          <a:lstStyle/>
          <a:p>
            <a:pPr defTabSz="914400" eaLnBrk="0" fontAlgn="base" hangingPunct="0">
              <a:spcBef>
                <a:spcPct val="0"/>
              </a:spcBef>
              <a:spcAft>
                <a:spcPct val="0"/>
              </a:spcAft>
            </a:pPr>
            <a:r>
              <a:rPr lang="en-US" sz="1100" dirty="0" smtClean="0">
                <a:solidFill>
                  <a:srgbClr val="3C3737"/>
                </a:solidFill>
              </a:rPr>
              <a:t>3.6 X 2.7 inches</a:t>
            </a:r>
          </a:p>
        </p:txBody>
      </p:sp>
      <p:sp>
        <p:nvSpPr>
          <p:cNvPr id="32" name="TextBox 31"/>
          <p:cNvSpPr txBox="1"/>
          <p:nvPr userDrawn="1"/>
        </p:nvSpPr>
        <p:spPr>
          <a:xfrm>
            <a:off x="2123331" y="5607828"/>
            <a:ext cx="1209009" cy="197590"/>
          </a:xfrm>
          <a:prstGeom prst="rect">
            <a:avLst/>
          </a:prstGeom>
          <a:noFill/>
        </p:spPr>
        <p:txBody>
          <a:bodyPr wrap="square" lIns="0" tIns="0" rIns="0" bIns="0" rtlCol="0">
            <a:noAutofit/>
          </a:bodyPr>
          <a:lstStyle/>
          <a:p>
            <a:pPr defTabSz="914400" eaLnBrk="0" fontAlgn="base" hangingPunct="0">
              <a:spcBef>
                <a:spcPct val="0"/>
              </a:spcBef>
              <a:spcAft>
                <a:spcPct val="0"/>
              </a:spcAft>
            </a:pPr>
            <a:r>
              <a:rPr lang="en-US" sz="1100" dirty="0" smtClean="0">
                <a:solidFill>
                  <a:srgbClr val="3C3737"/>
                </a:solidFill>
              </a:rPr>
              <a:t>3.6 X 2.7 inches</a:t>
            </a:r>
          </a:p>
        </p:txBody>
      </p:sp>
    </p:spTree>
    <p:extLst>
      <p:ext uri="{BB962C8B-B14F-4D97-AF65-F5344CB8AC3E}">
        <p14:creationId xmlns:p14="http://schemas.microsoft.com/office/powerpoint/2010/main" val="33587563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418421"/>
            <a:ext cx="6753523" cy="1498643"/>
          </a:xfrm>
          <a:prstGeom prst="rect">
            <a:avLst/>
          </a:prstGeom>
        </p:spPr>
        <p:txBody>
          <a:bodyPr/>
          <a:lstStyle>
            <a:lvl1pPr algn="l">
              <a:defRPr sz="4600">
                <a:solidFill>
                  <a:srgbClr val="005E92"/>
                </a:solidFill>
                <a:latin typeface="Georgia"/>
                <a:cs typeface="Georgia"/>
              </a:defRPr>
            </a:lvl1pPr>
          </a:lstStyle>
          <a:p>
            <a:r>
              <a:rPr lang="en-US" dirty="0" smtClean="0"/>
              <a:t>Click to edit Master title style</a:t>
            </a:r>
            <a:endParaRPr lang="en-US" dirty="0"/>
          </a:p>
        </p:txBody>
      </p:sp>
      <p:sp>
        <p:nvSpPr>
          <p:cNvPr id="10" name="Content Placeholder 2"/>
          <p:cNvSpPr>
            <a:spLocks noGrp="1"/>
          </p:cNvSpPr>
          <p:nvPr>
            <p:ph idx="1"/>
          </p:nvPr>
        </p:nvSpPr>
        <p:spPr>
          <a:xfrm>
            <a:off x="457200" y="2659927"/>
            <a:ext cx="6753523" cy="3466236"/>
          </a:xfrm>
          <a:prstGeom prst="rect">
            <a:avLst/>
          </a:prstGeom>
        </p:spPr>
        <p:txBody>
          <a:bodyPr/>
          <a:lstStyle>
            <a:lvl1pPr marL="342900" indent="-342900">
              <a:spcBef>
                <a:spcPts val="0"/>
              </a:spcBef>
              <a:spcAft>
                <a:spcPts val="1200"/>
              </a:spcAft>
              <a:buClr>
                <a:srgbClr val="005E92"/>
              </a:buClr>
              <a:buFont typeface="Wingdings" charset="2"/>
              <a:buChar char="§"/>
              <a:defRPr sz="2000">
                <a:solidFill>
                  <a:srgbClr val="313332"/>
                </a:solidFill>
                <a:latin typeface="Helvetica"/>
                <a:cs typeface="Helvetica"/>
              </a:defRPr>
            </a:lvl1pPr>
            <a:lvl2pPr>
              <a:spcBef>
                <a:spcPts val="0"/>
              </a:spcBef>
              <a:spcAft>
                <a:spcPts val="1200"/>
              </a:spcAft>
              <a:defRPr sz="1800">
                <a:solidFill>
                  <a:srgbClr val="313332"/>
                </a:solidFill>
                <a:latin typeface="Helvetica"/>
                <a:cs typeface="Helvetica"/>
              </a:defRPr>
            </a:lvl2pPr>
            <a:lvl3pPr>
              <a:spcBef>
                <a:spcPts val="0"/>
              </a:spcBef>
              <a:spcAft>
                <a:spcPts val="1200"/>
              </a:spcAft>
              <a:defRPr sz="1600">
                <a:solidFill>
                  <a:srgbClr val="313332"/>
                </a:solidFill>
                <a:latin typeface="Helvetica"/>
                <a:cs typeface="Helvetica"/>
              </a:defRPr>
            </a:lvl3pPr>
            <a:lvl4pPr>
              <a:spcBef>
                <a:spcPts val="0"/>
              </a:spcBef>
              <a:spcAft>
                <a:spcPts val="1200"/>
              </a:spcAft>
              <a:defRPr sz="1400">
                <a:solidFill>
                  <a:srgbClr val="313332"/>
                </a:solidFill>
                <a:latin typeface="Helvetica"/>
                <a:cs typeface="Helvetica"/>
              </a:defRPr>
            </a:lvl4pPr>
            <a:lvl5pPr>
              <a:spcBef>
                <a:spcPts val="0"/>
              </a:spcBef>
              <a:spcAft>
                <a:spcPts val="1200"/>
              </a:spcAft>
              <a:defRPr sz="1200">
                <a:solidFill>
                  <a:srgbClr val="313332"/>
                </a:solidFill>
                <a:latin typeface="Helvetica"/>
                <a:cs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idx="10" hasCustomPrompt="1"/>
          </p:nvPr>
        </p:nvSpPr>
        <p:spPr>
          <a:xfrm>
            <a:off x="457199" y="2020165"/>
            <a:ext cx="6753523" cy="639762"/>
          </a:xfrm>
          <a:prstGeom prst="rect">
            <a:avLst/>
          </a:prstGeom>
        </p:spPr>
        <p:txBody>
          <a:bodyPr anchor="b"/>
          <a:lstStyle>
            <a:lvl1pPr marL="0" indent="0">
              <a:buNone/>
              <a:defRPr sz="2000" b="1" i="0">
                <a:solidFill>
                  <a:srgbClr val="313332"/>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Slide Number Placeholder 3"/>
          <p:cNvSpPr>
            <a:spLocks noGrp="1"/>
          </p:cNvSpPr>
          <p:nvPr>
            <p:ph type="sldNum" sz="quarter" idx="12"/>
          </p:nvPr>
        </p:nvSpPr>
        <p:spPr>
          <a:xfrm>
            <a:off x="412376" y="6310312"/>
            <a:ext cx="2133600" cy="365125"/>
          </a:xfrm>
          <a:prstGeom prst="rect">
            <a:avLst/>
          </a:prstGeom>
        </p:spPr>
        <p:txBody>
          <a:bodyPr/>
          <a:lstStyle>
            <a:lvl1pPr>
              <a:defRPr sz="1200">
                <a:solidFill>
                  <a:schemeClr val="bg1"/>
                </a:solidFill>
                <a:latin typeface="Gill Sans MT" panose="020B0502020104020203" pitchFamily="34" charset="0"/>
              </a:defRPr>
            </a:lvl1pPr>
          </a:lstStyle>
          <a:p>
            <a:fld id="{695255DA-0DDD-4B79-9186-39FCD83CF05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76598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theme" Target="../theme/theme10.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26" Type="http://schemas.openxmlformats.org/officeDocument/2006/relationships/slideLayout" Target="../slideLayouts/slideLayout61.xml"/><Relationship Id="rId3" Type="http://schemas.openxmlformats.org/officeDocument/2006/relationships/slideLayout" Target="../slideLayouts/slideLayout38.xml"/><Relationship Id="rId21" Type="http://schemas.openxmlformats.org/officeDocument/2006/relationships/slideLayout" Target="../slideLayouts/slideLayout56.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5" Type="http://schemas.openxmlformats.org/officeDocument/2006/relationships/slideLayout" Target="../slideLayouts/slideLayout6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24" Type="http://schemas.openxmlformats.org/officeDocument/2006/relationships/slideLayout" Target="../slideLayouts/slideLayout59.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23" Type="http://schemas.openxmlformats.org/officeDocument/2006/relationships/slideLayout" Target="../slideLayouts/slideLayout58.xml"/><Relationship Id="rId28" Type="http://schemas.openxmlformats.org/officeDocument/2006/relationships/theme" Target="../theme/theme11.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slideLayout" Target="../slideLayouts/slideLayout57.xml"/><Relationship Id="rId27" Type="http://schemas.openxmlformats.org/officeDocument/2006/relationships/slideLayout" Target="../slideLayouts/slideLayout6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8.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theme" Target="../theme/theme1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emf"/><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2.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133946" y="133946"/>
            <a:ext cx="8876109" cy="6590109"/>
          </a:xfrm>
          <a:prstGeom prst="rect">
            <a:avLst/>
          </a:prstGeom>
          <a:solidFill>
            <a:srgbClr val="00304B"/>
          </a:solidFill>
          <a:ln w="12700">
            <a:solidFill>
              <a:srgbClr val="00304B"/>
            </a:solidFill>
            <a:miter lim="800000"/>
            <a:headEnd/>
            <a:tailEnd/>
          </a:ln>
        </p:spPr>
        <p:txBody>
          <a:bodyPr lIns="64291" tIns="32146" rIns="64291" bIns="32146"/>
          <a:lstStyle/>
          <a:p>
            <a:endParaRPr lang="en-US" dirty="0"/>
          </a:p>
        </p:txBody>
      </p:sp>
      <p:pic>
        <p:nvPicPr>
          <p:cNvPr id="8" name="Picture 7"/>
          <p:cNvPicPr>
            <a:picLocks noChangeAspect="1"/>
          </p:cNvPicPr>
          <p:nvPr userDrawn="1"/>
        </p:nvPicPr>
        <p:blipFill>
          <a:blip r:embed="rId3"/>
          <a:stretch>
            <a:fillRect/>
          </a:stretch>
        </p:blipFill>
        <p:spPr>
          <a:xfrm>
            <a:off x="627216" y="909712"/>
            <a:ext cx="4227186" cy="821563"/>
          </a:xfrm>
          <a:prstGeom prst="rect">
            <a:avLst/>
          </a:prstGeom>
        </p:spPr>
      </p:pic>
    </p:spTree>
    <p:extLst>
      <p:ext uri="{BB962C8B-B14F-4D97-AF65-F5344CB8AC3E}">
        <p14:creationId xmlns:p14="http://schemas.microsoft.com/office/powerpoint/2010/main" val="3303971602"/>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fld id="{DBBC4AAB-39F9-4533-8AAA-FBB461DACAAD}" type="datetimeFigureOut">
              <a:rPr lang="en-US" smtClean="0">
                <a:solidFill>
                  <a:prstClr val="black">
                    <a:tint val="75000"/>
                  </a:prstClr>
                </a:solidFill>
              </a:rPr>
              <a:pPr defTabSz="914400"/>
              <a:t>9/29/2014</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fld id="{82BBFF69-0A60-49D9-B203-23A4685F65E6}"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138351850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DBBC4AAB-39F9-4533-8AAA-FBB461DACAAD}" type="datetimeFigureOut">
              <a:rPr lang="en-US" smtClean="0">
                <a:solidFill>
                  <a:srgbClr val="993D00"/>
                </a:solidFill>
              </a:rPr>
              <a:pPr defTabSz="914400"/>
              <a:t>9/29/2014</a:t>
            </a:fld>
            <a:endParaRPr lang="en-US" dirty="0">
              <a:solidFill>
                <a:srgbClr val="993D00"/>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dirty="0">
              <a:solidFill>
                <a:srgbClr val="993D00"/>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dirty="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82BBFF69-0A60-49D9-B203-23A4685F65E6}" type="slidenum">
              <a:rPr lang="en-US" smtClean="0"/>
              <a:pPr defTabSz="914400"/>
              <a:t>‹#›</a:t>
            </a:fld>
            <a:endParaRPr lang="en-US" dirty="0"/>
          </a:p>
        </p:txBody>
      </p:sp>
    </p:spTree>
    <p:extLst>
      <p:ext uri="{BB962C8B-B14F-4D97-AF65-F5344CB8AC3E}">
        <p14:creationId xmlns:p14="http://schemas.microsoft.com/office/powerpoint/2010/main" val="404210002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54530"/>
            <a:ext cx="6384925" cy="40428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Rectangle 3"/>
          <p:cNvSpPr>
            <a:spLocks noGrp="1" noChangeArrowheads="1"/>
          </p:cNvSpPr>
          <p:nvPr>
            <p:ph type="body" idx="1"/>
          </p:nvPr>
        </p:nvSpPr>
        <p:spPr bwMode="auto">
          <a:xfrm>
            <a:off x="304800" y="1463675"/>
            <a:ext cx="6384925" cy="5019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58" name="Line 34"/>
          <p:cNvSpPr>
            <a:spLocks noChangeShapeType="1"/>
          </p:cNvSpPr>
          <p:nvPr/>
        </p:nvSpPr>
        <p:spPr bwMode="auto">
          <a:xfrm flipH="1">
            <a:off x="-304800" y="1700213"/>
            <a:ext cx="228600" cy="0"/>
          </a:xfrm>
          <a:prstGeom prst="line">
            <a:avLst/>
          </a:prstGeom>
          <a:noFill/>
          <a:ln w="6350">
            <a:solidFill>
              <a:schemeClr val="bg1"/>
            </a:solidFill>
            <a:round/>
            <a:headEnd/>
            <a:tailEnd/>
          </a:ln>
        </p:spPr>
        <p:txBody>
          <a:bodyPr wrap="none" lIns="0" tIns="0" rIns="0" bIns="0" anchor="ctr">
            <a:prstTxWarp prst="textNoShape">
              <a:avLst/>
            </a:prstTxWarp>
          </a:bodyPr>
          <a:lstStyle/>
          <a:p>
            <a:pPr defTabSz="914400" eaLnBrk="0" fontAlgn="base" hangingPunct="0">
              <a:spcBef>
                <a:spcPct val="0"/>
              </a:spcBef>
              <a:spcAft>
                <a:spcPct val="0"/>
              </a:spcAft>
            </a:pPr>
            <a:endParaRPr lang="en-US" sz="1400" dirty="0">
              <a:solidFill>
                <a:srgbClr val="3C3737"/>
              </a:solidFill>
            </a:endParaRPr>
          </a:p>
        </p:txBody>
      </p:sp>
      <p:sp>
        <p:nvSpPr>
          <p:cNvPr id="1060" name="Line 36"/>
          <p:cNvSpPr>
            <a:spLocks noChangeShapeType="1"/>
          </p:cNvSpPr>
          <p:nvPr/>
        </p:nvSpPr>
        <p:spPr bwMode="auto">
          <a:xfrm flipH="1">
            <a:off x="-304800" y="331788"/>
            <a:ext cx="228600" cy="0"/>
          </a:xfrm>
          <a:prstGeom prst="line">
            <a:avLst/>
          </a:prstGeom>
          <a:noFill/>
          <a:ln w="6350">
            <a:solidFill>
              <a:schemeClr val="bg1"/>
            </a:solidFill>
            <a:round/>
            <a:headEnd/>
            <a:tailEnd/>
          </a:ln>
        </p:spPr>
        <p:txBody>
          <a:bodyPr wrap="none" lIns="0" tIns="0" rIns="0" bIns="0" anchor="ctr">
            <a:prstTxWarp prst="textNoShape">
              <a:avLst/>
            </a:prstTxWarp>
          </a:bodyPr>
          <a:lstStyle/>
          <a:p>
            <a:pPr defTabSz="914400" eaLnBrk="0" fontAlgn="base" hangingPunct="0">
              <a:spcBef>
                <a:spcPct val="0"/>
              </a:spcBef>
              <a:spcAft>
                <a:spcPct val="0"/>
              </a:spcAft>
            </a:pPr>
            <a:endParaRPr lang="en-US" sz="1400" dirty="0">
              <a:solidFill>
                <a:srgbClr val="3C3737"/>
              </a:solidFill>
            </a:endParaRPr>
          </a:p>
        </p:txBody>
      </p:sp>
      <p:sp>
        <p:nvSpPr>
          <p:cNvPr id="43" name="Footer Placeholder 35"/>
          <p:cNvSpPr>
            <a:spLocks noGrp="1"/>
          </p:cNvSpPr>
          <p:nvPr>
            <p:ph type="ftr" sz="quarter" idx="3"/>
          </p:nvPr>
        </p:nvSpPr>
        <p:spPr>
          <a:xfrm>
            <a:off x="381000" y="6621956"/>
            <a:ext cx="6311900" cy="158750"/>
          </a:xfrm>
          <a:prstGeom prst="rect">
            <a:avLst/>
          </a:prstGeom>
        </p:spPr>
        <p:txBody>
          <a:bodyPr vert="horz" lIns="0" tIns="0" rIns="91440" bIns="0" rtlCol="0" anchor="ctr"/>
          <a:lstStyle>
            <a:lvl1pPr algn="l">
              <a:defRPr sz="800" b="0">
                <a:solidFill>
                  <a:schemeClr val="tx1"/>
                </a:solidFill>
                <a:latin typeface="Calibri"/>
                <a:cs typeface="Calibri"/>
              </a:defRPr>
            </a:lvl1pPr>
          </a:lstStyle>
          <a:p>
            <a:pPr defTabSz="914400" eaLnBrk="0" fontAlgn="base" hangingPunct="0">
              <a:spcBef>
                <a:spcPct val="0"/>
              </a:spcBef>
              <a:spcAft>
                <a:spcPct val="0"/>
              </a:spcAft>
            </a:pPr>
            <a:r>
              <a:rPr lang="en-US" dirty="0" smtClean="0">
                <a:solidFill>
                  <a:srgbClr val="3C3737"/>
                </a:solidFill>
              </a:rPr>
              <a:t>| Presentation Title | XX Month Year  </a:t>
            </a:r>
            <a:endParaRPr lang="en-US" dirty="0">
              <a:solidFill>
                <a:srgbClr val="3C3737"/>
              </a:solidFill>
            </a:endParaRPr>
          </a:p>
        </p:txBody>
      </p:sp>
      <p:sp>
        <p:nvSpPr>
          <p:cNvPr id="44" name="Slide Number Placeholder 36"/>
          <p:cNvSpPr>
            <a:spLocks noGrp="1"/>
          </p:cNvSpPr>
          <p:nvPr>
            <p:ph type="sldNum" sz="quarter" idx="4"/>
          </p:nvPr>
        </p:nvSpPr>
        <p:spPr>
          <a:xfrm>
            <a:off x="76200" y="6620583"/>
            <a:ext cx="262413" cy="161497"/>
          </a:xfrm>
          <a:prstGeom prst="rect">
            <a:avLst/>
          </a:prstGeom>
        </p:spPr>
        <p:txBody>
          <a:bodyPr vert="horz" lIns="0" tIns="0" rIns="0" bIns="0" rtlCol="0" anchor="ctr" anchorCtr="0"/>
          <a:lstStyle>
            <a:lvl1pPr algn="r">
              <a:defRPr sz="800">
                <a:solidFill>
                  <a:schemeClr val="tx1"/>
                </a:solidFill>
                <a:latin typeface="Calibri"/>
                <a:cs typeface="Calibri"/>
              </a:defRPr>
            </a:lvl1pPr>
          </a:lstStyle>
          <a:p>
            <a:pPr defTabSz="914400" eaLnBrk="0" fontAlgn="base" hangingPunct="0">
              <a:spcBef>
                <a:spcPct val="0"/>
              </a:spcBef>
              <a:spcAft>
                <a:spcPct val="0"/>
              </a:spcAft>
            </a:pPr>
            <a:fld id="{18FFD63D-7F43-3B4E-8B2F-7535F503E7C1}" type="slidenum">
              <a:rPr lang="en-US" smtClean="0">
                <a:solidFill>
                  <a:srgbClr val="3C3737"/>
                </a:solidFill>
              </a:rPr>
              <a:pPr defTabSz="914400" eaLnBrk="0" fontAlgn="base" hangingPunct="0">
                <a:spcBef>
                  <a:spcPct val="0"/>
                </a:spcBef>
                <a:spcAft>
                  <a:spcPct val="0"/>
                </a:spcAft>
              </a:pPr>
              <a:t>‹#›</a:t>
            </a:fld>
            <a:endParaRPr lang="en-US" dirty="0">
              <a:solidFill>
                <a:srgbClr val="3C3737"/>
              </a:solidFill>
            </a:endParaRPr>
          </a:p>
        </p:txBody>
      </p:sp>
      <p:sp>
        <p:nvSpPr>
          <p:cNvPr id="30" name="Line 34"/>
          <p:cNvSpPr>
            <a:spLocks noChangeShapeType="1"/>
          </p:cNvSpPr>
          <p:nvPr/>
        </p:nvSpPr>
        <p:spPr bwMode="auto">
          <a:xfrm flipH="1">
            <a:off x="-304800" y="1520826"/>
            <a:ext cx="228600" cy="0"/>
          </a:xfrm>
          <a:prstGeom prst="line">
            <a:avLst/>
          </a:prstGeom>
          <a:noFill/>
          <a:ln w="6350">
            <a:solidFill>
              <a:schemeClr val="bg1"/>
            </a:solidFill>
            <a:round/>
            <a:headEnd/>
            <a:tailEnd/>
          </a:ln>
        </p:spPr>
        <p:txBody>
          <a:bodyPr wrap="none" lIns="0" tIns="0" rIns="0" bIns="0" anchor="ctr">
            <a:prstTxWarp prst="textNoShape">
              <a:avLst/>
            </a:prstTxWarp>
          </a:bodyPr>
          <a:lstStyle/>
          <a:p>
            <a:pPr defTabSz="914400" eaLnBrk="0" fontAlgn="base" hangingPunct="0">
              <a:spcBef>
                <a:spcPct val="0"/>
              </a:spcBef>
              <a:spcAft>
                <a:spcPct val="0"/>
              </a:spcAft>
            </a:pPr>
            <a:endParaRPr lang="en-US" sz="1400" dirty="0">
              <a:solidFill>
                <a:srgbClr val="3C3737"/>
              </a:solidFill>
            </a:endParaRPr>
          </a:p>
        </p:txBody>
      </p:sp>
      <p:pic>
        <p:nvPicPr>
          <p:cNvPr id="17" name="Picture 16" descr="1.png"/>
          <p:cNvPicPr>
            <a:picLocks noChangeAspect="1"/>
          </p:cNvPicPr>
          <p:nvPr/>
        </p:nvPicPr>
        <p:blipFill>
          <a:blip r:embed="rId20"/>
          <a:srcRect l="8333" t="13600" r="4167" b="9600"/>
          <a:stretch>
            <a:fillRect/>
          </a:stretch>
        </p:blipFill>
        <p:spPr>
          <a:xfrm>
            <a:off x="7467600" y="6172200"/>
            <a:ext cx="1600200" cy="609600"/>
          </a:xfrm>
          <a:prstGeom prst="rect">
            <a:avLst/>
          </a:prstGeom>
        </p:spPr>
      </p:pic>
    </p:spTree>
    <p:extLst>
      <p:ext uri="{BB962C8B-B14F-4D97-AF65-F5344CB8AC3E}">
        <p14:creationId xmlns:p14="http://schemas.microsoft.com/office/powerpoint/2010/main" val="336596116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Lst>
  <p:timing>
    <p:tnLst>
      <p:par>
        <p:cTn id="1" dur="indefinite" restart="never" nodeType="tmRoot"/>
      </p:par>
    </p:tnLst>
  </p:timing>
  <p:hf hdr="0" dt="0"/>
  <p:txStyles>
    <p:titleStyle>
      <a:lvl1pPr algn="l" rtl="0" eaLnBrk="1" fontAlgn="base" hangingPunct="1">
        <a:spcBef>
          <a:spcPct val="0"/>
        </a:spcBef>
        <a:spcAft>
          <a:spcPct val="0"/>
        </a:spcAft>
        <a:defRPr sz="2200" b="1">
          <a:solidFill>
            <a:srgbClr val="003E78"/>
          </a:solidFill>
          <a:latin typeface="Calibri"/>
          <a:ea typeface="+mj-ea"/>
          <a:cs typeface="Calibri"/>
        </a:defRPr>
      </a:lvl1pPr>
      <a:lvl2pPr algn="l" rtl="0" eaLnBrk="1" fontAlgn="base" hangingPunct="1">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2pPr>
      <a:lvl3pPr algn="l" rtl="0" eaLnBrk="1" fontAlgn="base" hangingPunct="1">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3pPr>
      <a:lvl4pPr algn="l" rtl="0" eaLnBrk="1" fontAlgn="base" hangingPunct="1">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4pPr>
      <a:lvl5pPr algn="l" rtl="0" eaLnBrk="1" fontAlgn="base" hangingPunct="1">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5pPr>
      <a:lvl6pPr marL="457200" algn="l" rtl="0" eaLnBrk="1" fontAlgn="base" hangingPunct="1">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6pPr>
      <a:lvl7pPr marL="914400" algn="l" rtl="0" eaLnBrk="1" fontAlgn="base" hangingPunct="1">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7pPr>
      <a:lvl8pPr marL="1371600" algn="l" rtl="0" eaLnBrk="1" fontAlgn="base" hangingPunct="1">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8pPr>
      <a:lvl9pPr marL="1828800" algn="l" rtl="0" eaLnBrk="1" fontAlgn="base" hangingPunct="1">
        <a:spcBef>
          <a:spcPct val="0"/>
        </a:spcBef>
        <a:spcAft>
          <a:spcPct val="0"/>
        </a:spcAft>
        <a:defRPr sz="2200" b="1">
          <a:solidFill>
            <a:schemeClr val="tx2"/>
          </a:solidFill>
          <a:latin typeface="Verdana" pitchFamily="-110" charset="0"/>
          <a:ea typeface="ＭＳ Ｐゴシック" pitchFamily="-110" charset="-128"/>
          <a:cs typeface="ＭＳ Ｐゴシック" pitchFamily="-110" charset="-128"/>
        </a:defRPr>
      </a:lvl9pPr>
    </p:titleStyle>
    <p:bodyStyle>
      <a:lvl1pPr algn="l" rtl="0" eaLnBrk="1" fontAlgn="base" hangingPunct="1">
        <a:spcBef>
          <a:spcPts val="1000"/>
        </a:spcBef>
        <a:spcAft>
          <a:spcPct val="0"/>
        </a:spcAft>
        <a:defRPr>
          <a:solidFill>
            <a:schemeClr val="tx1"/>
          </a:solidFill>
          <a:latin typeface="Calibri"/>
          <a:ea typeface="+mn-ea"/>
          <a:cs typeface="Calibri"/>
        </a:defRPr>
      </a:lvl1pPr>
      <a:lvl2pPr marL="341313" indent="-227013" algn="l" rtl="0" eaLnBrk="1" fontAlgn="base" hangingPunct="1">
        <a:spcBef>
          <a:spcPts val="600"/>
        </a:spcBef>
        <a:spcAft>
          <a:spcPct val="0"/>
        </a:spcAft>
        <a:buChar char="•"/>
        <a:defRPr>
          <a:solidFill>
            <a:schemeClr val="tx1"/>
          </a:solidFill>
          <a:latin typeface="Calibri"/>
          <a:ea typeface="+mn-ea"/>
          <a:cs typeface="Calibri"/>
        </a:defRPr>
      </a:lvl2pPr>
      <a:lvl3pPr marL="682625" indent="-227013" algn="l" rtl="0" eaLnBrk="1" fontAlgn="base" hangingPunct="1">
        <a:spcBef>
          <a:spcPts val="400"/>
        </a:spcBef>
        <a:spcAft>
          <a:spcPct val="0"/>
        </a:spcAft>
        <a:buChar char="–"/>
        <a:defRPr>
          <a:solidFill>
            <a:schemeClr val="tx1"/>
          </a:solidFill>
          <a:latin typeface="Calibri"/>
          <a:ea typeface="+mn-ea"/>
          <a:cs typeface="Calibri"/>
        </a:defRPr>
      </a:lvl3pPr>
      <a:lvl4pPr marL="1028700" indent="-230188" algn="l" rtl="0" eaLnBrk="1" fontAlgn="base" hangingPunct="1">
        <a:spcBef>
          <a:spcPts val="200"/>
        </a:spcBef>
        <a:spcAft>
          <a:spcPct val="0"/>
        </a:spcAft>
        <a:buChar char="•"/>
        <a:defRPr>
          <a:solidFill>
            <a:schemeClr val="tx1"/>
          </a:solidFill>
          <a:latin typeface="Calibri"/>
          <a:ea typeface="+mn-ea"/>
          <a:cs typeface="Calibri"/>
        </a:defRPr>
      </a:lvl4pPr>
      <a:lvl5pPr marL="1373188" indent="-230188" algn="l" rtl="0" eaLnBrk="1" fontAlgn="base" hangingPunct="1">
        <a:spcBef>
          <a:spcPts val="100"/>
        </a:spcBef>
        <a:spcAft>
          <a:spcPct val="0"/>
        </a:spcAft>
        <a:buChar char="–"/>
        <a:defRPr>
          <a:solidFill>
            <a:schemeClr val="tx1"/>
          </a:solidFill>
          <a:latin typeface="Calibri"/>
          <a:ea typeface="+mn-ea"/>
          <a:cs typeface="Calibri"/>
        </a:defRPr>
      </a:lvl5pPr>
      <a:lvl6pPr marL="1830388" indent="-230188" algn="l" rtl="0" eaLnBrk="1" fontAlgn="base" hangingPunct="1">
        <a:spcBef>
          <a:spcPct val="5000"/>
        </a:spcBef>
        <a:spcAft>
          <a:spcPct val="0"/>
        </a:spcAft>
        <a:buChar char="–"/>
        <a:defRPr>
          <a:solidFill>
            <a:schemeClr val="tx1"/>
          </a:solidFill>
          <a:latin typeface="+mn-lt"/>
          <a:ea typeface="+mn-ea"/>
        </a:defRPr>
      </a:lvl6pPr>
      <a:lvl7pPr marL="2287588" indent="-230188" algn="l" rtl="0" eaLnBrk="1" fontAlgn="base" hangingPunct="1">
        <a:spcBef>
          <a:spcPct val="5000"/>
        </a:spcBef>
        <a:spcAft>
          <a:spcPct val="0"/>
        </a:spcAft>
        <a:buChar char="–"/>
        <a:defRPr>
          <a:solidFill>
            <a:schemeClr val="tx1"/>
          </a:solidFill>
          <a:latin typeface="+mn-lt"/>
          <a:ea typeface="+mn-ea"/>
        </a:defRPr>
      </a:lvl7pPr>
      <a:lvl8pPr marL="2744788" indent="-230188" algn="l" rtl="0" eaLnBrk="1" fontAlgn="base" hangingPunct="1">
        <a:spcBef>
          <a:spcPct val="5000"/>
        </a:spcBef>
        <a:spcAft>
          <a:spcPct val="0"/>
        </a:spcAft>
        <a:buChar char="–"/>
        <a:defRPr>
          <a:solidFill>
            <a:schemeClr val="tx1"/>
          </a:solidFill>
          <a:latin typeface="+mn-lt"/>
          <a:ea typeface="+mn-ea"/>
        </a:defRPr>
      </a:lvl8pPr>
      <a:lvl9pPr marL="3201988" indent="-230188" algn="l" rtl="0" eaLnBrk="1" fontAlgn="base" hangingPunct="1">
        <a:spcBef>
          <a:spcPct val="5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3"/>
          <p:cNvSpPr>
            <a:spLocks noChangeArrowheads="1"/>
          </p:cNvSpPr>
          <p:nvPr userDrawn="1"/>
        </p:nvSpPr>
        <p:spPr bwMode="auto">
          <a:xfrm>
            <a:off x="0" y="0"/>
            <a:ext cx="9144000" cy="6858000"/>
          </a:xfrm>
          <a:prstGeom prst="rect">
            <a:avLst/>
          </a:prstGeom>
          <a:solidFill>
            <a:srgbClr val="00304B"/>
          </a:solidFill>
          <a:ln w="12700">
            <a:solidFill>
              <a:srgbClr val="00304B"/>
            </a:solidFill>
            <a:miter lim="800000"/>
            <a:headEnd/>
            <a:tailEnd/>
          </a:ln>
        </p:spPr>
        <p:txBody>
          <a:bodyPr lIns="64291" tIns="32146" rIns="64291" bIns="32146"/>
          <a:lstStyle/>
          <a:p>
            <a:endParaRPr lang="en-US" dirty="0"/>
          </a:p>
        </p:txBody>
      </p:sp>
      <p:sp>
        <p:nvSpPr>
          <p:cNvPr id="11" name="Rectangle 4"/>
          <p:cNvSpPr>
            <a:spLocks noChangeArrowheads="1"/>
          </p:cNvSpPr>
          <p:nvPr userDrawn="1"/>
        </p:nvSpPr>
        <p:spPr bwMode="auto">
          <a:xfrm>
            <a:off x="174129" y="174129"/>
            <a:ext cx="8795742" cy="6509742"/>
          </a:xfrm>
          <a:prstGeom prst="rect">
            <a:avLst/>
          </a:prstGeom>
          <a:noFill/>
          <a:ln w="38100">
            <a:solidFill>
              <a:srgbClr val="FFFFFF"/>
            </a:solidFill>
            <a:miter lim="800000"/>
            <a:headEnd/>
            <a:tailEnd/>
          </a:ln>
          <a:extLst>
            <a:ext uri="{909E8E84-426E-40dd-AFC4-6F175D3DCCD1}">
              <a14:hiddenFill xmlns:a14="http://schemas.microsoft.com/office/drawing/2010/main" xmlns="">
                <a:solidFill>
                  <a:srgbClr val="FFFFFF"/>
                </a:solidFill>
              </a14:hiddenFill>
            </a:ext>
          </a:extLst>
        </p:spPr>
        <p:txBody>
          <a:bodyPr lIns="64291" tIns="32146" rIns="64291" bIns="32146"/>
          <a:lstStyle/>
          <a:p>
            <a:endParaRPr lang="en-US" dirty="0"/>
          </a:p>
        </p:txBody>
      </p:sp>
      <p:sp>
        <p:nvSpPr>
          <p:cNvPr id="12" name="Rectangle 5"/>
          <p:cNvSpPr>
            <a:spLocks noChangeArrowheads="1"/>
          </p:cNvSpPr>
          <p:nvPr userDrawn="1"/>
        </p:nvSpPr>
        <p:spPr bwMode="auto">
          <a:xfrm>
            <a:off x="405185" y="0"/>
            <a:ext cx="4517305" cy="1395264"/>
          </a:xfrm>
          <a:prstGeom prst="rect">
            <a:avLst/>
          </a:prstGeom>
          <a:solidFill>
            <a:srgbClr val="004C6D"/>
          </a:solidFill>
          <a:ln w="12700">
            <a:solidFill>
              <a:srgbClr val="004C6D"/>
            </a:solidFill>
            <a:miter lim="800000"/>
            <a:headEnd/>
            <a:tailEnd/>
          </a:ln>
        </p:spPr>
        <p:txBody>
          <a:bodyPr lIns="64291" tIns="32146" rIns="64291" bIns="32146"/>
          <a:lstStyle/>
          <a:p>
            <a:endParaRPr lang="en-US" dirty="0"/>
          </a:p>
        </p:txBody>
      </p:sp>
      <p:pic>
        <p:nvPicPr>
          <p:cNvPr id="13" name="Picture 4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14375" y="321469"/>
            <a:ext cx="3920133" cy="7623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74043868"/>
      </p:ext>
    </p:extLst>
  </p:cSld>
  <p:clrMap bg1="lt1" tx1="dk1" bg2="lt2" tx2="dk2" accent1="accent1" accent2="accent2" accent3="accent3" accent4="accent4" accent5="accent5" accent6="accent6" hlink="hlink" folHlink="folHlink"/>
  <p:sldLayoutIdLst>
    <p:sldLayoutId id="214748366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0" y="6188273"/>
            <a:ext cx="9144000" cy="669727"/>
          </a:xfrm>
          <a:prstGeom prst="rect">
            <a:avLst/>
          </a:prstGeom>
          <a:solidFill>
            <a:srgbClr val="005E92"/>
          </a:solidFill>
          <a:ln w="12700">
            <a:solidFill>
              <a:srgbClr val="005E92"/>
            </a:solidFill>
            <a:miter lim="800000"/>
            <a:headEnd/>
            <a:tailEnd/>
          </a:ln>
        </p:spPr>
        <p:txBody>
          <a:bodyPr lIns="64291" tIns="32146" rIns="64291" bIns="32146"/>
          <a:lstStyle/>
          <a:p>
            <a:endParaRPr lang="en-US" dirty="0"/>
          </a:p>
        </p:txBody>
      </p:sp>
      <p:sp>
        <p:nvSpPr>
          <p:cNvPr id="8" name="Line 39"/>
          <p:cNvSpPr>
            <a:spLocks noChangeShapeType="1"/>
          </p:cNvSpPr>
          <p:nvPr userDrawn="1"/>
        </p:nvSpPr>
        <p:spPr bwMode="auto">
          <a:xfrm flipH="1" flipV="1">
            <a:off x="535781" y="1927697"/>
            <a:ext cx="8069089" cy="0"/>
          </a:xfrm>
          <a:prstGeom prst="line">
            <a:avLst/>
          </a:prstGeom>
          <a:noFill/>
          <a:ln w="25400">
            <a:solidFill>
              <a:srgbClr val="D3D6D6"/>
            </a:solidFill>
            <a:round/>
            <a:headEnd/>
            <a:tailEnd/>
          </a:ln>
          <a:extLst>
            <a:ext uri="{909E8E84-426E-40dd-AFC4-6F175D3DCCD1}">
              <a14:hiddenFill xmlns:a14="http://schemas.microsoft.com/office/drawing/2010/main" xmlns="">
                <a:noFill/>
              </a14:hiddenFill>
            </a:ext>
          </a:extLst>
        </p:spPr>
        <p:txBody>
          <a:bodyPr lIns="64291" tIns="32146" rIns="64291" bIns="32146"/>
          <a:lstStyle/>
          <a:p>
            <a:endParaRPr lang="en-US" dirty="0"/>
          </a:p>
        </p:txBody>
      </p:sp>
      <p:pic>
        <p:nvPicPr>
          <p:cNvPr id="9" name="Picture 4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78594" y="6340078"/>
            <a:ext cx="1755800" cy="341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0152912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Line 41"/>
          <p:cNvSpPr>
            <a:spLocks noChangeShapeType="1"/>
          </p:cNvSpPr>
          <p:nvPr userDrawn="1"/>
        </p:nvSpPr>
        <p:spPr bwMode="auto">
          <a:xfrm flipH="1" flipV="1">
            <a:off x="241102" y="6141393"/>
            <a:ext cx="8661797" cy="0"/>
          </a:xfrm>
          <a:prstGeom prst="line">
            <a:avLst/>
          </a:prstGeom>
          <a:noFill/>
          <a:ln w="0">
            <a:solidFill>
              <a:srgbClr val="313332"/>
            </a:solidFill>
            <a:round/>
            <a:headEnd/>
            <a:tailEnd/>
          </a:ln>
          <a:extLst>
            <a:ext uri="{909E8E84-426E-40dd-AFC4-6F175D3DCCD1}">
              <a14:hiddenFill xmlns:a14="http://schemas.microsoft.com/office/drawing/2010/main" xmlns="">
                <a:noFill/>
              </a14:hiddenFill>
            </a:ext>
          </a:extLst>
        </p:spPr>
        <p:txBody>
          <a:bodyPr lIns="64291" tIns="32146" rIns="64291" bIns="32146"/>
          <a:lstStyle/>
          <a:p>
            <a:endParaRPr lang="en-US" dirty="0"/>
          </a:p>
        </p:txBody>
      </p:sp>
      <p:pic>
        <p:nvPicPr>
          <p:cNvPr id="8" name="Picture 7"/>
          <p:cNvPicPr>
            <a:picLocks noChangeAspect="1"/>
          </p:cNvPicPr>
          <p:nvPr userDrawn="1"/>
        </p:nvPicPr>
        <p:blipFill>
          <a:blip r:embed="rId3"/>
          <a:stretch>
            <a:fillRect/>
          </a:stretch>
        </p:blipFill>
        <p:spPr>
          <a:xfrm>
            <a:off x="7227850" y="6294314"/>
            <a:ext cx="1675050" cy="325550"/>
          </a:xfrm>
          <a:prstGeom prst="rect">
            <a:avLst/>
          </a:prstGeom>
        </p:spPr>
      </p:pic>
    </p:spTree>
    <p:extLst>
      <p:ext uri="{BB962C8B-B14F-4D97-AF65-F5344CB8AC3E}">
        <p14:creationId xmlns:p14="http://schemas.microsoft.com/office/powerpoint/2010/main" val="4233585217"/>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7227850" y="6294314"/>
            <a:ext cx="1675050" cy="325550"/>
          </a:xfrm>
          <a:prstGeom prst="rect">
            <a:avLst/>
          </a:prstGeom>
        </p:spPr>
      </p:pic>
    </p:spTree>
    <p:extLst>
      <p:ext uri="{BB962C8B-B14F-4D97-AF65-F5344CB8AC3E}">
        <p14:creationId xmlns:p14="http://schemas.microsoft.com/office/powerpoint/2010/main" val="18975150"/>
      </p:ext>
    </p:extLst>
  </p:cSld>
  <p:clrMap bg1="lt1" tx1="dk1" bg2="lt2" tx2="dk2" accent1="accent1" accent2="accent2" accent3="accent3" accent4="accent4" accent5="accent5" accent6="accent6" hlink="hlink" folHlink="folHlink"/>
  <p:sldLayoutIdLst>
    <p:sldLayoutId id="2147483684"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174129" y="174129"/>
            <a:ext cx="8795742" cy="6509742"/>
          </a:xfrm>
          <a:prstGeom prst="rect">
            <a:avLst/>
          </a:prstGeom>
          <a:noFill/>
          <a:ln w="25400">
            <a:solidFill>
              <a:srgbClr val="E2E4E4"/>
            </a:solidFill>
            <a:miter lim="800000"/>
            <a:headEnd/>
            <a:tailEnd/>
          </a:ln>
          <a:extLst>
            <a:ext uri="{909E8E84-426E-40dd-AFC4-6F175D3DCCD1}">
              <a14:hiddenFill xmlns:a14="http://schemas.microsoft.com/office/drawing/2010/main" xmlns="">
                <a:solidFill>
                  <a:srgbClr val="FFFFFF"/>
                </a:solidFill>
              </a14:hiddenFill>
            </a:ext>
          </a:extLst>
        </p:spPr>
        <p:txBody>
          <a:bodyPr lIns="64291" tIns="32146" rIns="64291" bIns="32146"/>
          <a:lstStyle/>
          <a:p>
            <a:endParaRPr lang="en-US" dirty="0"/>
          </a:p>
        </p:txBody>
      </p:sp>
      <p:sp>
        <p:nvSpPr>
          <p:cNvPr id="10" name="Rectangle 4"/>
          <p:cNvSpPr>
            <a:spLocks noChangeArrowheads="1"/>
          </p:cNvSpPr>
          <p:nvPr userDrawn="1"/>
        </p:nvSpPr>
        <p:spPr bwMode="auto">
          <a:xfrm>
            <a:off x="349625" y="6240736"/>
            <a:ext cx="8472908" cy="617264"/>
          </a:xfrm>
          <a:prstGeom prst="rect">
            <a:avLst/>
          </a:prstGeom>
          <a:solidFill>
            <a:srgbClr val="004C6D"/>
          </a:solidFill>
          <a:ln w="12700">
            <a:solidFill>
              <a:srgbClr val="004C6D"/>
            </a:solidFill>
            <a:miter lim="800000"/>
            <a:headEnd/>
            <a:tailEnd/>
          </a:ln>
        </p:spPr>
        <p:txBody>
          <a:bodyPr lIns="64291" tIns="32146" rIns="64291" bIns="32146"/>
          <a:lstStyle/>
          <a:p>
            <a:endParaRPr lang="en-US" dirty="0"/>
          </a:p>
        </p:txBody>
      </p:sp>
      <p:pic>
        <p:nvPicPr>
          <p:cNvPr id="11" name="Picture 4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947297" y="6375797"/>
            <a:ext cx="1755800" cy="3415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017959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174129" y="174129"/>
            <a:ext cx="8795742" cy="6509742"/>
          </a:xfrm>
          <a:prstGeom prst="rect">
            <a:avLst/>
          </a:prstGeom>
          <a:noFill/>
          <a:ln w="25400">
            <a:solidFill>
              <a:srgbClr val="E2E4E4"/>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dirty="0">
              <a:solidFill>
                <a:prstClr val="black"/>
              </a:solidFill>
            </a:endParaRPr>
          </a:p>
        </p:txBody>
      </p:sp>
      <p:sp>
        <p:nvSpPr>
          <p:cNvPr id="10" name="Rectangle 4"/>
          <p:cNvSpPr>
            <a:spLocks noChangeArrowheads="1"/>
          </p:cNvSpPr>
          <p:nvPr userDrawn="1"/>
        </p:nvSpPr>
        <p:spPr bwMode="auto">
          <a:xfrm>
            <a:off x="349625" y="6240736"/>
            <a:ext cx="8472908" cy="617264"/>
          </a:xfrm>
          <a:prstGeom prst="rect">
            <a:avLst/>
          </a:prstGeom>
          <a:solidFill>
            <a:srgbClr val="004C6D"/>
          </a:solidFill>
          <a:ln w="12700">
            <a:solidFill>
              <a:srgbClr val="004C6D"/>
            </a:solidFill>
            <a:miter lim="800000"/>
            <a:headEnd/>
            <a:tailEnd/>
          </a:ln>
        </p:spPr>
        <p:txBody>
          <a:bodyPr lIns="64291" tIns="32146" rIns="64291" bIns="32146"/>
          <a:lstStyle/>
          <a:p>
            <a:endParaRPr lang="en-US" dirty="0">
              <a:solidFill>
                <a:prstClr val="black"/>
              </a:solidFill>
            </a:endParaRPr>
          </a:p>
        </p:txBody>
      </p:sp>
      <p:pic>
        <p:nvPicPr>
          <p:cNvPr id="11" name="Picture 4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947297" y="6375797"/>
            <a:ext cx="1755800" cy="34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412376" y="6310312"/>
            <a:ext cx="2133600" cy="365125"/>
          </a:xfrm>
          <a:prstGeom prst="rect">
            <a:avLst/>
          </a:prstGeom>
        </p:spPr>
        <p:txBody>
          <a:bodyPr/>
          <a:lstStyle>
            <a:lvl1pPr>
              <a:defRPr sz="1200">
                <a:solidFill>
                  <a:schemeClr val="bg1"/>
                </a:solidFill>
                <a:latin typeface="Gill Sans MT" panose="020B0502020104020203" pitchFamily="34" charset="0"/>
              </a:defRPr>
            </a:lvl1pPr>
          </a:lstStyle>
          <a:p>
            <a:fld id="{695255DA-0DDD-4B79-9186-39FCD83CF05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74892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174129" y="174129"/>
            <a:ext cx="8795742" cy="6509742"/>
          </a:xfrm>
          <a:prstGeom prst="rect">
            <a:avLst/>
          </a:prstGeom>
          <a:noFill/>
          <a:ln w="25400">
            <a:solidFill>
              <a:srgbClr val="E2E4E4"/>
            </a:solidFill>
            <a:miter lim="800000"/>
            <a:headEnd/>
            <a:tailEnd/>
          </a:ln>
          <a:extLst>
            <a:ext uri="{909E8E84-426E-40DD-AFC4-6F175D3DCCD1}">
              <a14:hiddenFill xmlns:a14="http://schemas.microsoft.com/office/drawing/2010/main">
                <a:solidFill>
                  <a:srgbClr val="FFFFFF"/>
                </a:solidFill>
              </a14:hiddenFill>
            </a:ext>
          </a:extLst>
        </p:spPr>
        <p:txBody>
          <a:bodyPr lIns="64291" tIns="32146" rIns="64291" bIns="32146"/>
          <a:lstStyle/>
          <a:p>
            <a:endParaRPr lang="en-US" dirty="0">
              <a:solidFill>
                <a:prstClr val="black"/>
              </a:solidFill>
            </a:endParaRPr>
          </a:p>
        </p:txBody>
      </p:sp>
      <p:sp>
        <p:nvSpPr>
          <p:cNvPr id="10" name="Rectangle 4"/>
          <p:cNvSpPr>
            <a:spLocks noChangeArrowheads="1"/>
          </p:cNvSpPr>
          <p:nvPr userDrawn="1"/>
        </p:nvSpPr>
        <p:spPr bwMode="auto">
          <a:xfrm>
            <a:off x="349625" y="6240736"/>
            <a:ext cx="8472908" cy="617264"/>
          </a:xfrm>
          <a:prstGeom prst="rect">
            <a:avLst/>
          </a:prstGeom>
          <a:solidFill>
            <a:srgbClr val="004C6D"/>
          </a:solidFill>
          <a:ln w="12700">
            <a:solidFill>
              <a:srgbClr val="004C6D"/>
            </a:solidFill>
            <a:miter lim="800000"/>
            <a:headEnd/>
            <a:tailEnd/>
          </a:ln>
        </p:spPr>
        <p:txBody>
          <a:bodyPr lIns="64291" tIns="32146" rIns="64291" bIns="32146"/>
          <a:lstStyle/>
          <a:p>
            <a:endParaRPr lang="en-US" dirty="0">
              <a:solidFill>
                <a:prstClr val="black"/>
              </a:solidFill>
            </a:endParaRPr>
          </a:p>
        </p:txBody>
      </p:sp>
      <p:pic>
        <p:nvPicPr>
          <p:cNvPr id="11" name="Picture 44"/>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947297" y="6375797"/>
            <a:ext cx="1755800" cy="34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3"/>
          <p:cNvSpPr>
            <a:spLocks noGrp="1"/>
          </p:cNvSpPr>
          <p:nvPr>
            <p:ph type="sldNum" sz="quarter" idx="4"/>
          </p:nvPr>
        </p:nvSpPr>
        <p:spPr>
          <a:xfrm>
            <a:off x="412376" y="6310312"/>
            <a:ext cx="2133600" cy="365125"/>
          </a:xfrm>
          <a:prstGeom prst="rect">
            <a:avLst/>
          </a:prstGeom>
        </p:spPr>
        <p:txBody>
          <a:bodyPr/>
          <a:lstStyle>
            <a:lvl1pPr>
              <a:defRPr sz="1200">
                <a:solidFill>
                  <a:schemeClr val="bg1"/>
                </a:solidFill>
                <a:latin typeface="Gill Sans MT" panose="020B0502020104020203" pitchFamily="34" charset="0"/>
              </a:defRPr>
            </a:lvl1pPr>
          </a:lstStyle>
          <a:p>
            <a:fld id="{695255DA-0DDD-4B79-9186-39FCD83CF05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130064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stretch>
            <a:fillRect/>
          </a:stretch>
        </p:blipFill>
        <p:spPr>
          <a:xfrm>
            <a:off x="7227850" y="6294314"/>
            <a:ext cx="1675050" cy="325550"/>
          </a:xfrm>
          <a:prstGeom prst="rect">
            <a:avLst/>
          </a:prstGeom>
        </p:spPr>
      </p:pic>
      <p:sp>
        <p:nvSpPr>
          <p:cNvPr id="3" name="Slide Number Placeholder 3"/>
          <p:cNvSpPr>
            <a:spLocks noGrp="1"/>
          </p:cNvSpPr>
          <p:nvPr>
            <p:ph type="sldNum" sz="quarter" idx="4"/>
          </p:nvPr>
        </p:nvSpPr>
        <p:spPr>
          <a:xfrm>
            <a:off x="412376" y="6310312"/>
            <a:ext cx="2133600" cy="365125"/>
          </a:xfrm>
          <a:prstGeom prst="rect">
            <a:avLst/>
          </a:prstGeom>
        </p:spPr>
        <p:txBody>
          <a:bodyPr/>
          <a:lstStyle>
            <a:lvl1pPr>
              <a:defRPr sz="1200">
                <a:solidFill>
                  <a:schemeClr val="accent1">
                    <a:lumMod val="75000"/>
                  </a:schemeClr>
                </a:solidFill>
                <a:latin typeface="Gill Sans MT" panose="020B0502020104020203" pitchFamily="34" charset="0"/>
              </a:defRPr>
            </a:lvl1pPr>
          </a:lstStyle>
          <a:p>
            <a:fld id="{695255DA-0DDD-4B79-9186-39FCD83CF054}" type="slidenum">
              <a:rPr lang="en-US" smtClean="0">
                <a:solidFill>
                  <a:srgbClr val="4F81BD">
                    <a:lumMod val="75000"/>
                  </a:srgbClr>
                </a:solidFill>
              </a:rPr>
              <a:pPr/>
              <a:t>‹#›</a:t>
            </a:fld>
            <a:endParaRPr lang="en-US" dirty="0">
              <a:solidFill>
                <a:srgbClr val="4F81BD">
                  <a:lumMod val="75000"/>
                </a:srgbClr>
              </a:solidFill>
            </a:endParaRPr>
          </a:p>
        </p:txBody>
      </p:sp>
    </p:spTree>
    <p:extLst>
      <p:ext uri="{BB962C8B-B14F-4D97-AF65-F5344CB8AC3E}">
        <p14:creationId xmlns:p14="http://schemas.microsoft.com/office/powerpoint/2010/main" val="2050789773"/>
      </p:ext>
    </p:extLst>
  </p:cSld>
  <p:clrMap bg1="lt1" tx1="dk1" bg2="lt2" tx2="dk2" accent1="accent1" accent2="accent2" accent3="accent3" accent4="accent4" accent5="accent5" accent6="accent6" hlink="hlink" folHlink="folHlink"/>
  <p:sldLayoutIdLst>
    <p:sldLayoutId id="2147483698" r:id="rId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5.xml"/><Relationship Id="rId1" Type="http://schemas.openxmlformats.org/officeDocument/2006/relationships/slideLayout" Target="../slideLayouts/slideLayout65.xml"/><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jpeg"/><Relationship Id="rId7" Type="http://schemas.openxmlformats.org/officeDocument/2006/relationships/diagramColors" Target="../diagrams/colors2.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04800"/>
            <a:ext cx="5508171" cy="5508171"/>
          </a:xfrm>
          <a:prstGeom prst="rect">
            <a:avLst/>
          </a:prstGeom>
        </p:spPr>
      </p:pic>
      <p:sp>
        <p:nvSpPr>
          <p:cNvPr id="12" name="Title 1"/>
          <p:cNvSpPr>
            <a:spLocks noGrp="1"/>
          </p:cNvSpPr>
          <p:nvPr>
            <p:ph type="ctrTitle"/>
          </p:nvPr>
        </p:nvSpPr>
        <p:spPr>
          <a:xfrm>
            <a:off x="468083" y="2057400"/>
            <a:ext cx="7239000" cy="2590800"/>
          </a:xfrm>
        </p:spPr>
        <p:txBody>
          <a:bodyPr>
            <a:noAutofit/>
          </a:bodyPr>
          <a:lstStyle/>
          <a:p>
            <a:pPr algn="l"/>
            <a:r>
              <a:rPr lang="en-US" sz="3600" b="1" dirty="0" smtClean="0">
                <a:solidFill>
                  <a:schemeClr val="bg1"/>
                </a:solidFill>
                <a:effectLst>
                  <a:outerShdw blurRad="38100" dist="38100" dir="2700000" algn="tl">
                    <a:srgbClr val="000000">
                      <a:alpha val="43137"/>
                    </a:srgbClr>
                  </a:outerShdw>
                </a:effectLst>
                <a:latin typeface="+mj-lt"/>
              </a:rPr>
              <a:t>The Central Ohio Compact:</a:t>
            </a:r>
            <a:r>
              <a:rPr lang="en-US" sz="3600" dirty="0" smtClean="0">
                <a:solidFill>
                  <a:schemeClr val="bg1"/>
                </a:solidFill>
                <a:effectLst>
                  <a:outerShdw blurRad="38100" dist="38100" dir="2700000" algn="tl">
                    <a:srgbClr val="000000">
                      <a:alpha val="43137"/>
                    </a:srgbClr>
                  </a:outerShdw>
                </a:effectLst>
                <a:latin typeface="+mj-lt"/>
              </a:rPr>
              <a:t/>
            </a:r>
            <a:br>
              <a:rPr lang="en-US" sz="3600" dirty="0" smtClean="0">
                <a:solidFill>
                  <a:schemeClr val="bg1"/>
                </a:solidFill>
                <a:effectLst>
                  <a:outerShdw blurRad="38100" dist="38100" dir="2700000" algn="tl">
                    <a:srgbClr val="000000">
                      <a:alpha val="43137"/>
                    </a:srgbClr>
                  </a:outerShdw>
                </a:effectLst>
                <a:latin typeface="+mj-lt"/>
              </a:rPr>
            </a:br>
            <a:r>
              <a:rPr lang="en-US" sz="2400" b="1" i="1" dirty="0" smtClean="0">
                <a:solidFill>
                  <a:schemeClr val="bg1"/>
                </a:solidFill>
                <a:effectLst>
                  <a:outerShdw blurRad="38100" dist="38100" dir="2700000" algn="tl">
                    <a:srgbClr val="000000">
                      <a:alpha val="43137"/>
                    </a:srgbClr>
                  </a:outerShdw>
                </a:effectLst>
                <a:latin typeface="+mj-lt"/>
              </a:rPr>
              <a:t>A Regional Strategy for </a:t>
            </a:r>
            <a:br>
              <a:rPr lang="en-US" sz="2400" b="1" i="1" dirty="0" smtClean="0">
                <a:solidFill>
                  <a:schemeClr val="bg1"/>
                </a:solidFill>
                <a:effectLst>
                  <a:outerShdw blurRad="38100" dist="38100" dir="2700000" algn="tl">
                    <a:srgbClr val="000000">
                      <a:alpha val="43137"/>
                    </a:srgbClr>
                  </a:outerShdw>
                </a:effectLst>
                <a:latin typeface="+mj-lt"/>
              </a:rPr>
            </a:br>
            <a:r>
              <a:rPr lang="en-US" sz="2400" b="1" i="1" dirty="0" smtClean="0">
                <a:solidFill>
                  <a:schemeClr val="bg1"/>
                </a:solidFill>
                <a:effectLst>
                  <a:outerShdw blurRad="38100" dist="38100" dir="2700000" algn="tl">
                    <a:srgbClr val="000000">
                      <a:alpha val="43137"/>
                    </a:srgbClr>
                  </a:outerShdw>
                </a:effectLst>
                <a:latin typeface="+mj-lt"/>
              </a:rPr>
              <a:t>College Completion and Career Success</a:t>
            </a:r>
            <a:endParaRPr lang="en-US" sz="2400" b="1" i="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409771" y="6282458"/>
            <a:ext cx="276038" cy="307777"/>
          </a:xfrm>
          <a:prstGeom prst="rect">
            <a:avLst/>
          </a:prstGeom>
          <a:noFill/>
        </p:spPr>
        <p:txBody>
          <a:bodyPr wrap="none" rtlCol="0">
            <a:spAutoFit/>
          </a:bodyPr>
          <a:lstStyle/>
          <a:p>
            <a:r>
              <a:rPr lang="en-US" sz="1400" dirty="0">
                <a:solidFill>
                  <a:schemeClr val="bg1"/>
                </a:solidFill>
              </a:rPr>
              <a:t>3</a:t>
            </a:r>
          </a:p>
        </p:txBody>
      </p:sp>
    </p:spTree>
    <p:extLst>
      <p:ext uri="{BB962C8B-B14F-4D97-AF65-F5344CB8AC3E}">
        <p14:creationId xmlns:p14="http://schemas.microsoft.com/office/powerpoint/2010/main" val="2691562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346164" cy="1352939"/>
            <a:chOff x="76199" y="-1"/>
            <a:chExt cx="9346164" cy="1352939"/>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99" y="-1"/>
              <a:ext cx="1352939" cy="1352939"/>
            </a:xfrm>
            <a:prstGeom prst="rect">
              <a:avLst/>
            </a:prstGeom>
          </p:spPr>
        </p:pic>
        <p:sp>
          <p:nvSpPr>
            <p:cNvPr id="10" name="Title 1"/>
            <p:cNvSpPr txBox="1">
              <a:spLocks/>
            </p:cNvSpPr>
            <p:nvPr/>
          </p:nvSpPr>
          <p:spPr>
            <a:xfrm>
              <a:off x="1497563" y="91751"/>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The Central Ohio Compact</a:t>
              </a:r>
              <a:r>
                <a:rPr lang="en-US" sz="4800" dirty="0" smtClean="0">
                  <a:solidFill>
                    <a:prstClr val="black"/>
                  </a:solidFill>
                </a:rPr>
                <a:t/>
              </a:r>
              <a:br>
                <a:rPr lang="en-US" sz="4800" dirty="0" smtClean="0">
                  <a:solidFill>
                    <a:prstClr val="black"/>
                  </a:solidFill>
                </a:rPr>
              </a:br>
              <a:r>
                <a:rPr lang="en-US" sz="2000" i="1" dirty="0" smtClean="0">
                  <a:solidFill>
                    <a:prstClr val="black"/>
                  </a:solidFill>
                </a:rPr>
                <a:t>A </a:t>
              </a:r>
              <a:r>
                <a:rPr lang="en-US" sz="2000" i="1" dirty="0">
                  <a:solidFill>
                    <a:prstClr val="black"/>
                  </a:solidFill>
                </a:rPr>
                <a:t>Regional Strategy for College Completion and Career Success</a:t>
              </a:r>
            </a:p>
            <a:p>
              <a:pPr algn="l"/>
              <a:endParaRPr lang="en-US" sz="4800" i="1" dirty="0">
                <a:solidFill>
                  <a:prstClr val="black"/>
                </a:solidFill>
              </a:endParaRPr>
            </a:p>
          </p:txBody>
        </p:sp>
      </p:grpSp>
      <p:sp>
        <p:nvSpPr>
          <p:cNvPr id="8" name="Content Placeholder 2"/>
          <p:cNvSpPr>
            <a:spLocks noGrp="1"/>
          </p:cNvSpPr>
          <p:nvPr>
            <p:ph idx="1"/>
          </p:nvPr>
        </p:nvSpPr>
        <p:spPr>
          <a:xfrm>
            <a:off x="457200" y="1699111"/>
            <a:ext cx="8229600" cy="4525963"/>
          </a:xfrm>
        </p:spPr>
        <p:txBody>
          <a:bodyPr>
            <a:noAutofit/>
          </a:bodyPr>
          <a:lstStyle/>
          <a:p>
            <a:r>
              <a:rPr lang="en-US" b="1" dirty="0" smtClean="0">
                <a:latin typeface="+mj-lt"/>
              </a:rPr>
              <a:t>Priorities</a:t>
            </a:r>
          </a:p>
          <a:p>
            <a:pPr lvl="1"/>
            <a:r>
              <a:rPr lang="en-US" dirty="0" smtClean="0">
                <a:latin typeface="+mn-lt"/>
              </a:rPr>
              <a:t>Remediation:  eliminate or accelerate</a:t>
            </a:r>
          </a:p>
          <a:p>
            <a:pPr lvl="1"/>
            <a:r>
              <a:rPr lang="en-US" dirty="0">
                <a:latin typeface="+mn-lt"/>
              </a:rPr>
              <a:t>Completion:  meaningful credentials along the </a:t>
            </a:r>
            <a:r>
              <a:rPr lang="en-US" dirty="0" smtClean="0">
                <a:latin typeface="+mn-lt"/>
              </a:rPr>
              <a:t>way</a:t>
            </a:r>
          </a:p>
          <a:p>
            <a:pPr lvl="1"/>
            <a:r>
              <a:rPr lang="en-US" dirty="0">
                <a:latin typeface="+mn-lt"/>
              </a:rPr>
              <a:t>Transition:  completion with a </a:t>
            </a:r>
            <a:r>
              <a:rPr lang="en-US" dirty="0" smtClean="0">
                <a:latin typeface="+mn-lt"/>
              </a:rPr>
              <a:t>purpose</a:t>
            </a:r>
          </a:p>
          <a:p>
            <a:pPr lvl="1"/>
            <a:r>
              <a:rPr lang="en-US" dirty="0" smtClean="0">
                <a:latin typeface="+mn-lt"/>
              </a:rPr>
              <a:t>Career Readiness:  a good job matters in affordability</a:t>
            </a:r>
          </a:p>
          <a:p>
            <a:r>
              <a:rPr lang="en-US" b="1" dirty="0" smtClean="0">
                <a:latin typeface="+mj-lt"/>
              </a:rPr>
              <a:t>Principles</a:t>
            </a:r>
          </a:p>
          <a:p>
            <a:pPr lvl="1"/>
            <a:r>
              <a:rPr lang="en-US" dirty="0" smtClean="0">
                <a:latin typeface="+mj-lt"/>
              </a:rPr>
              <a:t>Acceleration</a:t>
            </a:r>
          </a:p>
          <a:p>
            <a:pPr lvl="1"/>
            <a:r>
              <a:rPr lang="en-US" dirty="0" smtClean="0">
                <a:latin typeface="+mj-lt"/>
              </a:rPr>
              <a:t>Integration</a:t>
            </a:r>
          </a:p>
          <a:p>
            <a:pPr lvl="1"/>
            <a:r>
              <a:rPr lang="en-US" dirty="0" smtClean="0">
                <a:latin typeface="+mj-lt"/>
              </a:rPr>
              <a:t>Innovation</a:t>
            </a:r>
          </a:p>
          <a:p>
            <a:pPr lvl="1"/>
            <a:r>
              <a:rPr lang="en-US" dirty="0" smtClean="0">
                <a:latin typeface="+mj-lt"/>
              </a:rPr>
              <a:t>Action (act, measure, adjust, improve) </a:t>
            </a:r>
          </a:p>
        </p:txBody>
      </p:sp>
      <p:sp>
        <p:nvSpPr>
          <p:cNvPr id="7" name="TextBox 6"/>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11</a:t>
            </a:r>
            <a:endParaRPr lang="en-US" sz="1400" dirty="0">
              <a:solidFill>
                <a:schemeClr val="bg1"/>
              </a:solidFill>
            </a:endParaRPr>
          </a:p>
        </p:txBody>
      </p:sp>
    </p:spTree>
    <p:extLst>
      <p:ext uri="{BB962C8B-B14F-4D97-AF65-F5344CB8AC3E}">
        <p14:creationId xmlns:p14="http://schemas.microsoft.com/office/powerpoint/2010/main" val="2043336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219200"/>
            <a:chOff x="457200" y="304800"/>
            <a:chExt cx="9067800" cy="12192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810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The Central Ohio Compact</a:t>
              </a:r>
              <a:r>
                <a:rPr lang="en-US" sz="4800" dirty="0" smtClean="0">
                  <a:solidFill>
                    <a:prstClr val="black"/>
                  </a:solidFill>
                </a:rPr>
                <a:t/>
              </a:r>
              <a:br>
                <a:rPr lang="en-US" sz="4800" dirty="0" smtClean="0">
                  <a:solidFill>
                    <a:prstClr val="black"/>
                  </a:solidFill>
                </a:rPr>
              </a:br>
              <a:r>
                <a:rPr lang="en-US" sz="2000" i="1" dirty="0" smtClean="0">
                  <a:solidFill>
                    <a:prstClr val="black"/>
                  </a:solidFill>
                </a:rPr>
                <a:t>A </a:t>
              </a:r>
              <a:r>
                <a:rPr lang="en-US" sz="2000" i="1" dirty="0">
                  <a:solidFill>
                    <a:prstClr val="black"/>
                  </a:solidFill>
                </a:rPr>
                <a:t>Regional Strategy for College Completion and Career Success</a:t>
              </a:r>
            </a:p>
            <a:p>
              <a:pPr algn="l"/>
              <a:endParaRPr lang="en-US" sz="4800" i="1" dirty="0">
                <a:solidFill>
                  <a:prstClr val="black"/>
                </a:solidFill>
              </a:endParaRPr>
            </a:p>
          </p:txBody>
        </p:sp>
      </p:grpSp>
      <p:sp>
        <p:nvSpPr>
          <p:cNvPr id="8" name="TextBox 7"/>
          <p:cNvSpPr txBox="1"/>
          <p:nvPr/>
        </p:nvSpPr>
        <p:spPr>
          <a:xfrm>
            <a:off x="304799" y="1911162"/>
            <a:ext cx="8549952" cy="584775"/>
          </a:xfrm>
          <a:prstGeom prst="rect">
            <a:avLst/>
          </a:prstGeom>
          <a:noFill/>
        </p:spPr>
        <p:txBody>
          <a:bodyPr wrap="square" rtlCol="0">
            <a:spAutoFit/>
          </a:bodyPr>
          <a:lstStyle/>
          <a:p>
            <a:r>
              <a:rPr lang="en-US" sz="3200" b="1" dirty="0" smtClean="0">
                <a:solidFill>
                  <a:srgbClr val="005E92"/>
                </a:solidFill>
                <a:latin typeface="Georgia" panose="02040502050405020303" pitchFamily="18" charset="0"/>
              </a:rPr>
              <a:t>Student Success Results:</a:t>
            </a:r>
            <a:endParaRPr lang="en-US" sz="3200" b="1" dirty="0">
              <a:solidFill>
                <a:srgbClr val="005E92"/>
              </a:solidFill>
              <a:latin typeface="Georgia" panose="02040502050405020303" pitchFamily="18" charset="0"/>
            </a:endParaRPr>
          </a:p>
        </p:txBody>
      </p:sp>
      <p:sp>
        <p:nvSpPr>
          <p:cNvPr id="13" name="Content Placeholder 2"/>
          <p:cNvSpPr>
            <a:spLocks noGrp="1"/>
          </p:cNvSpPr>
          <p:nvPr>
            <p:ph idx="1"/>
          </p:nvPr>
        </p:nvSpPr>
        <p:spPr>
          <a:xfrm>
            <a:off x="304799" y="2694374"/>
            <a:ext cx="8329368" cy="4297363"/>
          </a:xfrm>
        </p:spPr>
        <p:txBody>
          <a:bodyPr>
            <a:normAutofit/>
          </a:bodyPr>
          <a:lstStyle/>
          <a:p>
            <a:pPr>
              <a:lnSpc>
                <a:spcPct val="130000"/>
              </a:lnSpc>
              <a:spcBef>
                <a:spcPts val="0"/>
              </a:spcBef>
              <a:spcAft>
                <a:spcPts val="1800"/>
              </a:spcAft>
            </a:pPr>
            <a:r>
              <a:rPr lang="en-US" sz="1800" dirty="0">
                <a:solidFill>
                  <a:schemeClr val="tx1"/>
                </a:solidFill>
                <a:latin typeface="Helvetica" panose="020B0604020202020204" pitchFamily="34" charset="0"/>
                <a:cs typeface="Helvetica" panose="020B0604020202020204" pitchFamily="34" charset="0"/>
              </a:rPr>
              <a:t>Dramatically increase the number of students earning a </a:t>
            </a:r>
            <a:r>
              <a:rPr lang="en-US" sz="1800" dirty="0" smtClean="0">
                <a:solidFill>
                  <a:schemeClr val="tx1"/>
                </a:solidFill>
                <a:latin typeface="Helvetica" panose="020B0604020202020204" pitchFamily="34" charset="0"/>
                <a:cs typeface="Helvetica" panose="020B0604020202020204" pitchFamily="34" charset="0"/>
              </a:rPr>
              <a:t>post-secondary </a:t>
            </a:r>
            <a:r>
              <a:rPr lang="en-US" sz="1800" dirty="0">
                <a:solidFill>
                  <a:schemeClr val="tx1"/>
                </a:solidFill>
                <a:latin typeface="Helvetica" panose="020B0604020202020204" pitchFamily="34" charset="0"/>
                <a:cs typeface="Helvetica" panose="020B0604020202020204" pitchFamily="34" charset="0"/>
              </a:rPr>
              <a:t>credential</a:t>
            </a:r>
            <a:r>
              <a:rPr lang="en-US" sz="1800" dirty="0" smtClean="0">
                <a:solidFill>
                  <a:schemeClr val="tx1"/>
                </a:solidFill>
                <a:latin typeface="Helvetica" panose="020B0604020202020204" pitchFamily="34" charset="0"/>
                <a:cs typeface="Helvetica" panose="020B0604020202020204" pitchFamily="34" charset="0"/>
              </a:rPr>
              <a:t>.</a:t>
            </a:r>
            <a:endParaRPr lang="en-US" sz="1800" dirty="0">
              <a:solidFill>
                <a:schemeClr val="tx1"/>
              </a:solidFill>
              <a:latin typeface="Helvetica" panose="020B0604020202020204" pitchFamily="34" charset="0"/>
              <a:cs typeface="Helvetica" panose="020B0604020202020204" pitchFamily="34" charset="0"/>
            </a:endParaRPr>
          </a:p>
          <a:p>
            <a:pPr>
              <a:lnSpc>
                <a:spcPct val="130000"/>
              </a:lnSpc>
              <a:spcBef>
                <a:spcPts val="0"/>
              </a:spcBef>
              <a:spcAft>
                <a:spcPts val="1800"/>
              </a:spcAft>
            </a:pPr>
            <a:r>
              <a:rPr lang="en-US" sz="1800" dirty="0">
                <a:solidFill>
                  <a:schemeClr val="tx1"/>
                </a:solidFill>
                <a:latin typeface="Helvetica" panose="020B0604020202020204" pitchFamily="34" charset="0"/>
                <a:cs typeface="Helvetica" panose="020B0604020202020204" pitchFamily="34" charset="0"/>
              </a:rPr>
              <a:t>Ensure that all college-bound high school graduates are college ready.</a:t>
            </a:r>
          </a:p>
          <a:p>
            <a:pPr>
              <a:lnSpc>
                <a:spcPct val="130000"/>
              </a:lnSpc>
              <a:spcBef>
                <a:spcPts val="0"/>
              </a:spcBef>
              <a:spcAft>
                <a:spcPts val="1800"/>
              </a:spcAft>
            </a:pPr>
            <a:r>
              <a:rPr lang="en-US" sz="1800" dirty="0">
                <a:solidFill>
                  <a:schemeClr val="tx1"/>
                </a:solidFill>
                <a:latin typeface="Helvetica" panose="020B0604020202020204" pitchFamily="34" charset="0"/>
                <a:cs typeface="Helvetica" panose="020B0604020202020204" pitchFamily="34" charset="0"/>
              </a:rPr>
              <a:t>Increase the number of high school graduates with credit toward a post-secondary credential</a:t>
            </a:r>
            <a:r>
              <a:rPr lang="en-US" sz="1800" dirty="0" smtClean="0">
                <a:solidFill>
                  <a:schemeClr val="tx1"/>
                </a:solidFill>
                <a:latin typeface="Helvetica" panose="020B0604020202020204" pitchFamily="34" charset="0"/>
                <a:cs typeface="Helvetica" panose="020B0604020202020204" pitchFamily="34" charset="0"/>
              </a:rPr>
              <a:t>.</a:t>
            </a:r>
          </a:p>
          <a:p>
            <a:pPr>
              <a:lnSpc>
                <a:spcPct val="130000"/>
              </a:lnSpc>
              <a:spcAft>
                <a:spcPts val="1800"/>
              </a:spcAft>
            </a:pPr>
            <a:r>
              <a:rPr lang="en-US" sz="1800" dirty="0">
                <a:solidFill>
                  <a:schemeClr val="tx1"/>
                </a:solidFill>
                <a:latin typeface="Helvetica" panose="020B0604020202020204" pitchFamily="34" charset="0"/>
                <a:cs typeface="Helvetica" panose="020B0604020202020204" pitchFamily="34" charset="0"/>
              </a:rPr>
              <a:t>Employ specific strategies for working adults, low-income and first generation students, and students of color.</a:t>
            </a:r>
          </a:p>
          <a:p>
            <a:pPr>
              <a:lnSpc>
                <a:spcPct val="130000"/>
              </a:lnSpc>
              <a:spcBef>
                <a:spcPts val="0"/>
              </a:spcBef>
              <a:spcAft>
                <a:spcPts val="1800"/>
              </a:spcAft>
            </a:pPr>
            <a:endParaRPr lang="en-US" sz="1800" dirty="0">
              <a:solidFill>
                <a:schemeClr val="tx1"/>
              </a:solidFill>
              <a:latin typeface="Helvetica" panose="020B0604020202020204" pitchFamily="34" charset="0"/>
              <a:cs typeface="Helvetica" panose="020B0604020202020204" pitchFamily="34" charset="0"/>
            </a:endParaRPr>
          </a:p>
        </p:txBody>
      </p:sp>
      <p:sp>
        <p:nvSpPr>
          <p:cNvPr id="7" name="TextBox 6"/>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12</a:t>
            </a:r>
            <a:endParaRPr lang="en-US" sz="1400" dirty="0">
              <a:solidFill>
                <a:schemeClr val="bg1"/>
              </a:solidFill>
            </a:endParaRPr>
          </a:p>
        </p:txBody>
      </p:sp>
    </p:spTree>
    <p:extLst>
      <p:ext uri="{BB962C8B-B14F-4D97-AF65-F5344CB8AC3E}">
        <p14:creationId xmlns:p14="http://schemas.microsoft.com/office/powerpoint/2010/main" val="3465340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219200"/>
            <a:chOff x="457200" y="304800"/>
            <a:chExt cx="9067800" cy="12192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810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The Central Ohio Compact</a:t>
              </a:r>
              <a:r>
                <a:rPr lang="en-US" sz="4800" dirty="0" smtClean="0">
                  <a:solidFill>
                    <a:prstClr val="black"/>
                  </a:solidFill>
                </a:rPr>
                <a:t/>
              </a:r>
              <a:br>
                <a:rPr lang="en-US" sz="4800" dirty="0" smtClean="0">
                  <a:solidFill>
                    <a:prstClr val="black"/>
                  </a:solidFill>
                </a:rPr>
              </a:br>
              <a:r>
                <a:rPr lang="en-US" sz="2000" i="1" dirty="0" smtClean="0">
                  <a:solidFill>
                    <a:prstClr val="black"/>
                  </a:solidFill>
                </a:rPr>
                <a:t>A </a:t>
              </a:r>
              <a:r>
                <a:rPr lang="en-US" sz="2000" i="1" dirty="0">
                  <a:solidFill>
                    <a:prstClr val="black"/>
                  </a:solidFill>
                </a:rPr>
                <a:t>Regional Strategy for College Completion and Career Success</a:t>
              </a:r>
            </a:p>
            <a:p>
              <a:pPr algn="l"/>
              <a:endParaRPr lang="en-US" sz="4800" i="1" dirty="0">
                <a:solidFill>
                  <a:prstClr val="black"/>
                </a:solidFill>
              </a:endParaRPr>
            </a:p>
          </p:txBody>
        </p:sp>
      </p:grpSp>
      <p:sp>
        <p:nvSpPr>
          <p:cNvPr id="8" name="TextBox 7"/>
          <p:cNvSpPr txBox="1"/>
          <p:nvPr/>
        </p:nvSpPr>
        <p:spPr>
          <a:xfrm>
            <a:off x="402771" y="2054731"/>
            <a:ext cx="7738188" cy="584775"/>
          </a:xfrm>
          <a:prstGeom prst="rect">
            <a:avLst/>
          </a:prstGeom>
          <a:noFill/>
        </p:spPr>
        <p:txBody>
          <a:bodyPr wrap="square" rtlCol="0">
            <a:spAutoFit/>
          </a:bodyPr>
          <a:lstStyle/>
          <a:p>
            <a:r>
              <a:rPr lang="en-US" sz="3200" b="1" dirty="0" smtClean="0">
                <a:solidFill>
                  <a:srgbClr val="005E92"/>
                </a:solidFill>
                <a:latin typeface="Georgia" panose="02040502050405020303" pitchFamily="18" charset="0"/>
              </a:rPr>
              <a:t>Partnerships Matter:</a:t>
            </a:r>
            <a:endParaRPr lang="en-US" sz="3200" b="1" dirty="0">
              <a:solidFill>
                <a:srgbClr val="005E92"/>
              </a:solidFill>
              <a:latin typeface="Georgia" panose="02040502050405020303" pitchFamily="18" charset="0"/>
            </a:endParaRPr>
          </a:p>
        </p:txBody>
      </p:sp>
      <p:sp>
        <p:nvSpPr>
          <p:cNvPr id="13" name="Content Placeholder 2"/>
          <p:cNvSpPr>
            <a:spLocks noGrp="1"/>
          </p:cNvSpPr>
          <p:nvPr>
            <p:ph idx="1"/>
          </p:nvPr>
        </p:nvSpPr>
        <p:spPr>
          <a:xfrm>
            <a:off x="402771" y="2639506"/>
            <a:ext cx="8229600" cy="4297363"/>
          </a:xfrm>
        </p:spPr>
        <p:txBody>
          <a:bodyPr>
            <a:normAutofit/>
          </a:bodyPr>
          <a:lstStyle/>
          <a:p>
            <a:pPr lvl="0">
              <a:lnSpc>
                <a:spcPct val="130000"/>
              </a:lnSpc>
              <a:spcBef>
                <a:spcPts val="0"/>
              </a:spcBef>
              <a:spcAft>
                <a:spcPts val="1800"/>
              </a:spcAft>
            </a:pPr>
            <a:r>
              <a:rPr lang="en-US" sz="1400" dirty="0" smtClean="0">
                <a:solidFill>
                  <a:schemeClr val="tx1"/>
                </a:solidFill>
                <a:latin typeface="Helvetica" panose="020B0604020202020204" pitchFamily="34" charset="0"/>
                <a:cs typeface="Helvetica" panose="020B0604020202020204" pitchFamily="34" charset="0"/>
              </a:rPr>
              <a:t>Manage </a:t>
            </a:r>
            <a:r>
              <a:rPr lang="en-US" sz="1400" dirty="0">
                <a:solidFill>
                  <a:schemeClr val="tx1"/>
                </a:solidFill>
                <a:latin typeface="Helvetica" panose="020B0604020202020204" pitchFamily="34" charset="0"/>
                <a:cs typeface="Helvetica" panose="020B0604020202020204" pitchFamily="34" charset="0"/>
              </a:rPr>
              <a:t>the costs of education for students, families, and taxpayers through </a:t>
            </a:r>
            <a:r>
              <a:rPr lang="en-US" sz="1400" b="1" dirty="0">
                <a:solidFill>
                  <a:schemeClr val="tx1"/>
                </a:solidFill>
                <a:latin typeface="Helvetica" panose="020B0604020202020204" pitchFamily="34" charset="0"/>
                <a:cs typeface="Helvetica" panose="020B0604020202020204" pitchFamily="34" charset="0"/>
              </a:rPr>
              <a:t>2+2</a:t>
            </a:r>
            <a:r>
              <a:rPr lang="en-US" sz="1400" dirty="0">
                <a:solidFill>
                  <a:schemeClr val="tx1"/>
                </a:solidFill>
                <a:latin typeface="Helvetica" panose="020B0604020202020204" pitchFamily="34" charset="0"/>
                <a:cs typeface="Helvetica" panose="020B0604020202020204" pitchFamily="34" charset="0"/>
              </a:rPr>
              <a:t> and </a:t>
            </a:r>
            <a:r>
              <a:rPr lang="en-US" sz="1400" b="1" dirty="0">
                <a:solidFill>
                  <a:schemeClr val="tx1"/>
                </a:solidFill>
                <a:latin typeface="Helvetica" panose="020B0604020202020204" pitchFamily="34" charset="0"/>
                <a:cs typeface="Helvetica" panose="020B0604020202020204" pitchFamily="34" charset="0"/>
              </a:rPr>
              <a:t>3+1</a:t>
            </a:r>
            <a:r>
              <a:rPr lang="en-US" sz="1400" dirty="0">
                <a:solidFill>
                  <a:schemeClr val="tx1"/>
                </a:solidFill>
                <a:latin typeface="Helvetica" panose="020B0604020202020204" pitchFamily="34" charset="0"/>
                <a:cs typeface="Helvetica" panose="020B0604020202020204" pitchFamily="34" charset="0"/>
              </a:rPr>
              <a:t> bachelor’s degree programs, shared facilities and services, and integrated planning</a:t>
            </a:r>
            <a:r>
              <a:rPr lang="en-US" sz="1400" dirty="0" smtClean="0">
                <a:solidFill>
                  <a:schemeClr val="tx1"/>
                </a:solidFill>
                <a:latin typeface="Helvetica" panose="020B0604020202020204" pitchFamily="34" charset="0"/>
                <a:cs typeface="Helvetica" panose="020B0604020202020204" pitchFamily="34" charset="0"/>
              </a:rPr>
              <a:t>.</a:t>
            </a:r>
          </a:p>
          <a:p>
            <a:pPr>
              <a:lnSpc>
                <a:spcPct val="130000"/>
              </a:lnSpc>
              <a:spcBef>
                <a:spcPts val="0"/>
              </a:spcBef>
              <a:spcAft>
                <a:spcPts val="1800"/>
              </a:spcAft>
            </a:pPr>
            <a:r>
              <a:rPr lang="en-US" sz="1400" dirty="0">
                <a:solidFill>
                  <a:schemeClr val="tx1"/>
                </a:solidFill>
                <a:latin typeface="Helvetica" panose="020B0604020202020204" pitchFamily="34" charset="0"/>
                <a:cs typeface="Helvetica" panose="020B0604020202020204" pitchFamily="34" charset="0"/>
              </a:rPr>
              <a:t>Increase the number of community college transfer students earning bachelor’s degrees through guaranteed pathways to completion.</a:t>
            </a:r>
          </a:p>
          <a:p>
            <a:pPr lvl="0"/>
            <a:endParaRPr lang="en-US" sz="2400" dirty="0">
              <a:solidFill>
                <a:schemeClr val="tx1"/>
              </a:solidFill>
              <a:latin typeface="+mn-lt"/>
            </a:endParaRPr>
          </a:p>
          <a:p>
            <a:pPr marL="0" indent="0">
              <a:buNone/>
            </a:pPr>
            <a:endParaRPr lang="en-US" sz="2000" dirty="0">
              <a:solidFill>
                <a:schemeClr val="tx1"/>
              </a:solidFill>
              <a:latin typeface="+mn-lt"/>
            </a:endParaRPr>
          </a:p>
        </p:txBody>
      </p:sp>
      <p:sp>
        <p:nvSpPr>
          <p:cNvPr id="7" name="TextBox 6"/>
          <p:cNvSpPr txBox="1"/>
          <p:nvPr/>
        </p:nvSpPr>
        <p:spPr>
          <a:xfrm>
            <a:off x="402771" y="4495799"/>
            <a:ext cx="8262257" cy="584775"/>
          </a:xfrm>
          <a:prstGeom prst="rect">
            <a:avLst/>
          </a:prstGeom>
          <a:noFill/>
        </p:spPr>
        <p:txBody>
          <a:bodyPr wrap="square" rtlCol="0">
            <a:spAutoFit/>
          </a:bodyPr>
          <a:lstStyle/>
          <a:p>
            <a:r>
              <a:rPr lang="en-US" sz="3200" b="1" dirty="0" smtClean="0">
                <a:solidFill>
                  <a:srgbClr val="005E92"/>
                </a:solidFill>
                <a:latin typeface="Georgia" panose="02040502050405020303" pitchFamily="18" charset="0"/>
              </a:rPr>
              <a:t>Economic Impact:</a:t>
            </a:r>
            <a:endParaRPr lang="en-US" sz="3200" b="1" dirty="0">
              <a:solidFill>
                <a:srgbClr val="005E92"/>
              </a:solidFill>
              <a:latin typeface="Georgia" panose="02040502050405020303" pitchFamily="18" charset="0"/>
            </a:endParaRPr>
          </a:p>
        </p:txBody>
      </p:sp>
      <p:sp>
        <p:nvSpPr>
          <p:cNvPr id="2" name="Rectangle 1"/>
          <p:cNvSpPr/>
          <p:nvPr/>
        </p:nvSpPr>
        <p:spPr>
          <a:xfrm>
            <a:off x="385665" y="5082130"/>
            <a:ext cx="8246706" cy="892552"/>
          </a:xfrm>
          <a:prstGeom prst="rect">
            <a:avLst/>
          </a:prstGeom>
        </p:spPr>
        <p:txBody>
          <a:bodyPr wrap="square">
            <a:spAutoFit/>
          </a:bodyPr>
          <a:lstStyle/>
          <a:p>
            <a:pPr marL="285750" indent="-285750">
              <a:spcAft>
                <a:spcPts val="1200"/>
              </a:spcAft>
              <a:buClr>
                <a:srgbClr val="005E92"/>
              </a:buClr>
              <a:buFont typeface="Wingdings" panose="05000000000000000000" pitchFamily="2" charset="2"/>
              <a:buChar char="§"/>
            </a:pPr>
            <a:r>
              <a:rPr lang="en-US" sz="1400" dirty="0">
                <a:latin typeface="Helvetica" panose="020B0604020202020204" pitchFamily="34" charset="0"/>
                <a:cs typeface="Helvetica" panose="020B0604020202020204" pitchFamily="34" charset="0"/>
              </a:rPr>
              <a:t>Advance the region’s need for a highly skilled workforce.</a:t>
            </a:r>
          </a:p>
          <a:p>
            <a:pPr marL="285750" indent="-285750">
              <a:spcAft>
                <a:spcPts val="1200"/>
              </a:spcAft>
              <a:buClr>
                <a:srgbClr val="005E92"/>
              </a:buClr>
              <a:buFont typeface="Wingdings" panose="05000000000000000000" pitchFamily="2" charset="2"/>
              <a:buChar char="§"/>
            </a:pPr>
            <a:r>
              <a:rPr lang="en-US" sz="1400" dirty="0">
                <a:latin typeface="Helvetica" panose="020B0604020202020204" pitchFamily="34" charset="0"/>
                <a:cs typeface="Helvetica" panose="020B0604020202020204" pitchFamily="34" charset="0"/>
              </a:rPr>
              <a:t>Align with regional workforce and economic development efforts, </a:t>
            </a:r>
            <a:r>
              <a:rPr lang="en-US" sz="1400" dirty="0" smtClean="0">
                <a:latin typeface="Helvetica" panose="020B0604020202020204" pitchFamily="34" charset="0"/>
                <a:cs typeface="Helvetica" panose="020B0604020202020204" pitchFamily="34" charset="0"/>
              </a:rPr>
              <a:t>with meaningful </a:t>
            </a:r>
            <a:r>
              <a:rPr lang="en-US" sz="1400" dirty="0">
                <a:latin typeface="Helvetica" panose="020B0604020202020204" pitchFamily="34" charset="0"/>
                <a:cs typeface="Helvetica" panose="020B0604020202020204" pitchFamily="34" charset="0"/>
              </a:rPr>
              <a:t>measures of success.</a:t>
            </a:r>
          </a:p>
        </p:txBody>
      </p:sp>
      <p:sp>
        <p:nvSpPr>
          <p:cNvPr id="11" name="TextBox 10"/>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13</a:t>
            </a:r>
            <a:endParaRPr lang="en-US" sz="1400" dirty="0">
              <a:solidFill>
                <a:schemeClr val="bg1"/>
              </a:solidFill>
            </a:endParaRPr>
          </a:p>
        </p:txBody>
      </p:sp>
    </p:spTree>
    <p:extLst>
      <p:ext uri="{BB962C8B-B14F-4D97-AF65-F5344CB8AC3E}">
        <p14:creationId xmlns:p14="http://schemas.microsoft.com/office/powerpoint/2010/main" val="2611032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800" b="1" dirty="0" smtClean="0"/>
              <a:t>Joint Resolution Adoption</a:t>
            </a:r>
            <a:endParaRPr lang="en-US" sz="4800" b="1" dirty="0"/>
          </a:p>
        </p:txBody>
      </p:sp>
      <p:sp>
        <p:nvSpPr>
          <p:cNvPr id="4" name="Content Placeholder 3"/>
          <p:cNvSpPr>
            <a:spLocks noGrp="1"/>
          </p:cNvSpPr>
          <p:nvPr>
            <p:ph sz="half" idx="1"/>
          </p:nvPr>
        </p:nvSpPr>
        <p:spPr>
          <a:xfrm>
            <a:off x="354563" y="2332037"/>
            <a:ext cx="4141237" cy="4525963"/>
          </a:xfrm>
        </p:spPr>
        <p:txBody>
          <a:bodyPr>
            <a:normAutofit/>
          </a:bodyPr>
          <a:lstStyle/>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Columbus City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Dublin City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Educational Service Center of Central Ohio</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Grandview Heights City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Hamilton Local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Olentangy Local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Reynoldsburg City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South-Western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Upper Arlington City Schools</a:t>
            </a:r>
          </a:p>
          <a:p>
            <a:endParaRPr lang="en-US" dirty="0"/>
          </a:p>
        </p:txBody>
      </p:sp>
      <p:sp>
        <p:nvSpPr>
          <p:cNvPr id="5" name="Content Placeholder 4"/>
          <p:cNvSpPr>
            <a:spLocks noGrp="1"/>
          </p:cNvSpPr>
          <p:nvPr>
            <p:ph sz="half" idx="2"/>
          </p:nvPr>
        </p:nvSpPr>
        <p:spPr>
          <a:xfrm>
            <a:off x="4405600" y="2332037"/>
            <a:ext cx="3962400" cy="4525963"/>
          </a:xfrm>
        </p:spPr>
        <p:txBody>
          <a:bodyPr>
            <a:normAutofit/>
          </a:bodyPr>
          <a:lstStyle/>
          <a:p>
            <a:pPr lvl="0">
              <a:buClr>
                <a:srgbClr val="005E92"/>
              </a:buClr>
              <a:buFont typeface="Wingdings" panose="05000000000000000000" pitchFamily="2" charset="2"/>
              <a:buChar char="§"/>
            </a:pPr>
            <a:r>
              <a:rPr lang="en-US" sz="2000" dirty="0" smtClean="0">
                <a:latin typeface="Helvetica" panose="020B0604020202020204" pitchFamily="34" charset="0"/>
                <a:cs typeface="Helvetica" panose="020B0604020202020204" pitchFamily="34" charset="0"/>
              </a:rPr>
              <a:t>Capital University</a:t>
            </a:r>
          </a:p>
          <a:p>
            <a:pPr lvl="0">
              <a:buClr>
                <a:srgbClr val="005E92"/>
              </a:buClr>
              <a:buFont typeface="Wingdings" panose="05000000000000000000" pitchFamily="2" charset="2"/>
              <a:buChar char="§"/>
            </a:pPr>
            <a:r>
              <a:rPr lang="en-US" sz="2000" dirty="0" smtClean="0">
                <a:latin typeface="Helvetica" panose="020B0604020202020204" pitchFamily="34" charset="0"/>
                <a:cs typeface="Helvetica" panose="020B0604020202020204" pitchFamily="34" charset="0"/>
              </a:rPr>
              <a:t>CCAD</a:t>
            </a:r>
          </a:p>
          <a:p>
            <a:pPr lvl="0">
              <a:buClr>
                <a:srgbClr val="005E92"/>
              </a:buClr>
              <a:buFont typeface="Wingdings" panose="05000000000000000000" pitchFamily="2" charset="2"/>
              <a:buChar char="§"/>
            </a:pPr>
            <a:r>
              <a:rPr lang="en-US" sz="2000" dirty="0" smtClean="0">
                <a:latin typeface="Helvetica" panose="020B0604020202020204" pitchFamily="34" charset="0"/>
                <a:cs typeface="Helvetica" panose="020B0604020202020204" pitchFamily="34" charset="0"/>
              </a:rPr>
              <a:t>Columbus State Community College</a:t>
            </a:r>
          </a:p>
          <a:p>
            <a:pPr lvl="0">
              <a:buClr>
                <a:srgbClr val="005E92"/>
              </a:buClr>
              <a:buFont typeface="Wingdings" panose="05000000000000000000" pitchFamily="2" charset="2"/>
              <a:buChar char="§"/>
            </a:pPr>
            <a:r>
              <a:rPr lang="en-US" sz="2000" dirty="0" smtClean="0">
                <a:latin typeface="Helvetica" panose="020B0604020202020204" pitchFamily="34" charset="0"/>
                <a:cs typeface="Helvetica" panose="020B0604020202020204" pitchFamily="34" charset="0"/>
              </a:rPr>
              <a:t>Franklin University</a:t>
            </a:r>
          </a:p>
          <a:p>
            <a:pPr lvl="0">
              <a:buClr>
                <a:srgbClr val="005E92"/>
              </a:buClr>
              <a:buFont typeface="Wingdings" panose="05000000000000000000" pitchFamily="2" charset="2"/>
              <a:buChar char="§"/>
            </a:pPr>
            <a:r>
              <a:rPr lang="en-US" sz="2000" dirty="0" smtClean="0">
                <a:latin typeface="Helvetica" panose="020B0604020202020204" pitchFamily="34" charset="0"/>
                <a:cs typeface="Helvetica" panose="020B0604020202020204" pitchFamily="34" charset="0"/>
              </a:rPr>
              <a:t>Ohio State University</a:t>
            </a:r>
          </a:p>
          <a:p>
            <a:pPr lvl="0">
              <a:buClr>
                <a:srgbClr val="005E92"/>
              </a:buClr>
              <a:buFont typeface="Wingdings" panose="05000000000000000000" pitchFamily="2" charset="2"/>
              <a:buChar char="§"/>
            </a:pPr>
            <a:r>
              <a:rPr lang="en-US" sz="2000" dirty="0" smtClean="0">
                <a:latin typeface="Helvetica" panose="020B0604020202020204" pitchFamily="34" charset="0"/>
                <a:cs typeface="Helvetica" panose="020B0604020202020204" pitchFamily="34" charset="0"/>
              </a:rPr>
              <a:t>Ohio Wesleyan University </a:t>
            </a:r>
          </a:p>
          <a:p>
            <a:pPr lvl="0">
              <a:buClr>
                <a:srgbClr val="005E92"/>
              </a:buClr>
              <a:buFont typeface="Wingdings" panose="05000000000000000000" pitchFamily="2" charset="2"/>
              <a:buChar char="§"/>
            </a:pPr>
            <a:r>
              <a:rPr lang="en-US" sz="2000" dirty="0" smtClean="0">
                <a:latin typeface="Helvetica" panose="020B0604020202020204" pitchFamily="34" charset="0"/>
                <a:cs typeface="Helvetica" panose="020B0604020202020204" pitchFamily="34" charset="0"/>
              </a:rPr>
              <a:t>Otterbein University</a:t>
            </a:r>
          </a:p>
          <a:p>
            <a:pPr marL="0" indent="0">
              <a:buNone/>
            </a:pPr>
            <a:endParaRPr lang="en-US" dirty="0"/>
          </a:p>
        </p:txBody>
      </p:sp>
      <p:sp>
        <p:nvSpPr>
          <p:cNvPr id="6" name="TextBox 5"/>
          <p:cNvSpPr txBox="1"/>
          <p:nvPr/>
        </p:nvSpPr>
        <p:spPr>
          <a:xfrm>
            <a:off x="534953" y="1598712"/>
            <a:ext cx="2920992" cy="523220"/>
          </a:xfrm>
          <a:prstGeom prst="rect">
            <a:avLst/>
          </a:prstGeom>
          <a:noFill/>
          <a:ln>
            <a:solidFill>
              <a:schemeClr val="tx1"/>
            </a:solidFill>
          </a:ln>
        </p:spPr>
        <p:txBody>
          <a:bodyPr wrap="none" rtlCol="0" anchor="b">
            <a:spAutoFit/>
          </a:bodyPr>
          <a:lstStyle/>
          <a:p>
            <a:r>
              <a:rPr lang="en-US" sz="2800" b="1" dirty="0" smtClean="0">
                <a:latin typeface="Helvetica" panose="020B0604020202020204" pitchFamily="34" charset="0"/>
                <a:cs typeface="Helvetica" panose="020B0604020202020204" pitchFamily="34" charset="0"/>
              </a:rPr>
              <a:t>School Districts</a:t>
            </a:r>
            <a:endParaRPr lang="en-US" sz="2800" b="1" dirty="0">
              <a:latin typeface="Helvetica" panose="020B0604020202020204" pitchFamily="34" charset="0"/>
              <a:cs typeface="Helvetica" panose="020B0604020202020204" pitchFamily="34" charset="0"/>
            </a:endParaRPr>
          </a:p>
        </p:txBody>
      </p:sp>
      <p:sp>
        <p:nvSpPr>
          <p:cNvPr id="7" name="TextBox 6"/>
          <p:cNvSpPr txBox="1"/>
          <p:nvPr/>
        </p:nvSpPr>
        <p:spPr>
          <a:xfrm>
            <a:off x="4329400" y="1598712"/>
            <a:ext cx="4560864" cy="523220"/>
          </a:xfrm>
          <a:prstGeom prst="rect">
            <a:avLst/>
          </a:prstGeom>
          <a:noFill/>
          <a:ln>
            <a:solidFill>
              <a:schemeClr val="tx1"/>
            </a:solidFill>
          </a:ln>
        </p:spPr>
        <p:txBody>
          <a:bodyPr wrap="none" rtlCol="0" anchor="b">
            <a:spAutoFit/>
          </a:bodyPr>
          <a:lstStyle/>
          <a:p>
            <a:r>
              <a:rPr lang="en-US" sz="2800" b="1" dirty="0" smtClean="0">
                <a:latin typeface="Helvetica" panose="020B0604020202020204" pitchFamily="34" charset="0"/>
                <a:cs typeface="Helvetica" panose="020B0604020202020204" pitchFamily="34" charset="0"/>
              </a:rPr>
              <a:t>Colleges and Universities</a:t>
            </a:r>
            <a:endParaRPr lang="en-US" sz="2800" b="1" dirty="0">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43000" cy="1143000"/>
          </a:xfrm>
          <a:prstGeom prst="rect">
            <a:avLst/>
          </a:prstGeom>
        </p:spPr>
      </p:pic>
      <p:sp>
        <p:nvSpPr>
          <p:cNvPr id="8" name="TextBox 7"/>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14</a:t>
            </a:r>
            <a:endParaRPr lang="en-US" sz="1400" dirty="0">
              <a:solidFill>
                <a:schemeClr val="bg1"/>
              </a:solidFill>
            </a:endParaRPr>
          </a:p>
        </p:txBody>
      </p:sp>
    </p:spTree>
    <p:extLst>
      <p:ext uri="{BB962C8B-B14F-4D97-AF65-F5344CB8AC3E}">
        <p14:creationId xmlns:p14="http://schemas.microsoft.com/office/powerpoint/2010/main" val="11454883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21906" y="304800"/>
            <a:ext cx="3133402" cy="1447800"/>
          </a:xfrm>
          <a:prstGeom prst="rect">
            <a:avLst/>
          </a:prstGeom>
          <a:noFill/>
          <a:ln w="9525">
            <a:solidFill>
              <a:schemeClr val="tx1"/>
            </a:solidFill>
            <a:miter lim="800000"/>
            <a:headEnd/>
            <a:tailEnd/>
          </a:ln>
        </p:spPr>
      </p:pic>
      <p:sp>
        <p:nvSpPr>
          <p:cNvPr id="5" name="Content Placeholder 2"/>
          <p:cNvSpPr txBox="1">
            <a:spLocks/>
          </p:cNvSpPr>
          <p:nvPr/>
        </p:nvSpPr>
        <p:spPr>
          <a:xfrm>
            <a:off x="321906" y="2430010"/>
            <a:ext cx="8517294" cy="4525963"/>
          </a:xfrm>
          <a:prstGeom prst="rect">
            <a:avLst/>
          </a:prstGeom>
        </p:spPr>
        <p:txBody>
          <a:bodyPr>
            <a:noAutofit/>
          </a:bodyPr>
          <a:lstStyle/>
          <a:p>
            <a:pPr marL="342900" marR="0" lvl="0" indent="-342900" algn="l" defTabSz="914400" rtl="0" eaLnBrk="1" fontAlgn="auto" latinLnBrk="0" hangingPunct="1">
              <a:spcAft>
                <a:spcPts val="1200"/>
              </a:spcAft>
              <a:buClr>
                <a:srgbClr val="005E92"/>
              </a:buClr>
              <a:buSzTx/>
              <a:buFont typeface="Wingdings" panose="05000000000000000000" pitchFamily="2" charset="2"/>
              <a:buChar char="§"/>
              <a:tabLst/>
              <a:defRPr/>
            </a:pPr>
            <a:r>
              <a:rPr lang="en-US" sz="2000" b="1" dirty="0" smtClean="0">
                <a:latin typeface="Helvetica" panose="020B0604020202020204" pitchFamily="34" charset="0"/>
                <a:cs typeface="Helvetica" panose="020B0604020202020204" pitchFamily="34" charset="0"/>
              </a:rPr>
              <a:t>Problem Statement</a:t>
            </a:r>
            <a:r>
              <a:rPr lang="en-US" sz="2000" dirty="0" smtClean="0">
                <a:latin typeface="Helvetica" panose="020B0604020202020204" pitchFamily="34" charset="0"/>
                <a:cs typeface="Helvetica" panose="020B0604020202020204" pitchFamily="34" charset="0"/>
              </a:rPr>
              <a:t>:  Half of all young Americans arrive in their mid-20’s without the essential credentials for success in today’s workplace.</a:t>
            </a:r>
          </a:p>
          <a:p>
            <a:pPr marL="342900" marR="0" lvl="0" indent="-342900" algn="l" defTabSz="914400" rtl="0" eaLnBrk="1" fontAlgn="auto" latinLnBrk="0" hangingPunct="1">
              <a:spcAft>
                <a:spcPts val="1200"/>
              </a:spcAft>
              <a:buClr>
                <a:srgbClr val="005E92"/>
              </a:buClr>
              <a:buSzTx/>
              <a:buFont typeface="Wingdings" panose="05000000000000000000" pitchFamily="2" charset="2"/>
              <a:buChar char="§"/>
              <a:tabLst/>
              <a:defRPr/>
            </a:pPr>
            <a:r>
              <a:rPr lang="en-US" sz="2000" dirty="0" smtClean="0">
                <a:latin typeface="Helvetica" panose="020B0604020202020204" pitchFamily="34" charset="0"/>
                <a:cs typeface="Helvetica" panose="020B0604020202020204" pitchFamily="34" charset="0"/>
              </a:rPr>
              <a:t>Pathways to Prosperity seeks to: </a:t>
            </a:r>
          </a:p>
          <a:p>
            <a:pPr marL="1200150" lvl="2" indent="-285750">
              <a:spcAft>
                <a:spcPts val="1200"/>
              </a:spcAft>
              <a:buClr>
                <a:srgbClr val="005E92"/>
              </a:buClr>
              <a:buFont typeface="Helvetica" panose="020B0604020202020204" pitchFamily="34" charset="0"/>
              <a:buChar char="–"/>
              <a:defRPr/>
            </a:pPr>
            <a:r>
              <a:rPr lang="en-US" dirty="0" smtClean="0">
                <a:latin typeface="Helvetica" panose="020B0604020202020204" pitchFamily="34" charset="0"/>
                <a:cs typeface="Helvetica" panose="020B0604020202020204" pitchFamily="34" charset="0"/>
              </a:rPr>
              <a:t>Ensure that more youth complete high school, and attain a postsecondary credential with currency in the labor market.</a:t>
            </a:r>
          </a:p>
          <a:p>
            <a:pPr marL="1200150" lvl="2" indent="-285750">
              <a:spcAft>
                <a:spcPts val="1200"/>
              </a:spcAft>
              <a:buClr>
                <a:srgbClr val="005E92"/>
              </a:buClr>
              <a:buFont typeface="Helvetica" panose="020B0604020202020204" pitchFamily="34" charset="0"/>
              <a:buChar char="–"/>
              <a:defRPr/>
            </a:pPr>
            <a:r>
              <a:rPr lang="en-US" dirty="0" smtClean="0">
                <a:latin typeface="Helvetica" panose="020B0604020202020204" pitchFamily="34" charset="0"/>
                <a:cs typeface="Helvetica" panose="020B0604020202020204" pitchFamily="34" charset="0"/>
              </a:rPr>
              <a:t>Build a system of 9-14 career pathways, combining high school and community college work.</a:t>
            </a:r>
          </a:p>
          <a:p>
            <a:pPr marL="342900" indent="-342900">
              <a:spcAft>
                <a:spcPts val="1200"/>
              </a:spcAft>
              <a:buClr>
                <a:srgbClr val="005E92"/>
              </a:buClr>
              <a:buFont typeface="Wingdings" panose="05000000000000000000" pitchFamily="2" charset="2"/>
              <a:buChar char="§"/>
              <a:defRPr/>
            </a:pPr>
            <a:r>
              <a:rPr lang="en-US" sz="2000" dirty="0" smtClean="0">
                <a:latin typeface="Helvetica" panose="020B0604020202020204" pitchFamily="34" charset="0"/>
                <a:cs typeface="Helvetica" panose="020B0604020202020204" pitchFamily="34" charset="0"/>
              </a:rPr>
              <a:t>Implementation “levers” include early career advising, employer engagement, intermediaries, and enabling state policies.</a:t>
            </a:r>
          </a:p>
          <a:p>
            <a:pPr marR="0" lvl="0" algn="l" defTabSz="914400" rtl="0" eaLnBrk="1" fontAlgn="auto" latinLnBrk="0" hangingPunct="1">
              <a:lnSpc>
                <a:spcPct val="100000"/>
              </a:lnSpc>
              <a:spcBef>
                <a:spcPct val="20000"/>
              </a:spcBef>
              <a:spcAft>
                <a:spcPts val="0"/>
              </a:spcAft>
              <a:buClrTx/>
              <a:buSzTx/>
              <a:tabLst/>
              <a:defRPr/>
            </a:pPr>
            <a:r>
              <a:rPr lang="en-US" sz="2000" dirty="0" smtClean="0"/>
              <a:t> </a:t>
            </a:r>
          </a:p>
        </p:txBody>
      </p:sp>
      <p:sp>
        <p:nvSpPr>
          <p:cNvPr id="4" name="TextBox 3"/>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15</a:t>
            </a:r>
            <a:endParaRPr lang="en-US" sz="1400" dirty="0">
              <a:solidFill>
                <a:schemeClr val="bg1"/>
              </a:solidFill>
            </a:endParaRPr>
          </a:p>
        </p:txBody>
      </p:sp>
    </p:spTree>
    <p:extLst>
      <p:ext uri="{BB962C8B-B14F-4D97-AF65-F5344CB8AC3E}">
        <p14:creationId xmlns:p14="http://schemas.microsoft.com/office/powerpoint/2010/main" val="2382709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93" y="-6394"/>
            <a:ext cx="9156986" cy="6870787"/>
          </a:xfrm>
          <a:prstGeom prst="rect">
            <a:avLst/>
          </a:prstGeom>
        </p:spPr>
      </p:pic>
      <p:sp>
        <p:nvSpPr>
          <p:cNvPr id="3" name="Subtitle 2"/>
          <p:cNvSpPr txBox="1">
            <a:spLocks/>
          </p:cNvSpPr>
          <p:nvPr/>
        </p:nvSpPr>
        <p:spPr>
          <a:xfrm>
            <a:off x="1" y="642257"/>
            <a:ext cx="9143999" cy="1186543"/>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smtClean="0">
                <a:solidFill>
                  <a:schemeClr val="bg1"/>
                </a:solidFill>
                <a:latin typeface="Helvetica" panose="020B0604020202020204" pitchFamily="34" charset="0"/>
                <a:cs typeface="Helvetica" panose="020B0604020202020204" pitchFamily="34" charset="0"/>
              </a:rPr>
              <a:t>Initial Pathways to Prosperity Partners</a:t>
            </a:r>
            <a:endParaRPr lang="en-US" sz="3600" b="1" dirty="0">
              <a:solidFill>
                <a:schemeClr val="bg1"/>
              </a:solidFill>
              <a:latin typeface="Helvetica" panose="020B0604020202020204" pitchFamily="34" charset="0"/>
              <a:cs typeface="Helvetica" panose="020B0604020202020204" pitchFamily="34" charset="0"/>
            </a:endParaRPr>
          </a:p>
        </p:txBody>
      </p:sp>
      <p:pic>
        <p:nvPicPr>
          <p:cNvPr id="5" name="Picture 4"/>
          <p:cNvPicPr>
            <a:picLocks noChangeAspect="1"/>
          </p:cNvPicPr>
          <p:nvPr/>
        </p:nvPicPr>
        <p:blipFill>
          <a:blip r:embed="rId4"/>
          <a:stretch>
            <a:fillRect/>
          </a:stretch>
        </p:blipFill>
        <p:spPr>
          <a:xfrm>
            <a:off x="711146" y="2477451"/>
            <a:ext cx="7852329" cy="3481118"/>
          </a:xfrm>
          <a:prstGeom prst="rect">
            <a:avLst/>
          </a:prstGeom>
        </p:spPr>
      </p:pic>
      <p:sp>
        <p:nvSpPr>
          <p:cNvPr id="6" name="TextBox 5"/>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16</a:t>
            </a:r>
            <a:endParaRPr lang="en-US" sz="1400" dirty="0">
              <a:solidFill>
                <a:schemeClr val="bg1"/>
              </a:solidFill>
            </a:endParaRPr>
          </a:p>
        </p:txBody>
      </p:sp>
    </p:spTree>
    <p:extLst>
      <p:ext uri="{BB962C8B-B14F-4D97-AF65-F5344CB8AC3E}">
        <p14:creationId xmlns:p14="http://schemas.microsoft.com/office/powerpoint/2010/main" val="3908668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93" y="-6394"/>
            <a:ext cx="9156986" cy="6870787"/>
          </a:xfrm>
          <a:prstGeom prst="rect">
            <a:avLst/>
          </a:prstGeom>
        </p:spPr>
      </p:pic>
      <p:sp>
        <p:nvSpPr>
          <p:cNvPr id="6" name="Subtitle 2"/>
          <p:cNvSpPr txBox="1">
            <a:spLocks/>
          </p:cNvSpPr>
          <p:nvPr/>
        </p:nvSpPr>
        <p:spPr>
          <a:xfrm>
            <a:off x="1" y="363898"/>
            <a:ext cx="9143999" cy="1186543"/>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smtClean="0">
                <a:solidFill>
                  <a:schemeClr val="bg1"/>
                </a:solidFill>
                <a:latin typeface="Helvetica" panose="020B0604020202020204" pitchFamily="34" charset="0"/>
                <a:cs typeface="Helvetica" panose="020B0604020202020204" pitchFamily="34" charset="0"/>
              </a:rPr>
              <a:t>Credits Count Implementation:</a:t>
            </a:r>
          </a:p>
          <a:p>
            <a:pPr algn="ctr"/>
            <a:r>
              <a:rPr lang="en-US" sz="3200" b="1" dirty="0" smtClean="0">
                <a:solidFill>
                  <a:schemeClr val="bg1"/>
                </a:solidFill>
                <a:latin typeface="Helvetica" panose="020B0604020202020204" pitchFamily="34" charset="0"/>
                <a:cs typeface="Helvetica" panose="020B0604020202020204" pitchFamily="34" charset="0"/>
              </a:rPr>
              <a:t>5 high schools in 5 years.</a:t>
            </a:r>
            <a:endParaRPr lang="en-US" sz="3200" b="1" dirty="0">
              <a:solidFill>
                <a:schemeClr val="bg1"/>
              </a:solidFill>
              <a:latin typeface="Helvetica" panose="020B0604020202020204" pitchFamily="34" charset="0"/>
              <a:cs typeface="Helvetica" panose="020B0604020202020204" pitchFamily="34" charset="0"/>
            </a:endParaRPr>
          </a:p>
        </p:txBody>
      </p:sp>
      <p:grpSp>
        <p:nvGrpSpPr>
          <p:cNvPr id="9" name="Group 8"/>
          <p:cNvGrpSpPr/>
          <p:nvPr/>
        </p:nvGrpSpPr>
        <p:grpSpPr>
          <a:xfrm>
            <a:off x="757507" y="2458041"/>
            <a:ext cx="7517019" cy="4743099"/>
            <a:chOff x="757507" y="2458041"/>
            <a:chExt cx="7517019" cy="4743099"/>
          </a:xfrm>
        </p:grpSpPr>
        <p:pic>
          <p:nvPicPr>
            <p:cNvPr id="4" name="Picture 3"/>
            <p:cNvPicPr>
              <a:picLocks noChangeAspect="1"/>
            </p:cNvPicPr>
            <p:nvPr/>
          </p:nvPicPr>
          <p:blipFill>
            <a:blip r:embed="rId4"/>
            <a:stretch>
              <a:fillRect/>
            </a:stretch>
          </p:blipFill>
          <p:spPr>
            <a:xfrm>
              <a:off x="757507" y="2458041"/>
              <a:ext cx="7517019" cy="4743099"/>
            </a:xfrm>
            <a:prstGeom prst="rect">
              <a:avLst/>
            </a:prstGeom>
          </p:spPr>
        </p:pic>
        <p:sp>
          <p:nvSpPr>
            <p:cNvPr id="8" name="Rectangle 7"/>
            <p:cNvSpPr/>
            <p:nvPr/>
          </p:nvSpPr>
          <p:spPr>
            <a:xfrm>
              <a:off x="3303899" y="2467372"/>
              <a:ext cx="2477775" cy="1003616"/>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2806" y="2579339"/>
              <a:ext cx="2461232" cy="779681"/>
            </a:xfrm>
            <a:prstGeom prst="rect">
              <a:avLst/>
            </a:prstGeom>
          </p:spPr>
        </p:pic>
      </p:grpSp>
      <p:sp>
        <p:nvSpPr>
          <p:cNvPr id="10" name="TextBox 9"/>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17</a:t>
            </a:r>
            <a:endParaRPr lang="en-US" sz="1400" dirty="0">
              <a:solidFill>
                <a:schemeClr val="bg1"/>
              </a:solidFill>
            </a:endParaRPr>
          </a:p>
        </p:txBody>
      </p:sp>
    </p:spTree>
    <p:extLst>
      <p:ext uri="{BB962C8B-B14F-4D97-AF65-F5344CB8AC3E}">
        <p14:creationId xmlns:p14="http://schemas.microsoft.com/office/powerpoint/2010/main" val="2920749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93" y="-6394"/>
            <a:ext cx="9156986" cy="6870787"/>
          </a:xfrm>
          <a:prstGeom prst="rect">
            <a:avLst/>
          </a:prstGeom>
        </p:spPr>
      </p:pic>
      <p:pic>
        <p:nvPicPr>
          <p:cNvPr id="3" name="Picture 2"/>
          <p:cNvPicPr>
            <a:picLocks noChangeAspect="1"/>
          </p:cNvPicPr>
          <p:nvPr/>
        </p:nvPicPr>
        <p:blipFill>
          <a:blip r:embed="rId4"/>
          <a:stretch>
            <a:fillRect/>
          </a:stretch>
        </p:blipFill>
        <p:spPr>
          <a:xfrm>
            <a:off x="1029917" y="392410"/>
            <a:ext cx="7084166" cy="6633023"/>
          </a:xfrm>
          <a:prstGeom prst="rect">
            <a:avLst/>
          </a:prstGeom>
        </p:spPr>
      </p:pic>
      <p:sp>
        <p:nvSpPr>
          <p:cNvPr id="4" name="TextBox 3"/>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18</a:t>
            </a:r>
            <a:endParaRPr lang="en-US" sz="1400" dirty="0">
              <a:solidFill>
                <a:schemeClr val="bg1"/>
              </a:solidFill>
            </a:endParaRPr>
          </a:p>
        </p:txBody>
      </p:sp>
    </p:spTree>
    <p:extLst>
      <p:ext uri="{BB962C8B-B14F-4D97-AF65-F5344CB8AC3E}">
        <p14:creationId xmlns:p14="http://schemas.microsoft.com/office/powerpoint/2010/main" val="12742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1745"/>
            <a:ext cx="7543800" cy="1143000"/>
          </a:xfrm>
        </p:spPr>
        <p:txBody>
          <a:bodyPr>
            <a:normAutofit fontScale="90000"/>
          </a:bodyPr>
          <a:lstStyle/>
          <a:p>
            <a:pPr lvl="0" algn="l" defTabSz="914400">
              <a:spcBef>
                <a:spcPts val="0"/>
              </a:spcBef>
            </a:pPr>
            <a:r>
              <a:rPr lang="en-US" sz="4800" b="1" dirty="0" smtClean="0"/>
              <a:t>The Central Ohio Compact</a:t>
            </a:r>
            <a:br>
              <a:rPr lang="en-US" sz="4800" b="1" dirty="0" smtClean="0"/>
            </a:br>
            <a:r>
              <a:rPr lang="en-US" sz="2000" i="1" dirty="0">
                <a:solidFill>
                  <a:prstClr val="black"/>
                </a:solidFill>
              </a:rPr>
              <a:t>A Regional Strategy for College Completion and Career Success</a:t>
            </a:r>
            <a:br>
              <a:rPr lang="en-US" sz="2000" i="1" dirty="0">
                <a:solidFill>
                  <a:prstClr val="black"/>
                </a:solidFill>
              </a:rPr>
            </a:br>
            <a:endParaRPr lang="en-US" sz="4800" b="1" dirty="0"/>
          </a:p>
        </p:txBody>
      </p:sp>
      <p:sp>
        <p:nvSpPr>
          <p:cNvPr id="4" name="Content Placeholder 3"/>
          <p:cNvSpPr>
            <a:spLocks noGrp="1"/>
          </p:cNvSpPr>
          <p:nvPr>
            <p:ph sz="half" idx="1"/>
          </p:nvPr>
        </p:nvSpPr>
        <p:spPr>
          <a:xfrm>
            <a:off x="457200" y="2551321"/>
            <a:ext cx="4038600" cy="4525963"/>
          </a:xfrm>
        </p:spPr>
        <p:txBody>
          <a:bodyPr>
            <a:normAutofit/>
          </a:bodyPr>
          <a:lstStyle/>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Bexley City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Canal Winchester Local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Columbus City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Gahanna-Jefferson Public</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Grandview Heights City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Hilliard City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Licking Heights Local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Marysville Schools</a:t>
            </a:r>
          </a:p>
        </p:txBody>
      </p:sp>
      <p:sp>
        <p:nvSpPr>
          <p:cNvPr id="5" name="Content Placeholder 4"/>
          <p:cNvSpPr>
            <a:spLocks noGrp="1"/>
          </p:cNvSpPr>
          <p:nvPr>
            <p:ph sz="half" idx="2"/>
          </p:nvPr>
        </p:nvSpPr>
        <p:spPr>
          <a:xfrm>
            <a:off x="4648200" y="2551321"/>
            <a:ext cx="3962400" cy="4525963"/>
          </a:xfrm>
        </p:spPr>
        <p:txBody>
          <a:bodyPr>
            <a:normAutofit/>
          </a:bodyPr>
          <a:lstStyle/>
          <a:p>
            <a:pPr>
              <a:buClr>
                <a:srgbClr val="005E92"/>
              </a:buClr>
              <a:buFont typeface="Wingdings" panose="05000000000000000000" pitchFamily="2" charset="2"/>
              <a:buChar char="§"/>
            </a:pPr>
            <a:r>
              <a:rPr lang="en-US" sz="1800" dirty="0">
                <a:latin typeface="Helvetica" panose="020B0604020202020204" pitchFamily="34" charset="0"/>
                <a:cs typeface="Helvetica" panose="020B0604020202020204" pitchFamily="34" charset="0"/>
              </a:rPr>
              <a:t>New Albany-Plain Local </a:t>
            </a:r>
            <a:r>
              <a:rPr lang="en-US" sz="1800" dirty="0" smtClean="0">
                <a:latin typeface="Helvetica" panose="020B0604020202020204" pitchFamily="34" charset="0"/>
                <a:cs typeface="Helvetica" panose="020B0604020202020204" pitchFamily="34" charset="0"/>
              </a:rPr>
              <a:t>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Olentangy Local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Pickerington </a:t>
            </a:r>
            <a:r>
              <a:rPr lang="en-US" sz="1800" dirty="0">
                <a:latin typeface="Helvetica" panose="020B0604020202020204" pitchFamily="34" charset="0"/>
                <a:cs typeface="Helvetica" panose="020B0604020202020204" pitchFamily="34" charset="0"/>
              </a:rPr>
              <a:t>Local Schools</a:t>
            </a:r>
          </a:p>
          <a:p>
            <a:pPr lvl="0">
              <a:buClr>
                <a:srgbClr val="005E92"/>
              </a:buClr>
              <a:buFont typeface="Wingdings" panose="05000000000000000000" pitchFamily="2" charset="2"/>
              <a:buChar char="§"/>
            </a:pPr>
            <a:r>
              <a:rPr lang="en-US" sz="1800" dirty="0">
                <a:latin typeface="Helvetica" panose="020B0604020202020204" pitchFamily="34" charset="0"/>
                <a:cs typeface="Helvetica" panose="020B0604020202020204" pitchFamily="34" charset="0"/>
              </a:rPr>
              <a:t>Reynoldsburg City Schools</a:t>
            </a:r>
          </a:p>
          <a:p>
            <a:pPr lvl="0">
              <a:buClr>
                <a:srgbClr val="005E92"/>
              </a:buClr>
              <a:buFont typeface="Wingdings" panose="05000000000000000000" pitchFamily="2" charset="2"/>
              <a:buChar char="§"/>
            </a:pPr>
            <a:r>
              <a:rPr lang="en-US" sz="1800" dirty="0">
                <a:latin typeface="Helvetica" panose="020B0604020202020204" pitchFamily="34" charset="0"/>
                <a:cs typeface="Helvetica" panose="020B0604020202020204" pitchFamily="34" charset="0"/>
              </a:rPr>
              <a:t>South-Western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Upper </a:t>
            </a:r>
            <a:r>
              <a:rPr lang="en-US" sz="1800" dirty="0">
                <a:latin typeface="Helvetica" panose="020B0604020202020204" pitchFamily="34" charset="0"/>
                <a:cs typeface="Helvetica" panose="020B0604020202020204" pitchFamily="34" charset="0"/>
              </a:rPr>
              <a:t>Arlington City </a:t>
            </a:r>
            <a:r>
              <a:rPr lang="en-US" sz="1800" dirty="0" smtClean="0">
                <a:latin typeface="Helvetica" panose="020B0604020202020204" pitchFamily="34" charset="0"/>
                <a:cs typeface="Helvetica" panose="020B0604020202020204" pitchFamily="34" charset="0"/>
              </a:rPr>
              <a:t>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Westerville City Schools</a:t>
            </a:r>
          </a:p>
          <a:p>
            <a:pPr lvl="0">
              <a:buClr>
                <a:srgbClr val="005E92"/>
              </a:buClr>
              <a:buFont typeface="Wingdings" panose="05000000000000000000" pitchFamily="2" charset="2"/>
              <a:buChar char="§"/>
            </a:pPr>
            <a:r>
              <a:rPr lang="en-US" sz="1800" dirty="0" smtClean="0">
                <a:latin typeface="Helvetica" panose="020B0604020202020204" pitchFamily="34" charset="0"/>
                <a:cs typeface="Helvetica" panose="020B0604020202020204" pitchFamily="34" charset="0"/>
              </a:rPr>
              <a:t>Whitehall City Schools</a:t>
            </a:r>
            <a:endParaRPr lang="en-US" sz="1800" dirty="0">
              <a:latin typeface="Helvetica" panose="020B0604020202020204" pitchFamily="34" charset="0"/>
              <a:cs typeface="Helvetica" panose="020B0604020202020204" pitchFamily="34" charset="0"/>
            </a:endParaRPr>
          </a:p>
        </p:txBody>
      </p:sp>
      <p:sp>
        <p:nvSpPr>
          <p:cNvPr id="7" name="TextBox 6"/>
          <p:cNvSpPr txBox="1"/>
          <p:nvPr/>
        </p:nvSpPr>
        <p:spPr>
          <a:xfrm>
            <a:off x="533400" y="1859985"/>
            <a:ext cx="8077200" cy="523220"/>
          </a:xfrm>
          <a:prstGeom prst="rect">
            <a:avLst/>
          </a:prstGeom>
          <a:noFill/>
          <a:ln>
            <a:solidFill>
              <a:schemeClr val="tx1"/>
            </a:solidFill>
          </a:ln>
        </p:spPr>
        <p:txBody>
          <a:bodyPr wrap="square" rtlCol="0" anchor="b">
            <a:spAutoFit/>
          </a:bodyPr>
          <a:lstStyle/>
          <a:p>
            <a:pPr algn="ctr"/>
            <a:r>
              <a:rPr lang="en-US" sz="2800" b="1" dirty="0" smtClean="0">
                <a:latin typeface="Helvetica" panose="020B0604020202020204" pitchFamily="34" charset="0"/>
                <a:cs typeface="Helvetica" panose="020B0604020202020204" pitchFamily="34" charset="0"/>
              </a:rPr>
              <a:t>Straight A Grant District Partners</a:t>
            </a:r>
            <a:endParaRPr lang="en-US" sz="2800" b="1" dirty="0">
              <a:latin typeface="Helvetica" panose="020B0604020202020204" pitchFamily="34" charset="0"/>
              <a:cs typeface="Helvetica"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43000" cy="1143000"/>
          </a:xfrm>
          <a:prstGeom prst="rect">
            <a:avLst/>
          </a:prstGeom>
        </p:spPr>
      </p:pic>
      <p:pic>
        <p:nvPicPr>
          <p:cNvPr id="6" name="Picture 5"/>
          <p:cNvPicPr>
            <a:picLocks noChangeAspect="1"/>
          </p:cNvPicPr>
          <p:nvPr/>
        </p:nvPicPr>
        <p:blipFill>
          <a:blip r:embed="rId4"/>
          <a:stretch>
            <a:fillRect/>
          </a:stretch>
        </p:blipFill>
        <p:spPr>
          <a:xfrm>
            <a:off x="7403989" y="0"/>
            <a:ext cx="1740011" cy="1160007"/>
          </a:xfrm>
          <a:prstGeom prst="rect">
            <a:avLst/>
          </a:prstGeom>
        </p:spPr>
      </p:pic>
      <p:sp>
        <p:nvSpPr>
          <p:cNvPr id="8" name="TextBox 7"/>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19</a:t>
            </a:r>
            <a:endParaRPr lang="en-US" sz="1400" dirty="0">
              <a:solidFill>
                <a:schemeClr val="bg1"/>
              </a:solidFill>
            </a:endParaRPr>
          </a:p>
        </p:txBody>
      </p:sp>
    </p:spTree>
    <p:extLst>
      <p:ext uri="{BB962C8B-B14F-4D97-AF65-F5344CB8AC3E}">
        <p14:creationId xmlns:p14="http://schemas.microsoft.com/office/powerpoint/2010/main" val="25407701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age 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81450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0886" y="0"/>
            <a:ext cx="9067800" cy="1219200"/>
            <a:chOff x="457200" y="304800"/>
            <a:chExt cx="9067800" cy="12192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810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latin typeface="+mn-lt"/>
                </a:rPr>
                <a:t>The Central Ohio Compact</a:t>
              </a:r>
              <a:r>
                <a:rPr lang="en-US" sz="4800" dirty="0" smtClean="0">
                  <a:solidFill>
                    <a:prstClr val="black"/>
                  </a:solidFill>
                  <a:latin typeface="+mn-lt"/>
                </a:rPr>
                <a:t/>
              </a:r>
              <a:br>
                <a:rPr lang="en-US" sz="4800" dirty="0" smtClean="0">
                  <a:solidFill>
                    <a:prstClr val="black"/>
                  </a:solidFill>
                  <a:latin typeface="+mn-lt"/>
                </a:rPr>
              </a:br>
              <a:r>
                <a:rPr lang="en-US" sz="2000" i="1" dirty="0" smtClean="0">
                  <a:solidFill>
                    <a:prstClr val="black"/>
                  </a:solidFill>
                  <a:latin typeface="+mn-lt"/>
                </a:rPr>
                <a:t>A </a:t>
              </a:r>
              <a:r>
                <a:rPr lang="en-US" sz="2000" i="1" dirty="0">
                  <a:solidFill>
                    <a:prstClr val="black"/>
                  </a:solidFill>
                  <a:latin typeface="+mn-lt"/>
                </a:rPr>
                <a:t>Regional Strategy for College Completion and Career Success</a:t>
              </a:r>
            </a:p>
            <a:p>
              <a:pPr algn="l"/>
              <a:endParaRPr lang="en-US" sz="4800" i="1" dirty="0">
                <a:solidFill>
                  <a:prstClr val="black"/>
                </a:solidFill>
              </a:endParaRPr>
            </a:p>
          </p:txBody>
        </p:sp>
      </p:grpSp>
      <p:sp>
        <p:nvSpPr>
          <p:cNvPr id="7" name="Content Placeholder 2"/>
          <p:cNvSpPr txBox="1">
            <a:spLocks/>
          </p:cNvSpPr>
          <p:nvPr/>
        </p:nvSpPr>
        <p:spPr>
          <a:xfrm>
            <a:off x="533400" y="2135157"/>
            <a:ext cx="8305800" cy="4525963"/>
          </a:xfrm>
          <a:prstGeom prst="rect">
            <a:avLst/>
          </a:prstGeom>
        </p:spPr>
        <p:txBody>
          <a:bodyPr>
            <a:noAutofit/>
          </a:bodyPr>
          <a:lstStyle/>
          <a:p>
            <a:pPr marL="457200" indent="-457200">
              <a:lnSpc>
                <a:spcPct val="130000"/>
              </a:lnSpc>
              <a:spcAft>
                <a:spcPts val="1200"/>
              </a:spcAft>
              <a:buClr>
                <a:srgbClr val="005E92"/>
              </a:buClr>
              <a:buFont typeface="Wingdings" panose="05000000000000000000" pitchFamily="2" charset="2"/>
              <a:buChar char="§"/>
            </a:pPr>
            <a:r>
              <a:rPr lang="en-US" dirty="0" smtClean="0">
                <a:latin typeface="Helvetica" panose="020B0604020202020204" pitchFamily="34" charset="0"/>
                <a:cs typeface="Helvetica" panose="020B0604020202020204" pitchFamily="34" charset="0"/>
              </a:rPr>
              <a:t>Ensure that all college-bound high school graduates are college ready?</a:t>
            </a:r>
          </a:p>
          <a:p>
            <a:pPr marL="457200" indent="-457200">
              <a:lnSpc>
                <a:spcPct val="130000"/>
              </a:lnSpc>
              <a:spcAft>
                <a:spcPts val="1200"/>
              </a:spcAft>
              <a:buClr>
                <a:srgbClr val="005E92"/>
              </a:buClr>
              <a:buFont typeface="Wingdings" panose="05000000000000000000" pitchFamily="2" charset="2"/>
              <a:buChar char="§"/>
            </a:pPr>
            <a:r>
              <a:rPr lang="en-US" dirty="0" smtClean="0">
                <a:latin typeface="Helvetica" panose="020B0604020202020204" pitchFamily="34" charset="0"/>
                <a:cs typeface="Helvetica" panose="020B0604020202020204" pitchFamily="34" charset="0"/>
              </a:rPr>
              <a:t>Increase </a:t>
            </a:r>
            <a:r>
              <a:rPr lang="en-US" dirty="0">
                <a:latin typeface="Helvetica" panose="020B0604020202020204" pitchFamily="34" charset="0"/>
                <a:cs typeface="Helvetica" panose="020B0604020202020204" pitchFamily="34" charset="0"/>
              </a:rPr>
              <a:t>the number of high school graduates with credit toward a college degree?</a:t>
            </a:r>
          </a:p>
          <a:p>
            <a:pPr marL="457200" indent="-457200">
              <a:lnSpc>
                <a:spcPct val="130000"/>
              </a:lnSpc>
              <a:spcAft>
                <a:spcPts val="1200"/>
              </a:spcAft>
              <a:buClr>
                <a:srgbClr val="005E92"/>
              </a:buClr>
              <a:buFont typeface="Wingdings" panose="05000000000000000000" pitchFamily="2" charset="2"/>
              <a:buChar char="§"/>
            </a:pPr>
            <a:r>
              <a:rPr lang="en-US" dirty="0">
                <a:latin typeface="Helvetica" panose="020B0604020202020204" pitchFamily="34" charset="0"/>
                <a:cs typeface="Helvetica" panose="020B0604020202020204" pitchFamily="34" charset="0"/>
              </a:rPr>
              <a:t>Dramatically increase the number of students earning a college degree or certificate?</a:t>
            </a:r>
          </a:p>
          <a:p>
            <a:pPr marL="457200" indent="-457200">
              <a:lnSpc>
                <a:spcPct val="130000"/>
              </a:lnSpc>
              <a:spcAft>
                <a:spcPts val="1200"/>
              </a:spcAft>
              <a:buClr>
                <a:srgbClr val="005E92"/>
              </a:buClr>
              <a:buFont typeface="Wingdings" panose="05000000000000000000" pitchFamily="2" charset="2"/>
              <a:buChar char="§"/>
            </a:pPr>
            <a:r>
              <a:rPr lang="en-US" dirty="0" smtClean="0">
                <a:latin typeface="Helvetica" panose="020B0604020202020204" pitchFamily="34" charset="0"/>
                <a:cs typeface="Helvetica" panose="020B0604020202020204" pitchFamily="34" charset="0"/>
              </a:rPr>
              <a:t>Advance the region’s need for a highly skilled workforce aligned with employer labor market needs?</a:t>
            </a:r>
            <a:endParaRPr lang="en-US" dirty="0">
              <a:latin typeface="Helvetica" panose="020B0604020202020204" pitchFamily="34" charset="0"/>
              <a:cs typeface="Helvetica" panose="020B0604020202020204" pitchFamily="34" charset="0"/>
            </a:endParaRPr>
          </a:p>
          <a:p>
            <a:pPr marL="457200" indent="-457200">
              <a:lnSpc>
                <a:spcPct val="130000"/>
              </a:lnSpc>
              <a:spcAft>
                <a:spcPts val="1200"/>
              </a:spcAft>
              <a:buClr>
                <a:srgbClr val="005E92"/>
              </a:buClr>
              <a:buFont typeface="Wingdings" panose="05000000000000000000" pitchFamily="2" charset="2"/>
              <a:buChar char="§"/>
            </a:pPr>
            <a:r>
              <a:rPr lang="en-US" dirty="0">
                <a:latin typeface="Helvetica" panose="020B0604020202020204" pitchFamily="34" charset="0"/>
                <a:cs typeface="Helvetica" panose="020B0604020202020204" pitchFamily="34" charset="0"/>
              </a:rPr>
              <a:t>Reduce the costs of education for students, families, and taxpayers?</a:t>
            </a:r>
          </a:p>
          <a:p>
            <a:pPr marL="342900" indent="-342900">
              <a:spcBef>
                <a:spcPct val="20000"/>
              </a:spcBef>
              <a:buFont typeface="Arial" pitchFamily="34" charset="0"/>
              <a:buChar char="•"/>
              <a:defRPr/>
            </a:pPr>
            <a:endParaRPr lang="en-US" sz="3200" dirty="0" smtClean="0"/>
          </a:p>
        </p:txBody>
      </p:sp>
      <p:sp>
        <p:nvSpPr>
          <p:cNvPr id="8" name="TextBox 7"/>
          <p:cNvSpPr txBox="1"/>
          <p:nvPr/>
        </p:nvSpPr>
        <p:spPr>
          <a:xfrm>
            <a:off x="304799" y="1449357"/>
            <a:ext cx="8534401" cy="584775"/>
          </a:xfrm>
          <a:prstGeom prst="rect">
            <a:avLst/>
          </a:prstGeom>
          <a:noFill/>
        </p:spPr>
        <p:txBody>
          <a:bodyPr wrap="square" rtlCol="0">
            <a:spAutoFit/>
          </a:bodyPr>
          <a:lstStyle/>
          <a:p>
            <a:r>
              <a:rPr lang="en-US" sz="3200" b="1" dirty="0" smtClean="0">
                <a:solidFill>
                  <a:srgbClr val="005E92"/>
                </a:solidFill>
                <a:latin typeface="Georgia" panose="02040502050405020303" pitchFamily="18" charset="0"/>
                <a:cs typeface="Helvetica" panose="020B0604020202020204" pitchFamily="34" charset="0"/>
              </a:rPr>
              <a:t>What kind of partnership could:</a:t>
            </a:r>
            <a:endParaRPr lang="en-US" sz="3200" b="1" dirty="0">
              <a:solidFill>
                <a:srgbClr val="005E92"/>
              </a:solidFill>
              <a:latin typeface="Georgia" panose="02040502050405020303" pitchFamily="18" charset="0"/>
              <a:cs typeface="Helvetica" panose="020B0604020202020204" pitchFamily="34" charset="0"/>
            </a:endParaRPr>
          </a:p>
        </p:txBody>
      </p:sp>
      <p:sp>
        <p:nvSpPr>
          <p:cNvPr id="2" name="TextBox 1"/>
          <p:cNvSpPr txBox="1"/>
          <p:nvPr/>
        </p:nvSpPr>
        <p:spPr>
          <a:xfrm>
            <a:off x="409771" y="6282458"/>
            <a:ext cx="276038" cy="307777"/>
          </a:xfrm>
          <a:prstGeom prst="rect">
            <a:avLst/>
          </a:prstGeom>
          <a:noFill/>
        </p:spPr>
        <p:txBody>
          <a:bodyPr wrap="none" rtlCol="0">
            <a:spAutoFit/>
          </a:bodyPr>
          <a:lstStyle/>
          <a:p>
            <a:r>
              <a:rPr lang="en-US" sz="1400" dirty="0" smtClean="0">
                <a:solidFill>
                  <a:schemeClr val="bg1"/>
                </a:solidFill>
              </a:rPr>
              <a:t>2</a:t>
            </a:r>
            <a:endParaRPr lang="en-US" sz="1400" dirty="0">
              <a:solidFill>
                <a:schemeClr val="bg1"/>
              </a:solidFill>
            </a:endParaRPr>
          </a:p>
        </p:txBody>
      </p:sp>
    </p:spTree>
    <p:extLst>
      <p:ext uri="{BB962C8B-B14F-4D97-AF65-F5344CB8AC3E}">
        <p14:creationId xmlns:p14="http://schemas.microsoft.com/office/powerpoint/2010/main" val="27812043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Page 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700" y="177800"/>
            <a:ext cx="8875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10300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Bent Arrow 37"/>
          <p:cNvSpPr/>
          <p:nvPr/>
        </p:nvSpPr>
        <p:spPr>
          <a:xfrm rot="10800000" flipH="1" flipV="1">
            <a:off x="208599" y="2918994"/>
            <a:ext cx="5969004" cy="1963759"/>
          </a:xfrm>
          <a:prstGeom prst="bentArrow">
            <a:avLst>
              <a:gd name="adj1" fmla="val 45655"/>
              <a:gd name="adj2" fmla="val 48870"/>
              <a:gd name="adj3" fmla="val 0"/>
              <a:gd name="adj4" fmla="val 64378"/>
            </a:avLst>
          </a:prstGeom>
          <a:gradFill flip="none" rotWithShape="1">
            <a:gsLst>
              <a:gs pos="2000">
                <a:schemeClr val="accent5"/>
              </a:gs>
              <a:gs pos="100000">
                <a:schemeClr val="tx2"/>
              </a:gs>
              <a:gs pos="18000">
                <a:schemeClr val="accent5"/>
              </a:gs>
              <a:gs pos="55000">
                <a:schemeClr val="accent1"/>
              </a:gs>
            </a:gsLst>
            <a:lin ang="0" scaled="1"/>
            <a:tileRect/>
          </a:gradFill>
          <a:ln w="1587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prstClr val="black"/>
              </a:solidFill>
            </a:endParaRPr>
          </a:p>
        </p:txBody>
      </p:sp>
      <p:sp>
        <p:nvSpPr>
          <p:cNvPr id="33" name="TextBox 32"/>
          <p:cNvSpPr txBox="1"/>
          <p:nvPr/>
        </p:nvSpPr>
        <p:spPr>
          <a:xfrm>
            <a:off x="3738321" y="2103519"/>
            <a:ext cx="2341032" cy="307777"/>
          </a:xfrm>
          <a:prstGeom prst="rect">
            <a:avLst/>
          </a:prstGeom>
          <a:solidFill>
            <a:schemeClr val="tx2"/>
          </a:solidFill>
          <a:ln>
            <a:solidFill>
              <a:schemeClr val="accent5">
                <a:lumMod val="50000"/>
              </a:schemeClr>
            </a:solidFill>
          </a:ln>
        </p:spPr>
        <p:txBody>
          <a:bodyPr wrap="square" rtlCol="0" anchor="ctr">
            <a:spAutoFit/>
          </a:bodyPr>
          <a:lstStyle/>
          <a:p>
            <a:pPr algn="ctr"/>
            <a:r>
              <a:rPr lang="en-US" sz="1400" b="1" dirty="0" smtClean="0">
                <a:solidFill>
                  <a:prstClr val="white"/>
                </a:solidFill>
              </a:rPr>
              <a:t>Postsecondary Pathways</a:t>
            </a:r>
          </a:p>
        </p:txBody>
      </p:sp>
      <p:sp>
        <p:nvSpPr>
          <p:cNvPr id="32" name="Rectangle 31"/>
          <p:cNvSpPr/>
          <p:nvPr/>
        </p:nvSpPr>
        <p:spPr>
          <a:xfrm>
            <a:off x="6819125" y="1387765"/>
            <a:ext cx="2089098" cy="5078314"/>
          </a:xfrm>
          <a:prstGeom prst="rect">
            <a:avLst/>
          </a:prstGeom>
          <a:solidFill>
            <a:schemeClr val="accent2">
              <a:lumMod val="75000"/>
            </a:schemeClr>
          </a:solidFill>
          <a:ln>
            <a:solidFill>
              <a:schemeClr val="accent5">
                <a:lumMod val="50000"/>
              </a:schemeClr>
            </a:solidFill>
          </a:ln>
        </p:spPr>
        <p:txBody>
          <a:bodyPr wrap="square">
            <a:spAutoFit/>
          </a:bodyPr>
          <a:lstStyle/>
          <a:p>
            <a:pPr algn="ctr"/>
            <a:r>
              <a:rPr lang="en-US" b="1" dirty="0" smtClean="0">
                <a:solidFill>
                  <a:srgbClr val="FFFFFF"/>
                </a:solidFill>
              </a:rPr>
              <a:t>System Outcomes:</a:t>
            </a:r>
          </a:p>
          <a:p>
            <a:pPr algn="ctr"/>
            <a:endParaRPr lang="en-US" dirty="0" smtClean="0">
              <a:solidFill>
                <a:srgbClr val="FFFFFF"/>
              </a:solidFill>
            </a:endParaRPr>
          </a:p>
          <a:p>
            <a:pPr algn="ctr"/>
            <a:r>
              <a:rPr lang="en-US" dirty="0" smtClean="0">
                <a:solidFill>
                  <a:srgbClr val="FFFFFF"/>
                </a:solidFill>
              </a:rPr>
              <a:t>Financially sustainable, aligned and integrated 9-14(+) career pathway systems</a:t>
            </a:r>
          </a:p>
          <a:p>
            <a:pPr algn="ctr"/>
            <a:endParaRPr lang="en-US" dirty="0" smtClean="0">
              <a:solidFill>
                <a:srgbClr val="FFFFFF"/>
              </a:solidFill>
            </a:endParaRPr>
          </a:p>
          <a:p>
            <a:pPr algn="ctr"/>
            <a:r>
              <a:rPr lang="en-US" dirty="0" smtClean="0">
                <a:solidFill>
                  <a:srgbClr val="FFFFFF"/>
                </a:solidFill>
              </a:rPr>
              <a:t>Increased number of skilled workers with credentials of value to the labor market</a:t>
            </a:r>
          </a:p>
          <a:p>
            <a:pPr algn="ctr"/>
            <a:endParaRPr lang="en-US" dirty="0" smtClean="0">
              <a:solidFill>
                <a:srgbClr val="FFFFFF"/>
              </a:solidFill>
            </a:endParaRPr>
          </a:p>
          <a:p>
            <a:pPr algn="ctr"/>
            <a:r>
              <a:rPr lang="en-US" dirty="0" smtClean="0">
                <a:solidFill>
                  <a:srgbClr val="FFFFFF"/>
                </a:solidFill>
              </a:rPr>
              <a:t>Greater cost efficiencies by reducing duplication of services </a:t>
            </a:r>
          </a:p>
        </p:txBody>
      </p:sp>
      <p:sp>
        <p:nvSpPr>
          <p:cNvPr id="29" name="Rectangle 28"/>
          <p:cNvSpPr/>
          <p:nvPr/>
        </p:nvSpPr>
        <p:spPr>
          <a:xfrm>
            <a:off x="208598" y="4883174"/>
            <a:ext cx="1728584" cy="725184"/>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prstClr val="white"/>
                </a:solidFill>
              </a:rPr>
              <a:t>Career and Technical Ed.</a:t>
            </a:r>
            <a:endParaRPr lang="en-US" b="1" dirty="0">
              <a:solidFill>
                <a:prstClr val="white"/>
              </a:solidFill>
            </a:endParaRPr>
          </a:p>
        </p:txBody>
      </p:sp>
      <p:grpSp>
        <p:nvGrpSpPr>
          <p:cNvPr id="30" name="Group 29"/>
          <p:cNvGrpSpPr/>
          <p:nvPr/>
        </p:nvGrpSpPr>
        <p:grpSpPr>
          <a:xfrm>
            <a:off x="208599" y="1954545"/>
            <a:ext cx="6610526" cy="2854722"/>
            <a:chOff x="465663" y="1954545"/>
            <a:chExt cx="6610526" cy="2854722"/>
          </a:xfrm>
          <a:gradFill flip="none" rotWithShape="1">
            <a:gsLst>
              <a:gs pos="2000">
                <a:schemeClr val="accent5"/>
              </a:gs>
              <a:gs pos="100000">
                <a:schemeClr val="tx2"/>
              </a:gs>
              <a:gs pos="18000">
                <a:schemeClr val="accent5"/>
              </a:gs>
              <a:gs pos="55000">
                <a:schemeClr val="accent1"/>
              </a:gs>
            </a:gsLst>
            <a:lin ang="0" scaled="1"/>
            <a:tileRect/>
          </a:gradFill>
        </p:grpSpPr>
        <p:sp>
          <p:nvSpPr>
            <p:cNvPr id="15" name="Bent Arrow 14"/>
            <p:cNvSpPr/>
            <p:nvPr/>
          </p:nvSpPr>
          <p:spPr>
            <a:xfrm rot="10800000" flipH="1">
              <a:off x="465663" y="1954545"/>
              <a:ext cx="5969004" cy="1963296"/>
            </a:xfrm>
            <a:prstGeom prst="bentArrow">
              <a:avLst>
                <a:gd name="adj1" fmla="val 45655"/>
                <a:gd name="adj2" fmla="val 49948"/>
                <a:gd name="adj3" fmla="val 0"/>
                <a:gd name="adj4" fmla="val 64378"/>
              </a:avLst>
            </a:prstGeom>
            <a:grpFill/>
            <a:ln w="15875">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vert="horz" rtlCol="0" anchor="ctr"/>
            <a:lstStyle/>
            <a:p>
              <a:pPr algn="ctr"/>
              <a:endParaRPr lang="en-US" dirty="0">
                <a:solidFill>
                  <a:prstClr val="black"/>
                </a:solidFill>
              </a:endParaRPr>
            </a:p>
          </p:txBody>
        </p:sp>
        <p:sp>
          <p:nvSpPr>
            <p:cNvPr id="21" name="Rounded Rectangle 20"/>
            <p:cNvSpPr/>
            <p:nvPr/>
          </p:nvSpPr>
          <p:spPr>
            <a:xfrm>
              <a:off x="3090582" y="2488407"/>
              <a:ext cx="896336" cy="1824414"/>
            </a:xfrm>
            <a:prstGeom prst="roundRect">
              <a:avLst>
                <a:gd name="adj" fmla="val 10052"/>
              </a:avLst>
            </a:prstGeom>
            <a:grp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Rounded Rectangle 24"/>
            <p:cNvSpPr/>
            <p:nvPr/>
          </p:nvSpPr>
          <p:spPr>
            <a:xfrm>
              <a:off x="3995385" y="2488407"/>
              <a:ext cx="896336" cy="1828800"/>
            </a:xfrm>
            <a:prstGeom prst="roundRect">
              <a:avLst>
                <a:gd name="adj" fmla="val 10052"/>
              </a:avLst>
            </a:prstGeom>
            <a:grp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6" name="Rounded Rectangle 25"/>
            <p:cNvSpPr/>
            <p:nvPr/>
          </p:nvSpPr>
          <p:spPr>
            <a:xfrm>
              <a:off x="4898044" y="2488407"/>
              <a:ext cx="896336" cy="1828800"/>
            </a:xfrm>
            <a:prstGeom prst="roundRect">
              <a:avLst>
                <a:gd name="adj" fmla="val 10052"/>
              </a:avLst>
            </a:prstGeom>
            <a:grp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5" name="Right Arrow 34"/>
            <p:cNvSpPr/>
            <p:nvPr/>
          </p:nvSpPr>
          <p:spPr>
            <a:xfrm>
              <a:off x="5800687" y="2005347"/>
              <a:ext cx="1275502" cy="2803920"/>
            </a:xfrm>
            <a:prstGeom prst="rightArrow">
              <a:avLst>
                <a:gd name="adj1" fmla="val 65640"/>
                <a:gd name="adj2" fmla="val 50000"/>
              </a:avLst>
            </a:prstGeom>
            <a:grpFill/>
            <a:ln>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grpSp>
      <p:grpSp>
        <p:nvGrpSpPr>
          <p:cNvPr id="45" name="Group 44"/>
          <p:cNvGrpSpPr/>
          <p:nvPr/>
        </p:nvGrpSpPr>
        <p:grpSpPr>
          <a:xfrm>
            <a:off x="2047248" y="4653889"/>
            <a:ext cx="4490147" cy="762328"/>
            <a:chOff x="1937182" y="4783276"/>
            <a:chExt cx="4490147" cy="762328"/>
          </a:xfrm>
          <a:solidFill>
            <a:srgbClr val="953735"/>
          </a:solidFill>
        </p:grpSpPr>
        <p:sp>
          <p:nvSpPr>
            <p:cNvPr id="44" name="Rounded Rectangle 43"/>
            <p:cNvSpPr/>
            <p:nvPr/>
          </p:nvSpPr>
          <p:spPr>
            <a:xfrm>
              <a:off x="5530993" y="4783276"/>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white"/>
                  </a:solidFill>
                </a:rPr>
                <a:t>Advanced Skilled Jobs</a:t>
              </a:r>
            </a:p>
          </p:txBody>
        </p:sp>
        <p:sp>
          <p:nvSpPr>
            <p:cNvPr id="39" name="Rounded Rectangle 38"/>
            <p:cNvSpPr/>
            <p:nvPr/>
          </p:nvSpPr>
          <p:spPr>
            <a:xfrm>
              <a:off x="1937182" y="4790738"/>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white"/>
                  </a:solidFill>
                </a:rPr>
                <a:t>Intern-ships, WBL</a:t>
              </a:r>
              <a:endParaRPr lang="en-US" sz="1200" b="1" dirty="0">
                <a:solidFill>
                  <a:prstClr val="white"/>
                </a:solidFill>
              </a:endParaRPr>
            </a:p>
          </p:txBody>
        </p:sp>
        <p:sp>
          <p:nvSpPr>
            <p:cNvPr id="40" name="Rounded Rectangle 39"/>
            <p:cNvSpPr/>
            <p:nvPr/>
          </p:nvSpPr>
          <p:spPr>
            <a:xfrm>
              <a:off x="2833518" y="4790738"/>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white"/>
                  </a:solidFill>
                </a:rPr>
                <a:t>Low Skilled</a:t>
              </a:r>
              <a:r>
                <a:rPr lang="en-US" b="1" dirty="0" smtClean="0">
                  <a:solidFill>
                    <a:prstClr val="white"/>
                  </a:solidFill>
                </a:rPr>
                <a:t> </a:t>
              </a:r>
              <a:r>
                <a:rPr lang="en-US" sz="1200" b="1" dirty="0" smtClean="0">
                  <a:solidFill>
                    <a:prstClr val="white"/>
                  </a:solidFill>
                </a:rPr>
                <a:t>Jobs</a:t>
              </a:r>
            </a:p>
          </p:txBody>
        </p:sp>
        <p:sp>
          <p:nvSpPr>
            <p:cNvPr id="42" name="Rounded Rectangle 41"/>
            <p:cNvSpPr/>
            <p:nvPr/>
          </p:nvSpPr>
          <p:spPr>
            <a:xfrm>
              <a:off x="3729854" y="4790738"/>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white"/>
                  </a:solidFill>
                </a:rPr>
                <a:t>Semi-Skilled Jobs</a:t>
              </a:r>
            </a:p>
          </p:txBody>
        </p:sp>
        <p:sp>
          <p:nvSpPr>
            <p:cNvPr id="43" name="Rounded Rectangle 42"/>
            <p:cNvSpPr/>
            <p:nvPr/>
          </p:nvSpPr>
          <p:spPr>
            <a:xfrm>
              <a:off x="4634657" y="4790738"/>
              <a:ext cx="896336" cy="754866"/>
            </a:xfrm>
            <a:prstGeom prst="roundRect">
              <a:avLst/>
            </a:prstGeom>
            <a:grp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prstClr val="white"/>
                  </a:solidFill>
                </a:rPr>
                <a:t>Middle Skilled Jobs</a:t>
              </a:r>
            </a:p>
          </p:txBody>
        </p:sp>
      </p:grpSp>
      <p:sp>
        <p:nvSpPr>
          <p:cNvPr id="28" name="Rectangle 27"/>
          <p:cNvSpPr/>
          <p:nvPr/>
        </p:nvSpPr>
        <p:spPr>
          <a:xfrm>
            <a:off x="208598" y="1387765"/>
            <a:ext cx="1728584" cy="698827"/>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prstClr val="white"/>
                </a:solidFill>
              </a:rPr>
              <a:t>Rigorous Academics</a:t>
            </a:r>
            <a:endParaRPr lang="en-US" b="1" dirty="0">
              <a:solidFill>
                <a:srgbClr val="000000"/>
              </a:solidFill>
            </a:endParaRPr>
          </a:p>
        </p:txBody>
      </p:sp>
      <p:sp>
        <p:nvSpPr>
          <p:cNvPr id="55" name="Right Arrow 54"/>
          <p:cNvSpPr/>
          <p:nvPr/>
        </p:nvSpPr>
        <p:spPr>
          <a:xfrm>
            <a:off x="906427" y="2933185"/>
            <a:ext cx="4823956" cy="1310331"/>
          </a:xfrm>
          <a:prstGeom prst="rightArrow">
            <a:avLst>
              <a:gd name="adj1" fmla="val 64251"/>
              <a:gd name="adj2" fmla="val 50000"/>
            </a:avLst>
          </a:prstGeom>
          <a:solidFill>
            <a:srgbClr val="953735"/>
          </a:solidFill>
          <a:ln>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i="1" dirty="0" smtClean="0">
                <a:solidFill>
                  <a:prstClr val="white"/>
                </a:solidFill>
              </a:rPr>
              <a:t>Accele</a:t>
            </a:r>
            <a:r>
              <a:rPr lang="en-US" sz="1600" i="1" dirty="0" smtClean="0">
                <a:solidFill>
                  <a:prstClr val="white"/>
                </a:solidFill>
              </a:rPr>
              <a:t>r</a:t>
            </a:r>
            <a:r>
              <a:rPr lang="en-US" sz="1600" b="1" i="1" dirty="0" smtClean="0">
                <a:solidFill>
                  <a:prstClr val="white"/>
                </a:solidFill>
              </a:rPr>
              <a:t>ation &amp; College/Career Readiness through</a:t>
            </a:r>
          </a:p>
          <a:p>
            <a:pPr algn="ctr"/>
            <a:r>
              <a:rPr lang="en-US" sz="1600" b="1" i="1" dirty="0" smtClean="0">
                <a:solidFill>
                  <a:prstClr val="white"/>
                </a:solidFill>
              </a:rPr>
              <a:t>Dual Enrollment, Integrated Instruction, and WBL</a:t>
            </a:r>
          </a:p>
        </p:txBody>
      </p:sp>
      <p:grpSp>
        <p:nvGrpSpPr>
          <p:cNvPr id="78" name="Group 77"/>
          <p:cNvGrpSpPr/>
          <p:nvPr/>
        </p:nvGrpSpPr>
        <p:grpSpPr>
          <a:xfrm>
            <a:off x="2460541" y="4311555"/>
            <a:ext cx="3618812" cy="367734"/>
            <a:chOff x="2617618" y="4447027"/>
            <a:chExt cx="3336040" cy="367734"/>
          </a:xfrm>
        </p:grpSpPr>
        <p:cxnSp>
          <p:nvCxnSpPr>
            <p:cNvPr id="57" name="Straight Arrow Connector 56"/>
            <p:cNvCxnSpPr/>
            <p:nvPr/>
          </p:nvCxnSpPr>
          <p:spPr>
            <a:xfrm flipV="1">
              <a:off x="2617618" y="4473326"/>
              <a:ext cx="343833" cy="317414"/>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V="1">
              <a:off x="3453029" y="4473326"/>
              <a:ext cx="431800" cy="317412"/>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4410290" y="4473326"/>
              <a:ext cx="431800" cy="317412"/>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flipV="1">
              <a:off x="5303877" y="4473326"/>
              <a:ext cx="431800" cy="317412"/>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21" idx="2"/>
            </p:cNvCxnSpPr>
            <p:nvPr/>
          </p:nvCxnSpPr>
          <p:spPr>
            <a:xfrm rot="5400000">
              <a:off x="3110066" y="4619119"/>
              <a:ext cx="342447" cy="794"/>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rot="5400000">
              <a:off x="4971990" y="4639017"/>
              <a:ext cx="349901" cy="1588"/>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a:off x="3999911" y="4639016"/>
              <a:ext cx="349901" cy="1588"/>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rot="5400000">
              <a:off x="5777913" y="4621184"/>
              <a:ext cx="349901" cy="1588"/>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2655766" y="2463913"/>
            <a:ext cx="2358798" cy="338554"/>
          </a:xfrm>
          <a:prstGeom prst="rect">
            <a:avLst/>
          </a:prstGeom>
          <a:noFill/>
        </p:spPr>
        <p:txBody>
          <a:bodyPr wrap="square" rtlCol="0">
            <a:spAutoFit/>
          </a:bodyPr>
          <a:lstStyle/>
          <a:p>
            <a:r>
              <a:rPr lang="en-US" sz="1600" b="1" dirty="0" smtClean="0">
                <a:solidFill>
                  <a:srgbClr val="FFFFFF"/>
                </a:solidFill>
              </a:rPr>
              <a:t>Stackable Credentials </a:t>
            </a:r>
            <a:r>
              <a:rPr lang="en-US" sz="1200" b="1" dirty="0" smtClean="0">
                <a:solidFill>
                  <a:srgbClr val="FFFFFF"/>
                </a:solidFill>
                <a:latin typeface="Wingdings"/>
                <a:ea typeface="Wingdings"/>
                <a:cs typeface="Wingdings"/>
              </a:rPr>
              <a:t></a:t>
            </a:r>
            <a:endParaRPr lang="en-US" sz="1200" b="1" dirty="0" smtClean="0">
              <a:solidFill>
                <a:prstClr val="black"/>
              </a:solidFill>
            </a:endParaRPr>
          </a:p>
        </p:txBody>
      </p:sp>
      <p:sp>
        <p:nvSpPr>
          <p:cNvPr id="47" name="TextBox 46"/>
          <p:cNvSpPr txBox="1"/>
          <p:nvPr/>
        </p:nvSpPr>
        <p:spPr>
          <a:xfrm>
            <a:off x="4657485" y="2663966"/>
            <a:ext cx="1078192" cy="307777"/>
          </a:xfrm>
          <a:prstGeom prst="rect">
            <a:avLst/>
          </a:prstGeom>
          <a:noFill/>
        </p:spPr>
        <p:txBody>
          <a:bodyPr wrap="square" rtlCol="0">
            <a:spAutoFit/>
          </a:bodyPr>
          <a:lstStyle/>
          <a:p>
            <a:r>
              <a:rPr lang="en-US" sz="1400" b="1" dirty="0" smtClean="0">
                <a:solidFill>
                  <a:srgbClr val="FFFFFF"/>
                </a:solidFill>
              </a:rPr>
              <a:t>AA/AAS </a:t>
            </a:r>
            <a:r>
              <a:rPr lang="en-US" sz="1050" b="1" dirty="0" smtClean="0">
                <a:solidFill>
                  <a:srgbClr val="FFFFFF"/>
                </a:solidFill>
                <a:latin typeface="Wingdings"/>
                <a:ea typeface="Wingdings"/>
                <a:cs typeface="Wingdings"/>
              </a:rPr>
              <a:t></a:t>
            </a:r>
            <a:endParaRPr lang="en-US" sz="1050" b="1" dirty="0" smtClean="0">
              <a:solidFill>
                <a:prstClr val="black"/>
              </a:solidFill>
            </a:endParaRPr>
          </a:p>
        </p:txBody>
      </p:sp>
      <p:sp>
        <p:nvSpPr>
          <p:cNvPr id="48" name="TextBox 47"/>
          <p:cNvSpPr txBox="1"/>
          <p:nvPr/>
        </p:nvSpPr>
        <p:spPr>
          <a:xfrm>
            <a:off x="5542027" y="2971744"/>
            <a:ext cx="1106830" cy="307777"/>
          </a:xfrm>
          <a:prstGeom prst="rect">
            <a:avLst/>
          </a:prstGeom>
          <a:noFill/>
        </p:spPr>
        <p:txBody>
          <a:bodyPr wrap="square" rtlCol="0">
            <a:spAutoFit/>
          </a:bodyPr>
          <a:lstStyle/>
          <a:p>
            <a:r>
              <a:rPr lang="en-US" sz="1400" b="1" dirty="0" smtClean="0">
                <a:solidFill>
                  <a:srgbClr val="FFFFFF"/>
                </a:solidFill>
              </a:rPr>
              <a:t>BA/BS </a:t>
            </a:r>
            <a:r>
              <a:rPr lang="en-US" sz="1050" b="1" dirty="0" smtClean="0">
                <a:solidFill>
                  <a:srgbClr val="FFFFFF"/>
                </a:solidFill>
                <a:latin typeface="Wingdings"/>
                <a:ea typeface="Wingdings"/>
                <a:cs typeface="Wingdings"/>
              </a:rPr>
              <a:t></a:t>
            </a:r>
            <a:endParaRPr lang="en-US" sz="1050" b="1" dirty="0" smtClean="0">
              <a:solidFill>
                <a:prstClr val="black"/>
              </a:solidFill>
            </a:endParaRPr>
          </a:p>
        </p:txBody>
      </p:sp>
      <p:cxnSp>
        <p:nvCxnSpPr>
          <p:cNvPr id="36" name="Straight Arrow Connector 35"/>
          <p:cNvCxnSpPr/>
          <p:nvPr/>
        </p:nvCxnSpPr>
        <p:spPr>
          <a:xfrm rot="5400000">
            <a:off x="2055731" y="4482235"/>
            <a:ext cx="342447" cy="861"/>
          </a:xfrm>
          <a:prstGeom prst="straightConnector1">
            <a:avLst/>
          </a:prstGeom>
          <a:ln>
            <a:solidFill>
              <a:schemeClr val="accent4">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37" name="Title 1"/>
          <p:cNvSpPr txBox="1">
            <a:spLocks/>
          </p:cNvSpPr>
          <p:nvPr/>
        </p:nvSpPr>
        <p:spPr>
          <a:xfrm>
            <a:off x="2819400" y="274638"/>
            <a:ext cx="5867399" cy="70354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1600" b="1" kern="1200">
                <a:solidFill>
                  <a:schemeClr val="bg1"/>
                </a:solidFill>
                <a:latin typeface="Arial"/>
                <a:ea typeface="+mj-ea"/>
                <a:cs typeface="Arial"/>
              </a:defRPr>
            </a:lvl1pPr>
          </a:lstStyle>
          <a:p>
            <a:r>
              <a:rPr lang="en-US" sz="2000" dirty="0" smtClean="0">
                <a:solidFill>
                  <a:prstClr val="white"/>
                </a:solidFill>
              </a:rPr>
              <a:t>GRADES 9-14 INTEGRATED PATHWAYS</a:t>
            </a:r>
            <a:endParaRPr lang="en-US" sz="2000" dirty="0">
              <a:solidFill>
                <a:prstClr val="white"/>
              </a:solidFill>
            </a:endParaRPr>
          </a:p>
        </p:txBody>
      </p:sp>
      <p:sp>
        <p:nvSpPr>
          <p:cNvPr id="46" name="TextBox 45"/>
          <p:cNvSpPr txBox="1"/>
          <p:nvPr/>
        </p:nvSpPr>
        <p:spPr>
          <a:xfrm>
            <a:off x="1176558" y="2105267"/>
            <a:ext cx="2553295" cy="306029"/>
          </a:xfrm>
          <a:prstGeom prst="rect">
            <a:avLst/>
          </a:prstGeom>
          <a:solidFill>
            <a:schemeClr val="accent5"/>
          </a:solidFill>
          <a:ln>
            <a:solidFill>
              <a:schemeClr val="accent5">
                <a:lumMod val="50000"/>
              </a:schemeClr>
            </a:solidFill>
          </a:ln>
        </p:spPr>
        <p:txBody>
          <a:bodyPr wrap="square" rtlCol="0" anchor="ctr">
            <a:spAutoFit/>
          </a:bodyPr>
          <a:lstStyle/>
          <a:p>
            <a:pPr algn="ctr"/>
            <a:r>
              <a:rPr lang="en-US" sz="1400" b="1" dirty="0" smtClean="0">
                <a:solidFill>
                  <a:prstClr val="white"/>
                </a:solidFill>
              </a:rPr>
              <a:t>Secondary Pathways</a:t>
            </a:r>
          </a:p>
        </p:txBody>
      </p:sp>
    </p:spTree>
    <p:extLst>
      <p:ext uri="{BB962C8B-B14F-4D97-AF65-F5344CB8AC3E}">
        <p14:creationId xmlns:p14="http://schemas.microsoft.com/office/powerpoint/2010/main" val="1496075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661988" y="2220913"/>
            <a:ext cx="7262812"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fontAlgn="ctr">
              <a:lnSpc>
                <a:spcPct val="80000"/>
              </a:lnSpc>
            </a:pPr>
            <a:r>
              <a:rPr lang="en-US" altLang="en-US" dirty="0">
                <a:solidFill>
                  <a:srgbClr val="0069AA"/>
                </a:solidFill>
              </a:rPr>
              <a:t>•</a:t>
            </a:r>
            <a:r>
              <a:rPr lang="en-US" altLang="en-US" dirty="0">
                <a:solidFill>
                  <a:prstClr val="black"/>
                </a:solidFill>
              </a:rPr>
              <a:t> $100,000  - initial private investment</a:t>
            </a:r>
            <a:r>
              <a:rPr lang="en-US" altLang="en-US" dirty="0">
                <a:solidFill>
                  <a:srgbClr val="404040"/>
                </a:solidFill>
              </a:rPr>
              <a:t/>
            </a:r>
            <a:br>
              <a:rPr lang="en-US" altLang="en-US" dirty="0">
                <a:solidFill>
                  <a:srgbClr val="404040"/>
                </a:solidFill>
              </a:rPr>
            </a:br>
            <a:endParaRPr lang="en-US" altLang="en-US" dirty="0">
              <a:solidFill>
                <a:srgbClr val="404040"/>
              </a:solidFill>
            </a:endParaRPr>
          </a:p>
          <a:p>
            <a:pPr defTabSz="914400" fontAlgn="ctr">
              <a:lnSpc>
                <a:spcPct val="80000"/>
              </a:lnSpc>
            </a:pPr>
            <a:r>
              <a:rPr lang="en-US" altLang="en-US" dirty="0">
                <a:solidFill>
                  <a:srgbClr val="0069AA"/>
                </a:solidFill>
              </a:rPr>
              <a:t>•</a:t>
            </a:r>
            <a:r>
              <a:rPr lang="en-US" altLang="en-US" dirty="0">
                <a:solidFill>
                  <a:prstClr val="black"/>
                </a:solidFill>
              </a:rPr>
              <a:t> $14M  - Straight A Fund $2.5M investment  - JPMorgan Chase</a:t>
            </a:r>
            <a:r>
              <a:rPr lang="en-US" altLang="en-US" dirty="0">
                <a:solidFill>
                  <a:srgbClr val="404040"/>
                </a:solidFill>
              </a:rPr>
              <a:t/>
            </a:r>
            <a:br>
              <a:rPr lang="en-US" altLang="en-US" dirty="0">
                <a:solidFill>
                  <a:srgbClr val="404040"/>
                </a:solidFill>
              </a:rPr>
            </a:br>
            <a:endParaRPr lang="en-US" altLang="en-US" dirty="0">
              <a:solidFill>
                <a:srgbClr val="404040"/>
              </a:solidFill>
            </a:endParaRPr>
          </a:p>
          <a:p>
            <a:pPr defTabSz="914400" fontAlgn="ctr">
              <a:lnSpc>
                <a:spcPct val="80000"/>
              </a:lnSpc>
            </a:pPr>
            <a:r>
              <a:rPr lang="en-US" altLang="en-US" dirty="0">
                <a:solidFill>
                  <a:srgbClr val="0069AA"/>
                </a:solidFill>
              </a:rPr>
              <a:t>•</a:t>
            </a:r>
            <a:r>
              <a:rPr lang="en-US" altLang="en-US" dirty="0">
                <a:solidFill>
                  <a:prstClr val="black"/>
                </a:solidFill>
              </a:rPr>
              <a:t> $8M - Straight A Fund</a:t>
            </a:r>
            <a:endParaRPr lang="en-US" altLang="en-US" dirty="0">
              <a:solidFill>
                <a:srgbClr val="404040"/>
              </a:solidFill>
              <a:latin typeface="Helvetica Neue" pitchFamily="-84" charset="0"/>
            </a:endParaRPr>
          </a:p>
        </p:txBody>
      </p:sp>
      <p:sp>
        <p:nvSpPr>
          <p:cNvPr id="21507" name="Rectangle 7"/>
          <p:cNvSpPr>
            <a:spLocks noChangeArrowheads="1"/>
          </p:cNvSpPr>
          <p:nvPr/>
        </p:nvSpPr>
        <p:spPr bwMode="auto">
          <a:xfrm>
            <a:off x="612775" y="1660525"/>
            <a:ext cx="790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a:r>
              <a:rPr lang="en-US" altLang="en-US" sz="2400" b="1" dirty="0">
                <a:solidFill>
                  <a:srgbClr val="0069AA"/>
                </a:solidFill>
                <a:latin typeface="Helvetica Neue Light" pitchFamily="-84" charset="0"/>
              </a:rPr>
              <a:t>Total investment</a:t>
            </a:r>
          </a:p>
        </p:txBody>
      </p:sp>
      <p:sp>
        <p:nvSpPr>
          <p:cNvPr id="21508" name="Title 1"/>
          <p:cNvSpPr txBox="1">
            <a:spLocks/>
          </p:cNvSpPr>
          <p:nvPr/>
        </p:nvSpPr>
        <p:spPr bwMode="auto">
          <a:xfrm>
            <a:off x="649288" y="4278313"/>
            <a:ext cx="7262812"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fontAlgn="ctr">
              <a:lnSpc>
                <a:spcPct val="80000"/>
              </a:lnSpc>
            </a:pPr>
            <a:r>
              <a:rPr lang="en-US" altLang="en-US" dirty="0">
                <a:solidFill>
                  <a:srgbClr val="0069AA"/>
                </a:solidFill>
              </a:rPr>
              <a:t>•</a:t>
            </a:r>
            <a:r>
              <a:rPr lang="en-US" altLang="en-US" dirty="0">
                <a:solidFill>
                  <a:prstClr val="black"/>
                </a:solidFill>
              </a:rPr>
              <a:t> </a:t>
            </a:r>
            <a:r>
              <a:rPr lang="en-US" altLang="en-US" dirty="0">
                <a:solidFill>
                  <a:srgbClr val="404040"/>
                </a:solidFill>
              </a:rPr>
              <a:t>The learning curve for districts incorporating</a:t>
            </a:r>
          </a:p>
          <a:p>
            <a:pPr defTabSz="914400" fontAlgn="ctr">
              <a:lnSpc>
                <a:spcPct val="80000"/>
              </a:lnSpc>
            </a:pPr>
            <a:r>
              <a:rPr lang="en-US" altLang="en-US" dirty="0">
                <a:solidFill>
                  <a:srgbClr val="404040"/>
                </a:solidFill>
              </a:rPr>
              <a:t>  career technical programming for the first time</a:t>
            </a:r>
            <a:br>
              <a:rPr lang="en-US" altLang="en-US" dirty="0">
                <a:solidFill>
                  <a:srgbClr val="404040"/>
                </a:solidFill>
              </a:rPr>
            </a:br>
            <a:endParaRPr lang="en-US" altLang="en-US" dirty="0">
              <a:solidFill>
                <a:srgbClr val="404040"/>
              </a:solidFill>
            </a:endParaRPr>
          </a:p>
          <a:p>
            <a:pPr defTabSz="914400" fontAlgn="ctr">
              <a:lnSpc>
                <a:spcPct val="80000"/>
              </a:lnSpc>
            </a:pPr>
            <a:r>
              <a:rPr lang="en-US" altLang="en-US" dirty="0">
                <a:solidFill>
                  <a:srgbClr val="0069AA"/>
                </a:solidFill>
              </a:rPr>
              <a:t>•</a:t>
            </a:r>
            <a:r>
              <a:rPr lang="en-US" altLang="en-US" dirty="0">
                <a:solidFill>
                  <a:prstClr val="black"/>
                </a:solidFill>
              </a:rPr>
              <a:t> </a:t>
            </a:r>
            <a:r>
              <a:rPr lang="en-US" altLang="en-US" dirty="0">
                <a:solidFill>
                  <a:srgbClr val="404040"/>
                </a:solidFill>
              </a:rPr>
              <a:t>Developing meaningful and sustainable</a:t>
            </a:r>
          </a:p>
          <a:p>
            <a:pPr defTabSz="914400" fontAlgn="ctr">
              <a:lnSpc>
                <a:spcPct val="80000"/>
              </a:lnSpc>
            </a:pPr>
            <a:r>
              <a:rPr lang="en-US" altLang="en-US" dirty="0">
                <a:solidFill>
                  <a:srgbClr val="404040"/>
                </a:solidFill>
              </a:rPr>
              <a:t>  employer partnerships</a:t>
            </a:r>
            <a:br>
              <a:rPr lang="en-US" altLang="en-US" dirty="0">
                <a:solidFill>
                  <a:srgbClr val="404040"/>
                </a:solidFill>
              </a:rPr>
            </a:br>
            <a:endParaRPr lang="en-US" altLang="en-US" dirty="0">
              <a:solidFill>
                <a:srgbClr val="404040"/>
              </a:solidFill>
            </a:endParaRPr>
          </a:p>
          <a:p>
            <a:pPr defTabSz="914400" fontAlgn="ctr">
              <a:lnSpc>
                <a:spcPct val="80000"/>
              </a:lnSpc>
            </a:pPr>
            <a:r>
              <a:rPr lang="en-US" altLang="en-US" dirty="0">
                <a:solidFill>
                  <a:srgbClr val="0069AA"/>
                </a:solidFill>
              </a:rPr>
              <a:t>•</a:t>
            </a:r>
            <a:r>
              <a:rPr lang="en-US" altLang="en-US" dirty="0">
                <a:solidFill>
                  <a:prstClr val="black"/>
                </a:solidFill>
              </a:rPr>
              <a:t> </a:t>
            </a:r>
            <a:r>
              <a:rPr lang="en-US" altLang="en-US" dirty="0">
                <a:solidFill>
                  <a:srgbClr val="404040"/>
                </a:solidFill>
              </a:rPr>
              <a:t>The timeline and continued momentum </a:t>
            </a:r>
            <a:endParaRPr lang="en-US" altLang="en-US" dirty="0">
              <a:solidFill>
                <a:srgbClr val="404040"/>
              </a:solidFill>
              <a:latin typeface="Helvetica Neue" pitchFamily="-84" charset="0"/>
            </a:endParaRPr>
          </a:p>
        </p:txBody>
      </p:sp>
      <p:sp>
        <p:nvSpPr>
          <p:cNvPr id="21509" name="Rectangle 7"/>
          <p:cNvSpPr>
            <a:spLocks noChangeArrowheads="1"/>
          </p:cNvSpPr>
          <p:nvPr/>
        </p:nvSpPr>
        <p:spPr bwMode="auto">
          <a:xfrm>
            <a:off x="600075" y="3717925"/>
            <a:ext cx="790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defTabSz="914400"/>
            <a:r>
              <a:rPr lang="en-US" altLang="en-US" sz="2400" b="1" dirty="0">
                <a:solidFill>
                  <a:srgbClr val="0069AA"/>
                </a:solidFill>
                <a:latin typeface="Helvetica Neue Light" pitchFamily="-84" charset="0"/>
              </a:rPr>
              <a:t>What are the big challenges?</a:t>
            </a:r>
          </a:p>
        </p:txBody>
      </p:sp>
    </p:spTree>
    <p:extLst>
      <p:ext uri="{BB962C8B-B14F-4D97-AF65-F5344CB8AC3E}">
        <p14:creationId xmlns:p14="http://schemas.microsoft.com/office/powerpoint/2010/main" val="107399754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219200"/>
            <a:chOff x="457200" y="304800"/>
            <a:chExt cx="9067800" cy="12192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810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The Central Ohio Compact</a:t>
              </a:r>
              <a:r>
                <a:rPr lang="en-US" sz="4800" dirty="0" smtClean="0">
                  <a:solidFill>
                    <a:prstClr val="black"/>
                  </a:solidFill>
                </a:rPr>
                <a:t/>
              </a:r>
              <a:br>
                <a:rPr lang="en-US" sz="4800" dirty="0" smtClean="0">
                  <a:solidFill>
                    <a:prstClr val="black"/>
                  </a:solidFill>
                </a:rPr>
              </a:br>
              <a:r>
                <a:rPr lang="en-US" sz="2000" i="1" dirty="0" smtClean="0">
                  <a:solidFill>
                    <a:prstClr val="black"/>
                  </a:solidFill>
                </a:rPr>
                <a:t>A </a:t>
              </a:r>
              <a:r>
                <a:rPr lang="en-US" sz="2000" i="1" dirty="0">
                  <a:solidFill>
                    <a:prstClr val="black"/>
                  </a:solidFill>
                </a:rPr>
                <a:t>Regional Strategy for College Completion and Career Success</a:t>
              </a:r>
            </a:p>
            <a:p>
              <a:pPr algn="l"/>
              <a:endParaRPr lang="en-US" sz="4800" i="1" dirty="0">
                <a:solidFill>
                  <a:prstClr val="black"/>
                </a:solidFill>
              </a:endParaRPr>
            </a:p>
          </p:txBody>
        </p:sp>
      </p:grpSp>
      <p:sp>
        <p:nvSpPr>
          <p:cNvPr id="8" name="TextBox 7"/>
          <p:cNvSpPr txBox="1"/>
          <p:nvPr/>
        </p:nvSpPr>
        <p:spPr>
          <a:xfrm>
            <a:off x="304799" y="1911162"/>
            <a:ext cx="8549952" cy="584775"/>
          </a:xfrm>
          <a:prstGeom prst="rect">
            <a:avLst/>
          </a:prstGeom>
          <a:noFill/>
        </p:spPr>
        <p:txBody>
          <a:bodyPr wrap="square" rtlCol="0">
            <a:spAutoFit/>
          </a:bodyPr>
          <a:lstStyle/>
          <a:p>
            <a:r>
              <a:rPr lang="en-US" sz="3200" b="1" dirty="0" smtClean="0">
                <a:solidFill>
                  <a:srgbClr val="005E92"/>
                </a:solidFill>
                <a:latin typeface="Georgia" panose="02040502050405020303" pitchFamily="18" charset="0"/>
              </a:rPr>
              <a:t>CSCC Partnership with K-12:</a:t>
            </a:r>
            <a:endParaRPr lang="en-US" sz="3200" b="1" dirty="0">
              <a:solidFill>
                <a:srgbClr val="005E92"/>
              </a:solidFill>
              <a:latin typeface="Georgia" panose="02040502050405020303" pitchFamily="18" charset="0"/>
            </a:endParaRPr>
          </a:p>
        </p:txBody>
      </p:sp>
      <p:sp>
        <p:nvSpPr>
          <p:cNvPr id="13" name="Content Placeholder 2"/>
          <p:cNvSpPr>
            <a:spLocks noGrp="1"/>
          </p:cNvSpPr>
          <p:nvPr>
            <p:ph idx="1"/>
          </p:nvPr>
        </p:nvSpPr>
        <p:spPr>
          <a:xfrm>
            <a:off x="304799" y="2694374"/>
            <a:ext cx="8329368" cy="4297363"/>
          </a:xfrm>
        </p:spPr>
        <p:txBody>
          <a:bodyPr>
            <a:normAutofit/>
          </a:bodyPr>
          <a:lstStyle/>
          <a:p>
            <a:pPr lvl="0"/>
            <a:r>
              <a:rPr lang="en-US" sz="1800" dirty="0"/>
              <a:t>Through our work with the Reynoldsburg Straight A grant, Columbus State is digitizing upwards of 30 courses, and building concise pathways around those courses.</a:t>
            </a:r>
          </a:p>
          <a:p>
            <a:pPr lvl="0"/>
            <a:r>
              <a:rPr lang="en-US" sz="1800" dirty="0"/>
              <a:t>The Straight A grant is giving us the resources to advance these blended learning courses to new levels around teaching, learning, and the use of media and assessments.</a:t>
            </a:r>
          </a:p>
          <a:p>
            <a:pPr lvl="0"/>
            <a:r>
              <a:rPr lang="en-US" sz="1800" dirty="0"/>
              <a:t>Building community awareness around the value of a system of grades 9-14 career pathways in collaboration with employers and </a:t>
            </a:r>
            <a:r>
              <a:rPr lang="en-US" sz="1800" b="1" dirty="0"/>
              <a:t>aligned with labor market demands</a:t>
            </a:r>
            <a:r>
              <a:rPr lang="en-US" sz="1800" dirty="0" smtClean="0"/>
              <a:t>;</a:t>
            </a:r>
            <a:endParaRPr lang="en-US" sz="1800" dirty="0"/>
          </a:p>
        </p:txBody>
      </p:sp>
      <p:sp>
        <p:nvSpPr>
          <p:cNvPr id="7" name="TextBox 6"/>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12</a:t>
            </a:r>
            <a:endParaRPr lang="en-US" sz="1400" dirty="0">
              <a:solidFill>
                <a:schemeClr val="bg1"/>
              </a:solidFill>
            </a:endParaRPr>
          </a:p>
        </p:txBody>
      </p:sp>
    </p:spTree>
    <p:extLst>
      <p:ext uri="{BB962C8B-B14F-4D97-AF65-F5344CB8AC3E}">
        <p14:creationId xmlns:p14="http://schemas.microsoft.com/office/powerpoint/2010/main" val="3435102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219200"/>
            <a:chOff x="457200" y="304800"/>
            <a:chExt cx="9067800" cy="12192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810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The Central Ohio Compact</a:t>
              </a:r>
              <a:r>
                <a:rPr lang="en-US" sz="4800" dirty="0" smtClean="0">
                  <a:solidFill>
                    <a:prstClr val="black"/>
                  </a:solidFill>
                </a:rPr>
                <a:t/>
              </a:r>
              <a:br>
                <a:rPr lang="en-US" sz="4800" dirty="0" smtClean="0">
                  <a:solidFill>
                    <a:prstClr val="black"/>
                  </a:solidFill>
                </a:rPr>
              </a:br>
              <a:r>
                <a:rPr lang="en-US" sz="2000" i="1" dirty="0" smtClean="0">
                  <a:solidFill>
                    <a:prstClr val="black"/>
                  </a:solidFill>
                </a:rPr>
                <a:t>A </a:t>
              </a:r>
              <a:r>
                <a:rPr lang="en-US" sz="2000" i="1" dirty="0">
                  <a:solidFill>
                    <a:prstClr val="black"/>
                  </a:solidFill>
                </a:rPr>
                <a:t>Regional Strategy for College Completion and Career Success</a:t>
              </a:r>
            </a:p>
            <a:p>
              <a:pPr algn="l"/>
              <a:endParaRPr lang="en-US" sz="4800" i="1" dirty="0">
                <a:solidFill>
                  <a:prstClr val="black"/>
                </a:solidFill>
              </a:endParaRPr>
            </a:p>
          </p:txBody>
        </p:sp>
      </p:grpSp>
      <p:sp>
        <p:nvSpPr>
          <p:cNvPr id="8" name="TextBox 7"/>
          <p:cNvSpPr txBox="1"/>
          <p:nvPr/>
        </p:nvSpPr>
        <p:spPr>
          <a:xfrm>
            <a:off x="304799" y="1911162"/>
            <a:ext cx="8549952" cy="584775"/>
          </a:xfrm>
          <a:prstGeom prst="rect">
            <a:avLst/>
          </a:prstGeom>
          <a:noFill/>
        </p:spPr>
        <p:txBody>
          <a:bodyPr wrap="square" rtlCol="0">
            <a:spAutoFit/>
          </a:bodyPr>
          <a:lstStyle/>
          <a:p>
            <a:r>
              <a:rPr lang="en-US" sz="3200" b="1" dirty="0" smtClean="0">
                <a:solidFill>
                  <a:srgbClr val="005E92"/>
                </a:solidFill>
                <a:latin typeface="Georgia" panose="02040502050405020303" pitchFamily="18" charset="0"/>
              </a:rPr>
              <a:t>CSCC Partnership with K-12:</a:t>
            </a:r>
            <a:endParaRPr lang="en-US" sz="3200" b="1" dirty="0">
              <a:solidFill>
                <a:srgbClr val="005E92"/>
              </a:solidFill>
              <a:latin typeface="Georgia" panose="02040502050405020303" pitchFamily="18" charset="0"/>
            </a:endParaRPr>
          </a:p>
        </p:txBody>
      </p:sp>
      <p:sp>
        <p:nvSpPr>
          <p:cNvPr id="13" name="Content Placeholder 2"/>
          <p:cNvSpPr>
            <a:spLocks noGrp="1"/>
          </p:cNvSpPr>
          <p:nvPr>
            <p:ph idx="1"/>
          </p:nvPr>
        </p:nvSpPr>
        <p:spPr>
          <a:xfrm>
            <a:off x="304799" y="2694374"/>
            <a:ext cx="8329368" cy="4297363"/>
          </a:xfrm>
        </p:spPr>
        <p:txBody>
          <a:bodyPr>
            <a:normAutofit/>
          </a:bodyPr>
          <a:lstStyle/>
          <a:p>
            <a:pPr lvl="0"/>
            <a:r>
              <a:rPr lang="en-US" sz="1800" b="1" dirty="0" smtClean="0"/>
              <a:t>Columbus </a:t>
            </a:r>
            <a:r>
              <a:rPr lang="en-US" sz="1800" b="1" dirty="0"/>
              <a:t>State faculty are working closely with high school teachers </a:t>
            </a:r>
            <a:r>
              <a:rPr lang="en-US" sz="1800" dirty="0"/>
              <a:t>– the collaboration is helping K12 understand college expectation/preparation; and </a:t>
            </a:r>
            <a:r>
              <a:rPr lang="en-US" sz="1800" b="1" dirty="0"/>
              <a:t>illuminating to higher-ed faculty the high level of talent among our high school teachers!</a:t>
            </a:r>
            <a:endParaRPr lang="en-US" sz="1800" dirty="0"/>
          </a:p>
          <a:p>
            <a:pPr lvl="0"/>
            <a:r>
              <a:rPr lang="en-US" sz="1800" dirty="0"/>
              <a:t>This successful integration and application of blended learning increases the number of high school students with credit toward a degree or certificate;</a:t>
            </a:r>
          </a:p>
          <a:p>
            <a:pPr lvl="0"/>
            <a:r>
              <a:rPr lang="en-US" sz="1800" dirty="0"/>
              <a:t>And, dramatically increase the number of students with a postsecondary credential that will help them build </a:t>
            </a:r>
            <a:r>
              <a:rPr lang="en-US" sz="1800" b="1" dirty="0"/>
              <a:t>successful careers.</a:t>
            </a:r>
            <a:endParaRPr lang="en-US" sz="1800" dirty="0"/>
          </a:p>
        </p:txBody>
      </p:sp>
      <p:sp>
        <p:nvSpPr>
          <p:cNvPr id="7" name="TextBox 6"/>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12</a:t>
            </a:r>
            <a:endParaRPr lang="en-US" sz="1400" dirty="0">
              <a:solidFill>
                <a:schemeClr val="bg1"/>
              </a:solidFill>
            </a:endParaRPr>
          </a:p>
        </p:txBody>
      </p:sp>
    </p:spTree>
    <p:extLst>
      <p:ext uri="{BB962C8B-B14F-4D97-AF65-F5344CB8AC3E}">
        <p14:creationId xmlns:p14="http://schemas.microsoft.com/office/powerpoint/2010/main" val="590889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5588"/>
            <a:ext cx="8305800" cy="1268412"/>
          </a:xfrm>
        </p:spPr>
        <p:txBody>
          <a:bodyPr/>
          <a:lstStyle/>
          <a:p>
            <a:pPr algn="ctr"/>
            <a:r>
              <a:rPr lang="en-US" dirty="0" smtClean="0"/>
              <a:t/>
            </a:r>
            <a:br>
              <a:rPr lang="en-US" dirty="0" smtClean="0"/>
            </a:br>
            <a:r>
              <a:rPr lang="en-US" dirty="0" smtClean="0"/>
              <a:t/>
            </a:r>
            <a:br>
              <a:rPr lang="en-US" dirty="0" smtClean="0"/>
            </a:br>
            <a:r>
              <a:rPr lang="en-US" b="0" dirty="0" smtClean="0">
                <a:latin typeface="Avenir Light"/>
                <a:cs typeface="Avenir Light"/>
              </a:rPr>
              <a:t>Innovation Partnership</a:t>
            </a:r>
            <a:endParaRPr lang="en-US" b="0" dirty="0">
              <a:latin typeface="Avenir Light"/>
              <a:cs typeface="Avenir Light"/>
            </a:endParaRPr>
          </a:p>
        </p:txBody>
      </p:sp>
      <p:sp>
        <p:nvSpPr>
          <p:cNvPr id="3" name="Content Placeholder 2"/>
          <p:cNvSpPr>
            <a:spLocks noGrp="1"/>
          </p:cNvSpPr>
          <p:nvPr>
            <p:ph idx="1"/>
          </p:nvPr>
        </p:nvSpPr>
        <p:spPr>
          <a:xfrm>
            <a:off x="304800" y="1295400"/>
            <a:ext cx="8534400" cy="4267200"/>
          </a:xfrm>
        </p:spPr>
        <p:txBody>
          <a:bodyPr/>
          <a:lstStyle/>
          <a:p>
            <a:pPr algn="ctr"/>
            <a:endParaRPr lang="en-US" dirty="0" smtClean="0">
              <a:latin typeface="Avenir Light"/>
              <a:cs typeface="Avenir Light"/>
            </a:endParaRPr>
          </a:p>
          <a:p>
            <a:pPr algn="ctr"/>
            <a:r>
              <a:rPr lang="en-US" dirty="0" smtClean="0">
                <a:latin typeface="Avenir Light"/>
                <a:cs typeface="Avenir Light"/>
              </a:rPr>
              <a:t>The Learning Accelerator’s </a:t>
            </a:r>
            <a:r>
              <a:rPr lang="en-US" dirty="0">
                <a:latin typeface="Avenir Light"/>
                <a:cs typeface="Avenir Light"/>
              </a:rPr>
              <a:t>mission is to accelerate the implementation of high-</a:t>
            </a:r>
            <a:r>
              <a:rPr lang="en-US" dirty="0" smtClean="0">
                <a:latin typeface="Avenir Light"/>
                <a:cs typeface="Avenir Light"/>
              </a:rPr>
              <a:t>quality blended </a:t>
            </a:r>
            <a:r>
              <a:rPr lang="en-US" dirty="0">
                <a:latin typeface="Avenir Light"/>
                <a:cs typeface="Avenir Light"/>
              </a:rPr>
              <a:t>learning in schools across </a:t>
            </a:r>
            <a:r>
              <a:rPr lang="en-US" dirty="0" smtClean="0">
                <a:latin typeface="Avenir Light"/>
                <a:cs typeface="Avenir Light"/>
              </a:rPr>
              <a:t>America</a:t>
            </a:r>
          </a:p>
          <a:p>
            <a:pPr lvl="0" algn="ctr"/>
            <a:endParaRPr lang="en-US" dirty="0">
              <a:solidFill>
                <a:srgbClr val="3C3737"/>
              </a:solidFill>
              <a:latin typeface="Avenir Light"/>
              <a:cs typeface="Avenir Light"/>
            </a:endParaRPr>
          </a:p>
          <a:p>
            <a:pPr lvl="0" algn="ctr"/>
            <a:r>
              <a:rPr lang="en-US" dirty="0">
                <a:latin typeface="Avenir Light"/>
                <a:cs typeface="Avenir Light"/>
              </a:rPr>
              <a:t>Mobilizing 100 </a:t>
            </a:r>
            <a:r>
              <a:rPr lang="en-US" dirty="0" smtClean="0">
                <a:latin typeface="Avenir Light"/>
                <a:cs typeface="Avenir Light"/>
              </a:rPr>
              <a:t>million dollars </a:t>
            </a:r>
            <a:r>
              <a:rPr lang="en-US" dirty="0">
                <a:latin typeface="Avenir Light"/>
                <a:cs typeface="Avenir Light"/>
              </a:rPr>
              <a:t>in </a:t>
            </a:r>
            <a:r>
              <a:rPr lang="en-US" dirty="0" smtClean="0">
                <a:latin typeface="Avenir Light"/>
                <a:cs typeface="Avenir Light"/>
              </a:rPr>
              <a:t>five </a:t>
            </a:r>
            <a:r>
              <a:rPr lang="en-US" dirty="0">
                <a:latin typeface="Avenir Light"/>
                <a:cs typeface="Avenir Light"/>
              </a:rPr>
              <a:t>y</a:t>
            </a:r>
            <a:r>
              <a:rPr lang="en-US" dirty="0" smtClean="0">
                <a:latin typeface="Avenir Light"/>
                <a:cs typeface="Avenir Light"/>
              </a:rPr>
              <a:t>ears to fill gaps in the ecosystem</a:t>
            </a:r>
          </a:p>
          <a:p>
            <a:pPr lvl="0" algn="ctr"/>
            <a:endParaRPr lang="en-US" dirty="0">
              <a:solidFill>
                <a:srgbClr val="3C3737"/>
              </a:solidFill>
              <a:latin typeface="Avenir Light"/>
              <a:cs typeface="Avenir Light"/>
            </a:endParaRPr>
          </a:p>
          <a:p>
            <a:pPr algn="ctr"/>
            <a:r>
              <a:rPr lang="en-US" dirty="0">
                <a:solidFill>
                  <a:srgbClr val="3C3737"/>
                </a:solidFill>
                <a:latin typeface="Avenir Light"/>
                <a:cs typeface="Avenir Light"/>
              </a:rPr>
              <a:t>Goal is to sun-set in 5-years</a:t>
            </a:r>
          </a:p>
          <a:p>
            <a:pPr lvl="0" algn="ctr"/>
            <a:endParaRPr lang="en-US" dirty="0" smtClean="0">
              <a:solidFill>
                <a:srgbClr val="3C3737"/>
              </a:solidFill>
              <a:latin typeface="Avenir Light"/>
              <a:cs typeface="Avenir Light"/>
            </a:endParaRPr>
          </a:p>
          <a:p>
            <a:pPr lvl="0" algn="ctr"/>
            <a:r>
              <a:rPr lang="en-US" dirty="0" smtClean="0">
                <a:solidFill>
                  <a:srgbClr val="3C3737"/>
                </a:solidFill>
                <a:latin typeface="Avenir Light"/>
                <a:cs typeface="Avenir Light"/>
              </a:rPr>
              <a:t>Reynoldsburg City Schools named first National Demonstration Site</a:t>
            </a:r>
          </a:p>
          <a:p>
            <a:pPr lvl="0" algn="ctr"/>
            <a:endParaRPr lang="en-US" sz="1900" dirty="0">
              <a:solidFill>
                <a:srgbClr val="3C3737"/>
              </a:solidFill>
              <a:latin typeface="Avenir Light"/>
              <a:cs typeface="Avenir Light"/>
            </a:endParaRPr>
          </a:p>
          <a:p>
            <a:pPr algn="ctr"/>
            <a:endParaRPr lang="en-US" b="1" dirty="0" smtClean="0">
              <a:latin typeface="Avenir Light"/>
              <a:cs typeface="Avenir Light"/>
            </a:endParaRPr>
          </a:p>
          <a:p>
            <a:pPr algn="ctr"/>
            <a:endParaRPr lang="en-US" dirty="0">
              <a:latin typeface="Avenir Light"/>
              <a:cs typeface="Avenir Light"/>
            </a:endParaRPr>
          </a:p>
        </p:txBody>
      </p:sp>
      <p:sp>
        <p:nvSpPr>
          <p:cNvPr id="4" name="TextBox 3"/>
          <p:cNvSpPr txBox="1"/>
          <p:nvPr/>
        </p:nvSpPr>
        <p:spPr>
          <a:xfrm>
            <a:off x="1752600" y="800100"/>
            <a:ext cx="914400" cy="914400"/>
          </a:xfrm>
          <a:prstGeom prst="rect">
            <a:avLst/>
          </a:prstGeom>
          <a:noFill/>
        </p:spPr>
        <p:txBody>
          <a:bodyPr wrap="none" lIns="0" tIns="0" rIns="0" bIns="0" rtlCol="0">
            <a:noAutofit/>
          </a:bodyPr>
          <a:lstStyle/>
          <a:p>
            <a:pPr defTabSz="914400" eaLnBrk="0" fontAlgn="base" hangingPunct="0">
              <a:spcBef>
                <a:spcPct val="0"/>
              </a:spcBef>
              <a:spcAft>
                <a:spcPct val="0"/>
              </a:spcAft>
            </a:pPr>
            <a:endParaRPr lang="en-US" sz="1400" dirty="0" smtClean="0">
              <a:solidFill>
                <a:srgbClr val="3C3737"/>
              </a:solidFill>
            </a:endParaRPr>
          </a:p>
        </p:txBody>
      </p:sp>
      <p:pic>
        <p:nvPicPr>
          <p:cNvPr id="5" name="Picture 4" descr="RCS white logo copy.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953000"/>
            <a:ext cx="1916176" cy="914400"/>
          </a:xfrm>
          <a:prstGeom prst="rect">
            <a:avLst/>
          </a:prstGeom>
        </p:spPr>
      </p:pic>
      <p:pic>
        <p:nvPicPr>
          <p:cNvPr id="6" name="Picture 5" descr="arrow.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4876800"/>
            <a:ext cx="1028700" cy="1028700"/>
          </a:xfrm>
          <a:prstGeom prst="rect">
            <a:avLst/>
          </a:prstGeom>
        </p:spPr>
      </p:pic>
    </p:spTree>
    <p:extLst>
      <p:ext uri="{BB962C8B-B14F-4D97-AF65-F5344CB8AC3E}">
        <p14:creationId xmlns:p14="http://schemas.microsoft.com/office/powerpoint/2010/main" val="2545983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914400"/>
          </a:xfrm>
        </p:spPr>
        <p:txBody>
          <a:bodyPr/>
          <a:lstStyle/>
          <a:p>
            <a:r>
              <a:rPr lang="en-US" sz="2400" b="0" strike="sngStrike" dirty="0"/>
              <a:t>What is blended learning?</a:t>
            </a:r>
            <a:r>
              <a:rPr lang="en-US" sz="2400" b="0" dirty="0"/>
              <a:t/>
            </a:r>
            <a:br>
              <a:rPr lang="en-US" sz="2400" b="0" dirty="0"/>
            </a:br>
            <a:r>
              <a:rPr lang="en-US" sz="2400" b="0" dirty="0" smtClean="0">
                <a:latin typeface="Avenir Light"/>
                <a:cs typeface="Avenir Light"/>
              </a:rPr>
              <a:t>What </a:t>
            </a:r>
            <a:r>
              <a:rPr lang="en-US" sz="2400" b="0" dirty="0">
                <a:latin typeface="Avenir Light"/>
                <a:cs typeface="Avenir Light"/>
              </a:rPr>
              <a:t>does </a:t>
            </a:r>
            <a:r>
              <a:rPr lang="en-US" sz="2400" b="0" dirty="0" smtClean="0">
                <a:latin typeface="Avenir Light"/>
                <a:cs typeface="Avenir Light"/>
              </a:rPr>
              <a:t>blended learning enable?</a:t>
            </a:r>
            <a:r>
              <a:rPr lang="en-US" sz="2400" dirty="0">
                <a:latin typeface="Avenir Light"/>
                <a:cs typeface="Avenir Light"/>
              </a:rPr>
              <a:t/>
            </a:r>
            <a:br>
              <a:rPr lang="en-US" sz="2400" dirty="0">
                <a:latin typeface="Avenir Light"/>
                <a:cs typeface="Avenir Light"/>
              </a:rPr>
            </a:br>
            <a:endParaRPr lang="en-US" dirty="0"/>
          </a:p>
        </p:txBody>
      </p:sp>
      <p:sp>
        <p:nvSpPr>
          <p:cNvPr id="3" name="TextBox 2"/>
          <p:cNvSpPr txBox="1"/>
          <p:nvPr/>
        </p:nvSpPr>
        <p:spPr>
          <a:xfrm>
            <a:off x="533400" y="1219200"/>
            <a:ext cx="8229600" cy="4876800"/>
          </a:xfrm>
          <a:prstGeom prst="rect">
            <a:avLst/>
          </a:prstGeom>
          <a:noFill/>
        </p:spPr>
        <p:txBody>
          <a:bodyPr wrap="none" lIns="0" tIns="0" rIns="0" bIns="0" rtlCol="0">
            <a:noAutofit/>
          </a:bodyPr>
          <a:lstStyle/>
          <a:p>
            <a:pPr defTabSz="914400" eaLnBrk="0" fontAlgn="base" hangingPunct="0">
              <a:spcBef>
                <a:spcPct val="0"/>
              </a:spcBef>
              <a:spcAft>
                <a:spcPct val="0"/>
              </a:spcAft>
            </a:pPr>
            <a:endParaRPr lang="en-US" sz="1600" dirty="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a:solidFill>
                  <a:srgbClr val="3C3737"/>
                </a:solidFill>
                <a:latin typeface="Avenir Light"/>
                <a:cs typeface="Avenir Light"/>
              </a:rPr>
              <a:t>Can students learn at their own pace</a:t>
            </a:r>
            <a:r>
              <a:rPr lang="en-US" sz="1600" dirty="0" smtClean="0">
                <a:solidFill>
                  <a:srgbClr val="3C3737"/>
                </a:solidFill>
                <a:latin typeface="Avenir Light"/>
                <a:cs typeface="Avenir Light"/>
              </a:rPr>
              <a:t>?</a:t>
            </a:r>
          </a:p>
          <a:p>
            <a:pPr marL="285750" indent="-285750" defTabSz="914400" eaLnBrk="0" fontAlgn="base" hangingPunct="0">
              <a:spcBef>
                <a:spcPct val="0"/>
              </a:spcBef>
              <a:spcAft>
                <a:spcPct val="0"/>
              </a:spcAft>
              <a:buFont typeface="Arial"/>
              <a:buChar char="•"/>
            </a:pPr>
            <a:endParaRPr lang="en-US" sz="1600" dirty="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a:solidFill>
                  <a:srgbClr val="3C3737"/>
                </a:solidFill>
                <a:latin typeface="Avenir Light"/>
                <a:cs typeface="Avenir Light"/>
              </a:rPr>
              <a:t>How much ownership do students have over their learning</a:t>
            </a:r>
            <a:r>
              <a:rPr lang="en-US" sz="1600" dirty="0" smtClean="0">
                <a:solidFill>
                  <a:srgbClr val="3C3737"/>
                </a:solidFill>
                <a:latin typeface="Avenir Light"/>
                <a:cs typeface="Avenir Light"/>
              </a:rPr>
              <a:t>?</a:t>
            </a:r>
          </a:p>
          <a:p>
            <a:pPr marL="285750" indent="-285750" defTabSz="914400" eaLnBrk="0" fontAlgn="base" hangingPunct="0">
              <a:spcBef>
                <a:spcPct val="0"/>
              </a:spcBef>
              <a:spcAft>
                <a:spcPct val="0"/>
              </a:spcAft>
              <a:buFont typeface="Arial"/>
              <a:buChar char="•"/>
            </a:pPr>
            <a:endParaRPr lang="en-US" sz="1600" dirty="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a:solidFill>
                  <a:srgbClr val="3C3737"/>
                </a:solidFill>
                <a:latin typeface="Avenir Light"/>
                <a:cs typeface="Avenir Light"/>
              </a:rPr>
              <a:t>Is the learning environment radically increasing feedback </a:t>
            </a:r>
            <a:r>
              <a:rPr lang="en-US" sz="1600" dirty="0" smtClean="0">
                <a:solidFill>
                  <a:srgbClr val="3C3737"/>
                </a:solidFill>
                <a:latin typeface="Avenir Light"/>
                <a:cs typeface="Avenir Light"/>
              </a:rPr>
              <a:t>to </a:t>
            </a:r>
            <a:r>
              <a:rPr lang="en-US" sz="1600" dirty="0">
                <a:solidFill>
                  <a:srgbClr val="3C3737"/>
                </a:solidFill>
                <a:latin typeface="Avenir Light"/>
                <a:cs typeface="Avenir Light"/>
              </a:rPr>
              <a:t>students and instructors</a:t>
            </a:r>
            <a:r>
              <a:rPr lang="en-US" sz="1600" dirty="0" smtClean="0">
                <a:solidFill>
                  <a:srgbClr val="3C3737"/>
                </a:solidFill>
                <a:latin typeface="Avenir Light"/>
                <a:cs typeface="Avenir Light"/>
              </a:rPr>
              <a:t>?</a:t>
            </a:r>
          </a:p>
          <a:p>
            <a:pPr marL="285750" indent="-285750" defTabSz="914400" eaLnBrk="0" fontAlgn="base" hangingPunct="0">
              <a:spcBef>
                <a:spcPct val="0"/>
              </a:spcBef>
              <a:spcAft>
                <a:spcPct val="0"/>
              </a:spcAft>
              <a:buFont typeface="Arial"/>
              <a:buChar char="•"/>
            </a:pPr>
            <a:endParaRPr lang="en-US" sz="1600" dirty="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a:solidFill>
                  <a:srgbClr val="3C3737"/>
                </a:solidFill>
                <a:latin typeface="Avenir Light"/>
                <a:cs typeface="Avenir Light"/>
              </a:rPr>
              <a:t>Is the velocity of learning increasing</a:t>
            </a:r>
            <a:r>
              <a:rPr lang="en-US" sz="1600" dirty="0" smtClean="0">
                <a:solidFill>
                  <a:srgbClr val="3C3737"/>
                </a:solidFill>
                <a:latin typeface="Avenir Light"/>
                <a:cs typeface="Avenir Light"/>
              </a:rPr>
              <a:t>?</a:t>
            </a:r>
          </a:p>
          <a:p>
            <a:pPr marL="285750" indent="-285750" defTabSz="914400" eaLnBrk="0" fontAlgn="base" hangingPunct="0">
              <a:spcBef>
                <a:spcPct val="0"/>
              </a:spcBef>
              <a:spcAft>
                <a:spcPct val="0"/>
              </a:spcAft>
              <a:buFont typeface="Arial"/>
              <a:buChar char="•"/>
            </a:pPr>
            <a:endParaRPr lang="en-US" sz="1600" dirty="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a:solidFill>
                  <a:srgbClr val="3C3737"/>
                </a:solidFill>
                <a:latin typeface="Avenir Light"/>
                <a:cs typeface="Avenir Light"/>
              </a:rPr>
              <a:t>How deep is the learning</a:t>
            </a:r>
            <a:r>
              <a:rPr lang="en-US" sz="1600" dirty="0" smtClean="0">
                <a:solidFill>
                  <a:srgbClr val="3C3737"/>
                </a:solidFill>
                <a:latin typeface="Avenir Light"/>
                <a:cs typeface="Avenir Light"/>
              </a:rPr>
              <a:t>?</a:t>
            </a:r>
          </a:p>
          <a:p>
            <a:pPr marL="285750" indent="-285750" defTabSz="914400" eaLnBrk="0" fontAlgn="base" hangingPunct="0">
              <a:spcBef>
                <a:spcPct val="0"/>
              </a:spcBef>
              <a:spcAft>
                <a:spcPct val="0"/>
              </a:spcAft>
              <a:buFont typeface="Arial"/>
              <a:buChar char="•"/>
            </a:pPr>
            <a:endParaRPr lang="en-US" sz="1600" dirty="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a:solidFill>
                  <a:srgbClr val="3C3737"/>
                </a:solidFill>
                <a:latin typeface="Avenir Light"/>
                <a:cs typeface="Avenir Light"/>
              </a:rPr>
              <a:t>Is the learning mastery-based</a:t>
            </a:r>
            <a:r>
              <a:rPr lang="en-US" sz="1600" dirty="0" smtClean="0">
                <a:solidFill>
                  <a:srgbClr val="3C3737"/>
                </a:solidFill>
                <a:latin typeface="Avenir Light"/>
                <a:cs typeface="Avenir Light"/>
              </a:rPr>
              <a:t>?</a:t>
            </a:r>
          </a:p>
          <a:p>
            <a:pPr marL="285750" indent="-285750" defTabSz="914400" eaLnBrk="0" fontAlgn="base" hangingPunct="0">
              <a:spcBef>
                <a:spcPct val="0"/>
              </a:spcBef>
              <a:spcAft>
                <a:spcPct val="0"/>
              </a:spcAft>
              <a:buFont typeface="Arial"/>
              <a:buChar char="•"/>
            </a:pPr>
            <a:endParaRPr lang="en-US" sz="1600" dirty="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a:solidFill>
                  <a:srgbClr val="3C3737"/>
                </a:solidFill>
                <a:latin typeface="Avenir Light"/>
                <a:cs typeface="Avenir Light"/>
              </a:rPr>
              <a:t>What modes of learning are offered to students? </a:t>
            </a:r>
            <a:endParaRPr lang="en-US" sz="1600" dirty="0" smtClean="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endParaRPr lang="en-US" sz="1600" dirty="0" smtClean="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smtClean="0">
                <a:solidFill>
                  <a:srgbClr val="3C3737"/>
                </a:solidFill>
                <a:latin typeface="Avenir Light"/>
                <a:cs typeface="Avenir Light"/>
              </a:rPr>
              <a:t>How </a:t>
            </a:r>
            <a:r>
              <a:rPr lang="en-US" sz="1600" dirty="0">
                <a:solidFill>
                  <a:srgbClr val="3C3737"/>
                </a:solidFill>
                <a:latin typeface="Avenir Light"/>
                <a:cs typeface="Avenir Light"/>
              </a:rPr>
              <a:t>differentiated or personalized are they for different learners</a:t>
            </a:r>
            <a:r>
              <a:rPr lang="en-US" sz="1600" dirty="0" smtClean="0">
                <a:solidFill>
                  <a:srgbClr val="3C3737"/>
                </a:solidFill>
                <a:latin typeface="Avenir Light"/>
                <a:cs typeface="Avenir Light"/>
              </a:rPr>
              <a:t>?</a:t>
            </a:r>
          </a:p>
          <a:p>
            <a:pPr marL="285750" indent="-285750" defTabSz="914400" eaLnBrk="0" fontAlgn="base" hangingPunct="0">
              <a:spcBef>
                <a:spcPct val="0"/>
              </a:spcBef>
              <a:spcAft>
                <a:spcPct val="0"/>
              </a:spcAft>
              <a:buFont typeface="Arial"/>
              <a:buChar char="•"/>
            </a:pPr>
            <a:endParaRPr lang="en-US" sz="1600" dirty="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a:solidFill>
                  <a:srgbClr val="3C3737"/>
                </a:solidFill>
                <a:latin typeface="Avenir Light"/>
                <a:cs typeface="Avenir Light"/>
              </a:rPr>
              <a:t>How is </a:t>
            </a:r>
            <a:r>
              <a:rPr lang="en-US" sz="1600" dirty="0" smtClean="0">
                <a:solidFill>
                  <a:srgbClr val="3C3737"/>
                </a:solidFill>
                <a:latin typeface="Avenir Light"/>
                <a:cs typeface="Avenir Light"/>
              </a:rPr>
              <a:t>the student’s and the </a:t>
            </a:r>
            <a:r>
              <a:rPr lang="en-US" sz="1600" dirty="0">
                <a:solidFill>
                  <a:srgbClr val="3C3737"/>
                </a:solidFill>
                <a:latin typeface="Avenir Light"/>
                <a:cs typeface="Avenir Light"/>
              </a:rPr>
              <a:t>instructor’s role changing</a:t>
            </a:r>
            <a:r>
              <a:rPr lang="en-US" sz="1600" dirty="0" smtClean="0">
                <a:solidFill>
                  <a:srgbClr val="3C3737"/>
                </a:solidFill>
                <a:latin typeface="Avenir Light"/>
                <a:cs typeface="Avenir Light"/>
              </a:rPr>
              <a:t>?</a:t>
            </a:r>
          </a:p>
          <a:p>
            <a:pPr marL="285750" indent="-285750" defTabSz="914400" eaLnBrk="0" fontAlgn="base" hangingPunct="0">
              <a:spcBef>
                <a:spcPct val="0"/>
              </a:spcBef>
              <a:spcAft>
                <a:spcPct val="0"/>
              </a:spcAft>
              <a:buFont typeface="Arial"/>
              <a:buChar char="•"/>
            </a:pPr>
            <a:endParaRPr lang="en-US" sz="1600" dirty="0">
              <a:solidFill>
                <a:srgbClr val="3C3737"/>
              </a:solidFill>
              <a:latin typeface="Avenir Light"/>
              <a:cs typeface="Avenir Light"/>
            </a:endParaRPr>
          </a:p>
          <a:p>
            <a:pPr marL="285750" indent="-285750" defTabSz="914400" eaLnBrk="0" fontAlgn="base" hangingPunct="0">
              <a:spcBef>
                <a:spcPct val="0"/>
              </a:spcBef>
              <a:spcAft>
                <a:spcPct val="0"/>
              </a:spcAft>
              <a:buFont typeface="Arial"/>
              <a:buChar char="•"/>
            </a:pPr>
            <a:r>
              <a:rPr lang="en-US" sz="1600" dirty="0">
                <a:solidFill>
                  <a:srgbClr val="3C3737"/>
                </a:solidFill>
                <a:latin typeface="Avenir Light"/>
                <a:cs typeface="Avenir Light"/>
              </a:rPr>
              <a:t>Are </a:t>
            </a:r>
            <a:r>
              <a:rPr lang="en-US" sz="1600" dirty="0" smtClean="0">
                <a:solidFill>
                  <a:srgbClr val="3C3737"/>
                </a:solidFill>
                <a:latin typeface="Avenir Light"/>
                <a:cs typeface="Avenir Light"/>
              </a:rPr>
              <a:t>we </a:t>
            </a:r>
            <a:r>
              <a:rPr lang="en-US" sz="1600" dirty="0">
                <a:solidFill>
                  <a:srgbClr val="3C3737"/>
                </a:solidFill>
                <a:latin typeface="Avenir Light"/>
                <a:cs typeface="Avenir Light"/>
              </a:rPr>
              <a:t>unlocking resources? How are these resources being reallocated?</a:t>
            </a:r>
          </a:p>
          <a:p>
            <a:pPr defTabSz="914400" eaLnBrk="0" fontAlgn="base" hangingPunct="0">
              <a:spcBef>
                <a:spcPct val="0"/>
              </a:spcBef>
              <a:spcAft>
                <a:spcPct val="0"/>
              </a:spcAft>
            </a:pPr>
            <a:endParaRPr lang="en-US" sz="1400" dirty="0" smtClean="0">
              <a:solidFill>
                <a:srgbClr val="3C3737"/>
              </a:solidFill>
            </a:endParaRPr>
          </a:p>
        </p:txBody>
      </p:sp>
      <p:sp>
        <p:nvSpPr>
          <p:cNvPr id="8" name="TextBox 7"/>
          <p:cNvSpPr txBox="1"/>
          <p:nvPr/>
        </p:nvSpPr>
        <p:spPr>
          <a:xfrm>
            <a:off x="8509000" y="1270000"/>
            <a:ext cx="914400" cy="914400"/>
          </a:xfrm>
          <a:prstGeom prst="rect">
            <a:avLst/>
          </a:prstGeom>
          <a:noFill/>
        </p:spPr>
        <p:txBody>
          <a:bodyPr wrap="none" lIns="0" tIns="0" rIns="0" bIns="0" rtlCol="0">
            <a:noAutofit/>
          </a:bodyPr>
          <a:lstStyle/>
          <a:p>
            <a:pPr defTabSz="914400" eaLnBrk="0" fontAlgn="base" hangingPunct="0">
              <a:spcBef>
                <a:spcPct val="0"/>
              </a:spcBef>
              <a:spcAft>
                <a:spcPct val="0"/>
              </a:spcAft>
            </a:pPr>
            <a:endParaRPr lang="en-US" sz="1400" dirty="0" smtClean="0">
              <a:solidFill>
                <a:srgbClr val="3C3737"/>
              </a:solidFill>
            </a:endParaRPr>
          </a:p>
        </p:txBody>
      </p:sp>
      <p:sp>
        <p:nvSpPr>
          <p:cNvPr id="9" name="TextBox 8"/>
          <p:cNvSpPr txBox="1"/>
          <p:nvPr/>
        </p:nvSpPr>
        <p:spPr>
          <a:xfrm>
            <a:off x="-850900" y="1828800"/>
            <a:ext cx="914400" cy="914400"/>
          </a:xfrm>
          <a:prstGeom prst="rect">
            <a:avLst/>
          </a:prstGeom>
          <a:noFill/>
        </p:spPr>
        <p:txBody>
          <a:bodyPr wrap="none" lIns="0" tIns="0" rIns="0" bIns="0" rtlCol="0">
            <a:noAutofit/>
          </a:bodyPr>
          <a:lstStyle/>
          <a:p>
            <a:pPr defTabSz="914400" eaLnBrk="0" fontAlgn="base" hangingPunct="0">
              <a:spcBef>
                <a:spcPct val="0"/>
              </a:spcBef>
              <a:spcAft>
                <a:spcPct val="0"/>
              </a:spcAft>
            </a:pPr>
            <a:endParaRPr lang="en-US" sz="1400" dirty="0" smtClean="0">
              <a:solidFill>
                <a:srgbClr val="3C3737"/>
              </a:solidFill>
            </a:endParaRPr>
          </a:p>
        </p:txBody>
      </p:sp>
      <p:sp>
        <p:nvSpPr>
          <p:cNvPr id="10" name="TextBox 9"/>
          <p:cNvSpPr txBox="1"/>
          <p:nvPr/>
        </p:nvSpPr>
        <p:spPr>
          <a:xfrm>
            <a:off x="-1003300" y="4013200"/>
            <a:ext cx="914400" cy="914400"/>
          </a:xfrm>
          <a:prstGeom prst="rect">
            <a:avLst/>
          </a:prstGeom>
          <a:noFill/>
        </p:spPr>
        <p:txBody>
          <a:bodyPr wrap="none" lIns="0" tIns="0" rIns="0" bIns="0" rtlCol="0">
            <a:noAutofit/>
          </a:bodyPr>
          <a:lstStyle/>
          <a:p>
            <a:pPr defTabSz="914400" eaLnBrk="0" fontAlgn="base" hangingPunct="0">
              <a:spcBef>
                <a:spcPct val="0"/>
              </a:spcBef>
              <a:spcAft>
                <a:spcPct val="0"/>
              </a:spcAft>
            </a:pPr>
            <a:endParaRPr lang="en-US" sz="1400" dirty="0" smtClean="0">
              <a:solidFill>
                <a:srgbClr val="3C3737"/>
              </a:solidFill>
            </a:endParaRPr>
          </a:p>
        </p:txBody>
      </p:sp>
    </p:spTree>
    <p:extLst>
      <p:ext uri="{BB962C8B-B14F-4D97-AF65-F5344CB8AC3E}">
        <p14:creationId xmlns:p14="http://schemas.microsoft.com/office/powerpoint/2010/main" val="142660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4114800"/>
            <a:ext cx="8153400" cy="1143000"/>
          </a:xfrm>
        </p:spPr>
        <p:txBody>
          <a:bodyPr>
            <a:noAutofit/>
          </a:bodyPr>
          <a:lstStyle/>
          <a:p>
            <a:r>
              <a:rPr lang="en-US" sz="2800" b="0" dirty="0" smtClean="0">
                <a:latin typeface="Avenir Light"/>
                <a:cs typeface="Avenir Light"/>
              </a:rPr>
              <a:t>Districts must complete the entire value chain in order to implement blended learning successfully</a:t>
            </a:r>
            <a:endParaRPr lang="en-US" sz="2800" b="0" dirty="0">
              <a:latin typeface="Avenir Light"/>
              <a:cs typeface="Avenir Light"/>
            </a:endParaRPr>
          </a:p>
        </p:txBody>
      </p:sp>
      <p:sp>
        <p:nvSpPr>
          <p:cNvPr id="6" name="Pentagon 5"/>
          <p:cNvSpPr/>
          <p:nvPr/>
        </p:nvSpPr>
        <p:spPr>
          <a:xfrm>
            <a:off x="339064" y="1234673"/>
            <a:ext cx="1219200" cy="609600"/>
          </a:xfrm>
          <a:prstGeom prst="homePlat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400" dirty="0">
              <a:solidFill>
                <a:sysClr val="windowText" lastClr="000000"/>
              </a:solidFill>
            </a:endParaRPr>
          </a:p>
        </p:txBody>
      </p:sp>
      <p:sp>
        <p:nvSpPr>
          <p:cNvPr id="7" name="Chevron 6"/>
          <p:cNvSpPr/>
          <p:nvPr/>
        </p:nvSpPr>
        <p:spPr>
          <a:xfrm>
            <a:off x="2462665" y="1234673"/>
            <a:ext cx="1339702" cy="609600"/>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400" dirty="0">
              <a:solidFill>
                <a:srgbClr val="3C3737"/>
              </a:solidFill>
            </a:endParaRPr>
          </a:p>
        </p:txBody>
      </p:sp>
      <p:sp>
        <p:nvSpPr>
          <p:cNvPr id="8" name="Chevron 7"/>
          <p:cNvSpPr/>
          <p:nvPr/>
        </p:nvSpPr>
        <p:spPr>
          <a:xfrm>
            <a:off x="3530838" y="1234673"/>
            <a:ext cx="1266381" cy="609600"/>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400" dirty="0">
              <a:solidFill>
                <a:srgbClr val="3C3737"/>
              </a:solidFill>
            </a:endParaRPr>
          </a:p>
        </p:txBody>
      </p:sp>
      <p:sp>
        <p:nvSpPr>
          <p:cNvPr id="9" name="Chevron 8"/>
          <p:cNvSpPr/>
          <p:nvPr/>
        </p:nvSpPr>
        <p:spPr>
          <a:xfrm>
            <a:off x="4524079" y="1234673"/>
            <a:ext cx="1581538" cy="609600"/>
          </a:xfrm>
          <a:prstGeom prst="chevron">
            <a:avLst/>
          </a:prstGeom>
          <a:solidFill>
            <a:srgbClr val="6BB2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400" dirty="0">
              <a:solidFill>
                <a:srgbClr val="3C3737"/>
              </a:solidFill>
            </a:endParaRPr>
          </a:p>
        </p:txBody>
      </p:sp>
      <p:sp>
        <p:nvSpPr>
          <p:cNvPr id="10" name="Chevron 9"/>
          <p:cNvSpPr/>
          <p:nvPr/>
        </p:nvSpPr>
        <p:spPr>
          <a:xfrm>
            <a:off x="5830709" y="1234673"/>
            <a:ext cx="1705659" cy="609600"/>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400" dirty="0">
              <a:solidFill>
                <a:srgbClr val="3C3737"/>
              </a:solidFill>
            </a:endParaRPr>
          </a:p>
        </p:txBody>
      </p:sp>
      <p:sp>
        <p:nvSpPr>
          <p:cNvPr id="11" name="Chevron 10"/>
          <p:cNvSpPr/>
          <p:nvPr/>
        </p:nvSpPr>
        <p:spPr>
          <a:xfrm>
            <a:off x="7260863" y="1234673"/>
            <a:ext cx="1527775" cy="609600"/>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400" dirty="0">
              <a:solidFill>
                <a:srgbClr val="3C3737"/>
              </a:solidFill>
            </a:endParaRPr>
          </a:p>
        </p:txBody>
      </p:sp>
      <p:sp>
        <p:nvSpPr>
          <p:cNvPr id="13" name="TextBox 12"/>
          <p:cNvSpPr txBox="1"/>
          <p:nvPr/>
        </p:nvSpPr>
        <p:spPr>
          <a:xfrm>
            <a:off x="321812" y="1328125"/>
            <a:ext cx="1066800" cy="430887"/>
          </a:xfrm>
          <a:prstGeom prst="rect">
            <a:avLst/>
          </a:prstGeom>
          <a:noFill/>
        </p:spPr>
        <p:txBody>
          <a:bodyPr wrap="square" rtlCol="0" anchor="t">
            <a:spAutoFit/>
          </a:bodyPr>
          <a:lstStyle/>
          <a:p>
            <a:pPr algn="ctr" defTabSz="914400" eaLnBrk="0" fontAlgn="base" hangingPunct="0">
              <a:spcBef>
                <a:spcPct val="0"/>
              </a:spcBef>
              <a:spcAft>
                <a:spcPct val="0"/>
              </a:spcAft>
            </a:pPr>
            <a:r>
              <a:rPr lang="en-US" sz="1100" dirty="0" smtClean="0">
                <a:solidFill>
                  <a:srgbClr val="3C3737"/>
                </a:solidFill>
                <a:ea typeface="Verdana" pitchFamily="34" charset="0"/>
                <a:cs typeface="Verdana" pitchFamily="34" charset="0"/>
              </a:rPr>
              <a:t>Strategy and Design</a:t>
            </a:r>
            <a:endParaRPr lang="en-US" sz="1100" dirty="0">
              <a:solidFill>
                <a:srgbClr val="3C3737"/>
              </a:solidFill>
              <a:ea typeface="Verdana" pitchFamily="34" charset="0"/>
              <a:cs typeface="Verdana" pitchFamily="34" charset="0"/>
            </a:endParaRPr>
          </a:p>
        </p:txBody>
      </p:sp>
      <p:sp>
        <p:nvSpPr>
          <p:cNvPr id="14" name="TextBox 13"/>
          <p:cNvSpPr txBox="1"/>
          <p:nvPr/>
        </p:nvSpPr>
        <p:spPr>
          <a:xfrm>
            <a:off x="2727142" y="1328125"/>
            <a:ext cx="878091" cy="430887"/>
          </a:xfrm>
          <a:prstGeom prst="rect">
            <a:avLst/>
          </a:prstGeom>
          <a:noFill/>
        </p:spPr>
        <p:txBody>
          <a:bodyPr wrap="square" rtlCol="0" anchor="t">
            <a:spAutoFit/>
          </a:bodyPr>
          <a:lstStyle/>
          <a:p>
            <a:pPr algn="ctr" defTabSz="914400" eaLnBrk="0" fontAlgn="base" hangingPunct="0">
              <a:spcBef>
                <a:spcPct val="0"/>
              </a:spcBef>
              <a:spcAft>
                <a:spcPct val="0"/>
              </a:spcAft>
            </a:pPr>
            <a:r>
              <a:rPr lang="en-US" sz="1100" dirty="0" smtClean="0">
                <a:solidFill>
                  <a:srgbClr val="3C3737"/>
                </a:solidFill>
                <a:ea typeface="Verdana" pitchFamily="34" charset="0"/>
                <a:cs typeface="Verdana" pitchFamily="34" charset="0"/>
              </a:rPr>
              <a:t>IT Hardware</a:t>
            </a:r>
            <a:endParaRPr lang="en-US" sz="1100" dirty="0">
              <a:solidFill>
                <a:srgbClr val="3C3737"/>
              </a:solidFill>
              <a:ea typeface="Verdana" pitchFamily="34" charset="0"/>
              <a:cs typeface="Verdana" pitchFamily="34" charset="0"/>
            </a:endParaRPr>
          </a:p>
        </p:txBody>
      </p:sp>
      <p:sp>
        <p:nvSpPr>
          <p:cNvPr id="15" name="TextBox 14"/>
          <p:cNvSpPr txBox="1"/>
          <p:nvPr/>
        </p:nvSpPr>
        <p:spPr>
          <a:xfrm>
            <a:off x="3780740" y="1328125"/>
            <a:ext cx="914400" cy="430887"/>
          </a:xfrm>
          <a:prstGeom prst="rect">
            <a:avLst/>
          </a:prstGeom>
          <a:noFill/>
        </p:spPr>
        <p:txBody>
          <a:bodyPr wrap="square" rtlCol="0" anchor="t">
            <a:spAutoFit/>
          </a:bodyPr>
          <a:lstStyle/>
          <a:p>
            <a:pPr algn="ctr" defTabSz="914400" eaLnBrk="0" fontAlgn="base" hangingPunct="0">
              <a:spcBef>
                <a:spcPct val="0"/>
              </a:spcBef>
              <a:spcAft>
                <a:spcPct val="0"/>
              </a:spcAft>
            </a:pPr>
            <a:r>
              <a:rPr lang="en-US" sz="1100" dirty="0" smtClean="0">
                <a:solidFill>
                  <a:srgbClr val="3C3737"/>
                </a:solidFill>
                <a:ea typeface="Verdana" pitchFamily="34" charset="0"/>
                <a:cs typeface="Verdana" pitchFamily="34" charset="0"/>
              </a:rPr>
              <a:t>Education Software</a:t>
            </a:r>
            <a:endParaRPr lang="en-US" sz="1100" dirty="0">
              <a:solidFill>
                <a:srgbClr val="3C3737"/>
              </a:solidFill>
              <a:ea typeface="Verdana" pitchFamily="34" charset="0"/>
              <a:cs typeface="Verdana" pitchFamily="34" charset="0"/>
            </a:endParaRPr>
          </a:p>
        </p:txBody>
      </p:sp>
      <p:sp>
        <p:nvSpPr>
          <p:cNvPr id="16" name="TextBox 15"/>
          <p:cNvSpPr txBox="1"/>
          <p:nvPr/>
        </p:nvSpPr>
        <p:spPr>
          <a:xfrm>
            <a:off x="4673838" y="1328125"/>
            <a:ext cx="1208566" cy="430887"/>
          </a:xfrm>
          <a:prstGeom prst="rect">
            <a:avLst/>
          </a:prstGeom>
          <a:solidFill>
            <a:schemeClr val="tx2">
              <a:lumMod val="40000"/>
              <a:lumOff val="60000"/>
            </a:schemeClr>
          </a:solidFill>
        </p:spPr>
        <p:txBody>
          <a:bodyPr wrap="square" rtlCol="0" anchor="t">
            <a:spAutoFit/>
          </a:bodyPr>
          <a:lstStyle/>
          <a:p>
            <a:pPr algn="ctr" defTabSz="914400" eaLnBrk="0" fontAlgn="base" hangingPunct="0">
              <a:spcBef>
                <a:spcPct val="0"/>
              </a:spcBef>
              <a:spcAft>
                <a:spcPct val="0"/>
              </a:spcAft>
            </a:pPr>
            <a:r>
              <a:rPr lang="en-US" sz="1100" dirty="0" smtClean="0">
                <a:solidFill>
                  <a:srgbClr val="3C3737"/>
                </a:solidFill>
                <a:ea typeface="Verdana" pitchFamily="34" charset="0"/>
                <a:cs typeface="Verdana" pitchFamily="34" charset="0"/>
              </a:rPr>
              <a:t>Human Capital</a:t>
            </a:r>
            <a:endParaRPr lang="en-US" sz="1100" dirty="0">
              <a:solidFill>
                <a:srgbClr val="3C3737"/>
              </a:solidFill>
              <a:ea typeface="Verdana" pitchFamily="34" charset="0"/>
              <a:cs typeface="Verdana" pitchFamily="34" charset="0"/>
            </a:endParaRPr>
          </a:p>
        </p:txBody>
      </p:sp>
      <p:sp>
        <p:nvSpPr>
          <p:cNvPr id="17" name="TextBox 16"/>
          <p:cNvSpPr txBox="1"/>
          <p:nvPr/>
        </p:nvSpPr>
        <p:spPr>
          <a:xfrm>
            <a:off x="6114243" y="1328125"/>
            <a:ext cx="1314025" cy="430887"/>
          </a:xfrm>
          <a:prstGeom prst="rect">
            <a:avLst/>
          </a:prstGeom>
          <a:noFill/>
        </p:spPr>
        <p:txBody>
          <a:bodyPr wrap="square" rtlCol="0" anchor="t">
            <a:spAutoFit/>
          </a:bodyPr>
          <a:lstStyle/>
          <a:p>
            <a:pPr algn="ctr" defTabSz="914400" eaLnBrk="0" fontAlgn="base" hangingPunct="0">
              <a:spcBef>
                <a:spcPct val="0"/>
              </a:spcBef>
              <a:spcAft>
                <a:spcPct val="0"/>
              </a:spcAft>
            </a:pPr>
            <a:r>
              <a:rPr lang="en-US" sz="1100" dirty="0" smtClean="0">
                <a:solidFill>
                  <a:srgbClr val="3C3737"/>
                </a:solidFill>
                <a:ea typeface="Verdana" pitchFamily="34" charset="0"/>
                <a:cs typeface="Verdana" pitchFamily="34" charset="0"/>
              </a:rPr>
              <a:t>Implementation Support</a:t>
            </a:r>
            <a:endParaRPr lang="en-US" sz="1100" dirty="0">
              <a:solidFill>
                <a:srgbClr val="3C3737"/>
              </a:solidFill>
              <a:ea typeface="Verdana" pitchFamily="34" charset="0"/>
              <a:cs typeface="Verdana" pitchFamily="34" charset="0"/>
            </a:endParaRPr>
          </a:p>
        </p:txBody>
      </p:sp>
      <p:sp>
        <p:nvSpPr>
          <p:cNvPr id="18" name="TextBox 17"/>
          <p:cNvSpPr txBox="1"/>
          <p:nvPr/>
        </p:nvSpPr>
        <p:spPr>
          <a:xfrm>
            <a:off x="7478591" y="1328125"/>
            <a:ext cx="1143000" cy="430887"/>
          </a:xfrm>
          <a:prstGeom prst="rect">
            <a:avLst/>
          </a:prstGeom>
          <a:noFill/>
        </p:spPr>
        <p:txBody>
          <a:bodyPr wrap="square" rtlCol="0" anchor="t">
            <a:spAutoFit/>
          </a:bodyPr>
          <a:lstStyle/>
          <a:p>
            <a:pPr algn="ctr" defTabSz="914400" eaLnBrk="0" fontAlgn="base" hangingPunct="0">
              <a:spcBef>
                <a:spcPct val="0"/>
              </a:spcBef>
              <a:spcAft>
                <a:spcPct val="0"/>
              </a:spcAft>
            </a:pPr>
            <a:r>
              <a:rPr lang="en-US" sz="1100" dirty="0" smtClean="0">
                <a:solidFill>
                  <a:srgbClr val="3C3737"/>
                </a:solidFill>
                <a:ea typeface="Verdana" pitchFamily="34" charset="0"/>
                <a:cs typeface="Verdana" pitchFamily="34" charset="0"/>
              </a:rPr>
              <a:t>Continuous Improvement</a:t>
            </a:r>
            <a:endParaRPr lang="en-US" sz="1100" dirty="0">
              <a:solidFill>
                <a:srgbClr val="3C3737"/>
              </a:solidFill>
              <a:ea typeface="Verdana" pitchFamily="34" charset="0"/>
              <a:cs typeface="Verdana" pitchFamily="34" charset="0"/>
            </a:endParaRPr>
          </a:p>
        </p:txBody>
      </p:sp>
      <p:sp>
        <p:nvSpPr>
          <p:cNvPr id="19" name="Chevron 18"/>
          <p:cNvSpPr/>
          <p:nvPr/>
        </p:nvSpPr>
        <p:spPr>
          <a:xfrm>
            <a:off x="1276499" y="1234673"/>
            <a:ext cx="1461752" cy="609600"/>
          </a:xfrm>
          <a:prstGeom prst="chevron">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1400" dirty="0">
              <a:solidFill>
                <a:srgbClr val="3C3737"/>
              </a:solidFill>
            </a:endParaRPr>
          </a:p>
        </p:txBody>
      </p:sp>
      <p:sp>
        <p:nvSpPr>
          <p:cNvPr id="20" name="TextBox 19"/>
          <p:cNvSpPr txBox="1"/>
          <p:nvPr/>
        </p:nvSpPr>
        <p:spPr>
          <a:xfrm>
            <a:off x="1560033" y="1328125"/>
            <a:ext cx="1011866" cy="430887"/>
          </a:xfrm>
          <a:prstGeom prst="rect">
            <a:avLst/>
          </a:prstGeom>
          <a:noFill/>
        </p:spPr>
        <p:txBody>
          <a:bodyPr wrap="square" rtlCol="0" anchor="t">
            <a:spAutoFit/>
          </a:bodyPr>
          <a:lstStyle/>
          <a:p>
            <a:pPr algn="ctr" defTabSz="914400" eaLnBrk="0" fontAlgn="base" hangingPunct="0">
              <a:spcBef>
                <a:spcPct val="0"/>
              </a:spcBef>
              <a:spcAft>
                <a:spcPct val="0"/>
              </a:spcAft>
            </a:pPr>
            <a:r>
              <a:rPr lang="en-US" sz="1100" dirty="0" smtClean="0">
                <a:solidFill>
                  <a:srgbClr val="3C3737"/>
                </a:solidFill>
                <a:ea typeface="Verdana" pitchFamily="34" charset="0"/>
                <a:cs typeface="Verdana" pitchFamily="34" charset="0"/>
              </a:rPr>
              <a:t>Infra-structure</a:t>
            </a:r>
            <a:endParaRPr lang="en-US" sz="1100" dirty="0">
              <a:solidFill>
                <a:srgbClr val="3C3737"/>
              </a:solidFill>
              <a:ea typeface="Verdana" pitchFamily="34" charset="0"/>
              <a:cs typeface="Verdana" pitchFamily="34" charset="0"/>
            </a:endParaRPr>
          </a:p>
        </p:txBody>
      </p:sp>
      <p:sp>
        <p:nvSpPr>
          <p:cNvPr id="2" name="TextBox 1"/>
          <p:cNvSpPr txBox="1"/>
          <p:nvPr/>
        </p:nvSpPr>
        <p:spPr>
          <a:xfrm>
            <a:off x="288742" y="1844273"/>
            <a:ext cx="1184696" cy="2031325"/>
          </a:xfrm>
          <a:prstGeom prst="rect">
            <a:avLst/>
          </a:prstGeom>
          <a:noFill/>
        </p:spPr>
        <p:txBody>
          <a:bodyPr wrap="square" rtlCol="0">
            <a:spAutoFit/>
          </a:bodyPr>
          <a:lstStyle/>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Learning goals</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Diagnostic and gap analysis</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Instructional design</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Technical design</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Community engagement</a:t>
            </a:r>
          </a:p>
          <a:p>
            <a:pPr marL="285750" indent="-285750" defTabSz="914400" eaLnBrk="0" fontAlgn="base" hangingPunct="0">
              <a:spcBef>
                <a:spcPct val="0"/>
              </a:spcBef>
              <a:spcAft>
                <a:spcPct val="0"/>
              </a:spcAft>
              <a:buFont typeface="Arial" pitchFamily="34" charset="0"/>
              <a:buChar char="•"/>
            </a:pPr>
            <a:endParaRPr lang="en-US" sz="1050" dirty="0">
              <a:solidFill>
                <a:srgbClr val="3C3737"/>
              </a:solidFill>
            </a:endParaRPr>
          </a:p>
        </p:txBody>
      </p:sp>
      <p:sp>
        <p:nvSpPr>
          <p:cNvPr id="21" name="TextBox 20"/>
          <p:cNvSpPr txBox="1"/>
          <p:nvPr/>
        </p:nvSpPr>
        <p:spPr>
          <a:xfrm>
            <a:off x="1338289" y="1844273"/>
            <a:ext cx="1233609" cy="1061829"/>
          </a:xfrm>
          <a:prstGeom prst="rect">
            <a:avLst/>
          </a:prstGeom>
          <a:noFill/>
        </p:spPr>
        <p:txBody>
          <a:bodyPr wrap="square" rtlCol="0">
            <a:spAutoFit/>
          </a:bodyPr>
          <a:lstStyle/>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Broadband</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Power</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Networking equipment</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Facilities</a:t>
            </a:r>
          </a:p>
          <a:p>
            <a:pPr marL="285750" indent="-285750" defTabSz="914400" eaLnBrk="0" fontAlgn="base" hangingPunct="0">
              <a:spcBef>
                <a:spcPct val="0"/>
              </a:spcBef>
              <a:spcAft>
                <a:spcPct val="0"/>
              </a:spcAft>
              <a:buFont typeface="Arial" pitchFamily="34" charset="0"/>
              <a:buChar char="•"/>
            </a:pPr>
            <a:endParaRPr lang="en-US" sz="1050" dirty="0">
              <a:solidFill>
                <a:srgbClr val="3C3737"/>
              </a:solidFill>
            </a:endParaRPr>
          </a:p>
        </p:txBody>
      </p:sp>
      <p:sp>
        <p:nvSpPr>
          <p:cNvPr id="22" name="TextBox 21"/>
          <p:cNvSpPr txBox="1"/>
          <p:nvPr/>
        </p:nvSpPr>
        <p:spPr>
          <a:xfrm>
            <a:off x="2387838" y="1844273"/>
            <a:ext cx="1316702" cy="1061829"/>
          </a:xfrm>
          <a:prstGeom prst="rect">
            <a:avLst/>
          </a:prstGeom>
          <a:noFill/>
        </p:spPr>
        <p:txBody>
          <a:bodyPr wrap="square" rtlCol="0">
            <a:spAutoFit/>
          </a:bodyPr>
          <a:lstStyle/>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Computers</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Tablets</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Non-education software</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Accessories</a:t>
            </a:r>
          </a:p>
          <a:p>
            <a:pPr marL="285750" indent="-285750" defTabSz="914400" eaLnBrk="0" fontAlgn="base" hangingPunct="0">
              <a:spcBef>
                <a:spcPct val="0"/>
              </a:spcBef>
              <a:spcAft>
                <a:spcPct val="0"/>
              </a:spcAft>
              <a:buFont typeface="Arial" pitchFamily="34" charset="0"/>
              <a:buChar char="•"/>
            </a:pPr>
            <a:endParaRPr lang="en-US" sz="1050" dirty="0">
              <a:solidFill>
                <a:srgbClr val="3C3737"/>
              </a:solidFill>
            </a:endParaRPr>
          </a:p>
        </p:txBody>
      </p:sp>
      <p:sp>
        <p:nvSpPr>
          <p:cNvPr id="23" name="TextBox 22"/>
          <p:cNvSpPr txBox="1"/>
          <p:nvPr/>
        </p:nvSpPr>
        <p:spPr>
          <a:xfrm>
            <a:off x="3575377" y="1844273"/>
            <a:ext cx="1233609" cy="1546577"/>
          </a:xfrm>
          <a:prstGeom prst="rect">
            <a:avLst/>
          </a:prstGeom>
          <a:noFill/>
        </p:spPr>
        <p:txBody>
          <a:bodyPr wrap="square" rtlCol="0">
            <a:spAutoFit/>
          </a:bodyPr>
          <a:lstStyle/>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Instructional materials</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Analytics software</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Integration with other school data systems</a:t>
            </a:r>
          </a:p>
          <a:p>
            <a:pPr marL="285750" indent="-285750" defTabSz="914400" eaLnBrk="0" fontAlgn="base" hangingPunct="0">
              <a:spcBef>
                <a:spcPct val="0"/>
              </a:spcBef>
              <a:spcAft>
                <a:spcPct val="0"/>
              </a:spcAft>
              <a:buFont typeface="Arial" pitchFamily="34" charset="0"/>
              <a:buChar char="•"/>
            </a:pPr>
            <a:endParaRPr lang="en-US" sz="1050" dirty="0">
              <a:solidFill>
                <a:srgbClr val="3C3737"/>
              </a:solidFill>
            </a:endParaRPr>
          </a:p>
        </p:txBody>
      </p:sp>
      <p:sp>
        <p:nvSpPr>
          <p:cNvPr id="24" name="TextBox 23"/>
          <p:cNvSpPr txBox="1"/>
          <p:nvPr/>
        </p:nvSpPr>
        <p:spPr>
          <a:xfrm>
            <a:off x="4735629" y="1844273"/>
            <a:ext cx="1295400" cy="1061829"/>
          </a:xfrm>
          <a:prstGeom prst="rect">
            <a:avLst/>
          </a:prstGeom>
          <a:noFill/>
        </p:spPr>
        <p:txBody>
          <a:bodyPr wrap="square" rtlCol="0">
            <a:spAutoFit/>
          </a:bodyPr>
          <a:lstStyle/>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Teachers</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Leaders</a:t>
            </a:r>
          </a:p>
          <a:p>
            <a:pPr marL="114300" indent="-112713" defTabSz="914400" eaLnBrk="0" fontAlgn="base" hangingPunct="0">
              <a:spcBef>
                <a:spcPct val="0"/>
              </a:spcBef>
              <a:spcAft>
                <a:spcPct val="0"/>
              </a:spcAft>
              <a:buFont typeface="Arial" pitchFamily="34" charset="0"/>
              <a:buChar char="•"/>
            </a:pPr>
            <a:r>
              <a:rPr lang="en-US" sz="1050" dirty="0">
                <a:solidFill>
                  <a:srgbClr val="3C3737"/>
                </a:solidFill>
              </a:rPr>
              <a:t>S</a:t>
            </a:r>
            <a:r>
              <a:rPr lang="en-US" sz="1050" dirty="0" smtClean="0">
                <a:solidFill>
                  <a:srgbClr val="3C3737"/>
                </a:solidFill>
              </a:rPr>
              <a:t>upport staff</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New kinds of staff and skills</a:t>
            </a:r>
          </a:p>
          <a:p>
            <a:pPr marL="285750" indent="-285750" defTabSz="914400" eaLnBrk="0" fontAlgn="base" hangingPunct="0">
              <a:spcBef>
                <a:spcPct val="0"/>
              </a:spcBef>
              <a:spcAft>
                <a:spcPct val="0"/>
              </a:spcAft>
              <a:buFont typeface="Arial" pitchFamily="34" charset="0"/>
              <a:buChar char="•"/>
            </a:pPr>
            <a:endParaRPr lang="en-US" sz="1050" dirty="0">
              <a:solidFill>
                <a:srgbClr val="3C3737"/>
              </a:solidFill>
            </a:endParaRPr>
          </a:p>
        </p:txBody>
      </p:sp>
      <p:sp>
        <p:nvSpPr>
          <p:cNvPr id="25" name="TextBox 24"/>
          <p:cNvSpPr txBox="1"/>
          <p:nvPr/>
        </p:nvSpPr>
        <p:spPr>
          <a:xfrm>
            <a:off x="5893038" y="1844273"/>
            <a:ext cx="1447562" cy="900246"/>
          </a:xfrm>
          <a:prstGeom prst="rect">
            <a:avLst/>
          </a:prstGeom>
          <a:noFill/>
        </p:spPr>
        <p:txBody>
          <a:bodyPr wrap="square" rtlCol="0">
            <a:spAutoFit/>
          </a:bodyPr>
          <a:lstStyle/>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Initial set-up and launch</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Ongoing support</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Communications</a:t>
            </a:r>
          </a:p>
          <a:p>
            <a:pPr marL="285750" indent="-285750" defTabSz="914400" eaLnBrk="0" fontAlgn="base" hangingPunct="0">
              <a:spcBef>
                <a:spcPct val="0"/>
              </a:spcBef>
              <a:spcAft>
                <a:spcPct val="0"/>
              </a:spcAft>
              <a:buFont typeface="Arial" pitchFamily="34" charset="0"/>
              <a:buChar char="•"/>
            </a:pPr>
            <a:endParaRPr lang="en-US" sz="1050" dirty="0">
              <a:solidFill>
                <a:srgbClr val="3C3737"/>
              </a:solidFill>
            </a:endParaRPr>
          </a:p>
        </p:txBody>
      </p:sp>
      <p:sp>
        <p:nvSpPr>
          <p:cNvPr id="26" name="TextBox 25"/>
          <p:cNvSpPr txBox="1"/>
          <p:nvPr/>
        </p:nvSpPr>
        <p:spPr>
          <a:xfrm>
            <a:off x="7340838" y="1844273"/>
            <a:ext cx="1397238" cy="1223412"/>
          </a:xfrm>
          <a:prstGeom prst="rect">
            <a:avLst/>
          </a:prstGeom>
          <a:noFill/>
        </p:spPr>
        <p:txBody>
          <a:bodyPr wrap="square" rtlCol="0">
            <a:spAutoFit/>
          </a:bodyPr>
          <a:lstStyle/>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Analysis of impact</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Implementation lessons</a:t>
            </a:r>
          </a:p>
          <a:p>
            <a:pPr marL="114300" indent="-112713" defTabSz="914400" eaLnBrk="0" fontAlgn="base" hangingPunct="0">
              <a:spcBef>
                <a:spcPct val="0"/>
              </a:spcBef>
              <a:spcAft>
                <a:spcPct val="0"/>
              </a:spcAft>
              <a:buFont typeface="Arial" pitchFamily="34" charset="0"/>
              <a:buChar char="•"/>
            </a:pPr>
            <a:r>
              <a:rPr lang="en-US" sz="1050" dirty="0" smtClean="0">
                <a:solidFill>
                  <a:srgbClr val="3C3737"/>
                </a:solidFill>
              </a:rPr>
              <a:t>Promising practices</a:t>
            </a:r>
          </a:p>
          <a:p>
            <a:pPr marL="285750" indent="-285750" defTabSz="914400" eaLnBrk="0" fontAlgn="base" hangingPunct="0">
              <a:spcBef>
                <a:spcPct val="0"/>
              </a:spcBef>
              <a:spcAft>
                <a:spcPct val="0"/>
              </a:spcAft>
              <a:buFont typeface="Arial" pitchFamily="34" charset="0"/>
              <a:buChar char="•"/>
            </a:pPr>
            <a:endParaRPr lang="en-US" sz="1050" dirty="0">
              <a:solidFill>
                <a:srgbClr val="3C3737"/>
              </a:solidFill>
            </a:endParaRPr>
          </a:p>
        </p:txBody>
      </p:sp>
    </p:spTree>
    <p:extLst>
      <p:ext uri="{BB962C8B-B14F-4D97-AF65-F5344CB8AC3E}">
        <p14:creationId xmlns:p14="http://schemas.microsoft.com/office/powerpoint/2010/main" val="1830356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93" y="-3456"/>
            <a:ext cx="9156986" cy="6870787"/>
          </a:xfrm>
          <a:prstGeom prst="rect">
            <a:avLst/>
          </a:prstGeom>
        </p:spPr>
      </p:pic>
      <p:sp>
        <p:nvSpPr>
          <p:cNvPr id="6" name="Subtitle 2"/>
          <p:cNvSpPr txBox="1">
            <a:spLocks/>
          </p:cNvSpPr>
          <p:nvPr/>
        </p:nvSpPr>
        <p:spPr>
          <a:xfrm>
            <a:off x="6494" y="755779"/>
            <a:ext cx="9143999" cy="1186543"/>
          </a:xfrm>
          <a:prstGeom prst="rect">
            <a:avLst/>
          </a:prstGeom>
        </p:spPr>
        <p:txBody>
          <a:bodyP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smtClean="0">
                <a:solidFill>
                  <a:schemeClr val="bg1"/>
                </a:solidFill>
                <a:latin typeface="Helvetica" panose="020B0604020202020204" pitchFamily="34" charset="0"/>
                <a:cs typeface="Helvetica" panose="020B0604020202020204" pitchFamily="34" charset="0"/>
              </a:rPr>
              <a:t>What’s Next?</a:t>
            </a:r>
            <a:endParaRPr lang="en-US" sz="3200" b="1" dirty="0">
              <a:solidFill>
                <a:schemeClr val="bg1"/>
              </a:solidFill>
              <a:latin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4"/>
          <a:stretch>
            <a:fillRect/>
          </a:stretch>
        </p:blipFill>
        <p:spPr>
          <a:xfrm>
            <a:off x="654980" y="2651093"/>
            <a:ext cx="7834039" cy="3944454"/>
          </a:xfrm>
          <a:prstGeom prst="rect">
            <a:avLst/>
          </a:prstGeom>
        </p:spPr>
      </p:pic>
      <p:sp>
        <p:nvSpPr>
          <p:cNvPr id="5" name="TextBox 4"/>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20</a:t>
            </a:r>
            <a:endParaRPr lang="en-US" sz="1400" dirty="0">
              <a:solidFill>
                <a:schemeClr val="bg1"/>
              </a:solidFill>
            </a:endParaRPr>
          </a:p>
        </p:txBody>
      </p:sp>
    </p:spTree>
    <p:extLst>
      <p:ext uri="{BB962C8B-B14F-4D97-AF65-F5344CB8AC3E}">
        <p14:creationId xmlns:p14="http://schemas.microsoft.com/office/powerpoint/2010/main" val="3011786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219200"/>
            <a:chOff x="457200" y="304800"/>
            <a:chExt cx="9067800" cy="12192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810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The Central Ohio Compact</a:t>
              </a:r>
              <a:r>
                <a:rPr lang="en-US" sz="4800" dirty="0" smtClean="0">
                  <a:solidFill>
                    <a:prstClr val="black"/>
                  </a:solidFill>
                </a:rPr>
                <a:t/>
              </a:r>
              <a:br>
                <a:rPr lang="en-US" sz="4800" dirty="0" smtClean="0">
                  <a:solidFill>
                    <a:prstClr val="black"/>
                  </a:solidFill>
                </a:rPr>
              </a:br>
              <a:r>
                <a:rPr lang="en-US" sz="2000" i="1" dirty="0" smtClean="0">
                  <a:solidFill>
                    <a:prstClr val="black"/>
                  </a:solidFill>
                </a:rPr>
                <a:t>A System-wide Cooperative Regional Strategy</a:t>
              </a:r>
              <a:endParaRPr lang="en-US" sz="2000" i="1" dirty="0">
                <a:solidFill>
                  <a:prstClr val="black"/>
                </a:solidFill>
              </a:endParaRPr>
            </a:p>
            <a:p>
              <a:pPr algn="l"/>
              <a:endParaRPr lang="en-US" sz="4800" i="1" dirty="0">
                <a:solidFill>
                  <a:prstClr val="black"/>
                </a:solidFill>
              </a:endParaRPr>
            </a:p>
          </p:txBody>
        </p:sp>
      </p:grpSp>
      <p:sp>
        <p:nvSpPr>
          <p:cNvPr id="4" name="Rectangle 3"/>
          <p:cNvSpPr/>
          <p:nvPr/>
        </p:nvSpPr>
        <p:spPr>
          <a:xfrm>
            <a:off x="381000" y="2095709"/>
            <a:ext cx="8464550" cy="3247043"/>
          </a:xfrm>
          <a:prstGeom prst="rect">
            <a:avLst/>
          </a:prstGeom>
        </p:spPr>
        <p:txBody>
          <a:bodyPr wrap="square">
            <a:spAutoFit/>
          </a:bodyPr>
          <a:lstStyle/>
          <a:p>
            <a:pPr>
              <a:spcAft>
                <a:spcPts val="1800"/>
              </a:spcAft>
            </a:pPr>
            <a:r>
              <a:rPr lang="en-US" sz="1600" b="1" u="sng" dirty="0" smtClean="0">
                <a:solidFill>
                  <a:prstClr val="black"/>
                </a:solidFill>
                <a:latin typeface="Helvetica" panose="020B0604020202020204" pitchFamily="34" charset="0"/>
                <a:cs typeface="Helvetica" panose="020B0604020202020204" pitchFamily="34" charset="0"/>
              </a:rPr>
              <a:t>Dual </a:t>
            </a:r>
            <a:r>
              <a:rPr lang="en-US" sz="1600" b="1" u="sng" dirty="0">
                <a:solidFill>
                  <a:prstClr val="black"/>
                </a:solidFill>
                <a:latin typeface="Helvetica" panose="020B0604020202020204" pitchFamily="34" charset="0"/>
                <a:cs typeface="Helvetica" panose="020B0604020202020204" pitchFamily="34" charset="0"/>
              </a:rPr>
              <a:t>Enrollment (Straight A Funds &amp; AEP Credits Count):</a:t>
            </a:r>
          </a:p>
          <a:p>
            <a:pPr marL="742950" lvl="1" indent="-285750">
              <a:spcAft>
                <a:spcPts val="1800"/>
              </a:spcAft>
              <a:buClr>
                <a:srgbClr val="005E92"/>
              </a:buClr>
              <a:buFont typeface="Wingdings" panose="05000000000000000000" pitchFamily="2" charset="2"/>
              <a:buChar char="§"/>
            </a:pPr>
            <a:r>
              <a:rPr lang="en-US" sz="1600" dirty="0">
                <a:solidFill>
                  <a:prstClr val="black"/>
                </a:solidFill>
                <a:latin typeface="Helvetica" panose="020B0604020202020204" pitchFamily="34" charset="0"/>
                <a:cs typeface="Helvetica" panose="020B0604020202020204" pitchFamily="34" charset="0"/>
              </a:rPr>
              <a:t>With early support of </a:t>
            </a:r>
            <a:r>
              <a:rPr lang="en-US" sz="1600" b="1" dirty="0">
                <a:solidFill>
                  <a:prstClr val="black"/>
                </a:solidFill>
                <a:latin typeface="Helvetica" panose="020B0604020202020204" pitchFamily="34" charset="0"/>
                <a:cs typeface="Helvetica" panose="020B0604020202020204" pitchFamily="34" charset="0"/>
              </a:rPr>
              <a:t>JPMorgan Chase</a:t>
            </a:r>
            <a:r>
              <a:rPr lang="en-US" sz="1600" dirty="0">
                <a:solidFill>
                  <a:prstClr val="black"/>
                </a:solidFill>
                <a:latin typeface="Helvetica" panose="020B0604020202020204" pitchFamily="34" charset="0"/>
                <a:cs typeface="Helvetica" panose="020B0604020202020204" pitchFamily="34" charset="0"/>
              </a:rPr>
              <a:t>, the </a:t>
            </a:r>
            <a:r>
              <a:rPr lang="en-US" sz="1600" i="1" dirty="0">
                <a:solidFill>
                  <a:prstClr val="black"/>
                </a:solidFill>
                <a:latin typeface="Helvetica" panose="020B0604020202020204" pitchFamily="34" charset="0"/>
                <a:cs typeface="Helvetica" panose="020B0604020202020204" pitchFamily="34" charset="0"/>
              </a:rPr>
              <a:t>Compact</a:t>
            </a:r>
            <a:r>
              <a:rPr lang="en-US" sz="1600" dirty="0">
                <a:solidFill>
                  <a:prstClr val="black"/>
                </a:solidFill>
                <a:latin typeface="Helvetica" panose="020B0604020202020204" pitchFamily="34" charset="0"/>
                <a:cs typeface="Helvetica" panose="020B0604020202020204" pitchFamily="34" charset="0"/>
              </a:rPr>
              <a:t> joined the </a:t>
            </a:r>
            <a:r>
              <a:rPr lang="en-US" sz="1600" i="1" dirty="0">
                <a:solidFill>
                  <a:prstClr val="black"/>
                </a:solidFill>
                <a:latin typeface="Helvetica" panose="020B0604020202020204" pitchFamily="34" charset="0"/>
                <a:cs typeface="Helvetica" panose="020B0604020202020204" pitchFamily="34" charset="0"/>
              </a:rPr>
              <a:t>Pathways to Prosperity Network</a:t>
            </a:r>
            <a:r>
              <a:rPr lang="en-US" sz="1600" dirty="0">
                <a:solidFill>
                  <a:prstClr val="black"/>
                </a:solidFill>
                <a:latin typeface="Helvetica" panose="020B0604020202020204" pitchFamily="34" charset="0"/>
                <a:cs typeface="Helvetica" panose="020B0604020202020204" pitchFamily="34" charset="0"/>
              </a:rPr>
              <a:t>, which has resulted in additional partnerships to support the innovative dual enrollment programs funded by the</a:t>
            </a:r>
            <a:r>
              <a:rPr lang="en-US" sz="1600" b="1" dirty="0">
                <a:solidFill>
                  <a:prstClr val="black"/>
                </a:solidFill>
                <a:latin typeface="Helvetica" panose="020B0604020202020204" pitchFamily="34" charset="0"/>
                <a:cs typeface="Helvetica" panose="020B0604020202020204" pitchFamily="34" charset="0"/>
              </a:rPr>
              <a:t> Straight A Grants </a:t>
            </a:r>
            <a:r>
              <a:rPr lang="en-US" sz="1600" dirty="0">
                <a:solidFill>
                  <a:prstClr val="black"/>
                </a:solidFill>
                <a:latin typeface="Helvetica" panose="020B0604020202020204" pitchFamily="34" charset="0"/>
                <a:cs typeface="Helvetica" panose="020B0604020202020204" pitchFamily="34" charset="0"/>
              </a:rPr>
              <a:t>and </a:t>
            </a:r>
            <a:r>
              <a:rPr lang="en-US" sz="1600" b="1" dirty="0">
                <a:solidFill>
                  <a:prstClr val="black"/>
                </a:solidFill>
                <a:latin typeface="Helvetica" panose="020B0604020202020204" pitchFamily="34" charset="0"/>
                <a:cs typeface="Helvetica" panose="020B0604020202020204" pitchFamily="34" charset="0"/>
              </a:rPr>
              <a:t>AEP</a:t>
            </a:r>
            <a:r>
              <a:rPr lang="en-US" sz="1600" dirty="0">
                <a:solidFill>
                  <a:prstClr val="black"/>
                </a:solidFill>
                <a:latin typeface="Helvetica" panose="020B0604020202020204" pitchFamily="34" charset="0"/>
                <a:cs typeface="Helvetica" panose="020B0604020202020204" pitchFamily="34" charset="0"/>
              </a:rPr>
              <a:t>.</a:t>
            </a:r>
          </a:p>
          <a:p>
            <a:pPr>
              <a:spcAft>
                <a:spcPts val="1800"/>
              </a:spcAft>
            </a:pPr>
            <a:r>
              <a:rPr lang="en-US" sz="1600" b="1" i="1" u="sng" dirty="0" smtClean="0">
                <a:latin typeface="Helvetica" panose="020B0604020202020204" pitchFamily="34" charset="0"/>
                <a:cs typeface="Helvetica" panose="020B0604020202020204" pitchFamily="34" charset="0"/>
              </a:rPr>
              <a:t>FastPath</a:t>
            </a:r>
            <a:r>
              <a:rPr lang="en-US" sz="1600" b="1" u="sng" dirty="0" smtClean="0">
                <a:latin typeface="Helvetica" panose="020B0604020202020204" pitchFamily="34" charset="0"/>
                <a:cs typeface="Helvetica" panose="020B0604020202020204" pitchFamily="34" charset="0"/>
              </a:rPr>
              <a:t> Program:</a:t>
            </a:r>
            <a:endParaRPr lang="en-US" sz="1600" u="sng" dirty="0">
              <a:latin typeface="Helvetica" panose="020B0604020202020204" pitchFamily="34" charset="0"/>
              <a:cs typeface="Helvetica" panose="020B0604020202020204" pitchFamily="34" charset="0"/>
            </a:endParaRPr>
          </a:p>
          <a:p>
            <a:pPr marL="742950" lvl="1" indent="-285750">
              <a:spcAft>
                <a:spcPts val="1800"/>
              </a:spcAft>
              <a:buClr>
                <a:srgbClr val="005E92"/>
              </a:buClr>
              <a:buFont typeface="Wingdings" panose="05000000000000000000" pitchFamily="2" charset="2"/>
              <a:buChar char="§"/>
            </a:pPr>
            <a:r>
              <a:rPr lang="en-US" sz="1600" dirty="0" smtClean="0">
                <a:latin typeface="Helvetica" panose="020B0604020202020204" pitchFamily="34" charset="0"/>
                <a:cs typeface="Helvetica" panose="020B0604020202020204" pitchFamily="34" charset="0"/>
              </a:rPr>
              <a:t>Implementation of </a:t>
            </a:r>
            <a:r>
              <a:rPr lang="en-US" sz="1600" i="1" dirty="0" smtClean="0">
                <a:latin typeface="Helvetica" panose="020B0604020202020204" pitchFamily="34" charset="0"/>
                <a:cs typeface="Helvetica" panose="020B0604020202020204" pitchFamily="34" charset="0"/>
              </a:rPr>
              <a:t>FastPath</a:t>
            </a:r>
            <a:r>
              <a:rPr lang="en-US" sz="1600" dirty="0" smtClean="0">
                <a:latin typeface="Helvetica" panose="020B0604020202020204" pitchFamily="34" charset="0"/>
                <a:cs typeface="Helvetica" panose="020B0604020202020204" pitchFamily="34" charset="0"/>
              </a:rPr>
              <a:t> in partnership with the </a:t>
            </a:r>
            <a:r>
              <a:rPr lang="en-US" sz="1600" b="1" dirty="0" smtClean="0">
                <a:latin typeface="Helvetica" panose="020B0604020202020204" pitchFamily="34" charset="0"/>
                <a:cs typeface="Helvetica" panose="020B0604020202020204" pitchFamily="34" charset="0"/>
              </a:rPr>
              <a:t>City of Columbus </a:t>
            </a:r>
            <a:r>
              <a:rPr lang="en-US" sz="1600" dirty="0" smtClean="0">
                <a:latin typeface="Helvetica" panose="020B0604020202020204" pitchFamily="34" charset="0"/>
                <a:cs typeface="Helvetica" panose="020B0604020202020204" pitchFamily="34" charset="0"/>
              </a:rPr>
              <a:t>and </a:t>
            </a:r>
            <a:r>
              <a:rPr lang="en-US" sz="1600" b="1" dirty="0" smtClean="0">
                <a:latin typeface="Helvetica" panose="020B0604020202020204" pitchFamily="34" charset="0"/>
                <a:cs typeface="Helvetica" panose="020B0604020202020204" pitchFamily="34" charset="0"/>
              </a:rPr>
              <a:t>Nationwide Children’s Hospital </a:t>
            </a:r>
            <a:r>
              <a:rPr lang="en-US" sz="1600" dirty="0" smtClean="0">
                <a:latin typeface="Helvetica" panose="020B0604020202020204" pitchFamily="34" charset="0"/>
                <a:cs typeface="Helvetica" panose="020B0604020202020204" pitchFamily="34" charset="0"/>
              </a:rPr>
              <a:t>will cultivate the network of community organizations designed to equip the underprepared, out-of-school adults and connect them with the college, employability skills training to secure jobs and get them back on the path of educational progress working towards independence.</a:t>
            </a:r>
            <a:endParaRPr lang="en-US" sz="1600" dirty="0">
              <a:latin typeface="Helvetica" panose="020B0604020202020204" pitchFamily="34" charset="0"/>
              <a:cs typeface="Helvetica" panose="020B0604020202020204" pitchFamily="34" charset="0"/>
            </a:endParaRPr>
          </a:p>
        </p:txBody>
      </p:sp>
      <p:sp>
        <p:nvSpPr>
          <p:cNvPr id="7" name="TextBox 6"/>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21</a:t>
            </a:r>
            <a:endParaRPr lang="en-US" sz="1400" dirty="0">
              <a:solidFill>
                <a:schemeClr val="bg1"/>
              </a:solidFill>
            </a:endParaRPr>
          </a:p>
        </p:txBody>
      </p:sp>
    </p:spTree>
    <p:extLst>
      <p:ext uri="{BB962C8B-B14F-4D97-AF65-F5344CB8AC3E}">
        <p14:creationId xmlns:p14="http://schemas.microsoft.com/office/powerpoint/2010/main" val="2767207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219200"/>
            <a:chOff x="457200" y="304800"/>
            <a:chExt cx="9067800" cy="12192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810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The Central Ohio Compact</a:t>
              </a:r>
              <a:r>
                <a:rPr lang="en-US" sz="4800" dirty="0" smtClean="0">
                  <a:solidFill>
                    <a:prstClr val="black"/>
                  </a:solidFill>
                </a:rPr>
                <a:t/>
              </a:r>
              <a:br>
                <a:rPr lang="en-US" sz="4800" dirty="0" smtClean="0">
                  <a:solidFill>
                    <a:prstClr val="black"/>
                  </a:solidFill>
                </a:rPr>
              </a:br>
              <a:r>
                <a:rPr lang="en-US" sz="2000" i="1" dirty="0" smtClean="0">
                  <a:solidFill>
                    <a:prstClr val="black"/>
                  </a:solidFill>
                </a:rPr>
                <a:t>A </a:t>
              </a:r>
              <a:r>
                <a:rPr lang="en-US" sz="2000" i="1" dirty="0">
                  <a:solidFill>
                    <a:prstClr val="black"/>
                  </a:solidFill>
                </a:rPr>
                <a:t>Regional Strategy for College Completion and Career Success</a:t>
              </a:r>
            </a:p>
            <a:p>
              <a:pPr algn="l"/>
              <a:endParaRPr lang="en-US" sz="4800" i="1" dirty="0">
                <a:solidFill>
                  <a:prstClr val="black"/>
                </a:solidFill>
              </a:endParaRPr>
            </a:p>
          </p:txBody>
        </p:sp>
      </p:grpSp>
      <p:sp>
        <p:nvSpPr>
          <p:cNvPr id="12" name="Content Placeholder 7"/>
          <p:cNvSpPr txBox="1">
            <a:spLocks/>
          </p:cNvSpPr>
          <p:nvPr/>
        </p:nvSpPr>
        <p:spPr>
          <a:xfrm>
            <a:off x="353457" y="1488232"/>
            <a:ext cx="8464551" cy="4744618"/>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Aft>
                <a:spcPts val="1200"/>
              </a:spcAft>
              <a:buNone/>
            </a:pPr>
            <a:r>
              <a:rPr lang="en-US" b="1" dirty="0" smtClean="0">
                <a:solidFill>
                  <a:srgbClr val="005E92"/>
                </a:solidFill>
                <a:latin typeface="Garamond" panose="02020404030301010803" pitchFamily="18" charset="0"/>
                <a:cs typeface="Helvetica" panose="020B0604020202020204" pitchFamily="34" charset="0"/>
              </a:rPr>
              <a:t>Strategic Principles:  The Framework for Action</a:t>
            </a:r>
          </a:p>
          <a:p>
            <a:pPr>
              <a:lnSpc>
                <a:spcPct val="130000"/>
              </a:lnSpc>
              <a:spcBef>
                <a:spcPts val="0"/>
              </a:spcBef>
              <a:spcAft>
                <a:spcPts val="1800"/>
              </a:spcAft>
              <a:buFont typeface="+mj-lt"/>
              <a:buAutoNum type="arabicPeriod"/>
            </a:pPr>
            <a:r>
              <a:rPr lang="en-US" sz="1400" b="1" dirty="0" smtClean="0">
                <a:latin typeface="Helvetica" panose="020B0604020202020204" pitchFamily="34" charset="0"/>
                <a:cs typeface="Helvetica" panose="020B0604020202020204" pitchFamily="34" charset="0"/>
              </a:rPr>
              <a:t>Aspiration and Access:  </a:t>
            </a:r>
            <a:r>
              <a:rPr lang="en-US" sz="1400" dirty="0" smtClean="0">
                <a:latin typeface="Helvetica" panose="020B0604020202020204" pitchFamily="34" charset="0"/>
                <a:cs typeface="Helvetica" panose="020B0604020202020204" pitchFamily="34" charset="0"/>
              </a:rPr>
              <a:t>Offer well-designed services and support to raise students’ college and career aspirations, readiness and success, such as school counseling, career exploration and parent education.</a:t>
            </a:r>
            <a:endParaRPr lang="en-US" sz="1400" b="1" dirty="0" smtClean="0">
              <a:latin typeface="Helvetica" panose="020B0604020202020204" pitchFamily="34" charset="0"/>
              <a:cs typeface="Helvetica" panose="020B0604020202020204" pitchFamily="34" charset="0"/>
            </a:endParaRPr>
          </a:p>
          <a:p>
            <a:pPr>
              <a:lnSpc>
                <a:spcPct val="130000"/>
              </a:lnSpc>
              <a:spcBef>
                <a:spcPts val="0"/>
              </a:spcBef>
              <a:spcAft>
                <a:spcPts val="1800"/>
              </a:spcAft>
              <a:buFont typeface="+mj-lt"/>
              <a:buAutoNum type="arabicPeriod"/>
            </a:pPr>
            <a:r>
              <a:rPr lang="en-US" sz="1400" b="1" dirty="0" smtClean="0">
                <a:latin typeface="Helvetica" panose="020B0604020202020204" pitchFamily="34" charset="0"/>
                <a:cs typeface="Helvetica" panose="020B0604020202020204" pitchFamily="34" charset="0"/>
              </a:rPr>
              <a:t>Alignment and Academic Preparation:  </a:t>
            </a:r>
            <a:r>
              <a:rPr lang="en-US" sz="1400" dirty="0" smtClean="0">
                <a:latin typeface="Helvetica" panose="020B0604020202020204" pitchFamily="34" charset="0"/>
                <a:cs typeface="Helvetica" panose="020B0604020202020204" pitchFamily="34" charset="0"/>
              </a:rPr>
              <a:t>Improve curricular alignment, provide more opportunities to accelerate learning, and eliminate post-secondary remediation to guarantee pathways to postsecondary degrees and certifications.</a:t>
            </a:r>
            <a:endParaRPr lang="en-US" sz="1400" b="1" dirty="0" smtClean="0">
              <a:latin typeface="Helvetica" panose="020B0604020202020204" pitchFamily="34" charset="0"/>
              <a:cs typeface="Helvetica" panose="020B0604020202020204" pitchFamily="34" charset="0"/>
            </a:endParaRPr>
          </a:p>
          <a:p>
            <a:pPr>
              <a:lnSpc>
                <a:spcPct val="130000"/>
              </a:lnSpc>
              <a:spcBef>
                <a:spcPts val="0"/>
              </a:spcBef>
              <a:spcAft>
                <a:spcPts val="1800"/>
              </a:spcAft>
              <a:buFont typeface="+mj-lt"/>
              <a:buAutoNum type="arabicPeriod"/>
            </a:pPr>
            <a:r>
              <a:rPr lang="en-US" sz="1400" b="1" dirty="0" smtClean="0">
                <a:latin typeface="Helvetica" panose="020B0604020202020204" pitchFamily="34" charset="0"/>
                <a:cs typeface="Helvetica" panose="020B0604020202020204" pitchFamily="34" charset="0"/>
              </a:rPr>
              <a:t>Alternative Pathways for Adult Learners:  </a:t>
            </a:r>
            <a:r>
              <a:rPr lang="en-US" sz="1400" dirty="0" smtClean="0">
                <a:latin typeface="Helvetica" panose="020B0604020202020204" pitchFamily="34" charset="0"/>
                <a:cs typeface="Helvetica" panose="020B0604020202020204" pitchFamily="34" charset="0"/>
              </a:rPr>
              <a:t>Develop innovative programs to remove obstacles facing adults and veterans who need more postsecondary credentials to transition to new careers and succeed in the economy.</a:t>
            </a:r>
            <a:endParaRPr lang="en-US" sz="1400" b="1" dirty="0" smtClean="0">
              <a:latin typeface="Helvetica" panose="020B0604020202020204" pitchFamily="34" charset="0"/>
              <a:cs typeface="Helvetica" panose="020B0604020202020204" pitchFamily="34" charset="0"/>
            </a:endParaRPr>
          </a:p>
          <a:p>
            <a:pPr>
              <a:lnSpc>
                <a:spcPct val="130000"/>
              </a:lnSpc>
              <a:spcBef>
                <a:spcPts val="0"/>
              </a:spcBef>
              <a:spcAft>
                <a:spcPts val="1800"/>
              </a:spcAft>
              <a:buFont typeface="+mj-lt"/>
              <a:buAutoNum type="arabicPeriod"/>
            </a:pPr>
            <a:r>
              <a:rPr lang="en-US" sz="1400" b="1" dirty="0" smtClean="0">
                <a:latin typeface="Helvetica" panose="020B0604020202020204" pitchFamily="34" charset="0"/>
                <a:cs typeface="Helvetica" panose="020B0604020202020204" pitchFamily="34" charset="0"/>
              </a:rPr>
              <a:t>Affordability:</a:t>
            </a:r>
            <a:r>
              <a:rPr lang="en-US" sz="1400" dirty="0" smtClean="0">
                <a:latin typeface="Helvetica" panose="020B0604020202020204" pitchFamily="34" charset="0"/>
                <a:cs typeface="Helvetica" panose="020B0604020202020204" pitchFamily="34" charset="0"/>
              </a:rPr>
              <a:t>  Implement programs and practices that facilitate earlier completion of degree or certification, eliminate redundancy, and promote shared services to make college more affordable for students, families, and communities.</a:t>
            </a:r>
          </a:p>
        </p:txBody>
      </p:sp>
      <p:sp>
        <p:nvSpPr>
          <p:cNvPr id="7" name="TextBox 6"/>
          <p:cNvSpPr txBox="1"/>
          <p:nvPr/>
        </p:nvSpPr>
        <p:spPr>
          <a:xfrm>
            <a:off x="409771" y="6282458"/>
            <a:ext cx="276038" cy="307777"/>
          </a:xfrm>
          <a:prstGeom prst="rect">
            <a:avLst/>
          </a:prstGeom>
          <a:noFill/>
        </p:spPr>
        <p:txBody>
          <a:bodyPr wrap="none" rtlCol="0">
            <a:spAutoFit/>
          </a:bodyPr>
          <a:lstStyle/>
          <a:p>
            <a:r>
              <a:rPr lang="en-US" sz="1400" dirty="0">
                <a:solidFill>
                  <a:schemeClr val="bg1"/>
                </a:solidFill>
              </a:rPr>
              <a:t>4</a:t>
            </a:r>
          </a:p>
        </p:txBody>
      </p:sp>
    </p:spTree>
    <p:extLst>
      <p:ext uri="{BB962C8B-B14F-4D97-AF65-F5344CB8AC3E}">
        <p14:creationId xmlns:p14="http://schemas.microsoft.com/office/powerpoint/2010/main" val="31062756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1575"/>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30" y="2382917"/>
            <a:ext cx="8745150" cy="1714735"/>
          </a:xfrm>
          <a:prstGeom prst="rect">
            <a:avLst/>
          </a:prstGeom>
        </p:spPr>
      </p:pic>
      <p:pic>
        <p:nvPicPr>
          <p:cNvPr id="10" name="Picture 9"/>
          <p:cNvPicPr>
            <a:picLocks noChangeAspect="1"/>
          </p:cNvPicPr>
          <p:nvPr/>
        </p:nvPicPr>
        <p:blipFill>
          <a:blip r:embed="rId4"/>
          <a:stretch>
            <a:fillRect/>
          </a:stretch>
        </p:blipFill>
        <p:spPr>
          <a:xfrm>
            <a:off x="0" y="5044699"/>
            <a:ext cx="9144000" cy="1836451"/>
          </a:xfrm>
          <a:prstGeom prst="rect">
            <a:avLst/>
          </a:prstGeom>
        </p:spPr>
      </p:pic>
      <p:pic>
        <p:nvPicPr>
          <p:cNvPr id="11" name="Picture 10"/>
          <p:cNvPicPr>
            <a:picLocks noChangeAspect="1"/>
          </p:cNvPicPr>
          <p:nvPr/>
        </p:nvPicPr>
        <p:blipFill>
          <a:blip r:embed="rId5"/>
          <a:stretch>
            <a:fillRect/>
          </a:stretch>
        </p:blipFill>
        <p:spPr>
          <a:xfrm>
            <a:off x="-4457" y="0"/>
            <a:ext cx="9251093" cy="1828959"/>
          </a:xfrm>
          <a:prstGeom prst="rect">
            <a:avLst/>
          </a:prstGeom>
        </p:spPr>
      </p:pic>
      <p:sp>
        <p:nvSpPr>
          <p:cNvPr id="6" name="TextBox 5"/>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22</a:t>
            </a:r>
            <a:endParaRPr lang="en-US" sz="1400" dirty="0">
              <a:solidFill>
                <a:schemeClr val="bg1"/>
              </a:solidFill>
            </a:endParaRPr>
          </a:p>
        </p:txBody>
      </p:sp>
    </p:spTree>
    <p:extLst>
      <p:ext uri="{BB962C8B-B14F-4D97-AF65-F5344CB8AC3E}">
        <p14:creationId xmlns:p14="http://schemas.microsoft.com/office/powerpoint/2010/main" val="2367287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219200"/>
            <a:chOff x="457200" y="304800"/>
            <a:chExt cx="9067800" cy="12192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810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The Central Ohio Compact</a:t>
              </a:r>
              <a:r>
                <a:rPr lang="en-US" sz="4800" dirty="0" smtClean="0">
                  <a:solidFill>
                    <a:prstClr val="black"/>
                  </a:solidFill>
                </a:rPr>
                <a:t/>
              </a:r>
              <a:br>
                <a:rPr lang="en-US" sz="4800" dirty="0" smtClean="0">
                  <a:solidFill>
                    <a:prstClr val="black"/>
                  </a:solidFill>
                </a:rPr>
              </a:br>
              <a:r>
                <a:rPr lang="en-US" sz="2000" i="1" dirty="0" smtClean="0">
                  <a:solidFill>
                    <a:prstClr val="black"/>
                  </a:solidFill>
                </a:rPr>
                <a:t>A System-wide Cooperative Regional Strategy</a:t>
              </a:r>
              <a:endParaRPr lang="en-US" sz="2000" i="1" dirty="0">
                <a:solidFill>
                  <a:prstClr val="black"/>
                </a:solidFill>
              </a:endParaRPr>
            </a:p>
            <a:p>
              <a:pPr algn="l"/>
              <a:endParaRPr lang="en-US" sz="4800" i="1" dirty="0">
                <a:solidFill>
                  <a:prstClr val="black"/>
                </a:solidFill>
              </a:endParaRPr>
            </a:p>
          </p:txBody>
        </p:sp>
      </p:grpSp>
      <p:sp>
        <p:nvSpPr>
          <p:cNvPr id="4" name="Rectangle 3"/>
          <p:cNvSpPr/>
          <p:nvPr/>
        </p:nvSpPr>
        <p:spPr>
          <a:xfrm>
            <a:off x="362338" y="1267407"/>
            <a:ext cx="8464550" cy="4970591"/>
          </a:xfrm>
          <a:prstGeom prst="rect">
            <a:avLst/>
          </a:prstGeom>
        </p:spPr>
        <p:txBody>
          <a:bodyPr wrap="square">
            <a:spAutoFit/>
          </a:bodyPr>
          <a:lstStyle/>
          <a:p>
            <a:pPr marL="114300" indent="0">
              <a:buNone/>
            </a:pPr>
            <a:endParaRPr lang="en-US" b="1" dirty="0" smtClean="0">
              <a:latin typeface="Helvetica" panose="020B0604020202020204" pitchFamily="34" charset="0"/>
              <a:cs typeface="Helvetica" panose="020B0604020202020204" pitchFamily="34" charset="0"/>
            </a:endParaRPr>
          </a:p>
          <a:p>
            <a:pPr lvl="0">
              <a:spcAft>
                <a:spcPts val="1800"/>
              </a:spcAft>
            </a:pPr>
            <a:r>
              <a:rPr lang="en-US" sz="1600" dirty="0" smtClean="0">
                <a:latin typeface="Helvetica" panose="020B0604020202020204" pitchFamily="34" charset="0"/>
                <a:cs typeface="Helvetica" panose="020B0604020202020204" pitchFamily="34" charset="0"/>
              </a:rPr>
              <a:t>The </a:t>
            </a:r>
            <a:r>
              <a:rPr lang="en-US" sz="1600" b="1" dirty="0" smtClean="0">
                <a:latin typeface="Helvetica" panose="020B0604020202020204" pitchFamily="34" charset="0"/>
                <a:cs typeface="Helvetica" panose="020B0604020202020204" pitchFamily="34" charset="0"/>
              </a:rPr>
              <a:t>JPMorgan Chase New Skills at Work </a:t>
            </a:r>
            <a:r>
              <a:rPr lang="en-US" sz="1600" dirty="0" smtClean="0">
                <a:latin typeface="Helvetica" panose="020B0604020202020204" pitchFamily="34" charset="0"/>
                <a:cs typeface="Helvetica" panose="020B0604020202020204" pitchFamily="34" charset="0"/>
              </a:rPr>
              <a:t>initiative would provide the regional framework and data collection infrastructure to bring to scale successful replicable models, further engage employers in the identification and development of industry credentials, determine regional metrics, and align throughout the region a measurable approach to responding to labor market needs.</a:t>
            </a:r>
            <a:endParaRPr lang="en-US" sz="1600" dirty="0">
              <a:latin typeface="Helvetica" panose="020B0604020202020204" pitchFamily="34" charset="0"/>
              <a:cs typeface="Helvetica" panose="020B0604020202020204" pitchFamily="34" charset="0"/>
            </a:endParaRPr>
          </a:p>
          <a:p>
            <a:pPr>
              <a:spcAft>
                <a:spcPts val="1800"/>
              </a:spcAft>
            </a:pPr>
            <a:r>
              <a:rPr lang="en-US" sz="1600" b="1" u="sng" dirty="0" smtClean="0">
                <a:latin typeface="Helvetica" panose="020B0604020202020204" pitchFamily="34" charset="0"/>
                <a:cs typeface="Helvetica" panose="020B0604020202020204" pitchFamily="34" charset="0"/>
              </a:rPr>
              <a:t>Deliverables:</a:t>
            </a:r>
            <a:endParaRPr lang="en-US" sz="1600" u="sng" dirty="0">
              <a:latin typeface="Helvetica" panose="020B0604020202020204" pitchFamily="34" charset="0"/>
              <a:cs typeface="Helvetica" panose="020B0604020202020204" pitchFamily="34" charset="0"/>
            </a:endParaRPr>
          </a:p>
          <a:p>
            <a:pPr marL="742950" lvl="1" indent="-285750">
              <a:spcAft>
                <a:spcPts val="1800"/>
              </a:spcAft>
              <a:buClr>
                <a:srgbClr val="005E92"/>
              </a:buClr>
              <a:buFont typeface="Wingdings" panose="05000000000000000000" pitchFamily="2" charset="2"/>
              <a:buChar char="§"/>
            </a:pPr>
            <a:r>
              <a:rPr lang="en-US" sz="1600" b="1" dirty="0" smtClean="0">
                <a:latin typeface="Helvetica" panose="020B0604020202020204" pitchFamily="34" charset="0"/>
                <a:cs typeface="Helvetica" panose="020B0604020202020204" pitchFamily="34" charset="0"/>
              </a:rPr>
              <a:t>Build a systemic process </a:t>
            </a:r>
            <a:r>
              <a:rPr lang="en-US" sz="1600" dirty="0" smtClean="0">
                <a:latin typeface="Helvetica" panose="020B0604020202020204" pitchFamily="34" charset="0"/>
                <a:cs typeface="Helvetica" panose="020B0604020202020204" pitchFamily="34" charset="0"/>
              </a:rPr>
              <a:t>to focus more precisely and respond to employer needs.</a:t>
            </a:r>
          </a:p>
          <a:p>
            <a:pPr marL="742950" lvl="1" indent="-285750">
              <a:spcAft>
                <a:spcPts val="1800"/>
              </a:spcAft>
              <a:buClr>
                <a:srgbClr val="005E92"/>
              </a:buClr>
              <a:buFont typeface="Wingdings" panose="05000000000000000000" pitchFamily="2" charset="2"/>
              <a:buChar char="§"/>
            </a:pPr>
            <a:r>
              <a:rPr lang="en-US" sz="1600" b="1" dirty="0" smtClean="0">
                <a:latin typeface="Helvetica" panose="020B0604020202020204" pitchFamily="34" charset="0"/>
                <a:cs typeface="Helvetica" panose="020B0604020202020204" pitchFamily="34" charset="0"/>
              </a:rPr>
              <a:t>Replicate successful system-wide solutions </a:t>
            </a:r>
            <a:r>
              <a:rPr lang="en-US" sz="1600" dirty="0" smtClean="0">
                <a:latin typeface="Helvetica" panose="020B0604020202020204" pitchFamily="34" charset="0"/>
                <a:cs typeface="Helvetica" panose="020B0604020202020204" pitchFamily="34" charset="0"/>
              </a:rPr>
              <a:t>to retain students within the education pipeline by reducing or eliminating remediation, and expanding early college opportunities.</a:t>
            </a:r>
          </a:p>
          <a:p>
            <a:pPr marL="742950" lvl="1" indent="-285750">
              <a:spcAft>
                <a:spcPts val="1800"/>
              </a:spcAft>
              <a:buClr>
                <a:srgbClr val="005E92"/>
              </a:buClr>
              <a:buFont typeface="Wingdings" panose="05000000000000000000" pitchFamily="2" charset="2"/>
              <a:buChar char="§"/>
            </a:pPr>
            <a:r>
              <a:rPr lang="en-US" sz="1600" b="1" dirty="0" smtClean="0">
                <a:latin typeface="Helvetica" panose="020B0604020202020204" pitchFamily="34" charset="0"/>
                <a:cs typeface="Helvetica" panose="020B0604020202020204" pitchFamily="34" charset="0"/>
              </a:rPr>
              <a:t>Collaborate with social service organizations and employers </a:t>
            </a:r>
            <a:r>
              <a:rPr lang="en-US" sz="1600" dirty="0" smtClean="0">
                <a:latin typeface="Helvetica" panose="020B0604020202020204" pitchFamily="34" charset="0"/>
                <a:cs typeface="Helvetica" panose="020B0604020202020204" pitchFamily="34" charset="0"/>
              </a:rPr>
              <a:t>to reach deeper into the workforce pipeline to access the under-served population.</a:t>
            </a:r>
          </a:p>
          <a:p>
            <a:pPr marL="742950" lvl="1" indent="-285750">
              <a:spcAft>
                <a:spcPts val="1800"/>
              </a:spcAft>
              <a:buClr>
                <a:srgbClr val="005E92"/>
              </a:buClr>
              <a:buFont typeface="Wingdings" panose="05000000000000000000" pitchFamily="2" charset="2"/>
              <a:buChar char="§"/>
            </a:pPr>
            <a:r>
              <a:rPr lang="en-US" sz="1600" b="1" dirty="0" smtClean="0">
                <a:latin typeface="Helvetica" panose="020B0604020202020204" pitchFamily="34" charset="0"/>
                <a:cs typeface="Helvetica" panose="020B0604020202020204" pitchFamily="34" charset="0"/>
              </a:rPr>
              <a:t>Raise community awareness </a:t>
            </a:r>
            <a:r>
              <a:rPr lang="en-US" sz="1600" dirty="0" smtClean="0">
                <a:latin typeface="Helvetica" panose="020B0604020202020204" pitchFamily="34" charset="0"/>
                <a:cs typeface="Helvetica" panose="020B0604020202020204" pitchFamily="34" charset="0"/>
              </a:rPr>
              <a:t>of postsecondary career opportunities.</a:t>
            </a:r>
            <a:endParaRPr lang="en-US" sz="1600" dirty="0">
              <a:latin typeface="Helvetica" panose="020B0604020202020204" pitchFamily="34" charset="0"/>
              <a:cs typeface="Helvetica" panose="020B0604020202020204" pitchFamily="34" charset="0"/>
            </a:endParaRPr>
          </a:p>
        </p:txBody>
      </p:sp>
      <p:sp>
        <p:nvSpPr>
          <p:cNvPr id="7" name="TextBox 6"/>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23</a:t>
            </a:r>
            <a:endParaRPr lang="en-US" sz="1400" dirty="0">
              <a:solidFill>
                <a:schemeClr val="bg1"/>
              </a:solidFill>
            </a:endParaRPr>
          </a:p>
        </p:txBody>
      </p:sp>
    </p:spTree>
    <p:extLst>
      <p:ext uri="{BB962C8B-B14F-4D97-AF65-F5344CB8AC3E}">
        <p14:creationId xmlns:p14="http://schemas.microsoft.com/office/powerpoint/2010/main" val="3832005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155435"/>
            <a:chOff x="457200" y="304800"/>
            <a:chExt cx="9067800" cy="1155435"/>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17235"/>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Talent Development Pipeline</a:t>
              </a:r>
              <a:r>
                <a:rPr lang="en-US" sz="4800" dirty="0" smtClean="0">
                  <a:solidFill>
                    <a:prstClr val="black"/>
                  </a:solidFill>
                </a:rPr>
                <a:t/>
              </a:r>
              <a:br>
                <a:rPr lang="en-US" sz="4800" dirty="0" smtClean="0">
                  <a:solidFill>
                    <a:prstClr val="black"/>
                  </a:solidFill>
                </a:rPr>
              </a:br>
              <a:endParaRPr lang="en-US" sz="4800" i="1" dirty="0">
                <a:solidFill>
                  <a:prstClr val="black"/>
                </a:solidFill>
              </a:endParaRPr>
            </a:p>
          </p:txBody>
        </p:sp>
      </p:grpSp>
      <p:sp>
        <p:nvSpPr>
          <p:cNvPr id="7" name="Content Placeholder 2"/>
          <p:cNvSpPr txBox="1">
            <a:spLocks/>
          </p:cNvSpPr>
          <p:nvPr/>
        </p:nvSpPr>
        <p:spPr>
          <a:xfrm>
            <a:off x="533400" y="2667000"/>
            <a:ext cx="8305800" cy="4525963"/>
          </a:xfrm>
          <a:prstGeom prst="rect">
            <a:avLst/>
          </a:prstGeom>
        </p:spPr>
        <p:txBody>
          <a:bodyPr>
            <a:noAutofit/>
          </a:bodyPr>
          <a:lstStyle/>
          <a:p>
            <a:pPr marL="342900" indent="-342900">
              <a:spcBef>
                <a:spcPct val="20000"/>
              </a:spcBef>
              <a:buFont typeface="Arial" pitchFamily="34" charset="0"/>
              <a:buChar char="•"/>
              <a:defRPr/>
            </a:pPr>
            <a:endParaRPr lang="en-US" sz="3200" dirty="0" smtClean="0">
              <a:solidFill>
                <a:prstClr val="black"/>
              </a:solidFill>
            </a:endParaRPr>
          </a:p>
        </p:txBody>
      </p:sp>
      <p:graphicFrame>
        <p:nvGraphicFramePr>
          <p:cNvPr id="5" name="Diagram 4"/>
          <p:cNvGraphicFramePr/>
          <p:nvPr>
            <p:extLst/>
          </p:nvPr>
        </p:nvGraphicFramePr>
        <p:xfrm>
          <a:off x="1390665" y="978162"/>
          <a:ext cx="7128186"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8" name="Straight Arrow Connector 7"/>
          <p:cNvCxnSpPr/>
          <p:nvPr/>
        </p:nvCxnSpPr>
        <p:spPr>
          <a:xfrm flipV="1">
            <a:off x="2727653" y="3049245"/>
            <a:ext cx="0" cy="35798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275038" y="2530305"/>
            <a:ext cx="1366935" cy="49610"/>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256384" y="2740090"/>
            <a:ext cx="882229" cy="731773"/>
          </a:xfrm>
          <a:prstGeom prst="line">
            <a:avLst/>
          </a:prstGeom>
          <a:ln w="38100">
            <a:prstDash val="sysDot"/>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2194242" y="2401947"/>
            <a:ext cx="1071465" cy="506809"/>
          </a:xfrm>
          <a:prstGeom prst="roundRect">
            <a:avLst>
              <a:gd name="adj" fmla="val 20349"/>
            </a:avLst>
          </a:prstGeom>
          <a:noFill/>
          <a:ln w="381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409771" y="6282458"/>
            <a:ext cx="367408" cy="307777"/>
          </a:xfrm>
          <a:prstGeom prst="rect">
            <a:avLst/>
          </a:prstGeom>
          <a:noFill/>
        </p:spPr>
        <p:txBody>
          <a:bodyPr wrap="none" rtlCol="0">
            <a:spAutoFit/>
          </a:bodyPr>
          <a:lstStyle/>
          <a:p>
            <a:r>
              <a:rPr lang="en-US" sz="1400" dirty="0" smtClean="0">
                <a:solidFill>
                  <a:srgbClr val="005E92"/>
                </a:solidFill>
              </a:rPr>
              <a:t>24</a:t>
            </a:r>
            <a:endParaRPr lang="en-US" sz="1400" dirty="0">
              <a:solidFill>
                <a:srgbClr val="005E92"/>
              </a:solidFill>
            </a:endParaRPr>
          </a:p>
        </p:txBody>
      </p:sp>
    </p:spTree>
    <p:extLst>
      <p:ext uri="{BB962C8B-B14F-4D97-AF65-F5344CB8AC3E}">
        <p14:creationId xmlns:p14="http://schemas.microsoft.com/office/powerpoint/2010/main" val="269880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371600"/>
            <a:chOff x="457200" y="304800"/>
            <a:chExt cx="9067800" cy="13716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5334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A Family of Related Initiatives</a:t>
              </a:r>
              <a:r>
                <a:rPr lang="en-US" sz="4800" dirty="0" smtClean="0">
                  <a:solidFill>
                    <a:prstClr val="black"/>
                  </a:solidFill>
                </a:rPr>
                <a:t/>
              </a:r>
              <a:br>
                <a:rPr lang="en-US" sz="4800" dirty="0" smtClean="0">
                  <a:solidFill>
                    <a:prstClr val="black"/>
                  </a:solidFill>
                </a:rPr>
              </a:br>
              <a:endParaRPr lang="en-US" sz="4800" i="1" dirty="0">
                <a:solidFill>
                  <a:prstClr val="black"/>
                </a:solidFill>
              </a:endParaRPr>
            </a:p>
          </p:txBody>
        </p:sp>
      </p:grpSp>
      <p:sp>
        <p:nvSpPr>
          <p:cNvPr id="7" name="Content Placeholder 2"/>
          <p:cNvSpPr txBox="1">
            <a:spLocks/>
          </p:cNvSpPr>
          <p:nvPr/>
        </p:nvSpPr>
        <p:spPr>
          <a:xfrm>
            <a:off x="533400" y="2667000"/>
            <a:ext cx="8305800" cy="4525963"/>
          </a:xfrm>
          <a:prstGeom prst="rect">
            <a:avLst/>
          </a:prstGeom>
        </p:spPr>
        <p:txBody>
          <a:bodyPr>
            <a:noAutofit/>
          </a:bodyPr>
          <a:lstStyle/>
          <a:p>
            <a:pPr marL="342900" indent="-342900">
              <a:spcBef>
                <a:spcPct val="20000"/>
              </a:spcBef>
              <a:buFont typeface="Arial" pitchFamily="34" charset="0"/>
              <a:buChar char="•"/>
              <a:defRPr/>
            </a:pPr>
            <a:endParaRPr lang="en-US" sz="3200" dirty="0" smtClean="0">
              <a:solidFill>
                <a:prstClr val="black"/>
              </a:solidFill>
            </a:endParaRPr>
          </a:p>
        </p:txBody>
      </p:sp>
      <p:graphicFrame>
        <p:nvGraphicFramePr>
          <p:cNvPr id="2" name="Diagram 1"/>
          <p:cNvGraphicFramePr/>
          <p:nvPr>
            <p:extLst>
              <p:ext uri="{D42A27DB-BD31-4B8C-83A1-F6EECF244321}">
                <p14:modId xmlns:p14="http://schemas.microsoft.com/office/powerpoint/2010/main" val="2964843553"/>
              </p:ext>
            </p:extLst>
          </p:nvPr>
        </p:nvGraphicFramePr>
        <p:xfrm>
          <a:off x="233265" y="1371600"/>
          <a:ext cx="8736564" cy="53215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6346372" y="2125176"/>
            <a:ext cx="2157974" cy="400110"/>
          </a:xfrm>
          <a:prstGeom prst="rect">
            <a:avLst/>
          </a:prstGeom>
          <a:solidFill>
            <a:schemeClr val="bg1"/>
          </a:solidFill>
          <a:effectLst>
            <a:softEdge rad="63500"/>
          </a:effectLst>
        </p:spPr>
        <p:txBody>
          <a:bodyPr wrap="square" rtlCol="0">
            <a:spAutoFit/>
          </a:bodyPr>
          <a:lstStyle/>
          <a:p>
            <a:pPr algn="ctr"/>
            <a:r>
              <a:rPr lang="en-US" sz="2000" b="1" dirty="0" smtClean="0">
                <a:solidFill>
                  <a:schemeClr val="accent1">
                    <a:lumMod val="75000"/>
                  </a:schemeClr>
                </a:solidFill>
              </a:rPr>
              <a:t>JPMorgan Chase</a:t>
            </a:r>
            <a:endParaRPr lang="en-US" sz="2000" b="1" dirty="0">
              <a:solidFill>
                <a:schemeClr val="accent1">
                  <a:lumMod val="75000"/>
                </a:schemeClr>
              </a:solidFill>
            </a:endParaRPr>
          </a:p>
        </p:txBody>
      </p:sp>
      <p:sp>
        <p:nvSpPr>
          <p:cNvPr id="4" name="Rectangle 3"/>
          <p:cNvSpPr/>
          <p:nvPr/>
        </p:nvSpPr>
        <p:spPr>
          <a:xfrm>
            <a:off x="3581400" y="3420576"/>
            <a:ext cx="3505200" cy="338554"/>
          </a:xfrm>
          <a:prstGeom prst="rect">
            <a:avLst/>
          </a:prstGeom>
          <a:solidFill>
            <a:schemeClr val="bg1"/>
          </a:solidFill>
          <a:effectLst>
            <a:softEdge rad="63500"/>
          </a:effectLst>
        </p:spPr>
        <p:txBody>
          <a:bodyPr wrap="square">
            <a:spAutoFit/>
          </a:bodyPr>
          <a:lstStyle/>
          <a:p>
            <a:pPr algn="ctr"/>
            <a:r>
              <a:rPr lang="en-US" sz="1600" b="1" dirty="0" smtClean="0">
                <a:solidFill>
                  <a:schemeClr val="accent1">
                    <a:lumMod val="75000"/>
                  </a:schemeClr>
                </a:solidFill>
              </a:rPr>
              <a:t>Straight A Grant &amp; AEP </a:t>
            </a:r>
            <a:r>
              <a:rPr lang="en-US" sz="1600" b="1" i="1" dirty="0" smtClean="0">
                <a:solidFill>
                  <a:schemeClr val="accent1">
                    <a:lumMod val="75000"/>
                  </a:schemeClr>
                </a:solidFill>
              </a:rPr>
              <a:t>Credits Count</a:t>
            </a:r>
            <a:endParaRPr lang="en-US" sz="1600" b="1" i="1" dirty="0">
              <a:solidFill>
                <a:schemeClr val="accent1">
                  <a:lumMod val="75000"/>
                </a:schemeClr>
              </a:solidFill>
            </a:endParaRPr>
          </a:p>
        </p:txBody>
      </p:sp>
      <p:sp>
        <p:nvSpPr>
          <p:cNvPr id="12" name="Rectangle 11"/>
          <p:cNvSpPr/>
          <p:nvPr/>
        </p:nvSpPr>
        <p:spPr>
          <a:xfrm>
            <a:off x="3962400" y="4671295"/>
            <a:ext cx="4038600" cy="338554"/>
          </a:xfrm>
          <a:prstGeom prst="rect">
            <a:avLst/>
          </a:prstGeom>
          <a:solidFill>
            <a:schemeClr val="bg1"/>
          </a:solidFill>
          <a:effectLst>
            <a:softEdge rad="63500"/>
          </a:effectLst>
        </p:spPr>
        <p:txBody>
          <a:bodyPr wrap="square">
            <a:spAutoFit/>
          </a:bodyPr>
          <a:lstStyle/>
          <a:p>
            <a:pPr algn="ctr"/>
            <a:r>
              <a:rPr lang="en-US" sz="1600" b="1" dirty="0" smtClean="0">
                <a:solidFill>
                  <a:schemeClr val="accent1">
                    <a:lumMod val="75000"/>
                  </a:schemeClr>
                </a:solidFill>
              </a:rPr>
              <a:t>City of Columbus &amp; Nationwide Children’s</a:t>
            </a:r>
            <a:endParaRPr lang="en-US" sz="1600" b="1" dirty="0">
              <a:solidFill>
                <a:schemeClr val="accent1">
                  <a:lumMod val="75000"/>
                </a:schemeClr>
              </a:solidFill>
            </a:endParaRPr>
          </a:p>
        </p:txBody>
      </p:sp>
      <p:sp>
        <p:nvSpPr>
          <p:cNvPr id="11" name="TextBox 10"/>
          <p:cNvSpPr txBox="1"/>
          <p:nvPr/>
        </p:nvSpPr>
        <p:spPr>
          <a:xfrm>
            <a:off x="433481" y="6385387"/>
            <a:ext cx="367408" cy="307777"/>
          </a:xfrm>
          <a:prstGeom prst="rect">
            <a:avLst/>
          </a:prstGeom>
          <a:noFill/>
        </p:spPr>
        <p:txBody>
          <a:bodyPr wrap="none" rtlCol="0">
            <a:spAutoFit/>
          </a:bodyPr>
          <a:lstStyle/>
          <a:p>
            <a:r>
              <a:rPr lang="en-US" sz="1400" dirty="0" smtClean="0">
                <a:solidFill>
                  <a:schemeClr val="bg1"/>
                </a:solidFill>
              </a:rPr>
              <a:t>25</a:t>
            </a:r>
            <a:endParaRPr lang="en-US" sz="1400" dirty="0">
              <a:solidFill>
                <a:schemeClr val="bg1"/>
              </a:solidFill>
            </a:endParaRPr>
          </a:p>
        </p:txBody>
      </p:sp>
    </p:spTree>
    <p:extLst>
      <p:ext uri="{BB962C8B-B14F-4D97-AF65-F5344CB8AC3E}">
        <p14:creationId xmlns:p14="http://schemas.microsoft.com/office/powerpoint/2010/main" val="3939093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146146" y="136842"/>
            <a:ext cx="7885887"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A Family of Related Initiatives</a:t>
            </a:r>
            <a:r>
              <a:rPr lang="en-US" sz="4800" dirty="0" smtClean="0">
                <a:solidFill>
                  <a:prstClr val="black"/>
                </a:solidFill>
              </a:rPr>
              <a:t/>
            </a:r>
            <a:br>
              <a:rPr lang="en-US" sz="4800" dirty="0" smtClean="0">
                <a:solidFill>
                  <a:prstClr val="black"/>
                </a:solidFill>
              </a:rPr>
            </a:br>
            <a:endParaRPr lang="en-US" sz="4800" i="1"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79716325"/>
              </p:ext>
            </p:extLst>
          </p:nvPr>
        </p:nvGraphicFramePr>
        <p:xfrm>
          <a:off x="307910" y="2209800"/>
          <a:ext cx="8537510" cy="2625340"/>
        </p:xfrm>
        <a:graphic>
          <a:graphicData uri="http://schemas.openxmlformats.org/drawingml/2006/table">
            <a:tbl>
              <a:tblPr>
                <a:tableStyleId>{5C22544A-7EE6-4342-B048-85BDC9FD1C3A}</a:tableStyleId>
              </a:tblPr>
              <a:tblGrid>
                <a:gridCol w="1642188"/>
                <a:gridCol w="2458380"/>
                <a:gridCol w="1681874"/>
                <a:gridCol w="2755068"/>
              </a:tblGrid>
              <a:tr h="272143">
                <a:tc>
                  <a:txBody>
                    <a:bodyPr/>
                    <a:lstStyle/>
                    <a:p>
                      <a:pPr algn="ctr" fontAlgn="b"/>
                      <a:r>
                        <a:rPr lang="en-US" sz="1200" b="1" u="none" strike="noStrike" dirty="0">
                          <a:solidFill>
                            <a:schemeClr val="bg1"/>
                          </a:solidFill>
                          <a:effectLst/>
                          <a:latin typeface="Helvetica" panose="020B0604020202020204" pitchFamily="34" charset="0"/>
                          <a:cs typeface="Helvetica" panose="020B0604020202020204" pitchFamily="34" charset="0"/>
                        </a:rPr>
                        <a:t>Project</a:t>
                      </a:r>
                      <a:endParaRPr lang="en-US" sz="1200" b="1" i="0" u="none" strike="noStrike" dirty="0">
                        <a:solidFill>
                          <a:schemeClr val="bg1"/>
                        </a:solidFill>
                        <a:effectLst/>
                        <a:latin typeface="Helvetica" panose="020B0604020202020204" pitchFamily="34" charset="0"/>
                        <a:cs typeface="Helvetica" panose="020B0604020202020204" pitchFamily="34" charset="0"/>
                      </a:endParaRPr>
                    </a:p>
                  </a:txBody>
                  <a:tcPr marL="9268" marR="9268" marT="9268" marB="0" anchor="b">
                    <a:solidFill>
                      <a:srgbClr val="005E92"/>
                    </a:solidFill>
                  </a:tcPr>
                </a:tc>
                <a:tc>
                  <a:txBody>
                    <a:bodyPr/>
                    <a:lstStyle/>
                    <a:p>
                      <a:pPr algn="ctr" fontAlgn="b"/>
                      <a:r>
                        <a:rPr lang="en-US" sz="1200" b="1" u="none" strike="noStrike" dirty="0">
                          <a:solidFill>
                            <a:schemeClr val="bg1"/>
                          </a:solidFill>
                          <a:effectLst/>
                          <a:latin typeface="Helvetica" panose="020B0604020202020204" pitchFamily="34" charset="0"/>
                          <a:cs typeface="Helvetica" panose="020B0604020202020204" pitchFamily="34" charset="0"/>
                        </a:rPr>
                        <a:t>Scope</a:t>
                      </a:r>
                      <a:endParaRPr lang="en-US" sz="1200" b="1" i="0" u="none" strike="noStrike" dirty="0">
                        <a:solidFill>
                          <a:schemeClr val="bg1"/>
                        </a:solidFill>
                        <a:effectLst/>
                        <a:latin typeface="Helvetica" panose="020B0604020202020204" pitchFamily="34" charset="0"/>
                        <a:cs typeface="Helvetica" panose="020B0604020202020204" pitchFamily="34" charset="0"/>
                      </a:endParaRPr>
                    </a:p>
                  </a:txBody>
                  <a:tcPr marL="9268" marR="9268" marT="9268" marB="0" anchor="b">
                    <a:solidFill>
                      <a:srgbClr val="005E92"/>
                    </a:solidFill>
                  </a:tcPr>
                </a:tc>
                <a:tc>
                  <a:txBody>
                    <a:bodyPr/>
                    <a:lstStyle/>
                    <a:p>
                      <a:pPr algn="ctr" fontAlgn="b"/>
                      <a:r>
                        <a:rPr lang="en-US" sz="1200" b="1" u="none" strike="noStrike" dirty="0">
                          <a:solidFill>
                            <a:schemeClr val="bg1"/>
                          </a:solidFill>
                          <a:effectLst/>
                          <a:latin typeface="Helvetica" panose="020B0604020202020204" pitchFamily="34" charset="0"/>
                          <a:cs typeface="Helvetica" panose="020B0604020202020204" pitchFamily="34" charset="0"/>
                        </a:rPr>
                        <a:t>Funding</a:t>
                      </a:r>
                      <a:endParaRPr lang="en-US" sz="1200" b="1" i="0" u="none" strike="noStrike" dirty="0">
                        <a:solidFill>
                          <a:schemeClr val="bg1"/>
                        </a:solidFill>
                        <a:effectLst/>
                        <a:latin typeface="Helvetica" panose="020B0604020202020204" pitchFamily="34" charset="0"/>
                        <a:cs typeface="Helvetica" panose="020B0604020202020204" pitchFamily="34" charset="0"/>
                      </a:endParaRPr>
                    </a:p>
                  </a:txBody>
                  <a:tcPr marL="9268" marR="9268" marT="9268" marB="0" anchor="b">
                    <a:solidFill>
                      <a:srgbClr val="005E92"/>
                    </a:solidFill>
                  </a:tcPr>
                </a:tc>
                <a:tc>
                  <a:txBody>
                    <a:bodyPr/>
                    <a:lstStyle/>
                    <a:p>
                      <a:pPr algn="ctr" fontAlgn="b"/>
                      <a:r>
                        <a:rPr lang="en-US" sz="1200" b="1" u="none" strike="noStrike" dirty="0">
                          <a:solidFill>
                            <a:schemeClr val="bg1"/>
                          </a:solidFill>
                          <a:effectLst/>
                          <a:latin typeface="Helvetica" panose="020B0604020202020204" pitchFamily="34" charset="0"/>
                          <a:cs typeface="Helvetica" panose="020B0604020202020204" pitchFamily="34" charset="0"/>
                        </a:rPr>
                        <a:t>College Impact</a:t>
                      </a:r>
                      <a:endParaRPr lang="en-US" sz="1200" b="1" i="0" u="none" strike="noStrike" dirty="0">
                        <a:solidFill>
                          <a:schemeClr val="bg1"/>
                        </a:solidFill>
                        <a:effectLst/>
                        <a:latin typeface="Helvetica" panose="020B0604020202020204" pitchFamily="34" charset="0"/>
                        <a:cs typeface="Helvetica" panose="020B0604020202020204" pitchFamily="34" charset="0"/>
                      </a:endParaRPr>
                    </a:p>
                  </a:txBody>
                  <a:tcPr marL="9268" marR="9268" marT="9268" marB="0" anchor="b">
                    <a:solidFill>
                      <a:srgbClr val="005E92"/>
                    </a:solidFill>
                  </a:tcPr>
                </a:tc>
              </a:tr>
              <a:tr h="425918">
                <a:tc>
                  <a:txBody>
                    <a:bodyPr/>
                    <a:lstStyle/>
                    <a:p>
                      <a:pPr algn="l" fontAlgn="t"/>
                      <a:r>
                        <a:rPr lang="en-US" sz="1000" b="1" u="none" strike="noStrike" dirty="0">
                          <a:effectLst/>
                          <a:latin typeface="Helvetica" panose="020B0604020202020204" pitchFamily="34" charset="0"/>
                          <a:cs typeface="Helvetica" panose="020B0604020202020204" pitchFamily="34" charset="0"/>
                        </a:rPr>
                        <a:t>AEP Credits Count</a:t>
                      </a:r>
                      <a:endParaRPr lang="en-US" sz="1000" b="1"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c>
                  <a:txBody>
                    <a:bodyPr/>
                    <a:lstStyle/>
                    <a:p>
                      <a:pPr algn="l" fontAlgn="t"/>
                      <a:r>
                        <a:rPr lang="en-US" sz="1000" u="none" strike="noStrike" dirty="0">
                          <a:effectLst/>
                          <a:latin typeface="Helvetica" panose="020B0604020202020204" pitchFamily="34" charset="0"/>
                          <a:cs typeface="Helvetica" panose="020B0604020202020204" pitchFamily="34" charset="0"/>
                        </a:rPr>
                        <a:t>9-14 career pathways, middle school career exploration</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c>
                  <a:txBody>
                    <a:bodyPr/>
                    <a:lstStyle/>
                    <a:p>
                      <a:pPr algn="l" fontAlgn="t"/>
                      <a:r>
                        <a:rPr lang="en-US" sz="1000" u="none" strike="noStrike" dirty="0">
                          <a:effectLst/>
                          <a:latin typeface="Helvetica" panose="020B0604020202020204" pitchFamily="34" charset="0"/>
                          <a:cs typeface="Helvetica" panose="020B0604020202020204" pitchFamily="34" charset="0"/>
                        </a:rPr>
                        <a:t>$5 million over 5 years</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c>
                  <a:txBody>
                    <a:bodyPr/>
                    <a:lstStyle/>
                    <a:p>
                      <a:pPr algn="l" fontAlgn="t"/>
                      <a:r>
                        <a:rPr lang="en-US" sz="1000" u="none" strike="noStrike" dirty="0">
                          <a:effectLst/>
                          <a:latin typeface="Helvetica" panose="020B0604020202020204" pitchFamily="34" charset="0"/>
                          <a:cs typeface="Helvetica" panose="020B0604020202020204" pitchFamily="34" charset="0"/>
                        </a:rPr>
                        <a:t>Career advising, recruiting, marketing, data analysis</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r>
              <a:tr h="425918">
                <a:tc>
                  <a:txBody>
                    <a:bodyPr/>
                    <a:lstStyle/>
                    <a:p>
                      <a:pPr algn="l" fontAlgn="t"/>
                      <a:r>
                        <a:rPr lang="en-US" sz="1000" b="1" u="none" strike="noStrike" dirty="0">
                          <a:effectLst/>
                          <a:latin typeface="Helvetica" panose="020B0604020202020204" pitchFamily="34" charset="0"/>
                          <a:cs typeface="Helvetica" panose="020B0604020202020204" pitchFamily="34" charset="0"/>
                        </a:rPr>
                        <a:t>Straight A - Reynoldsburg</a:t>
                      </a:r>
                      <a:endParaRPr lang="en-US" sz="1000" b="1"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solidFill>
                      <a:schemeClr val="bg1"/>
                    </a:solidFill>
                  </a:tcPr>
                </a:tc>
                <a:tc>
                  <a:txBody>
                    <a:bodyPr/>
                    <a:lstStyle/>
                    <a:p>
                      <a:pPr algn="l" fontAlgn="t"/>
                      <a:r>
                        <a:rPr lang="en-US" sz="1000" u="none" strike="noStrike" dirty="0">
                          <a:effectLst/>
                          <a:latin typeface="Helvetica" panose="020B0604020202020204" pitchFamily="34" charset="0"/>
                          <a:cs typeface="Helvetica" panose="020B0604020202020204" pitchFamily="34" charset="0"/>
                        </a:rPr>
                        <a:t>9-14 career pathways:  health, IT, business, manufacturing </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solidFill>
                      <a:schemeClr val="bg1"/>
                    </a:solidFill>
                  </a:tcPr>
                </a:tc>
                <a:tc>
                  <a:txBody>
                    <a:bodyPr/>
                    <a:lstStyle/>
                    <a:p>
                      <a:pPr algn="l" fontAlgn="t"/>
                      <a:r>
                        <a:rPr lang="en-US" sz="1000" u="none" strike="noStrike" dirty="0">
                          <a:effectLst/>
                          <a:latin typeface="Helvetica" panose="020B0604020202020204" pitchFamily="34" charset="0"/>
                          <a:cs typeface="Helvetica" panose="020B0604020202020204" pitchFamily="34" charset="0"/>
                        </a:rPr>
                        <a:t>$15 million total</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solidFill>
                      <a:schemeClr val="bg1"/>
                    </a:solidFill>
                  </a:tcPr>
                </a:tc>
                <a:tc>
                  <a:txBody>
                    <a:bodyPr/>
                    <a:lstStyle/>
                    <a:p>
                      <a:pPr algn="l" fontAlgn="t"/>
                      <a:r>
                        <a:rPr lang="en-US" sz="1000" u="none" strike="noStrike" dirty="0">
                          <a:effectLst/>
                          <a:latin typeface="Helvetica" panose="020B0604020202020204" pitchFamily="34" charset="0"/>
                          <a:cs typeface="Helvetica" panose="020B0604020202020204" pitchFamily="34" charset="0"/>
                        </a:rPr>
                        <a:t>Online course development ($1 million); marketing</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solidFill>
                      <a:schemeClr val="bg1"/>
                    </a:solidFill>
                  </a:tcPr>
                </a:tc>
              </a:tr>
              <a:tr h="425918">
                <a:tc>
                  <a:txBody>
                    <a:bodyPr/>
                    <a:lstStyle/>
                    <a:p>
                      <a:pPr algn="l" fontAlgn="t"/>
                      <a:r>
                        <a:rPr lang="en-US" sz="1000" b="1" u="none" strike="noStrike" dirty="0">
                          <a:effectLst/>
                          <a:latin typeface="Helvetica" panose="020B0604020202020204" pitchFamily="34" charset="0"/>
                          <a:cs typeface="Helvetica" panose="020B0604020202020204" pitchFamily="34" charset="0"/>
                        </a:rPr>
                        <a:t>Straight A - Marysville</a:t>
                      </a:r>
                      <a:endParaRPr lang="en-US" sz="1000" b="1"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c>
                  <a:txBody>
                    <a:bodyPr/>
                    <a:lstStyle/>
                    <a:p>
                      <a:pPr algn="l" fontAlgn="t"/>
                      <a:r>
                        <a:rPr lang="en-US" sz="1000" u="none" strike="noStrike" dirty="0">
                          <a:effectLst/>
                          <a:latin typeface="Helvetica" panose="020B0604020202020204" pitchFamily="34" charset="0"/>
                          <a:cs typeface="Helvetica" panose="020B0604020202020204" pitchFamily="34" charset="0"/>
                        </a:rPr>
                        <a:t>9-14 career pathways: manufacturing;  Early College High School</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c>
                  <a:txBody>
                    <a:bodyPr/>
                    <a:lstStyle/>
                    <a:p>
                      <a:pPr algn="l" fontAlgn="t"/>
                      <a:r>
                        <a:rPr lang="en-US" sz="1000" u="none" strike="noStrike" dirty="0">
                          <a:effectLst/>
                          <a:latin typeface="Helvetica" panose="020B0604020202020204" pitchFamily="34" charset="0"/>
                          <a:cs typeface="Helvetica" panose="020B0604020202020204" pitchFamily="34" charset="0"/>
                        </a:rPr>
                        <a:t>$13 million total</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c>
                  <a:txBody>
                    <a:bodyPr/>
                    <a:lstStyle/>
                    <a:p>
                      <a:pPr algn="l" fontAlgn="t"/>
                      <a:r>
                        <a:rPr lang="en-US" sz="1000" u="none" strike="noStrike" dirty="0">
                          <a:effectLst/>
                          <a:latin typeface="Helvetica" panose="020B0604020202020204" pitchFamily="34" charset="0"/>
                          <a:cs typeface="Helvetica" panose="020B0604020202020204" pitchFamily="34" charset="0"/>
                        </a:rPr>
                        <a:t>Regional needs assessment; career advising; substantial facilities; marketing</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r>
              <a:tr h="425918">
                <a:tc>
                  <a:txBody>
                    <a:bodyPr/>
                    <a:lstStyle/>
                    <a:p>
                      <a:pPr algn="l" fontAlgn="t"/>
                      <a:r>
                        <a:rPr lang="en-US" sz="1000" b="1" u="none" strike="noStrike" dirty="0">
                          <a:effectLst/>
                          <a:latin typeface="Helvetica" panose="020B0604020202020204" pitchFamily="34" charset="0"/>
                          <a:cs typeface="Helvetica" panose="020B0604020202020204" pitchFamily="34" charset="0"/>
                        </a:rPr>
                        <a:t>FastPath/Cougar Bridge</a:t>
                      </a:r>
                      <a:endParaRPr lang="en-US" sz="1000" b="1"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solidFill>
                      <a:schemeClr val="bg1"/>
                    </a:solidFill>
                  </a:tcPr>
                </a:tc>
                <a:tc>
                  <a:txBody>
                    <a:bodyPr/>
                    <a:lstStyle/>
                    <a:p>
                      <a:pPr algn="l" fontAlgn="t"/>
                      <a:r>
                        <a:rPr lang="en-US" sz="1000" u="none" strike="noStrike" dirty="0">
                          <a:effectLst/>
                          <a:latin typeface="Helvetica" panose="020B0604020202020204" pitchFamily="34" charset="0"/>
                          <a:cs typeface="Helvetica" panose="020B0604020202020204" pitchFamily="34" charset="0"/>
                        </a:rPr>
                        <a:t>Transition adults into the workforce</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solidFill>
                      <a:schemeClr val="bg1"/>
                    </a:solidFill>
                  </a:tcPr>
                </a:tc>
                <a:tc>
                  <a:txBody>
                    <a:bodyPr/>
                    <a:lstStyle/>
                    <a:p>
                      <a:pPr algn="l" fontAlgn="t"/>
                      <a:r>
                        <a:rPr lang="en-US" sz="1000" u="none" strike="noStrike" dirty="0">
                          <a:effectLst/>
                          <a:latin typeface="Helvetica" panose="020B0604020202020204" pitchFamily="34" charset="0"/>
                          <a:cs typeface="Helvetica" panose="020B0604020202020204" pitchFamily="34" charset="0"/>
                        </a:rPr>
                        <a:t>$1.5 million; $192, 000</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solidFill>
                      <a:schemeClr val="bg1"/>
                    </a:solidFill>
                  </a:tcPr>
                </a:tc>
                <a:tc>
                  <a:txBody>
                    <a:bodyPr/>
                    <a:lstStyle/>
                    <a:p>
                      <a:pPr algn="l" fontAlgn="t"/>
                      <a:r>
                        <a:rPr lang="en-US" sz="1000" u="none" strike="noStrike" dirty="0">
                          <a:effectLst/>
                          <a:latin typeface="Helvetica" panose="020B0604020202020204" pitchFamily="34" charset="0"/>
                          <a:cs typeface="Helvetica" panose="020B0604020202020204" pitchFamily="34" charset="0"/>
                        </a:rPr>
                        <a:t>Career advising, prior learning assessment. ITA's; technology</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solidFill>
                      <a:schemeClr val="bg1"/>
                    </a:solidFill>
                  </a:tcPr>
                </a:tc>
              </a:tr>
              <a:tr h="649525">
                <a:tc>
                  <a:txBody>
                    <a:bodyPr/>
                    <a:lstStyle/>
                    <a:p>
                      <a:pPr algn="l" fontAlgn="t"/>
                      <a:r>
                        <a:rPr lang="en-US" sz="1000" b="1" u="none" strike="noStrike" dirty="0">
                          <a:effectLst/>
                          <a:latin typeface="Helvetica" panose="020B0604020202020204" pitchFamily="34" charset="0"/>
                          <a:cs typeface="Helvetica" panose="020B0604020202020204" pitchFamily="34" charset="0"/>
                        </a:rPr>
                        <a:t>JPMC New Skills at Work</a:t>
                      </a:r>
                      <a:endParaRPr lang="en-US" sz="1000" b="1"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c>
                  <a:txBody>
                    <a:bodyPr/>
                    <a:lstStyle/>
                    <a:p>
                      <a:pPr algn="l" fontAlgn="t"/>
                      <a:r>
                        <a:rPr lang="en-US" sz="1000" u="none" strike="noStrike" dirty="0">
                          <a:effectLst/>
                          <a:latin typeface="Helvetica" panose="020B0604020202020204" pitchFamily="34" charset="0"/>
                          <a:cs typeface="Helvetica" panose="020B0604020202020204" pitchFamily="34" charset="0"/>
                        </a:rPr>
                        <a:t>Infrastructure for the Central Ohio Compact</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c>
                  <a:txBody>
                    <a:bodyPr/>
                    <a:lstStyle/>
                    <a:p>
                      <a:pPr algn="l" fontAlgn="t"/>
                      <a:r>
                        <a:rPr lang="en-US" sz="1000" u="none" strike="noStrike" dirty="0" smtClean="0">
                          <a:effectLst/>
                          <a:latin typeface="Helvetica" panose="020B0604020202020204" pitchFamily="34" charset="0"/>
                          <a:cs typeface="Helvetica" panose="020B0604020202020204" pitchFamily="34" charset="0"/>
                        </a:rPr>
                        <a:t>$2.5</a:t>
                      </a:r>
                      <a:r>
                        <a:rPr lang="en-US" sz="1000" u="none" strike="noStrike" baseline="0" dirty="0" smtClean="0">
                          <a:effectLst/>
                          <a:latin typeface="Helvetica" panose="020B0604020202020204" pitchFamily="34" charset="0"/>
                          <a:cs typeface="Helvetica" panose="020B0604020202020204" pitchFamily="34" charset="0"/>
                        </a:rPr>
                        <a:t> </a:t>
                      </a:r>
                      <a:r>
                        <a:rPr lang="en-US" sz="1000" u="none" strike="noStrike" dirty="0" smtClean="0">
                          <a:effectLst/>
                          <a:latin typeface="Helvetica" panose="020B0604020202020204" pitchFamily="34" charset="0"/>
                          <a:cs typeface="Helvetica" panose="020B0604020202020204" pitchFamily="34" charset="0"/>
                        </a:rPr>
                        <a:t>million </a:t>
                      </a:r>
                      <a:r>
                        <a:rPr lang="en-US" sz="1000" u="none" strike="noStrike" dirty="0">
                          <a:effectLst/>
                          <a:latin typeface="Helvetica" panose="020B0604020202020204" pitchFamily="34" charset="0"/>
                          <a:cs typeface="Helvetica" panose="020B0604020202020204" pitchFamily="34" charset="0"/>
                        </a:rPr>
                        <a:t>over 5 years</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c>
                  <a:txBody>
                    <a:bodyPr/>
                    <a:lstStyle/>
                    <a:p>
                      <a:pPr algn="l" fontAlgn="t"/>
                      <a:r>
                        <a:rPr lang="en-US" sz="1000" u="none" strike="noStrike" dirty="0">
                          <a:effectLst/>
                          <a:latin typeface="Helvetica" panose="020B0604020202020204" pitchFamily="34" charset="0"/>
                          <a:cs typeface="Helvetica" panose="020B0604020202020204" pitchFamily="34" charset="0"/>
                        </a:rPr>
                        <a:t>Leadership, coordination, alignment and integration; employer engagement; data analysis; technology</a:t>
                      </a:r>
                      <a:endParaRPr lang="en-US" sz="1000" b="0" i="0" u="none" strike="noStrike" dirty="0">
                        <a:solidFill>
                          <a:srgbClr val="000000"/>
                        </a:solidFill>
                        <a:effectLst/>
                        <a:latin typeface="Helvetica" panose="020B0604020202020204" pitchFamily="34" charset="0"/>
                        <a:cs typeface="Helvetica" panose="020B0604020202020204" pitchFamily="34" charset="0"/>
                      </a:endParaRPr>
                    </a:p>
                  </a:txBody>
                  <a:tcPr marL="9268" marR="9268" marT="9268" marB="0"/>
                </a:tc>
              </a:tr>
            </a:tbl>
          </a:graphicData>
        </a:graphic>
      </p:graphicFrame>
      <p:pic>
        <p:nvPicPr>
          <p:cNvPr id="2" name="Picture 1"/>
          <p:cNvPicPr>
            <a:picLocks noChangeAspect="1"/>
          </p:cNvPicPr>
          <p:nvPr/>
        </p:nvPicPr>
        <p:blipFill>
          <a:blip r:embed="rId3"/>
          <a:stretch>
            <a:fillRect/>
          </a:stretch>
        </p:blipFill>
        <p:spPr>
          <a:xfrm>
            <a:off x="0" y="0"/>
            <a:ext cx="1146147" cy="1146147"/>
          </a:xfrm>
          <a:prstGeom prst="rect">
            <a:avLst/>
          </a:prstGeom>
        </p:spPr>
      </p:pic>
      <p:sp>
        <p:nvSpPr>
          <p:cNvPr id="5" name="TextBox 4"/>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26</a:t>
            </a:r>
            <a:endParaRPr lang="en-US" sz="1400" dirty="0">
              <a:solidFill>
                <a:schemeClr val="bg1"/>
              </a:solidFill>
            </a:endParaRPr>
          </a:p>
        </p:txBody>
      </p:sp>
    </p:spTree>
    <p:extLst>
      <p:ext uri="{BB962C8B-B14F-4D97-AF65-F5344CB8AC3E}">
        <p14:creationId xmlns:p14="http://schemas.microsoft.com/office/powerpoint/2010/main" val="216585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9067800" cy="1219200"/>
            <a:chOff x="457200" y="304800"/>
            <a:chExt cx="9067800" cy="12192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304800"/>
              <a:ext cx="1143000" cy="1143000"/>
            </a:xfrm>
            <a:prstGeom prst="rect">
              <a:avLst/>
            </a:prstGeom>
          </p:spPr>
        </p:pic>
        <p:sp>
          <p:nvSpPr>
            <p:cNvPr id="10" name="Title 1"/>
            <p:cNvSpPr txBox="1">
              <a:spLocks/>
            </p:cNvSpPr>
            <p:nvPr/>
          </p:nvSpPr>
          <p:spPr>
            <a:xfrm>
              <a:off x="1600200" y="381000"/>
              <a:ext cx="7924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solidFill>
                    <a:prstClr val="black"/>
                  </a:solidFill>
                </a:rPr>
                <a:t>The Central Ohio Compact</a:t>
              </a:r>
              <a:r>
                <a:rPr lang="en-US" sz="4800" dirty="0" smtClean="0">
                  <a:solidFill>
                    <a:prstClr val="black"/>
                  </a:solidFill>
                </a:rPr>
                <a:t/>
              </a:r>
              <a:br>
                <a:rPr lang="en-US" sz="4800" dirty="0" smtClean="0">
                  <a:solidFill>
                    <a:prstClr val="black"/>
                  </a:solidFill>
                </a:rPr>
              </a:br>
              <a:r>
                <a:rPr lang="en-US" sz="2000" i="1" dirty="0" smtClean="0">
                  <a:solidFill>
                    <a:prstClr val="black"/>
                  </a:solidFill>
                </a:rPr>
                <a:t>A </a:t>
              </a:r>
              <a:r>
                <a:rPr lang="en-US" sz="2000" i="1" dirty="0">
                  <a:solidFill>
                    <a:prstClr val="black"/>
                  </a:solidFill>
                </a:rPr>
                <a:t>Regional Strategy for College Completion and Career Success</a:t>
              </a:r>
            </a:p>
            <a:p>
              <a:pPr algn="l"/>
              <a:endParaRPr lang="en-US" sz="4800" i="1" dirty="0">
                <a:solidFill>
                  <a:prstClr val="black"/>
                </a:solidFill>
              </a:endParaRPr>
            </a:p>
          </p:txBody>
        </p:sp>
      </p:grpSp>
      <p:sp>
        <p:nvSpPr>
          <p:cNvPr id="8" name="TextBox 7"/>
          <p:cNvSpPr txBox="1"/>
          <p:nvPr/>
        </p:nvSpPr>
        <p:spPr>
          <a:xfrm>
            <a:off x="304800" y="1444635"/>
            <a:ext cx="8534401" cy="584775"/>
          </a:xfrm>
          <a:prstGeom prst="rect">
            <a:avLst/>
          </a:prstGeom>
          <a:noFill/>
        </p:spPr>
        <p:txBody>
          <a:bodyPr wrap="square" rtlCol="0">
            <a:spAutoFit/>
          </a:bodyPr>
          <a:lstStyle/>
          <a:p>
            <a:r>
              <a:rPr lang="en-US" sz="3200" b="1" dirty="0" smtClean="0">
                <a:solidFill>
                  <a:srgbClr val="005E92"/>
                </a:solidFill>
                <a:latin typeface="Georgia" panose="02040502050405020303" pitchFamily="18" charset="0"/>
              </a:rPr>
              <a:t>Building Momentum/Achieving Scale</a:t>
            </a:r>
            <a:endParaRPr lang="en-US" sz="3200" b="1" dirty="0">
              <a:solidFill>
                <a:srgbClr val="005E92"/>
              </a:solidFill>
              <a:latin typeface="Georgia" panose="02040502050405020303" pitchFamily="18" charset="0"/>
            </a:endParaRPr>
          </a:p>
        </p:txBody>
      </p:sp>
      <p:sp>
        <p:nvSpPr>
          <p:cNvPr id="12" name="Content Placeholder 7"/>
          <p:cNvSpPr txBox="1">
            <a:spLocks/>
          </p:cNvSpPr>
          <p:nvPr/>
        </p:nvSpPr>
        <p:spPr>
          <a:xfrm>
            <a:off x="391886" y="1993639"/>
            <a:ext cx="8447315" cy="4267200"/>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30000"/>
              </a:lnSpc>
              <a:spcBef>
                <a:spcPts val="0"/>
              </a:spcBef>
              <a:spcAft>
                <a:spcPts val="1800"/>
              </a:spcAft>
              <a:buClr>
                <a:srgbClr val="005E92"/>
              </a:buClr>
              <a:buFont typeface="Wingdings" panose="05000000000000000000" pitchFamily="2" charset="2"/>
              <a:buChar char="§"/>
            </a:pPr>
            <a:r>
              <a:rPr lang="en-US" sz="1400" b="1" dirty="0" smtClean="0"/>
              <a:t>2010- 2012</a:t>
            </a:r>
            <a:r>
              <a:rPr lang="en-US" sz="1400" dirty="0" smtClean="0"/>
              <a:t>.  Columbus State Community College as key architect of </a:t>
            </a:r>
            <a:r>
              <a:rPr lang="en-US" sz="1400" b="1" i="1" dirty="0" smtClean="0"/>
              <a:t>The Central Ohio Compact </a:t>
            </a:r>
            <a:r>
              <a:rPr lang="en-US" sz="1400" dirty="0" smtClean="0"/>
              <a:t>development.</a:t>
            </a:r>
            <a:endParaRPr lang="en-US" sz="1400" dirty="0"/>
          </a:p>
          <a:p>
            <a:pPr>
              <a:lnSpc>
                <a:spcPct val="130000"/>
              </a:lnSpc>
              <a:spcBef>
                <a:spcPts val="0"/>
              </a:spcBef>
              <a:spcAft>
                <a:spcPts val="1800"/>
              </a:spcAft>
              <a:buClr>
                <a:srgbClr val="005E92"/>
              </a:buClr>
              <a:buFont typeface="Wingdings" panose="05000000000000000000" pitchFamily="2" charset="2"/>
              <a:buChar char="§"/>
            </a:pPr>
            <a:r>
              <a:rPr lang="en-US" sz="1400" b="1" dirty="0" smtClean="0"/>
              <a:t>Spring 2012</a:t>
            </a:r>
            <a:r>
              <a:rPr lang="en-US" sz="1400" dirty="0"/>
              <a:t>. </a:t>
            </a:r>
            <a:r>
              <a:rPr lang="en-US" sz="1400" dirty="0" smtClean="0"/>
              <a:t>Adoption </a:t>
            </a:r>
            <a:r>
              <a:rPr lang="en-US" sz="1400" dirty="0"/>
              <a:t>of the </a:t>
            </a:r>
            <a:r>
              <a:rPr lang="en-US" sz="1400" b="1" dirty="0"/>
              <a:t>Lumina Foundation’s 60% Goal </a:t>
            </a:r>
            <a:r>
              <a:rPr lang="en-US" sz="1400" dirty="0"/>
              <a:t>and formation of strategy team.</a:t>
            </a:r>
          </a:p>
          <a:p>
            <a:pPr>
              <a:lnSpc>
                <a:spcPct val="130000"/>
              </a:lnSpc>
              <a:spcBef>
                <a:spcPts val="0"/>
              </a:spcBef>
              <a:spcAft>
                <a:spcPts val="1800"/>
              </a:spcAft>
              <a:buClr>
                <a:srgbClr val="005E92"/>
              </a:buClr>
              <a:buFont typeface="Wingdings" panose="05000000000000000000" pitchFamily="2" charset="2"/>
              <a:buChar char="§"/>
            </a:pPr>
            <a:r>
              <a:rPr lang="en-US" sz="1400" b="1" dirty="0"/>
              <a:t>Fall 2012</a:t>
            </a:r>
            <a:r>
              <a:rPr lang="en-US" sz="1400" dirty="0"/>
              <a:t>.  Completion of strategy document, </a:t>
            </a:r>
            <a:r>
              <a:rPr lang="en-US" sz="1400" dirty="0" smtClean="0"/>
              <a:t>and adoption of the joint resolution by </a:t>
            </a:r>
            <a:r>
              <a:rPr lang="en-US" sz="1400" dirty="0"/>
              <a:t>governing boards. </a:t>
            </a:r>
            <a:endParaRPr lang="en-US" sz="1400" dirty="0" smtClean="0"/>
          </a:p>
          <a:p>
            <a:pPr>
              <a:lnSpc>
                <a:spcPct val="130000"/>
              </a:lnSpc>
              <a:spcBef>
                <a:spcPts val="0"/>
              </a:spcBef>
              <a:spcAft>
                <a:spcPts val="1800"/>
              </a:spcAft>
              <a:buClr>
                <a:srgbClr val="005E92"/>
              </a:buClr>
              <a:buFont typeface="Wingdings" panose="05000000000000000000" pitchFamily="2" charset="2"/>
              <a:buChar char="§"/>
            </a:pPr>
            <a:r>
              <a:rPr lang="en-US" sz="1400" b="1" dirty="0" smtClean="0"/>
              <a:t>Winter 2012</a:t>
            </a:r>
            <a:r>
              <a:rPr lang="en-US" sz="1400" dirty="0" smtClean="0"/>
              <a:t>.  Joined the </a:t>
            </a:r>
            <a:r>
              <a:rPr lang="en-US" sz="1400" i="1" dirty="0" smtClean="0"/>
              <a:t>Pathways to Prosperity Network </a:t>
            </a:r>
            <a:r>
              <a:rPr lang="en-US" sz="1400" dirty="0" smtClean="0"/>
              <a:t>with the support of JPMorgan Chase, the Ohio Business Roundtable, Battelle, and the Educational Service Center.</a:t>
            </a:r>
          </a:p>
          <a:p>
            <a:pPr>
              <a:lnSpc>
                <a:spcPct val="130000"/>
              </a:lnSpc>
              <a:spcBef>
                <a:spcPts val="0"/>
              </a:spcBef>
              <a:spcAft>
                <a:spcPts val="1800"/>
              </a:spcAft>
              <a:buClr>
                <a:srgbClr val="005E92"/>
              </a:buClr>
              <a:buFont typeface="Wingdings" panose="05000000000000000000" pitchFamily="2" charset="2"/>
              <a:buChar char="§"/>
            </a:pPr>
            <a:r>
              <a:rPr lang="en-US" sz="1400" b="1" dirty="0" smtClean="0"/>
              <a:t>October 2013.</a:t>
            </a:r>
            <a:r>
              <a:rPr lang="en-US" sz="1400" dirty="0" smtClean="0"/>
              <a:t>  Credits Count partnership with AEP, Columbus City Schools and Columbus State.  </a:t>
            </a:r>
            <a:endParaRPr lang="en-US" sz="1400" b="1" dirty="0" smtClean="0"/>
          </a:p>
          <a:p>
            <a:pPr>
              <a:lnSpc>
                <a:spcPct val="130000"/>
              </a:lnSpc>
              <a:spcBef>
                <a:spcPts val="0"/>
              </a:spcBef>
              <a:spcAft>
                <a:spcPts val="1800"/>
              </a:spcAft>
              <a:buClr>
                <a:srgbClr val="005E92"/>
              </a:buClr>
              <a:buFont typeface="Wingdings" panose="05000000000000000000" pitchFamily="2" charset="2"/>
              <a:buChar char="§"/>
            </a:pPr>
            <a:r>
              <a:rPr lang="en-US" sz="1400" b="1" dirty="0" smtClean="0"/>
              <a:t>December 2013.  </a:t>
            </a:r>
            <a:r>
              <a:rPr lang="en-US" sz="1400" dirty="0" smtClean="0"/>
              <a:t>Straight A Funds awarded to </a:t>
            </a:r>
            <a:r>
              <a:rPr lang="en-US" sz="1400" b="1" i="1" dirty="0" smtClean="0"/>
              <a:t>Compact</a:t>
            </a:r>
            <a:r>
              <a:rPr lang="en-US" sz="1400" dirty="0" smtClean="0"/>
              <a:t> K12 districts.</a:t>
            </a:r>
            <a:endParaRPr lang="en-US" sz="1400" dirty="0"/>
          </a:p>
          <a:p>
            <a:pPr>
              <a:lnSpc>
                <a:spcPct val="130000"/>
              </a:lnSpc>
              <a:spcBef>
                <a:spcPts val="0"/>
              </a:spcBef>
              <a:spcAft>
                <a:spcPts val="1800"/>
              </a:spcAft>
              <a:buClr>
                <a:srgbClr val="005E92"/>
              </a:buClr>
              <a:buFont typeface="Wingdings" panose="05000000000000000000" pitchFamily="2" charset="2"/>
              <a:buChar char="§"/>
            </a:pPr>
            <a:r>
              <a:rPr lang="en-US" sz="1400" b="1" dirty="0" smtClean="0"/>
              <a:t>Spring 2014</a:t>
            </a:r>
            <a:r>
              <a:rPr lang="en-US" sz="1400" dirty="0" smtClean="0"/>
              <a:t>.  JPMorgan Chase New Skills at Work, Nationwide Children’s Hospital and the City of Columbus partnership announcements.</a:t>
            </a:r>
          </a:p>
          <a:p>
            <a:pPr>
              <a:lnSpc>
                <a:spcPct val="130000"/>
              </a:lnSpc>
              <a:spcBef>
                <a:spcPts val="0"/>
              </a:spcBef>
              <a:spcAft>
                <a:spcPts val="1800"/>
              </a:spcAft>
              <a:buClr>
                <a:srgbClr val="005E92"/>
              </a:buClr>
              <a:buFont typeface="Wingdings" panose="05000000000000000000" pitchFamily="2" charset="2"/>
              <a:buChar char="§"/>
            </a:pPr>
            <a:r>
              <a:rPr lang="en-US" sz="1400" b="1" dirty="0" smtClean="0"/>
              <a:t>Next</a:t>
            </a:r>
            <a:r>
              <a:rPr lang="en-US" sz="1400" dirty="0" smtClean="0"/>
              <a:t>.  Operationalize and bring to scale. Integrate and align.</a:t>
            </a:r>
          </a:p>
        </p:txBody>
      </p:sp>
      <p:sp>
        <p:nvSpPr>
          <p:cNvPr id="7" name="TextBox 6"/>
          <p:cNvSpPr txBox="1"/>
          <p:nvPr/>
        </p:nvSpPr>
        <p:spPr>
          <a:xfrm>
            <a:off x="409771" y="6282458"/>
            <a:ext cx="276038" cy="307777"/>
          </a:xfrm>
          <a:prstGeom prst="rect">
            <a:avLst/>
          </a:prstGeom>
          <a:noFill/>
        </p:spPr>
        <p:txBody>
          <a:bodyPr wrap="none" rtlCol="0">
            <a:spAutoFit/>
          </a:bodyPr>
          <a:lstStyle/>
          <a:p>
            <a:r>
              <a:rPr lang="en-US" sz="1400" dirty="0">
                <a:solidFill>
                  <a:schemeClr val="bg1"/>
                </a:solidFill>
              </a:rPr>
              <a:t>5</a:t>
            </a:r>
          </a:p>
        </p:txBody>
      </p:sp>
    </p:spTree>
    <p:extLst>
      <p:ext uri="{BB962C8B-B14F-4D97-AF65-F5344CB8AC3E}">
        <p14:creationId xmlns:p14="http://schemas.microsoft.com/office/powerpoint/2010/main" val="2873597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0766"/>
          <a:stretch/>
        </p:blipFill>
        <p:spPr bwMode="auto">
          <a:xfrm>
            <a:off x="4223610" y="335907"/>
            <a:ext cx="4605060" cy="1863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rotWithShape="1">
          <a:blip r:embed="rId4" cstate="print"/>
          <a:srcRect b="46739"/>
          <a:stretch/>
        </p:blipFill>
        <p:spPr bwMode="auto">
          <a:xfrm>
            <a:off x="270590" y="335907"/>
            <a:ext cx="3971682" cy="1863365"/>
          </a:xfrm>
          <a:prstGeom prst="rect">
            <a:avLst/>
          </a:prstGeom>
          <a:noFill/>
          <a:ln w="9525">
            <a:noFill/>
            <a:miter lim="800000"/>
            <a:headEnd/>
            <a:tailEnd/>
          </a:ln>
        </p:spPr>
      </p:pic>
      <p:sp>
        <p:nvSpPr>
          <p:cNvPr id="12" name="Content Placeholder 2"/>
          <p:cNvSpPr>
            <a:spLocks noGrp="1"/>
          </p:cNvSpPr>
          <p:nvPr>
            <p:ph idx="1"/>
          </p:nvPr>
        </p:nvSpPr>
        <p:spPr>
          <a:xfrm>
            <a:off x="381786" y="2514600"/>
            <a:ext cx="8229600" cy="3763963"/>
          </a:xfrm>
        </p:spPr>
        <p:txBody>
          <a:bodyPr>
            <a:normAutofit/>
          </a:bodyPr>
          <a:lstStyle/>
          <a:p>
            <a:r>
              <a:rPr lang="en-US" sz="2400" b="1" dirty="0" smtClean="0">
                <a:latin typeface="+mn-lt"/>
              </a:rPr>
              <a:t>There is a new American majority on campus.  Only 25% of today’s college students are “traditional.”</a:t>
            </a:r>
          </a:p>
          <a:p>
            <a:r>
              <a:rPr lang="en-US" sz="2400" dirty="0" smtClean="0">
                <a:latin typeface="+mn-lt"/>
              </a:rPr>
              <a:t>Part-time students rarely graduate.</a:t>
            </a:r>
          </a:p>
          <a:p>
            <a:r>
              <a:rPr lang="en-US" sz="2400" dirty="0" smtClean="0">
                <a:latin typeface="+mn-lt"/>
              </a:rPr>
              <a:t>Low-income students and students of color struggle the most to graduate.</a:t>
            </a:r>
          </a:p>
          <a:p>
            <a:r>
              <a:rPr lang="en-US" sz="2400" dirty="0" smtClean="0">
                <a:latin typeface="+mn-lt"/>
              </a:rPr>
              <a:t>Students take too many credits and too much time to graduate.</a:t>
            </a:r>
          </a:p>
          <a:p>
            <a:r>
              <a:rPr lang="en-US" sz="2400" dirty="0" smtClean="0">
                <a:latin typeface="+mn-lt"/>
              </a:rPr>
              <a:t>Remediation produces few students who ultimately graduate.  </a:t>
            </a:r>
            <a:endParaRPr lang="en-US" sz="2400" dirty="0">
              <a:latin typeface="+mn-lt"/>
            </a:endParaRPr>
          </a:p>
        </p:txBody>
      </p:sp>
      <p:sp>
        <p:nvSpPr>
          <p:cNvPr id="5" name="TextBox 4"/>
          <p:cNvSpPr txBox="1"/>
          <p:nvPr/>
        </p:nvSpPr>
        <p:spPr>
          <a:xfrm>
            <a:off x="409771" y="6282458"/>
            <a:ext cx="276038" cy="307777"/>
          </a:xfrm>
          <a:prstGeom prst="rect">
            <a:avLst/>
          </a:prstGeom>
          <a:noFill/>
        </p:spPr>
        <p:txBody>
          <a:bodyPr wrap="none" rtlCol="0">
            <a:spAutoFit/>
          </a:bodyPr>
          <a:lstStyle/>
          <a:p>
            <a:r>
              <a:rPr lang="en-US" sz="1400" dirty="0">
                <a:solidFill>
                  <a:schemeClr val="bg1"/>
                </a:solidFill>
              </a:rPr>
              <a:t>6</a:t>
            </a:r>
          </a:p>
        </p:txBody>
      </p:sp>
    </p:spTree>
    <p:extLst>
      <p:ext uri="{BB962C8B-B14F-4D97-AF65-F5344CB8AC3E}">
        <p14:creationId xmlns:p14="http://schemas.microsoft.com/office/powerpoint/2010/main" val="3698598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srcRect l="3293" r="3063"/>
          <a:stretch/>
        </p:blipFill>
        <p:spPr bwMode="auto">
          <a:xfrm>
            <a:off x="326571" y="2080727"/>
            <a:ext cx="8490857" cy="3048000"/>
          </a:xfrm>
          <a:prstGeom prst="rect">
            <a:avLst/>
          </a:prstGeom>
          <a:noFill/>
          <a:ln w="9525">
            <a:noFill/>
            <a:miter lim="800000"/>
            <a:headEnd/>
            <a:tailEnd/>
          </a:ln>
        </p:spPr>
      </p:pic>
      <p:sp>
        <p:nvSpPr>
          <p:cNvPr id="8" name="TextBox 7"/>
          <p:cNvSpPr txBox="1"/>
          <p:nvPr/>
        </p:nvSpPr>
        <p:spPr>
          <a:xfrm>
            <a:off x="214604" y="533400"/>
            <a:ext cx="8714792" cy="707886"/>
          </a:xfrm>
          <a:prstGeom prst="rect">
            <a:avLst/>
          </a:prstGeom>
          <a:noFill/>
        </p:spPr>
        <p:txBody>
          <a:bodyPr wrap="square" rtlCol="0">
            <a:spAutoFit/>
          </a:bodyPr>
          <a:lstStyle/>
          <a:p>
            <a:pPr algn="ctr"/>
            <a:r>
              <a:rPr lang="en-US" sz="4000" b="1" i="1" dirty="0" smtClean="0">
                <a:solidFill>
                  <a:srgbClr val="005E92"/>
                </a:solidFill>
                <a:latin typeface="Georgia" panose="02040502050405020303" pitchFamily="18" charset="0"/>
              </a:rPr>
              <a:t>Closing the “skills gap.”</a:t>
            </a:r>
            <a:endParaRPr lang="en-US" sz="4000" b="1" i="1" dirty="0">
              <a:solidFill>
                <a:srgbClr val="005E92"/>
              </a:solidFill>
              <a:latin typeface="Georgia" panose="02040502050405020303" pitchFamily="18" charset="0"/>
            </a:endParaRPr>
          </a:p>
        </p:txBody>
      </p:sp>
      <p:sp>
        <p:nvSpPr>
          <p:cNvPr id="5" name="TextBox 4"/>
          <p:cNvSpPr txBox="1"/>
          <p:nvPr/>
        </p:nvSpPr>
        <p:spPr>
          <a:xfrm>
            <a:off x="409771" y="6282458"/>
            <a:ext cx="276038" cy="307777"/>
          </a:xfrm>
          <a:prstGeom prst="rect">
            <a:avLst/>
          </a:prstGeom>
          <a:noFill/>
        </p:spPr>
        <p:txBody>
          <a:bodyPr wrap="none" rtlCol="0">
            <a:spAutoFit/>
          </a:bodyPr>
          <a:lstStyle/>
          <a:p>
            <a:r>
              <a:rPr lang="en-US" sz="1400" dirty="0">
                <a:solidFill>
                  <a:schemeClr val="bg1"/>
                </a:solidFill>
              </a:rPr>
              <a:t>7</a:t>
            </a:r>
          </a:p>
        </p:txBody>
      </p:sp>
    </p:spTree>
    <p:extLst>
      <p:ext uri="{BB962C8B-B14F-4D97-AF65-F5344CB8AC3E}">
        <p14:creationId xmlns:p14="http://schemas.microsoft.com/office/powerpoint/2010/main" val="2042788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25" r="4013"/>
          <a:stretch/>
        </p:blipFill>
        <p:spPr bwMode="auto">
          <a:xfrm>
            <a:off x="381000" y="457200"/>
            <a:ext cx="8423565" cy="48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143000" y="2683950"/>
            <a:ext cx="7239000" cy="1735650"/>
            <a:chOff x="533400" y="-660768"/>
            <a:chExt cx="7239000" cy="1828800"/>
          </a:xfrm>
        </p:grpSpPr>
        <p:sp>
          <p:nvSpPr>
            <p:cNvPr id="5" name="Rectangle 4"/>
            <p:cNvSpPr/>
            <p:nvPr/>
          </p:nvSpPr>
          <p:spPr>
            <a:xfrm>
              <a:off x="533400" y="-660768"/>
              <a:ext cx="7162800" cy="18288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6" name="Picture 2" descr="logo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278849"/>
              <a:ext cx="1295400" cy="952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057400" y="-538121"/>
              <a:ext cx="5715000" cy="1384995"/>
            </a:xfrm>
            <a:prstGeom prst="rect">
              <a:avLst/>
            </a:prstGeom>
            <a:noFill/>
          </p:spPr>
          <p:txBody>
            <a:bodyPr wrap="square" rtlCol="0">
              <a:spAutoFit/>
            </a:bodyPr>
            <a:lstStyle/>
            <a:p>
              <a:r>
                <a:rPr lang="en-US" sz="2800" b="1" dirty="0" smtClean="0">
                  <a:solidFill>
                    <a:prstClr val="black"/>
                  </a:solidFill>
                </a:rPr>
                <a:t>By </a:t>
              </a:r>
              <a:r>
                <a:rPr lang="en-US" sz="2800" b="1" dirty="0">
                  <a:solidFill>
                    <a:prstClr val="black"/>
                  </a:solidFill>
                </a:rPr>
                <a:t>2025, 60 percent of the region’s </a:t>
              </a:r>
              <a:r>
                <a:rPr lang="en-US" sz="2800" b="1" dirty="0" smtClean="0">
                  <a:solidFill>
                    <a:prstClr val="black"/>
                  </a:solidFill>
                </a:rPr>
                <a:t>adults </a:t>
              </a:r>
              <a:r>
                <a:rPr lang="en-US" sz="2800" b="1" dirty="0">
                  <a:solidFill>
                    <a:prstClr val="black"/>
                  </a:solidFill>
                </a:rPr>
                <a:t>will </a:t>
              </a:r>
              <a:r>
                <a:rPr lang="en-US" sz="2800" b="1" dirty="0" smtClean="0">
                  <a:solidFill>
                    <a:prstClr val="black"/>
                  </a:solidFill>
                </a:rPr>
                <a:t>have earned a postsecondary </a:t>
              </a:r>
              <a:r>
                <a:rPr lang="en-US" sz="2800" b="1" dirty="0">
                  <a:solidFill>
                    <a:prstClr val="black"/>
                  </a:solidFill>
                </a:rPr>
                <a:t>certificate or degree</a:t>
              </a:r>
              <a:r>
                <a:rPr lang="en-US" sz="2800" b="1" dirty="0" smtClean="0">
                  <a:solidFill>
                    <a:prstClr val="black"/>
                  </a:solidFill>
                </a:rPr>
                <a:t>.</a:t>
              </a:r>
              <a:endParaRPr lang="en-US" sz="2800" b="1" dirty="0">
                <a:solidFill>
                  <a:prstClr val="black"/>
                </a:solidFill>
              </a:endParaRPr>
            </a:p>
          </p:txBody>
        </p:sp>
      </p:grpSp>
      <p:sp>
        <p:nvSpPr>
          <p:cNvPr id="8" name="TextBox 7"/>
          <p:cNvSpPr txBox="1"/>
          <p:nvPr/>
        </p:nvSpPr>
        <p:spPr>
          <a:xfrm>
            <a:off x="409771" y="6282458"/>
            <a:ext cx="276038" cy="307777"/>
          </a:xfrm>
          <a:prstGeom prst="rect">
            <a:avLst/>
          </a:prstGeom>
          <a:noFill/>
        </p:spPr>
        <p:txBody>
          <a:bodyPr wrap="none" rtlCol="0">
            <a:spAutoFit/>
          </a:bodyPr>
          <a:lstStyle/>
          <a:p>
            <a:r>
              <a:rPr lang="en-US" sz="1400" dirty="0">
                <a:solidFill>
                  <a:schemeClr val="bg1"/>
                </a:solidFill>
              </a:rPr>
              <a:t>8</a:t>
            </a:r>
          </a:p>
        </p:txBody>
      </p:sp>
    </p:spTree>
    <p:extLst>
      <p:ext uri="{BB962C8B-B14F-4D97-AF65-F5344CB8AC3E}">
        <p14:creationId xmlns:p14="http://schemas.microsoft.com/office/powerpoint/2010/main" val="34761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a:stretch>
            <a:fillRect/>
          </a:stretch>
        </p:blipFill>
        <p:spPr bwMode="auto">
          <a:xfrm>
            <a:off x="57573" y="1371600"/>
            <a:ext cx="9010227" cy="3886200"/>
          </a:xfrm>
          <a:prstGeom prst="rect">
            <a:avLst/>
          </a:prstGeom>
          <a:noFill/>
          <a:ln w="9525">
            <a:noFill/>
            <a:miter lim="800000"/>
            <a:headEnd/>
            <a:tailEnd/>
          </a:ln>
        </p:spPr>
      </p:pic>
      <p:sp>
        <p:nvSpPr>
          <p:cNvPr id="7" name="Right Arrow 6"/>
          <p:cNvSpPr/>
          <p:nvPr/>
        </p:nvSpPr>
        <p:spPr>
          <a:xfrm rot="17307283">
            <a:off x="1120782" y="4953240"/>
            <a:ext cx="839779" cy="71887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4" cstate="print"/>
          <a:srcRect l="1138"/>
          <a:stretch>
            <a:fillRect/>
          </a:stretch>
        </p:blipFill>
        <p:spPr bwMode="auto">
          <a:xfrm>
            <a:off x="0" y="0"/>
            <a:ext cx="6619875" cy="1438275"/>
          </a:xfrm>
          <a:prstGeom prst="rect">
            <a:avLst/>
          </a:prstGeom>
          <a:noFill/>
          <a:ln w="9525">
            <a:noFill/>
            <a:miter lim="800000"/>
            <a:headEnd/>
            <a:tailEnd/>
          </a:ln>
        </p:spPr>
      </p:pic>
      <p:pic>
        <p:nvPicPr>
          <p:cNvPr id="3" name="Picture 2"/>
          <p:cNvPicPr>
            <a:picLocks noChangeAspect="1"/>
          </p:cNvPicPr>
          <p:nvPr/>
        </p:nvPicPr>
        <p:blipFill>
          <a:blip r:embed="rId5"/>
          <a:stretch>
            <a:fillRect/>
          </a:stretch>
        </p:blipFill>
        <p:spPr>
          <a:xfrm>
            <a:off x="0" y="81464"/>
            <a:ext cx="1670449" cy="518205"/>
          </a:xfrm>
          <a:prstGeom prst="rect">
            <a:avLst/>
          </a:prstGeom>
        </p:spPr>
      </p:pic>
      <p:sp>
        <p:nvSpPr>
          <p:cNvPr id="8" name="TextBox 7"/>
          <p:cNvSpPr txBox="1"/>
          <p:nvPr/>
        </p:nvSpPr>
        <p:spPr>
          <a:xfrm>
            <a:off x="409771" y="6282458"/>
            <a:ext cx="276038" cy="307777"/>
          </a:xfrm>
          <a:prstGeom prst="rect">
            <a:avLst/>
          </a:prstGeom>
          <a:noFill/>
        </p:spPr>
        <p:txBody>
          <a:bodyPr wrap="none" rtlCol="0">
            <a:spAutoFit/>
          </a:bodyPr>
          <a:lstStyle/>
          <a:p>
            <a:r>
              <a:rPr lang="en-US" sz="1400" dirty="0">
                <a:solidFill>
                  <a:schemeClr val="bg1"/>
                </a:solidFill>
              </a:rPr>
              <a:t>9</a:t>
            </a:r>
          </a:p>
        </p:txBody>
      </p:sp>
    </p:spTree>
    <p:extLst>
      <p:ext uri="{BB962C8B-B14F-4D97-AF65-F5344CB8AC3E}">
        <p14:creationId xmlns:p14="http://schemas.microsoft.com/office/powerpoint/2010/main" val="22573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274482" y="1981200"/>
            <a:ext cx="8593410" cy="4114800"/>
          </a:xfrm>
          <a:prstGeom prst="rect">
            <a:avLst/>
          </a:prstGeom>
          <a:noFill/>
          <a:ln w="9525">
            <a:noFill/>
            <a:miter lim="800000"/>
            <a:headEnd/>
            <a:tailEnd/>
          </a:ln>
        </p:spPr>
      </p:pic>
      <p:pic>
        <p:nvPicPr>
          <p:cNvPr id="3" name="Picture 2"/>
          <p:cNvPicPr>
            <a:picLocks noChangeAspect="1" noChangeArrowheads="1"/>
          </p:cNvPicPr>
          <p:nvPr/>
        </p:nvPicPr>
        <p:blipFill>
          <a:blip r:embed="rId4" cstate="print"/>
          <a:srcRect l="1138"/>
          <a:stretch>
            <a:fillRect/>
          </a:stretch>
        </p:blipFill>
        <p:spPr bwMode="auto">
          <a:xfrm>
            <a:off x="314325" y="314325"/>
            <a:ext cx="6619875" cy="1438275"/>
          </a:xfrm>
          <a:prstGeom prst="rect">
            <a:avLst/>
          </a:prstGeom>
          <a:noFill/>
          <a:ln w="9525">
            <a:noFill/>
            <a:miter lim="800000"/>
            <a:headEnd/>
            <a:tailEnd/>
          </a:ln>
        </p:spPr>
      </p:pic>
      <p:pic>
        <p:nvPicPr>
          <p:cNvPr id="4" name="Picture 3"/>
          <p:cNvPicPr>
            <a:picLocks noChangeAspect="1" noChangeArrowheads="1"/>
          </p:cNvPicPr>
          <p:nvPr/>
        </p:nvPicPr>
        <p:blipFill>
          <a:blip r:embed="rId5" cstate="print"/>
          <a:srcRect/>
          <a:stretch>
            <a:fillRect/>
          </a:stretch>
        </p:blipFill>
        <p:spPr bwMode="auto">
          <a:xfrm>
            <a:off x="381000" y="381000"/>
            <a:ext cx="1676399" cy="519523"/>
          </a:xfrm>
          <a:prstGeom prst="rect">
            <a:avLst/>
          </a:prstGeom>
          <a:noFill/>
          <a:ln w="9525">
            <a:noFill/>
            <a:miter lim="800000"/>
            <a:headEnd/>
            <a:tailEnd/>
          </a:ln>
        </p:spPr>
      </p:pic>
      <p:grpSp>
        <p:nvGrpSpPr>
          <p:cNvPr id="10" name="Group 9"/>
          <p:cNvGrpSpPr/>
          <p:nvPr/>
        </p:nvGrpSpPr>
        <p:grpSpPr>
          <a:xfrm>
            <a:off x="1828800" y="3124200"/>
            <a:ext cx="6553200" cy="2667000"/>
            <a:chOff x="1828800" y="3124200"/>
            <a:chExt cx="6553200" cy="2667000"/>
          </a:xfrm>
        </p:grpSpPr>
        <p:sp>
          <p:nvSpPr>
            <p:cNvPr id="5" name="Oval 4"/>
            <p:cNvSpPr/>
            <p:nvPr/>
          </p:nvSpPr>
          <p:spPr>
            <a:xfrm>
              <a:off x="1905000" y="3581400"/>
              <a:ext cx="12954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828800" y="4343400"/>
              <a:ext cx="12954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086600" y="3352800"/>
              <a:ext cx="12954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495800" y="3124200"/>
              <a:ext cx="12954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200400" y="5410200"/>
              <a:ext cx="1295400"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p:cNvSpPr txBox="1"/>
          <p:nvPr/>
        </p:nvSpPr>
        <p:spPr>
          <a:xfrm>
            <a:off x="409771" y="6282458"/>
            <a:ext cx="367408" cy="307777"/>
          </a:xfrm>
          <a:prstGeom prst="rect">
            <a:avLst/>
          </a:prstGeom>
          <a:noFill/>
        </p:spPr>
        <p:txBody>
          <a:bodyPr wrap="none" rtlCol="0">
            <a:spAutoFit/>
          </a:bodyPr>
          <a:lstStyle/>
          <a:p>
            <a:r>
              <a:rPr lang="en-US" sz="1400" dirty="0" smtClean="0">
                <a:solidFill>
                  <a:schemeClr val="bg1"/>
                </a:solidFill>
              </a:rPr>
              <a:t>10</a:t>
            </a:r>
            <a:endParaRPr lang="en-US" sz="1400" dirty="0">
              <a:solidFill>
                <a:schemeClr val="bg1"/>
              </a:solidFill>
            </a:endParaRPr>
          </a:p>
        </p:txBody>
      </p:sp>
    </p:spTree>
    <p:extLst>
      <p:ext uri="{BB962C8B-B14F-4D97-AF65-F5344CB8AC3E}">
        <p14:creationId xmlns:p14="http://schemas.microsoft.com/office/powerpoint/2010/main" val="6704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edian">
  <a:themeElements>
    <a:clrScheme name="Custom 26">
      <a:dk1>
        <a:sysClr val="windowText" lastClr="000000"/>
      </a:dk1>
      <a:lt1>
        <a:sysClr val="window" lastClr="FFFFFF"/>
      </a:lt1>
      <a:dk2>
        <a:srgbClr val="993D00"/>
      </a:dk2>
      <a:lt2>
        <a:srgbClr val="FFF39D"/>
      </a:lt2>
      <a:accent1>
        <a:srgbClr val="660066"/>
      </a:accent1>
      <a:accent2>
        <a:srgbClr val="F5CD2D"/>
      </a:accent2>
      <a:accent3>
        <a:srgbClr val="B32C16"/>
      </a:accent3>
      <a:accent4>
        <a:srgbClr val="FE8637"/>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The Learning Accelerator std (1)">
  <a:themeElements>
    <a:clrScheme name="The Leanring Accelerator">
      <a:dk1>
        <a:srgbClr val="3C3737"/>
      </a:dk1>
      <a:lt1>
        <a:srgbClr val="FFFFFF"/>
      </a:lt1>
      <a:dk2>
        <a:srgbClr val="053E77"/>
      </a:dk2>
      <a:lt2>
        <a:srgbClr val="C1B9B1"/>
      </a:lt2>
      <a:accent1>
        <a:srgbClr val="61B634"/>
      </a:accent1>
      <a:accent2>
        <a:srgbClr val="053E77"/>
      </a:accent2>
      <a:accent3>
        <a:srgbClr val="36B5A1"/>
      </a:accent3>
      <a:accent4>
        <a:srgbClr val="BFD42B"/>
      </a:accent4>
      <a:accent5>
        <a:srgbClr val="006FBE"/>
      </a:accent5>
      <a:accent6>
        <a:srgbClr val="B9001D"/>
      </a:accent6>
      <a:hlink>
        <a:srgbClr val="4996C6"/>
      </a:hlink>
      <a:folHlink>
        <a:srgbClr val="2E56A4"/>
      </a:folHlink>
    </a:clrScheme>
    <a:fontScheme name="Office Theme">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dirty="0" err="1" smtClean="0">
            <a:ln>
              <a:noFill/>
            </a:ln>
            <a:solidFill>
              <a:schemeClr val="bg1"/>
            </a:solidFill>
            <a:effectLst/>
            <a:latin typeface="Verdana" pitchFamily="-110" charset="0"/>
            <a:ea typeface="ＭＳ Ｐゴシック" pitchFamily="-110" charset="-128"/>
            <a:cs typeface="ＭＳ Ｐゴシック" pitchFamily="-110" charset="-128"/>
          </a:defRPr>
        </a:defPPr>
      </a:lstStyle>
    </a:spDef>
    <a:lnDef>
      <a:spPr bwMode="auto">
        <a:noFill/>
        <a:ln w="9525" cap="flat" cmpd="sng" algn="ctr">
          <a:solidFill>
            <a:srgbClr val="867F78"/>
          </a:solidFill>
          <a:prstDash val="solid"/>
          <a:round/>
          <a:headEnd type="none" w="med" len="med"/>
          <a:tailEnd type="none" w="med" len="med"/>
        </a:ln>
        <a:effectLst/>
      </a:spPr>
      <a:bodyPr/>
      <a:lstStyle/>
    </a:lnDef>
    <a:txDef>
      <a:spPr>
        <a:noFill/>
      </a:spPr>
      <a:bodyPr wrap="square" lIns="0" tIns="0" rIns="0" bIns="0" rtlCol="0">
        <a:noAutofit/>
      </a:bodyPr>
      <a:lstStyle>
        <a:defPPr>
          <a:defRPr dirty="0" err="1" smtClean="0"/>
        </a:defPPr>
      </a:lstStyle>
    </a:txDef>
  </a:objectDefaults>
  <a:extraClrSchemeLst>
    <a:extraClrScheme>
      <a:clrScheme name="Office Theme 1">
        <a:dk1>
          <a:srgbClr val="3C3737"/>
        </a:dk1>
        <a:lt1>
          <a:srgbClr val="FFFFFF"/>
        </a:lt1>
        <a:dk2>
          <a:srgbClr val="C60C30"/>
        </a:dk2>
        <a:lt2>
          <a:srgbClr val="B7B1A9"/>
        </a:lt2>
        <a:accent1>
          <a:srgbClr val="861D25"/>
        </a:accent1>
        <a:accent2>
          <a:srgbClr val="103B66"/>
        </a:accent2>
        <a:accent3>
          <a:srgbClr val="FFFFFF"/>
        </a:accent3>
        <a:accent4>
          <a:srgbClr val="322D2D"/>
        </a:accent4>
        <a:accent5>
          <a:srgbClr val="C3ABAC"/>
        </a:accent5>
        <a:accent6>
          <a:srgbClr val="0D355C"/>
        </a:accent6>
        <a:hlink>
          <a:srgbClr val="185A24"/>
        </a:hlink>
        <a:folHlink>
          <a:srgbClr val="39204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TotalTime>
  <Words>2082</Words>
  <Application>Microsoft Office PowerPoint</Application>
  <PresentationFormat>On-screen Show (4:3)</PresentationFormat>
  <Paragraphs>360</Paragraphs>
  <Slides>34</Slides>
  <Notes>34</Notes>
  <HiddenSlides>0</HiddenSlides>
  <MMClips>0</MMClips>
  <ScaleCrop>false</ScaleCrop>
  <HeadingPairs>
    <vt:vector size="6" baseType="variant">
      <vt:variant>
        <vt:lpstr>Fonts Used</vt:lpstr>
      </vt:variant>
      <vt:variant>
        <vt:i4>16</vt:i4>
      </vt:variant>
      <vt:variant>
        <vt:lpstr>Theme</vt:lpstr>
      </vt:variant>
      <vt:variant>
        <vt:i4>12</vt:i4>
      </vt:variant>
      <vt:variant>
        <vt:lpstr>Slide Titles</vt:lpstr>
      </vt:variant>
      <vt:variant>
        <vt:i4>34</vt:i4>
      </vt:variant>
    </vt:vector>
  </HeadingPairs>
  <TitlesOfParts>
    <vt:vector size="62" baseType="lpstr">
      <vt:lpstr>MS PGothic</vt:lpstr>
      <vt:lpstr>MS PGothic</vt:lpstr>
      <vt:lpstr>Arial</vt:lpstr>
      <vt:lpstr>Avenir Light</vt:lpstr>
      <vt:lpstr>Calibri</vt:lpstr>
      <vt:lpstr>Calibri Light</vt:lpstr>
      <vt:lpstr>Garamond</vt:lpstr>
      <vt:lpstr>Georgia</vt:lpstr>
      <vt:lpstr>Gill Sans MT</vt:lpstr>
      <vt:lpstr>Helvetica</vt:lpstr>
      <vt:lpstr>Helvetica Neue</vt:lpstr>
      <vt:lpstr>Helvetica Neue Light</vt:lpstr>
      <vt:lpstr>Tw Cen MT</vt:lpstr>
      <vt:lpstr>Verdana</vt:lpstr>
      <vt:lpstr>Wingdings</vt:lpstr>
      <vt:lpstr>Wingdings 2</vt:lpstr>
      <vt:lpstr>Custom Design</vt:lpstr>
      <vt:lpstr>1_Custom Design</vt:lpstr>
      <vt:lpstr>3_Custom Design</vt:lpstr>
      <vt:lpstr>2_Custom Design</vt:lpstr>
      <vt:lpstr>5_Custom Design</vt:lpstr>
      <vt:lpstr>4_Custom Design</vt:lpstr>
      <vt:lpstr>6_Custom Design</vt:lpstr>
      <vt:lpstr>7_Custom Design</vt:lpstr>
      <vt:lpstr>8_Custom Design</vt:lpstr>
      <vt:lpstr>1_Office Theme</vt:lpstr>
      <vt:lpstr>Median</vt:lpstr>
      <vt:lpstr>The Learning Accelerator std (1)</vt:lpstr>
      <vt:lpstr>The Central Ohio Compact: A Regional Strategy for  College Completion and Career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Joint Resolution Adoption</vt:lpstr>
      <vt:lpstr>PowerPoint Presentation</vt:lpstr>
      <vt:lpstr>PowerPoint Presentation</vt:lpstr>
      <vt:lpstr>PowerPoint Presentation</vt:lpstr>
      <vt:lpstr>PowerPoint Presentation</vt:lpstr>
      <vt:lpstr>The Central Ohio Compact A Regional Strategy for College Completion and Career Success </vt:lpstr>
      <vt:lpstr>PowerPoint Presentation</vt:lpstr>
      <vt:lpstr>PowerPoint Presentation</vt:lpstr>
      <vt:lpstr>PowerPoint Presentation</vt:lpstr>
      <vt:lpstr>PowerPoint Presentation</vt:lpstr>
      <vt:lpstr>PowerPoint Presentation</vt:lpstr>
      <vt:lpstr>PowerPoint Presentation</vt:lpstr>
      <vt:lpstr>  Innovation Partnership</vt:lpstr>
      <vt:lpstr>What is blended learning? What does blended learning enable? </vt:lpstr>
      <vt:lpstr>Districts must complete the entire value chain in order to implement blended learning successfully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Ologie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Wurm</dc:creator>
  <cp:lastModifiedBy>Stephen D. Dackin</cp:lastModifiedBy>
  <cp:revision>65</cp:revision>
  <cp:lastPrinted>2014-06-17T15:38:50Z</cp:lastPrinted>
  <dcterms:created xsi:type="dcterms:W3CDTF">2014-03-03T18:23:11Z</dcterms:created>
  <dcterms:modified xsi:type="dcterms:W3CDTF">2014-09-29T14:47:09Z</dcterms:modified>
</cp:coreProperties>
</file>