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2"/>
  </p:notesMasterIdLst>
  <p:sldIdLst>
    <p:sldId id="256" r:id="rId2"/>
    <p:sldId id="366" r:id="rId3"/>
    <p:sldId id="358" r:id="rId4"/>
    <p:sldId id="257" r:id="rId5"/>
    <p:sldId id="363" r:id="rId6"/>
    <p:sldId id="265" r:id="rId7"/>
    <p:sldId id="270" r:id="rId8"/>
    <p:sldId id="262" r:id="rId9"/>
    <p:sldId id="291" r:id="rId10"/>
    <p:sldId id="263" r:id="rId11"/>
    <p:sldId id="364" r:id="rId12"/>
    <p:sldId id="367" r:id="rId13"/>
    <p:sldId id="293" r:id="rId14"/>
    <p:sldId id="294" r:id="rId15"/>
    <p:sldId id="368" r:id="rId16"/>
    <p:sldId id="295" r:id="rId17"/>
    <p:sldId id="296" r:id="rId18"/>
    <p:sldId id="369" r:id="rId19"/>
    <p:sldId id="297" r:id="rId20"/>
    <p:sldId id="275" r:id="rId21"/>
    <p:sldId id="276" r:id="rId22"/>
    <p:sldId id="281" r:id="rId23"/>
    <p:sldId id="282" r:id="rId24"/>
    <p:sldId id="283" r:id="rId25"/>
    <p:sldId id="284" r:id="rId26"/>
    <p:sldId id="298" r:id="rId27"/>
    <p:sldId id="370" r:id="rId28"/>
    <p:sldId id="299" r:id="rId29"/>
    <p:sldId id="300" r:id="rId30"/>
    <p:sldId id="371" r:id="rId31"/>
    <p:sldId id="301" r:id="rId32"/>
    <p:sldId id="259" r:id="rId33"/>
    <p:sldId id="372" r:id="rId34"/>
    <p:sldId id="302" r:id="rId35"/>
    <p:sldId id="304" r:id="rId36"/>
    <p:sldId id="303" r:id="rId37"/>
    <p:sldId id="305" r:id="rId38"/>
    <p:sldId id="306" r:id="rId39"/>
    <p:sldId id="307" r:id="rId40"/>
    <p:sldId id="373" r:id="rId41"/>
    <p:sldId id="309" r:id="rId42"/>
    <p:sldId id="310" r:id="rId43"/>
    <p:sldId id="374" r:id="rId44"/>
    <p:sldId id="311" r:id="rId45"/>
    <p:sldId id="313" r:id="rId46"/>
    <p:sldId id="312" r:id="rId47"/>
    <p:sldId id="314" r:id="rId48"/>
    <p:sldId id="316" r:id="rId49"/>
    <p:sldId id="375" r:id="rId50"/>
    <p:sldId id="317" r:id="rId51"/>
    <p:sldId id="324" r:id="rId52"/>
    <p:sldId id="319" r:id="rId53"/>
    <p:sldId id="320" r:id="rId54"/>
    <p:sldId id="362" r:id="rId55"/>
    <p:sldId id="321" r:id="rId56"/>
    <p:sldId id="376" r:id="rId57"/>
    <p:sldId id="322" r:id="rId58"/>
    <p:sldId id="325" r:id="rId59"/>
    <p:sldId id="323" r:id="rId60"/>
    <p:sldId id="326" r:id="rId61"/>
    <p:sldId id="327" r:id="rId62"/>
    <p:sldId id="328" r:id="rId63"/>
    <p:sldId id="329" r:id="rId64"/>
    <p:sldId id="330" r:id="rId65"/>
    <p:sldId id="331" r:id="rId66"/>
    <p:sldId id="355" r:id="rId67"/>
    <p:sldId id="357" r:id="rId68"/>
    <p:sldId id="332" r:id="rId69"/>
    <p:sldId id="261" r:id="rId70"/>
    <p:sldId id="356"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extLst>
      <p:ext uri="{19B8F6BF-5375-455C-9EA6-DF929625EA0E}">
        <p15:presenceInfo xmlns:p15="http://schemas.microsoft.com/office/powerpoint/2012/main" userId="Microsoft Office User" providerId="None"/>
      </p:ext>
    </p:extLst>
  </p:cmAuthor>
  <p:cmAuthor id="2" name="Daniel Froemel" initials="DF" lastIdx="3" clrIdx="1">
    <p:extLst>
      <p:ext uri="{19B8F6BF-5375-455C-9EA6-DF929625EA0E}">
        <p15:presenceInfo xmlns:p15="http://schemas.microsoft.com/office/powerpoint/2012/main" userId="Daniel Froemel" providerId="None"/>
      </p:ext>
    </p:extLst>
  </p:cmAuthor>
  <p:cmAuthor id="3" name="Andrea Thorsbakken" initials="AT" lastIdx="27" clrIdx="2">
    <p:extLst>
      <p:ext uri="{19B8F6BF-5375-455C-9EA6-DF929625EA0E}">
        <p15:presenceInfo xmlns:p15="http://schemas.microsoft.com/office/powerpoint/2012/main" userId="S-1-5-21-2149558826-3324038498-27948981-252665" providerId="AD"/>
      </p:ext>
    </p:extLst>
  </p:cmAuthor>
  <p:cmAuthor id="4" name="Hannah Rush" initials="HR" lastIdx="19" clrIdx="3">
    <p:extLst>
      <p:ext uri="{19B8F6BF-5375-455C-9EA6-DF929625EA0E}">
        <p15:presenceInfo xmlns:p15="http://schemas.microsoft.com/office/powerpoint/2012/main" userId="S-1-5-21-2149558826-3324038498-27948981-3653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104" autoAdjust="0"/>
  </p:normalViewPr>
  <p:slideViewPr>
    <p:cSldViewPr>
      <p:cViewPr varScale="1">
        <p:scale>
          <a:sx n="67" d="100"/>
          <a:sy n="67" d="100"/>
        </p:scale>
        <p:origin x="145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4" dt="2019-03-26T13:57:05.782" idx="11">
    <p:pos x="10" y="10"/>
    <p:text>There's only one of these scenarios written with fake names (the yellow/blue/pink example). I think we should make them all real district names or all fake names for consistency. Also, on all of thse slides, add the word "Example" before Scenario. Then, add the footnote I've included on this slide.</p:text>
    <p:extLst>
      <p:ext uri="{C676402C-5697-4E1C-873F-D02D1690AC5C}">
        <p15:threadingInfo xmlns:p15="http://schemas.microsoft.com/office/powerpoint/2012/main" timeZoneBias="300"/>
      </p:ext>
    </p:extLst>
  </p:cm>
</p:cmLst>
</file>

<file path=ppt/diagrams/_rels/data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diagrams/_rels/drawing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37A03D-C465-440A-96F9-83DE2B087171}" type="doc">
      <dgm:prSet loTypeId="urn:microsoft.com/office/officeart/2009/3/layout/IncreasingArrowsProcess" loCatId="process" qsTypeId="urn:microsoft.com/office/officeart/2005/8/quickstyle/simple1" qsCatId="simple" csTypeId="urn:microsoft.com/office/officeart/2005/8/colors/colorful1" csCatId="colorful" phldr="1"/>
      <dgm:spPr/>
      <dgm:t>
        <a:bodyPr/>
        <a:lstStyle/>
        <a:p>
          <a:endParaRPr lang="en-US"/>
        </a:p>
      </dgm:t>
    </dgm:pt>
    <dgm:pt modelId="{FA046941-E8AD-4D84-BF74-1467867EBDB1}">
      <dgm:prSet phldrT="[Text]"/>
      <dgm:spPr/>
      <dgm:t>
        <a:bodyPr/>
        <a:lstStyle/>
        <a:p>
          <a:r>
            <a:rPr lang="en-US" dirty="0" smtClean="0"/>
            <a:t>2011</a:t>
          </a:r>
          <a:endParaRPr lang="en-US" dirty="0"/>
        </a:p>
      </dgm:t>
    </dgm:pt>
    <dgm:pt modelId="{ACB54759-D7F5-4772-9F0E-99B00A505A8B}" type="parTrans" cxnId="{E4DDFFE2-ABD4-4066-B9B6-32560A01EEFF}">
      <dgm:prSet/>
      <dgm:spPr/>
      <dgm:t>
        <a:bodyPr/>
        <a:lstStyle/>
        <a:p>
          <a:endParaRPr lang="en-US"/>
        </a:p>
      </dgm:t>
    </dgm:pt>
    <dgm:pt modelId="{E3D97FD8-9D1C-4F60-AFC3-4419682FD7C1}" type="sibTrans" cxnId="{E4DDFFE2-ABD4-4066-B9B6-32560A01EEFF}">
      <dgm:prSet/>
      <dgm:spPr/>
      <dgm:t>
        <a:bodyPr/>
        <a:lstStyle/>
        <a:p>
          <a:endParaRPr lang="en-US"/>
        </a:p>
      </dgm:t>
    </dgm:pt>
    <dgm:pt modelId="{DC9AB970-DEB9-48A7-85DB-85D5EFED73DE}">
      <dgm:prSet phldrT="[Text]"/>
      <dgm:spPr/>
      <dgm:t>
        <a:bodyPr/>
        <a:lstStyle/>
        <a:p>
          <a:r>
            <a:rPr lang="en-US" dirty="0" smtClean="0">
              <a:solidFill>
                <a:schemeClr val="accent1"/>
              </a:solidFill>
            </a:rPr>
            <a:t>PC 426 requires funding for students in licensed residential treatment centers.</a:t>
          </a:r>
          <a:endParaRPr lang="en-US" dirty="0">
            <a:solidFill>
              <a:schemeClr val="accent1"/>
            </a:solidFill>
          </a:endParaRPr>
        </a:p>
      </dgm:t>
    </dgm:pt>
    <dgm:pt modelId="{0C82D17F-0B64-435B-8F3C-0C7B46EC3BF8}" type="parTrans" cxnId="{04D58ED3-61D6-469E-8B6C-165E8A7D7A83}">
      <dgm:prSet/>
      <dgm:spPr/>
      <dgm:t>
        <a:bodyPr/>
        <a:lstStyle/>
        <a:p>
          <a:endParaRPr lang="en-US"/>
        </a:p>
      </dgm:t>
    </dgm:pt>
    <dgm:pt modelId="{7AF6739F-1F16-4B5D-9C2F-6B3A7A3AECC1}" type="sibTrans" cxnId="{04D58ED3-61D6-469E-8B6C-165E8A7D7A83}">
      <dgm:prSet/>
      <dgm:spPr/>
      <dgm:t>
        <a:bodyPr/>
        <a:lstStyle/>
        <a:p>
          <a:endParaRPr lang="en-US"/>
        </a:p>
      </dgm:t>
    </dgm:pt>
    <dgm:pt modelId="{09E3B097-60F5-45DE-B972-273A52ACC510}">
      <dgm:prSet phldrT="[Text]"/>
      <dgm:spPr/>
      <dgm:t>
        <a:bodyPr/>
        <a:lstStyle/>
        <a:p>
          <a:r>
            <a:rPr lang="en-US" dirty="0" smtClean="0"/>
            <a:t>2015</a:t>
          </a:r>
          <a:endParaRPr lang="en-US" dirty="0"/>
        </a:p>
      </dgm:t>
    </dgm:pt>
    <dgm:pt modelId="{9AFADE72-1295-4C5C-9AF2-07DD4DCD0AE5}" type="parTrans" cxnId="{C47D5917-02D4-402B-8FD3-4C8DC8D0FDCE}">
      <dgm:prSet/>
      <dgm:spPr/>
      <dgm:t>
        <a:bodyPr/>
        <a:lstStyle/>
        <a:p>
          <a:endParaRPr lang="en-US"/>
        </a:p>
      </dgm:t>
    </dgm:pt>
    <dgm:pt modelId="{FCBD5BCE-D3E4-44CF-BF3A-86C68B2A2259}" type="sibTrans" cxnId="{C47D5917-02D4-402B-8FD3-4C8DC8D0FDCE}">
      <dgm:prSet/>
      <dgm:spPr/>
      <dgm:t>
        <a:bodyPr/>
        <a:lstStyle/>
        <a:p>
          <a:endParaRPr lang="en-US"/>
        </a:p>
      </dgm:t>
    </dgm:pt>
    <dgm:pt modelId="{E94E6C92-96DD-4EB8-B2E8-6AE9215EB72D}">
      <dgm:prSet phldrT="[Text]"/>
      <dgm:spPr/>
      <dgm:t>
        <a:bodyPr/>
        <a:lstStyle/>
        <a:p>
          <a:r>
            <a:rPr lang="en-US" dirty="0" smtClean="0">
              <a:solidFill>
                <a:schemeClr val="accent1"/>
              </a:solidFill>
            </a:rPr>
            <a:t>ESSA requires that school districts ensure that students in foster care are entitled to educational stability.</a:t>
          </a:r>
          <a:endParaRPr lang="en-US" dirty="0">
            <a:solidFill>
              <a:schemeClr val="accent1"/>
            </a:solidFill>
          </a:endParaRPr>
        </a:p>
      </dgm:t>
    </dgm:pt>
    <dgm:pt modelId="{32C8FA8B-021C-49BC-A525-3D8EEF4D1F7B}" type="parTrans" cxnId="{F2693911-05A9-40FC-B1BA-EE7B206B3B33}">
      <dgm:prSet/>
      <dgm:spPr/>
      <dgm:t>
        <a:bodyPr/>
        <a:lstStyle/>
        <a:p>
          <a:endParaRPr lang="en-US"/>
        </a:p>
      </dgm:t>
    </dgm:pt>
    <dgm:pt modelId="{2E4CBA2B-B907-4727-BBB7-3771CFC4BB31}" type="sibTrans" cxnId="{F2693911-05A9-40FC-B1BA-EE7B206B3B33}">
      <dgm:prSet/>
      <dgm:spPr/>
      <dgm:t>
        <a:bodyPr/>
        <a:lstStyle/>
        <a:p>
          <a:endParaRPr lang="en-US"/>
        </a:p>
      </dgm:t>
    </dgm:pt>
    <dgm:pt modelId="{CEC9881A-0F0D-4B84-921E-09A495A87830}">
      <dgm:prSet phldrT="[Text]"/>
      <dgm:spPr/>
      <dgm:t>
        <a:bodyPr/>
        <a:lstStyle/>
        <a:p>
          <a:r>
            <a:rPr lang="en-US" dirty="0" smtClean="0"/>
            <a:t>2017</a:t>
          </a:r>
          <a:endParaRPr lang="en-US" dirty="0"/>
        </a:p>
      </dgm:t>
    </dgm:pt>
    <dgm:pt modelId="{4486CF57-6B70-43D3-9323-05A48080BA61}" type="parTrans" cxnId="{A37AA9F7-C0AE-4B8A-88C7-CAF8A410EC53}">
      <dgm:prSet/>
      <dgm:spPr/>
      <dgm:t>
        <a:bodyPr/>
        <a:lstStyle/>
        <a:p>
          <a:endParaRPr lang="en-US"/>
        </a:p>
      </dgm:t>
    </dgm:pt>
    <dgm:pt modelId="{290540FB-81EB-440D-B18A-A7C8EA5DB942}" type="sibTrans" cxnId="{A37AA9F7-C0AE-4B8A-88C7-CAF8A410EC53}">
      <dgm:prSet/>
      <dgm:spPr/>
      <dgm:t>
        <a:bodyPr/>
        <a:lstStyle/>
        <a:p>
          <a:endParaRPr lang="en-US"/>
        </a:p>
      </dgm:t>
    </dgm:pt>
    <dgm:pt modelId="{F5610D5E-40C2-4442-A904-91CB392E4B95}">
      <dgm:prSet phldrT="[Text]"/>
      <dgm:spPr/>
      <dgm:t>
        <a:bodyPr/>
        <a:lstStyle/>
        <a:p>
          <a:r>
            <a:rPr lang="en-US" dirty="0" smtClean="0">
              <a:solidFill>
                <a:schemeClr val="accent1"/>
              </a:solidFill>
            </a:rPr>
            <a:t>T.C.A.§ 49-6-3023 requires districts to provide educational services to incarcerated youth.</a:t>
          </a:r>
          <a:endParaRPr lang="en-US" dirty="0">
            <a:solidFill>
              <a:schemeClr val="accent1"/>
            </a:solidFill>
          </a:endParaRPr>
        </a:p>
      </dgm:t>
    </dgm:pt>
    <dgm:pt modelId="{319C973F-51C2-49DF-B3CC-BAC95C9DBECE}" type="parTrans" cxnId="{489438E5-F749-4AB6-87A2-F4F283CA5A5E}">
      <dgm:prSet/>
      <dgm:spPr/>
      <dgm:t>
        <a:bodyPr/>
        <a:lstStyle/>
        <a:p>
          <a:endParaRPr lang="en-US"/>
        </a:p>
      </dgm:t>
    </dgm:pt>
    <dgm:pt modelId="{3A5096B9-8C7F-464C-AE5B-409708AB79C9}" type="sibTrans" cxnId="{489438E5-F749-4AB6-87A2-F4F283CA5A5E}">
      <dgm:prSet/>
      <dgm:spPr/>
      <dgm:t>
        <a:bodyPr/>
        <a:lstStyle/>
        <a:p>
          <a:endParaRPr lang="en-US"/>
        </a:p>
      </dgm:t>
    </dgm:pt>
    <dgm:pt modelId="{B6D41542-7645-47E7-94C3-6AE37900C7DC}">
      <dgm:prSet phldrT="[Text]"/>
      <dgm:spPr/>
      <dgm:t>
        <a:bodyPr/>
        <a:lstStyle/>
        <a:p>
          <a:r>
            <a:rPr lang="en-US" dirty="0" smtClean="0"/>
            <a:t>2018</a:t>
          </a:r>
          <a:endParaRPr lang="en-US" dirty="0"/>
        </a:p>
      </dgm:t>
    </dgm:pt>
    <dgm:pt modelId="{9B247128-F019-49D8-B61A-E9E886DDA6F0}" type="parTrans" cxnId="{8C4D0439-B172-4895-B92A-D38163E12F83}">
      <dgm:prSet/>
      <dgm:spPr/>
      <dgm:t>
        <a:bodyPr/>
        <a:lstStyle/>
        <a:p>
          <a:endParaRPr lang="en-US"/>
        </a:p>
      </dgm:t>
    </dgm:pt>
    <dgm:pt modelId="{FFFE1897-A6A8-44CA-AD0B-6E195C506315}" type="sibTrans" cxnId="{8C4D0439-B172-4895-B92A-D38163E12F83}">
      <dgm:prSet/>
      <dgm:spPr/>
      <dgm:t>
        <a:bodyPr/>
        <a:lstStyle/>
        <a:p>
          <a:endParaRPr lang="en-US"/>
        </a:p>
      </dgm:t>
    </dgm:pt>
    <dgm:pt modelId="{E4D37C2E-C37B-44E5-A76F-101F7BB46126}">
      <dgm:prSet phldrT="[Text]"/>
      <dgm:spPr/>
      <dgm:t>
        <a:bodyPr/>
        <a:lstStyle/>
        <a:p>
          <a:r>
            <a:rPr lang="en-US" dirty="0" smtClean="0">
              <a:solidFill>
                <a:schemeClr val="accent1"/>
              </a:solidFill>
            </a:rPr>
            <a:t>T.C.A.§ 49-3-308 requires districts to provide educational funding for youth who are court ordered to day treatment facilities.</a:t>
          </a:r>
          <a:endParaRPr lang="en-US" dirty="0">
            <a:solidFill>
              <a:schemeClr val="accent1"/>
            </a:solidFill>
          </a:endParaRPr>
        </a:p>
      </dgm:t>
    </dgm:pt>
    <dgm:pt modelId="{F5EFF66B-3219-4594-B530-ED2C8BC2319D}" type="parTrans" cxnId="{07BC6DDF-B49F-4DB9-970E-337AADBBC25E}">
      <dgm:prSet/>
      <dgm:spPr/>
      <dgm:t>
        <a:bodyPr/>
        <a:lstStyle/>
        <a:p>
          <a:endParaRPr lang="en-US"/>
        </a:p>
      </dgm:t>
    </dgm:pt>
    <dgm:pt modelId="{EF0D3081-5DA0-47FE-961A-18E4FE01F83A}" type="sibTrans" cxnId="{07BC6DDF-B49F-4DB9-970E-337AADBBC25E}">
      <dgm:prSet/>
      <dgm:spPr/>
      <dgm:t>
        <a:bodyPr/>
        <a:lstStyle/>
        <a:p>
          <a:endParaRPr lang="en-US"/>
        </a:p>
      </dgm:t>
    </dgm:pt>
    <dgm:pt modelId="{2A46E4EB-9C15-40A6-869F-F9178DFE2FE0}" type="pres">
      <dgm:prSet presAssocID="{A337A03D-C465-440A-96F9-83DE2B087171}" presName="Name0" presStyleCnt="0">
        <dgm:presLayoutVars>
          <dgm:chMax val="5"/>
          <dgm:chPref val="5"/>
          <dgm:dir/>
          <dgm:animLvl val="lvl"/>
        </dgm:presLayoutVars>
      </dgm:prSet>
      <dgm:spPr/>
      <dgm:t>
        <a:bodyPr/>
        <a:lstStyle/>
        <a:p>
          <a:endParaRPr lang="en-US"/>
        </a:p>
      </dgm:t>
    </dgm:pt>
    <dgm:pt modelId="{0813C508-F198-4C33-BD54-D6754F8835FC}" type="pres">
      <dgm:prSet presAssocID="{FA046941-E8AD-4D84-BF74-1467867EBDB1}" presName="parentText1" presStyleLbl="node1" presStyleIdx="0" presStyleCnt="4">
        <dgm:presLayoutVars>
          <dgm:chMax/>
          <dgm:chPref val="3"/>
          <dgm:bulletEnabled val="1"/>
        </dgm:presLayoutVars>
      </dgm:prSet>
      <dgm:spPr/>
      <dgm:t>
        <a:bodyPr/>
        <a:lstStyle/>
        <a:p>
          <a:endParaRPr lang="en-US"/>
        </a:p>
      </dgm:t>
    </dgm:pt>
    <dgm:pt modelId="{FE0DF689-7B4C-469A-B872-04CCC314EF5B}" type="pres">
      <dgm:prSet presAssocID="{FA046941-E8AD-4D84-BF74-1467867EBDB1}" presName="childText1" presStyleLbl="solidAlignAcc1" presStyleIdx="0" presStyleCnt="4" custLinFactNeighborX="-5423" custLinFactNeighborY="-3336">
        <dgm:presLayoutVars>
          <dgm:chMax val="0"/>
          <dgm:chPref val="0"/>
          <dgm:bulletEnabled val="1"/>
        </dgm:presLayoutVars>
      </dgm:prSet>
      <dgm:spPr/>
      <dgm:t>
        <a:bodyPr/>
        <a:lstStyle/>
        <a:p>
          <a:endParaRPr lang="en-US"/>
        </a:p>
      </dgm:t>
    </dgm:pt>
    <dgm:pt modelId="{E469C39D-2615-4439-98D8-4E7BDF9F6918}" type="pres">
      <dgm:prSet presAssocID="{09E3B097-60F5-45DE-B972-273A52ACC510}" presName="parentText2" presStyleLbl="node1" presStyleIdx="1" presStyleCnt="4">
        <dgm:presLayoutVars>
          <dgm:chMax/>
          <dgm:chPref val="3"/>
          <dgm:bulletEnabled val="1"/>
        </dgm:presLayoutVars>
      </dgm:prSet>
      <dgm:spPr/>
      <dgm:t>
        <a:bodyPr/>
        <a:lstStyle/>
        <a:p>
          <a:endParaRPr lang="en-US"/>
        </a:p>
      </dgm:t>
    </dgm:pt>
    <dgm:pt modelId="{BD290A4F-FC6B-4F20-A0BB-F04857DF986A}" type="pres">
      <dgm:prSet presAssocID="{09E3B097-60F5-45DE-B972-273A52ACC510}" presName="childText2" presStyleLbl="solidAlignAcc1" presStyleIdx="1" presStyleCnt="4">
        <dgm:presLayoutVars>
          <dgm:chMax val="0"/>
          <dgm:chPref val="0"/>
          <dgm:bulletEnabled val="1"/>
        </dgm:presLayoutVars>
      </dgm:prSet>
      <dgm:spPr/>
      <dgm:t>
        <a:bodyPr/>
        <a:lstStyle/>
        <a:p>
          <a:endParaRPr lang="en-US"/>
        </a:p>
      </dgm:t>
    </dgm:pt>
    <dgm:pt modelId="{E56FD779-1D2A-42A4-8FF2-2C864181AA41}" type="pres">
      <dgm:prSet presAssocID="{CEC9881A-0F0D-4B84-921E-09A495A87830}" presName="parentText3" presStyleLbl="node1" presStyleIdx="2" presStyleCnt="4">
        <dgm:presLayoutVars>
          <dgm:chMax/>
          <dgm:chPref val="3"/>
          <dgm:bulletEnabled val="1"/>
        </dgm:presLayoutVars>
      </dgm:prSet>
      <dgm:spPr/>
      <dgm:t>
        <a:bodyPr/>
        <a:lstStyle/>
        <a:p>
          <a:endParaRPr lang="en-US"/>
        </a:p>
      </dgm:t>
    </dgm:pt>
    <dgm:pt modelId="{A46C42EF-1DB6-42B0-A0F9-127AA7A1926E}" type="pres">
      <dgm:prSet presAssocID="{CEC9881A-0F0D-4B84-921E-09A495A87830}" presName="childText3" presStyleLbl="solidAlignAcc1" presStyleIdx="2" presStyleCnt="4">
        <dgm:presLayoutVars>
          <dgm:chMax val="0"/>
          <dgm:chPref val="0"/>
          <dgm:bulletEnabled val="1"/>
        </dgm:presLayoutVars>
      </dgm:prSet>
      <dgm:spPr/>
      <dgm:t>
        <a:bodyPr/>
        <a:lstStyle/>
        <a:p>
          <a:endParaRPr lang="en-US"/>
        </a:p>
      </dgm:t>
    </dgm:pt>
    <dgm:pt modelId="{0EBD58E6-73A1-485A-A5AF-1AE1A8D95CE7}" type="pres">
      <dgm:prSet presAssocID="{B6D41542-7645-47E7-94C3-6AE37900C7DC}" presName="parentText4" presStyleLbl="node1" presStyleIdx="3" presStyleCnt="4">
        <dgm:presLayoutVars>
          <dgm:chMax/>
          <dgm:chPref val="3"/>
          <dgm:bulletEnabled val="1"/>
        </dgm:presLayoutVars>
      </dgm:prSet>
      <dgm:spPr/>
      <dgm:t>
        <a:bodyPr/>
        <a:lstStyle/>
        <a:p>
          <a:endParaRPr lang="en-US"/>
        </a:p>
      </dgm:t>
    </dgm:pt>
    <dgm:pt modelId="{E73AD228-FB46-40CB-9943-57ECC3BBF144}" type="pres">
      <dgm:prSet presAssocID="{B6D41542-7645-47E7-94C3-6AE37900C7DC}" presName="childText4" presStyleLbl="solidAlignAcc1" presStyleIdx="3" presStyleCnt="4">
        <dgm:presLayoutVars>
          <dgm:chMax val="0"/>
          <dgm:chPref val="0"/>
          <dgm:bulletEnabled val="1"/>
        </dgm:presLayoutVars>
      </dgm:prSet>
      <dgm:spPr/>
      <dgm:t>
        <a:bodyPr/>
        <a:lstStyle/>
        <a:p>
          <a:endParaRPr lang="en-US"/>
        </a:p>
      </dgm:t>
    </dgm:pt>
  </dgm:ptLst>
  <dgm:cxnLst>
    <dgm:cxn modelId="{769C2A95-DB0C-48F5-BCF9-A59A505194CD}" type="presOf" srcId="{09E3B097-60F5-45DE-B972-273A52ACC510}" destId="{E469C39D-2615-4439-98D8-4E7BDF9F6918}" srcOrd="0" destOrd="0" presId="urn:microsoft.com/office/officeart/2009/3/layout/IncreasingArrowsProcess"/>
    <dgm:cxn modelId="{489438E5-F749-4AB6-87A2-F4F283CA5A5E}" srcId="{CEC9881A-0F0D-4B84-921E-09A495A87830}" destId="{F5610D5E-40C2-4442-A904-91CB392E4B95}" srcOrd="0" destOrd="0" parTransId="{319C973F-51C2-49DF-B3CC-BAC95C9DBECE}" sibTransId="{3A5096B9-8C7F-464C-AE5B-409708AB79C9}"/>
    <dgm:cxn modelId="{AC34B16E-3FED-4B6D-9464-700565EB85F5}" type="presOf" srcId="{A337A03D-C465-440A-96F9-83DE2B087171}" destId="{2A46E4EB-9C15-40A6-869F-F9178DFE2FE0}" srcOrd="0" destOrd="0" presId="urn:microsoft.com/office/officeart/2009/3/layout/IncreasingArrowsProcess"/>
    <dgm:cxn modelId="{842BFCED-6159-4E5C-8AEB-7681599DE783}" type="presOf" srcId="{E94E6C92-96DD-4EB8-B2E8-6AE9215EB72D}" destId="{BD290A4F-FC6B-4F20-A0BB-F04857DF986A}" srcOrd="0" destOrd="0" presId="urn:microsoft.com/office/officeart/2009/3/layout/IncreasingArrowsProcess"/>
    <dgm:cxn modelId="{8C4D0439-B172-4895-B92A-D38163E12F83}" srcId="{A337A03D-C465-440A-96F9-83DE2B087171}" destId="{B6D41542-7645-47E7-94C3-6AE37900C7DC}" srcOrd="3" destOrd="0" parTransId="{9B247128-F019-49D8-B61A-E9E886DDA6F0}" sibTransId="{FFFE1897-A6A8-44CA-AD0B-6E195C506315}"/>
    <dgm:cxn modelId="{07BC6DDF-B49F-4DB9-970E-337AADBBC25E}" srcId="{B6D41542-7645-47E7-94C3-6AE37900C7DC}" destId="{E4D37C2E-C37B-44E5-A76F-101F7BB46126}" srcOrd="0" destOrd="0" parTransId="{F5EFF66B-3219-4594-B530-ED2C8BC2319D}" sibTransId="{EF0D3081-5DA0-47FE-961A-18E4FE01F83A}"/>
    <dgm:cxn modelId="{04D58ED3-61D6-469E-8B6C-165E8A7D7A83}" srcId="{FA046941-E8AD-4D84-BF74-1467867EBDB1}" destId="{DC9AB970-DEB9-48A7-85DB-85D5EFED73DE}" srcOrd="0" destOrd="0" parTransId="{0C82D17F-0B64-435B-8F3C-0C7B46EC3BF8}" sibTransId="{7AF6739F-1F16-4B5D-9C2F-6B3A7A3AECC1}"/>
    <dgm:cxn modelId="{E9513470-6BE8-485F-B08C-F94F88211FE7}" type="presOf" srcId="{E4D37C2E-C37B-44E5-A76F-101F7BB46126}" destId="{E73AD228-FB46-40CB-9943-57ECC3BBF144}" srcOrd="0" destOrd="0" presId="urn:microsoft.com/office/officeart/2009/3/layout/IncreasingArrowsProcess"/>
    <dgm:cxn modelId="{E1D786C1-75C7-4924-95FC-C1276B65D0A5}" type="presOf" srcId="{B6D41542-7645-47E7-94C3-6AE37900C7DC}" destId="{0EBD58E6-73A1-485A-A5AF-1AE1A8D95CE7}" srcOrd="0" destOrd="0" presId="urn:microsoft.com/office/officeart/2009/3/layout/IncreasingArrowsProcess"/>
    <dgm:cxn modelId="{F2693911-05A9-40FC-B1BA-EE7B206B3B33}" srcId="{09E3B097-60F5-45DE-B972-273A52ACC510}" destId="{E94E6C92-96DD-4EB8-B2E8-6AE9215EB72D}" srcOrd="0" destOrd="0" parTransId="{32C8FA8B-021C-49BC-A525-3D8EEF4D1F7B}" sibTransId="{2E4CBA2B-B907-4727-BBB7-3771CFC4BB31}"/>
    <dgm:cxn modelId="{E4DDFFE2-ABD4-4066-B9B6-32560A01EEFF}" srcId="{A337A03D-C465-440A-96F9-83DE2B087171}" destId="{FA046941-E8AD-4D84-BF74-1467867EBDB1}" srcOrd="0" destOrd="0" parTransId="{ACB54759-D7F5-4772-9F0E-99B00A505A8B}" sibTransId="{E3D97FD8-9D1C-4F60-AFC3-4419682FD7C1}"/>
    <dgm:cxn modelId="{C47D5917-02D4-402B-8FD3-4C8DC8D0FDCE}" srcId="{A337A03D-C465-440A-96F9-83DE2B087171}" destId="{09E3B097-60F5-45DE-B972-273A52ACC510}" srcOrd="1" destOrd="0" parTransId="{9AFADE72-1295-4C5C-9AF2-07DD4DCD0AE5}" sibTransId="{FCBD5BCE-D3E4-44CF-BF3A-86C68B2A2259}"/>
    <dgm:cxn modelId="{78326E3D-DF46-49AC-B9C1-F90BBD572E40}" type="presOf" srcId="{DC9AB970-DEB9-48A7-85DB-85D5EFED73DE}" destId="{FE0DF689-7B4C-469A-B872-04CCC314EF5B}" srcOrd="0" destOrd="0" presId="urn:microsoft.com/office/officeart/2009/3/layout/IncreasingArrowsProcess"/>
    <dgm:cxn modelId="{86E97749-7CF4-46D6-BF17-6B7A84656E3C}" type="presOf" srcId="{FA046941-E8AD-4D84-BF74-1467867EBDB1}" destId="{0813C508-F198-4C33-BD54-D6754F8835FC}" srcOrd="0" destOrd="0" presId="urn:microsoft.com/office/officeart/2009/3/layout/IncreasingArrowsProcess"/>
    <dgm:cxn modelId="{A37AA9F7-C0AE-4B8A-88C7-CAF8A410EC53}" srcId="{A337A03D-C465-440A-96F9-83DE2B087171}" destId="{CEC9881A-0F0D-4B84-921E-09A495A87830}" srcOrd="2" destOrd="0" parTransId="{4486CF57-6B70-43D3-9323-05A48080BA61}" sibTransId="{290540FB-81EB-440D-B18A-A7C8EA5DB942}"/>
    <dgm:cxn modelId="{3235160E-0828-4694-A8F5-865DE6EC5D10}" type="presOf" srcId="{CEC9881A-0F0D-4B84-921E-09A495A87830}" destId="{E56FD779-1D2A-42A4-8FF2-2C864181AA41}" srcOrd="0" destOrd="0" presId="urn:microsoft.com/office/officeart/2009/3/layout/IncreasingArrowsProcess"/>
    <dgm:cxn modelId="{205E9C68-78A7-4D78-892A-C45C45780B13}" type="presOf" srcId="{F5610D5E-40C2-4442-A904-91CB392E4B95}" destId="{A46C42EF-1DB6-42B0-A0F9-127AA7A1926E}" srcOrd="0" destOrd="0" presId="urn:microsoft.com/office/officeart/2009/3/layout/IncreasingArrowsProcess"/>
    <dgm:cxn modelId="{4164CBD4-625A-4173-9E40-FA808377182D}" type="presParOf" srcId="{2A46E4EB-9C15-40A6-869F-F9178DFE2FE0}" destId="{0813C508-F198-4C33-BD54-D6754F8835FC}" srcOrd="0" destOrd="0" presId="urn:microsoft.com/office/officeart/2009/3/layout/IncreasingArrowsProcess"/>
    <dgm:cxn modelId="{C1C285ED-1D9F-4B25-96E5-38D62B02C994}" type="presParOf" srcId="{2A46E4EB-9C15-40A6-869F-F9178DFE2FE0}" destId="{FE0DF689-7B4C-469A-B872-04CCC314EF5B}" srcOrd="1" destOrd="0" presId="urn:microsoft.com/office/officeart/2009/3/layout/IncreasingArrowsProcess"/>
    <dgm:cxn modelId="{6154C05C-6668-4545-A04C-E4DFD30AFA20}" type="presParOf" srcId="{2A46E4EB-9C15-40A6-869F-F9178DFE2FE0}" destId="{E469C39D-2615-4439-98D8-4E7BDF9F6918}" srcOrd="2" destOrd="0" presId="urn:microsoft.com/office/officeart/2009/3/layout/IncreasingArrowsProcess"/>
    <dgm:cxn modelId="{A7815252-5016-4EA9-8564-C24E8F19F344}" type="presParOf" srcId="{2A46E4EB-9C15-40A6-869F-F9178DFE2FE0}" destId="{BD290A4F-FC6B-4F20-A0BB-F04857DF986A}" srcOrd="3" destOrd="0" presId="urn:microsoft.com/office/officeart/2009/3/layout/IncreasingArrowsProcess"/>
    <dgm:cxn modelId="{B447DFFD-C055-4D49-BE9D-96213871A74C}" type="presParOf" srcId="{2A46E4EB-9C15-40A6-869F-F9178DFE2FE0}" destId="{E56FD779-1D2A-42A4-8FF2-2C864181AA41}" srcOrd="4" destOrd="0" presId="urn:microsoft.com/office/officeart/2009/3/layout/IncreasingArrowsProcess"/>
    <dgm:cxn modelId="{9AA2867B-E70F-4399-88D4-CDB8252146DE}" type="presParOf" srcId="{2A46E4EB-9C15-40A6-869F-F9178DFE2FE0}" destId="{A46C42EF-1DB6-42B0-A0F9-127AA7A1926E}" srcOrd="5" destOrd="0" presId="urn:microsoft.com/office/officeart/2009/3/layout/IncreasingArrowsProcess"/>
    <dgm:cxn modelId="{EBB3FBA3-D7A6-492F-8B85-B799DAC24BC5}" type="presParOf" srcId="{2A46E4EB-9C15-40A6-869F-F9178DFE2FE0}" destId="{0EBD58E6-73A1-485A-A5AF-1AE1A8D95CE7}" srcOrd="6" destOrd="0" presId="urn:microsoft.com/office/officeart/2009/3/layout/IncreasingArrowsProcess"/>
    <dgm:cxn modelId="{A7CAADC6-A7AD-4433-AD3A-A85F4F23C6DC}" type="presParOf" srcId="{2A46E4EB-9C15-40A6-869F-F9178DFE2FE0}" destId="{E73AD228-FB46-40CB-9943-57ECC3BBF144}" srcOrd="7"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B2EEF5-4FC0-4A5F-94A0-EFC35A03BDA8}"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51BA9C75-86BB-4FDE-9625-73A247A2F2A8}">
      <dgm:prSet phldrT="[Text]" custT="1"/>
      <dgm:spPr/>
      <dgm:t>
        <a:bodyPr/>
        <a:lstStyle/>
        <a:p>
          <a:r>
            <a:rPr lang="en-US" sz="1500" dirty="0" smtClean="0">
              <a:solidFill>
                <a:schemeClr val="accent1"/>
              </a:solidFill>
            </a:rPr>
            <a:t>The student remains enrolled in the LEA regardless of the location of the JDC.</a:t>
          </a:r>
          <a:endParaRPr lang="en-US" sz="1500" dirty="0">
            <a:solidFill>
              <a:schemeClr val="accent1"/>
            </a:solidFill>
          </a:endParaRPr>
        </a:p>
      </dgm:t>
    </dgm:pt>
    <dgm:pt modelId="{278FA50C-C251-4ABC-AFE9-D6D42BAE0D9D}" type="parTrans" cxnId="{10A9FAF0-4064-4344-A73F-02A4ABBABF52}">
      <dgm:prSet/>
      <dgm:spPr/>
      <dgm:t>
        <a:bodyPr/>
        <a:lstStyle/>
        <a:p>
          <a:endParaRPr lang="en-US" sz="1500">
            <a:solidFill>
              <a:schemeClr val="accent1"/>
            </a:solidFill>
          </a:endParaRPr>
        </a:p>
      </dgm:t>
    </dgm:pt>
    <dgm:pt modelId="{318303DB-0635-486F-9981-60D7D7A1D3B5}" type="sibTrans" cxnId="{10A9FAF0-4064-4344-A73F-02A4ABBABF52}">
      <dgm:prSet/>
      <dgm:spPr/>
      <dgm:t>
        <a:bodyPr/>
        <a:lstStyle/>
        <a:p>
          <a:endParaRPr lang="en-US" sz="1500">
            <a:solidFill>
              <a:schemeClr val="accent1"/>
            </a:solidFill>
          </a:endParaRPr>
        </a:p>
      </dgm:t>
    </dgm:pt>
    <dgm:pt modelId="{0F7D37E8-1E6D-4D3B-A1F5-71229FE67E5E}">
      <dgm:prSet phldrT="[Text]" custT="1"/>
      <dgm:spPr/>
      <dgm:t>
        <a:bodyPr/>
        <a:lstStyle/>
        <a:p>
          <a:r>
            <a:rPr lang="en-US" sz="1500" dirty="0" smtClean="0">
              <a:solidFill>
                <a:schemeClr val="accent1"/>
              </a:solidFill>
            </a:rPr>
            <a:t>The LEA enters the juvenile detention center student classification for the facility (see the JDC student classifications slide) in SIS and uploads to EIS.</a:t>
          </a:r>
          <a:endParaRPr lang="en-US" sz="1500" dirty="0">
            <a:solidFill>
              <a:schemeClr val="accent1"/>
            </a:solidFill>
          </a:endParaRPr>
        </a:p>
      </dgm:t>
    </dgm:pt>
    <dgm:pt modelId="{3B153010-2227-42FC-AC86-AB5E034F499B}" type="parTrans" cxnId="{33E49898-D526-4286-B730-D7C815FA77A8}">
      <dgm:prSet/>
      <dgm:spPr/>
      <dgm:t>
        <a:bodyPr/>
        <a:lstStyle/>
        <a:p>
          <a:endParaRPr lang="en-US" sz="1500">
            <a:solidFill>
              <a:schemeClr val="accent1"/>
            </a:solidFill>
          </a:endParaRPr>
        </a:p>
      </dgm:t>
    </dgm:pt>
    <dgm:pt modelId="{680EEBFA-5960-46E9-BD8D-2BC077B37871}" type="sibTrans" cxnId="{33E49898-D526-4286-B730-D7C815FA77A8}">
      <dgm:prSet/>
      <dgm:spPr/>
      <dgm:t>
        <a:bodyPr/>
        <a:lstStyle/>
        <a:p>
          <a:endParaRPr lang="en-US" sz="1500">
            <a:solidFill>
              <a:schemeClr val="accent1"/>
            </a:solidFill>
          </a:endParaRPr>
        </a:p>
      </dgm:t>
    </dgm:pt>
    <dgm:pt modelId="{044C9F52-058D-4FA5-9EC8-CE0A0EE1B3F2}">
      <dgm:prSet custT="1"/>
      <dgm:spPr/>
      <dgm:t>
        <a:bodyPr/>
        <a:lstStyle/>
        <a:p>
          <a:r>
            <a:rPr lang="en-US" sz="1500" dirty="0" smtClean="0">
              <a:solidFill>
                <a:schemeClr val="accent1"/>
              </a:solidFill>
            </a:rPr>
            <a:t>The juvenile justice POC makes arrangements for the student’s educational services with the JDC and the other LEA if the JDC is located in another district. </a:t>
          </a:r>
          <a:endParaRPr lang="en-US" sz="1500" dirty="0">
            <a:solidFill>
              <a:schemeClr val="accent1"/>
            </a:solidFill>
          </a:endParaRPr>
        </a:p>
      </dgm:t>
    </dgm:pt>
    <dgm:pt modelId="{74130361-E136-472D-B466-126D3E2BF506}" type="parTrans" cxnId="{A49F6A04-E261-403A-9F5D-5F279287C56A}">
      <dgm:prSet/>
      <dgm:spPr/>
      <dgm:t>
        <a:bodyPr/>
        <a:lstStyle/>
        <a:p>
          <a:endParaRPr lang="en-US" sz="1500">
            <a:solidFill>
              <a:schemeClr val="accent1"/>
            </a:solidFill>
          </a:endParaRPr>
        </a:p>
      </dgm:t>
    </dgm:pt>
    <dgm:pt modelId="{D158B675-68C6-4281-A645-DBC6154F2994}" type="sibTrans" cxnId="{A49F6A04-E261-403A-9F5D-5F279287C56A}">
      <dgm:prSet/>
      <dgm:spPr/>
      <dgm:t>
        <a:bodyPr/>
        <a:lstStyle/>
        <a:p>
          <a:endParaRPr lang="en-US" sz="1500">
            <a:solidFill>
              <a:schemeClr val="accent1"/>
            </a:solidFill>
          </a:endParaRPr>
        </a:p>
      </dgm:t>
    </dgm:pt>
    <dgm:pt modelId="{31D81B3F-711D-461F-BBD2-E8105A103768}">
      <dgm:prSet custT="1"/>
      <dgm:spPr/>
      <dgm:t>
        <a:bodyPr/>
        <a:lstStyle/>
        <a:p>
          <a:r>
            <a:rPr lang="en-US" sz="1500" dirty="0" smtClean="0">
              <a:solidFill>
                <a:schemeClr val="accent1"/>
              </a:solidFill>
            </a:rPr>
            <a:t>If the student is placed in a JDC in another district, the juvenile justice POC works with the receiving LEA to ensure that all educational records are received in a timely manner and that the student is coded properly in the student information system.</a:t>
          </a:r>
          <a:endParaRPr lang="en-US" sz="1500" dirty="0">
            <a:solidFill>
              <a:schemeClr val="accent1"/>
            </a:solidFill>
          </a:endParaRPr>
        </a:p>
      </dgm:t>
    </dgm:pt>
    <dgm:pt modelId="{485FA67B-D150-4054-A520-C92C0EC4E727}" type="parTrans" cxnId="{4CF247E2-3513-415D-AA48-DAD4C2858A8B}">
      <dgm:prSet/>
      <dgm:spPr/>
      <dgm:t>
        <a:bodyPr/>
        <a:lstStyle/>
        <a:p>
          <a:endParaRPr lang="en-US" sz="1500">
            <a:solidFill>
              <a:schemeClr val="accent1"/>
            </a:solidFill>
          </a:endParaRPr>
        </a:p>
      </dgm:t>
    </dgm:pt>
    <dgm:pt modelId="{D2B1DD63-ECFF-422F-9C95-9082DE493A8A}" type="sibTrans" cxnId="{4CF247E2-3513-415D-AA48-DAD4C2858A8B}">
      <dgm:prSet/>
      <dgm:spPr/>
      <dgm:t>
        <a:bodyPr/>
        <a:lstStyle/>
        <a:p>
          <a:endParaRPr lang="en-US" sz="1500">
            <a:solidFill>
              <a:schemeClr val="accent1"/>
            </a:solidFill>
          </a:endParaRPr>
        </a:p>
      </dgm:t>
    </dgm:pt>
    <dgm:pt modelId="{A0AC2597-07ED-4222-B551-00BEE6521BAD}" type="pres">
      <dgm:prSet presAssocID="{3CB2EEF5-4FC0-4A5F-94A0-EFC35A03BDA8}" presName="linear" presStyleCnt="0">
        <dgm:presLayoutVars>
          <dgm:dir/>
          <dgm:animLvl val="lvl"/>
          <dgm:resizeHandles val="exact"/>
        </dgm:presLayoutVars>
      </dgm:prSet>
      <dgm:spPr/>
      <dgm:t>
        <a:bodyPr/>
        <a:lstStyle/>
        <a:p>
          <a:endParaRPr lang="en-US"/>
        </a:p>
      </dgm:t>
    </dgm:pt>
    <dgm:pt modelId="{0F93FCDA-B0AC-48A9-838D-1E77BDE77F3E}" type="pres">
      <dgm:prSet presAssocID="{51BA9C75-86BB-4FDE-9625-73A247A2F2A8}" presName="parentLin" presStyleCnt="0"/>
      <dgm:spPr/>
    </dgm:pt>
    <dgm:pt modelId="{F8AFD899-A681-43CF-B5B4-8DACCD03D432}" type="pres">
      <dgm:prSet presAssocID="{51BA9C75-86BB-4FDE-9625-73A247A2F2A8}" presName="parentLeftMargin" presStyleLbl="node1" presStyleIdx="0" presStyleCnt="4"/>
      <dgm:spPr/>
      <dgm:t>
        <a:bodyPr/>
        <a:lstStyle/>
        <a:p>
          <a:endParaRPr lang="en-US"/>
        </a:p>
      </dgm:t>
    </dgm:pt>
    <dgm:pt modelId="{A08B8CF0-6B5E-4DE3-8F98-BC5B950ED5D1}" type="pres">
      <dgm:prSet presAssocID="{51BA9C75-86BB-4FDE-9625-73A247A2F2A8}" presName="parentText" presStyleLbl="node1" presStyleIdx="0" presStyleCnt="4" custScaleX="133502">
        <dgm:presLayoutVars>
          <dgm:chMax val="0"/>
          <dgm:bulletEnabled val="1"/>
        </dgm:presLayoutVars>
      </dgm:prSet>
      <dgm:spPr/>
      <dgm:t>
        <a:bodyPr/>
        <a:lstStyle/>
        <a:p>
          <a:endParaRPr lang="en-US"/>
        </a:p>
      </dgm:t>
    </dgm:pt>
    <dgm:pt modelId="{8BB528C1-192E-4247-83A5-57575885E20B}" type="pres">
      <dgm:prSet presAssocID="{51BA9C75-86BB-4FDE-9625-73A247A2F2A8}" presName="negativeSpace" presStyleCnt="0"/>
      <dgm:spPr/>
    </dgm:pt>
    <dgm:pt modelId="{44A2D5B2-EB04-40FE-BA8B-7E88B540094E}" type="pres">
      <dgm:prSet presAssocID="{51BA9C75-86BB-4FDE-9625-73A247A2F2A8}" presName="childText" presStyleLbl="conFgAcc1" presStyleIdx="0" presStyleCnt="4">
        <dgm:presLayoutVars>
          <dgm:bulletEnabled val="1"/>
        </dgm:presLayoutVars>
      </dgm:prSet>
      <dgm:spPr/>
    </dgm:pt>
    <dgm:pt modelId="{D3F26660-7F19-452D-B71D-19F246177C47}" type="pres">
      <dgm:prSet presAssocID="{318303DB-0635-486F-9981-60D7D7A1D3B5}" presName="spaceBetweenRectangles" presStyleCnt="0"/>
      <dgm:spPr/>
    </dgm:pt>
    <dgm:pt modelId="{D65C93B4-BBE0-4DC0-B8DD-F805691372A6}" type="pres">
      <dgm:prSet presAssocID="{0F7D37E8-1E6D-4D3B-A1F5-71229FE67E5E}" presName="parentLin" presStyleCnt="0"/>
      <dgm:spPr/>
    </dgm:pt>
    <dgm:pt modelId="{C694FFE8-143F-4F8C-B5D4-B83A918380E0}" type="pres">
      <dgm:prSet presAssocID="{0F7D37E8-1E6D-4D3B-A1F5-71229FE67E5E}" presName="parentLeftMargin" presStyleLbl="node1" presStyleIdx="0" presStyleCnt="4"/>
      <dgm:spPr/>
      <dgm:t>
        <a:bodyPr/>
        <a:lstStyle/>
        <a:p>
          <a:endParaRPr lang="en-US"/>
        </a:p>
      </dgm:t>
    </dgm:pt>
    <dgm:pt modelId="{AFE1C6BE-FD6C-4AA6-A262-BCCD94BCBFEF}" type="pres">
      <dgm:prSet presAssocID="{0F7D37E8-1E6D-4D3B-A1F5-71229FE67E5E}" presName="parentText" presStyleLbl="node1" presStyleIdx="1" presStyleCnt="4" custScaleX="133502">
        <dgm:presLayoutVars>
          <dgm:chMax val="0"/>
          <dgm:bulletEnabled val="1"/>
        </dgm:presLayoutVars>
      </dgm:prSet>
      <dgm:spPr/>
      <dgm:t>
        <a:bodyPr/>
        <a:lstStyle/>
        <a:p>
          <a:endParaRPr lang="en-US"/>
        </a:p>
      </dgm:t>
    </dgm:pt>
    <dgm:pt modelId="{46CB880B-E0B4-4F39-B892-DE82C00F86D0}" type="pres">
      <dgm:prSet presAssocID="{0F7D37E8-1E6D-4D3B-A1F5-71229FE67E5E}" presName="negativeSpace" presStyleCnt="0"/>
      <dgm:spPr/>
    </dgm:pt>
    <dgm:pt modelId="{9B714EB0-EB96-4C93-9CE0-0F429EE817E2}" type="pres">
      <dgm:prSet presAssocID="{0F7D37E8-1E6D-4D3B-A1F5-71229FE67E5E}" presName="childText" presStyleLbl="conFgAcc1" presStyleIdx="1" presStyleCnt="4" custLinFactNeighborX="1770" custLinFactNeighborY="18999">
        <dgm:presLayoutVars>
          <dgm:bulletEnabled val="1"/>
        </dgm:presLayoutVars>
      </dgm:prSet>
      <dgm:spPr/>
    </dgm:pt>
    <dgm:pt modelId="{3D5C63C9-FA88-42B5-936A-D771DCA499E4}" type="pres">
      <dgm:prSet presAssocID="{680EEBFA-5960-46E9-BD8D-2BC077B37871}" presName="spaceBetweenRectangles" presStyleCnt="0"/>
      <dgm:spPr/>
    </dgm:pt>
    <dgm:pt modelId="{1362A912-54BF-4D6B-A00C-EA3DD38892AB}" type="pres">
      <dgm:prSet presAssocID="{044C9F52-058D-4FA5-9EC8-CE0A0EE1B3F2}" presName="parentLin" presStyleCnt="0"/>
      <dgm:spPr/>
    </dgm:pt>
    <dgm:pt modelId="{D504ACB4-90C1-4C7E-809F-9E1B624B4321}" type="pres">
      <dgm:prSet presAssocID="{044C9F52-058D-4FA5-9EC8-CE0A0EE1B3F2}" presName="parentLeftMargin" presStyleLbl="node1" presStyleIdx="1" presStyleCnt="4"/>
      <dgm:spPr/>
      <dgm:t>
        <a:bodyPr/>
        <a:lstStyle/>
        <a:p>
          <a:endParaRPr lang="en-US"/>
        </a:p>
      </dgm:t>
    </dgm:pt>
    <dgm:pt modelId="{4B88E949-B6AD-46B4-9C97-A4130ABC5CB4}" type="pres">
      <dgm:prSet presAssocID="{044C9F52-058D-4FA5-9EC8-CE0A0EE1B3F2}" presName="parentText" presStyleLbl="node1" presStyleIdx="2" presStyleCnt="4" custScaleX="133502">
        <dgm:presLayoutVars>
          <dgm:chMax val="0"/>
          <dgm:bulletEnabled val="1"/>
        </dgm:presLayoutVars>
      </dgm:prSet>
      <dgm:spPr/>
      <dgm:t>
        <a:bodyPr/>
        <a:lstStyle/>
        <a:p>
          <a:endParaRPr lang="en-US"/>
        </a:p>
      </dgm:t>
    </dgm:pt>
    <dgm:pt modelId="{FAB5C29A-1CCD-4FB8-AF06-1F86DF02746A}" type="pres">
      <dgm:prSet presAssocID="{044C9F52-058D-4FA5-9EC8-CE0A0EE1B3F2}" presName="negativeSpace" presStyleCnt="0"/>
      <dgm:spPr/>
    </dgm:pt>
    <dgm:pt modelId="{CA3BF6D9-E283-474B-BCAD-B3CBA48BCA26}" type="pres">
      <dgm:prSet presAssocID="{044C9F52-058D-4FA5-9EC8-CE0A0EE1B3F2}" presName="childText" presStyleLbl="conFgAcc1" presStyleIdx="2" presStyleCnt="4">
        <dgm:presLayoutVars>
          <dgm:bulletEnabled val="1"/>
        </dgm:presLayoutVars>
      </dgm:prSet>
      <dgm:spPr/>
    </dgm:pt>
    <dgm:pt modelId="{6F72B2EF-89A9-4FA0-B514-537AEB635C98}" type="pres">
      <dgm:prSet presAssocID="{D158B675-68C6-4281-A645-DBC6154F2994}" presName="spaceBetweenRectangles" presStyleCnt="0"/>
      <dgm:spPr/>
    </dgm:pt>
    <dgm:pt modelId="{8E836625-F976-460F-A338-2428D05F82D7}" type="pres">
      <dgm:prSet presAssocID="{31D81B3F-711D-461F-BBD2-E8105A103768}" presName="parentLin" presStyleCnt="0"/>
      <dgm:spPr/>
    </dgm:pt>
    <dgm:pt modelId="{EC3C01AA-B5FF-4FCA-8B2D-2D2164DB8DBB}" type="pres">
      <dgm:prSet presAssocID="{31D81B3F-711D-461F-BBD2-E8105A103768}" presName="parentLeftMargin" presStyleLbl="node1" presStyleIdx="2" presStyleCnt="4"/>
      <dgm:spPr/>
      <dgm:t>
        <a:bodyPr/>
        <a:lstStyle/>
        <a:p>
          <a:endParaRPr lang="en-US"/>
        </a:p>
      </dgm:t>
    </dgm:pt>
    <dgm:pt modelId="{428E2C50-1169-42C6-B9F8-7A802DE196B6}" type="pres">
      <dgm:prSet presAssocID="{31D81B3F-711D-461F-BBD2-E8105A103768}" presName="parentText" presStyleLbl="node1" presStyleIdx="3" presStyleCnt="4" custScaleX="133502">
        <dgm:presLayoutVars>
          <dgm:chMax val="0"/>
          <dgm:bulletEnabled val="1"/>
        </dgm:presLayoutVars>
      </dgm:prSet>
      <dgm:spPr/>
      <dgm:t>
        <a:bodyPr/>
        <a:lstStyle/>
        <a:p>
          <a:endParaRPr lang="en-US"/>
        </a:p>
      </dgm:t>
    </dgm:pt>
    <dgm:pt modelId="{83E075D6-8AD1-48BD-9170-0EF2D18370B5}" type="pres">
      <dgm:prSet presAssocID="{31D81B3F-711D-461F-BBD2-E8105A103768}" presName="negativeSpace" presStyleCnt="0"/>
      <dgm:spPr/>
    </dgm:pt>
    <dgm:pt modelId="{9E5EB480-741D-4CE3-B061-13E0EF2654D5}" type="pres">
      <dgm:prSet presAssocID="{31D81B3F-711D-461F-BBD2-E8105A103768}" presName="childText" presStyleLbl="conFgAcc1" presStyleIdx="3" presStyleCnt="4">
        <dgm:presLayoutVars>
          <dgm:bulletEnabled val="1"/>
        </dgm:presLayoutVars>
      </dgm:prSet>
      <dgm:spPr/>
    </dgm:pt>
  </dgm:ptLst>
  <dgm:cxnLst>
    <dgm:cxn modelId="{792A6BC9-7F38-4BD3-816C-46DDC48CF50C}" type="presOf" srcId="{51BA9C75-86BB-4FDE-9625-73A247A2F2A8}" destId="{F8AFD899-A681-43CF-B5B4-8DACCD03D432}" srcOrd="0" destOrd="0" presId="urn:microsoft.com/office/officeart/2005/8/layout/list1"/>
    <dgm:cxn modelId="{9A9443B2-4285-43C6-983F-3D112B4F0C33}" type="presOf" srcId="{31D81B3F-711D-461F-BBD2-E8105A103768}" destId="{428E2C50-1169-42C6-B9F8-7A802DE196B6}" srcOrd="1" destOrd="0" presId="urn:microsoft.com/office/officeart/2005/8/layout/list1"/>
    <dgm:cxn modelId="{33E49898-D526-4286-B730-D7C815FA77A8}" srcId="{3CB2EEF5-4FC0-4A5F-94A0-EFC35A03BDA8}" destId="{0F7D37E8-1E6D-4D3B-A1F5-71229FE67E5E}" srcOrd="1" destOrd="0" parTransId="{3B153010-2227-42FC-AC86-AB5E034F499B}" sibTransId="{680EEBFA-5960-46E9-BD8D-2BC077B37871}"/>
    <dgm:cxn modelId="{452A45E5-1B2D-45AD-989E-0FACFFCD59B3}" type="presOf" srcId="{044C9F52-058D-4FA5-9EC8-CE0A0EE1B3F2}" destId="{D504ACB4-90C1-4C7E-809F-9E1B624B4321}" srcOrd="0" destOrd="0" presId="urn:microsoft.com/office/officeart/2005/8/layout/list1"/>
    <dgm:cxn modelId="{4CF247E2-3513-415D-AA48-DAD4C2858A8B}" srcId="{3CB2EEF5-4FC0-4A5F-94A0-EFC35A03BDA8}" destId="{31D81B3F-711D-461F-BBD2-E8105A103768}" srcOrd="3" destOrd="0" parTransId="{485FA67B-D150-4054-A520-C92C0EC4E727}" sibTransId="{D2B1DD63-ECFF-422F-9C95-9082DE493A8A}"/>
    <dgm:cxn modelId="{A49F6A04-E261-403A-9F5D-5F279287C56A}" srcId="{3CB2EEF5-4FC0-4A5F-94A0-EFC35A03BDA8}" destId="{044C9F52-058D-4FA5-9EC8-CE0A0EE1B3F2}" srcOrd="2" destOrd="0" parTransId="{74130361-E136-472D-B466-126D3E2BF506}" sibTransId="{D158B675-68C6-4281-A645-DBC6154F2994}"/>
    <dgm:cxn modelId="{82292E80-920F-474D-83E6-5D8E09AA841F}" type="presOf" srcId="{044C9F52-058D-4FA5-9EC8-CE0A0EE1B3F2}" destId="{4B88E949-B6AD-46B4-9C97-A4130ABC5CB4}" srcOrd="1" destOrd="0" presId="urn:microsoft.com/office/officeart/2005/8/layout/list1"/>
    <dgm:cxn modelId="{74B74BC4-0F42-4A66-93CE-514EDD434FB5}" type="presOf" srcId="{51BA9C75-86BB-4FDE-9625-73A247A2F2A8}" destId="{A08B8CF0-6B5E-4DE3-8F98-BC5B950ED5D1}" srcOrd="1" destOrd="0" presId="urn:microsoft.com/office/officeart/2005/8/layout/list1"/>
    <dgm:cxn modelId="{8DD95A24-DDA8-416C-A8F9-DC9DE520D6EF}" type="presOf" srcId="{3CB2EEF5-4FC0-4A5F-94A0-EFC35A03BDA8}" destId="{A0AC2597-07ED-4222-B551-00BEE6521BAD}" srcOrd="0" destOrd="0" presId="urn:microsoft.com/office/officeart/2005/8/layout/list1"/>
    <dgm:cxn modelId="{10A9FAF0-4064-4344-A73F-02A4ABBABF52}" srcId="{3CB2EEF5-4FC0-4A5F-94A0-EFC35A03BDA8}" destId="{51BA9C75-86BB-4FDE-9625-73A247A2F2A8}" srcOrd="0" destOrd="0" parTransId="{278FA50C-C251-4ABC-AFE9-D6D42BAE0D9D}" sibTransId="{318303DB-0635-486F-9981-60D7D7A1D3B5}"/>
    <dgm:cxn modelId="{A17BD385-B8C4-4393-818E-3EECA5235BFA}" type="presOf" srcId="{0F7D37E8-1E6D-4D3B-A1F5-71229FE67E5E}" destId="{C694FFE8-143F-4F8C-B5D4-B83A918380E0}" srcOrd="0" destOrd="0" presId="urn:microsoft.com/office/officeart/2005/8/layout/list1"/>
    <dgm:cxn modelId="{B79A79B2-43E8-4ABC-B777-207CD682E8FF}" type="presOf" srcId="{0F7D37E8-1E6D-4D3B-A1F5-71229FE67E5E}" destId="{AFE1C6BE-FD6C-4AA6-A262-BCCD94BCBFEF}" srcOrd="1" destOrd="0" presId="urn:microsoft.com/office/officeart/2005/8/layout/list1"/>
    <dgm:cxn modelId="{F36BDD8F-9A31-4D3F-B6A7-90C41C721E6B}" type="presOf" srcId="{31D81B3F-711D-461F-BBD2-E8105A103768}" destId="{EC3C01AA-B5FF-4FCA-8B2D-2D2164DB8DBB}" srcOrd="0" destOrd="0" presId="urn:microsoft.com/office/officeart/2005/8/layout/list1"/>
    <dgm:cxn modelId="{97FF5E1B-2524-4CDF-B14B-A5D4F8A79526}" type="presParOf" srcId="{A0AC2597-07ED-4222-B551-00BEE6521BAD}" destId="{0F93FCDA-B0AC-48A9-838D-1E77BDE77F3E}" srcOrd="0" destOrd="0" presId="urn:microsoft.com/office/officeart/2005/8/layout/list1"/>
    <dgm:cxn modelId="{CF9105CF-4107-4359-89D9-2727F21FDE80}" type="presParOf" srcId="{0F93FCDA-B0AC-48A9-838D-1E77BDE77F3E}" destId="{F8AFD899-A681-43CF-B5B4-8DACCD03D432}" srcOrd="0" destOrd="0" presId="urn:microsoft.com/office/officeart/2005/8/layout/list1"/>
    <dgm:cxn modelId="{528094B3-3CAC-4D3A-A4B1-24F519CA0CF6}" type="presParOf" srcId="{0F93FCDA-B0AC-48A9-838D-1E77BDE77F3E}" destId="{A08B8CF0-6B5E-4DE3-8F98-BC5B950ED5D1}" srcOrd="1" destOrd="0" presId="urn:microsoft.com/office/officeart/2005/8/layout/list1"/>
    <dgm:cxn modelId="{1EB69DE8-C1F1-461C-B193-3AA07DFD3097}" type="presParOf" srcId="{A0AC2597-07ED-4222-B551-00BEE6521BAD}" destId="{8BB528C1-192E-4247-83A5-57575885E20B}" srcOrd="1" destOrd="0" presId="urn:microsoft.com/office/officeart/2005/8/layout/list1"/>
    <dgm:cxn modelId="{12399597-8C90-4B62-85D9-3649EC365966}" type="presParOf" srcId="{A0AC2597-07ED-4222-B551-00BEE6521BAD}" destId="{44A2D5B2-EB04-40FE-BA8B-7E88B540094E}" srcOrd="2" destOrd="0" presId="urn:microsoft.com/office/officeart/2005/8/layout/list1"/>
    <dgm:cxn modelId="{CB115670-A409-411A-86E7-5C0FFD8661E8}" type="presParOf" srcId="{A0AC2597-07ED-4222-B551-00BEE6521BAD}" destId="{D3F26660-7F19-452D-B71D-19F246177C47}" srcOrd="3" destOrd="0" presId="urn:microsoft.com/office/officeart/2005/8/layout/list1"/>
    <dgm:cxn modelId="{D1D9C803-75A2-45C5-BF41-214B14E694F4}" type="presParOf" srcId="{A0AC2597-07ED-4222-B551-00BEE6521BAD}" destId="{D65C93B4-BBE0-4DC0-B8DD-F805691372A6}" srcOrd="4" destOrd="0" presId="urn:microsoft.com/office/officeart/2005/8/layout/list1"/>
    <dgm:cxn modelId="{D27A5397-50FE-4E2E-B079-DFD91B3D780A}" type="presParOf" srcId="{D65C93B4-BBE0-4DC0-B8DD-F805691372A6}" destId="{C694FFE8-143F-4F8C-B5D4-B83A918380E0}" srcOrd="0" destOrd="0" presId="urn:microsoft.com/office/officeart/2005/8/layout/list1"/>
    <dgm:cxn modelId="{574B7BB2-BC20-4988-B70B-DC2DB3B8937B}" type="presParOf" srcId="{D65C93B4-BBE0-4DC0-B8DD-F805691372A6}" destId="{AFE1C6BE-FD6C-4AA6-A262-BCCD94BCBFEF}" srcOrd="1" destOrd="0" presId="urn:microsoft.com/office/officeart/2005/8/layout/list1"/>
    <dgm:cxn modelId="{9C44F827-598D-4F38-8ED0-90E57D864A72}" type="presParOf" srcId="{A0AC2597-07ED-4222-B551-00BEE6521BAD}" destId="{46CB880B-E0B4-4F39-B892-DE82C00F86D0}" srcOrd="5" destOrd="0" presId="urn:microsoft.com/office/officeart/2005/8/layout/list1"/>
    <dgm:cxn modelId="{05BB9399-ED53-4BAB-898A-6E72EAF3B4D8}" type="presParOf" srcId="{A0AC2597-07ED-4222-B551-00BEE6521BAD}" destId="{9B714EB0-EB96-4C93-9CE0-0F429EE817E2}" srcOrd="6" destOrd="0" presId="urn:microsoft.com/office/officeart/2005/8/layout/list1"/>
    <dgm:cxn modelId="{CCBE1181-A6CE-4C95-954F-F0FEBC7FDA84}" type="presParOf" srcId="{A0AC2597-07ED-4222-B551-00BEE6521BAD}" destId="{3D5C63C9-FA88-42B5-936A-D771DCA499E4}" srcOrd="7" destOrd="0" presId="urn:microsoft.com/office/officeart/2005/8/layout/list1"/>
    <dgm:cxn modelId="{41AD811E-008A-4AF9-8567-A1D1C0240271}" type="presParOf" srcId="{A0AC2597-07ED-4222-B551-00BEE6521BAD}" destId="{1362A912-54BF-4D6B-A00C-EA3DD38892AB}" srcOrd="8" destOrd="0" presId="urn:microsoft.com/office/officeart/2005/8/layout/list1"/>
    <dgm:cxn modelId="{1D8519D9-C548-4667-8BEE-3D7CC161FBBD}" type="presParOf" srcId="{1362A912-54BF-4D6B-A00C-EA3DD38892AB}" destId="{D504ACB4-90C1-4C7E-809F-9E1B624B4321}" srcOrd="0" destOrd="0" presId="urn:microsoft.com/office/officeart/2005/8/layout/list1"/>
    <dgm:cxn modelId="{097175B0-1B32-41A5-B033-9AAB8F87174F}" type="presParOf" srcId="{1362A912-54BF-4D6B-A00C-EA3DD38892AB}" destId="{4B88E949-B6AD-46B4-9C97-A4130ABC5CB4}" srcOrd="1" destOrd="0" presId="urn:microsoft.com/office/officeart/2005/8/layout/list1"/>
    <dgm:cxn modelId="{6E8456EE-04D1-46B9-88E5-A5ABF5041741}" type="presParOf" srcId="{A0AC2597-07ED-4222-B551-00BEE6521BAD}" destId="{FAB5C29A-1CCD-4FB8-AF06-1F86DF02746A}" srcOrd="9" destOrd="0" presId="urn:microsoft.com/office/officeart/2005/8/layout/list1"/>
    <dgm:cxn modelId="{D58F4300-363C-4F0B-94F1-C24C222F25C1}" type="presParOf" srcId="{A0AC2597-07ED-4222-B551-00BEE6521BAD}" destId="{CA3BF6D9-E283-474B-BCAD-B3CBA48BCA26}" srcOrd="10" destOrd="0" presId="urn:microsoft.com/office/officeart/2005/8/layout/list1"/>
    <dgm:cxn modelId="{CBE75203-2E39-4C0C-AED8-5CDA17EED991}" type="presParOf" srcId="{A0AC2597-07ED-4222-B551-00BEE6521BAD}" destId="{6F72B2EF-89A9-4FA0-B514-537AEB635C98}" srcOrd="11" destOrd="0" presId="urn:microsoft.com/office/officeart/2005/8/layout/list1"/>
    <dgm:cxn modelId="{8876B00E-3164-4EEC-9176-5FADF2E5514E}" type="presParOf" srcId="{A0AC2597-07ED-4222-B551-00BEE6521BAD}" destId="{8E836625-F976-460F-A338-2428D05F82D7}" srcOrd="12" destOrd="0" presId="urn:microsoft.com/office/officeart/2005/8/layout/list1"/>
    <dgm:cxn modelId="{AA9BCB35-DBA1-4D02-8CE7-D4639C86C478}" type="presParOf" srcId="{8E836625-F976-460F-A338-2428D05F82D7}" destId="{EC3C01AA-B5FF-4FCA-8B2D-2D2164DB8DBB}" srcOrd="0" destOrd="0" presId="urn:microsoft.com/office/officeart/2005/8/layout/list1"/>
    <dgm:cxn modelId="{1A4ADA50-5E43-4AA5-88F2-9847AFF5F4A5}" type="presParOf" srcId="{8E836625-F976-460F-A338-2428D05F82D7}" destId="{428E2C50-1169-42C6-B9F8-7A802DE196B6}" srcOrd="1" destOrd="0" presId="urn:microsoft.com/office/officeart/2005/8/layout/list1"/>
    <dgm:cxn modelId="{49A20E70-8CE7-4CA9-80F7-AAD78E8A50D4}" type="presParOf" srcId="{A0AC2597-07ED-4222-B551-00BEE6521BAD}" destId="{83E075D6-8AD1-48BD-9170-0EF2D18370B5}" srcOrd="13" destOrd="0" presId="urn:microsoft.com/office/officeart/2005/8/layout/list1"/>
    <dgm:cxn modelId="{D7833767-C8D4-4B59-9233-93EDB0C1A20C}" type="presParOf" srcId="{A0AC2597-07ED-4222-B551-00BEE6521BAD}" destId="{9E5EB480-741D-4CE3-B061-13E0EF2654D5}"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B2EEF5-4FC0-4A5F-94A0-EFC35A03BDA8}"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51BA9C75-86BB-4FDE-9625-73A247A2F2A8}">
      <dgm:prSet phldrT="[Text]" custT="1"/>
      <dgm:spPr/>
      <dgm:t>
        <a:bodyPr/>
        <a:lstStyle/>
        <a:p>
          <a:r>
            <a:rPr lang="en-US" sz="1500" dirty="0" smtClean="0">
              <a:solidFill>
                <a:schemeClr val="accent1"/>
              </a:solidFill>
            </a:rPr>
            <a:t>The student remains enrolled in the LEA </a:t>
          </a:r>
          <a:r>
            <a:rPr lang="en-US" sz="1500" i="1" u="sng" dirty="0" smtClean="0">
              <a:solidFill>
                <a:schemeClr val="accent1"/>
              </a:solidFill>
            </a:rPr>
            <a:t>only if</a:t>
          </a:r>
          <a:r>
            <a:rPr lang="en-US" sz="1500" dirty="0" smtClean="0">
              <a:solidFill>
                <a:schemeClr val="accent1"/>
              </a:solidFill>
            </a:rPr>
            <a:t> the JDC is located within the LEA.</a:t>
          </a:r>
          <a:endParaRPr lang="en-US" sz="1500" dirty="0">
            <a:solidFill>
              <a:schemeClr val="accent1"/>
            </a:solidFill>
          </a:endParaRPr>
        </a:p>
      </dgm:t>
    </dgm:pt>
    <dgm:pt modelId="{278FA50C-C251-4ABC-AFE9-D6D42BAE0D9D}" type="parTrans" cxnId="{10A9FAF0-4064-4344-A73F-02A4ABBABF52}">
      <dgm:prSet/>
      <dgm:spPr/>
      <dgm:t>
        <a:bodyPr/>
        <a:lstStyle/>
        <a:p>
          <a:endParaRPr lang="en-US" sz="1500">
            <a:solidFill>
              <a:schemeClr val="accent1"/>
            </a:solidFill>
          </a:endParaRPr>
        </a:p>
      </dgm:t>
    </dgm:pt>
    <dgm:pt modelId="{318303DB-0635-486F-9981-60D7D7A1D3B5}" type="sibTrans" cxnId="{10A9FAF0-4064-4344-A73F-02A4ABBABF52}">
      <dgm:prSet/>
      <dgm:spPr/>
      <dgm:t>
        <a:bodyPr/>
        <a:lstStyle/>
        <a:p>
          <a:endParaRPr lang="en-US" sz="1500">
            <a:solidFill>
              <a:schemeClr val="accent1"/>
            </a:solidFill>
          </a:endParaRPr>
        </a:p>
      </dgm:t>
    </dgm:pt>
    <dgm:pt modelId="{044C9F52-058D-4FA5-9EC8-CE0A0EE1B3F2}">
      <dgm:prSet custT="1"/>
      <dgm:spPr/>
      <dgm:t>
        <a:bodyPr/>
        <a:lstStyle/>
        <a:p>
          <a:r>
            <a:rPr lang="en-US" sz="1500" dirty="0" smtClean="0">
              <a:solidFill>
                <a:schemeClr val="accent1"/>
              </a:solidFill>
            </a:rPr>
            <a:t>The LEA that enrolls the student during the incarceration enters the juvenile detention center student classification for the facility in SIS and uploads it to EIS. </a:t>
          </a:r>
          <a:endParaRPr lang="en-US" sz="1500" dirty="0">
            <a:solidFill>
              <a:schemeClr val="accent1"/>
            </a:solidFill>
          </a:endParaRPr>
        </a:p>
      </dgm:t>
    </dgm:pt>
    <dgm:pt modelId="{D158B675-68C6-4281-A645-DBC6154F2994}" type="sibTrans" cxnId="{A49F6A04-E261-403A-9F5D-5F279287C56A}">
      <dgm:prSet/>
      <dgm:spPr/>
      <dgm:t>
        <a:bodyPr/>
        <a:lstStyle/>
        <a:p>
          <a:endParaRPr lang="en-US" sz="1500">
            <a:solidFill>
              <a:schemeClr val="accent1"/>
            </a:solidFill>
          </a:endParaRPr>
        </a:p>
      </dgm:t>
    </dgm:pt>
    <dgm:pt modelId="{74130361-E136-472D-B466-126D3E2BF506}" type="parTrans" cxnId="{A49F6A04-E261-403A-9F5D-5F279287C56A}">
      <dgm:prSet/>
      <dgm:spPr/>
      <dgm:t>
        <a:bodyPr/>
        <a:lstStyle/>
        <a:p>
          <a:endParaRPr lang="en-US" sz="1500">
            <a:solidFill>
              <a:schemeClr val="accent1"/>
            </a:solidFill>
          </a:endParaRPr>
        </a:p>
      </dgm:t>
    </dgm:pt>
    <dgm:pt modelId="{0F7D37E8-1E6D-4D3B-A1F5-71229FE67E5E}">
      <dgm:prSet phldrT="[Text]" custT="1"/>
      <dgm:spPr/>
      <dgm:t>
        <a:bodyPr/>
        <a:lstStyle/>
        <a:p>
          <a:r>
            <a:rPr lang="en-US" sz="1500" dirty="0" smtClean="0">
              <a:solidFill>
                <a:schemeClr val="accent1"/>
              </a:solidFill>
            </a:rPr>
            <a:t>The student is withdrawn from the home LEA and enrolled in the receiving LEA if the JDC is located in another LEA. </a:t>
          </a:r>
          <a:endParaRPr lang="en-US" sz="1500" dirty="0">
            <a:solidFill>
              <a:schemeClr val="accent1"/>
            </a:solidFill>
          </a:endParaRPr>
        </a:p>
      </dgm:t>
    </dgm:pt>
    <dgm:pt modelId="{680EEBFA-5960-46E9-BD8D-2BC077B37871}" type="sibTrans" cxnId="{33E49898-D526-4286-B730-D7C815FA77A8}">
      <dgm:prSet/>
      <dgm:spPr/>
      <dgm:t>
        <a:bodyPr/>
        <a:lstStyle/>
        <a:p>
          <a:endParaRPr lang="en-US" sz="1500">
            <a:solidFill>
              <a:schemeClr val="accent1"/>
            </a:solidFill>
          </a:endParaRPr>
        </a:p>
      </dgm:t>
    </dgm:pt>
    <dgm:pt modelId="{3B153010-2227-42FC-AC86-AB5E034F499B}" type="parTrans" cxnId="{33E49898-D526-4286-B730-D7C815FA77A8}">
      <dgm:prSet/>
      <dgm:spPr/>
      <dgm:t>
        <a:bodyPr/>
        <a:lstStyle/>
        <a:p>
          <a:endParaRPr lang="en-US" sz="1500">
            <a:solidFill>
              <a:schemeClr val="accent1"/>
            </a:solidFill>
          </a:endParaRPr>
        </a:p>
      </dgm:t>
    </dgm:pt>
    <dgm:pt modelId="{4E486108-B879-4AF9-80E2-EBC7E4993F39}">
      <dgm:prSet phldrT="[Text]" custT="1"/>
      <dgm:spPr/>
      <dgm:t>
        <a:bodyPr/>
        <a:lstStyle/>
        <a:p>
          <a:r>
            <a:rPr lang="en-US" sz="1500" smtClean="0">
              <a:solidFill>
                <a:schemeClr val="accent1"/>
              </a:solidFill>
            </a:rPr>
            <a:t>This process ensures that the receiving district, which is responsible for compliance with IDEA, has access to the IEP in </a:t>
          </a:r>
          <a:r>
            <a:rPr lang="en-US" sz="1500" dirty="0" err="1" smtClean="0">
              <a:solidFill>
                <a:schemeClr val="accent1"/>
              </a:solidFill>
            </a:rPr>
            <a:t>EdPlan</a:t>
          </a:r>
          <a:r>
            <a:rPr lang="en-US" sz="1500" dirty="0" smtClean="0">
              <a:solidFill>
                <a:schemeClr val="accent1"/>
              </a:solidFill>
            </a:rPr>
            <a:t> (</a:t>
          </a:r>
          <a:r>
            <a:rPr lang="en-US" sz="1500" dirty="0" err="1" smtClean="0">
              <a:solidFill>
                <a:schemeClr val="accent1"/>
              </a:solidFill>
            </a:rPr>
            <a:t>EasyIEP</a:t>
          </a:r>
          <a:r>
            <a:rPr lang="en-US" sz="1500" dirty="0" smtClean="0">
              <a:solidFill>
                <a:schemeClr val="accent1"/>
              </a:solidFill>
            </a:rPr>
            <a:t>).</a:t>
          </a:r>
          <a:endParaRPr lang="en-US" sz="1500" dirty="0">
            <a:solidFill>
              <a:schemeClr val="accent1"/>
            </a:solidFill>
          </a:endParaRPr>
        </a:p>
      </dgm:t>
    </dgm:pt>
    <dgm:pt modelId="{F2B3D330-4966-4947-9C71-D52A6518F293}" type="parTrans" cxnId="{EFF88249-3734-4BCF-A2BF-77CD7C41D248}">
      <dgm:prSet/>
      <dgm:spPr/>
      <dgm:t>
        <a:bodyPr/>
        <a:lstStyle/>
        <a:p>
          <a:endParaRPr lang="en-US">
            <a:solidFill>
              <a:schemeClr val="accent1"/>
            </a:solidFill>
          </a:endParaRPr>
        </a:p>
      </dgm:t>
    </dgm:pt>
    <dgm:pt modelId="{0A5CF2DE-4871-492E-8AAB-B46C74D48F85}" type="sibTrans" cxnId="{EFF88249-3734-4BCF-A2BF-77CD7C41D248}">
      <dgm:prSet/>
      <dgm:spPr/>
      <dgm:t>
        <a:bodyPr/>
        <a:lstStyle/>
        <a:p>
          <a:endParaRPr lang="en-US">
            <a:solidFill>
              <a:schemeClr val="accent1"/>
            </a:solidFill>
          </a:endParaRPr>
        </a:p>
      </dgm:t>
    </dgm:pt>
    <dgm:pt modelId="{A0AC2597-07ED-4222-B551-00BEE6521BAD}" type="pres">
      <dgm:prSet presAssocID="{3CB2EEF5-4FC0-4A5F-94A0-EFC35A03BDA8}" presName="linear" presStyleCnt="0">
        <dgm:presLayoutVars>
          <dgm:dir/>
          <dgm:animLvl val="lvl"/>
          <dgm:resizeHandles val="exact"/>
        </dgm:presLayoutVars>
      </dgm:prSet>
      <dgm:spPr/>
      <dgm:t>
        <a:bodyPr/>
        <a:lstStyle/>
        <a:p>
          <a:endParaRPr lang="en-US"/>
        </a:p>
      </dgm:t>
    </dgm:pt>
    <dgm:pt modelId="{0F93FCDA-B0AC-48A9-838D-1E77BDE77F3E}" type="pres">
      <dgm:prSet presAssocID="{51BA9C75-86BB-4FDE-9625-73A247A2F2A8}" presName="parentLin" presStyleCnt="0"/>
      <dgm:spPr/>
    </dgm:pt>
    <dgm:pt modelId="{F8AFD899-A681-43CF-B5B4-8DACCD03D432}" type="pres">
      <dgm:prSet presAssocID="{51BA9C75-86BB-4FDE-9625-73A247A2F2A8}" presName="parentLeftMargin" presStyleLbl="node1" presStyleIdx="0" presStyleCnt="4"/>
      <dgm:spPr/>
      <dgm:t>
        <a:bodyPr/>
        <a:lstStyle/>
        <a:p>
          <a:endParaRPr lang="en-US"/>
        </a:p>
      </dgm:t>
    </dgm:pt>
    <dgm:pt modelId="{A08B8CF0-6B5E-4DE3-8F98-BC5B950ED5D1}" type="pres">
      <dgm:prSet presAssocID="{51BA9C75-86BB-4FDE-9625-73A247A2F2A8}" presName="parentText" presStyleLbl="node1" presStyleIdx="0" presStyleCnt="4" custScaleX="133502">
        <dgm:presLayoutVars>
          <dgm:chMax val="0"/>
          <dgm:bulletEnabled val="1"/>
        </dgm:presLayoutVars>
      </dgm:prSet>
      <dgm:spPr/>
      <dgm:t>
        <a:bodyPr/>
        <a:lstStyle/>
        <a:p>
          <a:endParaRPr lang="en-US"/>
        </a:p>
      </dgm:t>
    </dgm:pt>
    <dgm:pt modelId="{8BB528C1-192E-4247-83A5-57575885E20B}" type="pres">
      <dgm:prSet presAssocID="{51BA9C75-86BB-4FDE-9625-73A247A2F2A8}" presName="negativeSpace" presStyleCnt="0"/>
      <dgm:spPr/>
    </dgm:pt>
    <dgm:pt modelId="{44A2D5B2-EB04-40FE-BA8B-7E88B540094E}" type="pres">
      <dgm:prSet presAssocID="{51BA9C75-86BB-4FDE-9625-73A247A2F2A8}" presName="childText" presStyleLbl="conFgAcc1" presStyleIdx="0" presStyleCnt="4">
        <dgm:presLayoutVars>
          <dgm:bulletEnabled val="1"/>
        </dgm:presLayoutVars>
      </dgm:prSet>
      <dgm:spPr/>
    </dgm:pt>
    <dgm:pt modelId="{D3F26660-7F19-452D-B71D-19F246177C47}" type="pres">
      <dgm:prSet presAssocID="{318303DB-0635-486F-9981-60D7D7A1D3B5}" presName="spaceBetweenRectangles" presStyleCnt="0"/>
      <dgm:spPr/>
    </dgm:pt>
    <dgm:pt modelId="{D65C93B4-BBE0-4DC0-B8DD-F805691372A6}" type="pres">
      <dgm:prSet presAssocID="{0F7D37E8-1E6D-4D3B-A1F5-71229FE67E5E}" presName="parentLin" presStyleCnt="0"/>
      <dgm:spPr/>
    </dgm:pt>
    <dgm:pt modelId="{C694FFE8-143F-4F8C-B5D4-B83A918380E0}" type="pres">
      <dgm:prSet presAssocID="{0F7D37E8-1E6D-4D3B-A1F5-71229FE67E5E}" presName="parentLeftMargin" presStyleLbl="node1" presStyleIdx="0" presStyleCnt="4"/>
      <dgm:spPr/>
      <dgm:t>
        <a:bodyPr/>
        <a:lstStyle/>
        <a:p>
          <a:endParaRPr lang="en-US"/>
        </a:p>
      </dgm:t>
    </dgm:pt>
    <dgm:pt modelId="{AFE1C6BE-FD6C-4AA6-A262-BCCD94BCBFEF}" type="pres">
      <dgm:prSet presAssocID="{0F7D37E8-1E6D-4D3B-A1F5-71229FE67E5E}" presName="parentText" presStyleLbl="node1" presStyleIdx="1" presStyleCnt="4" custScaleX="133502">
        <dgm:presLayoutVars>
          <dgm:chMax val="0"/>
          <dgm:bulletEnabled val="1"/>
        </dgm:presLayoutVars>
      </dgm:prSet>
      <dgm:spPr/>
      <dgm:t>
        <a:bodyPr/>
        <a:lstStyle/>
        <a:p>
          <a:endParaRPr lang="en-US"/>
        </a:p>
      </dgm:t>
    </dgm:pt>
    <dgm:pt modelId="{46CB880B-E0B4-4F39-B892-DE82C00F86D0}" type="pres">
      <dgm:prSet presAssocID="{0F7D37E8-1E6D-4D3B-A1F5-71229FE67E5E}" presName="negativeSpace" presStyleCnt="0"/>
      <dgm:spPr/>
    </dgm:pt>
    <dgm:pt modelId="{9B714EB0-EB96-4C93-9CE0-0F429EE817E2}" type="pres">
      <dgm:prSet presAssocID="{0F7D37E8-1E6D-4D3B-A1F5-71229FE67E5E}" presName="childText" presStyleLbl="conFgAcc1" presStyleIdx="1" presStyleCnt="4" custLinFactNeighborX="1770" custLinFactNeighborY="18999">
        <dgm:presLayoutVars>
          <dgm:bulletEnabled val="1"/>
        </dgm:presLayoutVars>
      </dgm:prSet>
      <dgm:spPr/>
    </dgm:pt>
    <dgm:pt modelId="{3D5C63C9-FA88-42B5-936A-D771DCA499E4}" type="pres">
      <dgm:prSet presAssocID="{680EEBFA-5960-46E9-BD8D-2BC077B37871}" presName="spaceBetweenRectangles" presStyleCnt="0"/>
      <dgm:spPr/>
    </dgm:pt>
    <dgm:pt modelId="{E20AE511-F891-4385-B62B-79AF034F141E}" type="pres">
      <dgm:prSet presAssocID="{4E486108-B879-4AF9-80E2-EBC7E4993F39}" presName="parentLin" presStyleCnt="0"/>
      <dgm:spPr/>
    </dgm:pt>
    <dgm:pt modelId="{2129C68E-AB5E-4414-A650-8008D5596424}" type="pres">
      <dgm:prSet presAssocID="{4E486108-B879-4AF9-80E2-EBC7E4993F39}" presName="parentLeftMargin" presStyleLbl="node1" presStyleIdx="1" presStyleCnt="4"/>
      <dgm:spPr/>
      <dgm:t>
        <a:bodyPr/>
        <a:lstStyle/>
        <a:p>
          <a:endParaRPr lang="en-US"/>
        </a:p>
      </dgm:t>
    </dgm:pt>
    <dgm:pt modelId="{C8528D4C-6558-4FC4-88BF-F6754E057B52}" type="pres">
      <dgm:prSet presAssocID="{4E486108-B879-4AF9-80E2-EBC7E4993F39}" presName="parentText" presStyleLbl="node1" presStyleIdx="2" presStyleCnt="4" custScaleX="132870">
        <dgm:presLayoutVars>
          <dgm:chMax val="0"/>
          <dgm:bulletEnabled val="1"/>
        </dgm:presLayoutVars>
      </dgm:prSet>
      <dgm:spPr/>
      <dgm:t>
        <a:bodyPr/>
        <a:lstStyle/>
        <a:p>
          <a:endParaRPr lang="en-US"/>
        </a:p>
      </dgm:t>
    </dgm:pt>
    <dgm:pt modelId="{F3FA00A3-A576-4621-8D66-1555116E59BA}" type="pres">
      <dgm:prSet presAssocID="{4E486108-B879-4AF9-80E2-EBC7E4993F39}" presName="negativeSpace" presStyleCnt="0"/>
      <dgm:spPr/>
    </dgm:pt>
    <dgm:pt modelId="{FF7BDC4D-EE85-4CD6-BDB7-A365595D6BDD}" type="pres">
      <dgm:prSet presAssocID="{4E486108-B879-4AF9-80E2-EBC7E4993F39}" presName="childText" presStyleLbl="conFgAcc1" presStyleIdx="2" presStyleCnt="4">
        <dgm:presLayoutVars>
          <dgm:bulletEnabled val="1"/>
        </dgm:presLayoutVars>
      </dgm:prSet>
      <dgm:spPr/>
    </dgm:pt>
    <dgm:pt modelId="{AC3E7876-3E01-4E44-ABF6-946BCA8E729B}" type="pres">
      <dgm:prSet presAssocID="{0A5CF2DE-4871-492E-8AAB-B46C74D48F85}" presName="spaceBetweenRectangles" presStyleCnt="0"/>
      <dgm:spPr/>
    </dgm:pt>
    <dgm:pt modelId="{1362A912-54BF-4D6B-A00C-EA3DD38892AB}" type="pres">
      <dgm:prSet presAssocID="{044C9F52-058D-4FA5-9EC8-CE0A0EE1B3F2}" presName="parentLin" presStyleCnt="0"/>
      <dgm:spPr/>
    </dgm:pt>
    <dgm:pt modelId="{D504ACB4-90C1-4C7E-809F-9E1B624B4321}" type="pres">
      <dgm:prSet presAssocID="{044C9F52-058D-4FA5-9EC8-CE0A0EE1B3F2}" presName="parentLeftMargin" presStyleLbl="node1" presStyleIdx="2" presStyleCnt="4"/>
      <dgm:spPr/>
      <dgm:t>
        <a:bodyPr/>
        <a:lstStyle/>
        <a:p>
          <a:endParaRPr lang="en-US"/>
        </a:p>
      </dgm:t>
    </dgm:pt>
    <dgm:pt modelId="{4B88E949-B6AD-46B4-9C97-A4130ABC5CB4}" type="pres">
      <dgm:prSet presAssocID="{044C9F52-058D-4FA5-9EC8-CE0A0EE1B3F2}" presName="parentText" presStyleLbl="node1" presStyleIdx="3" presStyleCnt="4" custScaleX="133502">
        <dgm:presLayoutVars>
          <dgm:chMax val="0"/>
          <dgm:bulletEnabled val="1"/>
        </dgm:presLayoutVars>
      </dgm:prSet>
      <dgm:spPr/>
      <dgm:t>
        <a:bodyPr/>
        <a:lstStyle/>
        <a:p>
          <a:endParaRPr lang="en-US"/>
        </a:p>
      </dgm:t>
    </dgm:pt>
    <dgm:pt modelId="{FAB5C29A-1CCD-4FB8-AF06-1F86DF02746A}" type="pres">
      <dgm:prSet presAssocID="{044C9F52-058D-4FA5-9EC8-CE0A0EE1B3F2}" presName="negativeSpace" presStyleCnt="0"/>
      <dgm:spPr/>
    </dgm:pt>
    <dgm:pt modelId="{CA3BF6D9-E283-474B-BCAD-B3CBA48BCA26}" type="pres">
      <dgm:prSet presAssocID="{044C9F52-058D-4FA5-9EC8-CE0A0EE1B3F2}" presName="childText" presStyleLbl="conFgAcc1" presStyleIdx="3" presStyleCnt="4">
        <dgm:presLayoutVars>
          <dgm:bulletEnabled val="1"/>
        </dgm:presLayoutVars>
      </dgm:prSet>
      <dgm:spPr/>
    </dgm:pt>
  </dgm:ptLst>
  <dgm:cxnLst>
    <dgm:cxn modelId="{6197D09E-0803-4DC1-87A0-3AE03210931D}" type="presOf" srcId="{0F7D37E8-1E6D-4D3B-A1F5-71229FE67E5E}" destId="{C694FFE8-143F-4F8C-B5D4-B83A918380E0}" srcOrd="0" destOrd="0" presId="urn:microsoft.com/office/officeart/2005/8/layout/list1"/>
    <dgm:cxn modelId="{D2234BBA-E73D-4BF0-B53C-7AC78F5F793B}" type="presOf" srcId="{044C9F52-058D-4FA5-9EC8-CE0A0EE1B3F2}" destId="{4B88E949-B6AD-46B4-9C97-A4130ABC5CB4}" srcOrd="1" destOrd="0" presId="urn:microsoft.com/office/officeart/2005/8/layout/list1"/>
    <dgm:cxn modelId="{33E49898-D526-4286-B730-D7C815FA77A8}" srcId="{3CB2EEF5-4FC0-4A5F-94A0-EFC35A03BDA8}" destId="{0F7D37E8-1E6D-4D3B-A1F5-71229FE67E5E}" srcOrd="1" destOrd="0" parTransId="{3B153010-2227-42FC-AC86-AB5E034F499B}" sibTransId="{680EEBFA-5960-46E9-BD8D-2BC077B37871}"/>
    <dgm:cxn modelId="{EFF88249-3734-4BCF-A2BF-77CD7C41D248}" srcId="{3CB2EEF5-4FC0-4A5F-94A0-EFC35A03BDA8}" destId="{4E486108-B879-4AF9-80E2-EBC7E4993F39}" srcOrd="2" destOrd="0" parTransId="{F2B3D330-4966-4947-9C71-D52A6518F293}" sibTransId="{0A5CF2DE-4871-492E-8AAB-B46C74D48F85}"/>
    <dgm:cxn modelId="{D9569A54-F899-40C7-8032-26DFF7E0AB1B}" type="presOf" srcId="{044C9F52-058D-4FA5-9EC8-CE0A0EE1B3F2}" destId="{D504ACB4-90C1-4C7E-809F-9E1B624B4321}" srcOrd="0" destOrd="0" presId="urn:microsoft.com/office/officeart/2005/8/layout/list1"/>
    <dgm:cxn modelId="{A49F6A04-E261-403A-9F5D-5F279287C56A}" srcId="{3CB2EEF5-4FC0-4A5F-94A0-EFC35A03BDA8}" destId="{044C9F52-058D-4FA5-9EC8-CE0A0EE1B3F2}" srcOrd="3" destOrd="0" parTransId="{74130361-E136-472D-B466-126D3E2BF506}" sibTransId="{D158B675-68C6-4281-A645-DBC6154F2994}"/>
    <dgm:cxn modelId="{B5593336-51D2-452F-9A37-CE35E711E05A}" type="presOf" srcId="{4E486108-B879-4AF9-80E2-EBC7E4993F39}" destId="{C8528D4C-6558-4FC4-88BF-F6754E057B52}" srcOrd="1" destOrd="0" presId="urn:microsoft.com/office/officeart/2005/8/layout/list1"/>
    <dgm:cxn modelId="{E8DDC003-94DC-4CC5-A460-45F0A9BE2B42}" type="presOf" srcId="{0F7D37E8-1E6D-4D3B-A1F5-71229FE67E5E}" destId="{AFE1C6BE-FD6C-4AA6-A262-BCCD94BCBFEF}" srcOrd="1" destOrd="0" presId="urn:microsoft.com/office/officeart/2005/8/layout/list1"/>
    <dgm:cxn modelId="{0A0E2F0F-EE07-414B-824D-63D3EF61D3D6}" type="presOf" srcId="{3CB2EEF5-4FC0-4A5F-94A0-EFC35A03BDA8}" destId="{A0AC2597-07ED-4222-B551-00BEE6521BAD}" srcOrd="0" destOrd="0" presId="urn:microsoft.com/office/officeart/2005/8/layout/list1"/>
    <dgm:cxn modelId="{10A9FAF0-4064-4344-A73F-02A4ABBABF52}" srcId="{3CB2EEF5-4FC0-4A5F-94A0-EFC35A03BDA8}" destId="{51BA9C75-86BB-4FDE-9625-73A247A2F2A8}" srcOrd="0" destOrd="0" parTransId="{278FA50C-C251-4ABC-AFE9-D6D42BAE0D9D}" sibTransId="{318303DB-0635-486F-9981-60D7D7A1D3B5}"/>
    <dgm:cxn modelId="{984F1419-0AA6-4A9A-931B-F225AD6DBBFA}" type="presOf" srcId="{51BA9C75-86BB-4FDE-9625-73A247A2F2A8}" destId="{F8AFD899-A681-43CF-B5B4-8DACCD03D432}" srcOrd="0" destOrd="0" presId="urn:microsoft.com/office/officeart/2005/8/layout/list1"/>
    <dgm:cxn modelId="{5A602BC5-2816-46D3-9959-2E536B6B243F}" type="presOf" srcId="{4E486108-B879-4AF9-80E2-EBC7E4993F39}" destId="{2129C68E-AB5E-4414-A650-8008D5596424}" srcOrd="0" destOrd="0" presId="urn:microsoft.com/office/officeart/2005/8/layout/list1"/>
    <dgm:cxn modelId="{B7F23703-434D-41B0-AF49-3B87A8102605}" type="presOf" srcId="{51BA9C75-86BB-4FDE-9625-73A247A2F2A8}" destId="{A08B8CF0-6B5E-4DE3-8F98-BC5B950ED5D1}" srcOrd="1" destOrd="0" presId="urn:microsoft.com/office/officeart/2005/8/layout/list1"/>
    <dgm:cxn modelId="{0BF81B4C-1B40-4F5A-8099-305DF8AA5879}" type="presParOf" srcId="{A0AC2597-07ED-4222-B551-00BEE6521BAD}" destId="{0F93FCDA-B0AC-48A9-838D-1E77BDE77F3E}" srcOrd="0" destOrd="0" presId="urn:microsoft.com/office/officeart/2005/8/layout/list1"/>
    <dgm:cxn modelId="{2A374838-4B6A-4CE2-AA9E-65BC29C60EDD}" type="presParOf" srcId="{0F93FCDA-B0AC-48A9-838D-1E77BDE77F3E}" destId="{F8AFD899-A681-43CF-B5B4-8DACCD03D432}" srcOrd="0" destOrd="0" presId="urn:microsoft.com/office/officeart/2005/8/layout/list1"/>
    <dgm:cxn modelId="{4FD87E3D-B747-4A79-AE75-A5EDD0CD6DC0}" type="presParOf" srcId="{0F93FCDA-B0AC-48A9-838D-1E77BDE77F3E}" destId="{A08B8CF0-6B5E-4DE3-8F98-BC5B950ED5D1}" srcOrd="1" destOrd="0" presId="urn:microsoft.com/office/officeart/2005/8/layout/list1"/>
    <dgm:cxn modelId="{2BA8CB87-2029-4055-A0D5-2FF54C036B9D}" type="presParOf" srcId="{A0AC2597-07ED-4222-B551-00BEE6521BAD}" destId="{8BB528C1-192E-4247-83A5-57575885E20B}" srcOrd="1" destOrd="0" presId="urn:microsoft.com/office/officeart/2005/8/layout/list1"/>
    <dgm:cxn modelId="{4810258C-9155-48E1-8C9D-E3F3D400D967}" type="presParOf" srcId="{A0AC2597-07ED-4222-B551-00BEE6521BAD}" destId="{44A2D5B2-EB04-40FE-BA8B-7E88B540094E}" srcOrd="2" destOrd="0" presId="urn:microsoft.com/office/officeart/2005/8/layout/list1"/>
    <dgm:cxn modelId="{34CFF948-3C06-49EB-8815-2A82610EF8F4}" type="presParOf" srcId="{A0AC2597-07ED-4222-B551-00BEE6521BAD}" destId="{D3F26660-7F19-452D-B71D-19F246177C47}" srcOrd="3" destOrd="0" presId="urn:microsoft.com/office/officeart/2005/8/layout/list1"/>
    <dgm:cxn modelId="{252F16D6-0634-4879-A44D-4683731BDD7A}" type="presParOf" srcId="{A0AC2597-07ED-4222-B551-00BEE6521BAD}" destId="{D65C93B4-BBE0-4DC0-B8DD-F805691372A6}" srcOrd="4" destOrd="0" presId="urn:microsoft.com/office/officeart/2005/8/layout/list1"/>
    <dgm:cxn modelId="{301A42FB-6B91-4B32-B20A-9403F80A1998}" type="presParOf" srcId="{D65C93B4-BBE0-4DC0-B8DD-F805691372A6}" destId="{C694FFE8-143F-4F8C-B5D4-B83A918380E0}" srcOrd="0" destOrd="0" presId="urn:microsoft.com/office/officeart/2005/8/layout/list1"/>
    <dgm:cxn modelId="{9481F768-292B-414D-8C54-A594C9CEF61C}" type="presParOf" srcId="{D65C93B4-BBE0-4DC0-B8DD-F805691372A6}" destId="{AFE1C6BE-FD6C-4AA6-A262-BCCD94BCBFEF}" srcOrd="1" destOrd="0" presId="urn:microsoft.com/office/officeart/2005/8/layout/list1"/>
    <dgm:cxn modelId="{25A33624-83BB-43FC-80B4-BD79AFFA5A60}" type="presParOf" srcId="{A0AC2597-07ED-4222-B551-00BEE6521BAD}" destId="{46CB880B-E0B4-4F39-B892-DE82C00F86D0}" srcOrd="5" destOrd="0" presId="urn:microsoft.com/office/officeart/2005/8/layout/list1"/>
    <dgm:cxn modelId="{C8C09EF7-3828-4225-93E9-C446CAE0A77F}" type="presParOf" srcId="{A0AC2597-07ED-4222-B551-00BEE6521BAD}" destId="{9B714EB0-EB96-4C93-9CE0-0F429EE817E2}" srcOrd="6" destOrd="0" presId="urn:microsoft.com/office/officeart/2005/8/layout/list1"/>
    <dgm:cxn modelId="{D63A30FA-1B84-4CB9-996D-CCE5426AEFE2}" type="presParOf" srcId="{A0AC2597-07ED-4222-B551-00BEE6521BAD}" destId="{3D5C63C9-FA88-42B5-936A-D771DCA499E4}" srcOrd="7" destOrd="0" presId="urn:microsoft.com/office/officeart/2005/8/layout/list1"/>
    <dgm:cxn modelId="{0E4A4C90-0B95-4459-A846-04C5AA0387B0}" type="presParOf" srcId="{A0AC2597-07ED-4222-B551-00BEE6521BAD}" destId="{E20AE511-F891-4385-B62B-79AF034F141E}" srcOrd="8" destOrd="0" presId="urn:microsoft.com/office/officeart/2005/8/layout/list1"/>
    <dgm:cxn modelId="{D524621E-2A87-4BA0-8D6D-7414BBA3BAB9}" type="presParOf" srcId="{E20AE511-F891-4385-B62B-79AF034F141E}" destId="{2129C68E-AB5E-4414-A650-8008D5596424}" srcOrd="0" destOrd="0" presId="urn:microsoft.com/office/officeart/2005/8/layout/list1"/>
    <dgm:cxn modelId="{FB0AB7ED-714D-46EA-9FBF-AA2E3D86EB30}" type="presParOf" srcId="{E20AE511-F891-4385-B62B-79AF034F141E}" destId="{C8528D4C-6558-4FC4-88BF-F6754E057B52}" srcOrd="1" destOrd="0" presId="urn:microsoft.com/office/officeart/2005/8/layout/list1"/>
    <dgm:cxn modelId="{8BEA7751-8760-40AA-8988-ACD8F387F049}" type="presParOf" srcId="{A0AC2597-07ED-4222-B551-00BEE6521BAD}" destId="{F3FA00A3-A576-4621-8D66-1555116E59BA}" srcOrd="9" destOrd="0" presId="urn:microsoft.com/office/officeart/2005/8/layout/list1"/>
    <dgm:cxn modelId="{60FDC0D5-2A19-4CCF-9A17-BA0CB6026920}" type="presParOf" srcId="{A0AC2597-07ED-4222-B551-00BEE6521BAD}" destId="{FF7BDC4D-EE85-4CD6-BDB7-A365595D6BDD}" srcOrd="10" destOrd="0" presId="urn:microsoft.com/office/officeart/2005/8/layout/list1"/>
    <dgm:cxn modelId="{D44EDC9E-E86F-4441-857D-30FFA239E6EC}" type="presParOf" srcId="{A0AC2597-07ED-4222-B551-00BEE6521BAD}" destId="{AC3E7876-3E01-4E44-ABF6-946BCA8E729B}" srcOrd="11" destOrd="0" presId="urn:microsoft.com/office/officeart/2005/8/layout/list1"/>
    <dgm:cxn modelId="{7572A581-244F-4338-B8C4-C39628D679B5}" type="presParOf" srcId="{A0AC2597-07ED-4222-B551-00BEE6521BAD}" destId="{1362A912-54BF-4D6B-A00C-EA3DD38892AB}" srcOrd="12" destOrd="0" presId="urn:microsoft.com/office/officeart/2005/8/layout/list1"/>
    <dgm:cxn modelId="{CA700491-F515-4792-8472-5D83E0EDA869}" type="presParOf" srcId="{1362A912-54BF-4D6B-A00C-EA3DD38892AB}" destId="{D504ACB4-90C1-4C7E-809F-9E1B624B4321}" srcOrd="0" destOrd="0" presId="urn:microsoft.com/office/officeart/2005/8/layout/list1"/>
    <dgm:cxn modelId="{1F1272BE-3025-4DE6-B7E3-5E07EB4E1336}" type="presParOf" srcId="{1362A912-54BF-4D6B-A00C-EA3DD38892AB}" destId="{4B88E949-B6AD-46B4-9C97-A4130ABC5CB4}" srcOrd="1" destOrd="0" presId="urn:microsoft.com/office/officeart/2005/8/layout/list1"/>
    <dgm:cxn modelId="{073F2881-B28C-4775-A3AC-6C4737B2791C}" type="presParOf" srcId="{A0AC2597-07ED-4222-B551-00BEE6521BAD}" destId="{FAB5C29A-1CCD-4FB8-AF06-1F86DF02746A}" srcOrd="13" destOrd="0" presId="urn:microsoft.com/office/officeart/2005/8/layout/list1"/>
    <dgm:cxn modelId="{B7362DB5-E7F1-4DE0-A887-EC4355025D66}" type="presParOf" srcId="{A0AC2597-07ED-4222-B551-00BEE6521BAD}" destId="{CA3BF6D9-E283-474B-BCAD-B3CBA48BCA26}"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F797D6F-C613-4FB8-8589-4A0AF90A334F}"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18BAAAE7-820E-46C1-BD30-1701F0818D27}">
      <dgm:prSet phldrT="[Text]"/>
      <dgm:spPr/>
      <dgm:t>
        <a:bodyPr/>
        <a:lstStyle/>
        <a:p>
          <a:r>
            <a:rPr lang="en-US" dirty="0" smtClean="0"/>
            <a:t>Discuss the following scenarios with your group. </a:t>
          </a:r>
          <a:endParaRPr lang="en-US" dirty="0"/>
        </a:p>
      </dgm:t>
    </dgm:pt>
    <dgm:pt modelId="{41A836D4-6C89-4D61-9726-4B0B7D5804D7}" type="parTrans" cxnId="{74110A56-D600-4C73-9269-2C975028AA97}">
      <dgm:prSet/>
      <dgm:spPr/>
      <dgm:t>
        <a:bodyPr/>
        <a:lstStyle/>
        <a:p>
          <a:endParaRPr lang="en-US"/>
        </a:p>
      </dgm:t>
    </dgm:pt>
    <dgm:pt modelId="{4209711A-DE17-4508-93C0-427C19D98937}" type="sibTrans" cxnId="{74110A56-D600-4C73-9269-2C975028AA97}">
      <dgm:prSet/>
      <dgm:spPr/>
      <dgm:t>
        <a:bodyPr/>
        <a:lstStyle/>
        <a:p>
          <a:endParaRPr lang="en-US"/>
        </a:p>
      </dgm:t>
    </dgm:pt>
    <dgm:pt modelId="{306E15BF-C074-476B-B7CA-EE6B10B32F8C}">
      <dgm:prSet/>
      <dgm:spPr/>
      <dgm:t>
        <a:bodyPr/>
        <a:lstStyle/>
        <a:p>
          <a:r>
            <a:rPr lang="en-US" dirty="0" smtClean="0"/>
            <a:t>Outline a plan of action for the district.</a:t>
          </a:r>
          <a:endParaRPr lang="en-US" dirty="0"/>
        </a:p>
      </dgm:t>
    </dgm:pt>
    <dgm:pt modelId="{8BF56566-C38F-4333-9A64-0E61B1BFCC83}" type="parTrans" cxnId="{9141A1BF-2C0A-4A5D-842F-4376E548D851}">
      <dgm:prSet/>
      <dgm:spPr/>
      <dgm:t>
        <a:bodyPr/>
        <a:lstStyle/>
        <a:p>
          <a:endParaRPr lang="en-US"/>
        </a:p>
      </dgm:t>
    </dgm:pt>
    <dgm:pt modelId="{B5DDA776-549F-4FDB-96DF-BD2D8EB094BB}" type="sibTrans" cxnId="{9141A1BF-2C0A-4A5D-842F-4376E548D851}">
      <dgm:prSet/>
      <dgm:spPr/>
      <dgm:t>
        <a:bodyPr/>
        <a:lstStyle/>
        <a:p>
          <a:endParaRPr lang="en-US"/>
        </a:p>
      </dgm:t>
    </dgm:pt>
    <dgm:pt modelId="{EF7BC768-F804-463C-80E9-0BADA582F16A}">
      <dgm:prSet/>
      <dgm:spPr/>
      <dgm:t>
        <a:bodyPr/>
        <a:lstStyle/>
        <a:p>
          <a:r>
            <a:rPr lang="en-US" dirty="0" smtClean="0"/>
            <a:t>Be prepared to share out with the larger group.</a:t>
          </a:r>
          <a:endParaRPr lang="en-US" dirty="0"/>
        </a:p>
      </dgm:t>
    </dgm:pt>
    <dgm:pt modelId="{6268C55C-5A8E-49DC-BB0F-3883FA28FC98}" type="parTrans" cxnId="{6D6E0F24-1907-44E0-86D0-8F7F82A95A01}">
      <dgm:prSet/>
      <dgm:spPr/>
      <dgm:t>
        <a:bodyPr/>
        <a:lstStyle/>
        <a:p>
          <a:endParaRPr lang="en-US"/>
        </a:p>
      </dgm:t>
    </dgm:pt>
    <dgm:pt modelId="{3ABFA7DB-AB7D-4F4A-B7E2-14063D6DBDFA}" type="sibTrans" cxnId="{6D6E0F24-1907-44E0-86D0-8F7F82A95A01}">
      <dgm:prSet/>
      <dgm:spPr/>
      <dgm:t>
        <a:bodyPr/>
        <a:lstStyle/>
        <a:p>
          <a:endParaRPr lang="en-US"/>
        </a:p>
      </dgm:t>
    </dgm:pt>
    <dgm:pt modelId="{665ECC32-1DF9-4681-88A3-933695AA9C3C}" type="pres">
      <dgm:prSet presAssocID="{CF797D6F-C613-4FB8-8589-4A0AF90A334F}" presName="Name0" presStyleCnt="0">
        <dgm:presLayoutVars>
          <dgm:chMax val="7"/>
          <dgm:chPref val="7"/>
          <dgm:dir/>
        </dgm:presLayoutVars>
      </dgm:prSet>
      <dgm:spPr/>
      <dgm:t>
        <a:bodyPr/>
        <a:lstStyle/>
        <a:p>
          <a:endParaRPr lang="en-US"/>
        </a:p>
      </dgm:t>
    </dgm:pt>
    <dgm:pt modelId="{413CA25D-F081-4F5B-BBC8-4906FC788A77}" type="pres">
      <dgm:prSet presAssocID="{CF797D6F-C613-4FB8-8589-4A0AF90A334F}" presName="Name1" presStyleCnt="0"/>
      <dgm:spPr/>
    </dgm:pt>
    <dgm:pt modelId="{B32003C3-56D3-4704-BBA8-7FE80F554DC4}" type="pres">
      <dgm:prSet presAssocID="{CF797D6F-C613-4FB8-8589-4A0AF90A334F}" presName="cycle" presStyleCnt="0"/>
      <dgm:spPr/>
    </dgm:pt>
    <dgm:pt modelId="{2E78E3E8-982E-4704-B210-523293909D02}" type="pres">
      <dgm:prSet presAssocID="{CF797D6F-C613-4FB8-8589-4A0AF90A334F}" presName="srcNode" presStyleLbl="node1" presStyleIdx="0" presStyleCnt="3"/>
      <dgm:spPr/>
    </dgm:pt>
    <dgm:pt modelId="{0BC08BEC-2CDB-4150-A2C7-8C7052E0892F}" type="pres">
      <dgm:prSet presAssocID="{CF797D6F-C613-4FB8-8589-4A0AF90A334F}" presName="conn" presStyleLbl="parChTrans1D2" presStyleIdx="0" presStyleCnt="1"/>
      <dgm:spPr/>
      <dgm:t>
        <a:bodyPr/>
        <a:lstStyle/>
        <a:p>
          <a:endParaRPr lang="en-US"/>
        </a:p>
      </dgm:t>
    </dgm:pt>
    <dgm:pt modelId="{937DFBA7-0B9D-479E-A555-60A7D07A7441}" type="pres">
      <dgm:prSet presAssocID="{CF797D6F-C613-4FB8-8589-4A0AF90A334F}" presName="extraNode" presStyleLbl="node1" presStyleIdx="0" presStyleCnt="3"/>
      <dgm:spPr/>
    </dgm:pt>
    <dgm:pt modelId="{DADB4E4E-D79D-42D7-B9FC-A1CAA17F2233}" type="pres">
      <dgm:prSet presAssocID="{CF797D6F-C613-4FB8-8589-4A0AF90A334F}" presName="dstNode" presStyleLbl="node1" presStyleIdx="0" presStyleCnt="3"/>
      <dgm:spPr/>
    </dgm:pt>
    <dgm:pt modelId="{91F083F1-49C1-4803-89B2-D369BE2D7C68}" type="pres">
      <dgm:prSet presAssocID="{18BAAAE7-820E-46C1-BD30-1701F0818D27}" presName="text_1" presStyleLbl="node1" presStyleIdx="0" presStyleCnt="3">
        <dgm:presLayoutVars>
          <dgm:bulletEnabled val="1"/>
        </dgm:presLayoutVars>
      </dgm:prSet>
      <dgm:spPr/>
      <dgm:t>
        <a:bodyPr/>
        <a:lstStyle/>
        <a:p>
          <a:endParaRPr lang="en-US"/>
        </a:p>
      </dgm:t>
    </dgm:pt>
    <dgm:pt modelId="{414722B8-2851-4A1C-A4E1-112D86F25849}" type="pres">
      <dgm:prSet presAssocID="{18BAAAE7-820E-46C1-BD30-1701F0818D27}" presName="accent_1" presStyleCnt="0"/>
      <dgm:spPr/>
    </dgm:pt>
    <dgm:pt modelId="{C984D38E-AB34-42C7-82BF-0FFAE1FFB88F}" type="pres">
      <dgm:prSet presAssocID="{18BAAAE7-820E-46C1-BD30-1701F0818D27}" presName="accentRepeatNode" presStyleLbl="solidFgAcc1" presStyleIdx="0" presStyleCnt="3"/>
      <dgm:spPr>
        <a:blipFill rotWithShape="0">
          <a:blip xmlns:r="http://schemas.openxmlformats.org/officeDocument/2006/relationships" r:embed="rId1"/>
          <a:stretch>
            <a:fillRect/>
          </a:stretch>
        </a:blipFill>
      </dgm:spPr>
    </dgm:pt>
    <dgm:pt modelId="{91F7EE59-FD82-450B-B56E-F752FD16C683}" type="pres">
      <dgm:prSet presAssocID="{306E15BF-C074-476B-B7CA-EE6B10B32F8C}" presName="text_2" presStyleLbl="node1" presStyleIdx="1" presStyleCnt="3">
        <dgm:presLayoutVars>
          <dgm:bulletEnabled val="1"/>
        </dgm:presLayoutVars>
      </dgm:prSet>
      <dgm:spPr/>
      <dgm:t>
        <a:bodyPr/>
        <a:lstStyle/>
        <a:p>
          <a:endParaRPr lang="en-US"/>
        </a:p>
      </dgm:t>
    </dgm:pt>
    <dgm:pt modelId="{F89EA78C-7AA8-423C-85BD-17496666879A}" type="pres">
      <dgm:prSet presAssocID="{306E15BF-C074-476B-B7CA-EE6B10B32F8C}" presName="accent_2" presStyleCnt="0"/>
      <dgm:spPr/>
    </dgm:pt>
    <dgm:pt modelId="{0C1F3CA2-E8D4-427E-93F2-9E73202B881C}" type="pres">
      <dgm:prSet presAssocID="{306E15BF-C074-476B-B7CA-EE6B10B32F8C}" presName="accentRepeatNode" presStyleLbl="solidFgAcc1" presStyleIdx="1" presStyleCnt="3"/>
      <dgm:spPr>
        <a:blipFill rotWithShape="0">
          <a:blip xmlns:r="http://schemas.openxmlformats.org/officeDocument/2006/relationships" r:embed="rId2"/>
          <a:stretch>
            <a:fillRect/>
          </a:stretch>
        </a:blipFill>
      </dgm:spPr>
    </dgm:pt>
    <dgm:pt modelId="{4C175EA0-564F-4790-A27C-24627E5C9932}" type="pres">
      <dgm:prSet presAssocID="{EF7BC768-F804-463C-80E9-0BADA582F16A}" presName="text_3" presStyleLbl="node1" presStyleIdx="2" presStyleCnt="3">
        <dgm:presLayoutVars>
          <dgm:bulletEnabled val="1"/>
        </dgm:presLayoutVars>
      </dgm:prSet>
      <dgm:spPr/>
      <dgm:t>
        <a:bodyPr/>
        <a:lstStyle/>
        <a:p>
          <a:endParaRPr lang="en-US"/>
        </a:p>
      </dgm:t>
    </dgm:pt>
    <dgm:pt modelId="{FC02E14E-EF57-4374-BB4D-C330AB5C3EA9}" type="pres">
      <dgm:prSet presAssocID="{EF7BC768-F804-463C-80E9-0BADA582F16A}" presName="accent_3" presStyleCnt="0"/>
      <dgm:spPr/>
    </dgm:pt>
    <dgm:pt modelId="{DA1817E6-C2E1-4C33-A342-BF05165CA018}" type="pres">
      <dgm:prSet presAssocID="{EF7BC768-F804-463C-80E9-0BADA582F16A}" presName="accentRepeatNode" presStyleLbl="solidFgAcc1" presStyleIdx="2" presStyleCnt="3"/>
      <dgm:spPr>
        <a:blipFill rotWithShape="0">
          <a:blip xmlns:r="http://schemas.openxmlformats.org/officeDocument/2006/relationships" r:embed="rId3"/>
          <a:stretch>
            <a:fillRect/>
          </a:stretch>
        </a:blipFill>
      </dgm:spPr>
    </dgm:pt>
  </dgm:ptLst>
  <dgm:cxnLst>
    <dgm:cxn modelId="{71120AFA-4CC8-4FF6-99A1-0287E4AFF503}" type="presOf" srcId="{306E15BF-C074-476B-B7CA-EE6B10B32F8C}" destId="{91F7EE59-FD82-450B-B56E-F752FD16C683}" srcOrd="0" destOrd="0" presId="urn:microsoft.com/office/officeart/2008/layout/VerticalCurvedList"/>
    <dgm:cxn modelId="{9141A1BF-2C0A-4A5D-842F-4376E548D851}" srcId="{CF797D6F-C613-4FB8-8589-4A0AF90A334F}" destId="{306E15BF-C074-476B-B7CA-EE6B10B32F8C}" srcOrd="1" destOrd="0" parTransId="{8BF56566-C38F-4333-9A64-0E61B1BFCC83}" sibTransId="{B5DDA776-549F-4FDB-96DF-BD2D8EB094BB}"/>
    <dgm:cxn modelId="{6D6E0F24-1907-44E0-86D0-8F7F82A95A01}" srcId="{CF797D6F-C613-4FB8-8589-4A0AF90A334F}" destId="{EF7BC768-F804-463C-80E9-0BADA582F16A}" srcOrd="2" destOrd="0" parTransId="{6268C55C-5A8E-49DC-BB0F-3883FA28FC98}" sibTransId="{3ABFA7DB-AB7D-4F4A-B7E2-14063D6DBDFA}"/>
    <dgm:cxn modelId="{E28FBEFB-3905-452F-A5DF-25CA9CF2848B}" type="presOf" srcId="{CF797D6F-C613-4FB8-8589-4A0AF90A334F}" destId="{665ECC32-1DF9-4681-88A3-933695AA9C3C}" srcOrd="0" destOrd="0" presId="urn:microsoft.com/office/officeart/2008/layout/VerticalCurvedList"/>
    <dgm:cxn modelId="{7EEF2589-1161-4699-AB5C-539A20B9D975}" type="presOf" srcId="{18BAAAE7-820E-46C1-BD30-1701F0818D27}" destId="{91F083F1-49C1-4803-89B2-D369BE2D7C68}" srcOrd="0" destOrd="0" presId="urn:microsoft.com/office/officeart/2008/layout/VerticalCurvedList"/>
    <dgm:cxn modelId="{8E2A8501-73E7-4DCC-AB94-E0F42642445B}" type="presOf" srcId="{EF7BC768-F804-463C-80E9-0BADA582F16A}" destId="{4C175EA0-564F-4790-A27C-24627E5C9932}" srcOrd="0" destOrd="0" presId="urn:microsoft.com/office/officeart/2008/layout/VerticalCurvedList"/>
    <dgm:cxn modelId="{74110A56-D600-4C73-9269-2C975028AA97}" srcId="{CF797D6F-C613-4FB8-8589-4A0AF90A334F}" destId="{18BAAAE7-820E-46C1-BD30-1701F0818D27}" srcOrd="0" destOrd="0" parTransId="{41A836D4-6C89-4D61-9726-4B0B7D5804D7}" sibTransId="{4209711A-DE17-4508-93C0-427C19D98937}"/>
    <dgm:cxn modelId="{FE15E770-EADD-4B14-BE81-B0457C706E71}" type="presOf" srcId="{4209711A-DE17-4508-93C0-427C19D98937}" destId="{0BC08BEC-2CDB-4150-A2C7-8C7052E0892F}" srcOrd="0" destOrd="0" presId="urn:microsoft.com/office/officeart/2008/layout/VerticalCurvedList"/>
    <dgm:cxn modelId="{4B967BBE-70D5-4E09-ABBF-5A3E440D5905}" type="presParOf" srcId="{665ECC32-1DF9-4681-88A3-933695AA9C3C}" destId="{413CA25D-F081-4F5B-BBC8-4906FC788A77}" srcOrd="0" destOrd="0" presId="urn:microsoft.com/office/officeart/2008/layout/VerticalCurvedList"/>
    <dgm:cxn modelId="{15359E9A-C4D1-4F30-AAF3-94ECE8DA1DBB}" type="presParOf" srcId="{413CA25D-F081-4F5B-BBC8-4906FC788A77}" destId="{B32003C3-56D3-4704-BBA8-7FE80F554DC4}" srcOrd="0" destOrd="0" presId="urn:microsoft.com/office/officeart/2008/layout/VerticalCurvedList"/>
    <dgm:cxn modelId="{9FD27446-79BB-47B0-929C-A9E383C15133}" type="presParOf" srcId="{B32003C3-56D3-4704-BBA8-7FE80F554DC4}" destId="{2E78E3E8-982E-4704-B210-523293909D02}" srcOrd="0" destOrd="0" presId="urn:microsoft.com/office/officeart/2008/layout/VerticalCurvedList"/>
    <dgm:cxn modelId="{F08AB748-FBAC-47F0-AD36-660BB705B84E}" type="presParOf" srcId="{B32003C3-56D3-4704-BBA8-7FE80F554DC4}" destId="{0BC08BEC-2CDB-4150-A2C7-8C7052E0892F}" srcOrd="1" destOrd="0" presId="urn:microsoft.com/office/officeart/2008/layout/VerticalCurvedList"/>
    <dgm:cxn modelId="{3CADE5BD-5CB4-4DCC-8307-27ABCA8E40F2}" type="presParOf" srcId="{B32003C3-56D3-4704-BBA8-7FE80F554DC4}" destId="{937DFBA7-0B9D-479E-A555-60A7D07A7441}" srcOrd="2" destOrd="0" presId="urn:microsoft.com/office/officeart/2008/layout/VerticalCurvedList"/>
    <dgm:cxn modelId="{06CE5F39-8E76-48EF-B9E0-47C3DEC834C2}" type="presParOf" srcId="{B32003C3-56D3-4704-BBA8-7FE80F554DC4}" destId="{DADB4E4E-D79D-42D7-B9FC-A1CAA17F2233}" srcOrd="3" destOrd="0" presId="urn:microsoft.com/office/officeart/2008/layout/VerticalCurvedList"/>
    <dgm:cxn modelId="{B2F6E887-7D1A-4136-9AA7-A8AAA4949DEE}" type="presParOf" srcId="{413CA25D-F081-4F5B-BBC8-4906FC788A77}" destId="{91F083F1-49C1-4803-89B2-D369BE2D7C68}" srcOrd="1" destOrd="0" presId="urn:microsoft.com/office/officeart/2008/layout/VerticalCurvedList"/>
    <dgm:cxn modelId="{E2A22CB6-D91E-4A82-BD44-265E4033DA29}" type="presParOf" srcId="{413CA25D-F081-4F5B-BBC8-4906FC788A77}" destId="{414722B8-2851-4A1C-A4E1-112D86F25849}" srcOrd="2" destOrd="0" presId="urn:microsoft.com/office/officeart/2008/layout/VerticalCurvedList"/>
    <dgm:cxn modelId="{BE94B10E-2C26-4D51-BFAB-3CF593A1D009}" type="presParOf" srcId="{414722B8-2851-4A1C-A4E1-112D86F25849}" destId="{C984D38E-AB34-42C7-82BF-0FFAE1FFB88F}" srcOrd="0" destOrd="0" presId="urn:microsoft.com/office/officeart/2008/layout/VerticalCurvedList"/>
    <dgm:cxn modelId="{43B637D5-4AFB-4CB6-8FE0-237E60800203}" type="presParOf" srcId="{413CA25D-F081-4F5B-BBC8-4906FC788A77}" destId="{91F7EE59-FD82-450B-B56E-F752FD16C683}" srcOrd="3" destOrd="0" presId="urn:microsoft.com/office/officeart/2008/layout/VerticalCurvedList"/>
    <dgm:cxn modelId="{B91C0377-3EF8-448B-9AB2-869B7CDAFC44}" type="presParOf" srcId="{413CA25D-F081-4F5B-BBC8-4906FC788A77}" destId="{F89EA78C-7AA8-423C-85BD-17496666879A}" srcOrd="4" destOrd="0" presId="urn:microsoft.com/office/officeart/2008/layout/VerticalCurvedList"/>
    <dgm:cxn modelId="{A7E48E65-E826-40AA-AFF9-28455AB6B620}" type="presParOf" srcId="{F89EA78C-7AA8-423C-85BD-17496666879A}" destId="{0C1F3CA2-E8D4-427E-93F2-9E73202B881C}" srcOrd="0" destOrd="0" presId="urn:microsoft.com/office/officeart/2008/layout/VerticalCurvedList"/>
    <dgm:cxn modelId="{7843B14F-A20D-4E8C-ADD5-5176C119AC99}" type="presParOf" srcId="{413CA25D-F081-4F5B-BBC8-4906FC788A77}" destId="{4C175EA0-564F-4790-A27C-24627E5C9932}" srcOrd="5" destOrd="0" presId="urn:microsoft.com/office/officeart/2008/layout/VerticalCurvedList"/>
    <dgm:cxn modelId="{A3A7547D-EDCB-497E-AEE2-0C6B631EEC0F}" type="presParOf" srcId="{413CA25D-F081-4F5B-BBC8-4906FC788A77}" destId="{FC02E14E-EF57-4374-BB4D-C330AB5C3EA9}" srcOrd="6" destOrd="0" presId="urn:microsoft.com/office/officeart/2008/layout/VerticalCurvedList"/>
    <dgm:cxn modelId="{A1993401-31B1-46BD-8C54-6B57DB4F1D91}" type="presParOf" srcId="{FC02E14E-EF57-4374-BB4D-C330AB5C3EA9}" destId="{DA1817E6-C2E1-4C33-A342-BF05165CA01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3C508-F198-4C33-BD54-D6754F8835FC}">
      <dsp:nvSpPr>
        <dsp:cNvPr id="0" name=""/>
        <dsp:cNvSpPr/>
      </dsp:nvSpPr>
      <dsp:spPr>
        <a:xfrm>
          <a:off x="0" y="136738"/>
          <a:ext cx="8763000" cy="1275761"/>
        </a:xfrm>
        <a:prstGeom prst="rightArrow">
          <a:avLst>
            <a:gd name="adj1" fmla="val 50000"/>
            <a:gd name="adj2" fmla="val 5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254000" bIns="202527" numCol="1" spcCol="1270" anchor="ctr" anchorCtr="0">
          <a:noAutofit/>
        </a:bodyPr>
        <a:lstStyle/>
        <a:p>
          <a:pPr lvl="0" algn="l" defTabSz="1111250">
            <a:lnSpc>
              <a:spcPct val="90000"/>
            </a:lnSpc>
            <a:spcBef>
              <a:spcPct val="0"/>
            </a:spcBef>
            <a:spcAft>
              <a:spcPct val="35000"/>
            </a:spcAft>
          </a:pPr>
          <a:r>
            <a:rPr lang="en-US" sz="2500" kern="1200" dirty="0" smtClean="0"/>
            <a:t>2011</a:t>
          </a:r>
          <a:endParaRPr lang="en-US" sz="2500" kern="1200" dirty="0"/>
        </a:p>
      </dsp:txBody>
      <dsp:txXfrm>
        <a:off x="0" y="455678"/>
        <a:ext cx="8444060" cy="637881"/>
      </dsp:txXfrm>
    </dsp:sp>
    <dsp:sp modelId="{FE0DF689-7B4C-469A-B872-04CCC314EF5B}">
      <dsp:nvSpPr>
        <dsp:cNvPr id="0" name=""/>
        <dsp:cNvSpPr/>
      </dsp:nvSpPr>
      <dsp:spPr>
        <a:xfrm>
          <a:off x="0" y="1043893"/>
          <a:ext cx="2019871" cy="2359773"/>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solidFill>
                <a:schemeClr val="accent1"/>
              </a:solidFill>
            </a:rPr>
            <a:t>PC 426 requires funding for students in licensed residential treatment centers.</a:t>
          </a:r>
          <a:endParaRPr lang="en-US" sz="1800" kern="1200" dirty="0">
            <a:solidFill>
              <a:schemeClr val="accent1"/>
            </a:solidFill>
          </a:endParaRPr>
        </a:p>
      </dsp:txBody>
      <dsp:txXfrm>
        <a:off x="0" y="1043893"/>
        <a:ext cx="2019871" cy="2359773"/>
      </dsp:txXfrm>
    </dsp:sp>
    <dsp:sp modelId="{E469C39D-2615-4439-98D8-4E7BDF9F6918}">
      <dsp:nvSpPr>
        <dsp:cNvPr id="0" name=""/>
        <dsp:cNvSpPr/>
      </dsp:nvSpPr>
      <dsp:spPr>
        <a:xfrm>
          <a:off x="2019871" y="561841"/>
          <a:ext cx="6743128" cy="1275761"/>
        </a:xfrm>
        <a:prstGeom prst="rightArrow">
          <a:avLst>
            <a:gd name="adj1" fmla="val 50000"/>
            <a:gd name="adj2" fmla="val 5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254000" bIns="202527" numCol="1" spcCol="1270" anchor="ctr" anchorCtr="0">
          <a:noAutofit/>
        </a:bodyPr>
        <a:lstStyle/>
        <a:p>
          <a:pPr lvl="0" algn="l" defTabSz="1111250">
            <a:lnSpc>
              <a:spcPct val="90000"/>
            </a:lnSpc>
            <a:spcBef>
              <a:spcPct val="0"/>
            </a:spcBef>
            <a:spcAft>
              <a:spcPct val="35000"/>
            </a:spcAft>
          </a:pPr>
          <a:r>
            <a:rPr lang="en-US" sz="2500" kern="1200" dirty="0" smtClean="0"/>
            <a:t>2015</a:t>
          </a:r>
          <a:endParaRPr lang="en-US" sz="2500" kern="1200" dirty="0"/>
        </a:p>
      </dsp:txBody>
      <dsp:txXfrm>
        <a:off x="2019871" y="880781"/>
        <a:ext cx="6424188" cy="637881"/>
      </dsp:txXfrm>
    </dsp:sp>
    <dsp:sp modelId="{BD290A4F-FC6B-4F20-A0BB-F04857DF986A}">
      <dsp:nvSpPr>
        <dsp:cNvPr id="0" name=""/>
        <dsp:cNvSpPr/>
      </dsp:nvSpPr>
      <dsp:spPr>
        <a:xfrm>
          <a:off x="2019871" y="1547718"/>
          <a:ext cx="2019871" cy="2299626"/>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solidFill>
                <a:schemeClr val="accent1"/>
              </a:solidFill>
            </a:rPr>
            <a:t>ESSA requires that school districts ensure that students in foster care are entitled to educational stability.</a:t>
          </a:r>
          <a:endParaRPr lang="en-US" sz="1800" kern="1200" dirty="0">
            <a:solidFill>
              <a:schemeClr val="accent1"/>
            </a:solidFill>
          </a:endParaRPr>
        </a:p>
      </dsp:txBody>
      <dsp:txXfrm>
        <a:off x="2019871" y="1547718"/>
        <a:ext cx="2019871" cy="2299626"/>
      </dsp:txXfrm>
    </dsp:sp>
    <dsp:sp modelId="{E56FD779-1D2A-42A4-8FF2-2C864181AA41}">
      <dsp:nvSpPr>
        <dsp:cNvPr id="0" name=""/>
        <dsp:cNvSpPr/>
      </dsp:nvSpPr>
      <dsp:spPr>
        <a:xfrm>
          <a:off x="4039743" y="986944"/>
          <a:ext cx="4723257" cy="1275761"/>
        </a:xfrm>
        <a:prstGeom prst="rightArrow">
          <a:avLst>
            <a:gd name="adj1" fmla="val 50000"/>
            <a:gd name="adj2" fmla="val 5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254000" bIns="202527" numCol="1" spcCol="1270" anchor="ctr" anchorCtr="0">
          <a:noAutofit/>
        </a:bodyPr>
        <a:lstStyle/>
        <a:p>
          <a:pPr lvl="0" algn="l" defTabSz="1111250">
            <a:lnSpc>
              <a:spcPct val="90000"/>
            </a:lnSpc>
            <a:spcBef>
              <a:spcPct val="0"/>
            </a:spcBef>
            <a:spcAft>
              <a:spcPct val="35000"/>
            </a:spcAft>
          </a:pPr>
          <a:r>
            <a:rPr lang="en-US" sz="2500" kern="1200" dirty="0" smtClean="0"/>
            <a:t>2017</a:t>
          </a:r>
          <a:endParaRPr lang="en-US" sz="2500" kern="1200" dirty="0"/>
        </a:p>
      </dsp:txBody>
      <dsp:txXfrm>
        <a:off x="4039743" y="1305884"/>
        <a:ext cx="4404317" cy="637881"/>
      </dsp:txXfrm>
    </dsp:sp>
    <dsp:sp modelId="{A46C42EF-1DB6-42B0-A0F9-127AA7A1926E}">
      <dsp:nvSpPr>
        <dsp:cNvPr id="0" name=""/>
        <dsp:cNvSpPr/>
      </dsp:nvSpPr>
      <dsp:spPr>
        <a:xfrm>
          <a:off x="4039743" y="1972821"/>
          <a:ext cx="2019871" cy="2315002"/>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solidFill>
                <a:schemeClr val="accent1"/>
              </a:solidFill>
            </a:rPr>
            <a:t>T.C.A.§ 49-6-3023 requires districts to provide educational services to incarcerated youth.</a:t>
          </a:r>
          <a:endParaRPr lang="en-US" sz="1800" kern="1200" dirty="0">
            <a:solidFill>
              <a:schemeClr val="accent1"/>
            </a:solidFill>
          </a:endParaRPr>
        </a:p>
      </dsp:txBody>
      <dsp:txXfrm>
        <a:off x="4039743" y="1972821"/>
        <a:ext cx="2019871" cy="2315002"/>
      </dsp:txXfrm>
    </dsp:sp>
    <dsp:sp modelId="{0EBD58E6-73A1-485A-A5AF-1AE1A8D95CE7}">
      <dsp:nvSpPr>
        <dsp:cNvPr id="0" name=""/>
        <dsp:cNvSpPr/>
      </dsp:nvSpPr>
      <dsp:spPr>
        <a:xfrm>
          <a:off x="6059614" y="1412047"/>
          <a:ext cx="2703385" cy="1275761"/>
        </a:xfrm>
        <a:prstGeom prst="rightArrow">
          <a:avLst>
            <a:gd name="adj1" fmla="val 50000"/>
            <a:gd name="adj2" fmla="val 5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254000" bIns="202527" numCol="1" spcCol="1270" anchor="ctr" anchorCtr="0">
          <a:noAutofit/>
        </a:bodyPr>
        <a:lstStyle/>
        <a:p>
          <a:pPr lvl="0" algn="l" defTabSz="1111250">
            <a:lnSpc>
              <a:spcPct val="90000"/>
            </a:lnSpc>
            <a:spcBef>
              <a:spcPct val="0"/>
            </a:spcBef>
            <a:spcAft>
              <a:spcPct val="35000"/>
            </a:spcAft>
          </a:pPr>
          <a:r>
            <a:rPr lang="en-US" sz="2500" kern="1200" dirty="0" smtClean="0"/>
            <a:t>2018</a:t>
          </a:r>
          <a:endParaRPr lang="en-US" sz="2500" kern="1200" dirty="0"/>
        </a:p>
      </dsp:txBody>
      <dsp:txXfrm>
        <a:off x="6059614" y="1730987"/>
        <a:ext cx="2384445" cy="637881"/>
      </dsp:txXfrm>
    </dsp:sp>
    <dsp:sp modelId="{E73AD228-FB46-40CB-9943-57ECC3BBF144}">
      <dsp:nvSpPr>
        <dsp:cNvPr id="0" name=""/>
        <dsp:cNvSpPr/>
      </dsp:nvSpPr>
      <dsp:spPr>
        <a:xfrm>
          <a:off x="6059614" y="2397924"/>
          <a:ext cx="2038273" cy="2342136"/>
        </a:xfrm>
        <a:prstGeom prst="rect">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solidFill>
                <a:schemeClr val="accent1"/>
              </a:solidFill>
            </a:rPr>
            <a:t>T.C.A.§ 49-3-308 requires districts to provide educational funding for youth who are court ordered to day treatment facilities.</a:t>
          </a:r>
          <a:endParaRPr lang="en-US" sz="1800" kern="1200" dirty="0">
            <a:solidFill>
              <a:schemeClr val="accent1"/>
            </a:solidFill>
          </a:endParaRPr>
        </a:p>
      </dsp:txBody>
      <dsp:txXfrm>
        <a:off x="6059614" y="2397924"/>
        <a:ext cx="2038273" cy="23421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2D5B2-EB04-40FE-BA8B-7E88B540094E}">
      <dsp:nvSpPr>
        <dsp:cNvPr id="0" name=""/>
        <dsp:cNvSpPr/>
      </dsp:nvSpPr>
      <dsp:spPr>
        <a:xfrm>
          <a:off x="0" y="348485"/>
          <a:ext cx="8610600" cy="5544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8B8CF0-6B5E-4DE3-8F98-BC5B950ED5D1}">
      <dsp:nvSpPr>
        <dsp:cNvPr id="0" name=""/>
        <dsp:cNvSpPr/>
      </dsp:nvSpPr>
      <dsp:spPr>
        <a:xfrm>
          <a:off x="430530" y="23765"/>
          <a:ext cx="8046726" cy="64944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lvl="0" algn="l" defTabSz="666750">
            <a:lnSpc>
              <a:spcPct val="90000"/>
            </a:lnSpc>
            <a:spcBef>
              <a:spcPct val="0"/>
            </a:spcBef>
            <a:spcAft>
              <a:spcPct val="35000"/>
            </a:spcAft>
          </a:pPr>
          <a:r>
            <a:rPr lang="en-US" sz="1500" kern="1200" dirty="0" smtClean="0">
              <a:solidFill>
                <a:schemeClr val="accent1"/>
              </a:solidFill>
            </a:rPr>
            <a:t>The student remains enrolled in the LEA regardless of the location of the JDC.</a:t>
          </a:r>
          <a:endParaRPr lang="en-US" sz="1500" kern="1200" dirty="0">
            <a:solidFill>
              <a:schemeClr val="accent1"/>
            </a:solidFill>
          </a:endParaRPr>
        </a:p>
      </dsp:txBody>
      <dsp:txXfrm>
        <a:off x="462233" y="55468"/>
        <a:ext cx="7983320" cy="586034"/>
      </dsp:txXfrm>
    </dsp:sp>
    <dsp:sp modelId="{9B714EB0-EB96-4C93-9CE0-0F429EE817E2}">
      <dsp:nvSpPr>
        <dsp:cNvPr id="0" name=""/>
        <dsp:cNvSpPr/>
      </dsp:nvSpPr>
      <dsp:spPr>
        <a:xfrm>
          <a:off x="0" y="1368976"/>
          <a:ext cx="8610600" cy="5544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E1C6BE-FD6C-4AA6-A262-BCCD94BCBFEF}">
      <dsp:nvSpPr>
        <dsp:cNvPr id="0" name=""/>
        <dsp:cNvSpPr/>
      </dsp:nvSpPr>
      <dsp:spPr>
        <a:xfrm>
          <a:off x="430530" y="1021685"/>
          <a:ext cx="8046726" cy="64944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lvl="0" algn="l" defTabSz="666750">
            <a:lnSpc>
              <a:spcPct val="90000"/>
            </a:lnSpc>
            <a:spcBef>
              <a:spcPct val="0"/>
            </a:spcBef>
            <a:spcAft>
              <a:spcPct val="35000"/>
            </a:spcAft>
          </a:pPr>
          <a:r>
            <a:rPr lang="en-US" sz="1500" kern="1200" dirty="0" smtClean="0">
              <a:solidFill>
                <a:schemeClr val="accent1"/>
              </a:solidFill>
            </a:rPr>
            <a:t>The LEA enters the juvenile detention center student classification for the facility (see the JDC student classifications slide) in SIS and uploads to EIS.</a:t>
          </a:r>
          <a:endParaRPr lang="en-US" sz="1500" kern="1200" dirty="0">
            <a:solidFill>
              <a:schemeClr val="accent1"/>
            </a:solidFill>
          </a:endParaRPr>
        </a:p>
      </dsp:txBody>
      <dsp:txXfrm>
        <a:off x="462233" y="1053388"/>
        <a:ext cx="7983320" cy="586034"/>
      </dsp:txXfrm>
    </dsp:sp>
    <dsp:sp modelId="{CA3BF6D9-E283-474B-BCAD-B3CBA48BCA26}">
      <dsp:nvSpPr>
        <dsp:cNvPr id="0" name=""/>
        <dsp:cNvSpPr/>
      </dsp:nvSpPr>
      <dsp:spPr>
        <a:xfrm>
          <a:off x="0" y="2344326"/>
          <a:ext cx="8610600" cy="5544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88E949-B6AD-46B4-9C97-A4130ABC5CB4}">
      <dsp:nvSpPr>
        <dsp:cNvPr id="0" name=""/>
        <dsp:cNvSpPr/>
      </dsp:nvSpPr>
      <dsp:spPr>
        <a:xfrm>
          <a:off x="430530" y="2019605"/>
          <a:ext cx="8046726" cy="64944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lvl="0" algn="l" defTabSz="666750">
            <a:lnSpc>
              <a:spcPct val="90000"/>
            </a:lnSpc>
            <a:spcBef>
              <a:spcPct val="0"/>
            </a:spcBef>
            <a:spcAft>
              <a:spcPct val="35000"/>
            </a:spcAft>
          </a:pPr>
          <a:r>
            <a:rPr lang="en-US" sz="1500" kern="1200" dirty="0" smtClean="0">
              <a:solidFill>
                <a:schemeClr val="accent1"/>
              </a:solidFill>
            </a:rPr>
            <a:t>The juvenile justice POC makes arrangements for the student’s educational services with the JDC and the other LEA if the JDC is located in another district. </a:t>
          </a:r>
          <a:endParaRPr lang="en-US" sz="1500" kern="1200" dirty="0">
            <a:solidFill>
              <a:schemeClr val="accent1"/>
            </a:solidFill>
          </a:endParaRPr>
        </a:p>
      </dsp:txBody>
      <dsp:txXfrm>
        <a:off x="462233" y="2051308"/>
        <a:ext cx="7983320" cy="586034"/>
      </dsp:txXfrm>
    </dsp:sp>
    <dsp:sp modelId="{9E5EB480-741D-4CE3-B061-13E0EF2654D5}">
      <dsp:nvSpPr>
        <dsp:cNvPr id="0" name=""/>
        <dsp:cNvSpPr/>
      </dsp:nvSpPr>
      <dsp:spPr>
        <a:xfrm>
          <a:off x="0" y="3342246"/>
          <a:ext cx="8610600" cy="5544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8E2C50-1169-42C6-B9F8-7A802DE196B6}">
      <dsp:nvSpPr>
        <dsp:cNvPr id="0" name=""/>
        <dsp:cNvSpPr/>
      </dsp:nvSpPr>
      <dsp:spPr>
        <a:xfrm>
          <a:off x="430530" y="3017526"/>
          <a:ext cx="8046726" cy="64944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lvl="0" algn="l" defTabSz="666750">
            <a:lnSpc>
              <a:spcPct val="90000"/>
            </a:lnSpc>
            <a:spcBef>
              <a:spcPct val="0"/>
            </a:spcBef>
            <a:spcAft>
              <a:spcPct val="35000"/>
            </a:spcAft>
          </a:pPr>
          <a:r>
            <a:rPr lang="en-US" sz="1500" kern="1200" dirty="0" smtClean="0">
              <a:solidFill>
                <a:schemeClr val="accent1"/>
              </a:solidFill>
            </a:rPr>
            <a:t>If the student is placed in a JDC in another district, the juvenile justice POC works with the receiving LEA to ensure that all educational records are received in a timely manner and that the student is coded properly in the student information system.</a:t>
          </a:r>
          <a:endParaRPr lang="en-US" sz="1500" kern="1200" dirty="0">
            <a:solidFill>
              <a:schemeClr val="accent1"/>
            </a:solidFill>
          </a:endParaRPr>
        </a:p>
      </dsp:txBody>
      <dsp:txXfrm>
        <a:off x="462233" y="3049229"/>
        <a:ext cx="7983320" cy="586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2D5B2-EB04-40FE-BA8B-7E88B540094E}">
      <dsp:nvSpPr>
        <dsp:cNvPr id="0" name=""/>
        <dsp:cNvSpPr/>
      </dsp:nvSpPr>
      <dsp:spPr>
        <a:xfrm>
          <a:off x="0" y="340581"/>
          <a:ext cx="8610600" cy="5040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8B8CF0-6B5E-4DE3-8F98-BC5B950ED5D1}">
      <dsp:nvSpPr>
        <dsp:cNvPr id="0" name=""/>
        <dsp:cNvSpPr/>
      </dsp:nvSpPr>
      <dsp:spPr>
        <a:xfrm>
          <a:off x="430530" y="45381"/>
          <a:ext cx="8046726" cy="5904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lvl="0" algn="l" defTabSz="666750">
            <a:lnSpc>
              <a:spcPct val="90000"/>
            </a:lnSpc>
            <a:spcBef>
              <a:spcPct val="0"/>
            </a:spcBef>
            <a:spcAft>
              <a:spcPct val="35000"/>
            </a:spcAft>
          </a:pPr>
          <a:r>
            <a:rPr lang="en-US" sz="1500" kern="1200" dirty="0" smtClean="0">
              <a:solidFill>
                <a:schemeClr val="accent1"/>
              </a:solidFill>
            </a:rPr>
            <a:t>The student remains enrolled in the LEA </a:t>
          </a:r>
          <a:r>
            <a:rPr lang="en-US" sz="1500" i="1" u="sng" kern="1200" dirty="0" smtClean="0">
              <a:solidFill>
                <a:schemeClr val="accent1"/>
              </a:solidFill>
            </a:rPr>
            <a:t>only if</a:t>
          </a:r>
          <a:r>
            <a:rPr lang="en-US" sz="1500" kern="1200" dirty="0" smtClean="0">
              <a:solidFill>
                <a:schemeClr val="accent1"/>
              </a:solidFill>
            </a:rPr>
            <a:t> the JDC is located within the LEA.</a:t>
          </a:r>
          <a:endParaRPr lang="en-US" sz="1500" kern="1200" dirty="0">
            <a:solidFill>
              <a:schemeClr val="accent1"/>
            </a:solidFill>
          </a:endParaRPr>
        </a:p>
      </dsp:txBody>
      <dsp:txXfrm>
        <a:off x="459351" y="74202"/>
        <a:ext cx="7989084" cy="532758"/>
      </dsp:txXfrm>
    </dsp:sp>
    <dsp:sp modelId="{9B714EB0-EB96-4C93-9CE0-0F429EE817E2}">
      <dsp:nvSpPr>
        <dsp:cNvPr id="0" name=""/>
        <dsp:cNvSpPr/>
      </dsp:nvSpPr>
      <dsp:spPr>
        <a:xfrm>
          <a:off x="0" y="1268300"/>
          <a:ext cx="8610600" cy="5040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E1C6BE-FD6C-4AA6-A262-BCCD94BCBFEF}">
      <dsp:nvSpPr>
        <dsp:cNvPr id="0" name=""/>
        <dsp:cNvSpPr/>
      </dsp:nvSpPr>
      <dsp:spPr>
        <a:xfrm>
          <a:off x="430530" y="952581"/>
          <a:ext cx="8046726" cy="5904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lvl="0" algn="l" defTabSz="666750">
            <a:lnSpc>
              <a:spcPct val="90000"/>
            </a:lnSpc>
            <a:spcBef>
              <a:spcPct val="0"/>
            </a:spcBef>
            <a:spcAft>
              <a:spcPct val="35000"/>
            </a:spcAft>
          </a:pPr>
          <a:r>
            <a:rPr lang="en-US" sz="1500" kern="1200" dirty="0" smtClean="0">
              <a:solidFill>
                <a:schemeClr val="accent1"/>
              </a:solidFill>
            </a:rPr>
            <a:t>The student is withdrawn from the home LEA and enrolled in the receiving LEA if the JDC is located in another LEA. </a:t>
          </a:r>
          <a:endParaRPr lang="en-US" sz="1500" kern="1200" dirty="0">
            <a:solidFill>
              <a:schemeClr val="accent1"/>
            </a:solidFill>
          </a:endParaRPr>
        </a:p>
      </dsp:txBody>
      <dsp:txXfrm>
        <a:off x="459351" y="981402"/>
        <a:ext cx="7989084" cy="532758"/>
      </dsp:txXfrm>
    </dsp:sp>
    <dsp:sp modelId="{FF7BDC4D-EE85-4CD6-BDB7-A365595D6BDD}">
      <dsp:nvSpPr>
        <dsp:cNvPr id="0" name=""/>
        <dsp:cNvSpPr/>
      </dsp:nvSpPr>
      <dsp:spPr>
        <a:xfrm>
          <a:off x="0" y="2154981"/>
          <a:ext cx="8610600" cy="5040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528D4C-6558-4FC4-88BF-F6754E057B52}">
      <dsp:nvSpPr>
        <dsp:cNvPr id="0" name=""/>
        <dsp:cNvSpPr/>
      </dsp:nvSpPr>
      <dsp:spPr>
        <a:xfrm>
          <a:off x="430530" y="1859781"/>
          <a:ext cx="8008632" cy="5904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lvl="0" algn="l" defTabSz="666750">
            <a:lnSpc>
              <a:spcPct val="90000"/>
            </a:lnSpc>
            <a:spcBef>
              <a:spcPct val="0"/>
            </a:spcBef>
            <a:spcAft>
              <a:spcPct val="35000"/>
            </a:spcAft>
          </a:pPr>
          <a:r>
            <a:rPr lang="en-US" sz="1500" kern="1200" smtClean="0">
              <a:solidFill>
                <a:schemeClr val="accent1"/>
              </a:solidFill>
            </a:rPr>
            <a:t>This process ensures that the receiving district, which is responsible for compliance with IDEA, has access to the IEP in </a:t>
          </a:r>
          <a:r>
            <a:rPr lang="en-US" sz="1500" kern="1200" dirty="0" err="1" smtClean="0">
              <a:solidFill>
                <a:schemeClr val="accent1"/>
              </a:solidFill>
            </a:rPr>
            <a:t>EdPlan</a:t>
          </a:r>
          <a:r>
            <a:rPr lang="en-US" sz="1500" kern="1200" dirty="0" smtClean="0">
              <a:solidFill>
                <a:schemeClr val="accent1"/>
              </a:solidFill>
            </a:rPr>
            <a:t> (</a:t>
          </a:r>
          <a:r>
            <a:rPr lang="en-US" sz="1500" kern="1200" dirty="0" err="1" smtClean="0">
              <a:solidFill>
                <a:schemeClr val="accent1"/>
              </a:solidFill>
            </a:rPr>
            <a:t>EasyIEP</a:t>
          </a:r>
          <a:r>
            <a:rPr lang="en-US" sz="1500" kern="1200" dirty="0" smtClean="0">
              <a:solidFill>
                <a:schemeClr val="accent1"/>
              </a:solidFill>
            </a:rPr>
            <a:t>).</a:t>
          </a:r>
          <a:endParaRPr lang="en-US" sz="1500" kern="1200" dirty="0">
            <a:solidFill>
              <a:schemeClr val="accent1"/>
            </a:solidFill>
          </a:endParaRPr>
        </a:p>
      </dsp:txBody>
      <dsp:txXfrm>
        <a:off x="459351" y="1888602"/>
        <a:ext cx="7950990" cy="532758"/>
      </dsp:txXfrm>
    </dsp:sp>
    <dsp:sp modelId="{CA3BF6D9-E283-474B-BCAD-B3CBA48BCA26}">
      <dsp:nvSpPr>
        <dsp:cNvPr id="0" name=""/>
        <dsp:cNvSpPr/>
      </dsp:nvSpPr>
      <dsp:spPr>
        <a:xfrm>
          <a:off x="0" y="3062181"/>
          <a:ext cx="8610600" cy="5040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88E949-B6AD-46B4-9C97-A4130ABC5CB4}">
      <dsp:nvSpPr>
        <dsp:cNvPr id="0" name=""/>
        <dsp:cNvSpPr/>
      </dsp:nvSpPr>
      <dsp:spPr>
        <a:xfrm>
          <a:off x="430530" y="2766981"/>
          <a:ext cx="8046726" cy="5904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822" tIns="0" rIns="227822" bIns="0" numCol="1" spcCol="1270" anchor="ctr" anchorCtr="0">
          <a:noAutofit/>
        </a:bodyPr>
        <a:lstStyle/>
        <a:p>
          <a:pPr lvl="0" algn="l" defTabSz="666750">
            <a:lnSpc>
              <a:spcPct val="90000"/>
            </a:lnSpc>
            <a:spcBef>
              <a:spcPct val="0"/>
            </a:spcBef>
            <a:spcAft>
              <a:spcPct val="35000"/>
            </a:spcAft>
          </a:pPr>
          <a:r>
            <a:rPr lang="en-US" sz="1500" kern="1200" dirty="0" smtClean="0">
              <a:solidFill>
                <a:schemeClr val="accent1"/>
              </a:solidFill>
            </a:rPr>
            <a:t>The LEA that enrolls the student during the incarceration enters the juvenile detention center student classification for the facility in SIS and uploads it to EIS. </a:t>
          </a:r>
          <a:endParaRPr lang="en-US" sz="1500" kern="1200" dirty="0">
            <a:solidFill>
              <a:schemeClr val="accent1"/>
            </a:solidFill>
          </a:endParaRPr>
        </a:p>
      </dsp:txBody>
      <dsp:txXfrm>
        <a:off x="459351" y="2795802"/>
        <a:ext cx="7989084" cy="5327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C08BEC-2CDB-4150-A2C7-8C7052E0892F}">
      <dsp:nvSpPr>
        <dsp:cNvPr id="0" name=""/>
        <dsp:cNvSpPr/>
      </dsp:nvSpPr>
      <dsp:spPr>
        <a:xfrm>
          <a:off x="-4594335" y="-704407"/>
          <a:ext cx="5472816" cy="5472816"/>
        </a:xfrm>
        <a:prstGeom prst="blockArc">
          <a:avLst>
            <a:gd name="adj1" fmla="val 18900000"/>
            <a:gd name="adj2" fmla="val 2700000"/>
            <a:gd name="adj3" fmla="val 395"/>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F083F1-49C1-4803-89B2-D369BE2D7C68}">
      <dsp:nvSpPr>
        <dsp:cNvPr id="0" name=""/>
        <dsp:cNvSpPr/>
      </dsp:nvSpPr>
      <dsp:spPr>
        <a:xfrm>
          <a:off x="564979" y="406400"/>
          <a:ext cx="7761833" cy="81280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6040" rIns="66040" bIns="66040" numCol="1" spcCol="1270" anchor="ctr" anchorCtr="0">
          <a:noAutofit/>
        </a:bodyPr>
        <a:lstStyle/>
        <a:p>
          <a:pPr lvl="0" algn="l" defTabSz="1155700">
            <a:lnSpc>
              <a:spcPct val="90000"/>
            </a:lnSpc>
            <a:spcBef>
              <a:spcPct val="0"/>
            </a:spcBef>
            <a:spcAft>
              <a:spcPct val="35000"/>
            </a:spcAft>
          </a:pPr>
          <a:r>
            <a:rPr lang="en-US" sz="2600" kern="1200" dirty="0" smtClean="0"/>
            <a:t>Discuss the following scenarios with your group. </a:t>
          </a:r>
          <a:endParaRPr lang="en-US" sz="2600" kern="1200" dirty="0"/>
        </a:p>
      </dsp:txBody>
      <dsp:txXfrm>
        <a:off x="564979" y="406400"/>
        <a:ext cx="7761833" cy="812800"/>
      </dsp:txXfrm>
    </dsp:sp>
    <dsp:sp modelId="{C984D38E-AB34-42C7-82BF-0FFAE1FFB88F}">
      <dsp:nvSpPr>
        <dsp:cNvPr id="0" name=""/>
        <dsp:cNvSpPr/>
      </dsp:nvSpPr>
      <dsp:spPr>
        <a:xfrm>
          <a:off x="56979" y="304800"/>
          <a:ext cx="1016000" cy="1016000"/>
        </a:xfrm>
        <a:prstGeom prst="ellipse">
          <a:avLst/>
        </a:prstGeom>
        <a:blipFill rotWithShape="0">
          <a:blip xmlns:r="http://schemas.openxmlformats.org/officeDocument/2006/relationships" r:embed="rId1"/>
          <a:stretch>
            <a:fillRect/>
          </a:stretch>
        </a:blip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1F7EE59-FD82-450B-B56E-F752FD16C683}">
      <dsp:nvSpPr>
        <dsp:cNvPr id="0" name=""/>
        <dsp:cNvSpPr/>
      </dsp:nvSpPr>
      <dsp:spPr>
        <a:xfrm>
          <a:off x="860432" y="1625599"/>
          <a:ext cx="7466380" cy="81280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6040" rIns="66040" bIns="66040" numCol="1" spcCol="1270" anchor="ctr" anchorCtr="0">
          <a:noAutofit/>
        </a:bodyPr>
        <a:lstStyle/>
        <a:p>
          <a:pPr lvl="0" algn="l" defTabSz="1155700">
            <a:lnSpc>
              <a:spcPct val="90000"/>
            </a:lnSpc>
            <a:spcBef>
              <a:spcPct val="0"/>
            </a:spcBef>
            <a:spcAft>
              <a:spcPct val="35000"/>
            </a:spcAft>
          </a:pPr>
          <a:r>
            <a:rPr lang="en-US" sz="2600" kern="1200" dirty="0" smtClean="0"/>
            <a:t>Outline a plan of action for the district.</a:t>
          </a:r>
          <a:endParaRPr lang="en-US" sz="2600" kern="1200" dirty="0"/>
        </a:p>
      </dsp:txBody>
      <dsp:txXfrm>
        <a:off x="860432" y="1625599"/>
        <a:ext cx="7466380" cy="812800"/>
      </dsp:txXfrm>
    </dsp:sp>
    <dsp:sp modelId="{0C1F3CA2-E8D4-427E-93F2-9E73202B881C}">
      <dsp:nvSpPr>
        <dsp:cNvPr id="0" name=""/>
        <dsp:cNvSpPr/>
      </dsp:nvSpPr>
      <dsp:spPr>
        <a:xfrm>
          <a:off x="352432" y="1523999"/>
          <a:ext cx="1016000" cy="1016000"/>
        </a:xfrm>
        <a:prstGeom prst="ellipse">
          <a:avLst/>
        </a:prstGeom>
        <a:blipFill rotWithShape="0">
          <a:blip xmlns:r="http://schemas.openxmlformats.org/officeDocument/2006/relationships" r:embed="rId2"/>
          <a:stretch>
            <a:fillRect/>
          </a:stretch>
        </a:blip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175EA0-564F-4790-A27C-24627E5C9932}">
      <dsp:nvSpPr>
        <dsp:cNvPr id="0" name=""/>
        <dsp:cNvSpPr/>
      </dsp:nvSpPr>
      <dsp:spPr>
        <a:xfrm>
          <a:off x="564979" y="2844800"/>
          <a:ext cx="7761833" cy="81280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6040" rIns="66040" bIns="66040" numCol="1" spcCol="1270" anchor="ctr" anchorCtr="0">
          <a:noAutofit/>
        </a:bodyPr>
        <a:lstStyle/>
        <a:p>
          <a:pPr lvl="0" algn="l" defTabSz="1155700">
            <a:lnSpc>
              <a:spcPct val="90000"/>
            </a:lnSpc>
            <a:spcBef>
              <a:spcPct val="0"/>
            </a:spcBef>
            <a:spcAft>
              <a:spcPct val="35000"/>
            </a:spcAft>
          </a:pPr>
          <a:r>
            <a:rPr lang="en-US" sz="2600" kern="1200" dirty="0" smtClean="0"/>
            <a:t>Be prepared to share out with the larger group.</a:t>
          </a:r>
          <a:endParaRPr lang="en-US" sz="2600" kern="1200" dirty="0"/>
        </a:p>
      </dsp:txBody>
      <dsp:txXfrm>
        <a:off x="564979" y="2844800"/>
        <a:ext cx="7761833" cy="812800"/>
      </dsp:txXfrm>
    </dsp:sp>
    <dsp:sp modelId="{DA1817E6-C2E1-4C33-A342-BF05165CA018}">
      <dsp:nvSpPr>
        <dsp:cNvPr id="0" name=""/>
        <dsp:cNvSpPr/>
      </dsp:nvSpPr>
      <dsp:spPr>
        <a:xfrm>
          <a:off x="56979" y="2743200"/>
          <a:ext cx="1016000" cy="1016000"/>
        </a:xfrm>
        <a:prstGeom prst="ellipse">
          <a:avLst/>
        </a:prstGeom>
        <a:blipFill rotWithShape="0">
          <a:blip xmlns:r="http://schemas.openxmlformats.org/officeDocument/2006/relationships" r:embed="rId3"/>
          <a:stretch>
            <a:fillRect/>
          </a:stretch>
        </a:blip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4/18/2019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Over the past several years school districts have become increasingly involved with students in the various systems; many changes</a:t>
            </a:r>
            <a:r>
              <a:rPr lang="en-US" baseline="0"/>
              <a:t> in state and federal law</a:t>
            </a:r>
            <a:endParaRPr lang="en-US"/>
          </a:p>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5</a:t>
            </a:fld>
            <a:endParaRPr lang="en-US"/>
          </a:p>
        </p:txBody>
      </p:sp>
    </p:spTree>
    <p:extLst>
      <p:ext uri="{BB962C8B-B14F-4D97-AF65-F5344CB8AC3E}">
        <p14:creationId xmlns:p14="http://schemas.microsoft.com/office/powerpoint/2010/main" val="2894154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JDC01-JDC17 Student Classifications (slide title)</a:t>
            </a:r>
          </a:p>
          <a:p>
            <a:endParaRPr lang="en-US" dirty="0"/>
          </a:p>
          <a:p>
            <a:pPr marL="171450" indent="-171450">
              <a:buFont typeface="Arial" panose="020B0604020202020204" pitchFamily="34" charset="0"/>
              <a:buChar char="•"/>
            </a:pPr>
            <a:r>
              <a:rPr lang="en-US" dirty="0"/>
              <a:t>The table in this slide contains the 17 juvenile detention student classifications.</a:t>
            </a:r>
          </a:p>
          <a:p>
            <a:pPr marL="171450" indent="-171450">
              <a:buFont typeface="Arial" panose="020B0604020202020204" pitchFamily="34" charset="0"/>
              <a:buChar char="•"/>
            </a:pPr>
            <a:r>
              <a:rPr lang="en-US" dirty="0"/>
              <a:t>For example, JDC01 is for the Bedford County Juvenile Detention Center and</a:t>
            </a:r>
          </a:p>
          <a:p>
            <a:pPr marL="171450" indent="-171450">
              <a:buFont typeface="Arial" panose="020B0604020202020204" pitchFamily="34" charset="0"/>
              <a:buChar char="•"/>
            </a:pPr>
            <a:r>
              <a:rPr lang="en-US" dirty="0"/>
              <a:t>JDC02 is for the Blount County Juvenile Detention Center. </a:t>
            </a:r>
          </a:p>
          <a:p>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25</a:t>
            </a:fld>
            <a:endParaRPr lang="en-US" dirty="0"/>
          </a:p>
        </p:txBody>
      </p:sp>
    </p:spTree>
    <p:extLst>
      <p:ext uri="{BB962C8B-B14F-4D97-AF65-F5344CB8AC3E}">
        <p14:creationId xmlns:p14="http://schemas.microsoft.com/office/powerpoint/2010/main" val="626955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35</a:t>
            </a:fld>
            <a:endParaRPr lang="en-US"/>
          </a:p>
        </p:txBody>
      </p:sp>
    </p:spTree>
    <p:extLst>
      <p:ext uri="{BB962C8B-B14F-4D97-AF65-F5344CB8AC3E}">
        <p14:creationId xmlns:p14="http://schemas.microsoft.com/office/powerpoint/2010/main" val="2282665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45</a:t>
            </a:fld>
            <a:endParaRPr lang="en-US"/>
          </a:p>
        </p:txBody>
      </p:sp>
    </p:spTree>
    <p:extLst>
      <p:ext uri="{BB962C8B-B14F-4D97-AF65-F5344CB8AC3E}">
        <p14:creationId xmlns:p14="http://schemas.microsoft.com/office/powerpoint/2010/main" val="14667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51</a:t>
            </a:fld>
            <a:endParaRPr lang="en-US"/>
          </a:p>
        </p:txBody>
      </p:sp>
    </p:spTree>
    <p:extLst>
      <p:ext uri="{BB962C8B-B14F-4D97-AF65-F5344CB8AC3E}">
        <p14:creationId xmlns:p14="http://schemas.microsoft.com/office/powerpoint/2010/main" val="2504990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58</a:t>
            </a:fld>
            <a:endParaRPr lang="en-US"/>
          </a:p>
        </p:txBody>
      </p:sp>
    </p:spTree>
    <p:extLst>
      <p:ext uri="{BB962C8B-B14F-4D97-AF65-F5344CB8AC3E}">
        <p14:creationId xmlns:p14="http://schemas.microsoft.com/office/powerpoint/2010/main" val="18565345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69</a:t>
            </a:fld>
            <a:endParaRPr lang="en-US" dirty="0"/>
          </a:p>
        </p:txBody>
      </p:sp>
    </p:spTree>
    <p:extLst>
      <p:ext uri="{BB962C8B-B14F-4D97-AF65-F5344CB8AC3E}">
        <p14:creationId xmlns:p14="http://schemas.microsoft.com/office/powerpoint/2010/main" val="2624839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6</a:t>
            </a:fld>
            <a:endParaRPr lang="en-US"/>
          </a:p>
        </p:txBody>
      </p:sp>
    </p:spTree>
    <p:extLst>
      <p:ext uri="{BB962C8B-B14F-4D97-AF65-F5344CB8AC3E}">
        <p14:creationId xmlns:p14="http://schemas.microsoft.com/office/powerpoint/2010/main" val="1500155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8</a:t>
            </a:fld>
            <a:endParaRPr lang="en-US"/>
          </a:p>
        </p:txBody>
      </p:sp>
    </p:spTree>
    <p:extLst>
      <p:ext uri="{BB962C8B-B14F-4D97-AF65-F5344CB8AC3E}">
        <p14:creationId xmlns:p14="http://schemas.microsoft.com/office/powerpoint/2010/main" val="246183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10</a:t>
            </a:fld>
            <a:endParaRPr lang="en-US"/>
          </a:p>
        </p:txBody>
      </p:sp>
    </p:spTree>
    <p:extLst>
      <p:ext uri="{BB962C8B-B14F-4D97-AF65-F5344CB8AC3E}">
        <p14:creationId xmlns:p14="http://schemas.microsoft.com/office/powerpoint/2010/main" val="4230977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11</a:t>
            </a:fld>
            <a:endParaRPr lang="en-US"/>
          </a:p>
        </p:txBody>
      </p:sp>
    </p:spTree>
    <p:extLst>
      <p:ext uri="{BB962C8B-B14F-4D97-AF65-F5344CB8AC3E}">
        <p14:creationId xmlns:p14="http://schemas.microsoft.com/office/powerpoint/2010/main" val="708410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t>20</a:t>
            </a:fld>
            <a:endParaRPr lang="en-US"/>
          </a:p>
        </p:txBody>
      </p:sp>
    </p:spTree>
    <p:extLst>
      <p:ext uri="{BB962C8B-B14F-4D97-AF65-F5344CB8AC3E}">
        <p14:creationId xmlns:p14="http://schemas.microsoft.com/office/powerpoint/2010/main" val="3387517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ct val="20000"/>
              </a:spcBef>
              <a:buClr>
                <a:srgbClr val="EE3524"/>
              </a:buClr>
            </a:pPr>
            <a:endParaRPr lang="en-US" dirty="0">
              <a:solidFill>
                <a:srgbClr val="000000"/>
              </a:solidFill>
              <a:latin typeface="Arial" panose="020B0604020202020204" pitchFamily="34" charset="0"/>
              <a:ea typeface="Open Sans" panose="020B0606030504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22</a:t>
            </a:fld>
            <a:endParaRPr lang="en-US" dirty="0"/>
          </a:p>
        </p:txBody>
      </p:sp>
    </p:spTree>
    <p:extLst>
      <p:ext uri="{BB962C8B-B14F-4D97-AF65-F5344CB8AC3E}">
        <p14:creationId xmlns:p14="http://schemas.microsoft.com/office/powerpoint/2010/main" val="3094209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 Education Students (slide title)</a:t>
            </a:r>
          </a:p>
          <a:p>
            <a:pPr marL="171450" indent="-171450">
              <a:buFont typeface="Arial" panose="020B0604020202020204" pitchFamily="34" charset="0"/>
              <a:buChar char="•"/>
            </a:pPr>
            <a:r>
              <a:rPr lang="en-US" dirty="0"/>
              <a:t>It is important to note that the process is different for special education students.</a:t>
            </a:r>
          </a:p>
          <a:p>
            <a:pPr marL="171450" indent="-171450">
              <a:buFont typeface="Arial" panose="020B0604020202020204" pitchFamily="34" charset="0"/>
              <a:buChar char="•"/>
            </a:pPr>
            <a:r>
              <a:rPr lang="en-US" dirty="0"/>
              <a:t>When a JDC notifies a LEA that a special education student has been detained: </a:t>
            </a:r>
          </a:p>
          <a:p>
            <a:pPr marL="628650" lvl="1" indent="-171450">
              <a:buFont typeface="Arial" panose="020B0604020202020204" pitchFamily="34" charset="0"/>
              <a:buChar char="•"/>
            </a:pPr>
            <a:r>
              <a:rPr lang="en-US" dirty="0"/>
              <a:t>The student remains enrolled in the LEA only if the JDC is located within the LEA.</a:t>
            </a:r>
          </a:p>
          <a:p>
            <a:pPr marL="628650" lvl="1" indent="-171450">
              <a:buFont typeface="Arial" panose="020B0604020202020204" pitchFamily="34" charset="0"/>
              <a:buChar char="•"/>
            </a:pPr>
            <a:r>
              <a:rPr lang="en-US" dirty="0"/>
              <a:t>The student is withdrawn from the home LEA and enrolled in the receiving LEA if the JDC is located in another LEA.</a:t>
            </a:r>
          </a:p>
          <a:p>
            <a:pPr marL="628650" lvl="1" indent="-171450">
              <a:buFont typeface="Arial" panose="020B0604020202020204" pitchFamily="34" charset="0"/>
              <a:buChar char="•"/>
            </a:pPr>
            <a:r>
              <a:rPr lang="en-US" dirty="0"/>
              <a:t>This process assures that the receiving district, which is responsible for compliance with IDEA, has access to the IEP in </a:t>
            </a:r>
            <a:r>
              <a:rPr lang="en-US" dirty="0" err="1"/>
              <a:t>EdPlan</a:t>
            </a:r>
            <a:r>
              <a:rPr lang="en-US" dirty="0"/>
              <a:t> (</a:t>
            </a:r>
            <a:r>
              <a:rPr lang="en-US" dirty="0" err="1"/>
              <a:t>EasyIEP</a:t>
            </a:r>
            <a:r>
              <a:rPr lang="en-US" dirty="0"/>
              <a:t>).</a:t>
            </a:r>
          </a:p>
          <a:p>
            <a:pPr marL="628650" lvl="1" indent="-171450">
              <a:buFont typeface="Arial" panose="020B0604020202020204" pitchFamily="34" charset="0"/>
              <a:buChar char="•"/>
            </a:pPr>
            <a:r>
              <a:rPr lang="en-US" dirty="0"/>
              <a:t>The LEA that enrolls the student during the incarceration enters the juvenile detention center student classification for the facility in SIS and uploads it to EIS. </a:t>
            </a:r>
          </a:p>
          <a:p>
            <a:endParaRPr lang="en-US" dirty="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23</a:t>
            </a:fld>
            <a:endParaRPr lang="en-US" dirty="0"/>
          </a:p>
        </p:txBody>
      </p:sp>
    </p:spTree>
    <p:extLst>
      <p:ext uri="{BB962C8B-B14F-4D97-AF65-F5344CB8AC3E}">
        <p14:creationId xmlns:p14="http://schemas.microsoft.com/office/powerpoint/2010/main" val="3323770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JDC Student Classifications (slide title)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As shown on the next slide, each of the state’s 17 juvenile detention centers has a separate student classification. </a:t>
            </a:r>
          </a:p>
          <a:p>
            <a:pPr marL="628650" lvl="1" indent="-171450">
              <a:buFont typeface="Arial" panose="020B0604020202020204" pitchFamily="34" charset="0"/>
              <a:buChar char="•"/>
            </a:pPr>
            <a:r>
              <a:rPr lang="en-US" dirty="0"/>
              <a:t>The first three digits are the letters “JDC.”  </a:t>
            </a:r>
          </a:p>
          <a:p>
            <a:pPr marL="628650" lvl="1" indent="-171450">
              <a:buFont typeface="Arial" panose="020B0604020202020204" pitchFamily="34" charset="0"/>
              <a:buChar char="•"/>
            </a:pPr>
            <a:r>
              <a:rPr lang="en-US" dirty="0"/>
              <a:t>The final two digits are a number between “01” and “17.”</a:t>
            </a:r>
          </a:p>
          <a:p>
            <a:pPr marL="171450" indent="-171450">
              <a:buFont typeface="Arial" panose="020B0604020202020204" pitchFamily="34" charset="0"/>
              <a:buChar char="•"/>
            </a:pPr>
            <a:r>
              <a:rPr lang="en-US" dirty="0"/>
              <a:t>The date the student enters the JDC is the student classification begin date.</a:t>
            </a:r>
          </a:p>
          <a:p>
            <a:pPr marL="171450" indent="-171450">
              <a:buFont typeface="Arial" panose="020B0604020202020204" pitchFamily="34" charset="0"/>
              <a:buChar char="•"/>
            </a:pPr>
            <a:r>
              <a:rPr lang="en-US" dirty="0"/>
              <a:t>The date the student leaves the JDC is the student classification end date.</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24</a:t>
            </a:fld>
            <a:endParaRPr lang="en-US" dirty="0"/>
          </a:p>
        </p:txBody>
      </p:sp>
    </p:spTree>
    <p:extLst>
      <p:ext uri="{BB962C8B-B14F-4D97-AF65-F5344CB8AC3E}">
        <p14:creationId xmlns:p14="http://schemas.microsoft.com/office/powerpoint/2010/main" val="37099754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a:t>Insert Presentation Title</a:t>
            </a:r>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 Name | Job Title | Team/Office/Division Name | Date</a:t>
            </a:r>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a:t>Level 1 bullet points (default is 24-point font)</a:t>
            </a:r>
          </a:p>
          <a:p>
            <a:pPr lvl="1"/>
            <a:r>
              <a:rPr lang="en-US" dirty="0"/>
              <a:t>Level 2 bullet points (default is 22-point font)</a:t>
            </a:r>
          </a:p>
          <a:p>
            <a:pPr lvl="2"/>
            <a:r>
              <a:rPr lang="en-US" dirty="0"/>
              <a:t>Level 3 bullet points (default is 20-point font)</a:t>
            </a:r>
          </a:p>
          <a:p>
            <a:pPr lvl="3"/>
            <a:r>
              <a:rPr lang="en-US" dirty="0"/>
              <a:t>Level 4 bullet points (default is 18-point font)</a:t>
            </a:r>
          </a:p>
          <a:p>
            <a:pPr lvl="4"/>
            <a:r>
              <a:rPr lang="en-US" dirty="0"/>
              <a:t>Level 5 bullet points (default is 16-point font)</a:t>
            </a:r>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a:t>Insert Slide Heading </a:t>
            </a:r>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a:t>Level 1 bullet points (default is 22-point font for two-column layout)</a:t>
            </a:r>
          </a:p>
          <a:p>
            <a:pPr lvl="1"/>
            <a:r>
              <a:rPr lang="en-US" dirty="0"/>
              <a:t>Level 2 bullet points (default is 20-point font)</a:t>
            </a:r>
          </a:p>
          <a:p>
            <a:pPr lvl="2"/>
            <a:r>
              <a:rPr lang="en-US" dirty="0"/>
              <a:t>Level 3 bullet points (default is 18-point font)</a:t>
            </a:r>
          </a:p>
          <a:p>
            <a:pPr lvl="3"/>
            <a:r>
              <a:rPr lang="en-US" dirty="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a:t>Insert Slide Heading</a:t>
            </a:r>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a:t>Level 1 bullet points (default is 22-point font for two-column layout)</a:t>
            </a:r>
          </a:p>
          <a:p>
            <a:pPr lvl="1"/>
            <a:r>
              <a:rPr lang="en-US" dirty="0"/>
              <a:t>Level 2 bullet points (default is 20-point font)</a:t>
            </a:r>
          </a:p>
          <a:p>
            <a:pPr lvl="2"/>
            <a:r>
              <a:rPr lang="en-US" dirty="0"/>
              <a:t>Level 3 bullet points (default is 18-point font)</a:t>
            </a:r>
          </a:p>
          <a:p>
            <a:pPr lvl="3"/>
            <a:r>
              <a:rPr lang="en-US" dirty="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a:t>Insert Section Heading</a:t>
            </a:r>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a:t>Insert Slide Heading</a:t>
            </a:r>
          </a:p>
        </p:txBody>
      </p:sp>
      <p:sp>
        <p:nvSpPr>
          <p:cNvPr id="5"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a:t>Level 1 bullet points (default is 24-point font)</a:t>
            </a:r>
          </a:p>
          <a:p>
            <a:pPr lvl="1"/>
            <a:r>
              <a:rPr lang="en-US" dirty="0"/>
              <a:t>Level 2 bullet points (default is 22-point font)</a:t>
            </a:r>
          </a:p>
          <a:p>
            <a:pPr lvl="2"/>
            <a:r>
              <a:rPr lang="en-US" dirty="0"/>
              <a:t>Level 3 bullet points (default is 20-point font)</a:t>
            </a:r>
          </a:p>
          <a:p>
            <a:pPr lvl="3"/>
            <a:r>
              <a:rPr lang="en-US" dirty="0"/>
              <a:t>Level 4 bullet points (default is 18-point font)</a:t>
            </a:r>
          </a:p>
          <a:p>
            <a:pPr lvl="4"/>
            <a:r>
              <a:rPr lang="en-US" dirty="0"/>
              <a:t>Level 5 bullet points (default is 16-point font)</a:t>
            </a:r>
          </a:p>
        </p:txBody>
      </p:sp>
    </p:spTree>
    <p:extLst>
      <p:ext uri="{BB962C8B-B14F-4D97-AF65-F5344CB8AC3E}">
        <p14:creationId xmlns:p14="http://schemas.microsoft.com/office/powerpoint/2010/main" val="200976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a:t>Presenter Name, Job Title, Team/Office/Division Name</a:t>
            </a:r>
          </a:p>
          <a:p>
            <a:pPr lvl="1"/>
            <a:r>
              <a:rPr lang="en-US" dirty="0"/>
              <a:t>Email Address</a:t>
            </a:r>
          </a:p>
          <a:p>
            <a:pPr lvl="1"/>
            <a:r>
              <a:rPr lang="en-US" dirty="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a:solidFill>
                  <a:schemeClr val="bg1"/>
                </a:solidFill>
                <a:latin typeface="+mj-lt"/>
              </a:rPr>
              <a:t>Contact Information</a:t>
            </a:r>
          </a:p>
        </p:txBody>
      </p:sp>
    </p:spTree>
    <p:extLst>
      <p:ext uri="{BB962C8B-B14F-4D97-AF65-F5344CB8AC3E}">
        <p14:creationId xmlns:p14="http://schemas.microsoft.com/office/powerpoint/2010/main" val="2455753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solidFill>
                  <a:srgbClr val="1B365D"/>
                </a:solidFill>
                <a:latin typeface="Arial" panose="020B0604020202020204" pitchFamily="34" charset="0"/>
                <a:cs typeface="Arial" panose="020B0604020202020204" pitchFamily="34" charset="0"/>
              </a:rPr>
              <a:t>Excellence | Optimism | Judgment | Courage | Teamwork</a:t>
            </a: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mailto:Daniel.Froemel@tn.gov" TargetMode="External"/><Relationship Id="rId2" Type="http://schemas.openxmlformats.org/officeDocument/2006/relationships/hyperlink" Target="mailto:Erin.Christian@tn.gov" TargetMode="External"/><Relationship Id="rId1" Type="http://schemas.openxmlformats.org/officeDocument/2006/relationships/slideLayout" Target="../slideLayouts/slideLayout2.xml"/><Relationship Id="rId4" Type="http://schemas.openxmlformats.org/officeDocument/2006/relationships/hyperlink" Target="mailto:Jackie.Jacobson@tn.gov" TargetMode="External"/></Relationships>
</file>

<file path=ppt/slides/_rels/slide6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Coding for Students with Foster Care, Juvenile Justice, and Residential Mental Health Placements</a:t>
            </a:r>
            <a:endParaRPr lang="en-US" dirty="0"/>
          </a:p>
        </p:txBody>
      </p:sp>
      <p:sp>
        <p:nvSpPr>
          <p:cNvPr id="3" name="Subtitle 2"/>
          <p:cNvSpPr>
            <a:spLocks noGrp="1"/>
          </p:cNvSpPr>
          <p:nvPr>
            <p:ph type="subTitle" idx="1"/>
          </p:nvPr>
        </p:nvSpPr>
        <p:spPr/>
        <p:txBody>
          <a:bodyPr/>
          <a:lstStyle/>
          <a:p>
            <a:r>
              <a:rPr lang="en-US" smtClean="0"/>
              <a:t>Daniel Froemel, </a:t>
            </a:r>
            <a:r>
              <a:rPr lang="en-US" dirty="0" smtClean="0"/>
              <a:t>Director of Non-Traditional </a:t>
            </a:r>
            <a:r>
              <a:rPr lang="en-US" smtClean="0"/>
              <a:t>Educational Programs, </a:t>
            </a:r>
            <a:r>
              <a:rPr lang="en-US" dirty="0" smtClean="0"/>
              <a:t>CPM</a:t>
            </a:r>
            <a:endParaRPr lang="en-US" dirty="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lvl="0" indent="0">
              <a:buNone/>
            </a:pPr>
            <a:r>
              <a:rPr lang="en-US" dirty="0"/>
              <a:t>For accountability, assessment, and BEP funding, the economically disadvantaged subgroup consists of students eligible for free school meals due to: </a:t>
            </a:r>
            <a:endParaRPr lang="en-US" sz="1800" dirty="0"/>
          </a:p>
          <a:p>
            <a:pPr>
              <a:buFont typeface="Arial" panose="020B0604020202020204" pitchFamily="34" charset="0"/>
              <a:buChar char="•"/>
            </a:pPr>
            <a:r>
              <a:rPr lang="en-US" dirty="0"/>
              <a:t>direct certification of economic disadvantage (J) as participants in federal/state income/nutrition programs (e.g</a:t>
            </a:r>
            <a:r>
              <a:rPr lang="en-US" dirty="0" smtClean="0"/>
              <a:t>., </a:t>
            </a:r>
            <a:r>
              <a:rPr lang="en-US" dirty="0"/>
              <a:t>TANF, SNAP</a:t>
            </a:r>
            <a:r>
              <a:rPr lang="en-US" dirty="0" smtClean="0"/>
              <a:t>); </a:t>
            </a:r>
            <a:r>
              <a:rPr lang="en-US" dirty="0"/>
              <a:t>or </a:t>
            </a:r>
            <a:endParaRPr lang="en-US" dirty="0" smtClean="0"/>
          </a:p>
          <a:p>
            <a:pPr>
              <a:buFont typeface="Arial" panose="020B0604020202020204" pitchFamily="34" charset="0"/>
              <a:buChar char="•"/>
            </a:pPr>
            <a:r>
              <a:rPr lang="en-US" dirty="0" smtClean="0"/>
              <a:t>categorical </a:t>
            </a:r>
            <a:r>
              <a:rPr lang="en-US" dirty="0"/>
              <a:t>eligibility through their status </a:t>
            </a:r>
            <a:r>
              <a:rPr lang="en-US" dirty="0" smtClean="0"/>
              <a:t>as:</a:t>
            </a:r>
            <a:endParaRPr lang="en-US" dirty="0"/>
          </a:p>
          <a:p>
            <a:pPr lvl="1"/>
            <a:r>
              <a:rPr lang="en-US" sz="2000" dirty="0"/>
              <a:t>foster care (FOS01),</a:t>
            </a:r>
          </a:p>
          <a:p>
            <a:pPr lvl="1"/>
            <a:r>
              <a:rPr lang="en-US" sz="2000" dirty="0"/>
              <a:t>homeless (H), </a:t>
            </a:r>
          </a:p>
          <a:p>
            <a:pPr lvl="1"/>
            <a:r>
              <a:rPr lang="en-US" sz="2000" dirty="0"/>
              <a:t>migrant (I), </a:t>
            </a:r>
            <a:r>
              <a:rPr lang="en-US" sz="2000" dirty="0" smtClean="0"/>
              <a:t>or</a:t>
            </a:r>
            <a:endParaRPr lang="en-US" sz="2000" dirty="0"/>
          </a:p>
          <a:p>
            <a:pPr lvl="1"/>
            <a:r>
              <a:rPr lang="en-US" sz="2000" dirty="0"/>
              <a:t>runaway (U).  </a:t>
            </a:r>
            <a:endParaRPr lang="en-US" sz="1600" dirty="0"/>
          </a:p>
          <a:p>
            <a:endParaRPr lang="en-US" dirty="0"/>
          </a:p>
        </p:txBody>
      </p:sp>
      <p:sp>
        <p:nvSpPr>
          <p:cNvPr id="3" name="Title 2"/>
          <p:cNvSpPr>
            <a:spLocks noGrp="1"/>
          </p:cNvSpPr>
          <p:nvPr>
            <p:ph type="title"/>
          </p:nvPr>
        </p:nvSpPr>
        <p:spPr/>
        <p:txBody>
          <a:bodyPr>
            <a:normAutofit fontScale="90000"/>
          </a:bodyPr>
          <a:lstStyle/>
          <a:p>
            <a:r>
              <a:rPr lang="en-US" dirty="0"/>
              <a:t>Economically Disadvantaged Subgroup</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578485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Carl has been removed from his family and placed in a foster home in the custody of DCS.  After a Best Interest Determination (BID) meeting, the team decides to keep him in his school of origin.  How should the district proceed with coding Carl?</a:t>
            </a:r>
          </a:p>
          <a:p>
            <a:endParaRPr lang="en-US" dirty="0"/>
          </a:p>
          <a:p>
            <a:r>
              <a:rPr lang="en-US" dirty="0" smtClean="0"/>
              <a:t>A: Nothing.  Carl’s enrollment stays the same since he has not moved school districts.</a:t>
            </a:r>
          </a:p>
          <a:p>
            <a:r>
              <a:rPr lang="en-US" dirty="0" smtClean="0"/>
              <a:t>B</a:t>
            </a:r>
            <a:r>
              <a:rPr lang="en-US" dirty="0"/>
              <a:t>: Code Carl as FOSO1-Foster Care and J-Direct </a:t>
            </a:r>
            <a:r>
              <a:rPr lang="en-US" dirty="0" smtClean="0"/>
              <a:t>Cert</a:t>
            </a:r>
          </a:p>
          <a:p>
            <a:r>
              <a:rPr lang="en-US" dirty="0" smtClean="0"/>
              <a:t>C: </a:t>
            </a:r>
            <a:r>
              <a:rPr lang="en-US" dirty="0"/>
              <a:t>Enter </a:t>
            </a:r>
            <a:r>
              <a:rPr lang="en-US" i="1" dirty="0"/>
              <a:t>Withdrawal Code 02 </a:t>
            </a:r>
            <a:r>
              <a:rPr lang="en-US" dirty="0"/>
              <a:t>in SIS/EIS: Placed in the custody of the Department of Children’s Services to be educated in a youth development center or DCS-affiliated school.</a:t>
            </a:r>
          </a:p>
        </p:txBody>
      </p:sp>
      <p:sp>
        <p:nvSpPr>
          <p:cNvPr id="3" name="Title 2"/>
          <p:cNvSpPr>
            <a:spLocks noGrp="1"/>
          </p:cNvSpPr>
          <p:nvPr>
            <p:ph type="title"/>
          </p:nvPr>
        </p:nvSpPr>
        <p:spPr/>
        <p:txBody>
          <a:bodyPr/>
          <a:lstStyle/>
          <a:p>
            <a:r>
              <a:rPr lang="en-US" dirty="0" smtClean="0"/>
              <a:t>Foster Care Example Scenario #1</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sp>
        <p:nvSpPr>
          <p:cNvPr id="6" name="TextBox 5"/>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1377973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3429345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50859B23-1A4B-BA4E-AC76-23064BB0C06C}"/>
              </a:ext>
            </a:extLst>
          </p:cNvPr>
          <p:cNvSpPr>
            <a:spLocks noGrp="1"/>
          </p:cNvSpPr>
          <p:nvPr>
            <p:ph idx="1"/>
          </p:nvPr>
        </p:nvSpPr>
        <p:spPr/>
        <p:txBody>
          <a:bodyPr/>
          <a:lstStyle/>
          <a:p>
            <a:pPr marL="0" indent="0">
              <a:buNone/>
            </a:pPr>
            <a:r>
              <a:rPr lang="en-US" dirty="0"/>
              <a:t>B</a:t>
            </a:r>
            <a:r>
              <a:rPr lang="en-US" dirty="0" smtClean="0"/>
              <a:t>: </a:t>
            </a:r>
            <a:r>
              <a:rPr lang="en-US" dirty="0" smtClean="0"/>
              <a:t>FOSO1-Foster Care and J-Direct Cert</a:t>
            </a:r>
          </a:p>
          <a:p>
            <a:pPr marL="0" indent="0">
              <a:buNone/>
            </a:pPr>
            <a:endParaRPr lang="en-US" dirty="0"/>
          </a:p>
          <a:p>
            <a:pPr marL="0" indent="0">
              <a:buNone/>
            </a:pPr>
            <a:r>
              <a:rPr lang="en-US" dirty="0" smtClean="0"/>
              <a:t>Carl is entering foster care and so therefore should be coded as FOSO1-Foster Care and J-Direct Cert.</a:t>
            </a:r>
            <a:endParaRPr lang="en-US" dirty="0"/>
          </a:p>
        </p:txBody>
      </p:sp>
      <p:sp>
        <p:nvSpPr>
          <p:cNvPr id="3" name="Title 2">
            <a:extLst>
              <a:ext uri="{FF2B5EF4-FFF2-40B4-BE49-F238E27FC236}">
                <a16:creationId xmlns="" xmlns:a16="http://schemas.microsoft.com/office/drawing/2014/main" id="{CA363FDE-64C8-0348-A14A-AD733BB1028A}"/>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D8B59488-D0DE-E942-9180-230CC166FE17}"/>
              </a:ext>
            </a:extLst>
          </p:cNvPr>
          <p:cNvSpPr>
            <a:spLocks noGrp="1"/>
          </p:cNvSpPr>
          <p:nvPr>
            <p:ph type="sldNum" sz="quarter" idx="12"/>
          </p:nvPr>
        </p:nvSpPr>
        <p:spPr/>
        <p:txBody>
          <a:bodyPr/>
          <a:lstStyle/>
          <a:p>
            <a:fld id="{86D2451E-3285-438B-B188-C22B2A012BF6}" type="slidenum">
              <a:rPr lang="en-US" smtClean="0"/>
              <a:pPr/>
              <a:t>13</a:t>
            </a:fld>
            <a:endParaRPr lang="en-US" dirty="0"/>
          </a:p>
        </p:txBody>
      </p:sp>
    </p:spTree>
    <p:extLst>
      <p:ext uri="{BB962C8B-B14F-4D97-AF65-F5344CB8AC3E}">
        <p14:creationId xmlns:p14="http://schemas.microsoft.com/office/powerpoint/2010/main" val="3348636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E669C22-6C22-B547-951B-C73648DF1F61}"/>
              </a:ext>
            </a:extLst>
          </p:cNvPr>
          <p:cNvSpPr>
            <a:spLocks noGrp="1"/>
          </p:cNvSpPr>
          <p:nvPr>
            <p:ph idx="1"/>
          </p:nvPr>
        </p:nvSpPr>
        <p:spPr/>
        <p:txBody>
          <a:bodyPr>
            <a:normAutofit fontScale="92500"/>
          </a:bodyPr>
          <a:lstStyle/>
          <a:p>
            <a:pPr marL="0" indent="0">
              <a:buNone/>
            </a:pPr>
            <a:r>
              <a:rPr lang="en-US" dirty="0"/>
              <a:t>Bridgette lives in Knox County with her mom and </a:t>
            </a:r>
            <a:r>
              <a:rPr lang="en-US" dirty="0" smtClean="0"/>
              <a:t>stepfather</a:t>
            </a:r>
            <a:r>
              <a:rPr lang="en-US" dirty="0"/>
              <a:t>. </a:t>
            </a:r>
            <a:r>
              <a:rPr lang="en-US" dirty="0" smtClean="0"/>
              <a:t>Due </a:t>
            </a:r>
            <a:r>
              <a:rPr lang="en-US" dirty="0"/>
              <a:t>to </a:t>
            </a:r>
            <a:r>
              <a:rPr lang="en-US" dirty="0" smtClean="0"/>
              <a:t>hardships in the family, her mom </a:t>
            </a:r>
            <a:r>
              <a:rPr lang="en-US" dirty="0"/>
              <a:t>does not feel she can adequately take care of </a:t>
            </a:r>
            <a:r>
              <a:rPr lang="en-US" dirty="0" smtClean="0"/>
              <a:t>Bridgette. She </a:t>
            </a:r>
            <a:r>
              <a:rPr lang="en-US" dirty="0"/>
              <a:t>places Bridgette with </a:t>
            </a:r>
            <a:r>
              <a:rPr lang="en-US" dirty="0" smtClean="0"/>
              <a:t>Bridgette’s grandmother </a:t>
            </a:r>
            <a:r>
              <a:rPr lang="en-US" dirty="0"/>
              <a:t>in Roane </a:t>
            </a:r>
            <a:r>
              <a:rPr lang="en-US" dirty="0" smtClean="0"/>
              <a:t>County, granting her power of attorney. What </a:t>
            </a:r>
            <a:r>
              <a:rPr lang="en-US" dirty="0"/>
              <a:t>steps should the school districts take?</a:t>
            </a:r>
          </a:p>
          <a:p>
            <a:endParaRPr lang="en-US" dirty="0"/>
          </a:p>
          <a:p>
            <a:pPr marL="457200" indent="-457200">
              <a:buFont typeface="+mj-lt"/>
              <a:buAutoNum type="alphaUcPeriod"/>
            </a:pPr>
            <a:r>
              <a:rPr lang="en-US" dirty="0"/>
              <a:t>Knox County should hold a BID meeting and </a:t>
            </a:r>
            <a:r>
              <a:rPr lang="en-US" dirty="0" smtClean="0"/>
              <a:t>code the </a:t>
            </a:r>
            <a:r>
              <a:rPr lang="en-US" dirty="0"/>
              <a:t>student as </a:t>
            </a:r>
            <a:r>
              <a:rPr lang="en-US" i="1" dirty="0" smtClean="0"/>
              <a:t>FOSO1-Foster Care</a:t>
            </a:r>
            <a:r>
              <a:rPr lang="en-US" dirty="0" smtClean="0"/>
              <a:t> and </a:t>
            </a:r>
            <a:r>
              <a:rPr lang="en-US" i="1" dirty="0" smtClean="0"/>
              <a:t>J-Direct Cert</a:t>
            </a:r>
            <a:r>
              <a:rPr lang="en-US" dirty="0" smtClean="0"/>
              <a:t>.</a:t>
            </a:r>
            <a:endParaRPr lang="en-US" dirty="0"/>
          </a:p>
          <a:p>
            <a:pPr marL="457200" indent="-457200">
              <a:buFont typeface="+mj-lt"/>
              <a:buAutoNum type="alphaUcPeriod"/>
            </a:pPr>
            <a:r>
              <a:rPr lang="en-US" dirty="0"/>
              <a:t>Knox County should </a:t>
            </a:r>
            <a:r>
              <a:rPr lang="en-US" dirty="0" smtClean="0"/>
              <a:t>withdraw </a:t>
            </a:r>
            <a:r>
              <a:rPr lang="en-US" dirty="0"/>
              <a:t>the </a:t>
            </a:r>
            <a:r>
              <a:rPr lang="en-US" dirty="0" smtClean="0"/>
              <a:t>student, </a:t>
            </a:r>
            <a:r>
              <a:rPr lang="en-US" dirty="0"/>
              <a:t>and the student should enroll with Roane County as a standard </a:t>
            </a:r>
            <a:r>
              <a:rPr lang="en-US" dirty="0" smtClean="0"/>
              <a:t>enrollment.</a:t>
            </a:r>
            <a:endParaRPr lang="en-US" dirty="0"/>
          </a:p>
          <a:p>
            <a:pPr marL="457200" indent="-457200">
              <a:buFont typeface="+mj-lt"/>
              <a:buAutoNum type="alphaUcPeriod"/>
            </a:pPr>
            <a:r>
              <a:rPr lang="en-US" dirty="0"/>
              <a:t>Roane County should enroll the student and code as </a:t>
            </a:r>
            <a:r>
              <a:rPr lang="en-US" i="1" dirty="0" smtClean="0"/>
              <a:t>FOSO1 Foster Care</a:t>
            </a:r>
            <a:r>
              <a:rPr lang="en-US" dirty="0" smtClean="0"/>
              <a:t> and </a:t>
            </a:r>
            <a:r>
              <a:rPr lang="en-US" i="1" dirty="0" smtClean="0"/>
              <a:t>J-Direct Cert</a:t>
            </a:r>
            <a:r>
              <a:rPr lang="en-US" dirty="0" smtClean="0"/>
              <a:t>.</a:t>
            </a:r>
            <a:endParaRPr lang="en-US" dirty="0"/>
          </a:p>
        </p:txBody>
      </p:sp>
      <p:sp>
        <p:nvSpPr>
          <p:cNvPr id="3" name="Title 2">
            <a:extLst>
              <a:ext uri="{FF2B5EF4-FFF2-40B4-BE49-F238E27FC236}">
                <a16:creationId xmlns="" xmlns:a16="http://schemas.microsoft.com/office/drawing/2014/main" id="{0CEB43E5-6CAC-6B4A-918C-14F2FCB06D4D}"/>
              </a:ext>
            </a:extLst>
          </p:cNvPr>
          <p:cNvSpPr>
            <a:spLocks noGrp="1"/>
          </p:cNvSpPr>
          <p:nvPr>
            <p:ph type="title"/>
          </p:nvPr>
        </p:nvSpPr>
        <p:spPr/>
        <p:txBody>
          <a:bodyPr/>
          <a:lstStyle/>
          <a:p>
            <a:r>
              <a:rPr lang="en-US" dirty="0"/>
              <a:t>Foster Care </a:t>
            </a:r>
            <a:r>
              <a:rPr lang="en-US" dirty="0" smtClean="0"/>
              <a:t>Example Scenario </a:t>
            </a:r>
            <a:r>
              <a:rPr lang="en-US" dirty="0"/>
              <a:t>#2</a:t>
            </a:r>
          </a:p>
        </p:txBody>
      </p:sp>
      <p:sp>
        <p:nvSpPr>
          <p:cNvPr id="4" name="Slide Number Placeholder 3">
            <a:extLst>
              <a:ext uri="{FF2B5EF4-FFF2-40B4-BE49-F238E27FC236}">
                <a16:creationId xmlns="" xmlns:a16="http://schemas.microsoft.com/office/drawing/2014/main" id="{52D2784F-8CB1-D34D-B705-0E3209A852C2}"/>
              </a:ext>
            </a:extLst>
          </p:cNvPr>
          <p:cNvSpPr>
            <a:spLocks noGrp="1"/>
          </p:cNvSpPr>
          <p:nvPr>
            <p:ph type="sldNum" sz="quarter" idx="12"/>
          </p:nvPr>
        </p:nvSpPr>
        <p:spPr/>
        <p:txBody>
          <a:bodyPr/>
          <a:lstStyle/>
          <a:p>
            <a:fld id="{86D2451E-3285-438B-B188-C22B2A012BF6}" type="slidenum">
              <a:rPr lang="en-US" smtClean="0"/>
              <a:pPr/>
              <a:t>14</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1883398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21587485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3F1AFB4F-677D-B94A-9F18-8A7F0E94B9B3}"/>
              </a:ext>
            </a:extLst>
          </p:cNvPr>
          <p:cNvSpPr>
            <a:spLocks noGrp="1"/>
          </p:cNvSpPr>
          <p:nvPr>
            <p:ph idx="1"/>
          </p:nvPr>
        </p:nvSpPr>
        <p:spPr/>
        <p:txBody>
          <a:bodyPr/>
          <a:lstStyle/>
          <a:p>
            <a:pPr marL="0" indent="0">
              <a:buNone/>
            </a:pPr>
            <a:r>
              <a:rPr lang="en-US" dirty="0">
                <a:solidFill>
                  <a:srgbClr val="FF0000"/>
                </a:solidFill>
              </a:rPr>
              <a:t>B: </a:t>
            </a:r>
            <a:r>
              <a:rPr lang="en-US" dirty="0" smtClean="0"/>
              <a:t>Knox </a:t>
            </a:r>
            <a:r>
              <a:rPr lang="en-US" dirty="0"/>
              <a:t>County should </a:t>
            </a:r>
            <a:r>
              <a:rPr lang="en-US" dirty="0" smtClean="0"/>
              <a:t>withdraw </a:t>
            </a:r>
            <a:r>
              <a:rPr lang="en-US" dirty="0"/>
              <a:t>the </a:t>
            </a:r>
            <a:r>
              <a:rPr lang="en-US" dirty="0" smtClean="0"/>
              <a:t>student, </a:t>
            </a:r>
            <a:r>
              <a:rPr lang="en-US" dirty="0"/>
              <a:t>and the student should enroll with Roane County as a standard </a:t>
            </a:r>
            <a:r>
              <a:rPr lang="en-US" dirty="0" smtClean="0"/>
              <a:t>enrollment.</a:t>
            </a:r>
          </a:p>
          <a:p>
            <a:pPr marL="0" indent="0">
              <a:buNone/>
            </a:pPr>
            <a:endParaRPr lang="en-US" dirty="0" smtClean="0"/>
          </a:p>
          <a:p>
            <a:pPr marL="0" indent="0">
              <a:buNone/>
            </a:pPr>
            <a:r>
              <a:rPr lang="en-US" b="1" dirty="0" smtClean="0"/>
              <a:t>Explanation:</a:t>
            </a:r>
            <a:endParaRPr lang="en-US" b="1" dirty="0"/>
          </a:p>
          <a:p>
            <a:pPr marL="0" indent="0">
              <a:buNone/>
            </a:pPr>
            <a:r>
              <a:rPr lang="en-US" dirty="0" smtClean="0"/>
              <a:t>Bridgette’s </a:t>
            </a:r>
            <a:r>
              <a:rPr lang="en-US" dirty="0"/>
              <a:t>placement was not made </a:t>
            </a:r>
            <a:r>
              <a:rPr lang="en-US" dirty="0" smtClean="0"/>
              <a:t>by DCS; therefore, </a:t>
            </a:r>
            <a:r>
              <a:rPr lang="en-US" dirty="0"/>
              <a:t>her placement does not meet the federal definition of a child in foster care. </a:t>
            </a:r>
            <a:r>
              <a:rPr lang="en-US" dirty="0" smtClean="0"/>
              <a:t>Her </a:t>
            </a:r>
            <a:r>
              <a:rPr lang="en-US" dirty="0"/>
              <a:t>move to another school district should be treated the same as any other student relocating from one district to another. </a:t>
            </a:r>
          </a:p>
          <a:p>
            <a:endParaRPr lang="en-US" dirty="0"/>
          </a:p>
        </p:txBody>
      </p:sp>
      <p:sp>
        <p:nvSpPr>
          <p:cNvPr id="3" name="Title 2">
            <a:extLst>
              <a:ext uri="{FF2B5EF4-FFF2-40B4-BE49-F238E27FC236}">
                <a16:creationId xmlns="" xmlns:a16="http://schemas.microsoft.com/office/drawing/2014/main" id="{8DA231C2-37CA-2448-B9E6-2A86E3C1A26D}"/>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00C88004-488C-EE41-81F8-E605D505681E}"/>
              </a:ext>
            </a:extLst>
          </p:cNvPr>
          <p:cNvSpPr>
            <a:spLocks noGrp="1"/>
          </p:cNvSpPr>
          <p:nvPr>
            <p:ph type="sldNum" sz="quarter" idx="12"/>
          </p:nvPr>
        </p:nvSpPr>
        <p:spPr/>
        <p:txBody>
          <a:bodyPr/>
          <a:lstStyle/>
          <a:p>
            <a:fld id="{86D2451E-3285-438B-B188-C22B2A012BF6}" type="slidenum">
              <a:rPr lang="en-US" smtClean="0"/>
              <a:pPr/>
              <a:t>16</a:t>
            </a:fld>
            <a:endParaRPr lang="en-US" dirty="0"/>
          </a:p>
        </p:txBody>
      </p:sp>
    </p:spTree>
    <p:extLst>
      <p:ext uri="{BB962C8B-B14F-4D97-AF65-F5344CB8AC3E}">
        <p14:creationId xmlns:p14="http://schemas.microsoft.com/office/powerpoint/2010/main" val="806934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C0FB9AE5-91DC-2D44-AC4D-513C882180CD}"/>
              </a:ext>
            </a:extLst>
          </p:cNvPr>
          <p:cNvSpPr>
            <a:spLocks noGrp="1"/>
          </p:cNvSpPr>
          <p:nvPr>
            <p:ph idx="1"/>
          </p:nvPr>
        </p:nvSpPr>
        <p:spPr/>
        <p:txBody>
          <a:bodyPr>
            <a:normAutofit fontScale="92500"/>
          </a:bodyPr>
          <a:lstStyle/>
          <a:p>
            <a:pPr marL="0" indent="0">
              <a:buNone/>
            </a:pPr>
            <a:r>
              <a:rPr lang="en-US" dirty="0"/>
              <a:t>Nick has lived in and attended school in </a:t>
            </a:r>
            <a:r>
              <a:rPr lang="en-US" dirty="0" smtClean="0"/>
              <a:t>Robertson </a:t>
            </a:r>
            <a:r>
              <a:rPr lang="en-US" dirty="0"/>
              <a:t>County for the past four </a:t>
            </a:r>
            <a:r>
              <a:rPr lang="en-US" dirty="0" smtClean="0"/>
              <a:t>years. He </a:t>
            </a:r>
            <a:r>
              <a:rPr lang="en-US" dirty="0"/>
              <a:t>is placed in foster care in </a:t>
            </a:r>
            <a:r>
              <a:rPr lang="en-US" dirty="0" smtClean="0"/>
              <a:t>Cheatham </a:t>
            </a:r>
            <a:r>
              <a:rPr lang="en-US" dirty="0"/>
              <a:t>County. </a:t>
            </a:r>
            <a:r>
              <a:rPr lang="en-US" dirty="0" smtClean="0"/>
              <a:t>After </a:t>
            </a:r>
            <a:r>
              <a:rPr lang="en-US" dirty="0"/>
              <a:t>the BID </a:t>
            </a:r>
            <a:r>
              <a:rPr lang="en-US" dirty="0" smtClean="0"/>
              <a:t>meeting, </a:t>
            </a:r>
            <a:r>
              <a:rPr lang="en-US" dirty="0"/>
              <a:t>it is decided that he should attend the new school in </a:t>
            </a:r>
            <a:r>
              <a:rPr lang="en-US" dirty="0" smtClean="0"/>
              <a:t>Cheatham County. Six months </a:t>
            </a:r>
            <a:r>
              <a:rPr lang="en-US" dirty="0"/>
              <a:t>later Nick’s placement is </a:t>
            </a:r>
            <a:r>
              <a:rPr lang="en-US" dirty="0" smtClean="0"/>
              <a:t>disrupted, </a:t>
            </a:r>
            <a:r>
              <a:rPr lang="en-US" dirty="0"/>
              <a:t>and he is moved to a group home in </a:t>
            </a:r>
            <a:r>
              <a:rPr lang="en-US" dirty="0" smtClean="0"/>
              <a:t>Davidson County. The </a:t>
            </a:r>
            <a:r>
              <a:rPr lang="en-US" dirty="0"/>
              <a:t>team </a:t>
            </a:r>
            <a:r>
              <a:rPr lang="en-US" dirty="0" smtClean="0"/>
              <a:t>decides to have a BID meeting to discuss the best placement for Nick. At </a:t>
            </a:r>
            <a:r>
              <a:rPr lang="en-US" dirty="0"/>
              <a:t>this time, which two schools should the BID team be considering for placement?</a:t>
            </a:r>
          </a:p>
          <a:p>
            <a:pPr marL="457200" indent="-457200">
              <a:buFont typeface="+mj-lt"/>
              <a:buAutoNum type="alphaUcPeriod"/>
            </a:pPr>
            <a:endParaRPr lang="en-US" dirty="0"/>
          </a:p>
          <a:p>
            <a:pPr marL="457200" indent="-457200">
              <a:buFont typeface="+mj-lt"/>
              <a:buAutoNum type="alphaUcPeriod"/>
            </a:pPr>
            <a:r>
              <a:rPr lang="en-US" dirty="0" smtClean="0"/>
              <a:t>Robertson County Schools</a:t>
            </a:r>
            <a:endParaRPr lang="en-US" dirty="0"/>
          </a:p>
          <a:p>
            <a:pPr marL="457200" indent="-457200">
              <a:buFont typeface="+mj-lt"/>
              <a:buAutoNum type="alphaUcPeriod"/>
            </a:pPr>
            <a:r>
              <a:rPr lang="en-US" dirty="0" smtClean="0"/>
              <a:t>Davidson County Schools</a:t>
            </a:r>
            <a:endParaRPr lang="en-US" dirty="0"/>
          </a:p>
          <a:p>
            <a:pPr marL="457200" indent="-457200">
              <a:buFont typeface="+mj-lt"/>
              <a:buAutoNum type="alphaUcPeriod"/>
            </a:pPr>
            <a:r>
              <a:rPr lang="en-US" dirty="0" smtClean="0"/>
              <a:t>Cheatham County Schools</a:t>
            </a:r>
            <a:endParaRPr lang="en-US" dirty="0"/>
          </a:p>
          <a:p>
            <a:pPr marL="457200" indent="-457200">
              <a:buFont typeface="+mj-lt"/>
              <a:buAutoNum type="alphaUcPeriod"/>
            </a:pPr>
            <a:endParaRPr lang="en-US" dirty="0"/>
          </a:p>
        </p:txBody>
      </p:sp>
      <p:sp>
        <p:nvSpPr>
          <p:cNvPr id="3" name="Title 2">
            <a:extLst>
              <a:ext uri="{FF2B5EF4-FFF2-40B4-BE49-F238E27FC236}">
                <a16:creationId xmlns="" xmlns:a16="http://schemas.microsoft.com/office/drawing/2014/main" id="{DFA6712C-D902-9F41-84AC-00C837B39435}"/>
              </a:ext>
            </a:extLst>
          </p:cNvPr>
          <p:cNvSpPr>
            <a:spLocks noGrp="1"/>
          </p:cNvSpPr>
          <p:nvPr>
            <p:ph type="title"/>
          </p:nvPr>
        </p:nvSpPr>
        <p:spPr/>
        <p:txBody>
          <a:bodyPr/>
          <a:lstStyle/>
          <a:p>
            <a:r>
              <a:rPr lang="en-US" dirty="0" smtClean="0"/>
              <a:t>Foster Example </a:t>
            </a:r>
            <a:r>
              <a:rPr lang="en-US" dirty="0"/>
              <a:t>Care Scenario #3</a:t>
            </a:r>
          </a:p>
        </p:txBody>
      </p:sp>
      <p:sp>
        <p:nvSpPr>
          <p:cNvPr id="4" name="Slide Number Placeholder 3">
            <a:extLst>
              <a:ext uri="{FF2B5EF4-FFF2-40B4-BE49-F238E27FC236}">
                <a16:creationId xmlns="" xmlns:a16="http://schemas.microsoft.com/office/drawing/2014/main" id="{3AB4A99A-B0D4-DF45-A86C-305BF6B87909}"/>
              </a:ext>
            </a:extLst>
          </p:cNvPr>
          <p:cNvSpPr>
            <a:spLocks noGrp="1"/>
          </p:cNvSpPr>
          <p:nvPr>
            <p:ph type="sldNum" sz="quarter" idx="12"/>
          </p:nvPr>
        </p:nvSpPr>
        <p:spPr/>
        <p:txBody>
          <a:bodyPr/>
          <a:lstStyle/>
          <a:p>
            <a:fld id="{86D2451E-3285-438B-B188-C22B2A012BF6}" type="slidenum">
              <a:rPr lang="en-US" smtClean="0"/>
              <a:pPr/>
              <a:t>17</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3391896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18</a:t>
            </a:fld>
            <a:endParaRPr lang="en-US" dirty="0"/>
          </a:p>
        </p:txBody>
      </p:sp>
    </p:spTree>
    <p:extLst>
      <p:ext uri="{BB962C8B-B14F-4D97-AF65-F5344CB8AC3E}">
        <p14:creationId xmlns:p14="http://schemas.microsoft.com/office/powerpoint/2010/main" val="3895356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58253261-3F12-914A-B8DF-603F0F397368}"/>
              </a:ext>
            </a:extLst>
          </p:cNvPr>
          <p:cNvSpPr>
            <a:spLocks noGrp="1"/>
          </p:cNvSpPr>
          <p:nvPr>
            <p:ph idx="1"/>
          </p:nvPr>
        </p:nvSpPr>
        <p:spPr/>
        <p:txBody>
          <a:bodyPr/>
          <a:lstStyle/>
          <a:p>
            <a:pPr marL="0" indent="0">
              <a:buNone/>
            </a:pPr>
            <a:r>
              <a:rPr lang="en-US" dirty="0" smtClean="0">
                <a:solidFill>
                  <a:srgbClr val="FF0000"/>
                </a:solidFill>
              </a:rPr>
              <a:t>B: </a:t>
            </a:r>
            <a:r>
              <a:rPr lang="en-US" dirty="0" smtClean="0"/>
              <a:t>Davidson County Schools </a:t>
            </a:r>
            <a:r>
              <a:rPr lang="en-US" dirty="0"/>
              <a:t>&amp; </a:t>
            </a:r>
            <a:r>
              <a:rPr lang="en-US" dirty="0" smtClean="0">
                <a:solidFill>
                  <a:srgbClr val="FF0000"/>
                </a:solidFill>
              </a:rPr>
              <a:t>C: </a:t>
            </a:r>
            <a:r>
              <a:rPr lang="en-US" dirty="0" smtClean="0"/>
              <a:t>Cheatham County Schools</a:t>
            </a:r>
          </a:p>
          <a:p>
            <a:pPr marL="0" indent="0">
              <a:buNone/>
            </a:pPr>
            <a:endParaRPr lang="en-US" dirty="0">
              <a:solidFill>
                <a:srgbClr val="FF0000"/>
              </a:solidFill>
            </a:endParaRPr>
          </a:p>
          <a:p>
            <a:pPr marL="0" indent="0">
              <a:buNone/>
            </a:pPr>
            <a:r>
              <a:rPr lang="en-US" b="1" dirty="0" smtClean="0"/>
              <a:t>Explanation:</a:t>
            </a:r>
            <a:endParaRPr lang="en-US" b="1" dirty="0"/>
          </a:p>
          <a:p>
            <a:pPr marL="0" indent="0">
              <a:buNone/>
            </a:pPr>
            <a:r>
              <a:rPr lang="en-US" dirty="0" smtClean="0"/>
              <a:t>Nick </a:t>
            </a:r>
            <a:r>
              <a:rPr lang="en-US" dirty="0"/>
              <a:t>changed schools during his first foster care placement.  After the initial move, </a:t>
            </a:r>
            <a:r>
              <a:rPr lang="en-US" dirty="0" smtClean="0"/>
              <a:t>Cheatham County Schools </a:t>
            </a:r>
            <a:r>
              <a:rPr lang="en-US" dirty="0"/>
              <a:t>became the school of origin. </a:t>
            </a:r>
            <a:r>
              <a:rPr lang="en-US" dirty="0" smtClean="0"/>
              <a:t>The </a:t>
            </a:r>
            <a:r>
              <a:rPr lang="en-US" dirty="0"/>
              <a:t>team should determine if it is in his best interest to remain at </a:t>
            </a:r>
            <a:r>
              <a:rPr lang="en-US" dirty="0" smtClean="0"/>
              <a:t>Cheatham County Schools </a:t>
            </a:r>
            <a:r>
              <a:rPr lang="en-US" dirty="0"/>
              <a:t>or if he should attend </a:t>
            </a:r>
            <a:r>
              <a:rPr lang="en-US" dirty="0" smtClean="0"/>
              <a:t>school in Davidson County.  Robertson County schools is no longer considered his school of origin.</a:t>
            </a:r>
            <a:endParaRPr lang="en-US" dirty="0"/>
          </a:p>
        </p:txBody>
      </p:sp>
      <p:sp>
        <p:nvSpPr>
          <p:cNvPr id="3" name="Title 2">
            <a:extLst>
              <a:ext uri="{FF2B5EF4-FFF2-40B4-BE49-F238E27FC236}">
                <a16:creationId xmlns="" xmlns:a16="http://schemas.microsoft.com/office/drawing/2014/main" id="{5445DD1D-AE1C-CE49-9189-AA0122981054}"/>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33478F57-1AA1-3140-80E1-E3E294175583}"/>
              </a:ext>
            </a:extLst>
          </p:cNvPr>
          <p:cNvSpPr>
            <a:spLocks noGrp="1"/>
          </p:cNvSpPr>
          <p:nvPr>
            <p:ph type="sldNum" sz="quarter" idx="12"/>
          </p:nvPr>
        </p:nvSpPr>
        <p:spPr/>
        <p:txBody>
          <a:bodyPr/>
          <a:lstStyle/>
          <a:p>
            <a:fld id="{86D2451E-3285-438B-B188-C22B2A012BF6}" type="slidenum">
              <a:rPr lang="en-US" smtClean="0"/>
              <a:pPr/>
              <a:t>19</a:t>
            </a:fld>
            <a:endParaRPr lang="en-US" dirty="0"/>
          </a:p>
        </p:txBody>
      </p:sp>
    </p:spTree>
    <p:extLst>
      <p:ext uri="{BB962C8B-B14F-4D97-AF65-F5344CB8AC3E}">
        <p14:creationId xmlns:p14="http://schemas.microsoft.com/office/powerpoint/2010/main" val="4215162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Establishes a line of accountability</a:t>
            </a:r>
          </a:p>
          <a:p>
            <a:r>
              <a:rPr lang="en-US" dirty="0" smtClean="0"/>
              <a:t>Funding implications</a:t>
            </a:r>
          </a:p>
          <a:p>
            <a:r>
              <a:rPr lang="en-US" dirty="0" smtClean="0"/>
              <a:t>Promotes stability for students</a:t>
            </a:r>
            <a:endParaRPr lang="en-US" dirty="0"/>
          </a:p>
        </p:txBody>
      </p:sp>
      <p:sp>
        <p:nvSpPr>
          <p:cNvPr id="3" name="Title 2"/>
          <p:cNvSpPr>
            <a:spLocks noGrp="1"/>
          </p:cNvSpPr>
          <p:nvPr>
            <p:ph type="title"/>
          </p:nvPr>
        </p:nvSpPr>
        <p:spPr/>
        <p:txBody>
          <a:bodyPr>
            <a:normAutofit fontScale="90000"/>
          </a:bodyPr>
          <a:lstStyle/>
          <a:p>
            <a:r>
              <a:rPr lang="en-US" dirty="0" smtClean="0"/>
              <a:t>Importance of Proper Coding Procedures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8909740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Juvenile Justice</a:t>
            </a:r>
          </a:p>
        </p:txBody>
      </p:sp>
    </p:spTree>
    <p:extLst>
      <p:ext uri="{BB962C8B-B14F-4D97-AF65-F5344CB8AC3E}">
        <p14:creationId xmlns:p14="http://schemas.microsoft.com/office/powerpoint/2010/main" val="40522113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b="1" dirty="0"/>
              <a:t>Under state law, as of 2018-19, districts must provide educational services to students incarcerated in juvenile detention centers (JDCs) licensed by </a:t>
            </a:r>
            <a:r>
              <a:rPr lang="en-US" b="1" dirty="0" smtClean="0"/>
              <a:t>DCS.</a:t>
            </a:r>
            <a:endParaRPr lang="en-US" b="1" dirty="0"/>
          </a:p>
          <a:p>
            <a:pPr marL="0" indent="0">
              <a:buNone/>
            </a:pPr>
            <a:r>
              <a:rPr lang="en-US" dirty="0"/>
              <a:t> </a:t>
            </a:r>
          </a:p>
        </p:txBody>
      </p:sp>
      <p:sp>
        <p:nvSpPr>
          <p:cNvPr id="3" name="Title 2"/>
          <p:cNvSpPr>
            <a:spLocks noGrp="1"/>
          </p:cNvSpPr>
          <p:nvPr>
            <p:ph type="title"/>
          </p:nvPr>
        </p:nvSpPr>
        <p:spPr/>
        <p:txBody>
          <a:bodyPr>
            <a:normAutofit/>
          </a:bodyPr>
          <a:lstStyle/>
          <a:p>
            <a:r>
              <a:rPr lang="en-US" dirty="0"/>
              <a:t>T.C.A.§ 49-6-3023</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21</a:t>
            </a:fld>
            <a:endParaRPr lang="en-US" dirty="0"/>
          </a:p>
        </p:txBody>
      </p:sp>
    </p:spTree>
    <p:extLst>
      <p:ext uri="{BB962C8B-B14F-4D97-AF65-F5344CB8AC3E}">
        <p14:creationId xmlns:p14="http://schemas.microsoft.com/office/powerpoint/2010/main" val="342980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60106"/>
            <a:ext cx="8686800" cy="4724400"/>
          </a:xfrm>
        </p:spPr>
        <p:txBody>
          <a:bodyPr>
            <a:normAutofit/>
          </a:bodyPr>
          <a:lstStyle/>
          <a:p>
            <a:pPr marL="0" lvl="0" indent="0">
              <a:lnSpc>
                <a:spcPct val="110000"/>
              </a:lnSpc>
              <a:spcBef>
                <a:spcPts val="0"/>
              </a:spcBef>
              <a:buNone/>
            </a:pPr>
            <a:r>
              <a:rPr lang="en-US" dirty="0"/>
              <a:t>When a JDC notifies </a:t>
            </a:r>
            <a:r>
              <a:rPr lang="en-US" dirty="0" smtClean="0"/>
              <a:t>an </a:t>
            </a:r>
            <a:r>
              <a:rPr lang="en-US" dirty="0"/>
              <a:t>LEA that a </a:t>
            </a:r>
            <a:r>
              <a:rPr lang="en-US" b="1" dirty="0"/>
              <a:t>general education student </a:t>
            </a:r>
            <a:r>
              <a:rPr lang="en-US" dirty="0"/>
              <a:t>has been detained: </a:t>
            </a:r>
            <a:endParaRPr lang="en-US" dirty="0" smtClean="0"/>
          </a:p>
        </p:txBody>
      </p:sp>
      <p:sp>
        <p:nvSpPr>
          <p:cNvPr id="3" name="Title 2"/>
          <p:cNvSpPr>
            <a:spLocks noGrp="1"/>
          </p:cNvSpPr>
          <p:nvPr>
            <p:ph type="title"/>
          </p:nvPr>
        </p:nvSpPr>
        <p:spPr/>
        <p:txBody>
          <a:bodyPr>
            <a:noAutofit/>
          </a:bodyPr>
          <a:lstStyle/>
          <a:p>
            <a:r>
              <a:rPr lang="en-US" dirty="0"/>
              <a:t/>
            </a:r>
            <a:br>
              <a:rPr lang="en-US" dirty="0"/>
            </a:br>
            <a:r>
              <a:rPr lang="en-US" dirty="0"/>
              <a:t>General Education Students</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22</a:t>
            </a:fld>
            <a:endParaRPr lang="en-US" dirty="0"/>
          </a:p>
        </p:txBody>
      </p:sp>
      <p:graphicFrame>
        <p:nvGraphicFramePr>
          <p:cNvPr id="5" name="Diagram 4"/>
          <p:cNvGraphicFramePr/>
          <p:nvPr>
            <p:extLst>
              <p:ext uri="{D42A27DB-BD31-4B8C-83A1-F6EECF244321}">
                <p14:modId xmlns:p14="http://schemas.microsoft.com/office/powerpoint/2010/main" val="2387161346"/>
              </p:ext>
            </p:extLst>
          </p:nvPr>
        </p:nvGraphicFramePr>
        <p:xfrm>
          <a:off x="297024" y="1981200"/>
          <a:ext cx="8610600" cy="39204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6556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6700" y="1293844"/>
            <a:ext cx="8382000" cy="4525963"/>
          </a:xfrm>
        </p:spPr>
        <p:txBody>
          <a:bodyPr>
            <a:normAutofit/>
          </a:bodyPr>
          <a:lstStyle/>
          <a:p>
            <a:pPr marL="0" lvl="0" indent="0">
              <a:spcBef>
                <a:spcPts val="0"/>
              </a:spcBef>
              <a:buNone/>
            </a:pPr>
            <a:r>
              <a:rPr lang="en-US" dirty="0" smtClean="0"/>
              <a:t>When a JDC notifies an LEA that a </a:t>
            </a:r>
            <a:r>
              <a:rPr lang="en-US" b="1" dirty="0" smtClean="0"/>
              <a:t>special education student </a:t>
            </a:r>
            <a:r>
              <a:rPr lang="en-US" dirty="0" smtClean="0"/>
              <a:t>has been detained: </a:t>
            </a:r>
          </a:p>
          <a:p>
            <a:endParaRPr lang="en-US" dirty="0"/>
          </a:p>
        </p:txBody>
      </p:sp>
      <p:sp>
        <p:nvSpPr>
          <p:cNvPr id="3" name="Title 2"/>
          <p:cNvSpPr>
            <a:spLocks noGrp="1"/>
          </p:cNvSpPr>
          <p:nvPr>
            <p:ph type="title"/>
          </p:nvPr>
        </p:nvSpPr>
        <p:spPr/>
        <p:txBody>
          <a:bodyPr/>
          <a:lstStyle/>
          <a:p>
            <a:r>
              <a:rPr lang="en-US" dirty="0"/>
              <a:t>Special Education Students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23</a:t>
            </a:fld>
            <a:endParaRPr lang="en-US" dirty="0"/>
          </a:p>
        </p:txBody>
      </p:sp>
      <p:graphicFrame>
        <p:nvGraphicFramePr>
          <p:cNvPr id="8" name="Diagram 7"/>
          <p:cNvGraphicFramePr/>
          <p:nvPr>
            <p:extLst>
              <p:ext uri="{D42A27DB-BD31-4B8C-83A1-F6EECF244321}">
                <p14:modId xmlns:p14="http://schemas.microsoft.com/office/powerpoint/2010/main" val="401542124"/>
              </p:ext>
            </p:extLst>
          </p:nvPr>
        </p:nvGraphicFramePr>
        <p:xfrm>
          <a:off x="190500" y="2209799"/>
          <a:ext cx="8610600" cy="3611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58094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Font typeface="Arial" panose="020B0604020202020204" pitchFamily="34" charset="0"/>
              <a:buChar char="•"/>
            </a:pPr>
            <a:r>
              <a:rPr lang="en-US" dirty="0"/>
              <a:t>As shown on the next slide, each of the state’s 17 juvenile detention centers has a separate student classification. </a:t>
            </a:r>
          </a:p>
          <a:p>
            <a:pPr lvl="1"/>
            <a:r>
              <a:rPr lang="en-US" sz="2400" dirty="0"/>
              <a:t>The first three digits are the letters “JDC.”  </a:t>
            </a:r>
          </a:p>
          <a:p>
            <a:pPr lvl="1"/>
            <a:r>
              <a:rPr lang="en-US" sz="2400" dirty="0"/>
              <a:t>The final two digits are a number between “01” and “17.”</a:t>
            </a:r>
          </a:p>
          <a:p>
            <a:pPr>
              <a:buFont typeface="Arial" panose="020B0604020202020204" pitchFamily="34" charset="0"/>
              <a:buChar char="•"/>
            </a:pPr>
            <a:r>
              <a:rPr lang="en-US" dirty="0"/>
              <a:t>The date the student enters the JDC is the student classification begin date.</a:t>
            </a:r>
          </a:p>
          <a:p>
            <a:pPr>
              <a:buFont typeface="Arial" panose="020B0604020202020204" pitchFamily="34" charset="0"/>
              <a:buChar char="•"/>
            </a:pPr>
            <a:r>
              <a:rPr lang="en-US" dirty="0"/>
              <a:t>The date the student leaves the JDC is the student classification end date.</a:t>
            </a:r>
          </a:p>
          <a:p>
            <a:endParaRPr lang="en-US" dirty="0"/>
          </a:p>
        </p:txBody>
      </p:sp>
      <p:sp>
        <p:nvSpPr>
          <p:cNvPr id="3" name="Title 2"/>
          <p:cNvSpPr>
            <a:spLocks noGrp="1"/>
          </p:cNvSpPr>
          <p:nvPr>
            <p:ph type="title"/>
          </p:nvPr>
        </p:nvSpPr>
        <p:spPr/>
        <p:txBody>
          <a:bodyPr/>
          <a:lstStyle/>
          <a:p>
            <a:r>
              <a:rPr lang="en-US" dirty="0"/>
              <a:t>JDC Student Classifications </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24</a:t>
            </a:fld>
            <a:endParaRPr lang="en-US" dirty="0"/>
          </a:p>
        </p:txBody>
      </p:sp>
    </p:spTree>
    <p:extLst>
      <p:ext uri="{BB962C8B-B14F-4D97-AF65-F5344CB8AC3E}">
        <p14:creationId xmlns:p14="http://schemas.microsoft.com/office/powerpoint/2010/main" val="17009914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JDC01–JDC17 Student Classifications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4180870856"/>
              </p:ext>
            </p:extLst>
          </p:nvPr>
        </p:nvGraphicFramePr>
        <p:xfrm>
          <a:off x="91440" y="1295400"/>
          <a:ext cx="8961120" cy="4456741"/>
        </p:xfrm>
        <a:graphic>
          <a:graphicData uri="http://schemas.openxmlformats.org/drawingml/2006/table">
            <a:tbl>
              <a:tblPr firstRow="1" bandRow="1">
                <a:tableStyleId>{5C22544A-7EE6-4342-B048-85BDC9FD1C3A}</a:tableStyleId>
              </a:tblPr>
              <a:tblGrid>
                <a:gridCol w="731520"/>
                <a:gridCol w="3749040"/>
                <a:gridCol w="731520"/>
                <a:gridCol w="3749040"/>
              </a:tblGrid>
              <a:tr h="357644">
                <a:tc>
                  <a:txBody>
                    <a:bodyPr/>
                    <a:lstStyle/>
                    <a:p>
                      <a:pPr algn="l"/>
                      <a:r>
                        <a:rPr lang="en-US" sz="1200" dirty="0" smtClean="0"/>
                        <a:t>Code</a:t>
                      </a:r>
                      <a:endParaRPr lang="en-US" sz="1200" dirty="0"/>
                    </a:p>
                  </a:txBody>
                  <a:tcPr anchor="ctr"/>
                </a:tc>
                <a:tc>
                  <a:txBody>
                    <a:bodyPr/>
                    <a:lstStyle/>
                    <a:p>
                      <a:pPr algn="l"/>
                      <a:r>
                        <a:rPr lang="en-US" sz="1200" dirty="0" smtClean="0"/>
                        <a:t>Facility</a:t>
                      </a:r>
                      <a:endParaRPr lang="en-US" sz="1200" dirty="0"/>
                    </a:p>
                  </a:txBody>
                  <a:tcPr anchor="ctr"/>
                </a:tc>
                <a:tc>
                  <a:txBody>
                    <a:bodyPr/>
                    <a:lstStyle/>
                    <a:p>
                      <a:pPr algn="l"/>
                      <a:r>
                        <a:rPr lang="en-US" sz="1200" dirty="0" smtClean="0"/>
                        <a:t>Code</a:t>
                      </a:r>
                      <a:endParaRPr lang="en-US" sz="1200" dirty="0"/>
                    </a:p>
                  </a:txBody>
                  <a:tcPr anchor="ctr"/>
                </a:tc>
                <a:tc>
                  <a:txBody>
                    <a:bodyPr/>
                    <a:lstStyle/>
                    <a:p>
                      <a:pPr algn="l"/>
                      <a:r>
                        <a:rPr lang="en-US" sz="1200" dirty="0" smtClean="0"/>
                        <a:t>Facility</a:t>
                      </a:r>
                      <a:endParaRPr lang="en-US" sz="1200" dirty="0"/>
                    </a:p>
                  </a:txBody>
                  <a:tcPr anchor="ctr"/>
                </a:tc>
              </a:tr>
              <a:tr h="454599">
                <a:tc>
                  <a:txBody>
                    <a:bodyPr/>
                    <a:lstStyle/>
                    <a:p>
                      <a:r>
                        <a:rPr lang="en-US" sz="1200" b="1" dirty="0" smtClean="0">
                          <a:solidFill>
                            <a:schemeClr val="accent1"/>
                          </a:solidFill>
                        </a:rPr>
                        <a:t>JDC01</a:t>
                      </a:r>
                      <a:endParaRPr lang="en-US" sz="1200" b="1" dirty="0">
                        <a:solidFill>
                          <a:schemeClr val="accent1"/>
                        </a:solidFill>
                      </a:endParaRPr>
                    </a:p>
                  </a:txBody>
                  <a:tcPr anchor="ctr"/>
                </a:tc>
                <a:tc>
                  <a:txBody>
                    <a:bodyPr/>
                    <a:lstStyle/>
                    <a:p>
                      <a:r>
                        <a:rPr lang="en-US" sz="1200" dirty="0" smtClean="0">
                          <a:solidFill>
                            <a:schemeClr val="accent1"/>
                          </a:solidFill>
                        </a:rPr>
                        <a:t>Bedford</a:t>
                      </a:r>
                      <a:r>
                        <a:rPr lang="en-US" sz="1200" baseline="0" dirty="0" smtClean="0">
                          <a:solidFill>
                            <a:schemeClr val="accent1"/>
                          </a:solidFill>
                        </a:rPr>
                        <a:t> County Juvenile Detention Center</a:t>
                      </a:r>
                      <a:endParaRPr lang="en-US" sz="1200" dirty="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JDC10</a:t>
                      </a:r>
                    </a:p>
                  </a:txBody>
                  <a:tcPr anchor="ctr"/>
                </a:tc>
                <a:tc>
                  <a:txBody>
                    <a:bodyPr/>
                    <a:lstStyle/>
                    <a:p>
                      <a:r>
                        <a:rPr lang="en-US" sz="1200" dirty="0" smtClean="0">
                          <a:solidFill>
                            <a:schemeClr val="accent1"/>
                          </a:solidFill>
                        </a:rPr>
                        <a:t>Richard L. Bean Service</a:t>
                      </a:r>
                      <a:r>
                        <a:rPr lang="en-US" sz="1200" baseline="0" dirty="0" smtClean="0">
                          <a:solidFill>
                            <a:schemeClr val="accent1"/>
                          </a:solidFill>
                        </a:rPr>
                        <a:t> Center/Knox County</a:t>
                      </a:r>
                      <a:endParaRPr lang="en-US" sz="1200" dirty="0">
                        <a:solidFill>
                          <a:schemeClr val="accent1"/>
                        </a:solidFill>
                      </a:endParaRPr>
                    </a:p>
                  </a:txBody>
                  <a:tcPr anchor="ctr"/>
                </a:tc>
              </a:tr>
              <a:tr h="454599">
                <a:tc>
                  <a:txBody>
                    <a:bodyPr/>
                    <a:lstStyle/>
                    <a:p>
                      <a:r>
                        <a:rPr lang="en-US" sz="1200" b="1" dirty="0" smtClean="0">
                          <a:solidFill>
                            <a:schemeClr val="accent1"/>
                          </a:solidFill>
                        </a:rPr>
                        <a:t>JDC02</a:t>
                      </a:r>
                    </a:p>
                  </a:txBody>
                  <a:tcPr anchor="ctr"/>
                </a:tc>
                <a:tc>
                  <a:txBody>
                    <a:bodyPr/>
                    <a:lstStyle/>
                    <a:p>
                      <a:r>
                        <a:rPr lang="en-US" sz="1200" dirty="0" smtClean="0">
                          <a:solidFill>
                            <a:schemeClr val="accent1"/>
                          </a:solidFill>
                        </a:rPr>
                        <a:t>Blount</a:t>
                      </a:r>
                      <a:r>
                        <a:rPr lang="en-US" sz="1200" baseline="0" dirty="0" smtClean="0">
                          <a:solidFill>
                            <a:schemeClr val="accent1"/>
                          </a:solidFill>
                        </a:rPr>
                        <a:t> County Juvenile Detention Center</a:t>
                      </a:r>
                      <a:endParaRPr lang="en-US" sz="1200" dirty="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JDC11</a:t>
                      </a:r>
                    </a:p>
                  </a:txBody>
                  <a:tcPr anchor="ctr"/>
                </a:tc>
                <a:tc>
                  <a:txBody>
                    <a:bodyPr/>
                    <a:lstStyle/>
                    <a:p>
                      <a:r>
                        <a:rPr lang="en-US" sz="1200" dirty="0" smtClean="0">
                          <a:solidFill>
                            <a:schemeClr val="accent1"/>
                          </a:solidFill>
                        </a:rPr>
                        <a:t>Rutherford County Juvenile</a:t>
                      </a:r>
                      <a:r>
                        <a:rPr lang="en-US" sz="1200" baseline="0" dirty="0" smtClean="0">
                          <a:solidFill>
                            <a:schemeClr val="accent1"/>
                          </a:solidFill>
                        </a:rPr>
                        <a:t> Detention Center</a:t>
                      </a:r>
                      <a:endParaRPr lang="en-US" sz="1200" dirty="0">
                        <a:solidFill>
                          <a:schemeClr val="accent1"/>
                        </a:solidFill>
                      </a:endParaRPr>
                    </a:p>
                  </a:txBody>
                  <a:tcPr anchor="ctr"/>
                </a:tc>
              </a:tr>
              <a:tr h="454599">
                <a:tc>
                  <a:txBody>
                    <a:bodyPr/>
                    <a:lstStyle/>
                    <a:p>
                      <a:r>
                        <a:rPr lang="en-US" sz="1200" b="1" dirty="0" smtClean="0">
                          <a:solidFill>
                            <a:schemeClr val="accent1"/>
                          </a:solidFill>
                        </a:rPr>
                        <a:t>JDC03</a:t>
                      </a:r>
                      <a:endParaRPr lang="en-US" sz="1200" b="1" dirty="0">
                        <a:solidFill>
                          <a:schemeClr val="accent1"/>
                        </a:solidFill>
                      </a:endParaRPr>
                    </a:p>
                  </a:txBody>
                  <a:tcPr anchor="ctr"/>
                </a:tc>
                <a:tc>
                  <a:txBody>
                    <a:bodyPr/>
                    <a:lstStyle/>
                    <a:p>
                      <a:r>
                        <a:rPr lang="en-US" sz="1200" dirty="0" smtClean="0">
                          <a:solidFill>
                            <a:schemeClr val="accent1"/>
                          </a:solidFill>
                        </a:rPr>
                        <a:t>Bradley</a:t>
                      </a:r>
                      <a:r>
                        <a:rPr lang="en-US" sz="1200" baseline="0" dirty="0" smtClean="0">
                          <a:solidFill>
                            <a:schemeClr val="accent1"/>
                          </a:solidFill>
                        </a:rPr>
                        <a:t> County Juvenile Detention Center</a:t>
                      </a:r>
                      <a:endParaRPr lang="en-US" sz="1200" dirty="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JDC12</a:t>
                      </a:r>
                    </a:p>
                  </a:txBody>
                  <a:tcPr anchor="ctr"/>
                </a:tc>
                <a:tc>
                  <a:txBody>
                    <a:bodyPr/>
                    <a:lstStyle/>
                    <a:p>
                      <a:r>
                        <a:rPr lang="en-US" sz="1200" dirty="0" smtClean="0">
                          <a:solidFill>
                            <a:schemeClr val="accent1"/>
                          </a:solidFill>
                        </a:rPr>
                        <a:t>Scott County Juvenile</a:t>
                      </a:r>
                      <a:r>
                        <a:rPr lang="en-US" sz="1200" baseline="0" dirty="0" smtClean="0">
                          <a:solidFill>
                            <a:schemeClr val="accent1"/>
                          </a:solidFill>
                        </a:rPr>
                        <a:t> Detention Center</a:t>
                      </a:r>
                      <a:endParaRPr lang="en-US" sz="1200" dirty="0">
                        <a:solidFill>
                          <a:schemeClr val="accent1"/>
                        </a:solidFill>
                      </a:endParaRPr>
                    </a:p>
                  </a:txBody>
                  <a:tcPr anchor="ctr"/>
                </a:tc>
              </a:tr>
              <a:tr h="454599">
                <a:tc>
                  <a:txBody>
                    <a:bodyPr/>
                    <a:lstStyle/>
                    <a:p>
                      <a:r>
                        <a:rPr lang="en-US" sz="1200" b="1" dirty="0" smtClean="0">
                          <a:solidFill>
                            <a:schemeClr val="accent1"/>
                          </a:solidFill>
                        </a:rPr>
                        <a:t>JDC04</a:t>
                      </a:r>
                      <a:endParaRPr lang="en-US" sz="1200" b="1" dirty="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rPr>
                        <a:t>Davidson County </a:t>
                      </a:r>
                      <a:r>
                        <a:rPr lang="en-US" sz="1200" baseline="0" dirty="0" smtClean="0">
                          <a:solidFill>
                            <a:schemeClr val="accent1"/>
                          </a:solidFill>
                        </a:rPr>
                        <a:t>Juvenile Detention Center</a:t>
                      </a:r>
                      <a:endParaRPr lang="en-US" sz="1200" dirty="0" smtClean="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JDC13</a:t>
                      </a:r>
                    </a:p>
                  </a:txBody>
                  <a:tcPr anchor="ctr"/>
                </a:tc>
                <a:tc>
                  <a:txBody>
                    <a:bodyPr/>
                    <a:lstStyle/>
                    <a:p>
                      <a:r>
                        <a:rPr lang="en-US" sz="1200" dirty="0" smtClean="0">
                          <a:solidFill>
                            <a:schemeClr val="accent1"/>
                          </a:solidFill>
                        </a:rPr>
                        <a:t>Sevier County Juvenile</a:t>
                      </a:r>
                      <a:r>
                        <a:rPr lang="en-US" sz="1200" baseline="0" dirty="0" smtClean="0">
                          <a:solidFill>
                            <a:schemeClr val="accent1"/>
                          </a:solidFill>
                        </a:rPr>
                        <a:t> Detention Center</a:t>
                      </a:r>
                      <a:endParaRPr lang="en-US" sz="1200" dirty="0">
                        <a:solidFill>
                          <a:schemeClr val="accent1"/>
                        </a:solidFill>
                      </a:endParaRPr>
                    </a:p>
                  </a:txBody>
                  <a:tcPr anchor="ctr"/>
                </a:tc>
              </a:tr>
              <a:tr h="454599">
                <a:tc>
                  <a:txBody>
                    <a:bodyPr/>
                    <a:lstStyle/>
                    <a:p>
                      <a:r>
                        <a:rPr lang="en-US" sz="1200" b="1" dirty="0" smtClean="0">
                          <a:solidFill>
                            <a:schemeClr val="accent1"/>
                          </a:solidFill>
                        </a:rPr>
                        <a:t>JDC05</a:t>
                      </a:r>
                      <a:endParaRPr lang="en-US" sz="1200" b="1" dirty="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rPr>
                        <a:t>Hamilton County </a:t>
                      </a:r>
                      <a:r>
                        <a:rPr lang="en-US" sz="1200" baseline="0" dirty="0" smtClean="0">
                          <a:solidFill>
                            <a:schemeClr val="accent1"/>
                          </a:solidFill>
                        </a:rPr>
                        <a:t>Juvenile Detention Center</a:t>
                      </a:r>
                      <a:endParaRPr lang="en-US" sz="1200" dirty="0" smtClean="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JDC14</a:t>
                      </a:r>
                    </a:p>
                  </a:txBody>
                  <a:tcPr anchor="ctr"/>
                </a:tc>
                <a:tc>
                  <a:txBody>
                    <a:bodyPr/>
                    <a:lstStyle/>
                    <a:p>
                      <a:r>
                        <a:rPr lang="en-US" sz="1200" dirty="0" smtClean="0">
                          <a:solidFill>
                            <a:schemeClr val="accent1"/>
                          </a:solidFill>
                        </a:rPr>
                        <a:t>Shelby County Juvenile</a:t>
                      </a:r>
                      <a:r>
                        <a:rPr lang="en-US" sz="1200" baseline="0" dirty="0" smtClean="0">
                          <a:solidFill>
                            <a:schemeClr val="accent1"/>
                          </a:solidFill>
                        </a:rPr>
                        <a:t> Detention Center</a:t>
                      </a:r>
                      <a:endParaRPr lang="en-US" sz="1200" dirty="0">
                        <a:solidFill>
                          <a:schemeClr val="accent1"/>
                        </a:solidFill>
                      </a:endParaRPr>
                    </a:p>
                  </a:txBody>
                  <a:tcPr anchor="ctr"/>
                </a:tc>
              </a:tr>
              <a:tr h="454599">
                <a:tc>
                  <a:txBody>
                    <a:bodyPr/>
                    <a:lstStyle/>
                    <a:p>
                      <a:r>
                        <a:rPr lang="en-US" sz="1200" b="1" dirty="0" smtClean="0">
                          <a:solidFill>
                            <a:schemeClr val="accent1"/>
                          </a:solidFill>
                        </a:rPr>
                        <a:t>JDC06</a:t>
                      </a:r>
                      <a:endParaRPr lang="en-US" sz="1200" b="1" dirty="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rPr>
                        <a:t>Madison County </a:t>
                      </a:r>
                      <a:r>
                        <a:rPr lang="en-US" sz="1200" baseline="0" dirty="0" smtClean="0">
                          <a:solidFill>
                            <a:schemeClr val="accent1"/>
                          </a:solidFill>
                        </a:rPr>
                        <a:t>Juvenile Detention Center</a:t>
                      </a:r>
                      <a:endParaRPr lang="en-US" sz="1200" dirty="0" smtClean="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JDC15</a:t>
                      </a:r>
                    </a:p>
                  </a:txBody>
                  <a:tcPr anchor="ctr"/>
                </a:tc>
                <a:tc>
                  <a:txBody>
                    <a:bodyPr/>
                    <a:lstStyle/>
                    <a:p>
                      <a:r>
                        <a:rPr lang="en-US" sz="1200" dirty="0" smtClean="0">
                          <a:solidFill>
                            <a:schemeClr val="accent1"/>
                          </a:solidFill>
                        </a:rPr>
                        <a:t>UHS/McDowell Juvenile</a:t>
                      </a:r>
                      <a:r>
                        <a:rPr lang="en-US" sz="1200" baseline="0" dirty="0" smtClean="0">
                          <a:solidFill>
                            <a:schemeClr val="accent1"/>
                          </a:solidFill>
                        </a:rPr>
                        <a:t> Detention Center</a:t>
                      </a:r>
                      <a:endParaRPr lang="en-US" sz="1200" dirty="0">
                        <a:solidFill>
                          <a:schemeClr val="accent1"/>
                        </a:solidFill>
                      </a:endParaRPr>
                    </a:p>
                  </a:txBody>
                  <a:tcPr anchor="ctr"/>
                </a:tc>
              </a:tr>
              <a:tr h="4545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rPr>
                        <a:t>Middle Tennessee </a:t>
                      </a:r>
                      <a:r>
                        <a:rPr lang="en-US" sz="1200" baseline="0" dirty="0" smtClean="0">
                          <a:solidFill>
                            <a:schemeClr val="accent1"/>
                          </a:solidFill>
                        </a:rPr>
                        <a:t>Juvenile Detention Center</a:t>
                      </a:r>
                      <a:endParaRPr lang="en-US" sz="1200" dirty="0" smtClean="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JDC16</a:t>
                      </a:r>
                    </a:p>
                  </a:txBody>
                  <a:tcPr anchor="ctr"/>
                </a:tc>
                <a:tc>
                  <a:txBody>
                    <a:bodyPr/>
                    <a:lstStyle/>
                    <a:p>
                      <a:r>
                        <a:rPr lang="en-US" sz="1200" dirty="0" smtClean="0">
                          <a:solidFill>
                            <a:schemeClr val="accent1"/>
                          </a:solidFill>
                        </a:rPr>
                        <a:t>Upper East</a:t>
                      </a:r>
                      <a:r>
                        <a:rPr lang="en-US" sz="1200" baseline="0" dirty="0" smtClean="0">
                          <a:solidFill>
                            <a:schemeClr val="accent1"/>
                          </a:solidFill>
                        </a:rPr>
                        <a:t> Tennessee Regional Juvenile Detention</a:t>
                      </a:r>
                      <a:endParaRPr lang="en-US" sz="1200" dirty="0">
                        <a:solidFill>
                          <a:schemeClr val="accent1"/>
                        </a:solidFill>
                      </a:endParaRPr>
                    </a:p>
                  </a:txBody>
                  <a:tcPr anchor="ctr"/>
                </a:tc>
              </a:tr>
              <a:tr h="4545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JDC08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rPr>
                        <a:t>Putnam County </a:t>
                      </a:r>
                      <a:r>
                        <a:rPr lang="en-US" sz="1200" baseline="0" dirty="0" smtClean="0">
                          <a:solidFill>
                            <a:schemeClr val="accent1"/>
                          </a:solidFill>
                        </a:rPr>
                        <a:t>Juvenile Detention Center</a:t>
                      </a:r>
                      <a:endParaRPr lang="en-US" sz="1200" dirty="0" smtClean="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JDC17</a:t>
                      </a:r>
                    </a:p>
                  </a:txBody>
                  <a:tcPr anchor="ctr"/>
                </a:tc>
                <a:tc>
                  <a:txBody>
                    <a:bodyPr/>
                    <a:lstStyle/>
                    <a:p>
                      <a:r>
                        <a:rPr lang="en-US" sz="1200" dirty="0" smtClean="0">
                          <a:solidFill>
                            <a:schemeClr val="accent1"/>
                          </a:solidFill>
                        </a:rPr>
                        <a:t>Williamson County Juvenile</a:t>
                      </a:r>
                      <a:endParaRPr lang="en-US" sz="1200" dirty="0">
                        <a:solidFill>
                          <a:schemeClr val="accent1"/>
                        </a:solidFill>
                      </a:endParaRPr>
                    </a:p>
                  </a:txBody>
                  <a:tcPr anchor="ctr"/>
                </a:tc>
              </a:tr>
              <a:tr h="4623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solidFill>
                        </a:rPr>
                        <a:t>JDC09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rPr>
                        <a:t>Rhea County </a:t>
                      </a:r>
                      <a:r>
                        <a:rPr lang="en-US" sz="1200" baseline="0" dirty="0" smtClean="0">
                          <a:solidFill>
                            <a:schemeClr val="accent1"/>
                          </a:solidFill>
                        </a:rPr>
                        <a:t>Juvenile Detention Center</a:t>
                      </a:r>
                      <a:endParaRPr lang="en-US" sz="1200" dirty="0" smtClean="0">
                        <a:solidFill>
                          <a:schemeClr val="accent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accent1"/>
                        </a:solidFill>
                      </a:endParaRPr>
                    </a:p>
                  </a:txBody>
                  <a:tcPr anchor="ctr"/>
                </a:tc>
                <a:tc>
                  <a:txBody>
                    <a:bodyPr/>
                    <a:lstStyle/>
                    <a:p>
                      <a:endParaRPr lang="en-US" sz="1200" dirty="0">
                        <a:solidFill>
                          <a:schemeClr val="accent1"/>
                        </a:solidFill>
                      </a:endParaRPr>
                    </a:p>
                  </a:txBody>
                  <a:tcPr anchor="ctr"/>
                </a:tc>
              </a:tr>
            </a:tbl>
          </a:graphicData>
        </a:graphic>
      </p:graphicFrame>
    </p:spTree>
    <p:extLst>
      <p:ext uri="{BB962C8B-B14F-4D97-AF65-F5344CB8AC3E}">
        <p14:creationId xmlns:p14="http://schemas.microsoft.com/office/powerpoint/2010/main" val="19411389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F42491C5-BFC1-D046-81AD-E80891CA9426}"/>
              </a:ext>
            </a:extLst>
          </p:cNvPr>
          <p:cNvSpPr>
            <a:spLocks noGrp="1"/>
          </p:cNvSpPr>
          <p:nvPr>
            <p:ph idx="1"/>
          </p:nvPr>
        </p:nvSpPr>
        <p:spPr/>
        <p:txBody>
          <a:bodyPr>
            <a:normAutofit fontScale="92500" lnSpcReduction="10000"/>
          </a:bodyPr>
          <a:lstStyle/>
          <a:p>
            <a:pPr marL="0" indent="0">
              <a:buNone/>
            </a:pPr>
            <a:r>
              <a:rPr lang="en-US" dirty="0"/>
              <a:t>Conner is a general education student in Jefferson County Schools. </a:t>
            </a:r>
            <a:r>
              <a:rPr lang="en-US" dirty="0" smtClean="0"/>
              <a:t>He </a:t>
            </a:r>
            <a:r>
              <a:rPr lang="en-US" dirty="0"/>
              <a:t>commits a </a:t>
            </a:r>
            <a:r>
              <a:rPr lang="en-US" dirty="0" smtClean="0"/>
              <a:t>crime and </a:t>
            </a:r>
            <a:r>
              <a:rPr lang="en-US" dirty="0"/>
              <a:t>is detained at Sevier County JDC. </a:t>
            </a:r>
            <a:r>
              <a:rPr lang="en-US" dirty="0" smtClean="0"/>
              <a:t>How </a:t>
            </a:r>
            <a:r>
              <a:rPr lang="en-US" dirty="0"/>
              <a:t>should Jefferson County Schools proceed with Conner’s enrollment and coding?</a:t>
            </a:r>
          </a:p>
          <a:p>
            <a:endParaRPr lang="en-US" dirty="0"/>
          </a:p>
          <a:p>
            <a:pPr marL="457200" indent="-457200">
              <a:buFont typeface="+mj-lt"/>
              <a:buAutoNum type="alphaUcPeriod"/>
            </a:pPr>
            <a:r>
              <a:rPr lang="en-US" dirty="0" smtClean="0"/>
              <a:t>Withdraw </a:t>
            </a:r>
            <a:r>
              <a:rPr lang="en-US" dirty="0"/>
              <a:t>Conner to Sevier County </a:t>
            </a:r>
            <a:r>
              <a:rPr lang="en-US" dirty="0" smtClean="0"/>
              <a:t>Schools, </a:t>
            </a:r>
            <a:r>
              <a:rPr lang="en-US" dirty="0"/>
              <a:t>as they are now the ones providing educational </a:t>
            </a:r>
            <a:r>
              <a:rPr lang="en-US" dirty="0" smtClean="0"/>
              <a:t>services.</a:t>
            </a:r>
            <a:endParaRPr lang="en-US" dirty="0"/>
          </a:p>
          <a:p>
            <a:pPr marL="457200" indent="-457200">
              <a:buFont typeface="+mj-lt"/>
              <a:buAutoNum type="alphaUcPeriod"/>
            </a:pPr>
            <a:r>
              <a:rPr lang="en-US" dirty="0"/>
              <a:t>Keep Conner </a:t>
            </a:r>
            <a:r>
              <a:rPr lang="en-US" dirty="0" smtClean="0"/>
              <a:t>enrolled in Jefferson County Schools, and enter the </a:t>
            </a:r>
            <a:r>
              <a:rPr lang="en-US" i="1" dirty="0" smtClean="0"/>
              <a:t>JDC13-Sevier County Juvenile Detention Center</a:t>
            </a:r>
            <a:r>
              <a:rPr lang="en-US" dirty="0" smtClean="0"/>
              <a:t> student classification in SIS/EIS.</a:t>
            </a:r>
            <a:endParaRPr lang="en-US" dirty="0"/>
          </a:p>
          <a:p>
            <a:pPr marL="457200" indent="-457200">
              <a:buFont typeface="+mj-lt"/>
              <a:buAutoNum type="alphaUcPeriod"/>
            </a:pPr>
            <a:r>
              <a:rPr lang="en-US" dirty="0" smtClean="0"/>
              <a:t>Enter </a:t>
            </a:r>
            <a:r>
              <a:rPr lang="en-US" i="1" dirty="0" smtClean="0"/>
              <a:t>Withdrawal </a:t>
            </a:r>
            <a:r>
              <a:rPr lang="en-US" i="1" dirty="0"/>
              <a:t>C</a:t>
            </a:r>
            <a:r>
              <a:rPr lang="en-US" i="1" dirty="0" smtClean="0"/>
              <a:t>ode 02 </a:t>
            </a:r>
            <a:r>
              <a:rPr lang="en-US" dirty="0" smtClean="0"/>
              <a:t>in SIS/EIS: Placed </a:t>
            </a:r>
            <a:r>
              <a:rPr lang="en-US" dirty="0"/>
              <a:t>in the custody of the Department of Children’s Services to be educated in a youth development center or DCS-affiliated </a:t>
            </a:r>
            <a:r>
              <a:rPr lang="en-US" dirty="0" smtClean="0"/>
              <a:t>school.</a:t>
            </a:r>
            <a:endParaRPr lang="en-US" dirty="0"/>
          </a:p>
        </p:txBody>
      </p:sp>
      <p:sp>
        <p:nvSpPr>
          <p:cNvPr id="3" name="Title 2">
            <a:extLst>
              <a:ext uri="{FF2B5EF4-FFF2-40B4-BE49-F238E27FC236}">
                <a16:creationId xmlns="" xmlns:a16="http://schemas.microsoft.com/office/drawing/2014/main" id="{B3319556-E1FC-1F4E-A38D-07A716117E90}"/>
              </a:ext>
            </a:extLst>
          </p:cNvPr>
          <p:cNvSpPr>
            <a:spLocks noGrp="1"/>
          </p:cNvSpPr>
          <p:nvPr>
            <p:ph type="title"/>
          </p:nvPr>
        </p:nvSpPr>
        <p:spPr/>
        <p:txBody>
          <a:bodyPr/>
          <a:lstStyle/>
          <a:p>
            <a:r>
              <a:rPr lang="en-US" dirty="0"/>
              <a:t>JDC Example Scenario #1</a:t>
            </a:r>
          </a:p>
        </p:txBody>
      </p:sp>
      <p:sp>
        <p:nvSpPr>
          <p:cNvPr id="4" name="Slide Number Placeholder 3">
            <a:extLst>
              <a:ext uri="{FF2B5EF4-FFF2-40B4-BE49-F238E27FC236}">
                <a16:creationId xmlns="" xmlns:a16="http://schemas.microsoft.com/office/drawing/2014/main" id="{CF6968F3-3D06-BA4A-BCFB-EBCCBEE0E67F}"/>
              </a:ext>
            </a:extLst>
          </p:cNvPr>
          <p:cNvSpPr>
            <a:spLocks noGrp="1"/>
          </p:cNvSpPr>
          <p:nvPr>
            <p:ph type="sldNum" sz="quarter" idx="12"/>
          </p:nvPr>
        </p:nvSpPr>
        <p:spPr/>
        <p:txBody>
          <a:bodyPr/>
          <a:lstStyle/>
          <a:p>
            <a:fld id="{86D2451E-3285-438B-B188-C22B2A012BF6}" type="slidenum">
              <a:rPr lang="en-US" smtClean="0"/>
              <a:pPr/>
              <a:t>26</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28380792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27</a:t>
            </a:fld>
            <a:endParaRPr lang="en-US" dirty="0"/>
          </a:p>
        </p:txBody>
      </p:sp>
    </p:spTree>
    <p:extLst>
      <p:ext uri="{BB962C8B-B14F-4D97-AF65-F5344CB8AC3E}">
        <p14:creationId xmlns:p14="http://schemas.microsoft.com/office/powerpoint/2010/main" val="22575657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615E60D5-7DC7-A244-9E26-3C5C3191E751}"/>
              </a:ext>
            </a:extLst>
          </p:cNvPr>
          <p:cNvSpPr>
            <a:spLocks noGrp="1"/>
          </p:cNvSpPr>
          <p:nvPr>
            <p:ph idx="1"/>
          </p:nvPr>
        </p:nvSpPr>
        <p:spPr/>
        <p:txBody>
          <a:bodyPr>
            <a:normAutofit lnSpcReduction="10000"/>
          </a:bodyPr>
          <a:lstStyle/>
          <a:p>
            <a:pPr marL="0" indent="0">
              <a:buNone/>
            </a:pPr>
            <a:r>
              <a:rPr lang="en-US" dirty="0" smtClean="0">
                <a:solidFill>
                  <a:srgbClr val="FF0000"/>
                </a:solidFill>
              </a:rPr>
              <a:t>B: </a:t>
            </a:r>
            <a:r>
              <a:rPr lang="en-US" dirty="0" smtClean="0"/>
              <a:t>Keep </a:t>
            </a:r>
            <a:r>
              <a:rPr lang="en-US" dirty="0"/>
              <a:t>Conner enrolled and enter the </a:t>
            </a:r>
            <a:r>
              <a:rPr lang="en-US" i="1" dirty="0"/>
              <a:t>JDC13-Sevier </a:t>
            </a:r>
            <a:r>
              <a:rPr lang="en-US" i="1" dirty="0" smtClean="0"/>
              <a:t>County </a:t>
            </a:r>
            <a:r>
              <a:rPr lang="en-US" i="1" dirty="0"/>
              <a:t>Juvenile Detention Center</a:t>
            </a:r>
            <a:r>
              <a:rPr lang="en-US" dirty="0"/>
              <a:t> student </a:t>
            </a:r>
            <a:r>
              <a:rPr lang="en-US" dirty="0" smtClean="0"/>
              <a:t>classification </a:t>
            </a:r>
            <a:r>
              <a:rPr lang="en-US" dirty="0"/>
              <a:t>in </a:t>
            </a:r>
            <a:r>
              <a:rPr lang="en-US" dirty="0" smtClean="0"/>
              <a:t>SIS/EIS</a:t>
            </a:r>
          </a:p>
          <a:p>
            <a:pPr marL="0" indent="0">
              <a:buNone/>
            </a:pPr>
            <a:endParaRPr lang="en-US" dirty="0"/>
          </a:p>
          <a:p>
            <a:pPr marL="0" indent="0">
              <a:buNone/>
            </a:pPr>
            <a:r>
              <a:rPr lang="en-US" b="1" dirty="0" smtClean="0"/>
              <a:t>Explanation:</a:t>
            </a:r>
            <a:endParaRPr lang="en-US" b="1" dirty="0"/>
          </a:p>
          <a:p>
            <a:pPr marL="0" indent="0">
              <a:buNone/>
            </a:pPr>
            <a:r>
              <a:rPr lang="en-US" dirty="0" smtClean="0"/>
              <a:t>Since </a:t>
            </a:r>
            <a:r>
              <a:rPr lang="en-US" dirty="0"/>
              <a:t>Conner is a general education </a:t>
            </a:r>
            <a:r>
              <a:rPr lang="en-US" dirty="0" smtClean="0"/>
              <a:t>student, </a:t>
            </a:r>
            <a:r>
              <a:rPr lang="en-US" dirty="0"/>
              <a:t>he should remain enrolled in Jefferson County Schools and be coded as JDC13</a:t>
            </a:r>
            <a:r>
              <a:rPr lang="en-US" dirty="0" smtClean="0"/>
              <a:t>. </a:t>
            </a:r>
            <a:r>
              <a:rPr lang="en-US" dirty="0"/>
              <a:t>Sevier County must provide educational services for during his time at Sevier County JDC. </a:t>
            </a:r>
            <a:r>
              <a:rPr lang="en-US" dirty="0" smtClean="0"/>
              <a:t>The JDC13 student classification will be used to transfer funds from Jefferson County to Sevier County at the end of the school year for instructional days during the incarceration.</a:t>
            </a:r>
            <a:endParaRPr lang="en-US" dirty="0"/>
          </a:p>
        </p:txBody>
      </p:sp>
      <p:sp>
        <p:nvSpPr>
          <p:cNvPr id="3" name="Title 2">
            <a:extLst>
              <a:ext uri="{FF2B5EF4-FFF2-40B4-BE49-F238E27FC236}">
                <a16:creationId xmlns="" xmlns:a16="http://schemas.microsoft.com/office/drawing/2014/main" id="{FA6E239F-5A4C-8B49-A62E-EFCEC95052D5}"/>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262C0B3A-A0C4-F847-B207-FF60CC3F91C6}"/>
              </a:ext>
            </a:extLst>
          </p:cNvPr>
          <p:cNvSpPr>
            <a:spLocks noGrp="1"/>
          </p:cNvSpPr>
          <p:nvPr>
            <p:ph type="sldNum" sz="quarter" idx="12"/>
          </p:nvPr>
        </p:nvSpPr>
        <p:spPr/>
        <p:txBody>
          <a:bodyPr/>
          <a:lstStyle/>
          <a:p>
            <a:fld id="{86D2451E-3285-438B-B188-C22B2A012BF6}" type="slidenum">
              <a:rPr lang="en-US" smtClean="0"/>
              <a:pPr/>
              <a:t>28</a:t>
            </a:fld>
            <a:endParaRPr lang="en-US" dirty="0"/>
          </a:p>
        </p:txBody>
      </p:sp>
    </p:spTree>
    <p:extLst>
      <p:ext uri="{BB962C8B-B14F-4D97-AF65-F5344CB8AC3E}">
        <p14:creationId xmlns:p14="http://schemas.microsoft.com/office/powerpoint/2010/main" val="39812125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393916A3-0F93-2B47-933D-4EC62821BE4F}"/>
              </a:ext>
            </a:extLst>
          </p:cNvPr>
          <p:cNvSpPr>
            <a:spLocks noGrp="1"/>
          </p:cNvSpPr>
          <p:nvPr>
            <p:ph idx="1"/>
          </p:nvPr>
        </p:nvSpPr>
        <p:spPr/>
        <p:txBody>
          <a:bodyPr>
            <a:normAutofit lnSpcReduction="10000"/>
          </a:bodyPr>
          <a:lstStyle/>
          <a:p>
            <a:pPr marL="0" indent="0">
              <a:buNone/>
            </a:pPr>
            <a:r>
              <a:rPr lang="en-US" dirty="0"/>
              <a:t>Marcus is a student at Alcoa City Schools who receives special education services for a specific learning disability.    He is detained at Blount County JDC for a crime he committed. </a:t>
            </a:r>
            <a:r>
              <a:rPr lang="en-US" dirty="0" smtClean="0"/>
              <a:t>How </a:t>
            </a:r>
            <a:r>
              <a:rPr lang="en-US" dirty="0"/>
              <a:t>should Alcoa City Schools </a:t>
            </a:r>
            <a:r>
              <a:rPr lang="en-US" dirty="0" smtClean="0"/>
              <a:t>handle Marcus’s </a:t>
            </a:r>
            <a:r>
              <a:rPr lang="en-US" dirty="0"/>
              <a:t>enrollment and coding?</a:t>
            </a:r>
          </a:p>
          <a:p>
            <a:pPr marL="457200" indent="-457200">
              <a:buFont typeface="+mj-lt"/>
              <a:buAutoNum type="alphaUcPeriod"/>
            </a:pPr>
            <a:endParaRPr lang="en-US" dirty="0"/>
          </a:p>
          <a:p>
            <a:pPr marL="457200" indent="-457200">
              <a:buFont typeface="+mj-lt"/>
              <a:buAutoNum type="alphaUcPeriod"/>
            </a:pPr>
            <a:r>
              <a:rPr lang="en-US" dirty="0"/>
              <a:t>Code Marcus as </a:t>
            </a:r>
            <a:r>
              <a:rPr lang="en-US" dirty="0" smtClean="0"/>
              <a:t>JDC02.</a:t>
            </a:r>
            <a:endParaRPr lang="en-US" dirty="0"/>
          </a:p>
          <a:p>
            <a:pPr marL="457200" indent="-457200">
              <a:buFont typeface="+mj-lt"/>
              <a:buAutoNum type="alphaUcPeriod"/>
            </a:pPr>
            <a:r>
              <a:rPr lang="en-US" dirty="0"/>
              <a:t>Code Marcus as </a:t>
            </a:r>
            <a:r>
              <a:rPr lang="en-US" dirty="0" smtClean="0"/>
              <a:t>“K” code.</a:t>
            </a:r>
            <a:endParaRPr lang="en-US" dirty="0"/>
          </a:p>
          <a:p>
            <a:pPr marL="457200" indent="-457200">
              <a:buFont typeface="+mj-lt"/>
              <a:buAutoNum type="alphaUcPeriod"/>
            </a:pPr>
            <a:r>
              <a:rPr lang="en-US" dirty="0" smtClean="0"/>
              <a:t>Alcoa City Schools withdraws Marcus. Blount County Schools enrolls Marcus and enters the </a:t>
            </a:r>
            <a:r>
              <a:rPr lang="en-US" i="1" dirty="0" smtClean="0"/>
              <a:t>JDC02-Blount County Juvenile Detention Center</a:t>
            </a:r>
            <a:r>
              <a:rPr lang="en-US" dirty="0" smtClean="0"/>
              <a:t> student classification in SIS/EIS.</a:t>
            </a:r>
            <a:endParaRPr lang="en-US" dirty="0"/>
          </a:p>
        </p:txBody>
      </p:sp>
      <p:sp>
        <p:nvSpPr>
          <p:cNvPr id="3" name="Title 2">
            <a:extLst>
              <a:ext uri="{FF2B5EF4-FFF2-40B4-BE49-F238E27FC236}">
                <a16:creationId xmlns="" xmlns:a16="http://schemas.microsoft.com/office/drawing/2014/main" id="{7D54CFA1-7A49-354B-AFFE-A4416DB62B5A}"/>
              </a:ext>
            </a:extLst>
          </p:cNvPr>
          <p:cNvSpPr>
            <a:spLocks noGrp="1"/>
          </p:cNvSpPr>
          <p:nvPr>
            <p:ph type="title"/>
          </p:nvPr>
        </p:nvSpPr>
        <p:spPr/>
        <p:txBody>
          <a:bodyPr/>
          <a:lstStyle/>
          <a:p>
            <a:r>
              <a:rPr lang="en-US" dirty="0"/>
              <a:t>JDC Example Scenario #2</a:t>
            </a:r>
          </a:p>
        </p:txBody>
      </p:sp>
      <p:sp>
        <p:nvSpPr>
          <p:cNvPr id="4" name="Slide Number Placeholder 3">
            <a:extLst>
              <a:ext uri="{FF2B5EF4-FFF2-40B4-BE49-F238E27FC236}">
                <a16:creationId xmlns="" xmlns:a16="http://schemas.microsoft.com/office/drawing/2014/main" id="{AD7C5569-8E7F-0849-ADEF-60AD4A870848}"/>
              </a:ext>
            </a:extLst>
          </p:cNvPr>
          <p:cNvSpPr>
            <a:spLocks noGrp="1"/>
          </p:cNvSpPr>
          <p:nvPr>
            <p:ph type="sldNum" sz="quarter" idx="12"/>
          </p:nvPr>
        </p:nvSpPr>
        <p:spPr/>
        <p:txBody>
          <a:bodyPr/>
          <a:lstStyle/>
          <a:p>
            <a:fld id="{86D2451E-3285-438B-B188-C22B2A012BF6}" type="slidenum">
              <a:rPr lang="en-US" smtClean="0"/>
              <a:pPr/>
              <a:t>29</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2281183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smtClean="0"/>
              <a:t>By the end of this session, participants will be able to:</a:t>
            </a:r>
          </a:p>
          <a:p>
            <a:pPr>
              <a:buFont typeface="Arial" panose="020B0604020202020204" pitchFamily="34" charset="0"/>
              <a:buChar char="•"/>
            </a:pPr>
            <a:r>
              <a:rPr lang="en-US" dirty="0" smtClean="0"/>
              <a:t>Describe the different placement options for students who are neglected or delinquent.</a:t>
            </a:r>
          </a:p>
          <a:p>
            <a:pPr>
              <a:buFont typeface="Arial" panose="020B0604020202020204" pitchFamily="34" charset="0"/>
              <a:buChar char="•"/>
            </a:pPr>
            <a:r>
              <a:rPr lang="en-US" dirty="0" smtClean="0"/>
              <a:t>Explain the requirements for serving and funding students in the various non-traditional settings.</a:t>
            </a:r>
          </a:p>
          <a:p>
            <a:pPr>
              <a:buFont typeface="Arial" panose="020B0604020202020204" pitchFamily="34" charset="0"/>
              <a:buChar char="•"/>
            </a:pPr>
            <a:r>
              <a:rPr lang="en-US" dirty="0" smtClean="0"/>
              <a:t>Understand the coding requirements for students in various non-traditional settings.</a:t>
            </a:r>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a:t>
            </a:fld>
            <a:endParaRPr lang="en-US" dirty="0"/>
          </a:p>
        </p:txBody>
      </p:sp>
    </p:spTree>
    <p:extLst>
      <p:ext uri="{BB962C8B-B14F-4D97-AF65-F5344CB8AC3E}">
        <p14:creationId xmlns:p14="http://schemas.microsoft.com/office/powerpoint/2010/main" val="12415210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30</a:t>
            </a:fld>
            <a:endParaRPr lang="en-US" dirty="0"/>
          </a:p>
        </p:txBody>
      </p:sp>
    </p:spTree>
    <p:extLst>
      <p:ext uri="{BB962C8B-B14F-4D97-AF65-F5344CB8AC3E}">
        <p14:creationId xmlns:p14="http://schemas.microsoft.com/office/powerpoint/2010/main" val="26896997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C3828CFE-7C5B-CD4A-937F-D1079AD716E8}"/>
              </a:ext>
            </a:extLst>
          </p:cNvPr>
          <p:cNvSpPr>
            <a:spLocks noGrp="1"/>
          </p:cNvSpPr>
          <p:nvPr>
            <p:ph idx="1"/>
          </p:nvPr>
        </p:nvSpPr>
        <p:spPr/>
        <p:txBody>
          <a:bodyPr/>
          <a:lstStyle/>
          <a:p>
            <a:pPr marL="0" indent="0">
              <a:buNone/>
            </a:pPr>
            <a:r>
              <a:rPr lang="en-US" dirty="0" smtClean="0">
                <a:solidFill>
                  <a:srgbClr val="FF0000"/>
                </a:solidFill>
              </a:rPr>
              <a:t>C: </a:t>
            </a:r>
            <a:r>
              <a:rPr lang="en-US" dirty="0" smtClean="0"/>
              <a:t>Alcoa </a:t>
            </a:r>
            <a:r>
              <a:rPr lang="en-US" dirty="0"/>
              <a:t>City Schools withdraws Marcus. </a:t>
            </a:r>
            <a:r>
              <a:rPr lang="en-US" dirty="0" smtClean="0"/>
              <a:t>Blount County Schools </a:t>
            </a:r>
            <a:r>
              <a:rPr lang="en-US" dirty="0"/>
              <a:t>enrolls Marcus and enters the </a:t>
            </a:r>
            <a:r>
              <a:rPr lang="en-US" i="1" dirty="0" smtClean="0"/>
              <a:t>JDC02-Blount County </a:t>
            </a:r>
            <a:r>
              <a:rPr lang="en-US" i="1" dirty="0"/>
              <a:t>Juvenile Detention Center</a:t>
            </a:r>
            <a:r>
              <a:rPr lang="en-US" dirty="0"/>
              <a:t> student </a:t>
            </a:r>
            <a:r>
              <a:rPr lang="en-US" dirty="0" smtClean="0"/>
              <a:t>classification </a:t>
            </a:r>
            <a:r>
              <a:rPr lang="en-US" dirty="0"/>
              <a:t>in </a:t>
            </a:r>
            <a:r>
              <a:rPr lang="en-US" dirty="0" smtClean="0"/>
              <a:t>SIS/EIS.</a:t>
            </a:r>
          </a:p>
          <a:p>
            <a:pPr marL="0" indent="0">
              <a:buNone/>
            </a:pPr>
            <a:endParaRPr lang="en-US" dirty="0"/>
          </a:p>
          <a:p>
            <a:pPr marL="0" indent="0">
              <a:buNone/>
            </a:pPr>
            <a:r>
              <a:rPr lang="en-US" b="1" dirty="0" smtClean="0"/>
              <a:t>Explanation:</a:t>
            </a:r>
          </a:p>
          <a:p>
            <a:pPr marL="0" indent="0">
              <a:buNone/>
            </a:pPr>
            <a:r>
              <a:rPr lang="en-US" dirty="0" smtClean="0"/>
              <a:t>Because </a:t>
            </a:r>
            <a:r>
              <a:rPr lang="en-US" dirty="0"/>
              <a:t>Marcus is receiving special education </a:t>
            </a:r>
            <a:r>
              <a:rPr lang="en-US" dirty="0" smtClean="0"/>
              <a:t>services, </a:t>
            </a:r>
            <a:r>
              <a:rPr lang="en-US" dirty="0"/>
              <a:t>he must be withdrawn from the sending school district and </a:t>
            </a:r>
            <a:r>
              <a:rPr lang="en-US" dirty="0" smtClean="0"/>
              <a:t>be enrolled </a:t>
            </a:r>
            <a:r>
              <a:rPr lang="en-US" dirty="0"/>
              <a:t>in the district in which the JDC is </a:t>
            </a:r>
            <a:r>
              <a:rPr lang="en-US" dirty="0" smtClean="0"/>
              <a:t>located.</a:t>
            </a:r>
            <a:endParaRPr lang="en-US" dirty="0"/>
          </a:p>
        </p:txBody>
      </p:sp>
      <p:sp>
        <p:nvSpPr>
          <p:cNvPr id="3" name="Title 2">
            <a:extLst>
              <a:ext uri="{FF2B5EF4-FFF2-40B4-BE49-F238E27FC236}">
                <a16:creationId xmlns="" xmlns:a16="http://schemas.microsoft.com/office/drawing/2014/main" id="{19B5D399-0F4B-D449-9C13-334D9A0B05CF}"/>
              </a:ext>
            </a:extLst>
          </p:cNvPr>
          <p:cNvSpPr>
            <a:spLocks noGrp="1"/>
          </p:cNvSpPr>
          <p:nvPr>
            <p:ph type="title"/>
          </p:nvPr>
        </p:nvSpPr>
        <p:spPr/>
        <p:txBody>
          <a:bodyPr/>
          <a:lstStyle/>
          <a:p>
            <a:r>
              <a:rPr lang="en-US" dirty="0"/>
              <a:t>Answer	</a:t>
            </a:r>
          </a:p>
        </p:txBody>
      </p:sp>
      <p:sp>
        <p:nvSpPr>
          <p:cNvPr id="4" name="Slide Number Placeholder 3">
            <a:extLst>
              <a:ext uri="{FF2B5EF4-FFF2-40B4-BE49-F238E27FC236}">
                <a16:creationId xmlns="" xmlns:a16="http://schemas.microsoft.com/office/drawing/2014/main" id="{1F64C0B0-8317-5D4B-BEBD-A17FEEF9670C}"/>
              </a:ext>
            </a:extLst>
          </p:cNvPr>
          <p:cNvSpPr>
            <a:spLocks noGrp="1"/>
          </p:cNvSpPr>
          <p:nvPr>
            <p:ph type="sldNum" sz="quarter" idx="12"/>
          </p:nvPr>
        </p:nvSpPr>
        <p:spPr/>
        <p:txBody>
          <a:bodyPr/>
          <a:lstStyle/>
          <a:p>
            <a:fld id="{86D2451E-3285-438B-B188-C22B2A012BF6}" type="slidenum">
              <a:rPr lang="en-US" smtClean="0"/>
              <a:pPr/>
              <a:t>31</a:t>
            </a:fld>
            <a:endParaRPr lang="en-US" dirty="0"/>
          </a:p>
        </p:txBody>
      </p:sp>
    </p:spTree>
    <p:extLst>
      <p:ext uri="{BB962C8B-B14F-4D97-AF65-F5344CB8AC3E}">
        <p14:creationId xmlns:p14="http://schemas.microsoft.com/office/powerpoint/2010/main" val="42436589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22367E7E-E5C3-AF49-BC56-2326B9721212}"/>
              </a:ext>
            </a:extLst>
          </p:cNvPr>
          <p:cNvSpPr>
            <a:spLocks noGrp="1"/>
          </p:cNvSpPr>
          <p:nvPr>
            <p:ph idx="1"/>
          </p:nvPr>
        </p:nvSpPr>
        <p:spPr/>
        <p:txBody>
          <a:bodyPr>
            <a:normAutofit fontScale="85000" lnSpcReduction="10000"/>
          </a:bodyPr>
          <a:lstStyle/>
          <a:p>
            <a:pPr marL="0" indent="0">
              <a:buNone/>
            </a:pPr>
            <a:r>
              <a:rPr lang="en-US" dirty="0"/>
              <a:t>Allen is attending Williamson County Schools as a general education student. </a:t>
            </a:r>
            <a:r>
              <a:rPr lang="en-US" dirty="0" smtClean="0"/>
              <a:t>He </a:t>
            </a:r>
            <a:r>
              <a:rPr lang="en-US" dirty="0"/>
              <a:t>commits a crime and is placed at Bedford County JDC.  During his </a:t>
            </a:r>
            <a:r>
              <a:rPr lang="en-US" dirty="0" smtClean="0"/>
              <a:t>stay, </a:t>
            </a:r>
            <a:r>
              <a:rPr lang="en-US" dirty="0"/>
              <a:t>he attends court and is placed in the custody of DCS.  DCS has found a placement for Allen at a residential treatment facility with an in-house </a:t>
            </a:r>
            <a:r>
              <a:rPr lang="en-US" dirty="0" smtClean="0"/>
              <a:t>DCS-approved </a:t>
            </a:r>
            <a:r>
              <a:rPr lang="en-US" dirty="0"/>
              <a:t>school, but the opening is </a:t>
            </a:r>
            <a:r>
              <a:rPr lang="en-US" dirty="0" smtClean="0"/>
              <a:t>not immediately available. Allen </a:t>
            </a:r>
            <a:r>
              <a:rPr lang="en-US" dirty="0"/>
              <a:t>is placed back at Bedford County </a:t>
            </a:r>
            <a:r>
              <a:rPr lang="en-US" dirty="0" smtClean="0"/>
              <a:t>JDC awaiting placement. How </a:t>
            </a:r>
            <a:r>
              <a:rPr lang="en-US" dirty="0"/>
              <a:t>should Williamson County Schools proceed with Allen’s placement and coding?</a:t>
            </a:r>
          </a:p>
          <a:p>
            <a:endParaRPr lang="en-US" dirty="0"/>
          </a:p>
          <a:p>
            <a:pPr marL="457200" indent="-457200">
              <a:buFont typeface="+mj-lt"/>
              <a:buAutoNum type="alphaUcPeriod"/>
            </a:pPr>
            <a:r>
              <a:rPr lang="en-US" dirty="0" smtClean="0"/>
              <a:t>Withdraw </a:t>
            </a:r>
            <a:r>
              <a:rPr lang="en-US" dirty="0"/>
              <a:t>Allen using </a:t>
            </a:r>
            <a:r>
              <a:rPr lang="en-US" i="1" dirty="0"/>
              <a:t>W</a:t>
            </a:r>
            <a:r>
              <a:rPr lang="en-US" i="1" dirty="0" smtClean="0"/>
              <a:t>ithdrawal </a:t>
            </a:r>
            <a:r>
              <a:rPr lang="en-US" i="1" dirty="0"/>
              <a:t>C</a:t>
            </a:r>
            <a:r>
              <a:rPr lang="en-US" i="1" dirty="0" smtClean="0"/>
              <a:t>ode 02</a:t>
            </a:r>
            <a:r>
              <a:rPr lang="en-US" dirty="0" smtClean="0"/>
              <a:t>: Placed </a:t>
            </a:r>
            <a:r>
              <a:rPr lang="en-US" dirty="0"/>
              <a:t>in the custody of the Department of Children’s Services to be educated in a youth development center or DCS-affiliated </a:t>
            </a:r>
            <a:r>
              <a:rPr lang="en-US" dirty="0" smtClean="0"/>
              <a:t>school.</a:t>
            </a:r>
            <a:endParaRPr lang="en-US" dirty="0"/>
          </a:p>
          <a:p>
            <a:pPr marL="457200" indent="-457200">
              <a:buFont typeface="+mj-lt"/>
              <a:buAutoNum type="alphaUcPeriod"/>
            </a:pPr>
            <a:r>
              <a:rPr lang="en-US" dirty="0" smtClean="0"/>
              <a:t>Code </a:t>
            </a:r>
            <a:r>
              <a:rPr lang="en-US" dirty="0"/>
              <a:t>Allen as </a:t>
            </a:r>
            <a:r>
              <a:rPr lang="en-US" i="1" dirty="0" smtClean="0"/>
              <a:t>FOSO1</a:t>
            </a:r>
            <a:r>
              <a:rPr lang="en-US" dirty="0" smtClean="0"/>
              <a:t>, </a:t>
            </a:r>
            <a:r>
              <a:rPr lang="en-US" dirty="0"/>
              <a:t>since he is now in DCS </a:t>
            </a:r>
            <a:r>
              <a:rPr lang="en-US" dirty="0" smtClean="0"/>
              <a:t>custody.</a:t>
            </a:r>
            <a:endParaRPr lang="en-US" dirty="0"/>
          </a:p>
          <a:p>
            <a:pPr marL="457200" indent="-457200">
              <a:buFont typeface="+mj-lt"/>
              <a:buAutoNum type="alphaUcPeriod"/>
            </a:pPr>
            <a:r>
              <a:rPr lang="en-US" dirty="0"/>
              <a:t>Allen should remain enrolled in Williamson County Schools and </a:t>
            </a:r>
            <a:r>
              <a:rPr lang="en-US" dirty="0" smtClean="0"/>
              <a:t>be coded </a:t>
            </a:r>
            <a:r>
              <a:rPr lang="en-US" dirty="0"/>
              <a:t>as </a:t>
            </a:r>
            <a:r>
              <a:rPr lang="en-US" i="1" dirty="0" smtClean="0"/>
              <a:t>JDC01</a:t>
            </a:r>
            <a:r>
              <a:rPr lang="en-US" dirty="0" smtClean="0"/>
              <a:t>.</a:t>
            </a:r>
            <a:endParaRPr lang="en-US" dirty="0"/>
          </a:p>
        </p:txBody>
      </p:sp>
      <p:sp>
        <p:nvSpPr>
          <p:cNvPr id="3" name="Title 2">
            <a:extLst>
              <a:ext uri="{FF2B5EF4-FFF2-40B4-BE49-F238E27FC236}">
                <a16:creationId xmlns="" xmlns:a16="http://schemas.microsoft.com/office/drawing/2014/main" id="{EAED6E4F-2475-324B-B5FE-BFCFAAB8D3F2}"/>
              </a:ext>
            </a:extLst>
          </p:cNvPr>
          <p:cNvSpPr>
            <a:spLocks noGrp="1"/>
          </p:cNvSpPr>
          <p:nvPr>
            <p:ph type="title"/>
          </p:nvPr>
        </p:nvSpPr>
        <p:spPr/>
        <p:txBody>
          <a:bodyPr/>
          <a:lstStyle/>
          <a:p>
            <a:r>
              <a:rPr lang="en-US" dirty="0"/>
              <a:t>JDC Example Scenario #3</a:t>
            </a:r>
          </a:p>
        </p:txBody>
      </p:sp>
      <p:sp>
        <p:nvSpPr>
          <p:cNvPr id="4" name="Slide Number Placeholder 3">
            <a:extLst>
              <a:ext uri="{FF2B5EF4-FFF2-40B4-BE49-F238E27FC236}">
                <a16:creationId xmlns="" xmlns:a16="http://schemas.microsoft.com/office/drawing/2014/main" id="{AC85FEA4-1CEB-A64B-B6C5-4D077DD8F913}"/>
              </a:ext>
            </a:extLst>
          </p:cNvPr>
          <p:cNvSpPr>
            <a:spLocks noGrp="1"/>
          </p:cNvSpPr>
          <p:nvPr>
            <p:ph type="sldNum" sz="quarter" idx="12"/>
          </p:nvPr>
        </p:nvSpPr>
        <p:spPr/>
        <p:txBody>
          <a:bodyPr/>
          <a:lstStyle/>
          <a:p>
            <a:fld id="{86D2451E-3285-438B-B188-C22B2A012BF6}" type="slidenum">
              <a:rPr lang="en-US" smtClean="0"/>
              <a:pPr/>
              <a:t>32</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22045282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33</a:t>
            </a:fld>
            <a:endParaRPr lang="en-US" dirty="0"/>
          </a:p>
        </p:txBody>
      </p:sp>
    </p:spTree>
    <p:extLst>
      <p:ext uri="{BB962C8B-B14F-4D97-AF65-F5344CB8AC3E}">
        <p14:creationId xmlns:p14="http://schemas.microsoft.com/office/powerpoint/2010/main" val="26600560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7F5630E0-8439-8E45-9F2A-D94001E8823D}"/>
              </a:ext>
            </a:extLst>
          </p:cNvPr>
          <p:cNvSpPr>
            <a:spLocks noGrp="1"/>
          </p:cNvSpPr>
          <p:nvPr>
            <p:ph idx="1"/>
          </p:nvPr>
        </p:nvSpPr>
        <p:spPr/>
        <p:txBody>
          <a:bodyPr/>
          <a:lstStyle/>
          <a:p>
            <a:pPr marL="0" indent="0">
              <a:buNone/>
            </a:pPr>
            <a:r>
              <a:rPr lang="en-US" dirty="0">
                <a:solidFill>
                  <a:srgbClr val="FF0000"/>
                </a:solidFill>
              </a:rPr>
              <a:t>C: </a:t>
            </a:r>
            <a:r>
              <a:rPr lang="en-US" dirty="0"/>
              <a:t>Allen should remain enrolled in Williamson County Schools and coded as </a:t>
            </a:r>
            <a:r>
              <a:rPr lang="en-US" i="1" dirty="0" smtClean="0"/>
              <a:t>JDC01</a:t>
            </a:r>
            <a:r>
              <a:rPr lang="en-US" dirty="0" smtClean="0"/>
              <a:t>.</a:t>
            </a:r>
          </a:p>
          <a:p>
            <a:pPr marL="0" indent="0">
              <a:buNone/>
            </a:pPr>
            <a:endParaRPr lang="en-US" dirty="0" smtClean="0"/>
          </a:p>
          <a:p>
            <a:pPr marL="0" indent="0">
              <a:buNone/>
            </a:pPr>
            <a:r>
              <a:rPr lang="en-US" b="1" dirty="0" smtClean="0"/>
              <a:t>Explanation:</a:t>
            </a:r>
            <a:endParaRPr lang="en-US" b="1" dirty="0"/>
          </a:p>
          <a:p>
            <a:pPr marL="0" indent="0">
              <a:buNone/>
            </a:pPr>
            <a:r>
              <a:rPr lang="en-US" dirty="0" smtClean="0"/>
              <a:t>Allen </a:t>
            </a:r>
            <a:r>
              <a:rPr lang="en-US" dirty="0"/>
              <a:t>is a general education student </a:t>
            </a:r>
            <a:r>
              <a:rPr lang="en-US" dirty="0" smtClean="0"/>
              <a:t>and </a:t>
            </a:r>
            <a:r>
              <a:rPr lang="en-US" dirty="0"/>
              <a:t>therefore should remain enrolled in Williamson County Schools and coded as </a:t>
            </a:r>
            <a:r>
              <a:rPr lang="en-US" i="1" dirty="0"/>
              <a:t>JDC01</a:t>
            </a:r>
            <a:r>
              <a:rPr lang="en-US" dirty="0"/>
              <a:t> to reflect the placement at Bedford County JDC.  Even though Allen was placed into the custody of DCS, the JDC is NOT a DCS educational program</a:t>
            </a:r>
            <a:r>
              <a:rPr lang="en-US" dirty="0" smtClean="0"/>
              <a:t>. </a:t>
            </a:r>
            <a:r>
              <a:rPr lang="en-US" dirty="0"/>
              <a:t>Allen would be withdrawn using </a:t>
            </a:r>
            <a:r>
              <a:rPr lang="en-US" i="1" dirty="0"/>
              <a:t>W</a:t>
            </a:r>
            <a:r>
              <a:rPr lang="en-US" i="1" dirty="0" smtClean="0"/>
              <a:t>ithdrawal </a:t>
            </a:r>
            <a:r>
              <a:rPr lang="en-US" i="1" dirty="0"/>
              <a:t>C</a:t>
            </a:r>
            <a:r>
              <a:rPr lang="en-US" i="1" dirty="0" smtClean="0"/>
              <a:t>ode 02 </a:t>
            </a:r>
            <a:r>
              <a:rPr lang="en-US" dirty="0"/>
              <a:t>when he goes to the DCS residential placement.</a:t>
            </a:r>
          </a:p>
          <a:p>
            <a:endParaRPr lang="en-US" dirty="0"/>
          </a:p>
        </p:txBody>
      </p:sp>
      <p:sp>
        <p:nvSpPr>
          <p:cNvPr id="3" name="Title 2">
            <a:extLst>
              <a:ext uri="{FF2B5EF4-FFF2-40B4-BE49-F238E27FC236}">
                <a16:creationId xmlns="" xmlns:a16="http://schemas.microsoft.com/office/drawing/2014/main" id="{D3CA30CD-7AA8-C740-8F6C-2EA1116F6F0D}"/>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B2FCE311-6D1E-234F-BC56-44BC8D8C68F2}"/>
              </a:ext>
            </a:extLst>
          </p:cNvPr>
          <p:cNvSpPr>
            <a:spLocks noGrp="1"/>
          </p:cNvSpPr>
          <p:nvPr>
            <p:ph type="sldNum" sz="quarter" idx="12"/>
          </p:nvPr>
        </p:nvSpPr>
        <p:spPr/>
        <p:txBody>
          <a:bodyPr/>
          <a:lstStyle/>
          <a:p>
            <a:fld id="{86D2451E-3285-438B-B188-C22B2A012BF6}" type="slidenum">
              <a:rPr lang="en-US" smtClean="0"/>
              <a:pPr/>
              <a:t>34</a:t>
            </a:fld>
            <a:endParaRPr lang="en-US" dirty="0"/>
          </a:p>
        </p:txBody>
      </p:sp>
    </p:spTree>
    <p:extLst>
      <p:ext uri="{BB962C8B-B14F-4D97-AF65-F5344CB8AC3E}">
        <p14:creationId xmlns:p14="http://schemas.microsoft.com/office/powerpoint/2010/main" val="32601608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DCS Educational Placement</a:t>
            </a:r>
          </a:p>
        </p:txBody>
      </p:sp>
    </p:spTree>
    <p:extLst>
      <p:ext uri="{BB962C8B-B14F-4D97-AF65-F5344CB8AC3E}">
        <p14:creationId xmlns:p14="http://schemas.microsoft.com/office/powerpoint/2010/main" val="1817680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97B49C05-F98F-E942-A5EC-8A3818D32C5E}"/>
              </a:ext>
            </a:extLst>
          </p:cNvPr>
          <p:cNvSpPr>
            <a:spLocks noGrp="1"/>
          </p:cNvSpPr>
          <p:nvPr>
            <p:ph idx="1"/>
          </p:nvPr>
        </p:nvSpPr>
        <p:spPr/>
        <p:txBody>
          <a:bodyPr>
            <a:normAutofit lnSpcReduction="10000"/>
          </a:bodyPr>
          <a:lstStyle/>
          <a:p>
            <a:pPr marL="0" indent="0">
              <a:buNone/>
            </a:pPr>
            <a:r>
              <a:rPr lang="en-US" b="1" dirty="0"/>
              <a:t>DCS approves </a:t>
            </a:r>
            <a:r>
              <a:rPr lang="en-US" b="1" dirty="0" smtClean="0"/>
              <a:t>in-house </a:t>
            </a:r>
            <a:r>
              <a:rPr lang="en-US" b="1" dirty="0"/>
              <a:t>educational programs in their level 3 and 4 programs as well as some level 2 programs.  </a:t>
            </a:r>
          </a:p>
          <a:p>
            <a:pPr>
              <a:buFont typeface="Arial" panose="020B0604020202020204" pitchFamily="34" charset="0"/>
              <a:buChar char="•"/>
            </a:pPr>
            <a:r>
              <a:rPr lang="en-US" dirty="0"/>
              <a:t>If a student is attending an in-house school at a DCS educational </a:t>
            </a:r>
            <a:r>
              <a:rPr lang="en-US" dirty="0" smtClean="0"/>
              <a:t>placement, </a:t>
            </a:r>
            <a:r>
              <a:rPr lang="en-US" dirty="0"/>
              <a:t>they should be withdrawn from the school district using </a:t>
            </a:r>
            <a:r>
              <a:rPr lang="en-US" i="1" dirty="0"/>
              <a:t>W</a:t>
            </a:r>
            <a:r>
              <a:rPr lang="en-US" i="1" dirty="0" smtClean="0"/>
              <a:t>ithdrawal </a:t>
            </a:r>
            <a:r>
              <a:rPr lang="en-US" i="1" dirty="0"/>
              <a:t>C</a:t>
            </a:r>
            <a:r>
              <a:rPr lang="en-US" i="1" dirty="0" smtClean="0"/>
              <a:t>ode 02</a:t>
            </a:r>
            <a:r>
              <a:rPr lang="en-US" dirty="0" smtClean="0"/>
              <a:t>: placed </a:t>
            </a:r>
            <a:r>
              <a:rPr lang="en-US" dirty="0"/>
              <a:t>in the custody of the Department of Children’s Services to be educated in a youth development center or DCS-affiliated </a:t>
            </a:r>
            <a:r>
              <a:rPr lang="en-US" dirty="0" smtClean="0"/>
              <a:t>school.</a:t>
            </a:r>
            <a:endParaRPr lang="en-US" dirty="0"/>
          </a:p>
          <a:p>
            <a:pPr>
              <a:buFont typeface="Arial" panose="020B0604020202020204" pitchFamily="34" charset="0"/>
              <a:buChar char="•"/>
            </a:pPr>
            <a:r>
              <a:rPr lang="en-US" dirty="0" smtClean="0"/>
              <a:t>DCS </a:t>
            </a:r>
            <a:r>
              <a:rPr lang="en-US" dirty="0"/>
              <a:t>is considered an LEA. </a:t>
            </a:r>
            <a:r>
              <a:rPr lang="en-US" dirty="0" smtClean="0"/>
              <a:t>When </a:t>
            </a:r>
            <a:r>
              <a:rPr lang="en-US" dirty="0"/>
              <a:t>a student placed by DCS is attending a DCS </a:t>
            </a:r>
            <a:r>
              <a:rPr lang="en-US" dirty="0" smtClean="0"/>
              <a:t>in-house </a:t>
            </a:r>
            <a:r>
              <a:rPr lang="en-US" dirty="0"/>
              <a:t>school, the DCS becomes the LEA for that </a:t>
            </a:r>
            <a:r>
              <a:rPr lang="en-US" dirty="0" smtClean="0"/>
              <a:t>child.</a:t>
            </a:r>
            <a:endParaRPr lang="en-US" dirty="0"/>
          </a:p>
        </p:txBody>
      </p:sp>
      <p:sp>
        <p:nvSpPr>
          <p:cNvPr id="3" name="Title 2">
            <a:extLst>
              <a:ext uri="{FF2B5EF4-FFF2-40B4-BE49-F238E27FC236}">
                <a16:creationId xmlns="" xmlns:a16="http://schemas.microsoft.com/office/drawing/2014/main" id="{44862870-71AF-3046-A63B-AB7CA283ED29}"/>
              </a:ext>
            </a:extLst>
          </p:cNvPr>
          <p:cNvSpPr>
            <a:spLocks noGrp="1"/>
          </p:cNvSpPr>
          <p:nvPr>
            <p:ph type="title"/>
          </p:nvPr>
        </p:nvSpPr>
        <p:spPr/>
        <p:txBody>
          <a:bodyPr/>
          <a:lstStyle/>
          <a:p>
            <a:r>
              <a:rPr lang="en-US" dirty="0"/>
              <a:t>DCS Educational Placement</a:t>
            </a:r>
          </a:p>
        </p:txBody>
      </p:sp>
      <p:sp>
        <p:nvSpPr>
          <p:cNvPr id="4" name="Slide Number Placeholder 3">
            <a:extLst>
              <a:ext uri="{FF2B5EF4-FFF2-40B4-BE49-F238E27FC236}">
                <a16:creationId xmlns="" xmlns:a16="http://schemas.microsoft.com/office/drawing/2014/main" id="{7CF00AFA-145E-C64C-9737-FF6AF6480070}"/>
              </a:ext>
            </a:extLst>
          </p:cNvPr>
          <p:cNvSpPr>
            <a:spLocks noGrp="1"/>
          </p:cNvSpPr>
          <p:nvPr>
            <p:ph type="sldNum" sz="quarter" idx="12"/>
          </p:nvPr>
        </p:nvSpPr>
        <p:spPr/>
        <p:txBody>
          <a:bodyPr/>
          <a:lstStyle/>
          <a:p>
            <a:fld id="{86D2451E-3285-438B-B188-C22B2A012BF6}" type="slidenum">
              <a:rPr lang="en-US" smtClean="0"/>
              <a:pPr/>
              <a:t>36</a:t>
            </a:fld>
            <a:endParaRPr lang="en-US" dirty="0"/>
          </a:p>
        </p:txBody>
      </p:sp>
    </p:spTree>
    <p:extLst>
      <p:ext uri="{BB962C8B-B14F-4D97-AF65-F5344CB8AC3E}">
        <p14:creationId xmlns:p14="http://schemas.microsoft.com/office/powerpoint/2010/main" val="41044256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3D1CDD6C-0189-C149-916C-F1EDDE96565E}"/>
              </a:ext>
            </a:extLst>
          </p:cNvPr>
          <p:cNvSpPr>
            <a:spLocks noGrp="1"/>
          </p:cNvSpPr>
          <p:nvPr>
            <p:ph idx="1"/>
          </p:nvPr>
        </p:nvSpPr>
        <p:spPr/>
        <p:txBody>
          <a:bodyPr/>
          <a:lstStyle/>
          <a:p>
            <a:pPr marL="0" indent="0">
              <a:buNone/>
            </a:pPr>
            <a:r>
              <a:rPr lang="en-US" dirty="0" smtClean="0"/>
              <a:t>Not all DCS placements have an in-house DCS-approved school. Examples include:</a:t>
            </a:r>
          </a:p>
          <a:p>
            <a:pPr>
              <a:buFont typeface="Arial" panose="020B0604020202020204" pitchFamily="34" charset="0"/>
              <a:buChar char="•"/>
            </a:pPr>
            <a:r>
              <a:rPr lang="en-US" dirty="0" smtClean="0"/>
              <a:t>Foster care placements</a:t>
            </a:r>
          </a:p>
          <a:p>
            <a:pPr>
              <a:buFont typeface="Arial" panose="020B0604020202020204" pitchFamily="34" charset="0"/>
              <a:buChar char="•"/>
            </a:pPr>
            <a:r>
              <a:rPr lang="en-US" dirty="0" smtClean="0"/>
              <a:t>JDCs</a:t>
            </a:r>
          </a:p>
          <a:p>
            <a:pPr>
              <a:buFont typeface="Arial" panose="020B0604020202020204" pitchFamily="34" charset="0"/>
              <a:buChar char="•"/>
            </a:pPr>
            <a:r>
              <a:rPr lang="en-US" dirty="0" smtClean="0"/>
              <a:t>Some level 2 group homes</a:t>
            </a:r>
          </a:p>
          <a:p>
            <a:pPr marL="457200" lvl="1" indent="0">
              <a:buNone/>
            </a:pPr>
            <a:endParaRPr lang="en-US" dirty="0"/>
          </a:p>
        </p:txBody>
      </p:sp>
      <p:sp>
        <p:nvSpPr>
          <p:cNvPr id="3" name="Title 2">
            <a:extLst>
              <a:ext uri="{FF2B5EF4-FFF2-40B4-BE49-F238E27FC236}">
                <a16:creationId xmlns="" xmlns:a16="http://schemas.microsoft.com/office/drawing/2014/main" id="{208209CA-BF91-3E48-BBE0-889A81F50531}"/>
              </a:ext>
            </a:extLst>
          </p:cNvPr>
          <p:cNvSpPr>
            <a:spLocks noGrp="1"/>
          </p:cNvSpPr>
          <p:nvPr>
            <p:ph type="title"/>
          </p:nvPr>
        </p:nvSpPr>
        <p:spPr/>
        <p:txBody>
          <a:bodyPr/>
          <a:lstStyle/>
          <a:p>
            <a:r>
              <a:rPr lang="en-US" dirty="0"/>
              <a:t>DCS Non-Educational Placements	</a:t>
            </a:r>
          </a:p>
        </p:txBody>
      </p:sp>
      <p:sp>
        <p:nvSpPr>
          <p:cNvPr id="4" name="Slide Number Placeholder 3">
            <a:extLst>
              <a:ext uri="{FF2B5EF4-FFF2-40B4-BE49-F238E27FC236}">
                <a16:creationId xmlns="" xmlns:a16="http://schemas.microsoft.com/office/drawing/2014/main" id="{AE0D7851-35C6-8A46-B953-518A9921EB25}"/>
              </a:ext>
            </a:extLst>
          </p:cNvPr>
          <p:cNvSpPr>
            <a:spLocks noGrp="1"/>
          </p:cNvSpPr>
          <p:nvPr>
            <p:ph type="sldNum" sz="quarter" idx="12"/>
          </p:nvPr>
        </p:nvSpPr>
        <p:spPr/>
        <p:txBody>
          <a:bodyPr/>
          <a:lstStyle/>
          <a:p>
            <a:fld id="{86D2451E-3285-438B-B188-C22B2A012BF6}" type="slidenum">
              <a:rPr lang="en-US" smtClean="0"/>
              <a:pPr/>
              <a:t>37</a:t>
            </a:fld>
            <a:endParaRPr lang="en-US" dirty="0"/>
          </a:p>
        </p:txBody>
      </p:sp>
    </p:spTree>
    <p:extLst>
      <p:ext uri="{BB962C8B-B14F-4D97-AF65-F5344CB8AC3E}">
        <p14:creationId xmlns:p14="http://schemas.microsoft.com/office/powerpoint/2010/main" val="17343518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30E28291-1C25-D046-A961-34BBEE8BBCB7}"/>
              </a:ext>
            </a:extLst>
          </p:cNvPr>
          <p:cNvSpPr>
            <a:spLocks noGrp="1"/>
          </p:cNvSpPr>
          <p:nvPr>
            <p:ph idx="1"/>
          </p:nvPr>
        </p:nvSpPr>
        <p:spPr/>
        <p:txBody>
          <a:bodyPr/>
          <a:lstStyle/>
          <a:p>
            <a:pPr>
              <a:buFont typeface="Arial" panose="020B0604020202020204" pitchFamily="34" charset="0"/>
              <a:buChar char="•"/>
            </a:pPr>
            <a:r>
              <a:rPr lang="en-US" dirty="0"/>
              <a:t>Students in the custody of DCS that are placed in a program or home </a:t>
            </a:r>
            <a:r>
              <a:rPr lang="en-US" i="1" dirty="0"/>
              <a:t>without</a:t>
            </a:r>
            <a:r>
              <a:rPr lang="en-US" dirty="0"/>
              <a:t> a DCS </a:t>
            </a:r>
            <a:r>
              <a:rPr lang="en-US" dirty="0" smtClean="0"/>
              <a:t>in-house </a:t>
            </a:r>
            <a:r>
              <a:rPr lang="en-US" dirty="0"/>
              <a:t>school should attend the public </a:t>
            </a:r>
            <a:r>
              <a:rPr lang="en-US" dirty="0" smtClean="0"/>
              <a:t>school for which the </a:t>
            </a:r>
            <a:r>
              <a:rPr lang="en-US" dirty="0"/>
              <a:t>foster family, group home, or program is </a:t>
            </a:r>
            <a:r>
              <a:rPr lang="en-US" dirty="0" smtClean="0"/>
              <a:t>zoned.  </a:t>
            </a:r>
          </a:p>
          <a:p>
            <a:pPr>
              <a:buFont typeface="Arial" panose="020B0604020202020204" pitchFamily="34" charset="0"/>
              <a:buChar char="•"/>
            </a:pPr>
            <a:r>
              <a:rPr lang="en-US" dirty="0" smtClean="0"/>
              <a:t>These </a:t>
            </a:r>
            <a:r>
              <a:rPr lang="en-US" dirty="0"/>
              <a:t>students are considered to be in foster </a:t>
            </a:r>
            <a:r>
              <a:rPr lang="en-US" dirty="0" smtClean="0"/>
              <a:t>care, are on the DCS foster care list that the school nutrition department receives, and should be coded as </a:t>
            </a:r>
            <a:r>
              <a:rPr lang="en-US" i="1" dirty="0" smtClean="0"/>
              <a:t>FOSO1-Foster Care</a:t>
            </a:r>
            <a:r>
              <a:rPr lang="en-US" dirty="0" smtClean="0"/>
              <a:t> and </a:t>
            </a:r>
            <a:r>
              <a:rPr lang="en-US" i="1" dirty="0" smtClean="0"/>
              <a:t>J-Direct Cert</a:t>
            </a:r>
            <a:r>
              <a:rPr lang="en-US" dirty="0" smtClean="0"/>
              <a:t>. </a:t>
            </a:r>
            <a:endParaRPr lang="en-US" dirty="0"/>
          </a:p>
          <a:p>
            <a:endParaRPr lang="en-US" dirty="0"/>
          </a:p>
        </p:txBody>
      </p:sp>
      <p:sp>
        <p:nvSpPr>
          <p:cNvPr id="3" name="Title 2">
            <a:extLst>
              <a:ext uri="{FF2B5EF4-FFF2-40B4-BE49-F238E27FC236}">
                <a16:creationId xmlns="" xmlns:a16="http://schemas.microsoft.com/office/drawing/2014/main" id="{6560D27C-9CF4-5849-B84A-054F30D9CAA9}"/>
              </a:ext>
            </a:extLst>
          </p:cNvPr>
          <p:cNvSpPr>
            <a:spLocks noGrp="1"/>
          </p:cNvSpPr>
          <p:nvPr>
            <p:ph type="title"/>
          </p:nvPr>
        </p:nvSpPr>
        <p:spPr/>
        <p:txBody>
          <a:bodyPr/>
          <a:lstStyle/>
          <a:p>
            <a:r>
              <a:rPr lang="en-US" dirty="0"/>
              <a:t>DCS Non-Educational Placements</a:t>
            </a:r>
          </a:p>
        </p:txBody>
      </p:sp>
      <p:sp>
        <p:nvSpPr>
          <p:cNvPr id="4" name="Slide Number Placeholder 3">
            <a:extLst>
              <a:ext uri="{FF2B5EF4-FFF2-40B4-BE49-F238E27FC236}">
                <a16:creationId xmlns="" xmlns:a16="http://schemas.microsoft.com/office/drawing/2014/main" id="{488B7FFE-CB02-C947-8BC0-378139F05084}"/>
              </a:ext>
            </a:extLst>
          </p:cNvPr>
          <p:cNvSpPr>
            <a:spLocks noGrp="1"/>
          </p:cNvSpPr>
          <p:nvPr>
            <p:ph type="sldNum" sz="quarter" idx="12"/>
          </p:nvPr>
        </p:nvSpPr>
        <p:spPr/>
        <p:txBody>
          <a:bodyPr/>
          <a:lstStyle/>
          <a:p>
            <a:fld id="{86D2451E-3285-438B-B188-C22B2A012BF6}" type="slidenum">
              <a:rPr lang="en-US" smtClean="0"/>
              <a:pPr/>
              <a:t>38</a:t>
            </a:fld>
            <a:endParaRPr lang="en-US" dirty="0"/>
          </a:p>
        </p:txBody>
      </p:sp>
    </p:spTree>
    <p:extLst>
      <p:ext uri="{BB962C8B-B14F-4D97-AF65-F5344CB8AC3E}">
        <p14:creationId xmlns:p14="http://schemas.microsoft.com/office/powerpoint/2010/main" val="25346154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B00D4D53-F147-1A48-B66F-62D9115F5A42}"/>
              </a:ext>
            </a:extLst>
          </p:cNvPr>
          <p:cNvSpPr>
            <a:spLocks noGrp="1"/>
          </p:cNvSpPr>
          <p:nvPr>
            <p:ph idx="1"/>
          </p:nvPr>
        </p:nvSpPr>
        <p:spPr/>
        <p:txBody>
          <a:bodyPr>
            <a:normAutofit fontScale="92500"/>
          </a:bodyPr>
          <a:lstStyle/>
          <a:p>
            <a:pPr marL="0" indent="0">
              <a:buNone/>
            </a:pPr>
            <a:r>
              <a:rPr lang="en-US" dirty="0" smtClean="0"/>
              <a:t>Jacqueline </a:t>
            </a:r>
            <a:r>
              <a:rPr lang="en-US" dirty="0"/>
              <a:t>is attending school in Warren County. </a:t>
            </a:r>
            <a:r>
              <a:rPr lang="en-US" dirty="0" smtClean="0"/>
              <a:t>She </a:t>
            </a:r>
            <a:r>
              <a:rPr lang="en-US" dirty="0"/>
              <a:t>is placed in the custody of DCS and is placed at Smokey Mountain </a:t>
            </a:r>
            <a:r>
              <a:rPr lang="en-US" dirty="0" smtClean="0"/>
              <a:t>Children’s Home (SMCH) </a:t>
            </a:r>
            <a:r>
              <a:rPr lang="en-US" dirty="0"/>
              <a:t>in Sevier County</a:t>
            </a:r>
            <a:r>
              <a:rPr lang="en-US" dirty="0" smtClean="0"/>
              <a:t>. </a:t>
            </a:r>
            <a:r>
              <a:rPr lang="en-US" dirty="0"/>
              <a:t>SMCH contracts with DCS and provides an in-house school for their students. </a:t>
            </a:r>
            <a:r>
              <a:rPr lang="en-US" dirty="0" smtClean="0"/>
              <a:t>How </a:t>
            </a:r>
            <a:r>
              <a:rPr lang="en-US" dirty="0"/>
              <a:t>should Warren County proceed with </a:t>
            </a:r>
            <a:r>
              <a:rPr lang="en-US" dirty="0" smtClean="0"/>
              <a:t>Jacqueline’s </a:t>
            </a:r>
            <a:r>
              <a:rPr lang="en-US" dirty="0"/>
              <a:t>enrollment and coding?</a:t>
            </a:r>
          </a:p>
          <a:p>
            <a:endParaRPr lang="en-US" dirty="0"/>
          </a:p>
          <a:p>
            <a:pPr marL="457200" indent="-457200">
              <a:buFont typeface="+mj-lt"/>
              <a:buAutoNum type="alphaUcPeriod"/>
            </a:pPr>
            <a:r>
              <a:rPr lang="en-US" dirty="0" smtClean="0"/>
              <a:t>Withdraw </a:t>
            </a:r>
            <a:r>
              <a:rPr lang="en-US" dirty="0"/>
              <a:t>Jacqueline using </a:t>
            </a:r>
            <a:r>
              <a:rPr lang="en-US" i="1" dirty="0" smtClean="0"/>
              <a:t>Withdrawal Code 02</a:t>
            </a:r>
            <a:r>
              <a:rPr lang="en-US" dirty="0" smtClean="0"/>
              <a:t>: withdrawn to DCS educational placement.</a:t>
            </a:r>
            <a:endParaRPr lang="en-US" dirty="0"/>
          </a:p>
          <a:p>
            <a:pPr marL="457200" indent="-457200">
              <a:buFont typeface="+mj-lt"/>
              <a:buAutoNum type="alphaUcPeriod"/>
            </a:pPr>
            <a:r>
              <a:rPr lang="en-US" dirty="0"/>
              <a:t>Keep Jacqueline </a:t>
            </a:r>
            <a:r>
              <a:rPr lang="en-US" dirty="0" smtClean="0"/>
              <a:t>enrolled, </a:t>
            </a:r>
            <a:r>
              <a:rPr lang="en-US" dirty="0"/>
              <a:t>and code her as </a:t>
            </a:r>
            <a:r>
              <a:rPr lang="en-US" dirty="0" smtClean="0"/>
              <a:t>“K” </a:t>
            </a:r>
            <a:r>
              <a:rPr lang="en-US" dirty="0"/>
              <a:t>code for attending a residential </a:t>
            </a:r>
            <a:r>
              <a:rPr lang="en-US" dirty="0" smtClean="0"/>
              <a:t>facility.</a:t>
            </a:r>
            <a:endParaRPr lang="en-US" dirty="0"/>
          </a:p>
          <a:p>
            <a:pPr marL="457200" indent="-457200">
              <a:buFont typeface="+mj-lt"/>
              <a:buAutoNum type="alphaUcPeriod"/>
            </a:pPr>
            <a:r>
              <a:rPr lang="en-US" dirty="0" smtClean="0"/>
              <a:t>Withdraw </a:t>
            </a:r>
            <a:r>
              <a:rPr lang="en-US" dirty="0"/>
              <a:t>Jacqueline so that she can enroll in Sevier County </a:t>
            </a:r>
            <a:r>
              <a:rPr lang="en-US" dirty="0" smtClean="0"/>
              <a:t>Schools.</a:t>
            </a:r>
            <a:endParaRPr lang="en-US" dirty="0"/>
          </a:p>
        </p:txBody>
      </p:sp>
      <p:sp>
        <p:nvSpPr>
          <p:cNvPr id="3" name="Title 2">
            <a:extLst>
              <a:ext uri="{FF2B5EF4-FFF2-40B4-BE49-F238E27FC236}">
                <a16:creationId xmlns="" xmlns:a16="http://schemas.microsoft.com/office/drawing/2014/main" id="{A4D3C55E-701A-7A47-9543-6818B0A993F6}"/>
              </a:ext>
            </a:extLst>
          </p:cNvPr>
          <p:cNvSpPr>
            <a:spLocks noGrp="1"/>
          </p:cNvSpPr>
          <p:nvPr>
            <p:ph type="title"/>
          </p:nvPr>
        </p:nvSpPr>
        <p:spPr/>
        <p:txBody>
          <a:bodyPr>
            <a:normAutofit fontScale="90000"/>
          </a:bodyPr>
          <a:lstStyle/>
          <a:p>
            <a:r>
              <a:rPr lang="en-US" dirty="0"/>
              <a:t>DCS Educational Placement Example </a:t>
            </a:r>
            <a:r>
              <a:rPr lang="en-US" dirty="0" smtClean="0"/>
              <a:t>Scenario </a:t>
            </a:r>
            <a:r>
              <a:rPr lang="en-US" dirty="0"/>
              <a:t>#1</a:t>
            </a:r>
          </a:p>
        </p:txBody>
      </p:sp>
      <p:sp>
        <p:nvSpPr>
          <p:cNvPr id="4" name="Slide Number Placeholder 3">
            <a:extLst>
              <a:ext uri="{FF2B5EF4-FFF2-40B4-BE49-F238E27FC236}">
                <a16:creationId xmlns="" xmlns:a16="http://schemas.microsoft.com/office/drawing/2014/main" id="{F1168028-0B7E-DF44-B952-DF5253886AC8}"/>
              </a:ext>
            </a:extLst>
          </p:cNvPr>
          <p:cNvSpPr>
            <a:spLocks noGrp="1"/>
          </p:cNvSpPr>
          <p:nvPr>
            <p:ph type="sldNum" sz="quarter" idx="12"/>
          </p:nvPr>
        </p:nvSpPr>
        <p:spPr/>
        <p:txBody>
          <a:bodyPr/>
          <a:lstStyle/>
          <a:p>
            <a:fld id="{86D2451E-3285-438B-B188-C22B2A012BF6}" type="slidenum">
              <a:rPr lang="en-US" smtClean="0"/>
              <a:pPr/>
              <a:t>39</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1151631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B00A01CF-3D29-6241-B76D-DD93194D3D26}"/>
              </a:ext>
            </a:extLst>
          </p:cNvPr>
          <p:cNvSpPr>
            <a:spLocks noGrp="1"/>
          </p:cNvSpPr>
          <p:nvPr>
            <p:ph idx="1"/>
          </p:nvPr>
        </p:nvSpPr>
        <p:spPr/>
        <p:txBody>
          <a:bodyPr/>
          <a:lstStyle/>
          <a:p>
            <a:r>
              <a:rPr lang="en-US" dirty="0"/>
              <a:t>Students in </a:t>
            </a:r>
            <a:r>
              <a:rPr lang="en-US" dirty="0" smtClean="0"/>
              <a:t>Foster </a:t>
            </a:r>
            <a:r>
              <a:rPr lang="en-US" dirty="0"/>
              <a:t>C</a:t>
            </a:r>
            <a:r>
              <a:rPr lang="en-US" dirty="0" smtClean="0"/>
              <a:t>are</a:t>
            </a:r>
            <a:endParaRPr lang="en-US" dirty="0"/>
          </a:p>
          <a:p>
            <a:r>
              <a:rPr lang="en-US" dirty="0"/>
              <a:t>Juvenile </a:t>
            </a:r>
            <a:r>
              <a:rPr lang="en-US" dirty="0" smtClean="0"/>
              <a:t>Detention </a:t>
            </a:r>
            <a:r>
              <a:rPr lang="en-US" dirty="0"/>
              <a:t>C</a:t>
            </a:r>
            <a:r>
              <a:rPr lang="en-US" dirty="0" smtClean="0"/>
              <a:t>enters</a:t>
            </a:r>
            <a:endParaRPr lang="en-US" dirty="0"/>
          </a:p>
          <a:p>
            <a:r>
              <a:rPr lang="en-US" dirty="0" smtClean="0"/>
              <a:t>Department of Children’s Services (DCS) </a:t>
            </a:r>
            <a:r>
              <a:rPr lang="en-US" dirty="0"/>
              <a:t>E</a:t>
            </a:r>
            <a:r>
              <a:rPr lang="en-US" dirty="0" smtClean="0"/>
              <a:t>ducational Placements</a:t>
            </a:r>
            <a:endParaRPr lang="en-US" dirty="0">
              <a:solidFill>
                <a:srgbClr val="000000"/>
              </a:solidFill>
            </a:endParaRPr>
          </a:p>
          <a:p>
            <a:r>
              <a:rPr lang="en-US" dirty="0">
                <a:solidFill>
                  <a:srgbClr val="000000"/>
                </a:solidFill>
              </a:rPr>
              <a:t>Residential </a:t>
            </a:r>
            <a:r>
              <a:rPr lang="en-US" dirty="0" smtClean="0">
                <a:solidFill>
                  <a:srgbClr val="000000"/>
                </a:solidFill>
              </a:rPr>
              <a:t>Facility </a:t>
            </a:r>
            <a:r>
              <a:rPr lang="en-US" dirty="0">
                <a:solidFill>
                  <a:srgbClr val="000000"/>
                </a:solidFill>
              </a:rPr>
              <a:t>through </a:t>
            </a:r>
            <a:r>
              <a:rPr lang="en-US" dirty="0" smtClean="0">
                <a:solidFill>
                  <a:srgbClr val="000000"/>
                </a:solidFill>
              </a:rPr>
              <a:t>Physician’s Order (K code)</a:t>
            </a:r>
            <a:endParaRPr lang="en-US" dirty="0">
              <a:solidFill>
                <a:srgbClr val="000000"/>
              </a:solidFill>
            </a:endParaRPr>
          </a:p>
          <a:p>
            <a:r>
              <a:rPr lang="en-US" smtClean="0"/>
              <a:t>Court-Ordered </a:t>
            </a:r>
            <a:r>
              <a:rPr lang="en-US" dirty="0"/>
              <a:t>D</a:t>
            </a:r>
            <a:r>
              <a:rPr lang="en-US" dirty="0" smtClean="0"/>
              <a:t>ay </a:t>
            </a:r>
            <a:r>
              <a:rPr lang="en-US" dirty="0"/>
              <a:t>T</a:t>
            </a:r>
            <a:r>
              <a:rPr lang="en-US" dirty="0" smtClean="0"/>
              <a:t>reatment Programs</a:t>
            </a:r>
            <a:endParaRPr lang="en-US" dirty="0"/>
          </a:p>
          <a:p>
            <a:r>
              <a:rPr lang="en-US" dirty="0"/>
              <a:t>Putting </a:t>
            </a:r>
            <a:r>
              <a:rPr lang="en-US" dirty="0" smtClean="0"/>
              <a:t>It All Together</a:t>
            </a:r>
            <a:endParaRPr lang="en-US" dirty="0"/>
          </a:p>
        </p:txBody>
      </p:sp>
      <p:sp>
        <p:nvSpPr>
          <p:cNvPr id="3" name="Title 2">
            <a:extLst>
              <a:ext uri="{FF2B5EF4-FFF2-40B4-BE49-F238E27FC236}">
                <a16:creationId xmlns="" xmlns:a16="http://schemas.microsoft.com/office/drawing/2014/main" id="{34C71DA3-4D3B-8244-ABB2-1CE81BD983BE}"/>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 xmlns:a16="http://schemas.microsoft.com/office/drawing/2014/main" id="{9E6ECC7D-8516-A743-AAC5-6C98404B4D0D}"/>
              </a:ext>
            </a:extLst>
          </p:cNvPr>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33967549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40</a:t>
            </a:fld>
            <a:endParaRPr lang="en-US" dirty="0"/>
          </a:p>
        </p:txBody>
      </p:sp>
    </p:spTree>
    <p:extLst>
      <p:ext uri="{BB962C8B-B14F-4D97-AF65-F5344CB8AC3E}">
        <p14:creationId xmlns:p14="http://schemas.microsoft.com/office/powerpoint/2010/main" val="39903462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9305C393-3B99-244B-B9F9-6E9EA821025E}"/>
              </a:ext>
            </a:extLst>
          </p:cNvPr>
          <p:cNvSpPr>
            <a:spLocks noGrp="1"/>
          </p:cNvSpPr>
          <p:nvPr>
            <p:ph idx="1"/>
          </p:nvPr>
        </p:nvSpPr>
        <p:spPr/>
        <p:txBody>
          <a:bodyPr/>
          <a:lstStyle/>
          <a:p>
            <a:pPr marL="0" indent="0">
              <a:buNone/>
            </a:pPr>
            <a:r>
              <a:rPr lang="en-US" dirty="0">
                <a:solidFill>
                  <a:srgbClr val="FF0000"/>
                </a:solidFill>
              </a:rPr>
              <a:t>A: </a:t>
            </a:r>
            <a:r>
              <a:rPr lang="en-US" dirty="0"/>
              <a:t>Withdraw Jacqueline using </a:t>
            </a:r>
            <a:r>
              <a:rPr lang="en-US" i="1" dirty="0" smtClean="0"/>
              <a:t>Withdrawal Code 02</a:t>
            </a:r>
            <a:r>
              <a:rPr lang="en-US" dirty="0" smtClean="0"/>
              <a:t>: </a:t>
            </a:r>
            <a:r>
              <a:rPr lang="en-US" dirty="0"/>
              <a:t>withdrawn to DCS educational placement </a:t>
            </a:r>
            <a:endParaRPr lang="en-US" dirty="0" smtClean="0"/>
          </a:p>
          <a:p>
            <a:pPr marL="0" indent="0">
              <a:buNone/>
            </a:pPr>
            <a:endParaRPr lang="en-US" dirty="0"/>
          </a:p>
          <a:p>
            <a:pPr marL="0" indent="0">
              <a:buNone/>
            </a:pPr>
            <a:r>
              <a:rPr lang="en-US" b="1" dirty="0" smtClean="0"/>
              <a:t>Explanation:</a:t>
            </a:r>
            <a:endParaRPr lang="en-US" b="1" dirty="0"/>
          </a:p>
          <a:p>
            <a:pPr marL="0" indent="0">
              <a:buNone/>
            </a:pPr>
            <a:r>
              <a:rPr lang="en-US" dirty="0" smtClean="0"/>
              <a:t>Jacqueline </a:t>
            </a:r>
            <a:r>
              <a:rPr lang="en-US" dirty="0"/>
              <a:t>is being placed by DCS in a DCS contract placement that contains an approved in-house </a:t>
            </a:r>
            <a:r>
              <a:rPr lang="en-US" dirty="0" smtClean="0"/>
              <a:t>school; therefore, </a:t>
            </a:r>
            <a:r>
              <a:rPr lang="en-US" dirty="0"/>
              <a:t>she should be withdrawn from Warren County using </a:t>
            </a:r>
            <a:r>
              <a:rPr lang="en-US" i="1" dirty="0" smtClean="0"/>
              <a:t>Withdrawal </a:t>
            </a:r>
            <a:r>
              <a:rPr lang="en-US" i="1" dirty="0"/>
              <a:t>C</a:t>
            </a:r>
            <a:r>
              <a:rPr lang="en-US" i="1" dirty="0" smtClean="0"/>
              <a:t>ode 02</a:t>
            </a:r>
            <a:r>
              <a:rPr lang="en-US" dirty="0"/>
              <a:t>:</a:t>
            </a:r>
            <a:r>
              <a:rPr lang="en-US" dirty="0" smtClean="0"/>
              <a:t> withdrawn to DCS educational placement. </a:t>
            </a:r>
            <a:r>
              <a:rPr lang="en-US" dirty="0"/>
              <a:t>DCS will now serve as the LEA for </a:t>
            </a:r>
            <a:r>
              <a:rPr lang="en-US" dirty="0" smtClean="0"/>
              <a:t>Jacqueline.</a:t>
            </a:r>
            <a:endParaRPr lang="en-US" dirty="0"/>
          </a:p>
          <a:p>
            <a:endParaRPr lang="en-US" dirty="0"/>
          </a:p>
        </p:txBody>
      </p:sp>
      <p:sp>
        <p:nvSpPr>
          <p:cNvPr id="3" name="Title 2">
            <a:extLst>
              <a:ext uri="{FF2B5EF4-FFF2-40B4-BE49-F238E27FC236}">
                <a16:creationId xmlns="" xmlns:a16="http://schemas.microsoft.com/office/drawing/2014/main" id="{6805DF08-0C54-FA47-ADA6-53FBE05338E2}"/>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212FFFE8-CC55-6346-8C5F-8FB26DD698FE}"/>
              </a:ext>
            </a:extLst>
          </p:cNvPr>
          <p:cNvSpPr>
            <a:spLocks noGrp="1"/>
          </p:cNvSpPr>
          <p:nvPr>
            <p:ph type="sldNum" sz="quarter" idx="12"/>
          </p:nvPr>
        </p:nvSpPr>
        <p:spPr/>
        <p:txBody>
          <a:bodyPr/>
          <a:lstStyle/>
          <a:p>
            <a:fld id="{86D2451E-3285-438B-B188-C22B2A012BF6}" type="slidenum">
              <a:rPr lang="en-US" smtClean="0"/>
              <a:pPr/>
              <a:t>41</a:t>
            </a:fld>
            <a:endParaRPr lang="en-US" dirty="0"/>
          </a:p>
        </p:txBody>
      </p:sp>
    </p:spTree>
    <p:extLst>
      <p:ext uri="{BB962C8B-B14F-4D97-AF65-F5344CB8AC3E}">
        <p14:creationId xmlns:p14="http://schemas.microsoft.com/office/powerpoint/2010/main" val="39462441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845EF839-E6FB-C04C-8A38-0B47C3E45504}"/>
              </a:ext>
            </a:extLst>
          </p:cNvPr>
          <p:cNvSpPr>
            <a:spLocks noGrp="1"/>
          </p:cNvSpPr>
          <p:nvPr>
            <p:ph idx="1"/>
          </p:nvPr>
        </p:nvSpPr>
        <p:spPr/>
        <p:txBody>
          <a:bodyPr>
            <a:normAutofit fontScale="92500"/>
          </a:bodyPr>
          <a:lstStyle/>
          <a:p>
            <a:pPr marL="0" indent="0">
              <a:buNone/>
            </a:pPr>
            <a:r>
              <a:rPr lang="en-US" dirty="0"/>
              <a:t>Martin is a student in Bradley County Schools. </a:t>
            </a:r>
            <a:r>
              <a:rPr lang="en-US" dirty="0" smtClean="0"/>
              <a:t>He </a:t>
            </a:r>
            <a:r>
              <a:rPr lang="en-US" dirty="0"/>
              <a:t>is placed in the custody of DCS and is placed in a level 2 group home in Johnson County. </a:t>
            </a:r>
            <a:r>
              <a:rPr lang="en-US" dirty="0" smtClean="0"/>
              <a:t>The </a:t>
            </a:r>
            <a:r>
              <a:rPr lang="en-US" dirty="0"/>
              <a:t>group home does not have an in-house school. </a:t>
            </a:r>
            <a:r>
              <a:rPr lang="en-US" dirty="0" smtClean="0"/>
              <a:t>How </a:t>
            </a:r>
            <a:r>
              <a:rPr lang="en-US" dirty="0"/>
              <a:t>should the school </a:t>
            </a:r>
            <a:r>
              <a:rPr lang="en-US" dirty="0" smtClean="0"/>
              <a:t>system(s) </a:t>
            </a:r>
            <a:r>
              <a:rPr lang="en-US" dirty="0"/>
              <a:t>proceed with Martin’s enrollment and coding?</a:t>
            </a:r>
          </a:p>
          <a:p>
            <a:endParaRPr lang="en-US" dirty="0"/>
          </a:p>
          <a:p>
            <a:pPr marL="457200" indent="-457200">
              <a:buFont typeface="+mj-lt"/>
              <a:buAutoNum type="alphaUcPeriod"/>
            </a:pPr>
            <a:r>
              <a:rPr lang="en-US" dirty="0"/>
              <a:t>Keep Martin enrolled in Bradley County Schools and code him as </a:t>
            </a:r>
            <a:r>
              <a:rPr lang="en-US" i="1" dirty="0" smtClean="0"/>
              <a:t>FOSO1</a:t>
            </a:r>
            <a:r>
              <a:rPr lang="en-US" dirty="0" smtClean="0"/>
              <a:t>.</a:t>
            </a:r>
            <a:endParaRPr lang="en-US" dirty="0"/>
          </a:p>
          <a:p>
            <a:pPr marL="457200" indent="-457200">
              <a:buFont typeface="+mj-lt"/>
              <a:buAutoNum type="alphaUcPeriod"/>
            </a:pPr>
            <a:r>
              <a:rPr lang="en-US" dirty="0" smtClean="0"/>
              <a:t>Bradley County withdraws Martin using </a:t>
            </a:r>
            <a:r>
              <a:rPr lang="en-US" i="1" dirty="0" smtClean="0"/>
              <a:t>Code </a:t>
            </a:r>
            <a:r>
              <a:rPr lang="en-US" i="1" dirty="0" smtClean="0"/>
              <a:t>03</a:t>
            </a:r>
            <a:r>
              <a:rPr lang="en-US" dirty="0" smtClean="0"/>
              <a:t>, </a:t>
            </a:r>
            <a:r>
              <a:rPr lang="en-US" dirty="0" smtClean="0"/>
              <a:t>transferred to other Tennessee school system. Johnson County enrolls Martin and codes him as </a:t>
            </a:r>
            <a:r>
              <a:rPr lang="en-US" i="1" dirty="0" smtClean="0"/>
              <a:t>FOSO1-Foster Care</a:t>
            </a:r>
            <a:r>
              <a:rPr lang="en-US" dirty="0" smtClean="0"/>
              <a:t>.</a:t>
            </a:r>
          </a:p>
          <a:p>
            <a:pPr marL="457200" indent="-457200">
              <a:buFont typeface="+mj-lt"/>
              <a:buAutoNum type="alphaUcPeriod"/>
            </a:pPr>
            <a:r>
              <a:rPr lang="en-US" dirty="0" smtClean="0"/>
              <a:t>Withdraw </a:t>
            </a:r>
            <a:r>
              <a:rPr lang="en-US" dirty="0"/>
              <a:t>Martin to DCS custody using </a:t>
            </a:r>
            <a:r>
              <a:rPr lang="en-US" i="1" dirty="0" smtClean="0"/>
              <a:t>Code 02</a:t>
            </a:r>
            <a:r>
              <a:rPr lang="en-US" dirty="0" smtClean="0"/>
              <a:t>.</a:t>
            </a:r>
            <a:endParaRPr lang="en-US" dirty="0"/>
          </a:p>
        </p:txBody>
      </p:sp>
      <p:sp>
        <p:nvSpPr>
          <p:cNvPr id="3" name="Title 2">
            <a:extLst>
              <a:ext uri="{FF2B5EF4-FFF2-40B4-BE49-F238E27FC236}">
                <a16:creationId xmlns="" xmlns:a16="http://schemas.microsoft.com/office/drawing/2014/main" id="{B65BD62B-0334-3A41-BE78-C81CF20DCDD9}"/>
              </a:ext>
            </a:extLst>
          </p:cNvPr>
          <p:cNvSpPr>
            <a:spLocks noGrp="1"/>
          </p:cNvSpPr>
          <p:nvPr>
            <p:ph type="title"/>
          </p:nvPr>
        </p:nvSpPr>
        <p:spPr/>
        <p:txBody>
          <a:bodyPr>
            <a:normAutofit fontScale="90000"/>
          </a:bodyPr>
          <a:lstStyle/>
          <a:p>
            <a:r>
              <a:rPr lang="en-US" dirty="0"/>
              <a:t>DCS Educational Placement Example Scenario #2</a:t>
            </a:r>
          </a:p>
        </p:txBody>
      </p:sp>
      <p:sp>
        <p:nvSpPr>
          <p:cNvPr id="4" name="Slide Number Placeholder 3">
            <a:extLst>
              <a:ext uri="{FF2B5EF4-FFF2-40B4-BE49-F238E27FC236}">
                <a16:creationId xmlns="" xmlns:a16="http://schemas.microsoft.com/office/drawing/2014/main" id="{2BE792AC-5BE5-B64B-9933-420A478BC53A}"/>
              </a:ext>
            </a:extLst>
          </p:cNvPr>
          <p:cNvSpPr>
            <a:spLocks noGrp="1"/>
          </p:cNvSpPr>
          <p:nvPr>
            <p:ph type="sldNum" sz="quarter" idx="12"/>
          </p:nvPr>
        </p:nvSpPr>
        <p:spPr/>
        <p:txBody>
          <a:bodyPr/>
          <a:lstStyle/>
          <a:p>
            <a:fld id="{86D2451E-3285-438B-B188-C22B2A012BF6}" type="slidenum">
              <a:rPr lang="en-US" smtClean="0"/>
              <a:pPr/>
              <a:t>42</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41254094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43</a:t>
            </a:fld>
            <a:endParaRPr lang="en-US" dirty="0"/>
          </a:p>
        </p:txBody>
      </p:sp>
    </p:spTree>
    <p:extLst>
      <p:ext uri="{BB962C8B-B14F-4D97-AF65-F5344CB8AC3E}">
        <p14:creationId xmlns:p14="http://schemas.microsoft.com/office/powerpoint/2010/main" val="7272576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0CB73CE0-B77D-004B-94FC-88B20F99E7B8}"/>
              </a:ext>
            </a:extLst>
          </p:cNvPr>
          <p:cNvSpPr>
            <a:spLocks noGrp="1"/>
          </p:cNvSpPr>
          <p:nvPr>
            <p:ph idx="1"/>
          </p:nvPr>
        </p:nvSpPr>
        <p:spPr/>
        <p:txBody>
          <a:bodyPr>
            <a:normAutofit fontScale="92500" lnSpcReduction="10000"/>
          </a:bodyPr>
          <a:lstStyle/>
          <a:p>
            <a:pPr marL="0" indent="0">
              <a:buNone/>
            </a:pPr>
            <a:r>
              <a:rPr lang="en-US" dirty="0">
                <a:solidFill>
                  <a:srgbClr val="FF0000"/>
                </a:solidFill>
              </a:rPr>
              <a:t>B: </a:t>
            </a:r>
            <a:r>
              <a:rPr lang="en-US" dirty="0"/>
              <a:t>Bradley County withdraws </a:t>
            </a:r>
            <a:r>
              <a:rPr lang="en-US" dirty="0" smtClean="0"/>
              <a:t>Martin </a:t>
            </a:r>
            <a:r>
              <a:rPr lang="en-US" dirty="0"/>
              <a:t>using </a:t>
            </a:r>
            <a:r>
              <a:rPr lang="en-US" i="1" dirty="0" smtClean="0"/>
              <a:t>Code </a:t>
            </a:r>
            <a:r>
              <a:rPr lang="en-US" i="1" dirty="0" smtClean="0"/>
              <a:t>03</a:t>
            </a:r>
            <a:r>
              <a:rPr lang="en-US" dirty="0" smtClean="0"/>
              <a:t>, </a:t>
            </a:r>
            <a:r>
              <a:rPr lang="en-US" dirty="0"/>
              <a:t>transferred to other Tennessee school system</a:t>
            </a:r>
            <a:r>
              <a:rPr lang="en-US" dirty="0" smtClean="0"/>
              <a:t>. </a:t>
            </a:r>
            <a:r>
              <a:rPr lang="en-US" dirty="0"/>
              <a:t>Johnson County enrolls </a:t>
            </a:r>
            <a:r>
              <a:rPr lang="en-US" dirty="0" smtClean="0"/>
              <a:t>Martin </a:t>
            </a:r>
            <a:r>
              <a:rPr lang="en-US" dirty="0"/>
              <a:t>and codes him as </a:t>
            </a:r>
            <a:r>
              <a:rPr lang="en-US" i="1" dirty="0"/>
              <a:t>FOSO1-Foster </a:t>
            </a:r>
            <a:r>
              <a:rPr lang="en-US" i="1" dirty="0" smtClean="0"/>
              <a:t>Care</a:t>
            </a:r>
            <a:r>
              <a:rPr lang="en-US" dirty="0" smtClean="0"/>
              <a:t>.</a:t>
            </a:r>
          </a:p>
          <a:p>
            <a:pPr marL="0" indent="0">
              <a:buNone/>
            </a:pPr>
            <a:endParaRPr lang="en-US" dirty="0"/>
          </a:p>
          <a:p>
            <a:pPr marL="0" indent="0">
              <a:buNone/>
            </a:pPr>
            <a:r>
              <a:rPr lang="en-US" b="1" dirty="0" smtClean="0"/>
              <a:t>Explanation:</a:t>
            </a:r>
            <a:endParaRPr lang="en-US" b="1" dirty="0"/>
          </a:p>
          <a:p>
            <a:pPr marL="0" indent="0">
              <a:buNone/>
            </a:pPr>
            <a:r>
              <a:rPr lang="en-US" dirty="0" smtClean="0"/>
              <a:t>Martin </a:t>
            </a:r>
            <a:r>
              <a:rPr lang="en-US" dirty="0"/>
              <a:t>is placed in the custody of </a:t>
            </a:r>
            <a:r>
              <a:rPr lang="en-US" dirty="0" smtClean="0"/>
              <a:t>DCS </a:t>
            </a:r>
            <a:r>
              <a:rPr lang="en-US" dirty="0"/>
              <a:t>but is placed in a setting that does NOT contain an </a:t>
            </a:r>
            <a:r>
              <a:rPr lang="en-US" dirty="0" smtClean="0"/>
              <a:t>in-house DCS-approved </a:t>
            </a:r>
            <a:r>
              <a:rPr lang="en-US" dirty="0"/>
              <a:t>school. </a:t>
            </a:r>
            <a:r>
              <a:rPr lang="en-US" dirty="0" smtClean="0"/>
              <a:t>His </a:t>
            </a:r>
            <a:r>
              <a:rPr lang="en-US" dirty="0"/>
              <a:t>placement should be considered a foster care placement and so he should be coded as </a:t>
            </a:r>
            <a:r>
              <a:rPr lang="en-US" i="1" dirty="0" smtClean="0"/>
              <a:t>FOSO1-Foster Care</a:t>
            </a:r>
            <a:r>
              <a:rPr lang="en-US" dirty="0" smtClean="0"/>
              <a:t>. Since </a:t>
            </a:r>
            <a:r>
              <a:rPr lang="en-US" dirty="0"/>
              <a:t>his school of origin is over three hours away from his new home, the district and DCS can clearly determine that it is in his best interest to attend Johnson County Schools</a:t>
            </a:r>
            <a:r>
              <a:rPr lang="en-US" dirty="0" smtClean="0"/>
              <a:t>. </a:t>
            </a:r>
            <a:r>
              <a:rPr lang="en-US" dirty="0"/>
              <a:t>Johnson County should immediately enroll Martin and code him as </a:t>
            </a:r>
            <a:r>
              <a:rPr lang="en-US" i="1" dirty="0" smtClean="0"/>
              <a:t>FOSO1-Foster Care</a:t>
            </a:r>
            <a:r>
              <a:rPr lang="en-US" dirty="0" smtClean="0"/>
              <a:t>.  </a:t>
            </a:r>
            <a:endParaRPr lang="en-US" dirty="0"/>
          </a:p>
        </p:txBody>
      </p:sp>
      <p:sp>
        <p:nvSpPr>
          <p:cNvPr id="3" name="Title 2">
            <a:extLst>
              <a:ext uri="{FF2B5EF4-FFF2-40B4-BE49-F238E27FC236}">
                <a16:creationId xmlns="" xmlns:a16="http://schemas.microsoft.com/office/drawing/2014/main" id="{78F25DCF-1B19-7943-B23F-562587F64AD0}"/>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F323B67D-3282-D644-B4A0-F9F6234EDAE6}"/>
              </a:ext>
            </a:extLst>
          </p:cNvPr>
          <p:cNvSpPr>
            <a:spLocks noGrp="1"/>
          </p:cNvSpPr>
          <p:nvPr>
            <p:ph type="sldNum" sz="quarter" idx="12"/>
          </p:nvPr>
        </p:nvSpPr>
        <p:spPr/>
        <p:txBody>
          <a:bodyPr/>
          <a:lstStyle/>
          <a:p>
            <a:fld id="{86D2451E-3285-438B-B188-C22B2A012BF6}" type="slidenum">
              <a:rPr lang="en-US" smtClean="0"/>
              <a:pPr/>
              <a:t>44</a:t>
            </a:fld>
            <a:endParaRPr lang="en-US" dirty="0"/>
          </a:p>
        </p:txBody>
      </p:sp>
    </p:spTree>
    <p:extLst>
      <p:ext uri="{BB962C8B-B14F-4D97-AF65-F5344CB8AC3E}">
        <p14:creationId xmlns:p14="http://schemas.microsoft.com/office/powerpoint/2010/main" val="27832714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Residential Mental Health Facility</a:t>
            </a:r>
          </a:p>
        </p:txBody>
      </p:sp>
    </p:spTree>
    <p:extLst>
      <p:ext uri="{BB962C8B-B14F-4D97-AF65-F5344CB8AC3E}">
        <p14:creationId xmlns:p14="http://schemas.microsoft.com/office/powerpoint/2010/main" val="25495246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4E78B8FB-BF29-B840-AEE7-8F6E9F2B02C9}"/>
              </a:ext>
            </a:extLst>
          </p:cNvPr>
          <p:cNvSpPr>
            <a:spLocks noGrp="1"/>
          </p:cNvSpPr>
          <p:nvPr>
            <p:ph idx="1"/>
          </p:nvPr>
        </p:nvSpPr>
        <p:spPr/>
        <p:txBody>
          <a:bodyPr/>
          <a:lstStyle/>
          <a:p>
            <a:pPr marL="0" indent="0">
              <a:buNone/>
            </a:pPr>
            <a:r>
              <a:rPr lang="en-US" dirty="0"/>
              <a:t>Under PC 426, school districts must allocate funding to residential mental health facilities in the amount equal to </a:t>
            </a:r>
            <a:r>
              <a:rPr lang="en-US" dirty="0" smtClean="0"/>
              <a:t>per-pupil </a:t>
            </a:r>
            <a:r>
              <a:rPr lang="en-US" dirty="0"/>
              <a:t>state and local funding provided that the </a:t>
            </a:r>
            <a:r>
              <a:rPr lang="en-US" dirty="0" smtClean="0"/>
              <a:t>facility.</a:t>
            </a:r>
            <a:endParaRPr lang="en-US" dirty="0"/>
          </a:p>
          <a:p>
            <a:pPr marL="0" indent="0">
              <a:buNone/>
            </a:pPr>
            <a:endParaRPr lang="en-US" dirty="0" smtClean="0"/>
          </a:p>
          <a:p>
            <a:pPr marL="0" indent="0">
              <a:buNone/>
            </a:pPr>
            <a:r>
              <a:rPr lang="en-US" b="1" dirty="0" smtClean="0"/>
              <a:t>Key Points:</a:t>
            </a:r>
            <a:endParaRPr lang="en-US" b="1" dirty="0"/>
          </a:p>
          <a:p>
            <a:pPr lvl="1">
              <a:buFont typeface="Arial" panose="020B0604020202020204" pitchFamily="34" charset="0"/>
              <a:buChar char="•"/>
            </a:pPr>
            <a:r>
              <a:rPr lang="en-US" dirty="0" smtClean="0"/>
              <a:t>The school operates </a:t>
            </a:r>
            <a:r>
              <a:rPr lang="en-US" dirty="0"/>
              <a:t>as an approved Category 1 Special Purpose </a:t>
            </a:r>
            <a:r>
              <a:rPr lang="en-US" dirty="0" smtClean="0"/>
              <a:t>School.</a:t>
            </a:r>
            <a:endParaRPr lang="en-US" dirty="0"/>
          </a:p>
          <a:p>
            <a:pPr lvl="1">
              <a:buFont typeface="Arial" panose="020B0604020202020204" pitchFamily="34" charset="0"/>
              <a:buChar char="•"/>
            </a:pPr>
            <a:r>
              <a:rPr lang="en-US" dirty="0"/>
              <a:t>The student was placed through a physicians order</a:t>
            </a:r>
          </a:p>
          <a:p>
            <a:pPr lvl="1">
              <a:buFont typeface="Arial" panose="020B0604020202020204" pitchFamily="34" charset="0"/>
              <a:buChar char="•"/>
            </a:pPr>
            <a:r>
              <a:rPr lang="en-US" dirty="0" smtClean="0"/>
              <a:t>The student is enrolled in the LEA</a:t>
            </a:r>
            <a:endParaRPr lang="en-US" dirty="0"/>
          </a:p>
        </p:txBody>
      </p:sp>
      <p:sp>
        <p:nvSpPr>
          <p:cNvPr id="3" name="Title 2">
            <a:extLst>
              <a:ext uri="{FF2B5EF4-FFF2-40B4-BE49-F238E27FC236}">
                <a16:creationId xmlns="" xmlns:a16="http://schemas.microsoft.com/office/drawing/2014/main" id="{9A9EB102-A305-9A4E-91DE-2D678D5F2B09}"/>
              </a:ext>
            </a:extLst>
          </p:cNvPr>
          <p:cNvSpPr>
            <a:spLocks noGrp="1"/>
          </p:cNvSpPr>
          <p:nvPr>
            <p:ph type="title"/>
          </p:nvPr>
        </p:nvSpPr>
        <p:spPr/>
        <p:txBody>
          <a:bodyPr/>
          <a:lstStyle/>
          <a:p>
            <a:r>
              <a:rPr lang="en-US" dirty="0"/>
              <a:t>Residential Mental Health Facility</a:t>
            </a:r>
          </a:p>
        </p:txBody>
      </p:sp>
      <p:sp>
        <p:nvSpPr>
          <p:cNvPr id="4" name="Slide Number Placeholder 3">
            <a:extLst>
              <a:ext uri="{FF2B5EF4-FFF2-40B4-BE49-F238E27FC236}">
                <a16:creationId xmlns="" xmlns:a16="http://schemas.microsoft.com/office/drawing/2014/main" id="{F1F42E0D-967D-484D-98CA-BD54A55870D6}"/>
              </a:ext>
            </a:extLst>
          </p:cNvPr>
          <p:cNvSpPr>
            <a:spLocks noGrp="1"/>
          </p:cNvSpPr>
          <p:nvPr>
            <p:ph type="sldNum" sz="quarter" idx="12"/>
          </p:nvPr>
        </p:nvSpPr>
        <p:spPr/>
        <p:txBody>
          <a:bodyPr/>
          <a:lstStyle/>
          <a:p>
            <a:fld id="{86D2451E-3285-438B-B188-C22B2A012BF6}" type="slidenum">
              <a:rPr lang="en-US" smtClean="0"/>
              <a:pPr/>
              <a:t>46</a:t>
            </a:fld>
            <a:endParaRPr lang="en-US" dirty="0"/>
          </a:p>
        </p:txBody>
      </p:sp>
    </p:spTree>
    <p:extLst>
      <p:ext uri="{BB962C8B-B14F-4D97-AF65-F5344CB8AC3E}">
        <p14:creationId xmlns:p14="http://schemas.microsoft.com/office/powerpoint/2010/main" val="13485872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C24D1B3C-6D75-4F4A-9CEF-829EB1252320}"/>
              </a:ext>
            </a:extLst>
          </p:cNvPr>
          <p:cNvSpPr>
            <a:spLocks noGrp="1"/>
          </p:cNvSpPr>
          <p:nvPr>
            <p:ph idx="1"/>
          </p:nvPr>
        </p:nvSpPr>
        <p:spPr/>
        <p:txBody>
          <a:bodyPr/>
          <a:lstStyle/>
          <a:p>
            <a:r>
              <a:rPr lang="en-US" dirty="0"/>
              <a:t>Students attending a residential mental health facility under these conditions should remain enrolled in the home LEA and coded with the </a:t>
            </a:r>
            <a:r>
              <a:rPr lang="en-US" dirty="0" smtClean="0"/>
              <a:t>“K” code.</a:t>
            </a:r>
            <a:endParaRPr lang="en-US" dirty="0"/>
          </a:p>
          <a:p>
            <a:r>
              <a:rPr lang="en-US" dirty="0"/>
              <a:t>Residential mental health facilities can bill </a:t>
            </a:r>
            <a:r>
              <a:rPr lang="en-US" dirty="0" smtClean="0"/>
              <a:t>LEAs for instructional days that fall within LEA calendars.</a:t>
            </a:r>
          </a:p>
          <a:p>
            <a:r>
              <a:rPr lang="en-US" dirty="0" smtClean="0"/>
              <a:t>Billing </a:t>
            </a:r>
            <a:r>
              <a:rPr lang="en-US" dirty="0"/>
              <a:t>must occur within 30 days of the close of each </a:t>
            </a:r>
            <a:r>
              <a:rPr lang="en-US" dirty="0" smtClean="0"/>
              <a:t>month.</a:t>
            </a:r>
            <a:endParaRPr lang="en-US" dirty="0"/>
          </a:p>
        </p:txBody>
      </p:sp>
      <p:sp>
        <p:nvSpPr>
          <p:cNvPr id="3" name="Title 2">
            <a:extLst>
              <a:ext uri="{FF2B5EF4-FFF2-40B4-BE49-F238E27FC236}">
                <a16:creationId xmlns="" xmlns:a16="http://schemas.microsoft.com/office/drawing/2014/main" id="{46EFF3EA-AB3B-0241-907D-093F43455D24}"/>
              </a:ext>
            </a:extLst>
          </p:cNvPr>
          <p:cNvSpPr>
            <a:spLocks noGrp="1"/>
          </p:cNvSpPr>
          <p:nvPr>
            <p:ph type="title"/>
          </p:nvPr>
        </p:nvSpPr>
        <p:spPr/>
        <p:txBody>
          <a:bodyPr/>
          <a:lstStyle/>
          <a:p>
            <a:r>
              <a:rPr lang="en-US" dirty="0"/>
              <a:t>Residential Mental Health Facilities</a:t>
            </a:r>
          </a:p>
        </p:txBody>
      </p:sp>
      <p:sp>
        <p:nvSpPr>
          <p:cNvPr id="4" name="Slide Number Placeholder 3">
            <a:extLst>
              <a:ext uri="{FF2B5EF4-FFF2-40B4-BE49-F238E27FC236}">
                <a16:creationId xmlns="" xmlns:a16="http://schemas.microsoft.com/office/drawing/2014/main" id="{CC4C3565-50A5-0246-9878-34192643685E}"/>
              </a:ext>
            </a:extLst>
          </p:cNvPr>
          <p:cNvSpPr>
            <a:spLocks noGrp="1"/>
          </p:cNvSpPr>
          <p:nvPr>
            <p:ph type="sldNum" sz="quarter" idx="12"/>
          </p:nvPr>
        </p:nvSpPr>
        <p:spPr/>
        <p:txBody>
          <a:bodyPr/>
          <a:lstStyle/>
          <a:p>
            <a:fld id="{86D2451E-3285-438B-B188-C22B2A012BF6}" type="slidenum">
              <a:rPr lang="en-US" smtClean="0"/>
              <a:pPr/>
              <a:t>47</a:t>
            </a:fld>
            <a:endParaRPr lang="en-US" dirty="0"/>
          </a:p>
        </p:txBody>
      </p:sp>
    </p:spTree>
    <p:extLst>
      <p:ext uri="{BB962C8B-B14F-4D97-AF65-F5344CB8AC3E}">
        <p14:creationId xmlns:p14="http://schemas.microsoft.com/office/powerpoint/2010/main" val="29596693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FF67692E-FCE3-F444-9D9F-A84AC6437E46}"/>
              </a:ext>
            </a:extLst>
          </p:cNvPr>
          <p:cNvSpPr>
            <a:spLocks noGrp="1"/>
          </p:cNvSpPr>
          <p:nvPr>
            <p:ph idx="1"/>
          </p:nvPr>
        </p:nvSpPr>
        <p:spPr/>
        <p:txBody>
          <a:bodyPr>
            <a:normAutofit fontScale="92500" lnSpcReduction="10000"/>
          </a:bodyPr>
          <a:lstStyle/>
          <a:p>
            <a:pPr marL="0" indent="0">
              <a:buNone/>
            </a:pPr>
            <a:r>
              <a:rPr lang="en-US" dirty="0"/>
              <a:t>Katelyn is an </a:t>
            </a:r>
            <a:r>
              <a:rPr lang="en-US" dirty="0" smtClean="0"/>
              <a:t>11th </a:t>
            </a:r>
            <a:r>
              <a:rPr lang="en-US" dirty="0"/>
              <a:t>grade student in Bartlett City Schools. </a:t>
            </a:r>
            <a:r>
              <a:rPr lang="en-US" dirty="0" smtClean="0"/>
              <a:t>After </a:t>
            </a:r>
            <a:r>
              <a:rPr lang="en-US" dirty="0"/>
              <a:t>a series of mental health crises, she is placed in at the Village in Blount County, a psychiatric residential mental health facility through a </a:t>
            </a:r>
            <a:r>
              <a:rPr lang="en-US" dirty="0" smtClean="0"/>
              <a:t>physician’s </a:t>
            </a:r>
            <a:r>
              <a:rPr lang="en-US" dirty="0"/>
              <a:t>order. </a:t>
            </a:r>
            <a:r>
              <a:rPr lang="en-US" dirty="0" smtClean="0"/>
              <a:t>There </a:t>
            </a:r>
            <a:r>
              <a:rPr lang="en-US" dirty="0"/>
              <a:t>is no DCS involvement. </a:t>
            </a:r>
            <a:r>
              <a:rPr lang="en-US" dirty="0" smtClean="0"/>
              <a:t>She </a:t>
            </a:r>
            <a:r>
              <a:rPr lang="en-US" dirty="0"/>
              <a:t>is also being served under an IEP</a:t>
            </a:r>
            <a:r>
              <a:rPr lang="en-US" dirty="0" smtClean="0"/>
              <a:t>. </a:t>
            </a:r>
            <a:r>
              <a:rPr lang="en-US" dirty="0"/>
              <a:t>What are some of the next steps the school district should take to ensure </a:t>
            </a:r>
            <a:r>
              <a:rPr lang="en-US" dirty="0" smtClean="0"/>
              <a:t>it is </a:t>
            </a:r>
            <a:r>
              <a:rPr lang="en-US" dirty="0"/>
              <a:t>properly serving Katelyn?</a:t>
            </a:r>
          </a:p>
          <a:p>
            <a:endParaRPr lang="en-US" dirty="0"/>
          </a:p>
          <a:p>
            <a:pPr marL="457200" indent="-457200">
              <a:buFont typeface="+mj-lt"/>
              <a:buAutoNum type="alphaUcPeriod"/>
            </a:pPr>
            <a:r>
              <a:rPr lang="en-US" dirty="0"/>
              <a:t>Withdrawal her to Blount County </a:t>
            </a:r>
            <a:r>
              <a:rPr lang="en-US" dirty="0" smtClean="0"/>
              <a:t>Schools, </a:t>
            </a:r>
            <a:r>
              <a:rPr lang="en-US" dirty="0"/>
              <a:t>as they will now become the </a:t>
            </a:r>
            <a:r>
              <a:rPr lang="en-US" dirty="0" smtClean="0"/>
              <a:t>LEA.</a:t>
            </a:r>
            <a:endParaRPr lang="en-US" dirty="0"/>
          </a:p>
          <a:p>
            <a:pPr marL="457200" indent="-457200">
              <a:buFont typeface="+mj-lt"/>
              <a:buAutoNum type="alphaUcPeriod"/>
            </a:pPr>
            <a:r>
              <a:rPr lang="en-US" dirty="0"/>
              <a:t>Withdrawal </a:t>
            </a:r>
            <a:r>
              <a:rPr lang="en-US" dirty="0" smtClean="0"/>
              <a:t>her, </a:t>
            </a:r>
            <a:r>
              <a:rPr lang="en-US" dirty="0"/>
              <a:t>as she is now attending a private </a:t>
            </a:r>
            <a:r>
              <a:rPr lang="en-US" dirty="0" smtClean="0"/>
              <a:t>school.</a:t>
            </a:r>
            <a:endParaRPr lang="en-US" dirty="0"/>
          </a:p>
          <a:p>
            <a:pPr marL="457200" indent="-457200">
              <a:buFont typeface="+mj-lt"/>
              <a:buAutoNum type="alphaUcPeriod"/>
            </a:pPr>
            <a:r>
              <a:rPr lang="en-US" dirty="0"/>
              <a:t>Keep her on the </a:t>
            </a:r>
            <a:r>
              <a:rPr lang="en-US" dirty="0" smtClean="0"/>
              <a:t>roll in Bartlett City and </a:t>
            </a:r>
            <a:r>
              <a:rPr lang="en-US" dirty="0"/>
              <a:t>code her with </a:t>
            </a:r>
            <a:r>
              <a:rPr lang="en-US" dirty="0" smtClean="0"/>
              <a:t>the “K” code.</a:t>
            </a:r>
            <a:endParaRPr lang="en-US" dirty="0"/>
          </a:p>
          <a:p>
            <a:endParaRPr lang="en-US" dirty="0"/>
          </a:p>
          <a:p>
            <a:pPr marL="457200" indent="-457200">
              <a:buFont typeface="+mj-lt"/>
              <a:buAutoNum type="alphaUcPeriod"/>
            </a:pPr>
            <a:endParaRPr lang="en-US" dirty="0"/>
          </a:p>
        </p:txBody>
      </p:sp>
      <p:sp>
        <p:nvSpPr>
          <p:cNvPr id="3" name="Title 2">
            <a:extLst>
              <a:ext uri="{FF2B5EF4-FFF2-40B4-BE49-F238E27FC236}">
                <a16:creationId xmlns="" xmlns:a16="http://schemas.microsoft.com/office/drawing/2014/main" id="{E0C5B1CD-4CB3-E640-971E-4090A29D1C39}"/>
              </a:ext>
            </a:extLst>
          </p:cNvPr>
          <p:cNvSpPr>
            <a:spLocks noGrp="1"/>
          </p:cNvSpPr>
          <p:nvPr>
            <p:ph type="title"/>
          </p:nvPr>
        </p:nvSpPr>
        <p:spPr/>
        <p:txBody>
          <a:bodyPr>
            <a:normAutofit fontScale="90000"/>
          </a:bodyPr>
          <a:lstStyle/>
          <a:p>
            <a:r>
              <a:rPr lang="en-US" dirty="0"/>
              <a:t>Residential Mental Health Facility Example Scenario #1</a:t>
            </a:r>
          </a:p>
        </p:txBody>
      </p:sp>
      <p:sp>
        <p:nvSpPr>
          <p:cNvPr id="4" name="Slide Number Placeholder 3">
            <a:extLst>
              <a:ext uri="{FF2B5EF4-FFF2-40B4-BE49-F238E27FC236}">
                <a16:creationId xmlns="" xmlns:a16="http://schemas.microsoft.com/office/drawing/2014/main" id="{B9AC0351-C5C7-8B40-A9AC-CA5E861220A0}"/>
              </a:ext>
            </a:extLst>
          </p:cNvPr>
          <p:cNvSpPr>
            <a:spLocks noGrp="1"/>
          </p:cNvSpPr>
          <p:nvPr>
            <p:ph type="sldNum" sz="quarter" idx="12"/>
          </p:nvPr>
        </p:nvSpPr>
        <p:spPr/>
        <p:txBody>
          <a:bodyPr/>
          <a:lstStyle/>
          <a:p>
            <a:fld id="{86D2451E-3285-438B-B188-C22B2A012BF6}" type="slidenum">
              <a:rPr lang="en-US" smtClean="0"/>
              <a:pPr/>
              <a:t>48</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23941960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49</a:t>
            </a:fld>
            <a:endParaRPr lang="en-US" dirty="0"/>
          </a:p>
        </p:txBody>
      </p:sp>
    </p:spTree>
    <p:extLst>
      <p:ext uri="{BB962C8B-B14F-4D97-AF65-F5344CB8AC3E}">
        <p14:creationId xmlns:p14="http://schemas.microsoft.com/office/powerpoint/2010/main" val="3093701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Evolution </a:t>
            </a:r>
            <a:r>
              <a:rPr lang="en-US" dirty="0" smtClean="0"/>
              <a:t>of School System Involvement</a:t>
            </a:r>
            <a:endParaRPr lang="en-US" dirty="0"/>
          </a:p>
        </p:txBody>
      </p:sp>
      <p:sp>
        <p:nvSpPr>
          <p:cNvPr id="4" name="Slide Number Placeholder 3"/>
          <p:cNvSpPr>
            <a:spLocks noGrp="1"/>
          </p:cNvSpPr>
          <p:nvPr>
            <p:ph type="sldNum" sz="quarter" idx="12"/>
          </p:nvPr>
        </p:nvSpPr>
        <p:spPr>
          <a:xfrm>
            <a:off x="8229600" y="6356350"/>
            <a:ext cx="592282" cy="365125"/>
          </a:xfrm>
        </p:spPr>
        <p:txBody>
          <a:bodyPr/>
          <a:lstStyle/>
          <a:p>
            <a:fld id="{86D2451E-3285-438B-B188-C22B2A012BF6}" type="slidenum">
              <a:rPr lang="en-US" smtClean="0"/>
              <a:pPr/>
              <a:t>5</a:t>
            </a:fld>
            <a:endParaRPr lang="en-US"/>
          </a:p>
        </p:txBody>
      </p:sp>
      <p:graphicFrame>
        <p:nvGraphicFramePr>
          <p:cNvPr id="5" name="Diagram 4"/>
          <p:cNvGraphicFramePr/>
          <p:nvPr>
            <p:extLst>
              <p:ext uri="{D42A27DB-BD31-4B8C-83A1-F6EECF244321}">
                <p14:modId xmlns:p14="http://schemas.microsoft.com/office/powerpoint/2010/main" val="499476545"/>
              </p:ext>
            </p:extLst>
          </p:nvPr>
        </p:nvGraphicFramePr>
        <p:xfrm>
          <a:off x="228600" y="990600"/>
          <a:ext cx="87630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971169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195398A0-1BE1-6A43-AAF0-FFF7CC433036}"/>
              </a:ext>
            </a:extLst>
          </p:cNvPr>
          <p:cNvSpPr>
            <a:spLocks noGrp="1"/>
          </p:cNvSpPr>
          <p:nvPr>
            <p:ph idx="1"/>
          </p:nvPr>
        </p:nvSpPr>
        <p:spPr/>
        <p:txBody>
          <a:bodyPr/>
          <a:lstStyle/>
          <a:p>
            <a:pPr marL="0" indent="0">
              <a:buNone/>
            </a:pPr>
            <a:r>
              <a:rPr lang="en-US" dirty="0">
                <a:solidFill>
                  <a:srgbClr val="FF0000"/>
                </a:solidFill>
              </a:rPr>
              <a:t>C: </a:t>
            </a:r>
            <a:r>
              <a:rPr lang="en-US" dirty="0"/>
              <a:t>Keep her on the </a:t>
            </a:r>
            <a:r>
              <a:rPr lang="en-US" dirty="0" smtClean="0"/>
              <a:t>roll in Bartlett City </a:t>
            </a:r>
            <a:r>
              <a:rPr lang="en-US" dirty="0"/>
              <a:t>and code her with </a:t>
            </a:r>
            <a:r>
              <a:rPr lang="en-US" dirty="0" smtClean="0"/>
              <a:t>the “K” code.</a:t>
            </a:r>
          </a:p>
          <a:p>
            <a:pPr marL="0" indent="0">
              <a:buNone/>
            </a:pPr>
            <a:endParaRPr lang="en-US" dirty="0"/>
          </a:p>
          <a:p>
            <a:pPr marL="0" indent="0">
              <a:buNone/>
            </a:pPr>
            <a:r>
              <a:rPr lang="en-US" b="1" dirty="0" smtClean="0"/>
              <a:t>Explanation:</a:t>
            </a:r>
          </a:p>
          <a:p>
            <a:pPr marL="0" indent="0">
              <a:buNone/>
            </a:pPr>
            <a:r>
              <a:rPr lang="en-US" dirty="0" smtClean="0"/>
              <a:t>Katelyn </a:t>
            </a:r>
            <a:r>
              <a:rPr lang="en-US" dirty="0"/>
              <a:t>was placed at a residential mental health facility through a </a:t>
            </a:r>
            <a:r>
              <a:rPr lang="en-US" dirty="0" smtClean="0"/>
              <a:t>physician’s </a:t>
            </a:r>
            <a:r>
              <a:rPr lang="en-US" dirty="0"/>
              <a:t>order. </a:t>
            </a:r>
            <a:r>
              <a:rPr lang="en-US" dirty="0" smtClean="0"/>
              <a:t>She </a:t>
            </a:r>
            <a:r>
              <a:rPr lang="en-US" dirty="0"/>
              <a:t>must be coded with the </a:t>
            </a:r>
            <a:r>
              <a:rPr lang="en-US" dirty="0" smtClean="0"/>
              <a:t>“K” </a:t>
            </a:r>
            <a:r>
              <a:rPr lang="en-US" dirty="0"/>
              <a:t>code and remain on the </a:t>
            </a:r>
            <a:r>
              <a:rPr lang="en-US" dirty="0" smtClean="0"/>
              <a:t>district’s roll.  </a:t>
            </a:r>
            <a:endParaRPr lang="en-US" dirty="0"/>
          </a:p>
          <a:p>
            <a:endParaRPr lang="en-US" dirty="0"/>
          </a:p>
        </p:txBody>
      </p:sp>
      <p:sp>
        <p:nvSpPr>
          <p:cNvPr id="3" name="Title 2">
            <a:extLst>
              <a:ext uri="{FF2B5EF4-FFF2-40B4-BE49-F238E27FC236}">
                <a16:creationId xmlns="" xmlns:a16="http://schemas.microsoft.com/office/drawing/2014/main" id="{3B1E9062-F8D1-7543-9285-6A8735FF5602}"/>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0A1D6459-AC11-1442-95F7-DC7BF83872CE}"/>
              </a:ext>
            </a:extLst>
          </p:cNvPr>
          <p:cNvSpPr>
            <a:spLocks noGrp="1"/>
          </p:cNvSpPr>
          <p:nvPr>
            <p:ph type="sldNum" sz="quarter" idx="12"/>
          </p:nvPr>
        </p:nvSpPr>
        <p:spPr/>
        <p:txBody>
          <a:bodyPr/>
          <a:lstStyle/>
          <a:p>
            <a:fld id="{86D2451E-3285-438B-B188-C22B2A012BF6}" type="slidenum">
              <a:rPr lang="en-US" smtClean="0"/>
              <a:pPr/>
              <a:t>50</a:t>
            </a:fld>
            <a:endParaRPr lang="en-US" dirty="0"/>
          </a:p>
        </p:txBody>
      </p:sp>
    </p:spTree>
    <p:extLst>
      <p:ext uri="{BB962C8B-B14F-4D97-AF65-F5344CB8AC3E}">
        <p14:creationId xmlns:p14="http://schemas.microsoft.com/office/powerpoint/2010/main" val="30740072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Court-Ordered </a:t>
            </a:r>
            <a:r>
              <a:rPr lang="en-US" dirty="0"/>
              <a:t>Day Treatment Programs</a:t>
            </a:r>
          </a:p>
        </p:txBody>
      </p:sp>
    </p:spTree>
    <p:extLst>
      <p:ext uri="{BB962C8B-B14F-4D97-AF65-F5344CB8AC3E}">
        <p14:creationId xmlns:p14="http://schemas.microsoft.com/office/powerpoint/2010/main" val="12596195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28A96373-7455-384F-BDE3-6DB07CEDF609}"/>
              </a:ext>
            </a:extLst>
          </p:cNvPr>
          <p:cNvSpPr>
            <a:spLocks noGrp="1"/>
          </p:cNvSpPr>
          <p:nvPr>
            <p:ph idx="1"/>
          </p:nvPr>
        </p:nvSpPr>
        <p:spPr/>
        <p:txBody>
          <a:bodyPr>
            <a:normAutofit/>
          </a:bodyPr>
          <a:lstStyle/>
          <a:p>
            <a:pPr marL="0" indent="0">
              <a:buNone/>
            </a:pPr>
            <a:r>
              <a:rPr lang="en-US" dirty="0" smtClean="0"/>
              <a:t>Under T.C.A</a:t>
            </a:r>
            <a:r>
              <a:rPr lang="en-US" dirty="0"/>
              <a:t>. § 49-3-308 s</a:t>
            </a:r>
            <a:r>
              <a:rPr lang="en-US" dirty="0" smtClean="0"/>
              <a:t>chool districts must </a:t>
            </a:r>
            <a:r>
              <a:rPr lang="en-US" dirty="0"/>
              <a:t>allocate funding to qualifying day treatment programs in the amount equal to per pupil state and local funding provided </a:t>
            </a:r>
            <a:r>
              <a:rPr lang="en-US" dirty="0" smtClean="0"/>
              <a:t>that: </a:t>
            </a:r>
            <a:endParaRPr lang="en-US" dirty="0"/>
          </a:p>
          <a:p>
            <a:pPr lvl="1">
              <a:buFont typeface="Arial" panose="020B0604020202020204" pitchFamily="34" charset="0"/>
              <a:buChar char="•"/>
            </a:pPr>
            <a:r>
              <a:rPr lang="en-US" dirty="0" smtClean="0"/>
              <a:t>The facility operates </a:t>
            </a:r>
            <a:r>
              <a:rPr lang="en-US" dirty="0"/>
              <a:t>as an approved Category 1 Special Purpose </a:t>
            </a:r>
            <a:r>
              <a:rPr lang="en-US" dirty="0" smtClean="0"/>
              <a:t>School.</a:t>
            </a:r>
          </a:p>
          <a:p>
            <a:pPr lvl="1">
              <a:buFont typeface="Arial" panose="020B0604020202020204" pitchFamily="34" charset="0"/>
              <a:buChar char="•"/>
            </a:pPr>
            <a:r>
              <a:rPr lang="en-US" dirty="0" smtClean="0"/>
              <a:t>The facility provides a minimum of thirty-two hours per week of educational instructional services.</a:t>
            </a:r>
            <a:endParaRPr lang="en-US" dirty="0"/>
          </a:p>
          <a:p>
            <a:pPr lvl="1">
              <a:buFont typeface="Arial" panose="020B0604020202020204" pitchFamily="34" charset="0"/>
              <a:buChar char="•"/>
            </a:pPr>
            <a:r>
              <a:rPr lang="en-US" dirty="0"/>
              <a:t>The student was court ordered into the treatment </a:t>
            </a:r>
            <a:r>
              <a:rPr lang="en-US" dirty="0" smtClean="0"/>
              <a:t>program.</a:t>
            </a:r>
            <a:endParaRPr lang="en-US" dirty="0"/>
          </a:p>
          <a:p>
            <a:pPr lvl="1">
              <a:buFont typeface="Arial" panose="020B0604020202020204" pitchFamily="34" charset="0"/>
              <a:buChar char="•"/>
            </a:pPr>
            <a:r>
              <a:rPr lang="en-US" dirty="0" smtClean="0"/>
              <a:t>The student is enrolled in the LEA and was enrolled in the LEA in the previous academic year.</a:t>
            </a:r>
          </a:p>
          <a:p>
            <a:pPr lvl="1">
              <a:buFont typeface="Arial" panose="020B0604020202020204" pitchFamily="34" charset="0"/>
              <a:buChar char="•"/>
            </a:pPr>
            <a:r>
              <a:rPr lang="en-US" dirty="0" smtClean="0"/>
              <a:t>The student is not in the custody of DCS.</a:t>
            </a:r>
          </a:p>
          <a:p>
            <a:pPr lvl="1"/>
            <a:endParaRPr lang="en-US" dirty="0"/>
          </a:p>
          <a:p>
            <a:endParaRPr lang="en-US" dirty="0"/>
          </a:p>
        </p:txBody>
      </p:sp>
      <p:sp>
        <p:nvSpPr>
          <p:cNvPr id="3" name="Title 2">
            <a:extLst>
              <a:ext uri="{FF2B5EF4-FFF2-40B4-BE49-F238E27FC236}">
                <a16:creationId xmlns="" xmlns:a16="http://schemas.microsoft.com/office/drawing/2014/main" id="{A14392BE-A7F7-CA48-A2E3-FA2719A0E45A}"/>
              </a:ext>
            </a:extLst>
          </p:cNvPr>
          <p:cNvSpPr>
            <a:spLocks noGrp="1"/>
          </p:cNvSpPr>
          <p:nvPr>
            <p:ph type="title"/>
          </p:nvPr>
        </p:nvSpPr>
        <p:spPr/>
        <p:txBody>
          <a:bodyPr>
            <a:normAutofit fontScale="90000"/>
          </a:bodyPr>
          <a:lstStyle/>
          <a:p>
            <a:r>
              <a:rPr lang="en-US" dirty="0" smtClean="0"/>
              <a:t>Qualified Court-Ordered  </a:t>
            </a:r>
            <a:r>
              <a:rPr lang="en-US" dirty="0"/>
              <a:t>Day Treatment Programs</a:t>
            </a:r>
          </a:p>
        </p:txBody>
      </p:sp>
      <p:sp>
        <p:nvSpPr>
          <p:cNvPr id="4" name="Slide Number Placeholder 3">
            <a:extLst>
              <a:ext uri="{FF2B5EF4-FFF2-40B4-BE49-F238E27FC236}">
                <a16:creationId xmlns="" xmlns:a16="http://schemas.microsoft.com/office/drawing/2014/main" id="{AEA8A427-2FDE-9C48-AC33-4C1CA4F96359}"/>
              </a:ext>
            </a:extLst>
          </p:cNvPr>
          <p:cNvSpPr>
            <a:spLocks noGrp="1"/>
          </p:cNvSpPr>
          <p:nvPr>
            <p:ph type="sldNum" sz="quarter" idx="12"/>
          </p:nvPr>
        </p:nvSpPr>
        <p:spPr/>
        <p:txBody>
          <a:bodyPr/>
          <a:lstStyle/>
          <a:p>
            <a:fld id="{86D2451E-3285-438B-B188-C22B2A012BF6}" type="slidenum">
              <a:rPr lang="en-US" smtClean="0"/>
              <a:pPr/>
              <a:t>52</a:t>
            </a:fld>
            <a:endParaRPr lang="en-US" dirty="0"/>
          </a:p>
        </p:txBody>
      </p:sp>
    </p:spTree>
    <p:extLst>
      <p:ext uri="{BB962C8B-B14F-4D97-AF65-F5344CB8AC3E}">
        <p14:creationId xmlns:p14="http://schemas.microsoft.com/office/powerpoint/2010/main" val="42748149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C24D1B3C-6D75-4F4A-9CEF-829EB1252320}"/>
              </a:ext>
            </a:extLst>
          </p:cNvPr>
          <p:cNvSpPr>
            <a:spLocks noGrp="1"/>
          </p:cNvSpPr>
          <p:nvPr>
            <p:ph idx="1"/>
          </p:nvPr>
        </p:nvSpPr>
        <p:spPr/>
        <p:txBody>
          <a:bodyPr/>
          <a:lstStyle/>
          <a:p>
            <a:pPr marL="0" indent="0">
              <a:buNone/>
            </a:pPr>
            <a:r>
              <a:rPr lang="en-US" dirty="0"/>
              <a:t>Students attending a residential mental health facility under these conditions should remain enrolled in the home LEA and </a:t>
            </a:r>
            <a:r>
              <a:rPr lang="en-US" dirty="0" smtClean="0"/>
              <a:t>be coded </a:t>
            </a:r>
            <a:r>
              <a:rPr lang="en-US" dirty="0"/>
              <a:t>with the </a:t>
            </a:r>
            <a:r>
              <a:rPr lang="en-US" i="1" dirty="0" smtClean="0"/>
              <a:t>QDT00</a:t>
            </a:r>
            <a:r>
              <a:rPr lang="en-US" dirty="0" smtClean="0"/>
              <a:t> classification.</a:t>
            </a:r>
            <a:endParaRPr lang="en-US" dirty="0"/>
          </a:p>
        </p:txBody>
      </p:sp>
      <p:sp>
        <p:nvSpPr>
          <p:cNvPr id="3" name="Title 2">
            <a:extLst>
              <a:ext uri="{FF2B5EF4-FFF2-40B4-BE49-F238E27FC236}">
                <a16:creationId xmlns="" xmlns:a16="http://schemas.microsoft.com/office/drawing/2014/main" id="{46EFF3EA-AB3B-0241-907D-093F43455D24}"/>
              </a:ext>
            </a:extLst>
          </p:cNvPr>
          <p:cNvSpPr>
            <a:spLocks noGrp="1"/>
          </p:cNvSpPr>
          <p:nvPr>
            <p:ph type="title"/>
          </p:nvPr>
        </p:nvSpPr>
        <p:spPr/>
        <p:txBody>
          <a:bodyPr>
            <a:normAutofit fontScale="90000"/>
          </a:bodyPr>
          <a:lstStyle/>
          <a:p>
            <a:r>
              <a:rPr lang="en-US" dirty="0" smtClean="0"/>
              <a:t>Qualified Court-Ordered </a:t>
            </a:r>
            <a:r>
              <a:rPr lang="en-US" dirty="0"/>
              <a:t>Day Treatment Programs</a:t>
            </a:r>
          </a:p>
        </p:txBody>
      </p:sp>
      <p:sp>
        <p:nvSpPr>
          <p:cNvPr id="4" name="Slide Number Placeholder 3">
            <a:extLst>
              <a:ext uri="{FF2B5EF4-FFF2-40B4-BE49-F238E27FC236}">
                <a16:creationId xmlns="" xmlns:a16="http://schemas.microsoft.com/office/drawing/2014/main" id="{CC4C3565-50A5-0246-9878-34192643685E}"/>
              </a:ext>
            </a:extLst>
          </p:cNvPr>
          <p:cNvSpPr>
            <a:spLocks noGrp="1"/>
          </p:cNvSpPr>
          <p:nvPr>
            <p:ph type="sldNum" sz="quarter" idx="12"/>
          </p:nvPr>
        </p:nvSpPr>
        <p:spPr/>
        <p:txBody>
          <a:bodyPr/>
          <a:lstStyle/>
          <a:p>
            <a:fld id="{86D2451E-3285-438B-B188-C22B2A012BF6}" type="slidenum">
              <a:rPr lang="en-US" smtClean="0"/>
              <a:pPr/>
              <a:t>53</a:t>
            </a:fld>
            <a:endParaRPr lang="en-US" dirty="0"/>
          </a:p>
        </p:txBody>
      </p:sp>
    </p:spTree>
    <p:extLst>
      <p:ext uri="{BB962C8B-B14F-4D97-AF65-F5344CB8AC3E}">
        <p14:creationId xmlns:p14="http://schemas.microsoft.com/office/powerpoint/2010/main" val="42579470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Carroll </a:t>
            </a:r>
            <a:r>
              <a:rPr lang="en-US" dirty="0"/>
              <a:t>County Juvenile Court, Carroll Academy </a:t>
            </a:r>
          </a:p>
          <a:p>
            <a:r>
              <a:rPr lang="en-US" dirty="0" smtClean="0"/>
              <a:t>Montgomery </a:t>
            </a:r>
            <a:r>
              <a:rPr lang="en-US" dirty="0"/>
              <a:t>County Juvenile Court, Teen Learning Center (Genesis) </a:t>
            </a:r>
          </a:p>
          <a:p>
            <a:r>
              <a:rPr lang="en-US" dirty="0" smtClean="0"/>
              <a:t>Rutherford </a:t>
            </a:r>
            <a:r>
              <a:rPr lang="en-US" dirty="0"/>
              <a:t>County Juvenile Court, Teen Learning Center (Genesis) </a:t>
            </a:r>
          </a:p>
          <a:p>
            <a:endParaRPr lang="en-US" dirty="0"/>
          </a:p>
        </p:txBody>
      </p:sp>
      <p:sp>
        <p:nvSpPr>
          <p:cNvPr id="3" name="Title 2"/>
          <p:cNvSpPr>
            <a:spLocks noGrp="1"/>
          </p:cNvSpPr>
          <p:nvPr>
            <p:ph type="title"/>
          </p:nvPr>
        </p:nvSpPr>
        <p:spPr/>
        <p:txBody>
          <a:bodyPr/>
          <a:lstStyle/>
          <a:p>
            <a:r>
              <a:rPr lang="en-US" dirty="0" smtClean="0"/>
              <a:t>Current QDT Programs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54</a:t>
            </a:fld>
            <a:endParaRPr lang="en-US" dirty="0"/>
          </a:p>
        </p:txBody>
      </p:sp>
    </p:spTree>
    <p:extLst>
      <p:ext uri="{BB962C8B-B14F-4D97-AF65-F5344CB8AC3E}">
        <p14:creationId xmlns:p14="http://schemas.microsoft.com/office/powerpoint/2010/main" val="10390530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725A955C-2DC2-7E4B-B58F-CA91E3EC55C9}"/>
              </a:ext>
            </a:extLst>
          </p:cNvPr>
          <p:cNvSpPr>
            <a:spLocks noGrp="1"/>
          </p:cNvSpPr>
          <p:nvPr>
            <p:ph idx="1"/>
          </p:nvPr>
        </p:nvSpPr>
        <p:spPr/>
        <p:txBody>
          <a:bodyPr/>
          <a:lstStyle/>
          <a:p>
            <a:pPr marL="0" indent="0">
              <a:buNone/>
            </a:pPr>
            <a:r>
              <a:rPr lang="en-US" dirty="0"/>
              <a:t>Salena has been court ordered to Genesis Academy to complete a </a:t>
            </a:r>
            <a:r>
              <a:rPr lang="en-US" dirty="0" smtClean="0"/>
              <a:t>90-day </a:t>
            </a:r>
            <a:r>
              <a:rPr lang="en-US" dirty="0"/>
              <a:t>program. </a:t>
            </a:r>
            <a:r>
              <a:rPr lang="en-US" dirty="0" smtClean="0"/>
              <a:t>She </a:t>
            </a:r>
            <a:r>
              <a:rPr lang="en-US" dirty="0"/>
              <a:t>is currently a ninth grade student in Rutherford County</a:t>
            </a:r>
            <a:r>
              <a:rPr lang="en-US" dirty="0" smtClean="0"/>
              <a:t>. </a:t>
            </a:r>
            <a:r>
              <a:rPr lang="en-US" dirty="0"/>
              <a:t>How should the school district proceed?</a:t>
            </a:r>
          </a:p>
          <a:p>
            <a:endParaRPr lang="en-US" dirty="0"/>
          </a:p>
          <a:p>
            <a:pPr marL="457200" indent="-457200">
              <a:buFont typeface="+mj-lt"/>
              <a:buAutoNum type="alphaUcPeriod"/>
            </a:pPr>
            <a:r>
              <a:rPr lang="en-US" dirty="0"/>
              <a:t>Salena should remain on the </a:t>
            </a:r>
            <a:r>
              <a:rPr lang="en-US" dirty="0" smtClean="0"/>
              <a:t>roll </a:t>
            </a:r>
            <a:r>
              <a:rPr lang="en-US" dirty="0"/>
              <a:t>and be coded with </a:t>
            </a:r>
            <a:r>
              <a:rPr lang="en-US" dirty="0" smtClean="0"/>
              <a:t>the </a:t>
            </a:r>
            <a:r>
              <a:rPr lang="en-US" i="1" dirty="0" smtClean="0"/>
              <a:t>QDT00</a:t>
            </a:r>
            <a:r>
              <a:rPr lang="en-US" dirty="0" smtClean="0"/>
              <a:t> code.</a:t>
            </a:r>
            <a:endParaRPr lang="en-US" dirty="0"/>
          </a:p>
          <a:p>
            <a:pPr marL="457200" indent="-457200">
              <a:buFont typeface="+mj-lt"/>
              <a:buAutoNum type="alphaUcPeriod"/>
            </a:pPr>
            <a:r>
              <a:rPr lang="en-US" dirty="0"/>
              <a:t>Salena should </a:t>
            </a:r>
            <a:r>
              <a:rPr lang="en-US" dirty="0" smtClean="0"/>
              <a:t>withdraw </a:t>
            </a:r>
            <a:r>
              <a:rPr lang="en-US" dirty="0"/>
              <a:t>from the </a:t>
            </a:r>
            <a:r>
              <a:rPr lang="en-US" dirty="0" smtClean="0"/>
              <a:t>district, </a:t>
            </a:r>
            <a:r>
              <a:rPr lang="en-US" dirty="0"/>
              <a:t>as she is now attending a private </a:t>
            </a:r>
            <a:r>
              <a:rPr lang="en-US" dirty="0" smtClean="0"/>
              <a:t>school.</a:t>
            </a:r>
            <a:endParaRPr lang="en-US" dirty="0"/>
          </a:p>
          <a:p>
            <a:pPr marL="457200" indent="-457200">
              <a:buFont typeface="+mj-lt"/>
              <a:buAutoNum type="alphaUcPeriod"/>
            </a:pPr>
            <a:r>
              <a:rPr lang="en-US" dirty="0"/>
              <a:t>Salena should remain on the </a:t>
            </a:r>
            <a:r>
              <a:rPr lang="en-US" dirty="0" smtClean="0"/>
              <a:t>roll </a:t>
            </a:r>
            <a:r>
              <a:rPr lang="en-US" dirty="0"/>
              <a:t>and be coded with the </a:t>
            </a:r>
            <a:r>
              <a:rPr lang="en-US" dirty="0" smtClean="0"/>
              <a:t>“K” </a:t>
            </a:r>
            <a:r>
              <a:rPr lang="en-US" dirty="0"/>
              <a:t>code as she is attending a treatment </a:t>
            </a:r>
            <a:r>
              <a:rPr lang="en-US" dirty="0" smtClean="0"/>
              <a:t>program.</a:t>
            </a:r>
            <a:endParaRPr lang="en-US" dirty="0"/>
          </a:p>
        </p:txBody>
      </p:sp>
      <p:sp>
        <p:nvSpPr>
          <p:cNvPr id="3" name="Title 2">
            <a:extLst>
              <a:ext uri="{FF2B5EF4-FFF2-40B4-BE49-F238E27FC236}">
                <a16:creationId xmlns="" xmlns:a16="http://schemas.microsoft.com/office/drawing/2014/main" id="{119B9064-1963-CC4A-AACC-B8894513E85C}"/>
              </a:ext>
            </a:extLst>
          </p:cNvPr>
          <p:cNvSpPr>
            <a:spLocks noGrp="1"/>
          </p:cNvSpPr>
          <p:nvPr>
            <p:ph type="title"/>
          </p:nvPr>
        </p:nvSpPr>
        <p:spPr/>
        <p:txBody>
          <a:bodyPr/>
          <a:lstStyle/>
          <a:p>
            <a:r>
              <a:rPr lang="en-US" dirty="0" smtClean="0"/>
              <a:t>QDTOO </a:t>
            </a:r>
            <a:r>
              <a:rPr lang="en-US" dirty="0"/>
              <a:t>Example Scenario</a:t>
            </a:r>
          </a:p>
        </p:txBody>
      </p:sp>
      <p:sp>
        <p:nvSpPr>
          <p:cNvPr id="4" name="Slide Number Placeholder 3">
            <a:extLst>
              <a:ext uri="{FF2B5EF4-FFF2-40B4-BE49-F238E27FC236}">
                <a16:creationId xmlns="" xmlns:a16="http://schemas.microsoft.com/office/drawing/2014/main" id="{962AC30B-8CFB-F94C-8555-1D12CF7F980D}"/>
              </a:ext>
            </a:extLst>
          </p:cNvPr>
          <p:cNvSpPr>
            <a:spLocks noGrp="1"/>
          </p:cNvSpPr>
          <p:nvPr>
            <p:ph type="sldNum" sz="quarter" idx="12"/>
          </p:nvPr>
        </p:nvSpPr>
        <p:spPr/>
        <p:txBody>
          <a:bodyPr/>
          <a:lstStyle/>
          <a:p>
            <a:fld id="{86D2451E-3285-438B-B188-C22B2A012BF6}" type="slidenum">
              <a:rPr lang="en-US" smtClean="0"/>
              <a:pPr/>
              <a:t>55</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11929944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Raise your hand with the following to indicate your answer</a:t>
            </a:r>
          </a:p>
          <a:p>
            <a:pPr lvl="1"/>
            <a:r>
              <a:rPr lang="en-US" dirty="0" smtClean="0"/>
              <a:t>A=1 finger</a:t>
            </a:r>
          </a:p>
          <a:p>
            <a:pPr lvl="1"/>
            <a:r>
              <a:rPr lang="en-US" dirty="0" smtClean="0"/>
              <a:t>B=2 fingers</a:t>
            </a:r>
          </a:p>
          <a:p>
            <a:pPr lvl="1"/>
            <a:r>
              <a:rPr lang="en-US" dirty="0" smtClean="0"/>
              <a:t>C=3 fingers</a:t>
            </a:r>
            <a:endParaRPr lang="en-US" dirty="0"/>
          </a:p>
        </p:txBody>
      </p:sp>
      <p:sp>
        <p:nvSpPr>
          <p:cNvPr id="3" name="Title 2"/>
          <p:cNvSpPr>
            <a:spLocks noGrp="1"/>
          </p:cNvSpPr>
          <p:nvPr>
            <p:ph type="title"/>
          </p:nvPr>
        </p:nvSpPr>
        <p:spPr/>
        <p:txBody>
          <a:bodyPr/>
          <a:lstStyle/>
          <a:p>
            <a:r>
              <a:rPr lang="en-US" dirty="0" smtClean="0"/>
              <a:t>What is your answer??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56</a:t>
            </a:fld>
            <a:endParaRPr lang="en-US" dirty="0"/>
          </a:p>
        </p:txBody>
      </p:sp>
    </p:spTree>
    <p:extLst>
      <p:ext uri="{BB962C8B-B14F-4D97-AF65-F5344CB8AC3E}">
        <p14:creationId xmlns:p14="http://schemas.microsoft.com/office/powerpoint/2010/main" val="6986303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15A4984F-C574-2A4B-94E2-8A22ADBD6B0D}"/>
              </a:ext>
            </a:extLst>
          </p:cNvPr>
          <p:cNvSpPr>
            <a:spLocks noGrp="1"/>
          </p:cNvSpPr>
          <p:nvPr>
            <p:ph idx="1"/>
          </p:nvPr>
        </p:nvSpPr>
        <p:spPr/>
        <p:txBody>
          <a:bodyPr/>
          <a:lstStyle/>
          <a:p>
            <a:pPr marL="0" indent="0">
              <a:buNone/>
            </a:pPr>
            <a:r>
              <a:rPr lang="en-US" dirty="0">
                <a:solidFill>
                  <a:srgbClr val="FF0000"/>
                </a:solidFill>
              </a:rPr>
              <a:t>A: </a:t>
            </a:r>
            <a:r>
              <a:rPr lang="en-US" dirty="0"/>
              <a:t>Salena should remain on the </a:t>
            </a:r>
            <a:r>
              <a:rPr lang="en-US" dirty="0" smtClean="0"/>
              <a:t>roll </a:t>
            </a:r>
            <a:r>
              <a:rPr lang="en-US" dirty="0"/>
              <a:t>and be coded with </a:t>
            </a:r>
            <a:r>
              <a:rPr lang="en-US" dirty="0" smtClean="0"/>
              <a:t>the </a:t>
            </a:r>
            <a:r>
              <a:rPr lang="en-US" i="1" dirty="0" smtClean="0"/>
              <a:t>QDT00</a:t>
            </a:r>
            <a:r>
              <a:rPr lang="en-US" dirty="0" smtClean="0"/>
              <a:t> code.</a:t>
            </a:r>
          </a:p>
          <a:p>
            <a:pPr marL="0" indent="0">
              <a:buNone/>
            </a:pPr>
            <a:endParaRPr lang="en-US" dirty="0"/>
          </a:p>
          <a:p>
            <a:pPr marL="0" indent="0">
              <a:buNone/>
            </a:pPr>
            <a:r>
              <a:rPr lang="en-US" b="1" dirty="0" smtClean="0"/>
              <a:t>Explanation:</a:t>
            </a:r>
          </a:p>
          <a:p>
            <a:pPr marL="0" indent="0">
              <a:buNone/>
            </a:pPr>
            <a:r>
              <a:rPr lang="en-US" dirty="0" smtClean="0"/>
              <a:t>Salena </a:t>
            </a:r>
            <a:r>
              <a:rPr lang="en-US" dirty="0"/>
              <a:t>has been court ordered into the approved program and must remain on the </a:t>
            </a:r>
            <a:r>
              <a:rPr lang="en-US" dirty="0" smtClean="0"/>
              <a:t>roll </a:t>
            </a:r>
            <a:r>
              <a:rPr lang="en-US" dirty="0"/>
              <a:t>for the district. </a:t>
            </a:r>
            <a:r>
              <a:rPr lang="en-US" dirty="0" smtClean="0"/>
              <a:t>The </a:t>
            </a:r>
            <a:r>
              <a:rPr lang="en-US" dirty="0"/>
              <a:t>district should use the </a:t>
            </a:r>
            <a:r>
              <a:rPr lang="en-US" i="1" dirty="0" smtClean="0"/>
              <a:t>QDT00</a:t>
            </a:r>
            <a:r>
              <a:rPr lang="en-US" dirty="0" smtClean="0"/>
              <a:t> </a:t>
            </a:r>
            <a:r>
              <a:rPr lang="en-US" dirty="0"/>
              <a:t>code to properly code her in </a:t>
            </a:r>
            <a:r>
              <a:rPr lang="en-US" dirty="0" smtClean="0"/>
              <a:t>its student </a:t>
            </a:r>
            <a:r>
              <a:rPr lang="en-US" dirty="0"/>
              <a:t>management </a:t>
            </a:r>
            <a:r>
              <a:rPr lang="en-US" dirty="0" smtClean="0"/>
              <a:t>system.</a:t>
            </a:r>
            <a:endParaRPr lang="en-US" dirty="0"/>
          </a:p>
        </p:txBody>
      </p:sp>
      <p:sp>
        <p:nvSpPr>
          <p:cNvPr id="3" name="Title 2">
            <a:extLst>
              <a:ext uri="{FF2B5EF4-FFF2-40B4-BE49-F238E27FC236}">
                <a16:creationId xmlns="" xmlns:a16="http://schemas.microsoft.com/office/drawing/2014/main" id="{8FADC1A1-84C0-D24F-B08A-FA6C7DE3CCF4}"/>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B9865E6C-9F4E-9C49-B8BE-8B21125FD05D}"/>
              </a:ext>
            </a:extLst>
          </p:cNvPr>
          <p:cNvSpPr>
            <a:spLocks noGrp="1"/>
          </p:cNvSpPr>
          <p:nvPr>
            <p:ph type="sldNum" sz="quarter" idx="12"/>
          </p:nvPr>
        </p:nvSpPr>
        <p:spPr/>
        <p:txBody>
          <a:bodyPr/>
          <a:lstStyle/>
          <a:p>
            <a:fld id="{86D2451E-3285-438B-B188-C22B2A012BF6}" type="slidenum">
              <a:rPr lang="en-US" smtClean="0"/>
              <a:pPr/>
              <a:t>57</a:t>
            </a:fld>
            <a:endParaRPr lang="en-US" dirty="0"/>
          </a:p>
        </p:txBody>
      </p:sp>
    </p:spTree>
    <p:extLst>
      <p:ext uri="{BB962C8B-B14F-4D97-AF65-F5344CB8AC3E}">
        <p14:creationId xmlns:p14="http://schemas.microsoft.com/office/powerpoint/2010/main" val="30198391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Putting it all Together</a:t>
            </a:r>
          </a:p>
        </p:txBody>
      </p:sp>
    </p:spTree>
    <p:extLst>
      <p:ext uri="{BB962C8B-B14F-4D97-AF65-F5344CB8AC3E}">
        <p14:creationId xmlns:p14="http://schemas.microsoft.com/office/powerpoint/2010/main" val="338687453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BCA90232-203D-8E41-9CB3-50EC98B12DE9}"/>
              </a:ext>
            </a:extLst>
          </p:cNvPr>
          <p:cNvSpPr>
            <a:spLocks noGrp="1"/>
          </p:cNvSpPr>
          <p:nvPr>
            <p:ph type="title"/>
          </p:nvPr>
        </p:nvSpPr>
        <p:spPr/>
        <p:txBody>
          <a:bodyPr/>
          <a:lstStyle/>
          <a:p>
            <a:r>
              <a:rPr lang="en-US" dirty="0"/>
              <a:t>Putting </a:t>
            </a:r>
            <a:r>
              <a:rPr lang="en-US" dirty="0" smtClean="0"/>
              <a:t>Policy </a:t>
            </a:r>
            <a:r>
              <a:rPr lang="en-US" dirty="0"/>
              <a:t>into </a:t>
            </a:r>
            <a:r>
              <a:rPr lang="en-US" dirty="0" smtClean="0"/>
              <a:t>Action</a:t>
            </a:r>
            <a:endParaRPr lang="en-US" dirty="0"/>
          </a:p>
        </p:txBody>
      </p:sp>
      <p:sp>
        <p:nvSpPr>
          <p:cNvPr id="4" name="Slide Number Placeholder 3">
            <a:extLst>
              <a:ext uri="{FF2B5EF4-FFF2-40B4-BE49-F238E27FC236}">
                <a16:creationId xmlns="" xmlns:a16="http://schemas.microsoft.com/office/drawing/2014/main" id="{A775DA03-45EB-5948-879D-EA6DB5982891}"/>
              </a:ext>
            </a:extLst>
          </p:cNvPr>
          <p:cNvSpPr>
            <a:spLocks noGrp="1"/>
          </p:cNvSpPr>
          <p:nvPr>
            <p:ph type="sldNum" sz="quarter" idx="12"/>
          </p:nvPr>
        </p:nvSpPr>
        <p:spPr/>
        <p:txBody>
          <a:bodyPr/>
          <a:lstStyle/>
          <a:p>
            <a:fld id="{86D2451E-3285-438B-B188-C22B2A012BF6}" type="slidenum">
              <a:rPr lang="en-US" smtClean="0"/>
              <a:pPr/>
              <a:t>59</a:t>
            </a:fld>
            <a:endParaRPr lang="en-US" dirty="0"/>
          </a:p>
        </p:txBody>
      </p:sp>
      <p:graphicFrame>
        <p:nvGraphicFramePr>
          <p:cNvPr id="5" name="Diagram 4"/>
          <p:cNvGraphicFramePr/>
          <p:nvPr>
            <p:extLst>
              <p:ext uri="{D42A27DB-BD31-4B8C-83A1-F6EECF244321}">
                <p14:modId xmlns:p14="http://schemas.microsoft.com/office/powerpoint/2010/main" val="217467383"/>
              </p:ext>
            </p:extLst>
          </p:nvPr>
        </p:nvGraphicFramePr>
        <p:xfrm>
          <a:off x="304800" y="1447800"/>
          <a:ext cx="8382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3156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Foster Care </a:t>
            </a:r>
          </a:p>
        </p:txBody>
      </p:sp>
    </p:spTree>
    <p:extLst>
      <p:ext uri="{BB962C8B-B14F-4D97-AF65-F5344CB8AC3E}">
        <p14:creationId xmlns:p14="http://schemas.microsoft.com/office/powerpoint/2010/main" val="28707688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AF58F0EC-EB1D-F94F-8810-227EB69B5541}"/>
              </a:ext>
            </a:extLst>
          </p:cNvPr>
          <p:cNvSpPr>
            <a:spLocks noGrp="1"/>
          </p:cNvSpPr>
          <p:nvPr>
            <p:ph type="title"/>
          </p:nvPr>
        </p:nvSpPr>
        <p:spPr/>
        <p:txBody>
          <a:bodyPr/>
          <a:lstStyle/>
          <a:p>
            <a:r>
              <a:rPr lang="en-US" dirty="0"/>
              <a:t>Example Scenario</a:t>
            </a:r>
          </a:p>
        </p:txBody>
      </p:sp>
      <p:sp>
        <p:nvSpPr>
          <p:cNvPr id="4" name="Slide Number Placeholder 3">
            <a:extLst>
              <a:ext uri="{FF2B5EF4-FFF2-40B4-BE49-F238E27FC236}">
                <a16:creationId xmlns="" xmlns:a16="http://schemas.microsoft.com/office/drawing/2014/main" id="{B57A4B8E-4643-3E4C-AFD3-0A3466E49B17}"/>
              </a:ext>
            </a:extLst>
          </p:cNvPr>
          <p:cNvSpPr>
            <a:spLocks noGrp="1"/>
          </p:cNvSpPr>
          <p:nvPr>
            <p:ph type="sldNum" sz="quarter" idx="12"/>
          </p:nvPr>
        </p:nvSpPr>
        <p:spPr/>
        <p:txBody>
          <a:bodyPr/>
          <a:lstStyle/>
          <a:p>
            <a:fld id="{86D2451E-3285-438B-B188-C22B2A012BF6}" type="slidenum">
              <a:rPr lang="en-US" smtClean="0"/>
              <a:pPr/>
              <a:t>60</a:t>
            </a:fld>
            <a:endParaRPr lang="en-US" dirty="0"/>
          </a:p>
        </p:txBody>
      </p:sp>
      <p:sp>
        <p:nvSpPr>
          <p:cNvPr id="19" name="Rounded Rectangle 18"/>
          <p:cNvSpPr/>
          <p:nvPr/>
        </p:nvSpPr>
        <p:spPr>
          <a:xfrm>
            <a:off x="609600" y="1524000"/>
            <a:ext cx="7924800" cy="38862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t>Brian is a </a:t>
            </a:r>
            <a:r>
              <a:rPr lang="en-US" b="1" dirty="0" smtClean="0"/>
              <a:t>10th </a:t>
            </a:r>
            <a:r>
              <a:rPr lang="en-US" b="1" dirty="0"/>
              <a:t>grader in McMinn County. Due to some turmoil in the family, Brian </a:t>
            </a:r>
            <a:r>
              <a:rPr lang="en-US" b="1" dirty="0" smtClean="0"/>
              <a:t>enters </a:t>
            </a:r>
            <a:r>
              <a:rPr lang="en-US" b="1" dirty="0"/>
              <a:t>DCS custody and is placed in foster care in a foster home in McMinn </a:t>
            </a:r>
            <a:r>
              <a:rPr lang="en-US" b="1" dirty="0" smtClean="0"/>
              <a:t>County. Although </a:t>
            </a:r>
            <a:r>
              <a:rPr lang="en-US" b="1" dirty="0"/>
              <a:t>he is now zoned for another school, he is still within the district.  </a:t>
            </a:r>
          </a:p>
          <a:p>
            <a:pPr lvl="0"/>
            <a:endParaRPr lang="en-US" b="1" dirty="0"/>
          </a:p>
          <a:p>
            <a:pPr lvl="0"/>
            <a:r>
              <a:rPr lang="en-US" b="1" dirty="0"/>
              <a:t>Six months later, Brian is arrested and sent to Hamilton County JDC where he stays for one month before being placed by DCS at </a:t>
            </a:r>
            <a:r>
              <a:rPr lang="en-US" b="1" dirty="0" err="1"/>
              <a:t>Mountainview</a:t>
            </a:r>
            <a:r>
              <a:rPr lang="en-US" b="1" dirty="0"/>
              <a:t> Academy in Jefferson County.  </a:t>
            </a:r>
            <a:endParaRPr lang="en-US" b="1" dirty="0" smtClean="0"/>
          </a:p>
          <a:p>
            <a:pPr lvl="0"/>
            <a:endParaRPr lang="en-US" b="1" dirty="0"/>
          </a:p>
          <a:p>
            <a:pPr lvl="0"/>
            <a:r>
              <a:rPr lang="en-US" b="1" dirty="0"/>
              <a:t>Outline the different steps the district should take to ensure that Brian is properly served and accounted for</a:t>
            </a:r>
            <a:r>
              <a:rPr lang="en-US" b="1" dirty="0" smtClean="0"/>
              <a:t>.</a:t>
            </a:r>
            <a:endParaRPr lang="en-US" b="1"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4956152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609250-4DF3-A448-A8DE-0049416EA9E1}"/>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853CEB09-1114-AE41-900D-AEEFFB481074}"/>
              </a:ext>
            </a:extLst>
          </p:cNvPr>
          <p:cNvSpPr>
            <a:spLocks noGrp="1"/>
          </p:cNvSpPr>
          <p:nvPr>
            <p:ph type="sldNum" sz="quarter" idx="12"/>
          </p:nvPr>
        </p:nvSpPr>
        <p:spPr/>
        <p:txBody>
          <a:bodyPr/>
          <a:lstStyle/>
          <a:p>
            <a:fld id="{86D2451E-3285-438B-B188-C22B2A012BF6}" type="slidenum">
              <a:rPr lang="en-US" smtClean="0"/>
              <a:pPr/>
              <a:t>61</a:t>
            </a:fld>
            <a:endParaRPr lang="en-US" dirty="0"/>
          </a:p>
        </p:txBody>
      </p:sp>
      <p:sp>
        <p:nvSpPr>
          <p:cNvPr id="9" name="Rounded Rectangle 8"/>
          <p:cNvSpPr/>
          <p:nvPr/>
        </p:nvSpPr>
        <p:spPr>
          <a:xfrm>
            <a:off x="457200" y="1371600"/>
            <a:ext cx="8153400" cy="4343400"/>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dirty="0">
                <a:solidFill>
                  <a:schemeClr val="accent1"/>
                </a:solidFill>
              </a:rPr>
              <a:t>When Brian enters foster </a:t>
            </a:r>
            <a:r>
              <a:rPr lang="en-US" dirty="0" smtClean="0">
                <a:solidFill>
                  <a:schemeClr val="accent1"/>
                </a:solidFill>
              </a:rPr>
              <a:t>care, a </a:t>
            </a:r>
            <a:r>
              <a:rPr lang="en-US" dirty="0">
                <a:solidFill>
                  <a:schemeClr val="accent1"/>
                </a:solidFill>
              </a:rPr>
              <a:t>BID meeting should be held to determine if he should attend the new school he is zoned for or if he should remain enrolled in his school of origin</a:t>
            </a:r>
            <a:r>
              <a:rPr lang="en-US" dirty="0" smtClean="0">
                <a:solidFill>
                  <a:schemeClr val="accent1"/>
                </a:solidFill>
              </a:rPr>
              <a:t>. </a:t>
            </a:r>
            <a:r>
              <a:rPr lang="en-US" dirty="0">
                <a:solidFill>
                  <a:schemeClr val="accent1"/>
                </a:solidFill>
              </a:rPr>
              <a:t>Additionally, Brian should be coded as </a:t>
            </a:r>
            <a:r>
              <a:rPr lang="en-US" i="1" dirty="0">
                <a:solidFill>
                  <a:schemeClr val="accent1"/>
                </a:solidFill>
              </a:rPr>
              <a:t>FOSO1</a:t>
            </a:r>
            <a:r>
              <a:rPr lang="en-US" dirty="0" smtClean="0">
                <a:solidFill>
                  <a:schemeClr val="accent1"/>
                </a:solidFill>
              </a:rPr>
              <a:t>.</a:t>
            </a:r>
            <a:endParaRPr lang="en-US" dirty="0">
              <a:solidFill>
                <a:schemeClr val="accent1"/>
              </a:solidFill>
            </a:endParaRPr>
          </a:p>
          <a:p>
            <a:pPr>
              <a:spcAft>
                <a:spcPts val="600"/>
              </a:spcAft>
            </a:pPr>
            <a:r>
              <a:rPr lang="en-US" dirty="0">
                <a:solidFill>
                  <a:schemeClr val="accent1"/>
                </a:solidFill>
              </a:rPr>
              <a:t>When Brian enters the </a:t>
            </a:r>
            <a:r>
              <a:rPr lang="en-US" dirty="0" smtClean="0">
                <a:solidFill>
                  <a:schemeClr val="accent1"/>
                </a:solidFill>
              </a:rPr>
              <a:t>JDC, the </a:t>
            </a:r>
            <a:r>
              <a:rPr lang="en-US" dirty="0">
                <a:solidFill>
                  <a:schemeClr val="accent1"/>
                </a:solidFill>
              </a:rPr>
              <a:t>school district should code him with </a:t>
            </a:r>
            <a:r>
              <a:rPr lang="en-US" i="1" dirty="0">
                <a:solidFill>
                  <a:schemeClr val="accent1"/>
                </a:solidFill>
              </a:rPr>
              <a:t>JDC05</a:t>
            </a:r>
            <a:r>
              <a:rPr lang="en-US" dirty="0">
                <a:solidFill>
                  <a:schemeClr val="accent1"/>
                </a:solidFill>
              </a:rPr>
              <a:t> in order to reflect the placement at Hamilton County JDC.  Hamilton County must provide educational services to Brian during his time at the JDC</a:t>
            </a:r>
            <a:r>
              <a:rPr lang="en-US" dirty="0" smtClean="0">
                <a:solidFill>
                  <a:schemeClr val="accent1"/>
                </a:solidFill>
              </a:rPr>
              <a:t>.</a:t>
            </a:r>
            <a:endParaRPr lang="en-US" dirty="0">
              <a:solidFill>
                <a:schemeClr val="accent1"/>
              </a:solidFill>
            </a:endParaRPr>
          </a:p>
          <a:p>
            <a:pPr>
              <a:spcAft>
                <a:spcPts val="600"/>
              </a:spcAft>
            </a:pPr>
            <a:r>
              <a:rPr lang="en-US" dirty="0">
                <a:solidFill>
                  <a:schemeClr val="accent1"/>
                </a:solidFill>
              </a:rPr>
              <a:t>When Brian is moved to </a:t>
            </a:r>
            <a:r>
              <a:rPr lang="en-US" dirty="0" err="1">
                <a:solidFill>
                  <a:schemeClr val="accent1"/>
                </a:solidFill>
              </a:rPr>
              <a:t>Mountainview</a:t>
            </a:r>
            <a:r>
              <a:rPr lang="en-US" dirty="0">
                <a:solidFill>
                  <a:schemeClr val="accent1"/>
                </a:solidFill>
              </a:rPr>
              <a:t> in Jefferson </a:t>
            </a:r>
            <a:r>
              <a:rPr lang="en-US" dirty="0" smtClean="0">
                <a:solidFill>
                  <a:schemeClr val="accent1"/>
                </a:solidFill>
              </a:rPr>
              <a:t>County, he </a:t>
            </a:r>
            <a:r>
              <a:rPr lang="en-US" dirty="0">
                <a:solidFill>
                  <a:schemeClr val="accent1"/>
                </a:solidFill>
              </a:rPr>
              <a:t>should be withdrawn to a DCS educational placement using </a:t>
            </a:r>
            <a:r>
              <a:rPr lang="en-US" i="1" dirty="0">
                <a:solidFill>
                  <a:schemeClr val="accent1"/>
                </a:solidFill>
              </a:rPr>
              <a:t>Withdrawal Code 02</a:t>
            </a:r>
            <a:r>
              <a:rPr lang="en-US" dirty="0">
                <a:solidFill>
                  <a:schemeClr val="accent1"/>
                </a:solidFill>
              </a:rPr>
              <a:t>. DCS now becomes the LEA for Brian, as </a:t>
            </a:r>
            <a:r>
              <a:rPr lang="en-US" dirty="0" err="1">
                <a:solidFill>
                  <a:schemeClr val="accent1"/>
                </a:solidFill>
              </a:rPr>
              <a:t>Mountainview</a:t>
            </a:r>
            <a:r>
              <a:rPr lang="en-US" dirty="0">
                <a:solidFill>
                  <a:schemeClr val="accent1"/>
                </a:solidFill>
              </a:rPr>
              <a:t> has an in-house educational program approved by DCS</a:t>
            </a:r>
            <a:r>
              <a:rPr lang="en-US" dirty="0" smtClean="0">
                <a:solidFill>
                  <a:schemeClr val="accent1"/>
                </a:solidFill>
              </a:rPr>
              <a:t>.</a:t>
            </a:r>
            <a:endParaRPr lang="en-US" dirty="0">
              <a:solidFill>
                <a:schemeClr val="accent1"/>
              </a:solidFill>
            </a:endParaRPr>
          </a:p>
        </p:txBody>
      </p:sp>
    </p:spTree>
    <p:extLst>
      <p:ext uri="{BB962C8B-B14F-4D97-AF65-F5344CB8AC3E}">
        <p14:creationId xmlns:p14="http://schemas.microsoft.com/office/powerpoint/2010/main" val="325114314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6F657003-AFBA-044F-83FB-32AC0116E9E6}"/>
              </a:ext>
            </a:extLst>
          </p:cNvPr>
          <p:cNvSpPr>
            <a:spLocks noGrp="1"/>
          </p:cNvSpPr>
          <p:nvPr>
            <p:ph idx="1"/>
          </p:nvPr>
        </p:nvSpPr>
        <p:spPr>
          <a:prstGeom prst="roundRect">
            <a:avLst/>
          </a:prstGeom>
          <a:solidFill>
            <a:schemeClr val="accent2"/>
          </a:solidFill>
        </p:spPr>
        <p:txBody>
          <a:bodyPr anchor="ctr" anchorCtr="0">
            <a:noAutofit/>
          </a:bodyPr>
          <a:lstStyle/>
          <a:p>
            <a:pPr marL="0" indent="0">
              <a:spcBef>
                <a:spcPts val="0"/>
              </a:spcBef>
              <a:spcAft>
                <a:spcPts val="600"/>
              </a:spcAft>
              <a:buNone/>
            </a:pPr>
            <a:r>
              <a:rPr lang="en-US" sz="1700" b="1" dirty="0">
                <a:solidFill>
                  <a:schemeClr val="bg1"/>
                </a:solidFill>
              </a:rPr>
              <a:t>Carl is a sophomore in </a:t>
            </a:r>
            <a:r>
              <a:rPr lang="en-US" sz="1700" b="1" dirty="0" smtClean="0">
                <a:solidFill>
                  <a:schemeClr val="bg1"/>
                </a:solidFill>
              </a:rPr>
              <a:t>Cheatham </a:t>
            </a:r>
            <a:r>
              <a:rPr lang="en-US" sz="1700" b="1" dirty="0">
                <a:solidFill>
                  <a:schemeClr val="bg1"/>
                </a:solidFill>
              </a:rPr>
              <a:t>County Schools</a:t>
            </a:r>
            <a:r>
              <a:rPr lang="en-US" sz="1700" b="1" dirty="0" smtClean="0">
                <a:solidFill>
                  <a:schemeClr val="bg1"/>
                </a:solidFill>
              </a:rPr>
              <a:t>. </a:t>
            </a:r>
            <a:r>
              <a:rPr lang="en-US" sz="1700" b="1" dirty="0">
                <a:solidFill>
                  <a:schemeClr val="bg1"/>
                </a:solidFill>
              </a:rPr>
              <a:t>After some significant behavioral and emotional </a:t>
            </a:r>
            <a:r>
              <a:rPr lang="en-US" sz="1700" b="1" dirty="0" smtClean="0">
                <a:solidFill>
                  <a:schemeClr val="bg1"/>
                </a:solidFill>
              </a:rPr>
              <a:t>struggles, </a:t>
            </a:r>
            <a:r>
              <a:rPr lang="en-US" sz="1700" b="1" dirty="0">
                <a:solidFill>
                  <a:schemeClr val="bg1"/>
                </a:solidFill>
              </a:rPr>
              <a:t>he is placed through a </a:t>
            </a:r>
            <a:r>
              <a:rPr lang="en-US" sz="1700" b="1" dirty="0" smtClean="0">
                <a:solidFill>
                  <a:schemeClr val="bg1"/>
                </a:solidFill>
              </a:rPr>
              <a:t>physician’s </a:t>
            </a:r>
            <a:r>
              <a:rPr lang="en-US" sz="1700" b="1" dirty="0">
                <a:solidFill>
                  <a:schemeClr val="bg1"/>
                </a:solidFill>
              </a:rPr>
              <a:t>order at Oak Plains Academy in Montgomery County</a:t>
            </a:r>
            <a:r>
              <a:rPr lang="en-US" sz="1700" b="1" dirty="0" smtClean="0">
                <a:solidFill>
                  <a:schemeClr val="bg1"/>
                </a:solidFill>
              </a:rPr>
              <a:t>. Oak Plains Academy is a Category 1 special purpose school.  </a:t>
            </a:r>
          </a:p>
          <a:p>
            <a:pPr marL="0" indent="0">
              <a:spcBef>
                <a:spcPts val="0"/>
              </a:spcBef>
              <a:spcAft>
                <a:spcPts val="600"/>
              </a:spcAft>
              <a:buNone/>
            </a:pPr>
            <a:r>
              <a:rPr lang="en-US" sz="1700" b="1" dirty="0" smtClean="0">
                <a:solidFill>
                  <a:schemeClr val="bg1"/>
                </a:solidFill>
              </a:rPr>
              <a:t>Three </a:t>
            </a:r>
            <a:r>
              <a:rPr lang="en-US" sz="1700" b="1" dirty="0">
                <a:solidFill>
                  <a:schemeClr val="bg1"/>
                </a:solidFill>
              </a:rPr>
              <a:t>months into his treatment, his parents make the decision to relinquish custody to </a:t>
            </a:r>
            <a:r>
              <a:rPr lang="en-US" sz="1700" b="1" dirty="0" smtClean="0">
                <a:solidFill>
                  <a:schemeClr val="bg1"/>
                </a:solidFill>
              </a:rPr>
              <a:t>DCS</a:t>
            </a:r>
            <a:r>
              <a:rPr lang="en-US" sz="1700" b="1" dirty="0">
                <a:solidFill>
                  <a:schemeClr val="bg1"/>
                </a:solidFill>
              </a:rPr>
              <a:t>. </a:t>
            </a:r>
            <a:r>
              <a:rPr lang="en-US" sz="1700" b="1" dirty="0" smtClean="0">
                <a:solidFill>
                  <a:schemeClr val="bg1"/>
                </a:solidFill>
              </a:rPr>
              <a:t>DCS </a:t>
            </a:r>
            <a:r>
              <a:rPr lang="en-US" sz="1700" b="1" dirty="0">
                <a:solidFill>
                  <a:schemeClr val="bg1"/>
                </a:solidFill>
              </a:rPr>
              <a:t>continues his placement at Oak Plains. </a:t>
            </a:r>
            <a:r>
              <a:rPr lang="en-US" sz="1700" b="1" dirty="0" smtClean="0">
                <a:solidFill>
                  <a:schemeClr val="bg1"/>
                </a:solidFill>
              </a:rPr>
              <a:t>Carl’s </a:t>
            </a:r>
            <a:r>
              <a:rPr lang="en-US" sz="1700" b="1" dirty="0">
                <a:solidFill>
                  <a:schemeClr val="bg1"/>
                </a:solidFill>
              </a:rPr>
              <a:t>behaviors escalate </a:t>
            </a:r>
            <a:r>
              <a:rPr lang="en-US" sz="1700" b="1" dirty="0" smtClean="0">
                <a:solidFill>
                  <a:schemeClr val="bg1"/>
                </a:solidFill>
              </a:rPr>
              <a:t>when he is placed in DCS custody, and </a:t>
            </a:r>
            <a:r>
              <a:rPr lang="en-US" sz="1700" b="1" dirty="0">
                <a:solidFill>
                  <a:schemeClr val="bg1"/>
                </a:solidFill>
              </a:rPr>
              <a:t>he assaults several staff at the </a:t>
            </a:r>
            <a:r>
              <a:rPr lang="en-US" sz="1700" b="1" dirty="0" smtClean="0">
                <a:solidFill>
                  <a:schemeClr val="bg1"/>
                </a:solidFill>
              </a:rPr>
              <a:t>facility, </a:t>
            </a:r>
            <a:r>
              <a:rPr lang="en-US" sz="1700" b="1" dirty="0">
                <a:solidFill>
                  <a:schemeClr val="bg1"/>
                </a:solidFill>
              </a:rPr>
              <a:t>which results in him being sent to Davidson County JDC.  </a:t>
            </a:r>
            <a:endParaRPr lang="en-US" sz="1700" b="1" dirty="0" smtClean="0">
              <a:solidFill>
                <a:schemeClr val="bg1"/>
              </a:solidFill>
            </a:endParaRPr>
          </a:p>
          <a:p>
            <a:pPr marL="0" indent="0">
              <a:spcBef>
                <a:spcPts val="0"/>
              </a:spcBef>
              <a:spcAft>
                <a:spcPts val="600"/>
              </a:spcAft>
              <a:buNone/>
            </a:pPr>
            <a:r>
              <a:rPr lang="en-US" sz="1700" b="1" dirty="0" smtClean="0">
                <a:solidFill>
                  <a:schemeClr val="bg1"/>
                </a:solidFill>
              </a:rPr>
              <a:t>Carl </a:t>
            </a:r>
            <a:r>
              <a:rPr lang="en-US" sz="1700" b="1" dirty="0">
                <a:solidFill>
                  <a:schemeClr val="bg1"/>
                </a:solidFill>
              </a:rPr>
              <a:t>stays at the JDC for two months before being released to a group home in Maury County. </a:t>
            </a:r>
            <a:r>
              <a:rPr lang="en-US" sz="1700" b="1" dirty="0" smtClean="0">
                <a:solidFill>
                  <a:schemeClr val="bg1"/>
                </a:solidFill>
              </a:rPr>
              <a:t>The </a:t>
            </a:r>
            <a:r>
              <a:rPr lang="en-US" sz="1700" b="1" dirty="0">
                <a:solidFill>
                  <a:schemeClr val="bg1"/>
                </a:solidFill>
              </a:rPr>
              <a:t>group home does not have an in-house school. </a:t>
            </a:r>
            <a:r>
              <a:rPr lang="en-US" sz="1700" b="1" dirty="0" smtClean="0">
                <a:solidFill>
                  <a:schemeClr val="bg1"/>
                </a:solidFill>
              </a:rPr>
              <a:t> </a:t>
            </a:r>
          </a:p>
          <a:p>
            <a:pPr marL="0" indent="0">
              <a:spcBef>
                <a:spcPts val="0"/>
              </a:spcBef>
              <a:spcAft>
                <a:spcPts val="600"/>
              </a:spcAft>
              <a:buNone/>
            </a:pPr>
            <a:r>
              <a:rPr lang="en-US" sz="1700" b="1" dirty="0" smtClean="0">
                <a:solidFill>
                  <a:schemeClr val="bg1"/>
                </a:solidFill>
              </a:rPr>
              <a:t>Outline </a:t>
            </a:r>
            <a:r>
              <a:rPr lang="en-US" sz="1700" b="1" dirty="0">
                <a:solidFill>
                  <a:schemeClr val="bg1"/>
                </a:solidFill>
              </a:rPr>
              <a:t>the different agencies that are responsible for Carl during this journey and how he should be coded as he moves through the system.</a:t>
            </a:r>
          </a:p>
        </p:txBody>
      </p:sp>
      <p:sp>
        <p:nvSpPr>
          <p:cNvPr id="3" name="Title 2">
            <a:extLst>
              <a:ext uri="{FF2B5EF4-FFF2-40B4-BE49-F238E27FC236}">
                <a16:creationId xmlns="" xmlns:a16="http://schemas.microsoft.com/office/drawing/2014/main" id="{9EA00F03-70B8-D145-A8AD-CA3152D9821E}"/>
              </a:ext>
            </a:extLst>
          </p:cNvPr>
          <p:cNvSpPr>
            <a:spLocks noGrp="1"/>
          </p:cNvSpPr>
          <p:nvPr>
            <p:ph type="title"/>
          </p:nvPr>
        </p:nvSpPr>
        <p:spPr/>
        <p:txBody>
          <a:bodyPr/>
          <a:lstStyle/>
          <a:p>
            <a:r>
              <a:rPr lang="en-US" dirty="0"/>
              <a:t>Example Scenario 2</a:t>
            </a:r>
          </a:p>
        </p:txBody>
      </p:sp>
      <p:sp>
        <p:nvSpPr>
          <p:cNvPr id="4" name="Slide Number Placeholder 3">
            <a:extLst>
              <a:ext uri="{FF2B5EF4-FFF2-40B4-BE49-F238E27FC236}">
                <a16:creationId xmlns="" xmlns:a16="http://schemas.microsoft.com/office/drawing/2014/main" id="{77F20EBC-B4B9-D541-9DF6-A07E0B063873}"/>
              </a:ext>
            </a:extLst>
          </p:cNvPr>
          <p:cNvSpPr>
            <a:spLocks noGrp="1"/>
          </p:cNvSpPr>
          <p:nvPr>
            <p:ph type="sldNum" sz="quarter" idx="12"/>
          </p:nvPr>
        </p:nvSpPr>
        <p:spPr/>
        <p:txBody>
          <a:bodyPr/>
          <a:lstStyle/>
          <a:p>
            <a:fld id="{86D2451E-3285-438B-B188-C22B2A012BF6}" type="slidenum">
              <a:rPr lang="en-US" smtClean="0"/>
              <a:pPr/>
              <a:t>62</a:t>
            </a:fld>
            <a:endParaRPr lang="en-US" dirty="0"/>
          </a:p>
        </p:txBody>
      </p:sp>
      <p:sp>
        <p:nvSpPr>
          <p:cNvPr id="5" name="TextBox 4"/>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32909299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FC1BBB95-DBFB-4848-B991-48BFA5B07A46}"/>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AA21A216-2DD0-6546-A5BD-3BB46FAFE769}"/>
              </a:ext>
            </a:extLst>
          </p:cNvPr>
          <p:cNvSpPr>
            <a:spLocks noGrp="1"/>
          </p:cNvSpPr>
          <p:nvPr>
            <p:ph type="sldNum" sz="quarter" idx="12"/>
          </p:nvPr>
        </p:nvSpPr>
        <p:spPr/>
        <p:txBody>
          <a:bodyPr/>
          <a:lstStyle/>
          <a:p>
            <a:fld id="{86D2451E-3285-438B-B188-C22B2A012BF6}" type="slidenum">
              <a:rPr lang="en-US" smtClean="0"/>
              <a:pPr/>
              <a:t>63</a:t>
            </a:fld>
            <a:endParaRPr lang="en-US" dirty="0"/>
          </a:p>
        </p:txBody>
      </p:sp>
      <p:sp>
        <p:nvSpPr>
          <p:cNvPr id="5" name="Rounded Rectangle 4"/>
          <p:cNvSpPr/>
          <p:nvPr/>
        </p:nvSpPr>
        <p:spPr>
          <a:xfrm>
            <a:off x="542925" y="1371600"/>
            <a:ext cx="8153400" cy="4343400"/>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dirty="0" smtClean="0">
                <a:solidFill>
                  <a:schemeClr val="accent1"/>
                </a:solidFill>
              </a:rPr>
              <a:t>Initially, </a:t>
            </a:r>
            <a:r>
              <a:rPr lang="en-US" dirty="0">
                <a:solidFill>
                  <a:schemeClr val="accent1"/>
                </a:solidFill>
              </a:rPr>
              <a:t>Carl is placed at Oak Plains through a physicians </a:t>
            </a:r>
            <a:r>
              <a:rPr lang="en-US" dirty="0" smtClean="0">
                <a:solidFill>
                  <a:schemeClr val="accent1"/>
                </a:solidFill>
              </a:rPr>
              <a:t>order, </a:t>
            </a:r>
            <a:r>
              <a:rPr lang="en-US" dirty="0">
                <a:solidFill>
                  <a:schemeClr val="accent1"/>
                </a:solidFill>
              </a:rPr>
              <a:t>so Cheatham County Schools should retain him on their roster and code him with the “K” code.</a:t>
            </a:r>
          </a:p>
          <a:p>
            <a:pPr>
              <a:spcAft>
                <a:spcPts val="600"/>
              </a:spcAft>
            </a:pPr>
            <a:r>
              <a:rPr lang="en-US" dirty="0">
                <a:solidFill>
                  <a:schemeClr val="accent1"/>
                </a:solidFill>
              </a:rPr>
              <a:t>When Carl’s parents relinquish custody to DCS, Cheatham County should </a:t>
            </a:r>
            <a:r>
              <a:rPr lang="en-US" dirty="0" smtClean="0">
                <a:solidFill>
                  <a:schemeClr val="accent1"/>
                </a:solidFill>
              </a:rPr>
              <a:t>withdraw </a:t>
            </a:r>
            <a:r>
              <a:rPr lang="en-US" dirty="0">
                <a:solidFill>
                  <a:schemeClr val="accent1"/>
                </a:solidFill>
              </a:rPr>
              <a:t>Carl using </a:t>
            </a:r>
            <a:r>
              <a:rPr lang="en-US" i="1" dirty="0" smtClean="0">
                <a:solidFill>
                  <a:schemeClr val="accent1"/>
                </a:solidFill>
              </a:rPr>
              <a:t>Withdrawal Code 02</a:t>
            </a:r>
            <a:r>
              <a:rPr lang="en-US" dirty="0" smtClean="0">
                <a:solidFill>
                  <a:schemeClr val="accent1"/>
                </a:solidFill>
              </a:rPr>
              <a:t>: Withdrawn </a:t>
            </a:r>
            <a:r>
              <a:rPr lang="en-US" dirty="0">
                <a:solidFill>
                  <a:schemeClr val="accent1"/>
                </a:solidFill>
              </a:rPr>
              <a:t>to DCS educational placement. </a:t>
            </a:r>
            <a:r>
              <a:rPr lang="en-US" dirty="0" smtClean="0">
                <a:solidFill>
                  <a:schemeClr val="accent1"/>
                </a:solidFill>
              </a:rPr>
              <a:t>DCS </a:t>
            </a:r>
            <a:r>
              <a:rPr lang="en-US" dirty="0">
                <a:solidFill>
                  <a:schemeClr val="accent1"/>
                </a:solidFill>
              </a:rPr>
              <a:t>is now the LEA for Carl.</a:t>
            </a:r>
          </a:p>
          <a:p>
            <a:pPr>
              <a:spcAft>
                <a:spcPts val="600"/>
              </a:spcAft>
            </a:pPr>
            <a:r>
              <a:rPr lang="en-US" dirty="0">
                <a:solidFill>
                  <a:schemeClr val="accent1"/>
                </a:solidFill>
              </a:rPr>
              <a:t>After the assault, when Carl is placed in the Davidson County JDC, DCS should code Carl with the </a:t>
            </a:r>
            <a:r>
              <a:rPr lang="en-US" i="1" dirty="0">
                <a:solidFill>
                  <a:schemeClr val="accent1"/>
                </a:solidFill>
              </a:rPr>
              <a:t>JDC04</a:t>
            </a:r>
            <a:r>
              <a:rPr lang="en-US" dirty="0">
                <a:solidFill>
                  <a:schemeClr val="accent1"/>
                </a:solidFill>
              </a:rPr>
              <a:t> student </a:t>
            </a:r>
            <a:r>
              <a:rPr lang="en-US" dirty="0" smtClean="0">
                <a:solidFill>
                  <a:schemeClr val="accent1"/>
                </a:solidFill>
              </a:rPr>
              <a:t>classification.</a:t>
            </a:r>
            <a:endParaRPr lang="en-US" dirty="0">
              <a:solidFill>
                <a:schemeClr val="accent1"/>
              </a:solidFill>
            </a:endParaRPr>
          </a:p>
          <a:p>
            <a:pPr>
              <a:spcAft>
                <a:spcPts val="600"/>
              </a:spcAft>
            </a:pPr>
            <a:r>
              <a:rPr lang="en-US" dirty="0">
                <a:solidFill>
                  <a:schemeClr val="accent1"/>
                </a:solidFill>
              </a:rPr>
              <a:t>When Carl is released from the JDC and placed in the group home in Maury County, he should enroll in Maury County and be coded as </a:t>
            </a:r>
            <a:r>
              <a:rPr lang="en-US" i="1" dirty="0">
                <a:solidFill>
                  <a:schemeClr val="accent1"/>
                </a:solidFill>
              </a:rPr>
              <a:t>FOSO1</a:t>
            </a:r>
            <a:r>
              <a:rPr lang="en-US" dirty="0">
                <a:solidFill>
                  <a:schemeClr val="accent1"/>
                </a:solidFill>
              </a:rPr>
              <a:t> to reflect his placement in foster </a:t>
            </a:r>
            <a:r>
              <a:rPr lang="en-US" dirty="0" smtClean="0">
                <a:solidFill>
                  <a:schemeClr val="accent1"/>
                </a:solidFill>
              </a:rPr>
              <a:t>care.</a:t>
            </a:r>
            <a:endParaRPr lang="en-US" dirty="0">
              <a:solidFill>
                <a:schemeClr val="accent1"/>
              </a:solidFill>
            </a:endParaRPr>
          </a:p>
        </p:txBody>
      </p:sp>
    </p:spTree>
    <p:extLst>
      <p:ext uri="{BB962C8B-B14F-4D97-AF65-F5344CB8AC3E}">
        <p14:creationId xmlns:p14="http://schemas.microsoft.com/office/powerpoint/2010/main" val="272746602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A1E3C325-3942-B746-BBF5-D1188D0883A8}"/>
              </a:ext>
            </a:extLst>
          </p:cNvPr>
          <p:cNvSpPr>
            <a:spLocks noGrp="1"/>
          </p:cNvSpPr>
          <p:nvPr>
            <p:ph type="title"/>
          </p:nvPr>
        </p:nvSpPr>
        <p:spPr/>
        <p:txBody>
          <a:bodyPr/>
          <a:lstStyle/>
          <a:p>
            <a:r>
              <a:rPr lang="en-US" dirty="0"/>
              <a:t>Example Scenario #3</a:t>
            </a:r>
          </a:p>
        </p:txBody>
      </p:sp>
      <p:sp>
        <p:nvSpPr>
          <p:cNvPr id="4" name="Slide Number Placeholder 3">
            <a:extLst>
              <a:ext uri="{FF2B5EF4-FFF2-40B4-BE49-F238E27FC236}">
                <a16:creationId xmlns="" xmlns:a16="http://schemas.microsoft.com/office/drawing/2014/main" id="{FEF6D4EA-4436-7F43-8504-BA6280372609}"/>
              </a:ext>
            </a:extLst>
          </p:cNvPr>
          <p:cNvSpPr>
            <a:spLocks noGrp="1"/>
          </p:cNvSpPr>
          <p:nvPr>
            <p:ph type="sldNum" sz="quarter" idx="12"/>
          </p:nvPr>
        </p:nvSpPr>
        <p:spPr/>
        <p:txBody>
          <a:bodyPr/>
          <a:lstStyle/>
          <a:p>
            <a:fld id="{86D2451E-3285-438B-B188-C22B2A012BF6}" type="slidenum">
              <a:rPr lang="en-US" smtClean="0"/>
              <a:pPr/>
              <a:t>64</a:t>
            </a:fld>
            <a:endParaRPr lang="en-US" dirty="0"/>
          </a:p>
        </p:txBody>
      </p:sp>
      <p:sp>
        <p:nvSpPr>
          <p:cNvPr id="5" name="Content Placeholder 1">
            <a:extLst>
              <a:ext uri="{FF2B5EF4-FFF2-40B4-BE49-F238E27FC236}">
                <a16:creationId xmlns="" xmlns:a16="http://schemas.microsoft.com/office/drawing/2014/main" id="{6F657003-AFBA-044F-83FB-32AC0116E9E6}"/>
              </a:ext>
            </a:extLst>
          </p:cNvPr>
          <p:cNvSpPr txBox="1">
            <a:spLocks/>
          </p:cNvSpPr>
          <p:nvPr/>
        </p:nvSpPr>
        <p:spPr>
          <a:xfrm>
            <a:off x="228600" y="1524000"/>
            <a:ext cx="8382000" cy="3733800"/>
          </a:xfrm>
          <a:prstGeom prst="roundRect">
            <a:avLst/>
          </a:prstGeom>
          <a:solidFill>
            <a:schemeClr val="accent2"/>
          </a:solidFill>
        </p:spPr>
        <p:txBody>
          <a:bodyPr vert="horz" lIns="91440" tIns="45720" rIns="91440" bIns="45720" rtlCol="0" anchor="ctr" anchorCtr="0">
            <a:normAutofit/>
          </a:bodyPr>
          <a:lstStyle>
            <a:lvl1pPr marL="342900" indent="-342900" algn="l" defTabSz="914400" rtl="0" eaLnBrk="1" latinLnBrk="0" hangingPunct="1">
              <a:spcBef>
                <a:spcPct val="20000"/>
              </a:spcBef>
              <a:buClr>
                <a:srgbClr val="EE3524"/>
              </a:buClr>
              <a:buFont typeface="Wingdings" panose="05000000000000000000" pitchFamily="2" charset="2"/>
              <a:buChar char="§"/>
              <a:defRPr sz="2400" kern="1200" baseline="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baseline="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baseline="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baseline="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baseline="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600"/>
              </a:spcAft>
              <a:buNone/>
            </a:pPr>
            <a:r>
              <a:rPr lang="en-US" sz="1800" b="1" dirty="0">
                <a:solidFill>
                  <a:schemeClr val="bg1"/>
                </a:solidFill>
              </a:rPr>
              <a:t>Juan is a </a:t>
            </a:r>
            <a:r>
              <a:rPr lang="en-US" sz="1800" b="1" dirty="0" smtClean="0">
                <a:solidFill>
                  <a:schemeClr val="bg1"/>
                </a:solidFill>
              </a:rPr>
              <a:t>10th </a:t>
            </a:r>
            <a:r>
              <a:rPr lang="en-US" sz="1800" b="1" dirty="0">
                <a:solidFill>
                  <a:schemeClr val="bg1"/>
                </a:solidFill>
              </a:rPr>
              <a:t>grade </a:t>
            </a:r>
            <a:r>
              <a:rPr lang="en-US" sz="1800" b="1" dirty="0" smtClean="0">
                <a:solidFill>
                  <a:schemeClr val="bg1"/>
                </a:solidFill>
              </a:rPr>
              <a:t>student in Grainger County receiving special education services . </a:t>
            </a:r>
            <a:r>
              <a:rPr lang="en-US" sz="1800" b="1" dirty="0">
                <a:solidFill>
                  <a:schemeClr val="bg1"/>
                </a:solidFill>
              </a:rPr>
              <a:t>He commits a crime and is sent </a:t>
            </a:r>
            <a:r>
              <a:rPr lang="en-US" sz="1800" b="1" dirty="0" smtClean="0">
                <a:solidFill>
                  <a:schemeClr val="bg1"/>
                </a:solidFill>
              </a:rPr>
              <a:t>to Richard </a:t>
            </a:r>
            <a:r>
              <a:rPr lang="en-US" sz="1800" b="1" dirty="0">
                <a:solidFill>
                  <a:schemeClr val="bg1"/>
                </a:solidFill>
              </a:rPr>
              <a:t>L. Bean JDC in Knox County for two months. </a:t>
            </a:r>
            <a:endParaRPr lang="en-US" sz="1800" b="1" dirty="0" smtClean="0">
              <a:solidFill>
                <a:schemeClr val="bg1"/>
              </a:solidFill>
            </a:endParaRPr>
          </a:p>
          <a:p>
            <a:pPr marL="0" indent="0">
              <a:spcBef>
                <a:spcPts val="0"/>
              </a:spcBef>
              <a:spcAft>
                <a:spcPts val="600"/>
              </a:spcAft>
              <a:buNone/>
            </a:pPr>
            <a:r>
              <a:rPr lang="en-US" sz="1800" b="1" dirty="0" smtClean="0">
                <a:solidFill>
                  <a:schemeClr val="bg1"/>
                </a:solidFill>
              </a:rPr>
              <a:t>While </a:t>
            </a:r>
            <a:r>
              <a:rPr lang="en-US" sz="1800" b="1" dirty="0">
                <a:solidFill>
                  <a:schemeClr val="bg1"/>
                </a:solidFill>
              </a:rPr>
              <a:t>there, his crime is determined serious enough to send him to Wilder Youth Development Center in West </a:t>
            </a:r>
            <a:r>
              <a:rPr lang="en-US" sz="1800" b="1" dirty="0" smtClean="0">
                <a:solidFill>
                  <a:schemeClr val="bg1"/>
                </a:solidFill>
              </a:rPr>
              <a:t>Tennessee.  </a:t>
            </a:r>
            <a:endParaRPr lang="en-US" sz="1800" b="1" dirty="0">
              <a:solidFill>
                <a:schemeClr val="bg1"/>
              </a:solidFill>
            </a:endParaRPr>
          </a:p>
          <a:p>
            <a:pPr marL="0" indent="0">
              <a:spcBef>
                <a:spcPts val="0"/>
              </a:spcBef>
              <a:spcAft>
                <a:spcPts val="600"/>
              </a:spcAft>
              <a:buNone/>
            </a:pPr>
            <a:r>
              <a:rPr lang="en-US" sz="1800" b="1" dirty="0">
                <a:solidFill>
                  <a:schemeClr val="bg1"/>
                </a:solidFill>
              </a:rPr>
              <a:t>He serves a </a:t>
            </a:r>
            <a:r>
              <a:rPr lang="en-US" sz="1800" b="1" dirty="0" smtClean="0">
                <a:solidFill>
                  <a:schemeClr val="bg1"/>
                </a:solidFill>
              </a:rPr>
              <a:t>nine-month </a:t>
            </a:r>
            <a:r>
              <a:rPr lang="en-US" sz="1800" b="1" dirty="0">
                <a:solidFill>
                  <a:schemeClr val="bg1"/>
                </a:solidFill>
              </a:rPr>
              <a:t>sentence at Wilder before being released to a group home in Knox </a:t>
            </a:r>
            <a:r>
              <a:rPr lang="en-US" sz="1800" b="1" dirty="0" smtClean="0">
                <a:solidFill>
                  <a:schemeClr val="bg1"/>
                </a:solidFill>
              </a:rPr>
              <a:t>County, </a:t>
            </a:r>
            <a:r>
              <a:rPr lang="en-US" sz="1800" b="1" dirty="0">
                <a:solidFill>
                  <a:schemeClr val="bg1"/>
                </a:solidFill>
              </a:rPr>
              <a:t>where he spends three months before returning to his family in Grainger County.  </a:t>
            </a:r>
          </a:p>
        </p:txBody>
      </p:sp>
      <p:sp>
        <p:nvSpPr>
          <p:cNvPr id="6" name="TextBox 5"/>
          <p:cNvSpPr txBox="1"/>
          <p:nvPr/>
        </p:nvSpPr>
        <p:spPr>
          <a:xfrm>
            <a:off x="2514600" y="6058062"/>
            <a:ext cx="4800600" cy="738664"/>
          </a:xfrm>
          <a:prstGeom prst="rect">
            <a:avLst/>
          </a:prstGeom>
          <a:noFill/>
        </p:spPr>
        <p:txBody>
          <a:bodyPr wrap="square" rtlCol="0">
            <a:spAutoFit/>
          </a:bodyPr>
          <a:lstStyle/>
          <a:p>
            <a:r>
              <a:rPr lang="en-US" sz="1400" i="1" dirty="0" smtClean="0"/>
              <a:t>Student and district names are being used only as examples. These example scenarios are hypothetical and do not contain specific or identifiable information.</a:t>
            </a:r>
            <a:endParaRPr lang="en-US" sz="1400" i="1" dirty="0"/>
          </a:p>
        </p:txBody>
      </p:sp>
    </p:spTree>
    <p:extLst>
      <p:ext uri="{BB962C8B-B14F-4D97-AF65-F5344CB8AC3E}">
        <p14:creationId xmlns:p14="http://schemas.microsoft.com/office/powerpoint/2010/main" val="86959355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BB04C3F2-D077-4343-9BD5-2CA51B803156}"/>
              </a:ext>
            </a:extLst>
          </p:cNvPr>
          <p:cNvSpPr>
            <a:spLocks noGrp="1"/>
          </p:cNvSpPr>
          <p:nvPr>
            <p:ph type="title"/>
          </p:nvPr>
        </p:nvSpPr>
        <p:spPr/>
        <p:txBody>
          <a:bodyPr/>
          <a:lstStyle/>
          <a:p>
            <a:r>
              <a:rPr lang="en-US" dirty="0"/>
              <a:t>Answer</a:t>
            </a:r>
          </a:p>
        </p:txBody>
      </p:sp>
      <p:sp>
        <p:nvSpPr>
          <p:cNvPr id="4" name="Slide Number Placeholder 3">
            <a:extLst>
              <a:ext uri="{FF2B5EF4-FFF2-40B4-BE49-F238E27FC236}">
                <a16:creationId xmlns="" xmlns:a16="http://schemas.microsoft.com/office/drawing/2014/main" id="{1969B8C4-4EB8-CF4A-AFD4-DEB84594E3EB}"/>
              </a:ext>
            </a:extLst>
          </p:cNvPr>
          <p:cNvSpPr>
            <a:spLocks noGrp="1"/>
          </p:cNvSpPr>
          <p:nvPr>
            <p:ph type="sldNum" sz="quarter" idx="12"/>
          </p:nvPr>
        </p:nvSpPr>
        <p:spPr/>
        <p:txBody>
          <a:bodyPr/>
          <a:lstStyle/>
          <a:p>
            <a:fld id="{86D2451E-3285-438B-B188-C22B2A012BF6}" type="slidenum">
              <a:rPr lang="en-US" smtClean="0"/>
              <a:pPr/>
              <a:t>65</a:t>
            </a:fld>
            <a:endParaRPr lang="en-US" dirty="0"/>
          </a:p>
        </p:txBody>
      </p:sp>
      <p:sp>
        <p:nvSpPr>
          <p:cNvPr id="5" name="Rounded Rectangle 4"/>
          <p:cNvSpPr/>
          <p:nvPr/>
        </p:nvSpPr>
        <p:spPr>
          <a:xfrm>
            <a:off x="457200" y="1295400"/>
            <a:ext cx="8153400" cy="4343400"/>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dirty="0">
                <a:solidFill>
                  <a:schemeClr val="accent1"/>
                </a:solidFill>
              </a:rPr>
              <a:t>When Juan is sent to Richard L. Bean, he should withdraw from Grainger County Schools and enroll in Knox County </a:t>
            </a:r>
            <a:r>
              <a:rPr lang="en-US" dirty="0" smtClean="0">
                <a:solidFill>
                  <a:schemeClr val="accent1"/>
                </a:solidFill>
              </a:rPr>
              <a:t>Schools, </a:t>
            </a:r>
            <a:r>
              <a:rPr lang="en-US" dirty="0">
                <a:solidFill>
                  <a:schemeClr val="accent1"/>
                </a:solidFill>
              </a:rPr>
              <a:t>as he is being served under an IEP.  </a:t>
            </a:r>
          </a:p>
          <a:p>
            <a:pPr>
              <a:spcAft>
                <a:spcPts val="600"/>
              </a:spcAft>
            </a:pPr>
            <a:r>
              <a:rPr lang="en-US" dirty="0">
                <a:solidFill>
                  <a:schemeClr val="accent1"/>
                </a:solidFill>
              </a:rPr>
              <a:t>Knox County Schools will code Juan with the </a:t>
            </a:r>
            <a:r>
              <a:rPr lang="en-US" i="1" dirty="0">
                <a:solidFill>
                  <a:schemeClr val="accent1"/>
                </a:solidFill>
              </a:rPr>
              <a:t>JDC10 </a:t>
            </a:r>
            <a:r>
              <a:rPr lang="en-US" dirty="0">
                <a:solidFill>
                  <a:schemeClr val="accent1"/>
                </a:solidFill>
              </a:rPr>
              <a:t>student classification to reflect his placement </a:t>
            </a:r>
            <a:r>
              <a:rPr lang="en-US" dirty="0" smtClean="0">
                <a:solidFill>
                  <a:schemeClr val="accent1"/>
                </a:solidFill>
              </a:rPr>
              <a:t>at </a:t>
            </a:r>
            <a:r>
              <a:rPr lang="en-US" dirty="0">
                <a:solidFill>
                  <a:schemeClr val="accent1"/>
                </a:solidFill>
              </a:rPr>
              <a:t>Richard L. </a:t>
            </a:r>
            <a:r>
              <a:rPr lang="en-US" dirty="0" smtClean="0">
                <a:solidFill>
                  <a:schemeClr val="accent1"/>
                </a:solidFill>
              </a:rPr>
              <a:t>Bean. When </a:t>
            </a:r>
            <a:r>
              <a:rPr lang="en-US" dirty="0">
                <a:solidFill>
                  <a:schemeClr val="accent1"/>
                </a:solidFill>
              </a:rPr>
              <a:t>he leaves Richard L. Bean for Wilder YDC, Knox County should withdraw him using </a:t>
            </a:r>
            <a:r>
              <a:rPr lang="en-US" i="1" dirty="0">
                <a:solidFill>
                  <a:schemeClr val="accent1"/>
                </a:solidFill>
              </a:rPr>
              <a:t>code 02</a:t>
            </a:r>
            <a:r>
              <a:rPr lang="en-US" dirty="0">
                <a:solidFill>
                  <a:schemeClr val="accent1"/>
                </a:solidFill>
              </a:rPr>
              <a:t>, withdrawn to DCS educational placement. </a:t>
            </a:r>
            <a:r>
              <a:rPr lang="en-US" dirty="0" smtClean="0">
                <a:solidFill>
                  <a:schemeClr val="accent1"/>
                </a:solidFill>
              </a:rPr>
              <a:t>DCS </a:t>
            </a:r>
            <a:r>
              <a:rPr lang="en-US" dirty="0">
                <a:solidFill>
                  <a:schemeClr val="accent1"/>
                </a:solidFill>
              </a:rPr>
              <a:t>is now the LEA for Juan.  </a:t>
            </a:r>
          </a:p>
          <a:p>
            <a:pPr>
              <a:spcAft>
                <a:spcPts val="600"/>
              </a:spcAft>
            </a:pPr>
            <a:r>
              <a:rPr lang="en-US" dirty="0">
                <a:solidFill>
                  <a:schemeClr val="accent1"/>
                </a:solidFill>
              </a:rPr>
              <a:t>Upon his release to the group home in Knox County, Juan should enroll in Knox County </a:t>
            </a:r>
            <a:r>
              <a:rPr lang="en-US" dirty="0" smtClean="0">
                <a:solidFill>
                  <a:schemeClr val="accent1"/>
                </a:solidFill>
              </a:rPr>
              <a:t>Schools, </a:t>
            </a:r>
            <a:r>
              <a:rPr lang="en-US" dirty="0">
                <a:solidFill>
                  <a:schemeClr val="accent1"/>
                </a:solidFill>
              </a:rPr>
              <a:t>and </a:t>
            </a:r>
            <a:r>
              <a:rPr lang="en-US" dirty="0" smtClean="0">
                <a:solidFill>
                  <a:schemeClr val="accent1"/>
                </a:solidFill>
              </a:rPr>
              <a:t>he should be coded as </a:t>
            </a:r>
            <a:r>
              <a:rPr lang="en-US" i="1" dirty="0" smtClean="0">
                <a:solidFill>
                  <a:schemeClr val="accent1"/>
                </a:solidFill>
              </a:rPr>
              <a:t>FOSO1</a:t>
            </a:r>
            <a:r>
              <a:rPr lang="en-US" dirty="0" smtClean="0">
                <a:solidFill>
                  <a:schemeClr val="accent1"/>
                </a:solidFill>
              </a:rPr>
              <a:t> </a:t>
            </a:r>
            <a:r>
              <a:rPr lang="en-US" dirty="0">
                <a:solidFill>
                  <a:schemeClr val="accent1"/>
                </a:solidFill>
              </a:rPr>
              <a:t>as he is now in foster care in a group home attending public </a:t>
            </a:r>
            <a:r>
              <a:rPr lang="en-US" dirty="0" smtClean="0">
                <a:solidFill>
                  <a:schemeClr val="accent1"/>
                </a:solidFill>
              </a:rPr>
              <a:t>school.</a:t>
            </a:r>
            <a:endParaRPr lang="en-US" dirty="0">
              <a:solidFill>
                <a:schemeClr val="accent1"/>
              </a:solidFill>
            </a:endParaRPr>
          </a:p>
          <a:p>
            <a:pPr>
              <a:spcAft>
                <a:spcPts val="600"/>
              </a:spcAft>
            </a:pPr>
            <a:r>
              <a:rPr lang="en-US" dirty="0">
                <a:solidFill>
                  <a:schemeClr val="accent1"/>
                </a:solidFill>
              </a:rPr>
              <a:t>When he returns to his family in Grainger County, he should enroll using the same procedures and coding as any other typical </a:t>
            </a:r>
            <a:r>
              <a:rPr lang="en-US" dirty="0" smtClean="0">
                <a:solidFill>
                  <a:schemeClr val="accent1"/>
                </a:solidFill>
              </a:rPr>
              <a:t>enrollment.</a:t>
            </a:r>
            <a:endParaRPr lang="en-US" dirty="0">
              <a:solidFill>
                <a:schemeClr val="accent1"/>
              </a:solidFill>
            </a:endParaRPr>
          </a:p>
        </p:txBody>
      </p:sp>
    </p:spTree>
    <p:extLst>
      <p:ext uri="{BB962C8B-B14F-4D97-AF65-F5344CB8AC3E}">
        <p14:creationId xmlns:p14="http://schemas.microsoft.com/office/powerpoint/2010/main" val="208602453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25817675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B00A01CF-3D29-6241-B76D-DD93194D3D26}"/>
              </a:ext>
            </a:extLst>
          </p:cNvPr>
          <p:cNvSpPr>
            <a:spLocks noGrp="1"/>
          </p:cNvSpPr>
          <p:nvPr>
            <p:ph idx="1"/>
          </p:nvPr>
        </p:nvSpPr>
        <p:spPr/>
        <p:txBody>
          <a:bodyPr/>
          <a:lstStyle/>
          <a:p>
            <a:r>
              <a:rPr lang="en-US" dirty="0"/>
              <a:t>Students in Foster Care</a:t>
            </a:r>
          </a:p>
          <a:p>
            <a:r>
              <a:rPr lang="en-US" dirty="0"/>
              <a:t>Juvenile Detention Centers</a:t>
            </a:r>
          </a:p>
          <a:p>
            <a:r>
              <a:rPr lang="en-US" dirty="0"/>
              <a:t>Department of Children’s Services (DCS) Educational Placements</a:t>
            </a:r>
          </a:p>
          <a:p>
            <a:r>
              <a:rPr lang="en-US" dirty="0">
                <a:solidFill>
                  <a:srgbClr val="000000"/>
                </a:solidFill>
              </a:rPr>
              <a:t>Residential Facility through Physician’s </a:t>
            </a:r>
            <a:r>
              <a:rPr lang="en-US" dirty="0" smtClean="0">
                <a:solidFill>
                  <a:srgbClr val="000000"/>
                </a:solidFill>
              </a:rPr>
              <a:t>Order (K code)</a:t>
            </a:r>
            <a:endParaRPr lang="en-US" dirty="0">
              <a:solidFill>
                <a:srgbClr val="000000"/>
              </a:solidFill>
            </a:endParaRPr>
          </a:p>
          <a:p>
            <a:r>
              <a:rPr lang="en-US" dirty="0"/>
              <a:t>Residential Mental Health Facility through Private or Court-Ordered Placement</a:t>
            </a:r>
          </a:p>
          <a:p>
            <a:r>
              <a:rPr lang="en-US" dirty="0"/>
              <a:t>Court-Ordered Day Treatment Programs</a:t>
            </a:r>
          </a:p>
          <a:p>
            <a:r>
              <a:rPr lang="en-US" dirty="0"/>
              <a:t>Putting It All Together</a:t>
            </a:r>
          </a:p>
        </p:txBody>
      </p:sp>
      <p:sp>
        <p:nvSpPr>
          <p:cNvPr id="3" name="Title 2">
            <a:extLst>
              <a:ext uri="{FF2B5EF4-FFF2-40B4-BE49-F238E27FC236}">
                <a16:creationId xmlns="" xmlns:a16="http://schemas.microsoft.com/office/drawing/2014/main" id="{34C71DA3-4D3B-8244-ABB2-1CE81BD983BE}"/>
              </a:ext>
            </a:extLst>
          </p:cNvPr>
          <p:cNvSpPr>
            <a:spLocks noGrp="1"/>
          </p:cNvSpPr>
          <p:nvPr>
            <p:ph type="title"/>
          </p:nvPr>
        </p:nvSpPr>
        <p:spPr/>
        <p:txBody>
          <a:bodyPr/>
          <a:lstStyle/>
          <a:p>
            <a:r>
              <a:rPr lang="en-US" dirty="0" smtClean="0"/>
              <a:t>Review </a:t>
            </a:r>
            <a:endParaRPr lang="en-US" dirty="0"/>
          </a:p>
        </p:txBody>
      </p:sp>
      <p:sp>
        <p:nvSpPr>
          <p:cNvPr id="4" name="Slide Number Placeholder 3">
            <a:extLst>
              <a:ext uri="{FF2B5EF4-FFF2-40B4-BE49-F238E27FC236}">
                <a16:creationId xmlns="" xmlns:a16="http://schemas.microsoft.com/office/drawing/2014/main" id="{9E6ECC7D-8516-A743-AAC5-6C98404B4D0D}"/>
              </a:ext>
            </a:extLst>
          </p:cNvPr>
          <p:cNvSpPr>
            <a:spLocks noGrp="1"/>
          </p:cNvSpPr>
          <p:nvPr>
            <p:ph type="sldNum" sz="quarter" idx="12"/>
          </p:nvPr>
        </p:nvSpPr>
        <p:spPr/>
        <p:txBody>
          <a:bodyPr/>
          <a:lstStyle/>
          <a:p>
            <a:fld id="{86D2451E-3285-438B-B188-C22B2A012BF6}" type="slidenum">
              <a:rPr lang="en-US" smtClean="0"/>
              <a:pPr/>
              <a:t>67</a:t>
            </a:fld>
            <a:endParaRPr lang="en-US" dirty="0"/>
          </a:p>
        </p:txBody>
      </p:sp>
    </p:spTree>
    <p:extLst>
      <p:ext uri="{BB962C8B-B14F-4D97-AF65-F5344CB8AC3E}">
        <p14:creationId xmlns:p14="http://schemas.microsoft.com/office/powerpoint/2010/main" val="106819747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Contact Information</a:t>
            </a:r>
          </a:p>
        </p:txBody>
      </p:sp>
      <p:sp>
        <p:nvSpPr>
          <p:cNvPr id="4" name="Slide Number Placeholder 3"/>
          <p:cNvSpPr>
            <a:spLocks noGrp="1"/>
          </p:cNvSpPr>
          <p:nvPr>
            <p:ph type="sldNum" sz="quarter" idx="12"/>
          </p:nvPr>
        </p:nvSpPr>
        <p:spPr/>
        <p:txBody>
          <a:bodyPr/>
          <a:lstStyle/>
          <a:p>
            <a:fld id="{86D2451E-3285-438B-B188-C22B2A012BF6}" type="slidenum">
              <a:rPr lang="en-US" smtClean="0"/>
              <a:pPr/>
              <a:t>68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6243082"/>
              </p:ext>
            </p:extLst>
          </p:nvPr>
        </p:nvGraphicFramePr>
        <p:xfrm>
          <a:off x="314325" y="1676400"/>
          <a:ext cx="8143875" cy="3212493"/>
        </p:xfrm>
        <a:graphic>
          <a:graphicData uri="http://schemas.openxmlformats.org/drawingml/2006/table">
            <a:tbl>
              <a:tblPr firstRow="1" bandRow="1">
                <a:tableStyleId>{5C22544A-7EE6-4342-B048-85BDC9FD1C3A}</a:tableStyleId>
              </a:tblPr>
              <a:tblGrid>
                <a:gridCol w="5400675"/>
                <a:gridCol w="2743200"/>
              </a:tblGrid>
              <a:tr h="398043">
                <a:tc>
                  <a:txBody>
                    <a:bodyPr/>
                    <a:lstStyle/>
                    <a:p>
                      <a:r>
                        <a:rPr lang="en-US" dirty="0" smtClean="0"/>
                        <a:t>CORE</a:t>
                      </a:r>
                      <a:r>
                        <a:rPr lang="en-US" baseline="0" dirty="0" smtClean="0"/>
                        <a:t> Regions</a:t>
                      </a:r>
                      <a:endParaRPr lang="en-US" dirty="0"/>
                    </a:p>
                  </a:txBody>
                  <a:tcPr anchor="ctr"/>
                </a:tc>
                <a:tc>
                  <a:txBody>
                    <a:bodyPr/>
                    <a:lstStyle/>
                    <a:p>
                      <a:r>
                        <a:rPr lang="en-US" dirty="0" smtClean="0"/>
                        <a:t>Contact</a:t>
                      </a:r>
                      <a:endParaRPr lang="en-US" dirty="0"/>
                    </a:p>
                  </a:txBody>
                  <a:tcPr anchor="ctr"/>
                </a:tc>
              </a:tr>
              <a:tr h="938150">
                <a:tc>
                  <a:txBody>
                    <a:bodyPr/>
                    <a:lstStyle/>
                    <a:p>
                      <a:r>
                        <a:rPr lang="en-US" dirty="0" smtClean="0">
                          <a:solidFill>
                            <a:schemeClr val="accent1"/>
                          </a:solidFill>
                        </a:rPr>
                        <a:t>Northwest, Southwest, &amp; MNPS</a:t>
                      </a:r>
                      <a:endParaRPr lang="en-US" dirty="0">
                        <a:solidFill>
                          <a:schemeClr val="accent1"/>
                        </a:solidFill>
                      </a:endParaRPr>
                    </a:p>
                  </a:txBody>
                  <a:tcPr anchor="ctr"/>
                </a:tc>
                <a:tc>
                  <a:txBody>
                    <a:bodyPr/>
                    <a:lstStyle/>
                    <a:p>
                      <a:r>
                        <a:rPr lang="en-US" dirty="0" smtClean="0">
                          <a:solidFill>
                            <a:schemeClr val="accent1"/>
                          </a:solidFill>
                        </a:rPr>
                        <a:t>Erin Christian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2"/>
                        </a:rPr>
                        <a:t>Erin.Christian@tn.gov</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1"/>
                          </a:solidFill>
                        </a:rPr>
                        <a:t>(615) 390-3020</a:t>
                      </a:r>
                    </a:p>
                  </a:txBody>
                  <a:tcPr anchor="ctr"/>
                </a:tc>
              </a:tr>
              <a:tr h="938150">
                <a:tc>
                  <a:txBody>
                    <a:bodyPr/>
                    <a:lstStyle/>
                    <a:p>
                      <a:r>
                        <a:rPr lang="en-US" dirty="0" smtClean="0">
                          <a:solidFill>
                            <a:schemeClr val="accent1"/>
                          </a:solidFill>
                        </a:rPr>
                        <a:t>East &amp; First Tennessee</a:t>
                      </a:r>
                      <a:endParaRPr lang="en-US" dirty="0">
                        <a:solidFill>
                          <a:schemeClr val="accent1"/>
                        </a:solidFill>
                      </a:endParaRPr>
                    </a:p>
                  </a:txBody>
                  <a:tcPr anchor="ctr"/>
                </a:tc>
                <a:tc>
                  <a:txBody>
                    <a:bodyPr/>
                    <a:lstStyle/>
                    <a:p>
                      <a:r>
                        <a:rPr lang="en-US" dirty="0" smtClean="0">
                          <a:solidFill>
                            <a:schemeClr val="accent1"/>
                          </a:solidFill>
                        </a:rPr>
                        <a:t>Dan Froemel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Daniel.Froemel@tn.gov</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1"/>
                          </a:solidFill>
                        </a:rPr>
                        <a:t>(615) 351-1208</a:t>
                      </a:r>
                    </a:p>
                  </a:txBody>
                  <a:tcPr anchor="ctr"/>
                </a:tc>
              </a:tr>
              <a:tr h="938150">
                <a:tc>
                  <a:txBody>
                    <a:bodyPr/>
                    <a:lstStyle/>
                    <a:p>
                      <a:r>
                        <a:rPr lang="en-US" dirty="0" smtClean="0">
                          <a:solidFill>
                            <a:schemeClr val="accent1"/>
                          </a:solidFill>
                        </a:rPr>
                        <a:t>Mid-Cumberland,</a:t>
                      </a:r>
                      <a:r>
                        <a:rPr lang="en-US" baseline="0" dirty="0" smtClean="0">
                          <a:solidFill>
                            <a:schemeClr val="accent1"/>
                          </a:solidFill>
                        </a:rPr>
                        <a:t> Upper Cumberland, South Central, &amp; Southeast</a:t>
                      </a:r>
                      <a:endParaRPr lang="en-US" dirty="0">
                        <a:solidFill>
                          <a:schemeClr val="accent1"/>
                        </a:solidFill>
                      </a:endParaRPr>
                    </a:p>
                  </a:txBody>
                  <a:tcPr anchor="ctr"/>
                </a:tc>
                <a:tc>
                  <a:txBody>
                    <a:bodyPr/>
                    <a:lstStyle/>
                    <a:p>
                      <a:r>
                        <a:rPr lang="en-US" dirty="0" smtClean="0">
                          <a:solidFill>
                            <a:schemeClr val="accent1"/>
                          </a:solidFill>
                        </a:rPr>
                        <a:t>Jackie Jacobson</a:t>
                      </a:r>
                    </a:p>
                    <a:p>
                      <a:r>
                        <a:rPr lang="en-US" dirty="0" smtClean="0">
                          <a:solidFill>
                            <a:schemeClr val="accent1"/>
                          </a:solidFill>
                          <a:hlinkClick r:id="rId4"/>
                        </a:rPr>
                        <a:t>Jackie.Jacobson@tn.gov</a:t>
                      </a:r>
                      <a:r>
                        <a:rPr lang="en-US" baseline="0" dirty="0" smtClean="0">
                          <a:solidFill>
                            <a:schemeClr val="accent1"/>
                          </a:solidFill>
                        </a:rPr>
                        <a:t> </a:t>
                      </a:r>
                      <a:endParaRPr lang="en-US" dirty="0" smtClean="0">
                        <a:solidFill>
                          <a:schemeClr val="accent1"/>
                        </a:solidFill>
                      </a:endParaRPr>
                    </a:p>
                    <a:p>
                      <a:r>
                        <a:rPr lang="en-US" dirty="0" smtClean="0">
                          <a:solidFill>
                            <a:schemeClr val="accent1"/>
                          </a:solidFill>
                        </a:rPr>
                        <a:t>(615) 390-4549</a:t>
                      </a:r>
                      <a:endParaRPr lang="en-US" dirty="0" smtClean="0">
                        <a:solidFill>
                          <a:srgbClr val="FF0000"/>
                        </a:solidFill>
                      </a:endParaRPr>
                    </a:p>
                  </a:txBody>
                  <a:tcPr anchor="ctr"/>
                </a:tc>
              </a:tr>
            </a:tbl>
          </a:graphicData>
        </a:graphic>
      </p:graphicFrame>
    </p:spTree>
    <p:extLst>
      <p:ext uri="{BB962C8B-B14F-4D97-AF65-F5344CB8AC3E}">
        <p14:creationId xmlns:p14="http://schemas.microsoft.com/office/powerpoint/2010/main" val="40945926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12"/>
          </p:nvPr>
        </p:nvSpPr>
        <p:spPr/>
        <p:txBody>
          <a:bodyPr/>
          <a:lstStyle/>
          <a:p>
            <a:fld id="{86D2451E-3285-438B-B188-C22B2A012BF6}" type="slidenum">
              <a:rPr lang="en-US" smtClean="0"/>
              <a:pPr/>
              <a:t>69</a:t>
            </a:fld>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0062" y="1930816"/>
            <a:ext cx="3083874" cy="3326984"/>
          </a:xfrm>
          <a:prstGeom prst="rect">
            <a:avLst/>
          </a:prstGeom>
        </p:spPr>
      </p:pic>
    </p:spTree>
    <p:extLst>
      <p:ext uri="{BB962C8B-B14F-4D97-AF65-F5344CB8AC3E}">
        <p14:creationId xmlns:p14="http://schemas.microsoft.com/office/powerpoint/2010/main" val="4050523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b="1" dirty="0"/>
              <a:t>ESSA placed an increased emphasis on the importance of educational stability for students in foster care</a:t>
            </a:r>
            <a:r>
              <a:rPr lang="en-US" b="1" dirty="0" smtClean="0"/>
              <a:t>.</a:t>
            </a:r>
          </a:p>
          <a:p>
            <a:pPr marL="0" indent="0">
              <a:buNone/>
            </a:pPr>
            <a:endParaRPr lang="en-US" dirty="0"/>
          </a:p>
          <a:p>
            <a:pPr marL="0" indent="0">
              <a:buNone/>
            </a:pPr>
            <a:r>
              <a:rPr lang="en-US" b="1" dirty="0" smtClean="0"/>
              <a:t>Key Points:</a:t>
            </a:r>
            <a:endParaRPr lang="en-US" b="1" dirty="0"/>
          </a:p>
          <a:p>
            <a:pPr>
              <a:buFont typeface="Arial" panose="020B0604020202020204" pitchFamily="34" charset="0"/>
              <a:buChar char="•"/>
            </a:pPr>
            <a:r>
              <a:rPr lang="en-US" sz="2000" dirty="0" smtClean="0"/>
              <a:t>The student should remain </a:t>
            </a:r>
            <a:r>
              <a:rPr lang="en-US" sz="2000" dirty="0"/>
              <a:t>in </a:t>
            </a:r>
            <a:r>
              <a:rPr lang="en-US" sz="2000" dirty="0" smtClean="0"/>
              <a:t>the school </a:t>
            </a:r>
            <a:r>
              <a:rPr lang="en-US" sz="2000" dirty="0"/>
              <a:t>of origin whenever it is in the student’s best </a:t>
            </a:r>
            <a:r>
              <a:rPr lang="en-US" sz="2000" dirty="0" smtClean="0"/>
              <a:t>interest.</a:t>
            </a:r>
            <a:endParaRPr lang="en-US" sz="2000" dirty="0"/>
          </a:p>
          <a:p>
            <a:pPr>
              <a:buFont typeface="Arial" panose="020B0604020202020204" pitchFamily="34" charset="0"/>
              <a:buChar char="•"/>
            </a:pPr>
            <a:r>
              <a:rPr lang="en-US" sz="2000" dirty="0" smtClean="0"/>
              <a:t>The school </a:t>
            </a:r>
            <a:r>
              <a:rPr lang="en-US" sz="2000" dirty="0"/>
              <a:t>district and DCS must provide </a:t>
            </a:r>
            <a:r>
              <a:rPr lang="en-US" sz="2000" dirty="0" smtClean="0"/>
              <a:t>transportation.</a:t>
            </a:r>
            <a:endParaRPr lang="en-US" sz="2000" dirty="0"/>
          </a:p>
        </p:txBody>
      </p:sp>
      <p:sp>
        <p:nvSpPr>
          <p:cNvPr id="3" name="Title 2"/>
          <p:cNvSpPr>
            <a:spLocks noGrp="1"/>
          </p:cNvSpPr>
          <p:nvPr>
            <p:ph type="title"/>
          </p:nvPr>
        </p:nvSpPr>
        <p:spPr/>
        <p:txBody>
          <a:bodyPr>
            <a:noAutofit/>
          </a:bodyPr>
          <a:lstStyle/>
          <a:p>
            <a:r>
              <a:rPr lang="en-US" sz="2800" dirty="0"/>
              <a:t/>
            </a:r>
            <a:br>
              <a:rPr lang="en-US" sz="2800" dirty="0"/>
            </a:br>
            <a:r>
              <a:rPr lang="en-US" dirty="0"/>
              <a:t>Foster Care in ESSA</a:t>
            </a:r>
            <a:r>
              <a:rPr lang="en-US" sz="2800" dirty="0"/>
              <a:t/>
            </a:r>
            <a:br>
              <a:rPr lang="en-US" sz="2800" dirty="0"/>
            </a:b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28143927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FRAUD, WASTE, or ABUSE</a:t>
            </a:r>
          </a:p>
        </p:txBody>
      </p:sp>
      <p:sp>
        <p:nvSpPr>
          <p:cNvPr id="5" name="Content Placeholder 1"/>
          <p:cNvSpPr>
            <a:spLocks noGrp="1"/>
          </p:cNvSpPr>
          <p:nvPr>
            <p:ph idx="1"/>
          </p:nvPr>
        </p:nvSpPr>
        <p:spPr>
          <a:xfrm>
            <a:off x="304800" y="1447800"/>
            <a:ext cx="8382000" cy="4373563"/>
          </a:xfrm>
        </p:spPr>
        <p:txBody>
          <a:bodyPr>
            <a:normAutofit fontScale="92500" lnSpcReduction="20000"/>
          </a:bodyPr>
          <a:lstStyle/>
          <a:p>
            <a:pPr marL="0" indent="0" algn="ctr">
              <a:buNone/>
            </a:pPr>
            <a:r>
              <a:rPr lang="en-US" dirty="0">
                <a:solidFill>
                  <a:sysClr val="windowText" lastClr="000000"/>
                </a:solidFill>
                <a:latin typeface="+mn-lt"/>
                <a:cs typeface="Arial" panose="020B0604020202020204" pitchFamily="34" charset="0"/>
              </a:rPr>
              <a:t>Citizens and agencies are encouraged to report fraud, waste, or abuse in State and Local government.</a:t>
            </a:r>
          </a:p>
          <a:p>
            <a:pPr algn="ctr"/>
            <a:endParaRPr lang="en-US" dirty="0">
              <a:solidFill>
                <a:sysClr val="windowText" lastClr="000000"/>
              </a:solidFill>
              <a:latin typeface="+mn-lt"/>
              <a:cs typeface="Arial" panose="020B0604020202020204" pitchFamily="34" charset="0"/>
            </a:endParaRPr>
          </a:p>
          <a:p>
            <a:pPr marL="0" indent="0" algn="ctr">
              <a:buNone/>
            </a:pPr>
            <a:r>
              <a:rPr lang="en-US" u="sng" dirty="0">
                <a:solidFill>
                  <a:sysClr val="windowText" lastClr="000000"/>
                </a:solidFill>
                <a:latin typeface="+mn-lt"/>
                <a:cs typeface="Arial" panose="020B0604020202020204" pitchFamily="34" charset="0"/>
              </a:rPr>
              <a:t>NOTICE:</a:t>
            </a:r>
            <a:r>
              <a:rPr lang="en-US" dirty="0">
                <a:solidFill>
                  <a:sysClr val="windowText" lastClr="000000"/>
                </a:solidFill>
                <a:latin typeface="+mn-lt"/>
                <a:cs typeface="Arial" panose="020B0604020202020204" pitchFamily="34" charset="0"/>
              </a:rPr>
              <a:t> This agency is a recipient of taxpayer funding. If you observe an agency director or employee engaging in any activity which you consider to be illegal, improper or wasteful, please call the state Comptroller’s toll-free Hotline:</a:t>
            </a:r>
          </a:p>
          <a:p>
            <a:pPr algn="ctr"/>
            <a:endParaRPr lang="en-US" b="1" u="sng" dirty="0">
              <a:solidFill>
                <a:sysClr val="windowText" lastClr="000000"/>
              </a:solidFill>
              <a:latin typeface="+mn-lt"/>
              <a:cs typeface="Arial" panose="020B0604020202020204" pitchFamily="34" charset="0"/>
            </a:endParaRPr>
          </a:p>
          <a:p>
            <a:pPr marL="0" indent="0" algn="ctr">
              <a:buNone/>
            </a:pPr>
            <a:r>
              <a:rPr lang="en-US" sz="3600" b="1" dirty="0">
                <a:solidFill>
                  <a:sysClr val="windowText" lastClr="000000"/>
                </a:solidFill>
                <a:latin typeface="+mn-lt"/>
                <a:cs typeface="Arial" panose="020B0604020202020204" pitchFamily="34" charset="0"/>
              </a:rPr>
              <a:t>1-800-232-5454</a:t>
            </a:r>
            <a:endParaRPr lang="en-US" sz="3600" dirty="0">
              <a:solidFill>
                <a:sysClr val="windowText" lastClr="000000"/>
              </a:solidFill>
              <a:latin typeface="+mn-lt"/>
              <a:cs typeface="Arial" panose="020B0604020202020204" pitchFamily="34" charset="0"/>
            </a:endParaRPr>
          </a:p>
          <a:p>
            <a:pPr algn="ctr"/>
            <a:endParaRPr lang="en-US" b="1" dirty="0">
              <a:solidFill>
                <a:sysClr val="windowText" lastClr="000000"/>
              </a:solidFill>
              <a:latin typeface="+mn-lt"/>
              <a:cs typeface="Arial" panose="020B0604020202020204" pitchFamily="34" charset="0"/>
            </a:endParaRPr>
          </a:p>
          <a:p>
            <a:pPr marL="0" indent="0" algn="ctr">
              <a:buNone/>
            </a:pPr>
            <a:r>
              <a:rPr lang="en-US" dirty="0">
                <a:solidFill>
                  <a:sysClr val="windowText" lastClr="000000"/>
                </a:solidFill>
                <a:latin typeface="+mn-lt"/>
                <a:cs typeface="Arial" panose="020B0604020202020204" pitchFamily="34" charset="0"/>
              </a:rPr>
              <a:t>Notifications can also be submitted electronically at:</a:t>
            </a:r>
          </a:p>
          <a:p>
            <a:pPr algn="ctr"/>
            <a:endParaRPr lang="en-US" dirty="0">
              <a:solidFill>
                <a:sysClr val="windowText" lastClr="000000"/>
              </a:solidFill>
              <a:latin typeface="+mn-lt"/>
              <a:cs typeface="Arial" panose="020B0604020202020204" pitchFamily="34" charset="0"/>
            </a:endParaRPr>
          </a:p>
          <a:p>
            <a:pPr marL="0" indent="0" algn="ctr">
              <a:buNone/>
            </a:pPr>
            <a:r>
              <a:rPr lang="en-US" sz="2800" b="1" dirty="0">
                <a:solidFill>
                  <a:sysClr val="windowText" lastClr="000000"/>
                </a:solidFill>
                <a:latin typeface="+mn-lt"/>
                <a:cs typeface="Arial" panose="020B0604020202020204" pitchFamily="34" charset="0"/>
              </a:rPr>
              <a:t>http://www.comptroller.tn.gov/hotline</a:t>
            </a:r>
          </a:p>
          <a:p>
            <a:pPr marL="0" indent="0">
              <a:buNone/>
            </a:pPr>
            <a:endParaRPr lang="en-US" dirty="0"/>
          </a:p>
        </p:txBody>
      </p:sp>
    </p:spTree>
    <p:extLst>
      <p:ext uri="{BB962C8B-B14F-4D97-AF65-F5344CB8AC3E}">
        <p14:creationId xmlns:p14="http://schemas.microsoft.com/office/powerpoint/2010/main" val="1183014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b="1" dirty="0"/>
              <a:t>Definition and Identification</a:t>
            </a:r>
            <a:endParaRPr lang="en-US" dirty="0"/>
          </a:p>
          <a:p>
            <a:pPr>
              <a:buFont typeface="Arial" panose="020B0604020202020204" pitchFamily="34" charset="0"/>
              <a:buChar char="•"/>
            </a:pPr>
            <a:r>
              <a:rPr lang="en-US" dirty="0"/>
              <a:t>Children placed away from their parents or legal guardians by </a:t>
            </a:r>
            <a:r>
              <a:rPr lang="en-US" dirty="0" smtClean="0"/>
              <a:t>DCS</a:t>
            </a:r>
            <a:endParaRPr lang="en-US" dirty="0"/>
          </a:p>
          <a:p>
            <a:pPr>
              <a:buFont typeface="Arial" panose="020B0604020202020204" pitchFamily="34" charset="0"/>
              <a:buChar char="•"/>
            </a:pPr>
            <a:r>
              <a:rPr lang="en-US" dirty="0"/>
              <a:t>Foster students are listed on the monthly report from DCS that </a:t>
            </a:r>
            <a:r>
              <a:rPr lang="en-US" dirty="0" smtClean="0"/>
              <a:t>the department </a:t>
            </a:r>
            <a:r>
              <a:rPr lang="en-US" dirty="0"/>
              <a:t>sends to LEAs’ </a:t>
            </a:r>
            <a:r>
              <a:rPr lang="en-US" dirty="0" smtClean="0"/>
              <a:t>school </a:t>
            </a:r>
            <a:r>
              <a:rPr lang="en-US" dirty="0"/>
              <a:t>n</a:t>
            </a:r>
            <a:r>
              <a:rPr lang="en-US" dirty="0" smtClean="0"/>
              <a:t>utrition departments.</a:t>
            </a:r>
            <a:endParaRPr lang="en-US" dirty="0"/>
          </a:p>
          <a:p>
            <a:pPr marL="0" indent="0">
              <a:buNone/>
            </a:pPr>
            <a:endParaRPr lang="en-US" u="sng" dirty="0" smtClean="0"/>
          </a:p>
          <a:p>
            <a:pPr marL="0" indent="0">
              <a:buNone/>
            </a:pPr>
            <a:r>
              <a:rPr lang="en-US" b="1" dirty="0" smtClean="0"/>
              <a:t>Does NOT </a:t>
            </a:r>
            <a:r>
              <a:rPr lang="en-US" b="1" dirty="0"/>
              <a:t>include students who:</a:t>
            </a:r>
          </a:p>
          <a:p>
            <a:pPr>
              <a:buFont typeface="Arial" panose="020B0604020202020204" pitchFamily="34" charset="0"/>
              <a:buChar char="•"/>
            </a:pPr>
            <a:r>
              <a:rPr lang="en-US" dirty="0"/>
              <a:t>Are staying with a family friend or relative</a:t>
            </a:r>
          </a:p>
          <a:p>
            <a:pPr>
              <a:buFont typeface="Arial" panose="020B0604020202020204" pitchFamily="34" charset="0"/>
              <a:buChar char="•"/>
            </a:pPr>
            <a:r>
              <a:rPr lang="en-US" dirty="0"/>
              <a:t>Are homeless per the McKinney-Vento definition</a:t>
            </a:r>
          </a:p>
          <a:p>
            <a:pPr>
              <a:buFont typeface="Arial" panose="020B0604020202020204" pitchFamily="34" charset="0"/>
              <a:buChar char="•"/>
            </a:pPr>
            <a:r>
              <a:rPr lang="en-US" dirty="0"/>
              <a:t>Are </a:t>
            </a:r>
            <a:r>
              <a:rPr lang="en-US" dirty="0" smtClean="0"/>
              <a:t>considered “runaways”</a:t>
            </a:r>
            <a:endParaRPr lang="en-US" dirty="0"/>
          </a:p>
        </p:txBody>
      </p:sp>
      <p:sp>
        <p:nvSpPr>
          <p:cNvPr id="3" name="Title 2"/>
          <p:cNvSpPr>
            <a:spLocks noGrp="1"/>
          </p:cNvSpPr>
          <p:nvPr>
            <p:ph type="title"/>
          </p:nvPr>
        </p:nvSpPr>
        <p:spPr/>
        <p:txBody>
          <a:bodyPr/>
          <a:lstStyle/>
          <a:p>
            <a:r>
              <a:rPr lang="en-US" dirty="0"/>
              <a:t>Children and Youth in Foster Care </a:t>
            </a:r>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966580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96ECDBCA-384A-0B49-8C2D-F31639BE4D49}"/>
              </a:ext>
            </a:extLst>
          </p:cNvPr>
          <p:cNvSpPr>
            <a:spLocks noGrp="1"/>
          </p:cNvSpPr>
          <p:nvPr>
            <p:ph idx="1"/>
          </p:nvPr>
        </p:nvSpPr>
        <p:spPr/>
        <p:txBody>
          <a:bodyPr>
            <a:normAutofit fontScale="92500"/>
          </a:bodyPr>
          <a:lstStyle/>
          <a:p>
            <a:pPr marL="0" lvl="0" indent="0">
              <a:buNone/>
            </a:pPr>
            <a:r>
              <a:rPr lang="en-US" b="1" dirty="0"/>
              <a:t>Student Classification of Foster Students</a:t>
            </a:r>
            <a:endParaRPr lang="en-US" dirty="0"/>
          </a:p>
          <a:p>
            <a:pPr>
              <a:buFont typeface="Arial" panose="020B0604020202020204" pitchFamily="34" charset="0"/>
              <a:buChar char="•"/>
            </a:pPr>
            <a:r>
              <a:rPr lang="en-US" dirty="0"/>
              <a:t>Use code </a:t>
            </a:r>
            <a:r>
              <a:rPr lang="en-US" i="1" dirty="0" smtClean="0"/>
              <a:t>FOS01-Foster Care </a:t>
            </a:r>
            <a:r>
              <a:rPr lang="en-US" dirty="0"/>
              <a:t>only for students on the DCS foster care </a:t>
            </a:r>
            <a:r>
              <a:rPr lang="en-US" dirty="0" smtClean="0"/>
              <a:t>list.</a:t>
            </a:r>
          </a:p>
          <a:p>
            <a:pPr>
              <a:buFont typeface="Arial" panose="020B0604020202020204" pitchFamily="34" charset="0"/>
              <a:buChar char="•"/>
            </a:pPr>
            <a:r>
              <a:rPr lang="en-US" dirty="0" smtClean="0"/>
              <a:t>Students on the DCS foster care list are part of the economically </a:t>
            </a:r>
            <a:r>
              <a:rPr lang="en-US" dirty="0"/>
              <a:t>d</a:t>
            </a:r>
            <a:r>
              <a:rPr lang="en-US" dirty="0" smtClean="0"/>
              <a:t>isadvantaged (ED) subgroup and are coded with </a:t>
            </a:r>
            <a:r>
              <a:rPr lang="en-US" i="1" dirty="0" smtClean="0"/>
              <a:t>J-Direct Certification of Economic Disadvantage </a:t>
            </a:r>
            <a:r>
              <a:rPr lang="en-US" dirty="0" smtClean="0"/>
              <a:t>student classification in addition to the </a:t>
            </a:r>
            <a:r>
              <a:rPr lang="en-US" i="1" dirty="0" smtClean="0"/>
              <a:t>FOSO1 </a:t>
            </a:r>
            <a:r>
              <a:rPr lang="en-US" dirty="0" smtClean="0"/>
              <a:t>student classification because they are categorically eligible for free school meals due to their foster care status.</a:t>
            </a:r>
            <a:endParaRPr lang="en-US" dirty="0"/>
          </a:p>
          <a:p>
            <a:pPr>
              <a:buFont typeface="Arial" panose="020B0604020202020204" pitchFamily="34" charset="0"/>
              <a:buChar char="•"/>
            </a:pPr>
            <a:r>
              <a:rPr lang="en-US" i="1" dirty="0" smtClean="0"/>
              <a:t>FOSO1 </a:t>
            </a:r>
            <a:r>
              <a:rPr lang="en-US" dirty="0" smtClean="0"/>
              <a:t>and </a:t>
            </a:r>
            <a:r>
              <a:rPr lang="en-US" i="1" dirty="0" smtClean="0"/>
              <a:t>J-Direct </a:t>
            </a:r>
            <a:r>
              <a:rPr lang="en-US" dirty="0"/>
              <a:t>classification remains </a:t>
            </a:r>
            <a:r>
              <a:rPr lang="en-US" dirty="0" smtClean="0"/>
              <a:t>with the </a:t>
            </a:r>
            <a:r>
              <a:rPr lang="en-US" dirty="0"/>
              <a:t>student for the entire school year, regardless of changes in foster care </a:t>
            </a:r>
            <a:r>
              <a:rPr lang="en-US" dirty="0" smtClean="0"/>
              <a:t>status.</a:t>
            </a:r>
            <a:endParaRPr lang="en-US" dirty="0"/>
          </a:p>
          <a:p>
            <a:endParaRPr lang="en-US" dirty="0"/>
          </a:p>
        </p:txBody>
      </p:sp>
      <p:sp>
        <p:nvSpPr>
          <p:cNvPr id="3" name="Title 2">
            <a:extLst>
              <a:ext uri="{FF2B5EF4-FFF2-40B4-BE49-F238E27FC236}">
                <a16:creationId xmlns="" xmlns:a16="http://schemas.microsoft.com/office/drawing/2014/main" id="{015DD7F3-13C2-9F42-9A2E-707D402F1C6E}"/>
              </a:ext>
            </a:extLst>
          </p:cNvPr>
          <p:cNvSpPr>
            <a:spLocks noGrp="1"/>
          </p:cNvSpPr>
          <p:nvPr>
            <p:ph type="title"/>
          </p:nvPr>
        </p:nvSpPr>
        <p:spPr/>
        <p:txBody>
          <a:bodyPr/>
          <a:lstStyle/>
          <a:p>
            <a:r>
              <a:rPr lang="en-US" dirty="0"/>
              <a:t>Coding</a:t>
            </a:r>
          </a:p>
        </p:txBody>
      </p:sp>
      <p:sp>
        <p:nvSpPr>
          <p:cNvPr id="4" name="Slide Number Placeholder 3">
            <a:extLst>
              <a:ext uri="{FF2B5EF4-FFF2-40B4-BE49-F238E27FC236}">
                <a16:creationId xmlns="" xmlns:a16="http://schemas.microsoft.com/office/drawing/2014/main" id="{279A2D56-9EDD-F145-AC6C-A31027234378}"/>
              </a:ext>
            </a:extLst>
          </p:cNvPr>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2004166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DOE PowerPoint 2018 updated" id="{5FB77ECF-1B23-433A-9B0B-7AA04FB9F9A5}" vid="{251E1EF2-7882-4A73-8AE6-D91DFEDB9E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 Template - Editing</Template>
  <TotalTime>1897</TotalTime>
  <Words>5104</Words>
  <Application>Microsoft Office PowerPoint</Application>
  <PresentationFormat>On-screen Show (4:3)</PresentationFormat>
  <Paragraphs>493</Paragraphs>
  <Slides>70</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70</vt:i4>
      </vt:variant>
    </vt:vector>
  </HeadingPairs>
  <TitlesOfParts>
    <vt:vector size="79" baseType="lpstr">
      <vt:lpstr>Arial</vt:lpstr>
      <vt:lpstr>Calibri</vt:lpstr>
      <vt:lpstr>Courier New</vt:lpstr>
      <vt:lpstr>Georgia</vt:lpstr>
      <vt:lpstr>Open Sans</vt:lpstr>
      <vt:lpstr>PermianSlabSerifTypeface</vt:lpstr>
      <vt:lpstr>Times New Roman</vt:lpstr>
      <vt:lpstr>Wingdings</vt:lpstr>
      <vt:lpstr>TDOE Template - Editing</vt:lpstr>
      <vt:lpstr>Coding for Students with Foster Care, Juvenile Justice, and Residential Mental Health Placements</vt:lpstr>
      <vt:lpstr>Importance of Proper Coding Procedures</vt:lpstr>
      <vt:lpstr>Objectives</vt:lpstr>
      <vt:lpstr>Agenda</vt:lpstr>
      <vt:lpstr>Evolution of School System Involvement</vt:lpstr>
      <vt:lpstr>Foster Care </vt:lpstr>
      <vt:lpstr> Foster Care in ESSA </vt:lpstr>
      <vt:lpstr>Children and Youth in Foster Care </vt:lpstr>
      <vt:lpstr>Coding</vt:lpstr>
      <vt:lpstr>Economically Disadvantaged Subgroup</vt:lpstr>
      <vt:lpstr>Foster Care Example Scenario #1</vt:lpstr>
      <vt:lpstr>What is your answer??</vt:lpstr>
      <vt:lpstr>Answer</vt:lpstr>
      <vt:lpstr>Foster Care Example Scenario #2</vt:lpstr>
      <vt:lpstr>What is your answer??</vt:lpstr>
      <vt:lpstr>Answer</vt:lpstr>
      <vt:lpstr>Foster Example Care Scenario #3</vt:lpstr>
      <vt:lpstr>What is your answer??</vt:lpstr>
      <vt:lpstr>Answer</vt:lpstr>
      <vt:lpstr>Juvenile Justice</vt:lpstr>
      <vt:lpstr>T.C.A.§ 49-6-3023</vt:lpstr>
      <vt:lpstr> General Education Students </vt:lpstr>
      <vt:lpstr>Special Education Students</vt:lpstr>
      <vt:lpstr>JDC Student Classifications </vt:lpstr>
      <vt:lpstr>JDC01–JDC17 Student Classifications</vt:lpstr>
      <vt:lpstr>JDC Example Scenario #1</vt:lpstr>
      <vt:lpstr>What is your answer??</vt:lpstr>
      <vt:lpstr>Answer</vt:lpstr>
      <vt:lpstr>JDC Example Scenario #2</vt:lpstr>
      <vt:lpstr>What is your answer??</vt:lpstr>
      <vt:lpstr>Answer </vt:lpstr>
      <vt:lpstr>JDC Example Scenario #3</vt:lpstr>
      <vt:lpstr>What is your answer??</vt:lpstr>
      <vt:lpstr>Answer</vt:lpstr>
      <vt:lpstr>DCS Educational Placement</vt:lpstr>
      <vt:lpstr>DCS Educational Placement</vt:lpstr>
      <vt:lpstr>DCS Non-Educational Placements </vt:lpstr>
      <vt:lpstr>DCS Non-Educational Placements</vt:lpstr>
      <vt:lpstr>DCS Educational Placement Example Scenario #1</vt:lpstr>
      <vt:lpstr>What is your answer??</vt:lpstr>
      <vt:lpstr>Answer</vt:lpstr>
      <vt:lpstr>DCS Educational Placement Example Scenario #2</vt:lpstr>
      <vt:lpstr>What is your answer??</vt:lpstr>
      <vt:lpstr>Answer</vt:lpstr>
      <vt:lpstr>Residential Mental Health Facility</vt:lpstr>
      <vt:lpstr>Residential Mental Health Facility</vt:lpstr>
      <vt:lpstr>Residential Mental Health Facilities</vt:lpstr>
      <vt:lpstr>Residential Mental Health Facility Example Scenario #1</vt:lpstr>
      <vt:lpstr>What is your answer??</vt:lpstr>
      <vt:lpstr>Answer</vt:lpstr>
      <vt:lpstr>Court-Ordered Day Treatment Programs</vt:lpstr>
      <vt:lpstr>Qualified Court-Ordered  Day Treatment Programs</vt:lpstr>
      <vt:lpstr>Qualified Court-Ordered Day Treatment Programs</vt:lpstr>
      <vt:lpstr>Current QDT Programs</vt:lpstr>
      <vt:lpstr>QDTOO Example Scenario</vt:lpstr>
      <vt:lpstr>What is your answer??</vt:lpstr>
      <vt:lpstr>Answer</vt:lpstr>
      <vt:lpstr>Putting it all Together</vt:lpstr>
      <vt:lpstr>Putting Policy into Action</vt:lpstr>
      <vt:lpstr>Example Scenario</vt:lpstr>
      <vt:lpstr>Answer</vt:lpstr>
      <vt:lpstr>Example Scenario 2</vt:lpstr>
      <vt:lpstr>Answer</vt:lpstr>
      <vt:lpstr>Example Scenario #3</vt:lpstr>
      <vt:lpstr>Answer</vt:lpstr>
      <vt:lpstr>Summary</vt:lpstr>
      <vt:lpstr>Review </vt:lpstr>
      <vt:lpstr>Contact Information</vt:lpstr>
      <vt:lpstr>Questions</vt:lpstr>
      <vt:lpstr>FRAUD, WASTE, or ABUSE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 Responsibilities for System Involved Students</dc:title>
  <dc:creator>Microsoft Office User</dc:creator>
  <cp:lastModifiedBy>Daniel Froemel</cp:lastModifiedBy>
  <cp:revision>133</cp:revision>
  <dcterms:created xsi:type="dcterms:W3CDTF">2019-01-02T18:41:40Z</dcterms:created>
  <dcterms:modified xsi:type="dcterms:W3CDTF">2019-04-18T18:50:42Z</dcterms:modified>
</cp:coreProperties>
</file>