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87" r:id="rId12"/>
    <p:sldId id="288" r:id="rId13"/>
    <p:sldId id="267" r:id="rId14"/>
    <p:sldId id="266" r:id="rId15"/>
    <p:sldId id="268" r:id="rId16"/>
    <p:sldId id="269" r:id="rId17"/>
    <p:sldId id="282" r:id="rId18"/>
    <p:sldId id="270" r:id="rId19"/>
    <p:sldId id="283" r:id="rId20"/>
    <p:sldId id="271" r:id="rId21"/>
    <p:sldId id="272" r:id="rId22"/>
    <p:sldId id="284" r:id="rId23"/>
    <p:sldId id="273" r:id="rId24"/>
    <p:sldId id="274" r:id="rId25"/>
    <p:sldId id="286" r:id="rId26"/>
    <p:sldId id="275" r:id="rId27"/>
    <p:sldId id="276" r:id="rId28"/>
    <p:sldId id="278" r:id="rId29"/>
    <p:sldId id="279" r:id="rId30"/>
    <p:sldId id="277" r:id="rId31"/>
    <p:sldId id="285" r:id="rId32"/>
    <p:sldId id="28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B40BA5-2F91-4882-A9B0-222DE46E6E2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2C6067-9E47-4E01-AFB7-CB801DA2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6D7C2A-1F8B-4836-95AA-A5BFFAA9857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18D8F9-B3FA-4B46-B690-8BA54473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6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1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6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0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2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0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2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3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9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8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1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9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8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7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8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8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0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0E838B-5ABE-4175-B59A-A65ED04F310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Aquatic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Saltwater Ecosystems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Marisa </a:t>
            </a:r>
            <a:r>
              <a:rPr lang="en-US" sz="1000" dirty="0" err="1" smtClean="0"/>
              <a:t>Boan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847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greatest coral reefs in the Great Barrier Reef located off the coast of Australia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7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the Coral Reefs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82625"/>
            <a:ext cx="8469935" cy="29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26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the Coral Reefs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581400" cy="46238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Water pollution</a:t>
            </a:r>
          </a:p>
          <a:p>
            <a:r>
              <a:rPr lang="en-US" dirty="0" smtClean="0"/>
              <a:t>Sedimentation</a:t>
            </a:r>
          </a:p>
          <a:p>
            <a:r>
              <a:rPr lang="en-US" dirty="0" smtClean="0"/>
              <a:t>Coastal Development</a:t>
            </a:r>
          </a:p>
          <a:p>
            <a:r>
              <a:rPr lang="en-US" dirty="0" smtClean="0"/>
              <a:t>Boat Anchors</a:t>
            </a:r>
          </a:p>
          <a:p>
            <a:r>
              <a:rPr lang="en-US" dirty="0" smtClean="0"/>
              <a:t>Overfishing</a:t>
            </a:r>
          </a:p>
          <a:p>
            <a:r>
              <a:rPr lang="en-US" dirty="0" smtClean="0"/>
              <a:t>Fishing with Cyanide or Explosives</a:t>
            </a:r>
          </a:p>
          <a:p>
            <a:r>
              <a:rPr lang="en-US" dirty="0" smtClean="0"/>
              <a:t>Global Warming and Coral Bleaching</a:t>
            </a:r>
          </a:p>
          <a:p>
            <a:r>
              <a:rPr lang="en-US" dirty="0" smtClean="0"/>
              <a:t>Collecting and Selling of Corals</a:t>
            </a:r>
            <a:endParaRPr lang="en-US" dirty="0"/>
          </a:p>
        </p:txBody>
      </p:sp>
      <p:pic>
        <p:nvPicPr>
          <p:cNvPr id="2050" name="Picture 2" descr="https://image.slidesharecdn.com/coralreefpresentation-110517134521-phpapp02/95/coral-reef-presentation-19-728.jpg?cb=1305640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95" y="2286000"/>
            <a:ext cx="4419600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2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 - Endangered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Environmental Protection Agency (EPA) have developed plans to protect reefs</a:t>
            </a:r>
          </a:p>
          <a:p>
            <a:r>
              <a:rPr lang="en-US" dirty="0" smtClean="0"/>
              <a:t>They try to keep the areas around reefs healthy so that the coral reef ecosystem can strive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448210" cy="248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0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Earth’s land masses are bordered by ocean water</a:t>
            </a:r>
          </a:p>
          <a:p>
            <a:r>
              <a:rPr lang="en-US" dirty="0" smtClean="0"/>
              <a:t>The shallow waters along the coast contain saltwater ecosystems all which are influenced by tides and waves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81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8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gravitational pull of the Moon, causes the tides to rise and fall each day</a:t>
            </a:r>
          </a:p>
          <a:p>
            <a:r>
              <a:rPr lang="en-US" dirty="0" smtClean="0"/>
              <a:t>The height of the tides varies with the phases of the m00n, the seasons, and the slope of the shorelines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5434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Seashores: Intertidal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intertidal zone </a:t>
            </a:r>
            <a:r>
              <a:rPr lang="en-US" dirty="0" smtClean="0"/>
              <a:t>is the portion of the shoreline that is covered with water at high tide and exposed to the air during low tide.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414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81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the tides to go up and down at the seashores?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What is the Intertidal zone?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3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Intertidal Zone -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Organisms </a:t>
            </a:r>
            <a:r>
              <a:rPr lang="en-US" dirty="0">
                <a:solidFill>
                  <a:prstClr val="black"/>
                </a:solidFill>
              </a:rPr>
              <a:t>that live in the intertidal zone, such as sea </a:t>
            </a:r>
            <a:r>
              <a:rPr lang="en-US" dirty="0" smtClean="0">
                <a:solidFill>
                  <a:prstClr val="black"/>
                </a:solidFill>
              </a:rPr>
              <a:t>stars </a:t>
            </a:r>
            <a:r>
              <a:rPr lang="en-US" dirty="0">
                <a:solidFill>
                  <a:prstClr val="black"/>
                </a:solidFill>
              </a:rPr>
              <a:t>and periwinkles, must be </a:t>
            </a:r>
            <a:r>
              <a:rPr lang="en-US" dirty="0" smtClean="0">
                <a:solidFill>
                  <a:prstClr val="black"/>
                </a:solidFill>
              </a:rPr>
              <a:t>adapted </a:t>
            </a:r>
            <a:r>
              <a:rPr lang="en-US" dirty="0">
                <a:solidFill>
                  <a:prstClr val="black"/>
                </a:solidFill>
              </a:rPr>
              <a:t>to dramatic changes in </a:t>
            </a:r>
            <a:r>
              <a:rPr lang="en-US" dirty="0" smtClean="0">
                <a:solidFill>
                  <a:prstClr val="black"/>
                </a:solidFill>
              </a:rPr>
              <a:t>temperature, </a:t>
            </a:r>
            <a:r>
              <a:rPr lang="en-US" dirty="0">
                <a:solidFill>
                  <a:prstClr val="black"/>
                </a:solidFill>
              </a:rPr>
              <a:t>moisture, and salinity and must be able to withstand the force of wave action. 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24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048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5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organism live in the intertidal zone? </a:t>
            </a:r>
          </a:p>
          <a:p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What special </a:t>
            </a:r>
            <a:r>
              <a:rPr lang="en-US" dirty="0" smtClean="0"/>
              <a:t>adaptations </a:t>
            </a:r>
            <a:r>
              <a:rPr lang="en-US" dirty="0"/>
              <a:t>do these </a:t>
            </a:r>
            <a:r>
              <a:rPr lang="en-US" dirty="0" smtClean="0"/>
              <a:t>organisms </a:t>
            </a:r>
            <a:r>
              <a:rPr lang="en-US" dirty="0"/>
              <a:t>need to have?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7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Saltwater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95% of the water on the surface of Earth contains high concentration of various salts</a:t>
            </a:r>
          </a:p>
          <a:p>
            <a:r>
              <a:rPr lang="en-US" dirty="0" smtClean="0"/>
              <a:t>The amount of dissolved water is called </a:t>
            </a:r>
            <a:r>
              <a:rPr lang="en-US" b="1" i="1" dirty="0" smtClean="0"/>
              <a:t>salinity</a:t>
            </a:r>
          </a:p>
          <a:p>
            <a:r>
              <a:rPr lang="en-US" dirty="0" smtClean="0"/>
              <a:t>Saltwater ecosystems include oceans, seas, a few lakes, coastal inlets, and </a:t>
            </a:r>
            <a:r>
              <a:rPr lang="en-US" b="1" u="sng" dirty="0" smtClean="0"/>
              <a:t>estuaries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7240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every river on Earth flows into an ocean</a:t>
            </a:r>
          </a:p>
          <a:p>
            <a:r>
              <a:rPr lang="en-US" dirty="0" smtClean="0"/>
              <a:t>The area where a river meets an ocean and contains a mixture of freshwater and salt water is called an </a:t>
            </a:r>
            <a:r>
              <a:rPr lang="en-US" b="1" u="sng" dirty="0" smtClean="0"/>
              <a:t>estuary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152971" cy="27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4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Other names for </a:t>
            </a:r>
            <a:r>
              <a:rPr lang="en-US" b="1" u="sng" dirty="0" smtClean="0"/>
              <a:t>estuaries </a:t>
            </a:r>
            <a:r>
              <a:rPr lang="en-US" dirty="0" smtClean="0"/>
              <a:t>include bays, lagoons, harbors, inlets, and sounds</a:t>
            </a:r>
          </a:p>
          <a:p>
            <a:r>
              <a:rPr lang="en-US" dirty="0" smtClean="0"/>
              <a:t>They are located near coastlines and boarder the land</a:t>
            </a:r>
          </a:p>
          <a:p>
            <a:r>
              <a:rPr lang="en-US" dirty="0" smtClean="0"/>
              <a:t>Salinity in estuaries changes with the amount of freshwater brought in by rivers and streams, and the amount of salt water pushed inland by the ocean tides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087" y="2209006"/>
            <a:ext cx="27908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3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estuaries?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List other names for estuaries.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07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Estuaries are extremely </a:t>
            </a:r>
            <a:r>
              <a:rPr lang="en-US" b="1" u="sng" dirty="0" smtClean="0"/>
              <a:t>fertile</a:t>
            </a:r>
            <a:r>
              <a:rPr lang="en-US" dirty="0" smtClean="0"/>
              <a:t>, productive environments because freshwater streams bring in tons of </a:t>
            </a:r>
            <a:r>
              <a:rPr lang="en-US" b="1" dirty="0" smtClean="0"/>
              <a:t>nutrients </a:t>
            </a:r>
            <a:r>
              <a:rPr lang="en-US" dirty="0" smtClean="0"/>
              <a:t>washed from inland soils</a:t>
            </a:r>
          </a:p>
          <a:p>
            <a:r>
              <a:rPr lang="en-US" dirty="0" smtClean="0"/>
              <a:t>Nutrient levels in estuaries are higher than freshwater ecosystems or other saltwater ecosystems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035581" cy="35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1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Organisms found in estuaries include many species of algae, grasses, shrimp, crabs, oysters, snails, worms, and fish. </a:t>
            </a:r>
          </a:p>
          <a:p>
            <a:r>
              <a:rPr lang="en-US" dirty="0" smtClean="0"/>
              <a:t>Estuaries provide much of the seafood consumed by humans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08" y="2057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6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estuaries so rich and fertile?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List the type of organisms that are </a:t>
            </a:r>
            <a:r>
              <a:rPr lang="en-US" dirty="0" err="1" smtClean="0"/>
              <a:t>forund</a:t>
            </a:r>
            <a:r>
              <a:rPr lang="en-US" dirty="0" smtClean="0"/>
              <a:t> in estuaries. </a:t>
            </a:r>
          </a:p>
        </p:txBody>
      </p:sp>
    </p:spTree>
    <p:extLst>
      <p:ext uri="{BB962C8B-B14F-4D97-AF65-F5344CB8AC3E}">
        <p14:creationId xmlns:p14="http://schemas.microsoft.com/office/powerpoint/2010/main" val="287389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Oysters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49835" cy="428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67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Oysters and Pearls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natural pearl begins its life inside an oyster's shell when an intruder, such as a grain of sand or bit of floating food, slips in between one of the two shells of the oyster, a type of </a:t>
            </a:r>
            <a:r>
              <a:rPr lang="en-US" b="1" u="sng" dirty="0" smtClean="0"/>
              <a:t>mollusk</a:t>
            </a:r>
            <a:r>
              <a:rPr lang="en-US" dirty="0" smtClean="0"/>
              <a:t>, and the protective layer that covers the mollusk's organs, called the </a:t>
            </a:r>
            <a:r>
              <a:rPr lang="en-US" b="1" u="sng" dirty="0" smtClean="0"/>
              <a:t>mantle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1"/>
            <a:ext cx="4102040" cy="17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22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order to protect itself from irritation, the oyster will quickly begin covering the uninvited visitor with layers of nacre — the mineral substance that fashions the mollusk's shells. Layer upon layer of nacre, also known as mother-of-pearl, coat the grain of sand until the iridescent gem is formed.</a:t>
            </a:r>
          </a:p>
          <a:p>
            <a:endParaRPr lang="en-US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53681"/>
            <a:ext cx="4038600" cy="30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25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Cultured Pearls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Cultured pearls are made in the same way. The only difference is that instead of accidental circumstances, a "pearl farmer" embeds a grain of sand into the mollusk.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890962" cy="507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0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lots of life in the oceans</a:t>
            </a:r>
          </a:p>
          <a:p>
            <a:r>
              <a:rPr lang="en-US" dirty="0" smtClean="0"/>
              <a:t>Scientists divide the ocean into different life zones based on the depth and how much sunlight penetrates the water.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6691008" cy="26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29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Divers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0" y="2080419"/>
            <a:ext cx="3238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dangers do pearl divers face?</a:t>
            </a:r>
          </a:p>
          <a:p>
            <a:r>
              <a:rPr lang="en-US" dirty="0" smtClean="0"/>
              <a:t>What kinds of people were pearl divers?</a:t>
            </a:r>
          </a:p>
          <a:p>
            <a:r>
              <a:rPr lang="en-US" dirty="0" smtClean="0"/>
              <a:t>What kind of life did pearl divers live?</a:t>
            </a:r>
          </a:p>
          <a:p>
            <a:r>
              <a:rPr lang="en-US" dirty="0" smtClean="0"/>
              <a:t>How do pearl divers adapt their bodies to the ocean?</a:t>
            </a:r>
          </a:p>
          <a:p>
            <a:r>
              <a:rPr lang="en-US" dirty="0" smtClean="0"/>
              <a:t>What are the bends?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617108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http://www.amnh.org/exhibitions/past-exhibitions/pearls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9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Pearl – John Steinbeck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Pearl is a novel set in the coastal village of La Paz, Mexico in the late 19th, early 20th century.  The characters in the book are Kino, Juana, </a:t>
            </a:r>
            <a:r>
              <a:rPr lang="en-US" dirty="0" err="1"/>
              <a:t>Coyotito</a:t>
            </a:r>
            <a:r>
              <a:rPr lang="en-US" dirty="0"/>
              <a:t> and “The Pearl”.</a:t>
            </a:r>
          </a:p>
          <a:p>
            <a:r>
              <a:rPr lang="en-US" dirty="0" smtClean="0"/>
              <a:t>Kino is a pearl diver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97" y="1773238"/>
            <a:ext cx="3250006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33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Exhibit at AMNH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Pearl Exhibit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b="1" dirty="0" smtClean="0"/>
              <a:t>http://www.marthastewart.com/913065/museum-natural-historys-pearl-exhibit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7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Oceans: Lighted (Sunlight)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8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upper 200m is the </a:t>
            </a:r>
            <a:r>
              <a:rPr lang="en-US" b="1" u="sng" dirty="0" smtClean="0"/>
              <a:t>lighted (sunlight) zone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full of </a:t>
            </a:r>
            <a:r>
              <a:rPr lang="en-US" b="1" u="sng" dirty="0" smtClean="0"/>
              <a:t>plankton </a:t>
            </a:r>
            <a:r>
              <a:rPr lang="en-US" dirty="0" smtClean="0"/>
              <a:t>that make up the foundation of the food chain</a:t>
            </a:r>
          </a:p>
          <a:p>
            <a:endParaRPr lang="en-US" dirty="0"/>
          </a:p>
        </p:txBody>
      </p:sp>
      <p:pic>
        <p:nvPicPr>
          <p:cNvPr id="2050" name="Picture 2" descr="http://www.mbgnet.net/salt/oceans/zon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191000" cy="31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809875" cy="18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93788"/>
            <a:ext cx="1447800" cy="1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7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Oceans: Dark (Midnight)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Below 200 m is the </a:t>
            </a:r>
            <a:r>
              <a:rPr lang="en-US" b="1" u="sng" dirty="0" smtClean="0"/>
              <a:t>dark zone </a:t>
            </a:r>
            <a:r>
              <a:rPr lang="en-US" dirty="0" smtClean="0"/>
              <a:t>of the ocean</a:t>
            </a:r>
          </a:p>
          <a:p>
            <a:r>
              <a:rPr lang="en-US" dirty="0" smtClean="0"/>
              <a:t>Animals living in the dark zone feed on material that floats down form the lighted zone, or they feed on each other!</a:t>
            </a:r>
          </a:p>
          <a:p>
            <a:r>
              <a:rPr lang="en-US" dirty="0" smtClean="0"/>
              <a:t>Very few organism are able to produce their own food.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7" y="2222906"/>
            <a:ext cx="3731773" cy="28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9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Zones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249487"/>
            <a:ext cx="5486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4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Each Ocean Zone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9756"/>
            <a:ext cx="3505200" cy="46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3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diverse ecosystems in the world</a:t>
            </a:r>
          </a:p>
          <a:p>
            <a:r>
              <a:rPr lang="en-US" dirty="0" smtClean="0"/>
              <a:t>Formed over long periods of time from </a:t>
            </a:r>
            <a:r>
              <a:rPr lang="en-US" b="1" u="sng" dirty="0" smtClean="0"/>
              <a:t>calcium carbonate skeletons</a:t>
            </a:r>
            <a:r>
              <a:rPr lang="en-US" dirty="0" smtClean="0"/>
              <a:t> secreted by animals called </a:t>
            </a:r>
            <a:r>
              <a:rPr lang="en-US" b="1" u="sng" dirty="0" smtClean="0"/>
              <a:t>corals</a:t>
            </a:r>
          </a:p>
          <a:p>
            <a:r>
              <a:rPr lang="en-US" dirty="0" smtClean="0"/>
              <a:t>Over time the skeletal deposits form reefs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29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What does salinity mean?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smtClean="0"/>
              <a:t>What are two ocean zones? What is the difference between these zones?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3.     How are coral reefs formed?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199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296</TotalTime>
  <Words>975</Words>
  <Application>Microsoft Office PowerPoint</Application>
  <PresentationFormat>On-screen Show (4:3)</PresentationFormat>
  <Paragraphs>147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Aquatic Ecosystems</vt:lpstr>
      <vt:lpstr> Saltwater Ecosystems</vt:lpstr>
      <vt:lpstr>Open Oceans</vt:lpstr>
      <vt:lpstr>Oceans: Lighted (Sunlight) Zone</vt:lpstr>
      <vt:lpstr>Oceans: Dark (Midnight) Zone</vt:lpstr>
      <vt:lpstr>Ocean Zones</vt:lpstr>
      <vt:lpstr>Identify Each Ocean Zone</vt:lpstr>
      <vt:lpstr>Coral Reefs</vt:lpstr>
      <vt:lpstr>Learning Check</vt:lpstr>
      <vt:lpstr>Coral Reefs</vt:lpstr>
      <vt:lpstr>Threats to the Coral Reefs </vt:lpstr>
      <vt:lpstr>Threats to the Coral Reefs </vt:lpstr>
      <vt:lpstr>Coral Reefs - Endangered</vt:lpstr>
      <vt:lpstr>Seashores</vt:lpstr>
      <vt:lpstr>Seashores</vt:lpstr>
      <vt:lpstr>Seashores: Intertidal Zone</vt:lpstr>
      <vt:lpstr>Learning Check</vt:lpstr>
      <vt:lpstr>Intertidal Zone - Organisms</vt:lpstr>
      <vt:lpstr>Learning Check</vt:lpstr>
      <vt:lpstr>Estuaries</vt:lpstr>
      <vt:lpstr>Estuaries</vt:lpstr>
      <vt:lpstr>Learning Check</vt:lpstr>
      <vt:lpstr>Estuaries</vt:lpstr>
      <vt:lpstr>Estuary Life</vt:lpstr>
      <vt:lpstr>Learning Check</vt:lpstr>
      <vt:lpstr>Oysters </vt:lpstr>
      <vt:lpstr>Oysters and Pearls</vt:lpstr>
      <vt:lpstr>Pearls</vt:lpstr>
      <vt:lpstr>Cultured Pearls</vt:lpstr>
      <vt:lpstr>Pearl Divers</vt:lpstr>
      <vt:lpstr>The Pearl – John Steinbeck</vt:lpstr>
      <vt:lpstr>Pearl Exhibit at AMNH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Ecosystems</dc:title>
  <dc:creator>Admin</dc:creator>
  <cp:lastModifiedBy>Admin</cp:lastModifiedBy>
  <cp:revision>19</cp:revision>
  <cp:lastPrinted>2015-02-25T14:13:30Z</cp:lastPrinted>
  <dcterms:created xsi:type="dcterms:W3CDTF">2015-02-24T20:25:45Z</dcterms:created>
  <dcterms:modified xsi:type="dcterms:W3CDTF">2017-03-20T13:35:15Z</dcterms:modified>
</cp:coreProperties>
</file>