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8" r:id="rId3"/>
    <p:sldId id="257" r:id="rId4"/>
    <p:sldId id="266" r:id="rId5"/>
    <p:sldId id="260" r:id="rId6"/>
    <p:sldId id="258" r:id="rId7"/>
    <p:sldId id="259" r:id="rId8"/>
    <p:sldId id="263" r:id="rId9"/>
    <p:sldId id="264" r:id="rId10"/>
    <p:sldId id="265" r:id="rId11"/>
    <p:sldId id="261" r:id="rId12"/>
    <p:sldId id="267" r:id="rId13"/>
    <p:sldId id="269" r:id="rId14"/>
    <p:sldId id="271" r:id="rId15"/>
    <p:sldId id="274" r:id="rId16"/>
    <p:sldId id="276" r:id="rId17"/>
    <p:sldId id="272" r:id="rId18"/>
    <p:sldId id="275" r:id="rId19"/>
    <p:sldId id="273" r:id="rId20"/>
    <p:sldId id="2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20" d="100"/>
          <a:sy n="120" d="100"/>
        </p:scale>
        <p:origin x="12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A500E571-44BC-4DEC-9A69-D84B7B67A5C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F0D5EBA-E927-4332-8915-CA25A650B174}">
      <dgm:prSet/>
      <dgm:spPr/>
      <dgm:t>
        <a:bodyPr/>
        <a:lstStyle/>
        <a:p>
          <a:r>
            <a:rPr lang="en-US" dirty="0"/>
            <a:t>For effective teamwork to happen you need a team. Four key characteristics of a team are:</a:t>
          </a:r>
        </a:p>
      </dgm:t>
    </dgm:pt>
    <dgm:pt modelId="{ACCF5FA4-13F1-4385-A346-2EC80751B240}" type="parTrans" cxnId="{555C2CD4-15D3-4648-BF59-9800E30FDE6E}">
      <dgm:prSet/>
      <dgm:spPr/>
      <dgm:t>
        <a:bodyPr/>
        <a:lstStyle/>
        <a:p>
          <a:endParaRPr lang="en-US"/>
        </a:p>
      </dgm:t>
    </dgm:pt>
    <dgm:pt modelId="{D0D82B9C-CBDD-4FD2-AD48-DE69E6A1448C}" type="sibTrans" cxnId="{555C2CD4-15D3-4648-BF59-9800E30FDE6E}">
      <dgm:prSet/>
      <dgm:spPr/>
      <dgm:t>
        <a:bodyPr/>
        <a:lstStyle/>
        <a:p>
          <a:endParaRPr lang="en-US"/>
        </a:p>
      </dgm:t>
    </dgm:pt>
    <dgm:pt modelId="{0BBF45DC-4230-486E-81E2-A9F917361818}">
      <dgm:prSet/>
      <dgm:spPr/>
      <dgm:t>
        <a:bodyPr/>
        <a:lstStyle/>
        <a:p>
          <a:r>
            <a:rPr lang="en-US" dirty="0"/>
            <a:t>Shared goal (vision should be set by management and obtainable)</a:t>
          </a:r>
        </a:p>
      </dgm:t>
    </dgm:pt>
    <dgm:pt modelId="{189C235D-A874-4D9B-AB68-0ED5A0A5A7EE}" type="parTrans" cxnId="{8030467C-FE4C-4DE0-9D11-AA368F712315}">
      <dgm:prSet/>
      <dgm:spPr/>
      <dgm:t>
        <a:bodyPr/>
        <a:lstStyle/>
        <a:p>
          <a:endParaRPr lang="en-US"/>
        </a:p>
      </dgm:t>
    </dgm:pt>
    <dgm:pt modelId="{182E0D65-7F3A-42C4-9F99-B2A4DE67F155}" type="sibTrans" cxnId="{8030467C-FE4C-4DE0-9D11-AA368F712315}">
      <dgm:prSet/>
      <dgm:spPr/>
      <dgm:t>
        <a:bodyPr/>
        <a:lstStyle/>
        <a:p>
          <a:endParaRPr lang="en-US"/>
        </a:p>
      </dgm:t>
    </dgm:pt>
    <dgm:pt modelId="{46A0E867-A9D3-4D97-93B5-BAE48FD4AA70}">
      <dgm:prSet/>
      <dgm:spPr/>
      <dgm:t>
        <a:bodyPr/>
        <a:lstStyle/>
        <a:p>
          <a:r>
            <a:rPr lang="en-US" dirty="0"/>
            <a:t>Interdependence (teammates depending on each other)</a:t>
          </a:r>
        </a:p>
      </dgm:t>
    </dgm:pt>
    <dgm:pt modelId="{424A2161-6A57-48E0-AB2E-A1E93FB2EC03}" type="parTrans" cxnId="{69CBBDA1-B481-4A05-B875-ED40F91EEEBB}">
      <dgm:prSet/>
      <dgm:spPr/>
      <dgm:t>
        <a:bodyPr/>
        <a:lstStyle/>
        <a:p>
          <a:endParaRPr lang="en-US"/>
        </a:p>
      </dgm:t>
    </dgm:pt>
    <dgm:pt modelId="{B7209B3F-F45D-4102-9C9C-F0883FB2FF68}" type="sibTrans" cxnId="{69CBBDA1-B481-4A05-B875-ED40F91EEEBB}">
      <dgm:prSet/>
      <dgm:spPr/>
      <dgm:t>
        <a:bodyPr/>
        <a:lstStyle/>
        <a:p>
          <a:endParaRPr lang="en-US"/>
        </a:p>
      </dgm:t>
    </dgm:pt>
    <dgm:pt modelId="{589C05A6-4D8B-48B5-9570-A6A23CD9E432}">
      <dgm:prSet/>
      <dgm:spPr/>
      <dgm:t>
        <a:bodyPr/>
        <a:lstStyle/>
        <a:p>
          <a:r>
            <a:rPr lang="en-US" dirty="0"/>
            <a:t>Boundedness (clearly defined members, rules, and limits)</a:t>
          </a:r>
        </a:p>
      </dgm:t>
    </dgm:pt>
    <dgm:pt modelId="{315D90C8-9A10-4A6C-B59B-6B0F3A425248}" type="parTrans" cxnId="{0D0E3E03-5DA7-4D0D-8419-F206498E1305}">
      <dgm:prSet/>
      <dgm:spPr/>
      <dgm:t>
        <a:bodyPr/>
        <a:lstStyle/>
        <a:p>
          <a:endParaRPr lang="en-US"/>
        </a:p>
      </dgm:t>
    </dgm:pt>
    <dgm:pt modelId="{6428BACF-4BDE-4330-AB68-D11BA0305084}" type="sibTrans" cxnId="{0D0E3E03-5DA7-4D0D-8419-F206498E1305}">
      <dgm:prSet/>
      <dgm:spPr/>
      <dgm:t>
        <a:bodyPr/>
        <a:lstStyle/>
        <a:p>
          <a:endParaRPr lang="en-US"/>
        </a:p>
      </dgm:t>
    </dgm:pt>
    <dgm:pt modelId="{645183FA-2B9C-40D8-97CF-6B09D6ED1A23}">
      <dgm:prSet/>
      <dgm:spPr/>
      <dgm:t>
        <a:bodyPr/>
        <a:lstStyle/>
        <a:p>
          <a:r>
            <a:rPr lang="en-US" dirty="0"/>
            <a:t>Stability ( Getting to know each other, learn how to work together, and, as a result, increase performance)</a:t>
          </a:r>
        </a:p>
      </dgm:t>
    </dgm:pt>
    <dgm:pt modelId="{CEA88801-B6A0-451C-97B0-8F291047BEBF}" type="parTrans" cxnId="{07C503C4-2AEF-413E-AB32-42BDB5F5AB8B}">
      <dgm:prSet/>
      <dgm:spPr/>
      <dgm:t>
        <a:bodyPr/>
        <a:lstStyle/>
        <a:p>
          <a:endParaRPr lang="en-US"/>
        </a:p>
      </dgm:t>
    </dgm:pt>
    <dgm:pt modelId="{7DA23060-FF74-4E05-9685-8FF9EBC40A3B}" type="sibTrans" cxnId="{07C503C4-2AEF-413E-AB32-42BDB5F5AB8B}">
      <dgm:prSet/>
      <dgm:spPr/>
      <dgm:t>
        <a:bodyPr/>
        <a:lstStyle/>
        <a:p>
          <a:endParaRPr lang="en-US"/>
        </a:p>
      </dgm:t>
    </dgm:pt>
    <dgm:pt modelId="{57FD2F2A-AD8D-4ED7-B63A-A8F2BB83374E}" type="pres">
      <dgm:prSet presAssocID="{A500E571-44BC-4DEC-9A69-D84B7B67A5C9}" presName="linear" presStyleCnt="0">
        <dgm:presLayoutVars>
          <dgm:animLvl val="lvl"/>
          <dgm:resizeHandles val="exact"/>
        </dgm:presLayoutVars>
      </dgm:prSet>
      <dgm:spPr/>
    </dgm:pt>
    <dgm:pt modelId="{255CEC78-F257-463D-9C68-606A4A25C837}" type="pres">
      <dgm:prSet presAssocID="{9F0D5EBA-E927-4332-8915-CA25A650B174}" presName="parentText" presStyleLbl="node1" presStyleIdx="0" presStyleCnt="5">
        <dgm:presLayoutVars>
          <dgm:chMax val="0"/>
          <dgm:bulletEnabled val="1"/>
        </dgm:presLayoutVars>
      </dgm:prSet>
      <dgm:spPr/>
    </dgm:pt>
    <dgm:pt modelId="{427FD720-DC80-4922-929D-42442A3A7C8C}" type="pres">
      <dgm:prSet presAssocID="{D0D82B9C-CBDD-4FD2-AD48-DE69E6A1448C}" presName="spacer" presStyleCnt="0"/>
      <dgm:spPr/>
    </dgm:pt>
    <dgm:pt modelId="{F6751886-E8C2-417C-9487-ED360F6A2BA1}" type="pres">
      <dgm:prSet presAssocID="{0BBF45DC-4230-486E-81E2-A9F917361818}" presName="parentText" presStyleLbl="node1" presStyleIdx="1" presStyleCnt="5">
        <dgm:presLayoutVars>
          <dgm:chMax val="0"/>
          <dgm:bulletEnabled val="1"/>
        </dgm:presLayoutVars>
      </dgm:prSet>
      <dgm:spPr/>
    </dgm:pt>
    <dgm:pt modelId="{092CDC2F-7719-420B-870D-D5609D92E10F}" type="pres">
      <dgm:prSet presAssocID="{182E0D65-7F3A-42C4-9F99-B2A4DE67F155}" presName="spacer" presStyleCnt="0"/>
      <dgm:spPr/>
    </dgm:pt>
    <dgm:pt modelId="{8B5A97AB-7B09-4C47-B58C-1ED969ACDC6E}" type="pres">
      <dgm:prSet presAssocID="{46A0E867-A9D3-4D97-93B5-BAE48FD4AA70}" presName="parentText" presStyleLbl="node1" presStyleIdx="2" presStyleCnt="5">
        <dgm:presLayoutVars>
          <dgm:chMax val="0"/>
          <dgm:bulletEnabled val="1"/>
        </dgm:presLayoutVars>
      </dgm:prSet>
      <dgm:spPr/>
    </dgm:pt>
    <dgm:pt modelId="{86F840C8-72FF-48B8-82A5-91FA0882B2F6}" type="pres">
      <dgm:prSet presAssocID="{B7209B3F-F45D-4102-9C9C-F0883FB2FF68}" presName="spacer" presStyleCnt="0"/>
      <dgm:spPr/>
    </dgm:pt>
    <dgm:pt modelId="{48400814-C970-4AA9-97FE-462EA25D38EB}" type="pres">
      <dgm:prSet presAssocID="{589C05A6-4D8B-48B5-9570-A6A23CD9E432}" presName="parentText" presStyleLbl="node1" presStyleIdx="3" presStyleCnt="5">
        <dgm:presLayoutVars>
          <dgm:chMax val="0"/>
          <dgm:bulletEnabled val="1"/>
        </dgm:presLayoutVars>
      </dgm:prSet>
      <dgm:spPr/>
    </dgm:pt>
    <dgm:pt modelId="{412D32FB-1561-49AD-B738-180DEC081844}" type="pres">
      <dgm:prSet presAssocID="{6428BACF-4BDE-4330-AB68-D11BA0305084}" presName="spacer" presStyleCnt="0"/>
      <dgm:spPr/>
    </dgm:pt>
    <dgm:pt modelId="{13FDDB80-9164-4ECC-A91C-3621817CF1DE}" type="pres">
      <dgm:prSet presAssocID="{645183FA-2B9C-40D8-97CF-6B09D6ED1A23}" presName="parentText" presStyleLbl="node1" presStyleIdx="4" presStyleCnt="5">
        <dgm:presLayoutVars>
          <dgm:chMax val="0"/>
          <dgm:bulletEnabled val="1"/>
        </dgm:presLayoutVars>
      </dgm:prSet>
      <dgm:spPr/>
    </dgm:pt>
  </dgm:ptLst>
  <dgm:cxnLst>
    <dgm:cxn modelId="{C1EB7002-8EE6-4A99-8012-2279E2D109AA}" type="presOf" srcId="{46A0E867-A9D3-4D97-93B5-BAE48FD4AA70}" destId="{8B5A97AB-7B09-4C47-B58C-1ED969ACDC6E}" srcOrd="0" destOrd="0" presId="urn:microsoft.com/office/officeart/2005/8/layout/vList2"/>
    <dgm:cxn modelId="{0D0E3E03-5DA7-4D0D-8419-F206498E1305}" srcId="{A500E571-44BC-4DEC-9A69-D84B7B67A5C9}" destId="{589C05A6-4D8B-48B5-9570-A6A23CD9E432}" srcOrd="3" destOrd="0" parTransId="{315D90C8-9A10-4A6C-B59B-6B0F3A425248}" sibTransId="{6428BACF-4BDE-4330-AB68-D11BA0305084}"/>
    <dgm:cxn modelId="{DA2CD60F-17FC-413B-B2E6-5BE490994624}" type="presOf" srcId="{0BBF45DC-4230-486E-81E2-A9F917361818}" destId="{F6751886-E8C2-417C-9487-ED360F6A2BA1}" srcOrd="0" destOrd="0" presId="urn:microsoft.com/office/officeart/2005/8/layout/vList2"/>
    <dgm:cxn modelId="{6BB78439-63C2-45D1-89AE-B15151AB880C}" type="presOf" srcId="{A500E571-44BC-4DEC-9A69-D84B7B67A5C9}" destId="{57FD2F2A-AD8D-4ED7-B63A-A8F2BB83374E}" srcOrd="0" destOrd="0" presId="urn:microsoft.com/office/officeart/2005/8/layout/vList2"/>
    <dgm:cxn modelId="{F2BAE960-A695-4B3F-9272-574E4826C404}" type="presOf" srcId="{589C05A6-4D8B-48B5-9570-A6A23CD9E432}" destId="{48400814-C970-4AA9-97FE-462EA25D38EB}" srcOrd="0" destOrd="0" presId="urn:microsoft.com/office/officeart/2005/8/layout/vList2"/>
    <dgm:cxn modelId="{8B4AB76D-42E0-4E4F-876B-7EE6CE2AAE99}" type="presOf" srcId="{645183FA-2B9C-40D8-97CF-6B09D6ED1A23}" destId="{13FDDB80-9164-4ECC-A91C-3621817CF1DE}" srcOrd="0" destOrd="0" presId="urn:microsoft.com/office/officeart/2005/8/layout/vList2"/>
    <dgm:cxn modelId="{8030467C-FE4C-4DE0-9D11-AA368F712315}" srcId="{A500E571-44BC-4DEC-9A69-D84B7B67A5C9}" destId="{0BBF45DC-4230-486E-81E2-A9F917361818}" srcOrd="1" destOrd="0" parTransId="{189C235D-A874-4D9B-AB68-0ED5A0A5A7EE}" sibTransId="{182E0D65-7F3A-42C4-9F99-B2A4DE67F155}"/>
    <dgm:cxn modelId="{69CBBDA1-B481-4A05-B875-ED40F91EEEBB}" srcId="{A500E571-44BC-4DEC-9A69-D84B7B67A5C9}" destId="{46A0E867-A9D3-4D97-93B5-BAE48FD4AA70}" srcOrd="2" destOrd="0" parTransId="{424A2161-6A57-48E0-AB2E-A1E93FB2EC03}" sibTransId="{B7209B3F-F45D-4102-9C9C-F0883FB2FF68}"/>
    <dgm:cxn modelId="{DB935EAA-0F22-43BF-91CE-89F703470560}" type="presOf" srcId="{9F0D5EBA-E927-4332-8915-CA25A650B174}" destId="{255CEC78-F257-463D-9C68-606A4A25C837}" srcOrd="0" destOrd="0" presId="urn:microsoft.com/office/officeart/2005/8/layout/vList2"/>
    <dgm:cxn modelId="{07C503C4-2AEF-413E-AB32-42BDB5F5AB8B}" srcId="{A500E571-44BC-4DEC-9A69-D84B7B67A5C9}" destId="{645183FA-2B9C-40D8-97CF-6B09D6ED1A23}" srcOrd="4" destOrd="0" parTransId="{CEA88801-B6A0-451C-97B0-8F291047BEBF}" sibTransId="{7DA23060-FF74-4E05-9685-8FF9EBC40A3B}"/>
    <dgm:cxn modelId="{555C2CD4-15D3-4648-BF59-9800E30FDE6E}" srcId="{A500E571-44BC-4DEC-9A69-D84B7B67A5C9}" destId="{9F0D5EBA-E927-4332-8915-CA25A650B174}" srcOrd="0" destOrd="0" parTransId="{ACCF5FA4-13F1-4385-A346-2EC80751B240}" sibTransId="{D0D82B9C-CBDD-4FD2-AD48-DE69E6A1448C}"/>
    <dgm:cxn modelId="{0FCAD2D1-FA1E-462F-850B-5D5FB6C60938}" type="presParOf" srcId="{57FD2F2A-AD8D-4ED7-B63A-A8F2BB83374E}" destId="{255CEC78-F257-463D-9C68-606A4A25C837}" srcOrd="0" destOrd="0" presId="urn:microsoft.com/office/officeart/2005/8/layout/vList2"/>
    <dgm:cxn modelId="{E111BEFA-7B2B-4E5A-84B1-41156C14C1AF}" type="presParOf" srcId="{57FD2F2A-AD8D-4ED7-B63A-A8F2BB83374E}" destId="{427FD720-DC80-4922-929D-42442A3A7C8C}" srcOrd="1" destOrd="0" presId="urn:microsoft.com/office/officeart/2005/8/layout/vList2"/>
    <dgm:cxn modelId="{961063C5-C959-4532-ACBB-307488DBBD08}" type="presParOf" srcId="{57FD2F2A-AD8D-4ED7-B63A-A8F2BB83374E}" destId="{F6751886-E8C2-417C-9487-ED360F6A2BA1}" srcOrd="2" destOrd="0" presId="urn:microsoft.com/office/officeart/2005/8/layout/vList2"/>
    <dgm:cxn modelId="{60C52E1F-635F-434F-BD8E-C78A5E1121E9}" type="presParOf" srcId="{57FD2F2A-AD8D-4ED7-B63A-A8F2BB83374E}" destId="{092CDC2F-7719-420B-870D-D5609D92E10F}" srcOrd="3" destOrd="0" presId="urn:microsoft.com/office/officeart/2005/8/layout/vList2"/>
    <dgm:cxn modelId="{DE38B460-49D1-42AD-B4B1-79ED3DE7931E}" type="presParOf" srcId="{57FD2F2A-AD8D-4ED7-B63A-A8F2BB83374E}" destId="{8B5A97AB-7B09-4C47-B58C-1ED969ACDC6E}" srcOrd="4" destOrd="0" presId="urn:microsoft.com/office/officeart/2005/8/layout/vList2"/>
    <dgm:cxn modelId="{8E9E1D5A-2565-48EC-8A1D-6D62AEE538AB}" type="presParOf" srcId="{57FD2F2A-AD8D-4ED7-B63A-A8F2BB83374E}" destId="{86F840C8-72FF-48B8-82A5-91FA0882B2F6}" srcOrd="5" destOrd="0" presId="urn:microsoft.com/office/officeart/2005/8/layout/vList2"/>
    <dgm:cxn modelId="{324E4ED9-EFFF-44BF-86B3-402F46AD223A}" type="presParOf" srcId="{57FD2F2A-AD8D-4ED7-B63A-A8F2BB83374E}" destId="{48400814-C970-4AA9-97FE-462EA25D38EB}" srcOrd="6" destOrd="0" presId="urn:microsoft.com/office/officeart/2005/8/layout/vList2"/>
    <dgm:cxn modelId="{C27B31C2-81A9-41B6-BE9C-945CF1D1139C}" type="presParOf" srcId="{57FD2F2A-AD8D-4ED7-B63A-A8F2BB83374E}" destId="{412D32FB-1561-49AD-B738-180DEC081844}" srcOrd="7" destOrd="0" presId="urn:microsoft.com/office/officeart/2005/8/layout/vList2"/>
    <dgm:cxn modelId="{DFEC3CE8-FAD8-4BE5-86C5-E8EF9FE65B92}" type="presParOf" srcId="{57FD2F2A-AD8D-4ED7-B63A-A8F2BB83374E}" destId="{13FDDB80-9164-4ECC-A91C-3621817CF1D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EAF6BA-E1BB-459B-AA65-A9A3758D90F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B41E6B3-BB9D-49F5-8E53-F2FBA0DD51C7}">
      <dgm:prSet/>
      <dgm:spPr/>
      <dgm:t>
        <a:bodyPr/>
        <a:lstStyle/>
        <a:p>
          <a:pPr>
            <a:lnSpc>
              <a:spcPct val="100000"/>
            </a:lnSpc>
          </a:pPr>
          <a:r>
            <a:rPr lang="en-US" dirty="0"/>
            <a:t>Making teamwork specific to permitting and inspections.</a:t>
          </a:r>
        </a:p>
      </dgm:t>
    </dgm:pt>
    <dgm:pt modelId="{E31795B8-56DB-43A4-90AD-FD9D5F7E59A9}" type="parTrans" cxnId="{25C7FFAA-55E4-4F01-A19A-3F777DB0F2A7}">
      <dgm:prSet/>
      <dgm:spPr/>
      <dgm:t>
        <a:bodyPr/>
        <a:lstStyle/>
        <a:p>
          <a:endParaRPr lang="en-US"/>
        </a:p>
      </dgm:t>
    </dgm:pt>
    <dgm:pt modelId="{CC734BA8-5743-4DB0-AA0E-5F81DD24F777}" type="sibTrans" cxnId="{25C7FFAA-55E4-4F01-A19A-3F777DB0F2A7}">
      <dgm:prSet/>
      <dgm:spPr/>
      <dgm:t>
        <a:bodyPr/>
        <a:lstStyle/>
        <a:p>
          <a:endParaRPr lang="en-US"/>
        </a:p>
      </dgm:t>
    </dgm:pt>
    <dgm:pt modelId="{78369060-0C75-4333-BFF8-DDF9B397A3E8}">
      <dgm:prSet/>
      <dgm:spPr/>
      <dgm:t>
        <a:bodyPr/>
        <a:lstStyle/>
        <a:p>
          <a:pPr>
            <a:lnSpc>
              <a:spcPct val="100000"/>
            </a:lnSpc>
          </a:pPr>
          <a:r>
            <a:rPr lang="en-US" dirty="0"/>
            <a:t>Please answer the following questions? </a:t>
          </a:r>
        </a:p>
      </dgm:t>
    </dgm:pt>
    <dgm:pt modelId="{69CB3D05-B578-4703-9A16-40CD7F4E5C28}" type="parTrans" cxnId="{31FA9675-E748-4D05-A658-79B986AA707D}">
      <dgm:prSet/>
      <dgm:spPr/>
      <dgm:t>
        <a:bodyPr/>
        <a:lstStyle/>
        <a:p>
          <a:endParaRPr lang="en-US"/>
        </a:p>
      </dgm:t>
    </dgm:pt>
    <dgm:pt modelId="{11D207BA-1B26-4AAA-B82B-37E14C78FFF2}" type="sibTrans" cxnId="{31FA9675-E748-4D05-A658-79B986AA707D}">
      <dgm:prSet/>
      <dgm:spPr/>
      <dgm:t>
        <a:bodyPr/>
        <a:lstStyle/>
        <a:p>
          <a:endParaRPr lang="en-US"/>
        </a:p>
      </dgm:t>
    </dgm:pt>
    <dgm:pt modelId="{C8A9A10A-BF50-4720-A478-E355778B96AB}" type="pres">
      <dgm:prSet presAssocID="{3AEAF6BA-E1BB-459B-AA65-A9A3758D90F5}" presName="root" presStyleCnt="0">
        <dgm:presLayoutVars>
          <dgm:dir/>
          <dgm:resizeHandles val="exact"/>
        </dgm:presLayoutVars>
      </dgm:prSet>
      <dgm:spPr/>
    </dgm:pt>
    <dgm:pt modelId="{B07A1925-6E68-42B4-817F-23735091AB5A}" type="pres">
      <dgm:prSet presAssocID="{FB41E6B3-BB9D-49F5-8E53-F2FBA0DD51C7}" presName="compNode" presStyleCnt="0"/>
      <dgm:spPr/>
    </dgm:pt>
    <dgm:pt modelId="{F66A7EFB-AB4E-4D46-851A-10117BBD031B}" type="pres">
      <dgm:prSet presAssocID="{FB41E6B3-BB9D-49F5-8E53-F2FBA0DD51C7}" presName="bgRect" presStyleLbl="bgShp" presStyleIdx="0" presStyleCnt="2"/>
      <dgm:spPr/>
    </dgm:pt>
    <dgm:pt modelId="{543CCF42-A6EB-430E-88EF-210827D4EECB}" type="pres">
      <dgm:prSet presAssocID="{FB41E6B3-BB9D-49F5-8E53-F2FBA0DD51C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nching Diagram"/>
        </a:ext>
      </dgm:extLst>
    </dgm:pt>
    <dgm:pt modelId="{8F8B4AD3-D779-4543-8039-3D404785D859}" type="pres">
      <dgm:prSet presAssocID="{FB41E6B3-BB9D-49F5-8E53-F2FBA0DD51C7}" presName="spaceRect" presStyleCnt="0"/>
      <dgm:spPr/>
    </dgm:pt>
    <dgm:pt modelId="{77143335-B88E-4A42-8703-D8DD8496F9EB}" type="pres">
      <dgm:prSet presAssocID="{FB41E6B3-BB9D-49F5-8E53-F2FBA0DD51C7}" presName="parTx" presStyleLbl="revTx" presStyleIdx="0" presStyleCnt="2">
        <dgm:presLayoutVars>
          <dgm:chMax val="0"/>
          <dgm:chPref val="0"/>
        </dgm:presLayoutVars>
      </dgm:prSet>
      <dgm:spPr/>
    </dgm:pt>
    <dgm:pt modelId="{8CD887A4-E11F-43FD-B74E-508539EA6C5D}" type="pres">
      <dgm:prSet presAssocID="{CC734BA8-5743-4DB0-AA0E-5F81DD24F777}" presName="sibTrans" presStyleCnt="0"/>
      <dgm:spPr/>
    </dgm:pt>
    <dgm:pt modelId="{FECCDB3C-C6F9-4E6B-BC23-251739EAA650}" type="pres">
      <dgm:prSet presAssocID="{78369060-0C75-4333-BFF8-DDF9B397A3E8}" presName="compNode" presStyleCnt="0"/>
      <dgm:spPr/>
    </dgm:pt>
    <dgm:pt modelId="{B380FCE5-4F6A-4434-8300-31E19D9207A3}" type="pres">
      <dgm:prSet presAssocID="{78369060-0C75-4333-BFF8-DDF9B397A3E8}" presName="bgRect" presStyleLbl="bgShp" presStyleIdx="1" presStyleCnt="2"/>
      <dgm:spPr/>
    </dgm:pt>
    <dgm:pt modelId="{A7257DD9-A127-4A86-8E11-1A3A196D4E01}" type="pres">
      <dgm:prSet presAssocID="{78369060-0C75-4333-BFF8-DDF9B397A3E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E28BB327-414D-4714-9D66-B81A10AB9EC9}" type="pres">
      <dgm:prSet presAssocID="{78369060-0C75-4333-BFF8-DDF9B397A3E8}" presName="spaceRect" presStyleCnt="0"/>
      <dgm:spPr/>
    </dgm:pt>
    <dgm:pt modelId="{1D8D95B8-7633-422E-9195-EF8DF1E28A1B}" type="pres">
      <dgm:prSet presAssocID="{78369060-0C75-4333-BFF8-DDF9B397A3E8}" presName="parTx" presStyleLbl="revTx" presStyleIdx="1" presStyleCnt="2">
        <dgm:presLayoutVars>
          <dgm:chMax val="0"/>
          <dgm:chPref val="0"/>
        </dgm:presLayoutVars>
      </dgm:prSet>
      <dgm:spPr/>
    </dgm:pt>
  </dgm:ptLst>
  <dgm:cxnLst>
    <dgm:cxn modelId="{31FA9675-E748-4D05-A658-79B986AA707D}" srcId="{3AEAF6BA-E1BB-459B-AA65-A9A3758D90F5}" destId="{78369060-0C75-4333-BFF8-DDF9B397A3E8}" srcOrd="1" destOrd="0" parTransId="{69CB3D05-B578-4703-9A16-40CD7F4E5C28}" sibTransId="{11D207BA-1B26-4AAA-B82B-37E14C78FFF2}"/>
    <dgm:cxn modelId="{4CAFD895-84C2-4124-8F2C-20B9CFC1D57B}" type="presOf" srcId="{78369060-0C75-4333-BFF8-DDF9B397A3E8}" destId="{1D8D95B8-7633-422E-9195-EF8DF1E28A1B}" srcOrd="0" destOrd="0" presId="urn:microsoft.com/office/officeart/2018/2/layout/IconVerticalSolidList"/>
    <dgm:cxn modelId="{25C7FFAA-55E4-4F01-A19A-3F777DB0F2A7}" srcId="{3AEAF6BA-E1BB-459B-AA65-A9A3758D90F5}" destId="{FB41E6B3-BB9D-49F5-8E53-F2FBA0DD51C7}" srcOrd="0" destOrd="0" parTransId="{E31795B8-56DB-43A4-90AD-FD9D5F7E59A9}" sibTransId="{CC734BA8-5743-4DB0-AA0E-5F81DD24F777}"/>
    <dgm:cxn modelId="{A2BF08E3-66CE-44F1-B229-2AEEEAA522C0}" type="presOf" srcId="{FB41E6B3-BB9D-49F5-8E53-F2FBA0DD51C7}" destId="{77143335-B88E-4A42-8703-D8DD8496F9EB}" srcOrd="0" destOrd="0" presId="urn:microsoft.com/office/officeart/2018/2/layout/IconVerticalSolidList"/>
    <dgm:cxn modelId="{3EBC34EF-CAF1-49DD-BB73-440249C86456}" type="presOf" srcId="{3AEAF6BA-E1BB-459B-AA65-A9A3758D90F5}" destId="{C8A9A10A-BF50-4720-A478-E355778B96AB}" srcOrd="0" destOrd="0" presId="urn:microsoft.com/office/officeart/2018/2/layout/IconVerticalSolidList"/>
    <dgm:cxn modelId="{A7E21DEC-782F-4F98-9C4E-8857DD8AE7A3}" type="presParOf" srcId="{C8A9A10A-BF50-4720-A478-E355778B96AB}" destId="{B07A1925-6E68-42B4-817F-23735091AB5A}" srcOrd="0" destOrd="0" presId="urn:microsoft.com/office/officeart/2018/2/layout/IconVerticalSolidList"/>
    <dgm:cxn modelId="{189F62A0-C218-4477-AF8C-E947543FE720}" type="presParOf" srcId="{B07A1925-6E68-42B4-817F-23735091AB5A}" destId="{F66A7EFB-AB4E-4D46-851A-10117BBD031B}" srcOrd="0" destOrd="0" presId="urn:microsoft.com/office/officeart/2018/2/layout/IconVerticalSolidList"/>
    <dgm:cxn modelId="{5013BA73-C68A-4908-A2A7-362421569522}" type="presParOf" srcId="{B07A1925-6E68-42B4-817F-23735091AB5A}" destId="{543CCF42-A6EB-430E-88EF-210827D4EECB}" srcOrd="1" destOrd="0" presId="urn:microsoft.com/office/officeart/2018/2/layout/IconVerticalSolidList"/>
    <dgm:cxn modelId="{8CBB37A4-B535-40CC-9463-79BF6A8DC122}" type="presParOf" srcId="{B07A1925-6E68-42B4-817F-23735091AB5A}" destId="{8F8B4AD3-D779-4543-8039-3D404785D859}" srcOrd="2" destOrd="0" presId="urn:microsoft.com/office/officeart/2018/2/layout/IconVerticalSolidList"/>
    <dgm:cxn modelId="{F0C04EEF-97CF-49EA-94D3-C5CD26F08178}" type="presParOf" srcId="{B07A1925-6E68-42B4-817F-23735091AB5A}" destId="{77143335-B88E-4A42-8703-D8DD8496F9EB}" srcOrd="3" destOrd="0" presId="urn:microsoft.com/office/officeart/2018/2/layout/IconVerticalSolidList"/>
    <dgm:cxn modelId="{ABFC29F1-9350-48FF-A409-E39A4576448C}" type="presParOf" srcId="{C8A9A10A-BF50-4720-A478-E355778B96AB}" destId="{8CD887A4-E11F-43FD-B74E-508539EA6C5D}" srcOrd="1" destOrd="0" presId="urn:microsoft.com/office/officeart/2018/2/layout/IconVerticalSolidList"/>
    <dgm:cxn modelId="{D4EE95CB-AF1D-4441-A535-68F6DCAEF7B7}" type="presParOf" srcId="{C8A9A10A-BF50-4720-A478-E355778B96AB}" destId="{FECCDB3C-C6F9-4E6B-BC23-251739EAA650}" srcOrd="2" destOrd="0" presId="urn:microsoft.com/office/officeart/2018/2/layout/IconVerticalSolidList"/>
    <dgm:cxn modelId="{1A78DD5A-5549-462B-9252-3D66423DB722}" type="presParOf" srcId="{FECCDB3C-C6F9-4E6B-BC23-251739EAA650}" destId="{B380FCE5-4F6A-4434-8300-31E19D9207A3}" srcOrd="0" destOrd="0" presId="urn:microsoft.com/office/officeart/2018/2/layout/IconVerticalSolidList"/>
    <dgm:cxn modelId="{2C06304F-3571-4C1F-BE59-50E3D11708C2}" type="presParOf" srcId="{FECCDB3C-C6F9-4E6B-BC23-251739EAA650}" destId="{A7257DD9-A127-4A86-8E11-1A3A196D4E01}" srcOrd="1" destOrd="0" presId="urn:microsoft.com/office/officeart/2018/2/layout/IconVerticalSolidList"/>
    <dgm:cxn modelId="{0C7CAF96-8E9E-40D1-86A3-359C93D55860}" type="presParOf" srcId="{FECCDB3C-C6F9-4E6B-BC23-251739EAA650}" destId="{E28BB327-414D-4714-9D66-B81A10AB9EC9}" srcOrd="2" destOrd="0" presId="urn:microsoft.com/office/officeart/2018/2/layout/IconVerticalSolidList"/>
    <dgm:cxn modelId="{1C677081-0DAF-4DF7-9602-C93AAB64C75D}" type="presParOf" srcId="{FECCDB3C-C6F9-4E6B-BC23-251739EAA650}" destId="{1D8D95B8-7633-422E-9195-EF8DF1E28A1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CEC78-F257-463D-9C68-606A4A25C837}">
      <dsp:nvSpPr>
        <dsp:cNvPr id="0" name=""/>
        <dsp:cNvSpPr/>
      </dsp:nvSpPr>
      <dsp:spPr>
        <a:xfrm>
          <a:off x="0" y="542933"/>
          <a:ext cx="6263640" cy="8353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For effective teamwork to happen you need a team. Four key characteristics of a team are:</a:t>
          </a:r>
        </a:p>
      </dsp:txBody>
      <dsp:txXfrm>
        <a:off x="40780" y="583713"/>
        <a:ext cx="6182080" cy="753819"/>
      </dsp:txXfrm>
    </dsp:sp>
    <dsp:sp modelId="{F6751886-E8C2-417C-9487-ED360F6A2BA1}">
      <dsp:nvSpPr>
        <dsp:cNvPr id="0" name=""/>
        <dsp:cNvSpPr/>
      </dsp:nvSpPr>
      <dsp:spPr>
        <a:xfrm>
          <a:off x="0" y="1438793"/>
          <a:ext cx="6263640" cy="835379"/>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Shared goal (vision should be set by management and obtainable)</a:t>
          </a:r>
        </a:p>
      </dsp:txBody>
      <dsp:txXfrm>
        <a:off x="40780" y="1479573"/>
        <a:ext cx="6182080" cy="753819"/>
      </dsp:txXfrm>
    </dsp:sp>
    <dsp:sp modelId="{8B5A97AB-7B09-4C47-B58C-1ED969ACDC6E}">
      <dsp:nvSpPr>
        <dsp:cNvPr id="0" name=""/>
        <dsp:cNvSpPr/>
      </dsp:nvSpPr>
      <dsp:spPr>
        <a:xfrm>
          <a:off x="0" y="2334653"/>
          <a:ext cx="6263640" cy="83537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Interdependence (teammates depending on each other)</a:t>
          </a:r>
        </a:p>
      </dsp:txBody>
      <dsp:txXfrm>
        <a:off x="40780" y="2375433"/>
        <a:ext cx="6182080" cy="753819"/>
      </dsp:txXfrm>
    </dsp:sp>
    <dsp:sp modelId="{48400814-C970-4AA9-97FE-462EA25D38EB}">
      <dsp:nvSpPr>
        <dsp:cNvPr id="0" name=""/>
        <dsp:cNvSpPr/>
      </dsp:nvSpPr>
      <dsp:spPr>
        <a:xfrm>
          <a:off x="0" y="3230513"/>
          <a:ext cx="6263640" cy="835379"/>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Boundedness (clearly defined members, rules, and limits)</a:t>
          </a:r>
        </a:p>
      </dsp:txBody>
      <dsp:txXfrm>
        <a:off x="40780" y="3271293"/>
        <a:ext cx="6182080" cy="753819"/>
      </dsp:txXfrm>
    </dsp:sp>
    <dsp:sp modelId="{13FDDB80-9164-4ECC-A91C-3621817CF1DE}">
      <dsp:nvSpPr>
        <dsp:cNvPr id="0" name=""/>
        <dsp:cNvSpPr/>
      </dsp:nvSpPr>
      <dsp:spPr>
        <a:xfrm>
          <a:off x="0" y="4126374"/>
          <a:ext cx="6263640" cy="83537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Stability ( Getting to know each other, learn how to work together, and, as a result, increase performance)</a:t>
          </a:r>
        </a:p>
      </dsp:txBody>
      <dsp:txXfrm>
        <a:off x="40780" y="4167154"/>
        <a:ext cx="6182080" cy="753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A7EFB-AB4E-4D46-851A-10117BBD031B}">
      <dsp:nvSpPr>
        <dsp:cNvPr id="0" name=""/>
        <dsp:cNvSpPr/>
      </dsp:nvSpPr>
      <dsp:spPr>
        <a:xfrm>
          <a:off x="0" y="707288"/>
          <a:ext cx="10515600" cy="130576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3CCF42-A6EB-430E-88EF-210827D4EECB}">
      <dsp:nvSpPr>
        <dsp:cNvPr id="0" name=""/>
        <dsp:cNvSpPr/>
      </dsp:nvSpPr>
      <dsp:spPr>
        <a:xfrm>
          <a:off x="394993" y="1001085"/>
          <a:ext cx="718169" cy="7181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143335-B88E-4A42-8703-D8DD8496F9EB}">
      <dsp:nvSpPr>
        <dsp:cNvPr id="0" name=""/>
        <dsp:cNvSpPr/>
      </dsp:nvSpPr>
      <dsp:spPr>
        <a:xfrm>
          <a:off x="1508156" y="707288"/>
          <a:ext cx="9007443" cy="1305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93" tIns="138193" rIns="138193" bIns="138193" numCol="1" spcCol="1270" anchor="ctr" anchorCtr="0">
          <a:noAutofit/>
        </a:bodyPr>
        <a:lstStyle/>
        <a:p>
          <a:pPr marL="0" lvl="0" indent="0" algn="l" defTabSz="1111250">
            <a:lnSpc>
              <a:spcPct val="100000"/>
            </a:lnSpc>
            <a:spcBef>
              <a:spcPct val="0"/>
            </a:spcBef>
            <a:spcAft>
              <a:spcPct val="35000"/>
            </a:spcAft>
            <a:buNone/>
          </a:pPr>
          <a:r>
            <a:rPr lang="en-US" sz="2500" kern="1200" dirty="0"/>
            <a:t>Making teamwork specific to permitting and inspections.</a:t>
          </a:r>
        </a:p>
      </dsp:txBody>
      <dsp:txXfrm>
        <a:off x="1508156" y="707288"/>
        <a:ext cx="9007443" cy="1305763"/>
      </dsp:txXfrm>
    </dsp:sp>
    <dsp:sp modelId="{B380FCE5-4F6A-4434-8300-31E19D9207A3}">
      <dsp:nvSpPr>
        <dsp:cNvPr id="0" name=""/>
        <dsp:cNvSpPr/>
      </dsp:nvSpPr>
      <dsp:spPr>
        <a:xfrm>
          <a:off x="0" y="2339492"/>
          <a:ext cx="10515600" cy="130576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257DD9-A127-4A86-8E11-1A3A196D4E01}">
      <dsp:nvSpPr>
        <dsp:cNvPr id="0" name=""/>
        <dsp:cNvSpPr/>
      </dsp:nvSpPr>
      <dsp:spPr>
        <a:xfrm>
          <a:off x="394993" y="2633289"/>
          <a:ext cx="718169" cy="7181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8D95B8-7633-422E-9195-EF8DF1E28A1B}">
      <dsp:nvSpPr>
        <dsp:cNvPr id="0" name=""/>
        <dsp:cNvSpPr/>
      </dsp:nvSpPr>
      <dsp:spPr>
        <a:xfrm>
          <a:off x="1508156" y="2339492"/>
          <a:ext cx="9007443" cy="1305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93" tIns="138193" rIns="138193" bIns="138193" numCol="1" spcCol="1270" anchor="ctr" anchorCtr="0">
          <a:noAutofit/>
        </a:bodyPr>
        <a:lstStyle/>
        <a:p>
          <a:pPr marL="0" lvl="0" indent="0" algn="l" defTabSz="1111250">
            <a:lnSpc>
              <a:spcPct val="100000"/>
            </a:lnSpc>
            <a:spcBef>
              <a:spcPct val="0"/>
            </a:spcBef>
            <a:spcAft>
              <a:spcPct val="35000"/>
            </a:spcAft>
            <a:buNone/>
          </a:pPr>
          <a:r>
            <a:rPr lang="en-US" sz="2500" kern="1200" dirty="0"/>
            <a:t>Please answer the following questions? </a:t>
          </a:r>
        </a:p>
      </dsp:txBody>
      <dsp:txXfrm>
        <a:off x="1508156" y="2339492"/>
        <a:ext cx="9007443" cy="13057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18F68C-89B4-4E45-8FBE-AADE6A5B9E62}" type="datetimeFigureOut">
              <a:rPr lang="en-US" smtClean="0"/>
              <a:t>3/1/2022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820C8-5B3A-47EF-912D-08346CCADCFE}" type="slidenum">
              <a:rPr lang="en-US" smtClean="0"/>
              <a:t>‹#›</a:t>
            </a:fld>
            <a:endParaRPr lang="en-US" dirty="0"/>
          </a:p>
        </p:txBody>
      </p:sp>
    </p:spTree>
    <p:extLst>
      <p:ext uri="{BB962C8B-B14F-4D97-AF65-F5344CB8AC3E}">
        <p14:creationId xmlns:p14="http://schemas.microsoft.com/office/powerpoint/2010/main" val="2708647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let’s discuss our team of professionals that administer the NC Building Code, Administrative Code, Local Ordinances, and support for the administration. Some of the ideas presented are common knowledge, my own  or well-established practices in the corporate world. Today we must think more about who our customer is, and how we can serve that customer better. For years, departments looked at the general statutes and designed departments around those requirements (a check the box approach). For example, did you know, back in the day in some counties, you had to travel to three buildings in a car to get a mechanical permit. Instead of just following the general statutes, we should look at workflows and processes that make the code compliance an effective and efficient part of the construction process. There are 223 inspection jurisdictions in North Carolina. Does everyone do things the same way? We all do the same job, should everyone do things similarly? Did you know in Texas, every jurisdiction determines if they have a building code and what it is? This is a very disjointed system.  Not where we want to be in a state like NC that has a centralized building code council and statewide code. Teamwork is so important today in a state that is growing as fast as any state in the US. We all have inside and outside customers. We should want to serve them as completely and efficiently as possible.</a:t>
            </a:r>
          </a:p>
        </p:txBody>
      </p:sp>
      <p:sp>
        <p:nvSpPr>
          <p:cNvPr id="4" name="Slide Number Placeholder 3"/>
          <p:cNvSpPr>
            <a:spLocks noGrp="1"/>
          </p:cNvSpPr>
          <p:nvPr>
            <p:ph type="sldNum" sz="quarter" idx="5"/>
          </p:nvPr>
        </p:nvSpPr>
        <p:spPr/>
        <p:txBody>
          <a:bodyPr/>
          <a:lstStyle/>
          <a:p>
            <a:fld id="{5E6820C8-5B3A-47EF-912D-08346CCADCFE}" type="slidenum">
              <a:rPr lang="en-US" smtClean="0"/>
              <a:t>1</a:t>
            </a:fld>
            <a:endParaRPr lang="en-US" dirty="0"/>
          </a:p>
        </p:txBody>
      </p:sp>
    </p:spTree>
    <p:extLst>
      <p:ext uri="{BB962C8B-B14F-4D97-AF65-F5344CB8AC3E}">
        <p14:creationId xmlns:p14="http://schemas.microsoft.com/office/powerpoint/2010/main" val="2721285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the right people in the right places. Know your group strengths and where improvement is needed. (give example of electrical inspector/ plan reviewer) Keep people engaged. – let’s discuss leaders and team members.</a:t>
            </a:r>
          </a:p>
        </p:txBody>
      </p:sp>
      <p:sp>
        <p:nvSpPr>
          <p:cNvPr id="4" name="Slide Number Placeholder 3"/>
          <p:cNvSpPr>
            <a:spLocks noGrp="1"/>
          </p:cNvSpPr>
          <p:nvPr>
            <p:ph type="sldNum" sz="quarter" idx="5"/>
          </p:nvPr>
        </p:nvSpPr>
        <p:spPr/>
        <p:txBody>
          <a:bodyPr/>
          <a:lstStyle/>
          <a:p>
            <a:fld id="{5E6820C8-5B3A-47EF-912D-08346CCADCFE}" type="slidenum">
              <a:rPr lang="en-US" smtClean="0"/>
              <a:t>11</a:t>
            </a:fld>
            <a:endParaRPr lang="en-US" dirty="0"/>
          </a:p>
        </p:txBody>
      </p:sp>
    </p:spTree>
    <p:extLst>
      <p:ext uri="{BB962C8B-B14F-4D97-AF65-F5344CB8AC3E}">
        <p14:creationId xmlns:p14="http://schemas.microsoft.com/office/powerpoint/2010/main" val="2305795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work in a large department or small? How do you distribute your work? Does one person do the same tasks? How do you cover work while lunch breaks are taken? Does one person only answer telephones all day? How is cash handled? It’s important to remember, people should never be taken for granted or ignored. That is not the way to build a cohesive team.</a:t>
            </a:r>
          </a:p>
        </p:txBody>
      </p:sp>
      <p:sp>
        <p:nvSpPr>
          <p:cNvPr id="4" name="Slide Number Placeholder 3"/>
          <p:cNvSpPr>
            <a:spLocks noGrp="1"/>
          </p:cNvSpPr>
          <p:nvPr>
            <p:ph type="sldNum" sz="quarter" idx="5"/>
          </p:nvPr>
        </p:nvSpPr>
        <p:spPr/>
        <p:txBody>
          <a:bodyPr/>
          <a:lstStyle/>
          <a:p>
            <a:fld id="{5E6820C8-5B3A-47EF-912D-08346CCADCFE}" type="slidenum">
              <a:rPr lang="en-US" smtClean="0"/>
              <a:t>12</a:t>
            </a:fld>
            <a:endParaRPr lang="en-US" dirty="0"/>
          </a:p>
        </p:txBody>
      </p:sp>
    </p:spTree>
    <p:extLst>
      <p:ext uri="{BB962C8B-B14F-4D97-AF65-F5344CB8AC3E}">
        <p14:creationId xmlns:p14="http://schemas.microsoft.com/office/powerpoint/2010/main" val="3173489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your job description say? Is it one borrowed from your jurisdiction’s definition of administrative assistant? Is cross-training an objective. Is there an opportunity to learn more? Are customer service and project management (permit issuance) a priority? Are there a career development and career ladder systems built into your management system?</a:t>
            </a:r>
          </a:p>
        </p:txBody>
      </p:sp>
      <p:sp>
        <p:nvSpPr>
          <p:cNvPr id="4" name="Slide Number Placeholder 3"/>
          <p:cNvSpPr>
            <a:spLocks noGrp="1"/>
          </p:cNvSpPr>
          <p:nvPr>
            <p:ph type="sldNum" sz="quarter" idx="5"/>
          </p:nvPr>
        </p:nvSpPr>
        <p:spPr/>
        <p:txBody>
          <a:bodyPr/>
          <a:lstStyle/>
          <a:p>
            <a:fld id="{5E6820C8-5B3A-47EF-912D-08346CCADCFE}" type="slidenum">
              <a:rPr lang="en-US" smtClean="0"/>
              <a:t>13</a:t>
            </a:fld>
            <a:endParaRPr lang="en-US" dirty="0"/>
          </a:p>
        </p:txBody>
      </p:sp>
    </p:spTree>
    <p:extLst>
      <p:ext uri="{BB962C8B-B14F-4D97-AF65-F5344CB8AC3E}">
        <p14:creationId xmlns:p14="http://schemas.microsoft.com/office/powerpoint/2010/main" val="214932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Resulting inspections, resulting plan reviews, and calling customers are all part of the inspection job and process. </a:t>
            </a:r>
            <a:r>
              <a:rPr lang="en-US" b="1" dirty="0"/>
              <a:t>Examples of poor workflow systems </a:t>
            </a:r>
            <a:r>
              <a:rPr lang="en-US" dirty="0"/>
              <a:t>- Do you see inspectors walking up to you with bits of paper in their hands? Inspectors are part of the team too. Do they return calls or let their voicemail pile up and expect you to return calls for them? Give example of early New Hanover County system.</a:t>
            </a:r>
          </a:p>
        </p:txBody>
      </p:sp>
      <p:sp>
        <p:nvSpPr>
          <p:cNvPr id="4" name="Slide Number Placeholder 3"/>
          <p:cNvSpPr>
            <a:spLocks noGrp="1"/>
          </p:cNvSpPr>
          <p:nvPr>
            <p:ph type="sldNum" sz="quarter" idx="5"/>
          </p:nvPr>
        </p:nvSpPr>
        <p:spPr/>
        <p:txBody>
          <a:bodyPr/>
          <a:lstStyle/>
          <a:p>
            <a:fld id="{5E6820C8-5B3A-47EF-912D-08346CCADCFE}" type="slidenum">
              <a:rPr lang="en-US" smtClean="0"/>
              <a:t>14</a:t>
            </a:fld>
            <a:endParaRPr lang="en-US" dirty="0"/>
          </a:p>
        </p:txBody>
      </p:sp>
    </p:spTree>
    <p:extLst>
      <p:ext uri="{BB962C8B-B14F-4D97-AF65-F5344CB8AC3E}">
        <p14:creationId xmlns:p14="http://schemas.microsoft.com/office/powerpoint/2010/main" val="3924776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your department have weekly, monthly, or quarterly outreach meetings? Do you present information at Home builders' meetings? A “win-win” result is when both sides benefit from a particular solution, which is a customer service goal we all want to achieve. Go to Dashboard and discuss how it improves project performance. Ask the audience how many of their customers submit online. Tell story about contractors lined up to submit plans and permit applications.</a:t>
            </a:r>
          </a:p>
        </p:txBody>
      </p:sp>
      <p:sp>
        <p:nvSpPr>
          <p:cNvPr id="4" name="Slide Number Placeholder 3"/>
          <p:cNvSpPr>
            <a:spLocks noGrp="1"/>
          </p:cNvSpPr>
          <p:nvPr>
            <p:ph type="sldNum" sz="quarter" idx="5"/>
          </p:nvPr>
        </p:nvSpPr>
        <p:spPr/>
        <p:txBody>
          <a:bodyPr/>
          <a:lstStyle/>
          <a:p>
            <a:fld id="{5E6820C8-5B3A-47EF-912D-08346CCADCFE}" type="slidenum">
              <a:rPr lang="en-US" smtClean="0"/>
              <a:t>15</a:t>
            </a:fld>
            <a:endParaRPr lang="en-US" dirty="0"/>
          </a:p>
        </p:txBody>
      </p:sp>
    </p:spTree>
    <p:extLst>
      <p:ext uri="{BB962C8B-B14F-4D97-AF65-F5344CB8AC3E}">
        <p14:creationId xmlns:p14="http://schemas.microsoft.com/office/powerpoint/2010/main" val="2955688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820C8-5B3A-47EF-912D-08346CCADCFE}" type="slidenum">
              <a:rPr lang="en-US" smtClean="0"/>
              <a:t>16</a:t>
            </a:fld>
            <a:endParaRPr lang="en-US" dirty="0"/>
          </a:p>
        </p:txBody>
      </p:sp>
    </p:spTree>
    <p:extLst>
      <p:ext uri="{BB962C8B-B14F-4D97-AF65-F5344CB8AC3E}">
        <p14:creationId xmlns:p14="http://schemas.microsoft.com/office/powerpoint/2010/main" val="4287967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 service priorities have been watered down during the pandemic, but not forgotten by homebuilders and legislators. I would argue that we could provide systems that could take most of the bluster from their complaints. Laws can and do change. Systems are changing too. Zoom, Teams, and WebEx have taken a large portion of in person meetings and made them virtual. The different ways we can provide service today is growing. Use the example of building contractor lines before electronic plan review and submittal, virtual inspections, and this meeting has gone virtual too. However, as a result of these improvements, people do not want to talk on the phone anymore. Don’t prolong a call to a frustrated customer (inspectors too). It could turn into a meeting with your county manager, mayor, etc.  </a:t>
            </a:r>
          </a:p>
        </p:txBody>
      </p:sp>
      <p:sp>
        <p:nvSpPr>
          <p:cNvPr id="4" name="Slide Number Placeholder 3"/>
          <p:cNvSpPr>
            <a:spLocks noGrp="1"/>
          </p:cNvSpPr>
          <p:nvPr>
            <p:ph type="sldNum" sz="quarter" idx="5"/>
          </p:nvPr>
        </p:nvSpPr>
        <p:spPr/>
        <p:txBody>
          <a:bodyPr/>
          <a:lstStyle/>
          <a:p>
            <a:fld id="{5E6820C8-5B3A-47EF-912D-08346CCADCFE}" type="slidenum">
              <a:rPr lang="en-US" smtClean="0"/>
              <a:t>17</a:t>
            </a:fld>
            <a:endParaRPr lang="en-US" dirty="0"/>
          </a:p>
        </p:txBody>
      </p:sp>
    </p:spTree>
    <p:extLst>
      <p:ext uri="{BB962C8B-B14F-4D97-AF65-F5344CB8AC3E}">
        <p14:creationId xmlns:p14="http://schemas.microsoft.com/office/powerpoint/2010/main" val="3681753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 Jackson, coach of the Chicago Bulls in the 90’s had great team individuals and a great team. Anybody watch the Last Dance on Netflix?</a:t>
            </a:r>
          </a:p>
        </p:txBody>
      </p:sp>
      <p:sp>
        <p:nvSpPr>
          <p:cNvPr id="4" name="Slide Number Placeholder 3"/>
          <p:cNvSpPr>
            <a:spLocks noGrp="1"/>
          </p:cNvSpPr>
          <p:nvPr>
            <p:ph type="sldNum" sz="quarter" idx="5"/>
          </p:nvPr>
        </p:nvSpPr>
        <p:spPr/>
        <p:txBody>
          <a:bodyPr/>
          <a:lstStyle/>
          <a:p>
            <a:fld id="{5E6820C8-5B3A-47EF-912D-08346CCADCFE}" type="slidenum">
              <a:rPr lang="en-US" smtClean="0"/>
              <a:t>18</a:t>
            </a:fld>
            <a:endParaRPr lang="en-US" dirty="0"/>
          </a:p>
        </p:txBody>
      </p:sp>
    </p:spTree>
    <p:extLst>
      <p:ext uri="{BB962C8B-B14F-4D97-AF65-F5344CB8AC3E}">
        <p14:creationId xmlns:p14="http://schemas.microsoft.com/office/powerpoint/2010/main" val="2723424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staffs with two persons are represented today? How about three? Four or more? Tell me how your department handles the day-to-day traffic and how efficient to you think your department is? Any thoughts questions, thoughts, or comments on Team Building and Teamwork? Ask questions about teams for prizes.</a:t>
            </a:r>
          </a:p>
        </p:txBody>
      </p:sp>
      <p:sp>
        <p:nvSpPr>
          <p:cNvPr id="4" name="Slide Number Placeholder 3"/>
          <p:cNvSpPr>
            <a:spLocks noGrp="1"/>
          </p:cNvSpPr>
          <p:nvPr>
            <p:ph type="sldNum" sz="quarter" idx="5"/>
          </p:nvPr>
        </p:nvSpPr>
        <p:spPr/>
        <p:txBody>
          <a:bodyPr/>
          <a:lstStyle/>
          <a:p>
            <a:fld id="{5E6820C8-5B3A-47EF-912D-08346CCADCFE}" type="slidenum">
              <a:rPr lang="en-US" smtClean="0"/>
              <a:t>19</a:t>
            </a:fld>
            <a:endParaRPr lang="en-US" dirty="0"/>
          </a:p>
        </p:txBody>
      </p:sp>
    </p:spTree>
    <p:extLst>
      <p:ext uri="{BB962C8B-B14F-4D97-AF65-F5344CB8AC3E}">
        <p14:creationId xmlns:p14="http://schemas.microsoft.com/office/powerpoint/2010/main" val="2191917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raindrops come together, we create some great things!</a:t>
            </a:r>
          </a:p>
        </p:txBody>
      </p:sp>
      <p:sp>
        <p:nvSpPr>
          <p:cNvPr id="4" name="Slide Number Placeholder 3"/>
          <p:cNvSpPr>
            <a:spLocks noGrp="1"/>
          </p:cNvSpPr>
          <p:nvPr>
            <p:ph type="sldNum" sz="quarter" idx="5"/>
          </p:nvPr>
        </p:nvSpPr>
        <p:spPr/>
        <p:txBody>
          <a:bodyPr/>
          <a:lstStyle/>
          <a:p>
            <a:fld id="{5E6820C8-5B3A-47EF-912D-08346CCADCFE}" type="slidenum">
              <a:rPr lang="en-US" smtClean="0"/>
              <a:t>20</a:t>
            </a:fld>
            <a:endParaRPr lang="en-US" dirty="0"/>
          </a:p>
        </p:txBody>
      </p:sp>
    </p:spTree>
    <p:extLst>
      <p:ext uri="{BB962C8B-B14F-4D97-AF65-F5344CB8AC3E}">
        <p14:creationId xmlns:p14="http://schemas.microsoft.com/office/powerpoint/2010/main" val="2649593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Building our team: </a:t>
            </a:r>
            <a:r>
              <a:rPr lang="en-US" dirty="0"/>
              <a:t>Department heads, plan reviewers, permit specialist, inspectors all work together in the administration of the NC Building Code and local ordinances. There has been some effort in the state legislature to change processes and add an extra team member ( private inspectors) or possibly change the way we do business (why?). To slow down that effort, let’s discuss ways that we can streamline workflows, consistently enforce laws and ordinances, and provide great customer service to  the designers, contractors, homeowners, and business owners we serve daily.</a:t>
            </a:r>
          </a:p>
        </p:txBody>
      </p:sp>
      <p:sp>
        <p:nvSpPr>
          <p:cNvPr id="4" name="Slide Number Placeholder 3"/>
          <p:cNvSpPr>
            <a:spLocks noGrp="1"/>
          </p:cNvSpPr>
          <p:nvPr>
            <p:ph type="sldNum" sz="quarter" idx="5"/>
          </p:nvPr>
        </p:nvSpPr>
        <p:spPr/>
        <p:txBody>
          <a:bodyPr/>
          <a:lstStyle/>
          <a:p>
            <a:fld id="{5E6820C8-5B3A-47EF-912D-08346CCADCFE}" type="slidenum">
              <a:rPr lang="en-US" smtClean="0"/>
              <a:t>2</a:t>
            </a:fld>
            <a:endParaRPr lang="en-US" dirty="0"/>
          </a:p>
        </p:txBody>
      </p:sp>
    </p:spTree>
    <p:extLst>
      <p:ext uri="{BB962C8B-B14F-4D97-AF65-F5344CB8AC3E}">
        <p14:creationId xmlns:p14="http://schemas.microsoft.com/office/powerpoint/2010/main" val="76311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tasks are we required by law to administer? Zoning, state building code, payment processing, data processing, legal records…..We build our team to support these legal requirements. What is considered effective and efficient in your jurisdiction? How can we collaborate to improve services? Hold that thought.</a:t>
            </a:r>
          </a:p>
        </p:txBody>
      </p:sp>
      <p:sp>
        <p:nvSpPr>
          <p:cNvPr id="4" name="Slide Number Placeholder 3"/>
          <p:cNvSpPr>
            <a:spLocks noGrp="1"/>
          </p:cNvSpPr>
          <p:nvPr>
            <p:ph type="sldNum" sz="quarter" idx="5"/>
          </p:nvPr>
        </p:nvSpPr>
        <p:spPr/>
        <p:txBody>
          <a:bodyPr/>
          <a:lstStyle/>
          <a:p>
            <a:fld id="{5E6820C8-5B3A-47EF-912D-08346CCADCFE}" type="slidenum">
              <a:rPr lang="en-US" smtClean="0"/>
              <a:t>3</a:t>
            </a:fld>
            <a:endParaRPr lang="en-US" dirty="0"/>
          </a:p>
        </p:txBody>
      </p:sp>
    </p:spTree>
    <p:extLst>
      <p:ext uri="{BB962C8B-B14F-4D97-AF65-F5344CB8AC3E}">
        <p14:creationId xmlns:p14="http://schemas.microsoft.com/office/powerpoint/2010/main" val="3614918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820C8-5B3A-47EF-912D-08346CCADCFE}" type="slidenum">
              <a:rPr lang="en-US" smtClean="0"/>
              <a:t>4</a:t>
            </a:fld>
            <a:endParaRPr lang="en-US" dirty="0"/>
          </a:p>
        </p:txBody>
      </p:sp>
    </p:spTree>
    <p:extLst>
      <p:ext uri="{BB962C8B-B14F-4D97-AF65-F5344CB8AC3E}">
        <p14:creationId xmlns:p14="http://schemas.microsoft.com/office/powerpoint/2010/main" val="2674932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Hoosiers and Remember the Titans – all classic examples of a teams working together under imperfect conditions (good examples of leadership, team building, and teamwork).  Do we work under imperfect conditions? How over worked are we? How understaffed are we?</a:t>
            </a:r>
          </a:p>
        </p:txBody>
      </p:sp>
      <p:sp>
        <p:nvSpPr>
          <p:cNvPr id="4" name="Slide Number Placeholder 3"/>
          <p:cNvSpPr>
            <a:spLocks noGrp="1"/>
          </p:cNvSpPr>
          <p:nvPr>
            <p:ph type="sldNum" sz="quarter" idx="5"/>
          </p:nvPr>
        </p:nvSpPr>
        <p:spPr/>
        <p:txBody>
          <a:bodyPr/>
          <a:lstStyle/>
          <a:p>
            <a:fld id="{5E6820C8-5B3A-47EF-912D-08346CCADCFE}" type="slidenum">
              <a:rPr lang="en-US" smtClean="0"/>
              <a:t>5</a:t>
            </a:fld>
            <a:endParaRPr lang="en-US" dirty="0"/>
          </a:p>
        </p:txBody>
      </p:sp>
    </p:spTree>
    <p:extLst>
      <p:ext uri="{BB962C8B-B14F-4D97-AF65-F5344CB8AC3E}">
        <p14:creationId xmlns:p14="http://schemas.microsoft.com/office/powerpoint/2010/main" val="2238702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the Bengals a better team than the Jets? Is the way the team is built or better teamwork? Possibly both….</a:t>
            </a:r>
          </a:p>
        </p:txBody>
      </p:sp>
      <p:sp>
        <p:nvSpPr>
          <p:cNvPr id="4" name="Slide Number Placeholder 3"/>
          <p:cNvSpPr>
            <a:spLocks noGrp="1"/>
          </p:cNvSpPr>
          <p:nvPr>
            <p:ph type="sldNum" sz="quarter" idx="5"/>
          </p:nvPr>
        </p:nvSpPr>
        <p:spPr/>
        <p:txBody>
          <a:bodyPr/>
          <a:lstStyle/>
          <a:p>
            <a:fld id="{5E6820C8-5B3A-47EF-912D-08346CCADCFE}" type="slidenum">
              <a:rPr lang="en-US" smtClean="0"/>
              <a:t>6</a:t>
            </a:fld>
            <a:endParaRPr lang="en-US" dirty="0"/>
          </a:p>
        </p:txBody>
      </p:sp>
    </p:spTree>
    <p:extLst>
      <p:ext uri="{BB962C8B-B14F-4D97-AF65-F5344CB8AC3E}">
        <p14:creationId xmlns:p14="http://schemas.microsoft.com/office/powerpoint/2010/main" val="3563850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 Brooklyn Nets have Kevin Durant, Kyree Irving and James Harden (now traded), all great payers individually. Why was their record 29-25 before Hardin was traded? The Phoenix Suns have Devin Booker, Chris Paul (age 36), and Deandre Ayton. Their record is 45-10 before the all-star break. What do the Suns and the Bengals have in common? Could it start with leadership, cohesive team members, better teamwork?</a:t>
            </a:r>
          </a:p>
        </p:txBody>
      </p:sp>
      <p:sp>
        <p:nvSpPr>
          <p:cNvPr id="4" name="Slide Number Placeholder 3"/>
          <p:cNvSpPr>
            <a:spLocks noGrp="1"/>
          </p:cNvSpPr>
          <p:nvPr>
            <p:ph type="sldNum" sz="quarter" idx="5"/>
          </p:nvPr>
        </p:nvSpPr>
        <p:spPr/>
        <p:txBody>
          <a:bodyPr/>
          <a:lstStyle/>
          <a:p>
            <a:fld id="{5E6820C8-5B3A-47EF-912D-08346CCADCFE}" type="slidenum">
              <a:rPr lang="en-US" smtClean="0"/>
              <a:t>7</a:t>
            </a:fld>
            <a:endParaRPr lang="en-US" dirty="0"/>
          </a:p>
        </p:txBody>
      </p:sp>
    </p:spTree>
    <p:extLst>
      <p:ext uri="{BB962C8B-B14F-4D97-AF65-F5344CB8AC3E}">
        <p14:creationId xmlns:p14="http://schemas.microsoft.com/office/powerpoint/2010/main" val="4070543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First let’s start at the top </a:t>
            </a:r>
            <a:r>
              <a:rPr lang="en-US" dirty="0"/>
              <a:t>– management! Give examples of a clear vision. The message supports the vision. The communications supports the message. Mutual respect happens because each team member feels involved in the mission. (mention how important it is to say hello each morning)</a:t>
            </a:r>
          </a:p>
        </p:txBody>
      </p:sp>
      <p:sp>
        <p:nvSpPr>
          <p:cNvPr id="4" name="Slide Number Placeholder 3"/>
          <p:cNvSpPr>
            <a:spLocks noGrp="1"/>
          </p:cNvSpPr>
          <p:nvPr>
            <p:ph type="sldNum" sz="quarter" idx="5"/>
          </p:nvPr>
        </p:nvSpPr>
        <p:spPr/>
        <p:txBody>
          <a:bodyPr/>
          <a:lstStyle/>
          <a:p>
            <a:fld id="{5E6820C8-5B3A-47EF-912D-08346CCADCFE}" type="slidenum">
              <a:rPr lang="en-US" smtClean="0"/>
              <a:t>8</a:t>
            </a:fld>
            <a:endParaRPr lang="en-US" dirty="0"/>
          </a:p>
        </p:txBody>
      </p:sp>
    </p:spTree>
    <p:extLst>
      <p:ext uri="{BB962C8B-B14F-4D97-AF65-F5344CB8AC3E}">
        <p14:creationId xmlns:p14="http://schemas.microsoft.com/office/powerpoint/2010/main" val="481537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Cite occasions when a permit specialist wanted more information in order to understand the requirement. Describe how field trips helped with temporary power for new construction.</a:t>
            </a:r>
          </a:p>
        </p:txBody>
      </p:sp>
      <p:sp>
        <p:nvSpPr>
          <p:cNvPr id="4" name="Slide Number Placeholder 3"/>
          <p:cNvSpPr>
            <a:spLocks noGrp="1"/>
          </p:cNvSpPr>
          <p:nvPr>
            <p:ph type="sldNum" sz="quarter" idx="5"/>
          </p:nvPr>
        </p:nvSpPr>
        <p:spPr/>
        <p:txBody>
          <a:bodyPr/>
          <a:lstStyle/>
          <a:p>
            <a:fld id="{5E6820C8-5B3A-47EF-912D-08346CCADCFE}" type="slidenum">
              <a:rPr lang="en-US" smtClean="0"/>
              <a:t>9</a:t>
            </a:fld>
            <a:endParaRPr lang="en-US" dirty="0"/>
          </a:p>
        </p:txBody>
      </p:sp>
    </p:spTree>
    <p:extLst>
      <p:ext uri="{BB962C8B-B14F-4D97-AF65-F5344CB8AC3E}">
        <p14:creationId xmlns:p14="http://schemas.microsoft.com/office/powerpoint/2010/main" val="3292569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F4260-43FB-45F8-81DC-0422A98A62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697DD0-1471-4A37-B6A6-1C5A6AA445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9D46D7-3970-4C0C-9B6D-01E4B19116C8}"/>
              </a:ext>
            </a:extLst>
          </p:cNvPr>
          <p:cNvSpPr>
            <a:spLocks noGrp="1"/>
          </p:cNvSpPr>
          <p:nvPr>
            <p:ph type="dt" sz="half" idx="10"/>
          </p:nvPr>
        </p:nvSpPr>
        <p:spPr/>
        <p:txBody>
          <a:bodyPr/>
          <a:lstStyle/>
          <a:p>
            <a:fld id="{DBBD9083-63A1-42A2-96AF-3080EFC1DF07}" type="datetimeFigureOut">
              <a:rPr lang="en-US" smtClean="0"/>
              <a:t>3/1/2022</a:t>
            </a:fld>
            <a:endParaRPr lang="en-US" dirty="0"/>
          </a:p>
        </p:txBody>
      </p:sp>
      <p:sp>
        <p:nvSpPr>
          <p:cNvPr id="5" name="Footer Placeholder 4">
            <a:extLst>
              <a:ext uri="{FF2B5EF4-FFF2-40B4-BE49-F238E27FC236}">
                <a16:creationId xmlns:a16="http://schemas.microsoft.com/office/drawing/2014/main" id="{248BB17B-F368-4F1B-8799-49724ED634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9B9844-F1E0-4C75-B4C6-2981E66AA015}"/>
              </a:ext>
            </a:extLst>
          </p:cNvPr>
          <p:cNvSpPr>
            <a:spLocks noGrp="1"/>
          </p:cNvSpPr>
          <p:nvPr>
            <p:ph type="sldNum" sz="quarter" idx="12"/>
          </p:nvPr>
        </p:nvSpPr>
        <p:spPr/>
        <p:txBody>
          <a:bodyPr/>
          <a:lstStyle/>
          <a:p>
            <a:fld id="{2EB5E646-2403-44CA-AFDD-6E6F68323B1E}" type="slidenum">
              <a:rPr lang="en-US" smtClean="0"/>
              <a:t>‹#›</a:t>
            </a:fld>
            <a:endParaRPr lang="en-US" dirty="0"/>
          </a:p>
        </p:txBody>
      </p:sp>
    </p:spTree>
    <p:extLst>
      <p:ext uri="{BB962C8B-B14F-4D97-AF65-F5344CB8AC3E}">
        <p14:creationId xmlns:p14="http://schemas.microsoft.com/office/powerpoint/2010/main" val="2797199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A3AD6-5D54-4AF0-83CA-7EEF056580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B3410D-EA43-4978-B4C2-18A2740F28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A9D19-8052-49A0-8F7C-6EDAE155ECF4}"/>
              </a:ext>
            </a:extLst>
          </p:cNvPr>
          <p:cNvSpPr>
            <a:spLocks noGrp="1"/>
          </p:cNvSpPr>
          <p:nvPr>
            <p:ph type="dt" sz="half" idx="10"/>
          </p:nvPr>
        </p:nvSpPr>
        <p:spPr/>
        <p:txBody>
          <a:bodyPr/>
          <a:lstStyle/>
          <a:p>
            <a:fld id="{DBBD9083-63A1-42A2-96AF-3080EFC1DF07}" type="datetimeFigureOut">
              <a:rPr lang="en-US" smtClean="0"/>
              <a:t>3/1/2022</a:t>
            </a:fld>
            <a:endParaRPr lang="en-US" dirty="0"/>
          </a:p>
        </p:txBody>
      </p:sp>
      <p:sp>
        <p:nvSpPr>
          <p:cNvPr id="5" name="Footer Placeholder 4">
            <a:extLst>
              <a:ext uri="{FF2B5EF4-FFF2-40B4-BE49-F238E27FC236}">
                <a16:creationId xmlns:a16="http://schemas.microsoft.com/office/drawing/2014/main" id="{90176BFD-4F98-4A1E-9BB5-CA1E303234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97E01B-F26D-4980-A579-51DA7E23C9CC}"/>
              </a:ext>
            </a:extLst>
          </p:cNvPr>
          <p:cNvSpPr>
            <a:spLocks noGrp="1"/>
          </p:cNvSpPr>
          <p:nvPr>
            <p:ph type="sldNum" sz="quarter" idx="12"/>
          </p:nvPr>
        </p:nvSpPr>
        <p:spPr/>
        <p:txBody>
          <a:bodyPr/>
          <a:lstStyle/>
          <a:p>
            <a:fld id="{2EB5E646-2403-44CA-AFDD-6E6F68323B1E}" type="slidenum">
              <a:rPr lang="en-US" smtClean="0"/>
              <a:t>‹#›</a:t>
            </a:fld>
            <a:endParaRPr lang="en-US" dirty="0"/>
          </a:p>
        </p:txBody>
      </p:sp>
    </p:spTree>
    <p:extLst>
      <p:ext uri="{BB962C8B-B14F-4D97-AF65-F5344CB8AC3E}">
        <p14:creationId xmlns:p14="http://schemas.microsoft.com/office/powerpoint/2010/main" val="3293465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931737-8A9B-4B3E-9720-9803B4EF22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D4D612-3A3B-4B60-9477-F125914FE2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CF2CB1-FF2A-461E-8023-5682D8F29D56}"/>
              </a:ext>
            </a:extLst>
          </p:cNvPr>
          <p:cNvSpPr>
            <a:spLocks noGrp="1"/>
          </p:cNvSpPr>
          <p:nvPr>
            <p:ph type="dt" sz="half" idx="10"/>
          </p:nvPr>
        </p:nvSpPr>
        <p:spPr/>
        <p:txBody>
          <a:bodyPr/>
          <a:lstStyle/>
          <a:p>
            <a:fld id="{DBBD9083-63A1-42A2-96AF-3080EFC1DF07}" type="datetimeFigureOut">
              <a:rPr lang="en-US" smtClean="0"/>
              <a:t>3/1/2022</a:t>
            </a:fld>
            <a:endParaRPr lang="en-US" dirty="0"/>
          </a:p>
        </p:txBody>
      </p:sp>
      <p:sp>
        <p:nvSpPr>
          <p:cNvPr id="5" name="Footer Placeholder 4">
            <a:extLst>
              <a:ext uri="{FF2B5EF4-FFF2-40B4-BE49-F238E27FC236}">
                <a16:creationId xmlns:a16="http://schemas.microsoft.com/office/drawing/2014/main" id="{2113F366-69FD-4F36-B970-2612382A8D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F36422-0B41-4F57-868D-DA9A765506AF}"/>
              </a:ext>
            </a:extLst>
          </p:cNvPr>
          <p:cNvSpPr>
            <a:spLocks noGrp="1"/>
          </p:cNvSpPr>
          <p:nvPr>
            <p:ph type="sldNum" sz="quarter" idx="12"/>
          </p:nvPr>
        </p:nvSpPr>
        <p:spPr/>
        <p:txBody>
          <a:bodyPr/>
          <a:lstStyle/>
          <a:p>
            <a:fld id="{2EB5E646-2403-44CA-AFDD-6E6F68323B1E}" type="slidenum">
              <a:rPr lang="en-US" smtClean="0"/>
              <a:t>‹#›</a:t>
            </a:fld>
            <a:endParaRPr lang="en-US" dirty="0"/>
          </a:p>
        </p:txBody>
      </p:sp>
    </p:spTree>
    <p:extLst>
      <p:ext uri="{BB962C8B-B14F-4D97-AF65-F5344CB8AC3E}">
        <p14:creationId xmlns:p14="http://schemas.microsoft.com/office/powerpoint/2010/main" val="10005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77D08-8F3C-44F5-A873-15F921C80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E973D7-8313-4976-9C80-1F0E47A0F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DC6A6-AE89-4B03-8BA7-0D44D382B137}"/>
              </a:ext>
            </a:extLst>
          </p:cNvPr>
          <p:cNvSpPr>
            <a:spLocks noGrp="1"/>
          </p:cNvSpPr>
          <p:nvPr>
            <p:ph type="dt" sz="half" idx="10"/>
          </p:nvPr>
        </p:nvSpPr>
        <p:spPr/>
        <p:txBody>
          <a:bodyPr/>
          <a:lstStyle/>
          <a:p>
            <a:fld id="{DBBD9083-63A1-42A2-96AF-3080EFC1DF07}" type="datetimeFigureOut">
              <a:rPr lang="en-US" smtClean="0"/>
              <a:t>3/1/2022</a:t>
            </a:fld>
            <a:endParaRPr lang="en-US" dirty="0"/>
          </a:p>
        </p:txBody>
      </p:sp>
      <p:sp>
        <p:nvSpPr>
          <p:cNvPr id="5" name="Footer Placeholder 4">
            <a:extLst>
              <a:ext uri="{FF2B5EF4-FFF2-40B4-BE49-F238E27FC236}">
                <a16:creationId xmlns:a16="http://schemas.microsoft.com/office/drawing/2014/main" id="{0FCA961E-392C-4BAA-A965-6AAF49E742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C4C524-EA41-4383-A614-F5A03408A576}"/>
              </a:ext>
            </a:extLst>
          </p:cNvPr>
          <p:cNvSpPr>
            <a:spLocks noGrp="1"/>
          </p:cNvSpPr>
          <p:nvPr>
            <p:ph type="sldNum" sz="quarter" idx="12"/>
          </p:nvPr>
        </p:nvSpPr>
        <p:spPr/>
        <p:txBody>
          <a:bodyPr/>
          <a:lstStyle/>
          <a:p>
            <a:fld id="{2EB5E646-2403-44CA-AFDD-6E6F68323B1E}" type="slidenum">
              <a:rPr lang="en-US" smtClean="0"/>
              <a:t>‹#›</a:t>
            </a:fld>
            <a:endParaRPr lang="en-US" dirty="0"/>
          </a:p>
        </p:txBody>
      </p:sp>
    </p:spTree>
    <p:extLst>
      <p:ext uri="{BB962C8B-B14F-4D97-AF65-F5344CB8AC3E}">
        <p14:creationId xmlns:p14="http://schemas.microsoft.com/office/powerpoint/2010/main" val="211314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159E-6777-48F5-A242-08515D40C7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323B67-ECA2-460F-B9A2-ED935367FD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FEC0FC-B8E4-4CF1-AE63-E461C02CB878}"/>
              </a:ext>
            </a:extLst>
          </p:cNvPr>
          <p:cNvSpPr>
            <a:spLocks noGrp="1"/>
          </p:cNvSpPr>
          <p:nvPr>
            <p:ph type="dt" sz="half" idx="10"/>
          </p:nvPr>
        </p:nvSpPr>
        <p:spPr/>
        <p:txBody>
          <a:bodyPr/>
          <a:lstStyle/>
          <a:p>
            <a:fld id="{DBBD9083-63A1-42A2-96AF-3080EFC1DF07}" type="datetimeFigureOut">
              <a:rPr lang="en-US" smtClean="0"/>
              <a:t>3/1/2022</a:t>
            </a:fld>
            <a:endParaRPr lang="en-US" dirty="0"/>
          </a:p>
        </p:txBody>
      </p:sp>
      <p:sp>
        <p:nvSpPr>
          <p:cNvPr id="5" name="Footer Placeholder 4">
            <a:extLst>
              <a:ext uri="{FF2B5EF4-FFF2-40B4-BE49-F238E27FC236}">
                <a16:creationId xmlns:a16="http://schemas.microsoft.com/office/drawing/2014/main" id="{CBCEE838-4FFE-4930-A547-78CBF07149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32ECAE-6236-4814-B9DA-26A0DFDFB494}"/>
              </a:ext>
            </a:extLst>
          </p:cNvPr>
          <p:cNvSpPr>
            <a:spLocks noGrp="1"/>
          </p:cNvSpPr>
          <p:nvPr>
            <p:ph type="sldNum" sz="quarter" idx="12"/>
          </p:nvPr>
        </p:nvSpPr>
        <p:spPr/>
        <p:txBody>
          <a:bodyPr/>
          <a:lstStyle/>
          <a:p>
            <a:fld id="{2EB5E646-2403-44CA-AFDD-6E6F68323B1E}" type="slidenum">
              <a:rPr lang="en-US" smtClean="0"/>
              <a:t>‹#›</a:t>
            </a:fld>
            <a:endParaRPr lang="en-US" dirty="0"/>
          </a:p>
        </p:txBody>
      </p:sp>
    </p:spTree>
    <p:extLst>
      <p:ext uri="{BB962C8B-B14F-4D97-AF65-F5344CB8AC3E}">
        <p14:creationId xmlns:p14="http://schemas.microsoft.com/office/powerpoint/2010/main" val="32446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AD13-85B8-4AA1-A0E7-54D26B715E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E048C-DA95-4737-8DEC-C9B7AE8DAD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F5D062-7B01-481B-9C76-0994791A57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D461DD-55C5-4D61-9A51-2660CC0D3AE5}"/>
              </a:ext>
            </a:extLst>
          </p:cNvPr>
          <p:cNvSpPr>
            <a:spLocks noGrp="1"/>
          </p:cNvSpPr>
          <p:nvPr>
            <p:ph type="dt" sz="half" idx="10"/>
          </p:nvPr>
        </p:nvSpPr>
        <p:spPr/>
        <p:txBody>
          <a:bodyPr/>
          <a:lstStyle/>
          <a:p>
            <a:fld id="{DBBD9083-63A1-42A2-96AF-3080EFC1DF07}" type="datetimeFigureOut">
              <a:rPr lang="en-US" smtClean="0"/>
              <a:t>3/1/2022</a:t>
            </a:fld>
            <a:endParaRPr lang="en-US" dirty="0"/>
          </a:p>
        </p:txBody>
      </p:sp>
      <p:sp>
        <p:nvSpPr>
          <p:cNvPr id="6" name="Footer Placeholder 5">
            <a:extLst>
              <a:ext uri="{FF2B5EF4-FFF2-40B4-BE49-F238E27FC236}">
                <a16:creationId xmlns:a16="http://schemas.microsoft.com/office/drawing/2014/main" id="{21E485E7-F890-4BCC-8FC0-AC1416254F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A0CF83-DD8C-4F5B-A148-A073976C2DA7}"/>
              </a:ext>
            </a:extLst>
          </p:cNvPr>
          <p:cNvSpPr>
            <a:spLocks noGrp="1"/>
          </p:cNvSpPr>
          <p:nvPr>
            <p:ph type="sldNum" sz="quarter" idx="12"/>
          </p:nvPr>
        </p:nvSpPr>
        <p:spPr/>
        <p:txBody>
          <a:bodyPr/>
          <a:lstStyle/>
          <a:p>
            <a:fld id="{2EB5E646-2403-44CA-AFDD-6E6F68323B1E}" type="slidenum">
              <a:rPr lang="en-US" smtClean="0"/>
              <a:t>‹#›</a:t>
            </a:fld>
            <a:endParaRPr lang="en-US" dirty="0"/>
          </a:p>
        </p:txBody>
      </p:sp>
    </p:spTree>
    <p:extLst>
      <p:ext uri="{BB962C8B-B14F-4D97-AF65-F5344CB8AC3E}">
        <p14:creationId xmlns:p14="http://schemas.microsoft.com/office/powerpoint/2010/main" val="607922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4A5C-F6EB-4022-8420-63CB010155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EAD2B7-D28E-41EA-94B7-057FFD5D9A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8F1FA4-5A74-417A-A49F-B0B0508EBF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4D0FA0-683C-429A-9630-DA178AEE3B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0DB0E9-450E-4A46-98ED-459F86453D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6E5B00-6144-47D3-8D48-C0E496C5A0E1}"/>
              </a:ext>
            </a:extLst>
          </p:cNvPr>
          <p:cNvSpPr>
            <a:spLocks noGrp="1"/>
          </p:cNvSpPr>
          <p:nvPr>
            <p:ph type="dt" sz="half" idx="10"/>
          </p:nvPr>
        </p:nvSpPr>
        <p:spPr/>
        <p:txBody>
          <a:bodyPr/>
          <a:lstStyle/>
          <a:p>
            <a:fld id="{DBBD9083-63A1-42A2-96AF-3080EFC1DF07}" type="datetimeFigureOut">
              <a:rPr lang="en-US" smtClean="0"/>
              <a:t>3/1/2022</a:t>
            </a:fld>
            <a:endParaRPr lang="en-US" dirty="0"/>
          </a:p>
        </p:txBody>
      </p:sp>
      <p:sp>
        <p:nvSpPr>
          <p:cNvPr id="8" name="Footer Placeholder 7">
            <a:extLst>
              <a:ext uri="{FF2B5EF4-FFF2-40B4-BE49-F238E27FC236}">
                <a16:creationId xmlns:a16="http://schemas.microsoft.com/office/drawing/2014/main" id="{FC9969D9-45E7-40D7-A85B-B714CC4C461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01D1390-932B-4D89-AF0A-817CB1D384D1}"/>
              </a:ext>
            </a:extLst>
          </p:cNvPr>
          <p:cNvSpPr>
            <a:spLocks noGrp="1"/>
          </p:cNvSpPr>
          <p:nvPr>
            <p:ph type="sldNum" sz="quarter" idx="12"/>
          </p:nvPr>
        </p:nvSpPr>
        <p:spPr/>
        <p:txBody>
          <a:bodyPr/>
          <a:lstStyle/>
          <a:p>
            <a:fld id="{2EB5E646-2403-44CA-AFDD-6E6F68323B1E}" type="slidenum">
              <a:rPr lang="en-US" smtClean="0"/>
              <a:t>‹#›</a:t>
            </a:fld>
            <a:endParaRPr lang="en-US" dirty="0"/>
          </a:p>
        </p:txBody>
      </p:sp>
    </p:spTree>
    <p:extLst>
      <p:ext uri="{BB962C8B-B14F-4D97-AF65-F5344CB8AC3E}">
        <p14:creationId xmlns:p14="http://schemas.microsoft.com/office/powerpoint/2010/main" val="1491463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C6F1B-6725-424E-BFE1-C202C5907D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D90254-3F96-46D9-AC2A-0DB8E3052F8E}"/>
              </a:ext>
            </a:extLst>
          </p:cNvPr>
          <p:cNvSpPr>
            <a:spLocks noGrp="1"/>
          </p:cNvSpPr>
          <p:nvPr>
            <p:ph type="dt" sz="half" idx="10"/>
          </p:nvPr>
        </p:nvSpPr>
        <p:spPr/>
        <p:txBody>
          <a:bodyPr/>
          <a:lstStyle/>
          <a:p>
            <a:fld id="{DBBD9083-63A1-42A2-96AF-3080EFC1DF07}" type="datetimeFigureOut">
              <a:rPr lang="en-US" smtClean="0"/>
              <a:t>3/1/2022</a:t>
            </a:fld>
            <a:endParaRPr lang="en-US" dirty="0"/>
          </a:p>
        </p:txBody>
      </p:sp>
      <p:sp>
        <p:nvSpPr>
          <p:cNvPr id="4" name="Footer Placeholder 3">
            <a:extLst>
              <a:ext uri="{FF2B5EF4-FFF2-40B4-BE49-F238E27FC236}">
                <a16:creationId xmlns:a16="http://schemas.microsoft.com/office/drawing/2014/main" id="{B5B3ED4C-E9F0-4B18-B477-05D2B744F4B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A1138E6-AC77-4E37-A16D-4AD96F5A1E4E}"/>
              </a:ext>
            </a:extLst>
          </p:cNvPr>
          <p:cNvSpPr>
            <a:spLocks noGrp="1"/>
          </p:cNvSpPr>
          <p:nvPr>
            <p:ph type="sldNum" sz="quarter" idx="12"/>
          </p:nvPr>
        </p:nvSpPr>
        <p:spPr/>
        <p:txBody>
          <a:bodyPr/>
          <a:lstStyle/>
          <a:p>
            <a:fld id="{2EB5E646-2403-44CA-AFDD-6E6F68323B1E}" type="slidenum">
              <a:rPr lang="en-US" smtClean="0"/>
              <a:t>‹#›</a:t>
            </a:fld>
            <a:endParaRPr lang="en-US" dirty="0"/>
          </a:p>
        </p:txBody>
      </p:sp>
    </p:spTree>
    <p:extLst>
      <p:ext uri="{BB962C8B-B14F-4D97-AF65-F5344CB8AC3E}">
        <p14:creationId xmlns:p14="http://schemas.microsoft.com/office/powerpoint/2010/main" val="847681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CB07E1-073F-4508-BF8F-B6BDFDEE96B7}"/>
              </a:ext>
            </a:extLst>
          </p:cNvPr>
          <p:cNvSpPr>
            <a:spLocks noGrp="1"/>
          </p:cNvSpPr>
          <p:nvPr>
            <p:ph type="dt" sz="half" idx="10"/>
          </p:nvPr>
        </p:nvSpPr>
        <p:spPr/>
        <p:txBody>
          <a:bodyPr/>
          <a:lstStyle/>
          <a:p>
            <a:fld id="{DBBD9083-63A1-42A2-96AF-3080EFC1DF07}" type="datetimeFigureOut">
              <a:rPr lang="en-US" smtClean="0"/>
              <a:t>3/1/2022</a:t>
            </a:fld>
            <a:endParaRPr lang="en-US" dirty="0"/>
          </a:p>
        </p:txBody>
      </p:sp>
      <p:sp>
        <p:nvSpPr>
          <p:cNvPr id="3" name="Footer Placeholder 2">
            <a:extLst>
              <a:ext uri="{FF2B5EF4-FFF2-40B4-BE49-F238E27FC236}">
                <a16:creationId xmlns:a16="http://schemas.microsoft.com/office/drawing/2014/main" id="{43B26DE6-BEF4-4060-ADC0-D47B242779E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C8393A0-0040-4FFE-A385-06DAC5A18EC2}"/>
              </a:ext>
            </a:extLst>
          </p:cNvPr>
          <p:cNvSpPr>
            <a:spLocks noGrp="1"/>
          </p:cNvSpPr>
          <p:nvPr>
            <p:ph type="sldNum" sz="quarter" idx="12"/>
          </p:nvPr>
        </p:nvSpPr>
        <p:spPr/>
        <p:txBody>
          <a:bodyPr/>
          <a:lstStyle/>
          <a:p>
            <a:fld id="{2EB5E646-2403-44CA-AFDD-6E6F68323B1E}" type="slidenum">
              <a:rPr lang="en-US" smtClean="0"/>
              <a:t>‹#›</a:t>
            </a:fld>
            <a:endParaRPr lang="en-US" dirty="0"/>
          </a:p>
        </p:txBody>
      </p:sp>
    </p:spTree>
    <p:extLst>
      <p:ext uri="{BB962C8B-B14F-4D97-AF65-F5344CB8AC3E}">
        <p14:creationId xmlns:p14="http://schemas.microsoft.com/office/powerpoint/2010/main" val="2711813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1B932-96BB-43F9-B875-A8315AB127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732132-4673-403A-825F-F13223B07C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EC4329-57E2-4414-B80A-7CD18A959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85187D-0DC0-4997-9D8D-2F277AA381E1}"/>
              </a:ext>
            </a:extLst>
          </p:cNvPr>
          <p:cNvSpPr>
            <a:spLocks noGrp="1"/>
          </p:cNvSpPr>
          <p:nvPr>
            <p:ph type="dt" sz="half" idx="10"/>
          </p:nvPr>
        </p:nvSpPr>
        <p:spPr/>
        <p:txBody>
          <a:bodyPr/>
          <a:lstStyle/>
          <a:p>
            <a:fld id="{DBBD9083-63A1-42A2-96AF-3080EFC1DF07}" type="datetimeFigureOut">
              <a:rPr lang="en-US" smtClean="0"/>
              <a:t>3/1/2022</a:t>
            </a:fld>
            <a:endParaRPr lang="en-US" dirty="0"/>
          </a:p>
        </p:txBody>
      </p:sp>
      <p:sp>
        <p:nvSpPr>
          <p:cNvPr id="6" name="Footer Placeholder 5">
            <a:extLst>
              <a:ext uri="{FF2B5EF4-FFF2-40B4-BE49-F238E27FC236}">
                <a16:creationId xmlns:a16="http://schemas.microsoft.com/office/drawing/2014/main" id="{B7CA24D5-748F-4E9D-A195-10C1E33596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9E34641-71E4-4AFD-B916-EB80AA7FB37D}"/>
              </a:ext>
            </a:extLst>
          </p:cNvPr>
          <p:cNvSpPr>
            <a:spLocks noGrp="1"/>
          </p:cNvSpPr>
          <p:nvPr>
            <p:ph type="sldNum" sz="quarter" idx="12"/>
          </p:nvPr>
        </p:nvSpPr>
        <p:spPr/>
        <p:txBody>
          <a:bodyPr/>
          <a:lstStyle/>
          <a:p>
            <a:fld id="{2EB5E646-2403-44CA-AFDD-6E6F68323B1E}" type="slidenum">
              <a:rPr lang="en-US" smtClean="0"/>
              <a:t>‹#›</a:t>
            </a:fld>
            <a:endParaRPr lang="en-US" dirty="0"/>
          </a:p>
        </p:txBody>
      </p:sp>
    </p:spTree>
    <p:extLst>
      <p:ext uri="{BB962C8B-B14F-4D97-AF65-F5344CB8AC3E}">
        <p14:creationId xmlns:p14="http://schemas.microsoft.com/office/powerpoint/2010/main" val="105145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1C237-19DB-4341-9127-6CE28D271C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44D692-1C8A-414A-A3BF-BC105E8535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F472EF3-EEA3-42B5-BDCD-5CC062833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BDC75-29AD-4245-9CF1-54B2E97AECBA}"/>
              </a:ext>
            </a:extLst>
          </p:cNvPr>
          <p:cNvSpPr>
            <a:spLocks noGrp="1"/>
          </p:cNvSpPr>
          <p:nvPr>
            <p:ph type="dt" sz="half" idx="10"/>
          </p:nvPr>
        </p:nvSpPr>
        <p:spPr/>
        <p:txBody>
          <a:bodyPr/>
          <a:lstStyle/>
          <a:p>
            <a:fld id="{DBBD9083-63A1-42A2-96AF-3080EFC1DF07}" type="datetimeFigureOut">
              <a:rPr lang="en-US" smtClean="0"/>
              <a:t>3/1/2022</a:t>
            </a:fld>
            <a:endParaRPr lang="en-US" dirty="0"/>
          </a:p>
        </p:txBody>
      </p:sp>
      <p:sp>
        <p:nvSpPr>
          <p:cNvPr id="6" name="Footer Placeholder 5">
            <a:extLst>
              <a:ext uri="{FF2B5EF4-FFF2-40B4-BE49-F238E27FC236}">
                <a16:creationId xmlns:a16="http://schemas.microsoft.com/office/drawing/2014/main" id="{D5710BE1-6E02-42DF-A174-72C9038976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31BD90-FC06-46D7-9AD7-34256CDEEE3E}"/>
              </a:ext>
            </a:extLst>
          </p:cNvPr>
          <p:cNvSpPr>
            <a:spLocks noGrp="1"/>
          </p:cNvSpPr>
          <p:nvPr>
            <p:ph type="sldNum" sz="quarter" idx="12"/>
          </p:nvPr>
        </p:nvSpPr>
        <p:spPr/>
        <p:txBody>
          <a:bodyPr/>
          <a:lstStyle/>
          <a:p>
            <a:fld id="{2EB5E646-2403-44CA-AFDD-6E6F68323B1E}" type="slidenum">
              <a:rPr lang="en-US" smtClean="0"/>
              <a:t>‹#›</a:t>
            </a:fld>
            <a:endParaRPr lang="en-US" dirty="0"/>
          </a:p>
        </p:txBody>
      </p:sp>
    </p:spTree>
    <p:extLst>
      <p:ext uri="{BB962C8B-B14F-4D97-AF65-F5344CB8AC3E}">
        <p14:creationId xmlns:p14="http://schemas.microsoft.com/office/powerpoint/2010/main" val="106119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0AC12E-A6F2-4BCA-B813-1A528AA4E8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9F9F59-CE89-4EA7-9195-24BB5D395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493A5E-8DB4-4955-A427-5B5FAD07F7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D9083-63A1-42A2-96AF-3080EFC1DF07}" type="datetimeFigureOut">
              <a:rPr lang="en-US" smtClean="0"/>
              <a:t>3/1/2022</a:t>
            </a:fld>
            <a:endParaRPr lang="en-US" dirty="0"/>
          </a:p>
        </p:txBody>
      </p:sp>
      <p:sp>
        <p:nvSpPr>
          <p:cNvPr id="5" name="Footer Placeholder 4">
            <a:extLst>
              <a:ext uri="{FF2B5EF4-FFF2-40B4-BE49-F238E27FC236}">
                <a16:creationId xmlns:a16="http://schemas.microsoft.com/office/drawing/2014/main" id="{B196F559-EBA8-4A0B-93DB-B0FC04CDDD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CF405F-B356-4E55-A5BB-064828FD28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5E646-2403-44CA-AFDD-6E6F68323B1E}" type="slidenum">
              <a:rPr lang="en-US" smtClean="0"/>
              <a:t>‹#›</a:t>
            </a:fld>
            <a:endParaRPr lang="en-US" dirty="0"/>
          </a:p>
        </p:txBody>
      </p:sp>
    </p:spTree>
    <p:extLst>
      <p:ext uri="{BB962C8B-B14F-4D97-AF65-F5344CB8AC3E}">
        <p14:creationId xmlns:p14="http://schemas.microsoft.com/office/powerpoint/2010/main" val="1279425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hyperlink" Target="https://www.thebalancecareers.com/what-is-a-team-1919226"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hyperlink" Target="https://www.thebalancecareers.com/how-to-set-and-achieve-goals-191813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3CCE53-F285-4099-A8A3-AE06243E9E97}"/>
              </a:ext>
            </a:extLst>
          </p:cNvPr>
          <p:cNvSpPr>
            <a:spLocks noGrp="1"/>
          </p:cNvSpPr>
          <p:nvPr>
            <p:ph type="ctrTitle"/>
          </p:nvPr>
        </p:nvSpPr>
        <p:spPr>
          <a:xfrm>
            <a:off x="1094095" y="851517"/>
            <a:ext cx="5238466" cy="2991416"/>
          </a:xfrm>
        </p:spPr>
        <p:txBody>
          <a:bodyPr anchor="b">
            <a:normAutofit/>
          </a:bodyPr>
          <a:lstStyle/>
          <a:p>
            <a:pPr algn="l"/>
            <a:r>
              <a:rPr lang="en-US" dirty="0"/>
              <a:t>Team Building and Teamwork  </a:t>
            </a:r>
          </a:p>
        </p:txBody>
      </p:sp>
      <p:sp>
        <p:nvSpPr>
          <p:cNvPr id="3" name="Subtitle 2">
            <a:extLst>
              <a:ext uri="{FF2B5EF4-FFF2-40B4-BE49-F238E27FC236}">
                <a16:creationId xmlns:a16="http://schemas.microsoft.com/office/drawing/2014/main" id="{EE895FAD-DBDC-48EB-8E4C-C870F7DA85F5}"/>
              </a:ext>
            </a:extLst>
          </p:cNvPr>
          <p:cNvSpPr>
            <a:spLocks noGrp="1"/>
          </p:cNvSpPr>
          <p:nvPr>
            <p:ph type="subTitle" idx="1"/>
          </p:nvPr>
        </p:nvSpPr>
        <p:spPr>
          <a:xfrm>
            <a:off x="1094096" y="3842932"/>
            <a:ext cx="4167115" cy="2163551"/>
          </a:xfrm>
        </p:spPr>
        <p:txBody>
          <a:bodyPr anchor="t">
            <a:normAutofit/>
          </a:bodyPr>
          <a:lstStyle/>
          <a:p>
            <a:pPr algn="l"/>
            <a:r>
              <a:rPr lang="en-US" dirty="0"/>
              <a:t>Reggie Hucks</a:t>
            </a:r>
          </a:p>
          <a:p>
            <a:pPr algn="l"/>
            <a:r>
              <a:rPr lang="en-US" dirty="0"/>
              <a:t>Inspections Director – City of High Point</a:t>
            </a:r>
          </a:p>
        </p:txBody>
      </p:sp>
      <p:sp>
        <p:nvSpPr>
          <p:cNvPr id="21" name="Freeform: Shape 20">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Graphic 6" descr="Board Room">
            <a:extLst>
              <a:ext uri="{FF2B5EF4-FFF2-40B4-BE49-F238E27FC236}">
                <a16:creationId xmlns:a16="http://schemas.microsoft.com/office/drawing/2014/main" id="{C83AC36F-829A-4E87-AC15-B5D666B369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1503" y="2129307"/>
            <a:ext cx="3217333" cy="3217333"/>
          </a:xfrm>
          <a:prstGeom prst="rect">
            <a:avLst/>
          </a:prstGeom>
        </p:spPr>
      </p:pic>
    </p:spTree>
    <p:extLst>
      <p:ext uri="{BB962C8B-B14F-4D97-AF65-F5344CB8AC3E}">
        <p14:creationId xmlns:p14="http://schemas.microsoft.com/office/powerpoint/2010/main" val="3031929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51FDA-3231-49DD-875E-4C5425394FB0}"/>
              </a:ext>
            </a:extLst>
          </p:cNvPr>
          <p:cNvSpPr>
            <a:spLocks noGrp="1"/>
          </p:cNvSpPr>
          <p:nvPr>
            <p:ph type="title"/>
          </p:nvPr>
        </p:nvSpPr>
        <p:spPr>
          <a:xfrm>
            <a:off x="838200" y="557188"/>
            <a:ext cx="10515600" cy="1133499"/>
          </a:xfrm>
        </p:spPr>
        <p:txBody>
          <a:bodyPr>
            <a:normAutofit/>
          </a:bodyPr>
          <a:lstStyle/>
          <a:p>
            <a:pPr algn="ctr"/>
            <a:r>
              <a:rPr lang="en-US" sz="5200" dirty="0"/>
              <a:t>Team Building and Teamwork</a:t>
            </a:r>
          </a:p>
        </p:txBody>
      </p:sp>
      <p:graphicFrame>
        <p:nvGraphicFramePr>
          <p:cNvPr id="5" name="Content Placeholder 2">
            <a:extLst>
              <a:ext uri="{FF2B5EF4-FFF2-40B4-BE49-F238E27FC236}">
                <a16:creationId xmlns:a16="http://schemas.microsoft.com/office/drawing/2014/main" id="{8FB9324E-1ABE-4941-8549-DF1C75C2965A}"/>
              </a:ext>
            </a:extLst>
          </p:cNvPr>
          <p:cNvGraphicFramePr>
            <a:graphicFrameLocks noGrp="1"/>
          </p:cNvGraphicFramePr>
          <p:nvPr>
            <p:ph idx="1"/>
            <p:extLst>
              <p:ext uri="{D42A27DB-BD31-4B8C-83A1-F6EECF244321}">
                <p14:modId xmlns:p14="http://schemas.microsoft.com/office/powerpoint/2010/main" val="2025392863"/>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1311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reeform: Shape 36">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774F44-C65C-4611-BF98-8723F9B2C349}"/>
              </a:ext>
            </a:extLst>
          </p:cNvPr>
          <p:cNvSpPr>
            <a:spLocks noGrp="1"/>
          </p:cNvSpPr>
          <p:nvPr>
            <p:ph type="title"/>
          </p:nvPr>
        </p:nvSpPr>
        <p:spPr>
          <a:xfrm>
            <a:off x="804672" y="1412489"/>
            <a:ext cx="2871095" cy="2156621"/>
          </a:xfrm>
        </p:spPr>
        <p:txBody>
          <a:bodyPr vert="horz" lIns="91440" tIns="45720" rIns="91440" bIns="45720" rtlCol="0" anchor="t">
            <a:normAutofit/>
          </a:bodyPr>
          <a:lstStyle/>
          <a:p>
            <a:r>
              <a:rPr lang="en-US" sz="3600" kern="1200" dirty="0">
                <a:solidFill>
                  <a:srgbClr val="FFFFFF"/>
                </a:solidFill>
                <a:latin typeface="+mj-lt"/>
                <a:ea typeface="+mj-ea"/>
                <a:cs typeface="+mj-cs"/>
              </a:rPr>
              <a:t>Teamwork</a:t>
            </a:r>
          </a:p>
        </p:txBody>
      </p:sp>
      <p:sp>
        <p:nvSpPr>
          <p:cNvPr id="28" name="Content Placeholder 2">
            <a:extLst>
              <a:ext uri="{FF2B5EF4-FFF2-40B4-BE49-F238E27FC236}">
                <a16:creationId xmlns:a16="http://schemas.microsoft.com/office/drawing/2014/main" id="{54C512BA-65CF-4F38-B805-BF8F59051CD5}"/>
              </a:ext>
            </a:extLst>
          </p:cNvPr>
          <p:cNvSpPr>
            <a:spLocks noGrp="1"/>
          </p:cNvSpPr>
          <p:nvPr>
            <p:ph idx="1"/>
          </p:nvPr>
        </p:nvSpPr>
        <p:spPr>
          <a:xfrm>
            <a:off x="8160774" y="516943"/>
            <a:ext cx="3441116" cy="5756038"/>
          </a:xfrm>
        </p:spPr>
        <p:txBody>
          <a:bodyPr vert="horz" lIns="91440" tIns="45720" rIns="91440" bIns="45720" rtlCol="0">
            <a:normAutofit fontScale="55000" lnSpcReduction="20000"/>
          </a:bodyPr>
          <a:lstStyle/>
          <a:p>
            <a:pPr marL="0"/>
            <a:endParaRPr lang="en-US" sz="1400" dirty="0"/>
          </a:p>
          <a:p>
            <a:pPr marL="0"/>
            <a:endParaRPr lang="en-US" sz="1400" dirty="0"/>
          </a:p>
          <a:p>
            <a:pPr marL="0"/>
            <a:endParaRPr lang="en-US" sz="1400" dirty="0"/>
          </a:p>
          <a:p>
            <a:pPr marL="0"/>
            <a:endParaRPr lang="en-US" sz="1400" dirty="0"/>
          </a:p>
          <a:p>
            <a:pPr marL="0"/>
            <a:r>
              <a:rPr lang="en-US" sz="4200" dirty="0"/>
              <a:t>Do you dislike your work environment (no cohesion among team members or a lack of collaboration)?</a:t>
            </a:r>
          </a:p>
          <a:p>
            <a:pPr marL="0"/>
            <a:endParaRPr lang="en-US" sz="4200" dirty="0"/>
          </a:p>
          <a:p>
            <a:pPr marL="0"/>
            <a:r>
              <a:rPr lang="en-US" sz="4200" dirty="0"/>
              <a:t>Can successful </a:t>
            </a:r>
            <a:r>
              <a:rPr lang="en-US" sz="4200" u="sng" dirty="0"/>
              <a:t>team building </a:t>
            </a:r>
            <a:r>
              <a:rPr lang="en-US" sz="4200" dirty="0"/>
              <a:t>enhance our role in the building code process?</a:t>
            </a:r>
          </a:p>
          <a:p>
            <a:pPr marL="0"/>
            <a:endParaRPr lang="en-US" sz="4200" dirty="0"/>
          </a:p>
          <a:p>
            <a:pPr marL="0"/>
            <a:r>
              <a:rPr lang="en-US" sz="4200" dirty="0"/>
              <a:t>Can successful </a:t>
            </a:r>
            <a:r>
              <a:rPr lang="en-US" sz="4200" u="sng" dirty="0"/>
              <a:t>teamwork</a:t>
            </a:r>
            <a:r>
              <a:rPr lang="en-US" sz="4200" dirty="0"/>
              <a:t> enhance our day to day permitting and inspection operations?</a:t>
            </a:r>
          </a:p>
          <a:p>
            <a:pPr marL="0"/>
            <a:endParaRPr lang="en-US" sz="1400" dirty="0"/>
          </a:p>
        </p:txBody>
      </p:sp>
      <p:sp>
        <p:nvSpPr>
          <p:cNvPr id="3" name="TextBox 2">
            <a:extLst>
              <a:ext uri="{FF2B5EF4-FFF2-40B4-BE49-F238E27FC236}">
                <a16:creationId xmlns:a16="http://schemas.microsoft.com/office/drawing/2014/main" id="{5A96765B-C066-4DDA-9C38-124096027150}"/>
              </a:ext>
            </a:extLst>
          </p:cNvPr>
          <p:cNvSpPr txBox="1"/>
          <p:nvPr/>
        </p:nvSpPr>
        <p:spPr>
          <a:xfrm>
            <a:off x="4632959" y="2015803"/>
            <a:ext cx="2926080" cy="4363844"/>
          </a:xfrm>
          <a:prstGeom prst="rect">
            <a:avLst/>
          </a:prstGeom>
        </p:spPr>
        <p:txBody>
          <a:bodyPr vert="horz" lIns="91440" tIns="45720" rIns="91440" bIns="45720" rtlCol="0">
            <a:normAutofit/>
          </a:bodyPr>
          <a:lstStyle/>
          <a:p>
            <a:pPr>
              <a:lnSpc>
                <a:spcPct val="90000"/>
              </a:lnSpc>
              <a:spcAft>
                <a:spcPts val="600"/>
              </a:spcAft>
            </a:pPr>
            <a:r>
              <a:rPr lang="en-US" sz="2800" dirty="0"/>
              <a:t>We administer building, zoning, and record keeping laws and ordinances but…</a:t>
            </a:r>
          </a:p>
        </p:txBody>
      </p:sp>
    </p:spTree>
    <p:extLst>
      <p:ext uri="{BB962C8B-B14F-4D97-AF65-F5344CB8AC3E}">
        <p14:creationId xmlns:p14="http://schemas.microsoft.com/office/powerpoint/2010/main" val="90607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72AB44-59A4-4D4D-AC72-43D4F11447C1}"/>
              </a:ext>
            </a:extLst>
          </p:cNvPr>
          <p:cNvSpPr>
            <a:spLocks noGrp="1"/>
          </p:cNvSpPr>
          <p:nvPr>
            <p:ph type="title"/>
          </p:nvPr>
        </p:nvSpPr>
        <p:spPr>
          <a:xfrm>
            <a:off x="630936" y="639520"/>
            <a:ext cx="3429000" cy="1719072"/>
          </a:xfrm>
        </p:spPr>
        <p:txBody>
          <a:bodyPr anchor="b">
            <a:normAutofit/>
          </a:bodyPr>
          <a:lstStyle/>
          <a:p>
            <a:r>
              <a:rPr lang="en-US" sz="5400" dirty="0"/>
              <a:t>Teamwork</a:t>
            </a:r>
          </a:p>
        </p:txBody>
      </p:sp>
      <p:sp>
        <p:nvSpPr>
          <p:cNvPr id="2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13EBBE1-3E17-4E4B-B8A3-A66E9F2C1058}"/>
              </a:ext>
            </a:extLst>
          </p:cNvPr>
          <p:cNvSpPr>
            <a:spLocks noGrp="1"/>
          </p:cNvSpPr>
          <p:nvPr>
            <p:ph idx="1"/>
          </p:nvPr>
        </p:nvSpPr>
        <p:spPr>
          <a:xfrm>
            <a:off x="630936" y="2807208"/>
            <a:ext cx="3429000" cy="3410712"/>
          </a:xfrm>
        </p:spPr>
        <p:txBody>
          <a:bodyPr anchor="t">
            <a:normAutofit/>
          </a:bodyPr>
          <a:lstStyle/>
          <a:p>
            <a:pPr marL="0" indent="0">
              <a:buNone/>
            </a:pPr>
            <a:r>
              <a:rPr lang="en-US" sz="2000" dirty="0"/>
              <a:t>Do you have written standard operating procedures?</a:t>
            </a:r>
          </a:p>
          <a:p>
            <a:pPr marL="0" indent="0">
              <a:buNone/>
            </a:pPr>
            <a:r>
              <a:rPr lang="en-US" sz="2000" dirty="0"/>
              <a:t>Do you work in a large or small department?</a:t>
            </a:r>
          </a:p>
          <a:p>
            <a:pPr marL="0" indent="0">
              <a:buNone/>
            </a:pPr>
            <a:r>
              <a:rPr lang="en-US" sz="2000" dirty="0"/>
              <a:t>How is work distributed?</a:t>
            </a:r>
          </a:p>
          <a:p>
            <a:pPr marL="0" indent="0">
              <a:buNone/>
            </a:pPr>
            <a:r>
              <a:rPr lang="en-US" sz="2000" dirty="0"/>
              <a:t>Does one person do the same task everyday or is cross-training included?</a:t>
            </a:r>
          </a:p>
          <a:p>
            <a:pPr marL="0" indent="0">
              <a:buNone/>
            </a:pPr>
            <a:r>
              <a:rPr lang="en-US" sz="2000" dirty="0"/>
              <a:t>Do you feel overworked or is everyone doing their share?</a:t>
            </a:r>
          </a:p>
          <a:p>
            <a:pPr marL="0" indent="0">
              <a:buNone/>
            </a:pPr>
            <a:endParaRPr lang="en-US" sz="2000" dirty="0"/>
          </a:p>
        </p:txBody>
      </p:sp>
      <p:pic>
        <p:nvPicPr>
          <p:cNvPr id="5" name="Picture 4">
            <a:extLst>
              <a:ext uri="{FF2B5EF4-FFF2-40B4-BE49-F238E27FC236}">
                <a16:creationId xmlns:a16="http://schemas.microsoft.com/office/drawing/2014/main" id="{58A3EAB2-9573-4886-A3ED-812B752CA0E2}"/>
              </a:ext>
            </a:extLst>
          </p:cNvPr>
          <p:cNvPicPr>
            <a:picLocks noChangeAspect="1"/>
          </p:cNvPicPr>
          <p:nvPr/>
        </p:nvPicPr>
        <p:blipFill rotWithShape="1">
          <a:blip r:embed="rId3">
            <a:extLst>
              <a:ext uri="{28A0092B-C50C-407E-A947-70E740481C1C}">
                <a14:useLocalDpi xmlns:a14="http://schemas.microsoft.com/office/drawing/2010/main" val="0"/>
              </a:ext>
            </a:extLst>
          </a:blip>
          <a:srcRect r="9228" b="-3"/>
          <a:stretch/>
        </p:blipFill>
        <p:spPr>
          <a:xfrm rot="5400000">
            <a:off x="5317236" y="1124599"/>
            <a:ext cx="5577840" cy="4608801"/>
          </a:xfrm>
          <a:prstGeom prst="rect">
            <a:avLst/>
          </a:prstGeom>
        </p:spPr>
      </p:pic>
    </p:spTree>
    <p:extLst>
      <p:ext uri="{BB962C8B-B14F-4D97-AF65-F5344CB8AC3E}">
        <p14:creationId xmlns:p14="http://schemas.microsoft.com/office/powerpoint/2010/main" val="3534871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0B40A3-DE6E-4BB2-987A-51CD7148E37A}"/>
              </a:ext>
            </a:extLst>
          </p:cNvPr>
          <p:cNvSpPr>
            <a:spLocks noGrp="1"/>
          </p:cNvSpPr>
          <p:nvPr>
            <p:ph type="title"/>
          </p:nvPr>
        </p:nvSpPr>
        <p:spPr>
          <a:xfrm>
            <a:off x="630936" y="4440365"/>
            <a:ext cx="4245864" cy="1722691"/>
          </a:xfrm>
        </p:spPr>
        <p:txBody>
          <a:bodyPr anchor="ctr">
            <a:normAutofit/>
          </a:bodyPr>
          <a:lstStyle/>
          <a:p>
            <a:r>
              <a:rPr lang="en-US" sz="5400" dirty="0"/>
              <a:t>Team Building and Teamwork</a:t>
            </a:r>
          </a:p>
        </p:txBody>
      </p:sp>
      <p:pic>
        <p:nvPicPr>
          <p:cNvPr id="5" name="Content Placeholder 4" descr="Text&#10;&#10;Description automatically generated">
            <a:extLst>
              <a:ext uri="{FF2B5EF4-FFF2-40B4-BE49-F238E27FC236}">
                <a16:creationId xmlns:a16="http://schemas.microsoft.com/office/drawing/2014/main" id="{6E49E5BD-15D5-43A8-93C5-87AF51F9B43D}"/>
              </a:ext>
            </a:extLst>
          </p:cNvPr>
          <p:cNvPicPr>
            <a:picLocks noChangeAspect="1"/>
          </p:cNvPicPr>
          <p:nvPr/>
        </p:nvPicPr>
        <p:blipFill rotWithShape="1">
          <a:blip r:embed="rId3">
            <a:extLst>
              <a:ext uri="{28A0092B-C50C-407E-A947-70E740481C1C}">
                <a14:useLocalDpi xmlns:a14="http://schemas.microsoft.com/office/drawing/2010/main" val="0"/>
              </a:ext>
            </a:extLst>
          </a:blip>
          <a:srcRect r="11113"/>
          <a:stretch/>
        </p:blipFill>
        <p:spPr>
          <a:xfrm rot="5400000">
            <a:off x="1235360" y="626804"/>
            <a:ext cx="3927031" cy="3313504"/>
          </a:xfrm>
          <a:prstGeom prst="rect">
            <a:avLst/>
          </a:prstGeom>
        </p:spPr>
      </p:pic>
      <p:pic>
        <p:nvPicPr>
          <p:cNvPr id="8" name="Picture 7" descr="Two people looking at a computer screen&#10;&#10;Description automatically generated with low confidence">
            <a:extLst>
              <a:ext uri="{FF2B5EF4-FFF2-40B4-BE49-F238E27FC236}">
                <a16:creationId xmlns:a16="http://schemas.microsoft.com/office/drawing/2014/main" id="{397DCEEA-7F04-4347-9028-A96778E3931E}"/>
              </a:ext>
            </a:extLst>
          </p:cNvPr>
          <p:cNvPicPr>
            <a:picLocks noChangeAspect="1"/>
          </p:cNvPicPr>
          <p:nvPr/>
        </p:nvPicPr>
        <p:blipFill rotWithShape="1">
          <a:blip r:embed="rId4">
            <a:extLst>
              <a:ext uri="{28A0092B-C50C-407E-A947-70E740481C1C}">
                <a14:useLocalDpi xmlns:a14="http://schemas.microsoft.com/office/drawing/2010/main" val="0"/>
              </a:ext>
            </a:extLst>
          </a:blip>
          <a:srcRect l="4240" r="6873"/>
          <a:stretch/>
        </p:blipFill>
        <p:spPr>
          <a:xfrm rot="5400000">
            <a:off x="7026560" y="626805"/>
            <a:ext cx="3927031" cy="3313501"/>
          </a:xfrm>
          <a:prstGeom prst="rect">
            <a:avLst/>
          </a:prstGeom>
        </p:spPr>
      </p:pic>
      <p:sp>
        <p:nvSpPr>
          <p:cNvPr id="31"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F57AB75B-6510-47CA-970C-CE84F4843BCC}"/>
              </a:ext>
            </a:extLst>
          </p:cNvPr>
          <p:cNvSpPr>
            <a:spLocks noGrp="1"/>
          </p:cNvSpPr>
          <p:nvPr>
            <p:ph idx="1"/>
          </p:nvPr>
        </p:nvSpPr>
        <p:spPr>
          <a:xfrm>
            <a:off x="5333999" y="4440365"/>
            <a:ext cx="6214871" cy="1722691"/>
          </a:xfrm>
        </p:spPr>
        <p:txBody>
          <a:bodyPr anchor="ctr">
            <a:normAutofit/>
          </a:bodyPr>
          <a:lstStyle/>
          <a:p>
            <a:pPr marL="0" indent="0">
              <a:buNone/>
            </a:pPr>
            <a:r>
              <a:rPr lang="en-US" sz="2200" dirty="0"/>
              <a:t>What are your department's objectives and goals for your position as a permit professional?</a:t>
            </a:r>
          </a:p>
          <a:p>
            <a:endParaRPr lang="en-US" sz="2200" dirty="0"/>
          </a:p>
        </p:txBody>
      </p:sp>
    </p:spTree>
    <p:extLst>
      <p:ext uri="{BB962C8B-B14F-4D97-AF65-F5344CB8AC3E}">
        <p14:creationId xmlns:p14="http://schemas.microsoft.com/office/powerpoint/2010/main" val="2244395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group of people working at a table&#10;&#10;Description automatically generated with low confidence">
            <a:extLst>
              <a:ext uri="{FF2B5EF4-FFF2-40B4-BE49-F238E27FC236}">
                <a16:creationId xmlns:a16="http://schemas.microsoft.com/office/drawing/2014/main" id="{19CAAAC5-30AD-4E62-BF31-24DE2063D3D3}"/>
              </a:ext>
            </a:extLst>
          </p:cNvPr>
          <p:cNvPicPr>
            <a:picLocks noChangeAspect="1"/>
          </p:cNvPicPr>
          <p:nvPr/>
        </p:nvPicPr>
        <p:blipFill rotWithShape="1">
          <a:blip r:embed="rId3">
            <a:extLst>
              <a:ext uri="{28A0092B-C50C-407E-A947-70E740481C1C}">
                <a14:useLocalDpi xmlns:a14="http://schemas.microsoft.com/office/drawing/2010/main" val="0"/>
              </a:ext>
            </a:extLst>
          </a:blip>
          <a:srcRect t="5436"/>
          <a:stretch/>
        </p:blipFill>
        <p:spPr>
          <a:xfrm>
            <a:off x="1" y="10"/>
            <a:ext cx="9669642" cy="6857990"/>
          </a:xfrm>
          <a:prstGeom prst="rect">
            <a:avLst/>
          </a:prstGeom>
        </p:spPr>
      </p:pic>
      <p:sp>
        <p:nvSpPr>
          <p:cNvPr id="31"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ADFBF2-FE2B-4C0D-B91D-5C5637D272A0}"/>
              </a:ext>
            </a:extLst>
          </p:cNvPr>
          <p:cNvSpPr>
            <a:spLocks noGrp="1"/>
          </p:cNvSpPr>
          <p:nvPr>
            <p:ph type="title"/>
          </p:nvPr>
        </p:nvSpPr>
        <p:spPr>
          <a:xfrm>
            <a:off x="7531610" y="365125"/>
            <a:ext cx="3822189" cy="1899912"/>
          </a:xfrm>
        </p:spPr>
        <p:txBody>
          <a:bodyPr>
            <a:normAutofit/>
          </a:bodyPr>
          <a:lstStyle/>
          <a:p>
            <a:r>
              <a:rPr lang="en-US" sz="4000" dirty="0"/>
              <a:t>Team building and Teamwork</a:t>
            </a:r>
          </a:p>
        </p:txBody>
      </p:sp>
      <p:sp>
        <p:nvSpPr>
          <p:cNvPr id="9" name="Content Placeholder 8">
            <a:extLst>
              <a:ext uri="{FF2B5EF4-FFF2-40B4-BE49-F238E27FC236}">
                <a16:creationId xmlns:a16="http://schemas.microsoft.com/office/drawing/2014/main" id="{55927CCA-E26C-45F6-BD39-69F826109C9D}"/>
              </a:ext>
            </a:extLst>
          </p:cNvPr>
          <p:cNvSpPr>
            <a:spLocks noGrp="1"/>
          </p:cNvSpPr>
          <p:nvPr>
            <p:ph idx="1"/>
          </p:nvPr>
        </p:nvSpPr>
        <p:spPr>
          <a:xfrm>
            <a:off x="7531610" y="2434201"/>
            <a:ext cx="3822189" cy="3742762"/>
          </a:xfrm>
        </p:spPr>
        <p:txBody>
          <a:bodyPr>
            <a:normAutofit/>
          </a:bodyPr>
          <a:lstStyle/>
          <a:p>
            <a:pPr marL="0" indent="0">
              <a:buNone/>
            </a:pPr>
            <a:r>
              <a:rPr lang="en-US" sz="2000" dirty="0"/>
              <a:t>Are workflows built into your system so that everyone, including inspectors, know and do their part? What software do you use for permitting? Is it an enterprise system?</a:t>
            </a:r>
          </a:p>
          <a:p>
            <a:pPr marL="0" indent="0">
              <a:buNone/>
            </a:pPr>
            <a:endParaRPr lang="en-US" sz="2000" dirty="0"/>
          </a:p>
        </p:txBody>
      </p:sp>
    </p:spTree>
    <p:extLst>
      <p:ext uri="{BB962C8B-B14F-4D97-AF65-F5344CB8AC3E}">
        <p14:creationId xmlns:p14="http://schemas.microsoft.com/office/powerpoint/2010/main" val="833097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FC4C15-3B7E-40A8-82F8-649616308684}"/>
              </a:ext>
            </a:extLst>
          </p:cNvPr>
          <p:cNvSpPr>
            <a:spLocks noGrp="1"/>
          </p:cNvSpPr>
          <p:nvPr>
            <p:ph type="title"/>
          </p:nvPr>
        </p:nvSpPr>
        <p:spPr>
          <a:xfrm>
            <a:off x="630936" y="457200"/>
            <a:ext cx="4343400" cy="1929384"/>
          </a:xfrm>
        </p:spPr>
        <p:txBody>
          <a:bodyPr vert="horz" lIns="91440" tIns="45720" rIns="91440" bIns="45720" rtlCol="0" anchor="ctr">
            <a:normAutofit/>
          </a:bodyPr>
          <a:lstStyle/>
          <a:p>
            <a:r>
              <a:rPr lang="en-US" sz="4800" dirty="0"/>
              <a:t>Team building and Teamwork</a:t>
            </a:r>
          </a:p>
        </p:txBody>
      </p:sp>
      <p:sp>
        <p:nvSpPr>
          <p:cNvPr id="55"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DEFBC47-121C-4198-83BA-7E456FBA4C40}"/>
              </a:ext>
            </a:extLst>
          </p:cNvPr>
          <p:cNvSpPr txBox="1"/>
          <p:nvPr/>
        </p:nvSpPr>
        <p:spPr>
          <a:xfrm>
            <a:off x="5541263" y="457200"/>
            <a:ext cx="6007608" cy="1929384"/>
          </a:xfrm>
          <a:prstGeom prst="rect">
            <a:avLst/>
          </a:prstGeom>
        </p:spPr>
        <p:txBody>
          <a:bodyPr vert="horz" lIns="91440" tIns="45720" rIns="91440" bIns="45720" rtlCol="0" anchor="ctr">
            <a:normAutofit/>
          </a:bodyPr>
          <a:lstStyle/>
          <a:p>
            <a:pPr>
              <a:lnSpc>
                <a:spcPct val="90000"/>
              </a:lnSpc>
              <a:spcAft>
                <a:spcPts val="600"/>
              </a:spcAft>
            </a:pPr>
            <a:r>
              <a:rPr lang="en-US" sz="2200" dirty="0"/>
              <a:t>What percentage of your customers apply for permits and schedule inspections online? How are they encouraged to transition to online submittals? This can be an important </a:t>
            </a:r>
            <a:r>
              <a:rPr lang="en-US" sz="2200" u="sng" dirty="0"/>
              <a:t>customer service </a:t>
            </a:r>
            <a:r>
              <a:rPr lang="en-US" sz="2200" dirty="0"/>
              <a:t>initiative that produces “win-win” results.</a:t>
            </a:r>
          </a:p>
        </p:txBody>
      </p:sp>
      <p:pic>
        <p:nvPicPr>
          <p:cNvPr id="7" name="Picture 6" descr="A computer on a desk&#10;&#10;Description automatically generated with medium confidence">
            <a:extLst>
              <a:ext uri="{FF2B5EF4-FFF2-40B4-BE49-F238E27FC236}">
                <a16:creationId xmlns:a16="http://schemas.microsoft.com/office/drawing/2014/main" id="{CAFC04D1-F571-4AD0-813E-4F5365C24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602" y="2569464"/>
            <a:ext cx="2777596" cy="3678936"/>
          </a:xfrm>
          <a:prstGeom prst="rect">
            <a:avLst/>
          </a:prstGeom>
        </p:spPr>
      </p:pic>
      <p:pic>
        <p:nvPicPr>
          <p:cNvPr id="5" name="Content Placeholder 4">
            <a:extLst>
              <a:ext uri="{FF2B5EF4-FFF2-40B4-BE49-F238E27FC236}">
                <a16:creationId xmlns:a16="http://schemas.microsoft.com/office/drawing/2014/main" id="{A3A9CA88-F366-40E9-8087-7E688BCDA1BF}"/>
              </a:ext>
            </a:extLst>
          </p:cNvPr>
          <p:cNvPicPr>
            <a:picLocks noGrp="1" noChangeAspect="1"/>
          </p:cNvPicPr>
          <p:nvPr>
            <p:ph idx="1"/>
          </p:nvPr>
        </p:nvPicPr>
        <p:blipFill>
          <a:blip r:embed="rId4"/>
          <a:stretch>
            <a:fillRect/>
          </a:stretch>
        </p:blipFill>
        <p:spPr>
          <a:xfrm>
            <a:off x="6499860" y="2569464"/>
            <a:ext cx="4977384" cy="3678936"/>
          </a:xfrm>
          <a:prstGeom prst="rect">
            <a:avLst/>
          </a:prstGeom>
        </p:spPr>
      </p:pic>
    </p:spTree>
    <p:extLst>
      <p:ext uri="{BB962C8B-B14F-4D97-AF65-F5344CB8AC3E}">
        <p14:creationId xmlns:p14="http://schemas.microsoft.com/office/powerpoint/2010/main" val="2659585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7D30D9-0D8C-43EA-8FFE-C6E9EC28A018}"/>
              </a:ext>
            </a:extLst>
          </p:cNvPr>
          <p:cNvSpPr>
            <a:spLocks noGrp="1"/>
          </p:cNvSpPr>
          <p:nvPr>
            <p:ph type="title"/>
          </p:nvPr>
        </p:nvSpPr>
        <p:spPr>
          <a:xfrm>
            <a:off x="630936" y="639520"/>
            <a:ext cx="3429000" cy="1719072"/>
          </a:xfrm>
        </p:spPr>
        <p:txBody>
          <a:bodyPr anchor="b">
            <a:normAutofit/>
          </a:bodyPr>
          <a:lstStyle/>
          <a:p>
            <a:r>
              <a:rPr lang="en-US" sz="4200" dirty="0"/>
              <a:t>Team Building and Teamwork</a:t>
            </a:r>
          </a:p>
        </p:txBody>
      </p:sp>
      <p:sp>
        <p:nvSpPr>
          <p:cNvPr id="25"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76A91F7C-C43B-433A-A829-3BEB0F7EA6E7}"/>
              </a:ext>
            </a:extLst>
          </p:cNvPr>
          <p:cNvSpPr>
            <a:spLocks noGrp="1"/>
          </p:cNvSpPr>
          <p:nvPr>
            <p:ph idx="1"/>
          </p:nvPr>
        </p:nvSpPr>
        <p:spPr>
          <a:xfrm>
            <a:off x="630936" y="2807208"/>
            <a:ext cx="3429000" cy="3410712"/>
          </a:xfrm>
        </p:spPr>
        <p:txBody>
          <a:bodyPr anchor="t">
            <a:normAutofit/>
          </a:bodyPr>
          <a:lstStyle/>
          <a:p>
            <a:pPr marL="0" indent="0">
              <a:buNone/>
            </a:pPr>
            <a:r>
              <a:rPr lang="en-US" sz="2200" dirty="0"/>
              <a:t>Does your department require paper plans or is electronic plan review part of your workflow process?</a:t>
            </a:r>
          </a:p>
        </p:txBody>
      </p:sp>
      <p:pic>
        <p:nvPicPr>
          <p:cNvPr id="5" name="Content Placeholder 4">
            <a:extLst>
              <a:ext uri="{FF2B5EF4-FFF2-40B4-BE49-F238E27FC236}">
                <a16:creationId xmlns:a16="http://schemas.microsoft.com/office/drawing/2014/main" id="{47F71A68-E9F2-4C8D-A3FB-44040C9276C3}"/>
              </a:ext>
            </a:extLst>
          </p:cNvPr>
          <p:cNvPicPr>
            <a:picLocks noChangeAspect="1"/>
          </p:cNvPicPr>
          <p:nvPr/>
        </p:nvPicPr>
        <p:blipFill>
          <a:blip r:embed="rId3"/>
          <a:stretch>
            <a:fillRect/>
          </a:stretch>
        </p:blipFill>
        <p:spPr>
          <a:xfrm>
            <a:off x="4654296" y="861679"/>
            <a:ext cx="6903720" cy="5134641"/>
          </a:xfrm>
          <a:prstGeom prst="rect">
            <a:avLst/>
          </a:prstGeom>
        </p:spPr>
      </p:pic>
    </p:spTree>
    <p:extLst>
      <p:ext uri="{BB962C8B-B14F-4D97-AF65-F5344CB8AC3E}">
        <p14:creationId xmlns:p14="http://schemas.microsoft.com/office/powerpoint/2010/main" val="2146115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25841FA-D7B2-475E-9F32-8251F0935B5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Team Building and Teamwork</a:t>
            </a:r>
          </a:p>
        </p:txBody>
      </p:sp>
      <p:sp>
        <p:nvSpPr>
          <p:cNvPr id="3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225B2F10-4653-4833-89A7-2E8188109A4D}"/>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en-US" sz="2200" dirty="0"/>
              <a:t>Speaking of customer service, is it a priority in your department?</a:t>
            </a:r>
          </a:p>
        </p:txBody>
      </p:sp>
      <p:pic>
        <p:nvPicPr>
          <p:cNvPr id="5" name="Content Placeholder 4">
            <a:extLst>
              <a:ext uri="{FF2B5EF4-FFF2-40B4-BE49-F238E27FC236}">
                <a16:creationId xmlns:a16="http://schemas.microsoft.com/office/drawing/2014/main" id="{B89B912A-402F-4F94-A4E6-C32D7EF31D76}"/>
              </a:ext>
            </a:extLst>
          </p:cNvPr>
          <p:cNvPicPr>
            <a:picLocks noChangeAspect="1"/>
          </p:cNvPicPr>
          <p:nvPr/>
        </p:nvPicPr>
        <p:blipFill rotWithShape="1">
          <a:blip r:embed="rId3"/>
          <a:srcRect l="23179" r="2019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23515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242CCA-0FE5-447A-B31E-4599E9767156}"/>
              </a:ext>
            </a:extLst>
          </p:cNvPr>
          <p:cNvSpPr>
            <a:spLocks noGrp="1"/>
          </p:cNvSpPr>
          <p:nvPr>
            <p:ph type="title"/>
          </p:nvPr>
        </p:nvSpPr>
        <p:spPr>
          <a:xfrm>
            <a:off x="640080" y="325369"/>
            <a:ext cx="4368602" cy="1956841"/>
          </a:xfrm>
        </p:spPr>
        <p:txBody>
          <a:bodyPr anchor="b">
            <a:normAutofit/>
          </a:bodyPr>
          <a:lstStyle/>
          <a:p>
            <a:r>
              <a:rPr lang="en-US" sz="5400" dirty="0"/>
              <a:t>Team Building and Teamwork</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84A3333-FB91-4B31-A2DD-8B932B5BF3D7}"/>
              </a:ext>
            </a:extLst>
          </p:cNvPr>
          <p:cNvSpPr>
            <a:spLocks noGrp="1"/>
          </p:cNvSpPr>
          <p:nvPr>
            <p:ph idx="1"/>
          </p:nvPr>
        </p:nvSpPr>
        <p:spPr>
          <a:xfrm>
            <a:off x="640080" y="2872899"/>
            <a:ext cx="4243589" cy="3320668"/>
          </a:xfrm>
        </p:spPr>
        <p:txBody>
          <a:bodyPr>
            <a:normAutofit/>
          </a:bodyPr>
          <a:lstStyle/>
          <a:p>
            <a:pPr marL="0" indent="0">
              <a:buNone/>
            </a:pPr>
            <a:r>
              <a:rPr lang="en-US" sz="2200" dirty="0"/>
              <a:t>Remember, the building block of every team is the individual.</a:t>
            </a:r>
          </a:p>
          <a:p>
            <a:pPr marL="0" indent="0">
              <a:buNone/>
            </a:pPr>
            <a:endParaRPr lang="en-US" sz="2200" dirty="0"/>
          </a:p>
          <a:p>
            <a:pPr marL="0" indent="0">
              <a:buNone/>
            </a:pPr>
            <a:r>
              <a:rPr lang="en-US" sz="2200" dirty="0"/>
              <a:t>Phil Jackson said “ The strength of the team is each individual member. The strength of each member is the team.”</a:t>
            </a:r>
          </a:p>
        </p:txBody>
      </p:sp>
      <p:pic>
        <p:nvPicPr>
          <p:cNvPr id="6" name="Picture 5">
            <a:extLst>
              <a:ext uri="{FF2B5EF4-FFF2-40B4-BE49-F238E27FC236}">
                <a16:creationId xmlns:a16="http://schemas.microsoft.com/office/drawing/2014/main" id="{5D1F20BD-BAB2-41B0-83AD-3C1C02480F30}"/>
              </a:ext>
            </a:extLst>
          </p:cNvPr>
          <p:cNvPicPr>
            <a:picLocks noChangeAspect="1"/>
          </p:cNvPicPr>
          <p:nvPr/>
        </p:nvPicPr>
        <p:blipFill>
          <a:blip r:embed="rId3"/>
          <a:stretch>
            <a:fillRect/>
          </a:stretch>
        </p:blipFill>
        <p:spPr>
          <a:xfrm>
            <a:off x="6520070" y="131831"/>
            <a:ext cx="4876800" cy="6400800"/>
          </a:xfrm>
          <a:prstGeom prst="rect">
            <a:avLst/>
          </a:prstGeom>
        </p:spPr>
      </p:pic>
    </p:spTree>
    <p:extLst>
      <p:ext uri="{BB962C8B-B14F-4D97-AF65-F5344CB8AC3E}">
        <p14:creationId xmlns:p14="http://schemas.microsoft.com/office/powerpoint/2010/main" val="1093270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B5D212-0DAB-4909-9844-0B3E543D8984}"/>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Team Building and Teamwork</a:t>
            </a:r>
          </a:p>
        </p:txBody>
      </p:sp>
      <p:pic>
        <p:nvPicPr>
          <p:cNvPr id="7" name="Graphic 6" descr="Thought outline">
            <a:extLst>
              <a:ext uri="{FF2B5EF4-FFF2-40B4-BE49-F238E27FC236}">
                <a16:creationId xmlns:a16="http://schemas.microsoft.com/office/drawing/2014/main" id="{C3432530-A290-4230-A464-ECC84BCCD0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040" y="593745"/>
            <a:ext cx="3425609" cy="3425609"/>
          </a:xfrm>
          <a:prstGeom prst="rect">
            <a:avLst/>
          </a:prstGeom>
        </p:spPr>
      </p:pic>
      <p:pic>
        <p:nvPicPr>
          <p:cNvPr id="9" name="Graphic 8" descr="Customer review outline">
            <a:extLst>
              <a:ext uri="{FF2B5EF4-FFF2-40B4-BE49-F238E27FC236}">
                <a16:creationId xmlns:a16="http://schemas.microsoft.com/office/drawing/2014/main" id="{A50DAB0D-2B13-44FF-AD8D-07120BAF3C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5729" y="589887"/>
            <a:ext cx="3433324" cy="3433324"/>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Badge Question Mark outline">
            <a:extLst>
              <a:ext uri="{FF2B5EF4-FFF2-40B4-BE49-F238E27FC236}">
                <a16:creationId xmlns:a16="http://schemas.microsoft.com/office/drawing/2014/main" id="{418FEDC2-A7ED-4D5B-AA0A-6B2A85738423}"/>
              </a:ext>
            </a:extLst>
          </p:cNvPr>
          <p:cNvPicPr>
            <a:picLocks noGrp="1" noChangeAspect="1"/>
          </p:cNvPicPr>
          <p:nvPr>
            <p:ph idx="1"/>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49725" y="616905"/>
            <a:ext cx="3423916" cy="3423916"/>
          </a:xfrm>
          <a:prstGeom prst="rect">
            <a:avLst/>
          </a:prstGeom>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160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D3DE12-4D45-4C53-BDF0-7039C985F070}"/>
              </a:ext>
            </a:extLst>
          </p:cNvPr>
          <p:cNvSpPr>
            <a:spLocks noGrp="1"/>
          </p:cNvSpPr>
          <p:nvPr>
            <p:ph type="title"/>
          </p:nvPr>
        </p:nvSpPr>
        <p:spPr>
          <a:xfrm>
            <a:off x="1000452" y="1610024"/>
            <a:ext cx="3058621" cy="1457002"/>
          </a:xfrm>
        </p:spPr>
        <p:txBody>
          <a:bodyPr anchor="b">
            <a:normAutofit/>
          </a:bodyPr>
          <a:lstStyle/>
          <a:p>
            <a:r>
              <a:rPr lang="en-US" sz="4000" dirty="0"/>
              <a:t>Definition of Team Building</a:t>
            </a:r>
          </a:p>
        </p:txBody>
      </p:sp>
      <p:grpSp>
        <p:nvGrpSpPr>
          <p:cNvPr id="21" name="Group 20">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2"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sp>
          <p:nvSpPr>
            <p:cNvPr id="23"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ABFEEC60-6BD7-4291-AC4D-5A616BD97D59}"/>
              </a:ext>
            </a:extLst>
          </p:cNvPr>
          <p:cNvSpPr>
            <a:spLocks noGrp="1"/>
          </p:cNvSpPr>
          <p:nvPr>
            <p:ph idx="1"/>
          </p:nvPr>
        </p:nvSpPr>
        <p:spPr>
          <a:xfrm>
            <a:off x="1000450" y="3067026"/>
            <a:ext cx="3058623" cy="3272324"/>
          </a:xfrm>
        </p:spPr>
        <p:txBody>
          <a:bodyPr anchor="t">
            <a:normAutofit/>
          </a:bodyPr>
          <a:lstStyle/>
          <a:p>
            <a:pPr marL="0" indent="0">
              <a:buNone/>
            </a:pPr>
            <a:r>
              <a:rPr lang="en-US" sz="2000" dirty="0"/>
              <a:t> </a:t>
            </a:r>
            <a:r>
              <a:rPr lang="en-US" sz="2000" b="0" i="0" dirty="0">
                <a:effectLst/>
                <a:latin typeface="Rubik"/>
              </a:rPr>
              <a:t>Team building is the process of turning a group of individual contributing employees into a </a:t>
            </a:r>
            <a:r>
              <a:rPr lang="en-US" sz="2000" b="0" i="0" u="none" strike="noStrike" dirty="0">
                <a:effectLst/>
                <a:latin typeface="Rubik"/>
                <a:hlinkClick r:id="rId3"/>
              </a:rPr>
              <a:t>cohesive team</a:t>
            </a:r>
            <a:r>
              <a:rPr lang="en-US" sz="2000" b="0" i="0" dirty="0">
                <a:effectLst/>
                <a:latin typeface="Rubik"/>
              </a:rPr>
              <a:t>—a group of people organized to work together to meet the needs of their customers by </a:t>
            </a:r>
            <a:r>
              <a:rPr lang="en-US" sz="2000" b="0" i="0" u="none" strike="noStrike" dirty="0">
                <a:effectLst/>
                <a:latin typeface="Rubik"/>
                <a:hlinkClick r:id="rId4"/>
              </a:rPr>
              <a:t>accomplishing their purpose and goals</a:t>
            </a:r>
            <a:r>
              <a:rPr lang="en-US" sz="2000" b="0" i="0" dirty="0">
                <a:effectLst/>
                <a:latin typeface="Rubik"/>
              </a:rPr>
              <a:t>.</a:t>
            </a:r>
            <a:endParaRPr lang="en-US" sz="2000" dirty="0"/>
          </a:p>
        </p:txBody>
      </p:sp>
      <p:pic>
        <p:nvPicPr>
          <p:cNvPr id="16" name="Graphic 15" descr="Group of People">
            <a:extLst>
              <a:ext uri="{FF2B5EF4-FFF2-40B4-BE49-F238E27FC236}">
                <a16:creationId xmlns:a16="http://schemas.microsoft.com/office/drawing/2014/main" id="{13819F48-12CC-45D0-B984-538E67E069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88557" y="1003955"/>
            <a:ext cx="5031085" cy="5031085"/>
          </a:xfrm>
          <a:prstGeom prst="rect">
            <a:avLst/>
          </a:prstGeom>
        </p:spPr>
      </p:pic>
    </p:spTree>
    <p:extLst>
      <p:ext uri="{BB962C8B-B14F-4D97-AF65-F5344CB8AC3E}">
        <p14:creationId xmlns:p14="http://schemas.microsoft.com/office/powerpoint/2010/main" val="4119531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unset over a beach&#10;&#10;Description automatically generated with low confidence">
            <a:extLst>
              <a:ext uri="{FF2B5EF4-FFF2-40B4-BE49-F238E27FC236}">
                <a16:creationId xmlns:a16="http://schemas.microsoft.com/office/drawing/2014/main" id="{6B630BB5-61C9-4D9A-87F8-2C6664D788C4}"/>
              </a:ext>
            </a:extLst>
          </p:cNvPr>
          <p:cNvPicPr>
            <a:picLocks noChangeAspect="1"/>
          </p:cNvPicPr>
          <p:nvPr/>
        </p:nvPicPr>
        <p:blipFill rotWithShape="1">
          <a:blip r:embed="rId3">
            <a:alphaModFix/>
          </a:blip>
          <a:srcRect b="2174"/>
          <a:stretch/>
        </p:blipFill>
        <p:spPr>
          <a:xfrm>
            <a:off x="20" y="10"/>
            <a:ext cx="12191980" cy="6857990"/>
          </a:xfrm>
          <a:prstGeom prst="rect">
            <a:avLst/>
          </a:prstGeom>
        </p:spPr>
      </p:pic>
      <p:sp>
        <p:nvSpPr>
          <p:cNvPr id="35" name="Rectangle 34">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3682AB-7CF5-4C9A-B839-8CC5CCA46809}"/>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dirty="0">
                <a:solidFill>
                  <a:schemeClr val="tx1">
                    <a:lumMod val="85000"/>
                    <a:lumOff val="15000"/>
                  </a:schemeClr>
                </a:solidFill>
              </a:rPr>
              <a:t>Team Building and Teamwork</a:t>
            </a:r>
          </a:p>
        </p:txBody>
      </p:sp>
      <p:sp>
        <p:nvSpPr>
          <p:cNvPr id="3" name="Content Placeholder 2">
            <a:extLst>
              <a:ext uri="{FF2B5EF4-FFF2-40B4-BE49-F238E27FC236}">
                <a16:creationId xmlns:a16="http://schemas.microsoft.com/office/drawing/2014/main" id="{57AF1199-2019-4AE7-A6B8-098503C752ED}"/>
              </a:ext>
            </a:extLst>
          </p:cNvPr>
          <p:cNvSpPr>
            <a:spLocks noGrp="1"/>
          </p:cNvSpPr>
          <p:nvPr>
            <p:ph idx="1"/>
          </p:nvPr>
        </p:nvSpPr>
        <p:spPr>
          <a:xfrm>
            <a:off x="8458200" y="5154168"/>
            <a:ext cx="2892986" cy="1261872"/>
          </a:xfrm>
        </p:spPr>
        <p:txBody>
          <a:bodyPr vert="horz" lIns="91440" tIns="45720" rIns="91440" bIns="45720" rtlCol="0" anchor="ctr">
            <a:normAutofit/>
          </a:bodyPr>
          <a:lstStyle/>
          <a:p>
            <a:pPr marL="0" indent="0">
              <a:buNone/>
            </a:pPr>
            <a:r>
              <a:rPr lang="en-US" sz="2000" b="0" i="0" dirty="0">
                <a:solidFill>
                  <a:schemeClr val="tx2"/>
                </a:solidFill>
                <a:effectLst/>
              </a:rPr>
              <a:t>“Individually, we are one drop. Together, we are an ocean.”</a:t>
            </a:r>
            <a:endParaRPr lang="en-US" sz="2000" dirty="0">
              <a:solidFill>
                <a:schemeClr val="tx2"/>
              </a:solidFill>
            </a:endParaRPr>
          </a:p>
        </p:txBody>
      </p:sp>
      <p:cxnSp>
        <p:nvCxnSpPr>
          <p:cNvPr id="37" name="Straight Connector 36">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37287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BE5B0D-378D-4838-A378-3AE07AABDEF3}"/>
              </a:ext>
            </a:extLst>
          </p:cNvPr>
          <p:cNvSpPr>
            <a:spLocks noGrp="1"/>
          </p:cNvSpPr>
          <p:nvPr>
            <p:ph type="title"/>
          </p:nvPr>
        </p:nvSpPr>
        <p:spPr>
          <a:xfrm>
            <a:off x="1286933" y="1327438"/>
            <a:ext cx="5595923" cy="1461778"/>
          </a:xfrm>
        </p:spPr>
        <p:txBody>
          <a:bodyPr vert="horz" lIns="91440" tIns="45720" rIns="91440" bIns="45720" rtlCol="0" anchor="b">
            <a:normAutofit/>
          </a:bodyPr>
          <a:lstStyle/>
          <a:p>
            <a:r>
              <a:rPr lang="en-US" kern="1200" dirty="0">
                <a:latin typeface="+mj-lt"/>
                <a:ea typeface="+mj-ea"/>
                <a:cs typeface="+mj-cs"/>
              </a:rPr>
              <a:t>Definition of Teamwork</a:t>
            </a:r>
          </a:p>
        </p:txBody>
      </p:sp>
      <p:sp>
        <p:nvSpPr>
          <p:cNvPr id="28" name="Freeform 5">
            <a:extLst>
              <a:ext uri="{FF2B5EF4-FFF2-40B4-BE49-F238E27FC236}">
                <a16:creationId xmlns:a16="http://schemas.microsoft.com/office/drawing/2014/main" id="{4300F7B2-2FBB-4B65-B588-633176602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25375" y="131153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sp>
        <p:nvSpPr>
          <p:cNvPr id="30" name="Freeform 5">
            <a:extLst>
              <a:ext uri="{FF2B5EF4-FFF2-40B4-BE49-F238E27FC236}">
                <a16:creationId xmlns:a16="http://schemas.microsoft.com/office/drawing/2014/main" id="{EFA5A327-531A-495C-BCA7-27F0481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703265" y="105971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sp>
        <p:nvSpPr>
          <p:cNvPr id="3" name="Content Placeholder 2">
            <a:extLst>
              <a:ext uri="{FF2B5EF4-FFF2-40B4-BE49-F238E27FC236}">
                <a16:creationId xmlns:a16="http://schemas.microsoft.com/office/drawing/2014/main" id="{C6ED1140-7646-44CE-A784-BE5078EFDF78}"/>
              </a:ext>
            </a:extLst>
          </p:cNvPr>
          <p:cNvSpPr>
            <a:spLocks noGrp="1"/>
          </p:cNvSpPr>
          <p:nvPr>
            <p:ph idx="1"/>
          </p:nvPr>
        </p:nvSpPr>
        <p:spPr>
          <a:xfrm>
            <a:off x="1286934" y="2946169"/>
            <a:ext cx="5163106" cy="3088871"/>
          </a:xfrm>
        </p:spPr>
        <p:txBody>
          <a:bodyPr vert="horz" lIns="91440" tIns="45720" rIns="91440" bIns="45720" rtlCol="0">
            <a:normAutofit/>
          </a:bodyPr>
          <a:lstStyle/>
          <a:p>
            <a:pPr marL="0" lvl="1" indent="0">
              <a:spcBef>
                <a:spcPts val="1000"/>
              </a:spcBef>
              <a:buNone/>
            </a:pPr>
            <a:r>
              <a:rPr lang="en-US" b="0" i="0" kern="1200" dirty="0">
                <a:effectLst/>
                <a:latin typeface="+mn-lt"/>
                <a:ea typeface="+mn-ea"/>
                <a:cs typeface="+mn-cs"/>
              </a:rPr>
              <a:t>In business terms, teamwork is when a group of people collaborate to achieve a mutual goal or complete a task the most effective and efficient way.</a:t>
            </a:r>
            <a:endParaRPr lang="en-US" kern="1200" dirty="0">
              <a:latin typeface="+mn-lt"/>
              <a:ea typeface="+mn-ea"/>
              <a:cs typeface="+mn-cs"/>
            </a:endParaRPr>
          </a:p>
        </p:txBody>
      </p:sp>
      <p:sp>
        <p:nvSpPr>
          <p:cNvPr id="32" name="Freeform 5">
            <a:extLst>
              <a:ext uri="{FF2B5EF4-FFF2-40B4-BE49-F238E27FC236}">
                <a16:creationId xmlns:a16="http://schemas.microsoft.com/office/drawing/2014/main" id="{09C89D1D-8C73-4FE3-BB9A-0A66D0F9C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82856" y="1645694"/>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7" name="Graphic 6" descr="Group">
            <a:extLst>
              <a:ext uri="{FF2B5EF4-FFF2-40B4-BE49-F238E27FC236}">
                <a16:creationId xmlns:a16="http://schemas.microsoft.com/office/drawing/2014/main" id="{3FD10D52-5916-40A6-AC72-C68E725B1B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47011" y="2422740"/>
            <a:ext cx="2560931" cy="2560931"/>
          </a:xfrm>
          <a:prstGeom prst="rect">
            <a:avLst/>
          </a:prstGeom>
        </p:spPr>
      </p:pic>
    </p:spTree>
    <p:extLst>
      <p:ext uri="{BB962C8B-B14F-4D97-AF65-F5344CB8AC3E}">
        <p14:creationId xmlns:p14="http://schemas.microsoft.com/office/powerpoint/2010/main" val="2941137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5FF6B2-64C6-450F-A907-2243820995CF}"/>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Teamwork</a:t>
            </a:r>
          </a:p>
        </p:txBody>
      </p:sp>
      <p:graphicFrame>
        <p:nvGraphicFramePr>
          <p:cNvPr id="14" name="Content Placeholder 2">
            <a:extLst>
              <a:ext uri="{FF2B5EF4-FFF2-40B4-BE49-F238E27FC236}">
                <a16:creationId xmlns:a16="http://schemas.microsoft.com/office/drawing/2014/main" id="{1FC0AB1C-EFE4-4CA8-A596-5A8CC28A4C30}"/>
              </a:ext>
            </a:extLst>
          </p:cNvPr>
          <p:cNvGraphicFramePr>
            <a:graphicFrameLocks noGrp="1"/>
          </p:cNvGraphicFramePr>
          <p:nvPr>
            <p:ph idx="1"/>
            <p:extLst>
              <p:ext uri="{D42A27DB-BD31-4B8C-83A1-F6EECF244321}">
                <p14:modId xmlns:p14="http://schemas.microsoft.com/office/powerpoint/2010/main" val="192612624"/>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8268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7BF19B-F060-43DF-94C0-2E617FD12493}"/>
              </a:ext>
            </a:extLst>
          </p:cNvPr>
          <p:cNvSpPr>
            <a:spLocks noGrp="1"/>
          </p:cNvSpPr>
          <p:nvPr>
            <p:ph type="title"/>
          </p:nvPr>
        </p:nvSpPr>
        <p:spPr>
          <a:xfrm>
            <a:off x="969264" y="4535424"/>
            <a:ext cx="3685032" cy="1591056"/>
          </a:xfrm>
        </p:spPr>
        <p:txBody>
          <a:bodyPr vert="horz" lIns="91440" tIns="45720" rIns="91440" bIns="45720" rtlCol="0" anchor="t">
            <a:normAutofit/>
          </a:bodyPr>
          <a:lstStyle/>
          <a:p>
            <a:r>
              <a:rPr lang="en-US" sz="3400" kern="1200" dirty="0">
                <a:latin typeface="+mj-lt"/>
                <a:ea typeface="+mj-ea"/>
                <a:cs typeface="+mj-cs"/>
              </a:rPr>
              <a:t>Teamwork</a:t>
            </a:r>
          </a:p>
        </p:txBody>
      </p:sp>
      <p:pic>
        <p:nvPicPr>
          <p:cNvPr id="7" name="Picture 6">
            <a:extLst>
              <a:ext uri="{FF2B5EF4-FFF2-40B4-BE49-F238E27FC236}">
                <a16:creationId xmlns:a16="http://schemas.microsoft.com/office/drawing/2014/main" id="{3B4A54F5-DFC2-4F23-B65D-91B94A44C1BC}"/>
              </a:ext>
            </a:extLst>
          </p:cNvPr>
          <p:cNvPicPr>
            <a:picLocks noChangeAspect="1"/>
          </p:cNvPicPr>
          <p:nvPr/>
        </p:nvPicPr>
        <p:blipFill rotWithShape="1">
          <a:blip r:embed="rId3"/>
          <a:srcRect l="9152" r="18448" b="-2"/>
          <a:stretch/>
        </p:blipFill>
        <p:spPr>
          <a:xfrm>
            <a:off x="20" y="10"/>
            <a:ext cx="4571980" cy="4224518"/>
          </a:xfrm>
          <a:prstGeom prst="rect">
            <a:avLst/>
          </a:prstGeom>
        </p:spPr>
      </p:pic>
      <p:pic>
        <p:nvPicPr>
          <p:cNvPr id="5" name="Picture 4">
            <a:extLst>
              <a:ext uri="{FF2B5EF4-FFF2-40B4-BE49-F238E27FC236}">
                <a16:creationId xmlns:a16="http://schemas.microsoft.com/office/drawing/2014/main" id="{089153E9-C990-4595-BF84-A44D088D7423}"/>
              </a:ext>
            </a:extLst>
          </p:cNvPr>
          <p:cNvPicPr>
            <a:picLocks noChangeAspect="1"/>
          </p:cNvPicPr>
          <p:nvPr/>
        </p:nvPicPr>
        <p:blipFill rotWithShape="1">
          <a:blip r:embed="rId4"/>
          <a:srcRect t="42955" r="-1" b="20020"/>
          <a:stretch/>
        </p:blipFill>
        <p:spPr>
          <a:xfrm>
            <a:off x="4657344" y="10"/>
            <a:ext cx="7534656" cy="4226709"/>
          </a:xfrm>
          <a:prstGeom prst="rect">
            <a:avLst/>
          </a:prstGeom>
        </p:spPr>
      </p:pic>
      <p:sp>
        <p:nvSpPr>
          <p:cNvPr id="3" name="Content Placeholder 2">
            <a:extLst>
              <a:ext uri="{FF2B5EF4-FFF2-40B4-BE49-F238E27FC236}">
                <a16:creationId xmlns:a16="http://schemas.microsoft.com/office/drawing/2014/main" id="{DF88B945-45E2-41CE-BD2B-16E00B1830E9}"/>
              </a:ext>
            </a:extLst>
          </p:cNvPr>
          <p:cNvSpPr>
            <a:spLocks noGrp="1"/>
          </p:cNvSpPr>
          <p:nvPr>
            <p:ph idx="1"/>
          </p:nvPr>
        </p:nvSpPr>
        <p:spPr>
          <a:xfrm>
            <a:off x="5074920" y="4535424"/>
            <a:ext cx="4498848" cy="1618488"/>
          </a:xfrm>
        </p:spPr>
        <p:txBody>
          <a:bodyPr vert="horz" lIns="91440" tIns="45720" rIns="91440" bIns="45720" rtlCol="0">
            <a:normAutofit/>
          </a:bodyPr>
          <a:lstStyle/>
          <a:p>
            <a:pPr marL="0" indent="0">
              <a:buNone/>
            </a:pPr>
            <a:r>
              <a:rPr lang="en-US" sz="2000" kern="1200" dirty="0">
                <a:latin typeface="+mn-lt"/>
                <a:ea typeface="+mn-ea"/>
                <a:cs typeface="+mn-cs"/>
              </a:rPr>
              <a:t>Let's look at two team sports – Basketball and Football</a:t>
            </a:r>
          </a:p>
        </p:txBody>
      </p:sp>
      <p:grpSp>
        <p:nvGrpSpPr>
          <p:cNvPr id="22" name="Group 21">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2370" y="4592474"/>
            <a:ext cx="1128382" cy="847206"/>
            <a:chOff x="8183879" y="1000124"/>
            <a:chExt cx="1562267" cy="1172973"/>
          </a:xfrm>
        </p:grpSpPr>
        <p:sp>
          <p:nvSpPr>
            <p:cNvPr id="23"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93491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DED2DA-5B1C-4661-8B9B-A7318C1F9438}"/>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4100" dirty="0"/>
              <a:t>Which is the better team based on winning results?</a:t>
            </a:r>
          </a:p>
        </p:txBody>
      </p:sp>
      <p:pic>
        <p:nvPicPr>
          <p:cNvPr id="7" name="Picture 6" descr="Logo&#10;&#10;Description automatically generated">
            <a:extLst>
              <a:ext uri="{FF2B5EF4-FFF2-40B4-BE49-F238E27FC236}">
                <a16:creationId xmlns:a16="http://schemas.microsoft.com/office/drawing/2014/main" id="{DEC7316D-A397-49C6-A7F3-B0177248CFBB}"/>
              </a:ext>
            </a:extLst>
          </p:cNvPr>
          <p:cNvPicPr>
            <a:picLocks noChangeAspect="1"/>
          </p:cNvPicPr>
          <p:nvPr/>
        </p:nvPicPr>
        <p:blipFill rotWithShape="1">
          <a:blip r:embed="rId3"/>
          <a:srcRect t="12163" r="3" b="14382"/>
          <a:stretch/>
        </p:blipFill>
        <p:spPr>
          <a:xfrm>
            <a:off x="495696" y="320040"/>
            <a:ext cx="5263103" cy="3895344"/>
          </a:xfrm>
          <a:prstGeom prst="rect">
            <a:avLst/>
          </a:prstGeom>
        </p:spPr>
      </p:pic>
      <p:pic>
        <p:nvPicPr>
          <p:cNvPr id="5" name="Content Placeholder 4" descr="Logo&#10;&#10;Description automatically generated">
            <a:extLst>
              <a:ext uri="{FF2B5EF4-FFF2-40B4-BE49-F238E27FC236}">
                <a16:creationId xmlns:a16="http://schemas.microsoft.com/office/drawing/2014/main" id="{A3E268BF-4E5B-4E58-904B-4FB6A5AAB429}"/>
              </a:ext>
            </a:extLst>
          </p:cNvPr>
          <p:cNvPicPr>
            <a:picLocks noGrp="1" noChangeAspect="1"/>
          </p:cNvPicPr>
          <p:nvPr>
            <p:ph idx="1"/>
          </p:nvPr>
        </p:nvPicPr>
        <p:blipFill rotWithShape="1">
          <a:blip r:embed="rId4"/>
          <a:srcRect l="9576" r="9345" b="2"/>
          <a:stretch/>
        </p:blipFill>
        <p:spPr>
          <a:xfrm>
            <a:off x="6429729" y="320040"/>
            <a:ext cx="5263949" cy="3895344"/>
          </a:xfrm>
          <a:prstGeom prst="rect">
            <a:avLst/>
          </a:prstGeom>
        </p:spPr>
      </p:pic>
      <p:sp>
        <p:nvSpPr>
          <p:cNvPr id="37"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2517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56788B-6CAD-46A2-87C3-CFF58D132B97}"/>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4100" dirty="0"/>
              <a:t>Which is the better team based on winning results?</a:t>
            </a:r>
          </a:p>
        </p:txBody>
      </p:sp>
      <p:pic>
        <p:nvPicPr>
          <p:cNvPr id="5" name="Content Placeholder 4" descr="Logo&#10;&#10;Description automatically generated">
            <a:extLst>
              <a:ext uri="{FF2B5EF4-FFF2-40B4-BE49-F238E27FC236}">
                <a16:creationId xmlns:a16="http://schemas.microsoft.com/office/drawing/2014/main" id="{8532BB26-BF50-476B-9918-35405255CE1A}"/>
              </a:ext>
            </a:extLst>
          </p:cNvPr>
          <p:cNvPicPr>
            <a:picLocks noGrp="1" noChangeAspect="1"/>
          </p:cNvPicPr>
          <p:nvPr>
            <p:ph idx="1"/>
          </p:nvPr>
        </p:nvPicPr>
        <p:blipFill>
          <a:blip r:embed="rId3"/>
          <a:stretch>
            <a:fillRect/>
          </a:stretch>
        </p:blipFill>
        <p:spPr>
          <a:xfrm>
            <a:off x="1228268" y="320040"/>
            <a:ext cx="3797959" cy="3895344"/>
          </a:xfrm>
          <a:prstGeom prst="rect">
            <a:avLst/>
          </a:prstGeom>
        </p:spPr>
      </p:pic>
      <p:pic>
        <p:nvPicPr>
          <p:cNvPr id="7" name="Picture 6" descr="Logo&#10;&#10;Description automatically generated">
            <a:extLst>
              <a:ext uri="{FF2B5EF4-FFF2-40B4-BE49-F238E27FC236}">
                <a16:creationId xmlns:a16="http://schemas.microsoft.com/office/drawing/2014/main" id="{950CCEA0-4C30-42F9-9A9C-E0EC6BDCC64A}"/>
              </a:ext>
            </a:extLst>
          </p:cNvPr>
          <p:cNvPicPr>
            <a:picLocks noChangeAspect="1"/>
          </p:cNvPicPr>
          <p:nvPr/>
        </p:nvPicPr>
        <p:blipFill>
          <a:blip r:embed="rId4"/>
          <a:stretch>
            <a:fillRect/>
          </a:stretch>
        </p:blipFill>
        <p:spPr>
          <a:xfrm>
            <a:off x="7094358" y="320040"/>
            <a:ext cx="3934691" cy="3895344"/>
          </a:xfrm>
          <a:prstGeom prst="rect">
            <a:avLst/>
          </a:prstGeom>
        </p:spPr>
      </p:pic>
      <p:sp>
        <p:nvSpPr>
          <p:cNvPr id="3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1582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0BCED6-DC01-42B6-9E56-FB17A2563356}"/>
              </a:ext>
            </a:extLst>
          </p:cNvPr>
          <p:cNvSpPr>
            <a:spLocks noGrp="1"/>
          </p:cNvSpPr>
          <p:nvPr>
            <p:ph type="title"/>
          </p:nvPr>
        </p:nvSpPr>
        <p:spPr>
          <a:xfrm>
            <a:off x="331581" y="320040"/>
            <a:ext cx="3494362" cy="4930986"/>
          </a:xfrm>
        </p:spPr>
        <p:txBody>
          <a:bodyPr vert="horz" lIns="91440" tIns="45720" rIns="91440" bIns="45720" rtlCol="0" anchor="ctr">
            <a:normAutofit/>
          </a:bodyPr>
          <a:lstStyle/>
          <a:p>
            <a:pPr algn="r"/>
            <a:r>
              <a:rPr lang="en-US" kern="1200" dirty="0">
                <a:solidFill>
                  <a:schemeClr val="accent1"/>
                </a:solidFill>
                <a:latin typeface="+mj-lt"/>
                <a:ea typeface="+mj-ea"/>
                <a:cs typeface="+mj-cs"/>
              </a:rPr>
              <a:t>Team Building and Teamwork</a:t>
            </a:r>
          </a:p>
        </p:txBody>
      </p:sp>
      <p:cxnSp>
        <p:nvCxnSpPr>
          <p:cNvPr id="19" name="Straight Connector 18">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FB0E9C-DACA-463B-B34C-6B52176B2033}"/>
              </a:ext>
            </a:extLst>
          </p:cNvPr>
          <p:cNvSpPr>
            <a:spLocks noGrp="1"/>
          </p:cNvSpPr>
          <p:nvPr>
            <p:ph idx="1"/>
          </p:nvPr>
        </p:nvSpPr>
        <p:spPr>
          <a:xfrm>
            <a:off x="5629513" y="320040"/>
            <a:ext cx="6250940" cy="2304627"/>
          </a:xfrm>
        </p:spPr>
        <p:txBody>
          <a:bodyPr vert="horz" lIns="91440" tIns="45720" rIns="91440" bIns="45720" rtlCol="0" anchor="b">
            <a:normAutofit/>
          </a:bodyPr>
          <a:lstStyle/>
          <a:p>
            <a:pPr marL="0" indent="0">
              <a:buNone/>
            </a:pPr>
            <a:r>
              <a:rPr lang="en-US" sz="2000" b="1" dirty="0"/>
              <a:t>What role does management play in team building and, ultimately, successful teamwork?</a:t>
            </a:r>
          </a:p>
        </p:txBody>
      </p:sp>
      <p:sp>
        <p:nvSpPr>
          <p:cNvPr id="5" name="TextBox 4">
            <a:extLst>
              <a:ext uri="{FF2B5EF4-FFF2-40B4-BE49-F238E27FC236}">
                <a16:creationId xmlns:a16="http://schemas.microsoft.com/office/drawing/2014/main" id="{7FE931CA-56D9-4934-81F4-CE91BCAD9407}"/>
              </a:ext>
            </a:extLst>
          </p:cNvPr>
          <p:cNvSpPr txBox="1"/>
          <p:nvPr/>
        </p:nvSpPr>
        <p:spPr>
          <a:xfrm>
            <a:off x="5639948" y="2641774"/>
            <a:ext cx="6250940" cy="2304628"/>
          </a:xfrm>
          <a:prstGeom prst="rect">
            <a:avLst/>
          </a:prstGeom>
        </p:spPr>
        <p:txBody>
          <a:bodyPr vert="horz" lIns="91440" tIns="45720" rIns="91440" bIns="45720" rtlCol="0">
            <a:normAutofit/>
          </a:bodyPr>
          <a:lstStyle/>
          <a:p>
            <a:pPr>
              <a:lnSpc>
                <a:spcPct val="90000"/>
              </a:lnSpc>
              <a:spcAft>
                <a:spcPts val="600"/>
              </a:spcAft>
            </a:pPr>
            <a:r>
              <a:rPr lang="en-US" sz="2000" dirty="0"/>
              <a:t>The department leaders must have a clear vision, clear message, open lines of communication, and mutual respect for all team members </a:t>
            </a:r>
          </a:p>
        </p:txBody>
      </p:sp>
      <p:pic>
        <p:nvPicPr>
          <p:cNvPr id="6" name="Picture 5">
            <a:extLst>
              <a:ext uri="{FF2B5EF4-FFF2-40B4-BE49-F238E27FC236}">
                <a16:creationId xmlns:a16="http://schemas.microsoft.com/office/drawing/2014/main" id="{3610E7C4-9058-416B-9A82-EE13ACCD0E88}"/>
              </a:ext>
            </a:extLst>
          </p:cNvPr>
          <p:cNvPicPr>
            <a:picLocks noChangeAspect="1"/>
          </p:cNvPicPr>
          <p:nvPr/>
        </p:nvPicPr>
        <p:blipFill>
          <a:blip r:embed="rId3"/>
          <a:stretch>
            <a:fillRect/>
          </a:stretch>
        </p:blipFill>
        <p:spPr>
          <a:xfrm>
            <a:off x="5726739" y="3727328"/>
            <a:ext cx="4242900" cy="2810632"/>
          </a:xfrm>
          <a:prstGeom prst="rect">
            <a:avLst/>
          </a:prstGeom>
        </p:spPr>
      </p:pic>
    </p:spTree>
    <p:extLst>
      <p:ext uri="{BB962C8B-B14F-4D97-AF65-F5344CB8AC3E}">
        <p14:creationId xmlns:p14="http://schemas.microsoft.com/office/powerpoint/2010/main" val="3173962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5E4B3B-FF6D-4913-9CF5-1A0CEDE54665}"/>
              </a:ext>
            </a:extLst>
          </p:cNvPr>
          <p:cNvSpPr>
            <a:spLocks noGrp="1"/>
          </p:cNvSpPr>
          <p:nvPr>
            <p:ph type="title"/>
          </p:nvPr>
        </p:nvSpPr>
        <p:spPr>
          <a:xfrm>
            <a:off x="630936" y="640080"/>
            <a:ext cx="4818888" cy="1481328"/>
          </a:xfrm>
        </p:spPr>
        <p:txBody>
          <a:bodyPr anchor="b">
            <a:normAutofit/>
          </a:bodyPr>
          <a:lstStyle/>
          <a:p>
            <a:r>
              <a:rPr lang="en-US" sz="5400" dirty="0"/>
              <a:t>teamwork</a:t>
            </a:r>
          </a:p>
        </p:txBody>
      </p:sp>
      <p:sp>
        <p:nvSpPr>
          <p:cNvPr id="16"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ED04573-D4D2-4221-8ACD-178E395FB63F}"/>
              </a:ext>
            </a:extLst>
          </p:cNvPr>
          <p:cNvSpPr>
            <a:spLocks noGrp="1"/>
          </p:cNvSpPr>
          <p:nvPr>
            <p:ph idx="1"/>
          </p:nvPr>
        </p:nvSpPr>
        <p:spPr>
          <a:xfrm>
            <a:off x="630936" y="2660904"/>
            <a:ext cx="4818888" cy="3547872"/>
          </a:xfrm>
        </p:spPr>
        <p:txBody>
          <a:bodyPr anchor="t">
            <a:normAutofit/>
          </a:bodyPr>
          <a:lstStyle/>
          <a:p>
            <a:pPr marL="0" indent="0">
              <a:buNone/>
            </a:pPr>
            <a:r>
              <a:rPr lang="en-US" sz="2200" dirty="0"/>
              <a:t>What role can team members have in successful teamwork once management does its part?</a:t>
            </a:r>
          </a:p>
        </p:txBody>
      </p:sp>
      <p:graphicFrame>
        <p:nvGraphicFramePr>
          <p:cNvPr id="4" name="Table 3">
            <a:extLst>
              <a:ext uri="{FF2B5EF4-FFF2-40B4-BE49-F238E27FC236}">
                <a16:creationId xmlns:a16="http://schemas.microsoft.com/office/drawing/2014/main" id="{CD303F6E-8E8E-4FB3-B248-6B93245C834B}"/>
              </a:ext>
            </a:extLst>
          </p:cNvPr>
          <p:cNvGraphicFramePr>
            <a:graphicFrameLocks noGrp="1"/>
          </p:cNvGraphicFramePr>
          <p:nvPr>
            <p:extLst>
              <p:ext uri="{D42A27DB-BD31-4B8C-83A1-F6EECF244321}">
                <p14:modId xmlns:p14="http://schemas.microsoft.com/office/powerpoint/2010/main" val="1517264888"/>
              </p:ext>
            </p:extLst>
          </p:nvPr>
        </p:nvGraphicFramePr>
        <p:xfrm>
          <a:off x="6099048" y="932360"/>
          <a:ext cx="5458969" cy="4993280"/>
        </p:xfrm>
        <a:graphic>
          <a:graphicData uri="http://schemas.openxmlformats.org/drawingml/2006/table">
            <a:tbl>
              <a:tblPr>
                <a:solidFill>
                  <a:schemeClr val="bg1">
                    <a:lumMod val="95000"/>
                  </a:schemeClr>
                </a:solidFill>
              </a:tblPr>
              <a:tblGrid>
                <a:gridCol w="1879192">
                  <a:extLst>
                    <a:ext uri="{9D8B030D-6E8A-4147-A177-3AD203B41FA5}">
                      <a16:colId xmlns:a16="http://schemas.microsoft.com/office/drawing/2014/main" val="2235557181"/>
                    </a:ext>
                  </a:extLst>
                </a:gridCol>
                <a:gridCol w="3579777">
                  <a:extLst>
                    <a:ext uri="{9D8B030D-6E8A-4147-A177-3AD203B41FA5}">
                      <a16:colId xmlns:a16="http://schemas.microsoft.com/office/drawing/2014/main" val="1556591644"/>
                    </a:ext>
                  </a:extLst>
                </a:gridCol>
              </a:tblGrid>
              <a:tr h="4993280">
                <a:tc>
                  <a:txBody>
                    <a:bodyPr/>
                    <a:lstStyle/>
                    <a:p>
                      <a:pPr algn="l" fontAlgn="t" latinLnBrk="0"/>
                      <a:r>
                        <a:rPr lang="en-US" sz="1900" cap="none" spc="0" dirty="0">
                          <a:solidFill>
                            <a:schemeClr val="tx1"/>
                          </a:solidFill>
                          <a:effectLst/>
                        </a:rPr>
                        <a:t>Responsibility and Dedication</a:t>
                      </a:r>
                    </a:p>
                  </a:txBody>
                  <a:tcPr marL="103897" marR="123686" marT="29685" marB="222635">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l" fontAlgn="t" latinLnBrk="0"/>
                      <a:r>
                        <a:rPr lang="en-US" sz="1900" cap="none" spc="0" dirty="0">
                          <a:solidFill>
                            <a:schemeClr val="tx1"/>
                          </a:solidFill>
                          <a:effectLst/>
                        </a:rPr>
                        <a:t>When team members are aware of what expectations need to be met, they are more ready to be held accountable for their decisions and work. Similarly, these team members are willing to undertake proactive measures to finish the assigned tasks within a given timeframe.</a:t>
                      </a:r>
                      <a:br>
                        <a:rPr lang="en-US" sz="1900" cap="none" spc="0" dirty="0">
                          <a:solidFill>
                            <a:schemeClr val="tx1"/>
                          </a:solidFill>
                          <a:effectLst/>
                        </a:rPr>
                      </a:br>
                      <a:r>
                        <a:rPr lang="en-US" sz="1900" cap="none" spc="0" dirty="0">
                          <a:solidFill>
                            <a:schemeClr val="tx1"/>
                          </a:solidFill>
                          <a:effectLst/>
                        </a:rPr>
                        <a:t>Overall, members of a good team are not only aware of the objectives, but they also commit themselves wholeheartedly to achieve the set goals.</a:t>
                      </a:r>
                    </a:p>
                  </a:txBody>
                  <a:tcPr marL="103897" marR="123686" marT="29685" marB="222635">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976282622"/>
                  </a:ext>
                </a:extLst>
              </a:tr>
            </a:tbl>
          </a:graphicData>
        </a:graphic>
      </p:graphicFrame>
    </p:spTree>
    <p:extLst>
      <p:ext uri="{BB962C8B-B14F-4D97-AF65-F5344CB8AC3E}">
        <p14:creationId xmlns:p14="http://schemas.microsoft.com/office/powerpoint/2010/main" val="1651312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TotalTime>
  <Words>1925</Words>
  <Application>Microsoft Office PowerPoint</Application>
  <PresentationFormat>Widescreen</PresentationFormat>
  <Paragraphs>97</Paragraphs>
  <Slides>20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Rubik</vt:lpstr>
      <vt:lpstr>Office Theme</vt:lpstr>
      <vt:lpstr>Team Building and Teamwork  </vt:lpstr>
      <vt:lpstr>Definition of Team Building</vt:lpstr>
      <vt:lpstr>Definition of Teamwork</vt:lpstr>
      <vt:lpstr>Teamwork</vt:lpstr>
      <vt:lpstr>Teamwork</vt:lpstr>
      <vt:lpstr>Which is the better team based on winning results?</vt:lpstr>
      <vt:lpstr>Which is the better team based on winning results?</vt:lpstr>
      <vt:lpstr>Team Building and Teamwork</vt:lpstr>
      <vt:lpstr>teamwork</vt:lpstr>
      <vt:lpstr>Team Building and Teamwork</vt:lpstr>
      <vt:lpstr>Teamwork</vt:lpstr>
      <vt:lpstr>Teamwork</vt:lpstr>
      <vt:lpstr>Team Building and Teamwork</vt:lpstr>
      <vt:lpstr>Team building and Teamwork</vt:lpstr>
      <vt:lpstr>Team building and Teamwork</vt:lpstr>
      <vt:lpstr>Team Building and Teamwork</vt:lpstr>
      <vt:lpstr>Team Building and Teamwork</vt:lpstr>
      <vt:lpstr>Team Building and Teamwork</vt:lpstr>
      <vt:lpstr>Team Building and Teamwork</vt:lpstr>
      <vt:lpstr>Team Building and Teamwork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Teamwork</dc:title>
  <dc:creator>Reggie Hucks</dc:creator>
  <cp:lastModifiedBy>Reggie Hucks</cp:lastModifiedBy>
  <cp:revision>43</cp:revision>
  <dcterms:created xsi:type="dcterms:W3CDTF">2022-02-07T14:30:20Z</dcterms:created>
  <dcterms:modified xsi:type="dcterms:W3CDTF">2022-03-01T18:03:30Z</dcterms:modified>
</cp:coreProperties>
</file>