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Default Extension="vml" ContentType="application/vnd.openxmlformats-officedocument.vmlDrawing"/>
  <Override PartName="/ppt/tags/tag12.xml" ContentType="application/vnd.openxmlformats-officedocument.presentationml.tags+xml"/>
  <Override PartName="/ppt/theme/theme1.xml" ContentType="application/vnd.openxmlformats-officedocument.theme+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tags/tag22.xml" ContentType="application/vnd.openxmlformats-officedocument.presentationml.tags+xml"/>
  <Override PartName="/ppt/slideLayouts/slideLayout34.xml" ContentType="application/vnd.openxmlformats-officedocument.presentationml.slideLayout+xml"/>
  <Override PartName="/ppt/embeddings/oleObject1.bin" ContentType="application/vnd.openxmlformats-officedocument.oleObject"/>
  <Override PartName="/ppt/tags/tag7.xml" ContentType="application/vnd.openxmlformats-officedocument.presentationml.tags+xml"/>
  <Override PartName="/ppt/tags/tag18.xml" ContentType="application/vnd.openxmlformats-officedocument.presentationml.tags+xml"/>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tags/tag28.xml" ContentType="application/vnd.openxmlformats-officedocument.presentationml.tags+xml"/>
  <Override PartName="/ppt/slides/slide13.xml" ContentType="application/vnd.openxmlformats-officedocument.presentationml.slide+xml"/>
  <Override PartName="/ppt/embeddings/oleObject7.bin" ContentType="application/vnd.openxmlformats-officedocument.oleObject"/>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29.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tags/tag2.xml" ContentType="application/vnd.openxmlformats-officedocument.presentationml.tags+xml"/>
  <Override PartName="/ppt/slideLayouts/slideLayout16.xml" ContentType="application/vnd.openxmlformats-officedocument.presentationml.slideLayout+xml"/>
  <Override PartName="/ppt/tags/tag13.xml" ContentType="application/vnd.openxmlformats-officedocument.presentationml.tags+xml"/>
  <Override PartName="/ppt/theme/theme2.xml" ContentType="application/vnd.openxmlformats-officedocument.theme+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tags/tag23.xml" ContentType="application/vnd.openxmlformats-officedocument.presentationml.tags+xml"/>
  <Default Extension="emf" ContentType="image/x-emf"/>
  <Override PartName="/ppt/slideLayouts/slideLayout35.xml" ContentType="application/vnd.openxmlformats-officedocument.presentationml.slideLayout+xml"/>
  <Override PartName="/ppt/embeddings/oleObject2.bin" ContentType="application/vnd.openxmlformats-officedocument.oleObject"/>
  <Override PartName="/ppt/tags/tag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tags/tag29.xml" ContentType="application/vnd.openxmlformats-officedocument.presentationml.tags+xml"/>
  <Override PartName="/ppt/slides/slide14.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slides/slide52.xml" ContentType="application/vnd.openxmlformats-officedocument.presentationml.slide+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slides/slide49.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slideLayouts/slideLayout17.xml" ContentType="application/vnd.openxmlformats-officedocument.presentationml.slideLayout+xml"/>
  <Override PartName="/ppt/tags/tag14.xml" ContentType="application/vnd.openxmlformats-officedocument.presentationml.tags+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tags/tag24.xml" ContentType="application/vnd.openxmlformats-officedocument.presentationml.tags+xml"/>
  <Override PartName="/ppt/slideLayouts/slideLayout36.xml" ContentType="application/vnd.openxmlformats-officedocument.presentationml.slideLayout+xml"/>
  <Override PartName="/ppt/embeddings/oleObject3.bin" ContentType="application/vnd.openxmlformats-officedocument.oleObject"/>
  <Override PartName="/ppt/tags/tag9.xml" ContentType="application/vnd.openxmlformats-officedocument.presentationml.tags+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1.xml" ContentType="application/vnd.openxmlformats-officedocument.presentationml.slideLayout+xml"/>
  <Override PartName="/ppt/tags/tag4.xml" ContentType="application/vnd.openxmlformats-officedocument.presentationml.tags+xml"/>
  <Override PartName="/ppt/slideLayouts/slideLayout18.xml" ContentType="application/vnd.openxmlformats-officedocument.presentationml.slideLayout+xml"/>
  <Override PartName="/ppt/tags/tag15.xml" ContentType="application/vnd.openxmlformats-officedocument.presentationml.tags+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tags/tag25.xml" ContentType="application/vnd.openxmlformats-officedocument.presentationml.tags+xml"/>
  <Override PartName="/ppt/slides/slide10.xml" ContentType="application/vnd.openxmlformats-officedocument.presentationml.slide+xml"/>
  <Override PartName="/ppt/slideLayouts/slideLayout37.xml" ContentType="application/vnd.openxmlformats-officedocument.presentationml.slideLayout+xml"/>
  <Override PartName="/ppt/embeddings/oleObject4.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Layouts/slideLayout13.xml" ContentType="application/vnd.openxmlformats-officedocument.presentationml.slideLayout+xml"/>
  <Override PartName="/ppt/tags/tag10.xml" ContentType="application/vnd.openxmlformats-officedocument.presentationml.tags+xml"/>
  <Override PartName="/ppt/presProps.xml" ContentType="application/vnd.openxmlformats-officedocument.presentationml.presProps+xml"/>
  <Override PartName="/ppt/slideLayouts/slideLayout22.xml" ContentType="application/vnd.openxmlformats-officedocument.presentationml.slideLayout+xml"/>
  <Override PartName="/ppt/tags/tag20.xml" ContentType="application/vnd.openxmlformats-officedocument.presentationml.tags+xml"/>
  <Override PartName="/ppt/presentation.xml" ContentType="application/vnd.openxmlformats-officedocument.presentationml.presentation.main+xml"/>
  <Override PartName="/ppt/slideLayouts/slideLayout32.xml" ContentType="application/vnd.openxmlformats-officedocument.presentationml.slideLayout+xml"/>
  <Override PartName="/ppt/tags/tag5.xml" ContentType="application/vnd.openxmlformats-officedocument.presentationml.tags+xml"/>
  <Override PartName="/ppt/slideLayouts/slideLayout19.xml" ContentType="application/vnd.openxmlformats-officedocument.presentationml.slideLayout+xml"/>
  <Override PartName="/ppt/tags/tag16.xml" ContentType="application/vnd.openxmlformats-officedocument.presentationml.tags+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tags/tag26.xml" ContentType="application/vnd.openxmlformats-officedocument.presentationml.tags+xml"/>
  <Override PartName="/ppt/embeddings/oleObject5.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Layouts/slideLayout14.xml" ContentType="application/vnd.openxmlformats-officedocument.presentationml.slideLayout+xml"/>
  <Override PartName="/ppt/tags/tag11.xml" ContentType="application/vnd.openxmlformats-officedocument.presentationml.tags+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tags/tag21.xml" ContentType="application/vnd.openxmlformats-officedocument.presentationml.tags+xml"/>
  <Override PartName="/ppt/slideLayouts/slideLayout33.xml" ContentType="application/vnd.openxmlformats-officedocument.presentationml.slideLayout+xml"/>
  <Override PartName="/ppt/tags/tag6.xml" ContentType="application/vnd.openxmlformats-officedocument.presentationml.tags+xml"/>
  <Override PartName="/ppt/tags/tag17.xml" ContentType="application/vnd.openxmlformats-officedocument.presentationml.tags+xml"/>
  <Override PartName="/ppt/theme/theme6.xml" ContentType="application/vnd.openxmlformats-officedocument.theme+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tags/tag27.xml" ContentType="application/vnd.openxmlformats-officedocument.presentationml.tags+xml"/>
  <Override PartName="/ppt/slides/slide12.xml" ContentType="application/vnd.openxmlformats-officedocument.presentationml.slide+xml"/>
  <Override PartName="/ppt/embeddings/oleObject6.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89" r:id="rId2"/>
    <p:sldMasterId id="2147483687" r:id="rId3"/>
    <p:sldMasterId id="2147483675" r:id="rId4"/>
    <p:sldMasterId id="2147483673" r:id="rId5"/>
    <p:sldMasterId id="2147483661" r:id="rId6"/>
  </p:sldMasterIdLst>
  <p:notesMasterIdLst>
    <p:notesMasterId r:id="rId60"/>
  </p:notesMasterIdLst>
  <p:sldIdLst>
    <p:sldId id="256" r:id="rId7"/>
    <p:sldId id="291" r:id="rId8"/>
    <p:sldId id="290" r:id="rId9"/>
    <p:sldId id="311" r:id="rId10"/>
    <p:sldId id="292" r:id="rId11"/>
    <p:sldId id="301" r:id="rId12"/>
    <p:sldId id="302" r:id="rId13"/>
    <p:sldId id="303" r:id="rId14"/>
    <p:sldId id="308" r:id="rId15"/>
    <p:sldId id="293" r:id="rId16"/>
    <p:sldId id="317" r:id="rId17"/>
    <p:sldId id="275" r:id="rId18"/>
    <p:sldId id="321" r:id="rId19"/>
    <p:sldId id="264" r:id="rId20"/>
    <p:sldId id="318" r:id="rId21"/>
    <p:sldId id="319" r:id="rId22"/>
    <p:sldId id="320" r:id="rId23"/>
    <p:sldId id="278" r:id="rId24"/>
    <p:sldId id="305" r:id="rId25"/>
    <p:sldId id="304" r:id="rId26"/>
    <p:sldId id="306" r:id="rId27"/>
    <p:sldId id="309" r:id="rId28"/>
    <p:sldId id="310" r:id="rId29"/>
    <p:sldId id="274" r:id="rId30"/>
    <p:sldId id="300" r:id="rId31"/>
    <p:sldId id="294" r:id="rId32"/>
    <p:sldId id="261" r:id="rId33"/>
    <p:sldId id="273" r:id="rId34"/>
    <p:sldId id="288" r:id="rId35"/>
    <p:sldId id="322" r:id="rId36"/>
    <p:sldId id="259" r:id="rId37"/>
    <p:sldId id="258" r:id="rId38"/>
    <p:sldId id="265" r:id="rId39"/>
    <p:sldId id="263" r:id="rId40"/>
    <p:sldId id="315" r:id="rId41"/>
    <p:sldId id="314" r:id="rId42"/>
    <p:sldId id="316" r:id="rId43"/>
    <p:sldId id="312" r:id="rId44"/>
    <p:sldId id="313" r:id="rId45"/>
    <p:sldId id="269" r:id="rId46"/>
    <p:sldId id="270" r:id="rId47"/>
    <p:sldId id="271" r:id="rId48"/>
    <p:sldId id="272" r:id="rId49"/>
    <p:sldId id="279" r:id="rId50"/>
    <p:sldId id="281" r:id="rId51"/>
    <p:sldId id="324" r:id="rId52"/>
    <p:sldId id="323" r:id="rId53"/>
    <p:sldId id="257" r:id="rId54"/>
    <p:sldId id="299" r:id="rId55"/>
    <p:sldId id="284" r:id="rId56"/>
    <p:sldId id="285" r:id="rId57"/>
    <p:sldId id="286" r:id="rId58"/>
    <p:sldId id="287" r:id="rId59"/>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34544" autoAdjust="0"/>
    <p:restoredTop sz="84683" autoAdjust="0"/>
  </p:normalViewPr>
  <p:slideViewPr>
    <p:cSldViewPr snapToGrid="0">
      <p:cViewPr varScale="1">
        <p:scale>
          <a:sx n="124" d="100"/>
          <a:sy n="124" d="100"/>
        </p:scale>
        <p:origin x="-128" y="-4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tags" Target="tags/tag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8E975-8868-4F50-9D49-27123F76D117}" type="datetimeFigureOut">
              <a:rPr lang="en-US" smtClean="0"/>
              <a:pPr/>
              <a:t>12/9/15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47579-D65A-4B9F-8EB8-25A774D71E5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268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9" Type="http://schemas.openxmlformats.org/officeDocument/2006/relationships/hyperlink" Target="https://en.wikipedia.org/wiki/Multiple_endocrine_neoplasia_type_2%23cite_note-Bolognia-1" TargetMode="External"/><Relationship Id="rId20" Type="http://schemas.openxmlformats.org/officeDocument/2006/relationships/hyperlink" Target="https://en.wikipedia.org/wiki/Medullary_thyroid_carcinoma" TargetMode="External"/><Relationship Id="rId21" Type="http://schemas.openxmlformats.org/officeDocument/2006/relationships/hyperlink" Target="https://en.wikipedia.org/wiki/Pheochromocytoma" TargetMode="External"/><Relationship Id="rId22" Type="http://schemas.openxmlformats.org/officeDocument/2006/relationships/hyperlink" Target="https://en.wikipedia.org/wiki/Primary_hyperparathyroidism" TargetMode="External"/><Relationship Id="rId23" Type="http://schemas.openxmlformats.org/officeDocument/2006/relationships/hyperlink" Target="https://en.wikipedia.org/wiki/Multiple_endocrine_neoplasia_type_2%23cite_note-Thosani2013A-3" TargetMode="External"/><Relationship Id="rId24" Type="http://schemas.openxmlformats.org/officeDocument/2006/relationships/hyperlink" Target="https://en.wikipedia.org/wiki/Marfanoid_habitus" TargetMode="External"/><Relationship Id="rId25" Type="http://schemas.openxmlformats.org/officeDocument/2006/relationships/hyperlink" Target="https://en.wikipedia.org/wiki/Neurofibromatosis" TargetMode="External"/><Relationship Id="rId10" Type="http://schemas.openxmlformats.org/officeDocument/2006/relationships/hyperlink" Target="https://en.wikipedia.org/wiki/Tumors" TargetMode="External"/><Relationship Id="rId11" Type="http://schemas.openxmlformats.org/officeDocument/2006/relationships/hyperlink" Target="https://en.wikipedia.org/wiki/Endocrine_system" TargetMode="External"/><Relationship Id="rId12" Type="http://schemas.openxmlformats.org/officeDocument/2006/relationships/hyperlink" Target="https://en.wikipedia.org/wiki/Benign" TargetMode="External"/><Relationship Id="rId13" Type="http://schemas.openxmlformats.org/officeDocument/2006/relationships/hyperlink" Target="https://en.wikipedia.org/wiki/Cancer" TargetMode="External"/><Relationship Id="rId14" Type="http://schemas.openxmlformats.org/officeDocument/2006/relationships/hyperlink" Target="https://en.wikipedia.org/wiki/Thyroid" TargetMode="External"/><Relationship Id="rId15" Type="http://schemas.openxmlformats.org/officeDocument/2006/relationships/hyperlink" Target="https://en.wikipedia.org/wiki/Parathyroid" TargetMode="External"/><Relationship Id="rId16" Type="http://schemas.openxmlformats.org/officeDocument/2006/relationships/hyperlink" Target="https://en.wikipedia.org/wiki/Adrenal_gland" TargetMode="External"/><Relationship Id="rId17" Type="http://schemas.openxmlformats.org/officeDocument/2006/relationships/hyperlink" Target="https://en.wikipedia.org/wiki/Multiple_endocrine_neoplasia_type_2%23cite_note-Moline-2" TargetMode="External"/><Relationship Id="rId18" Type="http://schemas.openxmlformats.org/officeDocument/2006/relationships/hyperlink" Target="https://en.wikipedia.org/wiki/Multiple_endocrine_neoplasia" TargetMode="External"/><Relationship Id="rId19" Type="http://schemas.openxmlformats.org/officeDocument/2006/relationships/hyperlink" Target="https://en.wikipedia.org/wiki/Multiple_endocrine_neoplasia_type_2b" TargetMode="External"/><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en.wikipedia.org/wiki/Thick_ascending_limb" TargetMode="External"/><Relationship Id="rId4" Type="http://schemas.openxmlformats.org/officeDocument/2006/relationships/hyperlink" Target="https://en.wikipedia.org/wiki/Loop_of_Henle" TargetMode="External"/><Relationship Id="rId5" Type="http://schemas.openxmlformats.org/officeDocument/2006/relationships/hyperlink" Target="https://en.wikipedia.org/wiki/Hypokalemia" TargetMode="External"/><Relationship Id="rId6" Type="http://schemas.openxmlformats.org/officeDocument/2006/relationships/hyperlink" Target="https://en.wikipedia.org/wiki/Bartter_syndrome%23cite_note-titleBartter_Syndrome:_Tubular_and_Cystic_Kidney_Disorders:_Merck_Manual_Home_Edition-1" TargetMode="External"/><Relationship Id="rId7" Type="http://schemas.openxmlformats.org/officeDocument/2006/relationships/hyperlink" Target="https://en.wikipedia.org/wiki/Alkalosis" TargetMode="External"/><Relationship Id="rId8" Type="http://schemas.openxmlformats.org/officeDocument/2006/relationships/hyperlink" Target="https://en.wikipedia.org/wiki/Gitelman_syndrom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1" Type="http://schemas.openxmlformats.org/officeDocument/2006/relationships/hyperlink" Target="https://en.wikipedia.org/wiki/Median_arcuate_ligament" TargetMode="External"/><Relationship Id="rId12" Type="http://schemas.openxmlformats.org/officeDocument/2006/relationships/hyperlink" Target="https://en.wikipedia.org/wiki/Median_arcuate_ligament_syndrome%23cite_note-mals-horton-1" TargetMode="External"/><Relationship Id="rId13" Type="http://schemas.openxmlformats.org/officeDocument/2006/relationships/hyperlink" Target="https://en.wikipedia.org/wiki/Bruit"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n.wikipedia.org/wiki/Diaphragm_(anatomy)" TargetMode="External"/><Relationship Id="rId4" Type="http://schemas.openxmlformats.org/officeDocument/2006/relationships/hyperlink" Target="https://en.wikipedia.org/wiki/Aortic_hiatus" TargetMode="External"/><Relationship Id="rId5" Type="http://schemas.openxmlformats.org/officeDocument/2006/relationships/hyperlink" Target="https://en.wikipedia.org/wiki/Aorta" TargetMode="External"/><Relationship Id="rId6" Type="http://schemas.openxmlformats.org/officeDocument/2006/relationships/hyperlink" Target="https://en.wikipedia.org/wiki/Azygos_vein" TargetMode="External"/><Relationship Id="rId7" Type="http://schemas.openxmlformats.org/officeDocument/2006/relationships/hyperlink" Target="https://en.wikipedia.org/wiki/Thoracic_duct" TargetMode="External"/><Relationship Id="rId8" Type="http://schemas.openxmlformats.org/officeDocument/2006/relationships/hyperlink" Target="https://en.wikipedia.org/wiki/Abdominal_pain" TargetMode="External"/><Relationship Id="rId9" Type="http://schemas.openxmlformats.org/officeDocument/2006/relationships/hyperlink" Target="https://en.wikipedia.org/wiki/Celiac_artery" TargetMode="External"/><Relationship Id="rId10" Type="http://schemas.openxmlformats.org/officeDocument/2006/relationships/hyperlink" Target="https://en.wikipedia.org/wiki/Celiac_ganglia"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ucmals.co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Celiac_trunk" TargetMode="External"/><Relationship Id="rId4" Type="http://schemas.openxmlformats.org/officeDocument/2006/relationships/hyperlink" Target="https://en.wikipedia.org/wiki/Superior_mesenteric_artery" TargetMode="External"/><Relationship Id="rId5" Type="http://schemas.openxmlformats.org/officeDocument/2006/relationships/hyperlink" Target="https://en.wikipedia.org/wiki/Median_arcuate_ligament" TargetMode="External"/><Relationship Id="rId6" Type="http://schemas.openxmlformats.org/officeDocument/2006/relationships/hyperlink" Target="https://en.wikipedia.org/wiki/Celiac_artery" TargetMode="External"/><Relationship Id="rId7" Type="http://schemas.openxmlformats.org/officeDocument/2006/relationships/hyperlink" Target="https://en.wikipedia.org/wiki/Digital_object_identifier" TargetMode="External"/><Relationship Id="rId8" Type="http://schemas.openxmlformats.org/officeDocument/2006/relationships/hyperlink" Target="https://dx.doi.org/10.1148/rg.255055001" TargetMode="External"/><Relationship Id="rId9" Type="http://schemas.openxmlformats.org/officeDocument/2006/relationships/hyperlink" Target="https://en.wikipedia.org/wiki/PubMed_Identifier" TargetMode="External"/><Relationship Id="rId10" Type="http://schemas.openxmlformats.org/officeDocument/2006/relationships/hyperlink" Target="https://www.ncbi.nlm.nih.gov/pubmed/16160104"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cbi.nlm.nih.gov/pubmed/22195765" TargetMode="External"/><Relationship Id="rId4" Type="http://schemas.openxmlformats.org/officeDocument/2006/relationships/hyperlink" Target="http://www.ncbi.nlm.nih.gov/pubmed/?term=AbuRahma%20AF%5BAuthor%5D&amp;cauthor=true&amp;cauthor_uid=22195765" TargetMode="External"/><Relationship Id="rId5" Type="http://schemas.openxmlformats.org/officeDocument/2006/relationships/hyperlink" Target="http://www.ncbi.nlm.nih.gov/pubmed/?term=Stone%20PA%5BAuthor%5D&amp;cauthor=true&amp;cauthor_uid=22195765" TargetMode="External"/><Relationship Id="rId6" Type="http://schemas.openxmlformats.org/officeDocument/2006/relationships/hyperlink" Target="http://www.ncbi.nlm.nih.gov/pubmed/?term=Srivastava%20M%5BAuthor%5D&amp;cauthor=true&amp;cauthor_uid=22195765" TargetMode="External"/><Relationship Id="rId7" Type="http://schemas.openxmlformats.org/officeDocument/2006/relationships/hyperlink" Target="http://www.ncbi.nlm.nih.gov/pubmed/?term=Dean%20LS%5BAuthor%5D&amp;cauthor=true&amp;cauthor_uid=22195765" TargetMode="External"/><Relationship Id="rId8" Type="http://schemas.openxmlformats.org/officeDocument/2006/relationships/hyperlink" Target="http://www.ncbi.nlm.nih.gov/pubmed/?term=Keiffer%20T%5BAuthor%5D&amp;cauthor=true&amp;cauthor_uid=22195765" TargetMode="External"/><Relationship Id="rId9" Type="http://schemas.openxmlformats.org/officeDocument/2006/relationships/hyperlink" Target="http://www.ncbi.nlm.nih.gov/pubmed/?term=Hass%20SM%5BAuthor%5D&amp;cauthor=true&amp;cauthor_uid=22195765" TargetMode="External"/><Relationship Id="rId10" Type="http://schemas.openxmlformats.org/officeDocument/2006/relationships/hyperlink" Target="http://www.ncbi.nlm.nih.gov/pubmed/?term=Mousa%20AY%5BAuthor%5D&amp;cauthor=true&amp;cauthor_uid=22195765"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558528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054224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http://pubs.rsna.org/doi/full/10.1148/rg.1103035010</a:t>
            </a:r>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588694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Bartter syndrome</a:t>
            </a:r>
            <a:r>
              <a:rPr lang="en-US" sz="1200" b="0" i="0" kern="1200" dirty="0" smtClean="0">
                <a:solidFill>
                  <a:schemeClr val="tx1"/>
                </a:solidFill>
                <a:effectLst/>
                <a:latin typeface="+mn-lt"/>
                <a:ea typeface="+mn-ea"/>
                <a:cs typeface="+mn-cs"/>
              </a:rPr>
              <a:t>  POLY HYDRAMNIOS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a rare inherited defect in the </a:t>
            </a:r>
            <a:r>
              <a:rPr lang="en-US" sz="1200" b="0" i="0" u="none" strike="noStrike" kern="1200" dirty="0" smtClean="0">
                <a:solidFill>
                  <a:schemeClr val="tx1"/>
                </a:solidFill>
                <a:effectLst/>
                <a:latin typeface="+mn-lt"/>
                <a:ea typeface="+mn-ea"/>
                <a:cs typeface="+mn-cs"/>
                <a:hlinkClick r:id="rId3" tooltip="Thick ascending limb"/>
              </a:rPr>
              <a:t>thick ascending limb</a:t>
            </a:r>
            <a:r>
              <a:rPr lang="en-US" sz="1200" b="0" i="0" kern="1200" dirty="0" smtClean="0">
                <a:solidFill>
                  <a:schemeClr val="tx1"/>
                </a:solidFill>
                <a:effectLst/>
                <a:latin typeface="+mn-lt"/>
                <a:ea typeface="+mn-ea"/>
                <a:cs typeface="+mn-cs"/>
              </a:rPr>
              <a:t> of the </a:t>
            </a:r>
            <a:r>
              <a:rPr lang="en-US" sz="1200" b="0" i="0" u="none" strike="noStrike" kern="1200" dirty="0" smtClean="0">
                <a:solidFill>
                  <a:schemeClr val="tx1"/>
                </a:solidFill>
                <a:effectLst/>
                <a:latin typeface="+mn-lt"/>
                <a:ea typeface="+mn-ea"/>
                <a:cs typeface="+mn-cs"/>
                <a:hlinkClick r:id="rId4" tooltip="Loop of Henle"/>
              </a:rPr>
              <a:t>loop of Henle</a:t>
            </a:r>
            <a:r>
              <a:rPr lang="en-US" sz="1200" b="0" i="0" kern="1200" dirty="0" smtClean="0">
                <a:solidFill>
                  <a:schemeClr val="tx1"/>
                </a:solidFill>
                <a:effectLst/>
                <a:latin typeface="+mn-lt"/>
                <a:ea typeface="+mn-ea"/>
                <a:cs typeface="+mn-cs"/>
              </a:rPr>
              <a:t>. It is characterized by low potassium levels (</a:t>
            </a:r>
            <a:r>
              <a:rPr lang="en-US" sz="1200" b="0" i="0" u="none" strike="noStrike" kern="1200" dirty="0" smtClean="0">
                <a:solidFill>
                  <a:schemeClr val="tx1"/>
                </a:solidFill>
                <a:effectLst/>
                <a:latin typeface="+mn-lt"/>
                <a:ea typeface="+mn-ea"/>
                <a:cs typeface="+mn-cs"/>
                <a:hlinkClick r:id="rId5" tooltip="Hypokalemia"/>
              </a:rPr>
              <a:t>hypokalemia</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6"/>
              </a:rPr>
              <a:t>[1]</a:t>
            </a:r>
            <a:r>
              <a:rPr lang="en-US" sz="1200" b="0" i="0" kern="1200" dirty="0" smtClean="0">
                <a:solidFill>
                  <a:schemeClr val="tx1"/>
                </a:solidFill>
                <a:effectLst/>
                <a:latin typeface="+mn-lt"/>
                <a:ea typeface="+mn-ea"/>
                <a:cs typeface="+mn-cs"/>
              </a:rPr>
              <a:t>increased blood pH (</a:t>
            </a:r>
            <a:r>
              <a:rPr lang="en-US" sz="1200" b="0" i="0" u="none" strike="noStrike" kern="1200" dirty="0" smtClean="0">
                <a:solidFill>
                  <a:schemeClr val="tx1"/>
                </a:solidFill>
                <a:effectLst/>
                <a:latin typeface="+mn-lt"/>
                <a:ea typeface="+mn-ea"/>
                <a:cs typeface="+mn-cs"/>
                <a:hlinkClick r:id="rId7" tooltip="Alkalosis"/>
              </a:rPr>
              <a:t>alkalosis</a:t>
            </a:r>
            <a:r>
              <a:rPr lang="en-US" sz="1200" b="0" i="0" kern="1200" dirty="0" smtClean="0">
                <a:solidFill>
                  <a:schemeClr val="tx1"/>
                </a:solidFill>
                <a:effectLst/>
                <a:latin typeface="+mn-lt"/>
                <a:ea typeface="+mn-ea"/>
                <a:cs typeface="+mn-cs"/>
              </a:rPr>
              <a:t>), and normal to low blood pressure. There are two types of Bartter syndrome: neonatal and classic. A closely associated disorder, </a:t>
            </a:r>
            <a:r>
              <a:rPr lang="en-US" sz="1200" b="0" i="0" u="none" strike="noStrike" kern="1200" dirty="0" err="1" smtClean="0">
                <a:solidFill>
                  <a:schemeClr val="tx1"/>
                </a:solidFill>
                <a:effectLst/>
                <a:latin typeface="+mn-lt"/>
                <a:ea typeface="+mn-ea"/>
                <a:cs typeface="+mn-cs"/>
                <a:hlinkClick r:id="rId8" tooltip="Gitelman syndrome"/>
              </a:rPr>
              <a:t>Gitelman</a:t>
            </a:r>
            <a:r>
              <a:rPr lang="en-US" sz="1200" b="0" i="0" u="none" strike="noStrike" kern="1200" dirty="0" smtClean="0">
                <a:solidFill>
                  <a:schemeClr val="tx1"/>
                </a:solidFill>
                <a:effectLst/>
                <a:latin typeface="+mn-lt"/>
                <a:ea typeface="+mn-ea"/>
                <a:cs typeface="+mn-cs"/>
                <a:hlinkClick r:id="rId8" tooltip="Gitelman syndrome"/>
              </a:rPr>
              <a:t> syndrome</a:t>
            </a:r>
            <a:r>
              <a:rPr lang="en-US" sz="1200" b="0" i="0" kern="1200" dirty="0" smtClean="0">
                <a:solidFill>
                  <a:schemeClr val="tx1"/>
                </a:solidFill>
                <a:effectLst/>
                <a:latin typeface="+mn-lt"/>
                <a:ea typeface="+mn-ea"/>
                <a:cs typeface="+mn-cs"/>
              </a:rPr>
              <a:t>, is milder than both subtypes of Bartter syndrome.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MEN1 and MEN 2B are hyperparathyroidism</a:t>
            </a:r>
          </a:p>
          <a:p>
            <a:r>
              <a:rPr lang="en-US" sz="1200" b="1" i="0" kern="1200" dirty="0" smtClean="0">
                <a:solidFill>
                  <a:schemeClr val="tx1"/>
                </a:solidFill>
                <a:effectLst/>
                <a:latin typeface="+mn-lt"/>
                <a:ea typeface="+mn-ea"/>
                <a:cs typeface="+mn-cs"/>
              </a:rPr>
              <a:t>Multiple endocrine neoplasia type 2</a:t>
            </a:r>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MEN2</a:t>
            </a:r>
            <a:r>
              <a:rPr lang="en-US" sz="1200" b="0" i="0" kern="1200" dirty="0" smtClean="0">
                <a:solidFill>
                  <a:schemeClr val="tx1"/>
                </a:solidFill>
                <a:effectLst/>
                <a:latin typeface="+mn-lt"/>
                <a:ea typeface="+mn-ea"/>
                <a:cs typeface="+mn-cs"/>
              </a:rPr>
              <a:t>) (also known as "</a:t>
            </a:r>
            <a:r>
              <a:rPr lang="en-US" sz="1200" b="0" i="0" kern="1200" dirty="0" err="1" smtClean="0">
                <a:solidFill>
                  <a:schemeClr val="tx1"/>
                </a:solidFill>
                <a:effectLst/>
                <a:latin typeface="+mn-lt"/>
                <a:ea typeface="+mn-ea"/>
                <a:cs typeface="+mn-cs"/>
              </a:rPr>
              <a:t>Pheochromocytoma</a:t>
            </a:r>
            <a:r>
              <a:rPr lang="en-US" sz="1200" b="0" i="0" kern="1200" dirty="0" smtClean="0">
                <a:solidFill>
                  <a:schemeClr val="tx1"/>
                </a:solidFill>
                <a:effectLst/>
                <a:latin typeface="+mn-lt"/>
                <a:ea typeface="+mn-ea"/>
                <a:cs typeface="+mn-cs"/>
              </a:rPr>
              <a:t> and amyloid producing medullary thyroid carcinoma",</a:t>
            </a:r>
            <a:r>
              <a:rPr lang="en-US" sz="1200" b="0" i="0" u="none" strike="noStrike" kern="1200" baseline="30000" dirty="0" smtClean="0">
                <a:solidFill>
                  <a:schemeClr val="tx1"/>
                </a:solidFill>
                <a:effectLst/>
                <a:latin typeface="+mn-lt"/>
                <a:ea typeface="+mn-ea"/>
                <a:cs typeface="+mn-cs"/>
                <a:hlinkClick r:id="rId9"/>
              </a:rPr>
              <a:t>[1]</a:t>
            </a:r>
            <a:r>
              <a:rPr lang="en-US" sz="1200" b="0" i="0" kern="1200" dirty="0" smtClean="0">
                <a:solidFill>
                  <a:schemeClr val="tx1"/>
                </a:solidFill>
                <a:effectLst/>
                <a:latin typeface="+mn-lt"/>
                <a:ea typeface="+mn-ea"/>
                <a:cs typeface="+mn-cs"/>
              </a:rPr>
              <a:t> "PTC syndrome,"</a:t>
            </a:r>
            <a:r>
              <a:rPr lang="en-US" sz="1200" b="0" i="0" u="none" strike="noStrike" kern="1200" baseline="30000" dirty="0" smtClean="0">
                <a:solidFill>
                  <a:schemeClr val="tx1"/>
                </a:solidFill>
                <a:effectLst/>
                <a:latin typeface="+mn-lt"/>
                <a:ea typeface="+mn-ea"/>
                <a:cs typeface="+mn-cs"/>
                <a:hlinkClick r:id="rId9"/>
              </a:rPr>
              <a:t>[1]</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Sipple</a:t>
            </a:r>
            <a:r>
              <a:rPr lang="en-US" sz="1200" b="0" i="0" kern="1200" dirty="0" smtClean="0">
                <a:solidFill>
                  <a:schemeClr val="tx1"/>
                </a:solidFill>
                <a:effectLst/>
                <a:latin typeface="+mn-lt"/>
                <a:ea typeface="+mn-ea"/>
                <a:cs typeface="+mn-cs"/>
              </a:rPr>
              <a:t> syndrome"</a:t>
            </a:r>
            <a:r>
              <a:rPr lang="en-US" sz="1200" b="0" i="0" u="none" strike="noStrike" kern="1200" baseline="30000" dirty="0" smtClean="0">
                <a:solidFill>
                  <a:schemeClr val="tx1"/>
                </a:solidFill>
                <a:effectLst/>
                <a:latin typeface="+mn-lt"/>
                <a:ea typeface="+mn-ea"/>
                <a:cs typeface="+mn-cs"/>
                <a:hlinkClick r:id="rId9"/>
              </a:rPr>
              <a:t>[1]</a:t>
            </a:r>
            <a:r>
              <a:rPr lang="en-US" sz="1200" b="0" i="0" kern="1200" dirty="0" smtClean="0">
                <a:solidFill>
                  <a:schemeClr val="tx1"/>
                </a:solidFill>
                <a:effectLst/>
                <a:latin typeface="+mn-lt"/>
                <a:ea typeface="+mn-ea"/>
                <a:cs typeface="+mn-cs"/>
              </a:rPr>
              <a:t>) is a group of medical disorders associated with </a:t>
            </a:r>
            <a:r>
              <a:rPr lang="en-US" sz="1200" b="0" i="0" u="none" strike="noStrike" kern="1200" dirty="0" smtClean="0">
                <a:solidFill>
                  <a:schemeClr val="tx1"/>
                </a:solidFill>
                <a:effectLst/>
                <a:latin typeface="+mn-lt"/>
                <a:ea typeface="+mn-ea"/>
                <a:cs typeface="+mn-cs"/>
                <a:hlinkClick r:id="rId10" tooltip="Tumors"/>
              </a:rPr>
              <a:t>tumors</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the</a:t>
            </a:r>
            <a:r>
              <a:rPr lang="en-US" sz="1200" b="0" i="0" u="none" strike="noStrike" kern="1200" dirty="0" err="1" smtClean="0">
                <a:solidFill>
                  <a:schemeClr val="tx1"/>
                </a:solidFill>
                <a:effectLst/>
                <a:latin typeface="+mn-lt"/>
                <a:ea typeface="+mn-ea"/>
                <a:cs typeface="+mn-cs"/>
                <a:hlinkClick r:id="rId11" tooltip="Endocrine system"/>
              </a:rPr>
              <a:t>endocrine</a:t>
            </a:r>
            <a:r>
              <a:rPr lang="en-US" sz="1200" b="0" i="0" u="none" strike="noStrike" kern="1200" dirty="0" smtClean="0">
                <a:solidFill>
                  <a:schemeClr val="tx1"/>
                </a:solidFill>
                <a:effectLst/>
                <a:latin typeface="+mn-lt"/>
                <a:ea typeface="+mn-ea"/>
                <a:cs typeface="+mn-cs"/>
                <a:hlinkClick r:id="rId11" tooltip="Endocrine system"/>
              </a:rPr>
              <a:t> system</a:t>
            </a:r>
            <a:r>
              <a:rPr lang="en-US" sz="1200" b="0" i="0" kern="1200" dirty="0" smtClean="0">
                <a:solidFill>
                  <a:schemeClr val="tx1"/>
                </a:solidFill>
                <a:effectLst/>
                <a:latin typeface="+mn-lt"/>
                <a:ea typeface="+mn-ea"/>
                <a:cs typeface="+mn-cs"/>
              </a:rPr>
              <a:t>. The tumors may </a:t>
            </a:r>
            <a:r>
              <a:rPr lang="en-US" sz="1200" b="0" i="0" kern="1200" dirty="0" err="1" smtClean="0">
                <a:solidFill>
                  <a:schemeClr val="tx1"/>
                </a:solidFill>
                <a:effectLst/>
                <a:latin typeface="+mn-lt"/>
                <a:ea typeface="+mn-ea"/>
                <a:cs typeface="+mn-cs"/>
              </a:rPr>
              <a:t>be</a:t>
            </a:r>
            <a:r>
              <a:rPr lang="en-US" sz="1200" b="0" i="0" u="none" strike="noStrike" kern="1200" dirty="0" err="1" smtClean="0">
                <a:solidFill>
                  <a:schemeClr val="tx1"/>
                </a:solidFill>
                <a:effectLst/>
                <a:latin typeface="+mn-lt"/>
                <a:ea typeface="+mn-ea"/>
                <a:cs typeface="+mn-cs"/>
                <a:hlinkClick r:id="rId12" tooltip="Benign"/>
              </a:rPr>
              <a:t>benign</a:t>
            </a:r>
            <a:r>
              <a:rPr lang="en-US" sz="1200" b="0" i="0" kern="1200" dirty="0" smtClean="0">
                <a:solidFill>
                  <a:schemeClr val="tx1"/>
                </a:solidFill>
                <a:effectLst/>
                <a:latin typeface="+mn-lt"/>
                <a:ea typeface="+mn-ea"/>
                <a:cs typeface="+mn-cs"/>
              </a:rPr>
              <a:t> or malignant (</a:t>
            </a:r>
            <a:r>
              <a:rPr lang="en-US" sz="1200" b="0" i="0" u="none" strike="noStrike" kern="1200" dirty="0" smtClean="0">
                <a:solidFill>
                  <a:schemeClr val="tx1"/>
                </a:solidFill>
                <a:effectLst/>
                <a:latin typeface="+mn-lt"/>
                <a:ea typeface="+mn-ea"/>
                <a:cs typeface="+mn-cs"/>
                <a:hlinkClick r:id="rId13" tooltip="Cancer"/>
              </a:rPr>
              <a:t>cancer</a:t>
            </a:r>
            <a:r>
              <a:rPr lang="en-US" sz="1200" b="0" i="0" kern="1200" dirty="0" smtClean="0">
                <a:solidFill>
                  <a:schemeClr val="tx1"/>
                </a:solidFill>
                <a:effectLst/>
                <a:latin typeface="+mn-lt"/>
                <a:ea typeface="+mn-ea"/>
                <a:cs typeface="+mn-cs"/>
              </a:rPr>
              <a:t>). They generally occur in endocrine organs (e.g. </a:t>
            </a:r>
            <a:r>
              <a:rPr lang="en-US" sz="1200" b="0" i="0" u="none" strike="noStrike" kern="1200" dirty="0" err="1" smtClean="0">
                <a:solidFill>
                  <a:schemeClr val="tx1"/>
                </a:solidFill>
                <a:effectLst/>
                <a:latin typeface="+mn-lt"/>
                <a:ea typeface="+mn-ea"/>
                <a:cs typeface="+mn-cs"/>
                <a:hlinkClick r:id="rId14" tooltip="Thyroid"/>
              </a:rPr>
              <a:t>thyroid</a:t>
            </a:r>
            <a:r>
              <a:rPr lang="en-US" sz="1200" b="0" i="0" kern="1200" dirty="0" err="1"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hlinkClick r:id="rId15" tooltip="Parathyroid"/>
              </a:rPr>
              <a:t>parathyroid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and</a:t>
            </a:r>
            <a:r>
              <a:rPr lang="en-US" sz="1200" b="0" i="0" u="none" strike="noStrike" kern="1200" dirty="0" err="1" smtClean="0">
                <a:solidFill>
                  <a:schemeClr val="tx1"/>
                </a:solidFill>
                <a:effectLst/>
                <a:latin typeface="+mn-lt"/>
                <a:ea typeface="+mn-ea"/>
                <a:cs typeface="+mn-cs"/>
                <a:hlinkClick r:id="rId16" tooltip="Adrenal gland"/>
              </a:rPr>
              <a:t>adrenals</a:t>
            </a:r>
            <a:r>
              <a:rPr lang="en-US" sz="1200" b="0" i="0" kern="1200" dirty="0" smtClean="0">
                <a:solidFill>
                  <a:schemeClr val="tx1"/>
                </a:solidFill>
                <a:effectLst/>
                <a:latin typeface="+mn-lt"/>
                <a:ea typeface="+mn-ea"/>
                <a:cs typeface="+mn-cs"/>
              </a:rPr>
              <a:t>), but may also occur in endocrine tissues of organs not classically thought of as endocrine.</a:t>
            </a:r>
            <a:r>
              <a:rPr lang="en-US" sz="1200" b="0" i="0" u="none" strike="noStrike" kern="1200" baseline="30000" dirty="0" smtClean="0">
                <a:solidFill>
                  <a:schemeClr val="tx1"/>
                </a:solidFill>
                <a:effectLst/>
                <a:latin typeface="+mn-lt"/>
                <a:ea typeface="+mn-ea"/>
                <a:cs typeface="+mn-cs"/>
                <a:hlinkClick r:id="rId17"/>
              </a:rPr>
              <a:t>[2]</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MEN2 is a sub-type of MEN (</a:t>
            </a:r>
            <a:r>
              <a:rPr lang="en-US" sz="1200" b="0" i="0" u="none" strike="noStrike" kern="1200" dirty="0" smtClean="0">
                <a:solidFill>
                  <a:schemeClr val="tx1"/>
                </a:solidFill>
                <a:effectLst/>
                <a:latin typeface="+mn-lt"/>
                <a:ea typeface="+mn-ea"/>
                <a:cs typeface="+mn-cs"/>
                <a:hlinkClick r:id="rId18" tooltip="Multiple endocrine neoplasia"/>
              </a:rPr>
              <a:t>multiple endocrine neoplasia</a:t>
            </a:r>
            <a:r>
              <a:rPr lang="en-US" sz="1200" b="0" i="0" kern="1200" dirty="0" smtClean="0">
                <a:solidFill>
                  <a:schemeClr val="tx1"/>
                </a:solidFill>
                <a:effectLst/>
                <a:latin typeface="+mn-lt"/>
                <a:ea typeface="+mn-ea"/>
                <a:cs typeface="+mn-cs"/>
              </a:rPr>
              <a:t>) and itself has sub-types, as discussed below. EN2 can present with a sign or symptom related to a tumor or, in the case of </a:t>
            </a:r>
            <a:r>
              <a:rPr lang="en-US" sz="1200" b="0" i="0" u="none" strike="noStrike" kern="1200" dirty="0" smtClean="0">
                <a:solidFill>
                  <a:schemeClr val="tx1"/>
                </a:solidFill>
                <a:effectLst/>
                <a:latin typeface="+mn-lt"/>
                <a:ea typeface="+mn-ea"/>
                <a:cs typeface="+mn-cs"/>
                <a:hlinkClick r:id="rId19" tooltip="Multiple endocrine neoplasia type 2b"/>
              </a:rPr>
              <a:t>multiple endocrine neoplasia type 2b</a:t>
            </a:r>
            <a:r>
              <a:rPr lang="en-US" sz="1200" b="0" i="0" kern="1200" dirty="0" smtClean="0">
                <a:solidFill>
                  <a:schemeClr val="tx1"/>
                </a:solidFill>
                <a:effectLst/>
                <a:latin typeface="+mn-lt"/>
                <a:ea typeface="+mn-ea"/>
                <a:cs typeface="+mn-cs"/>
              </a:rPr>
              <a:t>, with characteristic musculoskeletal and/or lip and/or gastrointestinal findings.</a:t>
            </a:r>
          </a:p>
          <a:p>
            <a:r>
              <a:rPr lang="en-US" sz="1200" b="0" i="0" u="none" strike="noStrike" kern="1200" dirty="0" smtClean="0">
                <a:solidFill>
                  <a:schemeClr val="tx1"/>
                </a:solidFill>
                <a:effectLst/>
                <a:latin typeface="+mn-lt"/>
                <a:ea typeface="+mn-ea"/>
                <a:cs typeface="+mn-cs"/>
                <a:hlinkClick r:id="rId20" tooltip="Medullary thyroid carcinoma"/>
              </a:rPr>
              <a:t>Medullary thyroid carcinoma</a:t>
            </a:r>
            <a:r>
              <a:rPr lang="en-US" sz="1200" b="0" i="0" kern="1200" dirty="0" smtClean="0">
                <a:solidFill>
                  <a:schemeClr val="tx1"/>
                </a:solidFill>
                <a:effectLst/>
                <a:latin typeface="+mn-lt"/>
                <a:ea typeface="+mn-ea"/>
                <a:cs typeface="+mn-cs"/>
              </a:rPr>
              <a:t> (MTC) represent the most frequent initial diagnosis. Occasionally </a:t>
            </a:r>
            <a:r>
              <a:rPr lang="en-US" sz="1200" b="0" i="0" u="none" strike="noStrike" kern="1200" dirty="0" err="1" smtClean="0">
                <a:solidFill>
                  <a:schemeClr val="tx1"/>
                </a:solidFill>
                <a:effectLst/>
                <a:latin typeface="+mn-lt"/>
                <a:ea typeface="+mn-ea"/>
                <a:cs typeface="+mn-cs"/>
                <a:hlinkClick r:id="rId21" tooltip="Pheochromocytoma"/>
              </a:rPr>
              <a:t>pheochromocytoma</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22" tooltip="Primary hyperparathyroidism"/>
              </a:rPr>
              <a:t>primary hyperparathyroidism</a:t>
            </a:r>
            <a:r>
              <a:rPr lang="en-US" sz="1200" b="0" i="0" kern="1200" dirty="0" smtClean="0">
                <a:solidFill>
                  <a:schemeClr val="tx1"/>
                </a:solidFill>
                <a:effectLst/>
                <a:latin typeface="+mn-lt"/>
                <a:ea typeface="+mn-ea"/>
                <a:cs typeface="+mn-cs"/>
              </a:rPr>
              <a:t> may be the initial diagnosis.</a:t>
            </a:r>
          </a:p>
          <a:p>
            <a:r>
              <a:rPr lang="en-US" sz="1200" b="0" i="0" u="none" strike="noStrike" kern="1200" dirty="0" err="1" smtClean="0">
                <a:solidFill>
                  <a:schemeClr val="tx1"/>
                </a:solidFill>
                <a:effectLst/>
                <a:latin typeface="+mn-lt"/>
                <a:ea typeface="+mn-ea"/>
                <a:cs typeface="+mn-cs"/>
                <a:hlinkClick r:id="rId21" tooltip="Pheochromocytoma"/>
              </a:rPr>
              <a:t>Pheochromocytoma</a:t>
            </a:r>
            <a:r>
              <a:rPr lang="en-US" sz="1200" b="0" i="0" kern="1200" dirty="0" smtClean="0">
                <a:solidFill>
                  <a:schemeClr val="tx1"/>
                </a:solidFill>
                <a:effectLst/>
                <a:latin typeface="+mn-lt"/>
                <a:ea typeface="+mn-ea"/>
                <a:cs typeface="+mn-cs"/>
              </a:rPr>
              <a:t> occurs in 50% of cases.</a:t>
            </a:r>
            <a:r>
              <a:rPr lang="en-US" sz="1200" b="0" i="0" u="none" strike="noStrike" kern="1200" baseline="30000" dirty="0" smtClean="0">
                <a:solidFill>
                  <a:schemeClr val="tx1"/>
                </a:solidFill>
                <a:effectLst/>
                <a:latin typeface="+mn-lt"/>
                <a:ea typeface="+mn-ea"/>
                <a:cs typeface="+mn-cs"/>
                <a:hlinkClick r:id="rId23"/>
              </a:rPr>
              <a:t>[3]</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MEN2A primary hyperparathyroidism occurs in only 10–30% and is usually diagnosed after the third decade of life. It can occur in children but this is rare. It may be the sole clinical manifestation of this syndrome but this is unusual.</a:t>
            </a:r>
          </a:p>
          <a:p>
            <a:r>
              <a:rPr lang="en-US" sz="1200" b="0" i="0" kern="1200" dirty="0" smtClean="0">
                <a:solidFill>
                  <a:schemeClr val="tx1"/>
                </a:solidFill>
                <a:effectLst/>
                <a:latin typeface="+mn-lt"/>
                <a:ea typeface="+mn-ea"/>
                <a:cs typeface="+mn-cs"/>
              </a:rPr>
              <a:t>MEN2A associates medullary thyroid carcinoma with </a:t>
            </a:r>
            <a:r>
              <a:rPr lang="en-US" sz="1200" b="0" i="0" kern="1200" dirty="0" err="1" smtClean="0">
                <a:solidFill>
                  <a:schemeClr val="tx1"/>
                </a:solidFill>
                <a:effectLst/>
                <a:latin typeface="+mn-lt"/>
                <a:ea typeface="+mn-ea"/>
                <a:cs typeface="+mn-cs"/>
              </a:rPr>
              <a:t>pheochromocytoma</a:t>
            </a:r>
            <a:r>
              <a:rPr lang="en-US" sz="1200" b="0" i="0" kern="1200" dirty="0" smtClean="0">
                <a:solidFill>
                  <a:schemeClr val="tx1"/>
                </a:solidFill>
                <a:effectLst/>
                <a:latin typeface="+mn-lt"/>
                <a:ea typeface="+mn-ea"/>
                <a:cs typeface="+mn-cs"/>
              </a:rPr>
              <a:t> in about 20–50% of cases and with primary hyperparathyroidism in 5–20% of cases.</a:t>
            </a:r>
          </a:p>
          <a:p>
            <a:r>
              <a:rPr lang="en-US" sz="1200" b="0" i="0" kern="1200" dirty="0" smtClean="0">
                <a:solidFill>
                  <a:schemeClr val="tx1"/>
                </a:solidFill>
                <a:effectLst/>
                <a:latin typeface="+mn-lt"/>
                <a:ea typeface="+mn-ea"/>
                <a:cs typeface="+mn-cs"/>
              </a:rPr>
              <a:t>MEN2B associates medullary thyroid carcinoma with </a:t>
            </a:r>
            <a:r>
              <a:rPr lang="en-US" sz="1200" b="0" i="0" kern="1200" dirty="0" err="1" smtClean="0">
                <a:solidFill>
                  <a:schemeClr val="tx1"/>
                </a:solidFill>
                <a:effectLst/>
                <a:latin typeface="+mn-lt"/>
                <a:ea typeface="+mn-ea"/>
                <a:cs typeface="+mn-cs"/>
              </a:rPr>
              <a:t>pheochromocytoma</a:t>
            </a:r>
            <a:r>
              <a:rPr lang="en-US" sz="1200" b="0" i="0" kern="1200" dirty="0" smtClean="0">
                <a:solidFill>
                  <a:schemeClr val="tx1"/>
                </a:solidFill>
                <a:effectLst/>
                <a:latin typeface="+mn-lt"/>
                <a:ea typeface="+mn-ea"/>
                <a:cs typeface="+mn-cs"/>
              </a:rPr>
              <a:t> in 50% of cases, with </a:t>
            </a:r>
            <a:r>
              <a:rPr lang="en-US" sz="1200" b="0" i="0" u="none" strike="noStrike" kern="1200" dirty="0" err="1" smtClean="0">
                <a:solidFill>
                  <a:schemeClr val="tx1"/>
                </a:solidFill>
                <a:effectLst/>
                <a:latin typeface="+mn-lt"/>
                <a:ea typeface="+mn-ea"/>
                <a:cs typeface="+mn-cs"/>
                <a:hlinkClick r:id="rId24" tooltip="Marfanoid habitus"/>
              </a:rPr>
              <a:t>marfanoid</a:t>
            </a:r>
            <a:r>
              <a:rPr lang="en-US" sz="1200" b="0" i="0" u="none" strike="noStrike" kern="1200" dirty="0" smtClean="0">
                <a:solidFill>
                  <a:schemeClr val="tx1"/>
                </a:solidFill>
                <a:effectLst/>
                <a:latin typeface="+mn-lt"/>
                <a:ea typeface="+mn-ea"/>
                <a:cs typeface="+mn-cs"/>
                <a:hlinkClick r:id="rId24" tooltip="Marfanoid habitus"/>
              </a:rPr>
              <a:t> habitus</a:t>
            </a:r>
            <a:r>
              <a:rPr lang="en-US" sz="1200" b="0" i="0" kern="1200" dirty="0" smtClean="0">
                <a:solidFill>
                  <a:schemeClr val="tx1"/>
                </a:solidFill>
                <a:effectLst/>
                <a:latin typeface="+mn-lt"/>
                <a:ea typeface="+mn-ea"/>
                <a:cs typeface="+mn-cs"/>
              </a:rPr>
              <a:t> and with mucosal and digestive </a:t>
            </a:r>
            <a:r>
              <a:rPr lang="en-US" sz="1200" b="0" i="0" u="none" strike="noStrike" kern="1200" dirty="0" smtClean="0">
                <a:solidFill>
                  <a:schemeClr val="tx1"/>
                </a:solidFill>
                <a:effectLst/>
                <a:latin typeface="+mn-lt"/>
                <a:ea typeface="+mn-ea"/>
                <a:cs typeface="+mn-cs"/>
                <a:hlinkClick r:id="rId25" tooltip="Neurofibromatosis"/>
              </a:rPr>
              <a:t>neurofibromatosis</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047579-D65A-4B9F-8EB8-25A774D71E54}"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768272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560373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Wiley, Michael, A </a:t>
            </a:r>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44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573830"/>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Complete tear with retraction of the unipennate,  direct, portion of the rectus femoris muscle. There is 47 mm of retraction of this muscle and aponeurosis.</a:t>
            </a:r>
          </a:p>
          <a:p>
            <a:r>
              <a:rPr lang="en-US" dirty="0" smtClean="0"/>
              <a:t>2. The bipennate, central and anterior, portion an indirect tendon are intact.</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48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3354444"/>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Complete tear with retraction of the unipennate,  direct, portion of the rectus femoris muscle. There is 47 mm of retraction of this muscle and aponeurosis.</a:t>
            </a:r>
          </a:p>
          <a:p>
            <a:r>
              <a:rPr lang="en-US" dirty="0" smtClean="0"/>
              <a:t>2. The bipennate, central and anterior, portion an indirect tendon are intact.</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49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301896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Mechanism of injury</a:t>
            </a:r>
          </a:p>
          <a:p>
            <a:r>
              <a:rPr lang="en-US" sz="1200" b="0" i="0" kern="1200" dirty="0" smtClean="0">
                <a:solidFill>
                  <a:schemeClr val="tx1"/>
                </a:solidFill>
                <a:effectLst/>
                <a:latin typeface="+mn-lt"/>
                <a:ea typeface="+mn-ea"/>
                <a:cs typeface="+mn-cs"/>
              </a:rPr>
              <a:t>injury to lateral tubercle (also called a Shepherd fracture) is caused by inversion or extreme </a:t>
            </a:r>
            <a:r>
              <a:rPr lang="en-US" sz="1200" b="0" i="0" kern="1200" dirty="0" err="1" smtClean="0">
                <a:solidFill>
                  <a:schemeClr val="tx1"/>
                </a:solidFill>
                <a:effectLst/>
                <a:latin typeface="+mn-lt"/>
                <a:ea typeface="+mn-ea"/>
                <a:cs typeface="+mn-cs"/>
              </a:rPr>
              <a:t>equinus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injury to medial tubercle (also called a </a:t>
            </a:r>
            <a:r>
              <a:rPr lang="en-US" sz="1200" b="0" i="0" kern="1200" dirty="0" err="1" smtClean="0">
                <a:solidFill>
                  <a:schemeClr val="tx1"/>
                </a:solidFill>
                <a:effectLst/>
                <a:latin typeface="+mn-lt"/>
                <a:ea typeface="+mn-ea"/>
                <a:cs typeface="+mn-cs"/>
              </a:rPr>
              <a:t>Cedell</a:t>
            </a:r>
            <a:r>
              <a:rPr lang="en-US" sz="1200" b="0" i="0" kern="1200" dirty="0" smtClean="0">
                <a:solidFill>
                  <a:schemeClr val="tx1"/>
                </a:solidFill>
                <a:effectLst/>
                <a:latin typeface="+mn-lt"/>
                <a:ea typeface="+mn-ea"/>
                <a:cs typeface="+mn-cs"/>
              </a:rPr>
              <a:t> fracture) is uncommon and is caused by forced dorsiflexion and pronation</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50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245117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median arcuate ligament is formed by the right and left </a:t>
            </a:r>
            <a:r>
              <a:rPr lang="en-US" sz="1200" b="0" i="0" kern="1200" dirty="0" err="1" smtClean="0">
                <a:solidFill>
                  <a:schemeClr val="tx1"/>
                </a:solidFill>
                <a:effectLst/>
                <a:latin typeface="+mn-lt"/>
                <a:ea typeface="+mn-ea"/>
                <a:cs typeface="+mn-cs"/>
              </a:rPr>
              <a:t>crura</a:t>
            </a:r>
            <a:r>
              <a:rPr lang="en-US" sz="1200" b="0" i="0" kern="1200" dirty="0" smtClean="0">
                <a:solidFill>
                  <a:schemeClr val="tx1"/>
                </a:solidFill>
                <a:effectLst/>
                <a:latin typeface="+mn-lt"/>
                <a:ea typeface="+mn-ea"/>
                <a:cs typeface="+mn-cs"/>
              </a:rPr>
              <a:t> of the </a:t>
            </a:r>
            <a:r>
              <a:rPr lang="en-US" sz="1200" b="0" i="0" u="none" strike="noStrike" kern="1200" dirty="0" smtClean="0">
                <a:solidFill>
                  <a:schemeClr val="tx1"/>
                </a:solidFill>
                <a:effectLst/>
                <a:latin typeface="+mn-lt"/>
                <a:ea typeface="+mn-ea"/>
                <a:cs typeface="+mn-cs"/>
                <a:hlinkClick r:id="rId3" tooltip="Diaphragm (anatomy)"/>
              </a:rPr>
              <a:t>diaphragm</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crura</a:t>
            </a:r>
            <a:r>
              <a:rPr lang="en-US" sz="1200" b="0" i="0" kern="1200" dirty="0" smtClean="0">
                <a:solidFill>
                  <a:schemeClr val="tx1"/>
                </a:solidFill>
                <a:effectLst/>
                <a:latin typeface="+mn-lt"/>
                <a:ea typeface="+mn-ea"/>
                <a:cs typeface="+mn-cs"/>
              </a:rPr>
              <a:t> connect to form an arch, behind which is the </a:t>
            </a:r>
            <a:r>
              <a:rPr lang="en-US" sz="1200" b="0" i="0" u="none" strike="noStrike" kern="1200" dirty="0" smtClean="0">
                <a:solidFill>
                  <a:schemeClr val="tx1"/>
                </a:solidFill>
                <a:effectLst/>
                <a:latin typeface="+mn-lt"/>
                <a:ea typeface="+mn-ea"/>
                <a:cs typeface="+mn-cs"/>
                <a:hlinkClick r:id="rId4" tooltip="Aortic hiatus"/>
              </a:rPr>
              <a:t>aortic hiatus</a:t>
            </a:r>
            <a:r>
              <a:rPr lang="en-US" sz="1200" b="0" i="0" kern="1200" dirty="0" smtClean="0">
                <a:solidFill>
                  <a:schemeClr val="tx1"/>
                </a:solidFill>
                <a:effectLst/>
                <a:latin typeface="+mn-lt"/>
                <a:ea typeface="+mn-ea"/>
                <a:cs typeface="+mn-cs"/>
              </a:rPr>
              <a:t>, through which pass </a:t>
            </a:r>
            <a:r>
              <a:rPr lang="en-US" sz="1200" b="0" i="0" kern="1200" dirty="0" err="1" smtClean="0">
                <a:solidFill>
                  <a:schemeClr val="tx1"/>
                </a:solidFill>
                <a:effectLst/>
                <a:latin typeface="+mn-lt"/>
                <a:ea typeface="+mn-ea"/>
                <a:cs typeface="+mn-cs"/>
              </a:rPr>
              <a:t>the</a:t>
            </a:r>
            <a:r>
              <a:rPr lang="en-US" sz="1200" b="0" i="0" u="none" strike="noStrike" kern="1200" dirty="0" err="1" smtClean="0">
                <a:solidFill>
                  <a:schemeClr val="tx1"/>
                </a:solidFill>
                <a:effectLst/>
                <a:latin typeface="+mn-lt"/>
                <a:ea typeface="+mn-ea"/>
                <a:cs typeface="+mn-cs"/>
                <a:hlinkClick r:id="rId5" tooltip="Aorta"/>
              </a:rPr>
              <a:t>aorta</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6" tooltip="Azygos vein"/>
              </a:rPr>
              <a:t>azygos vein</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th</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 </a:t>
            </a:r>
            <a:r>
              <a:rPr lang="en-US" sz="1200" b="0" i="0" u="none" strike="noStrike" kern="1200" dirty="0" smtClean="0">
                <a:solidFill>
                  <a:schemeClr val="tx1"/>
                </a:solidFill>
                <a:effectLst/>
                <a:latin typeface="+mn-lt"/>
                <a:ea typeface="+mn-ea"/>
                <a:cs typeface="+mn-cs"/>
                <a:hlinkClick r:id="rId7" tooltip="Thoracic duct"/>
              </a:rPr>
              <a:t>thoracic duct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condition characterized </a:t>
            </a:r>
            <a:r>
              <a:rPr lang="en-US" sz="1200" b="0" i="0" kern="1200" dirty="0" err="1" smtClean="0">
                <a:solidFill>
                  <a:schemeClr val="tx1"/>
                </a:solidFill>
                <a:effectLst/>
                <a:latin typeface="+mn-lt"/>
                <a:ea typeface="+mn-ea"/>
                <a:cs typeface="+mn-cs"/>
              </a:rPr>
              <a:t>by</a:t>
            </a:r>
            <a:r>
              <a:rPr lang="en-US" sz="1200" b="0" i="0" u="none" strike="noStrike" kern="1200" dirty="0" err="1" smtClean="0">
                <a:solidFill>
                  <a:schemeClr val="tx1"/>
                </a:solidFill>
                <a:effectLst/>
                <a:latin typeface="+mn-lt"/>
                <a:ea typeface="+mn-ea"/>
                <a:cs typeface="+mn-cs"/>
                <a:hlinkClick r:id="rId8" tooltip="Abdominal pain"/>
              </a:rPr>
              <a:t>abdominal</a:t>
            </a:r>
            <a:r>
              <a:rPr lang="en-US" sz="1200" b="0" i="0" u="none" strike="noStrike" kern="1200" dirty="0" smtClean="0">
                <a:solidFill>
                  <a:schemeClr val="tx1"/>
                </a:solidFill>
                <a:effectLst/>
                <a:latin typeface="+mn-lt"/>
                <a:ea typeface="+mn-ea"/>
                <a:cs typeface="+mn-cs"/>
                <a:hlinkClick r:id="rId8" tooltip="Abdominal pain"/>
              </a:rPr>
              <a:t> </a:t>
            </a:r>
            <a:r>
              <a:rPr lang="en-US" sz="1200" b="0" i="0" u="none" strike="noStrike" kern="1200" dirty="0" err="1" smtClean="0">
                <a:solidFill>
                  <a:schemeClr val="tx1"/>
                </a:solidFill>
                <a:effectLst/>
                <a:latin typeface="+mn-lt"/>
                <a:ea typeface="+mn-ea"/>
                <a:cs typeface="+mn-cs"/>
                <a:hlinkClick r:id="rId8" tooltip="Abdominal pain"/>
              </a:rPr>
              <a:t>pain</a:t>
            </a:r>
            <a:r>
              <a:rPr lang="en-US" sz="1200" b="0" i="0" kern="1200" dirty="0" err="1" smtClean="0">
                <a:solidFill>
                  <a:schemeClr val="tx1"/>
                </a:solidFill>
                <a:effectLst/>
                <a:latin typeface="+mn-lt"/>
                <a:ea typeface="+mn-ea"/>
                <a:cs typeface="+mn-cs"/>
              </a:rPr>
              <a:t>attributed</a:t>
            </a:r>
            <a:r>
              <a:rPr lang="en-US" sz="1200" b="0" i="0" kern="1200" dirty="0" smtClean="0">
                <a:solidFill>
                  <a:schemeClr val="tx1"/>
                </a:solidFill>
                <a:effectLst/>
                <a:latin typeface="+mn-lt"/>
                <a:ea typeface="+mn-ea"/>
                <a:cs typeface="+mn-cs"/>
              </a:rPr>
              <a:t> to compression of the </a:t>
            </a:r>
            <a:r>
              <a:rPr lang="en-US" sz="1200" b="0" i="0" u="none" strike="noStrike" kern="1200" dirty="0" smtClean="0">
                <a:solidFill>
                  <a:schemeClr val="tx1"/>
                </a:solidFill>
                <a:effectLst/>
                <a:latin typeface="+mn-lt"/>
                <a:ea typeface="+mn-ea"/>
                <a:cs typeface="+mn-cs"/>
                <a:hlinkClick r:id="rId9" tooltip="Celiac artery"/>
              </a:rPr>
              <a:t>celiac artery</a:t>
            </a:r>
            <a:r>
              <a:rPr lang="en-US" sz="1200" b="0" i="0" kern="1200" dirty="0" smtClean="0">
                <a:solidFill>
                  <a:schemeClr val="tx1"/>
                </a:solidFill>
                <a:effectLst/>
                <a:latin typeface="+mn-lt"/>
                <a:ea typeface="+mn-ea"/>
                <a:cs typeface="+mn-cs"/>
              </a:rPr>
              <a:t> and possibly the </a:t>
            </a:r>
            <a:r>
              <a:rPr lang="en-US" sz="1200" b="0" i="0" u="none" strike="noStrike" kern="1200" dirty="0" smtClean="0">
                <a:solidFill>
                  <a:schemeClr val="tx1"/>
                </a:solidFill>
                <a:effectLst/>
                <a:latin typeface="+mn-lt"/>
                <a:ea typeface="+mn-ea"/>
                <a:cs typeface="+mn-cs"/>
                <a:hlinkClick r:id="rId10" tooltip="Celiac ganglia"/>
              </a:rPr>
              <a:t>celiac ganglia</a:t>
            </a:r>
            <a:r>
              <a:rPr lang="en-US" sz="1200" b="0" i="0" kern="1200" dirty="0" smtClean="0">
                <a:solidFill>
                  <a:schemeClr val="tx1"/>
                </a:solidFill>
                <a:effectLst/>
                <a:latin typeface="+mn-lt"/>
                <a:ea typeface="+mn-ea"/>
                <a:cs typeface="+mn-cs"/>
              </a:rPr>
              <a:t> by the </a:t>
            </a:r>
            <a:r>
              <a:rPr lang="en-US" sz="1200" b="0" i="0" u="none" strike="noStrike" kern="1200" dirty="0" smtClean="0">
                <a:solidFill>
                  <a:schemeClr val="tx1"/>
                </a:solidFill>
                <a:effectLst/>
                <a:latin typeface="+mn-lt"/>
                <a:ea typeface="+mn-ea"/>
                <a:cs typeface="+mn-cs"/>
                <a:hlinkClick r:id="rId11" tooltip="Median arcuate ligament"/>
              </a:rPr>
              <a:t>median arcuate ligament</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2"/>
              </a:rPr>
              <a:t>[1]</a:t>
            </a:r>
            <a:r>
              <a:rPr lang="en-US" sz="1200" b="0" i="0" kern="1200" dirty="0" smtClean="0">
                <a:solidFill>
                  <a:schemeClr val="tx1"/>
                </a:solidFill>
                <a:effectLst/>
                <a:latin typeface="+mn-lt"/>
                <a:ea typeface="+mn-ea"/>
                <a:cs typeface="+mn-cs"/>
              </a:rPr>
              <a:t> The abdominal pain may be related to meals, may be accompanied by weight loss, and may be associated with an abdominal </a:t>
            </a:r>
            <a:r>
              <a:rPr lang="en-US" sz="1200" b="0" i="0" u="none" strike="noStrike" kern="1200" dirty="0" smtClean="0">
                <a:solidFill>
                  <a:schemeClr val="tx1"/>
                </a:solidFill>
                <a:effectLst/>
                <a:latin typeface="+mn-lt"/>
                <a:ea typeface="+mn-ea"/>
                <a:cs typeface="+mn-cs"/>
                <a:hlinkClick r:id="rId13" tooltip="Bruit"/>
              </a:rPr>
              <a:t>bruit</a:t>
            </a:r>
            <a:r>
              <a:rPr lang="en-US" sz="1200" b="0" i="0" kern="1200" dirty="0" smtClean="0">
                <a:solidFill>
                  <a:schemeClr val="tx1"/>
                </a:solidFill>
                <a:effectLst/>
                <a:latin typeface="+mn-lt"/>
                <a:ea typeface="+mn-ea"/>
                <a:cs typeface="+mn-cs"/>
              </a:rPr>
              <a:t> heard by a clinician. It is also called </a:t>
            </a:r>
            <a:r>
              <a:rPr lang="en-US" sz="1200" b="0" i="1" kern="1200" dirty="0" smtClean="0">
                <a:solidFill>
                  <a:schemeClr val="tx1"/>
                </a:solidFill>
                <a:effectLst/>
                <a:latin typeface="+mn-lt"/>
                <a:ea typeface="+mn-ea"/>
                <a:cs typeface="+mn-cs"/>
              </a:rPr>
              <a:t>celiac artery compression syndrome</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590085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The Team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median arcuate ligament syndrome (MALS) multidisciplinary team is led by pediatric surgeon Dr. Grace </a:t>
            </a:r>
            <a:r>
              <a:rPr lang="en-US" sz="1200" b="0" i="0" kern="1200" dirty="0" err="1" smtClean="0">
                <a:solidFill>
                  <a:schemeClr val="tx1"/>
                </a:solidFill>
                <a:effectLst/>
                <a:latin typeface="+mn-lt"/>
                <a:ea typeface="+mn-ea"/>
                <a:cs typeface="+mn-cs"/>
              </a:rPr>
              <a:t>Mak</a:t>
            </a:r>
            <a:r>
              <a:rPr lang="en-US" sz="1200" b="0" i="0" kern="1200" dirty="0" smtClean="0">
                <a:solidFill>
                  <a:schemeClr val="tx1"/>
                </a:solidFill>
                <a:effectLst/>
                <a:latin typeface="+mn-lt"/>
                <a:ea typeface="+mn-ea"/>
                <a:cs typeface="+mn-cs"/>
              </a:rPr>
              <a:t> and vascular surgeon Dr. Christopher Skelly. This team consists of our MALS coordinator Christopher Speaker, APN; a psychiatrist, interventional radiologist and pain specialists.</a:t>
            </a:r>
          </a:p>
          <a:p>
            <a:r>
              <a:rPr lang="en-US" sz="1200" b="1" i="0" kern="1200" dirty="0" smtClean="0">
                <a:solidFill>
                  <a:schemeClr val="tx1"/>
                </a:solidFill>
                <a:effectLst/>
                <a:latin typeface="+mn-lt"/>
                <a:ea typeface="+mn-ea"/>
                <a:cs typeface="+mn-cs"/>
              </a:rPr>
              <a:t>The Program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Since its inception, the MALS program has diagnosed and treated this disease in both males and females of all ages from across the world. MALS is thought to be a multifactorial disease process leading to chronic abdominal pain most commonly following meals. The cause is likely multifactorial, consisting of compression of the celiac artery by the median arcuate ligament compromising blood flow as well as neuropathic pain due to the celiac plexus. At the University of Chicago Medicine, we use vascular duplex studies and computed tomography angiography (CTA) along with 3-D imaging to diagnose MALS. Treatment then consists of laparoscopic release of the median arcuate ligament performed by the combined team of pediatric and vascular surgery. Patients are followed long-term by surgery, repeat vascular duplex imaging, as well as psychiatry.</a:t>
            </a:r>
          </a:p>
          <a:p>
            <a:r>
              <a:rPr lang="en-US" sz="1200" b="0" i="0" kern="1200" dirty="0" smtClean="0">
                <a:solidFill>
                  <a:schemeClr val="tx1"/>
                </a:solidFill>
                <a:effectLst/>
                <a:latin typeface="+mn-lt"/>
                <a:ea typeface="+mn-ea"/>
                <a:cs typeface="+mn-cs"/>
              </a:rPr>
              <a:t>For more information regarding the UCMALS program, please visit </a:t>
            </a:r>
            <a:r>
              <a:rPr lang="en-US" sz="1200" b="1" i="0" u="none" strike="noStrike" kern="1200" dirty="0" smtClean="0">
                <a:solidFill>
                  <a:schemeClr val="tx1"/>
                </a:solidFill>
                <a:effectLst/>
                <a:latin typeface="+mn-lt"/>
                <a:ea typeface="+mn-ea"/>
                <a:cs typeface="+mn-cs"/>
                <a:hlinkClick r:id="rId3"/>
              </a:rPr>
              <a:t>www.ucmals.com</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202681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ide views (sagittal plane) of the descending aorta and two of its branches, the </a:t>
            </a:r>
            <a:r>
              <a:rPr lang="en-US" sz="1200" b="0" i="0" u="none" strike="noStrike" kern="1200" dirty="0" smtClean="0">
                <a:solidFill>
                  <a:schemeClr val="tx1"/>
                </a:solidFill>
                <a:effectLst/>
                <a:latin typeface="+mn-lt"/>
                <a:ea typeface="+mn-ea"/>
                <a:cs typeface="+mn-cs"/>
                <a:hlinkClick r:id="rId3" tooltip="Celiac trunk"/>
              </a:rPr>
              <a:t>celiac trunk</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and</a:t>
            </a:r>
            <a:r>
              <a:rPr lang="en-US" sz="1200" b="0" i="0" u="none" strike="noStrike" kern="1200" dirty="0" err="1" smtClean="0">
                <a:solidFill>
                  <a:schemeClr val="tx1"/>
                </a:solidFill>
                <a:effectLst/>
                <a:latin typeface="+mn-lt"/>
                <a:ea typeface="+mn-ea"/>
                <a:cs typeface="+mn-cs"/>
                <a:hlinkClick r:id="rId4" tooltip="Superior mesenteric artery"/>
              </a:rPr>
              <a:t>superior</a:t>
            </a:r>
            <a:r>
              <a:rPr lang="en-US" sz="1200" b="0" i="0" u="none" strike="noStrike" kern="1200" dirty="0" smtClean="0">
                <a:solidFill>
                  <a:schemeClr val="tx1"/>
                </a:solidFill>
                <a:effectLst/>
                <a:latin typeface="+mn-lt"/>
                <a:ea typeface="+mn-ea"/>
                <a:cs typeface="+mn-cs"/>
                <a:hlinkClick r:id="rId4" tooltip="Superior mesenteric artery"/>
              </a:rPr>
              <a:t> mesenteric artery</a:t>
            </a:r>
            <a:r>
              <a:rPr lang="en-US" sz="1200" b="0" i="0" kern="1200" dirty="0" smtClean="0">
                <a:solidFill>
                  <a:schemeClr val="tx1"/>
                </a:solidFill>
                <a:effectLst/>
                <a:latin typeface="+mn-lt"/>
                <a:ea typeface="+mn-ea"/>
                <a:cs typeface="+mn-cs"/>
              </a:rPr>
              <a:t>, demonstrate normal and MALS anatomy. </a:t>
            </a:r>
            <a:r>
              <a:rPr lang="en-US" sz="1200" b="0" i="1" kern="1200" dirty="0" smtClean="0">
                <a:solidFill>
                  <a:schemeClr val="tx1"/>
                </a:solidFill>
                <a:effectLst/>
                <a:latin typeface="+mn-lt"/>
                <a:ea typeface="+mn-ea"/>
                <a:cs typeface="+mn-cs"/>
              </a:rPr>
              <a:t>Left</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5" tooltip="Median arcuate ligament"/>
              </a:rPr>
              <a:t>median arcuate </a:t>
            </a:r>
            <a:r>
              <a:rPr lang="en-US" sz="1200" b="0" i="0" u="none" strike="noStrike" kern="1200" dirty="0" err="1" smtClean="0">
                <a:solidFill>
                  <a:schemeClr val="tx1"/>
                </a:solidFill>
                <a:effectLst/>
                <a:latin typeface="+mn-lt"/>
                <a:ea typeface="+mn-ea"/>
                <a:cs typeface="+mn-cs"/>
                <a:hlinkClick r:id="rId5" tooltip="Median arcuate ligament"/>
              </a:rPr>
              <a:t>ligament</a:t>
            </a:r>
            <a:r>
              <a:rPr lang="en-US" sz="1200" b="0" i="0" kern="1200" dirty="0" err="1" smtClean="0">
                <a:solidFill>
                  <a:schemeClr val="tx1"/>
                </a:solidFill>
                <a:effectLst/>
                <a:latin typeface="+mn-lt"/>
                <a:ea typeface="+mn-ea"/>
                <a:cs typeface="+mn-cs"/>
              </a:rPr>
              <a:t>is</a:t>
            </a:r>
            <a:r>
              <a:rPr lang="en-US" sz="1200" b="0" i="0" kern="1200" dirty="0" smtClean="0">
                <a:solidFill>
                  <a:schemeClr val="tx1"/>
                </a:solidFill>
                <a:effectLst/>
                <a:latin typeface="+mn-lt"/>
                <a:ea typeface="+mn-ea"/>
                <a:cs typeface="+mn-cs"/>
              </a:rPr>
              <a:t> normally several millimeters to centimeters superior to the origin of the </a:t>
            </a:r>
            <a:r>
              <a:rPr lang="en-US" sz="1200" b="0" i="0" u="none" strike="noStrike" kern="1200" dirty="0" smtClean="0">
                <a:solidFill>
                  <a:schemeClr val="tx1"/>
                </a:solidFill>
                <a:effectLst/>
                <a:latin typeface="+mn-lt"/>
                <a:ea typeface="+mn-ea"/>
                <a:cs typeface="+mn-cs"/>
                <a:hlinkClick r:id="rId6" tooltip="Celiac artery"/>
              </a:rPr>
              <a:t>celiac artery</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Right</a:t>
            </a:r>
            <a:r>
              <a:rPr lang="en-US" sz="1200" b="0" i="0" kern="1200" dirty="0" smtClean="0">
                <a:solidFill>
                  <a:schemeClr val="tx1"/>
                </a:solidFill>
                <a:effectLst/>
                <a:latin typeface="+mn-lt"/>
                <a:ea typeface="+mn-ea"/>
                <a:cs typeface="+mn-cs"/>
              </a:rPr>
              <a:t> In MALS, the ligament is anterior, rather than superior, to the celiac artery, resulting in compression of the vessel and a characteristic hook-shaped contour.</a:t>
            </a:r>
          </a:p>
          <a:p>
            <a:r>
              <a:rPr lang="en-US" sz="1200" b="0" i="0" kern="1200" dirty="0" smtClean="0">
                <a:solidFill>
                  <a:schemeClr val="tx1"/>
                </a:solidFill>
                <a:effectLst/>
                <a:latin typeface="+mn-lt"/>
                <a:ea typeface="+mn-ea"/>
                <a:cs typeface="+mn-cs"/>
              </a:rPr>
              <a:t>Horton KM, Talamini MA, Fishman EK (2005). "Median arcuate ligament syndrome: evaluation with CT angiography". </a:t>
            </a:r>
            <a:r>
              <a:rPr lang="en-US" sz="1200" b="0" i="1" kern="1200" dirty="0" smtClean="0">
                <a:solidFill>
                  <a:schemeClr val="tx1"/>
                </a:solidFill>
                <a:effectLst/>
                <a:latin typeface="+mn-lt"/>
                <a:ea typeface="+mn-ea"/>
                <a:cs typeface="+mn-cs"/>
              </a:rPr>
              <a:t>Radiographics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25</a:t>
            </a:r>
            <a:r>
              <a:rPr lang="en-US" sz="1200" b="0" i="0" kern="1200" dirty="0" smtClean="0">
                <a:solidFill>
                  <a:schemeClr val="tx1"/>
                </a:solidFill>
                <a:effectLst/>
                <a:latin typeface="+mn-lt"/>
                <a:ea typeface="+mn-ea"/>
                <a:cs typeface="+mn-cs"/>
              </a:rPr>
              <a:t> (5): 1177–82.</a:t>
            </a:r>
            <a:r>
              <a:rPr lang="en-US" sz="1200" b="0" i="0" u="none" strike="noStrike" kern="1200" dirty="0" smtClean="0">
                <a:solidFill>
                  <a:schemeClr val="tx1"/>
                </a:solidFill>
                <a:effectLst/>
                <a:latin typeface="+mn-lt"/>
                <a:ea typeface="+mn-ea"/>
                <a:cs typeface="+mn-cs"/>
                <a:hlinkClick r:id="rId7" tooltip="Digital object identifier"/>
              </a:rPr>
              <a:t>doi</a:t>
            </a:r>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8"/>
              </a:rPr>
              <a:t>10.1148/rg.255055001</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9" tooltip="PubMed Identifier"/>
              </a:rPr>
              <a:t>PMID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0"/>
              </a:rPr>
              <a:t>16160104</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92505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http://pubs.rsna.org/doi/full/10.1148/rg.1103035010</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36028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smtClean="0">
                <a:solidFill>
                  <a:schemeClr val="tx1"/>
                </a:solidFill>
                <a:effectLst/>
                <a:latin typeface="+mn-lt"/>
                <a:ea typeface="+mn-ea"/>
                <a:cs typeface="+mn-cs"/>
                <a:hlinkClick r:id="rId3" tooltip="Journal of vascular surgery."/>
              </a:rPr>
              <a:t>J </a:t>
            </a:r>
            <a:r>
              <a:rPr lang="en-US" sz="1200" b="0" i="0" u="sng" kern="1200" dirty="0" err="1" smtClean="0">
                <a:solidFill>
                  <a:schemeClr val="tx1"/>
                </a:solidFill>
                <a:effectLst/>
                <a:latin typeface="+mn-lt"/>
                <a:ea typeface="+mn-ea"/>
                <a:cs typeface="+mn-cs"/>
                <a:hlinkClick r:id="rId3" tooltip="Journal of vascular surgery."/>
              </a:rPr>
              <a:t>Vasc</a:t>
            </a:r>
            <a:r>
              <a:rPr lang="en-US" sz="1200" b="0" i="0" u="sng" kern="1200" dirty="0" smtClean="0">
                <a:solidFill>
                  <a:schemeClr val="tx1"/>
                </a:solidFill>
                <a:effectLst/>
                <a:latin typeface="+mn-lt"/>
                <a:ea typeface="+mn-ea"/>
                <a:cs typeface="+mn-cs"/>
                <a:hlinkClick r:id="rId3" tooltip="Journal of vascular surgery."/>
              </a:rPr>
              <a:t> Surg.</a:t>
            </a:r>
            <a:r>
              <a:rPr lang="en-US" sz="1200" b="0" i="0" kern="1200" dirty="0" smtClean="0">
                <a:solidFill>
                  <a:schemeClr val="tx1"/>
                </a:solidFill>
                <a:effectLst/>
                <a:latin typeface="+mn-lt"/>
                <a:ea typeface="+mn-ea"/>
                <a:cs typeface="+mn-cs"/>
              </a:rPr>
              <a:t> 2012 Feb;55(2):428-436.e6; discussion 435-6.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10.1016/j.jvs.2011.08.052.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2011 Dec 21.</a:t>
            </a:r>
          </a:p>
          <a:p>
            <a:r>
              <a:rPr lang="en-US" sz="1200" b="1" i="0" kern="1200" dirty="0" smtClean="0">
                <a:solidFill>
                  <a:schemeClr val="tx1"/>
                </a:solidFill>
                <a:effectLst/>
                <a:latin typeface="+mn-lt"/>
                <a:ea typeface="+mn-ea"/>
                <a:cs typeface="+mn-cs"/>
              </a:rPr>
              <a:t>Mesenteric/celiac duplex ultrasound interpretation criteria revisited.</a:t>
            </a:r>
          </a:p>
          <a:p>
            <a:r>
              <a:rPr lang="en-US" sz="1200" b="0" i="0" u="sng" kern="1200" dirty="0" err="1" smtClean="0">
                <a:solidFill>
                  <a:schemeClr val="tx1"/>
                </a:solidFill>
                <a:effectLst/>
                <a:latin typeface="+mn-lt"/>
                <a:ea typeface="+mn-ea"/>
                <a:cs typeface="+mn-cs"/>
                <a:hlinkClick r:id="rId4"/>
              </a:rPr>
              <a:t>AbuRahma</a:t>
            </a:r>
            <a:r>
              <a:rPr lang="en-US" sz="1200" b="0" i="0" u="sng" kern="1200" dirty="0" smtClean="0">
                <a:solidFill>
                  <a:schemeClr val="tx1"/>
                </a:solidFill>
                <a:effectLst/>
                <a:latin typeface="+mn-lt"/>
                <a:ea typeface="+mn-ea"/>
                <a:cs typeface="+mn-cs"/>
                <a:hlinkClick r:id="rId4"/>
              </a:rPr>
              <a:t> AF</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5"/>
              </a:rPr>
              <a:t>Stone PA</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6"/>
              </a:rPr>
              <a:t>Srivastava M</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7"/>
              </a:rPr>
              <a:t>Dean LS</a:t>
            </a:r>
            <a:r>
              <a:rPr lang="en-US" sz="1200" b="0" i="0" kern="1200" dirty="0" smtClean="0">
                <a:solidFill>
                  <a:schemeClr val="tx1"/>
                </a:solidFill>
                <a:effectLst/>
                <a:latin typeface="+mn-lt"/>
                <a:ea typeface="+mn-ea"/>
                <a:cs typeface="+mn-cs"/>
              </a:rPr>
              <a:t>, </a:t>
            </a:r>
            <a:r>
              <a:rPr lang="en-US" sz="1200" b="0" i="0" u="sng" kern="1200" dirty="0" err="1" smtClean="0">
                <a:solidFill>
                  <a:schemeClr val="tx1"/>
                </a:solidFill>
                <a:effectLst/>
                <a:latin typeface="+mn-lt"/>
                <a:ea typeface="+mn-ea"/>
                <a:cs typeface="+mn-cs"/>
                <a:hlinkClick r:id="rId8"/>
              </a:rPr>
              <a:t>Keiffer</a:t>
            </a:r>
            <a:r>
              <a:rPr lang="en-US" sz="1200" b="0" i="0" u="sng" kern="1200" dirty="0" smtClean="0">
                <a:solidFill>
                  <a:schemeClr val="tx1"/>
                </a:solidFill>
                <a:effectLst/>
                <a:latin typeface="+mn-lt"/>
                <a:ea typeface="+mn-ea"/>
                <a:cs typeface="+mn-cs"/>
                <a:hlinkClick r:id="rId8"/>
              </a:rPr>
              <a:t> T</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9"/>
              </a:rPr>
              <a:t>Hass SM</a:t>
            </a:r>
            <a:r>
              <a:rPr lang="en-US" sz="1200" b="0" i="0" kern="1200" dirty="0" smtClean="0">
                <a:solidFill>
                  <a:schemeClr val="tx1"/>
                </a:solidFill>
                <a:effectLst/>
                <a:latin typeface="+mn-lt"/>
                <a:ea typeface="+mn-ea"/>
                <a:cs typeface="+mn-cs"/>
              </a:rPr>
              <a:t>, </a:t>
            </a:r>
            <a:r>
              <a:rPr lang="en-US" sz="1200" b="0" i="0" u="sng" kern="1200" dirty="0" err="1" smtClean="0">
                <a:solidFill>
                  <a:schemeClr val="tx1"/>
                </a:solidFill>
                <a:effectLst/>
                <a:latin typeface="+mn-lt"/>
                <a:ea typeface="+mn-ea"/>
                <a:cs typeface="+mn-cs"/>
                <a:hlinkClick r:id="rId10"/>
              </a:rPr>
              <a:t>Mousa</a:t>
            </a:r>
            <a:r>
              <a:rPr lang="en-US" sz="1200" b="0" i="0" u="sng" kern="1200" dirty="0" smtClean="0">
                <a:solidFill>
                  <a:schemeClr val="tx1"/>
                </a:solidFill>
                <a:effectLst/>
                <a:latin typeface="+mn-lt"/>
                <a:ea typeface="+mn-ea"/>
                <a:cs typeface="+mn-cs"/>
                <a:hlinkClick r:id="rId10"/>
              </a:rPr>
              <a:t> AY</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3471231"/>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collaterals, less likely however. Treatment is different</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919826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Melinda Hager</a:t>
            </a:r>
          </a:p>
          <a:p>
            <a:r>
              <a:rPr lang="en-US" sz="1200" b="0" i="0" kern="1200" dirty="0" err="1" smtClean="0">
                <a:solidFill>
                  <a:schemeClr val="tx1"/>
                </a:solidFill>
                <a:effectLst/>
                <a:latin typeface="+mn-lt"/>
                <a:ea typeface="+mn-ea"/>
                <a:cs typeface="+mn-cs"/>
              </a:rPr>
              <a:t>Burky</a:t>
            </a:r>
            <a:r>
              <a:rPr lang="en-US" sz="1200" b="0" i="0" kern="1200" dirty="0" smtClean="0">
                <a:solidFill>
                  <a:schemeClr val="tx1"/>
                </a:solidFill>
                <a:effectLst/>
                <a:latin typeface="+mn-lt"/>
                <a:ea typeface="+mn-ea"/>
                <a:cs typeface="+mn-cs"/>
              </a:rPr>
              <a:t>, Fiona A</a:t>
            </a:r>
          </a:p>
          <a:p>
            <a:r>
              <a:rPr lang="en-US" sz="1200" b="0" i="0" kern="1200" dirty="0" err="1" smtClean="0">
                <a:solidFill>
                  <a:schemeClr val="tx1"/>
                </a:solidFill>
                <a:effectLst/>
                <a:latin typeface="+mn-lt"/>
                <a:ea typeface="+mn-ea"/>
                <a:cs typeface="+mn-cs"/>
              </a:rPr>
              <a:t>Rockett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Endia</a:t>
            </a:r>
            <a:r>
              <a:rPr lang="en-US" sz="1200" b="0" i="0" kern="1200" dirty="0" smtClean="0">
                <a:solidFill>
                  <a:schemeClr val="tx1"/>
                </a:solidFill>
                <a:effectLst/>
                <a:latin typeface="+mn-lt"/>
                <a:ea typeface="+mn-ea"/>
                <a:cs typeface="+mn-cs"/>
              </a:rPr>
              <a:t> F</a:t>
            </a:r>
          </a:p>
          <a:p>
            <a:r>
              <a:rPr lang="en-US" sz="1200" b="0" i="0" kern="1200" dirty="0" smtClean="0">
                <a:solidFill>
                  <a:schemeClr val="tx1"/>
                </a:solidFill>
                <a:effectLst/>
                <a:latin typeface="+mn-lt"/>
                <a:ea typeface="+mn-ea"/>
                <a:cs typeface="+mn-cs"/>
              </a:rPr>
              <a:t>MALS </a:t>
            </a:r>
            <a:r>
              <a:rPr lang="en-US" sz="1200" b="0" i="0" kern="1200" dirty="0" err="1" smtClean="0">
                <a:solidFill>
                  <a:schemeClr val="tx1"/>
                </a:solidFill>
                <a:effectLst/>
                <a:latin typeface="+mn-lt"/>
                <a:ea typeface="+mn-ea"/>
                <a:cs typeface="+mn-cs"/>
              </a:rPr>
              <a:t>Harjola</a:t>
            </a:r>
            <a:r>
              <a:rPr lang="en-US" sz="1200" b="0" i="0" kern="1200" dirty="0" smtClean="0">
                <a:solidFill>
                  <a:schemeClr val="tx1"/>
                </a:solidFill>
                <a:effectLst/>
                <a:latin typeface="+mn-lt"/>
                <a:ea typeface="+mn-ea"/>
                <a:cs typeface="+mn-cs"/>
              </a:rPr>
              <a:t> 1963</a:t>
            </a:r>
          </a:p>
          <a:p>
            <a:r>
              <a:rPr lang="en-US" sz="1200" b="0" i="0" kern="1200" dirty="0" smtClean="0">
                <a:solidFill>
                  <a:schemeClr val="tx1"/>
                </a:solidFill>
                <a:effectLst/>
                <a:latin typeface="+mn-lt"/>
                <a:ea typeface="+mn-ea"/>
                <a:cs typeface="+mn-cs"/>
              </a:rPr>
              <a:t>Elizabeth P Marsden</a:t>
            </a:r>
          </a:p>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509990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47579-D65A-4B9F-8EB8-25A774D71E54}"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6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5782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6783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738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13889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9ECB7-27F1-4F5E-B5BE-8A1BA762E4EC}" type="datetimeFigureOut">
              <a:rPr lang="en-US" smtClean="0">
                <a:solidFill>
                  <a:prstClr val="black">
                    <a:tint val="75000"/>
                  </a:prstClr>
                </a:solidFill>
              </a:rPr>
              <a:pPr/>
              <a:t>12/9/15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22257F-C2F7-4DA5-90D1-D21F8DDFD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1085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solidFill>
                  <a:prstClr val="black">
                    <a:tint val="75000"/>
                  </a:prstClr>
                </a:solidFill>
              </a:rPr>
              <a:pPr/>
              <a:t>12/9/15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22257F-C2F7-4DA5-90D1-D21F8DDFD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458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1FD5C6-FE19-482E-A132-000DEF7BE518}"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0989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FD5C6-FE19-482E-A132-000DEF7BE518}"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783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FD5C6-FE19-482E-A132-000DEF7BE518}"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9407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1FD5C6-FE19-482E-A132-000DEF7BE518}"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9916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FD5C6-FE19-482E-A132-000DEF7BE518}" type="datetimeFigureOut">
              <a:rPr lang="en-US" smtClean="0"/>
              <a:pPr/>
              <a:t>12/9/15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95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08533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1FD5C6-FE19-482E-A132-000DEF7BE518}" type="datetimeFigureOut">
              <a:rPr lang="en-US" smtClean="0"/>
              <a:pPr/>
              <a:t>12/9/15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8456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FD5C6-FE19-482E-A132-000DEF7BE518}" type="datetimeFigureOut">
              <a:rPr lang="en-US" smtClean="0"/>
              <a:pPr/>
              <a:t>12/9/15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9293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FD5C6-FE19-482E-A132-000DEF7BE518}"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3429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FD5C6-FE19-482E-A132-000DEF7BE518}"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8231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FD5C6-FE19-482E-A132-000DEF7BE518}"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9688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FD5C6-FE19-482E-A132-000DEF7BE518}"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6317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9ECB7-27F1-4F5E-B5BE-8A1BA762E4EC}" type="datetimeFigureOut">
              <a:rPr lang="en-US" smtClean="0">
                <a:solidFill>
                  <a:prstClr val="black">
                    <a:tint val="75000"/>
                  </a:prstClr>
                </a:solidFill>
              </a:rPr>
              <a:pPr/>
              <a:t>12/9/15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22257F-C2F7-4DA5-90D1-D21F8DDFD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6476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DDE19-F675-4D64-BE3D-EB637C4B0286}"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4711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DDE19-F675-4D64-BE3D-EB637C4B0286}"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4352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DDE19-F675-4D64-BE3D-EB637C4B0286}"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857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79ECB7-27F1-4F5E-B5BE-8A1BA762E4EC}"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54768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DDE19-F675-4D64-BE3D-EB637C4B0286}"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0720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DDE19-F675-4D64-BE3D-EB637C4B0286}" type="datetimeFigureOut">
              <a:rPr lang="en-US" smtClean="0"/>
              <a:pPr/>
              <a:t>12/9/15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6314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DDE19-F675-4D64-BE3D-EB637C4B0286}" type="datetimeFigureOut">
              <a:rPr lang="en-US" smtClean="0"/>
              <a:pPr/>
              <a:t>12/9/15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1717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DDE19-F675-4D64-BE3D-EB637C4B0286}" type="datetimeFigureOut">
              <a:rPr lang="en-US" smtClean="0"/>
              <a:pPr/>
              <a:t>12/9/15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7424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DDE19-F675-4D64-BE3D-EB637C4B0286}"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4599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DDE19-F675-4D64-BE3D-EB637C4B0286}"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133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DDE19-F675-4D64-BE3D-EB637C4B0286}"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6205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DDE19-F675-4D64-BE3D-EB637C4B0286}" type="datetimeFigureOut">
              <a:rPr lang="en-US" smtClean="0"/>
              <a:pPr/>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558015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9ECB7-27F1-4F5E-B5BE-8A1BA762E4EC}"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91776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79ECB7-27F1-4F5E-B5BE-8A1BA762E4EC}" type="datetimeFigureOut">
              <a:rPr lang="en-US" smtClean="0"/>
              <a:pPr/>
              <a:t>12/9/15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34290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9ECB7-27F1-4F5E-B5BE-8A1BA762E4EC}" type="datetimeFigureOut">
              <a:rPr lang="en-US" smtClean="0"/>
              <a:pPr/>
              <a:t>12/9/15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0999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9ECB7-27F1-4F5E-B5BE-8A1BA762E4EC}" type="datetimeFigureOut">
              <a:rPr lang="en-US" smtClean="0"/>
              <a:pPr/>
              <a:t>12/9/15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27653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9ECB7-27F1-4F5E-B5BE-8A1BA762E4EC}"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93023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9ECB7-27F1-4F5E-B5BE-8A1BA762E4EC}" type="datetimeFigureOut">
              <a:rPr lang="en-US" smtClean="0"/>
              <a:pPr/>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45739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 Id="rId3"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5.xml"/><Relationship Id="rId3"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9ECB7-27F1-4F5E-B5BE-8A1BA762E4EC}" type="datetimeFigureOut">
              <a:rPr lang="en-US" smtClean="0"/>
              <a:pPr/>
              <a:t>12/9/15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2257F-C2F7-4DA5-90D1-D21F8DDFD2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134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9ECB7-27F1-4F5E-B5BE-8A1BA762E4EC}" type="datetimeFigureOut">
              <a:rPr lang="en-US" smtClean="0">
                <a:solidFill>
                  <a:prstClr val="black">
                    <a:tint val="75000"/>
                  </a:prstClr>
                </a:solidFill>
              </a:rPr>
              <a:pPr/>
              <a:t>12/9/15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2257F-C2F7-4DA5-90D1-D21F8DDFD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9929046"/>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9ECB7-27F1-4F5E-B5BE-8A1BA762E4EC}" type="datetimeFigureOut">
              <a:rPr lang="en-US" smtClean="0">
                <a:solidFill>
                  <a:prstClr val="black">
                    <a:tint val="75000"/>
                  </a:prstClr>
                </a:solidFill>
              </a:rPr>
              <a:pPr/>
              <a:t>12/9/15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2257F-C2F7-4DA5-90D1-D21F8DDFD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9964840"/>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FD5C6-FE19-482E-A132-000DEF7BE518}" type="datetimeFigureOut">
              <a:rPr lang="en-US" smtClean="0"/>
              <a:pPr/>
              <a:t>12/9/15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2D238-E286-4C55-A6D5-621E5D8FEE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63611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9ECB7-27F1-4F5E-B5BE-8A1BA762E4EC}" type="datetimeFigureOut">
              <a:rPr lang="en-US" smtClean="0">
                <a:solidFill>
                  <a:prstClr val="black">
                    <a:tint val="75000"/>
                  </a:prstClr>
                </a:solidFill>
              </a:rPr>
              <a:pPr/>
              <a:t>12/9/15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2257F-C2F7-4DA5-90D1-D21F8DDFD2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7274687"/>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DDE19-F675-4D64-BE3D-EB637C4B0286}" type="datetimeFigureOut">
              <a:rPr lang="en-US" smtClean="0"/>
              <a:pPr/>
              <a:t>12/9/15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08504-6BBD-4793-992B-37ED333D488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87577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dx.doi.org/10.1148/rg.255055001" TargetMode="External"/><Relationship Id="rId4" Type="http://schemas.openxmlformats.org/officeDocument/2006/relationships/hyperlink" Target="https://en.wikipedia.org/wiki/PubMed_Identifier" TargetMode="External"/><Relationship Id="rId5" Type="http://schemas.openxmlformats.org/officeDocument/2006/relationships/hyperlink" Target="https://www.ncbi.nlm.nih.gov/pubmed/16160104" TargetMode="External"/><Relationship Id="rId6" Type="http://schemas.openxmlformats.org/officeDocument/2006/relationships/hyperlink" Target="https://www.youtube.com/watch?v=L9ftfucwLWI" TargetMode="External"/><Relationship Id="rId7" Type="http://schemas.openxmlformats.org/officeDocument/2006/relationships/hyperlink" Target="http://www.ucmals.com/mals.html" TargetMode="External"/><Relationship Id="rId1" Type="http://schemas.openxmlformats.org/officeDocument/2006/relationships/slideLayout" Target="../slideLayouts/slideLayout12.xml"/><Relationship Id="rId2" Type="http://schemas.openxmlformats.org/officeDocument/2006/relationships/hyperlink" Target="https://en.wikipedia.org/wiki/Digital_object_identifie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lideshare.net/pryce27/rsna-final-2?qid=1560f210-f9be-489a-b48f-1231cf91008d&amp;v=qf1&amp;b=&amp;from_search=6" TargetMode="External"/><Relationship Id="rId4" Type="http://schemas.openxmlformats.org/officeDocument/2006/relationships/hyperlink" Target="http://www.theparisreview.org/blog/2015/09/11/the-most-misread-poem-in-america" TargetMode="External"/><Relationship Id="rId5"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12.xml"/><Relationship Id="rId6" Type="http://schemas.openxmlformats.org/officeDocument/2006/relationships/oleObject" Target="../embeddings/oleObject1.bin"/><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tags" Target="../tags/tag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ncbi.nlm.nih.gov/pubmed/2219576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tags" Target="../tags/tag8.xml"/><Relationship Id="rId6" Type="http://schemas.openxmlformats.org/officeDocument/2006/relationships/slideLayout" Target="../slideLayouts/slideLayout12.xml"/><Relationship Id="rId7" Type="http://schemas.openxmlformats.org/officeDocument/2006/relationships/oleObject" Target="../embeddings/oleObject2.bin"/><Relationship Id="rId8" Type="http://schemas.openxmlformats.org/officeDocument/2006/relationships/image" Target="../media/image28.png"/><Relationship Id="rId1" Type="http://schemas.openxmlformats.org/officeDocument/2006/relationships/vmlDrawing" Target="../drawings/vmlDrawing2.vml"/><Relationship Id="rId2" Type="http://schemas.openxmlformats.org/officeDocument/2006/relationships/tags" Target="../tags/tag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slideLayout" Target="../slideLayouts/slideLayout12.xml"/><Relationship Id="rId6" Type="http://schemas.openxmlformats.org/officeDocument/2006/relationships/oleObject" Target="../embeddings/oleObject3.bin"/><Relationship Id="rId7" Type="http://schemas.openxmlformats.org/officeDocument/2006/relationships/image" Target="../media/image49.png"/><Relationship Id="rId8" Type="http://schemas.openxmlformats.org/officeDocument/2006/relationships/image" Target="../media/image47.png"/><Relationship Id="rId1" Type="http://schemas.openxmlformats.org/officeDocument/2006/relationships/vmlDrawing" Target="../drawings/vmlDrawing3.vml"/><Relationship Id="rId2" Type="http://schemas.openxmlformats.org/officeDocument/2006/relationships/tags" Target="../tags/tag9.xml"/></Relationships>
</file>

<file path=ppt/slides/_rels/slide37.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slideLayout" Target="../slideLayouts/slideLayout12.xml"/><Relationship Id="rId6" Type="http://schemas.openxmlformats.org/officeDocument/2006/relationships/notesSlide" Target="../notesSlides/notesSlide11.xml"/><Relationship Id="rId7" Type="http://schemas.openxmlformats.org/officeDocument/2006/relationships/oleObject" Target="../embeddings/oleObject4.bin"/><Relationship Id="rId8" Type="http://schemas.openxmlformats.org/officeDocument/2006/relationships/image" Target="../media/image49.png"/><Relationship Id="rId9" Type="http://schemas.openxmlformats.org/officeDocument/2006/relationships/image" Target="../media/image47.png"/><Relationship Id="rId1" Type="http://schemas.openxmlformats.org/officeDocument/2006/relationships/vmlDrawing" Target="../drawings/vmlDrawing4.vml"/><Relationship Id="rId2" Type="http://schemas.openxmlformats.org/officeDocument/2006/relationships/tags" Target="../tags/tag12.xml"/></Relationships>
</file>

<file path=ppt/slides/_rels/slide38.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slideLayout" Target="../slideLayouts/slideLayout12.xml"/><Relationship Id="rId6" Type="http://schemas.openxmlformats.org/officeDocument/2006/relationships/oleObject" Target="../embeddings/oleObject5.bin"/><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vmlDrawing" Target="../drawings/vmlDrawing5.vml"/><Relationship Id="rId2" Type="http://schemas.openxmlformats.org/officeDocument/2006/relationships/tags" Target="../tags/tag15.xml"/></Relationships>
</file>

<file path=ppt/slides/_rels/slide39.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slideLayout" Target="../slideLayouts/slideLayout12.xml"/><Relationship Id="rId6" Type="http://schemas.openxmlformats.org/officeDocument/2006/relationships/notesSlide" Target="../notesSlides/notesSlide12.xml"/><Relationship Id="rId7" Type="http://schemas.openxmlformats.org/officeDocument/2006/relationships/oleObject" Target="../embeddings/oleObject6.bin"/><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vmlDrawing" Target="../drawings/vmlDrawing6.vml"/><Relationship Id="rId2" Type="http://schemas.openxmlformats.org/officeDocument/2006/relationships/tags" Target="../tags/tag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tags" Target="../tags/tag22.xml"/><Relationship Id="rId4" Type="http://schemas.openxmlformats.org/officeDocument/2006/relationships/tags" Target="../tags/tag23.xml"/><Relationship Id="rId5" Type="http://schemas.openxmlformats.org/officeDocument/2006/relationships/slideLayout" Target="../slideLayouts/slideLayout12.xml"/><Relationship Id="rId6" Type="http://schemas.openxmlformats.org/officeDocument/2006/relationships/notesSlide" Target="../notesSlides/notesSlide16.xml"/><Relationship Id="rId7" Type="http://schemas.openxmlformats.org/officeDocument/2006/relationships/oleObject" Target="../embeddings/oleObject7.bin"/><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 Type="http://schemas.openxmlformats.org/officeDocument/2006/relationships/vmlDrawing" Target="../drawings/vmlDrawing7.vml"/><Relationship Id="rId2" Type="http://schemas.openxmlformats.org/officeDocument/2006/relationships/tags" Target="../tags/tag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slideLayout" Target="../slideLayouts/slideLayout12.xml"/><Relationship Id="rId6" Type="http://schemas.openxmlformats.org/officeDocument/2006/relationships/notesSlide" Target="../notesSlides/notesSlide17.xml"/><Relationship Id="rId7" Type="http://schemas.openxmlformats.org/officeDocument/2006/relationships/oleObject" Target="../embeddings/oleObject8.bin"/><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vmlDrawing" Target="../drawings/vmlDrawing8.vml"/><Relationship Id="rId2" Type="http://schemas.openxmlformats.org/officeDocument/2006/relationships/tags" Target="../tags/tag24.xml"/></Relationships>
</file>

<file path=ppt/slides/_rels/slide51.xml.rels><?xml version="1.0" encoding="UTF-8" standalone="yes"?>
<Relationships xmlns="http://schemas.openxmlformats.org/package/2006/relationships"><Relationship Id="rId3" Type="http://schemas.openxmlformats.org/officeDocument/2006/relationships/tags" Target="../tags/tag28.xml"/><Relationship Id="rId4" Type="http://schemas.openxmlformats.org/officeDocument/2006/relationships/tags" Target="../tags/tag29.xml"/><Relationship Id="rId5" Type="http://schemas.openxmlformats.org/officeDocument/2006/relationships/slideLayout" Target="../slideLayouts/slideLayout12.xml"/><Relationship Id="rId6" Type="http://schemas.openxmlformats.org/officeDocument/2006/relationships/oleObject" Target="../embeddings/oleObject9.bin"/><Relationship Id="rId1" Type="http://schemas.openxmlformats.org/officeDocument/2006/relationships/vmlDrawing" Target="../drawings/vmlDrawing9.vml"/><Relationship Id="rId2" Type="http://schemas.openxmlformats.org/officeDocument/2006/relationships/tags" Target="../tags/tag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Median Arcuate ligament syndrome</a:t>
            </a:r>
            <a:endParaRPr lang="en-US" dirty="0"/>
          </a:p>
        </p:txBody>
      </p:sp>
      <p:sp>
        <p:nvSpPr>
          <p:cNvPr id="3" name="Subtitle 2"/>
          <p:cNvSpPr>
            <a:spLocks noGrp="1"/>
          </p:cNvSpPr>
          <p:nvPr>
            <p:ph type="subTitle" idx="1"/>
          </p:nvPr>
        </p:nvSpPr>
        <p:spPr/>
        <p:txBody>
          <a:bodyPr/>
          <a:lstStyle/>
          <a:p>
            <a:r>
              <a:rPr lang="en-US" dirty="0" smtClean="0"/>
              <a:t>Imaging, Diagnosis and Management</a:t>
            </a:r>
          </a:p>
          <a:p>
            <a:r>
              <a:rPr lang="en-US" dirty="0" smtClean="0"/>
              <a:t>Jonathan B. Bard, </a:t>
            </a:r>
            <a:r>
              <a:rPr lang="en-US" dirty="0" smtClean="0"/>
              <a:t>MD</a:t>
            </a:r>
          </a:p>
          <a:p>
            <a:r>
              <a:rPr lang="en-US" dirty="0" smtClean="0"/>
              <a:t>Medical Director, Envision Imaging McKinney</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2929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and other Resources</a:t>
            </a:r>
            <a:endParaRPr lang="en-US" dirty="0"/>
          </a:p>
        </p:txBody>
      </p:sp>
      <p:sp>
        <p:nvSpPr>
          <p:cNvPr id="3" name="Text Placeholder 2"/>
          <p:cNvSpPr>
            <a:spLocks noGrp="1"/>
          </p:cNvSpPr>
          <p:nvPr>
            <p:ph type="body" idx="1"/>
          </p:nvPr>
        </p:nvSpPr>
        <p:spPr/>
        <p:txBody>
          <a:bodyPr/>
          <a:lstStyle/>
          <a:p>
            <a:r>
              <a:rPr lang="en-US" dirty="0"/>
              <a:t>Horton KM, Talamini MA, Fishman EK (2005). "Median arcuate ligament syndrome: evaluation with CT angiography". </a:t>
            </a:r>
            <a:r>
              <a:rPr lang="en-US" i="1" dirty="0"/>
              <a:t>Radiographics</a:t>
            </a:r>
            <a:r>
              <a:rPr lang="en-US" dirty="0"/>
              <a:t> </a:t>
            </a:r>
            <a:r>
              <a:rPr lang="en-US" b="1" dirty="0"/>
              <a:t>25</a:t>
            </a:r>
            <a:r>
              <a:rPr lang="en-US" dirty="0"/>
              <a:t> (5): 1177–82.</a:t>
            </a:r>
            <a:r>
              <a:rPr lang="en-US" dirty="0">
                <a:hlinkClick r:id="rId2" tooltip="Digital object identifier"/>
              </a:rPr>
              <a:t>doi</a:t>
            </a:r>
            <a:r>
              <a:rPr lang="en-US" dirty="0"/>
              <a:t>:</a:t>
            </a:r>
            <a:r>
              <a:rPr lang="en-US" dirty="0">
                <a:hlinkClick r:id="rId3"/>
              </a:rPr>
              <a:t>10.1148/rg.255055001</a:t>
            </a:r>
            <a:r>
              <a:rPr lang="en-US" dirty="0"/>
              <a:t>. </a:t>
            </a:r>
            <a:r>
              <a:rPr lang="en-US" dirty="0">
                <a:hlinkClick r:id="rId4" tooltip="PubMed Identifier"/>
              </a:rPr>
              <a:t>PMID</a:t>
            </a:r>
            <a:r>
              <a:rPr lang="en-US" dirty="0"/>
              <a:t> </a:t>
            </a:r>
            <a:r>
              <a:rPr lang="en-US" dirty="0">
                <a:hlinkClick r:id="rId5"/>
              </a:rPr>
              <a:t>16160104</a:t>
            </a:r>
            <a:r>
              <a:rPr lang="en-US" dirty="0"/>
              <a:t>.</a:t>
            </a:r>
          </a:p>
          <a:p>
            <a:r>
              <a:rPr lang="en-US" dirty="0" smtClean="0"/>
              <a:t>YouTube “SMA </a:t>
            </a:r>
            <a:r>
              <a:rPr lang="en-US" dirty="0"/>
              <a:t>Syndrome and Median Arcuate Ligament Syndrome: True Syndromes or </a:t>
            </a:r>
            <a:r>
              <a:rPr lang="en-US" dirty="0" smtClean="0"/>
              <a:t>Fantasy” </a:t>
            </a:r>
            <a:r>
              <a:rPr lang="en-US" u="sng" dirty="0" smtClean="0"/>
              <a:t>ctisus</a:t>
            </a:r>
          </a:p>
          <a:p>
            <a:r>
              <a:rPr lang="en-US" dirty="0" smtClean="0">
                <a:hlinkClick r:id="rId6"/>
              </a:rPr>
              <a:t>https</a:t>
            </a:r>
            <a:r>
              <a:rPr lang="en-US" dirty="0">
                <a:hlinkClick r:id="rId6"/>
              </a:rPr>
              <a:t>://</a:t>
            </a:r>
            <a:r>
              <a:rPr lang="en-US" dirty="0" smtClean="0">
                <a:hlinkClick r:id="rId6"/>
              </a:rPr>
              <a:t>www.youtube.com/watch?v=L9ftfucwLWI</a:t>
            </a:r>
            <a:endParaRPr lang="en-US" dirty="0" smtClean="0"/>
          </a:p>
          <a:p>
            <a:r>
              <a:rPr lang="en-US" dirty="0" smtClean="0"/>
              <a:t>University of Chicago MALS Program </a:t>
            </a:r>
          </a:p>
          <a:p>
            <a:pPr lvl="1"/>
            <a:r>
              <a:rPr lang="en-US" dirty="0">
                <a:hlinkClick r:id="rId7"/>
              </a:rPr>
              <a:t>http://www.ucmals.com/mals.html</a:t>
            </a: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8473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46449" y="5001208"/>
            <a:ext cx="10607351" cy="1455576"/>
          </a:xfrm>
        </p:spPr>
        <p:txBody>
          <a:bodyPr>
            <a:normAutofit/>
          </a:bodyPr>
          <a:lstStyle/>
          <a:p>
            <a:pPr marL="0" indent="0">
              <a:buNone/>
            </a:pPr>
            <a:r>
              <a:rPr lang="en-US" sz="1800" dirty="0">
                <a:hlinkClick r:id="rId3"/>
              </a:rPr>
              <a:t>http://www.slideshare.net/pryce27/rsna-final-2?qid=1560f210-f9be-489a-b48f-1231cf91008d&amp;v=qf1&amp;b=&amp;</a:t>
            </a:r>
            <a:r>
              <a:rPr lang="en-US" sz="1800" dirty="0" smtClean="0">
                <a:hlinkClick r:id="rId3"/>
              </a:rPr>
              <a:t>from_search=6</a:t>
            </a:r>
            <a:endParaRPr lang="en-US" sz="1800" dirty="0" smtClean="0"/>
          </a:p>
          <a:p>
            <a:pPr marL="0" indent="0">
              <a:buNone/>
            </a:pPr>
            <a:endParaRPr lang="en-US" sz="1800" dirty="0"/>
          </a:p>
          <a:p>
            <a:pPr marL="0" indent="0">
              <a:buNone/>
            </a:pPr>
            <a:r>
              <a:rPr lang="en-US" sz="1800" dirty="0">
                <a:hlinkClick r:id="rId4"/>
              </a:rPr>
              <a:t>http://</a:t>
            </a:r>
            <a:r>
              <a:rPr lang="en-US" sz="1800" dirty="0" smtClean="0">
                <a:hlinkClick r:id="rId4"/>
              </a:rPr>
              <a:t>www.theparisreview.org/blog/2015/09/11/the-most-misread-poem-in-america</a:t>
            </a:r>
            <a:endParaRPr lang="en-US" sz="1800" dirty="0" smtClean="0"/>
          </a:p>
          <a:p>
            <a:pPr marL="0" indent="0">
              <a:buNone/>
            </a:pPr>
            <a:endParaRPr lang="en-US" sz="1800" dirty="0"/>
          </a:p>
        </p:txBody>
      </p:sp>
      <p:pic>
        <p:nvPicPr>
          <p:cNvPr id="4" name="Picture 3"/>
          <p:cNvPicPr>
            <a:picLocks noChangeAspect="1"/>
          </p:cNvPicPr>
          <p:nvPr/>
        </p:nvPicPr>
        <p:blipFill>
          <a:blip r:embed="rId5"/>
          <a:stretch>
            <a:fillRect/>
          </a:stretch>
        </p:blipFill>
        <p:spPr>
          <a:xfrm>
            <a:off x="2714170" y="513651"/>
            <a:ext cx="6440565" cy="42188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1082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Road Not Taken- Case 1 </a:t>
            </a:r>
            <a:endParaRPr lang="en-US" dirty="0"/>
          </a:p>
        </p:txBody>
      </p:sp>
      <p:pic>
        <p:nvPicPr>
          <p:cNvPr id="4" name="Content Placeholder 3"/>
          <p:cNvPicPr>
            <a:picLocks noGrp="1" noChangeAspect="1"/>
          </p:cNvPicPr>
          <p:nvPr>
            <p:ph idx="1"/>
          </p:nvPr>
        </p:nvPicPr>
        <p:blipFill>
          <a:blip r:embed="rId2"/>
          <a:stretch>
            <a:fillRect/>
          </a:stretch>
        </p:blipFill>
        <p:spPr>
          <a:xfrm>
            <a:off x="290172" y="1690688"/>
            <a:ext cx="3913705" cy="2782797"/>
          </a:xfrm>
          <a:prstGeom prst="rect">
            <a:avLst/>
          </a:prstGeom>
        </p:spPr>
      </p:pic>
      <p:pic>
        <p:nvPicPr>
          <p:cNvPr id="5" name="Picture 4"/>
          <p:cNvPicPr>
            <a:picLocks noChangeAspect="1"/>
          </p:cNvPicPr>
          <p:nvPr/>
        </p:nvPicPr>
        <p:blipFill>
          <a:blip r:embed="rId3"/>
          <a:stretch>
            <a:fillRect/>
          </a:stretch>
        </p:blipFill>
        <p:spPr>
          <a:xfrm>
            <a:off x="2236175" y="3829514"/>
            <a:ext cx="3935404" cy="2697446"/>
          </a:xfrm>
          <a:prstGeom prst="rect">
            <a:avLst/>
          </a:prstGeom>
        </p:spPr>
      </p:pic>
      <p:pic>
        <p:nvPicPr>
          <p:cNvPr id="6" name="Picture 5"/>
          <p:cNvPicPr>
            <a:picLocks noChangeAspect="1"/>
          </p:cNvPicPr>
          <p:nvPr/>
        </p:nvPicPr>
        <p:blipFill>
          <a:blip r:embed="rId4"/>
          <a:stretch>
            <a:fillRect/>
          </a:stretch>
        </p:blipFill>
        <p:spPr>
          <a:xfrm>
            <a:off x="5787410" y="1873908"/>
            <a:ext cx="6109798" cy="306173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2732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33403" y="274637"/>
            <a:ext cx="10515600" cy="1325563"/>
          </a:xfrm>
        </p:spPr>
        <p:txBody>
          <a:bodyPr/>
          <a:lstStyle/>
          <a:p>
            <a:r>
              <a:rPr lang="en-US" dirty="0" smtClean="0"/>
              <a:t>What has happened?</a:t>
            </a:r>
            <a:endParaRPr lang="en-US" dirty="0"/>
          </a:p>
        </p:txBody>
      </p:sp>
      <p:sp>
        <p:nvSpPr>
          <p:cNvPr id="3" name="TPAnswers"/>
          <p:cNvSpPr>
            <a:spLocks noGrp="1"/>
          </p:cNvSpPr>
          <p:nvPr>
            <p:ph type="body" idx="1"/>
            <p:custDataLst>
              <p:tags r:id="rId3"/>
            </p:custDataLst>
          </p:nvPr>
        </p:nvSpPr>
        <p:spPr>
          <a:xfrm>
            <a:off x="393700" y="1209466"/>
            <a:ext cx="5969778" cy="2717007"/>
          </a:xfrm>
        </p:spPr>
        <p:txBody>
          <a:bodyPr>
            <a:normAutofit lnSpcReduction="10000"/>
          </a:bodyPr>
          <a:lstStyle/>
          <a:p>
            <a:pPr marL="514350" indent="-514350">
              <a:lnSpc>
                <a:spcPct val="100000"/>
              </a:lnSpc>
              <a:spcBef>
                <a:spcPct val="20000"/>
              </a:spcBef>
              <a:buFont typeface="Arial" panose="020B0604020202020204" pitchFamily="34" charset="0"/>
              <a:buAutoNum type="alphaUcPeriod"/>
            </a:pPr>
            <a:r>
              <a:rPr lang="en-US" sz="3200" dirty="0" smtClean="0"/>
              <a:t>Partial resolution of PV thrombosis</a:t>
            </a:r>
          </a:p>
          <a:p>
            <a:pPr marL="514350" indent="-514350">
              <a:lnSpc>
                <a:spcPct val="100000"/>
              </a:lnSpc>
              <a:spcBef>
                <a:spcPct val="20000"/>
              </a:spcBef>
              <a:buFont typeface="Arial" panose="020B0604020202020204" pitchFamily="34" charset="0"/>
              <a:buAutoNum type="alphaUcPeriod"/>
            </a:pPr>
            <a:r>
              <a:rPr lang="en-US" sz="3200" dirty="0" smtClean="0"/>
              <a:t>Tumor invasion of PV</a:t>
            </a:r>
          </a:p>
          <a:p>
            <a:pPr marL="514350" indent="-514350">
              <a:lnSpc>
                <a:spcPct val="100000"/>
              </a:lnSpc>
              <a:spcBef>
                <a:spcPct val="20000"/>
              </a:spcBef>
              <a:buFont typeface="Arial" panose="020B0604020202020204" pitchFamily="34" charset="0"/>
              <a:buAutoNum type="alphaUcPeriod"/>
            </a:pPr>
            <a:r>
              <a:rPr lang="en-US" sz="3200" dirty="0" smtClean="0"/>
              <a:t>Cavernous transformation </a:t>
            </a:r>
            <a:r>
              <a:rPr lang="en-US" sz="3200" smtClean="0"/>
              <a:t>of PV</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560169913"/>
              </p:ext>
            </p:extLst>
          </p:nvPr>
        </p:nvGraphicFramePr>
        <p:xfrm>
          <a:off x="6096000" y="576045"/>
          <a:ext cx="6096000" cy="5143500"/>
        </p:xfrm>
        <a:graphic>
          <a:graphicData uri="http://schemas.openxmlformats.org/presentationml/2006/ole">
            <p:oleObj spid="_x0000_s13330" name="Chart" r:id="rId6" imgW="8140700" imgH="6870700" progId="MSGraph.Chart.8">
              <p:embed followColorScheme="full"/>
            </p:oleObj>
          </a:graphicData>
        </a:graphic>
      </p:graphicFrame>
      <p:pic>
        <p:nvPicPr>
          <p:cNvPr id="5" name="Picture 4"/>
          <p:cNvPicPr>
            <a:picLocks noChangeAspect="1"/>
          </p:cNvPicPr>
          <p:nvPr/>
        </p:nvPicPr>
        <p:blipFill>
          <a:blip r:embed="rId7"/>
          <a:stretch>
            <a:fillRect/>
          </a:stretch>
        </p:blipFill>
        <p:spPr>
          <a:xfrm>
            <a:off x="433403" y="4007323"/>
            <a:ext cx="3546959" cy="2626201"/>
          </a:xfrm>
          <a:prstGeom prst="rect">
            <a:avLst/>
          </a:prstGeom>
        </p:spPr>
      </p:pic>
      <p:pic>
        <p:nvPicPr>
          <p:cNvPr id="7" name="Picture 6"/>
          <p:cNvPicPr>
            <a:picLocks noChangeAspect="1"/>
          </p:cNvPicPr>
          <p:nvPr/>
        </p:nvPicPr>
        <p:blipFill>
          <a:blip r:embed="rId8"/>
          <a:stretch>
            <a:fillRect/>
          </a:stretch>
        </p:blipFill>
        <p:spPr>
          <a:xfrm>
            <a:off x="4081720" y="4004447"/>
            <a:ext cx="3102852" cy="2642897"/>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46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of MALS</a:t>
            </a:r>
            <a:endParaRPr lang="en-US" dirty="0"/>
          </a:p>
        </p:txBody>
      </p:sp>
      <p:sp>
        <p:nvSpPr>
          <p:cNvPr id="3" name="Content Placeholder 2"/>
          <p:cNvSpPr>
            <a:spLocks noGrp="1"/>
          </p:cNvSpPr>
          <p:nvPr>
            <p:ph idx="1"/>
          </p:nvPr>
        </p:nvSpPr>
        <p:spPr/>
        <p:txBody>
          <a:bodyPr/>
          <a:lstStyle/>
          <a:p>
            <a:r>
              <a:rPr lang="en-US" b="1" dirty="0" smtClean="0"/>
              <a:t>Mesenteric/celiac </a:t>
            </a:r>
            <a:r>
              <a:rPr lang="en-US" b="1" dirty="0"/>
              <a:t>duplex ultrasound interpretation criteria revisited</a:t>
            </a:r>
            <a:r>
              <a:rPr lang="en-US" b="1" dirty="0" smtClean="0"/>
              <a:t>.</a:t>
            </a:r>
          </a:p>
          <a:p>
            <a:r>
              <a:rPr lang="en-US" u="sng" dirty="0">
                <a:hlinkClick r:id="rId3" tooltip="Journal of vascular surgery."/>
              </a:rPr>
              <a:t>J </a:t>
            </a:r>
            <a:r>
              <a:rPr lang="en-US" u="sng" dirty="0" err="1">
                <a:hlinkClick r:id="rId3" tooltip="Journal of vascular surgery."/>
              </a:rPr>
              <a:t>Vasc</a:t>
            </a:r>
            <a:r>
              <a:rPr lang="en-US" u="sng" dirty="0">
                <a:hlinkClick r:id="rId3" tooltip="Journal of vascular surgery."/>
              </a:rPr>
              <a:t> Surg.</a:t>
            </a:r>
            <a:r>
              <a:rPr lang="en-US" dirty="0"/>
              <a:t> 2012 Feb;55(2):428-436.e6; discussion 435-6. </a:t>
            </a:r>
            <a:r>
              <a:rPr lang="en-US" dirty="0" err="1"/>
              <a:t>doi</a:t>
            </a:r>
            <a:r>
              <a:rPr lang="en-US" dirty="0"/>
              <a:t>: 10.1016/j.jvs.2011.08.052. </a:t>
            </a:r>
            <a:r>
              <a:rPr lang="en-US" dirty="0" err="1"/>
              <a:t>Epub</a:t>
            </a:r>
            <a:r>
              <a:rPr lang="en-US" dirty="0"/>
              <a:t> 2011 Dec 21.</a:t>
            </a:r>
          </a:p>
          <a:p>
            <a:r>
              <a:rPr lang="en-US" dirty="0"/>
              <a:t>he PSV threshold that provided the highest OA for ≥50% stenosis was </a:t>
            </a:r>
            <a:r>
              <a:rPr lang="en-US" sz="3600" b="1" dirty="0"/>
              <a:t>≥240 cm/s </a:t>
            </a:r>
            <a:r>
              <a:rPr lang="en-US" b="1" dirty="0"/>
              <a:t>and </a:t>
            </a:r>
            <a:r>
              <a:rPr lang="en-US" dirty="0"/>
              <a:t>for ≥70% stenosis was </a:t>
            </a:r>
            <a:r>
              <a:rPr lang="en-US" sz="3600" b="1" dirty="0"/>
              <a:t>≥320 cm/s </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9357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9419" y="614419"/>
            <a:ext cx="8297375" cy="520643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0951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6586" y="449680"/>
            <a:ext cx="8020050" cy="61436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868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CTA of MALS</a:t>
            </a:r>
            <a:endParaRPr lang="en-US" dirty="0"/>
          </a:p>
        </p:txBody>
      </p:sp>
      <p:sp>
        <p:nvSpPr>
          <p:cNvPr id="3" name="Text Placeholder 2"/>
          <p:cNvSpPr>
            <a:spLocks noGrp="1"/>
          </p:cNvSpPr>
          <p:nvPr>
            <p:ph type="body" idx="1"/>
          </p:nvPr>
        </p:nvSpPr>
        <p:spPr/>
        <p:txBody>
          <a:bodyPr/>
          <a:lstStyle/>
          <a:p>
            <a:r>
              <a:rPr lang="en-US" dirty="0" smtClean="0"/>
              <a:t>Narrowed Celiac Axis</a:t>
            </a:r>
          </a:p>
          <a:p>
            <a:r>
              <a:rPr lang="en-US" dirty="0" smtClean="0"/>
              <a:t>Post stenotic dilation</a:t>
            </a:r>
          </a:p>
          <a:p>
            <a:r>
              <a:rPr lang="en-US" dirty="0" smtClean="0"/>
              <a:t>Hooked proximal Celiac artery after stenosis</a:t>
            </a:r>
          </a:p>
          <a:p>
            <a:r>
              <a:rPr lang="en-US" dirty="0" smtClean="0"/>
              <a:t>Vessel collaterals</a:t>
            </a:r>
          </a:p>
          <a:p>
            <a:r>
              <a:rPr lang="en-US" dirty="0" smtClean="0"/>
              <a:t>Protocol varies, need 1mm recons, but arterial phase done in expiration, venous or delayed in normal respiration</a:t>
            </a:r>
          </a:p>
          <a:p>
            <a:r>
              <a:rPr lang="en-US" dirty="0" smtClean="0"/>
              <a:t>Need thin MIPS for diagnosis and stenosis, thick MIPS for collaterals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0253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artifact full expiration</a:t>
            </a:r>
            <a:endParaRPr lang="en-US" dirty="0"/>
          </a:p>
        </p:txBody>
      </p:sp>
      <p:pic>
        <p:nvPicPr>
          <p:cNvPr id="4" name="Content Placeholder 3"/>
          <p:cNvPicPr>
            <a:picLocks noGrp="1" noChangeAspect="1"/>
          </p:cNvPicPr>
          <p:nvPr>
            <p:ph idx="1"/>
          </p:nvPr>
        </p:nvPicPr>
        <p:blipFill>
          <a:blip r:embed="rId2"/>
          <a:stretch>
            <a:fillRect/>
          </a:stretch>
        </p:blipFill>
        <p:spPr>
          <a:xfrm>
            <a:off x="7097572" y="1674876"/>
            <a:ext cx="4384105" cy="2892857"/>
          </a:xfrm>
          <a:prstGeom prst="rect">
            <a:avLst/>
          </a:prstGeom>
        </p:spPr>
      </p:pic>
      <p:pic>
        <p:nvPicPr>
          <p:cNvPr id="6" name="Picture 5"/>
          <p:cNvPicPr>
            <a:picLocks noChangeAspect="1"/>
          </p:cNvPicPr>
          <p:nvPr/>
        </p:nvPicPr>
        <p:blipFill>
          <a:blip r:embed="rId3"/>
          <a:stretch>
            <a:fillRect/>
          </a:stretch>
        </p:blipFill>
        <p:spPr>
          <a:xfrm>
            <a:off x="170479" y="1768514"/>
            <a:ext cx="3057696" cy="4262243"/>
          </a:xfrm>
          <a:prstGeom prst="rect">
            <a:avLst/>
          </a:prstGeom>
        </p:spPr>
      </p:pic>
      <p:pic>
        <p:nvPicPr>
          <p:cNvPr id="7" name="Picture 6"/>
          <p:cNvPicPr>
            <a:picLocks noChangeAspect="1"/>
          </p:cNvPicPr>
          <p:nvPr/>
        </p:nvPicPr>
        <p:blipFill>
          <a:blip r:embed="rId4"/>
          <a:stretch>
            <a:fillRect/>
          </a:stretch>
        </p:blipFill>
        <p:spPr>
          <a:xfrm>
            <a:off x="3561565" y="1690688"/>
            <a:ext cx="3427149" cy="287403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3035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Patient in earlier slides –</a:t>
            </a:r>
            <a:r>
              <a:rPr lang="en-US" dirty="0" smtClean="0"/>
              <a:t> </a:t>
            </a:r>
            <a:br>
              <a:rPr lang="en-US" dirty="0" smtClean="0"/>
            </a:br>
            <a:r>
              <a:rPr lang="en-US" dirty="0" smtClean="0"/>
              <a:t>thin </a:t>
            </a:r>
            <a:r>
              <a:rPr lang="en-US" dirty="0" smtClean="0"/>
              <a:t>MIPS</a:t>
            </a:r>
            <a:endParaRPr lang="en-US" dirty="0"/>
          </a:p>
        </p:txBody>
      </p:sp>
      <p:sp>
        <p:nvSpPr>
          <p:cNvPr id="4" name="Text Placeholder 3"/>
          <p:cNvSpPr>
            <a:spLocks noGrp="1"/>
          </p:cNvSpPr>
          <p:nvPr>
            <p:ph type="body" sz="half" idx="2"/>
          </p:nvPr>
        </p:nvSpPr>
        <p:spPr/>
        <p:txBody>
          <a:bodyPr/>
          <a:lstStyle/>
          <a:p>
            <a:r>
              <a:rPr lang="en-US" dirty="0" smtClean="0"/>
              <a:t>High Grade stenosis of the Celiac trunk</a:t>
            </a:r>
            <a:endParaRPr lang="en-US" dirty="0"/>
          </a:p>
        </p:txBody>
      </p:sp>
      <p:pic>
        <p:nvPicPr>
          <p:cNvPr id="6" name="Picture 5"/>
          <p:cNvPicPr>
            <a:picLocks noChangeAspect="1"/>
          </p:cNvPicPr>
          <p:nvPr/>
        </p:nvPicPr>
        <p:blipFill>
          <a:blip r:embed="rId2"/>
          <a:stretch>
            <a:fillRect/>
          </a:stretch>
        </p:blipFill>
        <p:spPr>
          <a:xfrm>
            <a:off x="5572319" y="209113"/>
            <a:ext cx="3161134" cy="6399747"/>
          </a:xfrm>
          <a:prstGeom prst="rect">
            <a:avLst/>
          </a:prstGeom>
        </p:spPr>
      </p:pic>
      <p:pic>
        <p:nvPicPr>
          <p:cNvPr id="3" name="Picture 2"/>
          <p:cNvPicPr>
            <a:picLocks noChangeAspect="1"/>
          </p:cNvPicPr>
          <p:nvPr/>
        </p:nvPicPr>
        <p:blipFill>
          <a:blip r:embed="rId3"/>
          <a:stretch>
            <a:fillRect/>
          </a:stretch>
        </p:blipFill>
        <p:spPr>
          <a:xfrm>
            <a:off x="2290986" y="3803284"/>
            <a:ext cx="2481039" cy="280557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6335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Jonathan B. Bard, MD	</a:t>
            </a:r>
            <a:endParaRPr lang="en-US" dirty="0"/>
          </a:p>
        </p:txBody>
      </p:sp>
      <p:sp>
        <p:nvSpPr>
          <p:cNvPr id="3" name="Content Placeholder 2"/>
          <p:cNvSpPr>
            <a:spLocks noGrp="1"/>
          </p:cNvSpPr>
          <p:nvPr>
            <p:ph idx="1"/>
          </p:nvPr>
        </p:nvSpPr>
        <p:spPr/>
        <p:txBody>
          <a:bodyPr/>
          <a:lstStyle/>
          <a:p>
            <a:r>
              <a:rPr lang="en-US" dirty="0" smtClean="0"/>
              <a:t>Radiology Residency UCLA</a:t>
            </a:r>
          </a:p>
          <a:p>
            <a:r>
              <a:rPr lang="en-US" dirty="0" smtClean="0"/>
              <a:t>Neuroradiology Fellowship Stanford</a:t>
            </a:r>
          </a:p>
          <a:p>
            <a:r>
              <a:rPr lang="en-US" dirty="0" smtClean="0"/>
              <a:t>Diagnostic Radiology Associates of Dallas – Partner</a:t>
            </a:r>
          </a:p>
          <a:p>
            <a:r>
              <a:rPr lang="en-US" dirty="0" smtClean="0"/>
              <a:t>Solo Practice 2003- Present with Envision Radiology</a:t>
            </a:r>
          </a:p>
          <a:p>
            <a:r>
              <a:rPr lang="en-US" dirty="0" smtClean="0"/>
              <a:t>Married, 2 </a:t>
            </a:r>
            <a:r>
              <a:rPr lang="en-US" dirty="0" smtClean="0"/>
              <a:t>boys, </a:t>
            </a:r>
            <a:r>
              <a:rPr lang="en-US" dirty="0" smtClean="0"/>
              <a:t>15 and 11</a:t>
            </a:r>
          </a:p>
          <a:p>
            <a:r>
              <a:rPr lang="en-US" dirty="0" smtClean="0"/>
              <a:t>Hobbies include piano lessons, Texas Hold’em, Bass, Music (Blues)</a:t>
            </a:r>
          </a:p>
          <a:p>
            <a:r>
              <a:rPr lang="en-US" dirty="0" smtClean="0"/>
              <a:t>Disclosure Statement – No financial interest to disclose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8232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Patient –</a:t>
            </a:r>
            <a:r>
              <a:rPr lang="en-US" dirty="0" smtClean="0"/>
              <a:t> </a:t>
            </a:r>
            <a:br>
              <a:rPr lang="en-US" dirty="0" smtClean="0"/>
            </a:br>
            <a:r>
              <a:rPr lang="en-US" dirty="0" smtClean="0"/>
              <a:t>thin </a:t>
            </a:r>
            <a:r>
              <a:rPr lang="en-US" dirty="0" smtClean="0"/>
              <a:t>MIPS</a:t>
            </a:r>
            <a:endParaRPr lang="en-US" dirty="0"/>
          </a:p>
        </p:txBody>
      </p:sp>
      <p:sp>
        <p:nvSpPr>
          <p:cNvPr id="4" name="Text Placeholder 3"/>
          <p:cNvSpPr>
            <a:spLocks noGrp="1"/>
          </p:cNvSpPr>
          <p:nvPr>
            <p:ph type="body" sz="half" idx="2"/>
          </p:nvPr>
        </p:nvSpPr>
        <p:spPr/>
        <p:txBody>
          <a:bodyPr/>
          <a:lstStyle/>
          <a:p>
            <a:r>
              <a:rPr lang="en-US" dirty="0" smtClean="0"/>
              <a:t>High Grade stenosis of the Celiac trunk</a:t>
            </a:r>
            <a:endParaRPr lang="en-US" dirty="0"/>
          </a:p>
        </p:txBody>
      </p:sp>
      <p:pic>
        <p:nvPicPr>
          <p:cNvPr id="6" name="Picture 5"/>
          <p:cNvPicPr>
            <a:picLocks noChangeAspect="1"/>
          </p:cNvPicPr>
          <p:nvPr/>
        </p:nvPicPr>
        <p:blipFill>
          <a:blip r:embed="rId2"/>
          <a:stretch>
            <a:fillRect/>
          </a:stretch>
        </p:blipFill>
        <p:spPr>
          <a:xfrm>
            <a:off x="8209773" y="555490"/>
            <a:ext cx="2477595" cy="5015915"/>
          </a:xfrm>
          <a:prstGeom prst="rect">
            <a:avLst/>
          </a:prstGeom>
        </p:spPr>
      </p:pic>
      <p:pic>
        <p:nvPicPr>
          <p:cNvPr id="8" name="Picture 7"/>
          <p:cNvPicPr>
            <a:picLocks noChangeAspect="1"/>
          </p:cNvPicPr>
          <p:nvPr/>
        </p:nvPicPr>
        <p:blipFill>
          <a:blip r:embed="rId3"/>
          <a:stretch>
            <a:fillRect/>
          </a:stretch>
        </p:blipFill>
        <p:spPr>
          <a:xfrm>
            <a:off x="4622736" y="596074"/>
            <a:ext cx="2899820" cy="49474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0040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Patient –</a:t>
            </a:r>
            <a:r>
              <a:rPr lang="en-US" dirty="0" smtClean="0"/>
              <a:t> </a:t>
            </a:r>
            <a:br>
              <a:rPr lang="en-US" dirty="0" smtClean="0"/>
            </a:br>
            <a:r>
              <a:rPr lang="en-US" dirty="0" smtClean="0"/>
              <a:t>thin </a:t>
            </a:r>
            <a:r>
              <a:rPr lang="en-US" dirty="0" smtClean="0"/>
              <a:t>MIPS</a:t>
            </a:r>
            <a:endParaRPr lang="en-US" dirty="0"/>
          </a:p>
        </p:txBody>
      </p:sp>
      <p:sp>
        <p:nvSpPr>
          <p:cNvPr id="4" name="Text Placeholder 3"/>
          <p:cNvSpPr>
            <a:spLocks noGrp="1"/>
          </p:cNvSpPr>
          <p:nvPr>
            <p:ph type="body" sz="half" idx="2"/>
          </p:nvPr>
        </p:nvSpPr>
        <p:spPr/>
        <p:txBody>
          <a:bodyPr/>
          <a:lstStyle/>
          <a:p>
            <a:r>
              <a:rPr lang="en-US" dirty="0" smtClean="0"/>
              <a:t>High Grade stenosis of the Celiac trunk</a:t>
            </a:r>
            <a:endParaRPr lang="en-US" dirty="0"/>
          </a:p>
        </p:txBody>
      </p:sp>
      <p:pic>
        <p:nvPicPr>
          <p:cNvPr id="6" name="Picture 5"/>
          <p:cNvPicPr>
            <a:picLocks noChangeAspect="1"/>
          </p:cNvPicPr>
          <p:nvPr/>
        </p:nvPicPr>
        <p:blipFill>
          <a:blip r:embed="rId2"/>
          <a:stretch>
            <a:fillRect/>
          </a:stretch>
        </p:blipFill>
        <p:spPr>
          <a:xfrm>
            <a:off x="7998442" y="526617"/>
            <a:ext cx="2458793" cy="4977851"/>
          </a:xfrm>
          <a:prstGeom prst="rect">
            <a:avLst/>
          </a:prstGeom>
        </p:spPr>
      </p:pic>
      <p:pic>
        <p:nvPicPr>
          <p:cNvPr id="3" name="Picture 2"/>
          <p:cNvPicPr>
            <a:picLocks noChangeAspect="1"/>
          </p:cNvPicPr>
          <p:nvPr/>
        </p:nvPicPr>
        <p:blipFill>
          <a:blip r:embed="rId3"/>
          <a:stretch>
            <a:fillRect/>
          </a:stretch>
        </p:blipFill>
        <p:spPr>
          <a:xfrm>
            <a:off x="1033106" y="2563407"/>
            <a:ext cx="3545600" cy="3909597"/>
          </a:xfrm>
          <a:prstGeom prst="rect">
            <a:avLst/>
          </a:prstGeom>
        </p:spPr>
      </p:pic>
      <p:pic>
        <p:nvPicPr>
          <p:cNvPr id="5" name="Picture 4"/>
          <p:cNvPicPr>
            <a:picLocks noChangeAspect="1"/>
          </p:cNvPicPr>
          <p:nvPr/>
        </p:nvPicPr>
        <p:blipFill>
          <a:blip r:embed="rId4"/>
          <a:stretch>
            <a:fillRect/>
          </a:stretch>
        </p:blipFill>
        <p:spPr>
          <a:xfrm>
            <a:off x="5082351" y="526617"/>
            <a:ext cx="2916117" cy="497394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9845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MALS - Collaterals</a:t>
            </a:r>
            <a:endParaRPr lang="en-US" dirty="0"/>
          </a:p>
        </p:txBody>
      </p:sp>
      <p:pic>
        <p:nvPicPr>
          <p:cNvPr id="4" name="Picture 3"/>
          <p:cNvPicPr>
            <a:picLocks noChangeAspect="1"/>
          </p:cNvPicPr>
          <p:nvPr/>
        </p:nvPicPr>
        <p:blipFill>
          <a:blip r:embed="rId2"/>
          <a:stretch>
            <a:fillRect/>
          </a:stretch>
        </p:blipFill>
        <p:spPr>
          <a:xfrm>
            <a:off x="1175657" y="1825625"/>
            <a:ext cx="3489649" cy="4535508"/>
          </a:xfrm>
          <a:prstGeom prst="rect">
            <a:avLst/>
          </a:prstGeom>
        </p:spPr>
      </p:pic>
      <p:sp>
        <p:nvSpPr>
          <p:cNvPr id="3" name="Text Placeholder 2"/>
          <p:cNvSpPr>
            <a:spLocks noGrp="1"/>
          </p:cNvSpPr>
          <p:nvPr>
            <p:ph type="body" idx="1"/>
          </p:nvPr>
        </p:nvSpPr>
        <p:spPr>
          <a:xfrm>
            <a:off x="5617029" y="1825625"/>
            <a:ext cx="5736771" cy="4351338"/>
          </a:xfrm>
        </p:spPr>
        <p:txBody>
          <a:bodyPr/>
          <a:lstStyle/>
          <a:p>
            <a:r>
              <a:rPr lang="en-US" dirty="0" smtClean="0"/>
              <a:t>SMA to Gastroduodenal Collaterals</a:t>
            </a:r>
          </a:p>
          <a:p>
            <a:r>
              <a:rPr lang="en-US" dirty="0" smtClean="0"/>
              <a:t>Same patient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4076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1069" y="346464"/>
            <a:ext cx="10515600" cy="1325563"/>
          </a:xfrm>
        </p:spPr>
        <p:txBody>
          <a:bodyPr/>
          <a:lstStyle/>
          <a:p>
            <a:r>
              <a:rPr lang="en-US" dirty="0" smtClean="0"/>
              <a:t>MALS - Collaterals</a:t>
            </a:r>
            <a:endParaRPr lang="en-US" dirty="0"/>
          </a:p>
        </p:txBody>
      </p:sp>
      <p:pic>
        <p:nvPicPr>
          <p:cNvPr id="4" name="Picture 3"/>
          <p:cNvPicPr>
            <a:picLocks noChangeAspect="1"/>
          </p:cNvPicPr>
          <p:nvPr/>
        </p:nvPicPr>
        <p:blipFill>
          <a:blip r:embed="rId2"/>
          <a:stretch>
            <a:fillRect/>
          </a:stretch>
        </p:blipFill>
        <p:spPr>
          <a:xfrm>
            <a:off x="7024942" y="2867650"/>
            <a:ext cx="2514144" cy="3267642"/>
          </a:xfrm>
          <a:prstGeom prst="rect">
            <a:avLst/>
          </a:prstGeom>
        </p:spPr>
      </p:pic>
      <p:sp>
        <p:nvSpPr>
          <p:cNvPr id="3" name="Text Placeholder 2"/>
          <p:cNvSpPr>
            <a:spLocks noGrp="1"/>
          </p:cNvSpPr>
          <p:nvPr>
            <p:ph type="body" idx="1"/>
          </p:nvPr>
        </p:nvSpPr>
        <p:spPr>
          <a:xfrm>
            <a:off x="7024942" y="1409668"/>
            <a:ext cx="4316963" cy="4351338"/>
          </a:xfrm>
        </p:spPr>
        <p:txBody>
          <a:bodyPr/>
          <a:lstStyle/>
          <a:p>
            <a:r>
              <a:rPr lang="en-US" dirty="0" smtClean="0"/>
              <a:t>SMA to Gastroduodenal Collaterals</a:t>
            </a:r>
          </a:p>
          <a:p>
            <a:r>
              <a:rPr lang="en-US" dirty="0" smtClean="0"/>
              <a:t>Same patient</a:t>
            </a:r>
            <a:endParaRPr lang="en-US" dirty="0"/>
          </a:p>
        </p:txBody>
      </p:sp>
      <p:pic>
        <p:nvPicPr>
          <p:cNvPr id="5" name="Picture 4"/>
          <p:cNvPicPr>
            <a:picLocks noChangeAspect="1"/>
          </p:cNvPicPr>
          <p:nvPr/>
        </p:nvPicPr>
        <p:blipFill>
          <a:blip r:embed="rId3"/>
          <a:stretch>
            <a:fillRect/>
          </a:stretch>
        </p:blipFill>
        <p:spPr>
          <a:xfrm>
            <a:off x="636600" y="1512088"/>
            <a:ext cx="6335103" cy="530412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2249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33257" y="234497"/>
            <a:ext cx="7578012" cy="1325563"/>
          </a:xfrm>
        </p:spPr>
        <p:txBody>
          <a:bodyPr/>
          <a:lstStyle/>
          <a:p>
            <a:r>
              <a:rPr lang="en-US" dirty="0" smtClean="0"/>
              <a:t>Atherosclerotic Disease</a:t>
            </a:r>
            <a:endParaRPr lang="en-US" dirty="0"/>
          </a:p>
        </p:txBody>
      </p:sp>
      <p:pic>
        <p:nvPicPr>
          <p:cNvPr id="4" name="Content Placeholder 3"/>
          <p:cNvPicPr>
            <a:picLocks noGrp="1" noChangeAspect="1"/>
          </p:cNvPicPr>
          <p:nvPr>
            <p:ph idx="1"/>
          </p:nvPr>
        </p:nvPicPr>
        <p:blipFill>
          <a:blip r:embed="rId3"/>
          <a:stretch>
            <a:fillRect/>
          </a:stretch>
        </p:blipFill>
        <p:spPr>
          <a:xfrm>
            <a:off x="5067868" y="1734174"/>
            <a:ext cx="4086808" cy="4956506"/>
          </a:xfrm>
          <a:prstGeom prst="rect">
            <a:avLst/>
          </a:prstGeom>
        </p:spPr>
      </p:pic>
      <p:pic>
        <p:nvPicPr>
          <p:cNvPr id="5" name="Picture 4"/>
          <p:cNvPicPr>
            <a:picLocks noChangeAspect="1"/>
          </p:cNvPicPr>
          <p:nvPr/>
        </p:nvPicPr>
        <p:blipFill>
          <a:blip r:embed="rId4"/>
          <a:stretch>
            <a:fillRect/>
          </a:stretch>
        </p:blipFill>
        <p:spPr>
          <a:xfrm>
            <a:off x="735562" y="365126"/>
            <a:ext cx="3537857" cy="633225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7297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Year Case</a:t>
            </a:r>
            <a:endParaRPr lang="en-US" dirty="0"/>
          </a:p>
        </p:txBody>
      </p:sp>
      <p:pic>
        <p:nvPicPr>
          <p:cNvPr id="4" name="Picture 3"/>
          <p:cNvPicPr>
            <a:picLocks noChangeAspect="1"/>
          </p:cNvPicPr>
          <p:nvPr/>
        </p:nvPicPr>
        <p:blipFill>
          <a:blip r:embed="rId2"/>
          <a:stretch>
            <a:fillRect/>
          </a:stretch>
        </p:blipFill>
        <p:spPr>
          <a:xfrm>
            <a:off x="2519265" y="1881609"/>
            <a:ext cx="5467740" cy="465374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294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530689"/>
            <a:ext cx="10515600" cy="397166"/>
          </a:xfrm>
        </p:spPr>
        <p:txBody>
          <a:bodyPr>
            <a:normAutofit fontScale="90000"/>
          </a:bodyPr>
          <a:lstStyle/>
          <a:p>
            <a:r>
              <a:rPr lang="en-US" dirty="0" smtClean="0"/>
              <a:t>Which of the following is false?</a:t>
            </a:r>
            <a:endParaRPr lang="en-US" dirty="0"/>
          </a:p>
        </p:txBody>
      </p:sp>
      <p:sp>
        <p:nvSpPr>
          <p:cNvPr id="3" name="TPAnswers"/>
          <p:cNvSpPr>
            <a:spLocks noGrp="1"/>
          </p:cNvSpPr>
          <p:nvPr>
            <p:ph type="body" idx="1"/>
            <p:custDataLst>
              <p:tags r:id="rId3"/>
            </p:custDataLst>
          </p:nvPr>
        </p:nvSpPr>
        <p:spPr>
          <a:xfrm>
            <a:off x="429208" y="1204771"/>
            <a:ext cx="5638800" cy="2057400"/>
          </a:xfrm>
        </p:spPr>
        <p:txBody>
          <a:bodyPr>
            <a:normAutofit fontScale="77500" lnSpcReduction="20000"/>
          </a:bodyPr>
          <a:lstStyle/>
          <a:p>
            <a:pPr marL="514350" indent="-514350">
              <a:lnSpc>
                <a:spcPct val="100000"/>
              </a:lnSpc>
              <a:spcBef>
                <a:spcPct val="20000"/>
              </a:spcBef>
              <a:buFont typeface="Arial" panose="020B0604020202020204" pitchFamily="34" charset="0"/>
              <a:buAutoNum type="alphaUcPeriod"/>
            </a:pPr>
            <a:r>
              <a:rPr lang="en-US" sz="3200" dirty="0" smtClean="0"/>
              <a:t>Red line is Left Gastric Artery</a:t>
            </a:r>
          </a:p>
          <a:p>
            <a:pPr marL="514350" indent="-514350">
              <a:lnSpc>
                <a:spcPct val="100000"/>
              </a:lnSpc>
              <a:spcBef>
                <a:spcPct val="20000"/>
              </a:spcBef>
              <a:buFont typeface="Arial" panose="020B0604020202020204" pitchFamily="34" charset="0"/>
              <a:buAutoNum type="alphaUcPeriod"/>
            </a:pPr>
            <a:r>
              <a:rPr lang="en-US" sz="3200" dirty="0" smtClean="0"/>
              <a:t>Yellow is Left Renal Vein</a:t>
            </a:r>
          </a:p>
          <a:p>
            <a:pPr marL="514350" indent="-514350">
              <a:lnSpc>
                <a:spcPct val="100000"/>
              </a:lnSpc>
              <a:spcBef>
                <a:spcPct val="20000"/>
              </a:spcBef>
              <a:buFont typeface="Arial" panose="020B0604020202020204" pitchFamily="34" charset="0"/>
              <a:buAutoNum type="alphaUcPeriod"/>
            </a:pPr>
            <a:r>
              <a:rPr lang="en-US" sz="3200" dirty="0" smtClean="0"/>
              <a:t>Blue is Duodenum</a:t>
            </a:r>
          </a:p>
          <a:p>
            <a:pPr marL="514350" indent="-514350">
              <a:lnSpc>
                <a:spcPct val="100000"/>
              </a:lnSpc>
              <a:spcBef>
                <a:spcPct val="20000"/>
              </a:spcBef>
              <a:buFont typeface="Arial" panose="020B0604020202020204" pitchFamily="34" charset="0"/>
              <a:buAutoNum type="alphaUcPeriod"/>
            </a:pPr>
            <a:r>
              <a:rPr lang="en-US" sz="3200" dirty="0" smtClean="0"/>
              <a:t>This patient has SMA Syndrome</a:t>
            </a:r>
          </a:p>
          <a:p>
            <a:pPr marL="514350" indent="-514350">
              <a:lnSpc>
                <a:spcPct val="100000"/>
              </a:lnSpc>
              <a:spcBef>
                <a:spcPct val="20000"/>
              </a:spcBef>
              <a:buFont typeface="Arial" panose="020B0604020202020204" pitchFamily="34" charset="0"/>
              <a:buAutoNum type="alphaUcPeriod"/>
            </a:pPr>
            <a:r>
              <a:rPr lang="en-US" sz="3200" dirty="0" smtClean="0"/>
              <a:t>This patient</a:t>
            </a:r>
            <a:r>
              <a:rPr lang="en-US" sz="3200" dirty="0" smtClean="0"/>
              <a:t> does </a:t>
            </a:r>
            <a:r>
              <a:rPr lang="en-US" sz="3200" dirty="0" smtClean="0"/>
              <a:t>not</a:t>
            </a:r>
            <a:r>
              <a:rPr lang="en-US" sz="3200" dirty="0" smtClean="0"/>
              <a:t> have </a:t>
            </a:r>
            <a:r>
              <a:rPr lang="en-US" sz="3200" dirty="0" smtClean="0"/>
              <a:t>MALS</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669512613"/>
              </p:ext>
            </p:extLst>
          </p:nvPr>
        </p:nvGraphicFramePr>
        <p:xfrm>
          <a:off x="7198213" y="190452"/>
          <a:ext cx="4309949" cy="5985648"/>
        </p:xfrm>
        <a:graphic>
          <a:graphicData uri="http://schemas.openxmlformats.org/presentationml/2006/ole">
            <p:oleObj spid="_x0000_s4160" name="Chart" r:id="rId7" imgW="4076700" imgH="5664200" progId="MSGraph.Chart.8">
              <p:embed followColorScheme="full"/>
            </p:oleObj>
          </a:graphicData>
        </a:graphic>
      </p:graphicFrame>
      <p:pic>
        <p:nvPicPr>
          <p:cNvPr id="7" name="Picture 6"/>
          <p:cNvPicPr>
            <a:picLocks noChangeAspect="1"/>
          </p:cNvPicPr>
          <p:nvPr/>
        </p:nvPicPr>
        <p:blipFill>
          <a:blip r:embed="rId8"/>
          <a:stretch>
            <a:fillRect/>
          </a:stretch>
        </p:blipFill>
        <p:spPr>
          <a:xfrm>
            <a:off x="1402537" y="3246576"/>
            <a:ext cx="3879979" cy="3302358"/>
          </a:xfrm>
          <a:prstGeom prst="rect">
            <a:avLst/>
          </a:prstGeom>
        </p:spPr>
      </p:pic>
      <p:sp>
        <p:nvSpPr>
          <p:cNvPr id="8" name="TPResponseCounter" hidden="1"/>
          <p:cNvSpPr/>
          <p:nvPr>
            <p:custDataLst>
              <p:tags r:id="rId5"/>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smtClean="0">
                <a:solidFill>
                  <a:schemeClr val="tx1"/>
                </a:solidFill>
                <a:latin typeface="Tahoma" panose="020B0604030504040204" pitchFamily="34" charset="0"/>
              </a:rPr>
              <a:t>0 of 0</a:t>
            </a:r>
            <a:endParaRPr lang="en-US" sz="2000" dirty="0">
              <a:solidFill>
                <a:schemeClr val="tx1"/>
              </a:solidFill>
              <a:latin typeface="Tahoma" panose="020B0604030504040204" pitchFamily="34" charset="0"/>
            </a:endParaRPr>
          </a:p>
        </p:txBody>
      </p:sp>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9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7257" y="2802517"/>
            <a:ext cx="4054191" cy="3450635"/>
          </a:xfrm>
          <a:prstGeom prst="rect">
            <a:avLst/>
          </a:prstGeom>
        </p:spPr>
      </p:pic>
      <p:sp>
        <p:nvSpPr>
          <p:cNvPr id="2" name="Title 1"/>
          <p:cNvSpPr>
            <a:spLocks noGrp="1"/>
          </p:cNvSpPr>
          <p:nvPr>
            <p:ph type="title"/>
          </p:nvPr>
        </p:nvSpPr>
        <p:spPr>
          <a:xfrm>
            <a:off x="507003" y="1260864"/>
            <a:ext cx="5096069" cy="1277063"/>
          </a:xfrm>
        </p:spPr>
        <p:txBody>
          <a:bodyPr/>
          <a:lstStyle/>
          <a:p>
            <a:r>
              <a:rPr lang="en-US" dirty="0" smtClean="0"/>
              <a:t>SMA Angle</a:t>
            </a:r>
            <a:endParaRPr lang="en-US" dirty="0"/>
          </a:p>
        </p:txBody>
      </p:sp>
      <p:pic>
        <p:nvPicPr>
          <p:cNvPr id="4" name="Content Placeholder 3"/>
          <p:cNvPicPr>
            <a:picLocks noGrp="1" noChangeAspect="1"/>
          </p:cNvPicPr>
          <p:nvPr>
            <p:ph idx="1"/>
          </p:nvPr>
        </p:nvPicPr>
        <p:blipFill>
          <a:blip r:embed="rId3"/>
          <a:stretch>
            <a:fillRect/>
          </a:stretch>
        </p:blipFill>
        <p:spPr>
          <a:xfrm>
            <a:off x="5746102" y="365124"/>
            <a:ext cx="3528527" cy="622393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74368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Nutcracker phenomenon</a:t>
            </a:r>
            <a:endParaRPr lang="en-US" dirty="0"/>
          </a:p>
        </p:txBody>
      </p:sp>
      <p:sp>
        <p:nvSpPr>
          <p:cNvPr id="3" name="Content Placeholder 2"/>
          <p:cNvSpPr>
            <a:spLocks noGrp="1"/>
          </p:cNvSpPr>
          <p:nvPr>
            <p:ph idx="1"/>
          </p:nvPr>
        </p:nvSpPr>
        <p:spPr/>
        <p:txBody>
          <a:bodyPr/>
          <a:lstStyle/>
          <a:p>
            <a:r>
              <a:rPr lang="en-US" dirty="0" smtClean="0"/>
              <a:t>Congestion of left renal vein from SMA and Aorta</a:t>
            </a:r>
          </a:p>
          <a:p>
            <a:r>
              <a:rPr lang="en-US" dirty="0" smtClean="0"/>
              <a:t>Some have urinary symptoms</a:t>
            </a:r>
          </a:p>
          <a:p>
            <a:r>
              <a:rPr lang="en-US" dirty="0" smtClean="0"/>
              <a:t>Pelvic congestion syndrome cause?</a:t>
            </a:r>
          </a:p>
          <a:p>
            <a:r>
              <a:rPr lang="en-US" dirty="0" smtClean="0"/>
              <a:t>Renin angiotensin system activation</a:t>
            </a:r>
          </a:p>
          <a:p>
            <a:r>
              <a:rPr lang="en-US" dirty="0" smtClean="0"/>
              <a:t>Treatment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0260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MALS?</a:t>
            </a:r>
            <a:endParaRPr lang="en-US" dirty="0"/>
          </a:p>
        </p:txBody>
      </p:sp>
      <p:pic>
        <p:nvPicPr>
          <p:cNvPr id="5" name="Picture 4"/>
          <p:cNvPicPr>
            <a:picLocks noChangeAspect="1"/>
          </p:cNvPicPr>
          <p:nvPr/>
        </p:nvPicPr>
        <p:blipFill>
          <a:blip r:embed="rId3"/>
          <a:stretch>
            <a:fillRect/>
          </a:stretch>
        </p:blipFill>
        <p:spPr>
          <a:xfrm>
            <a:off x="6495194" y="1731656"/>
            <a:ext cx="2305050" cy="3514725"/>
          </a:xfrm>
          <a:prstGeom prst="rect">
            <a:avLst/>
          </a:prstGeom>
        </p:spPr>
      </p:pic>
      <p:pic>
        <p:nvPicPr>
          <p:cNvPr id="6" name="Picture 5"/>
          <p:cNvPicPr>
            <a:picLocks noChangeAspect="1"/>
          </p:cNvPicPr>
          <p:nvPr/>
        </p:nvPicPr>
        <p:blipFill>
          <a:blip r:embed="rId4"/>
          <a:stretch>
            <a:fillRect/>
          </a:stretch>
        </p:blipFill>
        <p:spPr>
          <a:xfrm>
            <a:off x="9165578" y="365126"/>
            <a:ext cx="1732088" cy="4888792"/>
          </a:xfrm>
          <a:prstGeom prst="rect">
            <a:avLst/>
          </a:prstGeom>
        </p:spPr>
      </p:pic>
      <p:pic>
        <p:nvPicPr>
          <p:cNvPr id="7" name="Picture 6"/>
          <p:cNvPicPr>
            <a:picLocks noChangeAspect="1"/>
          </p:cNvPicPr>
          <p:nvPr/>
        </p:nvPicPr>
        <p:blipFill>
          <a:blip r:embed="rId5"/>
          <a:stretch>
            <a:fillRect/>
          </a:stretch>
        </p:blipFill>
        <p:spPr>
          <a:xfrm>
            <a:off x="286782" y="2182703"/>
            <a:ext cx="5843078" cy="375732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2829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Arcuate Ligament syndrome</a:t>
            </a:r>
            <a:endParaRPr lang="en-US" dirty="0"/>
          </a:p>
        </p:txBody>
      </p:sp>
      <p:sp>
        <p:nvSpPr>
          <p:cNvPr id="3" name="Text Placeholder 2"/>
          <p:cNvSpPr>
            <a:spLocks noGrp="1"/>
          </p:cNvSpPr>
          <p:nvPr>
            <p:ph type="body" idx="1"/>
          </p:nvPr>
        </p:nvSpPr>
        <p:spPr/>
        <p:txBody>
          <a:bodyPr/>
          <a:lstStyle/>
          <a:p>
            <a:r>
              <a:rPr lang="en-US" dirty="0" smtClean="0"/>
              <a:t>MALS</a:t>
            </a:r>
            <a:endParaRPr lang="en-US" dirty="0"/>
          </a:p>
        </p:txBody>
      </p:sp>
      <p:sp>
        <p:nvSpPr>
          <p:cNvPr id="4" name="Content Placeholder 3"/>
          <p:cNvSpPr>
            <a:spLocks noGrp="1"/>
          </p:cNvSpPr>
          <p:nvPr>
            <p:ph sz="half" idx="2"/>
          </p:nvPr>
        </p:nvSpPr>
        <p:spPr/>
        <p:txBody>
          <a:bodyPr/>
          <a:lstStyle/>
          <a:p>
            <a:r>
              <a:rPr lang="en-US" dirty="0" smtClean="0"/>
              <a:t>Celiac artery compression syndrome</a:t>
            </a:r>
          </a:p>
          <a:p>
            <a:r>
              <a:rPr lang="en-US" dirty="0" smtClean="0"/>
              <a:t>Dunbar syndrome, Horjola-Marable syndrome</a:t>
            </a:r>
          </a:p>
          <a:p>
            <a:r>
              <a:rPr lang="en-US" dirty="0" smtClean="0"/>
              <a:t>Compression of the celiac trunk by the median arcuate ligament</a:t>
            </a:r>
          </a:p>
          <a:p>
            <a:r>
              <a:rPr lang="en-US" dirty="0" smtClean="0"/>
              <a:t>Worse with expiration</a:t>
            </a:r>
          </a:p>
          <a:p>
            <a:endParaRPr lang="en-US" dirty="0"/>
          </a:p>
        </p:txBody>
      </p:sp>
      <p:sp>
        <p:nvSpPr>
          <p:cNvPr id="5" name="Text Placeholder 4"/>
          <p:cNvSpPr>
            <a:spLocks noGrp="1"/>
          </p:cNvSpPr>
          <p:nvPr>
            <p:ph type="body" sz="quarter" idx="3"/>
          </p:nvPr>
        </p:nvSpPr>
        <p:spPr/>
        <p:txBody>
          <a:bodyPr/>
          <a:lstStyle/>
          <a:p>
            <a:r>
              <a:rPr lang="en-US" dirty="0" smtClean="0"/>
              <a:t>Median arcuate ligament</a:t>
            </a:r>
            <a:endParaRPr lang="en-US" dirty="0"/>
          </a:p>
        </p:txBody>
      </p:sp>
      <p:pic>
        <p:nvPicPr>
          <p:cNvPr id="7" name="Content Placeholder 6"/>
          <p:cNvPicPr>
            <a:picLocks noGrp="1" noChangeAspect="1"/>
          </p:cNvPicPr>
          <p:nvPr>
            <p:ph sz="quarter" idx="4"/>
          </p:nvPr>
        </p:nvPicPr>
        <p:blipFill>
          <a:blip r:embed="rId3"/>
          <a:stretch>
            <a:fillRect/>
          </a:stretch>
        </p:blipFill>
        <p:spPr>
          <a:xfrm>
            <a:off x="6289682" y="2505075"/>
            <a:ext cx="3573796" cy="30970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3864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6819"/>
            <a:ext cx="10515600" cy="1325563"/>
          </a:xfrm>
        </p:spPr>
        <p:txBody>
          <a:bodyPr/>
          <a:lstStyle/>
          <a:p>
            <a:r>
              <a:rPr lang="en-US" dirty="0" smtClean="0"/>
              <a:t>Challenges to MALS diagnosis and management</a:t>
            </a:r>
            <a:endParaRPr lang="en-US" dirty="0"/>
          </a:p>
        </p:txBody>
      </p:sp>
      <p:sp>
        <p:nvSpPr>
          <p:cNvPr id="3" name="Text Placeholder 2"/>
          <p:cNvSpPr>
            <a:spLocks noGrp="1"/>
          </p:cNvSpPr>
          <p:nvPr>
            <p:ph type="body" idx="1"/>
          </p:nvPr>
        </p:nvSpPr>
        <p:spPr>
          <a:xfrm>
            <a:off x="838200" y="1897319"/>
            <a:ext cx="10515600" cy="4351338"/>
          </a:xfrm>
        </p:spPr>
        <p:txBody>
          <a:bodyPr/>
          <a:lstStyle/>
          <a:p>
            <a:r>
              <a:rPr lang="en-US" dirty="0" smtClean="0"/>
              <a:t>Defining Significant stenosis on CTA</a:t>
            </a:r>
          </a:p>
          <a:p>
            <a:r>
              <a:rPr lang="en-US" dirty="0" smtClean="0"/>
              <a:t>Excluding other diagnoses (Nutcracker, SMA syndrome)</a:t>
            </a:r>
          </a:p>
          <a:p>
            <a:r>
              <a:rPr lang="en-US" dirty="0" smtClean="0"/>
              <a:t>Recurrent symptoms after laparoscopic surgery</a:t>
            </a:r>
          </a:p>
          <a:p>
            <a:r>
              <a:rPr lang="en-US" dirty="0" smtClean="0"/>
              <a:t>Recurrent stenosis</a:t>
            </a:r>
          </a:p>
          <a:p>
            <a:r>
              <a:rPr lang="en-US" dirty="0" smtClean="0"/>
              <a:t>Repeat CTAs are done only on patients with recurrent symptoms</a:t>
            </a:r>
            <a:endParaRPr lang="en-US" dirty="0"/>
          </a:p>
          <a:p>
            <a:r>
              <a:rPr lang="en-US" dirty="0" smtClean="0"/>
              <a:t>Here are some failures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2483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65935" y="215835"/>
            <a:ext cx="10515600" cy="1325563"/>
          </a:xfrm>
        </p:spPr>
        <p:txBody>
          <a:bodyPr/>
          <a:lstStyle/>
          <a:p>
            <a:r>
              <a:rPr lang="en-US" dirty="0" smtClean="0"/>
              <a:t>Initial study March 2015 pre-surgery</a:t>
            </a:r>
            <a:endParaRPr lang="en-US" dirty="0"/>
          </a:p>
        </p:txBody>
      </p:sp>
      <p:pic>
        <p:nvPicPr>
          <p:cNvPr id="7" name="Content Placeholder 6"/>
          <p:cNvPicPr>
            <a:picLocks noGrp="1" noChangeAspect="1"/>
          </p:cNvPicPr>
          <p:nvPr>
            <p:ph idx="1"/>
          </p:nvPr>
        </p:nvPicPr>
        <p:blipFill rotWithShape="1">
          <a:blip r:embed="rId2"/>
          <a:srcRect l="14692" r="27799"/>
          <a:stretch/>
        </p:blipFill>
        <p:spPr>
          <a:xfrm>
            <a:off x="8978516" y="1364892"/>
            <a:ext cx="2359545" cy="4199906"/>
          </a:xfrm>
          <a:prstGeom prst="rect">
            <a:avLst/>
          </a:prstGeom>
        </p:spPr>
      </p:pic>
      <p:pic>
        <p:nvPicPr>
          <p:cNvPr id="8" name="Picture 7"/>
          <p:cNvPicPr>
            <a:picLocks noChangeAspect="1"/>
          </p:cNvPicPr>
          <p:nvPr/>
        </p:nvPicPr>
        <p:blipFill rotWithShape="1">
          <a:blip r:embed="rId3"/>
          <a:srcRect l="14483" t="-444" r="19152" b="444"/>
          <a:stretch/>
        </p:blipFill>
        <p:spPr>
          <a:xfrm>
            <a:off x="6337887" y="1364892"/>
            <a:ext cx="2515822" cy="4200525"/>
          </a:xfrm>
          <a:prstGeom prst="rect">
            <a:avLst/>
          </a:prstGeom>
        </p:spPr>
      </p:pic>
      <p:pic>
        <p:nvPicPr>
          <p:cNvPr id="9" name="Picture 8"/>
          <p:cNvPicPr>
            <a:picLocks noChangeAspect="1"/>
          </p:cNvPicPr>
          <p:nvPr/>
        </p:nvPicPr>
        <p:blipFill rotWithShape="1">
          <a:blip r:embed="rId4"/>
          <a:srcRect t="12177" b="10388"/>
          <a:stretch/>
        </p:blipFill>
        <p:spPr>
          <a:xfrm>
            <a:off x="3487176" y="1364892"/>
            <a:ext cx="2686050" cy="4646645"/>
          </a:xfrm>
          <a:prstGeom prst="rect">
            <a:avLst/>
          </a:prstGeom>
        </p:spPr>
      </p:pic>
      <p:pic>
        <p:nvPicPr>
          <p:cNvPr id="10" name="Picture 9"/>
          <p:cNvPicPr>
            <a:picLocks noChangeAspect="1"/>
          </p:cNvPicPr>
          <p:nvPr/>
        </p:nvPicPr>
        <p:blipFill rotWithShape="1">
          <a:blip r:embed="rId5"/>
          <a:srcRect l="22726" r="29628"/>
          <a:stretch/>
        </p:blipFill>
        <p:spPr>
          <a:xfrm>
            <a:off x="1930156" y="1364893"/>
            <a:ext cx="1390430" cy="5363808"/>
          </a:xfrm>
          <a:prstGeom prst="rect">
            <a:avLst/>
          </a:prstGeom>
        </p:spPr>
      </p:pic>
      <p:pic>
        <p:nvPicPr>
          <p:cNvPr id="11" name="Picture 10"/>
          <p:cNvPicPr>
            <a:picLocks noChangeAspect="1"/>
          </p:cNvPicPr>
          <p:nvPr/>
        </p:nvPicPr>
        <p:blipFill rotWithShape="1">
          <a:blip r:embed="rId6"/>
          <a:srcRect l="27243" t="1019" r="23953" b="-1019"/>
          <a:stretch/>
        </p:blipFill>
        <p:spPr>
          <a:xfrm>
            <a:off x="246378" y="1364893"/>
            <a:ext cx="1515272" cy="543944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0731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221"/>
            <a:ext cx="10515600" cy="1325563"/>
          </a:xfrm>
        </p:spPr>
        <p:txBody>
          <a:bodyPr/>
          <a:lstStyle/>
          <a:p>
            <a:r>
              <a:rPr lang="en-US" dirty="0" smtClean="0"/>
              <a:t>Post Surgery</a:t>
            </a:r>
            <a:endParaRPr lang="en-US" dirty="0"/>
          </a:p>
        </p:txBody>
      </p:sp>
      <p:pic>
        <p:nvPicPr>
          <p:cNvPr id="5" name="Picture 4"/>
          <p:cNvPicPr>
            <a:picLocks noChangeAspect="1"/>
          </p:cNvPicPr>
          <p:nvPr/>
        </p:nvPicPr>
        <p:blipFill rotWithShape="1">
          <a:blip r:embed="rId2"/>
          <a:srcRect l="30285" t="30750" r="17318" b="37514"/>
          <a:stretch/>
        </p:blipFill>
        <p:spPr>
          <a:xfrm>
            <a:off x="838200" y="1362944"/>
            <a:ext cx="4907419" cy="4222660"/>
          </a:xfrm>
          <a:prstGeom prst="rect">
            <a:avLst/>
          </a:prstGeom>
        </p:spPr>
      </p:pic>
      <p:pic>
        <p:nvPicPr>
          <p:cNvPr id="6" name="Picture 5"/>
          <p:cNvPicPr>
            <a:picLocks noChangeAspect="1"/>
          </p:cNvPicPr>
          <p:nvPr/>
        </p:nvPicPr>
        <p:blipFill>
          <a:blip r:embed="rId3"/>
          <a:stretch>
            <a:fillRect/>
          </a:stretch>
        </p:blipFill>
        <p:spPr>
          <a:xfrm>
            <a:off x="6277208" y="1362944"/>
            <a:ext cx="5019884" cy="422266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1839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Preoperative MALS</a:t>
            </a:r>
            <a:endParaRPr lang="en-US" dirty="0"/>
          </a:p>
        </p:txBody>
      </p:sp>
      <p:pic>
        <p:nvPicPr>
          <p:cNvPr id="4" name="Content Placeholder 3"/>
          <p:cNvPicPr>
            <a:picLocks noGrp="1" noChangeAspect="1"/>
          </p:cNvPicPr>
          <p:nvPr>
            <p:ph idx="1"/>
          </p:nvPr>
        </p:nvPicPr>
        <p:blipFill>
          <a:blip r:embed="rId3"/>
          <a:stretch>
            <a:fillRect/>
          </a:stretch>
        </p:blipFill>
        <p:spPr>
          <a:xfrm>
            <a:off x="863885" y="2243096"/>
            <a:ext cx="3419475" cy="3667125"/>
          </a:xfrm>
          <a:prstGeom prst="rect">
            <a:avLst/>
          </a:prstGeom>
        </p:spPr>
      </p:pic>
      <p:pic>
        <p:nvPicPr>
          <p:cNvPr id="6" name="Picture 5"/>
          <p:cNvPicPr>
            <a:picLocks noChangeAspect="1"/>
          </p:cNvPicPr>
          <p:nvPr/>
        </p:nvPicPr>
        <p:blipFill>
          <a:blip r:embed="rId4"/>
          <a:stretch>
            <a:fillRect/>
          </a:stretch>
        </p:blipFill>
        <p:spPr>
          <a:xfrm>
            <a:off x="4445445" y="1631883"/>
            <a:ext cx="2891429" cy="4275058"/>
          </a:xfrm>
          <a:prstGeom prst="rect">
            <a:avLst/>
          </a:prstGeom>
        </p:spPr>
      </p:pic>
      <p:pic>
        <p:nvPicPr>
          <p:cNvPr id="7" name="Picture 6"/>
          <p:cNvPicPr>
            <a:picLocks noChangeAspect="1"/>
          </p:cNvPicPr>
          <p:nvPr/>
        </p:nvPicPr>
        <p:blipFill>
          <a:blip r:embed="rId5"/>
          <a:stretch>
            <a:fillRect/>
          </a:stretch>
        </p:blipFill>
        <p:spPr>
          <a:xfrm>
            <a:off x="7498957" y="1386086"/>
            <a:ext cx="2086053" cy="452644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0861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Recurrent post op stenosis</a:t>
            </a:r>
            <a:endParaRPr lang="en-US" dirty="0"/>
          </a:p>
        </p:txBody>
      </p:sp>
      <p:pic>
        <p:nvPicPr>
          <p:cNvPr id="4" name="Content Placeholder 3"/>
          <p:cNvPicPr>
            <a:picLocks noGrp="1" noChangeAspect="1"/>
          </p:cNvPicPr>
          <p:nvPr>
            <p:ph idx="1"/>
          </p:nvPr>
        </p:nvPicPr>
        <p:blipFill>
          <a:blip r:embed="rId2"/>
          <a:stretch>
            <a:fillRect/>
          </a:stretch>
        </p:blipFill>
        <p:spPr>
          <a:xfrm>
            <a:off x="2016442" y="1690688"/>
            <a:ext cx="3043937" cy="4728773"/>
          </a:xfrm>
          <a:prstGeom prst="rect">
            <a:avLst/>
          </a:prstGeom>
        </p:spPr>
      </p:pic>
      <p:pic>
        <p:nvPicPr>
          <p:cNvPr id="5" name="Picture 4"/>
          <p:cNvPicPr>
            <a:picLocks noChangeAspect="1"/>
          </p:cNvPicPr>
          <p:nvPr/>
        </p:nvPicPr>
        <p:blipFill>
          <a:blip r:embed="rId3"/>
          <a:stretch>
            <a:fillRect/>
          </a:stretch>
        </p:blipFill>
        <p:spPr>
          <a:xfrm>
            <a:off x="5746399" y="1690688"/>
            <a:ext cx="2570227" cy="47476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4023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55606" y="500062"/>
            <a:ext cx="8694820" cy="1325563"/>
          </a:xfrm>
        </p:spPr>
        <p:txBody>
          <a:bodyPr/>
          <a:lstStyle/>
          <a:p>
            <a:r>
              <a:rPr lang="en-US" dirty="0" smtClean="0"/>
              <a:t>4</a:t>
            </a:r>
            <a:r>
              <a:rPr lang="en-US" baseline="30000" dirty="0" smtClean="0"/>
              <a:t>th</a:t>
            </a:r>
            <a:r>
              <a:rPr lang="en-US" dirty="0" smtClean="0"/>
              <a:t> Year case - Pain</a:t>
            </a:r>
            <a:endParaRPr lang="en-US" dirty="0"/>
          </a:p>
        </p:txBody>
      </p:sp>
      <p:pic>
        <p:nvPicPr>
          <p:cNvPr id="4" name="Picture 3"/>
          <p:cNvPicPr>
            <a:picLocks noChangeAspect="1"/>
          </p:cNvPicPr>
          <p:nvPr/>
        </p:nvPicPr>
        <p:blipFill>
          <a:blip r:embed="rId2"/>
          <a:stretch>
            <a:fillRect/>
          </a:stretch>
        </p:blipFill>
        <p:spPr>
          <a:xfrm>
            <a:off x="625644" y="612724"/>
            <a:ext cx="3505200" cy="6067425"/>
          </a:xfrm>
          <a:prstGeom prst="rect">
            <a:avLst/>
          </a:prstGeom>
        </p:spPr>
      </p:pic>
      <p:pic>
        <p:nvPicPr>
          <p:cNvPr id="5" name="Picture 4"/>
          <p:cNvPicPr>
            <a:picLocks noChangeAspect="1"/>
          </p:cNvPicPr>
          <p:nvPr/>
        </p:nvPicPr>
        <p:blipFill>
          <a:blip r:embed="rId3"/>
          <a:stretch>
            <a:fillRect/>
          </a:stretch>
        </p:blipFill>
        <p:spPr>
          <a:xfrm>
            <a:off x="4835328" y="1480129"/>
            <a:ext cx="5857478" cy="414865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8414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438510"/>
            <a:ext cx="10515600" cy="631823"/>
          </a:xfrm>
        </p:spPr>
        <p:txBody>
          <a:bodyPr>
            <a:normAutofit fontScale="90000"/>
          </a:bodyPr>
          <a:lstStyle/>
          <a:p>
            <a:r>
              <a:rPr lang="en-US" dirty="0" smtClean="0"/>
              <a:t>Differential?</a:t>
            </a:r>
            <a:endParaRPr lang="en-US" dirty="0"/>
          </a:p>
        </p:txBody>
      </p:sp>
      <p:sp>
        <p:nvSpPr>
          <p:cNvPr id="3" name="TPAnswers"/>
          <p:cNvSpPr>
            <a:spLocks noGrp="1"/>
          </p:cNvSpPr>
          <p:nvPr>
            <p:ph type="body" idx="1"/>
            <p:custDataLst>
              <p:tags r:id="rId3"/>
            </p:custDataLst>
          </p:nvPr>
        </p:nvSpPr>
        <p:spPr>
          <a:xfrm>
            <a:off x="457200" y="1137631"/>
            <a:ext cx="6694418" cy="2559633"/>
          </a:xfrm>
        </p:spPr>
        <p:txBody>
          <a:bodyPr>
            <a:normAutofit fontScale="85000" lnSpcReduction="20000"/>
          </a:bodyPr>
          <a:lstStyle/>
          <a:p>
            <a:pPr marL="514350" indent="-514350">
              <a:lnSpc>
                <a:spcPct val="100000"/>
              </a:lnSpc>
              <a:spcBef>
                <a:spcPct val="20000"/>
              </a:spcBef>
              <a:buFont typeface="Arial" panose="020B0604020202020204" pitchFamily="34" charset="0"/>
              <a:buAutoNum type="alphaUcPeriod"/>
            </a:pPr>
            <a:r>
              <a:rPr lang="en-US" sz="3200" dirty="0" smtClean="0"/>
              <a:t>Sclerosing Mesenteritis</a:t>
            </a:r>
            <a:endParaRPr lang="en-US" sz="3200" dirty="0"/>
          </a:p>
          <a:p>
            <a:pPr marL="514350" indent="-514350">
              <a:lnSpc>
                <a:spcPct val="100000"/>
              </a:lnSpc>
              <a:spcBef>
                <a:spcPct val="20000"/>
              </a:spcBef>
              <a:buFont typeface="Arial" panose="020B0604020202020204" pitchFamily="34" charset="0"/>
              <a:buAutoNum type="alphaUcPeriod"/>
            </a:pPr>
            <a:r>
              <a:rPr lang="en-US" sz="3200" dirty="0" smtClean="0"/>
              <a:t>Lymphoma</a:t>
            </a:r>
          </a:p>
          <a:p>
            <a:pPr marL="514350" indent="-514350">
              <a:lnSpc>
                <a:spcPct val="100000"/>
              </a:lnSpc>
              <a:spcBef>
                <a:spcPct val="20000"/>
              </a:spcBef>
              <a:buFont typeface="Arial" panose="020B0604020202020204" pitchFamily="34" charset="0"/>
              <a:buAutoNum type="alphaUcPeriod"/>
            </a:pPr>
            <a:r>
              <a:rPr lang="en-US" sz="3200" dirty="0" smtClean="0"/>
              <a:t>Carcinoid</a:t>
            </a:r>
          </a:p>
          <a:p>
            <a:pPr marL="514350" indent="-514350">
              <a:lnSpc>
                <a:spcPct val="100000"/>
              </a:lnSpc>
              <a:spcBef>
                <a:spcPct val="20000"/>
              </a:spcBef>
              <a:buFont typeface="Arial" panose="020B0604020202020204" pitchFamily="34" charset="0"/>
              <a:buAutoNum type="alphaUcPeriod"/>
            </a:pPr>
            <a:r>
              <a:rPr lang="en-US" sz="3200" dirty="0" smtClean="0"/>
              <a:t>Mesothelioma</a:t>
            </a:r>
          </a:p>
          <a:p>
            <a:pPr marL="514350" indent="-514350">
              <a:lnSpc>
                <a:spcPct val="100000"/>
              </a:lnSpc>
              <a:spcBef>
                <a:spcPct val="20000"/>
              </a:spcBef>
              <a:buFont typeface="Arial" panose="020B0604020202020204" pitchFamily="34" charset="0"/>
              <a:buAutoNum type="alphaUcPeriod"/>
            </a:pPr>
            <a:r>
              <a:rPr lang="en-US" sz="3200" dirty="0" smtClean="0"/>
              <a:t>Malignancy</a:t>
            </a:r>
          </a:p>
          <a:p>
            <a:pPr marL="514350" indent="-514350">
              <a:lnSpc>
                <a:spcPct val="100000"/>
              </a:lnSpc>
              <a:spcBef>
                <a:spcPct val="20000"/>
              </a:spcBef>
              <a:buFont typeface="Arial" panose="020B0604020202020204" pitchFamily="34" charset="0"/>
              <a:buAutoNum type="alphaUcPeriod"/>
            </a:pPr>
            <a:r>
              <a:rPr lang="en-US" sz="3200" dirty="0" smtClean="0"/>
              <a:t>All of the</a:t>
            </a:r>
            <a:r>
              <a:rPr lang="en-US" sz="3200" dirty="0" smtClean="0"/>
              <a:t> above</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27093247"/>
              </p:ext>
            </p:extLst>
          </p:nvPr>
        </p:nvGraphicFramePr>
        <p:xfrm>
          <a:off x="6433990" y="-423635"/>
          <a:ext cx="6096000" cy="5143500"/>
        </p:xfrm>
        <a:graphic>
          <a:graphicData uri="http://schemas.openxmlformats.org/presentationml/2006/ole">
            <p:oleObj spid="_x0000_s11296" name="Chart" r:id="rId6" imgW="8140700" imgH="6870700" progId="MSGraph.Chart.8">
              <p:embed followColorScheme="full"/>
            </p:oleObj>
          </a:graphicData>
        </a:graphic>
      </p:graphicFrame>
      <p:pic>
        <p:nvPicPr>
          <p:cNvPr id="5" name="Picture 4"/>
          <p:cNvPicPr>
            <a:picLocks noChangeAspect="1"/>
          </p:cNvPicPr>
          <p:nvPr/>
        </p:nvPicPr>
        <p:blipFill>
          <a:blip r:embed="rId7"/>
          <a:stretch>
            <a:fillRect/>
          </a:stretch>
        </p:blipFill>
        <p:spPr>
          <a:xfrm>
            <a:off x="457200" y="3775869"/>
            <a:ext cx="2527662" cy="2845468"/>
          </a:xfrm>
          <a:prstGeom prst="rect">
            <a:avLst/>
          </a:prstGeom>
        </p:spPr>
      </p:pic>
      <p:pic>
        <p:nvPicPr>
          <p:cNvPr id="7" name="Picture 6"/>
          <p:cNvPicPr>
            <a:picLocks noChangeAspect="1"/>
          </p:cNvPicPr>
          <p:nvPr/>
        </p:nvPicPr>
        <p:blipFill>
          <a:blip r:embed="rId8"/>
          <a:stretch>
            <a:fillRect/>
          </a:stretch>
        </p:blipFill>
        <p:spPr>
          <a:xfrm>
            <a:off x="3230354" y="3867980"/>
            <a:ext cx="3921264" cy="2777297"/>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58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448752"/>
            <a:ext cx="10515600" cy="631823"/>
          </a:xfrm>
        </p:spPr>
        <p:txBody>
          <a:bodyPr>
            <a:normAutofit fontScale="90000"/>
          </a:bodyPr>
          <a:lstStyle/>
          <a:p>
            <a:r>
              <a:rPr lang="en-US" dirty="0" smtClean="0"/>
              <a:t>What would aid in narrowing the differential?</a:t>
            </a:r>
            <a:endParaRPr lang="en-US" dirty="0"/>
          </a:p>
        </p:txBody>
      </p:sp>
      <p:sp>
        <p:nvSpPr>
          <p:cNvPr id="3" name="TPAnswers"/>
          <p:cNvSpPr>
            <a:spLocks noGrp="1"/>
          </p:cNvSpPr>
          <p:nvPr>
            <p:ph type="body" idx="1"/>
            <p:custDataLst>
              <p:tags r:id="rId3"/>
            </p:custDataLst>
          </p:nvPr>
        </p:nvSpPr>
        <p:spPr>
          <a:xfrm>
            <a:off x="518652" y="1106905"/>
            <a:ext cx="6694418" cy="2559633"/>
          </a:xfrm>
        </p:spPr>
        <p:txBody>
          <a:bodyPr>
            <a:normAutofit fontScale="92500" lnSpcReduction="10000"/>
          </a:bodyPr>
          <a:lstStyle/>
          <a:p>
            <a:pPr marL="514350" indent="-514350">
              <a:lnSpc>
                <a:spcPct val="100000"/>
              </a:lnSpc>
              <a:spcBef>
                <a:spcPct val="20000"/>
              </a:spcBef>
              <a:buFont typeface="Arial" panose="020B0604020202020204" pitchFamily="34" charset="0"/>
              <a:buAutoNum type="alphaUcPeriod"/>
            </a:pPr>
            <a:r>
              <a:rPr lang="en-US" sz="3200" dirty="0" smtClean="0"/>
              <a:t>Desmoplastic Reaction</a:t>
            </a:r>
          </a:p>
          <a:p>
            <a:pPr marL="514350" indent="-514350">
              <a:lnSpc>
                <a:spcPct val="100000"/>
              </a:lnSpc>
              <a:spcBef>
                <a:spcPct val="20000"/>
              </a:spcBef>
              <a:buFont typeface="Arial" panose="020B0604020202020204" pitchFamily="34" charset="0"/>
              <a:buAutoNum type="alphaUcPeriod"/>
            </a:pPr>
            <a:r>
              <a:rPr lang="en-US" sz="3200" dirty="0" smtClean="0"/>
              <a:t>Calcification</a:t>
            </a:r>
          </a:p>
          <a:p>
            <a:pPr marL="514350" indent="-514350">
              <a:lnSpc>
                <a:spcPct val="100000"/>
              </a:lnSpc>
              <a:spcBef>
                <a:spcPct val="20000"/>
              </a:spcBef>
              <a:buFont typeface="Arial" panose="020B0604020202020204" pitchFamily="34" charset="0"/>
              <a:buAutoNum type="alphaUcPeriod"/>
            </a:pPr>
            <a:r>
              <a:rPr lang="en-US" sz="3200" dirty="0" smtClean="0"/>
              <a:t>Ascites</a:t>
            </a:r>
          </a:p>
          <a:p>
            <a:pPr marL="514350" indent="-514350">
              <a:lnSpc>
                <a:spcPct val="100000"/>
              </a:lnSpc>
              <a:spcBef>
                <a:spcPct val="20000"/>
              </a:spcBef>
              <a:buFont typeface="Arial" panose="020B0604020202020204" pitchFamily="34" charset="0"/>
              <a:buAutoNum type="alphaUcPeriod"/>
            </a:pPr>
            <a:r>
              <a:rPr lang="en-US" sz="3200" dirty="0" smtClean="0"/>
              <a:t>Hypervascular Liver tumors</a:t>
            </a:r>
          </a:p>
          <a:p>
            <a:pPr marL="514350" indent="-514350">
              <a:lnSpc>
                <a:spcPct val="100000"/>
              </a:lnSpc>
              <a:spcBef>
                <a:spcPct val="20000"/>
              </a:spcBef>
              <a:buFont typeface="Arial" panose="020B0604020202020204" pitchFamily="34" charset="0"/>
              <a:buAutoNum type="alphaUcPeriod"/>
            </a:pPr>
            <a:r>
              <a:rPr lang="en-US" sz="3200" dirty="0" smtClean="0"/>
              <a:t>All of the above</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486340980"/>
              </p:ext>
            </p:extLst>
          </p:nvPr>
        </p:nvGraphicFramePr>
        <p:xfrm>
          <a:off x="6218906" y="283032"/>
          <a:ext cx="6096000" cy="5143500"/>
        </p:xfrm>
        <a:graphic>
          <a:graphicData uri="http://schemas.openxmlformats.org/presentationml/2006/ole">
            <p:oleObj spid="_x0000_s12319" name="Chart" r:id="rId7" imgW="8140700" imgH="6870700" progId="MSGraph.Chart.8">
              <p:embed followColorScheme="full"/>
            </p:oleObj>
          </a:graphicData>
        </a:graphic>
      </p:graphicFrame>
      <p:pic>
        <p:nvPicPr>
          <p:cNvPr id="5" name="Picture 4"/>
          <p:cNvPicPr>
            <a:picLocks noChangeAspect="1"/>
          </p:cNvPicPr>
          <p:nvPr/>
        </p:nvPicPr>
        <p:blipFill>
          <a:blip r:embed="rId8"/>
          <a:stretch>
            <a:fillRect/>
          </a:stretch>
        </p:blipFill>
        <p:spPr>
          <a:xfrm>
            <a:off x="580104" y="3806595"/>
            <a:ext cx="2527662" cy="2845468"/>
          </a:xfrm>
          <a:prstGeom prst="rect">
            <a:avLst/>
          </a:prstGeom>
        </p:spPr>
      </p:pic>
      <p:pic>
        <p:nvPicPr>
          <p:cNvPr id="7" name="Picture 6"/>
          <p:cNvPicPr>
            <a:picLocks noChangeAspect="1"/>
          </p:cNvPicPr>
          <p:nvPr/>
        </p:nvPicPr>
        <p:blipFill>
          <a:blip r:embed="rId9"/>
          <a:stretch>
            <a:fillRect/>
          </a:stretch>
        </p:blipFill>
        <p:spPr>
          <a:xfrm>
            <a:off x="3230353" y="3820100"/>
            <a:ext cx="3988867" cy="2825178"/>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165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67441" y="620533"/>
            <a:ext cx="11177883" cy="729456"/>
          </a:xfrm>
        </p:spPr>
        <p:txBody>
          <a:bodyPr>
            <a:normAutofit fontScale="90000"/>
          </a:bodyPr>
          <a:lstStyle/>
          <a:p>
            <a:r>
              <a:rPr lang="en-US" dirty="0" smtClean="0"/>
              <a:t>First Year</a:t>
            </a:r>
            <a:r>
              <a:rPr lang="en-US" dirty="0" smtClean="0"/>
              <a:t> – </a:t>
            </a:r>
            <a:br>
              <a:rPr lang="en-US" dirty="0" smtClean="0"/>
            </a:br>
            <a:r>
              <a:rPr lang="en-US" dirty="0" smtClean="0"/>
              <a:t>What </a:t>
            </a:r>
            <a:r>
              <a:rPr lang="en-US" dirty="0" smtClean="0"/>
              <a:t>Is the most common cause of this finding?</a:t>
            </a:r>
            <a:endParaRPr lang="en-US" dirty="0"/>
          </a:p>
        </p:txBody>
      </p:sp>
      <p:sp>
        <p:nvSpPr>
          <p:cNvPr id="3" name="TPAnswers"/>
          <p:cNvSpPr>
            <a:spLocks noGrp="1"/>
          </p:cNvSpPr>
          <p:nvPr>
            <p:ph type="body" idx="1"/>
            <p:custDataLst>
              <p:tags r:id="rId3"/>
            </p:custDataLst>
          </p:nvPr>
        </p:nvSpPr>
        <p:spPr>
          <a:xfrm>
            <a:off x="457200" y="1600201"/>
            <a:ext cx="5638800" cy="2175668"/>
          </a:xfrm>
        </p:spPr>
        <p:txBody>
          <a:bodyPr>
            <a:normAutofit fontScale="92500" lnSpcReduction="10000"/>
          </a:bodyPr>
          <a:lstStyle/>
          <a:p>
            <a:pPr marL="514350" indent="-514350">
              <a:lnSpc>
                <a:spcPct val="100000"/>
              </a:lnSpc>
              <a:spcBef>
                <a:spcPct val="20000"/>
              </a:spcBef>
              <a:buFont typeface="Arial" panose="020B0604020202020204" pitchFamily="34" charset="0"/>
              <a:buAutoNum type="alphaUcPeriod"/>
            </a:pPr>
            <a:r>
              <a:rPr lang="en-US" sz="3200" dirty="0" smtClean="0"/>
              <a:t>Medullary sponge kidney</a:t>
            </a:r>
          </a:p>
          <a:p>
            <a:pPr marL="514350" indent="-514350">
              <a:lnSpc>
                <a:spcPct val="100000"/>
              </a:lnSpc>
              <a:spcBef>
                <a:spcPct val="20000"/>
              </a:spcBef>
              <a:buFont typeface="Arial" panose="020B0604020202020204" pitchFamily="34" charset="0"/>
              <a:buAutoNum type="alphaUcPeriod"/>
            </a:pPr>
            <a:r>
              <a:rPr lang="en-US" sz="3200" dirty="0" smtClean="0"/>
              <a:t>Distal Renal tubular acidosis</a:t>
            </a:r>
          </a:p>
          <a:p>
            <a:pPr marL="514350" indent="-514350">
              <a:lnSpc>
                <a:spcPct val="100000"/>
              </a:lnSpc>
              <a:spcBef>
                <a:spcPct val="20000"/>
              </a:spcBef>
              <a:buFont typeface="Arial" panose="020B0604020202020204" pitchFamily="34" charset="0"/>
              <a:buAutoNum type="alphaUcPeriod"/>
            </a:pPr>
            <a:r>
              <a:rPr lang="en-US" sz="3200" dirty="0" smtClean="0"/>
              <a:t>Hyperparathyroidism</a:t>
            </a:r>
          </a:p>
          <a:p>
            <a:pPr marL="514350" indent="-514350">
              <a:lnSpc>
                <a:spcPct val="100000"/>
              </a:lnSpc>
              <a:spcBef>
                <a:spcPct val="20000"/>
              </a:spcBef>
              <a:buFont typeface="Arial" panose="020B0604020202020204" pitchFamily="34" charset="0"/>
              <a:buAutoNum type="alphaUcPeriod"/>
            </a:pPr>
            <a:r>
              <a:rPr lang="en-US" sz="3200" dirty="0" smtClean="0"/>
              <a:t>Hypercalcemia</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695973044"/>
              </p:ext>
            </p:extLst>
          </p:nvPr>
        </p:nvGraphicFramePr>
        <p:xfrm>
          <a:off x="6360244" y="115110"/>
          <a:ext cx="6096000" cy="5143500"/>
        </p:xfrm>
        <a:graphic>
          <a:graphicData uri="http://schemas.openxmlformats.org/presentationml/2006/ole">
            <p:oleObj spid="_x0000_s9251" name="Chart" r:id="rId6" imgW="8140700" imgH="6870700" progId="MSGraph.Chart.8">
              <p:embed followColorScheme="full"/>
            </p:oleObj>
          </a:graphicData>
        </a:graphic>
      </p:graphicFrame>
      <p:pic>
        <p:nvPicPr>
          <p:cNvPr id="5" name="Picture 4"/>
          <p:cNvPicPr>
            <a:picLocks noChangeAspect="1"/>
          </p:cNvPicPr>
          <p:nvPr/>
        </p:nvPicPr>
        <p:blipFill>
          <a:blip r:embed="rId7"/>
          <a:stretch>
            <a:fillRect/>
          </a:stretch>
        </p:blipFill>
        <p:spPr>
          <a:xfrm>
            <a:off x="689688" y="3775869"/>
            <a:ext cx="3124200" cy="2771775"/>
          </a:xfrm>
          <a:prstGeom prst="rect">
            <a:avLst/>
          </a:prstGeom>
        </p:spPr>
      </p:pic>
      <p:pic>
        <p:nvPicPr>
          <p:cNvPr id="6" name="Picture 5"/>
          <p:cNvPicPr>
            <a:picLocks noChangeAspect="1"/>
          </p:cNvPicPr>
          <p:nvPr/>
        </p:nvPicPr>
        <p:blipFill>
          <a:blip r:embed="rId8"/>
          <a:stretch>
            <a:fillRect/>
          </a:stretch>
        </p:blipFill>
        <p:spPr>
          <a:xfrm>
            <a:off x="4143375" y="3690144"/>
            <a:ext cx="3143250" cy="2857500"/>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40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415693"/>
            <a:ext cx="10515600" cy="729456"/>
          </a:xfrm>
        </p:spPr>
        <p:txBody>
          <a:bodyPr>
            <a:normAutofit fontScale="90000"/>
          </a:bodyPr>
          <a:lstStyle/>
          <a:p>
            <a:r>
              <a:rPr lang="en-US" dirty="0" smtClean="0"/>
              <a:t>With What is this finding NOT associated?</a:t>
            </a:r>
            <a:endParaRPr lang="en-US" dirty="0"/>
          </a:p>
        </p:txBody>
      </p:sp>
      <p:sp>
        <p:nvSpPr>
          <p:cNvPr id="3" name="TPAnswers"/>
          <p:cNvSpPr>
            <a:spLocks noGrp="1"/>
          </p:cNvSpPr>
          <p:nvPr>
            <p:ph type="body" idx="1"/>
            <p:custDataLst>
              <p:tags r:id="rId3"/>
            </p:custDataLst>
          </p:nvPr>
        </p:nvSpPr>
        <p:spPr>
          <a:xfrm>
            <a:off x="498168" y="1211004"/>
            <a:ext cx="5638800" cy="2175668"/>
          </a:xfrm>
        </p:spPr>
        <p:txBody>
          <a:bodyPr>
            <a:normAutofit fontScale="92500" lnSpcReduction="10000"/>
          </a:bodyPr>
          <a:lstStyle/>
          <a:p>
            <a:pPr marL="514350" indent="-514350">
              <a:lnSpc>
                <a:spcPct val="100000"/>
              </a:lnSpc>
              <a:spcBef>
                <a:spcPct val="20000"/>
              </a:spcBef>
              <a:buFont typeface="Arial" panose="020B0604020202020204" pitchFamily="34" charset="0"/>
              <a:buAutoNum type="alphaUcPeriod"/>
            </a:pPr>
            <a:r>
              <a:rPr lang="en-US" sz="3200" dirty="0" smtClean="0"/>
              <a:t>MEN type 2B</a:t>
            </a:r>
          </a:p>
          <a:p>
            <a:pPr marL="514350" indent="-514350">
              <a:lnSpc>
                <a:spcPct val="100000"/>
              </a:lnSpc>
              <a:spcBef>
                <a:spcPct val="20000"/>
              </a:spcBef>
              <a:buFont typeface="Arial" panose="020B0604020202020204" pitchFamily="34" charset="0"/>
              <a:buAutoNum type="alphaUcPeriod"/>
            </a:pPr>
            <a:r>
              <a:rPr lang="en-US" sz="3200" dirty="0" smtClean="0"/>
              <a:t>Polyhydramnios</a:t>
            </a:r>
          </a:p>
          <a:p>
            <a:pPr marL="514350" indent="-514350">
              <a:lnSpc>
                <a:spcPct val="100000"/>
              </a:lnSpc>
              <a:spcBef>
                <a:spcPct val="20000"/>
              </a:spcBef>
              <a:buFont typeface="Arial" panose="020B0604020202020204" pitchFamily="34" charset="0"/>
              <a:buAutoNum type="alphaUcPeriod"/>
            </a:pPr>
            <a:r>
              <a:rPr lang="en-US" sz="3200" dirty="0" smtClean="0"/>
              <a:t>Immobilization</a:t>
            </a:r>
          </a:p>
          <a:p>
            <a:pPr marL="514350" indent="-514350">
              <a:lnSpc>
                <a:spcPct val="100000"/>
              </a:lnSpc>
              <a:spcBef>
                <a:spcPct val="20000"/>
              </a:spcBef>
              <a:buFont typeface="Arial" panose="020B0604020202020204" pitchFamily="34" charset="0"/>
              <a:buAutoNum type="alphaUcPeriod"/>
            </a:pPr>
            <a:r>
              <a:rPr lang="en-US" sz="3200" dirty="0" smtClean="0"/>
              <a:t>Ehlers-</a:t>
            </a:r>
            <a:r>
              <a:rPr lang="en-US" sz="3200" dirty="0" err="1" smtClean="0"/>
              <a:t>Danlos</a:t>
            </a:r>
            <a:r>
              <a:rPr lang="en-US" sz="3200" dirty="0" smtClean="0"/>
              <a:t> Syndrome</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2851856"/>
              </p:ext>
            </p:extLst>
          </p:nvPr>
        </p:nvGraphicFramePr>
        <p:xfrm>
          <a:off x="6328488" y="62441"/>
          <a:ext cx="6096000" cy="5143500"/>
        </p:xfrm>
        <a:graphic>
          <a:graphicData uri="http://schemas.openxmlformats.org/presentationml/2006/ole">
            <p:oleObj spid="_x0000_s10274" name="Chart" r:id="rId7" imgW="8140700" imgH="6870700" progId="MSGraph.Chart.8">
              <p:embed followColorScheme="full"/>
            </p:oleObj>
          </a:graphicData>
        </a:graphic>
      </p:graphicFrame>
      <p:pic>
        <p:nvPicPr>
          <p:cNvPr id="5" name="Picture 4"/>
          <p:cNvPicPr>
            <a:picLocks noChangeAspect="1"/>
          </p:cNvPicPr>
          <p:nvPr/>
        </p:nvPicPr>
        <p:blipFill>
          <a:blip r:embed="rId8"/>
          <a:stretch>
            <a:fillRect/>
          </a:stretch>
        </p:blipFill>
        <p:spPr>
          <a:xfrm>
            <a:off x="689688" y="3775869"/>
            <a:ext cx="3124200" cy="2771776"/>
          </a:xfrm>
          <a:prstGeom prst="rect">
            <a:avLst/>
          </a:prstGeom>
        </p:spPr>
      </p:pic>
      <p:pic>
        <p:nvPicPr>
          <p:cNvPr id="6" name="Picture 5"/>
          <p:cNvPicPr>
            <a:picLocks noChangeAspect="1"/>
          </p:cNvPicPr>
          <p:nvPr/>
        </p:nvPicPr>
        <p:blipFill>
          <a:blip r:embed="rId9"/>
          <a:stretch>
            <a:fillRect/>
          </a:stretch>
        </p:blipFill>
        <p:spPr>
          <a:xfrm>
            <a:off x="4143375" y="3775868"/>
            <a:ext cx="3143250" cy="2771775"/>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350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MALS symptoms</a:t>
            </a:r>
            <a:endParaRPr lang="en-US" dirty="0"/>
          </a:p>
        </p:txBody>
      </p:sp>
      <p:sp>
        <p:nvSpPr>
          <p:cNvPr id="3" name="Text Placeholder 2"/>
          <p:cNvSpPr>
            <a:spLocks noGrp="1"/>
          </p:cNvSpPr>
          <p:nvPr>
            <p:ph type="body" idx="1"/>
          </p:nvPr>
        </p:nvSpPr>
        <p:spPr/>
        <p:txBody>
          <a:bodyPr/>
          <a:lstStyle/>
          <a:p>
            <a:r>
              <a:rPr lang="en-US" dirty="0" smtClean="0"/>
              <a:t>Common symptoms</a:t>
            </a:r>
            <a:endParaRPr lang="en-US" dirty="0"/>
          </a:p>
        </p:txBody>
      </p:sp>
      <p:sp>
        <p:nvSpPr>
          <p:cNvPr id="4" name="Content Placeholder 3"/>
          <p:cNvSpPr>
            <a:spLocks noGrp="1"/>
          </p:cNvSpPr>
          <p:nvPr>
            <p:ph sz="half" idx="2"/>
          </p:nvPr>
        </p:nvSpPr>
        <p:spPr/>
        <p:txBody>
          <a:bodyPr/>
          <a:lstStyle/>
          <a:p>
            <a:r>
              <a:rPr lang="en-US" dirty="0" smtClean="0"/>
              <a:t>Post prandial pain</a:t>
            </a:r>
          </a:p>
          <a:p>
            <a:r>
              <a:rPr lang="en-US" dirty="0" smtClean="0"/>
              <a:t>Emesis, bloating, weight loss</a:t>
            </a:r>
          </a:p>
          <a:p>
            <a:r>
              <a:rPr lang="en-US" dirty="0" smtClean="0"/>
              <a:t>Diagnosis of exclusion and with Doppler ultrasound, CTA</a:t>
            </a:r>
          </a:p>
          <a:p>
            <a:endParaRPr lang="en-US" dirty="0"/>
          </a:p>
        </p:txBody>
      </p:sp>
      <p:sp>
        <p:nvSpPr>
          <p:cNvPr id="5" name="Text Placeholder 4"/>
          <p:cNvSpPr>
            <a:spLocks noGrp="1"/>
          </p:cNvSpPr>
          <p:nvPr>
            <p:ph type="body" sz="quarter" idx="3"/>
          </p:nvPr>
        </p:nvSpPr>
        <p:spPr/>
        <p:txBody>
          <a:bodyPr/>
          <a:lstStyle/>
          <a:p>
            <a:r>
              <a:rPr lang="en-US" dirty="0" smtClean="0"/>
              <a:t>Preoperative workup</a:t>
            </a:r>
            <a:endParaRPr lang="en-US" dirty="0"/>
          </a:p>
        </p:txBody>
      </p:sp>
      <p:sp>
        <p:nvSpPr>
          <p:cNvPr id="6" name="Content Placeholder 5"/>
          <p:cNvSpPr>
            <a:spLocks noGrp="1"/>
          </p:cNvSpPr>
          <p:nvPr>
            <p:ph sz="quarter" idx="4"/>
          </p:nvPr>
        </p:nvSpPr>
        <p:spPr/>
        <p:txBody>
          <a:bodyPr>
            <a:normAutofit lnSpcReduction="10000"/>
          </a:bodyPr>
          <a:lstStyle/>
          <a:p>
            <a:r>
              <a:rPr lang="en-US" dirty="0"/>
              <a:t>Colonoscopy </a:t>
            </a:r>
            <a:endParaRPr lang="en-US" dirty="0" smtClean="0"/>
          </a:p>
          <a:p>
            <a:r>
              <a:rPr lang="en-US" dirty="0" smtClean="0"/>
              <a:t>Upper </a:t>
            </a:r>
            <a:r>
              <a:rPr lang="en-US" dirty="0"/>
              <a:t>endoscopy </a:t>
            </a:r>
            <a:endParaRPr lang="en-US" dirty="0" smtClean="0"/>
          </a:p>
          <a:p>
            <a:r>
              <a:rPr lang="en-US" dirty="0" smtClean="0"/>
              <a:t>Testing </a:t>
            </a:r>
            <a:r>
              <a:rPr lang="en-US" dirty="0"/>
              <a:t>for Celiac </a:t>
            </a:r>
            <a:r>
              <a:rPr lang="en-US" dirty="0" smtClean="0"/>
              <a:t>Disease</a:t>
            </a:r>
          </a:p>
          <a:p>
            <a:r>
              <a:rPr lang="en-US" dirty="0" smtClean="0"/>
              <a:t>Testing </a:t>
            </a:r>
            <a:r>
              <a:rPr lang="en-US" dirty="0"/>
              <a:t>for H </a:t>
            </a:r>
            <a:r>
              <a:rPr lang="en-US" dirty="0" smtClean="0"/>
              <a:t>Pylori</a:t>
            </a:r>
          </a:p>
          <a:p>
            <a:r>
              <a:rPr lang="en-US" dirty="0" smtClean="0"/>
              <a:t>Upper </a:t>
            </a:r>
            <a:r>
              <a:rPr lang="en-US" dirty="0"/>
              <a:t>GI barium </a:t>
            </a:r>
            <a:r>
              <a:rPr lang="en-US" dirty="0" smtClean="0"/>
              <a:t>swallow</a:t>
            </a:r>
          </a:p>
          <a:p>
            <a:r>
              <a:rPr lang="en-US" dirty="0" smtClean="0"/>
              <a:t>Ultrasound and HIDA scan</a:t>
            </a:r>
          </a:p>
          <a:p>
            <a:r>
              <a:rPr lang="en-US" dirty="0" smtClean="0"/>
              <a:t>Psychological and Pain evaluation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02006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Ehlers </a:t>
            </a:r>
            <a:r>
              <a:rPr lang="en-US" dirty="0"/>
              <a:t>D</a:t>
            </a:r>
            <a:r>
              <a:rPr lang="en-US" dirty="0" smtClean="0"/>
              <a:t>anlos syndrome		Q79.6</a:t>
            </a:r>
            <a:endParaRPr lang="en-US" dirty="0"/>
          </a:p>
        </p:txBody>
      </p:sp>
      <p:sp>
        <p:nvSpPr>
          <p:cNvPr id="3" name="Content Placeholder 2"/>
          <p:cNvSpPr>
            <a:spLocks noGrp="1"/>
          </p:cNvSpPr>
          <p:nvPr>
            <p:ph idx="1"/>
          </p:nvPr>
        </p:nvSpPr>
        <p:spPr/>
        <p:txBody>
          <a:bodyPr/>
          <a:lstStyle/>
          <a:p>
            <a:r>
              <a:rPr lang="en-US" dirty="0" smtClean="0"/>
              <a:t>Inherited Connective tissue disorder</a:t>
            </a:r>
          </a:p>
          <a:p>
            <a:r>
              <a:rPr lang="en-US" dirty="0" smtClean="0"/>
              <a:t>6 major types (consolidated from 10)</a:t>
            </a:r>
          </a:p>
          <a:p>
            <a:pPr lvl="1"/>
            <a:r>
              <a:rPr lang="en-US" dirty="0" smtClean="0"/>
              <a:t>Multiple genes, can be x-linked or Dominant or Recessive</a:t>
            </a:r>
          </a:p>
          <a:p>
            <a:r>
              <a:rPr lang="en-US" dirty="0" smtClean="0"/>
              <a:t>1 in 2,500-5,000 people.</a:t>
            </a:r>
          </a:p>
          <a:p>
            <a:r>
              <a:rPr lang="en-US" dirty="0" smtClean="0"/>
              <a:t>Type 3 Hypermobility type most common</a:t>
            </a:r>
          </a:p>
          <a:p>
            <a:pPr marL="0" indent="0">
              <a:buNone/>
            </a:pPr>
            <a:r>
              <a:rPr lang="en-US" dirty="0"/>
              <a:t>	</a:t>
            </a:r>
            <a:r>
              <a:rPr lang="en-US" dirty="0" smtClean="0"/>
              <a:t>Joint instability, MSK Symptoms, early arthritis</a:t>
            </a:r>
          </a:p>
          <a:p>
            <a:pPr marL="0" indent="0">
              <a:buNone/>
            </a:pPr>
            <a:r>
              <a:rPr lang="en-US" dirty="0"/>
              <a:t>	</a:t>
            </a:r>
            <a:r>
              <a:rPr lang="en-US" dirty="0" smtClean="0"/>
              <a:t>Also Mitral valve prolapse, Ascending Aortic Rupture</a:t>
            </a:r>
          </a:p>
          <a:p>
            <a:pPr marL="0" indent="0">
              <a:buNone/>
            </a:pPr>
            <a:endParaRPr lang="en-US" dirty="0" smtClean="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05040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EDS Type 3</a:t>
            </a:r>
            <a:endParaRPr lang="en-US" dirty="0"/>
          </a:p>
        </p:txBody>
      </p:sp>
      <p:sp>
        <p:nvSpPr>
          <p:cNvPr id="3" name="Content Placeholder 2"/>
          <p:cNvSpPr>
            <a:spLocks noGrp="1"/>
          </p:cNvSpPr>
          <p:nvPr>
            <p:ph idx="1"/>
          </p:nvPr>
        </p:nvSpPr>
        <p:spPr/>
        <p:txBody>
          <a:bodyPr/>
          <a:lstStyle/>
          <a:p>
            <a:r>
              <a:rPr lang="en-US" dirty="0" smtClean="0"/>
              <a:t>1 in 10-15,000, most common subtype</a:t>
            </a:r>
          </a:p>
          <a:p>
            <a:r>
              <a:rPr lang="en-US" dirty="0" smtClean="0"/>
              <a:t>Scoliosis</a:t>
            </a:r>
          </a:p>
          <a:p>
            <a:r>
              <a:rPr lang="en-US" dirty="0" smtClean="0"/>
              <a:t>Fragile skin</a:t>
            </a:r>
          </a:p>
          <a:p>
            <a:r>
              <a:rPr lang="en-US" dirty="0" smtClean="0"/>
              <a:t>Nerve compression disorders</a:t>
            </a:r>
          </a:p>
          <a:p>
            <a:r>
              <a:rPr lang="en-US" dirty="0" smtClean="0"/>
              <a:t>Hiatal Hernia</a:t>
            </a:r>
          </a:p>
          <a:p>
            <a:r>
              <a:rPr lang="en-US" dirty="0" smtClean="0"/>
              <a:t>Ascending Aorta Rupture</a:t>
            </a:r>
          </a:p>
          <a:p>
            <a:r>
              <a:rPr lang="en-US" dirty="0" smtClean="0"/>
              <a:t>Raynaud’s Phenomenon</a:t>
            </a:r>
          </a:p>
          <a:p>
            <a:r>
              <a:rPr lang="en-US" dirty="0" smtClean="0"/>
              <a:t>Postural orthostatic Tachycardia Syndrome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7652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8513"/>
            <a:ext cx="10515600" cy="1325563"/>
          </a:xfrm>
        </p:spPr>
        <p:txBody>
          <a:bodyPr>
            <a:normAutofit fontScale="90000"/>
          </a:bodyPr>
          <a:lstStyle/>
          <a:p>
            <a:r>
              <a:rPr lang="en-US" dirty="0" smtClean="0"/>
              <a:t>POTS </a:t>
            </a:r>
            <a:br>
              <a:rPr lang="en-US" dirty="0" smtClean="0"/>
            </a:br>
            <a:r>
              <a:rPr lang="en-US" dirty="0" smtClean="0"/>
              <a:t>(</a:t>
            </a:r>
            <a:r>
              <a:rPr lang="en-US" dirty="0" smtClean="0"/>
              <a:t>Postural </a:t>
            </a:r>
            <a:r>
              <a:rPr lang="en-US" dirty="0" smtClean="0"/>
              <a:t>Orthostatic Tachycardia </a:t>
            </a:r>
            <a:r>
              <a:rPr lang="en-US" dirty="0" smtClean="0"/>
              <a:t>Syndrome)</a:t>
            </a:r>
            <a:endParaRPr lang="en-US" dirty="0"/>
          </a:p>
        </p:txBody>
      </p:sp>
      <p:sp>
        <p:nvSpPr>
          <p:cNvPr id="3" name="Content Placeholder 2"/>
          <p:cNvSpPr>
            <a:spLocks noGrp="1"/>
          </p:cNvSpPr>
          <p:nvPr>
            <p:ph idx="1"/>
          </p:nvPr>
        </p:nvSpPr>
        <p:spPr>
          <a:xfrm>
            <a:off x="838200" y="1969013"/>
            <a:ext cx="10515600" cy="4351338"/>
          </a:xfrm>
        </p:spPr>
        <p:txBody>
          <a:bodyPr/>
          <a:lstStyle/>
          <a:p>
            <a:r>
              <a:rPr lang="en-US" dirty="0" smtClean="0"/>
              <a:t>Increase of at least 30 bpm when going from supine to upright.</a:t>
            </a:r>
          </a:p>
          <a:p>
            <a:r>
              <a:rPr lang="en-US" dirty="0" smtClean="0"/>
              <a:t>No orthostatic hypotension</a:t>
            </a:r>
          </a:p>
          <a:p>
            <a:r>
              <a:rPr lang="en-US" dirty="0" smtClean="0"/>
              <a:t>Blood pressure does not drop</a:t>
            </a:r>
          </a:p>
          <a:p>
            <a:r>
              <a:rPr lang="en-US" dirty="0" smtClean="0"/>
              <a:t>Chronic fatigue syndrome – up to 50 % may have POTS</a:t>
            </a:r>
          </a:p>
          <a:p>
            <a:r>
              <a:rPr lang="en-US" dirty="0" smtClean="0"/>
              <a:t>EDS type 3 patients have POTS up to %40 comorbidity</a:t>
            </a:r>
          </a:p>
          <a:p>
            <a:r>
              <a:rPr lang="en-US" dirty="0" smtClean="0"/>
              <a:t>Theory – Underlying Dysautonomia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0656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093"/>
            <a:ext cx="10515600" cy="1325563"/>
          </a:xfrm>
        </p:spPr>
        <p:txBody>
          <a:bodyPr>
            <a:normAutofit fontScale="90000"/>
          </a:bodyPr>
          <a:lstStyle/>
          <a:p>
            <a:r>
              <a:rPr lang="en-US" dirty="0" smtClean="0"/>
              <a:t>POTS</a:t>
            </a:r>
            <a:r>
              <a:rPr lang="en-US" dirty="0" smtClean="0"/>
              <a:t> </a:t>
            </a:r>
            <a:br>
              <a:rPr lang="en-US" dirty="0" smtClean="0"/>
            </a:br>
            <a:r>
              <a:rPr lang="en-US" dirty="0" smtClean="0"/>
              <a:t>(</a:t>
            </a:r>
            <a:r>
              <a:rPr lang="en-US" dirty="0" smtClean="0"/>
              <a:t>Postural Orthostatic Tachycardia Syndrome)</a:t>
            </a:r>
            <a:endParaRPr lang="en-US" dirty="0"/>
          </a:p>
        </p:txBody>
      </p:sp>
      <p:sp>
        <p:nvSpPr>
          <p:cNvPr id="3" name="Content Placeholder 2"/>
          <p:cNvSpPr>
            <a:spLocks noGrp="1"/>
          </p:cNvSpPr>
          <p:nvPr>
            <p:ph idx="1"/>
          </p:nvPr>
        </p:nvSpPr>
        <p:spPr/>
        <p:txBody>
          <a:bodyPr/>
          <a:lstStyle/>
          <a:p>
            <a:r>
              <a:rPr lang="en-US" dirty="0" smtClean="0"/>
              <a:t>Theory– Underlying Dysautonomia</a:t>
            </a:r>
          </a:p>
          <a:p>
            <a:r>
              <a:rPr lang="en-US" dirty="0" smtClean="0"/>
              <a:t>Hyper adrenergic POTS – hypovolemia or autonomic neuropathy</a:t>
            </a:r>
          </a:p>
          <a:p>
            <a:r>
              <a:rPr lang="en-US" dirty="0" smtClean="0"/>
              <a:t>Neuropathic POTS – Denervation of sympathetic nerves, impaired constriction of vessels</a:t>
            </a:r>
          </a:p>
          <a:p>
            <a:r>
              <a:rPr lang="en-US" dirty="0" smtClean="0"/>
              <a:t>Causes </a:t>
            </a:r>
          </a:p>
          <a:p>
            <a:pPr lvl="1"/>
            <a:r>
              <a:rPr lang="en-US" dirty="0" smtClean="0"/>
              <a:t>Genetics</a:t>
            </a:r>
          </a:p>
          <a:p>
            <a:pPr lvl="1"/>
            <a:r>
              <a:rPr lang="en-US" dirty="0" smtClean="0"/>
              <a:t>Post viral illness or parasitic infection, Lyme, MS, Lupus</a:t>
            </a:r>
          </a:p>
          <a:p>
            <a:pPr lvl="1"/>
            <a:r>
              <a:rPr lang="en-US" dirty="0" smtClean="0"/>
              <a:t>Many others</a:t>
            </a:r>
          </a:p>
          <a:p>
            <a:pPr lvl="1"/>
            <a:r>
              <a:rPr lang="en-US" dirty="0" smtClean="0"/>
              <a:t>Syrinx – Chiari type 1</a:t>
            </a:r>
          </a:p>
          <a:p>
            <a:pPr lvl="1"/>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2941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Symptomatic but no stenosis</a:t>
            </a:r>
            <a:endParaRPr lang="en-US" dirty="0"/>
          </a:p>
        </p:txBody>
      </p:sp>
      <p:pic>
        <p:nvPicPr>
          <p:cNvPr id="4" name="Content Placeholder 3"/>
          <p:cNvPicPr>
            <a:picLocks noGrp="1" noChangeAspect="1"/>
          </p:cNvPicPr>
          <p:nvPr>
            <p:ph idx="1"/>
          </p:nvPr>
        </p:nvPicPr>
        <p:blipFill>
          <a:blip r:embed="rId3"/>
          <a:stretch>
            <a:fillRect/>
          </a:stretch>
        </p:blipFill>
        <p:spPr>
          <a:xfrm>
            <a:off x="4560801" y="1900271"/>
            <a:ext cx="2435916" cy="4351338"/>
          </a:xfrm>
          <a:prstGeom prst="rect">
            <a:avLst/>
          </a:prstGeom>
        </p:spPr>
      </p:pic>
      <p:pic>
        <p:nvPicPr>
          <p:cNvPr id="5" name="Picture 4"/>
          <p:cNvPicPr>
            <a:picLocks noChangeAspect="1"/>
          </p:cNvPicPr>
          <p:nvPr/>
        </p:nvPicPr>
        <p:blipFill>
          <a:blip r:embed="rId4"/>
          <a:stretch>
            <a:fillRect/>
          </a:stretch>
        </p:blipFill>
        <p:spPr>
          <a:xfrm>
            <a:off x="950862" y="1910513"/>
            <a:ext cx="3019425" cy="26860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4776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253"/>
            <a:ext cx="10515600" cy="1325563"/>
          </a:xfrm>
        </p:spPr>
        <p:txBody>
          <a:bodyPr/>
          <a:lstStyle/>
          <a:p>
            <a:r>
              <a:rPr lang="en-US" dirty="0" smtClean="0"/>
              <a:t>Recurrent Stenosis Post operative</a:t>
            </a:r>
            <a:endParaRPr lang="en-US" dirty="0"/>
          </a:p>
        </p:txBody>
      </p:sp>
      <p:pic>
        <p:nvPicPr>
          <p:cNvPr id="4" name="Content Placeholder 3"/>
          <p:cNvPicPr>
            <a:picLocks noGrp="1" noChangeAspect="1"/>
          </p:cNvPicPr>
          <p:nvPr>
            <p:ph idx="1"/>
          </p:nvPr>
        </p:nvPicPr>
        <p:blipFill>
          <a:blip r:embed="rId2"/>
          <a:stretch>
            <a:fillRect/>
          </a:stretch>
        </p:blipFill>
        <p:spPr>
          <a:xfrm>
            <a:off x="920136" y="1617573"/>
            <a:ext cx="1504166" cy="4351338"/>
          </a:xfrm>
          <a:prstGeom prst="rect">
            <a:avLst/>
          </a:prstGeom>
        </p:spPr>
      </p:pic>
      <p:pic>
        <p:nvPicPr>
          <p:cNvPr id="5" name="Picture 4"/>
          <p:cNvPicPr>
            <a:picLocks noChangeAspect="1"/>
          </p:cNvPicPr>
          <p:nvPr/>
        </p:nvPicPr>
        <p:blipFill>
          <a:blip r:embed="rId3"/>
          <a:stretch>
            <a:fillRect/>
          </a:stretch>
        </p:blipFill>
        <p:spPr>
          <a:xfrm>
            <a:off x="8931581" y="1620574"/>
            <a:ext cx="2201637" cy="3584265"/>
          </a:xfrm>
          <a:prstGeom prst="rect">
            <a:avLst/>
          </a:prstGeom>
        </p:spPr>
      </p:pic>
      <p:pic>
        <p:nvPicPr>
          <p:cNvPr id="6" name="Picture 5"/>
          <p:cNvPicPr>
            <a:picLocks noChangeAspect="1"/>
          </p:cNvPicPr>
          <p:nvPr/>
        </p:nvPicPr>
        <p:blipFill>
          <a:blip r:embed="rId4"/>
          <a:stretch>
            <a:fillRect/>
          </a:stretch>
        </p:blipFill>
        <p:spPr>
          <a:xfrm>
            <a:off x="5564713" y="1617573"/>
            <a:ext cx="3086100" cy="3581400"/>
          </a:xfrm>
          <a:prstGeom prst="rect">
            <a:avLst/>
          </a:prstGeom>
        </p:spPr>
      </p:pic>
      <p:pic>
        <p:nvPicPr>
          <p:cNvPr id="7" name="Picture 6"/>
          <p:cNvPicPr>
            <a:picLocks noChangeAspect="1"/>
          </p:cNvPicPr>
          <p:nvPr/>
        </p:nvPicPr>
        <p:blipFill>
          <a:blip r:embed="rId5"/>
          <a:stretch>
            <a:fillRect/>
          </a:stretch>
        </p:blipFill>
        <p:spPr>
          <a:xfrm>
            <a:off x="2721719" y="1616348"/>
            <a:ext cx="2562225" cy="35718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7546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US" dirty="0"/>
          </a:p>
        </p:txBody>
      </p:sp>
      <p:sp>
        <p:nvSpPr>
          <p:cNvPr id="3" name="Content Placeholder 2"/>
          <p:cNvSpPr>
            <a:spLocks noGrp="1"/>
          </p:cNvSpPr>
          <p:nvPr>
            <p:ph idx="1"/>
          </p:nvPr>
        </p:nvSpPr>
        <p:spPr/>
        <p:txBody>
          <a:bodyPr/>
          <a:lstStyle/>
          <a:p>
            <a:r>
              <a:rPr lang="en-US" dirty="0" smtClean="0"/>
              <a:t>MALS Diagnosis is not as straightforward as we thought</a:t>
            </a:r>
          </a:p>
          <a:p>
            <a:r>
              <a:rPr lang="en-US" dirty="0" smtClean="0"/>
              <a:t>Treatment failures cause reevaluation of imaging studies</a:t>
            </a:r>
          </a:p>
          <a:p>
            <a:r>
              <a:rPr lang="en-US" dirty="0" smtClean="0"/>
              <a:t>Is there something on the images that can guide management and alter the outcome? I suspect so</a:t>
            </a:r>
          </a:p>
          <a:p>
            <a:r>
              <a:rPr lang="en-US" dirty="0" smtClean="0"/>
              <a:t>Data are still being collected – 60 patients so far, 65 studies total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2516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pic>
        <p:nvPicPr>
          <p:cNvPr id="4" name="Picture 3" descr="JBardMRIcom.jpg"/>
          <p:cNvPicPr>
            <a:picLocks noChangeAspect="1"/>
          </p:cNvPicPr>
          <p:nvPr/>
        </p:nvPicPr>
        <p:blipFill>
          <a:blip r:embed="rId2"/>
          <a:stretch>
            <a:fillRect/>
          </a:stretch>
        </p:blipFill>
        <p:spPr>
          <a:xfrm>
            <a:off x="737436" y="1465715"/>
            <a:ext cx="10324088" cy="344642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29937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Fellow case - 57 year old with soccer injury</a:t>
            </a: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4283" t="8347" r="16818" b="30865"/>
          <a:stretch/>
        </p:blipFill>
        <p:spPr>
          <a:xfrm>
            <a:off x="3477864" y="1825625"/>
            <a:ext cx="4479184" cy="462275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0289" t="-2430" r="25007" b="2430"/>
          <a:stretch/>
        </p:blipFill>
        <p:spPr>
          <a:xfrm>
            <a:off x="8359457" y="1313641"/>
            <a:ext cx="2591934" cy="522514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399" t="-653" r="26628" b="653"/>
          <a:stretch/>
        </p:blipFill>
        <p:spPr>
          <a:xfrm>
            <a:off x="766129" y="1404049"/>
            <a:ext cx="2520820" cy="504432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15404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10515600" cy="1325563"/>
          </a:xfrm>
        </p:spPr>
        <p:txBody>
          <a:bodyPr/>
          <a:lstStyle/>
          <a:p>
            <a:r>
              <a:rPr lang="en-US" dirty="0" smtClean="0"/>
              <a:t>Regarding the rectus femoris muscle tear:</a:t>
            </a:r>
            <a:endParaRPr lang="en-US" dirty="0"/>
          </a:p>
        </p:txBody>
      </p:sp>
      <p:sp>
        <p:nvSpPr>
          <p:cNvPr id="3" name="TPAnswers"/>
          <p:cNvSpPr>
            <a:spLocks noGrp="1"/>
          </p:cNvSpPr>
          <p:nvPr>
            <p:ph type="body" idx="1"/>
            <p:custDataLst>
              <p:tags r:id="rId3"/>
            </p:custDataLst>
          </p:nvPr>
        </p:nvSpPr>
        <p:spPr>
          <a:xfrm>
            <a:off x="457200" y="1343025"/>
            <a:ext cx="5638800" cy="2411963"/>
          </a:xfrm>
        </p:spPr>
        <p:txBody>
          <a:bodyPr>
            <a:normAutofit fontScale="85000" lnSpcReduction="10000"/>
          </a:bodyPr>
          <a:lstStyle/>
          <a:p>
            <a:pPr marL="514350" indent="-514350">
              <a:lnSpc>
                <a:spcPct val="100000"/>
              </a:lnSpc>
              <a:spcBef>
                <a:spcPct val="20000"/>
              </a:spcBef>
              <a:buFont typeface="Arial" panose="020B0604020202020204" pitchFamily="34" charset="0"/>
              <a:buAutoNum type="alphaUcPeriod"/>
            </a:pPr>
            <a:r>
              <a:rPr lang="en-US" sz="3200" dirty="0" smtClean="0"/>
              <a:t>The bipennate portion is torn</a:t>
            </a:r>
          </a:p>
          <a:p>
            <a:pPr marL="514350" indent="-514350">
              <a:lnSpc>
                <a:spcPct val="100000"/>
              </a:lnSpc>
              <a:spcBef>
                <a:spcPct val="20000"/>
              </a:spcBef>
              <a:buFont typeface="Arial" panose="020B0604020202020204" pitchFamily="34" charset="0"/>
              <a:buAutoNum type="alphaUcPeriod"/>
            </a:pPr>
            <a:r>
              <a:rPr lang="en-US" sz="3200" dirty="0" smtClean="0"/>
              <a:t>The unipennate portion is torn</a:t>
            </a:r>
          </a:p>
          <a:p>
            <a:pPr marL="514350" indent="-514350">
              <a:lnSpc>
                <a:spcPct val="100000"/>
              </a:lnSpc>
              <a:spcBef>
                <a:spcPct val="20000"/>
              </a:spcBef>
              <a:buFont typeface="Arial" panose="020B0604020202020204" pitchFamily="34" charset="0"/>
              <a:buAutoNum type="alphaUcPeriod"/>
            </a:pPr>
            <a:r>
              <a:rPr lang="en-US" sz="3200" dirty="0" smtClean="0"/>
              <a:t>The indirect tendon is torn</a:t>
            </a:r>
          </a:p>
          <a:p>
            <a:pPr marL="514350" indent="-514350">
              <a:lnSpc>
                <a:spcPct val="100000"/>
              </a:lnSpc>
              <a:spcBef>
                <a:spcPct val="20000"/>
              </a:spcBef>
              <a:buFont typeface="Arial" panose="020B0604020202020204" pitchFamily="34" charset="0"/>
              <a:buAutoNum type="alphaUcPeriod"/>
            </a:pPr>
            <a:r>
              <a:rPr lang="en-US" sz="3200" dirty="0" smtClean="0"/>
              <a:t>The bipennate portion surrounds the unipennate portion</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72914142"/>
              </p:ext>
            </p:extLst>
          </p:nvPr>
        </p:nvGraphicFramePr>
        <p:xfrm>
          <a:off x="7467823" y="1343025"/>
          <a:ext cx="4668287" cy="5294247"/>
        </p:xfrm>
        <a:graphic>
          <a:graphicData uri="http://schemas.openxmlformats.org/presentationml/2006/ole">
            <p:oleObj spid="_x0000_s8238" name="Chart" r:id="rId7" imgW="8140700" imgH="6870700" progId="MSGraph.Chart.8">
              <p:embed followColorScheme="full"/>
            </p:oleObj>
          </a:graphicData>
        </a:graphic>
      </p:graphicFrame>
      <p:pic>
        <p:nvPicPr>
          <p:cNvPr id="5" name="Picture 4"/>
          <p:cNvPicPr>
            <a:picLocks noChangeAspect="1"/>
          </p:cNvPicPr>
          <p:nvPr/>
        </p:nvPicPr>
        <p:blipFill rotWithShape="1">
          <a:blip r:embed="rId8"/>
          <a:srcRect l="27533" t="3337" r="4282" b="31519"/>
          <a:stretch/>
        </p:blipFill>
        <p:spPr>
          <a:xfrm>
            <a:off x="5831689" y="2668588"/>
            <a:ext cx="1900446" cy="3635635"/>
          </a:xfrm>
          <a:prstGeom prst="rect">
            <a:avLst/>
          </a:prstGeom>
        </p:spPr>
      </p:pic>
      <p:pic>
        <p:nvPicPr>
          <p:cNvPr id="6" name="Picture 5"/>
          <p:cNvPicPr>
            <a:picLocks noChangeAspect="1"/>
          </p:cNvPicPr>
          <p:nvPr/>
        </p:nvPicPr>
        <p:blipFill rotWithShape="1">
          <a:blip r:embed="rId9"/>
          <a:srcRect l="-478" t="7349" r="478" b="43203"/>
          <a:stretch/>
        </p:blipFill>
        <p:spPr>
          <a:xfrm>
            <a:off x="2817511" y="3868412"/>
            <a:ext cx="2877589" cy="2597150"/>
          </a:xfrm>
          <a:prstGeom prst="rect">
            <a:avLst/>
          </a:prstGeom>
        </p:spPr>
      </p:pic>
      <p:pic>
        <p:nvPicPr>
          <p:cNvPr id="7" name="Picture 6"/>
          <p:cNvPicPr>
            <a:picLocks noChangeAspect="1"/>
          </p:cNvPicPr>
          <p:nvPr/>
        </p:nvPicPr>
        <p:blipFill>
          <a:blip r:embed="rId10"/>
          <a:stretch>
            <a:fillRect/>
          </a:stretch>
        </p:blipFill>
        <p:spPr>
          <a:xfrm>
            <a:off x="521231" y="3417235"/>
            <a:ext cx="1960712" cy="3125183"/>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85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MALS anatomy</a:t>
            </a:r>
            <a:endParaRPr lang="en-US" dirty="0"/>
          </a:p>
        </p:txBody>
      </p:sp>
      <p:sp>
        <p:nvSpPr>
          <p:cNvPr id="3" name="Text Placeholder 2"/>
          <p:cNvSpPr>
            <a:spLocks noGrp="1"/>
          </p:cNvSpPr>
          <p:nvPr>
            <p:ph type="body" idx="1"/>
          </p:nvPr>
        </p:nvSpPr>
        <p:spPr/>
        <p:txBody>
          <a:bodyPr/>
          <a:lstStyle/>
          <a:p>
            <a:r>
              <a:rPr lang="en-US" dirty="0" smtClean="0"/>
              <a:t>Theories	</a:t>
            </a:r>
            <a:endParaRPr lang="en-US" dirty="0"/>
          </a:p>
        </p:txBody>
      </p:sp>
      <p:sp>
        <p:nvSpPr>
          <p:cNvPr id="4" name="Content Placeholder 3"/>
          <p:cNvSpPr>
            <a:spLocks noGrp="1"/>
          </p:cNvSpPr>
          <p:nvPr>
            <p:ph sz="half" idx="2"/>
          </p:nvPr>
        </p:nvSpPr>
        <p:spPr/>
        <p:txBody>
          <a:bodyPr/>
          <a:lstStyle/>
          <a:p>
            <a:r>
              <a:rPr lang="en-US" dirty="0" smtClean="0"/>
              <a:t>Abnormally inferior and anterior location of MALS</a:t>
            </a:r>
          </a:p>
          <a:p>
            <a:r>
              <a:rPr lang="en-US" dirty="0" smtClean="0"/>
              <a:t>Compresses the celiac axis, causing ischemia</a:t>
            </a:r>
          </a:p>
          <a:p>
            <a:r>
              <a:rPr lang="en-US" dirty="0" smtClean="0"/>
              <a:t>Possible compression of the celiac ganglia</a:t>
            </a:r>
          </a:p>
          <a:p>
            <a:r>
              <a:rPr lang="en-US" dirty="0" smtClean="0"/>
              <a:t>However, this occurs in up to 25% of normal individuals</a:t>
            </a:r>
          </a:p>
          <a:p>
            <a:endParaRPr lang="en-US" sz="900" dirty="0"/>
          </a:p>
        </p:txBody>
      </p:sp>
      <p:sp>
        <p:nvSpPr>
          <p:cNvPr id="5" name="Text Placeholder 4"/>
          <p:cNvSpPr>
            <a:spLocks noGrp="1"/>
          </p:cNvSpPr>
          <p:nvPr>
            <p:ph type="body" sz="quarter" idx="3"/>
          </p:nvPr>
        </p:nvSpPr>
        <p:spPr/>
        <p:txBody>
          <a:bodyPr/>
          <a:lstStyle/>
          <a:p>
            <a:r>
              <a:rPr lang="en-US" dirty="0" smtClean="0"/>
              <a:t>Normal on left, abnormal on right</a:t>
            </a:r>
            <a:endParaRPr lang="en-US" dirty="0"/>
          </a:p>
        </p:txBody>
      </p:sp>
      <p:pic>
        <p:nvPicPr>
          <p:cNvPr id="7" name="Content Placeholder 6"/>
          <p:cNvPicPr>
            <a:picLocks noGrp="1" noChangeAspect="1"/>
          </p:cNvPicPr>
          <p:nvPr>
            <p:ph sz="quarter" idx="4"/>
          </p:nvPr>
        </p:nvPicPr>
        <p:blipFill>
          <a:blip r:embed="rId3"/>
          <a:stretch>
            <a:fillRect/>
          </a:stretch>
        </p:blipFill>
        <p:spPr>
          <a:xfrm>
            <a:off x="6273225" y="2505075"/>
            <a:ext cx="3897231" cy="311326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9841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544016" y="274638"/>
            <a:ext cx="10428784" cy="994325"/>
          </a:xfrm>
        </p:spPr>
        <p:txBody>
          <a:bodyPr/>
          <a:lstStyle/>
          <a:p>
            <a:r>
              <a:rPr lang="en-US" dirty="0" smtClean="0"/>
              <a:t>3</a:t>
            </a:r>
            <a:r>
              <a:rPr lang="en-US" baseline="30000" dirty="0" smtClean="0"/>
              <a:t>rd</a:t>
            </a:r>
            <a:r>
              <a:rPr lang="en-US" dirty="0" smtClean="0"/>
              <a:t> year case - Which is false?</a:t>
            </a:r>
            <a:endParaRPr lang="en-US" dirty="0"/>
          </a:p>
        </p:txBody>
      </p:sp>
      <p:sp>
        <p:nvSpPr>
          <p:cNvPr id="3" name="TPAnswers"/>
          <p:cNvSpPr>
            <a:spLocks noGrp="1"/>
          </p:cNvSpPr>
          <p:nvPr>
            <p:ph type="body" idx="1"/>
            <p:custDataLst>
              <p:tags r:id="rId3"/>
            </p:custDataLst>
          </p:nvPr>
        </p:nvSpPr>
        <p:spPr>
          <a:xfrm>
            <a:off x="544016" y="1469571"/>
            <a:ext cx="3498980" cy="4651311"/>
          </a:xfrm>
        </p:spPr>
        <p:txBody>
          <a:bodyPr>
            <a:normAutofit fontScale="92500" lnSpcReduction="20000"/>
          </a:bodyPr>
          <a:lstStyle/>
          <a:p>
            <a:pPr marL="514350" indent="-514350">
              <a:lnSpc>
                <a:spcPct val="100000"/>
              </a:lnSpc>
              <a:spcBef>
                <a:spcPct val="20000"/>
              </a:spcBef>
              <a:buFont typeface="Arial" panose="020B0604020202020204" pitchFamily="34" charset="0"/>
              <a:buAutoNum type="alphaUcPeriod"/>
            </a:pPr>
            <a:r>
              <a:rPr lang="en-US" sz="3200" dirty="0" smtClean="0"/>
              <a:t>There is an </a:t>
            </a:r>
            <a:r>
              <a:rPr lang="en-US" sz="3200" dirty="0" err="1" smtClean="0"/>
              <a:t>Os</a:t>
            </a:r>
            <a:r>
              <a:rPr lang="en-US" sz="3200" dirty="0" smtClean="0"/>
              <a:t> </a:t>
            </a:r>
            <a:r>
              <a:rPr lang="en-US" sz="3200" dirty="0" err="1" smtClean="0"/>
              <a:t>trigonum</a:t>
            </a:r>
            <a:endParaRPr lang="en-US" sz="3200" dirty="0" smtClean="0"/>
          </a:p>
          <a:p>
            <a:pPr marL="514350" indent="-514350">
              <a:lnSpc>
                <a:spcPct val="100000"/>
              </a:lnSpc>
              <a:spcBef>
                <a:spcPct val="20000"/>
              </a:spcBef>
              <a:buFont typeface="Arial" panose="020B0604020202020204" pitchFamily="34" charset="0"/>
              <a:buAutoNum type="alphaUcPeriod"/>
            </a:pPr>
            <a:r>
              <a:rPr lang="en-US" sz="3200" dirty="0" smtClean="0"/>
              <a:t>There is a Shephard Fracture</a:t>
            </a:r>
          </a:p>
          <a:p>
            <a:pPr marL="514350" indent="-514350">
              <a:lnSpc>
                <a:spcPct val="100000"/>
              </a:lnSpc>
              <a:spcBef>
                <a:spcPct val="20000"/>
              </a:spcBef>
              <a:buFont typeface="Arial" panose="020B0604020202020204" pitchFamily="34" charset="0"/>
              <a:buAutoNum type="alphaUcPeriod"/>
            </a:pPr>
            <a:r>
              <a:rPr lang="en-US" sz="3200" dirty="0" err="1" smtClean="0"/>
              <a:t>Tibiotalar</a:t>
            </a:r>
            <a:r>
              <a:rPr lang="en-US" sz="3200" dirty="0" smtClean="0"/>
              <a:t> arthrosis</a:t>
            </a:r>
          </a:p>
          <a:p>
            <a:pPr marL="514350" indent="-514350">
              <a:lnSpc>
                <a:spcPct val="100000"/>
              </a:lnSpc>
              <a:spcBef>
                <a:spcPct val="20000"/>
              </a:spcBef>
              <a:buFont typeface="Arial" panose="020B0604020202020204" pitchFamily="34" charset="0"/>
              <a:buAutoNum type="alphaUcPeriod"/>
            </a:pPr>
            <a:r>
              <a:rPr lang="en-US" sz="3200" dirty="0" err="1" smtClean="0"/>
              <a:t>Stieda’s</a:t>
            </a:r>
            <a:r>
              <a:rPr lang="en-US" sz="3200" dirty="0" smtClean="0"/>
              <a:t> process is fractured</a:t>
            </a:r>
          </a:p>
          <a:p>
            <a:pPr marL="514350" indent="-514350">
              <a:lnSpc>
                <a:spcPct val="100000"/>
              </a:lnSpc>
              <a:spcBef>
                <a:spcPct val="20000"/>
              </a:spcBef>
              <a:buFont typeface="Arial" panose="020B0604020202020204" pitchFamily="34" charset="0"/>
              <a:buAutoNum type="alphaUcPeriod"/>
            </a:pPr>
            <a:r>
              <a:rPr lang="en-US" sz="3200" dirty="0" smtClean="0"/>
              <a:t>There is posterior impingement</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034131658"/>
              </p:ext>
            </p:extLst>
          </p:nvPr>
        </p:nvGraphicFramePr>
        <p:xfrm>
          <a:off x="6096000" y="1600200"/>
          <a:ext cx="6096000" cy="5143500"/>
        </p:xfrm>
        <a:graphic>
          <a:graphicData uri="http://schemas.openxmlformats.org/presentationml/2006/ole">
            <p:oleObj spid="_x0000_s2128" name="Chart" r:id="rId7" imgW="8140700" imgH="6870700" progId="MSGraph.Chart.8">
              <p:embed followColorScheme="full"/>
            </p:oleObj>
          </a:graphicData>
        </a:graphic>
      </p:graphicFrame>
      <p:pic>
        <p:nvPicPr>
          <p:cNvPr id="5" name="Picture 4"/>
          <p:cNvPicPr>
            <a:picLocks noChangeAspect="1"/>
          </p:cNvPicPr>
          <p:nvPr/>
        </p:nvPicPr>
        <p:blipFill>
          <a:blip r:embed="rId8"/>
          <a:stretch>
            <a:fillRect/>
          </a:stretch>
        </p:blipFill>
        <p:spPr>
          <a:xfrm>
            <a:off x="3806651" y="1264296"/>
            <a:ext cx="2144246" cy="3019520"/>
          </a:xfrm>
          <a:prstGeom prst="rect">
            <a:avLst/>
          </a:prstGeom>
        </p:spPr>
      </p:pic>
      <p:pic>
        <p:nvPicPr>
          <p:cNvPr id="6" name="Picture 5"/>
          <p:cNvPicPr>
            <a:picLocks noChangeAspect="1"/>
          </p:cNvPicPr>
          <p:nvPr/>
        </p:nvPicPr>
        <p:blipFill>
          <a:blip r:embed="rId9"/>
          <a:stretch>
            <a:fillRect/>
          </a:stretch>
        </p:blipFill>
        <p:spPr>
          <a:xfrm>
            <a:off x="5271172" y="3466776"/>
            <a:ext cx="2881091" cy="2978343"/>
          </a:xfrm>
          <a:prstGeom prst="rect">
            <a:avLst/>
          </a:prstGeom>
        </p:spPr>
      </p:pic>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961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10515600" cy="1325563"/>
          </a:xfrm>
        </p:spPr>
        <p:txBody>
          <a:bodyPr/>
          <a:lstStyle/>
          <a:p>
            <a:r>
              <a:rPr lang="en-US" dirty="0" smtClean="0"/>
              <a:t>Potpourri - Which of the following is false?</a:t>
            </a:r>
            <a:endParaRPr lang="en-US" dirty="0"/>
          </a:p>
        </p:txBody>
      </p:sp>
      <p:sp>
        <p:nvSpPr>
          <p:cNvPr id="3" name="TPAnswers"/>
          <p:cNvSpPr>
            <a:spLocks noGrp="1"/>
          </p:cNvSpPr>
          <p:nvPr>
            <p:ph type="body" idx="1"/>
            <p:custDataLst>
              <p:tags r:id="rId3"/>
            </p:custDataLst>
          </p:nvPr>
        </p:nvSpPr>
        <p:spPr>
          <a:xfrm>
            <a:off x="457200" y="1600200"/>
            <a:ext cx="5638800" cy="4351338"/>
          </a:xfrm>
        </p:spPr>
        <p:txBody>
          <a:bodyPr>
            <a:normAutofit fontScale="77500" lnSpcReduction="20000"/>
          </a:bodyPr>
          <a:lstStyle/>
          <a:p>
            <a:pPr marL="514350" indent="-514350">
              <a:lnSpc>
                <a:spcPct val="100000"/>
              </a:lnSpc>
              <a:spcBef>
                <a:spcPct val="20000"/>
              </a:spcBef>
              <a:buFont typeface="Arial" panose="020B0604020202020204" pitchFamily="34" charset="0"/>
              <a:buAutoNum type="alphaUcPeriod"/>
            </a:pPr>
            <a:r>
              <a:rPr lang="en-US" sz="3200" dirty="0" smtClean="0"/>
              <a:t>Bard-Pic Syndrome is Progressive obstructive jaundice, Large palpable gallbladder (Courvoisier’s sign) and rapid cachexia due to Pancreatic Head Carcinoma</a:t>
            </a:r>
          </a:p>
          <a:p>
            <a:pPr marL="514350" indent="-514350">
              <a:lnSpc>
                <a:spcPct val="100000"/>
              </a:lnSpc>
              <a:spcBef>
                <a:spcPct val="20000"/>
              </a:spcBef>
              <a:buFont typeface="Arial" panose="020B0604020202020204" pitchFamily="34" charset="0"/>
              <a:buAutoNum type="alphaUcPeriod"/>
            </a:pPr>
            <a:r>
              <a:rPr lang="en-US" sz="3200" dirty="0" smtClean="0"/>
              <a:t>Bard Syndrome is military pulmonary metastases from Gastric neoplasm</a:t>
            </a:r>
          </a:p>
          <a:p>
            <a:pPr marL="514350" indent="-514350">
              <a:lnSpc>
                <a:spcPct val="100000"/>
              </a:lnSpc>
              <a:spcBef>
                <a:spcPct val="20000"/>
              </a:spcBef>
              <a:buFont typeface="Arial" panose="020B0604020202020204" pitchFamily="34" charset="0"/>
              <a:buAutoNum type="alphaUcPeriod"/>
            </a:pPr>
            <a:r>
              <a:rPr lang="en-US" sz="3200" dirty="0" smtClean="0"/>
              <a:t>A Bard was Behind the plate when Barry Bonds hit his 756</a:t>
            </a:r>
            <a:r>
              <a:rPr lang="en-US" sz="3200" baseline="30000" dirty="0" smtClean="0"/>
              <a:t>th</a:t>
            </a:r>
            <a:r>
              <a:rPr lang="en-US" sz="3200" dirty="0" smtClean="0"/>
              <a:t> career home run, breaking Hank Aaron’s record</a:t>
            </a:r>
          </a:p>
          <a:p>
            <a:pPr marL="514350" indent="-514350">
              <a:lnSpc>
                <a:spcPct val="100000"/>
              </a:lnSpc>
              <a:spcBef>
                <a:spcPct val="20000"/>
              </a:spcBef>
              <a:buFont typeface="Arial" panose="020B0604020202020204" pitchFamily="34" charset="0"/>
              <a:buAutoNum type="alphaUcPeriod"/>
            </a:pPr>
            <a:r>
              <a:rPr lang="en-US" sz="3200" dirty="0" smtClean="0"/>
              <a:t>BARD1 is a gene on Chromosome 2 that is associated with BRCA1 mutations and increase risk of cancer</a:t>
            </a:r>
            <a:endParaRPr lang="en-US" sz="32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549410756"/>
              </p:ext>
            </p:extLst>
          </p:nvPr>
        </p:nvGraphicFramePr>
        <p:xfrm>
          <a:off x="6032500" y="1600200"/>
          <a:ext cx="6096000" cy="5143500"/>
        </p:xfrm>
        <a:graphic>
          <a:graphicData uri="http://schemas.openxmlformats.org/presentationml/2006/ole">
            <p:oleObj spid="_x0000_s3148" name="Chart" r:id="rId6" imgW="8140700" imgH="6870700" progId="MSGraph.Chart.8">
              <p:embed followColorScheme="full"/>
            </p:oleObj>
          </a:graphicData>
        </a:graphic>
      </p:graphicFrame>
    </p:spTree>
    <p:custDataLst>
      <p:tags r:id="rId2"/>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26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943225" y="1825625"/>
            <a:ext cx="6305550" cy="41433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8213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Bard syndrome</a:t>
            </a:r>
            <a:endParaRPr lang="en-US" dirty="0"/>
          </a:p>
        </p:txBody>
      </p:sp>
      <p:pic>
        <p:nvPicPr>
          <p:cNvPr id="4" name="Picture 3"/>
          <p:cNvPicPr>
            <a:picLocks noChangeAspect="1"/>
          </p:cNvPicPr>
          <p:nvPr/>
        </p:nvPicPr>
        <p:blipFill>
          <a:blip r:embed="rId2"/>
          <a:stretch>
            <a:fillRect/>
          </a:stretch>
        </p:blipFill>
        <p:spPr>
          <a:xfrm>
            <a:off x="671802" y="1873509"/>
            <a:ext cx="7877923" cy="469524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3462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Celiac axis Anatomy</a:t>
            </a:r>
            <a:endParaRPr lang="en-US" dirty="0"/>
          </a:p>
        </p:txBody>
      </p:sp>
      <p:pic>
        <p:nvPicPr>
          <p:cNvPr id="5" name="Picture Placeholder 4"/>
          <p:cNvPicPr>
            <a:picLocks noGrp="1" noChangeAspect="1"/>
          </p:cNvPicPr>
          <p:nvPr>
            <p:ph type="pic" idx="1"/>
          </p:nvPr>
        </p:nvPicPr>
        <p:blipFill>
          <a:blip r:embed="rId2"/>
          <a:srcRect t="1588" b="1588"/>
          <a:stretch>
            <a:fillRect/>
          </a:stretch>
        </p:blipFill>
        <p:spPr>
          <a:xfrm>
            <a:off x="5145866" y="715445"/>
            <a:ext cx="6172200" cy="4873625"/>
          </a:xfrm>
          <a:prstGeom prst="rect">
            <a:avLst/>
          </a:prstGeom>
        </p:spPr>
      </p:pic>
      <p:sp>
        <p:nvSpPr>
          <p:cNvPr id="4" name="Text Placeholder 3"/>
          <p:cNvSpPr>
            <a:spLocks noGrp="1"/>
          </p:cNvSpPr>
          <p:nvPr>
            <p:ph type="body" sz="half" idx="2"/>
          </p:nvPr>
        </p:nvSpPr>
        <p:spPr>
          <a:xfrm>
            <a:off x="880756" y="2057400"/>
            <a:ext cx="3932237" cy="3811588"/>
          </a:xfrm>
        </p:spPr>
        <p:txBody>
          <a:bodyPr/>
          <a:lstStyle/>
          <a:p>
            <a:r>
              <a:rPr lang="en-US" dirty="0" smtClean="0"/>
              <a:t>Celiac trunk</a:t>
            </a:r>
          </a:p>
          <a:p>
            <a:r>
              <a:rPr lang="en-US" dirty="0" smtClean="0"/>
              <a:t>Left Gastric</a:t>
            </a:r>
          </a:p>
          <a:p>
            <a:r>
              <a:rPr lang="en-US" dirty="0" smtClean="0"/>
              <a:t>Splenic artery</a:t>
            </a:r>
          </a:p>
          <a:p>
            <a:r>
              <a:rPr lang="en-US" dirty="0" smtClean="0"/>
              <a:t>Common Hepatic artery</a:t>
            </a:r>
          </a:p>
          <a:p>
            <a:r>
              <a:rPr lang="en-US" dirty="0" smtClean="0"/>
              <a:t>Gastroduodenal artery</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6613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Celiac axis Anatomy</a:t>
            </a:r>
            <a:endParaRPr lang="en-US" dirty="0"/>
          </a:p>
        </p:txBody>
      </p:sp>
      <p:pic>
        <p:nvPicPr>
          <p:cNvPr id="5" name="Picture Placeholder 4"/>
          <p:cNvPicPr>
            <a:picLocks noGrp="1" noChangeAspect="1"/>
          </p:cNvPicPr>
          <p:nvPr>
            <p:ph type="pic" idx="1"/>
          </p:nvPr>
        </p:nvPicPr>
        <p:blipFill>
          <a:blip r:embed="rId2"/>
          <a:srcRect t="1588" b="1588"/>
          <a:stretch>
            <a:fillRect/>
          </a:stretch>
        </p:blipFill>
        <p:spPr>
          <a:xfrm>
            <a:off x="839788" y="4119837"/>
            <a:ext cx="3086100" cy="2436813"/>
          </a:xfrm>
          <a:prstGeom prst="rect">
            <a:avLst/>
          </a:prstGeom>
        </p:spPr>
      </p:pic>
      <p:sp>
        <p:nvSpPr>
          <p:cNvPr id="4" name="Text Placeholder 3"/>
          <p:cNvSpPr>
            <a:spLocks noGrp="1"/>
          </p:cNvSpPr>
          <p:nvPr>
            <p:ph type="body" sz="half" idx="2"/>
          </p:nvPr>
        </p:nvSpPr>
        <p:spPr>
          <a:xfrm>
            <a:off x="880756" y="2057400"/>
            <a:ext cx="3932237" cy="3811588"/>
          </a:xfrm>
        </p:spPr>
        <p:txBody>
          <a:bodyPr/>
          <a:lstStyle/>
          <a:p>
            <a:r>
              <a:rPr lang="en-US" dirty="0" smtClean="0"/>
              <a:t>Celiac trunk</a:t>
            </a:r>
          </a:p>
          <a:p>
            <a:r>
              <a:rPr lang="en-US" dirty="0" smtClean="0"/>
              <a:t>Left Gastric</a:t>
            </a:r>
          </a:p>
          <a:p>
            <a:r>
              <a:rPr lang="en-US" dirty="0" smtClean="0"/>
              <a:t>Splenic artery</a:t>
            </a:r>
          </a:p>
          <a:p>
            <a:r>
              <a:rPr lang="en-US" dirty="0" smtClean="0"/>
              <a:t>Common Hepatic artery</a:t>
            </a:r>
          </a:p>
          <a:p>
            <a:r>
              <a:rPr lang="en-US" dirty="0" err="1" smtClean="0"/>
              <a:t>Gastroduodenal</a:t>
            </a:r>
            <a:r>
              <a:rPr lang="en-US" dirty="0" smtClean="0"/>
              <a:t> artery</a:t>
            </a:r>
          </a:p>
          <a:p>
            <a:endParaRPr lang="en-US" dirty="0"/>
          </a:p>
        </p:txBody>
      </p:sp>
      <p:pic>
        <p:nvPicPr>
          <p:cNvPr id="3" name="Picture 2"/>
          <p:cNvPicPr>
            <a:picLocks noChangeAspect="1"/>
          </p:cNvPicPr>
          <p:nvPr/>
        </p:nvPicPr>
        <p:blipFill>
          <a:blip r:embed="rId3"/>
          <a:stretch>
            <a:fillRect/>
          </a:stretch>
        </p:blipFill>
        <p:spPr>
          <a:xfrm>
            <a:off x="5345892" y="798317"/>
            <a:ext cx="5191627" cy="481405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3980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Celiac axis Anatomy</a:t>
            </a:r>
            <a:endParaRPr lang="en-US" dirty="0"/>
          </a:p>
        </p:txBody>
      </p:sp>
      <p:pic>
        <p:nvPicPr>
          <p:cNvPr id="5" name="Picture Placeholder 4"/>
          <p:cNvPicPr>
            <a:picLocks noGrp="1" noChangeAspect="1"/>
          </p:cNvPicPr>
          <p:nvPr>
            <p:ph type="pic" idx="1"/>
          </p:nvPr>
        </p:nvPicPr>
        <p:blipFill>
          <a:blip r:embed="rId2"/>
          <a:srcRect t="1588" b="1588"/>
          <a:stretch>
            <a:fillRect/>
          </a:stretch>
        </p:blipFill>
        <p:spPr>
          <a:xfrm>
            <a:off x="357339" y="4132103"/>
            <a:ext cx="3086100" cy="2436813"/>
          </a:xfrm>
          <a:prstGeom prst="rect">
            <a:avLst/>
          </a:prstGeom>
        </p:spPr>
      </p:pic>
      <p:sp>
        <p:nvSpPr>
          <p:cNvPr id="4" name="Text Placeholder 3"/>
          <p:cNvSpPr>
            <a:spLocks noGrp="1"/>
          </p:cNvSpPr>
          <p:nvPr>
            <p:ph type="body" sz="half" idx="2"/>
          </p:nvPr>
        </p:nvSpPr>
        <p:spPr/>
        <p:txBody>
          <a:bodyPr/>
          <a:lstStyle/>
          <a:p>
            <a:r>
              <a:rPr lang="en-US" dirty="0" smtClean="0"/>
              <a:t>Celiac trunk</a:t>
            </a:r>
          </a:p>
          <a:p>
            <a:r>
              <a:rPr lang="en-US" dirty="0" smtClean="0"/>
              <a:t>Left Gastric</a:t>
            </a:r>
          </a:p>
          <a:p>
            <a:r>
              <a:rPr lang="en-US" dirty="0" smtClean="0"/>
              <a:t>Splenic artery</a:t>
            </a:r>
          </a:p>
          <a:p>
            <a:r>
              <a:rPr lang="en-US" dirty="0" smtClean="0"/>
              <a:t>Common Hepatic artery</a:t>
            </a:r>
          </a:p>
          <a:p>
            <a:r>
              <a:rPr lang="en-US" smtClean="0"/>
              <a:t>Gastroduodenal artery</a:t>
            </a:r>
          </a:p>
          <a:p>
            <a:endParaRPr lang="en-US" dirty="0"/>
          </a:p>
        </p:txBody>
      </p:sp>
      <p:pic>
        <p:nvPicPr>
          <p:cNvPr id="3" name="Picture 2"/>
          <p:cNvPicPr>
            <a:picLocks noChangeAspect="1"/>
          </p:cNvPicPr>
          <p:nvPr/>
        </p:nvPicPr>
        <p:blipFill>
          <a:blip r:embed="rId3"/>
          <a:stretch>
            <a:fillRect/>
          </a:stretch>
        </p:blipFill>
        <p:spPr>
          <a:xfrm>
            <a:off x="3648712" y="4132103"/>
            <a:ext cx="2621459" cy="2430807"/>
          </a:xfrm>
          <a:prstGeom prst="rect">
            <a:avLst/>
          </a:prstGeom>
        </p:spPr>
      </p:pic>
      <p:pic>
        <p:nvPicPr>
          <p:cNvPr id="6" name="Picture 5"/>
          <p:cNvPicPr>
            <a:picLocks noChangeAspect="1"/>
          </p:cNvPicPr>
          <p:nvPr/>
        </p:nvPicPr>
        <p:blipFill>
          <a:blip r:embed="rId4"/>
          <a:stretch>
            <a:fillRect/>
          </a:stretch>
        </p:blipFill>
        <p:spPr>
          <a:xfrm>
            <a:off x="6475444" y="877108"/>
            <a:ext cx="4148448" cy="469429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5168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MALS </a:t>
            </a:r>
            <a:r>
              <a:rPr lang="en-US" dirty="0" smtClean="0"/>
              <a:t>Management Theory</a:t>
            </a:r>
            <a:endParaRPr lang="en-US" dirty="0"/>
          </a:p>
        </p:txBody>
      </p:sp>
      <p:sp>
        <p:nvSpPr>
          <p:cNvPr id="3" name="Text Placeholder 2"/>
          <p:cNvSpPr>
            <a:spLocks noGrp="1"/>
          </p:cNvSpPr>
          <p:nvPr>
            <p:ph type="body" idx="1"/>
          </p:nvPr>
        </p:nvSpPr>
        <p:spPr/>
        <p:txBody>
          <a:bodyPr/>
          <a:lstStyle/>
          <a:p>
            <a:r>
              <a:rPr lang="en-US" dirty="0" smtClean="0"/>
              <a:t>Compression of the Celiac axis leads to symptoms</a:t>
            </a:r>
          </a:p>
          <a:p>
            <a:r>
              <a:rPr lang="en-US" dirty="0" smtClean="0"/>
              <a:t>Vascular -  Bowel ischemia</a:t>
            </a:r>
          </a:p>
          <a:p>
            <a:r>
              <a:rPr lang="en-US" dirty="0" smtClean="0"/>
              <a:t>Neurogenic - Celiac Ganglia compression cause pain</a:t>
            </a:r>
          </a:p>
          <a:p>
            <a:r>
              <a:rPr lang="en-US" dirty="0" smtClean="0"/>
              <a:t>Laparoscopic treatment of MALS can help resolve symptoms by decompression of the artery, but also releasing or destroying the adjacent ganglia</a:t>
            </a:r>
          </a:p>
          <a:p>
            <a:r>
              <a:rPr lang="en-US" dirty="0" smtClean="0"/>
              <a:t>Chronic Functional abdominal pain Syndrome overlaps with MALS</a:t>
            </a:r>
          </a:p>
          <a:p>
            <a:pPr lvl="1"/>
            <a:r>
              <a:rPr lang="en-US" dirty="0" smtClean="0"/>
              <a:t>CFAP is similar to IBS, but no bowel changes (diarrhea, constipation)</a:t>
            </a:r>
            <a:endParaRPr lang="en-US" dirty="0"/>
          </a:p>
          <a:p>
            <a:pPr lvl="1"/>
            <a:endParaRPr lang="en-US" dirty="0" smtClean="0"/>
          </a:p>
          <a:p>
            <a:pPr lvl="1"/>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98226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WASPOLLED" val="61AD5D682B204D369D79D84EFFA14C76"/>
  <p:tag name="TPVERSION" val="5"/>
  <p:tag name="TPFULLVERSION" val="5.4.1.2"/>
  <p:tag name="PPTVERSION" val="15"/>
  <p:tag name="TPOS" val="2"/>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DEFINEDCOLORS" val="3,6,10,45,32,50,13,4,9,55,1"/>
  <p:tag name="COLORTYPE" val="SCHEME"/>
  <p:tag name="LABELFORMAT" val="0"/>
  <p:tag name="NUMBERFORMAT" val="0"/>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D0903164CA2B4D6B9DF8091778801C86&lt;/guid&gt;&#10;        &lt;description /&gt;&#10;        &lt;date&gt;12/8/2015 9:37:3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2D79C897FD242B598687C28870FC18D&lt;/guid&gt;&#10;            &lt;repollguid&gt;84509C9AB1C047B3B2FE8C018B46325B&lt;/repollguid&gt;&#10;            &lt;sourceid&gt;F821F4119E1149DABA6649B6B1B3AB21&lt;/sourceid&gt;&#10;            &lt;questiontext&gt;What would aid in narrowing the differential?&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FE1111F2DBA4403B8AAC0B3611D0EB9A&lt;/guid&gt;&#10;                    &lt;answertext&gt;Desmoplastic Reaction&lt;/answertext&gt;&#10;                    &lt;valuetype&gt;-1&lt;/valuetype&gt;&#10;                &lt;/answer&gt;&#10;                &lt;answer&gt;&#10;                    &lt;guid&gt;9BC3AE83BF8344828F88EF174385DEDF&lt;/guid&gt;&#10;                    &lt;answertext&gt;Calcification&lt;/answertext&gt;&#10;                    &lt;valuetype&gt;-1&lt;/valuetype&gt;&#10;                &lt;/answer&gt;&#10;                &lt;answer&gt;&#10;                    &lt;guid&gt;8ACBCCB895E04BA6AEA75A23FEC053A5&lt;/guid&gt;&#10;                    &lt;answertext&gt;Ascites&lt;/answertext&gt;&#10;                    &lt;valuetype&gt;-1&lt;/valuetype&gt;&#10;                &lt;/answer&gt;&#10;                &lt;answer&gt;&#10;                    &lt;guid&gt;0F6DB07E79CE4BD9884D360F3DF214AD&lt;/guid&gt;&#10;                    &lt;answertext&gt;Hypervascular Liver tumors&lt;/answertext&gt;&#10;                    &lt;valuetype&gt;-1&lt;/valuetype&gt;&#10;                &lt;/answer&gt;&#10;                &lt;answer&gt;&#10;                    &lt;guid&gt;8C44548FB0C14D9DB728B6D1983C1F7E&lt;/guid&gt;&#10;                    &lt;answertext&gt;All of the above&lt;/answertext&gt;&#10;                    &lt;valuetype&gt;1&lt;/valuetype&gt;&#10;                &lt;/answer&gt;&#10;            &lt;/answers&gt;&#10;        &lt;/multichoice&gt;&#10;    &lt;/questions&gt;&#10;&lt;/questionlist&gt;"/>
  <p:tag name="LIVECHARTING" val="False"/>
  <p:tag name="AUTOOPENPOLL" val="True"/>
  <p:tag name="AUTOFORMATCHART" val="True"/>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DEFINEDCOLORS" val="3,6,10,45,32,50,13,4,9,55,1"/>
  <p:tag name="COLORTYPE" val="SCHEME"/>
  <p:tag name="LABELFORMAT" val="0"/>
  <p:tag name="NUMBERFORMAT" val="0"/>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DCF1C58CBEDA4D0E9A6D28DD70204B6D&lt;/guid&gt;&#10;        &lt;description /&gt;&#10;        &lt;date&gt;12/8/2015 8:55:1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32F44186992424A848C71F154205F22&lt;/guid&gt;&#10;            &lt;repollguid&gt;DE4381A545FB499EBB60E59DF5860E5B&lt;/repollguid&gt;&#10;            &lt;sourceid&gt;B16A394936044EC89962BF087A32CE6B&lt;/sourceid&gt;&#10;            &lt;questiontext&gt;First Year - What Is the most common cause of this finding?&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227F8F94F584A16A006E03CC94D49DE&lt;/guid&gt;&#10;                    &lt;answertext&gt;Medullary sponge kidney&lt;/answertext&gt;&#10;                    &lt;valuetype&gt;-1&lt;/valuetype&gt;&#10;                &lt;/answer&gt;&#10;                &lt;answer&gt;&#10;                    &lt;guid&gt;6153DE763B0B4B32BDBA4E1862E10314&lt;/guid&gt;&#10;                    &lt;answertext&gt;Distal Renal tubular acidosis&lt;/answertext&gt;&#10;                    &lt;valuetype&gt;-1&lt;/valuetype&gt;&#10;                &lt;/answer&gt;&#10;                &lt;answer&gt;&#10;                    &lt;guid&gt;DB89854F9EA44C7C804A7EF4AF10473D&lt;/guid&gt;&#10;                    &lt;answertext&gt;Hyperparathyroidism&lt;/answertext&gt;&#10;                    &lt;valuetype&gt;1&lt;/valuetype&gt;&#10;                &lt;/answer&gt;&#10;                &lt;answer&gt;&#10;                    &lt;guid&gt;3FFFF1A7C72F442DAF0799DF7F2AADC9&lt;/guid&gt;&#10;                    &lt;answertext&gt;Hypercalcemia&lt;/answertext&gt;&#10;                    &lt;valuetype&gt;-1&lt;/valuetype&gt;&#10;                &lt;/answer&gt;&#10;            &lt;/answers&gt;&#10;        &lt;/multichoice&gt;&#10;    &lt;/questions&gt;&#10;&lt;/questionlist&gt;"/>
  <p:tag name="LIVECHARTING" val="False"/>
  <p:tag name="AUTOOPENPOLL" val="True"/>
  <p:tag name="AUTOFORMATCHART" val="True"/>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COLORTYPE" val="SCHEME"/>
  <p:tag name="DEFINEDCOLORS" val="3,6,10,45,32,50,13,4,9,55,1"/>
  <p:tag name="NUMBERFORMAT" val="0"/>
  <p:tag name="LABELFORMAT" val="0"/>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DCF1C58CBEDA4D0E9A6D28DD70204B6D&lt;/guid&gt;&#10;        &lt;description /&gt;&#10;        &lt;date&gt;12/8/2015 8:55:1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9A4C0A598E14F02AE6B0755E5693E50&lt;/guid&gt;&#10;            &lt;repollguid&gt;DE4381A545FB499EBB60E59DF5860E5B&lt;/repollguid&gt;&#10;            &lt;sourceid&gt;B16A394936044EC89962BF087A32CE6B&lt;/sourceid&gt;&#10;            &lt;questiontext&gt;With What is this finding NOT associated?&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227F8F94F584A16A006E03CC94D49DE&lt;/guid&gt;&#10;                    &lt;answertext&gt;MEN type 2B&lt;/answertext&gt;&#10;                    &lt;valuetype&gt;1&lt;/valuetype&gt;&#10;                &lt;/answer&gt;&#10;                &lt;answer&gt;&#10;                    &lt;guid&gt;6153DE763B0B4B32BDBA4E1862E10314&lt;/guid&gt;&#10;                    &lt;answertext&gt;Polyhydramnios&lt;/answertext&gt;&#10;                    &lt;valuetype&gt;-1&lt;/valuetype&gt;&#10;                &lt;/answer&gt;&#10;                &lt;answer&gt;&#10;                    &lt;guid&gt;DB89854F9EA44C7C804A7EF4AF10473D&lt;/guid&gt;&#10;                    &lt;answertext&gt;Immobilization&lt;/answertext&gt;&#10;                    &lt;valuetype&gt;-1&lt;/valuetype&gt;&#10;                &lt;/answer&gt;&#10;                &lt;answer&gt;&#10;                    &lt;guid&gt;2984E5EE25DC414999850324DB20D222&lt;/guid&gt;&#10;                    &lt;answertext&gt;Ehlers-Danlos Syndrome&lt;/answertext&gt;&#10;                    &lt;valuetype&gt;-1&lt;/valuetype&gt;&#10;                &lt;/answer&gt;&#10;            &lt;/answers&gt;&#10;        &lt;/multichoice&gt;&#10;    &lt;/questions&gt;&#10;&lt;/questionlist&gt;"/>
  <p:tag name="LIVECHARTING" val="False"/>
  <p:tag name="AUTOOPENPOLL" val="True"/>
  <p:tag name="AUTOFORMATCHART" val="True"/>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C3BBF1BB837A46E5B12A6F014F88BB3A&lt;/guid&gt;&#10;        &lt;description /&gt;&#10;        &lt;date&gt;12/9/2015 10:34:1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DDB0D10248A40B98D07CCC16A695871&lt;/guid&gt;&#10;            &lt;repollguid&gt;8C62902A23E442D0AD4295566464AF5D&lt;/repollguid&gt;&#10;            &lt;sourceid&gt;2A332FFE0A9248B2AF47056D4D930251&lt;/sourceid&gt;&#10;            &lt;questiontext&gt;What has happened?&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26A3837CDB4496D9DCA09A052CAAE59&lt;/guid&gt;&#10;                    &lt;answertext&gt;Partial resolution of PV thrombosis&lt;/answertext&gt;&#10;                    &lt;valuetype&gt;-1&lt;/valuetype&gt;&#10;                &lt;/answer&gt;&#10;                &lt;answer&gt;&#10;                    &lt;guid&gt;DE3A5E7B42C34BD6891E014779DBE501&lt;/guid&gt;&#10;                    &lt;answertext&gt;Tumor invasion of PV&lt;/answertext&gt;&#10;                    &lt;valuetype&gt;-1&lt;/valuetype&gt;&#10;                &lt;/answer&gt;&#10;                &lt;answer&gt;&#10;                    &lt;guid&gt;00ACD38E4F4842CE99B9F5A5E7B85FCE&lt;/guid&gt;&#10;                    &lt;answertext&gt;Cavernous transformation of PV&lt;/answertext&gt;&#10;                    &lt;valuetype&gt;1&lt;/valuetype&gt;&#10;                &lt;/answer&gt;&#10;            &lt;/answers&gt;&#10;        &lt;/multichoice&gt;&#10;    &lt;/questions&gt;&#10;&lt;/questionlist&gt;"/>
  <p:tag name="LIVECHARTING" val="False"/>
  <p:tag name="AUTOOPENPOLL" val="True"/>
  <p:tag name="AUTOFORMATCHART" val="True"/>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DEFINEDCOLORS" val="3,6,10,45,32,50,13,4,9,55,1"/>
  <p:tag name="COLORTYPE" val="SCHEME"/>
  <p:tag name="LABELFORMAT" val="0"/>
  <p:tag name="NUMBERFORMAT" val="0"/>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D9E954EB5A9A40E3875F44A790EC04CF&lt;/guid&gt;&#10;        &lt;description /&gt;&#10;        &lt;date&gt;12/7/2015 9:03:1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B27FF02573845C6A71F07326FAE4094&lt;/guid&gt;&#10;            &lt;repollguid&gt;DE225E5D08B641398E4AE4A91FCC9CA3&lt;/repollguid&gt;&#10;            &lt;sourceid&gt;33F5ACB3ECA8490E8BA6A62AB48E1FAB&lt;/sourceid&gt;&#10;            &lt;questiontext&gt;Regarding the rectus femoris muscle tear:&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4678625FDED04F0C94B0DFCFE0AFE4D8&lt;/guid&gt;&#10;                    &lt;answertext&gt;The bipennate portion is torn&lt;/answertext&gt;&#10;                    &lt;valuetype&gt;-1&lt;/valuetype&gt;&#10;                &lt;/answer&gt;&#10;                &lt;answer&gt;&#10;                    &lt;guid&gt;3FC76178D4774CB7A5CB786072AFE411&lt;/guid&gt;&#10;                    &lt;answertext&gt;The unipennate portion is torn&lt;/answertext&gt;&#10;                    &lt;valuetype&gt;1&lt;/valuetype&gt;&#10;                &lt;/answer&gt;&#10;                &lt;answer&gt;&#10;                    &lt;guid&gt;859F54F0EC234CD7A5E4A7C4C2B0AC8F&lt;/guid&gt;&#10;                    &lt;answertext&gt;The indirect tendon is torn&lt;/answertext&gt;&#10;                    &lt;valuetype&gt;-1&lt;/valuetype&gt;&#10;                &lt;/answer&gt;&#10;                &lt;answer&gt;&#10;                    &lt;guid&gt;CF2D44508EBB493586133651211A54BD&lt;/guid&gt;&#10;                    &lt;answertext&gt;The bipennate portion surrounds the unipennate portion&lt;/answertext&gt;&#10;                    &lt;valuetype&gt;-1&lt;/valuetype&gt;&#10;                &lt;/answer&gt;&#10;            &lt;/answers&gt;&#10;        &lt;/multichoice&gt;&#10;    &lt;/questions&gt;&#10;&lt;/questionlist&gt;"/>
  <p:tag name="LIVECHARTING" val="False"/>
  <p:tag name="AUTOOPENPOLL" val="True"/>
  <p:tag name="AUTOFORMATCHART" val="True"/>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DEFINEDCOLORS" val="3,6,10,45,32,50,13,4,9,55,1"/>
  <p:tag name="NUMBERFORMAT" val="0"/>
  <p:tag name="LABELFORMAT" val="0"/>
  <p:tag name="COLORTYPE" val="SCHEME"/>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BC9B26C30DA9497F868429B5E15746E8&lt;/guid&gt;&#10;        &lt;description /&gt;&#10;        &lt;date&gt;12/6/2015 2:34:2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2A5B8502A174308B0FD9D878B13B856&lt;/guid&gt;&#10;            &lt;repollguid&gt;EEBCE065386647D1A7C7E46E8511B17D&lt;/repollguid&gt;&#10;            &lt;sourceid&gt;532AB5C366A04E27A76F1BF6480A74E3&lt;/sourceid&gt;&#10;            &lt;questiontext&gt;3rd year case - Which is fals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5AE7E34F6E0A47C495F3E8255359E3D5&lt;/guid&gt;&#10;                    &lt;answertext&gt;There is an Os trigonum&lt;/answertext&gt;&#10;                    &lt;valuetype&gt;1&lt;/valuetype&gt;&#10;                &lt;/answer&gt;&#10;                &lt;answer&gt;&#10;                    &lt;guid&gt;6E6B9050C4F34B8DA5398CB303868183&lt;/guid&gt;&#10;                    &lt;answertext&gt;There is a Shephard Fracture&lt;/answertext&gt;&#10;                    &lt;valuetype&gt;-1&lt;/valuetype&gt;&#10;                &lt;/answer&gt;&#10;                &lt;answer&gt;&#10;                    &lt;guid&gt;9371F3A53FC342BEAD7C4796B089AAA9&lt;/guid&gt;&#10;                    &lt;answertext&gt;Tibiotalar arthrosis&lt;/answertext&gt;&#10;                    &lt;valuetype&gt;-1&lt;/valuetype&gt;&#10;                &lt;/answer&gt;&#10;                &lt;answer&gt;&#10;                    &lt;guid&gt;6C5CB81F609F4F85A11D6D550E12C172&lt;/guid&gt;&#10;                    &lt;answertext&gt;Stieda’s process is fractured&lt;/answertext&gt;&#10;                    &lt;valuetype&gt;-1&lt;/valuetype&gt;&#10;                &lt;/answer&gt;&#10;                &lt;answer&gt;&#10;                    &lt;guid&gt;E0511A9C667346E0A2711849B280D1B1&lt;/guid&gt;&#10;                    &lt;answertext&gt;There is posterior impingement&lt;/answertext&gt;&#10;                    &lt;valuetype&gt;-1&lt;/valuetype&gt;&#10;                &lt;/answer&gt;&#10;            &lt;/answers&gt;&#10;        &lt;/multichoice&gt;&#10;    &lt;/questions&gt;&#10;&lt;/questionlist&gt;"/>
  <p:tag name="LIVECHARTING" val="False"/>
  <p:tag name="AUTOOPENPOLL" val="True"/>
  <p:tag name="AUTOFORMATCHART" val="True"/>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DEFINEDCOLORS" val="3,6,10,45,32,50,13,4,9,55,1"/>
  <p:tag name="LABELFORMAT" val="0"/>
  <p:tag name="NUMBERFORMAT" val="0"/>
  <p:tag name="COLORTYPE" val="SCHEME"/>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55E2D6B9A87341A092FE3598E30436AE&lt;/guid&gt;&#10;        &lt;description /&gt;&#10;        &lt;date&gt;12/6/2015 2:40:1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42FAEBEFACA4A59979E7708E02ABC4E&lt;/guid&gt;&#10;            &lt;repollguid&gt;2B8F38558D98469493C3B9533A3B2E5D&lt;/repollguid&gt;&#10;            &lt;sourceid&gt;E5086B1916664399A782D1CB831B239B&lt;/sourceid&gt;&#10;            &lt;questiontext&gt;Potpourri - Which of the following is false?&lt;/questiontext&gt;&#10;            &lt;anonymous&gt;True&lt;/anonymous&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A1C07AC3B0B748DFA33D801F8C254D4C&lt;/guid&gt;&#10;                    &lt;answertext&gt;Bard-Pic Syndrome is Progressive obstructive jaundice, Large palpable gallbladder (Courvoisier’s sign) and rapid cachexia due to Pancreatic Head Carcinoma&lt;/answertext&gt;&#10;                    &lt;valuetype&gt;-1&lt;/valuetype&gt;&#10;                &lt;/answer&gt;&#10;                &lt;answer&gt;&#10;                    &lt;guid&gt;16AFFDDE248446498919274D377FFD6B&lt;/guid&gt;&#10;                    &lt;answertext&gt;Bard Syndrome is military pulmonary metastases from Gastric neoplasm&lt;/answertext&gt;&#10;                    &lt;valuetype&gt;-1&lt;/valuetype&gt;&#10;                &lt;/answer&gt;&#10;                &lt;answer&gt;&#10;                    &lt;guid&gt;788E3483B79B4F219461032D9B403CAD&lt;/guid&gt;&#10;                    &lt;answertext&gt;A Bard was Behind the plate when Barry Bonds hit his 756th career home run, breaking Hank Aaron’s record&lt;/answertext&gt;&#10;                    &lt;valuetype&gt;1&lt;/valuetype&gt;&#10;                &lt;/answer&gt;&#10;                &lt;answer&gt;&#10;                    &lt;guid&gt;8D80026F0F684E058607FBD5829C5E2A&lt;/guid&gt;&#10;                    &lt;answertext&gt;BARD1 is a gene on Chromosome 2 that is associated with BRCA1 mutations and increase risk of cancer&lt;/answertext&gt;&#10;                    &lt;valuetype&gt;-1&lt;/valuetype&gt;&#10;                &lt;/answer&gt;&#10;            &lt;/answers&gt;&#10;        &lt;/multichoice&gt;&#10;    &lt;/questions&gt;&#10;&lt;/questionlist&gt;"/>
  <p:tag name="LIVECHARTING" val="False"/>
  <p:tag name="AUTOOPENPOLL" val="True"/>
  <p:tag name="AUTOFORMATCHART" val="True"/>
</p:tagLst>
</file>

<file path=ppt/tags/tag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COLORTYPE" val="SCHEME"/>
  <p:tag name="DEFINEDCOLORS" val="3,6,10,45,32,50,13,4,9,55,1"/>
  <p:tag name="NUMBERFORMAT" val="0"/>
  <p:tag name="LABELFORMAT" val="0"/>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COLORTYPE" val="SCHEME"/>
  <p:tag name="DEFINEDCOLORS" val="3,6,10,45,32,50,13,4,9,55,1"/>
  <p:tag name="NUMBERFORMAT" val="0"/>
  <p:tag name="LABELFORMAT" val="0"/>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4E608E9641EC40288CD1B166826D4A46&lt;/guid&gt;&#10;        &lt;description /&gt;&#10;        &lt;date&gt;12/6/2015 9:38:2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53F60CD7DA64C869E7B416F82D2EA08&lt;/guid&gt;&#10;            &lt;repollguid&gt;46F311B7ACA54683AB433D09B528578F&lt;/repollguid&gt;&#10;            &lt;sourceid&gt;84702F13C61F43DE8EAD341EDCEB4603&lt;/sourceid&gt;&#10;            &lt;questiontext&gt;Which of the following is false?&lt;/questiontext&gt;&#10;            &lt;anonymous&gt;True&lt;/anonymous&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6A5B3B5270414E819767F28321659BF7&lt;/guid&gt;&#10;                    &lt;answertext&gt;Red line is Left Gastric Artery&lt;/answertext&gt;&#10;                    &lt;valuetype&gt;-1&lt;/valuetype&gt;&#10;                &lt;/answer&gt;&#10;                &lt;answer&gt;&#10;                    &lt;guid&gt;229554FCBE4A4A60A8842643CDC87B1B&lt;/guid&gt;&#10;                    &lt;answertext&gt;Yellow is Left Renal Vein&lt;/answertext&gt;&#10;                    &lt;valuetype&gt;-1&lt;/valuetype&gt;&#10;                &lt;/answer&gt;&#10;                &lt;answer&gt;&#10;                    &lt;guid&gt;0BBC04630D904BC88FE149E85A78F2B9&lt;/guid&gt;&#10;                    &lt;answertext&gt;Blue is Duodenum&lt;/answertext&gt;&#10;                    &lt;valuetype&gt;-1&lt;/valuetype&gt;&#10;                &lt;/answer&gt;&#10;                &lt;answer&gt;&#10;                    &lt;guid&gt;546C981522F44AA2A47DDCF87741F002&lt;/guid&gt;&#10;                    &lt;answertext&gt;This patient has SMA Syndrome&lt;/answertext&gt;&#10;                    &lt;valuetype&gt;1&lt;/valuetype&gt;&#10;                &lt;/answer&gt;&#10;                &lt;answer&gt;&#10;                    &lt;guid&gt;210EA2D40C31461C90772932D95B7106&lt;/guid&gt;&#10;                    &lt;answertext&gt;This patient Does not Have MALS&lt;/answertext&gt;&#10;                    &lt;valuetype&gt;-1&lt;/valuetype&gt;&#10;                &lt;/answer&gt;&#10;            &lt;/answers&gt;&#10;        &lt;/multichoice&gt;&#10;    &lt;/questions&gt;&#10;&lt;/questionlist&gt;"/>
  <p:tag name="LIVECHARTING" val="False"/>
  <p:tag name="AUTOOPENPOLL" val="True"/>
  <p:tag name="AUTOFORMATCHART" val="True"/>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ZEROBASED" val="False"/>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 name="DEFINEDCOLORS" val="3,6,10,45,32,50,13,4,9,55,1"/>
  <p:tag name="NUMBERFORMAT" val="0"/>
  <p:tag name="LABELFORMAT" val="0"/>
  <p:tag name="COLORTYPE" val="SCHEME"/>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0"/>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YPE" val="MultiChoiceSlide"/>
  <p:tag name="TPQUESTIONXML" val="﻿&lt;?xml version=&quot;1.0&quot; encoding=&quot;utf-8&quot;?&gt;&#10;&lt;questionlist&gt;&#10;    &lt;properties&gt;&#10;        &lt;guid&gt;D0903164CA2B4D6B9DF8091778801C86&lt;/guid&gt;&#10;        &lt;description /&gt;&#10;        &lt;date&gt;12/8/2015 9:37:3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4DA9B5A86764ADEB267B71646FB6DF7&lt;/guid&gt;&#10;            &lt;repollguid&gt;84509C9AB1C047B3B2FE8C018B46325B&lt;/repollguid&gt;&#10;            &lt;sourceid&gt;F821F4119E1149DABA6649B6B1B3AB21&lt;/sourceid&gt;&#10;            &lt;questiontext&gt;Differential?&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FE1111F2DBA4403B8AAC0B3611D0EB9A&lt;/guid&gt;&#10;                    &lt;answertext&gt;Sclerosing Mesenteritis&lt;/answertext&gt;&#10;                    &lt;valuetype&gt;-1&lt;/valuetype&gt;&#10;                &lt;/answer&gt;&#10;                &lt;answer&gt;&#10;                    &lt;guid&gt;9BC3AE83BF8344828F88EF174385DEDF&lt;/guid&gt;&#10;                    &lt;answertext&gt;Lymphoma&lt;/answertext&gt;&#10;                    &lt;valuetype&gt;-1&lt;/valuetype&gt;&#10;                &lt;/answer&gt;&#10;                &lt;answer&gt;&#10;                    &lt;guid&gt;8ACBCCB895E04BA6AEA75A23FEC053A5&lt;/guid&gt;&#10;                    &lt;answertext&gt;Carcinoid&lt;/answertext&gt;&#10;                    &lt;valuetype&gt;-1&lt;/valuetype&gt;&#10;                &lt;/answer&gt;&#10;                &lt;answer&gt;&#10;                    &lt;guid&gt;0F6DB07E79CE4BD9884D360F3DF214AD&lt;/guid&gt;&#10;                    &lt;answertext&gt;Mesothelioma&lt;/answertext&gt;&#10;                    &lt;valuetype&gt;-1&lt;/valuetype&gt;&#10;                &lt;/answer&gt;&#10;                &lt;answer&gt;&#10;                    &lt;guid&gt;8C44548FB0C14D9DB728B6D1983C1F7E&lt;/guid&gt;&#10;                    &lt;answertext&gt;Malignancy&lt;/answertext&gt;&#10;                    &lt;valuetype&gt;-1&lt;/valuetype&gt;&#10;                &lt;/answer&gt;&#10;                &lt;answer&gt;&#10;                    &lt;guid&gt;39A3C7CDA9B64D56AABC14473595E332&lt;/guid&gt;&#10;                    &lt;answertext&gt;All of the Above&lt;/answertext&gt;&#10;                    &lt;valuetype&gt;1&lt;/valuetype&gt;&#10;                &lt;/answer&gt;&#10;            &lt;/answers&gt;&#10;        &lt;/multichoice&gt;&#10;    &lt;/questions&gt;&#10;&lt;/questionlist&gt;"/>
  <p:tag name="LIVECHARTING" val="False"/>
  <p:tag name="AUTOOPENPOLL" val="True"/>
  <p:tag name="AUTOFORMATCHART"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2804</TotalTime>
  <Words>2452</Words>
  <Application>Microsoft Macintosh PowerPoint</Application>
  <PresentationFormat>Custom</PresentationFormat>
  <Paragraphs>272</Paragraphs>
  <Slides>53</Slides>
  <Notes>17</Notes>
  <HiddenSlides>0</HiddenSlides>
  <MMClips>0</MMClips>
  <ScaleCrop>false</ScaleCrop>
  <HeadingPairs>
    <vt:vector size="6" baseType="variant">
      <vt:variant>
        <vt:lpstr>Design Template</vt:lpstr>
      </vt:variant>
      <vt:variant>
        <vt:i4>6</vt:i4>
      </vt:variant>
      <vt:variant>
        <vt:lpstr>Embedded OLE Servers</vt:lpstr>
      </vt:variant>
      <vt:variant>
        <vt:i4>1</vt:i4>
      </vt:variant>
      <vt:variant>
        <vt:lpstr>Slide Titles</vt:lpstr>
      </vt:variant>
      <vt:variant>
        <vt:i4>53</vt:i4>
      </vt:variant>
    </vt:vector>
  </HeadingPairs>
  <TitlesOfParts>
    <vt:vector size="60" baseType="lpstr">
      <vt:lpstr>Office Theme</vt:lpstr>
      <vt:lpstr>3_Office Theme</vt:lpstr>
      <vt:lpstr>2_Office Theme</vt:lpstr>
      <vt:lpstr>1_Custom Design</vt:lpstr>
      <vt:lpstr>1_Office Theme</vt:lpstr>
      <vt:lpstr>Custom Design</vt:lpstr>
      <vt:lpstr>Chart</vt:lpstr>
      <vt:lpstr>Median Arcuate ligament syndrome</vt:lpstr>
      <vt:lpstr>Jonathan B. Bard, MD </vt:lpstr>
      <vt:lpstr>Median Arcuate Ligament syndrome</vt:lpstr>
      <vt:lpstr>MALS symptoms</vt:lpstr>
      <vt:lpstr>MALS anatomy</vt:lpstr>
      <vt:lpstr>Celiac axis Anatomy</vt:lpstr>
      <vt:lpstr>Celiac axis Anatomy</vt:lpstr>
      <vt:lpstr>Celiac axis Anatomy</vt:lpstr>
      <vt:lpstr>MALS Management Theory</vt:lpstr>
      <vt:lpstr>Web and other Resources</vt:lpstr>
      <vt:lpstr>Slide 11</vt:lpstr>
      <vt:lpstr>The Road Not Taken- Case 1 </vt:lpstr>
      <vt:lpstr>What has happened?</vt:lpstr>
      <vt:lpstr>Ultrasound of MALS</vt:lpstr>
      <vt:lpstr>Slide 15</vt:lpstr>
      <vt:lpstr>Slide 16</vt:lpstr>
      <vt:lpstr>CTA of MALS</vt:lpstr>
      <vt:lpstr>Motion artifact full expiration</vt:lpstr>
      <vt:lpstr>Same Patient in earlier slides –  thin MIPS</vt:lpstr>
      <vt:lpstr>Same Patient –  thin MIPS</vt:lpstr>
      <vt:lpstr>Same Patient –  thin MIPS</vt:lpstr>
      <vt:lpstr>MALS - Collaterals</vt:lpstr>
      <vt:lpstr>MALS - Collaterals</vt:lpstr>
      <vt:lpstr>Atherosclerotic Disease</vt:lpstr>
      <vt:lpstr>Second Year Case</vt:lpstr>
      <vt:lpstr>Which of the following is false?</vt:lpstr>
      <vt:lpstr>SMA Angle</vt:lpstr>
      <vt:lpstr>Nutcracker phenomenon</vt:lpstr>
      <vt:lpstr>Is this MALS?</vt:lpstr>
      <vt:lpstr>Challenges to MALS diagnosis and management</vt:lpstr>
      <vt:lpstr>Initial study March 2015 pre-surgery</vt:lpstr>
      <vt:lpstr>Post Surgery</vt:lpstr>
      <vt:lpstr>Preoperative MALS</vt:lpstr>
      <vt:lpstr>Recurrent post op stenosis</vt:lpstr>
      <vt:lpstr>4th Year case - Pain</vt:lpstr>
      <vt:lpstr>Differential?</vt:lpstr>
      <vt:lpstr>What would aid in narrowing the differential?</vt:lpstr>
      <vt:lpstr>First Year –  What Is the most common cause of this finding?</vt:lpstr>
      <vt:lpstr>With What is this finding NOT associated?</vt:lpstr>
      <vt:lpstr>Ehlers Danlos syndrome  Q79.6</vt:lpstr>
      <vt:lpstr>EDS Type 3</vt:lpstr>
      <vt:lpstr>POTS  (Postural Orthostatic Tachycardia Syndrome)</vt:lpstr>
      <vt:lpstr>POTS  (Postural Orthostatic Tachycardia Syndrome)</vt:lpstr>
      <vt:lpstr>Symptomatic but no stenosis</vt:lpstr>
      <vt:lpstr>Recurrent Stenosis Post operative</vt:lpstr>
      <vt:lpstr>Summary</vt:lpstr>
      <vt:lpstr>THANK YOU</vt:lpstr>
      <vt:lpstr>Fellow case - 57 year old with soccer injury</vt:lpstr>
      <vt:lpstr>Regarding the rectus femoris muscle tear:</vt:lpstr>
      <vt:lpstr>3rd year case - Which is false?</vt:lpstr>
      <vt:lpstr>Potpourri - Which of the following is false?</vt:lpstr>
      <vt:lpstr>True</vt:lpstr>
      <vt:lpstr>The Real Bard syndrome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Median Arcuate ligament syndrome</dc:title>
  <dc:creator>Jonathan Bard</dc:creator>
  <cp:lastModifiedBy>Marla Davis</cp:lastModifiedBy>
  <cp:revision>133</cp:revision>
  <dcterms:created xsi:type="dcterms:W3CDTF">2015-12-10T06:15:00Z</dcterms:created>
  <dcterms:modified xsi:type="dcterms:W3CDTF">2015-12-10T07:40:16Z</dcterms:modified>
</cp:coreProperties>
</file>