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74" r:id="rId4"/>
    <p:sldId id="258" r:id="rId5"/>
    <p:sldId id="280" r:id="rId6"/>
    <p:sldId id="275" r:id="rId7"/>
    <p:sldId id="259" r:id="rId8"/>
    <p:sldId id="260" r:id="rId9"/>
    <p:sldId id="276" r:id="rId10"/>
    <p:sldId id="277" r:id="rId11"/>
    <p:sldId id="261" r:id="rId12"/>
    <p:sldId id="262" r:id="rId13"/>
    <p:sldId id="263" r:id="rId14"/>
    <p:sldId id="278" r:id="rId15"/>
    <p:sldId id="264" r:id="rId16"/>
    <p:sldId id="279" r:id="rId17"/>
    <p:sldId id="265" r:id="rId18"/>
    <p:sldId id="266" r:id="rId19"/>
    <p:sldId id="267" r:id="rId20"/>
    <p:sldId id="268" r:id="rId21"/>
    <p:sldId id="271" r:id="rId22"/>
    <p:sldId id="269" r:id="rId23"/>
    <p:sldId id="281" r:id="rId24"/>
    <p:sldId id="270" r:id="rId25"/>
    <p:sldId id="272"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7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7F6C0-37E0-4914-8BFF-84B47542623E}" type="datetimeFigureOut">
              <a:rPr lang="en-US" smtClean="0"/>
              <a:pPr/>
              <a:t>4/24/2019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D4069-5361-4665-90F6-6F78CEF1B7B1}" type="slidenum">
              <a:rPr lang="en-US" smtClean="0"/>
              <a:pPr/>
              <a:t>‹#›</a:t>
            </a:fld>
            <a:endParaRPr lang="en-US"/>
          </a:p>
        </p:txBody>
      </p:sp>
    </p:spTree>
    <p:extLst>
      <p:ext uri="{BB962C8B-B14F-4D97-AF65-F5344CB8AC3E}">
        <p14:creationId xmlns:p14="http://schemas.microsoft.com/office/powerpoint/2010/main" val="57410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4D4069-5361-4665-90F6-6F78CEF1B7B1}" type="slidenum">
              <a:rPr lang="en-US" smtClean="0"/>
              <a:pPr/>
              <a:t>1</a:t>
            </a:fld>
            <a:endParaRPr lang="en-US"/>
          </a:p>
        </p:txBody>
      </p:sp>
    </p:spTree>
    <p:extLst>
      <p:ext uri="{BB962C8B-B14F-4D97-AF65-F5344CB8AC3E}">
        <p14:creationId xmlns:p14="http://schemas.microsoft.com/office/powerpoint/2010/main" val="2919280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4E00830-1B25-4CAD-AF03-6794DA2C3AC5}" type="datetimeFigureOut">
              <a:rPr lang="en-US" smtClean="0"/>
              <a:pPr/>
              <a:t>4/24/2019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1922B96-279B-400C-BFA2-7D7884CE072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E00830-1B25-4CAD-AF03-6794DA2C3AC5}"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22B96-279B-400C-BFA2-7D7884CE07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4E00830-1B25-4CAD-AF03-6794DA2C3AC5}" type="datetimeFigureOut">
              <a:rPr lang="en-US" smtClean="0"/>
              <a:pPr/>
              <a:t>4/24/2019</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1922B96-279B-400C-BFA2-7D7884CE07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E00830-1B25-4CAD-AF03-6794DA2C3AC5}"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22B96-279B-400C-BFA2-7D7884CE07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4E00830-1B25-4CAD-AF03-6794DA2C3AC5}" type="datetimeFigureOut">
              <a:rPr lang="en-US" smtClean="0"/>
              <a:pPr/>
              <a:t>4/24/2019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61922B96-279B-400C-BFA2-7D7884CE072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E00830-1B25-4CAD-AF03-6794DA2C3AC5}"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22B96-279B-400C-BFA2-7D7884CE07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E00830-1B25-4CAD-AF03-6794DA2C3AC5}" type="datetimeFigureOut">
              <a:rPr lang="en-US" smtClean="0"/>
              <a:pPr/>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22B96-279B-400C-BFA2-7D7884CE07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E00830-1B25-4CAD-AF03-6794DA2C3AC5}" type="datetimeFigureOut">
              <a:rPr lang="en-US" smtClean="0"/>
              <a:pPr/>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22B96-279B-400C-BFA2-7D7884CE07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4E00830-1B25-4CAD-AF03-6794DA2C3AC5}" type="datetimeFigureOut">
              <a:rPr lang="en-US" smtClean="0"/>
              <a:pPr/>
              <a:t>4/24/2019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61922B96-279B-400C-BFA2-7D7884CE07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E00830-1B25-4CAD-AF03-6794DA2C3AC5}"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22B96-279B-400C-BFA2-7D7884CE07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C4E00830-1B25-4CAD-AF03-6794DA2C3AC5}"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22B96-279B-400C-BFA2-7D7884CE072C}"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4E00830-1B25-4CAD-AF03-6794DA2C3AC5}" type="datetimeFigureOut">
              <a:rPr lang="en-US" smtClean="0"/>
              <a:pPr/>
              <a:t>4/24/2019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1922B96-279B-400C-BFA2-7D7884CE07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Vietnam war era, 1945 - 1975</a:t>
            </a:r>
            <a:endParaRPr lang="en-US" dirty="0"/>
          </a:p>
        </p:txBody>
      </p:sp>
      <p:sp>
        <p:nvSpPr>
          <p:cNvPr id="3" name="Subtitle 2"/>
          <p:cNvSpPr>
            <a:spLocks noGrp="1"/>
          </p:cNvSpPr>
          <p:nvPr>
            <p:ph type="subTitle" idx="1"/>
          </p:nvPr>
        </p:nvSpPr>
        <p:spPr/>
        <p:txBody>
          <a:bodyPr/>
          <a:lstStyle/>
          <a:p>
            <a:r>
              <a:rPr lang="en-US" dirty="0" smtClean="0"/>
              <a:t>The War for Independence in Vietnam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Military rule in South Vietnam</a:t>
            </a:r>
            <a:endParaRPr lang="en-US" dirty="0"/>
          </a:p>
        </p:txBody>
      </p:sp>
      <p:sp>
        <p:nvSpPr>
          <p:cNvPr id="3" name="Text Placeholder 2"/>
          <p:cNvSpPr>
            <a:spLocks noGrp="1"/>
          </p:cNvSpPr>
          <p:nvPr>
            <p:ph sz="half" idx="1"/>
          </p:nvPr>
        </p:nvSpPr>
        <p:spPr/>
        <p:txBody>
          <a:bodyPr>
            <a:normAutofit fontScale="70000" lnSpcReduction="20000"/>
          </a:bodyPr>
          <a:lstStyle/>
          <a:p>
            <a:pPr>
              <a:buNone/>
            </a:pPr>
            <a:r>
              <a:rPr lang="en-US" dirty="0" smtClean="0"/>
              <a:t>	After Diem’s assassination, there were a series of military dictatorships which governed South Vietnam.  The United States always supported these regimes because they were anti-communist.  None, however, were democratic governments. The most stable government, which lasted from 1967 to the end of the war and ultimate surrender to Ho Chi Minh’s forces, was that of General </a:t>
            </a:r>
            <a:r>
              <a:rPr lang="vi-VN" dirty="0" smtClean="0"/>
              <a:t>Nguyễn Văn Thiệu</a:t>
            </a:r>
            <a:r>
              <a:rPr lang="en-US" dirty="0" smtClean="0"/>
              <a:t>. </a:t>
            </a:r>
            <a:endParaRPr lang="en-US" dirty="0"/>
          </a:p>
        </p:txBody>
      </p:sp>
      <p:pic>
        <p:nvPicPr>
          <p:cNvPr id="6" name="Content Placeholder 5" descr="Thieu.jpg"/>
          <p:cNvPicPr>
            <a:picLocks noGrp="1" noChangeAspect="1"/>
          </p:cNvPicPr>
          <p:nvPr>
            <p:ph sz="half" idx="2"/>
          </p:nvPr>
        </p:nvPicPr>
        <p:blipFill>
          <a:blip r:embed="rId2" cstate="print"/>
          <a:stretch>
            <a:fillRect/>
          </a:stretch>
        </p:blipFill>
        <p:spPr>
          <a:xfrm>
            <a:off x="4221204" y="1600200"/>
            <a:ext cx="3435266"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gulf of Tonkin Incident &amp; </a:t>
            </a:r>
            <a:br>
              <a:rPr lang="en-US" dirty="0" smtClean="0"/>
            </a:br>
            <a:r>
              <a:rPr lang="en-US" dirty="0" smtClean="0"/>
              <a:t>the gulf of Tonkin Resolution</a:t>
            </a:r>
            <a:endParaRPr lang="en-US" dirty="0"/>
          </a:p>
        </p:txBody>
      </p:sp>
      <p:sp>
        <p:nvSpPr>
          <p:cNvPr id="7" name="Text Placeholder 6"/>
          <p:cNvSpPr>
            <a:spLocks noGrp="1"/>
          </p:cNvSpPr>
          <p:nvPr>
            <p:ph type="body" idx="2"/>
          </p:nvPr>
        </p:nvSpPr>
        <p:spPr/>
        <p:txBody>
          <a:bodyPr>
            <a:normAutofit fontScale="85000" lnSpcReduction="10000"/>
          </a:bodyPr>
          <a:lstStyle/>
          <a:p>
            <a:r>
              <a:rPr lang="en-US" dirty="0" smtClean="0"/>
              <a:t>The United States Navy reported to have been attacked by North Vietnamese gunboats in the Gulf of Tonkin in 1964.  Many historians doubt whether the attacks even happened – the North Vietnamese Navy was not a formidable force. </a:t>
            </a:r>
            <a:endParaRPr lang="en-US" dirty="0"/>
          </a:p>
        </p:txBody>
      </p:sp>
      <p:pic>
        <p:nvPicPr>
          <p:cNvPr id="8" name="Content Placeholder 7" descr="Gulf of Tonkin.jpg"/>
          <p:cNvPicPr>
            <a:picLocks noGrp="1" noChangeAspect="1"/>
          </p:cNvPicPr>
          <p:nvPr>
            <p:ph sz="half" idx="1"/>
          </p:nvPr>
        </p:nvPicPr>
        <p:blipFill>
          <a:blip r:embed="rId2" cstate="print"/>
          <a:stretch>
            <a:fillRect/>
          </a:stretch>
        </p:blipFill>
        <p:spPr>
          <a:xfrm>
            <a:off x="457200" y="2209800"/>
            <a:ext cx="3733800" cy="2750566"/>
          </a:xfrm>
        </p:spPr>
      </p:pic>
      <p:pic>
        <p:nvPicPr>
          <p:cNvPr id="1027" name="Picture 3" descr="http://www.history.navy.mil/photos/images/h96000/h96351.jpg"/>
          <p:cNvPicPr>
            <a:picLocks noChangeAspect="1" noChangeArrowheads="1"/>
          </p:cNvPicPr>
          <p:nvPr/>
        </p:nvPicPr>
        <p:blipFill>
          <a:blip r:embed="rId3" cstate="print"/>
          <a:srcRect/>
          <a:stretch>
            <a:fillRect/>
          </a:stretch>
        </p:blipFill>
        <p:spPr bwMode="auto">
          <a:xfrm>
            <a:off x="4724400" y="2057400"/>
            <a:ext cx="3049959" cy="44100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Gulf of Tonkin Resolution</a:t>
            </a:r>
            <a:endParaRPr lang="en-US" dirty="0"/>
          </a:p>
        </p:txBody>
      </p:sp>
      <p:sp>
        <p:nvSpPr>
          <p:cNvPr id="3" name="Text Placeholder 2"/>
          <p:cNvSpPr>
            <a:spLocks noGrp="1"/>
          </p:cNvSpPr>
          <p:nvPr>
            <p:ph type="body" idx="2"/>
          </p:nvPr>
        </p:nvSpPr>
        <p:spPr/>
        <p:txBody>
          <a:bodyPr>
            <a:normAutofit lnSpcReduction="10000"/>
          </a:bodyPr>
          <a:lstStyle/>
          <a:p>
            <a:r>
              <a:rPr lang="en-US" dirty="0" smtClean="0"/>
              <a:t>Passed by Congress in 1964, the Gulf of Tonkin Resolution gave the power to wage war in Vietnam to the President of the United States – without ever declaring war on the sovereign nation of North Vietnam. </a:t>
            </a:r>
            <a:endParaRPr lang="en-US" dirty="0"/>
          </a:p>
        </p:txBody>
      </p:sp>
      <p:pic>
        <p:nvPicPr>
          <p:cNvPr id="5" name="Content Placeholder 4" descr="LBJ Gulf of Tonkin.gif"/>
          <p:cNvPicPr>
            <a:picLocks noGrp="1" noChangeAspect="1"/>
          </p:cNvPicPr>
          <p:nvPr>
            <p:ph sz="half" idx="1"/>
          </p:nvPr>
        </p:nvPicPr>
        <p:blipFill>
          <a:blip r:embed="rId2" cstate="print"/>
          <a:stretch>
            <a:fillRect/>
          </a:stretch>
        </p:blipFill>
        <p:spPr>
          <a:xfrm>
            <a:off x="1371600" y="2162270"/>
            <a:ext cx="5638800" cy="449694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1964 and 1968, The United States of America escalated its involvement in Vietnam.</a:t>
            </a:r>
            <a:endParaRPr lang="en-US" dirty="0"/>
          </a:p>
        </p:txBody>
      </p:sp>
      <p:sp>
        <p:nvSpPr>
          <p:cNvPr id="3" name="Text Placeholder 2"/>
          <p:cNvSpPr>
            <a:spLocks noGrp="1"/>
          </p:cNvSpPr>
          <p:nvPr>
            <p:ph type="body" idx="2"/>
          </p:nvPr>
        </p:nvSpPr>
        <p:spPr/>
        <p:txBody>
          <a:bodyPr>
            <a:normAutofit lnSpcReduction="10000"/>
          </a:bodyPr>
          <a:lstStyle/>
          <a:p>
            <a:r>
              <a:rPr lang="en-US" dirty="0" smtClean="0"/>
              <a:t>By 1968, the United States had over 500,000 men on the ground in Vietnam – many of whom had been drafted into the Army and forced there against their will.</a:t>
            </a:r>
            <a:endParaRPr lang="en-US" dirty="0"/>
          </a:p>
        </p:txBody>
      </p:sp>
      <p:pic>
        <p:nvPicPr>
          <p:cNvPr id="5" name="Content Placeholder 4" descr="Vietnam.jpg"/>
          <p:cNvPicPr>
            <a:picLocks noGrp="1" noChangeAspect="1"/>
          </p:cNvPicPr>
          <p:nvPr>
            <p:ph sz="half" idx="1"/>
          </p:nvPr>
        </p:nvPicPr>
        <p:blipFill>
          <a:blip r:embed="rId2" cstate="print"/>
          <a:stretch>
            <a:fillRect/>
          </a:stretch>
        </p:blipFill>
        <p:spPr>
          <a:xfrm>
            <a:off x="1523999" y="2355972"/>
            <a:ext cx="5258277" cy="404482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Operation Rolling Thunder</a:t>
            </a:r>
            <a:endParaRPr lang="en-US" dirty="0"/>
          </a:p>
        </p:txBody>
      </p:sp>
      <p:sp>
        <p:nvSpPr>
          <p:cNvPr id="6" name="Content Placeholder 5"/>
          <p:cNvSpPr>
            <a:spLocks noGrp="1"/>
          </p:cNvSpPr>
          <p:nvPr>
            <p:ph sz="half" idx="1"/>
          </p:nvPr>
        </p:nvSpPr>
        <p:spPr/>
        <p:txBody>
          <a:bodyPr>
            <a:normAutofit fontScale="62500" lnSpcReduction="20000"/>
          </a:bodyPr>
          <a:lstStyle/>
          <a:p>
            <a:pPr>
              <a:buNone/>
            </a:pPr>
            <a:r>
              <a:rPr lang="en-US" dirty="0" smtClean="0"/>
              <a:t>	During Operation Rolling Thunder, the United States Air Force sought to completely incapacitate the North Vietnamese ability to produce weapons and supplies.  They also sought to find and destroy the supply routes used by the Viet Cong – known as the Ho Chi Minh Trail.  Although more bombs were rained down upon North Vietnam between 1964 and 1973 than had been delivered to the enemy during all of World War II, the efforts were largely unsuccessful. The war continued, despite millions of Vietnamese deaths and casualties. </a:t>
            </a:r>
            <a:endParaRPr lang="en-US" dirty="0"/>
          </a:p>
        </p:txBody>
      </p:sp>
      <p:pic>
        <p:nvPicPr>
          <p:cNvPr id="8" name="Content Placeholder 7" descr="Rolling Thunder.jpg"/>
          <p:cNvPicPr>
            <a:picLocks noGrp="1" noChangeAspect="1"/>
          </p:cNvPicPr>
          <p:nvPr>
            <p:ph sz="half" idx="2"/>
          </p:nvPr>
        </p:nvPicPr>
        <p:blipFill>
          <a:blip r:embed="rId2" cstate="print"/>
          <a:stretch>
            <a:fillRect/>
          </a:stretch>
        </p:blipFill>
        <p:spPr>
          <a:xfrm>
            <a:off x="4142032" y="1676400"/>
            <a:ext cx="3631438" cy="44196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Defoliants and Chemicals</a:t>
            </a:r>
            <a:endParaRPr lang="en-US" dirty="0"/>
          </a:p>
        </p:txBody>
      </p:sp>
      <p:sp>
        <p:nvSpPr>
          <p:cNvPr id="6" name="Text Placeholder 5"/>
          <p:cNvSpPr>
            <a:spLocks noGrp="1"/>
          </p:cNvSpPr>
          <p:nvPr>
            <p:ph type="body" idx="1"/>
          </p:nvPr>
        </p:nvSpPr>
        <p:spPr/>
        <p:txBody>
          <a:bodyPr/>
          <a:lstStyle/>
          <a:p>
            <a:r>
              <a:rPr lang="en-US" dirty="0" smtClean="0"/>
              <a:t>Napalm </a:t>
            </a:r>
            <a:endParaRPr lang="en-US" dirty="0"/>
          </a:p>
        </p:txBody>
      </p:sp>
      <p:sp>
        <p:nvSpPr>
          <p:cNvPr id="8" name="Text Placeholder 7"/>
          <p:cNvSpPr>
            <a:spLocks noGrp="1"/>
          </p:cNvSpPr>
          <p:nvPr>
            <p:ph type="body" sz="half" idx="3"/>
          </p:nvPr>
        </p:nvSpPr>
        <p:spPr/>
        <p:txBody>
          <a:bodyPr/>
          <a:lstStyle/>
          <a:p>
            <a:r>
              <a:rPr lang="en-US" dirty="0" smtClean="0"/>
              <a:t>Agent Orange</a:t>
            </a:r>
            <a:endParaRPr lang="en-US" dirty="0"/>
          </a:p>
        </p:txBody>
      </p:sp>
      <p:pic>
        <p:nvPicPr>
          <p:cNvPr id="10" name="Content Placeholder 9" descr="Napalm.jpg"/>
          <p:cNvPicPr>
            <a:picLocks noGrp="1" noChangeAspect="1"/>
          </p:cNvPicPr>
          <p:nvPr>
            <p:ph sz="quarter" idx="2"/>
          </p:nvPr>
        </p:nvPicPr>
        <p:blipFill>
          <a:blip r:embed="rId2" cstate="print"/>
          <a:stretch>
            <a:fillRect/>
          </a:stretch>
        </p:blipFill>
        <p:spPr>
          <a:xfrm>
            <a:off x="457200" y="2043398"/>
            <a:ext cx="3521075" cy="3450654"/>
          </a:xfrm>
        </p:spPr>
      </p:pic>
      <p:pic>
        <p:nvPicPr>
          <p:cNvPr id="11" name="Content Placeholder 10" descr="Agent Orange.jpg"/>
          <p:cNvPicPr>
            <a:picLocks noGrp="1" noChangeAspect="1"/>
          </p:cNvPicPr>
          <p:nvPr>
            <p:ph sz="quarter" idx="4"/>
          </p:nvPr>
        </p:nvPicPr>
        <p:blipFill>
          <a:blip r:embed="rId3" cstate="print"/>
          <a:stretch>
            <a:fillRect/>
          </a:stretch>
        </p:blipFill>
        <p:spPr>
          <a:xfrm>
            <a:off x="4266670" y="2057400"/>
            <a:ext cx="3352799" cy="3429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General William Westmoreland</a:t>
            </a:r>
            <a:endParaRPr lang="en-US" dirty="0"/>
          </a:p>
        </p:txBody>
      </p:sp>
      <p:sp>
        <p:nvSpPr>
          <p:cNvPr id="9" name="Text Placeholder 8"/>
          <p:cNvSpPr>
            <a:spLocks noGrp="1"/>
          </p:cNvSpPr>
          <p:nvPr>
            <p:ph type="body" sz="half" idx="2"/>
          </p:nvPr>
        </p:nvSpPr>
        <p:spPr/>
        <p:txBody>
          <a:bodyPr/>
          <a:lstStyle/>
          <a:p>
            <a:r>
              <a:rPr lang="en-US" dirty="0" smtClean="0"/>
              <a:t>"In evaluating the enemy strategy," he said, "It is evident to me that he believes our Achilles heel is our resolve ... Your continued strong support is vital to the success of our mission ... Backed at home by resolve, confidence, patience, determination and continued support, we will prevail in Vietnam over the Communist aggressor!"</a:t>
            </a:r>
          </a:p>
          <a:p>
            <a:endParaRPr lang="en-US" dirty="0"/>
          </a:p>
        </p:txBody>
      </p:sp>
      <p:pic>
        <p:nvPicPr>
          <p:cNvPr id="10" name="Picture Placeholder 9" descr="Westmoreland.png"/>
          <p:cNvPicPr>
            <a:picLocks noGrp="1" noChangeAspect="1"/>
          </p:cNvPicPr>
          <p:nvPr>
            <p:ph type="pic" idx="1"/>
          </p:nvPr>
        </p:nvPicPr>
        <p:blipFill>
          <a:blip r:embed="rId2" cstate="print"/>
          <a:srcRect t="7843" b="7843"/>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The </a:t>
            </a:r>
            <a:r>
              <a:rPr lang="en-US" sz="3200" dirty="0" err="1" smtClean="0"/>
              <a:t>tet</a:t>
            </a:r>
            <a:r>
              <a:rPr lang="en-US" sz="3200" dirty="0" smtClean="0"/>
              <a:t> offensive – January, 1968</a:t>
            </a:r>
            <a:endParaRPr lang="en-US" sz="3200" dirty="0"/>
          </a:p>
        </p:txBody>
      </p:sp>
      <p:sp>
        <p:nvSpPr>
          <p:cNvPr id="9" name="Text Placeholder 8"/>
          <p:cNvSpPr>
            <a:spLocks noGrp="1"/>
          </p:cNvSpPr>
          <p:nvPr>
            <p:ph sz="half" idx="1"/>
          </p:nvPr>
        </p:nvSpPr>
        <p:spPr>
          <a:xfrm>
            <a:off x="457200" y="1600200"/>
            <a:ext cx="2819400" cy="4525963"/>
          </a:xfrm>
        </p:spPr>
        <p:txBody>
          <a:bodyPr>
            <a:normAutofit fontScale="70000" lnSpcReduction="20000"/>
          </a:bodyPr>
          <a:lstStyle/>
          <a:p>
            <a:pPr>
              <a:buNone/>
            </a:pPr>
            <a:r>
              <a:rPr lang="en-US" dirty="0" smtClean="0"/>
              <a:t>	During the </a:t>
            </a:r>
            <a:r>
              <a:rPr lang="en-US" dirty="0" err="1" smtClean="0"/>
              <a:t>Tet</a:t>
            </a:r>
            <a:r>
              <a:rPr lang="en-US" dirty="0" smtClean="0"/>
              <a:t> Offensive in 1968, Vietnamese forces struck at every American stronghold throughout South Vietnam.  Although the military attack was unsuccessful, it sent a powerful message to Americans that Vietnamese communist forces were not going to surrender – and that the war would  continue.</a:t>
            </a:r>
            <a:endParaRPr lang="en-US" dirty="0"/>
          </a:p>
        </p:txBody>
      </p:sp>
      <p:pic>
        <p:nvPicPr>
          <p:cNvPr id="11" name="Content Placeholder 10" descr="Tet Offensive Map.jpg"/>
          <p:cNvPicPr>
            <a:picLocks noGrp="1" noChangeAspect="1"/>
          </p:cNvPicPr>
          <p:nvPr>
            <p:ph sz="half" idx="2"/>
          </p:nvPr>
        </p:nvPicPr>
        <p:blipFill>
          <a:blip r:embed="rId2" cstate="print"/>
          <a:stretch>
            <a:fillRect/>
          </a:stretch>
        </p:blipFill>
        <p:spPr>
          <a:xfrm>
            <a:off x="3733800" y="1600200"/>
            <a:ext cx="3572684" cy="4572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The </a:t>
            </a:r>
            <a:r>
              <a:rPr lang="en-US" dirty="0" err="1" smtClean="0"/>
              <a:t>tet</a:t>
            </a:r>
            <a:r>
              <a:rPr lang="en-US" dirty="0" smtClean="0"/>
              <a:t> offensive</a:t>
            </a:r>
            <a:endParaRPr lang="en-US" dirty="0"/>
          </a:p>
        </p:txBody>
      </p:sp>
      <p:pic>
        <p:nvPicPr>
          <p:cNvPr id="7" name="Content Placeholder 6" descr="Tet Offensive Execution.bmp"/>
          <p:cNvPicPr>
            <a:picLocks noGrp="1" noChangeAspect="1"/>
          </p:cNvPicPr>
          <p:nvPr>
            <p:ph idx="1"/>
          </p:nvPr>
        </p:nvPicPr>
        <p:blipFill>
          <a:blip r:embed="rId2" cstate="print"/>
          <a:stretch>
            <a:fillRect/>
          </a:stretch>
        </p:blipFill>
        <p:spPr>
          <a:xfrm>
            <a:off x="914400" y="1765735"/>
            <a:ext cx="6477000" cy="464388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Hawks and doves</a:t>
            </a:r>
            <a:endParaRPr lang="en-US" dirty="0"/>
          </a:p>
        </p:txBody>
      </p:sp>
      <p:pic>
        <p:nvPicPr>
          <p:cNvPr id="4" name="Content Placeholder 3" descr="Hawks and Doves.jpg"/>
          <p:cNvPicPr>
            <a:picLocks noGrp="1" noChangeAspect="1"/>
          </p:cNvPicPr>
          <p:nvPr>
            <p:ph idx="1"/>
          </p:nvPr>
        </p:nvPicPr>
        <p:blipFill>
          <a:blip r:embed="rId2" cstate="print"/>
          <a:stretch>
            <a:fillRect/>
          </a:stretch>
        </p:blipFill>
        <p:spPr>
          <a:xfrm>
            <a:off x="609599" y="1786012"/>
            <a:ext cx="6885325" cy="44623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Vietnamese Declaration of Independence </a:t>
            </a:r>
            <a:endParaRPr lang="en-US" dirty="0"/>
          </a:p>
        </p:txBody>
      </p:sp>
      <p:sp>
        <p:nvSpPr>
          <p:cNvPr id="6" name="Text Placeholder 5"/>
          <p:cNvSpPr>
            <a:spLocks noGrp="1"/>
          </p:cNvSpPr>
          <p:nvPr>
            <p:ph type="body" sz="half" idx="2"/>
          </p:nvPr>
        </p:nvSpPr>
        <p:spPr/>
        <p:txBody>
          <a:bodyPr/>
          <a:lstStyle/>
          <a:p>
            <a:r>
              <a:rPr lang="en-US" dirty="0" smtClean="0"/>
              <a:t>Written in 1945 as a declaration of independence from France, Ho Chi Minh embraced many of the ideas in the United States Declaration of Independence – Thomas Jefferson’s work – and the ideas of the French Revolution, which emphasized the need for free men to live under self-government.</a:t>
            </a:r>
            <a:endParaRPr lang="en-US" dirty="0"/>
          </a:p>
        </p:txBody>
      </p:sp>
      <p:pic>
        <p:nvPicPr>
          <p:cNvPr id="7" name="Picture Placeholder 6" descr="Ho Chi Minh.jpg"/>
          <p:cNvPicPr>
            <a:picLocks noGrp="1" noChangeAspect="1"/>
          </p:cNvPicPr>
          <p:nvPr>
            <p:ph type="pic" idx="1"/>
          </p:nvPr>
        </p:nvPicPr>
        <p:blipFill>
          <a:blip r:embed="rId2" cstate="print"/>
          <a:srcRect t="9515" b="9515"/>
          <a:stretch>
            <a:fillRect/>
          </a:stretch>
        </p:blip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Hawks favored aggressive prosecution of the war</a:t>
            </a:r>
            <a:endParaRPr lang="en-US" dirty="0"/>
          </a:p>
        </p:txBody>
      </p:sp>
      <p:pic>
        <p:nvPicPr>
          <p:cNvPr id="7" name="Content Placeholder 6" descr="LBJ.jpg"/>
          <p:cNvPicPr>
            <a:picLocks noGrp="1" noChangeAspect="1"/>
          </p:cNvPicPr>
          <p:nvPr>
            <p:ph sz="half" idx="1"/>
          </p:nvPr>
        </p:nvPicPr>
        <p:blipFill>
          <a:blip r:embed="rId2" cstate="print"/>
          <a:stretch>
            <a:fillRect/>
          </a:stretch>
        </p:blipFill>
        <p:spPr>
          <a:xfrm>
            <a:off x="457200" y="1709457"/>
            <a:ext cx="3521075" cy="4307448"/>
          </a:xfrm>
        </p:spPr>
      </p:pic>
      <p:pic>
        <p:nvPicPr>
          <p:cNvPr id="10" name="Content Placeholder 9" descr="Dean Rusk.gif"/>
          <p:cNvPicPr>
            <a:picLocks noGrp="1" noChangeAspect="1"/>
          </p:cNvPicPr>
          <p:nvPr>
            <p:ph sz="half" idx="2"/>
          </p:nvPr>
        </p:nvPicPr>
        <p:blipFill>
          <a:blip r:embed="rId3" cstate="print"/>
          <a:stretch>
            <a:fillRect/>
          </a:stretch>
        </p:blipFill>
        <p:spPr>
          <a:xfrm>
            <a:off x="4434264" y="1752600"/>
            <a:ext cx="3033336" cy="425509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doves</a:t>
            </a:r>
            <a:endParaRPr lang="en-US" dirty="0"/>
          </a:p>
        </p:txBody>
      </p:sp>
      <p:pic>
        <p:nvPicPr>
          <p:cNvPr id="6" name="Content Placeholder 5" descr="Doves.jpg"/>
          <p:cNvPicPr>
            <a:picLocks noGrp="1" noChangeAspect="1"/>
          </p:cNvPicPr>
          <p:nvPr>
            <p:ph idx="1"/>
          </p:nvPr>
        </p:nvPicPr>
        <p:blipFill>
          <a:blip r:embed="rId2" cstate="print"/>
          <a:stretch>
            <a:fillRect/>
          </a:stretch>
        </p:blipFill>
        <p:spPr>
          <a:xfrm>
            <a:off x="457200" y="1642894"/>
            <a:ext cx="7239000" cy="4780299"/>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Vietnamization</a:t>
            </a:r>
            <a:endParaRPr lang="en-US" dirty="0"/>
          </a:p>
        </p:txBody>
      </p:sp>
      <p:sp>
        <p:nvSpPr>
          <p:cNvPr id="7" name="Text Placeholder 6"/>
          <p:cNvSpPr>
            <a:spLocks noGrp="1"/>
          </p:cNvSpPr>
          <p:nvPr>
            <p:ph type="body" sz="half" idx="2"/>
          </p:nvPr>
        </p:nvSpPr>
        <p:spPr/>
        <p:txBody>
          <a:bodyPr/>
          <a:lstStyle/>
          <a:p>
            <a:r>
              <a:rPr lang="en-US" dirty="0" smtClean="0"/>
              <a:t>Richard Nixon’s cynical “secret plan” to end the war in Vietnam.  Declare victory and leave!  The United States withdrew its forces in 1973, promising to supply the South Vietnamese Army with the weapons and expertise they would need to protect themselves against invasion from the North – the plan failed. </a:t>
            </a:r>
            <a:endParaRPr lang="en-US" dirty="0"/>
          </a:p>
        </p:txBody>
      </p:sp>
      <p:pic>
        <p:nvPicPr>
          <p:cNvPr id="8" name="Picture Placeholder 7" descr="Richard Nixon.jpg"/>
          <p:cNvPicPr>
            <a:picLocks noGrp="1" noChangeAspect="1"/>
          </p:cNvPicPr>
          <p:nvPr>
            <p:ph type="pic" idx="1"/>
          </p:nvPr>
        </p:nvPicPr>
        <p:blipFill>
          <a:blip r:embed="rId2" cstate="print"/>
          <a:srcRect l="14418" r="14418"/>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411162"/>
          </a:xfrm>
        </p:spPr>
        <p:txBody>
          <a:bodyPr>
            <a:normAutofit fontScale="90000"/>
          </a:bodyPr>
          <a:lstStyle/>
          <a:p>
            <a:pPr eaLnBrk="1" hangingPunct="1"/>
            <a:r>
              <a:rPr lang="en-US" altLang="en-US" b="1" smtClean="0">
                <a:solidFill>
                  <a:srgbClr val="FFFF00"/>
                </a:solidFill>
                <a:latin typeface="Times New Roman" panose="02020603050405020304" pitchFamily="18" charset="0"/>
              </a:rPr>
              <a:t>Paris Peace Accords</a:t>
            </a:r>
            <a:r>
              <a:rPr lang="en-US" altLang="en-US" smtClean="0"/>
              <a:t> </a:t>
            </a:r>
          </a:p>
        </p:txBody>
      </p:sp>
      <p:sp>
        <p:nvSpPr>
          <p:cNvPr id="43011" name="Text Box 3"/>
          <p:cNvSpPr txBox="1">
            <a:spLocks noChangeArrowheads="1"/>
          </p:cNvSpPr>
          <p:nvPr/>
        </p:nvSpPr>
        <p:spPr bwMode="auto">
          <a:xfrm>
            <a:off x="304800" y="1143000"/>
            <a:ext cx="7696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dirty="0"/>
              <a:t>Officially ended the US involvement in Vietnam in January 1973.</a:t>
            </a:r>
            <a:r>
              <a:rPr lang="en-US" altLang="en-US" sz="2800" b="1" dirty="0"/>
              <a:t> </a:t>
            </a:r>
          </a:p>
          <a:p>
            <a:pPr eaLnBrk="1" hangingPunct="1"/>
            <a:endParaRPr lang="en-US" altLang="en-US" sz="2800" b="1" dirty="0"/>
          </a:p>
          <a:p>
            <a:pPr eaLnBrk="1" hangingPunct="1"/>
            <a:r>
              <a:rPr lang="en-US" altLang="en-US" sz="2800" b="1" u="sng" dirty="0"/>
              <a:t>The Paris agreement called for:</a:t>
            </a:r>
          </a:p>
          <a:p>
            <a:pPr eaLnBrk="1" hangingPunct="1">
              <a:buFontTx/>
              <a:buChar char="•"/>
            </a:pPr>
            <a:r>
              <a:rPr lang="en-US" altLang="en-US" sz="2400" b="1" dirty="0"/>
              <a:t>The withdrawal of US troops from Vietnam within </a:t>
            </a:r>
          </a:p>
          <a:p>
            <a:pPr eaLnBrk="1" hangingPunct="1"/>
            <a:r>
              <a:rPr lang="en-US" altLang="en-US" sz="2400" b="1" dirty="0"/>
              <a:t> 60 days.</a:t>
            </a:r>
          </a:p>
          <a:p>
            <a:pPr eaLnBrk="1" hangingPunct="1">
              <a:buFontTx/>
              <a:buChar char="•"/>
            </a:pPr>
            <a:r>
              <a:rPr lang="en-US" altLang="en-US" sz="2400" b="1" dirty="0"/>
              <a:t>The release of prisoners of war.</a:t>
            </a:r>
          </a:p>
          <a:p>
            <a:pPr eaLnBrk="1" hangingPunct="1">
              <a:buFontTx/>
              <a:buChar char="•"/>
            </a:pPr>
            <a:r>
              <a:rPr lang="en-US" altLang="en-US" sz="2400" b="1" dirty="0"/>
              <a:t>All parties involved would end military activities </a:t>
            </a:r>
          </a:p>
          <a:p>
            <a:pPr eaLnBrk="1" hangingPunct="1"/>
            <a:r>
              <a:rPr lang="en-US" altLang="en-US" sz="2400" b="1" dirty="0"/>
              <a:t> in Laos and Cambodia.</a:t>
            </a:r>
          </a:p>
          <a:p>
            <a:pPr eaLnBrk="1" hangingPunct="1">
              <a:buFontTx/>
              <a:buChar char="•"/>
            </a:pPr>
            <a:r>
              <a:rPr lang="en-US" altLang="en-US" sz="2400" b="1" dirty="0"/>
              <a:t>The 17th parallel would continue to divide North </a:t>
            </a:r>
          </a:p>
          <a:p>
            <a:pPr eaLnBrk="1" hangingPunct="1"/>
            <a:r>
              <a:rPr lang="en-US" altLang="en-US" sz="2400" b="1" dirty="0"/>
              <a:t> and South Vietnam.</a:t>
            </a:r>
          </a:p>
        </p:txBody>
      </p:sp>
    </p:spTree>
    <p:extLst>
      <p:ext uri="{BB962C8B-B14F-4D97-AF65-F5344CB8AC3E}">
        <p14:creationId xmlns:p14="http://schemas.microsoft.com/office/powerpoint/2010/main" val="988390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Paris Peace accords and American withdrawal </a:t>
            </a:r>
            <a:endParaRPr lang="en-US" dirty="0"/>
          </a:p>
        </p:txBody>
      </p:sp>
      <p:pic>
        <p:nvPicPr>
          <p:cNvPr id="7" name="Content Placeholder 6" descr="Paris Peace Accords.jpg"/>
          <p:cNvPicPr>
            <a:picLocks noGrp="1" noChangeAspect="1"/>
          </p:cNvPicPr>
          <p:nvPr>
            <p:ph idx="1"/>
          </p:nvPr>
        </p:nvPicPr>
        <p:blipFill>
          <a:blip r:embed="rId2" cstate="print"/>
          <a:stretch>
            <a:fillRect/>
          </a:stretch>
        </p:blipFill>
        <p:spPr>
          <a:xfrm>
            <a:off x="457199" y="1621551"/>
            <a:ext cx="7315201" cy="487375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Saigon, 1975</a:t>
            </a:r>
            <a:endParaRPr lang="en-US" dirty="0"/>
          </a:p>
        </p:txBody>
      </p:sp>
      <p:pic>
        <p:nvPicPr>
          <p:cNvPr id="4" name="Content Placeholder 3" descr="The Fall of Saigon.jpg"/>
          <p:cNvPicPr>
            <a:picLocks noGrp="1" noChangeAspect="1"/>
          </p:cNvPicPr>
          <p:nvPr>
            <p:ph idx="1"/>
          </p:nvPr>
        </p:nvPicPr>
        <p:blipFill>
          <a:blip r:embed="rId2" cstate="print"/>
          <a:stretch>
            <a:fillRect/>
          </a:stretch>
        </p:blipFill>
        <p:spPr>
          <a:xfrm>
            <a:off x="457200" y="1659529"/>
            <a:ext cx="7239000" cy="474702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Communist Vietnam, 1975</a:t>
            </a:r>
            <a:endParaRPr lang="en-US" dirty="0"/>
          </a:p>
        </p:txBody>
      </p:sp>
      <p:pic>
        <p:nvPicPr>
          <p:cNvPr id="4" name="Content Placeholder 3" descr="North Vietnamese Tanks.jpg"/>
          <p:cNvPicPr>
            <a:picLocks noGrp="1" noChangeAspect="1"/>
          </p:cNvPicPr>
          <p:nvPr>
            <p:ph idx="1"/>
          </p:nvPr>
        </p:nvPicPr>
        <p:blipFill>
          <a:blip r:embed="rId2" cstate="print"/>
          <a:stretch>
            <a:fillRect/>
          </a:stretch>
        </p:blipFill>
        <p:spPr>
          <a:xfrm>
            <a:off x="533400" y="1592738"/>
            <a:ext cx="6934200" cy="4775651"/>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Vietnamese war for Independence begins</a:t>
            </a:r>
            <a:endParaRPr lang="en-US" dirty="0"/>
          </a:p>
        </p:txBody>
      </p:sp>
      <p:sp>
        <p:nvSpPr>
          <p:cNvPr id="6" name="Text Placeholder 5"/>
          <p:cNvSpPr>
            <a:spLocks noGrp="1"/>
          </p:cNvSpPr>
          <p:nvPr>
            <p:ph type="body" idx="1"/>
          </p:nvPr>
        </p:nvSpPr>
        <p:spPr/>
        <p:txBody>
          <a:bodyPr/>
          <a:lstStyle/>
          <a:p>
            <a:r>
              <a:rPr lang="en-US" dirty="0" smtClean="0"/>
              <a:t>War with France</a:t>
            </a:r>
            <a:endParaRPr lang="en-US" dirty="0"/>
          </a:p>
        </p:txBody>
      </p:sp>
      <p:sp>
        <p:nvSpPr>
          <p:cNvPr id="8" name="Text Placeholder 7"/>
          <p:cNvSpPr>
            <a:spLocks noGrp="1"/>
          </p:cNvSpPr>
          <p:nvPr>
            <p:ph type="body" sz="half" idx="3"/>
          </p:nvPr>
        </p:nvSpPr>
        <p:spPr/>
        <p:txBody>
          <a:bodyPr>
            <a:normAutofit fontScale="85000" lnSpcReduction="10000"/>
          </a:bodyPr>
          <a:lstStyle/>
          <a:p>
            <a:r>
              <a:rPr lang="en-US" dirty="0" smtClean="0"/>
              <a:t>French Indochina War, 1945 - 1954</a:t>
            </a:r>
            <a:endParaRPr lang="en-US" dirty="0"/>
          </a:p>
        </p:txBody>
      </p:sp>
      <p:sp>
        <p:nvSpPr>
          <p:cNvPr id="7" name="Content Placeholder 6"/>
          <p:cNvSpPr>
            <a:spLocks noGrp="1"/>
          </p:cNvSpPr>
          <p:nvPr>
            <p:ph sz="quarter" idx="2"/>
          </p:nvPr>
        </p:nvSpPr>
        <p:spPr/>
        <p:txBody>
          <a:bodyPr>
            <a:normAutofit fontScale="85000" lnSpcReduction="20000"/>
          </a:bodyPr>
          <a:lstStyle/>
          <a:p>
            <a:pPr>
              <a:buNone/>
            </a:pPr>
            <a:r>
              <a:rPr lang="en-US" dirty="0" smtClean="0"/>
              <a:t>	In his Declaration of Independence, Ho argued that the Vietnamese had won their independency by defeating the Japanese Army – a feat which the French were incapable of. Once the Declaration was written, though, war with France was imminent.  The United States did not intervene, indeed, we assisted the French in re-establishing control of their former colony. </a:t>
            </a:r>
            <a:endParaRPr lang="en-US" dirty="0"/>
          </a:p>
        </p:txBody>
      </p:sp>
      <p:pic>
        <p:nvPicPr>
          <p:cNvPr id="10" name="Content Placeholder 9" descr="French Indochina War.jpg"/>
          <p:cNvPicPr>
            <a:picLocks noGrp="1" noChangeAspect="1"/>
          </p:cNvPicPr>
          <p:nvPr>
            <p:ph sz="quarter" idx="4"/>
          </p:nvPr>
        </p:nvPicPr>
        <p:blipFill>
          <a:blip r:embed="rId2" cstate="print"/>
          <a:stretch>
            <a:fillRect/>
          </a:stretch>
        </p:blipFill>
        <p:spPr>
          <a:xfrm>
            <a:off x="4267200" y="1679179"/>
            <a:ext cx="3200400" cy="40005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battle of </a:t>
            </a:r>
            <a:r>
              <a:rPr lang="en-US" dirty="0" err="1" smtClean="0"/>
              <a:t>Dien</a:t>
            </a:r>
            <a:r>
              <a:rPr lang="en-US" dirty="0" smtClean="0"/>
              <a:t> </a:t>
            </a:r>
            <a:r>
              <a:rPr lang="en-US" dirty="0" err="1" smtClean="0"/>
              <a:t>bien</a:t>
            </a:r>
            <a:r>
              <a:rPr lang="en-US" dirty="0" smtClean="0"/>
              <a:t> </a:t>
            </a:r>
            <a:r>
              <a:rPr lang="en-US" dirty="0" err="1" smtClean="0"/>
              <a:t>phu</a:t>
            </a:r>
            <a:endParaRPr lang="en-US" dirty="0"/>
          </a:p>
        </p:txBody>
      </p:sp>
      <p:sp>
        <p:nvSpPr>
          <p:cNvPr id="7" name="Text Placeholder 6"/>
          <p:cNvSpPr>
            <a:spLocks noGrp="1"/>
          </p:cNvSpPr>
          <p:nvPr>
            <p:ph type="body" idx="2"/>
          </p:nvPr>
        </p:nvSpPr>
        <p:spPr/>
        <p:txBody>
          <a:bodyPr>
            <a:normAutofit fontScale="92500"/>
          </a:bodyPr>
          <a:lstStyle/>
          <a:p>
            <a:r>
              <a:rPr lang="en-US" dirty="0" smtClean="0"/>
              <a:t>In 1954, Vietnamese forces finally defeated the French in their war for independence.  Surrounding the French at </a:t>
            </a:r>
            <a:r>
              <a:rPr lang="en-US" dirty="0" err="1" smtClean="0"/>
              <a:t>Dien</a:t>
            </a:r>
            <a:r>
              <a:rPr lang="en-US" dirty="0" smtClean="0"/>
              <a:t> Bien </a:t>
            </a:r>
            <a:r>
              <a:rPr lang="en-US" dirty="0" err="1" smtClean="0"/>
              <a:t>Phu</a:t>
            </a:r>
            <a:r>
              <a:rPr lang="en-US" dirty="0" smtClean="0"/>
              <a:t>, they eventually forced the Army to surrender and negotiate the Geneva Accords, end the war.</a:t>
            </a:r>
            <a:endParaRPr lang="en-US" dirty="0"/>
          </a:p>
        </p:txBody>
      </p:sp>
      <p:pic>
        <p:nvPicPr>
          <p:cNvPr id="8" name="Content Placeholder 7" descr="Dien Bien Phu.jpg"/>
          <p:cNvPicPr>
            <a:picLocks noGrp="1" noChangeAspect="1"/>
          </p:cNvPicPr>
          <p:nvPr>
            <p:ph sz="half" idx="1"/>
          </p:nvPr>
        </p:nvPicPr>
        <p:blipFill>
          <a:blip r:embed="rId2" cstate="print"/>
          <a:stretch>
            <a:fillRect/>
          </a:stretch>
        </p:blipFill>
        <p:spPr>
          <a:xfrm>
            <a:off x="928878" y="2133600"/>
            <a:ext cx="6295644" cy="43719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Geneva Accords Divide Vietnam</a:t>
            </a:r>
            <a:endParaRPr lang="en-US" dirty="0"/>
          </a:p>
        </p:txBody>
      </p:sp>
      <p:sp>
        <p:nvSpPr>
          <p:cNvPr id="6" name="Text Placeholder 5"/>
          <p:cNvSpPr>
            <a:spLocks noGrp="1"/>
          </p:cNvSpPr>
          <p:nvPr>
            <p:ph type="body" idx="1"/>
          </p:nvPr>
        </p:nvSpPr>
        <p:spPr/>
        <p:txBody>
          <a:bodyPr/>
          <a:lstStyle/>
          <a:p>
            <a:r>
              <a:rPr lang="en-US" dirty="0" smtClean="0"/>
              <a:t>New Nations in Southeast Asia</a:t>
            </a:r>
            <a:endParaRPr lang="en-US" dirty="0"/>
          </a:p>
        </p:txBody>
      </p:sp>
      <p:sp>
        <p:nvSpPr>
          <p:cNvPr id="8" name="Text Placeholder 7"/>
          <p:cNvSpPr>
            <a:spLocks noGrp="1"/>
          </p:cNvSpPr>
          <p:nvPr>
            <p:ph type="body" sz="half" idx="3"/>
          </p:nvPr>
        </p:nvSpPr>
        <p:spPr/>
        <p:txBody>
          <a:bodyPr/>
          <a:lstStyle/>
          <a:p>
            <a:r>
              <a:rPr lang="en-US" dirty="0" smtClean="0"/>
              <a:t>Divided Vietnam </a:t>
            </a:r>
            <a:endParaRPr lang="en-US" dirty="0"/>
          </a:p>
        </p:txBody>
      </p:sp>
      <p:sp>
        <p:nvSpPr>
          <p:cNvPr id="7" name="Content Placeholder 6"/>
          <p:cNvSpPr>
            <a:spLocks noGrp="1"/>
          </p:cNvSpPr>
          <p:nvPr>
            <p:ph sz="quarter" idx="2"/>
          </p:nvPr>
        </p:nvSpPr>
        <p:spPr/>
        <p:txBody>
          <a:bodyPr>
            <a:normAutofit fontScale="77500" lnSpcReduction="20000"/>
          </a:bodyPr>
          <a:lstStyle/>
          <a:p>
            <a:pPr>
              <a:buNone/>
            </a:pPr>
            <a:r>
              <a:rPr lang="en-US" dirty="0" smtClean="0"/>
              <a:t>	When the Geneva Accords were signed in 1954, French Indochina was divided into three new nations: Cambodia, Laos, and Vietnam.  Vietnam itself, however, was divided into two portions: North and South, to be separated at the 17</a:t>
            </a:r>
            <a:r>
              <a:rPr lang="en-US" baseline="30000" dirty="0" smtClean="0"/>
              <a:t>th</a:t>
            </a:r>
            <a:r>
              <a:rPr lang="en-US" dirty="0" smtClean="0"/>
              <a:t> Parallel north latitude.   In the future, elections were supposed to be held to unify the nation under one government. These elections, sadly, never took place. </a:t>
            </a:r>
            <a:endParaRPr lang="en-US" dirty="0"/>
          </a:p>
        </p:txBody>
      </p:sp>
      <p:pic>
        <p:nvPicPr>
          <p:cNvPr id="10" name="Content Placeholder 9" descr="Vietnam Map.jpg"/>
          <p:cNvPicPr>
            <a:picLocks noGrp="1" noChangeAspect="1"/>
          </p:cNvPicPr>
          <p:nvPr>
            <p:ph sz="quarter" idx="4"/>
          </p:nvPr>
        </p:nvPicPr>
        <p:blipFill>
          <a:blip r:embed="rId2" cstate="print"/>
          <a:stretch>
            <a:fillRect/>
          </a:stretch>
        </p:blipFill>
        <p:spPr>
          <a:xfrm>
            <a:off x="4578107" y="1711325"/>
            <a:ext cx="2721460" cy="4114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policy of containment, continued…</a:t>
            </a:r>
            <a:endParaRPr lang="en-US" dirty="0"/>
          </a:p>
        </p:txBody>
      </p:sp>
      <p:sp>
        <p:nvSpPr>
          <p:cNvPr id="7" name="Text Placeholder 6"/>
          <p:cNvSpPr>
            <a:spLocks noGrp="1"/>
          </p:cNvSpPr>
          <p:nvPr>
            <p:ph type="body" sz="half" idx="2"/>
          </p:nvPr>
        </p:nvSpPr>
        <p:spPr/>
        <p:txBody>
          <a:bodyPr/>
          <a:lstStyle/>
          <a:p>
            <a:r>
              <a:rPr lang="en-US" dirty="0" smtClean="0"/>
              <a:t>Despite the fact that Americans have always professed a strong belief in self-determination of nations, despite our anti-imperialist beliefs, and despite the fact that any democratic election would have resulted in victory for Ho Chi Minh and his supporters, the United States continued to oppose Ho on one ground – he was a communist. </a:t>
            </a:r>
            <a:endParaRPr lang="en-US" dirty="0"/>
          </a:p>
        </p:txBody>
      </p:sp>
      <p:pic>
        <p:nvPicPr>
          <p:cNvPr id="10" name="Picture Placeholder 9" descr="Ho.jpg"/>
          <p:cNvPicPr>
            <a:picLocks noGrp="1" noChangeAspect="1"/>
          </p:cNvPicPr>
          <p:nvPr>
            <p:ph type="pic" idx="1"/>
          </p:nvPr>
        </p:nvPicPr>
        <p:blipFill>
          <a:blip r:embed="rId2" cstate="print"/>
          <a:srcRect t="18687" b="18687"/>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The domino Theory</a:t>
            </a:r>
            <a:endParaRPr lang="en-US" dirty="0"/>
          </a:p>
        </p:txBody>
      </p:sp>
      <p:sp>
        <p:nvSpPr>
          <p:cNvPr id="6" name="Content Placeholder 5"/>
          <p:cNvSpPr>
            <a:spLocks noGrp="1"/>
          </p:cNvSpPr>
          <p:nvPr>
            <p:ph sz="half" idx="1"/>
          </p:nvPr>
        </p:nvSpPr>
        <p:spPr>
          <a:xfrm>
            <a:off x="457200" y="1600201"/>
            <a:ext cx="7162800" cy="2209800"/>
          </a:xfrm>
        </p:spPr>
        <p:txBody>
          <a:bodyPr>
            <a:normAutofit fontScale="92500" lnSpcReduction="20000"/>
          </a:bodyPr>
          <a:lstStyle/>
          <a:p>
            <a:pPr>
              <a:buNone/>
            </a:pPr>
            <a:r>
              <a:rPr lang="en-US" dirty="0" smtClean="0"/>
              <a:t>	The Domino Theory postulated that if one nation in a region fell to communism, neighboring nations would be threatened by communism as well – in Vietnam, the belief was that nations like Cambodia, Laos, and Thailand would all fall to communism. </a:t>
            </a:r>
            <a:endParaRPr lang="en-US" dirty="0"/>
          </a:p>
        </p:txBody>
      </p:sp>
      <p:pic>
        <p:nvPicPr>
          <p:cNvPr id="8" name="Content Placeholder 7" descr="Domino Theory.jpg"/>
          <p:cNvPicPr>
            <a:picLocks noGrp="1" noChangeAspect="1"/>
          </p:cNvPicPr>
          <p:nvPr>
            <p:ph sz="half" idx="2"/>
          </p:nvPr>
        </p:nvPicPr>
        <p:blipFill>
          <a:blip r:embed="rId2" cstate="print"/>
          <a:stretch>
            <a:fillRect/>
          </a:stretch>
        </p:blipFill>
        <p:spPr>
          <a:xfrm>
            <a:off x="762001" y="3999122"/>
            <a:ext cx="7099458" cy="186827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dictatorship of Ngo </a:t>
            </a:r>
            <a:r>
              <a:rPr lang="en-US" dirty="0" err="1" smtClean="0"/>
              <a:t>Dinh</a:t>
            </a:r>
            <a:r>
              <a:rPr lang="en-US" dirty="0" smtClean="0"/>
              <a:t> Diem –South Vietnam’s leader</a:t>
            </a:r>
            <a:endParaRPr lang="en-US" dirty="0"/>
          </a:p>
        </p:txBody>
      </p:sp>
      <p:sp>
        <p:nvSpPr>
          <p:cNvPr id="6" name="Content Placeholder 5"/>
          <p:cNvSpPr>
            <a:spLocks noGrp="1"/>
          </p:cNvSpPr>
          <p:nvPr>
            <p:ph sz="half" idx="1"/>
          </p:nvPr>
        </p:nvSpPr>
        <p:spPr>
          <a:xfrm>
            <a:off x="304800" y="1828800"/>
            <a:ext cx="2362200" cy="4191000"/>
          </a:xfrm>
        </p:spPr>
        <p:txBody>
          <a:bodyPr>
            <a:normAutofit fontScale="25000" lnSpcReduction="20000"/>
          </a:bodyPr>
          <a:lstStyle/>
          <a:p>
            <a:pPr>
              <a:buNone/>
            </a:pPr>
            <a:r>
              <a:rPr lang="en-US" dirty="0" smtClean="0"/>
              <a:t>	</a:t>
            </a:r>
            <a:r>
              <a:rPr lang="en-US" sz="5600" dirty="0" smtClean="0"/>
              <a:t>Because Americans would not vary from their belief in containment – and due to the domino theory’s threats to other nations, the US supported the ruthless Diem dictatorship in South Vietnam – instead of allowing elections to unify Vietnam under the leadership of Ho Chi Minh.  Meanwhile, in Vietnam, Buddhist monks burned themselves alive – self-immolation – in order to protest Diem’s horrific methods. </a:t>
            </a:r>
          </a:p>
        </p:txBody>
      </p:sp>
      <p:pic>
        <p:nvPicPr>
          <p:cNvPr id="8" name="Content Placeholder 7" descr="Vietnamese Monk Immolation.jpg"/>
          <p:cNvPicPr>
            <a:picLocks noGrp="1" noChangeAspect="1"/>
          </p:cNvPicPr>
          <p:nvPr>
            <p:ph sz="half" idx="2"/>
          </p:nvPr>
        </p:nvPicPr>
        <p:blipFill>
          <a:blip r:embed="rId2" cstate="print"/>
          <a:stretch>
            <a:fillRect/>
          </a:stretch>
        </p:blipFill>
        <p:spPr>
          <a:xfrm>
            <a:off x="2743200" y="1905000"/>
            <a:ext cx="5058383" cy="39624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Ngo </a:t>
            </a:r>
            <a:r>
              <a:rPr lang="en-US" dirty="0" err="1" smtClean="0"/>
              <a:t>dinh</a:t>
            </a:r>
            <a:r>
              <a:rPr lang="en-US" dirty="0" smtClean="0"/>
              <a:t> diem’s assassination </a:t>
            </a:r>
            <a:endParaRPr lang="en-US" dirty="0"/>
          </a:p>
        </p:txBody>
      </p:sp>
      <p:sp>
        <p:nvSpPr>
          <p:cNvPr id="7" name="Text Placeholder 6"/>
          <p:cNvSpPr>
            <a:spLocks noGrp="1"/>
          </p:cNvSpPr>
          <p:nvPr>
            <p:ph type="body" idx="2"/>
          </p:nvPr>
        </p:nvSpPr>
        <p:spPr/>
        <p:txBody>
          <a:bodyPr>
            <a:normAutofit fontScale="92500"/>
          </a:bodyPr>
          <a:lstStyle/>
          <a:p>
            <a:r>
              <a:rPr lang="en-US" dirty="0" smtClean="0"/>
              <a:t>In November of 1963, Diem, who was opposed by the Buddhist community of Vietnam, the Vietcong (who were actively trying to overthrow him in favor of Ho Chi Minh), and him own military, was assassinated. </a:t>
            </a:r>
            <a:endParaRPr lang="en-US" dirty="0"/>
          </a:p>
        </p:txBody>
      </p:sp>
      <p:pic>
        <p:nvPicPr>
          <p:cNvPr id="8" name="Content Placeholder 7" descr="Diem Assassination.jpg"/>
          <p:cNvPicPr>
            <a:picLocks noGrp="1" noChangeAspect="1"/>
          </p:cNvPicPr>
          <p:nvPr>
            <p:ph sz="half" idx="1"/>
          </p:nvPr>
        </p:nvPicPr>
        <p:blipFill>
          <a:blip r:embed="rId2" cstate="print"/>
          <a:stretch>
            <a:fillRect/>
          </a:stretch>
        </p:blipFill>
        <p:spPr>
          <a:xfrm>
            <a:off x="1354251" y="2133600"/>
            <a:ext cx="5444897" cy="437197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1797</TotalTime>
  <Words>648</Words>
  <Application>Microsoft Office PowerPoint</Application>
  <PresentationFormat>On-screen Show (4:3)</PresentationFormat>
  <Paragraphs>60</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Times New Roman</vt:lpstr>
      <vt:lpstr>Trebuchet MS</vt:lpstr>
      <vt:lpstr>Wingdings</vt:lpstr>
      <vt:lpstr>Wingdings 2</vt:lpstr>
      <vt:lpstr>Opulent</vt:lpstr>
      <vt:lpstr>The Vietnam war era, 1945 - 1975</vt:lpstr>
      <vt:lpstr>The Vietnamese Declaration of Independence </vt:lpstr>
      <vt:lpstr>The Vietnamese war for Independence begins</vt:lpstr>
      <vt:lpstr>The battle of Dien bien phu</vt:lpstr>
      <vt:lpstr>The Geneva Accords Divide Vietnam</vt:lpstr>
      <vt:lpstr>The policy of containment, continued…</vt:lpstr>
      <vt:lpstr>The domino Theory</vt:lpstr>
      <vt:lpstr>The dictatorship of Ngo Dinh Diem –South Vietnam’s leader</vt:lpstr>
      <vt:lpstr>Ngo dinh diem’s assassination </vt:lpstr>
      <vt:lpstr>Military rule in South Vietnam</vt:lpstr>
      <vt:lpstr>The gulf of Tonkin Incident &amp;  the gulf of Tonkin Resolution</vt:lpstr>
      <vt:lpstr>The Gulf of Tonkin Resolution</vt:lpstr>
      <vt:lpstr>Between 1964 and 1968, The United States of America escalated its involvement in Vietnam.</vt:lpstr>
      <vt:lpstr>Operation Rolling Thunder</vt:lpstr>
      <vt:lpstr>Defoliants and Chemicals</vt:lpstr>
      <vt:lpstr>General William Westmoreland</vt:lpstr>
      <vt:lpstr>The tet offensive – January, 1968</vt:lpstr>
      <vt:lpstr>The tet offensive</vt:lpstr>
      <vt:lpstr>Hawks and doves</vt:lpstr>
      <vt:lpstr>Hawks favored aggressive prosecution of the war</vt:lpstr>
      <vt:lpstr>doves</vt:lpstr>
      <vt:lpstr>Vietnamization</vt:lpstr>
      <vt:lpstr>Paris Peace Accords </vt:lpstr>
      <vt:lpstr>The Paris Peace accords and American withdrawal </vt:lpstr>
      <vt:lpstr>The Fall of Saigon, 1975</vt:lpstr>
      <vt:lpstr>Communist Vietnam, 1975</vt:lpstr>
    </vt:vector>
  </TitlesOfParts>
  <Company>Virginia Beach City 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Vietnam war era, 1945 - 1975</dc:title>
  <dc:creator>Adam Patrick Henry</dc:creator>
  <cp:lastModifiedBy>Vitale, Alan</cp:lastModifiedBy>
  <cp:revision>37</cp:revision>
  <dcterms:created xsi:type="dcterms:W3CDTF">2011-04-28T13:18:02Z</dcterms:created>
  <dcterms:modified xsi:type="dcterms:W3CDTF">2019-04-24T12:58:57Z</dcterms:modified>
</cp:coreProperties>
</file>