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65"/>
    <p:restoredTop sz="94694"/>
  </p:normalViewPr>
  <p:slideViewPr>
    <p:cSldViewPr snapToGrid="0" snapToObjects="1">
      <p:cViewPr varScale="1">
        <p:scale>
          <a:sx n="110" d="100"/>
          <a:sy n="110" d="100"/>
        </p:scale>
        <p:origin x="-71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xmlns:p14="http://schemas.microsoft.com/office/powerpoint/2010/main" presetID="5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5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5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5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5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3.png"/><Relationship Id="rId21" Type="http://schemas.openxmlformats.org/officeDocument/2006/relationships/image" Target="../media/image4.png"/><Relationship Id="rId22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Greg.Sturgill@hck12.net" TargetMode="External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F07FF7-AD13-594E-BBCB-8E6B0EA3E0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Greg Sturgill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73F5718-E791-584C-B0CC-9F657E27C4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Hawkins County Schools</a:t>
            </a:r>
          </a:p>
        </p:txBody>
      </p:sp>
    </p:spTree>
    <p:extLst>
      <p:ext uri="{BB962C8B-B14F-4D97-AF65-F5344CB8AC3E}">
        <p14:creationId xmlns:p14="http://schemas.microsoft.com/office/powerpoint/2010/main" val="4199950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E7270C-3309-D046-B5EE-52B492805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Tier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D20945-D268-8E4F-9B2B-67C106CFB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Unexcused (We offer 5 parent notes per semester) </a:t>
            </a:r>
          </a:p>
          <a:p>
            <a:r>
              <a:rPr lang="en-US" dirty="0"/>
              <a:t>Held at the school level with a certificated staff member</a:t>
            </a:r>
          </a:p>
          <a:p>
            <a:pPr lvl="1"/>
            <a:r>
              <a:rPr lang="en-US" dirty="0"/>
              <a:t>School administrators decided what worked best for their school</a:t>
            </a:r>
          </a:p>
          <a:p>
            <a:pPr lvl="1"/>
            <a:r>
              <a:rPr lang="en-US" dirty="0"/>
              <a:t>Some had school counselors conduct meetings; others used homeroom teachers or principals </a:t>
            </a:r>
          </a:p>
          <a:p>
            <a:pPr lvl="1"/>
            <a:r>
              <a:rPr lang="en-US" dirty="0"/>
              <a:t>We have had 525 Tier I meetings so far this year</a:t>
            </a:r>
          </a:p>
          <a:p>
            <a:pPr lvl="2"/>
            <a:r>
              <a:rPr lang="en-US" dirty="0"/>
              <a:t>Not every parent showed to every scheduled meeting</a:t>
            </a:r>
          </a:p>
          <a:p>
            <a:pPr lvl="2"/>
            <a:r>
              <a:rPr lang="en-US" dirty="0"/>
              <a:t>Not every school scheduled every meeting they needed to have</a:t>
            </a:r>
          </a:p>
        </p:txBody>
      </p:sp>
    </p:spTree>
    <p:extLst>
      <p:ext uri="{BB962C8B-B14F-4D97-AF65-F5344CB8AC3E}">
        <p14:creationId xmlns:p14="http://schemas.microsoft.com/office/powerpoint/2010/main" val="3428161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5C38E9-27C7-5249-BADD-6CE18BD82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Hawkins County Schools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FF0DC6-E912-A241-9973-CBF0647EC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18 Schools, nearly </a:t>
            </a:r>
            <a:r>
              <a:rPr lang="en-US"/>
              <a:t>6,500 students </a:t>
            </a:r>
            <a:endParaRPr lang="en-US" dirty="0"/>
          </a:p>
          <a:p>
            <a:pPr lvl="1"/>
            <a:r>
              <a:rPr lang="en-US" dirty="0"/>
              <a:t>2 High Schools</a:t>
            </a:r>
          </a:p>
          <a:p>
            <a:pPr lvl="1"/>
            <a:r>
              <a:rPr lang="en-US" dirty="0"/>
              <a:t>1 K-12 School</a:t>
            </a:r>
          </a:p>
          <a:p>
            <a:pPr lvl="1"/>
            <a:r>
              <a:rPr lang="en-US" dirty="0"/>
              <a:t>1 K-8 School</a:t>
            </a:r>
          </a:p>
          <a:p>
            <a:pPr lvl="1"/>
            <a:r>
              <a:rPr lang="en-US" dirty="0"/>
              <a:t>4 K-4 Schools</a:t>
            </a:r>
          </a:p>
          <a:p>
            <a:pPr lvl="1"/>
            <a:r>
              <a:rPr lang="en-US" dirty="0"/>
              <a:t>4 K-5 Schools</a:t>
            </a:r>
          </a:p>
          <a:p>
            <a:pPr lvl="1"/>
            <a:r>
              <a:rPr lang="en-US" dirty="0"/>
              <a:t>1 K-2 School</a:t>
            </a:r>
          </a:p>
          <a:p>
            <a:pPr lvl="1"/>
            <a:r>
              <a:rPr lang="en-US" dirty="0"/>
              <a:t>1 3-5 School </a:t>
            </a:r>
          </a:p>
          <a:p>
            <a:pPr lvl="1"/>
            <a:r>
              <a:rPr lang="en-US" dirty="0"/>
              <a:t>1 5-6 School</a:t>
            </a:r>
          </a:p>
          <a:p>
            <a:pPr lvl="1"/>
            <a:r>
              <a:rPr lang="en-US" dirty="0"/>
              <a:t>1 7-8 School</a:t>
            </a:r>
          </a:p>
          <a:p>
            <a:pPr lvl="1"/>
            <a:r>
              <a:rPr lang="en-US" dirty="0"/>
              <a:t>1 5-8 School</a:t>
            </a:r>
          </a:p>
          <a:p>
            <a:pPr lvl="1"/>
            <a:r>
              <a:rPr lang="en-US" dirty="0"/>
              <a:t>1 6-8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41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2293FB-4B49-3940-974A-D81C6D329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Tier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25C0CB-B0F9-CA41-9845-40BCFBEB5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Triggered with the next unexcused absence or tardy after the Tier I meeting </a:t>
            </a:r>
          </a:p>
          <a:p>
            <a:r>
              <a:rPr lang="en-US" dirty="0"/>
              <a:t>All Tier II meetings were done by administrators</a:t>
            </a:r>
          </a:p>
          <a:p>
            <a:r>
              <a:rPr lang="en-US" dirty="0"/>
              <a:t>We have had 127 Tier II meetings for far this year</a:t>
            </a:r>
          </a:p>
          <a:p>
            <a:pPr lvl="1"/>
            <a:r>
              <a:rPr lang="en-US" dirty="0"/>
              <a:t>Not every parent showed to every scheduled meeting</a:t>
            </a:r>
          </a:p>
          <a:p>
            <a:pPr lvl="1"/>
            <a:r>
              <a:rPr lang="en-US" dirty="0"/>
              <a:t>Not every school scheduled every meeting they needed to have</a:t>
            </a:r>
          </a:p>
          <a:p>
            <a:pPr lvl="1"/>
            <a:r>
              <a:rPr lang="en-US" dirty="0"/>
              <a:t>Since it was not based on a set number of absences, it was harder to track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71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3FABAF-1DA4-904D-90B8-3D0424249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Tier III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3B9E3B-5350-2847-8CB6-5617760E4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Triggered with the next unexcused absence or tardy after the Tier II meeting </a:t>
            </a:r>
          </a:p>
          <a:p>
            <a:r>
              <a:rPr lang="en-US" dirty="0"/>
              <a:t>Tier III was conducted in juvenile court room</a:t>
            </a:r>
          </a:p>
          <a:p>
            <a:r>
              <a:rPr lang="en-US" dirty="0"/>
              <a:t>DCS, Youth Villages, Family Resource Center Director, Health Services Director, and others invited to every meeting</a:t>
            </a:r>
          </a:p>
          <a:p>
            <a:r>
              <a:rPr lang="en-US" dirty="0"/>
              <a:t>We have had 23 Tier III meetings so far this year.</a:t>
            </a:r>
          </a:p>
          <a:p>
            <a:r>
              <a:rPr lang="en-US" dirty="0"/>
              <a:t>Nine more are scheduled for next week</a:t>
            </a:r>
          </a:p>
          <a:p>
            <a:pPr lvl="1"/>
            <a:r>
              <a:rPr lang="en-US" dirty="0"/>
              <a:t>Not every parent showed to every scheduled meeting</a:t>
            </a:r>
          </a:p>
          <a:p>
            <a:pPr lvl="1"/>
            <a:r>
              <a:rPr lang="en-US" dirty="0"/>
              <a:t>Those that did not attend were petitioned to court.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036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BA15A6-BCB9-4B49-8A31-D8A385A33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7291CC-70F4-3045-A90C-FBA58C80B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40 different students petitioned so far; some multiple times</a:t>
            </a:r>
          </a:p>
          <a:p>
            <a:r>
              <a:rPr lang="en-US" dirty="0"/>
              <a:t>Judge is aware of the Tiered process</a:t>
            </a:r>
          </a:p>
          <a:p>
            <a:r>
              <a:rPr lang="en-US" dirty="0"/>
              <a:t>We utilize TCA 49-6-3009(f) a lot</a:t>
            </a:r>
          </a:p>
          <a:p>
            <a:pPr lvl="1"/>
            <a:r>
              <a:rPr lang="en-US" dirty="0"/>
              <a:t> Notwithstanding subsections (d) and (g), if the progressive truancy intervention plan is unsuccessful with a student and the school can document that the student's parent or guardian is </a:t>
            </a:r>
            <a:r>
              <a:rPr lang="en-US" b="1" i="1" u="sng" dirty="0"/>
              <a:t>unwilling to cooperate</a:t>
            </a:r>
            <a:r>
              <a:rPr lang="en-US" dirty="0"/>
              <a:t> in the truancy intervention plan, the director of schools or designee may report the student's absences to the appropriate judge pursuant to subsection (g).</a:t>
            </a:r>
          </a:p>
        </p:txBody>
      </p:sp>
    </p:spTree>
    <p:extLst>
      <p:ext uri="{BB962C8B-B14F-4D97-AF65-F5344CB8AC3E}">
        <p14:creationId xmlns:p14="http://schemas.microsoft.com/office/powerpoint/2010/main" val="3028399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17C88C-BE4E-AA40-9FAF-4870E38B3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for next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1780C1-CF06-3844-AF3C-BFCD8C7FC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 data with the principals over the summer</a:t>
            </a:r>
          </a:p>
          <a:p>
            <a:pPr lvl="1"/>
            <a:r>
              <a:rPr lang="en-US" dirty="0"/>
              <a:t>Number of meetings vs. number of students with more than 3 unexcused absences</a:t>
            </a:r>
          </a:p>
          <a:p>
            <a:pPr lvl="1"/>
            <a:r>
              <a:rPr lang="en-US" dirty="0"/>
              <a:t>Discuss what worked at the school level and let them hear others’ successes and struggles</a:t>
            </a:r>
          </a:p>
          <a:p>
            <a:pPr lvl="1"/>
            <a:r>
              <a:rPr lang="en-US" dirty="0"/>
              <a:t>More consistency with each school</a:t>
            </a:r>
          </a:p>
          <a:p>
            <a:pPr lvl="1"/>
            <a:r>
              <a:rPr lang="en-US" dirty="0"/>
              <a:t>Those conducting the meetings with fidelity are seeing success </a:t>
            </a:r>
          </a:p>
          <a:p>
            <a:pPr lvl="2"/>
            <a:r>
              <a:rPr lang="en-US" dirty="0"/>
              <a:t>Steps will be put in place to address schools that are significantly behind</a:t>
            </a:r>
          </a:p>
        </p:txBody>
      </p:sp>
    </p:spTree>
    <p:extLst>
      <p:ext uri="{BB962C8B-B14F-4D97-AF65-F5344CB8AC3E}">
        <p14:creationId xmlns:p14="http://schemas.microsoft.com/office/powerpoint/2010/main" val="1563564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17C88C-BE4E-AA40-9FAF-4870E38B3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for next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1780C1-CF06-3844-AF3C-BFCD8C7FC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Juvenile Justice Reform Program (Frontier Health)</a:t>
            </a:r>
          </a:p>
          <a:p>
            <a:pPr lvl="1"/>
            <a:r>
              <a:rPr lang="en-US" dirty="0"/>
              <a:t>Meeting on March 27 with several local agencies</a:t>
            </a:r>
          </a:p>
          <a:p>
            <a:pPr lvl="1"/>
            <a:r>
              <a:rPr lang="en-US" dirty="0"/>
              <a:t>All said they would make an effort (or better effort) to attend ARC (Tier III) meetings</a:t>
            </a:r>
          </a:p>
          <a:p>
            <a:pPr lvl="1"/>
            <a:r>
              <a:rPr lang="en-US" dirty="0"/>
              <a:t>Offered parenting classes, counseling, and other services </a:t>
            </a:r>
          </a:p>
        </p:txBody>
      </p:sp>
    </p:spTree>
    <p:extLst>
      <p:ext uri="{BB962C8B-B14F-4D97-AF65-F5344CB8AC3E}">
        <p14:creationId xmlns:p14="http://schemas.microsoft.com/office/powerpoint/2010/main" val="3445428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B4AAD3FD-83A5-4B89-9F8F-01B8870865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1A8471-97E7-E740-83E0-20FFD5B2C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1" y="629266"/>
            <a:ext cx="4166510" cy="162232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BEBEB"/>
                </a:solidFill>
              </a:rPr>
              <a:t>Questions?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13B789B4-3CCB-4D9D-89DA-F0308D5B5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4166509" cy="378541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BEBEB"/>
                </a:solidFill>
              </a:rPr>
              <a:t>Greg Sturgill</a:t>
            </a:r>
          </a:p>
          <a:p>
            <a:r>
              <a:rPr lang="en-US" dirty="0">
                <a:solidFill>
                  <a:srgbClr val="EBEBEB"/>
                </a:solidFill>
                <a:hlinkClick r:id="rId2"/>
              </a:rPr>
              <a:t>Greg.Sturgill@hck12.net</a:t>
            </a:r>
            <a:endParaRPr lang="en-US" dirty="0">
              <a:solidFill>
                <a:srgbClr val="EBEBEB"/>
              </a:solidFill>
            </a:endParaRPr>
          </a:p>
          <a:p>
            <a:r>
              <a:rPr lang="en-US" dirty="0">
                <a:solidFill>
                  <a:srgbClr val="EBEBEB"/>
                </a:solidFill>
              </a:rPr>
              <a:t>(423) 272-7629 x2018</a:t>
            </a:r>
          </a:p>
        </p:txBody>
      </p:sp>
      <p:sp>
        <p:nvSpPr>
          <p:cNvPr id="14" name="Freeform 31">
            <a:extLst>
              <a:ext uri="{FF2B5EF4-FFF2-40B4-BE49-F238E27FC236}">
                <a16:creationId xmlns:a16="http://schemas.microsoft.com/office/drawing/2014/main" xmlns="" id="{61752F1D-FC0F-4103-9584-630E643CCD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9402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xmlns="" id="{126C04EF-6428-472D-B316-74A19385B0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93992" y="0"/>
            <a:ext cx="609842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Freeform 5">
            <a:extLst>
              <a:ext uri="{FF2B5EF4-FFF2-40B4-BE49-F238E27FC236}">
                <a16:creationId xmlns:a16="http://schemas.microsoft.com/office/drawing/2014/main" xmlns="" id="{AE50896D-AACB-4C0A-855D-ECEFB4A0DA9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 rot="16200000">
            <a:off x="2450577" y="2756642"/>
            <a:ext cx="6858000" cy="1344715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xmlns="" id="{1C633BBA-96BF-B342-933D-B7F91F2E2C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7461" y="647698"/>
            <a:ext cx="5202950" cy="5562601"/>
          </a:xfrm>
          <a:prstGeom prst="rect">
            <a:avLst/>
          </a:prstGeom>
          <a:effectLst/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A92A1116-1C84-41DF-B803-1F7B0883EC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8937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455</Words>
  <Application>Microsoft Macintosh PowerPoint</Application>
  <PresentationFormat>Custom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Ion</vt:lpstr>
      <vt:lpstr>Greg Sturgill</vt:lpstr>
      <vt:lpstr>Tier I</vt:lpstr>
      <vt:lpstr>Hawkins County Schools</vt:lpstr>
      <vt:lpstr>Tier II</vt:lpstr>
      <vt:lpstr>Tier III </vt:lpstr>
      <vt:lpstr>Court</vt:lpstr>
      <vt:lpstr>Changes for next year</vt:lpstr>
      <vt:lpstr>Changes for next year</vt:lpstr>
      <vt:lpstr>Questions?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Greg Sturgill</dc:title>
  <dc:creator>Sturgill, Gregory</dc:creator>
  <cp:lastModifiedBy>Steve Nunley</cp:lastModifiedBy>
  <cp:revision>5</cp:revision>
  <dcterms:created xsi:type="dcterms:W3CDTF">2019-03-29T14:35:07Z</dcterms:created>
  <dcterms:modified xsi:type="dcterms:W3CDTF">2019-04-04T03:04:47Z</dcterms:modified>
</cp:coreProperties>
</file>