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64" r:id="rId2"/>
    <p:sldMasterId id="2147483652" r:id="rId3"/>
  </p:sldMasterIdLst>
  <p:notesMasterIdLst>
    <p:notesMasterId r:id="rId28"/>
  </p:notesMasterIdLst>
  <p:sldIdLst>
    <p:sldId id="267" r:id="rId4"/>
    <p:sldId id="274" r:id="rId5"/>
    <p:sldId id="277" r:id="rId6"/>
    <p:sldId id="306"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3" d="100"/>
          <a:sy n="73" d="100"/>
        </p:scale>
        <p:origin x="1320"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1BE1FCB-4C63-4CAD-A907-316B8DFE24D8}" type="datetimeFigureOut">
              <a:rPr lang="en-US"/>
              <a:pPr>
                <a:defRPr/>
              </a:pPr>
              <a:t>7/6/2022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C324C40-2C81-4675-B5B8-9282F12AA097}" type="slidenum">
              <a:rPr lang="en-US"/>
              <a:pPr>
                <a:defRPr/>
              </a:pPr>
              <a:t>‹#›</a:t>
            </a:fld>
            <a:endParaRPr lang="en-US"/>
          </a:p>
        </p:txBody>
      </p:sp>
    </p:spTree>
    <p:extLst>
      <p:ext uri="{BB962C8B-B14F-4D97-AF65-F5344CB8AC3E}">
        <p14:creationId xmlns:p14="http://schemas.microsoft.com/office/powerpoint/2010/main" val="1040327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34435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225390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27191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76869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6570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75334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759491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15499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24198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947861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66921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858946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697566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170736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22550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55143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75151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07784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77267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343448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62159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8E754DA-B113-4A13-901B-1A449026515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70EB54-A864-4D14-8FD8-3DC2DB556104}" type="slidenum">
              <a:rPr lang="en-US"/>
              <a:pPr>
                <a:defRPr/>
              </a:pPr>
              <a:t>‹#›</a:t>
            </a:fld>
            <a:endParaRPr lang="en-US"/>
          </a:p>
        </p:txBody>
      </p:sp>
    </p:spTree>
    <p:extLst>
      <p:ext uri="{BB962C8B-B14F-4D97-AF65-F5344CB8AC3E}">
        <p14:creationId xmlns:p14="http://schemas.microsoft.com/office/powerpoint/2010/main" val="317456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2BD0A7-A8FD-4299-8313-5FBB94BAD65A}"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238DFC-2F84-4033-A154-32DE141D20F8}" type="slidenum">
              <a:rPr lang="en-US"/>
              <a:pPr>
                <a:defRPr/>
              </a:pPr>
              <a:t>‹#›</a:t>
            </a:fld>
            <a:endParaRPr lang="en-US"/>
          </a:p>
        </p:txBody>
      </p:sp>
    </p:spTree>
    <p:extLst>
      <p:ext uri="{BB962C8B-B14F-4D97-AF65-F5344CB8AC3E}">
        <p14:creationId xmlns:p14="http://schemas.microsoft.com/office/powerpoint/2010/main" val="541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C052E2-87B8-480E-AE3D-86D6BFA4FEBE}"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D3DDAD-70C4-4EA3-8567-AEBBA68729C3}" type="slidenum">
              <a:rPr lang="en-US"/>
              <a:pPr>
                <a:defRPr/>
              </a:pPr>
              <a:t>‹#›</a:t>
            </a:fld>
            <a:endParaRPr lang="en-US"/>
          </a:p>
        </p:txBody>
      </p:sp>
    </p:spTree>
    <p:extLst>
      <p:ext uri="{BB962C8B-B14F-4D97-AF65-F5344CB8AC3E}">
        <p14:creationId xmlns:p14="http://schemas.microsoft.com/office/powerpoint/2010/main" val="2480214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9C9A36E-5715-4AA9-9655-2928CA9FB1E5}"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794016-5D16-485D-9191-5F34A7D6121A}" type="slidenum">
              <a:rPr lang="en-US"/>
              <a:pPr>
                <a:defRPr/>
              </a:pPr>
              <a:t>‹#›</a:t>
            </a:fld>
            <a:endParaRPr lang="en-US"/>
          </a:p>
        </p:txBody>
      </p:sp>
    </p:spTree>
    <p:extLst>
      <p:ext uri="{BB962C8B-B14F-4D97-AF65-F5344CB8AC3E}">
        <p14:creationId xmlns:p14="http://schemas.microsoft.com/office/powerpoint/2010/main" val="218181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4BAAFF2-EE30-4E27-95F9-D3E67309A789}"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6DAB1A-F562-4E88-B8C4-7EB7DCD0D3E7}" type="slidenum">
              <a:rPr lang="en-US"/>
              <a:pPr>
                <a:defRPr/>
              </a:pPr>
              <a:t>‹#›</a:t>
            </a:fld>
            <a:endParaRPr lang="en-US"/>
          </a:p>
        </p:txBody>
      </p:sp>
    </p:spTree>
    <p:extLst>
      <p:ext uri="{BB962C8B-B14F-4D97-AF65-F5344CB8AC3E}">
        <p14:creationId xmlns:p14="http://schemas.microsoft.com/office/powerpoint/2010/main" val="570282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BD28094-94AC-4B43-A4D1-D7DB374581F2}"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F53CB5-C03F-43FF-A751-03321B0CB9FB}" type="slidenum">
              <a:rPr lang="en-US"/>
              <a:pPr>
                <a:defRPr/>
              </a:pPr>
              <a:t>‹#›</a:t>
            </a:fld>
            <a:endParaRPr lang="en-US"/>
          </a:p>
        </p:txBody>
      </p:sp>
    </p:spTree>
    <p:extLst>
      <p:ext uri="{BB962C8B-B14F-4D97-AF65-F5344CB8AC3E}">
        <p14:creationId xmlns:p14="http://schemas.microsoft.com/office/powerpoint/2010/main" val="2735312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72ED78-E83D-4CE2-8F39-2C93EAF6CAD9}"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739FFD-07F0-4E94-B31F-F224572D2787}" type="slidenum">
              <a:rPr lang="en-US"/>
              <a:pPr>
                <a:defRPr/>
              </a:pPr>
              <a:t>‹#›</a:t>
            </a:fld>
            <a:endParaRPr lang="en-US"/>
          </a:p>
        </p:txBody>
      </p:sp>
    </p:spTree>
    <p:extLst>
      <p:ext uri="{BB962C8B-B14F-4D97-AF65-F5344CB8AC3E}">
        <p14:creationId xmlns:p14="http://schemas.microsoft.com/office/powerpoint/2010/main" val="10402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76C5E4-C351-46D2-8BA3-7E9F50E9D09A}"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6859AF-4E54-46E1-8D47-FCAF597612B1}" type="slidenum">
              <a:rPr lang="en-US"/>
              <a:pPr>
                <a:defRPr/>
              </a:pPr>
              <a:t>‹#›</a:t>
            </a:fld>
            <a:endParaRPr lang="en-US"/>
          </a:p>
        </p:txBody>
      </p:sp>
    </p:spTree>
    <p:extLst>
      <p:ext uri="{BB962C8B-B14F-4D97-AF65-F5344CB8AC3E}">
        <p14:creationId xmlns:p14="http://schemas.microsoft.com/office/powerpoint/2010/main" val="2812679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27E154-695A-43BE-B1AD-68E83B4786CA}"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78ECBE-D3EF-4144-AB87-B69E57C2C6CA}" type="slidenum">
              <a:rPr lang="en-US"/>
              <a:pPr>
                <a:defRPr/>
              </a:pPr>
              <a:t>‹#›</a:t>
            </a:fld>
            <a:endParaRPr lang="en-US"/>
          </a:p>
        </p:txBody>
      </p:sp>
    </p:spTree>
    <p:extLst>
      <p:ext uri="{BB962C8B-B14F-4D97-AF65-F5344CB8AC3E}">
        <p14:creationId xmlns:p14="http://schemas.microsoft.com/office/powerpoint/2010/main" val="3204270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743D8A-3A83-4CF0-8A34-031950046A7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AC7EF8-C1D7-4968-BE7F-43C374EDFD83}" type="slidenum">
              <a:rPr lang="en-US"/>
              <a:pPr>
                <a:defRPr/>
              </a:pPr>
              <a:t>‹#›</a:t>
            </a:fld>
            <a:endParaRPr lang="en-US"/>
          </a:p>
        </p:txBody>
      </p:sp>
    </p:spTree>
    <p:extLst>
      <p:ext uri="{BB962C8B-B14F-4D97-AF65-F5344CB8AC3E}">
        <p14:creationId xmlns:p14="http://schemas.microsoft.com/office/powerpoint/2010/main" val="2139727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7BC6754-71C7-484C-961E-58CAAAC9DCF6}"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027192-684F-4AFF-9CA0-B94E8175D064}" type="slidenum">
              <a:rPr lang="en-US"/>
              <a:pPr>
                <a:defRPr/>
              </a:pPr>
              <a:t>‹#›</a:t>
            </a:fld>
            <a:endParaRPr lang="en-US"/>
          </a:p>
        </p:txBody>
      </p:sp>
    </p:spTree>
    <p:extLst>
      <p:ext uri="{BB962C8B-B14F-4D97-AF65-F5344CB8AC3E}">
        <p14:creationId xmlns:p14="http://schemas.microsoft.com/office/powerpoint/2010/main" val="22920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0227E0-AC2E-4FD0-BE45-01062BB3108A}"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E5ACBE-CB9D-47C9-BD8F-8429BCB2D2F6}" type="slidenum">
              <a:rPr lang="en-US"/>
              <a:pPr>
                <a:defRPr/>
              </a:pPr>
              <a:t>‹#›</a:t>
            </a:fld>
            <a:endParaRPr lang="en-US"/>
          </a:p>
        </p:txBody>
      </p:sp>
    </p:spTree>
    <p:extLst>
      <p:ext uri="{BB962C8B-B14F-4D97-AF65-F5344CB8AC3E}">
        <p14:creationId xmlns:p14="http://schemas.microsoft.com/office/powerpoint/2010/main" val="611236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9273CEF-5BBB-499E-98B9-C67AA71949F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F3EFFB-98AF-46F8-8DE3-748A2B761374}" type="slidenum">
              <a:rPr lang="en-US"/>
              <a:pPr>
                <a:defRPr/>
              </a:pPr>
              <a:t>‹#›</a:t>
            </a:fld>
            <a:endParaRPr lang="en-US"/>
          </a:p>
        </p:txBody>
      </p:sp>
    </p:spTree>
    <p:extLst>
      <p:ext uri="{BB962C8B-B14F-4D97-AF65-F5344CB8AC3E}">
        <p14:creationId xmlns:p14="http://schemas.microsoft.com/office/powerpoint/2010/main" val="2687574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4AAC2E-2A8D-4FF9-9AE4-0A8ED975D6E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3CFD79-F6DB-46A6-A84D-AD8C6A93DFD2}" type="slidenum">
              <a:rPr lang="en-US"/>
              <a:pPr>
                <a:defRPr/>
              </a:pPr>
              <a:t>‹#›</a:t>
            </a:fld>
            <a:endParaRPr lang="en-US"/>
          </a:p>
        </p:txBody>
      </p:sp>
    </p:spTree>
    <p:extLst>
      <p:ext uri="{BB962C8B-B14F-4D97-AF65-F5344CB8AC3E}">
        <p14:creationId xmlns:p14="http://schemas.microsoft.com/office/powerpoint/2010/main" val="670872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ADFB3CA-07C7-427D-ADDA-42F48DEB6001}"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3E27AB-055C-42A4-B13D-8F8CAD3F2736}" type="slidenum">
              <a:rPr lang="en-US"/>
              <a:pPr>
                <a:defRPr/>
              </a:pPr>
              <a:t>‹#›</a:t>
            </a:fld>
            <a:endParaRPr lang="en-US"/>
          </a:p>
        </p:txBody>
      </p:sp>
    </p:spTree>
    <p:extLst>
      <p:ext uri="{BB962C8B-B14F-4D97-AF65-F5344CB8AC3E}">
        <p14:creationId xmlns:p14="http://schemas.microsoft.com/office/powerpoint/2010/main" val="35558841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22E8887-F1A2-400A-A8C8-AB193E2C7CA6}"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3AFAAD-B603-4C77-84AF-76D6542BC328}" type="slidenum">
              <a:rPr lang="en-US"/>
              <a:pPr>
                <a:defRPr/>
              </a:pPr>
              <a:t>‹#›</a:t>
            </a:fld>
            <a:endParaRPr lang="en-US"/>
          </a:p>
        </p:txBody>
      </p:sp>
    </p:spTree>
    <p:extLst>
      <p:ext uri="{BB962C8B-B14F-4D97-AF65-F5344CB8AC3E}">
        <p14:creationId xmlns:p14="http://schemas.microsoft.com/office/powerpoint/2010/main" val="4060982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953A75A-7B03-43FE-A130-4BA4FFD311ED}"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748B690-3C38-43C6-BE54-1451C70003EA}" type="slidenum">
              <a:rPr lang="en-US"/>
              <a:pPr>
                <a:defRPr/>
              </a:pPr>
              <a:t>‹#›</a:t>
            </a:fld>
            <a:endParaRPr lang="en-US"/>
          </a:p>
        </p:txBody>
      </p:sp>
    </p:spTree>
    <p:extLst>
      <p:ext uri="{BB962C8B-B14F-4D97-AF65-F5344CB8AC3E}">
        <p14:creationId xmlns:p14="http://schemas.microsoft.com/office/powerpoint/2010/main" val="40647008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7BF335B-3A66-463F-9B1B-F68F2EC57EF2}"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3318F4-E31B-402A-A8FA-0759D42448CE}" type="slidenum">
              <a:rPr lang="en-US"/>
              <a:pPr>
                <a:defRPr/>
              </a:pPr>
              <a:t>‹#›</a:t>
            </a:fld>
            <a:endParaRPr lang="en-US"/>
          </a:p>
        </p:txBody>
      </p:sp>
    </p:spTree>
    <p:extLst>
      <p:ext uri="{BB962C8B-B14F-4D97-AF65-F5344CB8AC3E}">
        <p14:creationId xmlns:p14="http://schemas.microsoft.com/office/powerpoint/2010/main" val="996240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06761-2A21-4DA8-B3B1-FDE16DB55789}"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D61B6A-F7E1-4672-968B-BB15937EFBD9}" type="slidenum">
              <a:rPr lang="en-US"/>
              <a:pPr>
                <a:defRPr/>
              </a:pPr>
              <a:t>‹#›</a:t>
            </a:fld>
            <a:endParaRPr lang="en-US"/>
          </a:p>
        </p:txBody>
      </p:sp>
    </p:spTree>
    <p:extLst>
      <p:ext uri="{BB962C8B-B14F-4D97-AF65-F5344CB8AC3E}">
        <p14:creationId xmlns:p14="http://schemas.microsoft.com/office/powerpoint/2010/main" val="4228354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6CE05C-BF25-4BB4-B998-800C70288570}"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0CAC5E-AD64-4C52-B1B1-5D1ED0A345B3}" type="slidenum">
              <a:rPr lang="en-US"/>
              <a:pPr>
                <a:defRPr/>
              </a:pPr>
              <a:t>‹#›</a:t>
            </a:fld>
            <a:endParaRPr lang="en-US"/>
          </a:p>
        </p:txBody>
      </p:sp>
    </p:spTree>
    <p:extLst>
      <p:ext uri="{BB962C8B-B14F-4D97-AF65-F5344CB8AC3E}">
        <p14:creationId xmlns:p14="http://schemas.microsoft.com/office/powerpoint/2010/main" val="16304954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690E33F-1DF7-4FE8-9054-F6F597351382}"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9C3874-DD35-487B-B168-F5502997600E}" type="slidenum">
              <a:rPr lang="en-US"/>
              <a:pPr>
                <a:defRPr/>
              </a:pPr>
              <a:t>‹#›</a:t>
            </a:fld>
            <a:endParaRPr lang="en-US"/>
          </a:p>
        </p:txBody>
      </p:sp>
    </p:spTree>
    <p:extLst>
      <p:ext uri="{BB962C8B-B14F-4D97-AF65-F5344CB8AC3E}">
        <p14:creationId xmlns:p14="http://schemas.microsoft.com/office/powerpoint/2010/main" val="21174321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92576B-976C-45C0-AD25-8719201FBB9B}"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F9EA22-3DE4-4E54-A777-C5976FF60BF6}" type="slidenum">
              <a:rPr lang="en-US"/>
              <a:pPr>
                <a:defRPr/>
              </a:pPr>
              <a:t>‹#›</a:t>
            </a:fld>
            <a:endParaRPr lang="en-US"/>
          </a:p>
        </p:txBody>
      </p:sp>
    </p:spTree>
    <p:extLst>
      <p:ext uri="{BB962C8B-B14F-4D97-AF65-F5344CB8AC3E}">
        <p14:creationId xmlns:p14="http://schemas.microsoft.com/office/powerpoint/2010/main" val="317139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9AF664-971A-4539-B366-D3D85B51995D}"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A08DB8-470E-4779-8674-D9E13240E733}" type="slidenum">
              <a:rPr lang="en-US"/>
              <a:pPr>
                <a:defRPr/>
              </a:pPr>
              <a:t>‹#›</a:t>
            </a:fld>
            <a:endParaRPr lang="en-US"/>
          </a:p>
        </p:txBody>
      </p:sp>
    </p:spTree>
    <p:extLst>
      <p:ext uri="{BB962C8B-B14F-4D97-AF65-F5344CB8AC3E}">
        <p14:creationId xmlns:p14="http://schemas.microsoft.com/office/powerpoint/2010/main" val="21156444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88E30E-2EE5-4846-A161-DF0C8F5515A7}"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D611CA-6DE0-4E3B-B0F3-D93B914E067A}" type="slidenum">
              <a:rPr lang="en-US"/>
              <a:pPr>
                <a:defRPr/>
              </a:pPr>
              <a:t>‹#›</a:t>
            </a:fld>
            <a:endParaRPr lang="en-US"/>
          </a:p>
        </p:txBody>
      </p:sp>
    </p:spTree>
    <p:extLst>
      <p:ext uri="{BB962C8B-B14F-4D97-AF65-F5344CB8AC3E}">
        <p14:creationId xmlns:p14="http://schemas.microsoft.com/office/powerpoint/2010/main" val="197145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15BE2D1-03E7-418A-877F-16F88DD0B7C7}"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BC9810-0002-4E11-BE87-7B49B60CCD91}" type="slidenum">
              <a:rPr lang="en-US"/>
              <a:pPr>
                <a:defRPr/>
              </a:pPr>
              <a:t>‹#›</a:t>
            </a:fld>
            <a:endParaRPr lang="en-US"/>
          </a:p>
        </p:txBody>
      </p:sp>
    </p:spTree>
    <p:extLst>
      <p:ext uri="{BB962C8B-B14F-4D97-AF65-F5344CB8AC3E}">
        <p14:creationId xmlns:p14="http://schemas.microsoft.com/office/powerpoint/2010/main" val="391911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EB519A6-9433-4426-AE17-0C860BE89FAB}"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DACFE8-7C31-4722-B169-135E4991808F}" type="slidenum">
              <a:rPr lang="en-US"/>
              <a:pPr>
                <a:defRPr/>
              </a:pPr>
              <a:t>‹#›</a:t>
            </a:fld>
            <a:endParaRPr lang="en-US"/>
          </a:p>
        </p:txBody>
      </p:sp>
    </p:spTree>
    <p:extLst>
      <p:ext uri="{BB962C8B-B14F-4D97-AF65-F5344CB8AC3E}">
        <p14:creationId xmlns:p14="http://schemas.microsoft.com/office/powerpoint/2010/main" val="328969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98130DE-0452-47C8-B08B-870D51469132}"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047762-A8DB-4BA8-81CB-6A4040EEA6FC}" type="slidenum">
              <a:rPr lang="en-US"/>
              <a:pPr>
                <a:defRPr/>
              </a:pPr>
              <a:t>‹#›</a:t>
            </a:fld>
            <a:endParaRPr lang="en-US"/>
          </a:p>
        </p:txBody>
      </p:sp>
    </p:spTree>
    <p:extLst>
      <p:ext uri="{BB962C8B-B14F-4D97-AF65-F5344CB8AC3E}">
        <p14:creationId xmlns:p14="http://schemas.microsoft.com/office/powerpoint/2010/main" val="234465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8DEF1-B0C0-4825-A03A-3148094AE9C1}"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ED204D0-6963-45F4-B4F3-E00D91AB9233}" type="slidenum">
              <a:rPr lang="en-US"/>
              <a:pPr>
                <a:defRPr/>
              </a:pPr>
              <a:t>‹#›</a:t>
            </a:fld>
            <a:endParaRPr lang="en-US"/>
          </a:p>
        </p:txBody>
      </p:sp>
    </p:spTree>
    <p:extLst>
      <p:ext uri="{BB962C8B-B14F-4D97-AF65-F5344CB8AC3E}">
        <p14:creationId xmlns:p14="http://schemas.microsoft.com/office/powerpoint/2010/main" val="87217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9BE00E-0C77-4760-B80E-E7F45A68168E}"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6DA2AE-1627-4244-9B27-9AD35192B081}" type="slidenum">
              <a:rPr lang="en-US"/>
              <a:pPr>
                <a:defRPr/>
              </a:pPr>
              <a:t>‹#›</a:t>
            </a:fld>
            <a:endParaRPr lang="en-US"/>
          </a:p>
        </p:txBody>
      </p:sp>
    </p:spTree>
    <p:extLst>
      <p:ext uri="{BB962C8B-B14F-4D97-AF65-F5344CB8AC3E}">
        <p14:creationId xmlns:p14="http://schemas.microsoft.com/office/powerpoint/2010/main" val="136722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3E835C-3FAC-404A-8E3F-B63C524690F1}"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EC56DC-5CDC-42BA-B458-903749DD490A}" type="slidenum">
              <a:rPr lang="en-US"/>
              <a:pPr>
                <a:defRPr/>
              </a:pPr>
              <a:t>‹#›</a:t>
            </a:fld>
            <a:endParaRPr lang="en-US"/>
          </a:p>
        </p:txBody>
      </p:sp>
    </p:spTree>
    <p:extLst>
      <p:ext uri="{BB962C8B-B14F-4D97-AF65-F5344CB8AC3E}">
        <p14:creationId xmlns:p14="http://schemas.microsoft.com/office/powerpoint/2010/main" val="37174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1AF8C7F-3ED8-418F-B373-3C9B41595388}" type="datetimeFigureOut">
              <a:rPr lang="en-US"/>
              <a:pPr>
                <a:defRPr/>
              </a:pPr>
              <a:t>7/6/2022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18635C0A-E4D8-49FF-AF17-C07C116F44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0439C-C0AA-4449-AB5D-4F0CD313B850}" type="datetimeFigureOut">
              <a:rPr lang="en-US"/>
              <a:pPr>
                <a:defRPr/>
              </a:pPr>
              <a:t>7/6/2022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D47039A-89B6-46C2-AD5C-AB6451757B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FA44F5E-907E-4902-BB94-127AE2E3850A}" type="datetimeFigureOut">
              <a:rPr lang="en-US"/>
              <a:pPr>
                <a:defRPr/>
              </a:pPr>
              <a:t>7/6/2022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91224FF-14EA-4B3C-9DA2-8D933DBE1A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228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990600" y="762000"/>
            <a:ext cx="6858000" cy="2387600"/>
          </a:xfrm>
        </p:spPr>
        <p:txBody>
          <a:bodyPr/>
          <a:lstStyle/>
          <a:p>
            <a:r>
              <a:rPr lang="en-US" sz="4400" b="1" dirty="0" smtClean="0">
                <a:latin typeface="Tahoma" panose="020B0604030504040204" pitchFamily="34" charset="0"/>
                <a:cs typeface="Tahoma" panose="020B0604030504040204" pitchFamily="34" charset="0"/>
              </a:rPr>
              <a:t>Agents of Reconciliation in a Fractured World </a:t>
            </a:r>
          </a:p>
        </p:txBody>
      </p:sp>
      <p:sp>
        <p:nvSpPr>
          <p:cNvPr id="6149" name="Content Placeholder 2"/>
          <p:cNvSpPr>
            <a:spLocks noGrp="1"/>
          </p:cNvSpPr>
          <p:nvPr>
            <p:ph type="subTitle" idx="1"/>
          </p:nvPr>
        </p:nvSpPr>
        <p:spPr>
          <a:xfrm>
            <a:off x="1143000" y="4222750"/>
            <a:ext cx="6858000" cy="1655763"/>
          </a:xfrm>
        </p:spPr>
        <p:txBody>
          <a:bodyPr/>
          <a:lstStyle/>
          <a:p>
            <a:pPr eaLnBrk="1" hangingPunct="1"/>
            <a:r>
              <a:rPr lang="en-US" smtClean="0"/>
              <a:t>Dr. Jim Westgate </a:t>
            </a:r>
          </a:p>
          <a:p>
            <a:pPr eaLnBrk="1" hangingPunct="1"/>
            <a:r>
              <a:rPr lang="en-US" smtClean="0"/>
              <a:t>Spring 2015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457200" y="1316037"/>
            <a:ext cx="8305800" cy="5465763"/>
          </a:xfrm>
        </p:spPr>
        <p:txBody>
          <a:bodyPr/>
          <a:lstStyle/>
          <a:p>
            <a:pPr marL="514350" lvl="0" indent="-514350">
              <a:buFont typeface="+mj-lt"/>
              <a:buAutoNum type="arabicPeriod" startAt="5"/>
            </a:pPr>
            <a:r>
              <a:rPr lang="en-US" dirty="0"/>
              <a:t>Principle of Kinsman Redeemer 4:1-6</a:t>
            </a:r>
          </a:p>
          <a:p>
            <a:pPr marL="914400" lvl="1" indent="-457200">
              <a:buFont typeface="+mj-lt"/>
              <a:buAutoNum type="alphaLcPeriod"/>
            </a:pPr>
            <a:r>
              <a:rPr lang="en-US" dirty="0"/>
              <a:t>The concept of Kinsman Redeemer is tied to the land. Deut. 25:5-10</a:t>
            </a:r>
          </a:p>
          <a:p>
            <a:pPr marL="914400" lvl="1" indent="-457200">
              <a:buFont typeface="+mj-lt"/>
              <a:buAutoNum type="alphaLcPeriod"/>
            </a:pPr>
            <a:r>
              <a:rPr lang="en-US" dirty="0"/>
              <a:t>The propagation of family is directly related to the inheritance of the land. A person’s name should not be blotted out because the inheritance of the land would be lost. </a:t>
            </a:r>
          </a:p>
          <a:p>
            <a:pPr marL="914400" lvl="1" indent="-457200">
              <a:buFont typeface="+mj-lt"/>
              <a:buAutoNum type="alphaLcPeriod"/>
            </a:pPr>
            <a:r>
              <a:rPr lang="en-US" dirty="0"/>
              <a:t>Boaz initiates a process to give the nearer kinsman the opportunity to buy the land but with it comes Naomi and Ruth. The nearer kinsman declines. </a:t>
            </a:r>
          </a:p>
          <a:p>
            <a:pPr marL="914400" lvl="1" indent="-457200">
              <a:buFont typeface="+mj-lt"/>
              <a:buAutoNum type="alphaLcPeriod"/>
            </a:pPr>
            <a:r>
              <a:rPr lang="en-US" dirty="0"/>
              <a:t>Boaz is willing to assume full responsibility and redeem the family of </a:t>
            </a:r>
            <a:r>
              <a:rPr lang="en-US" dirty="0" err="1"/>
              <a:t>Elimelech</a:t>
            </a:r>
            <a:r>
              <a:rPr lang="en-US" dirty="0"/>
              <a:t> (God is King). Little did Boaz know that he would bring forth the King of Kings through his bloodline? Consequently Christ’s bloodline includes the widow, alien and stranger. </a:t>
            </a:r>
          </a:p>
        </p:txBody>
      </p:sp>
    </p:spTree>
    <p:extLst>
      <p:ext uri="{BB962C8B-B14F-4D97-AF65-F5344CB8AC3E}">
        <p14:creationId xmlns:p14="http://schemas.microsoft.com/office/powerpoint/2010/main" val="48880861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331912"/>
            <a:ext cx="8058150" cy="5297488"/>
          </a:xfrm>
        </p:spPr>
        <p:txBody>
          <a:bodyPr/>
          <a:lstStyle/>
          <a:p>
            <a:pPr marL="0" indent="0">
              <a:buNone/>
            </a:pPr>
            <a:r>
              <a:rPr lang="en-US" b="1" dirty="0"/>
              <a:t>Principles from 1 Tim. 6:6-16</a:t>
            </a:r>
            <a:endParaRPr lang="en-US" dirty="0"/>
          </a:p>
          <a:p>
            <a:pPr marL="514350" lvl="0" indent="-514350">
              <a:buFont typeface="+mj-lt"/>
              <a:buAutoNum type="arabicPeriod"/>
            </a:pPr>
            <a:r>
              <a:rPr lang="en-US" dirty="0"/>
              <a:t>We brought nothing into this world. (I Timothy 6:7)</a:t>
            </a:r>
          </a:p>
          <a:p>
            <a:pPr marL="914400" lvl="1" indent="-457200">
              <a:buFont typeface="+mj-lt"/>
              <a:buAutoNum type="alphaLcPeriod"/>
            </a:pPr>
            <a:r>
              <a:rPr lang="en-US" sz="2800" dirty="0"/>
              <a:t>We didn't bring it with us. We weren't assigned any standard of living at birth. Paul was used to wealth. But that didn't mean he deserved it or that he would enjoy it forever. He held everything he had loosely, knowing that it all belonged to God. He also knew that all that he was, was a direct result of God’s design in his life and that he didn’t have to add anything to it to please God. He just needed to do what God designed him for and that God would take care of the rest. </a:t>
            </a:r>
          </a:p>
        </p:txBody>
      </p:sp>
    </p:spTree>
    <p:extLst>
      <p:ext uri="{BB962C8B-B14F-4D97-AF65-F5344CB8AC3E}">
        <p14:creationId xmlns:p14="http://schemas.microsoft.com/office/powerpoint/2010/main" val="60284919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752600"/>
            <a:ext cx="7886700" cy="4876800"/>
          </a:xfrm>
        </p:spPr>
        <p:txBody>
          <a:bodyPr/>
          <a:lstStyle/>
          <a:p>
            <a:pPr marL="914400" lvl="1" indent="-457200">
              <a:buFont typeface="+mj-lt"/>
              <a:buAutoNum type="alphaLcPeriod" startAt="2"/>
            </a:pPr>
            <a:r>
              <a:rPr lang="en-US" sz="2800" dirty="0"/>
              <a:t>There are times when God is going to ask you to move down the economic ladder and other times he will allow you to move up the economic ladder. Whichever direction you are going if it is guided by the hand of God will be significant. This is direct opposition to the expectations of the world, which always assumes that someone must move up in the world in order to be significant. Ecclesiastes 5:10-20 it is all temporary </a:t>
            </a:r>
          </a:p>
        </p:txBody>
      </p:sp>
    </p:spTree>
    <p:extLst>
      <p:ext uri="{BB962C8B-B14F-4D97-AF65-F5344CB8AC3E}">
        <p14:creationId xmlns:p14="http://schemas.microsoft.com/office/powerpoint/2010/main" val="133498431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356835" y="1457325"/>
            <a:ext cx="8439856" cy="5172076"/>
          </a:xfrm>
        </p:spPr>
        <p:txBody>
          <a:bodyPr/>
          <a:lstStyle/>
          <a:p>
            <a:pPr marL="514350" lvl="0" indent="-514350">
              <a:buFont typeface="+mj-lt"/>
              <a:buAutoNum type="arabicPeriod" startAt="2"/>
            </a:pPr>
            <a:r>
              <a:rPr lang="en-US" sz="2700" dirty="0"/>
              <a:t>We can't take anything with us when we go. </a:t>
            </a:r>
            <a:r>
              <a:rPr lang="en-US" sz="2400" dirty="0"/>
              <a:t>(I Timothy 6:7) </a:t>
            </a:r>
          </a:p>
          <a:p>
            <a:pPr marL="914400" lvl="1" indent="-457200">
              <a:buFont typeface="+mj-lt"/>
              <a:buAutoNum type="alphaLcPeriod"/>
            </a:pPr>
            <a:r>
              <a:rPr lang="en-US" sz="2500" dirty="0"/>
              <a:t>"You can't take it with you." Whatever is of this world stays in this world. Whatever is laid up in the spirit realm goes before us and is stored in a vault where moth and rust cannot corrupt. It is an "inheritance, incorruptible, that fades not away, reserved in Heaven for you who are kept by the power of God." (I Peter 1:4,5) </a:t>
            </a:r>
          </a:p>
          <a:p>
            <a:pPr marL="914400" lvl="1" indent="-457200">
              <a:buFont typeface="+mj-lt"/>
              <a:buAutoNum type="alphaLcPeriod"/>
            </a:pPr>
            <a:r>
              <a:rPr lang="en-US" sz="2500" dirty="0"/>
              <a:t>Psalm 49:16-20 - If everything is temporary then how should we hold them? Very loosely. Apparently this is not a new problem. And the Psalmist's answer was the same as Paul's. They can't take it with them. And when we get where we're going, we couldn't use it if we had it.</a:t>
            </a:r>
          </a:p>
          <a:p>
            <a:pPr marL="514350" indent="-514350">
              <a:buFont typeface="+mj-lt"/>
              <a:buAutoNum type="alphaLcPeriod"/>
            </a:pPr>
            <a:endParaRPr lang="en-US" sz="2500" dirty="0"/>
          </a:p>
        </p:txBody>
      </p:sp>
    </p:spTree>
    <p:extLst>
      <p:ext uri="{BB962C8B-B14F-4D97-AF65-F5344CB8AC3E}">
        <p14:creationId xmlns:p14="http://schemas.microsoft.com/office/powerpoint/2010/main" val="71385558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752600"/>
            <a:ext cx="7886700" cy="4876800"/>
          </a:xfrm>
        </p:spPr>
        <p:txBody>
          <a:bodyPr/>
          <a:lstStyle/>
          <a:p>
            <a:pPr marL="514350" lvl="0" indent="-514350">
              <a:buFont typeface="+mj-lt"/>
              <a:buAutoNum type="arabicPeriod" startAt="3"/>
            </a:pPr>
            <a:r>
              <a:rPr lang="en-US" sz="3200" dirty="0"/>
              <a:t>Resolve to focus on the essentials.</a:t>
            </a:r>
          </a:p>
          <a:p>
            <a:pPr marL="914400" lvl="1" indent="-457200">
              <a:buFont typeface="+mj-lt"/>
              <a:buAutoNum type="alphaLcPeriod"/>
            </a:pPr>
            <a:r>
              <a:rPr lang="en-US" sz="2800" dirty="0"/>
              <a:t>The only two things God promised us ought to be the only two things we come to expect. Enough food to sustain us. (And only God knows for how long and to what degree we need to be sustained); and enough clothing to cover us. (Not necessarily the latest fashions, and not necessarily designer labels). We ought to be... content. </a:t>
            </a:r>
          </a:p>
        </p:txBody>
      </p:sp>
    </p:spTree>
    <p:extLst>
      <p:ext uri="{BB962C8B-B14F-4D97-AF65-F5344CB8AC3E}">
        <p14:creationId xmlns:p14="http://schemas.microsoft.com/office/powerpoint/2010/main" val="300997168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905000"/>
            <a:ext cx="7886700" cy="4724400"/>
          </a:xfrm>
        </p:spPr>
        <p:txBody>
          <a:bodyPr/>
          <a:lstStyle/>
          <a:p>
            <a:pPr marL="457200" lvl="1" indent="-457200">
              <a:spcBef>
                <a:spcPts val="1000"/>
              </a:spcBef>
              <a:buFont typeface="+mj-lt"/>
              <a:buAutoNum type="alphaLcPeriod" startAt="2"/>
            </a:pPr>
            <a:r>
              <a:rPr lang="en-US" sz="2800" dirty="0"/>
              <a:t>I get so upset when I see inner city single moms trying to buy their kids the latest tennis shoes or Raider jacket or some other kind of clothing which is grossly over prices just to give their children some status in the community. Clothing today is such a symbol of who we are in life. Every young person trying to make a statement with the clothes they wear. If we just have enough things then we will be significant. </a:t>
            </a:r>
          </a:p>
          <a:p>
            <a:pPr marL="0" indent="0">
              <a:buNone/>
            </a:pPr>
            <a:endParaRPr lang="en-US" sz="3200" dirty="0"/>
          </a:p>
        </p:txBody>
      </p:sp>
    </p:spTree>
    <p:extLst>
      <p:ext uri="{BB962C8B-B14F-4D97-AF65-F5344CB8AC3E}">
        <p14:creationId xmlns:p14="http://schemas.microsoft.com/office/powerpoint/2010/main" val="323178801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2209800"/>
            <a:ext cx="7886700" cy="4419600"/>
          </a:xfrm>
        </p:spPr>
        <p:txBody>
          <a:bodyPr/>
          <a:lstStyle/>
          <a:p>
            <a:pPr marL="514350" lvl="0" indent="-514350">
              <a:buFont typeface="+mj-lt"/>
              <a:buAutoNum type="arabicPeriod" startAt="4"/>
            </a:pPr>
            <a:r>
              <a:rPr lang="en-US" sz="3200" dirty="0"/>
              <a:t>Unbridled desires leads to a downward spiral emotionally, physically and spiritually </a:t>
            </a:r>
          </a:p>
          <a:p>
            <a:pPr marL="457200" lvl="1" indent="0">
              <a:buNone/>
            </a:pPr>
            <a:r>
              <a:rPr lang="en-US" sz="2800" dirty="0"/>
              <a:t>Temptations, </a:t>
            </a:r>
            <a:r>
              <a:rPr lang="en-US" sz="2800" dirty="0" smtClean="0"/>
              <a:t>snares</a:t>
            </a:r>
            <a:r>
              <a:rPr lang="en-US" sz="2800" dirty="0"/>
              <a:t>, foolish and harmful desires, ruin, destruction, evil, wandering away from the faith, pierced themselves with many a pang</a:t>
            </a:r>
          </a:p>
          <a:p>
            <a:pPr marL="457200" lvl="1" indent="0">
              <a:buNone/>
            </a:pPr>
            <a:endParaRPr lang="en-US" sz="2800" dirty="0"/>
          </a:p>
        </p:txBody>
      </p:sp>
    </p:spTree>
    <p:extLst>
      <p:ext uri="{BB962C8B-B14F-4D97-AF65-F5344CB8AC3E}">
        <p14:creationId xmlns:p14="http://schemas.microsoft.com/office/powerpoint/2010/main" val="199979403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344613"/>
            <a:ext cx="8058150" cy="5284787"/>
          </a:xfrm>
        </p:spPr>
        <p:txBody>
          <a:bodyPr/>
          <a:lstStyle/>
          <a:p>
            <a:pPr marL="514350" lvl="0" indent="-514350">
              <a:buFont typeface="+mj-lt"/>
              <a:buAutoNum type="arabicPeriod" startAt="5"/>
            </a:pPr>
            <a:r>
              <a:rPr lang="en-US" dirty="0"/>
              <a:t>Flee the things of this world and pursue the qualities that bring spiritual contentment to your life. Embracing kingdom values will bring freedom to the soul and release us from the pressures of a materialistic society. </a:t>
            </a:r>
          </a:p>
          <a:p>
            <a:pPr marL="914400" lvl="1" indent="-457200">
              <a:buFont typeface="+mj-lt"/>
              <a:buAutoNum type="alphaLcPeriod"/>
            </a:pPr>
            <a:r>
              <a:rPr lang="en-US" sz="2800" dirty="0"/>
              <a:t>Righteousness – Right relationships with others – pursuing justice</a:t>
            </a:r>
          </a:p>
          <a:p>
            <a:pPr marL="914400" lvl="1" indent="-457200">
              <a:buFont typeface="+mj-lt"/>
              <a:buAutoNum type="alphaLcPeriod"/>
            </a:pPr>
            <a:r>
              <a:rPr lang="en-US" sz="2800" dirty="0"/>
              <a:t>Godliness – The presence of Christ in you</a:t>
            </a:r>
          </a:p>
          <a:p>
            <a:pPr marL="914400" lvl="1" indent="-457200">
              <a:buFont typeface="+mj-lt"/>
              <a:buAutoNum type="alphaLcPeriod"/>
            </a:pPr>
            <a:r>
              <a:rPr lang="en-US" sz="2800" dirty="0"/>
              <a:t>Faith in Christ which you share with others</a:t>
            </a:r>
          </a:p>
          <a:p>
            <a:pPr marL="914400" lvl="1" indent="-457200">
              <a:buFont typeface="+mj-lt"/>
              <a:buAutoNum type="alphaLcPeriod"/>
            </a:pPr>
            <a:r>
              <a:rPr lang="en-US" sz="2800" dirty="0"/>
              <a:t>Love for your neighbor as you love yourself</a:t>
            </a:r>
          </a:p>
          <a:p>
            <a:pPr marL="914400" lvl="1" indent="-457200">
              <a:buFont typeface="+mj-lt"/>
              <a:buAutoNum type="alphaLcPeriod"/>
            </a:pPr>
            <a:r>
              <a:rPr lang="en-US" sz="2800" dirty="0"/>
              <a:t>Perseverance because you trust the sovereign God of the Universe to supply all of your needs. </a:t>
            </a:r>
          </a:p>
          <a:p>
            <a:pPr marL="0" indent="0">
              <a:buNone/>
            </a:pPr>
            <a:endParaRPr lang="en-US" sz="3200" dirty="0"/>
          </a:p>
        </p:txBody>
      </p:sp>
    </p:spTree>
    <p:extLst>
      <p:ext uri="{BB962C8B-B14F-4D97-AF65-F5344CB8AC3E}">
        <p14:creationId xmlns:p14="http://schemas.microsoft.com/office/powerpoint/2010/main" val="57464759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457325"/>
            <a:ext cx="7886700" cy="5172075"/>
          </a:xfrm>
        </p:spPr>
        <p:txBody>
          <a:bodyPr/>
          <a:lstStyle/>
          <a:p>
            <a:pPr marL="514350" lvl="0" indent="-514350">
              <a:buFont typeface="+mj-lt"/>
              <a:buAutoNum type="arabicPeriod" startAt="6"/>
            </a:pPr>
            <a:r>
              <a:rPr lang="en-US" dirty="0"/>
              <a:t>Fight the good Fight </a:t>
            </a:r>
          </a:p>
          <a:p>
            <a:pPr marL="914400" lvl="1" indent="-457200">
              <a:buFont typeface="+mj-lt"/>
              <a:buAutoNum type="alphaLcPeriod"/>
            </a:pPr>
            <a:r>
              <a:rPr lang="en-US" sz="2800" dirty="0"/>
              <a:t>This will be a battle – it is constant effort. To let down is to have the enemy take control and beats us at our own game. </a:t>
            </a:r>
          </a:p>
          <a:p>
            <a:pPr marL="914400" lvl="1" indent="-457200">
              <a:buFont typeface="+mj-lt"/>
              <a:buAutoNum type="alphaLcPeriod"/>
            </a:pPr>
            <a:r>
              <a:rPr lang="en-US" sz="2800" dirty="0"/>
              <a:t>Take hold of eternal life – what does that mean. Can we experience some of heaven here on earth – how do we do that? </a:t>
            </a:r>
            <a:r>
              <a:rPr lang="en-US" sz="2800" dirty="0" smtClean="0"/>
              <a:t>We focus on Imago Dei and find </a:t>
            </a:r>
            <a:r>
              <a:rPr lang="en-US" sz="2800" dirty="0" smtClean="0">
                <a:solidFill>
                  <a:srgbClr val="FF0000"/>
                </a:solidFill>
              </a:rPr>
              <a:t>contentment</a:t>
            </a:r>
            <a:r>
              <a:rPr lang="en-US" sz="2800" dirty="0" smtClean="0"/>
              <a:t> in Christ.</a:t>
            </a:r>
          </a:p>
          <a:p>
            <a:pPr marL="914400" lvl="1" indent="-457200">
              <a:buFont typeface="+mj-lt"/>
              <a:buAutoNum type="alphaLcPeriod"/>
            </a:pPr>
            <a:r>
              <a:rPr lang="en-US" sz="2800" dirty="0" smtClean="0"/>
              <a:t>Make </a:t>
            </a:r>
            <a:r>
              <a:rPr lang="en-US" sz="2800" dirty="0"/>
              <a:t>good your confession in the presence of witnesses – live a distinctive life free from the things of this world. </a:t>
            </a:r>
          </a:p>
          <a:p>
            <a:pPr marL="0" indent="0">
              <a:buNone/>
            </a:pPr>
            <a:endParaRPr lang="en-US" sz="3200" dirty="0"/>
          </a:p>
        </p:txBody>
      </p:sp>
    </p:spTree>
    <p:extLst>
      <p:ext uri="{BB962C8B-B14F-4D97-AF65-F5344CB8AC3E}">
        <p14:creationId xmlns:p14="http://schemas.microsoft.com/office/powerpoint/2010/main" val="382474829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560512"/>
            <a:ext cx="7886700" cy="5068888"/>
          </a:xfrm>
        </p:spPr>
        <p:txBody>
          <a:bodyPr/>
          <a:lstStyle/>
          <a:p>
            <a:pPr marL="0" indent="0">
              <a:buNone/>
            </a:pPr>
            <a:r>
              <a:rPr lang="en-US" sz="3200" b="1" dirty="0"/>
              <a:t>Summary thoughts</a:t>
            </a:r>
            <a:r>
              <a:rPr lang="en-US" sz="3200" dirty="0"/>
              <a:t>: </a:t>
            </a:r>
          </a:p>
          <a:p>
            <a:pPr marL="514350" lvl="0" indent="-514350">
              <a:buFont typeface="+mj-lt"/>
              <a:buAutoNum type="arabicPeriod"/>
            </a:pPr>
            <a:r>
              <a:rPr lang="en-US" dirty="0"/>
              <a:t>Capitalism even though it is flawed by human nature is the best model of economics because it allows individuals the freedom to use their talents and hard work to accomplish the work that God has called them to. </a:t>
            </a:r>
          </a:p>
          <a:p>
            <a:pPr marL="514350" lvl="0" indent="-514350">
              <a:buFont typeface="+mj-lt"/>
              <a:buAutoNum type="arabicPeriod"/>
            </a:pPr>
            <a:r>
              <a:rPr lang="en-US" dirty="0"/>
              <a:t>Economics is not about the amassing of wealth but of the distribution of goods and services so that the community, which includes everyone, benefits and is cared for. </a:t>
            </a:r>
          </a:p>
          <a:p>
            <a:pPr marL="0" indent="0">
              <a:buNone/>
            </a:pPr>
            <a:endParaRPr lang="en-US" sz="3200" dirty="0"/>
          </a:p>
        </p:txBody>
      </p:sp>
    </p:spTree>
    <p:extLst>
      <p:ext uri="{BB962C8B-B14F-4D97-AF65-F5344CB8AC3E}">
        <p14:creationId xmlns:p14="http://schemas.microsoft.com/office/powerpoint/2010/main" val="377493565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71" name="Title 1"/>
          <p:cNvSpPr>
            <a:spLocks noGrp="1"/>
          </p:cNvSpPr>
          <p:nvPr>
            <p:ph type="title"/>
          </p:nvPr>
        </p:nvSpPr>
        <p:spPr/>
        <p:txBody>
          <a:bodyPr/>
          <a:lstStyle/>
          <a:p>
            <a:pPr algn="ctr"/>
            <a:r>
              <a:rPr lang="en-US" b="1" smtClean="0">
                <a:latin typeface="Tahoma" panose="020B0604030504040204" pitchFamily="34" charset="0"/>
                <a:cs typeface="Tahoma" panose="020B0604030504040204" pitchFamily="34" charset="0"/>
              </a:rPr>
              <a:t>Agents of Reconciliation in a Fractured World </a:t>
            </a:r>
          </a:p>
        </p:txBody>
      </p:sp>
      <p:sp>
        <p:nvSpPr>
          <p:cNvPr id="8" name="Lightning Bolt 7"/>
          <p:cNvSpPr/>
          <p:nvPr/>
        </p:nvSpPr>
        <p:spPr>
          <a:xfrm>
            <a:off x="762000" y="1690688"/>
            <a:ext cx="8153400" cy="4862512"/>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739346" y="1905000"/>
            <a:ext cx="7886700" cy="4038600"/>
          </a:xfrm>
        </p:spPr>
        <p:txBody>
          <a:bodyPr/>
          <a:lstStyle/>
          <a:p>
            <a:pPr marL="0" indent="0" eaLnBrk="1" hangingPunct="1">
              <a:buFont typeface="Arial" panose="020B0604020202020204" pitchFamily="34" charset="0"/>
              <a:buNone/>
              <a:defRPr/>
            </a:pPr>
            <a:r>
              <a:rPr lang="en-US" sz="3200" b="1" dirty="0"/>
              <a:t>Table Talk: </a:t>
            </a:r>
            <a:r>
              <a:rPr lang="en-US" sz="3200" b="1" dirty="0" smtClean="0"/>
              <a:t>Review of Last Week</a:t>
            </a:r>
          </a:p>
          <a:p>
            <a:pPr marL="514350" lvl="0" indent="-514350">
              <a:buFont typeface="+mj-lt"/>
              <a:buAutoNum type="arabicPeriod"/>
            </a:pPr>
            <a:r>
              <a:rPr lang="en-US" sz="3200" dirty="0" smtClean="0"/>
              <a:t>What do you think the different Hebrew words for poor indicate?</a:t>
            </a:r>
            <a:endParaRPr lang="en-US" dirty="0"/>
          </a:p>
          <a:p>
            <a:pPr marL="514350" lvl="0" indent="-514350">
              <a:buFont typeface="+mj-lt"/>
              <a:buAutoNum type="arabicPeriod"/>
            </a:pPr>
            <a:r>
              <a:rPr lang="en-US" sz="3200" dirty="0" smtClean="0"/>
              <a:t>Why is the land important in the case of Naomi and Ruth? </a:t>
            </a:r>
          </a:p>
          <a:p>
            <a:pPr marL="514350" lvl="0" indent="-514350">
              <a:buFont typeface="+mj-lt"/>
              <a:buAutoNum type="arabicPeriod"/>
            </a:pPr>
            <a:r>
              <a:rPr lang="en-US" sz="3200" dirty="0" smtClean="0"/>
              <a:t>How does Boaz fit into the picture of helping Naomi and Ruth?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560512"/>
            <a:ext cx="8134350" cy="5068888"/>
          </a:xfrm>
        </p:spPr>
        <p:txBody>
          <a:bodyPr/>
          <a:lstStyle/>
          <a:p>
            <a:pPr marL="514350" lvl="0" indent="-514350">
              <a:buFont typeface="+mj-lt"/>
              <a:buAutoNum type="arabicPeriod" startAt="3"/>
            </a:pPr>
            <a:r>
              <a:rPr lang="en-US" dirty="0"/>
              <a:t>We are not autonomous individuals but we are created in the image of God and charged with carrying out the biblical mandates of shepherding the resources of the world in a way that brings them to the full potential God intended them to be. In a sense we become co-creators with God. </a:t>
            </a:r>
          </a:p>
          <a:p>
            <a:pPr marL="514350" lvl="0" indent="-514350">
              <a:buFont typeface="+mj-lt"/>
              <a:buAutoNum type="arabicPeriod" startAt="3"/>
            </a:pPr>
            <a:r>
              <a:rPr lang="en-US" dirty="0"/>
              <a:t>The church was never promised a land but ours is a spiritual kingdom that culminates in the heavenly city where we rule and reign with Christ. Even the Old Testament fathers looked for a city whose builder and maker was God. Heb. 11:10</a:t>
            </a:r>
          </a:p>
        </p:txBody>
      </p:sp>
    </p:spTree>
    <p:extLst>
      <p:ext uri="{BB962C8B-B14F-4D97-AF65-F5344CB8AC3E}">
        <p14:creationId xmlns:p14="http://schemas.microsoft.com/office/powerpoint/2010/main" val="303331729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416050"/>
            <a:ext cx="7886700" cy="5213350"/>
          </a:xfrm>
        </p:spPr>
        <p:txBody>
          <a:bodyPr/>
          <a:lstStyle/>
          <a:p>
            <a:pPr marL="514350" lvl="0" indent="-514350">
              <a:buFont typeface="+mj-lt"/>
              <a:buAutoNum type="arabicPeriod" startAt="5"/>
            </a:pPr>
            <a:r>
              <a:rPr lang="en-US" dirty="0"/>
              <a:t>The Bible clearly teaches workfare instead of welfare. Every person is to work for their lodging, food and clothing. 2 Thess. 3:10 “if anyone will not work, neither let him eat.”</a:t>
            </a:r>
          </a:p>
          <a:p>
            <a:pPr marL="514350" lvl="0" indent="-514350">
              <a:buFont typeface="+mj-lt"/>
              <a:buAutoNum type="arabicPeriod" startAt="5"/>
            </a:pPr>
            <a:r>
              <a:rPr lang="en-US" dirty="0"/>
              <a:t>The Bible clearly teaches that compassion for the poor and our responses should take into consideration the circumstances that relate to why the person is poor. </a:t>
            </a:r>
          </a:p>
          <a:p>
            <a:pPr marL="514350" lvl="0" indent="-514350">
              <a:buFont typeface="+mj-lt"/>
              <a:buAutoNum type="arabicPeriod" startAt="5"/>
            </a:pPr>
            <a:r>
              <a:rPr lang="en-US" dirty="0"/>
              <a:t>The Bible clearly teaches that we are to care for and protect those who are helpless in our midst because cared for us when we were helpless. Rom. 5:6</a:t>
            </a:r>
          </a:p>
        </p:txBody>
      </p:sp>
    </p:spTree>
    <p:extLst>
      <p:ext uri="{BB962C8B-B14F-4D97-AF65-F5344CB8AC3E}">
        <p14:creationId xmlns:p14="http://schemas.microsoft.com/office/powerpoint/2010/main" val="421200828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304925"/>
            <a:ext cx="7886700" cy="5324475"/>
          </a:xfrm>
        </p:spPr>
        <p:txBody>
          <a:bodyPr/>
          <a:lstStyle/>
          <a:p>
            <a:pPr marL="514350" lvl="0" indent="-514350">
              <a:buFont typeface="+mj-lt"/>
              <a:buAutoNum type="arabicPeriod" startAt="8"/>
            </a:pPr>
            <a:r>
              <a:rPr lang="en-US" dirty="0"/>
              <a:t>Contentment is not complacency but it is "satisfaction with your life based on confidence in the sovereignty of God."  </a:t>
            </a:r>
            <a:endParaRPr lang="en-US" dirty="0" smtClean="0"/>
          </a:p>
          <a:p>
            <a:pPr marL="914400" lvl="1" indent="-457200">
              <a:buFont typeface="+mj-lt"/>
              <a:buAutoNum type="alphaLcPeriod"/>
            </a:pPr>
            <a:r>
              <a:rPr lang="en-US" sz="2600" dirty="0" smtClean="0"/>
              <a:t>It </a:t>
            </a:r>
            <a:r>
              <a:rPr lang="en-US" sz="2600" dirty="0"/>
              <a:t>is the absence of needing to have possessions to establish your identity</a:t>
            </a:r>
            <a:r>
              <a:rPr lang="en-US" sz="2600" i="1" dirty="0"/>
              <a:t>.</a:t>
            </a:r>
            <a:r>
              <a:rPr lang="en-US" sz="2600" dirty="0"/>
              <a:t> </a:t>
            </a:r>
            <a:endParaRPr lang="en-US" sz="2600" dirty="0" smtClean="0"/>
          </a:p>
          <a:p>
            <a:pPr marL="914400" lvl="1" indent="-457200">
              <a:buFont typeface="+mj-lt"/>
              <a:buAutoNum type="alphaLcPeriod"/>
            </a:pPr>
            <a:r>
              <a:rPr lang="en-US" sz="2600" dirty="0" smtClean="0"/>
              <a:t>It </a:t>
            </a:r>
            <a:r>
              <a:rPr lang="en-US" sz="2600" dirty="0"/>
              <a:t>is the absence of the need for success or status. </a:t>
            </a:r>
            <a:endParaRPr lang="en-US" sz="2600" dirty="0" smtClean="0"/>
          </a:p>
          <a:p>
            <a:pPr marL="914400" lvl="1" indent="-457200">
              <a:buFont typeface="+mj-lt"/>
              <a:buAutoNum type="alphaLcPeriod"/>
            </a:pPr>
            <a:r>
              <a:rPr lang="en-US" sz="2600" dirty="0" smtClean="0"/>
              <a:t>It </a:t>
            </a:r>
            <a:r>
              <a:rPr lang="en-US" sz="2600" dirty="0"/>
              <a:t>is the presence of one dominant force in your life, the desire to be like Christ and to do his will. And should God's plan for you include prosperity, so be it. But should His plan be one that involves the absence of things, you should be just as content. For real satisfaction comes in doing the will of God, not in things or positions or power which money can buy.</a:t>
            </a:r>
          </a:p>
        </p:txBody>
      </p:sp>
    </p:spTree>
    <p:extLst>
      <p:ext uri="{BB962C8B-B14F-4D97-AF65-F5344CB8AC3E}">
        <p14:creationId xmlns:p14="http://schemas.microsoft.com/office/powerpoint/2010/main" val="367652370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304925"/>
            <a:ext cx="7886700" cy="5324475"/>
          </a:xfrm>
        </p:spPr>
        <p:txBody>
          <a:bodyPr/>
          <a:lstStyle/>
          <a:p>
            <a:pPr marL="514350" lvl="0" indent="-514350">
              <a:buFont typeface="+mj-lt"/>
              <a:buAutoNum type="arabicPeriod" startAt="9"/>
            </a:pPr>
            <a:r>
              <a:rPr lang="en-US" dirty="0"/>
              <a:t>Because we brought nothing into the world nor can we take anything out of the world we are to focus on the essentials and be grateful for every provision we have from our Father in Heaven. </a:t>
            </a:r>
          </a:p>
          <a:p>
            <a:pPr marL="514350" lvl="0" indent="-514350">
              <a:buFont typeface="+mj-lt"/>
              <a:buAutoNum type="arabicPeriod" startAt="9"/>
            </a:pPr>
            <a:r>
              <a:rPr lang="en-US" dirty="0"/>
              <a:t>Un-bridled desires will lead to our downfall spiritually, physically and emotionally. </a:t>
            </a:r>
          </a:p>
          <a:p>
            <a:pPr marL="514350" lvl="0" indent="-514350">
              <a:buFont typeface="+mj-lt"/>
              <a:buAutoNum type="arabicPeriod" startAt="9"/>
            </a:pPr>
            <a:r>
              <a:rPr lang="en-US" dirty="0"/>
              <a:t>Fight the good fight of faith and take hold of eternal life which means that working to develop our spiritual life is the supreme goal of every Christian</a:t>
            </a:r>
            <a:r>
              <a:rPr lang="en-US" dirty="0" smtClean="0"/>
              <a:t>. We desperately need the power of the Holy Spirit.  </a:t>
            </a:r>
            <a:r>
              <a:rPr lang="en-US" dirty="0"/>
              <a:t>If we do this everything else will fall into its proper perspective. </a:t>
            </a:r>
          </a:p>
          <a:p>
            <a:pPr marL="0" lvl="0" indent="0">
              <a:buNone/>
            </a:pPr>
            <a:endParaRPr lang="en-US" dirty="0"/>
          </a:p>
        </p:txBody>
      </p:sp>
    </p:spTree>
    <p:extLst>
      <p:ext uri="{BB962C8B-B14F-4D97-AF65-F5344CB8AC3E}">
        <p14:creationId xmlns:p14="http://schemas.microsoft.com/office/powerpoint/2010/main" val="329201128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457325"/>
            <a:ext cx="7981950" cy="5172075"/>
          </a:xfrm>
        </p:spPr>
        <p:txBody>
          <a:bodyPr/>
          <a:lstStyle/>
          <a:p>
            <a:pPr marL="0" indent="0">
              <a:buNone/>
            </a:pPr>
            <a:r>
              <a:rPr lang="en-US" b="1" dirty="0"/>
              <a:t>Next week: Reconciliation in </a:t>
            </a:r>
            <a:r>
              <a:rPr lang="en-US" b="1" dirty="0" smtClean="0"/>
              <a:t>Fractured Politics  </a:t>
            </a:r>
            <a:r>
              <a:rPr lang="en-US" b="1" dirty="0"/>
              <a:t>– Please read </a:t>
            </a:r>
            <a:r>
              <a:rPr lang="en-US" b="1" dirty="0" smtClean="0"/>
              <a:t>– 1 Timothy 2:1-7 &amp; Rom. 13:1-7</a:t>
            </a:r>
          </a:p>
          <a:p>
            <a:pPr marL="514350" indent="-514350">
              <a:buFont typeface="+mj-lt"/>
              <a:buAutoNum type="arabicPeriod"/>
            </a:pPr>
            <a:r>
              <a:rPr lang="en-US" dirty="0" smtClean="0"/>
              <a:t>What was the political system Paul was speaking into when He wrote these passages? </a:t>
            </a:r>
          </a:p>
          <a:p>
            <a:pPr marL="514350" indent="-514350">
              <a:buFont typeface="+mj-lt"/>
              <a:buAutoNum type="arabicPeriod"/>
            </a:pPr>
            <a:r>
              <a:rPr lang="en-US" dirty="0" smtClean="0"/>
              <a:t>In a democratic society do we want a Christian government? What are the pros and cons?</a:t>
            </a:r>
          </a:p>
          <a:p>
            <a:pPr marL="514350" indent="-514350">
              <a:buFont typeface="+mj-lt"/>
              <a:buAutoNum type="arabicPeriod"/>
            </a:pPr>
            <a:r>
              <a:rPr lang="en-US" dirty="0" smtClean="0"/>
              <a:t>What does it mean for the church to have a prophetic voice to the political arena?</a:t>
            </a:r>
          </a:p>
          <a:p>
            <a:pPr marL="0" indent="0">
              <a:buNone/>
            </a:pPr>
            <a:r>
              <a:rPr lang="en-US" dirty="0" smtClean="0"/>
              <a:t>I will not have time to do Reconciliation and Sexuality. This fall I will do a series called “The Bible and Human Sexuality.”</a:t>
            </a:r>
          </a:p>
        </p:txBody>
      </p:sp>
    </p:spTree>
    <p:extLst>
      <p:ext uri="{BB962C8B-B14F-4D97-AF65-F5344CB8AC3E}">
        <p14:creationId xmlns:p14="http://schemas.microsoft.com/office/powerpoint/2010/main" val="392188434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2" name="Content Placeholder 1"/>
          <p:cNvSpPr>
            <a:spLocks noGrp="1"/>
          </p:cNvSpPr>
          <p:nvPr>
            <p:ph idx="1"/>
          </p:nvPr>
        </p:nvSpPr>
        <p:spPr>
          <a:xfrm>
            <a:off x="628650" y="1377950"/>
            <a:ext cx="7981950" cy="5175250"/>
          </a:xfrm>
        </p:spPr>
        <p:txBody>
          <a:bodyPr/>
          <a:lstStyle/>
          <a:p>
            <a:pPr marL="0" indent="0">
              <a:buNone/>
            </a:pPr>
            <a:r>
              <a:rPr lang="en-US" b="1" dirty="0" smtClean="0"/>
              <a:t>Review of last week: </a:t>
            </a:r>
          </a:p>
          <a:p>
            <a:pPr marL="514350" indent="-514350">
              <a:buFont typeface="+mj-lt"/>
              <a:buAutoNum type="arabicPeriod"/>
            </a:pPr>
            <a:r>
              <a:rPr lang="en-US" dirty="0" smtClean="0"/>
              <a:t>Economics </a:t>
            </a:r>
            <a:r>
              <a:rPr lang="en-US" dirty="0"/>
              <a:t>is not just about money and wealth but it is about the distribution of goods and services. </a:t>
            </a:r>
            <a:endParaRPr lang="en-US" dirty="0" smtClean="0"/>
          </a:p>
          <a:p>
            <a:pPr marL="514350" indent="-514350">
              <a:buFont typeface="+mj-lt"/>
              <a:buAutoNum type="arabicPeriod"/>
            </a:pPr>
            <a:r>
              <a:rPr lang="en-US" dirty="0" smtClean="0"/>
              <a:t>When </a:t>
            </a:r>
            <a:r>
              <a:rPr lang="en-US" dirty="0"/>
              <a:t>the focus of distribution is lost to the chance to make money which is motivated by greed then the system becomes corrupt and oppressive. This is true whether you embrace capitalism, socialism or communism. </a:t>
            </a:r>
            <a:endParaRPr lang="en-US" dirty="0" smtClean="0"/>
          </a:p>
          <a:p>
            <a:pPr marL="514350" indent="-514350">
              <a:buFont typeface="+mj-lt"/>
              <a:buAutoNum type="arabicPeriod"/>
            </a:pPr>
            <a:r>
              <a:rPr lang="en-US" dirty="0" smtClean="0"/>
              <a:t>Definitions of terms</a:t>
            </a:r>
          </a:p>
          <a:p>
            <a:pPr marL="514350" indent="-514350">
              <a:buFont typeface="+mj-lt"/>
              <a:buAutoNum type="arabicPeriod"/>
            </a:pPr>
            <a:r>
              <a:rPr lang="en-US" dirty="0" smtClean="0"/>
              <a:t>Hebrew terms for poor</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78549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416050"/>
            <a:ext cx="7886700" cy="5213350"/>
          </a:xfrm>
        </p:spPr>
        <p:txBody>
          <a:bodyPr/>
          <a:lstStyle/>
          <a:p>
            <a:pPr marL="0" indent="0">
              <a:buNone/>
            </a:pPr>
            <a:r>
              <a:rPr lang="en-US" b="1" dirty="0"/>
              <a:t>Principles from the book of Ruth: </a:t>
            </a:r>
            <a:r>
              <a:rPr lang="en-US" dirty="0"/>
              <a:t> </a:t>
            </a:r>
          </a:p>
          <a:p>
            <a:pPr marL="514350" lvl="0" indent="-514350">
              <a:buFont typeface="+mj-lt"/>
              <a:buAutoNum type="arabicPeriod"/>
            </a:pPr>
            <a:r>
              <a:rPr lang="en-US" dirty="0"/>
              <a:t>Principle of Land ownership in the Old Testament</a:t>
            </a:r>
          </a:p>
          <a:p>
            <a:pPr marL="914400" lvl="1" indent="-457200">
              <a:buFont typeface="+mj-lt"/>
              <a:buAutoNum type="alphaLcPeriod"/>
            </a:pPr>
            <a:r>
              <a:rPr lang="en-US" sz="2800" dirty="0"/>
              <a:t>Genesis places the earth under the ruler-ship (stewardship) of humankind with dominion and authority. However, we are to bring it to its full potential not ravage and rape it for personal and selfish desires. </a:t>
            </a:r>
          </a:p>
          <a:p>
            <a:pPr marL="914400" lvl="1" indent="-457200">
              <a:buFont typeface="+mj-lt"/>
              <a:buAutoNum type="alphaLcPeriod"/>
            </a:pPr>
            <a:r>
              <a:rPr lang="en-US" sz="2800" dirty="0"/>
              <a:t>God’s promise to Israel was a land, therefore all of the laws given to Israel have to do with the land belonging to the 12 tribes in perpetuity. Every 7 years and every 50</a:t>
            </a:r>
            <a:r>
              <a:rPr lang="en-US" sz="2800" baseline="30000" dirty="0"/>
              <a:t>th</a:t>
            </a:r>
            <a:r>
              <a:rPr lang="en-US" sz="2800" dirty="0"/>
              <a:t> year the land reverts back to it true owners. </a:t>
            </a:r>
          </a:p>
        </p:txBody>
      </p:sp>
    </p:spTree>
    <p:extLst>
      <p:ext uri="{BB962C8B-B14F-4D97-AF65-F5344CB8AC3E}">
        <p14:creationId xmlns:p14="http://schemas.microsoft.com/office/powerpoint/2010/main" val="693534035"/>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905000"/>
            <a:ext cx="7886700" cy="4724400"/>
          </a:xfrm>
        </p:spPr>
        <p:txBody>
          <a:bodyPr/>
          <a:lstStyle/>
          <a:p>
            <a:pPr marL="971550" lvl="1" indent="-514350">
              <a:buFont typeface="+mj-lt"/>
              <a:buAutoNum type="alphaLcPeriod" startAt="3"/>
            </a:pPr>
            <a:r>
              <a:rPr lang="en-US" sz="3200" dirty="0"/>
              <a:t>Economy and sustainability was tied to the land and the family that owned that land. </a:t>
            </a:r>
          </a:p>
          <a:p>
            <a:pPr marL="971550" lvl="1" indent="-514350">
              <a:buFont typeface="+mj-lt"/>
              <a:buAutoNum type="alphaLcPeriod" startAt="3"/>
            </a:pPr>
            <a:r>
              <a:rPr lang="en-US" sz="3200" dirty="0"/>
              <a:t>Naomi understood this concept very well. 2:1</a:t>
            </a:r>
          </a:p>
          <a:p>
            <a:pPr marL="971550" lvl="1" indent="-514350">
              <a:buFont typeface="+mj-lt"/>
              <a:buAutoNum type="alphaLcPeriod" startAt="3"/>
            </a:pPr>
            <a:r>
              <a:rPr lang="en-US" sz="3200" dirty="0"/>
              <a:t>Boaz understood that he was a steward of the land and used the land to redeem Naomi and Ruth. Ruth 4:1-6</a:t>
            </a:r>
          </a:p>
        </p:txBody>
      </p:sp>
    </p:spTree>
    <p:extLst>
      <p:ext uri="{BB962C8B-B14F-4D97-AF65-F5344CB8AC3E}">
        <p14:creationId xmlns:p14="http://schemas.microsoft.com/office/powerpoint/2010/main" val="312533588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416050"/>
            <a:ext cx="7886700" cy="5213350"/>
          </a:xfrm>
        </p:spPr>
        <p:txBody>
          <a:bodyPr/>
          <a:lstStyle/>
          <a:p>
            <a:pPr marL="514350" lvl="0" indent="-514350">
              <a:buFont typeface="+mj-lt"/>
              <a:buAutoNum type="arabicPeriod" startAt="2"/>
            </a:pPr>
            <a:r>
              <a:rPr lang="en-US" sz="3200" dirty="0"/>
              <a:t>The Principle of </a:t>
            </a:r>
            <a:r>
              <a:rPr lang="en-US" sz="3200" dirty="0" smtClean="0"/>
              <a:t>Gleaning: </a:t>
            </a:r>
            <a:r>
              <a:rPr lang="en-US" dirty="0" smtClean="0"/>
              <a:t>Leviticus 19:9-10; </a:t>
            </a:r>
            <a:r>
              <a:rPr lang="en-US" i="1" dirty="0" smtClean="0"/>
              <a:t>Deut</a:t>
            </a:r>
            <a:r>
              <a:rPr lang="en-US" i="1" dirty="0"/>
              <a:t>. 24:19-22)</a:t>
            </a:r>
            <a:endParaRPr lang="en-US" dirty="0"/>
          </a:p>
          <a:p>
            <a:pPr marL="971550" lvl="1" indent="-514350">
              <a:buFont typeface="+mj-lt"/>
              <a:buAutoNum type="alphaLcPeriod"/>
            </a:pPr>
            <a:r>
              <a:rPr lang="en-US" sz="2800" dirty="0"/>
              <a:t>The Principle of Gleaning is based on God’s blessing of abundance not on scarcity. </a:t>
            </a:r>
          </a:p>
          <a:p>
            <a:pPr marL="971550" lvl="1" indent="-514350">
              <a:buFont typeface="+mj-lt"/>
              <a:buAutoNum type="alphaLcPeriod"/>
            </a:pPr>
            <a:r>
              <a:rPr lang="en-US" sz="2800" dirty="0"/>
              <a:t>Voluntary not mandatory – you could be as stingy as you wanted to or as generous as you wanted. But you had to answer to God not government. </a:t>
            </a:r>
          </a:p>
          <a:p>
            <a:pPr marL="971550" lvl="1" indent="-514350">
              <a:buFont typeface="+mj-lt"/>
              <a:buAutoNum type="alphaLcPeriod"/>
            </a:pPr>
            <a:r>
              <a:rPr lang="en-US" sz="2800" dirty="0"/>
              <a:t>This provision was about equity not equality. Boaz was much wealthier but he would provide an opportunity to a poor person to be self-reliant. </a:t>
            </a:r>
          </a:p>
        </p:txBody>
      </p:sp>
    </p:spTree>
    <p:extLst>
      <p:ext uri="{BB962C8B-B14F-4D97-AF65-F5344CB8AC3E}">
        <p14:creationId xmlns:p14="http://schemas.microsoft.com/office/powerpoint/2010/main" val="305697963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331912"/>
            <a:ext cx="7886700" cy="5297488"/>
          </a:xfrm>
        </p:spPr>
        <p:txBody>
          <a:bodyPr/>
          <a:lstStyle/>
          <a:p>
            <a:pPr marL="514350" lvl="0" indent="-514350">
              <a:buFont typeface="+mj-lt"/>
              <a:buAutoNum type="arabicPeriod" startAt="3"/>
            </a:pPr>
            <a:r>
              <a:rPr lang="en-US" dirty="0"/>
              <a:t>Principle of Workfare Not Welfare</a:t>
            </a:r>
          </a:p>
          <a:p>
            <a:pPr marL="971550" lvl="1" indent="-514350">
              <a:buFont typeface="+mj-lt"/>
              <a:buAutoNum type="alphaLcPeriod"/>
            </a:pPr>
            <a:r>
              <a:rPr lang="en-US" sz="2600" dirty="0"/>
              <a:t>The gleaning process required someone to go into the field and work. Nothing was free. Notice Ruth’s work ethic – 2:7</a:t>
            </a:r>
          </a:p>
          <a:p>
            <a:pPr marL="971550" lvl="1" indent="-514350">
              <a:buFont typeface="+mj-lt"/>
              <a:buAutoNum type="alphaLcPeriod"/>
            </a:pPr>
            <a:r>
              <a:rPr lang="en-US" sz="2600" dirty="0"/>
              <a:t>Providing work allows a person to maintain their dignity as a productive individual rather than a dependent individual. </a:t>
            </a:r>
          </a:p>
          <a:p>
            <a:pPr marL="971550" lvl="1" indent="-514350">
              <a:buFont typeface="+mj-lt"/>
              <a:buAutoNum type="alphaLcPeriod"/>
            </a:pPr>
            <a:r>
              <a:rPr lang="en-US" sz="2600" dirty="0"/>
              <a:t>Ruth was not just working for herself but was there to take care of Naomi. Work provided her the ability to give or share with someone else not just for herself. </a:t>
            </a:r>
          </a:p>
          <a:p>
            <a:pPr marL="971550" lvl="1" indent="-514350">
              <a:buFont typeface="+mj-lt"/>
              <a:buAutoNum type="alphaLcPeriod"/>
            </a:pPr>
            <a:r>
              <a:rPr lang="en-US" sz="2600" dirty="0"/>
              <a:t>Ruth’s care for her mother-in-law brought greater reward for Ruth and Naomi. </a:t>
            </a:r>
          </a:p>
        </p:txBody>
      </p:sp>
    </p:spTree>
    <p:extLst>
      <p:ext uri="{BB962C8B-B14F-4D97-AF65-F5344CB8AC3E}">
        <p14:creationId xmlns:p14="http://schemas.microsoft.com/office/powerpoint/2010/main" val="1714016965"/>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1077912"/>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Economy   </a:t>
            </a:r>
          </a:p>
        </p:txBody>
      </p:sp>
      <p:sp>
        <p:nvSpPr>
          <p:cNvPr id="18441" name="Content Placeholder 2"/>
          <p:cNvSpPr>
            <a:spLocks noGrp="1"/>
          </p:cNvSpPr>
          <p:nvPr>
            <p:ph idx="1"/>
          </p:nvPr>
        </p:nvSpPr>
        <p:spPr>
          <a:xfrm>
            <a:off x="628650" y="1416050"/>
            <a:ext cx="7886700" cy="5213350"/>
          </a:xfrm>
        </p:spPr>
        <p:txBody>
          <a:bodyPr/>
          <a:lstStyle/>
          <a:p>
            <a:pPr marL="514350" lvl="0" indent="-514350">
              <a:buFont typeface="+mj-lt"/>
              <a:buAutoNum type="arabicPeriod" startAt="4"/>
            </a:pPr>
            <a:r>
              <a:rPr lang="en-US" sz="3200" dirty="0"/>
              <a:t>Principle of Protection and Safety </a:t>
            </a:r>
          </a:p>
          <a:p>
            <a:pPr lvl="1"/>
            <a:r>
              <a:rPr lang="en-US" sz="2800" dirty="0"/>
              <a:t>In this Eastern culture whoever was employed by your or was on your land there was an obligation to make sure of their safety. </a:t>
            </a:r>
          </a:p>
          <a:p>
            <a:pPr lvl="1"/>
            <a:r>
              <a:rPr lang="en-US" sz="2800" dirty="0"/>
              <a:t>Boaz gives personal advice to Ruth to keep her safe. </a:t>
            </a:r>
          </a:p>
          <a:p>
            <a:pPr lvl="1"/>
            <a:r>
              <a:rPr lang="en-US" sz="2800" dirty="0"/>
              <a:t>Boaz also gives instruction to his workers to leave her alone. </a:t>
            </a:r>
          </a:p>
          <a:p>
            <a:pPr lvl="1"/>
            <a:r>
              <a:rPr lang="en-US" sz="2800" dirty="0"/>
              <a:t>Ruth is given equal access to water and shade like the rest of the laborers. There was no place for discrimination. </a:t>
            </a:r>
          </a:p>
        </p:txBody>
      </p:sp>
    </p:spTree>
    <p:extLst>
      <p:ext uri="{BB962C8B-B14F-4D97-AF65-F5344CB8AC3E}">
        <p14:creationId xmlns:p14="http://schemas.microsoft.com/office/powerpoint/2010/main" val="183739371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1259</TotalTime>
  <Words>2206</Words>
  <Application>Microsoft Office PowerPoint</Application>
  <PresentationFormat>On-screen Show (4:3)</PresentationFormat>
  <Paragraphs>1887</Paragraphs>
  <Slides>24</Slides>
  <Notes>21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24</vt:i4>
      </vt:variant>
    </vt:vector>
  </HeadingPairs>
  <TitlesOfParts>
    <vt:vector size="31" baseType="lpstr">
      <vt:lpstr>Arial</vt:lpstr>
      <vt:lpstr>Calibri</vt:lpstr>
      <vt:lpstr>Calibri Light</vt:lpstr>
      <vt:lpstr>Tahoma</vt:lpstr>
      <vt:lpstr>2_Custom Design</vt:lpstr>
      <vt:lpstr>1_Custom Design</vt:lpstr>
      <vt:lpstr>Custom Design</vt:lpstr>
      <vt:lpstr>Agents of Reconciliation in a Fractured World </vt:lpstr>
      <vt:lpstr>Agents of Reconciliation in a Fractured World </vt:lpstr>
      <vt:lpstr>Reconciliation in a Fractured Economy   </vt:lpstr>
      <vt:lpstr>PowerPoint Presentation</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83</cp:revision>
  <dcterms:created xsi:type="dcterms:W3CDTF">2015-05-12T15:31:40Z</dcterms:created>
  <dcterms:modified xsi:type="dcterms:W3CDTF">2022-07-07T02:58:11Z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