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275552"/>
            <a:ext cx="12192000" cy="12277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E792D-54D4-4718-A98B-C7DAE35FC005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50119-6A33-4135-8B32-D026EAA8CD1F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/>
          <a:srcRect l="10516"/>
          <a:stretch/>
        </p:blipFill>
        <p:spPr>
          <a:xfrm>
            <a:off x="4609317" y="5064783"/>
            <a:ext cx="2797324" cy="1154070"/>
          </a:xfrm>
          <a:prstGeom prst="rect">
            <a:avLst/>
          </a:prstGeom>
          <a:ln>
            <a:noFill/>
          </a:ln>
        </p:spPr>
      </p:pic>
      <p:pic>
        <p:nvPicPr>
          <p:cNvPr id="11" name="Picture 10" descr="C:\my\eco\logos\OracleGoldPartner.jpg"/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8823" y="6302581"/>
            <a:ext cx="1847850" cy="4953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1346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E792D-54D4-4718-A98B-C7DAE35FC005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50119-6A33-4135-8B32-D026EAA8CD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7176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E792D-54D4-4718-A98B-C7DAE35FC005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50119-6A33-4135-8B32-D026EAA8CD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496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E792D-54D4-4718-A98B-C7DAE35FC005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50119-6A33-4135-8B32-D026EAA8CD1F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/>
          <a:srcRect l="10516"/>
          <a:stretch/>
        </p:blipFill>
        <p:spPr>
          <a:xfrm>
            <a:off x="5489991" y="6348775"/>
            <a:ext cx="1212018" cy="500033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61234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E792D-54D4-4718-A98B-C7DAE35FC005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50119-6A33-4135-8B32-D026EAA8CD1F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93815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E792D-54D4-4718-A98B-C7DAE35FC005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50119-6A33-4135-8B32-D026EAA8CD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7852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E792D-54D4-4718-A98B-C7DAE35FC005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50119-6A33-4135-8B32-D026EAA8CD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8334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E792D-54D4-4718-A98B-C7DAE35FC005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50119-6A33-4135-8B32-D026EAA8CD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8281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E792D-54D4-4718-A98B-C7DAE35FC005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50119-6A33-4135-8B32-D026EAA8CD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738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C6BE792D-54D4-4718-A98B-C7DAE35FC005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8650119-6A33-4135-8B32-D026EAA8CD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7932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E792D-54D4-4718-A98B-C7DAE35FC005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50119-6A33-4135-8B32-D026EAA8CD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220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C6BE792D-54D4-4718-A98B-C7DAE35FC005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F8650119-6A33-4135-8B32-D026EAA8CD1F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1005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>
                <a:solidFill>
                  <a:schemeClr val="bg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Oracle Web Center Imaging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47500" lnSpcReduction="20000"/>
          </a:bodyPr>
          <a:lstStyle/>
          <a:p>
            <a:endParaRPr lang="en-US" dirty="0"/>
          </a:p>
          <a:p>
            <a:r>
              <a:rPr lang="en-US" sz="33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   </a:t>
            </a:r>
            <a:r>
              <a:rPr lang="en-US" sz="33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Gabrielle Gujjari</a:t>
            </a:r>
            <a:r>
              <a:rPr lang="en-US" sz="33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					   	</a:t>
            </a:r>
            <a:r>
              <a:rPr lang="en-US" sz="3300" b="1" dirty="0" err="1">
                <a:solidFill>
                  <a:schemeClr val="bg1">
                    <a:lumMod val="75000"/>
                    <a:lumOff val="25000"/>
                  </a:schemeClr>
                </a:solidFill>
              </a:rPr>
              <a:t>Gianie</a:t>
            </a:r>
            <a:r>
              <a:rPr lang="en-US" sz="33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 Gujjari</a:t>
            </a:r>
          </a:p>
          <a:p>
            <a:r>
              <a:rPr lang="en-US" sz="33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   </a:t>
            </a:r>
            <a:r>
              <a:rPr lang="en-US" sz="29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Software Trainer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                   			    	</a:t>
            </a:r>
            <a:r>
              <a:rPr lang="en-US" sz="3400">
                <a:solidFill>
                  <a:schemeClr val="bg1">
                    <a:lumMod val="75000"/>
                    <a:lumOff val="25000"/>
                  </a:schemeClr>
                </a:solidFill>
              </a:rPr>
              <a:t>Business Analyst</a:t>
            </a:r>
            <a:r>
              <a:rPr lang="en-US" sz="3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1196" y="1186409"/>
            <a:ext cx="2480773" cy="1702491"/>
          </a:xfrm>
          <a:prstGeom prst="rect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0516"/>
          <a:stretch/>
        </p:blipFill>
        <p:spPr>
          <a:xfrm>
            <a:off x="4609316" y="4972214"/>
            <a:ext cx="2973369" cy="12267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-1" r="40266" b="1441"/>
          <a:stretch/>
        </p:blipFill>
        <p:spPr>
          <a:xfrm>
            <a:off x="8092112" y="1571892"/>
            <a:ext cx="1951590" cy="948151"/>
          </a:xfrm>
          <a:prstGeom prst="rect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575" y="1603611"/>
            <a:ext cx="2705478" cy="990738"/>
          </a:xfrm>
          <a:prstGeom prst="rect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</p:pic>
      <p:pic>
        <p:nvPicPr>
          <p:cNvPr id="8" name="Picture 7" descr="C:\my\eco\logos\OracleGoldPartner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8823" y="6354833"/>
            <a:ext cx="1847850" cy="4953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70487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/>
              <a:t>Here’s the Process: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3987" y="1846263"/>
            <a:ext cx="2844351" cy="402272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0117" y="3175596"/>
            <a:ext cx="2185324" cy="2568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868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Here’s the Process: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7489" y="3202841"/>
            <a:ext cx="1850277" cy="2617247"/>
          </a:xfrm>
          <a:ln>
            <a:solidFill>
              <a:schemeClr val="tx2">
                <a:lumMod val="50000"/>
              </a:schemeClr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0" t="46704" r="5111" b="5949"/>
          <a:stretch/>
        </p:blipFill>
        <p:spPr>
          <a:xfrm>
            <a:off x="1297486" y="4706197"/>
            <a:ext cx="1796961" cy="110063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66" t="19006" r="9340" b="20729"/>
          <a:stretch/>
        </p:blipFill>
        <p:spPr>
          <a:xfrm>
            <a:off x="8203567" y="3264828"/>
            <a:ext cx="3266297" cy="2409488"/>
          </a:xfrm>
          <a:prstGeom prst="rect">
            <a:avLst/>
          </a:prstGeom>
          <a:ln>
            <a:solidFill>
              <a:schemeClr val="bg2">
                <a:lumMod val="25000"/>
              </a:schemeClr>
            </a:solidFill>
          </a:ln>
        </p:spPr>
      </p:pic>
      <p:sp>
        <p:nvSpPr>
          <p:cNvPr id="3" name="Rounded Rectangle 2"/>
          <p:cNvSpPr/>
          <p:nvPr/>
        </p:nvSpPr>
        <p:spPr>
          <a:xfrm>
            <a:off x="4386470" y="2813538"/>
            <a:ext cx="3235090" cy="320294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Capture</a:t>
            </a:r>
          </a:p>
        </p:txBody>
      </p:sp>
    </p:spTree>
    <p:extLst>
      <p:ext uri="{BB962C8B-B14F-4D97-AF65-F5344CB8AC3E}">
        <p14:creationId xmlns:p14="http://schemas.microsoft.com/office/powerpoint/2010/main" val="122854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7 L 0.31667 0.0069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33" y="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Here’s the Process: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174" y="3030071"/>
            <a:ext cx="2076024" cy="2936570"/>
          </a:xfrm>
          <a:ln w="12700">
            <a:solidFill>
              <a:schemeClr val="tx2">
                <a:lumMod val="50000"/>
              </a:schemeClr>
            </a:solidFill>
          </a:ln>
        </p:spPr>
      </p:pic>
      <p:sp>
        <p:nvSpPr>
          <p:cNvPr id="3" name="Rounded Rectangle 2"/>
          <p:cNvSpPr/>
          <p:nvPr/>
        </p:nvSpPr>
        <p:spPr>
          <a:xfrm>
            <a:off x="4227444" y="2723891"/>
            <a:ext cx="3509650" cy="34079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Verify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65" t="7253" r="10145"/>
          <a:stretch/>
        </p:blipFill>
        <p:spPr>
          <a:xfrm>
            <a:off x="8690830" y="3030071"/>
            <a:ext cx="2545618" cy="2583227"/>
          </a:xfrm>
          <a:prstGeom prst="rect">
            <a:avLst/>
          </a:prstGeom>
          <a:ln>
            <a:solidFill>
              <a:schemeClr val="bg2">
                <a:lumMod val="2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938363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1.48148E-6 L 0.36888 -0.0023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438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Here’s the Process: 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78" r="6664"/>
          <a:stretch/>
        </p:blipFill>
        <p:spPr>
          <a:xfrm>
            <a:off x="430307" y="2789603"/>
            <a:ext cx="2725271" cy="3313075"/>
          </a:xfrm>
          <a:ln>
            <a:solidFill>
              <a:schemeClr val="tx2">
                <a:lumMod val="50000"/>
              </a:schemeClr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3909" y="3119900"/>
            <a:ext cx="2500603" cy="2050494"/>
          </a:xfrm>
          <a:prstGeom prst="rect">
            <a:avLst/>
          </a:prstGeom>
          <a:ln>
            <a:solidFill>
              <a:schemeClr val="bg2">
                <a:lumMod val="25000"/>
              </a:schemeClr>
            </a:solidFill>
          </a:ln>
        </p:spPr>
      </p:pic>
      <p:sp>
        <p:nvSpPr>
          <p:cNvPr id="3" name="Rounded Rectangle 2"/>
          <p:cNvSpPr/>
          <p:nvPr/>
        </p:nvSpPr>
        <p:spPr>
          <a:xfrm>
            <a:off x="4187687" y="2663687"/>
            <a:ext cx="3639051" cy="343899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Coding</a:t>
            </a:r>
          </a:p>
        </p:txBody>
      </p:sp>
    </p:spTree>
    <p:extLst>
      <p:ext uri="{BB962C8B-B14F-4D97-AF65-F5344CB8AC3E}">
        <p14:creationId xmlns:p14="http://schemas.microsoft.com/office/powerpoint/2010/main" val="3657135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1.85185E-6 L 0.34127 -0.0129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57" y="-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Here’s the Process: 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78" r="6664"/>
          <a:stretch/>
        </p:blipFill>
        <p:spPr>
          <a:xfrm>
            <a:off x="430307" y="2789603"/>
            <a:ext cx="2725271" cy="3313075"/>
          </a:xfrm>
          <a:ln>
            <a:solidFill>
              <a:schemeClr val="tx2">
                <a:lumMod val="50000"/>
              </a:schemeClr>
            </a:solidFill>
          </a:ln>
        </p:spPr>
      </p:pic>
      <p:sp>
        <p:nvSpPr>
          <p:cNvPr id="3" name="Rounded Rectangle 2"/>
          <p:cNvSpPr/>
          <p:nvPr/>
        </p:nvSpPr>
        <p:spPr>
          <a:xfrm>
            <a:off x="4200938" y="2623931"/>
            <a:ext cx="3710609" cy="34787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Oracle AP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471" y="3270483"/>
            <a:ext cx="2351314" cy="2351314"/>
          </a:xfrm>
          <a:prstGeom prst="rect">
            <a:avLst/>
          </a:prstGeom>
          <a:ln>
            <a:solidFill>
              <a:schemeClr val="bg2">
                <a:lumMod val="2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276088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1.85185E-6 L 0.34127 -0.0129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57" y="-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5760"/>
            <a:ext cx="10954512" cy="1325562"/>
          </a:xfrm>
        </p:spPr>
        <p:txBody>
          <a:bodyPr>
            <a:normAutofit/>
          </a:bodyPr>
          <a:lstStyle/>
          <a:p>
            <a:pPr algn="ctr"/>
            <a:r>
              <a:rPr lang="en-US" sz="8000" dirty="0"/>
              <a:t>3 Stages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335519" y="3046888"/>
            <a:ext cx="2620811" cy="19738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Verify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682791" y="2987466"/>
            <a:ext cx="2630252" cy="20333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Capture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7852402" y="3046888"/>
            <a:ext cx="2729686" cy="19738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Coding</a:t>
            </a:r>
          </a:p>
        </p:txBody>
      </p:sp>
      <p:sp>
        <p:nvSpPr>
          <p:cNvPr id="12" name="Right Arrow 11"/>
          <p:cNvSpPr/>
          <p:nvPr/>
        </p:nvSpPr>
        <p:spPr>
          <a:xfrm>
            <a:off x="3313042" y="3829879"/>
            <a:ext cx="1550505" cy="516835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6956330" y="3869634"/>
            <a:ext cx="1286522" cy="516835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857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  <p:bldP spid="4" grpId="0" animBg="1"/>
      <p:bldP spid="7" grpId="0" animBg="1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8000" dirty="0"/>
              <a:t>Learning Goals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2001078"/>
            <a:ext cx="10058400" cy="3868016"/>
          </a:xfrm>
        </p:spPr>
        <p:txBody>
          <a:bodyPr>
            <a:noAutofit/>
          </a:bodyPr>
          <a:lstStyle/>
          <a:p>
            <a:r>
              <a:rPr lang="en-US" sz="2800" dirty="0">
                <a:latin typeface="+mj-lt"/>
              </a:rPr>
              <a:t>You will be able to validate and release an invoice in the Capture stage</a:t>
            </a:r>
          </a:p>
          <a:p>
            <a:r>
              <a:rPr lang="en-US" sz="2800" dirty="0">
                <a:latin typeface="+mj-lt"/>
              </a:rPr>
              <a:t>You will be able to validate and release an invoice in the Verify stage</a:t>
            </a:r>
          </a:p>
          <a:p>
            <a:r>
              <a:rPr lang="en-US" sz="2800" dirty="0">
                <a:latin typeface="+mj-lt"/>
              </a:rPr>
              <a:t>You will be able to validate and release an invoice in the Coding stage</a:t>
            </a:r>
          </a:p>
          <a:p>
            <a:r>
              <a:rPr lang="en-US" sz="2800" dirty="0">
                <a:latin typeface="+mj-lt"/>
              </a:rPr>
              <a:t>You will be able to complete this process for non-standard invoices as well (PO invoices, consolidated invoices, corporate invoices and resident refunds)</a:t>
            </a:r>
          </a:p>
          <a:p>
            <a:r>
              <a:rPr lang="en-US" sz="2800" dirty="0">
                <a:latin typeface="+mj-lt"/>
              </a:rPr>
              <a:t>You will learn how to manage exceptions in Oracle AP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48" r="11690"/>
          <a:stretch/>
        </p:blipFill>
        <p:spPr>
          <a:xfrm>
            <a:off x="556590" y="365760"/>
            <a:ext cx="1444487" cy="1288360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467590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Retrospect">
  <a:themeElements>
    <a:clrScheme name="Custom 5">
      <a:dk1>
        <a:sysClr val="windowText" lastClr="000000"/>
      </a:dk1>
      <a:lt1>
        <a:sysClr val="window" lastClr="FFFFFF"/>
      </a:lt1>
      <a:dk2>
        <a:srgbClr val="C1DF87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221</TotalTime>
  <Words>117</Words>
  <Application>Microsoft Office PowerPoint</Application>
  <PresentationFormat>Widescreen</PresentationFormat>
  <Paragraphs>23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Calibri</vt:lpstr>
      <vt:lpstr>Calibri Light</vt:lpstr>
      <vt:lpstr>Retrospect</vt:lpstr>
      <vt:lpstr>Oracle Web Center Imaging</vt:lpstr>
      <vt:lpstr>Here’s the Process: </vt:lpstr>
      <vt:lpstr>Here’s the Process: </vt:lpstr>
      <vt:lpstr>Here’s the Process: </vt:lpstr>
      <vt:lpstr>Here’s the Process: </vt:lpstr>
      <vt:lpstr>Here’s the Process: </vt:lpstr>
      <vt:lpstr>3 Stages</vt:lpstr>
      <vt:lpstr>Learning Goals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Oracle Web Center Imaging</dc:title>
  <dc:creator>Gabrielle Gujjari</dc:creator>
  <cp:lastModifiedBy>Gabrielle Gujjari</cp:lastModifiedBy>
  <cp:revision>27</cp:revision>
  <dcterms:created xsi:type="dcterms:W3CDTF">2016-09-04T22:00:37Z</dcterms:created>
  <dcterms:modified xsi:type="dcterms:W3CDTF">2016-09-15T16:37:16Z</dcterms:modified>
</cp:coreProperties>
</file>