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6"/>
  </p:notesMasterIdLst>
  <p:sldIdLst>
    <p:sldId id="256" r:id="rId2"/>
    <p:sldId id="257" r:id="rId3"/>
    <p:sldId id="258" r:id="rId4"/>
    <p:sldId id="259" r:id="rId5"/>
    <p:sldId id="260" r:id="rId6"/>
    <p:sldId id="321" r:id="rId7"/>
    <p:sldId id="261" r:id="rId8"/>
    <p:sldId id="262" r:id="rId9"/>
    <p:sldId id="263" r:id="rId10"/>
    <p:sldId id="264" r:id="rId11"/>
    <p:sldId id="280" r:id="rId12"/>
    <p:sldId id="282" r:id="rId13"/>
    <p:sldId id="283" r:id="rId14"/>
    <p:sldId id="286" r:id="rId15"/>
    <p:sldId id="284" r:id="rId16"/>
    <p:sldId id="285" r:id="rId17"/>
    <p:sldId id="287" r:id="rId18"/>
    <p:sldId id="288" r:id="rId19"/>
    <p:sldId id="289" r:id="rId20"/>
    <p:sldId id="290" r:id="rId21"/>
    <p:sldId id="291" r:id="rId22"/>
    <p:sldId id="292" r:id="rId23"/>
    <p:sldId id="293" r:id="rId24"/>
    <p:sldId id="294" r:id="rId25"/>
    <p:sldId id="295" r:id="rId26"/>
    <p:sldId id="296" r:id="rId27"/>
    <p:sldId id="297"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302" r:id="rId42"/>
    <p:sldId id="303" r:id="rId43"/>
    <p:sldId id="318" r:id="rId44"/>
    <p:sldId id="319" r:id="rId45"/>
    <p:sldId id="320"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04" r:id="rId60"/>
    <p:sldId id="278" r:id="rId61"/>
    <p:sldId id="298" r:id="rId62"/>
    <p:sldId id="299" r:id="rId63"/>
    <p:sldId id="300" r:id="rId64"/>
    <p:sldId id="301"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9DD6FF4-EF94-4E6F-89F8-A9623A558609}" type="datetimeFigureOut">
              <a:rPr lang="en-US" smtClean="0"/>
              <a:t>9/15/2015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506F465-36C2-4568-B5BA-91E699AA4F1A}" type="slidenum">
              <a:rPr lang="en-US" smtClean="0"/>
              <a:t>‹#›</a:t>
            </a:fld>
            <a:endParaRPr lang="en-US"/>
          </a:p>
        </p:txBody>
      </p:sp>
    </p:spTree>
    <p:extLst>
      <p:ext uri="{BB962C8B-B14F-4D97-AF65-F5344CB8AC3E}">
        <p14:creationId xmlns:p14="http://schemas.microsoft.com/office/powerpoint/2010/main" val="174230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6F465-36C2-4568-B5BA-91E699AA4F1A}" type="slidenum">
              <a:rPr lang="en-US" smtClean="0"/>
              <a:t>1</a:t>
            </a:fld>
            <a:endParaRPr lang="en-US"/>
          </a:p>
        </p:txBody>
      </p:sp>
    </p:spTree>
    <p:extLst>
      <p:ext uri="{BB962C8B-B14F-4D97-AF65-F5344CB8AC3E}">
        <p14:creationId xmlns:p14="http://schemas.microsoft.com/office/powerpoint/2010/main" val="809108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6F465-36C2-4568-B5BA-91E699AA4F1A}" type="slidenum">
              <a:rPr lang="en-US" smtClean="0"/>
              <a:t>10</a:t>
            </a:fld>
            <a:endParaRPr lang="en-US"/>
          </a:p>
        </p:txBody>
      </p:sp>
    </p:spTree>
    <p:extLst>
      <p:ext uri="{BB962C8B-B14F-4D97-AF65-F5344CB8AC3E}">
        <p14:creationId xmlns:p14="http://schemas.microsoft.com/office/powerpoint/2010/main" val="2078614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Coles C. Critical periods for prenatal alcohol exposure. Alcohol Health Res World. 1994;18:22-29.)</a:t>
            </a:r>
            <a:br>
              <a:rPr lang="en-US" altLang="en-US" smtClean="0"/>
            </a:br>
            <a:r>
              <a:rPr lang="en-US" altLang="en-US" smtClean="0"/>
              <a:t>Dark bars - most sensitive periods of development; </a:t>
            </a:r>
          </a:p>
          <a:p>
            <a:pPr eaLnBrk="1" hangingPunct="1">
              <a:spcBef>
                <a:spcPct val="0"/>
              </a:spcBef>
            </a:pPr>
            <a:r>
              <a:rPr lang="en-US" altLang="en-US" smtClean="0"/>
              <a:t>Lighter bars represents periods of development during which psychological defects and minor structural abnormalities would occur.</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D558B08-B31F-49A8-9124-C9D08AEE6978}" type="slidenum">
              <a:rPr lang="en-US" altLang="en-US" smtClean="0">
                <a:latin typeface="Arial" pitchFamily="34" charset="0"/>
              </a:rPr>
              <a:pPr eaLnBrk="1" hangingPunct="1">
                <a:spcBef>
                  <a:spcPct val="0"/>
                </a:spcBef>
              </a:pPr>
              <a:t>11</a:t>
            </a:fld>
            <a:endParaRPr lang="en-US" altLang="en-US" smtClean="0">
              <a:latin typeface="Arial" pitchFamily="34" charset="0"/>
            </a:endParaRPr>
          </a:p>
        </p:txBody>
      </p:sp>
    </p:spTree>
    <p:extLst>
      <p:ext uri="{BB962C8B-B14F-4D97-AF65-F5344CB8AC3E}">
        <p14:creationId xmlns:p14="http://schemas.microsoft.com/office/powerpoint/2010/main" val="3765067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picture on the right is an autopsy photo of an infant with FAS so severe that was fatal.  Most people with FAS do not have brains that are this dramatically affected.</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7A24D4-F454-4D30-AE5E-5D995F25A426}" type="slidenum">
              <a:rPr lang="en-US" altLang="en-US" smtClean="0">
                <a:latin typeface="Arial" pitchFamily="34" charset="0"/>
              </a:rPr>
              <a:pPr eaLnBrk="1" hangingPunct="1">
                <a:spcBef>
                  <a:spcPct val="0"/>
                </a:spcBef>
              </a:pPr>
              <a:t>12</a:t>
            </a:fld>
            <a:endParaRPr lang="en-US" altLang="en-US" smtClean="0">
              <a:latin typeface="Arial" pitchFamily="34" charset="0"/>
            </a:endParaRPr>
          </a:p>
        </p:txBody>
      </p:sp>
    </p:spTree>
    <p:extLst>
      <p:ext uri="{BB962C8B-B14F-4D97-AF65-F5344CB8AC3E}">
        <p14:creationId xmlns:p14="http://schemas.microsoft.com/office/powerpoint/2010/main" val="2464351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FAS Community Resource Center (one of several sites with estimated costs)  $5 million estimated expected lifetime costs for one child with FAS, as shown below. This figure may not be representative of other children with FAS because treatment costs are higher than generally incurred, and some costs are projections that may not actually be incurred. Costs do not include the caregiver's lost wages or the costs of incarceration for the person living with FAS, if it were to occur: </a:t>
            </a:r>
          </a:p>
          <a:p>
            <a:pPr eaLnBrk="1" hangingPunct="1">
              <a:spcBef>
                <a:spcPct val="0"/>
              </a:spcBef>
            </a:pPr>
            <a:r>
              <a:rPr lang="en-US" altLang="en-US" smtClean="0"/>
              <a:t>$1,508,000 for medical and dental care </a:t>
            </a:r>
          </a:p>
          <a:p>
            <a:pPr eaLnBrk="1" hangingPunct="1">
              <a:spcBef>
                <a:spcPct val="0"/>
              </a:spcBef>
            </a:pPr>
            <a:r>
              <a:rPr lang="en-US" altLang="en-US" smtClean="0"/>
              <a:t>$1,376,000 for residential placement </a:t>
            </a:r>
          </a:p>
          <a:p>
            <a:pPr eaLnBrk="1" hangingPunct="1">
              <a:spcBef>
                <a:spcPct val="0"/>
              </a:spcBef>
            </a:pPr>
            <a:r>
              <a:rPr lang="en-US" altLang="en-US" smtClean="0"/>
              <a:t>$624,000 for supported employment </a:t>
            </a:r>
          </a:p>
          <a:p>
            <a:pPr eaLnBrk="1" hangingPunct="1">
              <a:spcBef>
                <a:spcPct val="0"/>
              </a:spcBef>
            </a:pPr>
            <a:r>
              <a:rPr lang="en-US" altLang="en-US" smtClean="0"/>
              <a:t>$530,000 for psychiatric care </a:t>
            </a:r>
          </a:p>
          <a:p>
            <a:pPr eaLnBrk="1" hangingPunct="1">
              <a:spcBef>
                <a:spcPct val="0"/>
              </a:spcBef>
            </a:pPr>
            <a:r>
              <a:rPr lang="en-US" altLang="en-US" smtClean="0"/>
              <a:t>$360,000 for foster care and respite care </a:t>
            </a:r>
          </a:p>
          <a:p>
            <a:pPr eaLnBrk="1" hangingPunct="1">
              <a:spcBef>
                <a:spcPct val="0"/>
              </a:spcBef>
            </a:pPr>
            <a:r>
              <a:rPr lang="en-US" altLang="en-US" smtClean="0"/>
              <a:t>$360,000 for Supplemental Security Income </a:t>
            </a:r>
          </a:p>
          <a:p>
            <a:pPr eaLnBrk="1" hangingPunct="1">
              <a:spcBef>
                <a:spcPct val="0"/>
              </a:spcBef>
            </a:pPr>
            <a:r>
              <a:rPr lang="en-US" altLang="en-US" smtClean="0"/>
              <a:t>$240,000 for special education </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91484A-627A-4CCC-A9D3-E09A7CAA9909}" type="slidenum">
              <a:rPr lang="en-US" altLang="en-US" smtClean="0">
                <a:latin typeface="Arial" pitchFamily="34" charset="0"/>
              </a:rPr>
              <a:pPr eaLnBrk="1" hangingPunct="1">
                <a:spcBef>
                  <a:spcPct val="0"/>
                </a:spcBef>
              </a:pPr>
              <a:t>14</a:t>
            </a:fld>
            <a:endParaRPr lang="en-US" altLang="en-US" smtClean="0">
              <a:latin typeface="Arial" pitchFamily="34" charset="0"/>
            </a:endParaRPr>
          </a:p>
        </p:txBody>
      </p:sp>
    </p:spTree>
    <p:extLst>
      <p:ext uri="{BB962C8B-B14F-4D97-AF65-F5344CB8AC3E}">
        <p14:creationId xmlns:p14="http://schemas.microsoft.com/office/powerpoint/2010/main" val="424250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Often undiagnosed: Since the facial features of FAS are harder to observe in adolescents and adults, and since the focus of dysmorphologists is typically on children, adolescents and adults are often undiagnosed.  In addition, many diagnosticians will only diagnose FAS and not a fetal alcohol spectrum disorder without the facial features.</a:t>
            </a:r>
          </a:p>
          <a:p>
            <a:pPr eaLnBrk="1" hangingPunct="1">
              <a:spcBef>
                <a:spcPct val="0"/>
              </a:spcBef>
            </a:pPr>
            <a:endParaRPr lang="en-US" altLang="en-US" smtClean="0"/>
          </a:p>
          <a:p>
            <a:pPr eaLnBrk="1" hangingPunct="1">
              <a:spcBef>
                <a:spcPct val="0"/>
              </a:spcBef>
            </a:pPr>
            <a:r>
              <a:rPr lang="en-US" altLang="en-US" smtClean="0"/>
              <a:t>	More difficulties: Those without the facial features of FAS and those with higher IQs frequently have more difficulties due to the fact that they are viewed as more capable than they may actually be in managing day-to-day life.  Teachers and others may see an IQ of 90 or 100 and assume that the person’s behavior must be purposeful since they are bright enough to do better.</a:t>
            </a:r>
          </a:p>
          <a:p>
            <a:pPr eaLnBrk="1" hangingPunct="1">
              <a:spcBef>
                <a:spcPct val="0"/>
              </a:spcBef>
            </a:pPr>
            <a:endParaRPr lang="en-US" altLang="en-US" smtClean="0"/>
          </a:p>
          <a:p>
            <a:pPr eaLnBrk="1" hangingPunct="1">
              <a:spcBef>
                <a:spcPct val="0"/>
              </a:spcBef>
            </a:pPr>
            <a:r>
              <a:rPr lang="en-US" altLang="en-US" smtClean="0"/>
              <a:t>	Adaptive functioning:  Their adaptive functioning is what is most impaired; that is their ability to appropriately use communication skills, socialization skills, and daily living skills.  Adaptive functioning testing is often not done, as it is not part of a routine psychological testing profile.  It needs to be asked for specifically.  Adaptive functioning testing may be helpful in pointing out to service providers where a person’s disabilities lie regardless of IQ.  There are a number of adaptive functioning scales that are currently being used.  None of them have been examined for sensitivity to the issues of FASD.  The scale that Ann Streissguth utilized in her earlier studies was the Vineland Adaptive Behavior Scale.  Some feel that this scale may not be the best one.  There is some preliminary work being done in Canada to look at the adaptive functioning tests that are currently available and determine if any of them are better than any others at identifying the specific difficulties in FASD.</a:t>
            </a:r>
          </a:p>
          <a:p>
            <a:pPr eaLnBrk="1" hangingPunct="1">
              <a:spcBef>
                <a:spcPct val="0"/>
              </a:spcBef>
            </a:pPr>
            <a:endParaRPr lang="en-US" altLang="en-US" smtClean="0"/>
          </a:p>
          <a:p>
            <a:pPr eaLnBrk="1" hangingPunct="1">
              <a:spcBef>
                <a:spcPct val="0"/>
              </a:spcBef>
            </a:pPr>
            <a:r>
              <a:rPr lang="en-US" altLang="en-US" smtClean="0"/>
              <a:t>Neuropsychologicals done at a hospital to look at the total disability are preferred.                             </a:t>
            </a:r>
          </a:p>
          <a:p>
            <a:pPr eaLnBrk="1" hangingPunct="1">
              <a:spcBef>
                <a:spcPct val="0"/>
              </a:spcBef>
            </a:pPr>
            <a:endParaRPr lang="en-US" altLang="en-US" smtClean="0"/>
          </a:p>
          <a:p>
            <a:pPr eaLnBrk="1" hangingPunct="1">
              <a:spcBef>
                <a:spcPct val="0"/>
              </a:spcBef>
            </a:pPr>
            <a:r>
              <a:rPr lang="en-US" altLang="en-US" smtClean="0"/>
              <a:t>Susan Rose and Dianne O’Connor: www.fassn.org</a:t>
            </a:r>
          </a:p>
          <a:p>
            <a:pPr eaLnBrk="1" hangingPunct="1">
              <a:spcBef>
                <a:spcPct val="0"/>
              </a:spcBef>
            </a:pPr>
            <a:endParaRPr lang="en-US" altLang="en-US" smtClean="0"/>
          </a:p>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A33D08-E32C-44F8-8CB3-AB27710CBD68}" type="slidenum">
              <a:rPr lang="en-US" altLang="en-US" smtClean="0">
                <a:latin typeface="Arial" pitchFamily="34" charset="0"/>
              </a:rPr>
              <a:pPr eaLnBrk="1" hangingPunct="1">
                <a:spcBef>
                  <a:spcPct val="0"/>
                </a:spcBef>
              </a:pPr>
              <a:t>19</a:t>
            </a:fld>
            <a:endParaRPr lang="en-US" altLang="en-US" smtClean="0">
              <a:latin typeface="Arial" pitchFamily="34" charset="0"/>
            </a:endParaRPr>
          </a:p>
        </p:txBody>
      </p:sp>
    </p:spTree>
    <p:extLst>
      <p:ext uri="{BB962C8B-B14F-4D97-AF65-F5344CB8AC3E}">
        <p14:creationId xmlns:p14="http://schemas.microsoft.com/office/powerpoint/2010/main" val="374169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Secondary Disabilities study was a 4-year study done by the University of Washington under a grant from CDC.  The study examined 415 individuals with FAS or FAE who had been through their clinic over the years.  They ranged in age from 6 to 51 years.  They found that, in addition to the primary disabilities already mentioned, a significant proportion of these individuals had experienced what was termed “secondary disabilities.”</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76B7DD3-7049-4E5E-BFB5-E5072DB46BF6}" type="slidenum">
              <a:rPr lang="en-US" altLang="en-US" smtClean="0">
                <a:latin typeface="Arial" pitchFamily="34" charset="0"/>
              </a:rPr>
              <a:pPr eaLnBrk="1" hangingPunct="1">
                <a:spcBef>
                  <a:spcPct val="0"/>
                </a:spcBef>
              </a:pPr>
              <a:t>22</a:t>
            </a:fld>
            <a:endParaRPr lang="en-US" altLang="en-US" smtClean="0">
              <a:latin typeface="Arial" pitchFamily="34" charset="0"/>
            </a:endParaRPr>
          </a:p>
        </p:txBody>
      </p:sp>
    </p:spTree>
    <p:extLst>
      <p:ext uri="{BB962C8B-B14F-4D97-AF65-F5344CB8AC3E}">
        <p14:creationId xmlns:p14="http://schemas.microsoft.com/office/powerpoint/2010/main" val="668891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•Early diagnosis</a:t>
            </a:r>
          </a:p>
          <a:p>
            <a:pPr eaLnBrk="1" hangingPunct="1">
              <a:spcBef>
                <a:spcPct val="0"/>
              </a:spcBef>
            </a:pPr>
            <a:r>
              <a:rPr lang="en-US" altLang="en-US" smtClean="0"/>
              <a:t>A child who is diagnosed at a young age can be placed in appropriate educational classes and get the social services needed to help the child and his or her family. Early diagnosis also helps families and school staff to understand why the child might act or react differently from other children sometimes.</a:t>
            </a:r>
          </a:p>
          <a:p>
            <a:pPr eaLnBrk="1" hangingPunct="1">
              <a:spcBef>
                <a:spcPct val="0"/>
              </a:spcBef>
            </a:pPr>
            <a:r>
              <a:rPr lang="en-US" altLang="en-US" smtClean="0"/>
              <a:t>•Involvement in special education and social services</a:t>
            </a:r>
          </a:p>
          <a:p>
            <a:pPr eaLnBrk="1" hangingPunct="1">
              <a:spcBef>
                <a:spcPct val="0"/>
              </a:spcBef>
            </a:pPr>
            <a:r>
              <a:rPr lang="en-US" altLang="en-US" smtClean="0"/>
              <a:t>Children who receive special education geared towards their specific needs and learning style are more likely to reach their full potential. Children with FASDs have a wide range of behaviors and challenges that might need to be addressed. Special education programs can better meet each child's needs. In addition, families of children with FASDs who receive social services, such as counseling or respite care have more positive experiences than families who do not receive such services.</a:t>
            </a:r>
          </a:p>
          <a:p>
            <a:pPr eaLnBrk="1" hangingPunct="1">
              <a:spcBef>
                <a:spcPct val="0"/>
              </a:spcBef>
            </a:pPr>
            <a:r>
              <a:rPr lang="en-US" altLang="en-US" smtClean="0"/>
              <a:t>•Loving, nurturing, and stable home environment</a:t>
            </a:r>
          </a:p>
          <a:p>
            <a:pPr eaLnBrk="1" hangingPunct="1">
              <a:spcBef>
                <a:spcPct val="0"/>
              </a:spcBef>
            </a:pPr>
            <a:r>
              <a:rPr lang="en-US" altLang="en-US" smtClean="0"/>
              <a:t>Children with FASDs can be more sensitive than other children to disruptions, changes in lifestyle or routines, and harmful relationships. Therefore, having a loving, stable home life is very important for a child with an FASD. In addition, community and family support can help prevent secondary conditions, such as criminal behavior, unemployment, and incomplete education.</a:t>
            </a:r>
          </a:p>
          <a:p>
            <a:pPr eaLnBrk="1" hangingPunct="1">
              <a:spcBef>
                <a:spcPct val="0"/>
              </a:spcBef>
            </a:pPr>
            <a:r>
              <a:rPr lang="en-US" altLang="en-US" smtClean="0"/>
              <a:t>•Absence of violence</a:t>
            </a:r>
          </a:p>
          <a:p>
            <a:pPr eaLnBrk="1" hangingPunct="1">
              <a:spcBef>
                <a:spcPct val="0"/>
              </a:spcBef>
            </a:pPr>
            <a:r>
              <a:rPr lang="en-US" altLang="en-US" smtClean="0"/>
              <a:t>People with FASDs who live in stable, non-abusive households or who do not become involved in youth violence are much less likely to develop secondary conditions than children who have been exposed to violence in their lives. Children with FASDs need to be taught other ways of showing their anger or frustration.</a:t>
            </a:r>
          </a:p>
          <a:p>
            <a:pPr eaLnBrk="1" hangingPunct="1">
              <a:spcBef>
                <a:spcPct val="0"/>
              </a:spcBef>
            </a:pPr>
            <a:r>
              <a:rPr lang="en-US" altLang="en-US" smtClean="0"/>
              <a:t> </a:t>
            </a:r>
          </a:p>
          <a:p>
            <a:pPr eaLnBrk="1" hangingPunct="1">
              <a:spcBef>
                <a:spcPct val="0"/>
              </a:spcBef>
            </a:pPr>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8BDB52B-5264-464B-9E82-C460CAECF9D4}" type="slidenum">
              <a:rPr lang="en-US" altLang="en-US" smtClean="0">
                <a:latin typeface="Arial" pitchFamily="34" charset="0"/>
              </a:rPr>
              <a:pPr eaLnBrk="1" hangingPunct="1">
                <a:spcBef>
                  <a:spcPct val="0"/>
                </a:spcBef>
              </a:pPr>
              <a:t>23</a:t>
            </a:fld>
            <a:endParaRPr lang="en-US" altLang="en-US" smtClean="0">
              <a:latin typeface="Arial" pitchFamily="34" charset="0"/>
            </a:endParaRPr>
          </a:p>
        </p:txBody>
      </p:sp>
    </p:spTree>
    <p:extLst>
      <p:ext uri="{BB962C8B-B14F-4D97-AF65-F5344CB8AC3E}">
        <p14:creationId xmlns:p14="http://schemas.microsoft.com/office/powerpoint/2010/main" val="3966688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A8CC58E-BE9A-4677-A182-762FCCCEA65C}" type="slidenum">
              <a:rPr lang="en-US" altLang="en-US" smtClean="0">
                <a:latin typeface="Arial" pitchFamily="34" charset="0"/>
              </a:rPr>
              <a:pPr eaLnBrk="1" hangingPunct="1">
                <a:spcBef>
                  <a:spcPct val="0"/>
                </a:spcBef>
              </a:pPr>
              <a:t>24</a:t>
            </a:fld>
            <a:endParaRPr lang="en-US" altLang="en-US" smtClean="0">
              <a:latin typeface="Arial" pitchFamily="34" charset="0"/>
            </a:endParaRPr>
          </a:p>
        </p:txBody>
      </p:sp>
    </p:spTree>
    <p:extLst>
      <p:ext uri="{BB962C8B-B14F-4D97-AF65-F5344CB8AC3E}">
        <p14:creationId xmlns:p14="http://schemas.microsoft.com/office/powerpoint/2010/main" val="2881872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u="sng" dirty="0"/>
              <a:t>Impairments by age</a:t>
            </a:r>
            <a:r>
              <a:rPr lang="en-US" b="1" dirty="0"/>
              <a:t>: </a:t>
            </a:r>
            <a:r>
              <a:rPr lang="en-US" b="1" u="sng" dirty="0"/>
              <a:t>Infancy</a:t>
            </a:r>
            <a:r>
              <a:rPr lang="en-US" b="1" dirty="0"/>
              <a:t>- arching of back, poor sleep / wake cycle, adapting to stimuli, muscles rigid or limp, head banging, rocking, prolonged agitation, difficult to soothe.  </a:t>
            </a:r>
            <a:r>
              <a:rPr lang="en-US" b="1" u="sng" dirty="0"/>
              <a:t>Preschool / toddlerhood</a:t>
            </a:r>
            <a:r>
              <a:rPr lang="en-US" b="1" dirty="0"/>
              <a:t>: hyperactivity, poor eye-hand coordination, poor balance / gait, fine / gross motor problems, slow language development.  </a:t>
            </a:r>
            <a:r>
              <a:rPr lang="en-US" b="1" u="sng" dirty="0"/>
              <a:t>School age</a:t>
            </a:r>
            <a:r>
              <a:rPr lang="en-US" b="1" dirty="0"/>
              <a:t>:  attention is weak,  mathematic disability, impulsive behavior, memory problems, expressive / receptive language deficits.</a:t>
            </a:r>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28</a:t>
            </a:fld>
            <a:endParaRPr lang="en-US"/>
          </a:p>
        </p:txBody>
      </p:sp>
    </p:spTree>
    <p:extLst>
      <p:ext uri="{BB962C8B-B14F-4D97-AF65-F5344CB8AC3E}">
        <p14:creationId xmlns:p14="http://schemas.microsoft.com/office/powerpoint/2010/main" val="3100431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44% of children with FASD are in the mentally retarded range (mean IQ = 66).  FASD is the leading cause of mental retardation in the United States, outpacing the second cause, Down’s Syndrome, 2:1.</a:t>
            </a:r>
            <a:endParaRPr lang="en-US" dirty="0"/>
          </a:p>
          <a:p>
            <a:r>
              <a:rPr lang="en-US" b="1" dirty="0"/>
              <a:t>32% have prominent craniofacial abnormalities; and therefore, 68% </a:t>
            </a:r>
            <a:r>
              <a:rPr lang="en-US" b="1" u="sng" dirty="0"/>
              <a:t>don’t</a:t>
            </a:r>
            <a:r>
              <a:rPr lang="en-US" b="1" dirty="0"/>
              <a:t>.</a:t>
            </a:r>
            <a:endParaRPr lang="en-US" dirty="0"/>
          </a:p>
          <a:p>
            <a:r>
              <a:rPr lang="en-US" b="1" dirty="0"/>
              <a:t>30% of FASD children live with one or both birth parents and another 10% live with some other family member.  30% are in the foster care system.  25% are in adoptive homes.  5% are in some form of institutional care.  Those raised in foster and adoptive homes have fewer social problems compared to those who remain within the biological family system.</a:t>
            </a:r>
            <a:endParaRPr lang="en-US" dirty="0"/>
          </a:p>
          <a:p>
            <a:r>
              <a:rPr lang="en-US" b="1" dirty="0"/>
              <a:t>90% have mental health problems of varying kinds.</a:t>
            </a:r>
            <a:endParaRPr lang="en-US" dirty="0"/>
          </a:p>
          <a:p>
            <a:r>
              <a:rPr lang="en-US" b="1" dirty="0"/>
              <a:t>70 % have experienced physical or sexual abuse or both (increases the likelihood of inappropriate sexual behavior by a factor of 4).</a:t>
            </a:r>
            <a:endParaRPr lang="en-US" dirty="0"/>
          </a:p>
          <a:p>
            <a:r>
              <a:rPr lang="en-US" b="1" dirty="0"/>
              <a:t>60 % have been suspended, expelled, or dropped out of school.</a:t>
            </a:r>
            <a:endParaRPr lang="en-US" dirty="0"/>
          </a:p>
          <a:p>
            <a:r>
              <a:rPr lang="en-US" b="1" dirty="0"/>
              <a:t>45% have had difficulties with inappropriate sexual behavior.</a:t>
            </a:r>
            <a:endParaRPr lang="en-US" dirty="0"/>
          </a:p>
          <a:p>
            <a:r>
              <a:rPr lang="en-US" b="1" dirty="0"/>
              <a:t>50% have had some form of legal involvement. </a:t>
            </a:r>
            <a:endParaRPr lang="en-US" dirty="0"/>
          </a:p>
          <a:p>
            <a:r>
              <a:rPr lang="en-US" b="1" dirty="0"/>
              <a:t>50% above age 12 have either experienced inpatient psychiatric or substance abuse treatment or legal incarceration.</a:t>
            </a:r>
            <a:endParaRPr lang="en-US" dirty="0"/>
          </a:p>
          <a:p>
            <a:r>
              <a:rPr lang="en-US" b="1" dirty="0"/>
              <a:t>30% above age 12 develop alcohol or drug problems.</a:t>
            </a:r>
            <a:endParaRPr lang="en-US" dirty="0"/>
          </a:p>
          <a:p>
            <a:r>
              <a:rPr lang="en-US" b="1" dirty="0"/>
              <a:t>20% above age 21 achieve full self-sufficiency as adults.</a:t>
            </a:r>
            <a:endParaRPr lang="en-US" dirty="0"/>
          </a:p>
          <a:p>
            <a:r>
              <a:rPr lang="en-US" b="1" dirty="0"/>
              <a:t>40% of mothers with FASD drink during at least one of their pregnancies</a:t>
            </a:r>
            <a:endParaRPr lang="en-US" dirty="0"/>
          </a:p>
          <a:p>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29</a:t>
            </a:fld>
            <a:endParaRPr lang="en-US"/>
          </a:p>
        </p:txBody>
      </p:sp>
    </p:spTree>
    <p:extLst>
      <p:ext uri="{BB962C8B-B14F-4D97-AF65-F5344CB8AC3E}">
        <p14:creationId xmlns:p14="http://schemas.microsoft.com/office/powerpoint/2010/main" val="82238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6F465-36C2-4568-B5BA-91E699AA4F1A}" type="slidenum">
              <a:rPr lang="en-US" smtClean="0"/>
              <a:t>2</a:t>
            </a:fld>
            <a:endParaRPr lang="en-US"/>
          </a:p>
        </p:txBody>
      </p:sp>
    </p:spTree>
    <p:extLst>
      <p:ext uri="{BB962C8B-B14F-4D97-AF65-F5344CB8AC3E}">
        <p14:creationId xmlns:p14="http://schemas.microsoft.com/office/powerpoint/2010/main" val="3705151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6F465-36C2-4568-B5BA-91E699AA4F1A}" type="slidenum">
              <a:rPr lang="en-US" smtClean="0"/>
              <a:t>30</a:t>
            </a:fld>
            <a:endParaRPr lang="en-US"/>
          </a:p>
        </p:txBody>
      </p:sp>
    </p:spTree>
    <p:extLst>
      <p:ext uri="{BB962C8B-B14F-4D97-AF65-F5344CB8AC3E}">
        <p14:creationId xmlns:p14="http://schemas.microsoft.com/office/powerpoint/2010/main" val="3075233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Attentional</a:t>
            </a:r>
            <a:r>
              <a:rPr lang="en-US" baseline="0" dirty="0" smtClean="0"/>
              <a:t> problems, including short attention span, motor </a:t>
            </a:r>
            <a:r>
              <a:rPr lang="en-US" baseline="0" dirty="0" err="1" smtClean="0"/>
              <a:t>overactivity</a:t>
            </a:r>
            <a:r>
              <a:rPr lang="en-US" baseline="0" dirty="0" smtClean="0"/>
              <a:t>, impulsivity, and a peculiar deficit in cause and effect relationships are extremely common. Social skills and social behavior deficits exceed what can be accounted for solely on the basis of cognitive function. A variety of co-occurring disorders such as mood disorders, substance abuse, psychotic disorders. Lower rates of anxiety disorders, eating disorders. (See the DM-ID for details).</a:t>
            </a:r>
          </a:p>
          <a:p>
            <a:r>
              <a:rPr lang="en-US" b="1" dirty="0"/>
              <a:t>  </a:t>
            </a:r>
            <a:r>
              <a:rPr lang="en-US" b="1" u="sng" dirty="0"/>
              <a:t>International</a:t>
            </a:r>
            <a:r>
              <a:rPr lang="en-US" b="1" dirty="0"/>
              <a:t>:  Germany has the highest national average per capita intake of alcohol. Of any country for which statistics are known.  In excess of 1% of infants are born to alcoholic mothers.  These infants do not find their way into the U.S. because Germany is an insignificant source of international adoptions.  Russia, on the other hand, has been a leading source of international adoptees  and Russia has the highest rate of alcoholism of countries for which the statistic exists.  Alcoholism is the most frequent reason for removal of children from their mothers in Russia, and hence Russian adoptees are at greater risk of having FASD.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31</a:t>
            </a:fld>
            <a:endParaRPr lang="en-US"/>
          </a:p>
        </p:txBody>
      </p:sp>
    </p:spTree>
    <p:extLst>
      <p:ext uri="{BB962C8B-B14F-4D97-AF65-F5344CB8AC3E}">
        <p14:creationId xmlns:p14="http://schemas.microsoft.com/office/powerpoint/2010/main" val="320384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u="sng" dirty="0"/>
              <a:t>School</a:t>
            </a:r>
            <a:r>
              <a:rPr lang="en-US" b="1" dirty="0"/>
              <a:t>:  In the preschool and primary elementary grades, academic concerns predominate.  Achievement is marked by lapses in learning; and material once learned, can disappear only to reappear unpredictably at a later time.  While attributing poor performance to lack of effort has some surface appeal, it fundamentally misses the point.   By later elementary grades or middle school, behavioral concerns usually trump academic problems and partly as a result of increasing academic frustration.  It is not uncommon for children with FASD to reach an academic ceiling of achievement somewhere between seventh and ninth grades.</a:t>
            </a:r>
          </a:p>
          <a:p>
            <a:endParaRPr lang="en-US" b="1" dirty="0"/>
          </a:p>
          <a:p>
            <a:r>
              <a:rPr lang="en-US" b="1" u="sng" dirty="0"/>
              <a:t>Special Education Statistics K-12</a:t>
            </a:r>
            <a:endParaRPr lang="en-US" dirty="0"/>
          </a:p>
          <a:p>
            <a:r>
              <a:rPr lang="en-US" b="1" dirty="0"/>
              <a:t>States that keep an educational census of FASD students:                     0</a:t>
            </a:r>
            <a:endParaRPr lang="en-US" dirty="0"/>
          </a:p>
          <a:p>
            <a:r>
              <a:rPr lang="en-US" b="1" dirty="0"/>
              <a:t>States that recognize FASD as an educational disability:                          0</a:t>
            </a:r>
            <a:endParaRPr lang="en-US" dirty="0"/>
          </a:p>
          <a:p>
            <a:r>
              <a:rPr lang="en-US" b="1" dirty="0"/>
              <a:t>States which list FASD on IEP’s:                                                                       0</a:t>
            </a:r>
            <a:endParaRPr lang="en-US" dirty="0"/>
          </a:p>
          <a:p>
            <a:r>
              <a:rPr lang="en-US" b="1" dirty="0"/>
              <a:t>States with any kind of specific programming for FASD:                          3</a:t>
            </a:r>
            <a:endParaRPr lang="en-US" dirty="0"/>
          </a:p>
          <a:p>
            <a:r>
              <a:rPr lang="en-US" b="1" dirty="0"/>
              <a:t>States with no idea of the extent of FASD in the state:                            24</a:t>
            </a:r>
            <a:endParaRPr lang="en-US" dirty="0"/>
          </a:p>
          <a:p>
            <a:r>
              <a:rPr lang="en-US" b="1" dirty="0"/>
              <a:t>States that do not define FASD as a problem:                                            28</a:t>
            </a:r>
            <a:endParaRPr lang="en-US" dirty="0"/>
          </a:p>
          <a:p>
            <a:r>
              <a:rPr lang="en-US" b="1" dirty="0"/>
              <a:t>States with no mechanism for identifying FASD:                                       31</a:t>
            </a:r>
            <a:endParaRPr lang="en-US" dirty="0"/>
          </a:p>
          <a:p>
            <a:r>
              <a:rPr lang="en-US" b="1" dirty="0"/>
              <a:t>States that provide no </a:t>
            </a:r>
            <a:r>
              <a:rPr lang="en-US" b="1" dirty="0" err="1"/>
              <a:t>inservice</a:t>
            </a:r>
            <a:r>
              <a:rPr lang="en-US" b="1" dirty="0"/>
              <a:t> training in FASD:                                     35</a:t>
            </a:r>
            <a:endParaRPr lang="en-US" dirty="0"/>
          </a:p>
          <a:p>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32</a:t>
            </a:fld>
            <a:endParaRPr lang="en-US"/>
          </a:p>
        </p:txBody>
      </p:sp>
    </p:spTree>
    <p:extLst>
      <p:ext uri="{BB962C8B-B14F-4D97-AF65-F5344CB8AC3E}">
        <p14:creationId xmlns:p14="http://schemas.microsoft.com/office/powerpoint/2010/main" val="674627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6F465-36C2-4568-B5BA-91E699AA4F1A}" type="slidenum">
              <a:rPr lang="en-US" smtClean="0"/>
              <a:t>33</a:t>
            </a:fld>
            <a:endParaRPr lang="en-US"/>
          </a:p>
        </p:txBody>
      </p:sp>
    </p:spTree>
    <p:extLst>
      <p:ext uri="{BB962C8B-B14F-4D97-AF65-F5344CB8AC3E}">
        <p14:creationId xmlns:p14="http://schemas.microsoft.com/office/powerpoint/2010/main" val="2581250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u="sng" dirty="0"/>
              <a:t>Developmental timeline</a:t>
            </a:r>
            <a:r>
              <a:rPr lang="en-US" b="1" dirty="0"/>
              <a:t>:  Children with FASD manifest an array of strengths and delays which can differ significantly between individuals.  The strengths can obscure the delays, leading others to develop unrealistic expectations of an FASD individual.  Below are listed the average developmental ages, in different skill areas, of an eighteen year old with FASD.  </a:t>
            </a:r>
            <a:endParaRPr lang="en-US" dirty="0"/>
          </a:p>
          <a:p>
            <a:r>
              <a:rPr lang="en-US" b="1" dirty="0"/>
              <a:t>Receptive language- 6.</a:t>
            </a:r>
            <a:endParaRPr lang="en-US" dirty="0"/>
          </a:p>
          <a:p>
            <a:r>
              <a:rPr lang="en-US" b="1" dirty="0"/>
              <a:t>Emotional regulation- 6.</a:t>
            </a:r>
            <a:endParaRPr lang="en-US" dirty="0"/>
          </a:p>
          <a:p>
            <a:r>
              <a:rPr lang="en-US" b="1" dirty="0"/>
              <a:t>Social skills- 7.</a:t>
            </a:r>
            <a:endParaRPr lang="en-US" dirty="0"/>
          </a:p>
          <a:p>
            <a:r>
              <a:rPr lang="en-US" b="1" dirty="0"/>
              <a:t>Time and money management- 8.</a:t>
            </a:r>
            <a:endParaRPr lang="en-US" dirty="0"/>
          </a:p>
          <a:p>
            <a:r>
              <a:rPr lang="en-US" b="1" dirty="0"/>
              <a:t>Personal care skills- 11.</a:t>
            </a:r>
            <a:endParaRPr lang="en-US" dirty="0"/>
          </a:p>
          <a:p>
            <a:r>
              <a:rPr lang="en-US" b="1" dirty="0"/>
              <a:t>Reading skills- 16.</a:t>
            </a:r>
            <a:endParaRPr lang="en-US" dirty="0"/>
          </a:p>
          <a:p>
            <a:r>
              <a:rPr lang="en-US" b="1" dirty="0"/>
              <a:t>Physical maturity- 18.</a:t>
            </a:r>
            <a:endParaRPr lang="en-US" dirty="0"/>
          </a:p>
          <a:p>
            <a:r>
              <a:rPr lang="en-US" b="1" dirty="0"/>
              <a:t>Expressive language- 20.</a:t>
            </a:r>
            <a:endParaRPr lang="en-US" dirty="0"/>
          </a:p>
          <a:p>
            <a:r>
              <a:rPr lang="en-US" b="1" dirty="0"/>
              <a:t>10.  </a:t>
            </a:r>
            <a:r>
              <a:rPr lang="en-US" b="1" u="sng" dirty="0"/>
              <a:t>Adulthood</a:t>
            </a:r>
            <a:r>
              <a:rPr lang="en-US" b="1" dirty="0"/>
              <a:t>:  If adults with FASD often reach financial independence, they often do not do so until around thirty.  Maintaining employment is typically a challenge and ongoing coaching / mentoring is an essential resource.  Money management skills are generally insufficient to the task as FASD adults tend to be overly generous.  As parents, they can be quite affectionate, but lack the judgment to provide the necessary structure for their children.  Too often, women with FASD give birth to children with FASD.  As with employment, ongoing mentoring is critical</a:t>
            </a:r>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34</a:t>
            </a:fld>
            <a:endParaRPr lang="en-US"/>
          </a:p>
        </p:txBody>
      </p:sp>
    </p:spTree>
    <p:extLst>
      <p:ext uri="{BB962C8B-B14F-4D97-AF65-F5344CB8AC3E}">
        <p14:creationId xmlns:p14="http://schemas.microsoft.com/office/powerpoint/2010/main" val="4154889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a:t>
            </a:r>
            <a:r>
              <a:rPr lang="en-US" b="1" u="sng" dirty="0"/>
              <a:t>Stimulus Filters</a:t>
            </a:r>
            <a:r>
              <a:rPr lang="en-US" b="1" dirty="0"/>
              <a:t>:  FASD impairs the capacity to filter out incoming stimulation.  This, combined with a reduced capacity to process stimulation, leaves FASD children very vulnerable to states of stimulus overload.  Turning away of the face or the entire body or backing up / moving away are all common signals of approaching overstimulation.  They should be understood as such and not misinterpreted as defiance or </a:t>
            </a:r>
            <a:r>
              <a:rPr lang="en-US" b="1" dirty="0" err="1"/>
              <a:t>oppositionalism</a:t>
            </a:r>
            <a:r>
              <a:rPr lang="en-US" b="1" dirty="0"/>
              <a:t>.  Stimulus overload reliably spawns emotional escalation and behavioral deterioration and reinforces the fragmentation of the child’s nervous system.</a:t>
            </a:r>
            <a:endParaRPr lang="en-US" dirty="0"/>
          </a:p>
          <a:p>
            <a:r>
              <a:rPr lang="en-US" b="1" dirty="0"/>
              <a:t>2.      </a:t>
            </a:r>
            <a:r>
              <a:rPr lang="en-US" b="1" u="sng" dirty="0"/>
              <a:t>Attention / Executive Functions</a:t>
            </a:r>
            <a:r>
              <a:rPr lang="en-US" b="1" dirty="0"/>
              <a:t>:  FASD compromises both the maintaining and shifting of </a:t>
            </a:r>
            <a:r>
              <a:rPr lang="en-US" b="1" u="sng" dirty="0"/>
              <a:t>attention</a:t>
            </a:r>
            <a:r>
              <a:rPr lang="en-US" b="1" dirty="0"/>
              <a:t>  which produces distractibility.  In addition, </a:t>
            </a:r>
            <a:r>
              <a:rPr lang="en-US" b="1" u="sng" dirty="0"/>
              <a:t>self-monitoring</a:t>
            </a:r>
            <a:r>
              <a:rPr lang="en-US" b="1" dirty="0"/>
              <a:t> skills, part of executive functioning, are generally minimal.  </a:t>
            </a:r>
            <a:r>
              <a:rPr lang="en-US" b="1" u="sng" dirty="0"/>
              <a:t>Risk assessment</a:t>
            </a:r>
            <a:r>
              <a:rPr lang="en-US" b="1" dirty="0"/>
              <a:t> is likely to be faulty, resulting in FASD children putting themselves in danger with no recognition they are doing so.  Cognitive functioning as a whole deteriorates extremely rapidly under stress.  Taken together, these factors make children with FASD look a lot like children with AD/HD, and they are often misdiagnosed solely as AD/HD and the larger FASD component is missed.</a:t>
            </a:r>
            <a:endParaRPr lang="en-US" dirty="0"/>
          </a:p>
          <a:p>
            <a:r>
              <a:rPr lang="en-US" b="1" dirty="0"/>
              <a:t>3.      </a:t>
            </a:r>
            <a:r>
              <a:rPr lang="en-US" b="1" u="sng" dirty="0" err="1"/>
              <a:t>Visuospatial</a:t>
            </a:r>
            <a:r>
              <a:rPr lang="en-US" b="1" u="sng" dirty="0"/>
              <a:t> Processing</a:t>
            </a:r>
            <a:r>
              <a:rPr lang="en-US" b="1" dirty="0"/>
              <a:t>:  Children with FASD have weaknesses in their perception of spatial relationships between objects.  Thus, they have difficulty organizing space and are prone to misplacing objects or inaccurately remembering their location.</a:t>
            </a:r>
            <a:endParaRPr lang="en-US" dirty="0"/>
          </a:p>
          <a:p>
            <a:r>
              <a:rPr lang="en-US" b="1" dirty="0"/>
              <a:t>4.      </a:t>
            </a:r>
            <a:r>
              <a:rPr lang="en-US" b="1" u="sng" dirty="0"/>
              <a:t>Language Processing</a:t>
            </a:r>
            <a:r>
              <a:rPr lang="en-US" b="1" dirty="0"/>
              <a:t>:  FASD commonly causes deficits in language processing.  Receptive language is often more severely affected than expressive language.  This is because the encoding of verbal material into memory is erratic with FASD.  On the other hand, the expressive language of FASD children is often quite age appropriate.  This can mislead others into overestimating the child’s true overall language processing and cognitive skills.  The danger here is twofold: 1) the FASD child’s weaker receptive skills get overtaxed by adults offering more verbal input than the child can truly handle, and 2) the adults incorrectly believe the child understood more than is really the case.  This can lead to a language-induced overload with consequences similar to that of stimulus overload.</a:t>
            </a:r>
            <a:endParaRPr lang="en-US" dirty="0"/>
          </a:p>
          <a:p>
            <a:r>
              <a:rPr lang="en-US" b="1" dirty="0"/>
              <a:t>5.      </a:t>
            </a:r>
            <a:r>
              <a:rPr lang="en-US" b="1" u="sng" dirty="0"/>
              <a:t>Temporal Perception</a:t>
            </a:r>
            <a:r>
              <a:rPr lang="en-US" b="1" dirty="0"/>
              <a:t>:  Typically there is a lack of a continuous sense of time that runs from the past, through the present, and out into the future.  Instead, time is experienced as a series of disconnected moments; and hence, children with FASD mostly live in the present moment.  They tend not to think either about the past or the future.  This has a number of ripple effects.  Learning from experience usually does not occur because there is no reference to the past.  Possible future consequences, of a behavioral choice in the moment, are not invoked to guide behavior in the present.  Connections that must be made across time, such as triggers &gt; behaviors &gt; consequences, go unmade.  Cause and effect reasoning founders as this requires connecting the cause, through intervening time, to the effect.  This all results in a common pattern, with FASD children, of repeating the same mistakes over time.</a:t>
            </a:r>
            <a:endParaRPr lang="en-US" dirty="0"/>
          </a:p>
          <a:p>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35</a:t>
            </a:fld>
            <a:endParaRPr lang="en-US"/>
          </a:p>
        </p:txBody>
      </p:sp>
    </p:spTree>
    <p:extLst>
      <p:ext uri="{BB962C8B-B14F-4D97-AF65-F5344CB8AC3E}">
        <p14:creationId xmlns:p14="http://schemas.microsoft.com/office/powerpoint/2010/main" val="2317666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u="sng" dirty="0"/>
              <a:t>Egocentrism</a:t>
            </a:r>
            <a:r>
              <a:rPr lang="en-US" b="1" dirty="0"/>
              <a:t>:  FASD brings with it a very egocentric stance in the world.  This is not emotionally-based self-centeredness.  The egocentrism of FASD is an aspect of thinking and perception itself, more like the egocentrism of preschool children.  Children with FASD often don’t even realize there is a “bigger picture alternative” to their egocentrism.  Self-centeredness is simply “the way things are”.  This egocentrism introduces fantasy elements into thinking beyond what is typical for a child of the age.  Fantasy is not recognized as fantasy however, so reality testing suffers as a result.  Egocentrism also leads to a generalized obliviousness to the impact of their behavior on others, often with negative consequences for relationships.  FASD children also lack an understanding of others’ motives which sets them up to be fairly easily victimized.  </a:t>
            </a:r>
            <a:endParaRPr lang="en-US" dirty="0"/>
          </a:p>
          <a:p>
            <a:r>
              <a:rPr lang="en-US" b="1" dirty="0"/>
              <a:t>7.      </a:t>
            </a:r>
            <a:r>
              <a:rPr lang="en-US" b="1" u="sng" dirty="0"/>
              <a:t>Literal Thinking</a:t>
            </a:r>
            <a:r>
              <a:rPr lang="en-US" b="1" dirty="0"/>
              <a:t>:  FASD imparts a very literal bias to the thinking process.  Abstract and higher level conceptual thinking is usually limited.  Symbolic language, such as metaphors, are typically lost on the FASD child.  So saying “six of one, a half dozen of the other” may lead to a search for six of “what” and a half dozen of “what else”.  There is absolutely no awareness of the misinterpretation on the child’s part.  Obviously, this can create a lot of social difficulties that are both mystifying and painful to the FASD child.  Weakened higher level thinking skills sabotage FASD children’s attempts to proactively organize their environment and to interpret the meaning of overall situations.  Impaired conceptual thinking interferes with generalization, for much of generalization rests on being able to distill out principles and then apply them across situations.  The collective results of this literal thinking bias is a major reason that clear external structure is necessary to support the functioning of FASD children. </a:t>
            </a:r>
            <a:endParaRPr lang="en-US" dirty="0"/>
          </a:p>
          <a:p>
            <a:r>
              <a:rPr lang="en-US" b="1" dirty="0"/>
              <a:t>8.      </a:t>
            </a:r>
            <a:r>
              <a:rPr lang="en-US" b="1" u="sng" dirty="0"/>
              <a:t>Rigid Thinking</a:t>
            </a:r>
            <a:r>
              <a:rPr lang="en-US" b="1" dirty="0"/>
              <a:t>:  Once they settle on an idea or plan of action, children with FASD wed themselves to it.  They are apt to be highly resistant to any alternative information.  This characteristic undercuts effective </a:t>
            </a:r>
            <a:r>
              <a:rPr lang="en-US" b="1" u="sng" dirty="0"/>
              <a:t>problem-solving</a:t>
            </a:r>
            <a:r>
              <a:rPr lang="en-US" b="1" dirty="0"/>
              <a:t> and can make novelty, transitions, changes in routine, or surprises problematic to the point that a behavioral meltdown ensues.  The meltdown isn’t </a:t>
            </a:r>
            <a:r>
              <a:rPr lang="en-US" b="1" dirty="0" err="1"/>
              <a:t>oppositionalism</a:t>
            </a:r>
            <a:r>
              <a:rPr lang="en-US" b="1" dirty="0"/>
              <a:t> per se, but more of an attempt to stave off a disorganizing change.</a:t>
            </a:r>
            <a:endParaRPr lang="en-US" dirty="0"/>
          </a:p>
          <a:p>
            <a:r>
              <a:rPr lang="en-US" b="1" dirty="0"/>
              <a:t>9.      </a:t>
            </a:r>
            <a:r>
              <a:rPr lang="en-US" b="1" u="sng" dirty="0"/>
              <a:t>Boundaries</a:t>
            </a:r>
            <a:r>
              <a:rPr lang="en-US" b="1" dirty="0"/>
              <a:t>:  Children with FASD frequently have a limited concept of interpersonal boundaries.  They invade others’ personal space with no sense that they have caused an affront.  They can be physically intrusive, again with no awareness of their social blunder.  They usually have trouble with the concept of personal ownership of things and so they appropriate others’ things without asking.  They may take things outright, more as an impulsive “crime of opportunity”, and not understand it as theft.  As FASD children mature into the prepubescent and pubescent years, their lack of boundaries leads them into sexual transgressions that they do not initially see as inappropriate.  All of this produces repeated social rejection that can be painful and mysterious to them.</a:t>
            </a:r>
            <a:endParaRPr lang="en-US" dirty="0"/>
          </a:p>
          <a:p>
            <a:r>
              <a:rPr lang="en-US" b="1" dirty="0"/>
              <a:t>10.  </a:t>
            </a:r>
            <a:r>
              <a:rPr lang="en-US" b="1" u="sng" dirty="0"/>
              <a:t>Personal Responsibility</a:t>
            </a:r>
            <a:r>
              <a:rPr lang="en-US" b="1" dirty="0"/>
              <a:t>:  A sense of personal responsibility is minimal to absent in children with FASD.  This, like egocentrism, is more of a cognitive lack of awareness rather than a rejection of responsibility that they realize they should have.  Predictably, the outcome is a blaming of external factors or other people for events.  This blaming hides the destructive underlying sense that they can’t effectively influence events in the world. </a:t>
            </a:r>
            <a:endParaRPr lang="en-US" dirty="0"/>
          </a:p>
          <a:p>
            <a:r>
              <a:rPr lang="en-US" b="1" dirty="0"/>
              <a:t>11.  </a:t>
            </a:r>
            <a:r>
              <a:rPr lang="en-US" b="1" u="sng" dirty="0"/>
              <a:t>Memory / Integration / Generalization</a:t>
            </a:r>
            <a:r>
              <a:rPr lang="en-US" b="1" dirty="0"/>
              <a:t>:  As FASD fragments a child’s sense of time, it also tends to fragment thinking and memory as a whole.  It has been said that FASD children wake up into a new world every day.  Sometimes the problem is </a:t>
            </a:r>
            <a:r>
              <a:rPr lang="en-US" b="1" u="sng" dirty="0"/>
              <a:t>storage</a:t>
            </a:r>
            <a:r>
              <a:rPr lang="en-US" b="1" dirty="0"/>
              <a:t>, meaning that incoming information is stored in some erratic manner.  Sometimes the problem is </a:t>
            </a:r>
            <a:r>
              <a:rPr lang="en-US" b="1" u="sng" dirty="0"/>
              <a:t>retrieval</a:t>
            </a:r>
            <a:r>
              <a:rPr lang="en-US" b="1" dirty="0"/>
              <a:t>, meaning that the children cannot find information they have or they find it one day only to lose it the next and then rediscover it two days later.  Sometimes the problem is </a:t>
            </a:r>
            <a:r>
              <a:rPr lang="en-US" b="1" u="sng" dirty="0"/>
              <a:t>application</a:t>
            </a:r>
            <a:r>
              <a:rPr lang="en-US" b="1" dirty="0"/>
              <a:t>, meaning that information that has been retrieved is not properly applied.  Consequently, information / learning usually does not generalize across situations, circumstances, people or time, but is limited to the immediate situation in which the learning occurred.  What occurs in therapy may not leave the office.  Behavioral discussions at home disappear when the child arrives at school.  Social skills in the context of interacting with one peer may not be applied to any other peers.  Change one or two details in a situation, and to FASD children, it may well appear to be an entirely new situation to which no knowledge they have is relevant.  All of this serves to impair learning from experience.  </a:t>
            </a:r>
            <a:endParaRPr lang="en-US" dirty="0"/>
          </a:p>
          <a:p>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36</a:t>
            </a:fld>
            <a:endParaRPr lang="en-US"/>
          </a:p>
        </p:txBody>
      </p:sp>
    </p:spTree>
    <p:extLst>
      <p:ext uri="{BB962C8B-B14F-4D97-AF65-F5344CB8AC3E}">
        <p14:creationId xmlns:p14="http://schemas.microsoft.com/office/powerpoint/2010/main" val="2901684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u="sng" dirty="0"/>
              <a:t>Lying</a:t>
            </a:r>
            <a:r>
              <a:rPr lang="en-US" b="1" dirty="0"/>
              <a:t>:  FASD children do consciously lie for self-serving reasons as do all children (and adults for that matter).  However, much of what looks like “lying” really emerges out of their various cognitive weaknesses and the inaccuracies these weaknesses introduce into perception and reporting of events.  </a:t>
            </a:r>
            <a:endParaRPr lang="en-US" dirty="0"/>
          </a:p>
          <a:p>
            <a:r>
              <a:rPr lang="en-US" b="1" dirty="0"/>
              <a:t>13.  </a:t>
            </a:r>
            <a:r>
              <a:rPr lang="en-US" b="1" u="sng" dirty="0"/>
              <a:t>Emotional Regulation</a:t>
            </a:r>
            <a:r>
              <a:rPr lang="en-US" b="1" dirty="0"/>
              <a:t>:  The emotional regulatory skills of children with FASD are extremely weak.  Thus, it takes very little emotional stimulation to light a fast-burning fuse of emotional escalation that is likely to ignite a behavioral meltdown.  </a:t>
            </a:r>
            <a:endParaRPr lang="en-US" dirty="0"/>
          </a:p>
          <a:p>
            <a:r>
              <a:rPr lang="en-US" b="1" dirty="0"/>
              <a:t>14.  </a:t>
            </a:r>
            <a:r>
              <a:rPr lang="en-US" b="1" u="sng" dirty="0"/>
              <a:t>Behavioral Regulation</a:t>
            </a:r>
            <a:r>
              <a:rPr lang="en-US" b="1" dirty="0"/>
              <a:t>:  These skills are also typically impaired in children with FASD.  The two primary manifestations are hyperactivity and impulsivity, which can also lead to FASD being misdiagnosed as AD/HD.  Combine these vulnerabilities with weaknesses in emotional regulation, poor filtering of incoming stimuli, and language processing deficits, and FASD children’s proneness to states of overload and behavioral deterioration is easily understandable.</a:t>
            </a:r>
            <a:endParaRPr lang="en-US" dirty="0"/>
          </a:p>
          <a:p>
            <a:r>
              <a:rPr lang="en-US" b="1" dirty="0"/>
              <a:t>15.  </a:t>
            </a:r>
            <a:r>
              <a:rPr lang="en-US" b="1" u="sng" dirty="0"/>
              <a:t>Behavioral Outbursts</a:t>
            </a:r>
            <a:r>
              <a:rPr lang="en-US" b="1" dirty="0"/>
              <a:t>:  Along with their multiple vulnerabilities to overload, children with FASD commonly have very </a:t>
            </a:r>
            <a:r>
              <a:rPr lang="en-US" b="1" u="sng" dirty="0"/>
              <a:t>low resiliency</a:t>
            </a:r>
            <a:r>
              <a:rPr lang="en-US" b="1" dirty="0"/>
              <a:t> in the face of stress.  Thus, behavioral outbursts can be frequent.  The most common triggers to such outbursts are insufficient attention from others, too much environmental stimulation, too little environmental structure, and internal confusion in the face of novelty.  The behavioral outbursts of children with FASD are not so much controlling as they are protective.  Outbursts are fundamentally a primitive attempt to generate some distance between the child and some source of overload to prevent becoming overwhelmed.  It is not necessarily emotional closeness that is feared, but nervous system overload.  The goal here is to maintain some inner balance and organization rather than to avoid intimacy per se.  Unlike attachment disordered children, children with FASD frequently feel and express remorse after they have settled from an outburst.  Such outbursts are best viewed as indicators of the limits of the child’s functioning at that point in time, limits that the adults need to learn to work within.  While is certainly true that FASD children can be oppositional, the majority of their behavior problems are matters of compromised ability rather than outright defiance.  </a:t>
            </a:r>
            <a:endParaRPr lang="en-US" dirty="0"/>
          </a:p>
          <a:p>
            <a:r>
              <a:rPr lang="en-US" b="1" dirty="0"/>
              <a:t>16.  </a:t>
            </a:r>
            <a:r>
              <a:rPr lang="en-US" b="1" u="sng" dirty="0"/>
              <a:t>Motivation</a:t>
            </a:r>
            <a:r>
              <a:rPr lang="en-US" b="1" dirty="0"/>
              <a:t>:  Children with FASD tend to be motivated to do well and to please adults.  When these are not in evidence, it is generally a reflection of repeated frustration with their functional weaknesses rather than a manipulative attempt to prove adults can’t make them achieve.  However, their motivation may be minimal or absent with tasks whose rewards are out in the future.  Such tasks do not provide immediate / concrete results, and such results are the stock and trade of FASD children.  In their absence, FASD children are apt to have no meaningful reason for effort.  </a:t>
            </a:r>
            <a:endParaRPr lang="en-US" dirty="0"/>
          </a:p>
          <a:p>
            <a:r>
              <a:rPr lang="en-US" b="1" dirty="0"/>
              <a:t>17.  </a:t>
            </a:r>
            <a:r>
              <a:rPr lang="en-US" b="1" u="sng" dirty="0"/>
              <a:t>Attachment</a:t>
            </a:r>
            <a:r>
              <a:rPr lang="en-US" b="1" dirty="0"/>
              <a:t>:  FASD children can attach to varying degrees, depending upon their pattern of neurological vulnerabilities.  What they typically cannot do is sustain the attachment over time.  Emotional connections get temporarily undone during periods of overload, but can be repaired after the outburst has passed.  What parents need to avoid is being a frequent source of overload, for FASD children are susceptible to viewing those who provoke states of overload as persecutors.  This has obvious troubling implications for attachment going forward.</a:t>
            </a:r>
            <a:endParaRPr lang="en-US" dirty="0"/>
          </a:p>
          <a:p>
            <a:r>
              <a:rPr lang="en-US" b="1" dirty="0"/>
              <a:t>FASD and Attachment Disorder (AD): Similarities and Differences</a:t>
            </a:r>
            <a:endParaRPr lang="en-US" dirty="0"/>
          </a:p>
          <a:p>
            <a:r>
              <a:rPr lang="en-US" b="1" dirty="0"/>
              <a:t>If a baby is born with FASD, some degree of AD is a near certainty because FASD typically impairs one or more of the systems that are necessary for the development of attachments.  AD is thus secondary to the preceding and primary FASD.  The FASD must be addressed first or its effects will continue to undermine efforts to work on the attachment difficulties.</a:t>
            </a:r>
            <a:endParaRPr lang="en-US" dirty="0"/>
          </a:p>
          <a:p>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37</a:t>
            </a:fld>
            <a:endParaRPr lang="en-US"/>
          </a:p>
        </p:txBody>
      </p:sp>
    </p:spTree>
    <p:extLst>
      <p:ext uri="{BB962C8B-B14F-4D97-AF65-F5344CB8AC3E}">
        <p14:creationId xmlns:p14="http://schemas.microsoft.com/office/powerpoint/2010/main" val="3109244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u="sng" dirty="0"/>
              <a:t>Protective Factors</a:t>
            </a:r>
            <a:r>
              <a:rPr lang="en-US" b="1" dirty="0"/>
              <a:t>:  A number of protective factors that lead to relatively better outcomes have been identified.  In order of the strength of their positive impact they are: </a:t>
            </a:r>
            <a:endParaRPr lang="en-US" dirty="0"/>
          </a:p>
          <a:p>
            <a:r>
              <a:rPr lang="en-US" b="1" dirty="0"/>
              <a:t>Living in a predictable and supportive home environment for 3/4 of life (primarily reduces odds of institutionalization).</a:t>
            </a:r>
            <a:endParaRPr lang="en-US" dirty="0"/>
          </a:p>
          <a:p>
            <a:r>
              <a:rPr lang="en-US" b="1" dirty="0"/>
              <a:t>Being diagnosed prior to age 6- occurs in about 11% of cases (primarily reduces odds of being institutionalized and increases chances of living as a self-sufficient adult).</a:t>
            </a:r>
            <a:endParaRPr lang="en-US" dirty="0"/>
          </a:p>
          <a:p>
            <a:r>
              <a:rPr lang="en-US" b="1" dirty="0"/>
              <a:t>If placed in more than one caretaking arrangement, spending at least 2 ¾ years in each placement.</a:t>
            </a:r>
            <a:endParaRPr lang="en-US" dirty="0"/>
          </a:p>
          <a:p>
            <a:r>
              <a:rPr lang="en-US" b="1" dirty="0"/>
              <a:t>Establishing eligibility for services through the state’s Developmental Disabilities Administration.</a:t>
            </a:r>
            <a:br>
              <a:rPr lang="en-US" b="1" dirty="0"/>
            </a:br>
            <a:r>
              <a:rPr lang="en-US" b="1" dirty="0"/>
              <a:t/>
            </a:r>
            <a:br>
              <a:rPr lang="en-US" b="1" dirty="0"/>
            </a:br>
            <a:r>
              <a:rPr lang="en-US" b="1" dirty="0"/>
              <a:t>2.      </a:t>
            </a:r>
            <a:r>
              <a:rPr lang="en-US" b="1" u="sng" dirty="0"/>
              <a:t>Medication</a:t>
            </a:r>
            <a:r>
              <a:rPr lang="en-US" b="1" dirty="0"/>
              <a:t>:  The use of medications must be very closely monitored, and dosages individually adjusted across a wider than normal range, due to FASD children’s highly idiosyncratic responses to most psychoactive medicines.  Children with FASD also tend to have a higher rate of adverse reactions. The data that exists suggests that stimulant medications impact hyperactivity but have little effect on attention.  Expect a longer than usual period of trial and error with different medicines and different dosages to get the optimal response.  Reliable communication between home, school, and physician is essential in sorting this out.</a:t>
            </a:r>
            <a:br>
              <a:rPr lang="en-US" b="1" dirty="0"/>
            </a:br>
            <a:r>
              <a:rPr lang="en-US" b="1" dirty="0"/>
              <a:t/>
            </a:r>
            <a:br>
              <a:rPr lang="en-US" b="1" dirty="0"/>
            </a:br>
            <a:r>
              <a:rPr lang="en-US" b="1" dirty="0"/>
              <a:t>3.      </a:t>
            </a:r>
            <a:r>
              <a:rPr lang="en-US" b="1" u="sng" dirty="0"/>
              <a:t>Therapy / Mentoring / Coaching</a:t>
            </a:r>
            <a:r>
              <a:rPr lang="en-US" b="1" dirty="0"/>
              <a:t>: Children (and adults) with FASD tend to do better in one-on-one situations vs. group or programmatic contexts because the environment can be more effectively managed and the consistency of dealing with the same person.</a:t>
            </a:r>
            <a:br>
              <a:rPr lang="en-US" b="1" dirty="0"/>
            </a:br>
            <a:r>
              <a:rPr lang="en-US" b="1" dirty="0"/>
              <a:t/>
            </a:r>
            <a:br>
              <a:rPr lang="en-US" b="1" dirty="0"/>
            </a:br>
            <a:r>
              <a:rPr lang="en-US" b="1" dirty="0"/>
              <a:t>4.      </a:t>
            </a:r>
            <a:r>
              <a:rPr lang="en-US" b="1" u="sng" dirty="0"/>
              <a:t>Buffered Environment</a:t>
            </a:r>
            <a:r>
              <a:rPr lang="en-US" b="1" dirty="0"/>
              <a:t>:  Due to FASD children’s multiple pathways to overstimulation ( language processing, emotional / behavioral regulation, stimulus filters, rigid thinking) and their low resiliency, </a:t>
            </a:r>
            <a:r>
              <a:rPr lang="en-US" b="1" u="sng" dirty="0"/>
              <a:t>prevention</a:t>
            </a:r>
            <a:r>
              <a:rPr lang="en-US" b="1" dirty="0"/>
              <a:t> of states of overload is a key component to working successfully with them.   Increased experience of being in a calm state is essential for the nervous system to learn to relax and for the child to get a glimmer of the difference between feeling “calm” and “overloaded”.  Buffering the environment is key to creating more experience of “calm”.  Without this, both nervous system and child come to define “overloaded” as the default condition of life.  Most simply put, buffering the environment means removing as many environmental sources of overstimulation as possible.  This can involve any of a number of things: reducing light levels, lowering noise levels, restricting access to electronics, keeping the number of choices limited, avoiding surprises, avoiding inducing language overload, and avoiding certain places or activities are all examples.  Tasks should be divided into manageable segments that are not overwhelming to the child with FASD.  Overall, what is necessary is determining the sources of overload for an individual child and then systematically reducing or eliminating as many as possible.  The child’s nervous system then gets greater opportunity to operate in a relaxed state.</a:t>
            </a:r>
            <a:br>
              <a:rPr lang="en-US" b="1" dirty="0"/>
            </a:br>
            <a:r>
              <a:rPr lang="en-US" b="1" dirty="0"/>
              <a:t/>
            </a:r>
            <a:br>
              <a:rPr lang="en-US" b="1" dirty="0"/>
            </a:br>
            <a:r>
              <a:rPr lang="en-US" b="1" dirty="0"/>
              <a:t>5.      </a:t>
            </a:r>
            <a:r>
              <a:rPr lang="en-US" b="1" u="sng" dirty="0"/>
              <a:t>Language</a:t>
            </a:r>
            <a:r>
              <a:rPr lang="en-US" b="1" dirty="0"/>
              <a:t>:  It is critical that the adults interacting with an FASD child monitor their use of language to prevent language overload and behavioral meltdown.  The amount of language at any one time needs to always be limited.  Get to the point without the explanation.  In addition to limited amounts of language, adults need to keep their language simplistic and concrete- no metaphors or other symbolism, and the vocabulary should remain basic.  In line with these recommendations, directions should be clear, succinct, and concrete (generally single-step).  Adults usually do not do an adequate job of contouring their use of language with FASD children, and end up unintentionally provoking behavioral eruptions.</a:t>
            </a:r>
            <a:br>
              <a:rPr lang="en-US" b="1" dirty="0"/>
            </a:br>
            <a:r>
              <a:rPr lang="en-US" b="1" dirty="0"/>
              <a:t/>
            </a:r>
            <a:br>
              <a:rPr lang="en-US" b="1" dirty="0"/>
            </a:br>
            <a:r>
              <a:rPr lang="en-US" b="1" dirty="0"/>
              <a:t>6.      </a:t>
            </a:r>
            <a:r>
              <a:rPr lang="en-US" b="1" u="sng" dirty="0"/>
              <a:t>Comprehension</a:t>
            </a:r>
            <a:r>
              <a:rPr lang="en-US" b="1" dirty="0"/>
              <a:t>:  Due to FASD children’s receptive language delays, their comprehension of verbal information should almost never be taken for granted.  Regular comprehension checks in which the child plays back what was heard, are essential.  Simply asking the child if she understands is ill-advised, as children with FASD often don’t know that they didn’t understand.</a:t>
            </a:r>
            <a:br>
              <a:rPr lang="en-US" b="1" dirty="0"/>
            </a:br>
            <a:r>
              <a:rPr lang="en-US" b="1" dirty="0"/>
              <a:t/>
            </a:r>
            <a:br>
              <a:rPr lang="en-US" b="1" dirty="0"/>
            </a:br>
            <a:r>
              <a:rPr lang="en-US" b="1" dirty="0"/>
              <a:t>7.      </a:t>
            </a:r>
            <a:r>
              <a:rPr lang="en-US" b="1" u="sng" dirty="0"/>
              <a:t>Structure</a:t>
            </a:r>
            <a:r>
              <a:rPr lang="en-US" b="1" dirty="0"/>
              <a:t>:  FASD children need clear external structure and schedules to support their optimal functioning.  Depending upon the structure, the situational environment serves as either a therapeutic tool or a sabotaging influence.  Making schedules unvarying reduces the demands on the FASD child’s compromised memory skills.  Automatic repetition can replace “remembering”.  In addition, clearly designed structure, because it comes from outside, can usefully intrude on the egocentrism of the child with FASD and make them more aware of the external world.  </a:t>
            </a:r>
            <a:br>
              <a:rPr lang="en-US" b="1" dirty="0"/>
            </a:br>
            <a:r>
              <a:rPr lang="en-US" b="1" dirty="0"/>
              <a:t/>
            </a:r>
            <a:br>
              <a:rPr lang="en-US" b="1" dirty="0"/>
            </a:br>
            <a:r>
              <a:rPr lang="en-US" b="1" dirty="0"/>
              <a:t>8.      </a:t>
            </a:r>
            <a:r>
              <a:rPr lang="en-US" b="1" u="sng" dirty="0"/>
              <a:t>Supervision</a:t>
            </a:r>
            <a:r>
              <a:rPr lang="en-US" b="1" dirty="0"/>
              <a:t>:  Supervision is clearly closely related to structure.  FASD children generally need intensive supervision, beyond what an average child of the age needs, to keep them functioning in constructive ways.   Their own ability to police themselves comes very slowly and it is easy to overestimate their ability to do this.</a:t>
            </a:r>
            <a:br>
              <a:rPr lang="en-US" b="1" dirty="0"/>
            </a:br>
            <a:r>
              <a:rPr lang="en-US" b="1" dirty="0"/>
              <a:t/>
            </a:r>
            <a:br>
              <a:rPr lang="en-US" b="1" dirty="0"/>
            </a:br>
            <a:r>
              <a:rPr lang="en-US" b="1" dirty="0"/>
              <a:t>.      </a:t>
            </a:r>
            <a:r>
              <a:rPr lang="en-US" b="1" u="sng" dirty="0"/>
              <a:t>Protective Factors</a:t>
            </a:r>
            <a:r>
              <a:rPr lang="en-US" b="1" dirty="0"/>
              <a:t>:  A number of protective factors that lead to relatively better outcomes have been identified.  In order of the strength of their positive impact they are: </a:t>
            </a:r>
            <a:endParaRPr lang="en-US" dirty="0"/>
          </a:p>
          <a:p>
            <a:r>
              <a:rPr lang="en-US" b="1" dirty="0"/>
              <a:t>Living in a predictable and supportive home environment for 3/4 of life (primarily reduces odds of institutionalization).</a:t>
            </a:r>
            <a:endParaRPr lang="en-US" dirty="0"/>
          </a:p>
          <a:p>
            <a:r>
              <a:rPr lang="en-US" b="1" dirty="0"/>
              <a:t>Being diagnosed prior to age 6- occurs in about 11% of cases (primarily reduces odds of being institutionalized and increases chances of living as a self-sufficient adult).</a:t>
            </a:r>
            <a:endParaRPr lang="en-US" dirty="0"/>
          </a:p>
          <a:p>
            <a:r>
              <a:rPr lang="en-US" b="1" dirty="0"/>
              <a:t>If placed in more than one caretaking arrangement, spending at least 2 ¾ years in each placement.</a:t>
            </a:r>
            <a:endParaRPr lang="en-US" dirty="0"/>
          </a:p>
          <a:p>
            <a:r>
              <a:rPr lang="en-US" b="1" dirty="0"/>
              <a:t>Establishing eligibility for services through the state’s Developmental Disabilities Administration.</a:t>
            </a:r>
            <a:br>
              <a:rPr lang="en-US" b="1" dirty="0"/>
            </a:br>
            <a:r>
              <a:rPr lang="en-US" b="1" dirty="0"/>
              <a:t/>
            </a:r>
            <a:br>
              <a:rPr lang="en-US" b="1" dirty="0"/>
            </a:br>
            <a:r>
              <a:rPr lang="en-US" b="1" dirty="0"/>
              <a:t>2.      </a:t>
            </a:r>
            <a:r>
              <a:rPr lang="en-US" b="1" u="sng" dirty="0"/>
              <a:t>Medication</a:t>
            </a:r>
            <a:r>
              <a:rPr lang="en-US" b="1" dirty="0"/>
              <a:t>:  The use of medications must be very closely monitored, and dosages individually adjusted across a wider than normal range, due to FASD children’s highly idiosyncratic responses to most psychoactive medicines.  Children with FASD also tend to have a higher rate of adverse reactions. The data that exists suggests that stimulant medications impact hyperactivity but have little effect on attention.  Expect a longer than usual period of trial and error with different medicines and different dosages to get the optimal response.  Reliable communication between home, school, and physician is essential in sorting this out.</a:t>
            </a:r>
            <a:br>
              <a:rPr lang="en-US" b="1" dirty="0"/>
            </a:br>
            <a:r>
              <a:rPr lang="en-US" b="1" dirty="0"/>
              <a:t/>
            </a:r>
            <a:br>
              <a:rPr lang="en-US" b="1" dirty="0"/>
            </a:br>
            <a:r>
              <a:rPr lang="en-US" b="1" dirty="0"/>
              <a:t>3.      </a:t>
            </a:r>
            <a:r>
              <a:rPr lang="en-US" b="1" u="sng" dirty="0"/>
              <a:t>Therapy / Mentoring / Coaching</a:t>
            </a:r>
            <a:r>
              <a:rPr lang="en-US" b="1" dirty="0"/>
              <a:t>: Children (and adults) with FASD tend to do better in one-on-one situations vs. group or programmatic contexts because the environment can be more effectively managed and the consistency of dealing with the same person.</a:t>
            </a:r>
            <a:br>
              <a:rPr lang="en-US" b="1" dirty="0"/>
            </a:br>
            <a:r>
              <a:rPr lang="en-US" b="1" dirty="0"/>
              <a:t/>
            </a:r>
            <a:br>
              <a:rPr lang="en-US" b="1" dirty="0"/>
            </a:br>
            <a:r>
              <a:rPr lang="en-US" b="1" dirty="0"/>
              <a:t>4.      </a:t>
            </a:r>
            <a:r>
              <a:rPr lang="en-US" b="1" u="sng" dirty="0"/>
              <a:t>Buffered Environment</a:t>
            </a:r>
            <a:r>
              <a:rPr lang="en-US" b="1" dirty="0"/>
              <a:t>:  Due to FASD children’s multiple pathways to overstimulation ( language processing, emotional / behavioral regulation, stimulus filters, rigid thinking) and their low resiliency, </a:t>
            </a:r>
            <a:r>
              <a:rPr lang="en-US" b="1" u="sng" dirty="0"/>
              <a:t>prevention</a:t>
            </a:r>
            <a:r>
              <a:rPr lang="en-US" b="1" dirty="0"/>
              <a:t> of states of overload is a key component to working successfully with them.   Increased experience of being in a calm state is essential for the nervous system to learn to relax and for the child to get a glimmer of the difference between feeling “calm” and “overloaded”.  Buffering the environment is key to creating more experience of “calm”.  Without this, both nervous system and child come to define “overloaded” as the default condition of life.  Most simply put, buffering the environment means removing as many environmental sources of overstimulation as possible.  This can involve any of a number of things: reducing light levels, lowering noise levels, restricting access to electronics, keeping the number of choices limited, avoiding surprises, avoiding inducing language overload, and avoiding certain places or activities are all examples.  Tasks should be divided into manageable segments that are not overwhelming to the child with FASD.  Overall, what is necessary is determining the sources of overload for an individual child and then systematically reducing or eliminating as many as possible.  The child’s nervous system then gets greater opportunity to operate in a relaxed state.</a:t>
            </a:r>
            <a:br>
              <a:rPr lang="en-US" b="1" dirty="0"/>
            </a:br>
            <a:r>
              <a:rPr lang="en-US" b="1" dirty="0"/>
              <a:t/>
            </a:r>
            <a:br>
              <a:rPr lang="en-US" b="1" dirty="0"/>
            </a:br>
            <a:r>
              <a:rPr lang="en-US" b="1" dirty="0"/>
              <a:t>5.      </a:t>
            </a:r>
            <a:r>
              <a:rPr lang="en-US" b="1" u="sng" dirty="0"/>
              <a:t>Language</a:t>
            </a:r>
            <a:r>
              <a:rPr lang="en-US" b="1" dirty="0"/>
              <a:t>:  It is critical that the adults interacting with an FASD child monitor their use of language to prevent language overload and behavioral meltdown.  The amount of language at any one time needs to always be limited.  Get to the point without the explanation.  In addition to limited amounts of language, adults need to keep their language simplistic and concrete- no metaphors or other symbolism, and the vocabulary should remain basic.  In line with these recommendations, directions should be clear, succinct, and concrete (generally single-step).  Adults usually do not do an adequate job of contouring their use of language with FASD children, and end up unintentionally provoking behavioral eruptions.</a:t>
            </a:r>
            <a:br>
              <a:rPr lang="en-US" b="1" dirty="0"/>
            </a:br>
            <a:r>
              <a:rPr lang="en-US" b="1" dirty="0"/>
              <a:t/>
            </a:r>
            <a:br>
              <a:rPr lang="en-US" b="1" dirty="0"/>
            </a:br>
            <a:r>
              <a:rPr lang="en-US" b="1" dirty="0"/>
              <a:t>6.      </a:t>
            </a:r>
            <a:r>
              <a:rPr lang="en-US" b="1" u="sng" dirty="0"/>
              <a:t>Comprehension</a:t>
            </a:r>
            <a:r>
              <a:rPr lang="en-US" b="1" dirty="0"/>
              <a:t>:  Due to FASD children’s receptive language delays, their comprehension of verbal information should almost never be taken for granted.  Regular comprehension checks in which the child plays back what was heard, are essential.  Simply asking the child if she understands is ill-advised, as children with FASD often don’t know that they didn’t understand.</a:t>
            </a:r>
            <a:br>
              <a:rPr lang="en-US" b="1" dirty="0"/>
            </a:br>
            <a:r>
              <a:rPr lang="en-US" b="1" dirty="0"/>
              <a:t/>
            </a:r>
            <a:br>
              <a:rPr lang="en-US" b="1" dirty="0"/>
            </a:br>
            <a:r>
              <a:rPr lang="en-US" b="1" dirty="0"/>
              <a:t>7.      </a:t>
            </a:r>
            <a:r>
              <a:rPr lang="en-US" b="1" u="sng" dirty="0"/>
              <a:t>Structure</a:t>
            </a:r>
            <a:r>
              <a:rPr lang="en-US" b="1" dirty="0"/>
              <a:t>:  FASD children need clear external structure and schedules to support their optimal functioning.  Depending upon the structure, the situational environment serves as either a therapeutic tool or a sabotaging influence.  Making schedules unvarying reduces the demands on the FASD child’s compromised memory skills.  Automatic repetition can replace “remembering”.  In addition, clearly designed structure, because it comes from outside, can usefully intrude on the egocentrism of the child with FASD and make them more aware of the external world.  </a:t>
            </a:r>
            <a:br>
              <a:rPr lang="en-US" b="1" dirty="0"/>
            </a:br>
            <a:r>
              <a:rPr lang="en-US" b="1" dirty="0"/>
              <a:t/>
            </a:r>
            <a:br>
              <a:rPr lang="en-US" b="1" dirty="0"/>
            </a:br>
            <a:r>
              <a:rPr lang="en-US" b="1" dirty="0"/>
              <a:t>8.      </a:t>
            </a:r>
            <a:r>
              <a:rPr lang="en-US" b="1" u="sng" dirty="0"/>
              <a:t>Supervision</a:t>
            </a:r>
            <a:r>
              <a:rPr lang="en-US" b="1" dirty="0"/>
              <a:t>:  Supervision is clearly closely related to structure.  FASD children generally need intensive supervision, beyond what an average child of the age needs, to keep them functioning in constructive ways.   Their own ability to police themselves comes very slowly and it is easy to overestimate their ability to do this.</a:t>
            </a:r>
            <a:br>
              <a:rPr lang="en-US" b="1" dirty="0"/>
            </a:br>
            <a:r>
              <a:rPr lang="en-US" b="1" dirty="0"/>
              <a:t/>
            </a:r>
            <a:br>
              <a:rPr lang="en-US" b="1" dirty="0"/>
            </a:br>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38</a:t>
            </a:fld>
            <a:endParaRPr lang="en-US"/>
          </a:p>
        </p:txBody>
      </p:sp>
    </p:spTree>
    <p:extLst>
      <p:ext uri="{BB962C8B-B14F-4D97-AF65-F5344CB8AC3E}">
        <p14:creationId xmlns:p14="http://schemas.microsoft.com/office/powerpoint/2010/main" val="2426884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u="sng" dirty="0"/>
              <a:t>Rules</a:t>
            </a:r>
            <a:r>
              <a:rPr lang="en-US" b="1" dirty="0"/>
              <a:t>:  Behavioral rules need to be specific, clear, and phrased in </a:t>
            </a:r>
            <a:r>
              <a:rPr lang="en-US" b="1" u="sng" dirty="0"/>
              <a:t>behavioral language</a:t>
            </a:r>
            <a:r>
              <a:rPr lang="en-US" b="1" dirty="0"/>
              <a:t> that states what the child </a:t>
            </a:r>
            <a:r>
              <a:rPr lang="en-US" b="1" u="sng" dirty="0"/>
              <a:t>needs to do</a:t>
            </a:r>
            <a:r>
              <a:rPr lang="en-US" b="1" dirty="0"/>
              <a:t> vs. not-do or stop doing.  The rules need to be stated proactively because the unconscious mind does not process negatives.  Thus, negatively stated rules actually increase subconscious focus on the behavior being prohibited.  This increases the future chances that the undesirable behavior will reoccur.   The rules need to be communicated with the expectation that they </a:t>
            </a:r>
            <a:r>
              <a:rPr lang="en-US" b="1" u="sng" dirty="0"/>
              <a:t>will be</a:t>
            </a:r>
            <a:r>
              <a:rPr lang="en-US" b="1" dirty="0"/>
              <a:t> learned and followed.  This is best conveyed with a matter-of-fact tone of voice that is free of any emotional edge.   </a:t>
            </a:r>
            <a:r>
              <a:rPr lang="en-US" b="1" i="1" dirty="0"/>
              <a:t>Example</a:t>
            </a:r>
            <a:r>
              <a:rPr lang="en-US" b="1" dirty="0"/>
              <a:t>:  “You will go to your room right after dinner and do your homework.”  Thanking the child in advance for his cooperation can improve compliance.   The interaction should be broken off after the parent expresses gratitude for expected compliance.  In addition, establish the ground rule </a:t>
            </a:r>
            <a:r>
              <a:rPr lang="en-US" b="1" u="sng" dirty="0"/>
              <a:t>ahead of time and always in play</a:t>
            </a:r>
            <a:r>
              <a:rPr lang="en-US" b="1" dirty="0"/>
              <a:t>, that the FASD child needs to ask what the rules might be for anything that has never been discussed before.   This removes ignorance as an escape route, from the FASD child's repertoire.</a:t>
            </a:r>
            <a:br>
              <a:rPr lang="en-US" b="1" dirty="0"/>
            </a:br>
            <a:r>
              <a:rPr lang="en-US" b="1" dirty="0"/>
              <a:t/>
            </a:r>
            <a:br>
              <a:rPr lang="en-US" b="1" dirty="0"/>
            </a:br>
            <a:r>
              <a:rPr lang="en-US" b="1" dirty="0"/>
              <a:t>10.  </a:t>
            </a:r>
            <a:r>
              <a:rPr lang="en-US" b="1" u="sng" dirty="0"/>
              <a:t>Prevention</a:t>
            </a:r>
            <a:r>
              <a:rPr lang="en-US" b="1" dirty="0"/>
              <a:t>:  With situations that have been repeatedly problematic, remind the FASD child, in advance of the situation’s next occurrence, not to engage in the problematic behavior specific to that situation.  Influencing thinking ahead of time can help the FASD child not lapse into an egocentric perspective from which problem behaviors are more likely (Example: Problem taking things from others’ houses.  Before the next </a:t>
            </a:r>
            <a:r>
              <a:rPr lang="en-US" b="1" dirty="0" err="1"/>
              <a:t>playdate</a:t>
            </a:r>
            <a:r>
              <a:rPr lang="en-US" b="1" dirty="0"/>
              <a:t>, tell the child he is expected not to take anything while there). </a:t>
            </a:r>
            <a:br>
              <a:rPr lang="en-US" b="1" dirty="0"/>
            </a:br>
            <a:r>
              <a:rPr lang="en-US" b="1" dirty="0"/>
              <a:t/>
            </a:r>
            <a:br>
              <a:rPr lang="en-US" b="1" dirty="0"/>
            </a:br>
            <a:r>
              <a:rPr lang="en-US" b="1" dirty="0"/>
              <a:t>11.  </a:t>
            </a:r>
            <a:r>
              <a:rPr lang="en-US" b="1" u="sng" dirty="0"/>
              <a:t>Saying “No”</a:t>
            </a:r>
            <a:r>
              <a:rPr lang="en-US" b="1" dirty="0"/>
              <a:t>:  When responding negatively to an FASD child’s request, a limited no is preferable to an absolute no.  An </a:t>
            </a:r>
            <a:r>
              <a:rPr lang="en-US" b="1" u="sng" dirty="0"/>
              <a:t>absolute no</a:t>
            </a:r>
            <a:r>
              <a:rPr lang="en-US" b="1" dirty="0"/>
              <a:t> is simply stating “no” with no indication of when the answer might become a “yes”.  With FASD children’s limited perception of time, this is easily interpreted as “no forever” and a outburst of disappointment and frustration is a probable result.  A </a:t>
            </a:r>
            <a:r>
              <a:rPr lang="en-US" b="1" u="sng" dirty="0"/>
              <a:t>limited no</a:t>
            </a:r>
            <a:r>
              <a:rPr lang="en-US" b="1" dirty="0"/>
              <a:t> is in the spirit of  “not now” and includes a </a:t>
            </a:r>
            <a:r>
              <a:rPr lang="en-US" b="1" u="sng" dirty="0"/>
              <a:t>concrete</a:t>
            </a:r>
            <a:r>
              <a:rPr lang="en-US" b="1" dirty="0"/>
              <a:t> reference (such as, after the toys are cleaned up) to when the request would be possible.  This reference should not be vague, such as “later” or based on a time period like “in an hour”.  To the FASD child, these are also apt to sound like forever. </a:t>
            </a:r>
            <a:br>
              <a:rPr lang="en-US" b="1" dirty="0"/>
            </a:br>
            <a:r>
              <a:rPr lang="en-US" b="1" dirty="0"/>
              <a:t/>
            </a:r>
            <a:br>
              <a:rPr lang="en-US" b="1" dirty="0"/>
            </a:br>
            <a:r>
              <a:rPr lang="en-US" b="1" dirty="0"/>
              <a:t>12.  </a:t>
            </a:r>
            <a:r>
              <a:rPr lang="en-US" b="1" u="sng" dirty="0"/>
              <a:t>Thinking connectedly</a:t>
            </a:r>
            <a:r>
              <a:rPr lang="en-US" b="1" dirty="0"/>
              <a:t>:  Because of their multiple neurological vulnerabilities, children with FASD tend to perceive the world as a fragmented place in which things are discrete, separate, and random rather than connected.  They need ongoing instruction in making connections of all types.  FASD children need to be taught, over and over, that behavior is connected to </a:t>
            </a:r>
            <a:r>
              <a:rPr lang="en-US" b="1" u="sng" dirty="0"/>
              <a:t>triggers</a:t>
            </a:r>
            <a:r>
              <a:rPr lang="en-US" b="1" dirty="0"/>
              <a:t> on the front end, to </a:t>
            </a:r>
            <a:r>
              <a:rPr lang="en-US" b="1" u="sng" dirty="0"/>
              <a:t>choices</a:t>
            </a:r>
            <a:r>
              <a:rPr lang="en-US" b="1" dirty="0"/>
              <a:t> in the middle, and to </a:t>
            </a:r>
            <a:r>
              <a:rPr lang="en-US" b="1" u="sng" dirty="0"/>
              <a:t>consequences</a:t>
            </a:r>
            <a:r>
              <a:rPr lang="en-US" b="1" dirty="0"/>
              <a:t> on the back end.  The same is true of feelings; they need to learn that feelings are connected to triggers on the front end, to some form of expression (bodily, behavioral, or verbal) in the middle, and to outcomes on the back end.  They need to be taught to make connections across time, across situations (generalization), and in social interaction.  All of this instruction must be concrete and specific.</a:t>
            </a:r>
            <a:br>
              <a:rPr lang="en-US" b="1" dirty="0"/>
            </a:br>
            <a:r>
              <a:rPr lang="en-US" b="1" dirty="0"/>
              <a:t/>
            </a:r>
            <a:br>
              <a:rPr lang="en-US" b="1" dirty="0"/>
            </a:br>
            <a:r>
              <a:rPr lang="en-US" b="1" dirty="0"/>
              <a:t>13.  </a:t>
            </a:r>
            <a:r>
              <a:rPr lang="en-US" b="1" u="sng" dirty="0"/>
              <a:t>Thinking </a:t>
            </a:r>
            <a:r>
              <a:rPr lang="en-US" b="1" u="sng" dirty="0" err="1"/>
              <a:t>realisitically</a:t>
            </a:r>
            <a:r>
              <a:rPr lang="en-US" b="1" u="sng" dirty="0"/>
              <a:t>:</a:t>
            </a:r>
            <a:r>
              <a:rPr lang="en-US" b="1" dirty="0"/>
              <a:t>  FASD children can easily incorporate fantasy elements  into what they say without realizing it.  This reflects their weak fantasy / reality boundary.  In instances where reality and fantasy can be separated, point out to the child the aspects they made up that were inaccurate to bring more awareness to this. </a:t>
            </a:r>
            <a:br>
              <a:rPr lang="en-US" b="1" dirty="0"/>
            </a:br>
            <a:r>
              <a:rPr lang="en-US" b="1" dirty="0"/>
              <a:t/>
            </a:r>
            <a:br>
              <a:rPr lang="en-US" b="1" dirty="0"/>
            </a:br>
            <a:r>
              <a:rPr lang="en-US" b="1" dirty="0"/>
              <a:t>14.  </a:t>
            </a:r>
            <a:r>
              <a:rPr lang="en-US" b="1" u="sng" dirty="0"/>
              <a:t>Teaching / Learning</a:t>
            </a:r>
            <a:r>
              <a:rPr lang="en-US" b="1" dirty="0"/>
              <a:t>: Given their neurological weaknesses, FASD children learn best through observation, rote repetition, and practice, whether it be an academic skill, a behavioral skill, a social skill, hygiene skills, etc.  Verbal instruction by itself, is typically the least effective way to teach children with FASD.  Adults need to bring a healthy reservoir of patience to their work with FASD children.  Progress comes, but slowly, and adult frustration only retards the progress further.</a:t>
            </a:r>
            <a:br>
              <a:rPr lang="en-US" b="1" dirty="0"/>
            </a:br>
            <a:r>
              <a:rPr lang="en-US" b="1" dirty="0"/>
              <a:t/>
            </a:r>
            <a:br>
              <a:rPr lang="en-US" b="1" dirty="0"/>
            </a:br>
            <a:r>
              <a:rPr lang="en-US" b="1" dirty="0"/>
              <a:t>15.  </a:t>
            </a:r>
            <a:r>
              <a:rPr lang="en-US" b="1" u="sng" dirty="0"/>
              <a:t>Social Interaction</a:t>
            </a:r>
            <a:r>
              <a:rPr lang="en-US" b="1" dirty="0"/>
              <a:t>:  Children with FASD need to be overtly taught about the impact of their behavior on others, for their egocentrism blinds them to this.  Role playing, props such as dolls or puppets, and drawing can all supplement verbal explanation.  This teaching needs to be specific and based on real situations- no hypotheticals.  Comprehension checks should be included.  Repetition and reminders are to be expected.</a:t>
            </a:r>
            <a:br>
              <a:rPr lang="en-US" b="1" dirty="0"/>
            </a:br>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39</a:t>
            </a:fld>
            <a:endParaRPr lang="en-US"/>
          </a:p>
        </p:txBody>
      </p:sp>
    </p:spTree>
    <p:extLst>
      <p:ext uri="{BB962C8B-B14F-4D97-AF65-F5344CB8AC3E}">
        <p14:creationId xmlns:p14="http://schemas.microsoft.com/office/powerpoint/2010/main" val="329203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2.      </a:t>
            </a:r>
            <a:r>
              <a:rPr lang="en-US" b="1" u="sng" dirty="0"/>
              <a:t>Terminology</a:t>
            </a:r>
            <a:r>
              <a:rPr lang="en-US" b="1" dirty="0"/>
              <a:t>:  The original name used was Fetal Alcohol Syndrome (FAS).  There were three criteria for the diagnosis: 1) </a:t>
            </a:r>
            <a:r>
              <a:rPr lang="en-US" b="1" dirty="0" err="1"/>
              <a:t>hysical</a:t>
            </a:r>
            <a:r>
              <a:rPr lang="en-US" b="1" dirty="0"/>
              <a:t> growth deficiency, 2) physical abnormalities observable primarily in the face, and 3) some evidence of Central Nervous System (CNS) malfunction.  For children who were exposed to alcohol in the womb but did not demonstrate all three criteria, the term, Fetal Alcohol Effects (FAE) was used.  This division into categories has created confusion and has most probably led to children with alcohol-based deficits being missed altogether because they didn’t manifest all the criteria.  Eventually, FAS and FAE were combined into the term, Alcohol Related Neurodevelopmental Disorder (ARND).  More recently this has been replaced with Fetal Alcohol Spectrum Disorder (FASD) to communicate that alcohol-based deficits come in a variety of forms that lie along a spectrum similar to a number of other psychiatric conditions (AD/HD for example).</a:t>
            </a:r>
            <a:endParaRPr lang="en-US" dirty="0"/>
          </a:p>
          <a:p>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3</a:t>
            </a:fld>
            <a:endParaRPr lang="en-US"/>
          </a:p>
        </p:txBody>
      </p:sp>
    </p:spTree>
    <p:extLst>
      <p:ext uri="{BB962C8B-B14F-4D97-AF65-F5344CB8AC3E}">
        <p14:creationId xmlns:p14="http://schemas.microsoft.com/office/powerpoint/2010/main" val="2272022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u="sng" dirty="0"/>
              <a:t>Visual and Spatial Cues</a:t>
            </a:r>
            <a:r>
              <a:rPr lang="en-US" b="1" dirty="0"/>
              <a:t>:  FASD children tend to process and retain information more thoroughly if its presentation involves visual and / or hands-on elements.  Additionally, pictures or colors or other visual symbols can be used to define the purpose of particular locations (play vs. work spaces for example) and can also be used to illustrate schedules (a picture / symbol for each activity).  It can be useful to demarcate spaces with tape or some other physical object.  Limiting the number of objects in the environment and items on the wall, particularly in the child’s room and the classroom, is advised as well.  When doing homework or other paperwork, there should be only one piece of paper and materials for only one task on the work surface at a time.  Worksheets should have whitespace and not be cluttered with too much printed matter.  All of these tips support internal organization for the FASD child. </a:t>
            </a:r>
            <a:br>
              <a:rPr lang="en-US" b="1" dirty="0"/>
            </a:br>
            <a:r>
              <a:rPr lang="en-US" b="1" dirty="0"/>
              <a:t/>
            </a:r>
            <a:br>
              <a:rPr lang="en-US" b="1" dirty="0"/>
            </a:br>
            <a:r>
              <a:rPr lang="en-US" b="1" dirty="0"/>
              <a:t>17.  </a:t>
            </a:r>
            <a:r>
              <a:rPr lang="en-US" b="1" u="sng" dirty="0"/>
              <a:t>Temporal perception</a:t>
            </a:r>
            <a:r>
              <a:rPr lang="en-US" b="1" dirty="0"/>
              <a:t>:  To make time more meaningful to FASD children, represent it visually.  An hourglass is particularly useful as it visually depicts both the time that has already passed and the time that remains.  Numbers are completely removed from the process.  Having several hourglass timers of differing periods of time, for different situations, is ideal.  Another option is the use of </a:t>
            </a:r>
            <a:r>
              <a:rPr lang="en-US" b="1" u="sng" dirty="0"/>
              <a:t>time lines</a:t>
            </a:r>
            <a:r>
              <a:rPr lang="en-US" b="1" dirty="0"/>
              <a:t>, either drawn or laid out with ribbon.  Events, going forward and backward can be placed along the time line</a:t>
            </a:r>
            <a:br>
              <a:rPr lang="en-US" b="1" dirty="0"/>
            </a:br>
            <a:r>
              <a:rPr lang="en-US" b="1" dirty="0"/>
              <a:t/>
            </a:r>
            <a:br>
              <a:rPr lang="en-US" b="1" dirty="0"/>
            </a:br>
            <a:r>
              <a:rPr lang="en-US" b="1" dirty="0"/>
              <a:t>In terms of teaching </a:t>
            </a:r>
            <a:r>
              <a:rPr lang="en-US" b="1" u="sng" dirty="0"/>
              <a:t>the skill of telling time</a:t>
            </a:r>
            <a:r>
              <a:rPr lang="en-US" b="1" dirty="0"/>
              <a:t>, digital devices are a necessity.  Even these can be difficult, but an analog clock requires conceptual and spatial thinking that is likely to make the task overwhelming.  The addition of an </a:t>
            </a:r>
            <a:r>
              <a:rPr lang="en-US" b="1" dirty="0" err="1"/>
              <a:t>intervalled</a:t>
            </a:r>
            <a:r>
              <a:rPr lang="en-US" b="1" dirty="0"/>
              <a:t> alarm can assist by bracketing time periods. </a:t>
            </a:r>
            <a:br>
              <a:rPr lang="en-US" b="1" dirty="0"/>
            </a:br>
            <a:r>
              <a:rPr lang="en-US" b="1" dirty="0"/>
              <a:t/>
            </a:r>
            <a:br>
              <a:rPr lang="en-US" b="1" dirty="0"/>
            </a:br>
            <a:r>
              <a:rPr lang="en-US" b="1" dirty="0"/>
              <a:t>18.  </a:t>
            </a:r>
            <a:r>
              <a:rPr lang="en-US" b="1" u="sng" dirty="0"/>
              <a:t>Consequences</a:t>
            </a:r>
            <a:r>
              <a:rPr lang="en-US" b="1" dirty="0"/>
              <a:t>:  Due to the poor temporal perception of FASD children, consequences should be imposed expediently relative to the problematic behavior.  A delay weakens, if not obliterates, any possible learning.  Consequences should also be relatively short-term as children with FASD are very skilled at habituating to things not in their immediate environment (out-of-sight / out-of-mind).  Repetitive smaller consequences are much more effective than searching for some “nuclear” consequence, for the repetition is a key element in teaching FASD children.</a:t>
            </a:r>
            <a:br>
              <a:rPr lang="en-US" b="1" dirty="0"/>
            </a:br>
            <a:r>
              <a:rPr lang="en-US" b="1" dirty="0"/>
              <a:t/>
            </a:r>
            <a:br>
              <a:rPr lang="en-US" b="1" dirty="0"/>
            </a:br>
            <a:r>
              <a:rPr lang="en-US" b="1" dirty="0"/>
              <a:t>19.  </a:t>
            </a:r>
            <a:r>
              <a:rPr lang="en-US" b="1" u="sng" dirty="0"/>
              <a:t>Longer term incentives:</a:t>
            </a:r>
            <a:r>
              <a:rPr lang="en-US" b="1" dirty="0"/>
              <a:t>  Again, given poor temporal perception, for FASD children, longer term incentives that require earning something over a few days or longer, are likely to seem either unattainable or meaningless, and will therefore not affect motivation.  Longer-term incentives should be bridged with smaller incentives that can be earned on a daily basis for incremental steps towards the larger goal. </a:t>
            </a:r>
            <a:br>
              <a:rPr lang="en-US" b="1" dirty="0"/>
            </a:br>
            <a:r>
              <a:rPr lang="en-US" b="1" dirty="0"/>
              <a:t/>
            </a:r>
            <a:br>
              <a:rPr lang="en-US" b="1" dirty="0"/>
            </a:br>
            <a:r>
              <a:rPr lang="en-US" b="1" dirty="0"/>
              <a:t>20.  </a:t>
            </a:r>
            <a:r>
              <a:rPr lang="en-US" b="1" u="sng" dirty="0"/>
              <a:t>Sexuality</a:t>
            </a:r>
            <a:r>
              <a:rPr lang="en-US" b="1" dirty="0"/>
              <a:t>:  Pre-adolescents and adolescents with FASD need repeated concrete instruction regarding people being the owners of their own bodies; and therefore, others don’t have the right to “trespass” on the FASD child’s body, nor he on theirs.  This instruction should begin before any problems have occurred, and this often necessitates discussion in advance of what parents would normally do.  The key concept is that the FASD child touches another </a:t>
            </a:r>
            <a:r>
              <a:rPr lang="en-US" b="1" u="sng" dirty="0"/>
              <a:t>only with permission- no exceptions</a:t>
            </a:r>
            <a:r>
              <a:rPr lang="en-US" b="1" dirty="0"/>
              <a:t>.  This should be supplemented by defining categories of whom it is fine to touch with permission and whom it is </a:t>
            </a:r>
            <a:r>
              <a:rPr lang="en-US" b="1" u="sng" dirty="0"/>
              <a:t>never</a:t>
            </a:r>
            <a:r>
              <a:rPr lang="en-US" b="1" dirty="0"/>
              <a:t> alright to touch.  When this is clear, then basic teaching of private vs. non-private parts should be added.  This teaching should be combined with </a:t>
            </a:r>
            <a:r>
              <a:rPr lang="en-US" b="1" u="sng" dirty="0"/>
              <a:t>very</a:t>
            </a:r>
            <a:r>
              <a:rPr lang="en-US" b="1" dirty="0"/>
              <a:t> tight supervision of the FASD adolescent in interpersonal contexts.  It can be a risky proposition to leave an FASD adolescent alone with others of the same age or younger, </a:t>
            </a:r>
            <a:r>
              <a:rPr lang="en-US" b="1" u="sng" dirty="0"/>
              <a:t>including</a:t>
            </a:r>
            <a:r>
              <a:rPr lang="en-US" b="1" dirty="0"/>
              <a:t> family members.  It may be useful to alert the school, depending upon circumstances.  Incarceration amplifies the sexual behavioral problems of those with FASD for they are frequently sexually victimized in prison. </a:t>
            </a:r>
            <a:br>
              <a:rPr lang="en-US" b="1" dirty="0"/>
            </a:br>
            <a:r>
              <a:rPr lang="en-US" b="1" dirty="0"/>
              <a:t/>
            </a:r>
            <a:br>
              <a:rPr lang="en-US" b="1" dirty="0"/>
            </a:br>
            <a:r>
              <a:rPr lang="en-US" b="1" dirty="0"/>
              <a:t>21.  </a:t>
            </a:r>
            <a:r>
              <a:rPr lang="en-US" b="1" u="sng" dirty="0"/>
              <a:t>Residential treatment</a:t>
            </a:r>
            <a:r>
              <a:rPr lang="en-US" b="1" dirty="0"/>
              <a:t>:  Sometimes due to behavioral crisis, children with FASD should properly be placed in residential care primarily out of safety considerations.  This should not be viewed as the primary mode of treatment, but as an intensive interim.  Unfortunately, specialized residential resources for children with FASD are scarce.  FASD children typically do not fare well in conventional RTC’s because the level of supervision is often too low while the level of stimulation is too high.  The need for enhanced structure is what renders the commonplace Behavioral Level System, that is the backbone of most standard Residential Treatment Programs, ineffective for FASD children.  They may well make progress at lower levels where the structure is more intensive.  This progress allows them to rise up through the levels with their increasing freedom from structure.  Eventually, the structure becomes inadequate to support functioning and deterioration ensues.  Essentially, success sets up failure. The National Organization for Fetal Alcohol Syndrome (NOFAS) maintains a state by state listing of specialized treatment resources on its website: NOFAS.org.  </a:t>
            </a:r>
            <a:br>
              <a:rPr lang="en-US" b="1" dirty="0"/>
            </a:br>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40</a:t>
            </a:fld>
            <a:endParaRPr lang="en-US"/>
          </a:p>
        </p:txBody>
      </p:sp>
    </p:spTree>
    <p:extLst>
      <p:ext uri="{BB962C8B-B14F-4D97-AF65-F5344CB8AC3E}">
        <p14:creationId xmlns:p14="http://schemas.microsoft.com/office/powerpoint/2010/main" val="3277264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57066" indent="-291179" eaLnBrk="0" hangingPunct="0">
              <a:spcBef>
                <a:spcPct val="30000"/>
              </a:spcBef>
              <a:defRPr sz="1200">
                <a:solidFill>
                  <a:schemeClr val="tx1"/>
                </a:solidFill>
                <a:latin typeface="Arial" pitchFamily="34" charset="0"/>
                <a:ea typeface="MS PGothic" pitchFamily="34" charset="-128"/>
              </a:defRPr>
            </a:lvl2pPr>
            <a:lvl3pPr marL="1164717" indent="-232943" eaLnBrk="0" hangingPunct="0">
              <a:spcBef>
                <a:spcPct val="30000"/>
              </a:spcBef>
              <a:defRPr sz="1200">
                <a:solidFill>
                  <a:schemeClr val="tx1"/>
                </a:solidFill>
                <a:latin typeface="Arial" pitchFamily="34" charset="0"/>
                <a:ea typeface="MS PGothic" pitchFamily="34" charset="-128"/>
              </a:defRPr>
            </a:lvl3pPr>
            <a:lvl4pPr marL="1630604" indent="-232943" eaLnBrk="0" hangingPunct="0">
              <a:spcBef>
                <a:spcPct val="30000"/>
              </a:spcBef>
              <a:defRPr sz="1200">
                <a:solidFill>
                  <a:schemeClr val="tx1"/>
                </a:solidFill>
                <a:latin typeface="Arial" pitchFamily="34" charset="0"/>
                <a:ea typeface="MS PGothic" pitchFamily="34" charset="-128"/>
              </a:defRPr>
            </a:lvl4pPr>
            <a:lvl5pPr marL="2096491" indent="-232943" eaLnBrk="0" hangingPunct="0">
              <a:spcBef>
                <a:spcPct val="30000"/>
              </a:spcBef>
              <a:defRPr sz="1200">
                <a:solidFill>
                  <a:schemeClr val="tx1"/>
                </a:solidFill>
                <a:latin typeface="Arial"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97D7E7A8-3E4C-424A-9DEF-826D7EC4AA4C}" type="slidenum">
              <a:rPr lang="en-US" altLang="en-US"/>
              <a:pPr eaLnBrk="1" hangingPunct="1">
                <a:spcBef>
                  <a:spcPct val="0"/>
                </a:spcBef>
              </a:pPr>
              <a:t>43</a:t>
            </a:fld>
            <a:endParaRPr lang="en-US" altLang="en-US"/>
          </a:p>
        </p:txBody>
      </p:sp>
      <p:sp>
        <p:nvSpPr>
          <p:cNvPr id="921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D4CE6605-05AB-4DF6-ADB2-F86C29228C0D}" type="slidenum">
              <a:rPr lang="en-US" altLang="en-US">
                <a:latin typeface="Calibri" pitchFamily="34" charset="0"/>
              </a:rPr>
              <a:pPr algn="r" eaLnBrk="1" hangingPunct="1">
                <a:spcBef>
                  <a:spcPct val="0"/>
                </a:spcBef>
              </a:pPr>
              <a:t>43</a:t>
            </a:fld>
            <a:endParaRPr lang="en-US" altLang="en-US">
              <a:latin typeface="Calibri" pitchFamily="34" charset="0"/>
            </a:endParaRPr>
          </a:p>
        </p:txBody>
      </p:sp>
      <p:sp>
        <p:nvSpPr>
          <p:cNvPr id="9220" name="Rectangle 2"/>
          <p:cNvSpPr>
            <a:spLocks noGrp="1" noRot="1" noChangeAspect="1" noChangeArrowheads="1" noTextEdit="1"/>
          </p:cNvSpPr>
          <p:nvPr>
            <p:ph type="sldImg"/>
          </p:nvPr>
        </p:nvSpPr>
        <p:spPr>
          <a:ln/>
        </p:spPr>
      </p:sp>
      <p:sp>
        <p:nvSpPr>
          <p:cNvPr id="9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Arial" pitchFamily="34" charset="0"/>
              </a:rPr>
              <a:t>The stress axis involves the hypothalamus in the brain, the pituitary at the base of the brain, and the adrenal glands in the body.  In response to a stressor, there is a cascade of hormonal responses originating in the brain, and increasing stress hormones throughout the body and brain. (Fight or flight system).  This system works well with an acute stressor (i.e. run into a grizzly bear), as it turns off biological systems that are not immediately essential to deal with the current threat.  However, in current society, chronic stress occurs, ultimately resulting in long-term dysregulation of the HPA axis.  Importantly, dysregulation of the HPA axis is associated with increased mental health </a:t>
            </a:r>
            <a:r>
              <a:rPr lang="en-US" altLang="en-US" dirty="0" err="1" smtClean="0">
                <a:latin typeface="Arial" pitchFamily="34" charset="0"/>
              </a:rPr>
              <a:t>problesms</a:t>
            </a:r>
            <a:r>
              <a:rPr lang="en-US" altLang="en-US" dirty="0" smtClean="0">
                <a:latin typeface="Arial" pitchFamily="34" charset="0"/>
              </a:rPr>
              <a:t>, and is observed among individuals with a FASD (and in animal models of prenatal alcohol exposure).  </a:t>
            </a:r>
          </a:p>
          <a:p>
            <a:pPr eaLnBrk="1" hangingPunct="1">
              <a:spcBef>
                <a:spcPct val="0"/>
              </a:spcBef>
            </a:pPr>
            <a:endParaRPr lang="en-US" altLang="en-US" dirty="0" smtClean="0">
              <a:latin typeface="Arial" pitchFamily="34" charset="0"/>
            </a:endParaRPr>
          </a:p>
          <a:p>
            <a:pPr eaLnBrk="1" hangingPunct="1">
              <a:spcBef>
                <a:spcPct val="0"/>
              </a:spcBef>
            </a:pPr>
            <a:r>
              <a:rPr lang="en-US" altLang="en-US" dirty="0" smtClean="0">
                <a:latin typeface="Arial" pitchFamily="34" charset="0"/>
              </a:rPr>
              <a:t>DEFINE: disruption in </a:t>
            </a:r>
            <a:r>
              <a:rPr lang="en-US" altLang="en-US" dirty="0" err="1" smtClean="0">
                <a:latin typeface="Arial" pitchFamily="34" charset="0"/>
              </a:rPr>
              <a:t>homestasis</a:t>
            </a:r>
            <a:r>
              <a:rPr lang="en-US" altLang="en-US" dirty="0" smtClean="0">
                <a:latin typeface="Arial" pitchFamily="34" charset="0"/>
              </a:rPr>
              <a:t> following the presentation of a stressor to which the organism attempts to adapt.  </a:t>
            </a:r>
          </a:p>
          <a:p>
            <a:pPr eaLnBrk="1" hangingPunct="1">
              <a:spcBef>
                <a:spcPct val="0"/>
              </a:spcBef>
            </a:pPr>
            <a:r>
              <a:rPr lang="en-US" altLang="en-US" dirty="0" smtClean="0">
                <a:latin typeface="Arial" pitchFamily="34" charset="0"/>
              </a:rPr>
              <a:t>This diagram illustrates the stress system or stress axis, also known as the Hypothalamic-Pituitary-Adrenal (HPA) axis.</a:t>
            </a:r>
          </a:p>
          <a:p>
            <a:pPr eaLnBrk="1" hangingPunct="1">
              <a:spcBef>
                <a:spcPct val="0"/>
              </a:spcBef>
            </a:pPr>
            <a:r>
              <a:rPr lang="en-US" altLang="en-US" dirty="0" smtClean="0">
                <a:latin typeface="Arial" pitchFamily="34" charset="0"/>
              </a:rPr>
              <a:t>One area of the brain, the hypothalamus, produces hormones called Releasing Hormones that act on the pituitary, a small gland at the base of the brain. In this case the releasing hormone is CRH.</a:t>
            </a:r>
          </a:p>
          <a:p>
            <a:pPr eaLnBrk="1" hangingPunct="1">
              <a:spcBef>
                <a:spcPct val="0"/>
              </a:spcBef>
            </a:pPr>
            <a:r>
              <a:rPr lang="en-US" altLang="en-US" dirty="0" smtClean="0">
                <a:latin typeface="Arial" pitchFamily="34" charset="0"/>
              </a:rPr>
              <a:t>The pituitary is often called the master gland because it produces hormones that stimulate all the other glands in the body. In this particular system, the pituitary produces a hormone called ACTH, which acts specifically on the adrenal glands, sitting right here on the dorsal surface of the kidneys.</a:t>
            </a:r>
          </a:p>
          <a:p>
            <a:pPr eaLnBrk="1" hangingPunct="1">
              <a:spcBef>
                <a:spcPct val="0"/>
              </a:spcBef>
            </a:pPr>
            <a:r>
              <a:rPr lang="en-US" altLang="en-US" dirty="0" smtClean="0">
                <a:latin typeface="Arial" pitchFamily="34" charset="0"/>
              </a:rPr>
              <a:t>The adrenal glands then increase their production or secretion of the glucocorticoids hormones – cortisol in human, </a:t>
            </a:r>
            <a:r>
              <a:rPr lang="en-US" altLang="en-US" dirty="0" err="1" smtClean="0">
                <a:latin typeface="Arial" pitchFamily="34" charset="0"/>
              </a:rPr>
              <a:t>corticosterone</a:t>
            </a:r>
            <a:r>
              <a:rPr lang="en-US" altLang="en-US" dirty="0" smtClean="0">
                <a:latin typeface="Arial" pitchFamily="34" charset="0"/>
              </a:rPr>
              <a:t> in most rodents.</a:t>
            </a:r>
          </a:p>
          <a:p>
            <a:pPr eaLnBrk="1" hangingPunct="1">
              <a:spcBef>
                <a:spcPct val="0"/>
              </a:spcBef>
            </a:pPr>
            <a:r>
              <a:rPr lang="en-US" altLang="en-US" dirty="0" smtClean="0">
                <a:latin typeface="Arial" pitchFamily="34" charset="0"/>
              </a:rPr>
              <a:t>The GC hormones then provide feedback to the brain to shut off the stress response and reduce stress hormone levels so the system </a:t>
            </a:r>
            <a:r>
              <a:rPr lang="en-US" altLang="en-US" dirty="0" err="1" smtClean="0">
                <a:latin typeface="Arial" pitchFamily="34" charset="0"/>
              </a:rPr>
              <a:t>doesn</a:t>
            </a:r>
            <a:r>
              <a:rPr lang="ja-JP" altLang="en-US" dirty="0" smtClean="0">
                <a:latin typeface="Arial" pitchFamily="34" charset="0"/>
              </a:rPr>
              <a:t>’</a:t>
            </a:r>
            <a:r>
              <a:rPr lang="en-US" altLang="ja-JP" dirty="0" smtClean="0">
                <a:latin typeface="Arial" pitchFamily="34" charset="0"/>
              </a:rPr>
              <a:t>t produce too much.</a:t>
            </a:r>
          </a:p>
          <a:p>
            <a:pPr eaLnBrk="1" hangingPunct="1">
              <a:spcBef>
                <a:spcPct val="0"/>
              </a:spcBef>
            </a:pPr>
            <a:endParaRPr lang="en-US" altLang="en-US" dirty="0" smtClean="0">
              <a:latin typeface="Arial" pitchFamily="34" charset="0"/>
            </a:endParaRPr>
          </a:p>
          <a:p>
            <a:pPr eaLnBrk="1" hangingPunct="1">
              <a:spcBef>
                <a:spcPct val="0"/>
              </a:spcBef>
            </a:pPr>
            <a:r>
              <a:rPr lang="en-US" altLang="en-US" dirty="0" smtClean="0">
                <a:latin typeface="Arial" pitchFamily="34" charset="0"/>
              </a:rPr>
              <a:t>-AVP enhances CRH in hypothalamus</a:t>
            </a:r>
          </a:p>
          <a:p>
            <a:pPr eaLnBrk="1" hangingPunct="1">
              <a:spcBef>
                <a:spcPct val="0"/>
              </a:spcBef>
            </a:pPr>
            <a:r>
              <a:rPr lang="en-US" altLang="en-US" dirty="0" smtClean="0">
                <a:latin typeface="Arial" pitchFamily="34" charset="0"/>
              </a:rPr>
              <a:t>-also the LC/NE stress system that, although important, is not the focus of this proposal.  The rationale for focus on the HPA axis will be further explained when I introduce the role of stress in addiction.</a:t>
            </a:r>
          </a:p>
        </p:txBody>
      </p:sp>
    </p:spTree>
    <p:extLst>
      <p:ext uri="{BB962C8B-B14F-4D97-AF65-F5344CB8AC3E}">
        <p14:creationId xmlns:p14="http://schemas.microsoft.com/office/powerpoint/2010/main" val="3610975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Both external (eg grizzly bear/car accident) and internal (eg anxious thoughts) can activate the HPA axis via extra brain regions involved in the brain’s stress system.</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57066" indent="-291179" eaLnBrk="0" hangingPunct="0">
              <a:spcBef>
                <a:spcPct val="30000"/>
              </a:spcBef>
              <a:defRPr sz="1200">
                <a:solidFill>
                  <a:schemeClr val="tx1"/>
                </a:solidFill>
                <a:latin typeface="Arial" pitchFamily="34" charset="0"/>
                <a:ea typeface="MS PGothic" pitchFamily="34" charset="-128"/>
              </a:defRPr>
            </a:lvl2pPr>
            <a:lvl3pPr marL="1164717" indent="-232943" eaLnBrk="0" hangingPunct="0">
              <a:spcBef>
                <a:spcPct val="30000"/>
              </a:spcBef>
              <a:defRPr sz="1200">
                <a:solidFill>
                  <a:schemeClr val="tx1"/>
                </a:solidFill>
                <a:latin typeface="Arial" pitchFamily="34" charset="0"/>
                <a:ea typeface="MS PGothic" pitchFamily="34" charset="-128"/>
              </a:defRPr>
            </a:lvl3pPr>
            <a:lvl4pPr marL="1630604" indent="-232943" eaLnBrk="0" hangingPunct="0">
              <a:spcBef>
                <a:spcPct val="30000"/>
              </a:spcBef>
              <a:defRPr sz="1200">
                <a:solidFill>
                  <a:schemeClr val="tx1"/>
                </a:solidFill>
                <a:latin typeface="Arial" pitchFamily="34" charset="0"/>
                <a:ea typeface="MS PGothic" pitchFamily="34" charset="-128"/>
              </a:defRPr>
            </a:lvl4pPr>
            <a:lvl5pPr marL="2096491" indent="-232943" eaLnBrk="0" hangingPunct="0">
              <a:spcBef>
                <a:spcPct val="30000"/>
              </a:spcBef>
              <a:defRPr sz="1200">
                <a:solidFill>
                  <a:schemeClr val="tx1"/>
                </a:solidFill>
                <a:latin typeface="Arial"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3CE8AFBE-5B79-4762-84E6-1E0C7DEF6B83}" type="slidenum">
              <a:rPr lang="en-US" altLang="en-US"/>
              <a:pPr eaLnBrk="1" hangingPunct="1">
                <a:spcBef>
                  <a:spcPct val="0"/>
                </a:spcBef>
              </a:pPr>
              <a:t>44</a:t>
            </a:fld>
            <a:endParaRPr lang="en-US" altLang="en-US"/>
          </a:p>
        </p:txBody>
      </p:sp>
    </p:spTree>
    <p:extLst>
      <p:ext uri="{BB962C8B-B14F-4D97-AF65-F5344CB8AC3E}">
        <p14:creationId xmlns:p14="http://schemas.microsoft.com/office/powerpoint/2010/main" val="630231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Change in brain volume of specific regions though out development. Adolescents with prenatal alcohol exposure show alterations in brain development compared to controls: the effect is wide spread throughout the brain.</a:t>
            </a:r>
          </a:p>
          <a:p>
            <a:endParaRPr lang="en-US" altLang="en-US" dirty="0" smtClean="0">
              <a:latin typeface="Arial" pitchFamily="34" charset="0"/>
            </a:endParaRPr>
          </a:p>
          <a:p>
            <a:r>
              <a:rPr lang="en-US" altLang="en-US" dirty="0" smtClean="0">
                <a:latin typeface="Arial" pitchFamily="34" charset="0"/>
              </a:rPr>
              <a:t>Brain regions with significantly different development trajectories between subjects with PAE and controls are shown in various colors on the brain surface, with accompanying volume-age plots. In general, the PAE trajectories (blue) showed more linear trends with smaller magnitudes of change (both increasing and decreasing volumes) than controls (black), suggesting reduced brain plasticity.</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57066" indent="-291179" eaLnBrk="0" hangingPunct="0">
              <a:spcBef>
                <a:spcPct val="30000"/>
              </a:spcBef>
              <a:defRPr sz="1200">
                <a:solidFill>
                  <a:schemeClr val="tx1"/>
                </a:solidFill>
                <a:latin typeface="Arial" pitchFamily="34" charset="0"/>
                <a:ea typeface="MS PGothic" pitchFamily="34" charset="-128"/>
              </a:defRPr>
            </a:lvl2pPr>
            <a:lvl3pPr marL="1164717" indent="-232943" eaLnBrk="0" hangingPunct="0">
              <a:spcBef>
                <a:spcPct val="30000"/>
              </a:spcBef>
              <a:defRPr sz="1200">
                <a:solidFill>
                  <a:schemeClr val="tx1"/>
                </a:solidFill>
                <a:latin typeface="Arial" pitchFamily="34" charset="0"/>
                <a:ea typeface="MS PGothic" pitchFamily="34" charset="-128"/>
              </a:defRPr>
            </a:lvl3pPr>
            <a:lvl4pPr marL="1630604" indent="-232943" eaLnBrk="0" hangingPunct="0">
              <a:spcBef>
                <a:spcPct val="30000"/>
              </a:spcBef>
              <a:defRPr sz="1200">
                <a:solidFill>
                  <a:schemeClr val="tx1"/>
                </a:solidFill>
                <a:latin typeface="Arial" pitchFamily="34" charset="0"/>
                <a:ea typeface="MS PGothic" pitchFamily="34" charset="-128"/>
              </a:defRPr>
            </a:lvl4pPr>
            <a:lvl5pPr marL="2096491" indent="-232943" eaLnBrk="0" hangingPunct="0">
              <a:spcBef>
                <a:spcPct val="30000"/>
              </a:spcBef>
              <a:defRPr sz="1200">
                <a:solidFill>
                  <a:schemeClr val="tx1"/>
                </a:solidFill>
                <a:latin typeface="Arial" pitchFamily="34"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pitchFamily="34"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pitchFamily="34"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pitchFamily="34"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39539FC4-21BE-4FDB-B919-439B17B9C71D}" type="slidenum">
              <a:rPr lang="en-US" altLang="en-US"/>
              <a:pPr eaLnBrk="1" hangingPunct="1">
                <a:spcBef>
                  <a:spcPct val="0"/>
                </a:spcBef>
              </a:pPr>
              <a:t>45</a:t>
            </a:fld>
            <a:endParaRPr lang="en-US" altLang="en-US"/>
          </a:p>
        </p:txBody>
      </p:sp>
    </p:spTree>
    <p:extLst>
      <p:ext uri="{BB962C8B-B14F-4D97-AF65-F5344CB8AC3E}">
        <p14:creationId xmlns:p14="http://schemas.microsoft.com/office/powerpoint/2010/main" val="562460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434"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defRPr/>
            </a:pPr>
            <a:r>
              <a:rPr lang="en-US" sz="2200" dirty="0">
                <a:latin typeface="Lucida Grande" charset="0"/>
                <a:ea typeface="ＭＳ Ｐゴシック" charset="0"/>
                <a:cs typeface="Lucida Grande" charset="0"/>
                <a:sym typeface="Lucida Grande" charset="0"/>
              </a:rPr>
              <a:t>primary symptoms reflect how the brain works some primary neurobehavioral symptoms of fasd include:</a:t>
            </a:r>
          </a:p>
          <a:p>
            <a:pPr eaLnBrk="1" hangingPunct="1">
              <a:defRPr/>
            </a:pPr>
            <a:r>
              <a:rPr lang="en-US" sz="2200" dirty="0">
                <a:latin typeface="Lucida Grande" charset="0"/>
                <a:ea typeface="ＭＳ Ｐゴシック" charset="0"/>
                <a:cs typeface="Lucida Grande" charset="0"/>
                <a:sym typeface="Lucida Grande" charset="0"/>
              </a:rPr>
              <a:t>secondary characteristics are defensive behaviors that are developed over time as a result of trauma, failure, chronic frustration.  These are preventable but are normal responses to which indicate a poor fit between need and the environment</a:t>
            </a:r>
          </a:p>
          <a:p>
            <a:pPr eaLnBrk="1" hangingPunct="1">
              <a:defRPr/>
            </a:pPr>
            <a:r>
              <a:rPr lang="en-US" sz="2200" dirty="0">
                <a:latin typeface="Lucida Grande" charset="0"/>
                <a:ea typeface="ＭＳ Ｐゴシック" charset="0"/>
                <a:cs typeface="Lucida Grande" charset="0"/>
                <a:sym typeface="Lucida Grande" charset="0"/>
              </a:rPr>
              <a:t>tertiary reflect the cumulative effect of frustration and are often preventable</a:t>
            </a:r>
          </a:p>
        </p:txBody>
      </p:sp>
    </p:spTree>
    <p:extLst>
      <p:ext uri="{BB962C8B-B14F-4D97-AF65-F5344CB8AC3E}">
        <p14:creationId xmlns:p14="http://schemas.microsoft.com/office/powerpoint/2010/main" val="2054038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482"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marL="841185" indent="-517652" eaLnBrk="1" hangingPunct="1">
              <a:spcBef>
                <a:spcPts val="2038"/>
              </a:spcBef>
              <a:buSzPct val="46000"/>
              <a:buFontTx/>
              <a:buBlip>
                <a:blip r:embed="rId3"/>
              </a:buBlip>
              <a:defRPr/>
            </a:pPr>
            <a:r>
              <a:rPr lang="en-US" sz="1800" i="1" dirty="0">
                <a:solidFill>
                  <a:srgbClr val="000000"/>
                </a:solidFill>
                <a:ea typeface="ＭＳ Ｐゴシック" charset="-128"/>
                <a:sym typeface="Times" charset="0"/>
              </a:rPr>
              <a:t>Supports that focus on the individual strengths, unique needs, are respectful can help to support people create meaning contributions to society, positive relationships, learn and adapt to their FASD, and achieve personal success--supporting success article---</a:t>
            </a:r>
          </a:p>
        </p:txBody>
      </p:sp>
    </p:spTree>
    <p:extLst>
      <p:ext uri="{BB962C8B-B14F-4D97-AF65-F5344CB8AC3E}">
        <p14:creationId xmlns:p14="http://schemas.microsoft.com/office/powerpoint/2010/main" val="4155645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MS PGothic" pitchFamily="34" charset="-128"/>
              </a:rPr>
              <a:t>-someone who at least understands and acknowledges the FASD and will develop supports and services , understand FASD and the interplay with functioning/behavior as well as understand that medications may react differently in a person with FASD</a:t>
            </a:r>
          </a:p>
          <a:p>
            <a:pPr eaLnBrk="1" hangingPunct="1"/>
            <a:endParaRPr lang="en-US" altLang="en-US" smtClean="0">
              <a:ea typeface="MS PGothic" pitchFamily="34" charset="-128"/>
            </a:endParaRPr>
          </a:p>
        </p:txBody>
      </p:sp>
    </p:spTree>
    <p:extLst>
      <p:ext uri="{BB962C8B-B14F-4D97-AF65-F5344CB8AC3E}">
        <p14:creationId xmlns:p14="http://schemas.microsoft.com/office/powerpoint/2010/main" val="3765752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32F8E6-E7D8-466B-84AB-31ED33C453D9}" type="slidenum">
              <a:rPr lang="en-US" altLang="en-US" smtClean="0">
                <a:latin typeface="Arial" pitchFamily="34" charset="0"/>
              </a:rPr>
              <a:pPr eaLnBrk="1" hangingPunct="1">
                <a:spcBef>
                  <a:spcPct val="0"/>
                </a:spcBef>
              </a:pPr>
              <a:t>59</a:t>
            </a:fld>
            <a:endParaRPr lang="en-US" altLang="en-US" smtClean="0">
              <a:latin typeface="Arial" pitchFamily="34" charset="0"/>
            </a:endParaRPr>
          </a:p>
        </p:txBody>
      </p:sp>
    </p:spTree>
    <p:extLst>
      <p:ext uri="{BB962C8B-B14F-4D97-AF65-F5344CB8AC3E}">
        <p14:creationId xmlns:p14="http://schemas.microsoft.com/office/powerpoint/2010/main" val="36085606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6F465-36C2-4568-B5BA-91E699AA4F1A}" type="slidenum">
              <a:rPr lang="en-US" smtClean="0"/>
              <a:t>60</a:t>
            </a:fld>
            <a:endParaRPr lang="en-US"/>
          </a:p>
        </p:txBody>
      </p:sp>
    </p:spTree>
    <p:extLst>
      <p:ext uri="{BB962C8B-B14F-4D97-AF65-F5344CB8AC3E}">
        <p14:creationId xmlns:p14="http://schemas.microsoft.com/office/powerpoint/2010/main" val="327037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1" u="sng" dirty="0"/>
              <a:t>Teratology</a:t>
            </a:r>
            <a:r>
              <a:rPr lang="en-US" b="1" dirty="0"/>
              <a:t>:  Alcohol is a </a:t>
            </a:r>
            <a:r>
              <a:rPr lang="en-US" b="1" u="sng" dirty="0"/>
              <a:t>teratogen</a:t>
            </a:r>
            <a:r>
              <a:rPr lang="en-US" b="1" dirty="0"/>
              <a:t>.  Teratogens are anything that produces birth defects as a result of intrauterine exposure.  Teratogens have four classes of effects: death, growth deficiency, deformity, and deficits in functioning.  Alcohol can produce all four.  The pattern, timing, and amounts of dose exposures all influence the fetal impact.  Animal research has shown that, depending on timing, exposure to alcohol on just a </a:t>
            </a:r>
            <a:r>
              <a:rPr lang="en-US" b="1" u="sng" dirty="0"/>
              <a:t>single</a:t>
            </a:r>
            <a:r>
              <a:rPr lang="en-US" b="1" dirty="0"/>
              <a:t> day can generate fetal defects. The blood alcohol level in a fetus reaches the mother’s level within minutes of consumption. There is </a:t>
            </a:r>
            <a:r>
              <a:rPr lang="en-US" b="1" u="sng" dirty="0"/>
              <a:t>no</a:t>
            </a:r>
            <a:r>
              <a:rPr lang="en-US" b="1" dirty="0"/>
              <a:t> “safe” level of alcohol exposure in pregnancy.  </a:t>
            </a:r>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4</a:t>
            </a:fld>
            <a:endParaRPr lang="en-US"/>
          </a:p>
        </p:txBody>
      </p:sp>
    </p:spTree>
    <p:extLst>
      <p:ext uri="{BB962C8B-B14F-4D97-AF65-F5344CB8AC3E}">
        <p14:creationId xmlns:p14="http://schemas.microsoft.com/office/powerpoint/2010/main" val="177884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6F465-36C2-4568-B5BA-91E699AA4F1A}" type="slidenum">
              <a:rPr lang="en-US" smtClean="0"/>
              <a:t>5</a:t>
            </a:fld>
            <a:endParaRPr lang="en-US"/>
          </a:p>
        </p:txBody>
      </p:sp>
    </p:spTree>
    <p:extLst>
      <p:ext uri="{BB962C8B-B14F-4D97-AF65-F5344CB8AC3E}">
        <p14:creationId xmlns:p14="http://schemas.microsoft.com/office/powerpoint/2010/main" val="336884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Brain cell prenatally exposed</a:t>
            </a:r>
          </a:p>
          <a:p>
            <a:r>
              <a:rPr lang="en-US" b="1" dirty="0"/>
              <a:t>Demyelination, processes slowly</a:t>
            </a:r>
          </a:p>
          <a:p>
            <a:r>
              <a:rPr lang="en-US" b="1" dirty="0"/>
              <a:t>Fewer interconnections</a:t>
            </a:r>
          </a:p>
          <a:p>
            <a:r>
              <a:rPr lang="en-US" b="1" dirty="0"/>
              <a:t>Typical brain cell</a:t>
            </a:r>
          </a:p>
          <a:p>
            <a:r>
              <a:rPr lang="en-US" b="1" dirty="0"/>
              <a:t>Processes quickly</a:t>
            </a:r>
          </a:p>
          <a:p>
            <a:r>
              <a:rPr lang="en-US" b="1" dirty="0"/>
              <a:t>Many interconnections</a:t>
            </a:r>
            <a:endParaRPr lang="en-US" b="1" dirty="0" smtClean="0"/>
          </a:p>
          <a:p>
            <a:r>
              <a:rPr lang="en-US" b="1" dirty="0" smtClean="0"/>
              <a:t>Dendrites</a:t>
            </a:r>
          </a:p>
          <a:p>
            <a:r>
              <a:rPr lang="en-US" b="1" dirty="0" smtClean="0"/>
              <a:t>Nucleus</a:t>
            </a:r>
          </a:p>
          <a:p>
            <a:r>
              <a:rPr lang="en-US" b="1" dirty="0" smtClean="0"/>
              <a:t>Axon</a:t>
            </a:r>
          </a:p>
          <a:p>
            <a:r>
              <a:rPr lang="en-US" b="1" dirty="0" smtClean="0"/>
              <a:t>Myelin sheath</a:t>
            </a:r>
          </a:p>
          <a:p>
            <a:r>
              <a:rPr lang="en-US" b="1" dirty="0" smtClean="0"/>
              <a:t>Typical brain cell</a:t>
            </a:r>
          </a:p>
          <a:p>
            <a:r>
              <a:rPr lang="en-US" b="1" dirty="0" smtClean="0"/>
              <a:t>Processes quickly</a:t>
            </a:r>
          </a:p>
          <a:p>
            <a:r>
              <a:rPr lang="en-US" b="1" dirty="0" smtClean="0"/>
              <a:t>Many interconnections</a:t>
            </a:r>
          </a:p>
          <a:p>
            <a:r>
              <a:rPr lang="en-US" b="1" dirty="0" smtClean="0"/>
              <a:t>Brain cell prenatally exposed</a:t>
            </a:r>
          </a:p>
          <a:p>
            <a:r>
              <a:rPr lang="en-US" b="1" dirty="0" smtClean="0"/>
              <a:t>Demyelination, processes slowly</a:t>
            </a:r>
          </a:p>
          <a:p>
            <a:r>
              <a:rPr lang="en-US" b="1" dirty="0" smtClean="0"/>
              <a:t>Fewer interconnections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496C455-D61B-4F4C-A3D6-43198B369272}" type="slidenum">
              <a:rPr lang="en-US" smtClean="0"/>
              <a:t>6</a:t>
            </a:fld>
            <a:endParaRPr lang="en-US"/>
          </a:p>
        </p:txBody>
      </p:sp>
    </p:spTree>
    <p:extLst>
      <p:ext uri="{BB962C8B-B14F-4D97-AF65-F5344CB8AC3E}">
        <p14:creationId xmlns:p14="http://schemas.microsoft.com/office/powerpoint/2010/main" val="351730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FASD affects the body’s metabolic capacities and growth hormones.  As a result, children with FASD often grow very slowly and, are often short in stature and petite in build, frequently falling below the tenth percentile in height, weight, and head circumference.  This can look like conventional failure to thrive, but it isn’t.  Such a growth pattern should raise the diagnostic possibility of FASD.  Height often does not catch up to norms as FASD adults are often below the twenty-fifth percentile.  The petite build however, usually disappears with weight gain in adolescence; and a subset, primarily girls, become significantly overweight.  Brain damage can occur at alcohol levels </a:t>
            </a:r>
            <a:r>
              <a:rPr lang="en-US" b="1" u="sng" dirty="0"/>
              <a:t>below</a:t>
            </a:r>
            <a:r>
              <a:rPr lang="en-US" b="1" dirty="0"/>
              <a:t> that required to create physical defects.  Research has continued to demonstrate that ever lower and singular doses of alcohol are sufficient to produce damage.  Hence, the majority of children along the FASD spectrum do NOT exhibit the craniofacial symptoms, of which the most common are: 1) thin upper lip, 2) flattened </a:t>
            </a:r>
            <a:r>
              <a:rPr lang="en-US" b="1" dirty="0" err="1"/>
              <a:t>philtrum</a:t>
            </a:r>
            <a:r>
              <a:rPr lang="en-US" b="1" dirty="0"/>
              <a:t>, 3) shortened palpebral fissures which makes the eyes look farther apart, and 4) a shortened nose relative to the length of the </a:t>
            </a:r>
            <a:r>
              <a:rPr lang="en-US" b="1" dirty="0" err="1"/>
              <a:t>midface</a:t>
            </a:r>
            <a:r>
              <a:rPr lang="en-US" b="1" dirty="0"/>
              <a:t>.   </a:t>
            </a:r>
            <a:endParaRPr lang="en-US" dirty="0"/>
          </a:p>
        </p:txBody>
      </p:sp>
      <p:sp>
        <p:nvSpPr>
          <p:cNvPr id="4" name="Slide Number Placeholder 3"/>
          <p:cNvSpPr>
            <a:spLocks noGrp="1"/>
          </p:cNvSpPr>
          <p:nvPr>
            <p:ph type="sldNum" sz="quarter" idx="10"/>
          </p:nvPr>
        </p:nvSpPr>
        <p:spPr/>
        <p:txBody>
          <a:bodyPr/>
          <a:lstStyle/>
          <a:p>
            <a:fld id="{0506F465-36C2-4568-B5BA-91E699AA4F1A}" type="slidenum">
              <a:rPr lang="en-US" smtClean="0"/>
              <a:t>7</a:t>
            </a:fld>
            <a:endParaRPr lang="en-US"/>
          </a:p>
        </p:txBody>
      </p:sp>
    </p:spTree>
    <p:extLst>
      <p:ext uri="{BB962C8B-B14F-4D97-AF65-F5344CB8AC3E}">
        <p14:creationId xmlns:p14="http://schemas.microsoft.com/office/powerpoint/2010/main" val="55357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6F465-36C2-4568-B5BA-91E699AA4F1A}" type="slidenum">
              <a:rPr lang="en-US" smtClean="0"/>
              <a:t>8</a:t>
            </a:fld>
            <a:endParaRPr lang="en-US"/>
          </a:p>
        </p:txBody>
      </p:sp>
    </p:spTree>
    <p:extLst>
      <p:ext uri="{BB962C8B-B14F-4D97-AF65-F5344CB8AC3E}">
        <p14:creationId xmlns:p14="http://schemas.microsoft.com/office/powerpoint/2010/main" val="1139983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6F465-36C2-4568-B5BA-91E699AA4F1A}" type="slidenum">
              <a:rPr lang="en-US" smtClean="0"/>
              <a:t>9</a:t>
            </a:fld>
            <a:endParaRPr lang="en-US"/>
          </a:p>
        </p:txBody>
      </p:sp>
    </p:spTree>
    <p:extLst>
      <p:ext uri="{BB962C8B-B14F-4D97-AF65-F5344CB8AC3E}">
        <p14:creationId xmlns:p14="http://schemas.microsoft.com/office/powerpoint/2010/main" val="130690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4442AFE-9858-414B-88AF-E5EAEA89DFA6}" type="datetimeFigureOut">
              <a:rPr lang="en-US" smtClean="0"/>
              <a:t>9/15/2015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EBCCD43-1701-4B09-93E0-8A8F0F92D3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442AFE-9858-414B-88AF-E5EAEA89DFA6}"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CCD43-1701-4B09-93E0-8A8F0F92D3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442AFE-9858-414B-88AF-E5EAEA89DFA6}"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CCD43-1701-4B09-93E0-8A8F0F92D3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4442AFE-9858-414B-88AF-E5EAEA89DFA6}" type="datetimeFigureOut">
              <a:rPr lang="en-US" smtClean="0"/>
              <a:t>9/15/2015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EBCCD43-1701-4B09-93E0-8A8F0F92D3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4442AFE-9858-414B-88AF-E5EAEA89DFA6}" type="datetimeFigureOut">
              <a:rPr lang="en-US" smtClean="0"/>
              <a:t>9/15/2015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EBCCD43-1701-4B09-93E0-8A8F0F92D3DC}"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4442AFE-9858-414B-88AF-E5EAEA89DFA6}" type="datetimeFigureOut">
              <a:rPr lang="en-US" smtClean="0"/>
              <a:t>9/15/2015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EBCCD43-1701-4B09-93E0-8A8F0F92D3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4442AFE-9858-414B-88AF-E5EAEA89DFA6}"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EBCCD43-1701-4B09-93E0-8A8F0F92D3DC}"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4442AFE-9858-414B-88AF-E5EAEA89DFA6}" type="datetimeFigureOut">
              <a:rPr lang="en-US" smtClean="0"/>
              <a:t>9/15/2015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CCD43-1701-4B09-93E0-8A8F0F92D3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442AFE-9858-414B-88AF-E5EAEA89DFA6}" type="datetimeFigureOut">
              <a:rPr lang="en-US" smtClean="0"/>
              <a:t>9/15/2015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CCD43-1701-4B09-93E0-8A8F0F92D3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4442AFE-9858-414B-88AF-E5EAEA89DFA6}" type="datetimeFigureOut">
              <a:rPr lang="en-US" smtClean="0"/>
              <a:t>9/15/2015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CCD43-1701-4B09-93E0-8A8F0F92D3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4442AFE-9858-414B-88AF-E5EAEA89DFA6}"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EBCCD43-1701-4B09-93E0-8A8F0F92D3DC}"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4442AFE-9858-414B-88AF-E5EAEA89DFA6}" type="datetimeFigureOut">
              <a:rPr lang="en-US" smtClean="0"/>
              <a:t>9/15/2015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EBCCD43-1701-4B09-93E0-8A8F0F92D3DC}"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fasdcenter.samhsa.gov/documents/eightmagickeys.pdf" TargetMode="External"/><Relationship Id="rId2" Type="http://schemas.openxmlformats.org/officeDocument/2006/relationships/hyperlink" Target="http://www.comeover.to/FAS/BEAM.htm-" TargetMode="External"/><Relationship Id="rId1" Type="http://schemas.openxmlformats.org/officeDocument/2006/relationships/slideLayout" Target="../slideLayouts/slideLayout2.xml"/><Relationship Id="rId6" Type="http://schemas.openxmlformats.org/officeDocument/2006/relationships/hyperlink" Target="http://depts.washington.edu/fasdpn/index.htm" TargetMode="External"/><Relationship Id="rId5" Type="http://schemas.openxmlformats.org/officeDocument/2006/relationships/hyperlink" Target="http://www.fasdcenter.samhsa.gov/documents/FASDGuide12_01" TargetMode="External"/><Relationship Id="rId4" Type="http://schemas.openxmlformats.org/officeDocument/2006/relationships/hyperlink" Target="http://www.come-over.to/FAS/ScreamsArticle.htm"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pafamiliesinc.com/about.php" TargetMode="External"/><Relationship Id="rId2" Type="http://schemas.openxmlformats.org/officeDocument/2006/relationships/hyperlink" Target="http://www.caphc.org/" TargetMode="External"/><Relationship Id="rId1" Type="http://schemas.openxmlformats.org/officeDocument/2006/relationships/slideLayout" Target="../slideLayouts/slideLayout7.xml"/><Relationship Id="rId4" Type="http://schemas.openxmlformats.org/officeDocument/2006/relationships/hyperlink" Target="http://www.stonesoupgroup.org/FASDnetwork.html"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www.usd.edu/~/media/files/medicine/center-for-disabilities/fasd-educational-strategies-handbook.ashx?la=en" TargetMode="External"/><Relationship Id="rId3" Type="http://schemas.openxmlformats.org/officeDocument/2006/relationships/hyperlink" Target="http://www.amazon.com/exec/obidos/ASIN/0471326518/thefasbookstore" TargetMode="External"/><Relationship Id="rId7" Type="http://schemas.openxmlformats.org/officeDocument/2006/relationships/hyperlink" Target="http://come-over.to/FASCRC" TargetMode="External"/><Relationship Id="rId2" Type="http://schemas.openxmlformats.org/officeDocument/2006/relationships/hyperlink" Target="http://www.come-over.to/FAS/EI.htm" TargetMode="External"/><Relationship Id="rId1" Type="http://schemas.openxmlformats.org/officeDocument/2006/relationships/slideLayout" Target="../slideLayouts/slideLayout2.xml"/><Relationship Id="rId6" Type="http://schemas.openxmlformats.org/officeDocument/2006/relationships/hyperlink" Target="http://www.come-over.to/FAS/VinelandRationale.htm" TargetMode="External"/><Relationship Id="rId5" Type="http://schemas.openxmlformats.org/officeDocument/2006/relationships/hyperlink" Target="http://www.amazon.com/exec/obidos/ASIN/0471324329/thefasbookstore" TargetMode="External"/><Relationship Id="rId4" Type="http://schemas.openxmlformats.org/officeDocument/2006/relationships/hyperlink" Target="http://www.amazon.com/exec/obidos/ASIN/0471383171/thefasbookstore" TargetMode="External"/><Relationship Id="rId9" Type="http://schemas.openxmlformats.org/officeDocument/2006/relationships/hyperlink" Target="http://store.samhsa.gov/product/TIP-58-Addressing-Fetal-Alcohol-Spectrum-Disorders-FASD-/SMA13-480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609600"/>
            <a:ext cx="7535732" cy="4495800"/>
          </a:xfrm>
        </p:spPr>
        <p:txBody>
          <a:bodyPr/>
          <a:lstStyle/>
          <a:p>
            <a:r>
              <a:rPr lang="en-US" dirty="0" smtClean="0"/>
              <a:t>FETAL ALCOHOL SPECTRUM DISORDERS</a:t>
            </a:r>
            <a:br>
              <a:rPr lang="en-US" dirty="0" smtClean="0"/>
            </a:br>
            <a:r>
              <a:rPr lang="en-US" dirty="0" smtClean="0"/>
              <a:t>“The Invisible Disability”</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FASD</a:t>
            </a:r>
          </a:p>
          <a:p>
            <a:endParaRPr lang="en-US" dirty="0"/>
          </a:p>
          <a:p>
            <a:r>
              <a:rPr lang="en-US" dirty="0" smtClean="0"/>
              <a:t>PRESENTED BY: ROBIN VANEERDEN MS, LPC, NCC, NADD-CC</a:t>
            </a:r>
            <a:endParaRPr lang="en-US" dirty="0"/>
          </a:p>
        </p:txBody>
      </p:sp>
    </p:spTree>
    <p:extLst>
      <p:ext uri="{BB962C8B-B14F-4D97-AF65-F5344CB8AC3E}">
        <p14:creationId xmlns:p14="http://schemas.microsoft.com/office/powerpoint/2010/main" val="369932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8579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47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304800" y="-457200"/>
            <a:ext cx="7620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90000"/>
          </a:bodyPr>
          <a:lstStyle/>
          <a:p>
            <a:pPr eaLnBrk="1" fontAlgn="auto" hangingPunct="1">
              <a:spcAft>
                <a:spcPts val="0"/>
              </a:spcAft>
              <a:defRPr/>
            </a:pPr>
            <a:r>
              <a:rPr lang="en-US" dirty="0" smtClean="0">
                <a:latin typeface="Trajan Pro"/>
                <a:ea typeface="ヒラギノ角ゴ Pro W3"/>
                <a:cs typeface="Arial" pitchFamily="34" charset="0"/>
              </a:rPr>
              <a:t/>
            </a:r>
            <a:br>
              <a:rPr lang="en-US" dirty="0" smtClean="0">
                <a:latin typeface="Trajan Pro"/>
                <a:ea typeface="ヒラギノ角ゴ Pro W3"/>
                <a:cs typeface="Arial" pitchFamily="34" charset="0"/>
              </a:rPr>
            </a:br>
            <a:r>
              <a:rPr lang="en-US" dirty="0" smtClean="0">
                <a:latin typeface="Trajan Pro"/>
                <a:ea typeface="ヒラギノ角ゴ Pro W3"/>
                <a:cs typeface="Arial" pitchFamily="34" charset="0"/>
              </a:rPr>
              <a:t/>
            </a:r>
            <a:br>
              <a:rPr lang="en-US" dirty="0" smtClean="0">
                <a:latin typeface="Trajan Pro"/>
                <a:ea typeface="ヒラギノ角ゴ Pro W3"/>
                <a:cs typeface="Arial" pitchFamily="34" charset="0"/>
              </a:rPr>
            </a:br>
            <a:r>
              <a:rPr lang="en-US" dirty="0" smtClean="0">
                <a:latin typeface="Arial" pitchFamily="34" charset="0"/>
                <a:ea typeface="ヒラギノ角ゴ Pro W3"/>
                <a:cs typeface="Arial" pitchFamily="34" charset="0"/>
              </a:rPr>
              <a:t>A Variable: Gestational Timing </a:t>
            </a:r>
            <a:br>
              <a:rPr lang="en-US" dirty="0" smtClean="0">
                <a:latin typeface="Arial" pitchFamily="34" charset="0"/>
                <a:ea typeface="ヒラギノ角ゴ Pro W3"/>
                <a:cs typeface="Arial" pitchFamily="34" charset="0"/>
              </a:rPr>
            </a:br>
            <a:r>
              <a:rPr lang="en-US" sz="1100" dirty="0" smtClean="0">
                <a:latin typeface="Arial" pitchFamily="34" charset="0"/>
                <a:ea typeface="ヒラギノ角ゴ Pro W3"/>
                <a:cs typeface="Arial" pitchFamily="34" charset="0"/>
              </a:rPr>
              <a:t>Coles C. Critical periods for prenatal alcohol exposure. Alcohol Health Res World. 1994;18:22-29.)</a:t>
            </a:r>
            <a:br>
              <a:rPr lang="en-US" sz="1100" dirty="0" smtClean="0">
                <a:latin typeface="Arial" pitchFamily="34" charset="0"/>
                <a:ea typeface="ヒラギノ角ゴ Pro W3"/>
                <a:cs typeface="Arial" pitchFamily="34" charset="0"/>
              </a:rPr>
            </a:br>
            <a:r>
              <a:rPr lang="en-US" sz="1100" dirty="0" smtClean="0">
                <a:latin typeface="Arial" pitchFamily="34" charset="0"/>
                <a:ea typeface="ヒラギノ角ゴ Pro W3"/>
                <a:cs typeface="Arial" pitchFamily="34" charset="0"/>
              </a:rPr>
              <a:t> Dark bars-most sensitive periods of development; Lighter bars represents periods of development during which psychological defects and minor structural abnormalities would occur.</a:t>
            </a:r>
          </a:p>
        </p:txBody>
      </p:sp>
      <p:pic>
        <p:nvPicPr>
          <p:cNvPr id="2150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28638" y="1600200"/>
            <a:ext cx="7477125" cy="4800600"/>
          </a:xfrm>
          <a:noFill/>
        </p:spPr>
      </p:pic>
    </p:spTree>
    <p:extLst>
      <p:ext uri="{BB962C8B-B14F-4D97-AF65-F5344CB8AC3E}">
        <p14:creationId xmlns:p14="http://schemas.microsoft.com/office/powerpoint/2010/main" val="330332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0" y="0"/>
            <a:ext cx="9144000" cy="862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fontAlgn="auto" hangingPunct="1">
              <a:spcAft>
                <a:spcPts val="0"/>
              </a:spcAft>
              <a:defRPr/>
            </a:pPr>
            <a:r>
              <a:rPr lang="en-US" smtClean="0">
                <a:latin typeface="Trajan Pro"/>
                <a:ea typeface="ヒラギノ角ゴ Pro W3"/>
                <a:cs typeface="Arial" pitchFamily="34" charset="0"/>
              </a:rPr>
              <a:t>  </a:t>
            </a:r>
            <a:r>
              <a:rPr lang="en-US" sz="2800" smtClean="0">
                <a:latin typeface="Arial" pitchFamily="34" charset="0"/>
                <a:ea typeface="ヒラギノ角ゴ Pro W3"/>
                <a:cs typeface="Arial" pitchFamily="34" charset="0"/>
              </a:rPr>
              <a:t>FASD and the Brain</a:t>
            </a:r>
          </a:p>
        </p:txBody>
      </p:sp>
      <p:pic>
        <p:nvPicPr>
          <p:cNvPr id="1945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62113"/>
            <a:ext cx="7620000" cy="4676775"/>
          </a:xfrm>
          <a:noFill/>
        </p:spPr>
      </p:pic>
    </p:spTree>
    <p:extLst>
      <p:ext uri="{BB962C8B-B14F-4D97-AF65-F5344CB8AC3E}">
        <p14:creationId xmlns:p14="http://schemas.microsoft.com/office/powerpoint/2010/main" val="3318712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0" y="0"/>
            <a:ext cx="9144000" cy="862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fontAlgn="auto" hangingPunct="1">
              <a:spcAft>
                <a:spcPts val="0"/>
              </a:spcAft>
              <a:defRPr/>
            </a:pPr>
            <a:r>
              <a:rPr lang="en-US" sz="2800" dirty="0" smtClean="0">
                <a:latin typeface="Arial" pitchFamily="34" charset="0"/>
                <a:ea typeface="ヒラギノ角ゴ Pro W3"/>
                <a:cs typeface="Arial" pitchFamily="34" charset="0"/>
              </a:rPr>
              <a:t>  </a:t>
            </a:r>
            <a:r>
              <a:rPr lang="en-US" sz="3200" dirty="0" smtClean="0">
                <a:latin typeface="Arial" pitchFamily="34" charset="0"/>
                <a:ea typeface="ヒラギノ角ゴ Pro W3"/>
                <a:cs typeface="Arial" pitchFamily="34" charset="0"/>
              </a:rPr>
              <a:t>Regarding Amount of Alcohol…</a:t>
            </a:r>
          </a:p>
        </p:txBody>
      </p:sp>
      <p:sp>
        <p:nvSpPr>
          <p:cNvPr id="27650" name="Content Placeholder 2"/>
          <p:cNvSpPr>
            <a:spLocks noGrp="1"/>
          </p:cNvSpPr>
          <p:nvPr>
            <p:ph idx="1"/>
          </p:nvPr>
        </p:nvSpPr>
        <p:spPr>
          <a:xfrm>
            <a:off x="304800" y="914400"/>
            <a:ext cx="7620000" cy="4800600"/>
          </a:xfrm>
          <a:extLst/>
        </p:spPr>
        <p:txBody>
          <a:bodyPr rtlCol="0">
            <a:normAutofit fontScale="92500"/>
          </a:bodyPr>
          <a:lstStyle/>
          <a:p>
            <a:pPr marL="0" indent="0" eaLnBrk="1" fontAlgn="auto" hangingPunct="1">
              <a:spcAft>
                <a:spcPts val="0"/>
              </a:spcAft>
              <a:buFontTx/>
              <a:buNone/>
              <a:defRPr/>
            </a:pPr>
            <a:r>
              <a:rPr lang="en-US" sz="2400" dirty="0" smtClean="0">
                <a:solidFill>
                  <a:schemeClr val="tx1"/>
                </a:solidFill>
                <a:latin typeface="Arial" pitchFamily="34" charset="0"/>
                <a:ea typeface="ヒラギノ角ゴ Pro W3"/>
                <a:cs typeface="Arial" pitchFamily="34" charset="0"/>
              </a:rPr>
              <a:t>There’s no safe amount.  </a:t>
            </a:r>
          </a:p>
          <a:p>
            <a:pPr marL="0" indent="0" eaLnBrk="1" fontAlgn="auto" hangingPunct="1">
              <a:spcAft>
                <a:spcPts val="0"/>
              </a:spcAft>
              <a:buFontTx/>
              <a:buNone/>
              <a:defRPr/>
            </a:pPr>
            <a:endParaRPr lang="en-US" sz="2400" dirty="0" smtClean="0">
              <a:solidFill>
                <a:schemeClr val="tx1"/>
              </a:solidFill>
              <a:latin typeface="Arial" pitchFamily="34" charset="0"/>
              <a:ea typeface="ヒラギノ角ゴ Pro W3"/>
              <a:cs typeface="Arial" pitchFamily="34" charset="0"/>
            </a:endParaRPr>
          </a:p>
          <a:p>
            <a:pPr marL="0" indent="0" eaLnBrk="1" fontAlgn="auto" hangingPunct="1">
              <a:spcAft>
                <a:spcPts val="0"/>
              </a:spcAft>
              <a:buFontTx/>
              <a:buNone/>
              <a:defRPr/>
            </a:pPr>
            <a:r>
              <a:rPr lang="en-US" sz="2400" dirty="0" smtClean="0">
                <a:solidFill>
                  <a:schemeClr val="tx1"/>
                </a:solidFill>
                <a:latin typeface="Arial" pitchFamily="34" charset="0"/>
                <a:ea typeface="ヒラギノ角ゴ Pro W3"/>
                <a:cs typeface="Arial" pitchFamily="34" charset="0"/>
              </a:rPr>
              <a:t>In addition…</a:t>
            </a:r>
          </a:p>
          <a:p>
            <a:pPr marL="0" indent="0" eaLnBrk="1" fontAlgn="auto" hangingPunct="1">
              <a:spcAft>
                <a:spcPts val="0"/>
              </a:spcAft>
              <a:buFontTx/>
              <a:buNone/>
              <a:defRPr/>
            </a:pPr>
            <a:r>
              <a:rPr lang="en-US" sz="2400" dirty="0" smtClean="0">
                <a:solidFill>
                  <a:schemeClr val="tx1"/>
                </a:solidFill>
                <a:latin typeface="Arial" pitchFamily="34" charset="0"/>
                <a:ea typeface="ヒラギノ角ゴ Pro W3"/>
                <a:cs typeface="Arial" pitchFamily="34" charset="0"/>
              </a:rPr>
              <a:t>Binge drinking (CDC: binge drinking for women = 4 or more alcohol drinks per occasion) is especially hazardous because:</a:t>
            </a:r>
          </a:p>
          <a:p>
            <a:pPr marL="0" indent="0" eaLnBrk="1" fontAlgn="auto" hangingPunct="1">
              <a:spcAft>
                <a:spcPts val="0"/>
              </a:spcAft>
              <a:defRPr/>
            </a:pPr>
            <a:endParaRPr lang="en-US" sz="2400" dirty="0" smtClean="0">
              <a:solidFill>
                <a:schemeClr val="tx1"/>
              </a:solidFill>
              <a:latin typeface="Arial" pitchFamily="34" charset="0"/>
              <a:ea typeface="ヒラギノ角ゴ Pro W3"/>
              <a:cs typeface="Arial" pitchFamily="34" charset="0"/>
            </a:endParaRPr>
          </a:p>
          <a:p>
            <a:pPr marL="400050" lvl="1" indent="0" eaLnBrk="1" fontAlgn="auto" hangingPunct="1">
              <a:spcAft>
                <a:spcPts val="0"/>
              </a:spcAft>
              <a:defRPr/>
            </a:pPr>
            <a:r>
              <a:rPr lang="en-US" sz="2400" dirty="0" smtClean="0">
                <a:solidFill>
                  <a:schemeClr val="tx1"/>
                </a:solidFill>
                <a:latin typeface="Arial" pitchFamily="34" charset="0"/>
                <a:ea typeface="ヒラギノ角ゴ Pro W3"/>
                <a:cs typeface="Arial" pitchFamily="34" charset="0"/>
              </a:rPr>
              <a:t>Women who binge prior to pregnancy are more likely to have unwanted pregnancies</a:t>
            </a:r>
          </a:p>
          <a:p>
            <a:pPr marL="0" indent="0" eaLnBrk="1" fontAlgn="auto" hangingPunct="1">
              <a:spcAft>
                <a:spcPts val="0"/>
              </a:spcAft>
              <a:defRPr/>
            </a:pPr>
            <a:endParaRPr lang="en-US" sz="2400" dirty="0" smtClean="0">
              <a:solidFill>
                <a:schemeClr val="tx1"/>
              </a:solidFill>
              <a:latin typeface="Arial" pitchFamily="34" charset="0"/>
              <a:ea typeface="ヒラギノ角ゴ Pro W3"/>
              <a:cs typeface="Arial" pitchFamily="34" charset="0"/>
            </a:endParaRPr>
          </a:p>
          <a:p>
            <a:pPr marL="400050" lvl="1" indent="0" eaLnBrk="1" fontAlgn="auto" hangingPunct="1">
              <a:spcAft>
                <a:spcPts val="0"/>
              </a:spcAft>
              <a:defRPr/>
            </a:pPr>
            <a:r>
              <a:rPr lang="en-US" sz="2400" dirty="0" smtClean="0">
                <a:solidFill>
                  <a:schemeClr val="tx1"/>
                </a:solidFill>
                <a:latin typeface="Arial" pitchFamily="34" charset="0"/>
                <a:ea typeface="ヒラギノ角ゴ Pro W3"/>
                <a:cs typeface="Arial" pitchFamily="34" charset="0"/>
              </a:rPr>
              <a:t>Exposure to high levels of blood alcohol is especially likely to cause teratogenicity in the first trimester</a:t>
            </a:r>
          </a:p>
          <a:p>
            <a:pPr marL="0" indent="0" eaLnBrk="1" fontAlgn="auto" hangingPunct="1">
              <a:spcAft>
                <a:spcPts val="0"/>
              </a:spcAft>
              <a:defRPr/>
            </a:pPr>
            <a:endParaRPr lang="en-US" dirty="0" smtClean="0">
              <a:latin typeface="Helvetica" pitchFamily="34" charset="0"/>
              <a:ea typeface="ヒラギノ角ゴ Pro W3"/>
              <a:cs typeface="Arial" pitchFamily="34" charset="0"/>
            </a:endParaRPr>
          </a:p>
        </p:txBody>
      </p:sp>
    </p:spTree>
    <p:extLst>
      <p:ext uri="{BB962C8B-B14F-4D97-AF65-F5344CB8AC3E}">
        <p14:creationId xmlns:p14="http://schemas.microsoft.com/office/powerpoint/2010/main" val="2668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itle 1"/>
          <p:cNvSpPr>
            <a:spLocks noGrp="1"/>
          </p:cNvSpPr>
          <p:nvPr>
            <p:ph type="title"/>
          </p:nvPr>
        </p:nvSpPr>
        <p:spPr>
          <a:xfrm>
            <a:off x="0" y="-76200"/>
            <a:ext cx="9144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fontAlgn="auto" hangingPunct="1">
              <a:spcAft>
                <a:spcPts val="0"/>
              </a:spcAft>
              <a:defRPr/>
            </a:pPr>
            <a:r>
              <a:rPr lang="en-US" sz="2800" dirty="0" smtClean="0">
                <a:latin typeface="Arial" pitchFamily="34" charset="0"/>
                <a:ea typeface="ヒラギノ角ゴ Pro W3"/>
                <a:cs typeface="Arial" pitchFamily="34" charset="0"/>
              </a:rPr>
              <a:t>  </a:t>
            </a:r>
            <a:r>
              <a:rPr lang="en-US" sz="3200" dirty="0" smtClean="0">
                <a:latin typeface="Arial" pitchFamily="34" charset="0"/>
                <a:ea typeface="ヒラギノ角ゴ Pro W3"/>
                <a:cs typeface="Arial" pitchFamily="34" charset="0"/>
              </a:rPr>
              <a:t>Economic Costs of FAS</a:t>
            </a:r>
          </a:p>
        </p:txBody>
      </p:sp>
      <p:sp>
        <p:nvSpPr>
          <p:cNvPr id="3" name="Content Placeholder 2"/>
          <p:cNvSpPr>
            <a:spLocks noGrp="1"/>
          </p:cNvSpPr>
          <p:nvPr>
            <p:ph sz="half" idx="1"/>
          </p:nvPr>
        </p:nvSpPr>
        <p:spPr>
          <a:xfrm>
            <a:off x="609600" y="1219200"/>
            <a:ext cx="3505200" cy="5181600"/>
          </a:xfrm>
        </p:spPr>
        <p:txBody>
          <a:bodyPr rtlCol="0">
            <a:normAutofit/>
          </a:bodyPr>
          <a:lstStyle/>
          <a:p>
            <a:pPr eaLnBrk="1" fontAlgn="auto" hangingPunct="1">
              <a:spcAft>
                <a:spcPts val="0"/>
              </a:spcAft>
              <a:defRPr/>
            </a:pPr>
            <a:r>
              <a:rPr sz="2000" dirty="0">
                <a:solidFill>
                  <a:schemeClr val="tx1"/>
                </a:solidFill>
                <a:latin typeface="Arial" pitchFamily="34" charset="0"/>
                <a:cs typeface="Arial" pitchFamily="34" charset="0"/>
              </a:rPr>
              <a:t>One prevented case of FAS saves:</a:t>
            </a:r>
          </a:p>
          <a:p>
            <a:pPr eaLnBrk="1" fontAlgn="auto" hangingPunct="1">
              <a:spcAft>
                <a:spcPts val="0"/>
              </a:spcAft>
              <a:defRPr/>
            </a:pPr>
            <a:endParaRPr sz="2000" dirty="0">
              <a:solidFill>
                <a:schemeClr val="tx1"/>
              </a:solidFill>
              <a:latin typeface="Arial" pitchFamily="34" charset="0"/>
              <a:cs typeface="Arial" pitchFamily="34" charset="0"/>
            </a:endParaRPr>
          </a:p>
          <a:p>
            <a:pPr eaLnBrk="1" fontAlgn="auto" hangingPunct="1">
              <a:spcAft>
                <a:spcPts val="0"/>
              </a:spcAft>
              <a:defRPr/>
            </a:pPr>
            <a:r>
              <a:rPr sz="2000" dirty="0">
                <a:solidFill>
                  <a:schemeClr val="tx1"/>
                </a:solidFill>
                <a:latin typeface="Arial" pitchFamily="34" charset="0"/>
                <a:cs typeface="Arial" pitchFamily="34" charset="0"/>
              </a:rPr>
              <a:t>$130,000 in the first 5                                            years</a:t>
            </a:r>
          </a:p>
          <a:p>
            <a:pPr eaLnBrk="1" fontAlgn="auto" hangingPunct="1">
              <a:spcAft>
                <a:spcPts val="0"/>
              </a:spcAft>
              <a:defRPr/>
            </a:pPr>
            <a:endParaRPr sz="2000" dirty="0">
              <a:solidFill>
                <a:schemeClr val="tx1"/>
              </a:solidFill>
              <a:latin typeface="Arial" pitchFamily="34" charset="0"/>
              <a:cs typeface="Arial" pitchFamily="34" charset="0"/>
            </a:endParaRPr>
          </a:p>
          <a:p>
            <a:pPr eaLnBrk="1" fontAlgn="auto" hangingPunct="1">
              <a:spcAft>
                <a:spcPts val="0"/>
              </a:spcAft>
              <a:defRPr/>
            </a:pPr>
            <a:r>
              <a:rPr sz="2000" dirty="0">
                <a:solidFill>
                  <a:schemeClr val="tx1"/>
                </a:solidFill>
                <a:latin typeface="Arial" pitchFamily="34" charset="0"/>
                <a:cs typeface="Arial" pitchFamily="34" charset="0"/>
              </a:rPr>
              <a:t>$360,000 in 10 years</a:t>
            </a:r>
          </a:p>
          <a:p>
            <a:pPr eaLnBrk="1" fontAlgn="auto" hangingPunct="1">
              <a:spcAft>
                <a:spcPts val="0"/>
              </a:spcAft>
              <a:defRPr/>
            </a:pPr>
            <a:endParaRPr sz="2000" dirty="0">
              <a:solidFill>
                <a:schemeClr val="tx1"/>
              </a:solidFill>
              <a:latin typeface="Arial" pitchFamily="34" charset="0"/>
              <a:cs typeface="Arial" pitchFamily="34" charset="0"/>
            </a:endParaRPr>
          </a:p>
          <a:p>
            <a:pPr eaLnBrk="1" fontAlgn="auto" hangingPunct="1">
              <a:spcAft>
                <a:spcPts val="0"/>
              </a:spcAft>
              <a:defRPr/>
            </a:pPr>
            <a:r>
              <a:rPr sz="2000" dirty="0">
                <a:solidFill>
                  <a:schemeClr val="tx1"/>
                </a:solidFill>
                <a:latin typeface="Arial" pitchFamily="34" charset="0"/>
                <a:cs typeface="Arial" pitchFamily="34" charset="0"/>
              </a:rPr>
              <a:t>$587,000 in 15 years</a:t>
            </a:r>
          </a:p>
          <a:p>
            <a:pPr eaLnBrk="1" fontAlgn="auto" hangingPunct="1">
              <a:spcAft>
                <a:spcPts val="0"/>
              </a:spcAft>
              <a:defRPr/>
            </a:pPr>
            <a:endParaRPr sz="2000" dirty="0">
              <a:solidFill>
                <a:schemeClr val="tx1"/>
              </a:solidFill>
              <a:latin typeface="Arial" pitchFamily="34" charset="0"/>
              <a:cs typeface="Arial" pitchFamily="34" charset="0"/>
            </a:endParaRPr>
          </a:p>
          <a:p>
            <a:pPr eaLnBrk="1" fontAlgn="auto" hangingPunct="1">
              <a:spcAft>
                <a:spcPts val="0"/>
              </a:spcAft>
              <a:defRPr/>
            </a:pPr>
            <a:r>
              <a:rPr sz="2000" dirty="0">
                <a:solidFill>
                  <a:schemeClr val="tx1"/>
                </a:solidFill>
                <a:latin typeface="Arial" pitchFamily="34" charset="0"/>
                <a:cs typeface="Arial" pitchFamily="34" charset="0"/>
              </a:rPr>
              <a:t>More than $1 million in 30 years </a:t>
            </a:r>
          </a:p>
          <a:p>
            <a:pPr marL="0" indent="0" eaLnBrk="1" fontAlgn="auto" hangingPunct="1">
              <a:spcAft>
                <a:spcPts val="0"/>
              </a:spcAft>
              <a:buFontTx/>
              <a:buNone/>
              <a:defRPr/>
            </a:pPr>
            <a:endParaRPr dirty="0">
              <a:solidFill>
                <a:schemeClr val="tx1"/>
              </a:solidFill>
            </a:endParaRPr>
          </a:p>
        </p:txBody>
      </p:sp>
      <p:pic>
        <p:nvPicPr>
          <p:cNvPr id="3072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295400"/>
            <a:ext cx="3429000" cy="3962400"/>
          </a:xfrm>
          <a:noFill/>
        </p:spPr>
      </p:pic>
      <p:sp>
        <p:nvSpPr>
          <p:cNvPr id="5" name="Rectangle 4"/>
          <p:cNvSpPr/>
          <p:nvPr/>
        </p:nvSpPr>
        <p:spPr>
          <a:xfrm>
            <a:off x="4702615" y="5105400"/>
            <a:ext cx="3248025" cy="523875"/>
          </a:xfrm>
          <a:prstGeom prst="rect">
            <a:avLst/>
          </a:prstGeom>
        </p:spPr>
        <p:txBody>
          <a:bodyPr>
            <a:spAutoFit/>
          </a:bodyPr>
          <a:lstStyle/>
          <a:p>
            <a:pPr>
              <a:defRPr/>
            </a:pPr>
            <a:r>
              <a:rPr lang="en-US" sz="1400" dirty="0">
                <a:latin typeface="+mj-lt"/>
              </a:rPr>
              <a:t>            </a:t>
            </a:r>
          </a:p>
          <a:p>
            <a:pPr>
              <a:defRPr/>
            </a:pPr>
            <a:r>
              <a:rPr lang="en-US" sz="1400" dirty="0">
                <a:latin typeface="+mj-lt"/>
              </a:rPr>
              <a:t>      </a:t>
            </a:r>
            <a:r>
              <a:rPr lang="en-US" sz="1400" dirty="0">
                <a:cs typeface="Arial" pitchFamily="34" charset="0"/>
              </a:rPr>
              <a:t>Lupton, </a:t>
            </a:r>
            <a:r>
              <a:rPr lang="en-US" sz="1400" dirty="0" err="1">
                <a:cs typeface="Arial" pitchFamily="34" charset="0"/>
              </a:rPr>
              <a:t>Burd</a:t>
            </a:r>
            <a:r>
              <a:rPr lang="en-US" sz="1400" dirty="0">
                <a:cs typeface="Arial" pitchFamily="34" charset="0"/>
              </a:rPr>
              <a:t>, and Harwood (2004)</a:t>
            </a:r>
          </a:p>
        </p:txBody>
      </p:sp>
    </p:spTree>
    <p:extLst>
      <p:ext uri="{BB962C8B-B14F-4D97-AF65-F5344CB8AC3E}">
        <p14:creationId xmlns:p14="http://schemas.microsoft.com/office/powerpoint/2010/main" val="4195208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676400"/>
            <a:ext cx="9144000" cy="3429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algn="ctr" eaLnBrk="1" fontAlgn="auto" hangingPunct="1">
              <a:spcAft>
                <a:spcPts val="0"/>
              </a:spcAft>
              <a:defRPr/>
            </a:pPr>
            <a:r>
              <a:rPr lang="en-US" sz="5400" dirty="0" smtClean="0">
                <a:latin typeface="Arial" pitchFamily="34" charset="0"/>
                <a:ea typeface="MS PGothic" pitchFamily="34" charset="-128"/>
                <a:cs typeface="Arial" pitchFamily="34" charset="0"/>
              </a:rPr>
              <a:t>100%</a:t>
            </a:r>
            <a:br>
              <a:rPr lang="en-US" sz="5400" dirty="0" smtClean="0">
                <a:latin typeface="Arial" pitchFamily="34" charset="0"/>
                <a:ea typeface="MS PGothic" pitchFamily="34" charset="-128"/>
                <a:cs typeface="Arial" pitchFamily="34" charset="0"/>
              </a:rPr>
            </a:br>
            <a:r>
              <a:rPr lang="en-US" sz="5400" dirty="0" smtClean="0">
                <a:latin typeface="Arial" pitchFamily="34" charset="0"/>
                <a:ea typeface="MS PGothic" pitchFamily="34" charset="-128"/>
                <a:cs typeface="Arial" pitchFamily="34" charset="0"/>
              </a:rPr>
              <a:t>PREVENTABLE</a:t>
            </a:r>
            <a:r>
              <a:rPr lang="en-US" sz="5400" dirty="0" smtClean="0">
                <a:solidFill>
                  <a:schemeClr val="accent1"/>
                </a:solidFill>
                <a:latin typeface="Arial" pitchFamily="34" charset="0"/>
                <a:ea typeface="MS PGothic" pitchFamily="34" charset="-128"/>
                <a:cs typeface="Arial" pitchFamily="34" charset="0"/>
              </a:rPr>
              <a:t/>
            </a:r>
            <a:br>
              <a:rPr lang="en-US" sz="5400" dirty="0" smtClean="0">
                <a:solidFill>
                  <a:schemeClr val="accent1"/>
                </a:solidFill>
                <a:latin typeface="Arial" pitchFamily="34" charset="0"/>
                <a:ea typeface="MS PGothic" pitchFamily="34" charset="-128"/>
                <a:cs typeface="Arial" pitchFamily="34" charset="0"/>
              </a:rPr>
            </a:br>
            <a:endParaRPr lang="en-US" sz="5400" dirty="0" smtClean="0">
              <a:solidFill>
                <a:schemeClr val="accent1"/>
              </a:solidFill>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537177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371600"/>
            <a:ext cx="7620000" cy="5029200"/>
          </a:xfrm>
        </p:spPr>
        <p:txBody>
          <a:bodyPr>
            <a:normAutofit lnSpcReduction="10000"/>
          </a:bodyPr>
          <a:lstStyle/>
          <a:p>
            <a:pPr marL="0" indent="0" eaLnBrk="1" hangingPunct="1">
              <a:buFontTx/>
              <a:buNone/>
            </a:pPr>
            <a:r>
              <a:rPr lang="en-US" altLang="en-US" sz="2400" dirty="0" smtClean="0">
                <a:solidFill>
                  <a:schemeClr val="tx1"/>
                </a:solidFill>
                <a:latin typeface="Arial" pitchFamily="34" charset="0"/>
                <a:ea typeface="ヒラギノ角ゴ Pro W3"/>
                <a:cs typeface="Arial" pitchFamily="34" charset="0"/>
              </a:rPr>
              <a:t>Because of the challenges of establishing accurate and timely prevalence information, the number of cases of FASD is likely far greater than current data indicate. </a:t>
            </a:r>
          </a:p>
          <a:p>
            <a:pPr marL="0" indent="0" eaLnBrk="1" hangingPunct="1">
              <a:buFontTx/>
              <a:buNone/>
            </a:pPr>
            <a:endParaRPr lang="en-US" altLang="en-US" sz="2400" dirty="0" smtClean="0">
              <a:solidFill>
                <a:schemeClr val="tx1"/>
              </a:solidFill>
              <a:latin typeface="Arial" pitchFamily="34" charset="0"/>
              <a:ea typeface="ヒラギノ角ゴ Pro W3"/>
              <a:cs typeface="Arial" pitchFamily="34" charset="0"/>
            </a:endParaRPr>
          </a:p>
          <a:p>
            <a:pPr marL="0" indent="0" eaLnBrk="1" hangingPunct="1">
              <a:buFontTx/>
              <a:buNone/>
            </a:pPr>
            <a:r>
              <a:rPr lang="en-US" altLang="en-US" sz="2400" dirty="0" smtClean="0">
                <a:solidFill>
                  <a:schemeClr val="tx1"/>
                </a:solidFill>
                <a:latin typeface="Arial" pitchFamily="34" charset="0"/>
                <a:ea typeface="ヒラギノ角ゴ Pro W3"/>
                <a:cs typeface="Arial" pitchFamily="34" charset="0"/>
              </a:rPr>
              <a:t>Current estimates:</a:t>
            </a:r>
          </a:p>
          <a:p>
            <a:pPr marL="800100" lvl="2" indent="0" eaLnBrk="1" hangingPunct="1"/>
            <a:r>
              <a:rPr lang="en-US" altLang="en-US" sz="2400" dirty="0" smtClean="0">
                <a:solidFill>
                  <a:schemeClr val="tx1"/>
                </a:solidFill>
                <a:latin typeface="Arial" pitchFamily="34" charset="0"/>
                <a:ea typeface="ヒラギノ角ゴ Pro W3"/>
                <a:cs typeface="Arial" pitchFamily="34" charset="0"/>
              </a:rPr>
              <a:t>FASD occurs in at least 1 per 100 births</a:t>
            </a:r>
          </a:p>
          <a:p>
            <a:pPr marL="800100" lvl="2" indent="0" eaLnBrk="1" hangingPunct="1"/>
            <a:r>
              <a:rPr lang="en-US" altLang="en-US" sz="2400" dirty="0" smtClean="0">
                <a:solidFill>
                  <a:schemeClr val="tx1"/>
                </a:solidFill>
                <a:latin typeface="Arial" pitchFamily="34" charset="0"/>
                <a:ea typeface="ヒラギノ角ゴ Pro W3"/>
                <a:cs typeface="Arial" pitchFamily="34" charset="0"/>
              </a:rPr>
              <a:t>FASD affects nearly 40,000 babies per year</a:t>
            </a:r>
          </a:p>
          <a:p>
            <a:pPr marL="800100" lvl="2" indent="0" eaLnBrk="1" hangingPunct="1"/>
            <a:r>
              <a:rPr lang="en-US" altLang="en-US" dirty="0" smtClean="0">
                <a:solidFill>
                  <a:schemeClr val="tx1"/>
                </a:solidFill>
                <a:latin typeface="Arial" pitchFamily="34" charset="0"/>
                <a:ea typeface="ヒラギノ角ゴ Pro W3"/>
                <a:cs typeface="Arial" pitchFamily="34" charset="0"/>
              </a:rPr>
              <a:t>2015 new research indicates it is closer to 4 per 100 live births (May, 2015)</a:t>
            </a:r>
            <a:endParaRPr lang="en-US" altLang="en-US" sz="2400" dirty="0" smtClean="0">
              <a:solidFill>
                <a:schemeClr val="tx1"/>
              </a:solidFill>
              <a:latin typeface="Arial" pitchFamily="34" charset="0"/>
              <a:ea typeface="ヒラギノ角ゴ Pro W3"/>
              <a:cs typeface="Arial" pitchFamily="34" charset="0"/>
            </a:endParaRPr>
          </a:p>
          <a:p>
            <a:pPr marL="0" indent="0" eaLnBrk="1" hangingPunct="1">
              <a:buFontTx/>
              <a:buNone/>
            </a:pPr>
            <a:r>
              <a:rPr lang="en-US" altLang="en-US" sz="2800" dirty="0" smtClean="0">
                <a:solidFill>
                  <a:schemeClr val="tx1"/>
                </a:solidFill>
                <a:latin typeface="Arial" pitchFamily="34" charset="0"/>
                <a:ea typeface="ヒラギノ角ゴ Pro W3"/>
                <a:cs typeface="Arial" pitchFamily="34" charset="0"/>
              </a:rPr>
              <a:t>                             </a:t>
            </a:r>
          </a:p>
          <a:p>
            <a:pPr marL="0" indent="0" eaLnBrk="1" hangingPunct="1">
              <a:buFontTx/>
              <a:buNone/>
            </a:pPr>
            <a:r>
              <a:rPr lang="en-US" altLang="en-US" sz="2800" dirty="0" smtClean="0">
                <a:solidFill>
                  <a:schemeClr val="tx1"/>
                </a:solidFill>
                <a:latin typeface="Arial" pitchFamily="34" charset="0"/>
                <a:ea typeface="ヒラギノ角ゴ Pro W3"/>
                <a:cs typeface="Arial" pitchFamily="34" charset="0"/>
              </a:rPr>
              <a:t>                                  </a:t>
            </a:r>
            <a:r>
              <a:rPr lang="en-US" altLang="en-US" sz="1400" dirty="0" smtClean="0">
                <a:solidFill>
                  <a:schemeClr val="tx1"/>
                </a:solidFill>
                <a:latin typeface="Arial" pitchFamily="34" charset="0"/>
                <a:ea typeface="ヒラギノ角ゴ Pro W3"/>
                <a:cs typeface="Arial" pitchFamily="34" charset="0"/>
              </a:rPr>
              <a:t>NOFAS Curriculum for Allied Health Professionals</a:t>
            </a:r>
          </a:p>
        </p:txBody>
      </p:sp>
    </p:spTree>
    <p:extLst>
      <p:ext uri="{BB962C8B-B14F-4D97-AF65-F5344CB8AC3E}">
        <p14:creationId xmlns:p14="http://schemas.microsoft.com/office/powerpoint/2010/main" val="173094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95A39D"/>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fld id="{01304B04-AB82-4E2B-95C3-32A4F1CA6D1E}" type="slidenum">
              <a:rPr lang="en-US" altLang="en-US" sz="1800" smtClean="0">
                <a:solidFill>
                  <a:srgbClr val="FFFFFF"/>
                </a:solidFill>
                <a:latin typeface="Arial" pitchFamily="34" charset="0"/>
              </a:rPr>
              <a:pPr eaLnBrk="1" hangingPunct="1">
                <a:spcBef>
                  <a:spcPct val="0"/>
                </a:spcBef>
                <a:buClrTx/>
                <a:buFontTx/>
                <a:buNone/>
              </a:pPr>
              <a:t>17</a:t>
            </a:fld>
            <a:endParaRPr lang="en-US" altLang="en-US" sz="1800" smtClean="0">
              <a:solidFill>
                <a:srgbClr val="FFFFFF"/>
              </a:solidFill>
              <a:latin typeface="Arial" pitchFamily="34" charset="0"/>
            </a:endParaRPr>
          </a:p>
        </p:txBody>
      </p:sp>
      <p:sp>
        <p:nvSpPr>
          <p:cNvPr id="32771" name="Rectangle 2"/>
          <p:cNvSpPr>
            <a:spLocks noChangeArrowheads="1"/>
          </p:cNvSpPr>
          <p:nvPr/>
        </p:nvSpPr>
        <p:spPr bwMode="auto">
          <a:xfrm>
            <a:off x="1905000" y="3244850"/>
            <a:ext cx="5734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95A39D"/>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3600">
                <a:solidFill>
                  <a:schemeClr val="tx2"/>
                </a:solidFill>
                <a:latin typeface="Arial" pitchFamily="34" charset="0"/>
              </a:rPr>
              <a:t>Diagnosis Challenges</a:t>
            </a:r>
          </a:p>
        </p:txBody>
      </p:sp>
    </p:spTree>
    <p:extLst>
      <p:ext uri="{BB962C8B-B14F-4D97-AF65-F5344CB8AC3E}">
        <p14:creationId xmlns:p14="http://schemas.microsoft.com/office/powerpoint/2010/main" val="3321619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a:xfrm>
            <a:off x="0" y="152400"/>
            <a:ext cx="9144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90000"/>
          </a:bodyPr>
          <a:lstStyle/>
          <a:p>
            <a:pPr eaLnBrk="1" fontAlgn="auto" hangingPunct="1">
              <a:spcAft>
                <a:spcPts val="0"/>
              </a:spcAft>
              <a:defRPr/>
            </a:pPr>
            <a:r>
              <a:rPr lang="en-US" sz="2800" dirty="0" smtClean="0">
                <a:latin typeface="Arial" pitchFamily="34" charset="0"/>
                <a:ea typeface="ヒラギノ角ゴ Pro W3"/>
                <a:cs typeface="Arial" pitchFamily="34" charset="0"/>
              </a:rPr>
              <a:t>  </a:t>
            </a:r>
            <a:r>
              <a:rPr lang="en-US" sz="3200" dirty="0" smtClean="0">
                <a:latin typeface="Arial" pitchFamily="34" charset="0"/>
                <a:ea typeface="ヒラギノ角ゴ Pro W3"/>
                <a:cs typeface="Arial" pitchFamily="34" charset="0"/>
              </a:rPr>
              <a:t>Challenges to identification of FASD include:</a:t>
            </a:r>
            <a:br>
              <a:rPr lang="en-US" sz="3200" dirty="0" smtClean="0">
                <a:latin typeface="Arial" pitchFamily="34" charset="0"/>
                <a:ea typeface="ヒラギノ角ゴ Pro W3"/>
                <a:cs typeface="Arial" pitchFamily="34" charset="0"/>
              </a:rPr>
            </a:br>
            <a:endParaRPr lang="en-US" sz="3200" dirty="0" smtClean="0">
              <a:latin typeface="Arial" pitchFamily="34" charset="0"/>
              <a:ea typeface="ヒラギノ角ゴ Pro W3"/>
              <a:cs typeface="Arial" pitchFamily="34" charset="0"/>
            </a:endParaRPr>
          </a:p>
        </p:txBody>
      </p:sp>
      <p:sp>
        <p:nvSpPr>
          <p:cNvPr id="3" name="Content Placeholder 2"/>
          <p:cNvSpPr>
            <a:spLocks noGrp="1"/>
          </p:cNvSpPr>
          <p:nvPr>
            <p:ph idx="1"/>
          </p:nvPr>
        </p:nvSpPr>
        <p:spPr>
          <a:xfrm>
            <a:off x="0" y="1219200"/>
            <a:ext cx="8534400" cy="5334000"/>
          </a:xfrm>
        </p:spPr>
        <p:txBody>
          <a:bodyPr rtlCol="0">
            <a:normAutofit fontScale="92500" lnSpcReduction="20000"/>
          </a:bodyPr>
          <a:lstStyle/>
          <a:p>
            <a:pPr eaLnBrk="1" fontAlgn="auto" hangingPunct="1">
              <a:spcAft>
                <a:spcPts val="0"/>
              </a:spcAft>
              <a:defRPr/>
            </a:pPr>
            <a:r>
              <a:rPr sz="2400" dirty="0" smtClean="0">
                <a:solidFill>
                  <a:schemeClr val="tx1"/>
                </a:solidFill>
                <a:latin typeface="Arial" pitchFamily="34" charset="0"/>
                <a:cs typeface="Arial" pitchFamily="34" charset="0"/>
              </a:rPr>
              <a:t>Lack of specific and uniformly accepted diagnostic criteria</a:t>
            </a:r>
            <a:endParaRPr lang="en-US" sz="2400" dirty="0" smtClean="0">
              <a:solidFill>
                <a:schemeClr val="tx1"/>
              </a:solidFill>
              <a:latin typeface="Arial" pitchFamily="34" charset="0"/>
              <a:cs typeface="Arial" pitchFamily="34" charset="0"/>
            </a:endParaRPr>
          </a:p>
          <a:p>
            <a:pPr marL="0" indent="0" eaLnBrk="1" fontAlgn="auto" hangingPunct="1">
              <a:spcAft>
                <a:spcPts val="0"/>
              </a:spcAft>
              <a:buFontTx/>
              <a:buNone/>
              <a:defRPr/>
            </a:pPr>
            <a:r>
              <a:rPr sz="2400" dirty="0" smtClean="0">
                <a:solidFill>
                  <a:schemeClr val="tx1"/>
                </a:solidFill>
                <a:latin typeface="Arial" pitchFamily="34" charset="0"/>
                <a:cs typeface="Arial" pitchFamily="34" charset="0"/>
              </a:rPr>
              <a:t> </a:t>
            </a:r>
          </a:p>
          <a:p>
            <a:pPr marL="640080" lvl="1" eaLnBrk="1" fontAlgn="auto" hangingPunct="1">
              <a:spcAft>
                <a:spcPts val="0"/>
              </a:spcAft>
              <a:defRPr/>
            </a:pPr>
            <a:r>
              <a:rPr sz="2400" dirty="0" smtClean="0">
                <a:solidFill>
                  <a:schemeClr val="tx1"/>
                </a:solidFill>
                <a:latin typeface="Arial" pitchFamily="34" charset="0"/>
                <a:cs typeface="Arial" pitchFamily="34" charset="0"/>
              </a:rPr>
              <a:t>Only FAS has specific diagnostic guidelines.</a:t>
            </a:r>
          </a:p>
          <a:p>
            <a:pPr marL="640080" lvl="1" eaLnBrk="1" fontAlgn="auto" hangingPunct="1">
              <a:spcAft>
                <a:spcPts val="0"/>
              </a:spcAft>
              <a:buFontTx/>
              <a:buNone/>
              <a:defRPr/>
            </a:pPr>
            <a:r>
              <a:rPr sz="2400" dirty="0" smtClean="0">
                <a:solidFill>
                  <a:schemeClr val="tx1"/>
                </a:solidFill>
                <a:latin typeface="Arial" pitchFamily="34" charset="0"/>
                <a:cs typeface="Arial" pitchFamily="34" charset="0"/>
              </a:rPr>
              <a:t>  </a:t>
            </a:r>
          </a:p>
          <a:p>
            <a:pPr marL="640080" lvl="1" eaLnBrk="1" fontAlgn="auto" hangingPunct="1">
              <a:spcAft>
                <a:spcPts val="0"/>
              </a:spcAft>
              <a:defRPr/>
            </a:pPr>
            <a:r>
              <a:rPr sz="2400" dirty="0" smtClean="0">
                <a:solidFill>
                  <a:schemeClr val="tx1"/>
                </a:solidFill>
                <a:latin typeface="Arial" pitchFamily="34" charset="0"/>
                <a:cs typeface="Arial" pitchFamily="34" charset="0"/>
              </a:rPr>
              <a:t>No uniform guidelines exist for other types of fetal alcohol spectrum disorders.  FASD is an umbrella term and not an actual diagnosis.  </a:t>
            </a:r>
          </a:p>
          <a:p>
            <a:pPr marL="640080" lvl="1" eaLnBrk="1" fontAlgn="auto" hangingPunct="1">
              <a:spcAft>
                <a:spcPts val="0"/>
              </a:spcAft>
              <a:defRPr/>
            </a:pPr>
            <a:endParaRPr sz="2400" dirty="0" smtClean="0">
              <a:solidFill>
                <a:schemeClr val="tx1"/>
              </a:solidFill>
              <a:latin typeface="Arial" pitchFamily="34" charset="0"/>
              <a:cs typeface="Arial" pitchFamily="34" charset="0"/>
            </a:endParaRPr>
          </a:p>
          <a:p>
            <a:pPr marL="640080" lvl="1" eaLnBrk="1" fontAlgn="auto" hangingPunct="1">
              <a:spcAft>
                <a:spcPts val="0"/>
              </a:spcAft>
              <a:defRPr/>
            </a:pPr>
            <a:r>
              <a:rPr sz="2400" dirty="0" smtClean="0">
                <a:solidFill>
                  <a:schemeClr val="tx1"/>
                </a:solidFill>
                <a:latin typeface="Arial" pitchFamily="34" charset="0"/>
                <a:cs typeface="Arial" pitchFamily="34" charset="0"/>
              </a:rPr>
              <a:t>Neither FAS nor FASD are in the DSM (MH) nomenclature.</a:t>
            </a:r>
          </a:p>
          <a:p>
            <a:pPr marL="640080" lvl="1" eaLnBrk="1" fontAlgn="auto" hangingPunct="1">
              <a:spcAft>
                <a:spcPts val="0"/>
              </a:spcAft>
              <a:buFontTx/>
              <a:buNone/>
              <a:defRPr/>
            </a:pPr>
            <a:endParaRPr sz="2400" dirty="0" smtClean="0">
              <a:solidFill>
                <a:schemeClr val="tx1"/>
              </a:solidFill>
              <a:latin typeface="Arial" pitchFamily="34" charset="0"/>
              <a:cs typeface="Arial" pitchFamily="34" charset="0"/>
            </a:endParaRPr>
          </a:p>
          <a:p>
            <a:pPr marL="640080" lvl="1" eaLnBrk="1" fontAlgn="auto" hangingPunct="1">
              <a:spcAft>
                <a:spcPts val="0"/>
              </a:spcAft>
              <a:defRPr/>
            </a:pPr>
            <a:r>
              <a:rPr sz="2400" dirty="0" smtClean="0">
                <a:solidFill>
                  <a:schemeClr val="tx1"/>
                </a:solidFill>
                <a:latin typeface="Arial" pitchFamily="34" charset="0"/>
                <a:cs typeface="Arial" pitchFamily="34" charset="0"/>
              </a:rPr>
              <a:t>Thus, health providers are hampered in their efforts to screen and identify children</a:t>
            </a:r>
            <a:r>
              <a:rPr lang="en-US" sz="2400" dirty="0" smtClean="0">
                <a:solidFill>
                  <a:schemeClr val="tx1"/>
                </a:solidFill>
                <a:latin typeface="Arial" pitchFamily="34" charset="0"/>
                <a:cs typeface="Arial" pitchFamily="34" charset="0"/>
              </a:rPr>
              <a:t> (individuals)</a:t>
            </a:r>
            <a:r>
              <a:rPr sz="2400" dirty="0" smtClean="0">
                <a:solidFill>
                  <a:schemeClr val="tx1"/>
                </a:solidFill>
                <a:latin typeface="Arial" pitchFamily="34" charset="0"/>
                <a:cs typeface="Arial" pitchFamily="34" charset="0"/>
              </a:rPr>
              <a:t> with FASD. </a:t>
            </a:r>
          </a:p>
          <a:p>
            <a:pPr marL="640080" lvl="1" eaLnBrk="1" fontAlgn="auto" hangingPunct="1">
              <a:spcAft>
                <a:spcPts val="0"/>
              </a:spcAft>
              <a:defRPr/>
            </a:pPr>
            <a:endParaRPr dirty="0" smtClean="0">
              <a:solidFill>
                <a:schemeClr val="tx1"/>
              </a:solidFill>
              <a:latin typeface="Arial" pitchFamily="34" charset="0"/>
              <a:cs typeface="Arial" pitchFamily="34" charset="0"/>
            </a:endParaRPr>
          </a:p>
          <a:p>
            <a:pPr eaLnBrk="1" fontAlgn="auto" hangingPunct="1">
              <a:spcAft>
                <a:spcPts val="0"/>
              </a:spcAft>
              <a:buFontTx/>
              <a:buNone/>
              <a:defRPr/>
            </a:pPr>
            <a:r>
              <a:rPr sz="1800" dirty="0" smtClean="0">
                <a:solidFill>
                  <a:schemeClr val="tx1"/>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                                     </a:t>
            </a:r>
            <a:r>
              <a:rPr sz="1400" dirty="0" smtClean="0">
                <a:solidFill>
                  <a:schemeClr val="tx1"/>
                </a:solidFill>
                <a:latin typeface="Arial" pitchFamily="34" charset="0"/>
                <a:cs typeface="Arial" pitchFamily="34" charset="0"/>
              </a:rPr>
              <a:t>NOFAS Curriculum for Allied Health Professionals</a:t>
            </a:r>
          </a:p>
          <a:p>
            <a:pPr eaLnBrk="1" fontAlgn="auto" hangingPunct="1">
              <a:spcAft>
                <a:spcPts val="0"/>
              </a:spcAft>
              <a:buFontTx/>
              <a:buNone/>
              <a:defRPr/>
            </a:pPr>
            <a:r>
              <a:rPr sz="1400" dirty="0" smtClean="0"/>
              <a:t>  </a:t>
            </a:r>
          </a:p>
          <a:p>
            <a:pPr eaLnBrk="1" fontAlgn="auto" hangingPunct="1">
              <a:spcAft>
                <a:spcPts val="0"/>
              </a:spcAft>
              <a:buFontTx/>
              <a:buNone/>
              <a:defRPr/>
            </a:pPr>
            <a:r>
              <a:rPr sz="2000" dirty="0" smtClean="0"/>
              <a:t>		</a:t>
            </a:r>
            <a:endParaRPr sz="2800" dirty="0" smtClean="0"/>
          </a:p>
          <a:p>
            <a:pPr eaLnBrk="1" fontAlgn="auto" hangingPunct="1">
              <a:spcAft>
                <a:spcPts val="0"/>
              </a:spcAft>
              <a:defRPr/>
            </a:pPr>
            <a:endParaRPr dirty="0" smtClean="0"/>
          </a:p>
        </p:txBody>
      </p:sp>
    </p:spTree>
    <p:extLst>
      <p:ext uri="{BB962C8B-B14F-4D97-AF65-F5344CB8AC3E}">
        <p14:creationId xmlns:p14="http://schemas.microsoft.com/office/powerpoint/2010/main" val="245328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a:xfrm>
            <a:off x="0" y="228600"/>
            <a:ext cx="9144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fontAlgn="auto" hangingPunct="1">
              <a:spcAft>
                <a:spcPts val="0"/>
              </a:spcAft>
              <a:defRPr/>
            </a:pPr>
            <a:r>
              <a:rPr lang="en-US" sz="3200" dirty="0" smtClean="0">
                <a:latin typeface="Arial" pitchFamily="34" charset="0"/>
                <a:ea typeface="ヒラギノ角ゴ Pro W3"/>
                <a:cs typeface="Arial" pitchFamily="34" charset="0"/>
              </a:rPr>
              <a:t>  Challenges to identification:</a:t>
            </a:r>
            <a:br>
              <a:rPr lang="en-US" sz="3200" dirty="0" smtClean="0">
                <a:latin typeface="Arial" pitchFamily="34" charset="0"/>
                <a:ea typeface="ヒラギノ角ゴ Pro W3"/>
                <a:cs typeface="Arial" pitchFamily="34" charset="0"/>
              </a:rPr>
            </a:br>
            <a:endParaRPr lang="en-US" sz="3200" dirty="0" smtClean="0">
              <a:latin typeface="Arial" pitchFamily="34" charset="0"/>
              <a:ea typeface="ヒラギノ角ゴ Pro W3"/>
              <a:cs typeface="Arial" pitchFamily="34" charset="0"/>
            </a:endParaRPr>
          </a:p>
        </p:txBody>
      </p:sp>
      <p:sp>
        <p:nvSpPr>
          <p:cNvPr id="33794" name="Content Placeholder 2"/>
          <p:cNvSpPr>
            <a:spLocks noGrp="1"/>
          </p:cNvSpPr>
          <p:nvPr>
            <p:ph idx="1"/>
          </p:nvPr>
        </p:nvSpPr>
        <p:spPr>
          <a:xfrm>
            <a:off x="-76200" y="1371600"/>
            <a:ext cx="9144000" cy="4724400"/>
          </a:xfrm>
          <a:extLst/>
        </p:spPr>
        <p:txBody>
          <a:bodyPr rtlCol="0">
            <a:normAutofit/>
          </a:bodyPr>
          <a:lstStyle/>
          <a:p>
            <a:pPr eaLnBrk="1" fontAlgn="auto" hangingPunct="1">
              <a:spcAft>
                <a:spcPts val="0"/>
              </a:spcAft>
              <a:defRPr/>
            </a:pPr>
            <a:r>
              <a:rPr lang="en-US" sz="2000" dirty="0" smtClean="0">
                <a:solidFill>
                  <a:schemeClr val="tx1"/>
                </a:solidFill>
                <a:latin typeface="Arial" pitchFamily="34" charset="0"/>
                <a:ea typeface="ヒラギノ角ゴ Pro W3"/>
                <a:cs typeface="Arial" pitchFamily="34" charset="0"/>
              </a:rPr>
              <a:t>FAS diagnosis based on clinical examination of features, but not</a:t>
            </a:r>
          </a:p>
          <a:p>
            <a:pPr marL="114300" indent="0" eaLnBrk="1" fontAlgn="auto" hangingPunct="1">
              <a:spcAft>
                <a:spcPts val="0"/>
              </a:spcAft>
              <a:buFont typeface="Arial" pitchFamily="34" charset="0"/>
              <a:buNone/>
              <a:defRPr/>
            </a:pPr>
            <a:r>
              <a:rPr lang="en-US" sz="2000" dirty="0">
                <a:solidFill>
                  <a:schemeClr val="tx1"/>
                </a:solidFill>
                <a:latin typeface="Arial" pitchFamily="34" charset="0"/>
                <a:ea typeface="ヒラギノ角ゴ Pro W3"/>
                <a:cs typeface="Arial" pitchFamily="34" charset="0"/>
              </a:rPr>
              <a:t> </a:t>
            </a:r>
            <a:r>
              <a:rPr lang="en-US" sz="2000" dirty="0" smtClean="0">
                <a:solidFill>
                  <a:schemeClr val="tx1"/>
                </a:solidFill>
                <a:latin typeface="Arial" pitchFamily="34" charset="0"/>
                <a:ea typeface="ヒラギノ角ゴ Pro W3"/>
                <a:cs typeface="Arial" pitchFamily="34" charset="0"/>
              </a:rPr>
              <a:t>  all individuals with FAS or an FASD look or act the same</a:t>
            </a:r>
          </a:p>
          <a:p>
            <a:pPr marL="114300" indent="0" eaLnBrk="1" fontAlgn="auto" hangingPunct="1">
              <a:spcAft>
                <a:spcPts val="0"/>
              </a:spcAft>
              <a:buFont typeface="Arial" pitchFamily="34" charset="0"/>
              <a:buNone/>
              <a:defRPr/>
            </a:pPr>
            <a:endParaRPr lang="en-US" sz="2000" dirty="0">
              <a:solidFill>
                <a:schemeClr val="tx1"/>
              </a:solidFill>
              <a:latin typeface="Arial" pitchFamily="34" charset="0"/>
              <a:ea typeface="ヒラギノ角ゴ Pro W3"/>
              <a:cs typeface="Arial" pitchFamily="34" charset="0"/>
            </a:endParaRPr>
          </a:p>
          <a:p>
            <a:pPr eaLnBrk="1" fontAlgn="auto" hangingPunct="1">
              <a:spcAft>
                <a:spcPts val="0"/>
              </a:spcAft>
              <a:defRPr/>
            </a:pPr>
            <a:r>
              <a:rPr lang="en-US" sz="2000" dirty="0" smtClean="0">
                <a:solidFill>
                  <a:schemeClr val="tx1"/>
                </a:solidFill>
                <a:latin typeface="Arial" pitchFamily="34" charset="0"/>
                <a:ea typeface="ヒラギノ角ゴ Pro W3"/>
                <a:cs typeface="Arial" pitchFamily="34" charset="0"/>
              </a:rPr>
              <a:t>Because each symptom has a broad range of possible diagnoses, </a:t>
            </a:r>
          </a:p>
          <a:p>
            <a:pPr marL="114300" indent="0" eaLnBrk="1" fontAlgn="auto" hangingPunct="1">
              <a:spcAft>
                <a:spcPts val="0"/>
              </a:spcAft>
              <a:buFont typeface="Arial" pitchFamily="34" charset="0"/>
              <a:buNone/>
              <a:defRPr/>
            </a:pPr>
            <a:r>
              <a:rPr lang="en-US" sz="2000" dirty="0">
                <a:solidFill>
                  <a:schemeClr val="tx1"/>
                </a:solidFill>
                <a:latin typeface="Arial" pitchFamily="34" charset="0"/>
                <a:ea typeface="ヒラギノ角ゴ Pro W3"/>
                <a:cs typeface="Arial" pitchFamily="34" charset="0"/>
              </a:rPr>
              <a:t> </a:t>
            </a:r>
            <a:r>
              <a:rPr lang="en-US" sz="2000" dirty="0" smtClean="0">
                <a:solidFill>
                  <a:schemeClr val="tx1"/>
                </a:solidFill>
                <a:latin typeface="Arial" pitchFamily="34" charset="0"/>
                <a:ea typeface="ヒラギノ角ゴ Pro W3"/>
                <a:cs typeface="Arial" pitchFamily="34" charset="0"/>
              </a:rPr>
              <a:t>  a clinician might miss or misdiagnose FASD. </a:t>
            </a:r>
          </a:p>
          <a:p>
            <a:pPr marL="114300" indent="0" eaLnBrk="1" fontAlgn="auto" hangingPunct="1">
              <a:spcAft>
                <a:spcPts val="0"/>
              </a:spcAft>
              <a:buFont typeface="Arial" pitchFamily="34" charset="0"/>
              <a:buNone/>
              <a:defRPr/>
            </a:pPr>
            <a:endParaRPr lang="en-US" sz="2000" dirty="0" smtClean="0">
              <a:solidFill>
                <a:schemeClr val="tx1"/>
              </a:solidFill>
              <a:latin typeface="Arial" pitchFamily="34" charset="0"/>
              <a:ea typeface="ヒラギノ角ゴ Pro W3"/>
              <a:cs typeface="Arial" pitchFamily="34" charset="0"/>
            </a:endParaRPr>
          </a:p>
          <a:p>
            <a:pPr eaLnBrk="1" fontAlgn="auto" hangingPunct="1">
              <a:spcAft>
                <a:spcPts val="0"/>
              </a:spcAft>
              <a:defRPr/>
            </a:pPr>
            <a:r>
              <a:rPr lang="en-US" sz="2000" dirty="0" smtClean="0">
                <a:solidFill>
                  <a:schemeClr val="tx1"/>
                </a:solidFill>
                <a:latin typeface="Arial" pitchFamily="34" charset="0"/>
                <a:ea typeface="ヒラギノ角ゴ Pro W3"/>
                <a:cs typeface="Arial" pitchFamily="34" charset="0"/>
              </a:rPr>
              <a:t>Some physicians are aware of the high prevalence of attention deficit/hyperactivity disorders (ADHD), but might not link attention problems to FASD.</a:t>
            </a:r>
          </a:p>
          <a:p>
            <a:pPr eaLnBrk="1" fontAlgn="auto" hangingPunct="1">
              <a:spcAft>
                <a:spcPts val="0"/>
              </a:spcAft>
              <a:buFontTx/>
              <a:buNone/>
              <a:defRPr/>
            </a:pPr>
            <a:endParaRPr lang="en-US" sz="2000" dirty="0" smtClean="0">
              <a:solidFill>
                <a:schemeClr val="tx1"/>
              </a:solidFill>
              <a:latin typeface="Arial" pitchFamily="34" charset="0"/>
              <a:ea typeface="ヒラギノ角ゴ Pro W3"/>
              <a:cs typeface="Arial" pitchFamily="34" charset="0"/>
            </a:endParaRPr>
          </a:p>
          <a:p>
            <a:pPr eaLnBrk="1" fontAlgn="auto" hangingPunct="1">
              <a:spcAft>
                <a:spcPts val="0"/>
              </a:spcAft>
              <a:buFontTx/>
              <a:buNone/>
              <a:defRPr/>
            </a:pPr>
            <a:r>
              <a:rPr lang="en-US" sz="2000" dirty="0" smtClean="0">
                <a:solidFill>
                  <a:schemeClr val="tx1"/>
                </a:solidFill>
                <a:latin typeface="Arial" pitchFamily="34" charset="0"/>
                <a:ea typeface="ヒラギノ角ゴ Pro W3"/>
                <a:cs typeface="Arial" pitchFamily="34" charset="0"/>
              </a:rPr>
              <a:t>                                                      </a:t>
            </a:r>
          </a:p>
          <a:p>
            <a:pPr eaLnBrk="1" fontAlgn="auto" hangingPunct="1">
              <a:spcAft>
                <a:spcPts val="0"/>
              </a:spcAft>
              <a:buFontTx/>
              <a:buNone/>
              <a:defRPr/>
            </a:pPr>
            <a:r>
              <a:rPr lang="en-US" sz="2000" dirty="0" smtClean="0">
                <a:solidFill>
                  <a:schemeClr val="tx1"/>
                </a:solidFill>
                <a:latin typeface="Arial" pitchFamily="34" charset="0"/>
                <a:ea typeface="ヒラギノ角ゴ Pro W3"/>
                <a:cs typeface="Arial" pitchFamily="34" charset="0"/>
              </a:rPr>
              <a:t>                                                         </a:t>
            </a:r>
            <a:r>
              <a:rPr lang="en-US" sz="1400" dirty="0" smtClean="0">
                <a:solidFill>
                  <a:schemeClr val="tx1"/>
                </a:solidFill>
                <a:latin typeface="Arial" pitchFamily="34" charset="0"/>
                <a:ea typeface="ヒラギノ角ゴ Pro W3"/>
                <a:cs typeface="Arial" pitchFamily="34" charset="0"/>
              </a:rPr>
              <a:t>NOFAS Curriculum for Allied Health Professionals</a:t>
            </a:r>
          </a:p>
          <a:p>
            <a:pPr eaLnBrk="1" fontAlgn="auto" hangingPunct="1">
              <a:spcAft>
                <a:spcPts val="0"/>
              </a:spcAft>
              <a:defRPr/>
            </a:pPr>
            <a:endParaRPr lang="en-US" dirty="0"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75308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pPr lvl="0"/>
            <a:r>
              <a:rPr lang="en-US" dirty="0"/>
              <a:t>To understand criteria for </a:t>
            </a:r>
            <a:r>
              <a:rPr lang="en-US" dirty="0" smtClean="0"/>
              <a:t>diagnosing Fetal Alcohol Spectrum Disorders</a:t>
            </a:r>
            <a:endParaRPr lang="en-US" dirty="0"/>
          </a:p>
          <a:p>
            <a:pPr lvl="0"/>
            <a:r>
              <a:rPr lang="en-US" dirty="0"/>
              <a:t>To have an understanding of how </a:t>
            </a:r>
            <a:r>
              <a:rPr lang="en-US" dirty="0" smtClean="0"/>
              <a:t>FASD </a:t>
            </a:r>
            <a:r>
              <a:rPr lang="en-US" dirty="0"/>
              <a:t>affects development in the areas of </a:t>
            </a:r>
            <a:r>
              <a:rPr lang="en-US" dirty="0" smtClean="0"/>
              <a:t>learning, communication and behavioral health </a:t>
            </a:r>
            <a:endParaRPr lang="en-US" dirty="0"/>
          </a:p>
          <a:p>
            <a:pPr lvl="0"/>
            <a:r>
              <a:rPr lang="en-US" dirty="0"/>
              <a:t>To </a:t>
            </a:r>
            <a:r>
              <a:rPr lang="en-US" dirty="0" smtClean="0"/>
              <a:t>learn strategies that are FASD effective and friendly</a:t>
            </a:r>
          </a:p>
          <a:p>
            <a:pPr lvl="0"/>
            <a:r>
              <a:rPr lang="en-US" dirty="0" smtClean="0"/>
              <a:t>To review resources that are available when working with someone with and FASD</a:t>
            </a:r>
            <a:endParaRPr lang="en-US" dirty="0"/>
          </a:p>
        </p:txBody>
      </p:sp>
    </p:spTree>
    <p:extLst>
      <p:ext uri="{BB962C8B-B14F-4D97-AF65-F5344CB8AC3E}">
        <p14:creationId xmlns:p14="http://schemas.microsoft.com/office/powerpoint/2010/main" val="388281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76200" y="304800"/>
            <a:ext cx="8763000" cy="106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fontAlgn="auto" hangingPunct="1">
              <a:spcAft>
                <a:spcPts val="0"/>
              </a:spcAft>
              <a:defRPr/>
            </a:pPr>
            <a:r>
              <a:rPr lang="en-US" sz="3200" dirty="0" smtClean="0">
                <a:latin typeface="Arial" pitchFamily="34" charset="0"/>
                <a:ea typeface="ヒラギノ角ゴ Pro W3"/>
                <a:cs typeface="Arial" pitchFamily="34" charset="0"/>
              </a:rPr>
              <a:t>   Challenges to identification:</a:t>
            </a:r>
            <a:br>
              <a:rPr lang="en-US" sz="3200" dirty="0" smtClean="0">
                <a:latin typeface="Arial" pitchFamily="34" charset="0"/>
                <a:ea typeface="ヒラギノ角ゴ Pro W3"/>
                <a:cs typeface="Arial" pitchFamily="34" charset="0"/>
              </a:rPr>
            </a:br>
            <a:endParaRPr lang="en-US" sz="3200" dirty="0" smtClean="0">
              <a:latin typeface="Arial" pitchFamily="34" charset="0"/>
              <a:ea typeface="ヒラギノ角ゴ Pro W3"/>
              <a:cs typeface="Arial" pitchFamily="34" charset="0"/>
            </a:endParaRPr>
          </a:p>
        </p:txBody>
      </p:sp>
      <p:sp>
        <p:nvSpPr>
          <p:cNvPr id="34818" name="Rectangle 3"/>
          <p:cNvSpPr>
            <a:spLocks noGrp="1" noChangeArrowheads="1"/>
          </p:cNvSpPr>
          <p:nvPr>
            <p:ph idx="1"/>
          </p:nvPr>
        </p:nvSpPr>
        <p:spPr>
          <a:xfrm>
            <a:off x="152400" y="1676400"/>
            <a:ext cx="8839200" cy="4800600"/>
          </a:xfrm>
          <a:extLst/>
        </p:spPr>
        <p:txBody>
          <a:bodyPr rtlCol="0">
            <a:normAutofit/>
          </a:bodyPr>
          <a:lstStyle/>
          <a:p>
            <a:pPr eaLnBrk="1" fontAlgn="auto" hangingPunct="1">
              <a:spcAft>
                <a:spcPts val="0"/>
              </a:spcAft>
              <a:defRPr/>
            </a:pPr>
            <a:r>
              <a:rPr lang="en-US" sz="2400" dirty="0" smtClean="0">
                <a:solidFill>
                  <a:schemeClr val="tx1"/>
                </a:solidFill>
                <a:latin typeface="Arial" pitchFamily="34" charset="0"/>
                <a:ea typeface="ヒラギノ角ゴ Pro W3"/>
                <a:cs typeface="Arial" pitchFamily="34" charset="0"/>
              </a:rPr>
              <a:t>ARND and </a:t>
            </a:r>
            <a:r>
              <a:rPr lang="en-US" sz="2400" dirty="0" err="1" smtClean="0">
                <a:solidFill>
                  <a:schemeClr val="tx1"/>
                </a:solidFill>
                <a:latin typeface="Arial" pitchFamily="34" charset="0"/>
                <a:ea typeface="ヒラギノ角ゴ Pro W3"/>
                <a:cs typeface="Arial" pitchFamily="34" charset="0"/>
              </a:rPr>
              <a:t>pFAS</a:t>
            </a:r>
            <a:r>
              <a:rPr lang="en-US" sz="2400" dirty="0" smtClean="0">
                <a:solidFill>
                  <a:schemeClr val="tx1"/>
                </a:solidFill>
                <a:latin typeface="Arial" pitchFamily="34" charset="0"/>
                <a:ea typeface="ヒラギノ角ゴ Pro W3"/>
                <a:cs typeface="Arial" pitchFamily="34" charset="0"/>
              </a:rPr>
              <a:t> lack the distinct clinical facial features </a:t>
            </a:r>
          </a:p>
          <a:p>
            <a:pPr marL="114300" indent="0" eaLnBrk="1" fontAlgn="auto" hangingPunct="1">
              <a:spcAft>
                <a:spcPts val="0"/>
              </a:spcAft>
              <a:buFont typeface="Arial" pitchFamily="34" charset="0"/>
              <a:buNone/>
              <a:defRPr/>
            </a:pPr>
            <a:r>
              <a:rPr lang="en-US" sz="2400" dirty="0" smtClean="0">
                <a:solidFill>
                  <a:schemeClr val="tx1"/>
                </a:solidFill>
                <a:latin typeface="Arial" pitchFamily="34" charset="0"/>
                <a:ea typeface="ヒラギノ角ゴ Pro W3"/>
                <a:cs typeface="Arial" pitchFamily="34" charset="0"/>
              </a:rPr>
              <a:t>   of FAS, so these children appear “typical” in appearance,  </a:t>
            </a:r>
          </a:p>
          <a:p>
            <a:pPr marL="114300" indent="0" eaLnBrk="1" fontAlgn="auto" hangingPunct="1">
              <a:spcAft>
                <a:spcPts val="0"/>
              </a:spcAft>
              <a:buFont typeface="Arial" pitchFamily="34" charset="0"/>
              <a:buNone/>
              <a:defRPr/>
            </a:pPr>
            <a:r>
              <a:rPr lang="en-US" sz="2400" dirty="0">
                <a:solidFill>
                  <a:schemeClr val="tx1"/>
                </a:solidFill>
                <a:latin typeface="Arial" pitchFamily="34" charset="0"/>
                <a:ea typeface="ヒラギノ角ゴ Pro W3"/>
                <a:cs typeface="Arial" pitchFamily="34" charset="0"/>
              </a:rPr>
              <a:t> </a:t>
            </a:r>
            <a:r>
              <a:rPr lang="en-US" sz="2400" dirty="0" smtClean="0">
                <a:solidFill>
                  <a:schemeClr val="tx1"/>
                </a:solidFill>
                <a:latin typeface="Arial" pitchFamily="34" charset="0"/>
                <a:ea typeface="ヒラギノ角ゴ Pro W3"/>
                <a:cs typeface="Arial" pitchFamily="34" charset="0"/>
              </a:rPr>
              <a:t>  making identification even more difficult.  Hence, </a:t>
            </a:r>
          </a:p>
          <a:p>
            <a:pPr marL="114300" indent="0" eaLnBrk="1" fontAlgn="auto" hangingPunct="1">
              <a:spcAft>
                <a:spcPts val="0"/>
              </a:spcAft>
              <a:buFont typeface="Arial" pitchFamily="34" charset="0"/>
              <a:buNone/>
              <a:defRPr/>
            </a:pPr>
            <a:r>
              <a:rPr lang="en-US" sz="2400" dirty="0">
                <a:solidFill>
                  <a:schemeClr val="tx1"/>
                </a:solidFill>
                <a:latin typeface="Arial" pitchFamily="34" charset="0"/>
                <a:ea typeface="ヒラギノ角ゴ Pro W3"/>
                <a:cs typeface="Arial" pitchFamily="34" charset="0"/>
              </a:rPr>
              <a:t> </a:t>
            </a:r>
            <a:r>
              <a:rPr lang="en-US" sz="2400" dirty="0" smtClean="0">
                <a:solidFill>
                  <a:schemeClr val="tx1"/>
                </a:solidFill>
                <a:latin typeface="Arial" pitchFamily="34" charset="0"/>
                <a:ea typeface="ヒラギノ角ゴ Pro W3"/>
                <a:cs typeface="Arial" pitchFamily="34" charset="0"/>
              </a:rPr>
              <a:t>  FASD as “the invisible disorder.”  </a:t>
            </a:r>
          </a:p>
          <a:p>
            <a:pPr eaLnBrk="1" fontAlgn="auto" hangingPunct="1">
              <a:spcAft>
                <a:spcPts val="0"/>
              </a:spcAft>
              <a:buFontTx/>
              <a:buNone/>
              <a:defRPr/>
            </a:pPr>
            <a:endParaRPr lang="en-US" sz="2800" dirty="0" smtClean="0">
              <a:solidFill>
                <a:schemeClr val="accent1"/>
              </a:solidFill>
              <a:latin typeface="Arial" pitchFamily="34" charset="0"/>
              <a:ea typeface="ヒラギノ角ゴ Pro W3"/>
              <a:cs typeface="Arial" pitchFamily="34" charset="0"/>
            </a:endParaRPr>
          </a:p>
          <a:p>
            <a:pPr eaLnBrk="1" fontAlgn="auto" hangingPunct="1">
              <a:spcAft>
                <a:spcPts val="0"/>
              </a:spcAft>
              <a:buFontTx/>
              <a:buNone/>
              <a:defRPr/>
            </a:pPr>
            <a:endParaRPr lang="en-US" dirty="0"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2927849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0" y="457200"/>
            <a:ext cx="8913813" cy="6334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90000"/>
          </a:bodyPr>
          <a:lstStyle/>
          <a:p>
            <a:pPr eaLnBrk="1" fontAlgn="auto" hangingPunct="1">
              <a:spcAft>
                <a:spcPts val="0"/>
              </a:spcAft>
              <a:defRPr/>
            </a:pPr>
            <a:r>
              <a:rPr lang="en-US" sz="2800" dirty="0" smtClean="0">
                <a:latin typeface="Trajan Pro"/>
                <a:ea typeface="ヒラギノ角ゴ Pro W3"/>
                <a:cs typeface="Arial" pitchFamily="34" charset="0"/>
              </a:rPr>
              <a:t>  </a:t>
            </a:r>
            <a:r>
              <a:rPr lang="en-US" sz="3200" dirty="0" smtClean="0">
                <a:latin typeface="Arial" pitchFamily="34" charset="0"/>
                <a:ea typeface="ヒラギノ角ゴ Pro W3"/>
                <a:cs typeface="Arial" pitchFamily="34" charset="0"/>
              </a:rPr>
              <a:t>Challenges to identification:</a:t>
            </a:r>
            <a:br>
              <a:rPr lang="en-US" sz="3200" dirty="0" smtClean="0">
                <a:latin typeface="Arial" pitchFamily="34" charset="0"/>
                <a:ea typeface="ヒラギノ角ゴ Pro W3"/>
                <a:cs typeface="Arial" pitchFamily="34" charset="0"/>
              </a:rPr>
            </a:br>
            <a:endParaRPr lang="en-US" sz="3200" dirty="0" smtClean="0">
              <a:latin typeface="Arial" pitchFamily="34" charset="0"/>
              <a:ea typeface="ヒラギノ角ゴ Pro W3"/>
              <a:cs typeface="Arial" pitchFamily="34" charset="0"/>
            </a:endParaRPr>
          </a:p>
        </p:txBody>
      </p:sp>
      <p:sp>
        <p:nvSpPr>
          <p:cNvPr id="35842" name="Content Placeholder 2"/>
          <p:cNvSpPr>
            <a:spLocks noGrp="1"/>
          </p:cNvSpPr>
          <p:nvPr>
            <p:ph idx="1"/>
          </p:nvPr>
        </p:nvSpPr>
        <p:spPr>
          <a:xfrm>
            <a:off x="76200" y="1295400"/>
            <a:ext cx="9067800" cy="4876800"/>
          </a:xfrm>
          <a:extLst/>
        </p:spPr>
        <p:txBody>
          <a:bodyPr rtlCol="0">
            <a:normAutofit fontScale="92500" lnSpcReduction="10000"/>
          </a:bodyPr>
          <a:lstStyle/>
          <a:p>
            <a:pPr eaLnBrk="1" fontAlgn="auto" hangingPunct="1">
              <a:spcAft>
                <a:spcPts val="0"/>
              </a:spcAft>
              <a:defRPr/>
            </a:pPr>
            <a:r>
              <a:rPr lang="en-US" sz="2400" dirty="0" smtClean="0">
                <a:solidFill>
                  <a:schemeClr val="tx1"/>
                </a:solidFill>
                <a:latin typeface="Arial" pitchFamily="34" charset="0"/>
                <a:ea typeface="ヒラギノ角ゴ Pro W3"/>
                <a:cs typeface="Arial" pitchFamily="34" charset="0"/>
              </a:rPr>
              <a:t>Lack of knowledge and misconceptions among primary care providers. </a:t>
            </a:r>
          </a:p>
          <a:p>
            <a:pPr marL="114300" indent="0" eaLnBrk="1" fontAlgn="auto" hangingPunct="1">
              <a:spcAft>
                <a:spcPts val="0"/>
              </a:spcAft>
              <a:buFont typeface="Arial" pitchFamily="34" charset="0"/>
              <a:buNone/>
              <a:defRPr/>
            </a:pPr>
            <a:endParaRPr lang="en-US" sz="2400" dirty="0">
              <a:solidFill>
                <a:schemeClr val="tx1"/>
              </a:solidFill>
              <a:latin typeface="Arial" pitchFamily="34" charset="0"/>
              <a:ea typeface="ヒラギノ角ゴ Pro W3"/>
              <a:cs typeface="Arial" pitchFamily="34" charset="0"/>
            </a:endParaRPr>
          </a:p>
          <a:p>
            <a:pPr eaLnBrk="1" fontAlgn="auto" hangingPunct="1">
              <a:spcAft>
                <a:spcPts val="0"/>
              </a:spcAft>
              <a:defRPr/>
            </a:pPr>
            <a:r>
              <a:rPr lang="en-US" sz="2400" dirty="0" smtClean="0">
                <a:solidFill>
                  <a:schemeClr val="tx1"/>
                </a:solidFill>
                <a:latin typeface="Arial" pitchFamily="34" charset="0"/>
                <a:ea typeface="ヒラギノ角ゴ Pro W3"/>
                <a:cs typeface="Arial" pitchFamily="34" charset="0"/>
              </a:rPr>
              <a:t>Many professionals believe that FASD can only occur if the </a:t>
            </a:r>
            <a:endParaRPr lang="en-US" sz="2400" dirty="0">
              <a:solidFill>
                <a:schemeClr val="tx1"/>
              </a:solidFill>
              <a:latin typeface="Arial" pitchFamily="34" charset="0"/>
              <a:ea typeface="ヒラギノ角ゴ Pro W3"/>
              <a:cs typeface="Arial" pitchFamily="34" charset="0"/>
            </a:endParaRPr>
          </a:p>
          <a:p>
            <a:pPr marL="411480" lvl="1" indent="0" eaLnBrk="1" fontAlgn="auto" hangingPunct="1">
              <a:spcAft>
                <a:spcPts val="0"/>
              </a:spcAft>
              <a:buFont typeface="Arial" pitchFamily="34" charset="0"/>
              <a:buNone/>
              <a:defRPr/>
            </a:pPr>
            <a:r>
              <a:rPr lang="en-US" sz="2400" dirty="0" smtClean="0">
                <a:solidFill>
                  <a:schemeClr val="tx1"/>
                </a:solidFill>
                <a:latin typeface="Arial" pitchFamily="34" charset="0"/>
                <a:ea typeface="ヒラギノ角ゴ Pro W3"/>
                <a:cs typeface="Arial" pitchFamily="34" charset="0"/>
              </a:rPr>
              <a:t>mother is an alcoholic, poor, or African American or Native                    American.</a:t>
            </a:r>
          </a:p>
          <a:p>
            <a:pPr marL="114300" indent="0" eaLnBrk="1" fontAlgn="auto" hangingPunct="1">
              <a:spcAft>
                <a:spcPts val="0"/>
              </a:spcAft>
              <a:buFont typeface="Arial" pitchFamily="34" charset="0"/>
              <a:buNone/>
              <a:defRPr/>
            </a:pPr>
            <a:endParaRPr lang="en-US" sz="2400" dirty="0" smtClean="0">
              <a:solidFill>
                <a:schemeClr val="tx1"/>
              </a:solidFill>
              <a:latin typeface="Arial" pitchFamily="34" charset="0"/>
              <a:ea typeface="ヒラギノ角ゴ Pro W3"/>
              <a:cs typeface="Arial" pitchFamily="34" charset="0"/>
            </a:endParaRPr>
          </a:p>
          <a:p>
            <a:pPr eaLnBrk="1" fontAlgn="auto" hangingPunct="1">
              <a:spcAft>
                <a:spcPts val="0"/>
              </a:spcAft>
              <a:defRPr/>
            </a:pPr>
            <a:r>
              <a:rPr lang="en-US" sz="2400" dirty="0" smtClean="0">
                <a:solidFill>
                  <a:schemeClr val="tx1"/>
                </a:solidFill>
                <a:latin typeface="Arial" pitchFamily="34" charset="0"/>
                <a:ea typeface="ヒラギノ角ゴ Pro W3"/>
                <a:cs typeface="Arial" pitchFamily="34" charset="0"/>
              </a:rPr>
              <a:t>Few know about the full range or the progressive nature of the neurobehavioral symptoms that result from prenatal </a:t>
            </a:r>
            <a:endParaRPr lang="en-US" sz="2400" dirty="0">
              <a:solidFill>
                <a:schemeClr val="tx1"/>
              </a:solidFill>
              <a:latin typeface="Arial" pitchFamily="34" charset="0"/>
              <a:ea typeface="ヒラギノ角ゴ Pro W3"/>
              <a:cs typeface="Arial" pitchFamily="34" charset="0"/>
            </a:endParaRPr>
          </a:p>
          <a:p>
            <a:pPr marL="114300" indent="0" eaLnBrk="1" fontAlgn="auto" hangingPunct="1">
              <a:spcAft>
                <a:spcPts val="0"/>
              </a:spcAft>
              <a:buFont typeface="Arial" pitchFamily="34" charset="0"/>
              <a:buNone/>
              <a:defRPr/>
            </a:pPr>
            <a:r>
              <a:rPr lang="en-US" sz="2400" dirty="0" smtClean="0">
                <a:solidFill>
                  <a:schemeClr val="tx1"/>
                </a:solidFill>
                <a:latin typeface="Arial" pitchFamily="34" charset="0"/>
                <a:ea typeface="ヒラギノ角ゴ Pro W3"/>
                <a:cs typeface="Arial" pitchFamily="34" charset="0"/>
              </a:rPr>
              <a:t>   exposure to alcohol. </a:t>
            </a:r>
          </a:p>
          <a:p>
            <a:pPr eaLnBrk="1" fontAlgn="auto" hangingPunct="1">
              <a:spcAft>
                <a:spcPts val="0"/>
              </a:spcAft>
              <a:defRPr/>
            </a:pPr>
            <a:endParaRPr lang="en-US" sz="2000" dirty="0" smtClean="0">
              <a:solidFill>
                <a:schemeClr val="tx1"/>
              </a:solidFill>
              <a:latin typeface="Arial" pitchFamily="34" charset="0"/>
              <a:ea typeface="ヒラギノ角ゴ Pro W3"/>
              <a:cs typeface="Arial" pitchFamily="34" charset="0"/>
            </a:endParaRPr>
          </a:p>
          <a:p>
            <a:pPr eaLnBrk="1" fontAlgn="auto" hangingPunct="1">
              <a:spcAft>
                <a:spcPts val="0"/>
              </a:spcAft>
              <a:buFontTx/>
              <a:buNone/>
              <a:defRPr/>
            </a:pPr>
            <a:r>
              <a:rPr lang="en-US" sz="2000" dirty="0" smtClean="0">
                <a:solidFill>
                  <a:schemeClr val="tx1"/>
                </a:solidFill>
                <a:latin typeface="Arial" pitchFamily="34" charset="0"/>
                <a:ea typeface="ヒラギノ角ゴ Pro W3"/>
                <a:cs typeface="Arial" pitchFamily="34" charset="0"/>
              </a:rPr>
              <a:t>                                                          </a:t>
            </a:r>
            <a:endParaRPr lang="en-US" sz="2000" dirty="0">
              <a:solidFill>
                <a:schemeClr val="tx1"/>
              </a:solidFill>
              <a:latin typeface="Arial" pitchFamily="34" charset="0"/>
              <a:ea typeface="ヒラギノ角ゴ Pro W3"/>
              <a:cs typeface="Arial" pitchFamily="34" charset="0"/>
            </a:endParaRPr>
          </a:p>
          <a:p>
            <a:pPr eaLnBrk="1" fontAlgn="auto" hangingPunct="1">
              <a:spcAft>
                <a:spcPts val="0"/>
              </a:spcAft>
              <a:buFontTx/>
              <a:buNone/>
              <a:defRPr/>
            </a:pPr>
            <a:endParaRPr lang="en-US" sz="2000" dirty="0" smtClean="0">
              <a:solidFill>
                <a:schemeClr val="tx1"/>
              </a:solidFill>
              <a:latin typeface="Arial" pitchFamily="34" charset="0"/>
              <a:ea typeface="ヒラギノ角ゴ Pro W3"/>
              <a:cs typeface="Arial" pitchFamily="34" charset="0"/>
            </a:endParaRPr>
          </a:p>
          <a:p>
            <a:pPr eaLnBrk="1" fontAlgn="auto" hangingPunct="1">
              <a:spcAft>
                <a:spcPts val="0"/>
              </a:spcAft>
              <a:buFontTx/>
              <a:buNone/>
              <a:defRPr/>
            </a:pPr>
            <a:r>
              <a:rPr lang="en-US" sz="2000" dirty="0">
                <a:solidFill>
                  <a:schemeClr val="tx1"/>
                </a:solidFill>
                <a:latin typeface="Arial" pitchFamily="34" charset="0"/>
                <a:ea typeface="ヒラギノ角ゴ Pro W3"/>
                <a:cs typeface="Arial" pitchFamily="34" charset="0"/>
              </a:rPr>
              <a:t> </a:t>
            </a:r>
            <a:r>
              <a:rPr lang="en-US" sz="2000" dirty="0" smtClean="0">
                <a:solidFill>
                  <a:schemeClr val="tx1"/>
                </a:solidFill>
                <a:latin typeface="Arial" pitchFamily="34" charset="0"/>
                <a:ea typeface="ヒラギノ角ゴ Pro W3"/>
                <a:cs typeface="Arial" pitchFamily="34" charset="0"/>
              </a:rPr>
              <a:t>                                                          </a:t>
            </a:r>
            <a:r>
              <a:rPr lang="en-US" sz="1400" dirty="0" smtClean="0">
                <a:solidFill>
                  <a:schemeClr val="tx1"/>
                </a:solidFill>
                <a:latin typeface="Arial" pitchFamily="34" charset="0"/>
                <a:ea typeface="ヒラギノ角ゴ Pro W3"/>
                <a:cs typeface="Arial" pitchFamily="34" charset="0"/>
              </a:rPr>
              <a:t>NOFAS Curriculum for Allied Health Professionals</a:t>
            </a:r>
          </a:p>
          <a:p>
            <a:pPr eaLnBrk="1" fontAlgn="auto" hangingPunct="1">
              <a:spcAft>
                <a:spcPts val="0"/>
              </a:spcAft>
              <a:defRPr/>
            </a:pPr>
            <a:endParaRPr lang="en-US" dirty="0"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973759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228600" y="304800"/>
            <a:ext cx="9144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90000"/>
          </a:bodyPr>
          <a:lstStyle/>
          <a:p>
            <a:pPr eaLnBrk="1" fontAlgn="auto" hangingPunct="1">
              <a:spcAft>
                <a:spcPts val="0"/>
              </a:spcAft>
              <a:defRPr/>
            </a:pPr>
            <a:r>
              <a:rPr lang="en-US" sz="2800" dirty="0" smtClean="0">
                <a:latin typeface="Arial" pitchFamily="34" charset="0"/>
                <a:ea typeface="MS PGothic" pitchFamily="34" charset="-128"/>
                <a:cs typeface="Arial" pitchFamily="34" charset="0"/>
              </a:rPr>
              <a:t>From a study of 80 birth mothers who have a child </a:t>
            </a:r>
            <a:br>
              <a:rPr lang="en-US" sz="2800" dirty="0" smtClean="0">
                <a:latin typeface="Arial" pitchFamily="34" charset="0"/>
                <a:ea typeface="MS PGothic" pitchFamily="34" charset="-128"/>
                <a:cs typeface="Arial" pitchFamily="34" charset="0"/>
              </a:rPr>
            </a:br>
            <a:r>
              <a:rPr lang="en-US" sz="2800" dirty="0" smtClean="0">
                <a:latin typeface="Arial" pitchFamily="34" charset="0"/>
                <a:ea typeface="MS PGothic" pitchFamily="34" charset="-128"/>
                <a:cs typeface="Arial" pitchFamily="34" charset="0"/>
              </a:rPr>
              <a:t>with an FASD:</a:t>
            </a:r>
            <a:br>
              <a:rPr lang="en-US" sz="2800" dirty="0" smtClean="0">
                <a:latin typeface="Arial" pitchFamily="34" charset="0"/>
                <a:ea typeface="MS PGothic" pitchFamily="34" charset="-128"/>
                <a:cs typeface="Arial" pitchFamily="34" charset="0"/>
              </a:rPr>
            </a:br>
            <a:endParaRPr lang="en-US" dirty="0" smtClean="0">
              <a:latin typeface="Arial" pitchFamily="34" charset="0"/>
              <a:ea typeface="ヒラギノ角ゴ Pro W3"/>
              <a:cs typeface="Arial" pitchFamily="34" charset="0"/>
            </a:endParaRPr>
          </a:p>
        </p:txBody>
      </p:sp>
      <p:sp>
        <p:nvSpPr>
          <p:cNvPr id="44034" name="Content Placeholder 2"/>
          <p:cNvSpPr>
            <a:spLocks noGrp="1"/>
          </p:cNvSpPr>
          <p:nvPr>
            <p:ph idx="1"/>
          </p:nvPr>
        </p:nvSpPr>
        <p:spPr>
          <a:xfrm>
            <a:off x="393700" y="1219200"/>
            <a:ext cx="8763000" cy="5257800"/>
          </a:xfrm>
          <a:extLst/>
        </p:spPr>
        <p:txBody>
          <a:bodyPr rtlCol="0">
            <a:normAutofit fontScale="70000" lnSpcReduction="20000"/>
          </a:bodyPr>
          <a:lstStyle/>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AS A CHILD</a:t>
            </a:r>
          </a:p>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   57.5% were sexually abused as a child</a:t>
            </a:r>
          </a:p>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   46.2% were physically abused as a child</a:t>
            </a:r>
          </a:p>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   43.7% had been in a juvenile detention center</a:t>
            </a:r>
          </a:p>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   23.8% had foster parents</a:t>
            </a:r>
          </a:p>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   22.5% were involved with Child Protective Services as a child</a:t>
            </a:r>
          </a:p>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   17.5% lived in group home</a:t>
            </a:r>
          </a:p>
          <a:p>
            <a:pPr marL="0" indent="0" eaLnBrk="1" fontAlgn="auto" hangingPunct="1">
              <a:spcAft>
                <a:spcPts val="0"/>
              </a:spcAft>
              <a:buFontTx/>
              <a:buNone/>
              <a:defRPr/>
            </a:pPr>
            <a:endParaRPr lang="en-US" sz="2900" dirty="0" smtClean="0">
              <a:solidFill>
                <a:schemeClr val="tx1"/>
              </a:solidFill>
              <a:latin typeface="Arial" pitchFamily="34" charset="0"/>
              <a:ea typeface="MS PGothic" pitchFamily="34" charset="-128"/>
              <a:cs typeface="ヒラギノ角ゴ Pro W3"/>
            </a:endParaRPr>
          </a:p>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AS AN ADULT</a:t>
            </a:r>
          </a:p>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   86.3% were emotionally abused as an adult</a:t>
            </a:r>
          </a:p>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   85% were physically abused as an adult</a:t>
            </a:r>
          </a:p>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   51.3% were sexually abused as an adult</a:t>
            </a:r>
          </a:p>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   80% had birth children in foster care or Child Protective Services</a:t>
            </a:r>
          </a:p>
          <a:p>
            <a:pPr marL="0" indent="0" eaLnBrk="1" fontAlgn="auto" hangingPunct="1">
              <a:spcAft>
                <a:spcPts val="0"/>
              </a:spcAft>
              <a:buFontTx/>
              <a:buNone/>
              <a:defRPr/>
            </a:pPr>
            <a:endParaRPr lang="en-US" sz="2900" dirty="0" smtClean="0">
              <a:solidFill>
                <a:schemeClr val="tx1"/>
              </a:solidFill>
              <a:latin typeface="Arial" pitchFamily="34" charset="0"/>
              <a:ea typeface="MS PGothic" pitchFamily="34" charset="-128"/>
              <a:cs typeface="ヒラギノ角ゴ Pro W3"/>
            </a:endParaRPr>
          </a:p>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OVERALL</a:t>
            </a:r>
          </a:p>
          <a:p>
            <a:pPr marL="0" indent="0" eaLnBrk="1" fontAlgn="auto" hangingPunct="1">
              <a:spcAft>
                <a:spcPts val="0"/>
              </a:spcAft>
              <a:buFontTx/>
              <a:buNone/>
              <a:defRPr/>
            </a:pPr>
            <a:r>
              <a:rPr lang="en-US" sz="2900" dirty="0" smtClean="0">
                <a:solidFill>
                  <a:schemeClr val="tx1"/>
                </a:solidFill>
                <a:latin typeface="Arial" pitchFamily="34" charset="0"/>
                <a:ea typeface="MS PGothic" pitchFamily="34" charset="-128"/>
                <a:cs typeface="ヒラギノ角ゴ Pro W3"/>
              </a:rPr>
              <a:t>    95% were sexually and/or physically abused during their life</a:t>
            </a:r>
          </a:p>
          <a:p>
            <a:pPr marL="0" indent="0" eaLnBrk="1" fontAlgn="auto" hangingPunct="1">
              <a:spcAft>
                <a:spcPts val="0"/>
              </a:spcAft>
              <a:buFontTx/>
              <a:buNone/>
              <a:defRPr/>
            </a:pPr>
            <a:r>
              <a:rPr lang="en-US" sz="1800" dirty="0" smtClean="0">
                <a:solidFill>
                  <a:schemeClr val="tx1"/>
                </a:solidFill>
                <a:latin typeface="Arial" pitchFamily="34" charset="0"/>
                <a:ea typeface="MS PGothic" pitchFamily="34" charset="-128"/>
                <a:cs typeface="ヒラギノ角ゴ Pro W3"/>
              </a:rPr>
              <a:t>  </a:t>
            </a:r>
            <a:r>
              <a:rPr lang="en-US" sz="2000" dirty="0" smtClean="0">
                <a:solidFill>
                  <a:schemeClr val="tx1"/>
                </a:solidFill>
                <a:latin typeface="Arial" pitchFamily="34" charset="0"/>
                <a:ea typeface="MS PGothic" pitchFamily="34" charset="-128"/>
                <a:cs typeface="ヒラギノ角ゴ Pro W3"/>
              </a:rPr>
              <a:t>                                                        </a:t>
            </a:r>
            <a:r>
              <a:rPr lang="en-US" sz="1400" dirty="0" smtClean="0">
                <a:solidFill>
                  <a:schemeClr val="tx1"/>
                </a:solidFill>
                <a:latin typeface="Arial" pitchFamily="34" charset="0"/>
                <a:ea typeface="MS PGothic" pitchFamily="34" charset="-128"/>
                <a:cs typeface="ヒラギノ角ゴ Pro W3"/>
              </a:rPr>
              <a:t>(</a:t>
            </a:r>
            <a:r>
              <a:rPr lang="en-US" sz="1400" dirty="0" err="1" smtClean="0">
                <a:solidFill>
                  <a:schemeClr val="tx1"/>
                </a:solidFill>
                <a:latin typeface="Arial" pitchFamily="34" charset="0"/>
                <a:ea typeface="MS PGothic" pitchFamily="34" charset="-128"/>
                <a:cs typeface="ヒラギノ角ゴ Pro W3"/>
              </a:rPr>
              <a:t>Astely</a:t>
            </a:r>
            <a:r>
              <a:rPr lang="en-US" sz="1400" dirty="0" smtClean="0">
                <a:solidFill>
                  <a:schemeClr val="tx1"/>
                </a:solidFill>
                <a:latin typeface="Arial" pitchFamily="34" charset="0"/>
                <a:ea typeface="MS PGothic" pitchFamily="34" charset="-128"/>
                <a:cs typeface="ヒラギノ角ゴ Pro W3"/>
              </a:rPr>
              <a:t>, Bailey, Talbot and </a:t>
            </a:r>
            <a:r>
              <a:rPr lang="en-US" sz="1400" dirty="0" err="1" smtClean="0">
                <a:solidFill>
                  <a:schemeClr val="tx1"/>
                </a:solidFill>
                <a:latin typeface="Arial" pitchFamily="34" charset="0"/>
                <a:ea typeface="MS PGothic" pitchFamily="34" charset="-128"/>
                <a:cs typeface="ヒラギノ角ゴ Pro W3"/>
              </a:rPr>
              <a:t>Clarren</a:t>
            </a:r>
            <a:r>
              <a:rPr lang="en-US" sz="1400" dirty="0" smtClean="0">
                <a:solidFill>
                  <a:schemeClr val="tx1"/>
                </a:solidFill>
                <a:latin typeface="Arial" pitchFamily="34" charset="0"/>
                <a:ea typeface="MS PGothic" pitchFamily="34" charset="-128"/>
                <a:cs typeface="ヒラギノ角ゴ Pro W3"/>
              </a:rPr>
              <a:t>, 2000)</a:t>
            </a:r>
          </a:p>
          <a:p>
            <a:pPr marL="0" indent="0" eaLnBrk="1" fontAlgn="auto" hangingPunct="1">
              <a:spcAft>
                <a:spcPts val="0"/>
              </a:spcAft>
              <a:defRPr/>
            </a:pPr>
            <a:endParaRPr lang="en-US" sz="1400" dirty="0" smtClean="0">
              <a:solidFill>
                <a:schemeClr val="accent1"/>
              </a:solidFill>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2351966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pPr eaLnBrk="1" fontAlgn="auto" hangingPunct="1">
              <a:spcAft>
                <a:spcPts val="0"/>
              </a:spcAft>
              <a:defRPr/>
            </a:pPr>
            <a:r>
              <a:rPr lang="en-US" sz="2800" dirty="0" smtClean="0">
                <a:effectLst>
                  <a:outerShdw blurRad="38100" dist="38100" dir="2700000" algn="tl">
                    <a:srgbClr val="C0C0C0"/>
                  </a:outerShdw>
                </a:effectLst>
              </a:rPr>
              <a:t>  </a:t>
            </a:r>
            <a:r>
              <a:rPr lang="en-US" sz="3200" dirty="0" smtClean="0">
                <a:effectLst>
                  <a:outerShdw blurRad="38100" dist="38100" dir="2700000" algn="tl">
                    <a:srgbClr val="C0C0C0"/>
                  </a:outerShdw>
                </a:effectLst>
                <a:latin typeface="Arial" pitchFamily="34" charset="0"/>
                <a:cs typeface="Arial" pitchFamily="34" charset="0"/>
              </a:rPr>
              <a:t>Protective </a:t>
            </a:r>
            <a:r>
              <a:rPr lang="en-US" sz="3200" dirty="0">
                <a:effectLst>
                  <a:outerShdw blurRad="38100" dist="38100" dir="2700000" algn="tl">
                    <a:srgbClr val="C0C0C0"/>
                  </a:outerShdw>
                </a:effectLst>
                <a:latin typeface="Arial" pitchFamily="34" charset="0"/>
                <a:cs typeface="Arial" pitchFamily="34" charset="0"/>
              </a:rPr>
              <a:t>Factors</a:t>
            </a:r>
            <a:br>
              <a:rPr lang="en-US" sz="3200" dirty="0">
                <a:effectLst>
                  <a:outerShdw blurRad="38100" dist="38100" dir="2700000" algn="tl">
                    <a:srgbClr val="C0C0C0"/>
                  </a:outerShdw>
                </a:effectLst>
                <a:latin typeface="Arial" pitchFamily="34" charset="0"/>
                <a:cs typeface="Arial" pitchFamily="34" charset="0"/>
              </a:rPr>
            </a:br>
            <a:endParaRPr lang="en-US" sz="3200" dirty="0">
              <a:latin typeface="Arial" pitchFamily="34" charset="0"/>
              <a:cs typeface="Arial" pitchFamily="34" charset="0"/>
            </a:endParaRPr>
          </a:p>
        </p:txBody>
      </p:sp>
      <p:sp>
        <p:nvSpPr>
          <p:cNvPr id="3" name="Content Placeholder 2"/>
          <p:cNvSpPr>
            <a:spLocks noGrp="1"/>
          </p:cNvSpPr>
          <p:nvPr>
            <p:ph idx="1"/>
          </p:nvPr>
        </p:nvSpPr>
        <p:spPr>
          <a:xfrm>
            <a:off x="228600" y="990600"/>
            <a:ext cx="8763000" cy="5715000"/>
          </a:xfrm>
        </p:spPr>
        <p:txBody>
          <a:bodyPr rtlCol="0">
            <a:normAutofit lnSpcReduction="10000"/>
          </a:bodyPr>
          <a:lstStyle/>
          <a:p>
            <a:pPr eaLnBrk="1" fontAlgn="auto" hangingPunct="1">
              <a:spcBef>
                <a:spcPct val="0"/>
              </a:spcBef>
              <a:spcAft>
                <a:spcPts val="0"/>
              </a:spcAft>
              <a:defRPr/>
            </a:pPr>
            <a:r>
              <a:rPr sz="2000" dirty="0" smtClean="0">
                <a:solidFill>
                  <a:schemeClr val="tx1"/>
                </a:solidFill>
                <a:latin typeface="Arial" pitchFamily="34" charset="0"/>
                <a:ea typeface="ＭＳ Ｐゴシック"/>
                <a:cs typeface="Arial" pitchFamily="34" charset="0"/>
              </a:rPr>
              <a:t>Early diagnosis and effective interventions</a:t>
            </a:r>
          </a:p>
          <a:p>
            <a:pPr eaLnBrk="1" fontAlgn="auto" hangingPunct="1">
              <a:spcBef>
                <a:spcPct val="0"/>
              </a:spcBef>
              <a:spcAft>
                <a:spcPts val="0"/>
              </a:spcAft>
              <a:defRPr/>
            </a:pPr>
            <a:endParaRPr sz="2000" dirty="0" smtClean="0">
              <a:solidFill>
                <a:schemeClr val="tx1"/>
              </a:solidFill>
              <a:latin typeface="Arial" pitchFamily="34" charset="0"/>
              <a:ea typeface="ＭＳ Ｐゴシック"/>
              <a:cs typeface="Arial" pitchFamily="34" charset="0"/>
            </a:endParaRPr>
          </a:p>
          <a:p>
            <a:pPr eaLnBrk="1" fontAlgn="auto" hangingPunct="1">
              <a:spcBef>
                <a:spcPct val="0"/>
              </a:spcBef>
              <a:spcAft>
                <a:spcPts val="0"/>
              </a:spcAft>
              <a:defRPr/>
            </a:pPr>
            <a:r>
              <a:rPr sz="2000" dirty="0" smtClean="0">
                <a:solidFill>
                  <a:schemeClr val="tx1"/>
                </a:solidFill>
                <a:latin typeface="Arial" pitchFamily="34" charset="0"/>
                <a:ea typeface="ＭＳ Ｐゴシック"/>
                <a:cs typeface="Arial" pitchFamily="34" charset="0"/>
              </a:rPr>
              <a:t>The most protective environmental factors against secondary disabilities are: </a:t>
            </a:r>
          </a:p>
          <a:p>
            <a:pPr marL="640080" lvl="1" eaLnBrk="1" fontAlgn="auto" hangingPunct="1">
              <a:spcBef>
                <a:spcPct val="0"/>
              </a:spcBef>
              <a:spcAft>
                <a:spcPts val="0"/>
              </a:spcAft>
              <a:defRPr/>
            </a:pPr>
            <a:r>
              <a:rPr dirty="0" smtClean="0">
                <a:solidFill>
                  <a:schemeClr val="tx1"/>
                </a:solidFill>
                <a:latin typeface="Arial" pitchFamily="34" charset="0"/>
                <a:ea typeface="ＭＳ Ｐゴシック"/>
                <a:cs typeface="Arial" pitchFamily="34" charset="0"/>
              </a:rPr>
              <a:t>Living in a stable and nurturing home of good quality</a:t>
            </a:r>
          </a:p>
          <a:p>
            <a:pPr marL="640080" lvl="1" eaLnBrk="1" fontAlgn="auto" hangingPunct="1">
              <a:spcBef>
                <a:spcPct val="0"/>
              </a:spcBef>
              <a:spcAft>
                <a:spcPts val="0"/>
              </a:spcAft>
              <a:defRPr/>
            </a:pPr>
            <a:r>
              <a:rPr dirty="0" smtClean="0">
                <a:solidFill>
                  <a:schemeClr val="tx1"/>
                </a:solidFill>
                <a:latin typeface="Arial" pitchFamily="34" charset="0"/>
                <a:ea typeface="ＭＳ Ｐゴシック"/>
                <a:cs typeface="Arial" pitchFamily="34" charset="0"/>
              </a:rPr>
              <a:t>Not having frequent changes of household</a:t>
            </a:r>
          </a:p>
          <a:p>
            <a:pPr marL="640080" lvl="1" eaLnBrk="1" fontAlgn="auto" hangingPunct="1">
              <a:spcBef>
                <a:spcPct val="0"/>
              </a:spcBef>
              <a:spcAft>
                <a:spcPts val="0"/>
              </a:spcAft>
              <a:defRPr/>
            </a:pPr>
            <a:r>
              <a:rPr dirty="0" smtClean="0">
                <a:solidFill>
                  <a:schemeClr val="tx1"/>
                </a:solidFill>
                <a:latin typeface="Arial" pitchFamily="34" charset="0"/>
                <a:ea typeface="ＭＳ Ｐゴシック"/>
                <a:cs typeface="Arial" pitchFamily="34" charset="0"/>
              </a:rPr>
              <a:t>Not being a victim of violence</a:t>
            </a:r>
          </a:p>
          <a:p>
            <a:pPr marL="914400" lvl="2" indent="0" eaLnBrk="1" fontAlgn="auto" hangingPunct="1">
              <a:spcBef>
                <a:spcPct val="0"/>
              </a:spcBef>
              <a:spcAft>
                <a:spcPts val="0"/>
              </a:spcAft>
              <a:buClr>
                <a:schemeClr val="accent3"/>
              </a:buClr>
              <a:buFontTx/>
              <a:buNone/>
              <a:defRPr/>
            </a:pPr>
            <a:endParaRPr sz="2000" dirty="0" smtClean="0">
              <a:solidFill>
                <a:schemeClr val="tx1"/>
              </a:solidFill>
              <a:latin typeface="Arial" pitchFamily="34" charset="0"/>
              <a:ea typeface="ＭＳ Ｐゴシック"/>
              <a:cs typeface="Arial" pitchFamily="34" charset="0"/>
            </a:endParaRPr>
          </a:p>
          <a:p>
            <a:pPr eaLnBrk="1" fontAlgn="auto" hangingPunct="1">
              <a:spcBef>
                <a:spcPct val="0"/>
              </a:spcBef>
              <a:spcAft>
                <a:spcPts val="0"/>
              </a:spcAft>
              <a:defRPr/>
            </a:pPr>
            <a:r>
              <a:rPr sz="2000" dirty="0" smtClean="0">
                <a:solidFill>
                  <a:schemeClr val="tx1"/>
                </a:solidFill>
                <a:latin typeface="Arial" pitchFamily="34" charset="0"/>
                <a:ea typeface="ＭＳ Ｐゴシック"/>
                <a:cs typeface="Arial" pitchFamily="34" charset="0"/>
              </a:rPr>
              <a:t>Two intrinsic characteristics are associated with a higher level of secondary disabilities:  </a:t>
            </a:r>
          </a:p>
          <a:p>
            <a:pPr marL="640080" lvl="1" eaLnBrk="1" fontAlgn="auto" hangingPunct="1">
              <a:spcBef>
                <a:spcPct val="0"/>
              </a:spcBef>
              <a:spcAft>
                <a:spcPts val="0"/>
              </a:spcAft>
              <a:defRPr/>
            </a:pPr>
            <a:r>
              <a:rPr dirty="0" smtClean="0">
                <a:solidFill>
                  <a:schemeClr val="tx1"/>
                </a:solidFill>
                <a:latin typeface="Arial" pitchFamily="34" charset="0"/>
                <a:ea typeface="ＭＳ Ｐゴシック"/>
                <a:cs typeface="Arial" pitchFamily="34" charset="0"/>
              </a:rPr>
              <a:t>Having FASD rather than FAS  </a:t>
            </a:r>
          </a:p>
          <a:p>
            <a:pPr marL="640080" lvl="1" eaLnBrk="1" fontAlgn="auto" hangingPunct="1">
              <a:spcBef>
                <a:spcPct val="0"/>
              </a:spcBef>
              <a:spcAft>
                <a:spcPts val="0"/>
              </a:spcAft>
              <a:defRPr/>
            </a:pPr>
            <a:r>
              <a:rPr dirty="0" smtClean="0">
                <a:solidFill>
                  <a:schemeClr val="tx1"/>
                </a:solidFill>
                <a:latin typeface="Arial" pitchFamily="34" charset="0"/>
                <a:ea typeface="ＭＳ Ｐゴシック"/>
                <a:cs typeface="Arial" pitchFamily="34" charset="0"/>
              </a:rPr>
              <a:t>Having an IQ above 70, rather than below</a:t>
            </a:r>
          </a:p>
          <a:p>
            <a:pPr marL="640080" lvl="1" eaLnBrk="1" fontAlgn="auto" hangingPunct="1">
              <a:spcBef>
                <a:spcPct val="0"/>
              </a:spcBef>
              <a:spcAft>
                <a:spcPts val="0"/>
              </a:spcAft>
              <a:defRPr/>
            </a:pPr>
            <a:r>
              <a:rPr dirty="0" smtClean="0">
                <a:solidFill>
                  <a:schemeClr val="tx1"/>
                </a:solidFill>
                <a:latin typeface="Arial" pitchFamily="34" charset="0"/>
                <a:ea typeface="ＭＳ Ｐゴシック"/>
                <a:cs typeface="Arial" pitchFamily="34" charset="0"/>
              </a:rPr>
              <a:t>Reason: Less access to services	</a:t>
            </a:r>
          </a:p>
          <a:p>
            <a:pPr marL="457200" lvl="1" indent="0" eaLnBrk="1" fontAlgn="auto" hangingPunct="1">
              <a:spcBef>
                <a:spcPct val="0"/>
              </a:spcBef>
              <a:spcAft>
                <a:spcPts val="0"/>
              </a:spcAft>
              <a:buFontTx/>
              <a:buNone/>
              <a:defRPr/>
            </a:pPr>
            <a:endParaRPr sz="2400" dirty="0" smtClean="0">
              <a:solidFill>
                <a:schemeClr val="tx1"/>
              </a:solidFill>
              <a:latin typeface="Arial" pitchFamily="34" charset="0"/>
              <a:ea typeface="ＭＳ Ｐゴシック"/>
              <a:cs typeface="Arial" pitchFamily="34" charset="0"/>
            </a:endParaRPr>
          </a:p>
          <a:p>
            <a:pPr eaLnBrk="1" fontAlgn="auto" hangingPunct="1">
              <a:spcBef>
                <a:spcPct val="0"/>
              </a:spcBef>
              <a:spcAft>
                <a:spcPts val="0"/>
              </a:spcAft>
              <a:buFontTx/>
              <a:buNone/>
              <a:defRPr/>
            </a:pPr>
            <a:r>
              <a:rPr dirty="0" smtClean="0">
                <a:solidFill>
                  <a:schemeClr val="tx1"/>
                </a:solidFill>
                <a:latin typeface="Arial" pitchFamily="34" charset="0"/>
                <a:ea typeface="ＭＳ Ｐゴシック"/>
                <a:cs typeface="Arial" pitchFamily="34" charset="0"/>
              </a:rPr>
              <a:t>				</a:t>
            </a:r>
            <a:r>
              <a:rPr lang="en-US" dirty="0" smtClean="0">
                <a:solidFill>
                  <a:schemeClr val="tx1"/>
                </a:solidFill>
                <a:latin typeface="Arial" pitchFamily="34" charset="0"/>
                <a:ea typeface="ＭＳ Ｐゴシック"/>
                <a:cs typeface="Arial" pitchFamily="34" charset="0"/>
              </a:rPr>
              <a:t>           </a:t>
            </a:r>
            <a:r>
              <a:rPr sz="1400" dirty="0" err="1" smtClean="0">
                <a:solidFill>
                  <a:schemeClr val="tx1"/>
                </a:solidFill>
                <a:latin typeface="Arial" pitchFamily="34" charset="0"/>
                <a:ea typeface="ＭＳ Ｐゴシック"/>
                <a:cs typeface="Arial" pitchFamily="34" charset="0"/>
              </a:rPr>
              <a:t>Streissguth</a:t>
            </a:r>
            <a:r>
              <a:rPr sz="1400" dirty="0" smtClean="0">
                <a:solidFill>
                  <a:schemeClr val="tx1"/>
                </a:solidFill>
                <a:latin typeface="Arial" pitchFamily="34" charset="0"/>
                <a:ea typeface="ＭＳ Ｐゴシック"/>
                <a:cs typeface="Arial" pitchFamily="34" charset="0"/>
              </a:rPr>
              <a:t> and O’Malley (1997)</a:t>
            </a:r>
          </a:p>
          <a:p>
            <a:pPr eaLnBrk="1" fontAlgn="auto" hangingPunct="1">
              <a:spcAft>
                <a:spcPts val="0"/>
              </a:spcAft>
              <a:buFontTx/>
              <a:buNone/>
              <a:defRPr/>
            </a:pPr>
            <a:endParaRPr dirty="0" smtClean="0"/>
          </a:p>
        </p:txBody>
      </p:sp>
    </p:spTree>
    <p:extLst>
      <p:ext uri="{BB962C8B-B14F-4D97-AF65-F5344CB8AC3E}">
        <p14:creationId xmlns:p14="http://schemas.microsoft.com/office/powerpoint/2010/main" val="278373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763000" cy="1600200"/>
          </a:xfrm>
        </p:spPr>
        <p:txBody>
          <a:bodyPr>
            <a:normAutofit fontScale="90000"/>
          </a:bodyPr>
          <a:lstStyle/>
          <a:p>
            <a:pPr eaLnBrk="1" fontAlgn="auto" hangingPunct="1">
              <a:spcAft>
                <a:spcPts val="0"/>
              </a:spcAft>
              <a:defRPr/>
            </a:pPr>
            <a:r>
              <a:rPr lang="en-US" sz="3200" dirty="0" smtClean="0">
                <a:latin typeface="Arial" pitchFamily="34" charset="0"/>
                <a:cs typeface="Arial" pitchFamily="34" charset="0"/>
              </a:rPr>
              <a:t>Possible </a:t>
            </a:r>
            <a:r>
              <a:rPr lang="en-US" sz="3200" dirty="0">
                <a:latin typeface="Arial" pitchFamily="34" charset="0"/>
                <a:cs typeface="Arial" pitchFamily="34" charset="0"/>
              </a:rPr>
              <a:t>Co-occurring DSM disorders for </a:t>
            </a:r>
            <a:r>
              <a:rPr lang="en-US" sz="3200" dirty="0" smtClean="0">
                <a:latin typeface="Arial" pitchFamily="34" charset="0"/>
                <a:cs typeface="Arial" pitchFamily="34" charset="0"/>
              </a:rPr>
              <a:t>  Individuals </a:t>
            </a:r>
            <a:r>
              <a:rPr lang="en-US" sz="3200" dirty="0">
                <a:latin typeface="Arial" pitchFamily="34" charset="0"/>
                <a:cs typeface="Arial" pitchFamily="34" charset="0"/>
              </a:rPr>
              <a:t>with  </a:t>
            </a:r>
            <a:r>
              <a:rPr lang="en-US" sz="3200" dirty="0" smtClean="0">
                <a:latin typeface="Arial" pitchFamily="34" charset="0"/>
                <a:cs typeface="Arial" pitchFamily="34" charset="0"/>
              </a:rPr>
              <a:t>an </a:t>
            </a:r>
            <a:r>
              <a:rPr lang="en-US" sz="3200" dirty="0">
                <a:latin typeface="Arial" pitchFamily="34" charset="0"/>
                <a:cs typeface="Arial" pitchFamily="34" charset="0"/>
              </a:rPr>
              <a:t>FASD across all ages</a:t>
            </a:r>
            <a:r>
              <a:rPr lang="en-US" sz="3200" dirty="0">
                <a:effectLst>
                  <a:outerShdw blurRad="38100" dist="38100" dir="2700000" algn="tl">
                    <a:srgbClr val="C0C0C0"/>
                  </a:outerShdw>
                </a:effectLst>
                <a:latin typeface="Arial" pitchFamily="34" charset="0"/>
                <a:cs typeface="Arial" pitchFamily="34" charset="0"/>
              </a:rPr>
              <a:t/>
            </a:r>
            <a:br>
              <a:rPr lang="en-US" sz="3200" dirty="0">
                <a:effectLst>
                  <a:outerShdw blurRad="38100" dist="38100" dir="2700000" algn="tl">
                    <a:srgbClr val="C0C0C0"/>
                  </a:outerShdw>
                </a:effectLst>
                <a:latin typeface="Arial" pitchFamily="34" charset="0"/>
                <a:cs typeface="Arial" pitchFamily="34" charset="0"/>
              </a:rPr>
            </a:br>
            <a:r>
              <a:rPr lang="en-US" sz="3200" dirty="0">
                <a:solidFill>
                  <a:schemeClr val="bg2">
                    <a:lumMod val="50000"/>
                  </a:schemeClr>
                </a:solidFill>
                <a:effectLst>
                  <a:outerShdw blurRad="38100" dist="38100" dir="2700000" algn="tl">
                    <a:srgbClr val="C0C0C0"/>
                  </a:outerShdw>
                </a:effectLst>
                <a:latin typeface="Arial" pitchFamily="34" charset="0"/>
                <a:cs typeface="Arial" pitchFamily="34" charset="0"/>
              </a:rPr>
              <a:t/>
            </a:r>
            <a:br>
              <a:rPr lang="en-US" sz="3200" dirty="0">
                <a:solidFill>
                  <a:schemeClr val="bg2">
                    <a:lumMod val="50000"/>
                  </a:schemeClr>
                </a:solidFill>
                <a:effectLst>
                  <a:outerShdw blurRad="38100" dist="38100" dir="2700000" algn="tl">
                    <a:srgbClr val="C0C0C0"/>
                  </a:outerShdw>
                </a:effectLst>
                <a:latin typeface="Arial" pitchFamily="34" charset="0"/>
                <a:cs typeface="Arial" pitchFamily="34" charset="0"/>
              </a:rPr>
            </a:br>
            <a:endParaRPr lang="en-US" sz="3200" dirty="0">
              <a:solidFill>
                <a:schemeClr val="bg2">
                  <a:lumMod val="50000"/>
                </a:schemeClr>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3657600" cy="4525963"/>
          </a:xfrm>
        </p:spPr>
        <p:txBody>
          <a:bodyPr rtlCol="0">
            <a:normAutofit lnSpcReduction="10000"/>
          </a:bodyPr>
          <a:lstStyle/>
          <a:p>
            <a:pPr eaLnBrk="1" fontAlgn="auto" hangingPunct="1">
              <a:lnSpc>
                <a:spcPct val="90000"/>
              </a:lnSpc>
              <a:spcAft>
                <a:spcPts val="0"/>
              </a:spcAft>
              <a:defRPr/>
            </a:pPr>
            <a:r>
              <a:rPr sz="2000" dirty="0">
                <a:solidFill>
                  <a:schemeClr val="tx1"/>
                </a:solidFill>
                <a:latin typeface="Arial" pitchFamily="34" charset="0"/>
                <a:ea typeface="ＭＳ Ｐゴシック" pitchFamily="34" charset="-128"/>
                <a:cs typeface="Arial" pitchFamily="34" charset="0"/>
              </a:rPr>
              <a:t>Attention Deficit/</a:t>
            </a:r>
          </a:p>
          <a:p>
            <a:pPr eaLnBrk="1" fontAlgn="auto" hangingPunct="1">
              <a:lnSpc>
                <a:spcPct val="90000"/>
              </a:lnSpc>
              <a:spcAft>
                <a:spcPts val="0"/>
              </a:spcAft>
              <a:buFontTx/>
              <a:buNone/>
              <a:defRPr/>
            </a:pPr>
            <a:r>
              <a:rPr sz="2000" dirty="0">
                <a:solidFill>
                  <a:schemeClr val="tx1"/>
                </a:solidFill>
                <a:latin typeface="Arial" pitchFamily="34" charset="0"/>
                <a:ea typeface="ＭＳ Ｐゴシック" pitchFamily="34" charset="-128"/>
                <a:cs typeface="Arial" pitchFamily="34" charset="0"/>
              </a:rPr>
              <a:t>	Hyperactivity Disorder</a:t>
            </a:r>
          </a:p>
          <a:p>
            <a:pPr eaLnBrk="1" fontAlgn="auto" hangingPunct="1">
              <a:lnSpc>
                <a:spcPct val="90000"/>
              </a:lnSpc>
              <a:spcAft>
                <a:spcPts val="0"/>
              </a:spcAft>
              <a:buFontTx/>
              <a:buNone/>
              <a:defRPr/>
            </a:pPr>
            <a:endParaRPr sz="2000" dirty="0">
              <a:solidFill>
                <a:schemeClr val="tx1"/>
              </a:solidFill>
              <a:latin typeface="Arial" pitchFamily="34" charset="0"/>
              <a:ea typeface="ＭＳ Ｐゴシック" pitchFamily="34" charset="-128"/>
              <a:cs typeface="Arial" pitchFamily="34" charset="0"/>
            </a:endParaRPr>
          </a:p>
          <a:p>
            <a:pPr eaLnBrk="1" fontAlgn="auto" hangingPunct="1">
              <a:lnSpc>
                <a:spcPct val="90000"/>
              </a:lnSpc>
              <a:spcAft>
                <a:spcPts val="0"/>
              </a:spcAft>
              <a:defRPr/>
            </a:pPr>
            <a:r>
              <a:rPr sz="2000" dirty="0">
                <a:solidFill>
                  <a:schemeClr val="tx1"/>
                </a:solidFill>
                <a:latin typeface="Arial" pitchFamily="34" charset="0"/>
                <a:ea typeface="ＭＳ Ｐゴシック" pitchFamily="34" charset="-128"/>
                <a:cs typeface="Arial" pitchFamily="34" charset="0"/>
              </a:rPr>
              <a:t>Depression</a:t>
            </a:r>
          </a:p>
          <a:p>
            <a:pPr marL="0" indent="0" eaLnBrk="1" fontAlgn="auto" hangingPunct="1">
              <a:lnSpc>
                <a:spcPct val="90000"/>
              </a:lnSpc>
              <a:spcAft>
                <a:spcPts val="0"/>
              </a:spcAft>
              <a:buFontTx/>
              <a:buNone/>
              <a:defRPr/>
            </a:pPr>
            <a:endParaRPr sz="2000" dirty="0">
              <a:solidFill>
                <a:schemeClr val="tx1"/>
              </a:solidFill>
              <a:latin typeface="Arial" pitchFamily="34" charset="0"/>
              <a:ea typeface="ＭＳ Ｐゴシック" pitchFamily="34" charset="-128"/>
              <a:cs typeface="Arial" pitchFamily="34" charset="0"/>
            </a:endParaRPr>
          </a:p>
          <a:p>
            <a:pPr eaLnBrk="1" fontAlgn="auto" hangingPunct="1">
              <a:lnSpc>
                <a:spcPct val="90000"/>
              </a:lnSpc>
              <a:spcAft>
                <a:spcPts val="0"/>
              </a:spcAft>
              <a:defRPr/>
            </a:pPr>
            <a:r>
              <a:rPr sz="2000" dirty="0">
                <a:solidFill>
                  <a:schemeClr val="tx1"/>
                </a:solidFill>
                <a:latin typeface="Arial" pitchFamily="34" charset="0"/>
                <a:ea typeface="ＭＳ Ｐゴシック" pitchFamily="34" charset="-128"/>
                <a:cs typeface="Arial" pitchFamily="34" charset="0"/>
              </a:rPr>
              <a:t>Bipolar Disorder</a:t>
            </a:r>
          </a:p>
          <a:p>
            <a:pPr marL="0" indent="0" eaLnBrk="1" fontAlgn="auto" hangingPunct="1">
              <a:lnSpc>
                <a:spcPct val="90000"/>
              </a:lnSpc>
              <a:spcAft>
                <a:spcPts val="0"/>
              </a:spcAft>
              <a:buFontTx/>
              <a:buNone/>
              <a:defRPr/>
            </a:pPr>
            <a:endParaRPr sz="2000" dirty="0">
              <a:solidFill>
                <a:schemeClr val="tx1"/>
              </a:solidFill>
              <a:latin typeface="Arial" pitchFamily="34" charset="0"/>
              <a:ea typeface="ＭＳ Ｐゴシック" pitchFamily="34" charset="-128"/>
              <a:cs typeface="Arial" pitchFamily="34" charset="0"/>
            </a:endParaRPr>
          </a:p>
          <a:p>
            <a:pPr eaLnBrk="1" fontAlgn="auto" hangingPunct="1">
              <a:lnSpc>
                <a:spcPct val="90000"/>
              </a:lnSpc>
              <a:spcAft>
                <a:spcPts val="0"/>
              </a:spcAft>
              <a:defRPr/>
            </a:pPr>
            <a:r>
              <a:rPr sz="2000" dirty="0">
                <a:solidFill>
                  <a:schemeClr val="tx1"/>
                </a:solidFill>
                <a:latin typeface="Arial" pitchFamily="34" charset="0"/>
                <a:ea typeface="ＭＳ Ｐゴシック" pitchFamily="34" charset="-128"/>
                <a:cs typeface="Arial" pitchFamily="34" charset="0"/>
              </a:rPr>
              <a:t>Schizophrenia</a:t>
            </a:r>
          </a:p>
          <a:p>
            <a:pPr marL="0" indent="0" eaLnBrk="1" fontAlgn="auto" hangingPunct="1">
              <a:lnSpc>
                <a:spcPct val="90000"/>
              </a:lnSpc>
              <a:spcAft>
                <a:spcPts val="0"/>
              </a:spcAft>
              <a:buFontTx/>
              <a:buNone/>
              <a:defRPr/>
            </a:pPr>
            <a:endParaRPr sz="2000" dirty="0">
              <a:solidFill>
                <a:schemeClr val="tx1"/>
              </a:solidFill>
              <a:latin typeface="Arial" pitchFamily="34" charset="0"/>
              <a:ea typeface="ＭＳ Ｐゴシック" pitchFamily="34" charset="-128"/>
              <a:cs typeface="Arial" pitchFamily="34" charset="0"/>
            </a:endParaRPr>
          </a:p>
          <a:p>
            <a:pPr eaLnBrk="1" fontAlgn="auto" hangingPunct="1">
              <a:lnSpc>
                <a:spcPct val="90000"/>
              </a:lnSpc>
              <a:spcAft>
                <a:spcPts val="0"/>
              </a:spcAft>
              <a:defRPr/>
            </a:pPr>
            <a:r>
              <a:rPr sz="2000" dirty="0">
                <a:solidFill>
                  <a:schemeClr val="tx1"/>
                </a:solidFill>
                <a:latin typeface="Arial" pitchFamily="34" charset="0"/>
                <a:ea typeface="ＭＳ Ｐゴシック" pitchFamily="34" charset="-128"/>
                <a:cs typeface="Arial" pitchFamily="34" charset="0"/>
              </a:rPr>
              <a:t>Substance use disorders</a:t>
            </a:r>
          </a:p>
          <a:p>
            <a:pPr marL="0" indent="0" eaLnBrk="1" fontAlgn="auto" hangingPunct="1">
              <a:lnSpc>
                <a:spcPct val="90000"/>
              </a:lnSpc>
              <a:spcAft>
                <a:spcPts val="0"/>
              </a:spcAft>
              <a:buFontTx/>
              <a:buNone/>
              <a:defRPr/>
            </a:pPr>
            <a:endParaRPr sz="2000" dirty="0">
              <a:solidFill>
                <a:schemeClr val="tx1"/>
              </a:solidFill>
              <a:latin typeface="Arial" pitchFamily="34" charset="0"/>
              <a:ea typeface="ＭＳ Ｐゴシック" pitchFamily="34" charset="-128"/>
              <a:cs typeface="Arial" pitchFamily="34" charset="0"/>
            </a:endParaRPr>
          </a:p>
          <a:p>
            <a:pPr eaLnBrk="1" fontAlgn="auto" hangingPunct="1">
              <a:lnSpc>
                <a:spcPct val="90000"/>
              </a:lnSpc>
              <a:spcAft>
                <a:spcPts val="0"/>
              </a:spcAft>
              <a:defRPr/>
            </a:pPr>
            <a:r>
              <a:rPr sz="2000" dirty="0">
                <a:solidFill>
                  <a:schemeClr val="tx1"/>
                </a:solidFill>
                <a:latin typeface="Arial" pitchFamily="34" charset="0"/>
                <a:ea typeface="ＭＳ Ｐゴシック" pitchFamily="34" charset="-128"/>
                <a:cs typeface="Arial" pitchFamily="34" charset="0"/>
              </a:rPr>
              <a:t>Medical disorders (i.e. seizure disorder, heart abnormalities)</a:t>
            </a:r>
          </a:p>
          <a:p>
            <a:pPr eaLnBrk="1" fontAlgn="auto" hangingPunct="1">
              <a:spcAft>
                <a:spcPts val="0"/>
              </a:spcAft>
              <a:defRPr/>
            </a:pPr>
            <a:endParaRPr dirty="0">
              <a:solidFill>
                <a:schemeClr val="accent5">
                  <a:lumMod val="75000"/>
                </a:schemeClr>
              </a:solidFill>
            </a:endParaRPr>
          </a:p>
        </p:txBody>
      </p:sp>
      <p:sp>
        <p:nvSpPr>
          <p:cNvPr id="4" name="Content Placeholder 3"/>
          <p:cNvSpPr>
            <a:spLocks noGrp="1"/>
          </p:cNvSpPr>
          <p:nvPr>
            <p:ph sz="half" idx="2"/>
          </p:nvPr>
        </p:nvSpPr>
        <p:spPr>
          <a:xfrm>
            <a:off x="4419600" y="1600200"/>
            <a:ext cx="3657600" cy="4525963"/>
          </a:xfrm>
        </p:spPr>
        <p:txBody>
          <a:bodyPr rtlCol="0">
            <a:normAutofit lnSpcReduction="10000"/>
          </a:bodyPr>
          <a:lstStyle/>
          <a:p>
            <a:pPr eaLnBrk="1" fontAlgn="auto" hangingPunct="1">
              <a:spcAft>
                <a:spcPts val="0"/>
              </a:spcAft>
              <a:defRPr/>
            </a:pPr>
            <a:r>
              <a:rPr sz="2000" dirty="0">
                <a:solidFill>
                  <a:schemeClr val="tx1"/>
                </a:solidFill>
                <a:latin typeface="Arial" pitchFamily="34" charset="0"/>
                <a:ea typeface="ＭＳ Ｐゴシック" pitchFamily="34" charset="-128"/>
                <a:cs typeface="Arial" pitchFamily="34" charset="0"/>
              </a:rPr>
              <a:t>Sensory integration disorder</a:t>
            </a:r>
          </a:p>
          <a:p>
            <a:pPr marL="0" indent="0" eaLnBrk="1" fontAlgn="auto" hangingPunct="1">
              <a:spcAft>
                <a:spcPts val="0"/>
              </a:spcAft>
              <a:buFontTx/>
              <a:buNone/>
              <a:defRPr/>
            </a:pPr>
            <a:endParaRPr sz="2000" dirty="0">
              <a:solidFill>
                <a:schemeClr val="tx1"/>
              </a:solidFill>
              <a:latin typeface="Arial" pitchFamily="34" charset="0"/>
              <a:ea typeface="ＭＳ Ｐゴシック" pitchFamily="34" charset="-128"/>
              <a:cs typeface="Arial" pitchFamily="34" charset="0"/>
            </a:endParaRPr>
          </a:p>
          <a:p>
            <a:pPr eaLnBrk="1" fontAlgn="auto" hangingPunct="1">
              <a:spcAft>
                <a:spcPts val="0"/>
              </a:spcAft>
              <a:defRPr/>
            </a:pPr>
            <a:r>
              <a:rPr sz="2000" dirty="0">
                <a:solidFill>
                  <a:schemeClr val="tx1"/>
                </a:solidFill>
                <a:latin typeface="Arial" pitchFamily="34" charset="0"/>
                <a:ea typeface="ＭＳ Ｐゴシック" pitchFamily="34" charset="-128"/>
                <a:cs typeface="Arial" pitchFamily="34" charset="0"/>
              </a:rPr>
              <a:t>Reactive Attachment Disorder</a:t>
            </a:r>
          </a:p>
          <a:p>
            <a:pPr marL="0" indent="0" eaLnBrk="1" fontAlgn="auto" hangingPunct="1">
              <a:spcAft>
                <a:spcPts val="0"/>
              </a:spcAft>
              <a:buFontTx/>
              <a:buNone/>
              <a:defRPr/>
            </a:pPr>
            <a:endParaRPr sz="2000" dirty="0">
              <a:solidFill>
                <a:schemeClr val="tx1"/>
              </a:solidFill>
              <a:latin typeface="Arial" pitchFamily="34" charset="0"/>
              <a:ea typeface="ＭＳ Ｐゴシック" pitchFamily="34" charset="-128"/>
              <a:cs typeface="Arial" pitchFamily="34" charset="0"/>
            </a:endParaRPr>
          </a:p>
          <a:p>
            <a:pPr eaLnBrk="1" fontAlgn="auto" hangingPunct="1">
              <a:spcAft>
                <a:spcPts val="0"/>
              </a:spcAft>
              <a:defRPr/>
            </a:pPr>
            <a:r>
              <a:rPr sz="2000" dirty="0">
                <a:solidFill>
                  <a:schemeClr val="tx1"/>
                </a:solidFill>
                <a:latin typeface="Arial" pitchFamily="34" charset="0"/>
                <a:ea typeface="ＭＳ Ｐゴシック" pitchFamily="34" charset="-128"/>
                <a:cs typeface="Arial" pitchFamily="34" charset="0"/>
              </a:rPr>
              <a:t>Posttraumatic Stress Disorder</a:t>
            </a:r>
          </a:p>
          <a:p>
            <a:pPr marL="0" indent="0" eaLnBrk="1" fontAlgn="auto" hangingPunct="1">
              <a:spcAft>
                <a:spcPts val="0"/>
              </a:spcAft>
              <a:buFontTx/>
              <a:buNone/>
              <a:defRPr/>
            </a:pPr>
            <a:endParaRPr sz="2000" dirty="0">
              <a:solidFill>
                <a:schemeClr val="tx1"/>
              </a:solidFill>
              <a:latin typeface="Arial" pitchFamily="34" charset="0"/>
              <a:ea typeface="ＭＳ Ｐゴシック" pitchFamily="34" charset="-128"/>
              <a:cs typeface="Arial" pitchFamily="34" charset="0"/>
            </a:endParaRPr>
          </a:p>
          <a:p>
            <a:pPr eaLnBrk="1" fontAlgn="auto" hangingPunct="1">
              <a:spcAft>
                <a:spcPts val="0"/>
              </a:spcAft>
              <a:defRPr/>
            </a:pPr>
            <a:r>
              <a:rPr sz="2000" dirty="0">
                <a:solidFill>
                  <a:schemeClr val="tx1"/>
                </a:solidFill>
                <a:latin typeface="Arial" pitchFamily="34" charset="0"/>
                <a:ea typeface="ＭＳ Ｐゴシック" pitchFamily="34" charset="-128"/>
                <a:cs typeface="Arial" pitchFamily="34" charset="0"/>
              </a:rPr>
              <a:t>Traumatic Brain Injury</a:t>
            </a:r>
          </a:p>
          <a:p>
            <a:pPr marL="0" indent="0" eaLnBrk="1" fontAlgn="auto" hangingPunct="1">
              <a:spcAft>
                <a:spcPts val="0"/>
              </a:spcAft>
              <a:buFontTx/>
              <a:buNone/>
              <a:defRPr/>
            </a:pPr>
            <a:endParaRPr sz="2000" dirty="0">
              <a:solidFill>
                <a:schemeClr val="tx1"/>
              </a:solidFill>
              <a:latin typeface="Arial" pitchFamily="34" charset="0"/>
              <a:ea typeface="ＭＳ Ｐゴシック" pitchFamily="34" charset="-128"/>
              <a:cs typeface="Arial" pitchFamily="34" charset="0"/>
            </a:endParaRPr>
          </a:p>
          <a:p>
            <a:pPr eaLnBrk="1" fontAlgn="auto" hangingPunct="1">
              <a:spcAft>
                <a:spcPts val="0"/>
              </a:spcAft>
              <a:defRPr/>
            </a:pPr>
            <a:r>
              <a:rPr sz="2000" dirty="0">
                <a:solidFill>
                  <a:schemeClr val="tx1"/>
                </a:solidFill>
                <a:latin typeface="Arial" pitchFamily="34" charset="0"/>
                <a:ea typeface="ＭＳ Ｐゴシック" pitchFamily="34" charset="-128"/>
                <a:cs typeface="Arial" pitchFamily="34" charset="0"/>
              </a:rPr>
              <a:t>Borderline Personality Disorder</a:t>
            </a:r>
          </a:p>
          <a:p>
            <a:pPr marL="0" indent="0" eaLnBrk="1" fontAlgn="auto" hangingPunct="1">
              <a:spcAft>
                <a:spcPts val="0"/>
              </a:spcAft>
              <a:buFontTx/>
              <a:buNone/>
              <a:defRPr/>
            </a:pPr>
            <a:endParaRPr dirty="0"/>
          </a:p>
        </p:txBody>
      </p:sp>
    </p:spTree>
    <p:extLst>
      <p:ext uri="{BB962C8B-B14F-4D97-AF65-F5344CB8AC3E}">
        <p14:creationId xmlns:p14="http://schemas.microsoft.com/office/powerpoint/2010/main" val="2588260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1295400" y="381000"/>
            <a:ext cx="10439400" cy="6334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90000"/>
          </a:bodyPr>
          <a:lstStyle/>
          <a:p>
            <a:pPr algn="ctr" eaLnBrk="1" fontAlgn="auto" hangingPunct="1">
              <a:spcAft>
                <a:spcPts val="0"/>
              </a:spcAft>
              <a:defRPr/>
            </a:pPr>
            <a:r>
              <a:rPr lang="en-US" sz="3200" dirty="0" smtClean="0">
                <a:latin typeface="Arial" pitchFamily="34" charset="0"/>
                <a:ea typeface="MS PGothic" pitchFamily="34" charset="-128"/>
                <a:cs typeface="Arial" pitchFamily="34" charset="0"/>
              </a:rPr>
              <a:t>“Red Flags” </a:t>
            </a:r>
            <a:br>
              <a:rPr lang="en-US" sz="3200" dirty="0" smtClean="0">
                <a:latin typeface="Arial" pitchFamily="34" charset="0"/>
                <a:ea typeface="MS PGothic" pitchFamily="34" charset="-128"/>
                <a:cs typeface="Arial" pitchFamily="34" charset="0"/>
              </a:rPr>
            </a:br>
            <a:endParaRPr lang="en-US" sz="3200" dirty="0" smtClean="0">
              <a:latin typeface="Arial" pitchFamily="34" charset="0"/>
              <a:ea typeface="ヒラギノ角ゴ Pro W3"/>
              <a:cs typeface="Arial" pitchFamily="34" charset="0"/>
            </a:endParaRPr>
          </a:p>
        </p:txBody>
      </p:sp>
      <p:sp>
        <p:nvSpPr>
          <p:cNvPr id="43011" name="Content Placeholder 2"/>
          <p:cNvSpPr>
            <a:spLocks noGrp="1"/>
          </p:cNvSpPr>
          <p:nvPr>
            <p:ph idx="1"/>
          </p:nvPr>
        </p:nvSpPr>
        <p:spPr>
          <a:xfrm>
            <a:off x="12700" y="1295400"/>
            <a:ext cx="8534400" cy="5181600"/>
          </a:xfrm>
        </p:spPr>
        <p:txBody>
          <a:bodyPr/>
          <a:lstStyle/>
          <a:p>
            <a:pPr eaLnBrk="1" hangingPunct="1"/>
            <a:r>
              <a:rPr lang="en-US" altLang="en-US" sz="2000" dirty="0" smtClean="0">
                <a:solidFill>
                  <a:schemeClr val="tx1"/>
                </a:solidFill>
                <a:latin typeface="Arial" pitchFamily="34" charset="0"/>
                <a:ea typeface="MS PGothic" pitchFamily="34" charset="-128"/>
                <a:cs typeface="Arial" pitchFamily="34" charset="0"/>
              </a:rPr>
              <a:t>The individual has been diagnosed with a mental health disorder as a preschooler, such as ADHD, oppositional defiance, or bipolar disorder</a:t>
            </a:r>
          </a:p>
          <a:p>
            <a:pPr eaLnBrk="1" hangingPunct="1">
              <a:buFontTx/>
              <a:buNone/>
            </a:pPr>
            <a:endParaRPr lang="en-US" altLang="en-US" sz="2000" dirty="0" smtClean="0">
              <a:solidFill>
                <a:schemeClr val="tx1"/>
              </a:solidFill>
              <a:latin typeface="Arial" pitchFamily="34" charset="0"/>
              <a:ea typeface="MS PGothic" pitchFamily="34" charset="-128"/>
              <a:cs typeface="Arial" pitchFamily="34" charset="0"/>
            </a:endParaRPr>
          </a:p>
          <a:p>
            <a:pPr eaLnBrk="1" hangingPunct="1"/>
            <a:r>
              <a:rPr lang="en-US" altLang="en-US" sz="2000" dirty="0" smtClean="0">
                <a:solidFill>
                  <a:schemeClr val="tx1"/>
                </a:solidFill>
                <a:latin typeface="Arial" pitchFamily="34" charset="0"/>
                <a:ea typeface="MS PGothic" pitchFamily="34" charset="-128"/>
                <a:cs typeface="Arial" pitchFamily="34" charset="0"/>
              </a:rPr>
              <a:t>The individual responds to immediate feedback rather than distant consequences such as point or reward systems</a:t>
            </a:r>
          </a:p>
          <a:p>
            <a:pPr eaLnBrk="1" hangingPunct="1">
              <a:buFontTx/>
              <a:buNone/>
            </a:pPr>
            <a:endParaRPr lang="en-US" altLang="en-US" sz="2000" dirty="0" smtClean="0">
              <a:solidFill>
                <a:schemeClr val="tx1"/>
              </a:solidFill>
              <a:latin typeface="Arial" pitchFamily="34" charset="0"/>
              <a:ea typeface="MS PGothic" pitchFamily="34" charset="-128"/>
              <a:cs typeface="Arial" pitchFamily="34" charset="0"/>
            </a:endParaRPr>
          </a:p>
          <a:p>
            <a:pPr eaLnBrk="1" hangingPunct="1"/>
            <a:r>
              <a:rPr lang="en-US" altLang="en-US" sz="2000" dirty="0" smtClean="0">
                <a:solidFill>
                  <a:schemeClr val="tx1"/>
                </a:solidFill>
                <a:latin typeface="Arial" pitchFamily="34" charset="0"/>
                <a:ea typeface="MS PGothic" pitchFamily="34" charset="-128"/>
                <a:cs typeface="Arial" pitchFamily="34" charset="0"/>
              </a:rPr>
              <a:t>The individual has received multiple diagnoses and has a history of failed interventions, which may include medication and a range of mental health treatments</a:t>
            </a:r>
          </a:p>
          <a:p>
            <a:pPr eaLnBrk="1" hangingPunct="1">
              <a:buFontTx/>
              <a:buNone/>
            </a:pPr>
            <a:endParaRPr lang="en-US" altLang="en-US" dirty="0"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708412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a:xfrm>
            <a:off x="-838200" y="152400"/>
            <a:ext cx="91440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90000"/>
          </a:bodyPr>
          <a:lstStyle/>
          <a:p>
            <a:pPr algn="ctr" eaLnBrk="1" fontAlgn="auto" hangingPunct="1">
              <a:spcAft>
                <a:spcPts val="0"/>
              </a:spcAft>
              <a:defRPr/>
            </a:pPr>
            <a:r>
              <a:rPr lang="en-US" sz="3200" dirty="0" smtClean="0">
                <a:latin typeface="Arial" pitchFamily="34" charset="0"/>
                <a:ea typeface="MS PGothic" pitchFamily="34" charset="-128"/>
                <a:cs typeface="Arial" pitchFamily="34" charset="0"/>
              </a:rPr>
              <a:t>“Red Flags” </a:t>
            </a:r>
            <a:br>
              <a:rPr lang="en-US" sz="3200" dirty="0" smtClean="0">
                <a:latin typeface="Arial" pitchFamily="34" charset="0"/>
                <a:ea typeface="MS PGothic" pitchFamily="34" charset="-128"/>
                <a:cs typeface="Arial" pitchFamily="34" charset="0"/>
              </a:rPr>
            </a:br>
            <a:endParaRPr lang="en-US" sz="3200" dirty="0" smtClean="0">
              <a:latin typeface="Arial" pitchFamily="34" charset="0"/>
              <a:ea typeface="ヒラギノ角ゴ Pro W3"/>
              <a:cs typeface="Arial" pitchFamily="34" charset="0"/>
            </a:endParaRPr>
          </a:p>
        </p:txBody>
      </p:sp>
      <p:sp>
        <p:nvSpPr>
          <p:cNvPr id="44035" name="Content Placeholder 2"/>
          <p:cNvSpPr>
            <a:spLocks noGrp="1"/>
          </p:cNvSpPr>
          <p:nvPr>
            <p:ph idx="1"/>
          </p:nvPr>
        </p:nvSpPr>
        <p:spPr>
          <a:xfrm>
            <a:off x="0" y="1143000"/>
            <a:ext cx="8610600" cy="5334000"/>
          </a:xfrm>
        </p:spPr>
        <p:txBody>
          <a:bodyPr/>
          <a:lstStyle/>
          <a:p>
            <a:pPr eaLnBrk="1" hangingPunct="1"/>
            <a:r>
              <a:rPr lang="en-US" altLang="en-US" sz="2000" dirty="0" smtClean="0">
                <a:solidFill>
                  <a:schemeClr val="tx1"/>
                </a:solidFill>
                <a:latin typeface="Arial" pitchFamily="34" charset="0"/>
                <a:ea typeface="MS PGothic" pitchFamily="34" charset="-128"/>
                <a:cs typeface="Arial" pitchFamily="34" charset="0"/>
              </a:rPr>
              <a:t>The child has been excluded from another preschool program for behavioral issues</a:t>
            </a:r>
          </a:p>
          <a:p>
            <a:pPr eaLnBrk="1" hangingPunct="1">
              <a:buFontTx/>
              <a:buNone/>
            </a:pPr>
            <a:endParaRPr lang="en-US" altLang="en-US" sz="2000" dirty="0" smtClean="0">
              <a:solidFill>
                <a:schemeClr val="tx1"/>
              </a:solidFill>
              <a:latin typeface="Arial" pitchFamily="34" charset="0"/>
              <a:ea typeface="MS PGothic" pitchFamily="34" charset="-128"/>
              <a:cs typeface="Arial" pitchFamily="34" charset="0"/>
            </a:endParaRPr>
          </a:p>
          <a:p>
            <a:pPr eaLnBrk="1" hangingPunct="1"/>
            <a:r>
              <a:rPr lang="en-US" altLang="en-US" sz="2000" dirty="0" smtClean="0">
                <a:solidFill>
                  <a:schemeClr val="tx1"/>
                </a:solidFill>
                <a:latin typeface="Arial" pitchFamily="34" charset="0"/>
                <a:ea typeface="MS PGothic" pitchFamily="34" charset="-128"/>
                <a:cs typeface="Arial" pitchFamily="34" charset="0"/>
              </a:rPr>
              <a:t>The child requires “hands on” or visual learning, rather than auditory</a:t>
            </a:r>
          </a:p>
          <a:p>
            <a:pPr eaLnBrk="1" hangingPunct="1">
              <a:buFontTx/>
              <a:buNone/>
            </a:pPr>
            <a:endParaRPr lang="en-US" altLang="en-US" sz="2000" dirty="0" smtClean="0">
              <a:solidFill>
                <a:schemeClr val="tx1"/>
              </a:solidFill>
              <a:latin typeface="Arial" pitchFamily="34" charset="0"/>
              <a:ea typeface="MS PGothic" pitchFamily="34" charset="-128"/>
              <a:cs typeface="Arial" pitchFamily="34" charset="0"/>
            </a:endParaRPr>
          </a:p>
          <a:p>
            <a:pPr eaLnBrk="1" hangingPunct="1"/>
            <a:r>
              <a:rPr lang="en-US" altLang="en-US" sz="2000" dirty="0" smtClean="0">
                <a:solidFill>
                  <a:schemeClr val="tx1"/>
                </a:solidFill>
                <a:latin typeface="Arial" pitchFamily="34" charset="0"/>
                <a:ea typeface="MS PGothic" pitchFamily="34" charset="-128"/>
                <a:cs typeface="Arial" pitchFamily="34" charset="0"/>
              </a:rPr>
              <a:t>The child is easily fatigued and overwhelmed by external stimulation</a:t>
            </a:r>
          </a:p>
          <a:p>
            <a:pPr eaLnBrk="1" hangingPunct="1">
              <a:buFontTx/>
              <a:buNone/>
            </a:pPr>
            <a:endParaRPr lang="en-US" altLang="en-US" sz="2000" dirty="0" smtClean="0">
              <a:solidFill>
                <a:schemeClr val="tx1"/>
              </a:solidFill>
              <a:latin typeface="Arial" pitchFamily="34" charset="0"/>
              <a:ea typeface="MS PGothic" pitchFamily="34" charset="-128"/>
              <a:cs typeface="Arial" pitchFamily="34" charset="0"/>
            </a:endParaRPr>
          </a:p>
          <a:p>
            <a:pPr eaLnBrk="1" hangingPunct="1"/>
            <a:r>
              <a:rPr lang="en-US" altLang="en-US" sz="2000" dirty="0" smtClean="0">
                <a:solidFill>
                  <a:schemeClr val="tx1"/>
                </a:solidFill>
                <a:latin typeface="Arial" pitchFamily="34" charset="0"/>
                <a:ea typeface="MS PGothic" pitchFamily="34" charset="-128"/>
                <a:cs typeface="Arial" pitchFamily="34" charset="0"/>
              </a:rPr>
              <a:t>The child has difficulty applying what has been learned, and may make the same mistakes over and over</a:t>
            </a:r>
          </a:p>
          <a:p>
            <a:pPr eaLnBrk="1" hangingPunct="1">
              <a:buFontTx/>
              <a:buNone/>
            </a:pPr>
            <a:endParaRPr lang="en-US" altLang="en-US" sz="2000" dirty="0" smtClean="0">
              <a:solidFill>
                <a:schemeClr val="tx1"/>
              </a:solidFill>
              <a:latin typeface="Arial" pitchFamily="34" charset="0"/>
              <a:ea typeface="MS PGothic" pitchFamily="34" charset="-128"/>
              <a:cs typeface="Arial" pitchFamily="34" charset="0"/>
            </a:endParaRPr>
          </a:p>
          <a:p>
            <a:pPr eaLnBrk="1" hangingPunct="1"/>
            <a:r>
              <a:rPr lang="en-US" altLang="en-US" sz="2000" dirty="0" smtClean="0">
                <a:solidFill>
                  <a:schemeClr val="tx1"/>
                </a:solidFill>
                <a:latin typeface="Arial" pitchFamily="34" charset="0"/>
                <a:ea typeface="MS PGothic" pitchFamily="34" charset="-128"/>
                <a:cs typeface="Arial" pitchFamily="34" charset="0"/>
              </a:rPr>
              <a:t>The child is a concrete thinker and does not understand metaphors or jokes, etc.</a:t>
            </a:r>
          </a:p>
          <a:p>
            <a:pPr eaLnBrk="1" hangingPunct="1"/>
            <a:endParaRPr lang="en-US" altLang="en-US" dirty="0"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28930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633413"/>
          </a:xfrm>
        </p:spPr>
        <p:txBody>
          <a:bodyPr>
            <a:normAutofit fontScale="90000"/>
          </a:bodyPr>
          <a:lstStyle/>
          <a:p>
            <a:pPr eaLnBrk="1" fontAlgn="auto" hangingPunct="1">
              <a:spcAft>
                <a:spcPts val="0"/>
              </a:spcAft>
              <a:defRPr/>
            </a:pPr>
            <a:r>
              <a:rPr lang="en-US" sz="2800" dirty="0" smtClean="0">
                <a:effectLst>
                  <a:outerShdw blurRad="38100" dist="38100" dir="2700000" algn="tl">
                    <a:srgbClr val="C0C0C0"/>
                  </a:outerShdw>
                </a:effectLst>
              </a:rPr>
              <a:t>   </a:t>
            </a:r>
            <a:r>
              <a:rPr lang="en-US" sz="3200" dirty="0" smtClean="0">
                <a:effectLst>
                  <a:outerShdw blurRad="38100" dist="38100" dir="2700000" algn="tl">
                    <a:srgbClr val="C0C0C0"/>
                  </a:outerShdw>
                </a:effectLst>
                <a:latin typeface="Arial" pitchFamily="34" charset="0"/>
                <a:cs typeface="Arial" pitchFamily="34" charset="0"/>
              </a:rPr>
              <a:t>Strengths </a:t>
            </a:r>
            <a:r>
              <a:rPr lang="en-US" sz="3200" dirty="0">
                <a:effectLst>
                  <a:outerShdw blurRad="38100" dist="38100" dir="2700000" algn="tl">
                    <a:srgbClr val="C0C0C0"/>
                  </a:outerShdw>
                </a:effectLst>
                <a:latin typeface="Arial" pitchFamily="34" charset="0"/>
                <a:cs typeface="Arial" pitchFamily="34" charset="0"/>
              </a:rPr>
              <a:t>of </a:t>
            </a:r>
            <a:r>
              <a:rPr lang="en-US" sz="3200" dirty="0" smtClean="0">
                <a:effectLst>
                  <a:outerShdw blurRad="38100" dist="38100" dir="2700000" algn="tl">
                    <a:srgbClr val="C0C0C0"/>
                  </a:outerShdw>
                </a:effectLst>
                <a:latin typeface="Arial" pitchFamily="34" charset="0"/>
                <a:cs typeface="Arial" pitchFamily="34" charset="0"/>
              </a:rPr>
              <a:t>Individuals </a:t>
            </a:r>
            <a:r>
              <a:rPr lang="en-US" sz="3200" dirty="0">
                <a:effectLst>
                  <a:outerShdw blurRad="38100" dist="38100" dir="2700000" algn="tl">
                    <a:srgbClr val="C0C0C0"/>
                  </a:outerShdw>
                </a:effectLst>
                <a:latin typeface="Arial" pitchFamily="34" charset="0"/>
                <a:cs typeface="Arial" pitchFamily="34" charset="0"/>
              </a:rPr>
              <a:t>with an FASD</a:t>
            </a:r>
            <a:br>
              <a:rPr lang="en-US" sz="3200" dirty="0">
                <a:effectLst>
                  <a:outerShdw blurRad="38100" dist="38100" dir="2700000" algn="tl">
                    <a:srgbClr val="C0C0C0"/>
                  </a:outerShdw>
                </a:effectLst>
                <a:latin typeface="Arial" pitchFamily="34" charset="0"/>
                <a:cs typeface="Arial" pitchFamily="34" charset="0"/>
              </a:rPr>
            </a:br>
            <a:endParaRPr lang="en-US" sz="3200" dirty="0">
              <a:latin typeface="Arial" pitchFamily="34" charset="0"/>
              <a:cs typeface="Arial" pitchFamily="34" charset="0"/>
            </a:endParaRPr>
          </a:p>
        </p:txBody>
      </p:sp>
      <p:sp>
        <p:nvSpPr>
          <p:cNvPr id="45059" name="Content Placeholder 2"/>
          <p:cNvSpPr>
            <a:spLocks noGrp="1"/>
          </p:cNvSpPr>
          <p:nvPr>
            <p:ph idx="1"/>
          </p:nvPr>
        </p:nvSpPr>
        <p:spPr>
          <a:xfrm>
            <a:off x="1219200" y="1295400"/>
            <a:ext cx="7010400" cy="5105400"/>
          </a:xfrm>
        </p:spPr>
        <p:txBody>
          <a:bodyPr/>
          <a:lstStyle/>
          <a:p>
            <a:pPr marL="457200" lvl="1" indent="0" eaLnBrk="1" hangingPunct="1">
              <a:buFontTx/>
              <a:buNone/>
            </a:pPr>
            <a:r>
              <a:rPr lang="en-US" altLang="en-US" sz="2400" dirty="0" smtClean="0">
                <a:solidFill>
                  <a:schemeClr val="tx1"/>
                </a:solidFill>
                <a:latin typeface="Arial" pitchFamily="34" charset="0"/>
                <a:ea typeface="MS PGothic" pitchFamily="34" charset="-128"/>
                <a:cs typeface="ヒラギノ角ゴ Pro W3"/>
              </a:rPr>
              <a:t>Friendly and outgoing</a:t>
            </a:r>
          </a:p>
          <a:p>
            <a:pPr marL="457200" lvl="1" indent="0" eaLnBrk="1" hangingPunct="1">
              <a:buFontTx/>
              <a:buNone/>
            </a:pPr>
            <a:r>
              <a:rPr lang="en-US" altLang="en-US" sz="2400" dirty="0" smtClean="0">
                <a:solidFill>
                  <a:schemeClr val="tx1"/>
                </a:solidFill>
                <a:latin typeface="Arial" pitchFamily="34" charset="0"/>
                <a:ea typeface="MS PGothic" pitchFamily="34" charset="-128"/>
                <a:cs typeface="ヒラギノ角ゴ Pro W3"/>
              </a:rPr>
              <a:t>Verbal</a:t>
            </a:r>
          </a:p>
          <a:p>
            <a:pPr marL="457200" lvl="1" indent="0" eaLnBrk="1" hangingPunct="1">
              <a:buFontTx/>
              <a:buNone/>
            </a:pPr>
            <a:r>
              <a:rPr lang="en-US" altLang="en-US" sz="2400" dirty="0" smtClean="0">
                <a:solidFill>
                  <a:schemeClr val="tx1"/>
                </a:solidFill>
                <a:latin typeface="Arial" pitchFamily="34" charset="0"/>
                <a:ea typeface="MS PGothic" pitchFamily="34" charset="-128"/>
                <a:cs typeface="ヒラギノ角ゴ Pro W3"/>
              </a:rPr>
              <a:t>Helpful</a:t>
            </a:r>
          </a:p>
          <a:p>
            <a:pPr marL="457200" lvl="1" indent="0" eaLnBrk="1" hangingPunct="1">
              <a:buFontTx/>
              <a:buNone/>
            </a:pPr>
            <a:r>
              <a:rPr lang="en-US" altLang="en-US" sz="2400" dirty="0" smtClean="0">
                <a:solidFill>
                  <a:schemeClr val="tx1"/>
                </a:solidFill>
                <a:latin typeface="Arial" pitchFamily="34" charset="0"/>
                <a:ea typeface="MS PGothic" pitchFamily="34" charset="-128"/>
                <a:cs typeface="ヒラギノ角ゴ Pro W3"/>
              </a:rPr>
              <a:t>Affectionate and lovable</a:t>
            </a:r>
          </a:p>
          <a:p>
            <a:pPr marL="457200" lvl="1" indent="0" eaLnBrk="1" hangingPunct="1">
              <a:buFontTx/>
              <a:buNone/>
            </a:pPr>
            <a:r>
              <a:rPr lang="en-US" altLang="en-US" sz="2400" dirty="0" smtClean="0">
                <a:solidFill>
                  <a:schemeClr val="tx1"/>
                </a:solidFill>
                <a:latin typeface="Arial" pitchFamily="34" charset="0"/>
                <a:ea typeface="MS PGothic" pitchFamily="34" charset="-128"/>
                <a:cs typeface="ヒラギノ角ゴ Pro W3"/>
              </a:rPr>
              <a:t>Well-intentioned</a:t>
            </a:r>
          </a:p>
          <a:p>
            <a:pPr marL="457200" lvl="1" indent="0" eaLnBrk="1" hangingPunct="1">
              <a:buFontTx/>
              <a:buNone/>
            </a:pPr>
            <a:r>
              <a:rPr lang="en-US" altLang="en-US" sz="2400" dirty="0" smtClean="0">
                <a:solidFill>
                  <a:schemeClr val="tx1"/>
                </a:solidFill>
                <a:latin typeface="Arial" pitchFamily="34" charset="0"/>
                <a:ea typeface="MS PGothic" pitchFamily="34" charset="-128"/>
                <a:cs typeface="ヒラギノ角ゴ Pro W3"/>
              </a:rPr>
              <a:t>Generous</a:t>
            </a:r>
          </a:p>
          <a:p>
            <a:pPr marL="457200" lvl="1" indent="0" eaLnBrk="1" hangingPunct="1">
              <a:buFontTx/>
              <a:buNone/>
            </a:pPr>
            <a:r>
              <a:rPr lang="en-US" altLang="en-US" sz="2400" dirty="0" smtClean="0">
                <a:solidFill>
                  <a:schemeClr val="tx1"/>
                </a:solidFill>
                <a:latin typeface="Arial" pitchFamily="34" charset="0"/>
                <a:ea typeface="MS PGothic" pitchFamily="34" charset="-128"/>
                <a:cs typeface="ヒラギノ角ゴ Pro W3"/>
              </a:rPr>
              <a:t>Determined</a:t>
            </a:r>
          </a:p>
          <a:p>
            <a:pPr marL="457200" lvl="1" indent="0" eaLnBrk="1" hangingPunct="1">
              <a:buFontTx/>
              <a:buNone/>
            </a:pPr>
            <a:r>
              <a:rPr lang="en-US" altLang="en-US" sz="2400" dirty="0" smtClean="0">
                <a:solidFill>
                  <a:schemeClr val="tx1"/>
                </a:solidFill>
                <a:latin typeface="Arial" pitchFamily="34" charset="0"/>
                <a:ea typeface="MS PGothic" pitchFamily="34" charset="-128"/>
                <a:cs typeface="ヒラギノ角ゴ Pro W3"/>
              </a:rPr>
              <a:t>Artistic</a:t>
            </a:r>
          </a:p>
          <a:p>
            <a:pPr marL="457200" lvl="1" indent="0" eaLnBrk="1" hangingPunct="1">
              <a:buFontTx/>
              <a:buNone/>
            </a:pPr>
            <a:r>
              <a:rPr lang="en-US" altLang="en-US" sz="2400" dirty="0" smtClean="0">
                <a:solidFill>
                  <a:schemeClr val="tx1"/>
                </a:solidFill>
                <a:latin typeface="Arial" pitchFamily="34" charset="0"/>
                <a:ea typeface="MS PGothic" pitchFamily="34" charset="-128"/>
                <a:cs typeface="ヒラギノ角ゴ Pro W3"/>
              </a:rPr>
              <a:t>May be intelligent and have special abilities and skills</a:t>
            </a:r>
          </a:p>
          <a:p>
            <a:pPr eaLnBrk="1" hangingPunct="1"/>
            <a:endParaRPr lang="en-US" altLang="en-US" dirty="0" smtClean="0">
              <a:latin typeface="Arial" pitchFamily="34" charset="0"/>
              <a:ea typeface="ヒラギノ角ゴ Pro W3"/>
              <a:cs typeface="Arial" pitchFamily="34" charset="0"/>
            </a:endParaRPr>
          </a:p>
        </p:txBody>
      </p:sp>
    </p:spTree>
    <p:extLst>
      <p:ext uri="{BB962C8B-B14F-4D97-AF65-F5344CB8AC3E}">
        <p14:creationId xmlns:p14="http://schemas.microsoft.com/office/powerpoint/2010/main" val="1210971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Impairments by age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Infancy: </a:t>
            </a:r>
            <a:r>
              <a:rPr lang="en-US" dirty="0" smtClean="0"/>
              <a:t>arching of back, poor sleep/wake cycle, adapting to stimuli, muscles rigid or limp, head banging, rocking, prolonged agitation, difficult to soothe</a:t>
            </a:r>
          </a:p>
          <a:p>
            <a:r>
              <a:rPr lang="en-US" b="1" dirty="0" smtClean="0"/>
              <a:t>Preschool: </a:t>
            </a:r>
            <a:r>
              <a:rPr lang="en-US" dirty="0" smtClean="0"/>
              <a:t>hyperactivity, poor eye-hand coordination, poor balance/gait, fine/gross motor problems, slow language development</a:t>
            </a:r>
          </a:p>
          <a:p>
            <a:r>
              <a:rPr lang="en-US" b="1" dirty="0" smtClean="0"/>
              <a:t>School age: </a:t>
            </a:r>
            <a:r>
              <a:rPr lang="en-US" dirty="0" smtClean="0"/>
              <a:t>attention is weak, mathematic disability, impulsive behavior, memory problems, expressive/receptive language deficits.</a:t>
            </a:r>
            <a:endParaRPr lang="en-US" b="1" dirty="0" smtClean="0"/>
          </a:p>
          <a:p>
            <a:endParaRPr lang="en-US" dirty="0"/>
          </a:p>
        </p:txBody>
      </p:sp>
    </p:spTree>
    <p:extLst>
      <p:ext uri="{BB962C8B-B14F-4D97-AF65-F5344CB8AC3E}">
        <p14:creationId xmlns:p14="http://schemas.microsoft.com/office/powerpoint/2010/main" val="252079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statistics from 2008</a:t>
            </a:r>
            <a:endParaRPr lang="en-US" dirty="0"/>
          </a:p>
        </p:txBody>
      </p:sp>
      <p:sp>
        <p:nvSpPr>
          <p:cNvPr id="3" name="Content Placeholder 2"/>
          <p:cNvSpPr>
            <a:spLocks noGrp="1"/>
          </p:cNvSpPr>
          <p:nvPr>
            <p:ph idx="1"/>
          </p:nvPr>
        </p:nvSpPr>
        <p:spPr/>
        <p:txBody>
          <a:bodyPr>
            <a:normAutofit lnSpcReduction="10000"/>
          </a:bodyPr>
          <a:lstStyle/>
          <a:p>
            <a:r>
              <a:rPr lang="en-US" dirty="0" smtClean="0"/>
              <a:t>44% of children with FASD have a mean IQ of 66</a:t>
            </a:r>
          </a:p>
          <a:p>
            <a:r>
              <a:rPr lang="en-US" dirty="0" smtClean="0"/>
              <a:t>FASD is the leading cause of intellectual disabilities in the US, outpacing Down Syndrome by 2:1</a:t>
            </a:r>
          </a:p>
          <a:p>
            <a:r>
              <a:rPr lang="en-US" dirty="0" smtClean="0"/>
              <a:t>90% have mental health problems of varying kinds</a:t>
            </a:r>
          </a:p>
          <a:p>
            <a:r>
              <a:rPr lang="en-US" dirty="0" smtClean="0"/>
              <a:t>70% have experienced physical or sexual abuse or both</a:t>
            </a:r>
            <a:endParaRPr lang="en-US" dirty="0"/>
          </a:p>
        </p:txBody>
      </p:sp>
    </p:spTree>
    <p:extLst>
      <p:ext uri="{BB962C8B-B14F-4D97-AF65-F5344CB8AC3E}">
        <p14:creationId xmlns:p14="http://schemas.microsoft.com/office/powerpoint/2010/main" val="256579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Fetal Alcohol Syndrome</a:t>
            </a:r>
          </a:p>
          <a:p>
            <a:r>
              <a:rPr lang="en-US" dirty="0" smtClean="0"/>
              <a:t>Fetal Alcohol Effects</a:t>
            </a:r>
          </a:p>
          <a:p>
            <a:r>
              <a:rPr lang="en-US" dirty="0" smtClean="0"/>
              <a:t>Alcohol Related Neurodevelopmental Disorder</a:t>
            </a:r>
          </a:p>
          <a:p>
            <a:r>
              <a:rPr lang="en-US" dirty="0" smtClean="0"/>
              <a:t>Fetal Alcohol Spectrum Disorder</a:t>
            </a:r>
          </a:p>
          <a:p>
            <a:endParaRPr lang="en-US" dirty="0" smtClean="0"/>
          </a:p>
          <a:p>
            <a:endParaRPr lang="en-US" dirty="0"/>
          </a:p>
        </p:txBody>
      </p:sp>
    </p:spTree>
    <p:extLst>
      <p:ext uri="{BB962C8B-B14F-4D97-AF65-F5344CB8AC3E}">
        <p14:creationId xmlns:p14="http://schemas.microsoft.com/office/powerpoint/2010/main" val="3439780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a:t>
            </a:r>
            <a:endParaRPr lang="en-US" dirty="0"/>
          </a:p>
        </p:txBody>
      </p:sp>
      <p:sp>
        <p:nvSpPr>
          <p:cNvPr id="3" name="Content Placeholder 2"/>
          <p:cNvSpPr>
            <a:spLocks noGrp="1"/>
          </p:cNvSpPr>
          <p:nvPr>
            <p:ph idx="1"/>
          </p:nvPr>
        </p:nvSpPr>
        <p:spPr/>
        <p:txBody>
          <a:bodyPr/>
          <a:lstStyle/>
          <a:p>
            <a:r>
              <a:rPr lang="en-US" dirty="0" smtClean="0"/>
              <a:t>Commonly misdiagnosed as Attention Deficit Hyperactivity Disorder</a:t>
            </a:r>
          </a:p>
          <a:p>
            <a:r>
              <a:rPr lang="en-US" dirty="0" smtClean="0"/>
              <a:t>FASD is not listed in the DSM-IV-TR, however it is listed in the International Classification of Diseases</a:t>
            </a:r>
          </a:p>
          <a:p>
            <a:r>
              <a:rPr lang="en-US" dirty="0" smtClean="0"/>
              <a:t>FASD is also listed in the DM-ID</a:t>
            </a:r>
            <a:endParaRPr lang="en-US" dirty="0"/>
          </a:p>
        </p:txBody>
      </p:sp>
    </p:spTree>
    <p:extLst>
      <p:ext uri="{BB962C8B-B14F-4D97-AF65-F5344CB8AC3E}">
        <p14:creationId xmlns:p14="http://schemas.microsoft.com/office/powerpoint/2010/main" val="2103424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as per the DM-ID</a:t>
            </a:r>
            <a:endParaRPr lang="en-US" dirty="0"/>
          </a:p>
        </p:txBody>
      </p:sp>
      <p:sp>
        <p:nvSpPr>
          <p:cNvPr id="3" name="Content Placeholder 2"/>
          <p:cNvSpPr>
            <a:spLocks noGrp="1"/>
          </p:cNvSpPr>
          <p:nvPr>
            <p:ph idx="1"/>
          </p:nvPr>
        </p:nvSpPr>
        <p:spPr/>
        <p:txBody>
          <a:bodyPr>
            <a:normAutofit lnSpcReduction="10000"/>
          </a:bodyPr>
          <a:lstStyle/>
          <a:p>
            <a:r>
              <a:rPr lang="en-US" dirty="0" smtClean="0"/>
              <a:t>a.) An identification of the crucial intra-uterine and extra-uterine growth retardation</a:t>
            </a:r>
          </a:p>
          <a:p>
            <a:r>
              <a:rPr lang="en-US" dirty="0" smtClean="0"/>
              <a:t>b.) Facial anomalies</a:t>
            </a:r>
          </a:p>
          <a:p>
            <a:r>
              <a:rPr lang="en-US" dirty="0" smtClean="0"/>
              <a:t>c.) Structural, neurologic and/or neurodevelopmental abnormalities, which can take the form of ID or learning and behavioral deficits</a:t>
            </a:r>
          </a:p>
          <a:p>
            <a:r>
              <a:rPr lang="en-US" dirty="0" smtClean="0"/>
              <a:t>d.) The confirmation of intra-uterine alcohol exposure</a:t>
            </a:r>
            <a:endParaRPr lang="en-US" dirty="0"/>
          </a:p>
        </p:txBody>
      </p:sp>
    </p:spTree>
    <p:extLst>
      <p:ext uri="{BB962C8B-B14F-4D97-AF65-F5344CB8AC3E}">
        <p14:creationId xmlns:p14="http://schemas.microsoft.com/office/powerpoint/2010/main" val="3027325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a:t>
            </a:r>
            <a:endParaRPr lang="en-US" dirty="0"/>
          </a:p>
        </p:txBody>
      </p:sp>
      <p:sp>
        <p:nvSpPr>
          <p:cNvPr id="3" name="Content Placeholder 2"/>
          <p:cNvSpPr>
            <a:spLocks noGrp="1"/>
          </p:cNvSpPr>
          <p:nvPr>
            <p:ph idx="1"/>
          </p:nvPr>
        </p:nvSpPr>
        <p:spPr/>
        <p:txBody>
          <a:bodyPr>
            <a:normAutofit fontScale="92500"/>
          </a:bodyPr>
          <a:lstStyle/>
          <a:p>
            <a:r>
              <a:rPr lang="en-US" dirty="0" smtClean="0"/>
              <a:t>Preschool and primary grades academic concerns predominate</a:t>
            </a:r>
          </a:p>
          <a:p>
            <a:r>
              <a:rPr lang="en-US" dirty="0" smtClean="0"/>
              <a:t>Achievement is marked by lapses in learning</a:t>
            </a:r>
          </a:p>
          <a:p>
            <a:r>
              <a:rPr lang="en-US" dirty="0" smtClean="0"/>
              <a:t>By later elementary and middle school years, behavioral concerns usually become predominant.</a:t>
            </a:r>
          </a:p>
          <a:p>
            <a:r>
              <a:rPr lang="en-US" dirty="0" smtClean="0"/>
              <a:t>Behaviors may be driven by academic frustration</a:t>
            </a:r>
          </a:p>
          <a:p>
            <a:r>
              <a:rPr lang="en-US" dirty="0" smtClean="0"/>
              <a:t>Academic ceilings are commonly reached between 7</a:t>
            </a:r>
            <a:r>
              <a:rPr lang="en-US" baseline="30000" dirty="0" smtClean="0"/>
              <a:t>th</a:t>
            </a:r>
            <a:r>
              <a:rPr lang="en-US" dirty="0" smtClean="0"/>
              <a:t> and 9</a:t>
            </a:r>
            <a:r>
              <a:rPr lang="en-US" baseline="30000" dirty="0" smtClean="0"/>
              <a:t>th</a:t>
            </a:r>
            <a:r>
              <a:rPr lang="en-US" dirty="0" smtClean="0"/>
              <a:t> grades.</a:t>
            </a:r>
            <a:endParaRPr lang="en-US" dirty="0"/>
          </a:p>
        </p:txBody>
      </p:sp>
    </p:spTree>
    <p:extLst>
      <p:ext uri="{BB962C8B-B14F-4D97-AF65-F5344CB8AC3E}">
        <p14:creationId xmlns:p14="http://schemas.microsoft.com/office/powerpoint/2010/main" val="2022975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Peer relationships/interpersonal skills</a:t>
            </a:r>
            <a:endParaRPr lang="en-US" dirty="0"/>
          </a:p>
        </p:txBody>
      </p:sp>
      <p:sp>
        <p:nvSpPr>
          <p:cNvPr id="3" name="Content Placeholder 2"/>
          <p:cNvSpPr>
            <a:spLocks noGrp="1"/>
          </p:cNvSpPr>
          <p:nvPr>
            <p:ph idx="1"/>
          </p:nvPr>
        </p:nvSpPr>
        <p:spPr/>
        <p:txBody>
          <a:bodyPr/>
          <a:lstStyle/>
          <a:p>
            <a:r>
              <a:rPr lang="en-US" dirty="0" smtClean="0"/>
              <a:t>May make friends easily</a:t>
            </a:r>
          </a:p>
          <a:p>
            <a:r>
              <a:rPr lang="en-US" dirty="0" smtClean="0"/>
              <a:t>Difficulties lie in maintaining friendships due to making repeated social mistakes</a:t>
            </a:r>
          </a:p>
          <a:p>
            <a:r>
              <a:rPr lang="en-US" dirty="0" smtClean="0"/>
              <a:t>Do not realize the mistakes</a:t>
            </a:r>
          </a:p>
          <a:p>
            <a:r>
              <a:rPr lang="en-US" dirty="0" smtClean="0"/>
              <a:t>Look like there is no remorse for the social error</a:t>
            </a:r>
            <a:endParaRPr lang="en-US" dirty="0"/>
          </a:p>
        </p:txBody>
      </p:sp>
    </p:spTree>
    <p:extLst>
      <p:ext uri="{BB962C8B-B14F-4D97-AF65-F5344CB8AC3E}">
        <p14:creationId xmlns:p14="http://schemas.microsoft.com/office/powerpoint/2010/main" val="1591920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timeline</a:t>
            </a:r>
            <a:endParaRPr lang="en-US" dirty="0"/>
          </a:p>
        </p:txBody>
      </p:sp>
      <p:sp>
        <p:nvSpPr>
          <p:cNvPr id="3" name="Content Placeholder 2"/>
          <p:cNvSpPr>
            <a:spLocks noGrp="1"/>
          </p:cNvSpPr>
          <p:nvPr>
            <p:ph idx="1"/>
          </p:nvPr>
        </p:nvSpPr>
        <p:spPr/>
        <p:txBody>
          <a:bodyPr/>
          <a:lstStyle/>
          <a:p>
            <a:r>
              <a:rPr lang="en-US" dirty="0" smtClean="0"/>
              <a:t>Strengths and delays differ significantly between people.</a:t>
            </a:r>
          </a:p>
          <a:p>
            <a:r>
              <a:rPr lang="en-US" dirty="0" smtClean="0"/>
              <a:t>The strengths can obscure the delays, leading others to develop unrealistic expectations.</a:t>
            </a:r>
            <a:endParaRPr lang="en-US" dirty="0"/>
          </a:p>
        </p:txBody>
      </p:sp>
    </p:spTree>
    <p:extLst>
      <p:ext uri="{BB962C8B-B14F-4D97-AF65-F5344CB8AC3E}">
        <p14:creationId xmlns:p14="http://schemas.microsoft.com/office/powerpoint/2010/main" val="3827902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t>
            </a:r>
            <a:r>
              <a:rPr lang="en-US" dirty="0" err="1" smtClean="0"/>
              <a:t>characterisitcs</a:t>
            </a:r>
            <a:endParaRPr lang="en-US" dirty="0"/>
          </a:p>
        </p:txBody>
      </p:sp>
      <p:sp>
        <p:nvSpPr>
          <p:cNvPr id="3" name="Content Placeholder 2"/>
          <p:cNvSpPr>
            <a:spLocks noGrp="1"/>
          </p:cNvSpPr>
          <p:nvPr>
            <p:ph idx="1"/>
          </p:nvPr>
        </p:nvSpPr>
        <p:spPr/>
        <p:txBody>
          <a:bodyPr/>
          <a:lstStyle/>
          <a:p>
            <a:r>
              <a:rPr lang="en-US" dirty="0" smtClean="0"/>
              <a:t>Stimulus filters</a:t>
            </a:r>
          </a:p>
          <a:p>
            <a:r>
              <a:rPr lang="en-US" dirty="0" smtClean="0"/>
              <a:t>Attention/Executive functions</a:t>
            </a:r>
          </a:p>
          <a:p>
            <a:r>
              <a:rPr lang="en-US" dirty="0" err="1" smtClean="0"/>
              <a:t>Visuospatial</a:t>
            </a:r>
            <a:r>
              <a:rPr lang="en-US" dirty="0" smtClean="0"/>
              <a:t> processing</a:t>
            </a:r>
          </a:p>
          <a:p>
            <a:r>
              <a:rPr lang="en-US" dirty="0" smtClean="0"/>
              <a:t>Language processing</a:t>
            </a:r>
          </a:p>
          <a:p>
            <a:r>
              <a:rPr lang="en-US" dirty="0" smtClean="0"/>
              <a:t>Temporal perception</a:t>
            </a:r>
            <a:endParaRPr lang="en-US" dirty="0"/>
          </a:p>
        </p:txBody>
      </p:sp>
    </p:spTree>
    <p:extLst>
      <p:ext uri="{BB962C8B-B14F-4D97-AF65-F5344CB8AC3E}">
        <p14:creationId xmlns:p14="http://schemas.microsoft.com/office/powerpoint/2010/main" val="1136789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Egocentrism</a:t>
            </a:r>
          </a:p>
          <a:p>
            <a:r>
              <a:rPr lang="en-US" dirty="0" smtClean="0"/>
              <a:t>Literal thinking</a:t>
            </a:r>
          </a:p>
          <a:p>
            <a:r>
              <a:rPr lang="en-US" dirty="0" smtClean="0"/>
              <a:t>Rigid thinking</a:t>
            </a:r>
          </a:p>
          <a:p>
            <a:r>
              <a:rPr lang="en-US" dirty="0" smtClean="0"/>
              <a:t>Boundaries</a:t>
            </a:r>
          </a:p>
          <a:p>
            <a:r>
              <a:rPr lang="en-US" dirty="0" smtClean="0"/>
              <a:t>Personal responsibility</a:t>
            </a:r>
          </a:p>
          <a:p>
            <a:r>
              <a:rPr lang="en-US" dirty="0" smtClean="0"/>
              <a:t>Memory/Integration/Generalization</a:t>
            </a:r>
            <a:endParaRPr lang="en-US" dirty="0"/>
          </a:p>
        </p:txBody>
      </p:sp>
    </p:spTree>
    <p:extLst>
      <p:ext uri="{BB962C8B-B14F-4D97-AF65-F5344CB8AC3E}">
        <p14:creationId xmlns:p14="http://schemas.microsoft.com/office/powerpoint/2010/main" val="2270321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Lying</a:t>
            </a:r>
          </a:p>
          <a:p>
            <a:r>
              <a:rPr lang="en-US" dirty="0" smtClean="0"/>
              <a:t>Emotional regulation</a:t>
            </a:r>
          </a:p>
          <a:p>
            <a:r>
              <a:rPr lang="en-US" dirty="0" smtClean="0"/>
              <a:t>Behavioral regulations</a:t>
            </a:r>
          </a:p>
          <a:p>
            <a:r>
              <a:rPr lang="en-US" dirty="0" smtClean="0"/>
              <a:t>Behavioral outbursts</a:t>
            </a:r>
          </a:p>
          <a:p>
            <a:r>
              <a:rPr lang="en-US" dirty="0" smtClean="0"/>
              <a:t>Motivation</a:t>
            </a:r>
          </a:p>
          <a:p>
            <a:r>
              <a:rPr lang="en-US" dirty="0" smtClean="0"/>
              <a:t>Attachment</a:t>
            </a:r>
            <a:endParaRPr lang="en-US" dirty="0"/>
          </a:p>
        </p:txBody>
      </p:sp>
    </p:spTree>
    <p:extLst>
      <p:ext uri="{BB962C8B-B14F-4D97-AF65-F5344CB8AC3E}">
        <p14:creationId xmlns:p14="http://schemas.microsoft.com/office/powerpoint/2010/main" val="1414277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lnSpcReduction="10000"/>
          </a:bodyPr>
          <a:lstStyle/>
          <a:p>
            <a:r>
              <a:rPr lang="en-US" dirty="0" smtClean="0"/>
              <a:t>Protective factors</a:t>
            </a:r>
          </a:p>
          <a:p>
            <a:r>
              <a:rPr lang="en-US" dirty="0" smtClean="0"/>
              <a:t>Medication</a:t>
            </a:r>
          </a:p>
          <a:p>
            <a:r>
              <a:rPr lang="en-US" dirty="0" smtClean="0"/>
              <a:t>Therapy/Mentoring/Coaching</a:t>
            </a:r>
          </a:p>
          <a:p>
            <a:r>
              <a:rPr lang="en-US" dirty="0" smtClean="0"/>
              <a:t>Buffered environment</a:t>
            </a:r>
          </a:p>
          <a:p>
            <a:r>
              <a:rPr lang="en-US" dirty="0" smtClean="0"/>
              <a:t>Language</a:t>
            </a:r>
          </a:p>
          <a:p>
            <a:r>
              <a:rPr lang="en-US" dirty="0" smtClean="0"/>
              <a:t>Comprehension</a:t>
            </a:r>
          </a:p>
          <a:p>
            <a:r>
              <a:rPr lang="en-US" dirty="0" smtClean="0"/>
              <a:t>Structure</a:t>
            </a:r>
          </a:p>
          <a:p>
            <a:r>
              <a:rPr lang="en-US" dirty="0" smtClean="0"/>
              <a:t>Supervision</a:t>
            </a:r>
            <a:endParaRPr lang="en-US" dirty="0"/>
          </a:p>
        </p:txBody>
      </p:sp>
    </p:spTree>
    <p:extLst>
      <p:ext uri="{BB962C8B-B14F-4D97-AF65-F5344CB8AC3E}">
        <p14:creationId xmlns:p14="http://schemas.microsoft.com/office/powerpoint/2010/main" val="1807792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Rules</a:t>
            </a:r>
          </a:p>
          <a:p>
            <a:r>
              <a:rPr lang="en-US" dirty="0" smtClean="0"/>
              <a:t>Prevention</a:t>
            </a:r>
          </a:p>
          <a:p>
            <a:r>
              <a:rPr lang="en-US" dirty="0" smtClean="0"/>
              <a:t>Saying “no”</a:t>
            </a:r>
          </a:p>
          <a:p>
            <a:r>
              <a:rPr lang="en-US" dirty="0" smtClean="0"/>
              <a:t>Thinking connectedly</a:t>
            </a:r>
          </a:p>
          <a:p>
            <a:r>
              <a:rPr lang="en-US" dirty="0" smtClean="0"/>
              <a:t>Thinking realistically</a:t>
            </a:r>
          </a:p>
          <a:p>
            <a:r>
              <a:rPr lang="en-US" dirty="0" smtClean="0"/>
              <a:t>Teaching and learning</a:t>
            </a:r>
          </a:p>
          <a:p>
            <a:r>
              <a:rPr lang="en-US" dirty="0" smtClean="0"/>
              <a:t>Social interaction</a:t>
            </a:r>
            <a:endParaRPr lang="en-US" dirty="0"/>
          </a:p>
        </p:txBody>
      </p:sp>
    </p:spTree>
    <p:extLst>
      <p:ext uri="{BB962C8B-B14F-4D97-AF65-F5344CB8AC3E}">
        <p14:creationId xmlns:p14="http://schemas.microsoft.com/office/powerpoint/2010/main" val="53363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Teratology</a:t>
            </a:r>
            <a:endParaRPr lang="en-US" dirty="0"/>
          </a:p>
        </p:txBody>
      </p:sp>
      <p:sp>
        <p:nvSpPr>
          <p:cNvPr id="3" name="Content Placeholder 2"/>
          <p:cNvSpPr>
            <a:spLocks noGrp="1"/>
          </p:cNvSpPr>
          <p:nvPr>
            <p:ph idx="1"/>
          </p:nvPr>
        </p:nvSpPr>
        <p:spPr/>
        <p:txBody>
          <a:bodyPr/>
          <a:lstStyle/>
          <a:p>
            <a:r>
              <a:rPr lang="en-US" dirty="0" smtClean="0"/>
              <a:t>Teratogens are anything that produces birth defects as a result of intrauterine exposure</a:t>
            </a:r>
          </a:p>
          <a:p>
            <a:r>
              <a:rPr lang="en-US" dirty="0" smtClean="0"/>
              <a:t>Four classes of effects: death, growth deficiency, deformity, and deficits in functioning</a:t>
            </a:r>
          </a:p>
          <a:p>
            <a:r>
              <a:rPr lang="en-US" dirty="0" smtClean="0"/>
              <a:t>Alcohol can produce all four</a:t>
            </a:r>
          </a:p>
          <a:p>
            <a:endParaRPr lang="en-US" dirty="0"/>
          </a:p>
        </p:txBody>
      </p:sp>
    </p:spTree>
    <p:extLst>
      <p:ext uri="{BB962C8B-B14F-4D97-AF65-F5344CB8AC3E}">
        <p14:creationId xmlns:p14="http://schemas.microsoft.com/office/powerpoint/2010/main" val="4149668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Visual and spatial cues</a:t>
            </a:r>
          </a:p>
          <a:p>
            <a:r>
              <a:rPr lang="en-US" dirty="0" smtClean="0"/>
              <a:t>Temporal perception</a:t>
            </a:r>
          </a:p>
          <a:p>
            <a:r>
              <a:rPr lang="en-US" dirty="0" smtClean="0"/>
              <a:t>Consequences</a:t>
            </a:r>
          </a:p>
          <a:p>
            <a:r>
              <a:rPr lang="en-US" dirty="0" smtClean="0"/>
              <a:t>Longer term incentives</a:t>
            </a:r>
          </a:p>
          <a:p>
            <a:r>
              <a:rPr lang="en-US" dirty="0" smtClean="0"/>
              <a:t>Sexuality</a:t>
            </a:r>
          </a:p>
          <a:p>
            <a:r>
              <a:rPr lang="en-US" dirty="0" smtClean="0"/>
              <a:t>Residential</a:t>
            </a:r>
            <a:endParaRPr lang="en-US" dirty="0"/>
          </a:p>
        </p:txBody>
      </p:sp>
    </p:spTree>
    <p:extLst>
      <p:ext uri="{BB962C8B-B14F-4D97-AF65-F5344CB8AC3E}">
        <p14:creationId xmlns:p14="http://schemas.microsoft.com/office/powerpoint/2010/main" val="605242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0" y="0"/>
            <a:ext cx="91440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fontAlgn="auto" hangingPunct="1">
              <a:spcAft>
                <a:spcPts val="0"/>
              </a:spcAft>
              <a:defRPr/>
            </a:pPr>
            <a:r>
              <a:rPr lang="en-US" sz="3200" dirty="0" smtClean="0">
                <a:latin typeface="Arial" pitchFamily="34" charset="0"/>
                <a:ea typeface="ヒラギノ角ゴ Pro W3"/>
                <a:cs typeface="Arial" pitchFamily="34" charset="0"/>
              </a:rPr>
              <a:t>   Assessment, When FASD is Suspected</a:t>
            </a:r>
          </a:p>
        </p:txBody>
      </p:sp>
      <p:sp>
        <p:nvSpPr>
          <p:cNvPr id="46083" name="Rectangle 3"/>
          <p:cNvSpPr>
            <a:spLocks noGrp="1" noChangeArrowheads="1"/>
          </p:cNvSpPr>
          <p:nvPr>
            <p:ph idx="1"/>
          </p:nvPr>
        </p:nvSpPr>
        <p:spPr>
          <a:xfrm>
            <a:off x="228600" y="990600"/>
            <a:ext cx="8534400" cy="5562600"/>
          </a:xfrm>
        </p:spPr>
        <p:txBody>
          <a:bodyPr/>
          <a:lstStyle/>
          <a:p>
            <a:pPr eaLnBrk="1" hangingPunct="1"/>
            <a:r>
              <a:rPr lang="en-US" altLang="en-US" sz="2400" dirty="0" smtClean="0">
                <a:solidFill>
                  <a:schemeClr val="tx1"/>
                </a:solidFill>
                <a:latin typeface="Arial" pitchFamily="34" charset="0"/>
                <a:ea typeface="ヒラギノ角ゴ Pro W3"/>
                <a:cs typeface="Arial" pitchFamily="34" charset="0"/>
              </a:rPr>
              <a:t>History</a:t>
            </a:r>
          </a:p>
          <a:p>
            <a:pPr lvl="1" eaLnBrk="1" hangingPunct="1"/>
            <a:r>
              <a:rPr lang="en-US" altLang="en-US" sz="2400" dirty="0" smtClean="0">
                <a:solidFill>
                  <a:schemeClr val="tx1"/>
                </a:solidFill>
                <a:latin typeface="Arial" pitchFamily="34" charset="0"/>
                <a:ea typeface="ヒラギノ角ゴ Pro W3"/>
                <a:cs typeface="Arial" pitchFamily="34" charset="0"/>
              </a:rPr>
              <a:t>Maternal history, alcohol/substances, pregnancy</a:t>
            </a:r>
          </a:p>
          <a:p>
            <a:pPr lvl="1" eaLnBrk="1" hangingPunct="1"/>
            <a:r>
              <a:rPr lang="en-US" altLang="en-US" sz="2400" dirty="0" smtClean="0">
                <a:solidFill>
                  <a:schemeClr val="tx1"/>
                </a:solidFill>
                <a:latin typeface="Arial" pitchFamily="34" charset="0"/>
                <a:ea typeface="ヒラギノ角ゴ Pro W3"/>
                <a:cs typeface="Arial" pitchFamily="34" charset="0"/>
              </a:rPr>
              <a:t>Atypical development of child &amp; other “red flags”</a:t>
            </a:r>
          </a:p>
          <a:p>
            <a:pPr eaLnBrk="1" hangingPunct="1"/>
            <a:r>
              <a:rPr lang="en-US" altLang="en-US" sz="2400" dirty="0" smtClean="0">
                <a:solidFill>
                  <a:schemeClr val="tx1"/>
                </a:solidFill>
                <a:latin typeface="Arial" pitchFamily="34" charset="0"/>
                <a:ea typeface="ヒラギノ角ゴ Pro W3"/>
                <a:cs typeface="Arial" pitchFamily="34" charset="0"/>
              </a:rPr>
              <a:t>Physical exam</a:t>
            </a:r>
          </a:p>
          <a:p>
            <a:pPr lvl="1" eaLnBrk="1" hangingPunct="1"/>
            <a:r>
              <a:rPr lang="en-US" altLang="en-US" sz="2400" dirty="0" smtClean="0">
                <a:solidFill>
                  <a:schemeClr val="tx1"/>
                </a:solidFill>
                <a:latin typeface="Arial" pitchFamily="34" charset="0"/>
                <a:ea typeface="ヒラギノ角ゴ Pro W3"/>
                <a:cs typeface="Arial" pitchFamily="34" charset="0"/>
              </a:rPr>
              <a:t>Check for possible facial features and growth deficits</a:t>
            </a:r>
          </a:p>
          <a:p>
            <a:pPr lvl="1" eaLnBrk="1" hangingPunct="1"/>
            <a:r>
              <a:rPr lang="en-US" altLang="en-US" sz="2400" dirty="0" smtClean="0">
                <a:solidFill>
                  <a:schemeClr val="tx1"/>
                </a:solidFill>
                <a:latin typeface="Arial" pitchFamily="34" charset="0"/>
                <a:ea typeface="ヒラギノ角ゴ Pro W3"/>
                <a:cs typeface="Arial" pitchFamily="34" charset="0"/>
              </a:rPr>
              <a:t>CNS deficits</a:t>
            </a:r>
          </a:p>
          <a:p>
            <a:pPr lvl="1" eaLnBrk="1" hangingPunct="1"/>
            <a:r>
              <a:rPr lang="en-US" altLang="en-US" sz="2400" dirty="0" smtClean="0">
                <a:solidFill>
                  <a:schemeClr val="tx1"/>
                </a:solidFill>
                <a:latin typeface="Arial" pitchFamily="34" charset="0"/>
                <a:ea typeface="ヒラギノ角ゴ Pro W3"/>
                <a:cs typeface="Arial" pitchFamily="34" charset="0"/>
              </a:rPr>
              <a:t>Possible use of structural brain imaging (</a:t>
            </a:r>
            <a:r>
              <a:rPr lang="en-US" altLang="en-US" sz="2400" dirty="0" err="1" smtClean="0">
                <a:solidFill>
                  <a:schemeClr val="tx1"/>
                </a:solidFill>
                <a:latin typeface="Arial" pitchFamily="34" charset="0"/>
                <a:ea typeface="ヒラギノ角ゴ Pro W3"/>
                <a:cs typeface="Arial" pitchFamily="34" charset="0"/>
              </a:rPr>
              <a:t>sMRI</a:t>
            </a:r>
            <a:r>
              <a:rPr lang="en-US" altLang="en-US" sz="2400" dirty="0" smtClean="0">
                <a:solidFill>
                  <a:schemeClr val="tx1"/>
                </a:solidFill>
                <a:latin typeface="Arial" pitchFamily="34" charset="0"/>
                <a:ea typeface="ヒラギノ角ゴ Pro W3"/>
                <a:cs typeface="Arial" pitchFamily="34" charset="0"/>
              </a:rPr>
              <a:t>)</a:t>
            </a:r>
          </a:p>
          <a:p>
            <a:pPr eaLnBrk="1" hangingPunct="1"/>
            <a:r>
              <a:rPr lang="en-US" altLang="en-US" sz="2400" dirty="0" smtClean="0">
                <a:solidFill>
                  <a:schemeClr val="tx1"/>
                </a:solidFill>
                <a:latin typeface="Arial" pitchFamily="34" charset="0"/>
                <a:ea typeface="ヒラギノ角ゴ Pro W3"/>
                <a:cs typeface="Arial" pitchFamily="34" charset="0"/>
              </a:rPr>
              <a:t>Psychological testing</a:t>
            </a:r>
          </a:p>
          <a:p>
            <a:pPr lvl="1" eaLnBrk="1" hangingPunct="1"/>
            <a:r>
              <a:rPr lang="en-US" altLang="en-US" sz="2400" dirty="0" smtClean="0">
                <a:solidFill>
                  <a:schemeClr val="tx1"/>
                </a:solidFill>
                <a:latin typeface="Arial" pitchFamily="34" charset="0"/>
                <a:ea typeface="ヒラギノ角ゴ Pro W3"/>
                <a:cs typeface="Arial" pitchFamily="34" charset="0"/>
              </a:rPr>
              <a:t>Standard testing (IQ, achievement tests, &amp; adaptive functioning)</a:t>
            </a:r>
          </a:p>
          <a:p>
            <a:pPr lvl="1" eaLnBrk="1" hangingPunct="1"/>
            <a:r>
              <a:rPr lang="en-US" altLang="en-US" sz="2400" dirty="0" smtClean="0">
                <a:solidFill>
                  <a:schemeClr val="tx1"/>
                </a:solidFill>
                <a:latin typeface="Arial" pitchFamily="34" charset="0"/>
                <a:ea typeface="ヒラギノ角ゴ Pro W3"/>
                <a:cs typeface="Arial" pitchFamily="34" charset="0"/>
              </a:rPr>
              <a:t>Neuropsychological testing (when indicated)</a:t>
            </a:r>
          </a:p>
        </p:txBody>
      </p:sp>
    </p:spTree>
    <p:extLst>
      <p:ext uri="{BB962C8B-B14F-4D97-AF65-F5344CB8AC3E}">
        <p14:creationId xmlns:p14="http://schemas.microsoft.com/office/powerpoint/2010/main" val="2352033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0" y="-152400"/>
            <a:ext cx="8991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fontAlgn="auto" hangingPunct="1">
              <a:spcAft>
                <a:spcPts val="0"/>
              </a:spcAft>
              <a:defRPr/>
            </a:pPr>
            <a:r>
              <a:rPr lang="en-US" sz="2800" dirty="0" smtClean="0">
                <a:latin typeface="Trajan Pro"/>
                <a:ea typeface="ヒラギノ角ゴ Pro W3"/>
                <a:cs typeface="Arial" pitchFamily="34" charset="0"/>
              </a:rPr>
              <a:t>    </a:t>
            </a:r>
            <a:r>
              <a:rPr lang="en-US" sz="3200" dirty="0" smtClean="0">
                <a:latin typeface="Arial" pitchFamily="34" charset="0"/>
                <a:ea typeface="ヒラギノ角ゴ Pro W3"/>
                <a:cs typeface="Arial" pitchFamily="34" charset="0"/>
              </a:rPr>
              <a:t>Making the Case for  </a:t>
            </a:r>
            <a:r>
              <a:rPr lang="en-US" sz="3200" dirty="0" err="1" smtClean="0">
                <a:latin typeface="Arial" pitchFamily="34" charset="0"/>
                <a:ea typeface="ヒラギノ角ゴ Pro W3"/>
                <a:cs typeface="Arial" pitchFamily="34" charset="0"/>
              </a:rPr>
              <a:t>Neuro</a:t>
            </a:r>
            <a:r>
              <a:rPr lang="en-US" sz="3200" dirty="0" smtClean="0">
                <a:latin typeface="Arial" pitchFamily="34" charset="0"/>
                <a:ea typeface="ヒラギノ角ゴ Pro W3"/>
                <a:cs typeface="Arial" pitchFamily="34" charset="0"/>
              </a:rPr>
              <a:t>-psych Testing</a:t>
            </a:r>
          </a:p>
        </p:txBody>
      </p:sp>
      <p:sp>
        <p:nvSpPr>
          <p:cNvPr id="124931" name="Rectangle 3"/>
          <p:cNvSpPr>
            <a:spLocks noGrp="1" noChangeArrowheads="1"/>
          </p:cNvSpPr>
          <p:nvPr>
            <p:ph idx="1"/>
          </p:nvPr>
        </p:nvSpPr>
        <p:spPr>
          <a:xfrm>
            <a:off x="228600" y="914400"/>
            <a:ext cx="8839200" cy="5638800"/>
          </a:xfrm>
        </p:spPr>
        <p:txBody>
          <a:bodyPr rtlCol="0">
            <a:normAutofit fontScale="92500" lnSpcReduction="10000"/>
          </a:bodyPr>
          <a:lstStyle/>
          <a:p>
            <a:pPr eaLnBrk="1" fontAlgn="auto" hangingPunct="1">
              <a:spcAft>
                <a:spcPts val="0"/>
              </a:spcAft>
              <a:defRPr/>
            </a:pPr>
            <a:r>
              <a:rPr sz="2000" dirty="0" smtClean="0">
                <a:solidFill>
                  <a:schemeClr val="tx1"/>
                </a:solidFill>
                <a:latin typeface="Arial" pitchFamily="34" charset="0"/>
                <a:cs typeface="Arial" pitchFamily="34" charset="0"/>
              </a:rPr>
              <a:t>Rationale for neuropsychological testing =  “a possible </a:t>
            </a:r>
            <a:endParaRPr lang="en-US" sz="2000" dirty="0" smtClean="0">
              <a:solidFill>
                <a:schemeClr val="tx1"/>
              </a:solidFill>
              <a:latin typeface="Arial" pitchFamily="34" charset="0"/>
              <a:cs typeface="Arial" pitchFamily="34" charset="0"/>
            </a:endParaRPr>
          </a:p>
          <a:p>
            <a:pPr marL="114300" indent="0" eaLnBrk="1" fontAlgn="auto" hangingPunct="1">
              <a:spcAft>
                <a:spcPts val="0"/>
              </a:spcAft>
              <a:buFont typeface="Arial" pitchFamily="34" charset="0"/>
              <a:buNone/>
              <a:defRPr/>
            </a:pPr>
            <a:r>
              <a:rPr lang="en-US" sz="2000" dirty="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   </a:t>
            </a:r>
            <a:r>
              <a:rPr sz="2000" dirty="0" smtClean="0">
                <a:solidFill>
                  <a:schemeClr val="tx1"/>
                </a:solidFill>
                <a:latin typeface="Arial" pitchFamily="34" charset="0"/>
                <a:cs typeface="Arial" pitchFamily="34" charset="0"/>
              </a:rPr>
              <a:t>underlying CNS condition” </a:t>
            </a:r>
            <a:endParaRPr lang="en-US" sz="2000" dirty="0">
              <a:solidFill>
                <a:schemeClr val="tx1"/>
              </a:solidFill>
              <a:latin typeface="Arial" pitchFamily="34" charset="0"/>
              <a:cs typeface="Arial" pitchFamily="34" charset="0"/>
            </a:endParaRPr>
          </a:p>
          <a:p>
            <a:pPr marL="0" indent="0" eaLnBrk="1" fontAlgn="auto" hangingPunct="1">
              <a:spcAft>
                <a:spcPts val="0"/>
              </a:spcAft>
              <a:buFontTx/>
              <a:buNone/>
              <a:defRPr/>
            </a:pPr>
            <a:endParaRPr sz="2000" dirty="0" smtClean="0">
              <a:solidFill>
                <a:schemeClr val="tx1"/>
              </a:solidFill>
              <a:latin typeface="Arial" pitchFamily="34" charset="0"/>
              <a:cs typeface="Arial" pitchFamily="34" charset="0"/>
            </a:endParaRPr>
          </a:p>
          <a:p>
            <a:pPr eaLnBrk="1" fontAlgn="auto" hangingPunct="1">
              <a:spcAft>
                <a:spcPts val="0"/>
              </a:spcAft>
              <a:defRPr/>
            </a:pPr>
            <a:r>
              <a:rPr sz="2000" dirty="0" smtClean="0">
                <a:solidFill>
                  <a:schemeClr val="tx1"/>
                </a:solidFill>
                <a:latin typeface="Arial" pitchFamily="34" charset="0"/>
                <a:cs typeface="Arial" pitchFamily="34" charset="0"/>
              </a:rPr>
              <a:t>Additional rationale:</a:t>
            </a:r>
          </a:p>
          <a:p>
            <a:pPr marL="640080" lvl="1" eaLnBrk="1" fontAlgn="auto" hangingPunct="1">
              <a:spcAft>
                <a:spcPts val="0"/>
              </a:spcAft>
              <a:defRPr/>
            </a:pPr>
            <a:r>
              <a:rPr dirty="0" smtClean="0">
                <a:solidFill>
                  <a:schemeClr val="tx1"/>
                </a:solidFill>
                <a:latin typeface="Arial" pitchFamily="34" charset="0"/>
                <a:cs typeface="Arial" pitchFamily="34" charset="0"/>
              </a:rPr>
              <a:t>History and clinical presentation</a:t>
            </a:r>
          </a:p>
          <a:p>
            <a:pPr marL="640080" lvl="1" eaLnBrk="1" fontAlgn="auto" hangingPunct="1">
              <a:spcAft>
                <a:spcPts val="0"/>
              </a:spcAft>
              <a:defRPr/>
            </a:pPr>
            <a:r>
              <a:rPr dirty="0" smtClean="0">
                <a:solidFill>
                  <a:schemeClr val="tx1"/>
                </a:solidFill>
                <a:latin typeface="Arial" pitchFamily="34" charset="0"/>
                <a:cs typeface="Arial" pitchFamily="34" charset="0"/>
              </a:rPr>
              <a:t>Under-performing student, with behavioral concerns</a:t>
            </a:r>
          </a:p>
          <a:p>
            <a:pPr marL="640080" lvl="1" eaLnBrk="1" fontAlgn="auto" hangingPunct="1">
              <a:spcAft>
                <a:spcPts val="0"/>
              </a:spcAft>
              <a:defRPr/>
            </a:pPr>
            <a:r>
              <a:rPr dirty="0" smtClean="0">
                <a:solidFill>
                  <a:schemeClr val="tx1"/>
                </a:solidFill>
                <a:latin typeface="Arial" pitchFamily="34" charset="0"/>
                <a:cs typeface="Arial" pitchFamily="34" charset="0"/>
              </a:rPr>
              <a:t>Results of prior psych and educational testing</a:t>
            </a:r>
            <a:endParaRPr lang="en-US" dirty="0" smtClean="0">
              <a:solidFill>
                <a:schemeClr val="tx1"/>
              </a:solidFill>
              <a:latin typeface="Arial" pitchFamily="34" charset="0"/>
              <a:cs typeface="Arial" pitchFamily="34" charset="0"/>
            </a:endParaRPr>
          </a:p>
          <a:p>
            <a:pPr marL="457200" lvl="1" indent="0" eaLnBrk="1" fontAlgn="auto" hangingPunct="1">
              <a:spcAft>
                <a:spcPts val="0"/>
              </a:spcAft>
              <a:buFontTx/>
              <a:buNone/>
              <a:defRPr/>
            </a:pPr>
            <a:endParaRPr dirty="0" smtClean="0">
              <a:solidFill>
                <a:schemeClr val="tx1"/>
              </a:solidFill>
              <a:latin typeface="Arial" pitchFamily="34" charset="0"/>
              <a:cs typeface="Arial" pitchFamily="34" charset="0"/>
            </a:endParaRPr>
          </a:p>
          <a:p>
            <a:pPr eaLnBrk="1" fontAlgn="auto" hangingPunct="1">
              <a:spcAft>
                <a:spcPts val="0"/>
              </a:spcAft>
              <a:defRPr/>
            </a:pPr>
            <a:r>
              <a:rPr sz="2000" dirty="0" smtClean="0">
                <a:solidFill>
                  <a:schemeClr val="tx1"/>
                </a:solidFill>
                <a:latin typeface="Arial" pitchFamily="34" charset="0"/>
                <a:cs typeface="Arial" pitchFamily="34" charset="0"/>
              </a:rPr>
              <a:t>Key findings on prior testing</a:t>
            </a:r>
          </a:p>
          <a:p>
            <a:pPr marL="640080" lvl="1" eaLnBrk="1" fontAlgn="auto" hangingPunct="1">
              <a:spcAft>
                <a:spcPts val="0"/>
              </a:spcAft>
              <a:defRPr/>
            </a:pPr>
            <a:r>
              <a:rPr dirty="0" smtClean="0">
                <a:solidFill>
                  <a:schemeClr val="tx1"/>
                </a:solidFill>
                <a:latin typeface="Arial" pitchFamily="34" charset="0"/>
                <a:cs typeface="Arial" pitchFamily="34" charset="0"/>
              </a:rPr>
              <a:t>Verbal IQ significantly greater than performance IQ</a:t>
            </a:r>
          </a:p>
          <a:p>
            <a:pPr marL="640080" lvl="1" eaLnBrk="1" fontAlgn="auto" hangingPunct="1">
              <a:spcAft>
                <a:spcPts val="0"/>
              </a:spcAft>
              <a:defRPr/>
            </a:pPr>
            <a:r>
              <a:rPr dirty="0" smtClean="0">
                <a:solidFill>
                  <a:schemeClr val="tx1"/>
                </a:solidFill>
                <a:latin typeface="Arial" pitchFamily="34" charset="0"/>
                <a:cs typeface="Arial" pitchFamily="34" charset="0"/>
              </a:rPr>
              <a:t>Overall IQ greater than achievement scores (WRAT)</a:t>
            </a:r>
          </a:p>
          <a:p>
            <a:pPr marL="640080" lvl="1" eaLnBrk="1" fontAlgn="auto" hangingPunct="1">
              <a:spcAft>
                <a:spcPts val="0"/>
              </a:spcAft>
              <a:defRPr/>
            </a:pPr>
            <a:r>
              <a:rPr dirty="0" smtClean="0">
                <a:solidFill>
                  <a:schemeClr val="tx1"/>
                </a:solidFill>
                <a:latin typeface="Arial" pitchFamily="34" charset="0"/>
                <a:cs typeface="Arial" pitchFamily="34" charset="0"/>
              </a:rPr>
              <a:t>Overall IQ significantly greater than adaptive behavior scores </a:t>
            </a:r>
            <a:endParaRPr lang="en-US" dirty="0" smtClean="0">
              <a:solidFill>
                <a:schemeClr val="tx1"/>
              </a:solidFill>
              <a:latin typeface="Arial" pitchFamily="34" charset="0"/>
              <a:cs typeface="Arial" pitchFamily="34" charset="0"/>
            </a:endParaRPr>
          </a:p>
          <a:p>
            <a:pPr marL="457200" lvl="1" indent="0" eaLnBrk="1" fontAlgn="auto" hangingPunct="1">
              <a:spcAft>
                <a:spcPts val="0"/>
              </a:spcAft>
              <a:buFontTx/>
              <a:buNone/>
              <a:defRPr/>
            </a:pPr>
            <a:r>
              <a:rPr lang="en-US" dirty="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    </a:t>
            </a:r>
            <a:r>
              <a:rPr dirty="0" smtClean="0">
                <a:solidFill>
                  <a:schemeClr val="tx1"/>
                </a:solidFill>
                <a:latin typeface="Arial" pitchFamily="34" charset="0"/>
                <a:cs typeface="Arial" pitchFamily="34" charset="0"/>
              </a:rPr>
              <a:t>(at least 15 points, Vineland)</a:t>
            </a:r>
          </a:p>
          <a:p>
            <a:pPr marL="640080" lvl="1" eaLnBrk="1" fontAlgn="auto" hangingPunct="1">
              <a:spcAft>
                <a:spcPts val="0"/>
              </a:spcAft>
              <a:defRPr/>
            </a:pPr>
            <a:endParaRPr dirty="0" smtClean="0"/>
          </a:p>
        </p:txBody>
      </p:sp>
    </p:spTree>
    <p:extLst>
      <p:ext uri="{BB962C8B-B14F-4D97-AF65-F5344CB8AC3E}">
        <p14:creationId xmlns:p14="http://schemas.microsoft.com/office/powerpoint/2010/main" val="2665142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pa axis"/>
          <p:cNvPicPr>
            <a:picLocks noChangeAspect="1" noChangeArrowheads="1"/>
          </p:cNvPicPr>
          <p:nvPr/>
        </p:nvPicPr>
        <p:blipFill>
          <a:blip r:embed="rId3" cstate="print">
            <a:lum bright="6000" contrast="6000"/>
          </a:blip>
          <a:srcRect l="4704" r="7082"/>
          <a:stretch>
            <a:fillRect/>
          </a:stretch>
        </p:blipFill>
        <p:spPr bwMode="auto">
          <a:xfrm>
            <a:off x="3609975" y="457200"/>
            <a:ext cx="4619625" cy="60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1" name="Text Box 4"/>
          <p:cNvSpPr txBox="1">
            <a:spLocks noChangeArrowheads="1"/>
          </p:cNvSpPr>
          <p:nvPr/>
        </p:nvSpPr>
        <p:spPr bwMode="auto">
          <a:xfrm>
            <a:off x="0" y="76200"/>
            <a:ext cx="38068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b="1" dirty="0">
                <a:latin typeface="Candara" pitchFamily="34" charset="0"/>
              </a:rPr>
              <a:t>The Stress Axis/ Hypothalamic-</a:t>
            </a:r>
          </a:p>
          <a:p>
            <a:pPr eaLnBrk="1" hangingPunct="1">
              <a:spcBef>
                <a:spcPct val="0"/>
              </a:spcBef>
              <a:buFontTx/>
              <a:buNone/>
            </a:pPr>
            <a:r>
              <a:rPr lang="en-US" altLang="en-US" b="1" dirty="0">
                <a:latin typeface="Candara" pitchFamily="34" charset="0"/>
              </a:rPr>
              <a:t>Pituitary-</a:t>
            </a:r>
          </a:p>
          <a:p>
            <a:pPr eaLnBrk="1" hangingPunct="1">
              <a:spcBef>
                <a:spcPct val="0"/>
              </a:spcBef>
              <a:buFontTx/>
              <a:buNone/>
            </a:pPr>
            <a:r>
              <a:rPr lang="en-US" altLang="en-US" b="1" dirty="0">
                <a:latin typeface="Candara" pitchFamily="34" charset="0"/>
              </a:rPr>
              <a:t>Adrenal </a:t>
            </a:r>
          </a:p>
          <a:p>
            <a:pPr eaLnBrk="1" hangingPunct="1">
              <a:spcBef>
                <a:spcPct val="0"/>
              </a:spcBef>
              <a:buFontTx/>
              <a:buNone/>
            </a:pPr>
            <a:r>
              <a:rPr lang="en-US" altLang="en-US" b="1" dirty="0">
                <a:latin typeface="Candara" pitchFamily="34" charset="0"/>
              </a:rPr>
              <a:t>(HPA) Axis</a:t>
            </a:r>
          </a:p>
          <a:p>
            <a:pPr eaLnBrk="1" hangingPunct="1">
              <a:spcBef>
                <a:spcPct val="0"/>
              </a:spcBef>
              <a:buFontTx/>
              <a:buNone/>
            </a:pPr>
            <a:endParaRPr lang="en-US" altLang="en-US" b="1" dirty="0">
              <a:solidFill>
                <a:srgbClr val="FFC000"/>
              </a:solidFill>
              <a:latin typeface="Candara" pitchFamily="34" charset="0"/>
            </a:endParaRPr>
          </a:p>
          <a:p>
            <a:pPr eaLnBrk="1" hangingPunct="1">
              <a:spcBef>
                <a:spcPct val="0"/>
              </a:spcBef>
              <a:buFontTx/>
              <a:buNone/>
            </a:pPr>
            <a:endParaRPr lang="en-US" altLang="en-US" b="1" dirty="0">
              <a:solidFill>
                <a:srgbClr val="FFC000"/>
              </a:solidFill>
              <a:latin typeface="Candara" pitchFamily="34" charset="0"/>
            </a:endParaRPr>
          </a:p>
          <a:p>
            <a:pPr eaLnBrk="1" hangingPunct="1">
              <a:spcBef>
                <a:spcPct val="0"/>
              </a:spcBef>
              <a:buFontTx/>
              <a:buNone/>
            </a:pPr>
            <a:endParaRPr lang="en-US" altLang="en-US" b="1" dirty="0">
              <a:solidFill>
                <a:srgbClr val="FFC000"/>
              </a:solidFill>
              <a:latin typeface="Candara" pitchFamily="34" charset="0"/>
            </a:endParaRPr>
          </a:p>
          <a:p>
            <a:pPr eaLnBrk="1" hangingPunct="1">
              <a:spcBef>
                <a:spcPct val="0"/>
              </a:spcBef>
              <a:buFontTx/>
              <a:buNone/>
            </a:pPr>
            <a:endParaRPr lang="en-US" altLang="en-US" dirty="0">
              <a:solidFill>
                <a:srgbClr val="FFC000"/>
              </a:solidFill>
              <a:latin typeface="Candara" pitchFamily="34" charset="0"/>
            </a:endParaRPr>
          </a:p>
        </p:txBody>
      </p:sp>
      <p:sp>
        <p:nvSpPr>
          <p:cNvPr id="2052" name="Rectangle 16"/>
          <p:cNvSpPr>
            <a:spLocks noChangeArrowheads="1"/>
          </p:cNvSpPr>
          <p:nvPr/>
        </p:nvSpPr>
        <p:spPr bwMode="auto">
          <a:xfrm>
            <a:off x="5410200" y="609600"/>
            <a:ext cx="762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1800"/>
          </a:p>
        </p:txBody>
      </p:sp>
      <p:sp>
        <p:nvSpPr>
          <p:cNvPr id="2053" name="Text Box 23"/>
          <p:cNvSpPr txBox="1">
            <a:spLocks noChangeArrowheads="1"/>
          </p:cNvSpPr>
          <p:nvPr/>
        </p:nvSpPr>
        <p:spPr bwMode="auto">
          <a:xfrm>
            <a:off x="1981200" y="6553200"/>
            <a:ext cx="6586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a:solidFill>
                  <a:schemeClr val="bg1"/>
                </a:solidFill>
                <a:latin typeface="Candara" pitchFamily="34" charset="0"/>
              </a:rPr>
              <a:t>Adapted from:  http://www.montana.edu/wwwai/imsd/alcohol/Vanessa/vwhpa.htm </a:t>
            </a:r>
          </a:p>
        </p:txBody>
      </p:sp>
      <p:sp>
        <p:nvSpPr>
          <p:cNvPr id="22" name="Oval 21"/>
          <p:cNvSpPr/>
          <p:nvPr/>
        </p:nvSpPr>
        <p:spPr>
          <a:xfrm>
            <a:off x="5791200" y="5181600"/>
            <a:ext cx="838200" cy="4572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3" name="Oval 22"/>
          <p:cNvSpPr/>
          <p:nvPr/>
        </p:nvSpPr>
        <p:spPr>
          <a:xfrm>
            <a:off x="5257800" y="3505200"/>
            <a:ext cx="838200" cy="4572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 name="Oval 7"/>
          <p:cNvSpPr/>
          <p:nvPr/>
        </p:nvSpPr>
        <p:spPr>
          <a:xfrm>
            <a:off x="5257800" y="2133600"/>
            <a:ext cx="838200" cy="4572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Tree>
    <p:extLst>
      <p:ext uri="{BB962C8B-B14F-4D97-AF65-F5344CB8AC3E}">
        <p14:creationId xmlns:p14="http://schemas.microsoft.com/office/powerpoint/2010/main" val="1377962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0" dur="1000" fill="hold"/>
                                        <p:tgtEl>
                                          <p:spTgt spid="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3"/>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9144000" cy="1143000"/>
          </a:xfrm>
        </p:spPr>
        <p:txBody>
          <a:bodyPr/>
          <a:lstStyle/>
          <a:p>
            <a:r>
              <a:rPr lang="en-US" altLang="en-US" smtClean="0">
                <a:solidFill>
                  <a:srgbClr val="FFFFFF"/>
                </a:solidFill>
              </a:rPr>
              <a:t>Brain’s stress system</a:t>
            </a:r>
          </a:p>
        </p:txBody>
      </p:sp>
      <p:pic>
        <p:nvPicPr>
          <p:cNvPr id="30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0"/>
            <a:ext cx="660558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5775" y="5680075"/>
            <a:ext cx="48482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6001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r>
              <a:rPr lang="en-US" altLang="en-US" dirty="0" smtClean="0">
                <a:solidFill>
                  <a:schemeClr val="tx1"/>
                </a:solidFill>
              </a:rPr>
              <a:t>Altered developmental trajectory</a:t>
            </a:r>
          </a:p>
        </p:txBody>
      </p:sp>
      <p:sp>
        <p:nvSpPr>
          <p:cNvPr id="7171" name="TextBox 4"/>
          <p:cNvSpPr txBox="1">
            <a:spLocks noChangeArrowheads="1"/>
          </p:cNvSpPr>
          <p:nvPr/>
        </p:nvSpPr>
        <p:spPr bwMode="auto">
          <a:xfrm>
            <a:off x="0" y="6324600"/>
            <a:ext cx="1998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1800">
                <a:solidFill>
                  <a:srgbClr val="FFFFFF"/>
                </a:solidFill>
              </a:rPr>
              <a:t>Lebel et al., 2012</a:t>
            </a:r>
            <a:endParaRPr lang="en-US" altLang="en-US" sz="1800" i="1">
              <a:solidFill>
                <a:srgbClr val="FFFFFF"/>
              </a:solidFill>
            </a:endParaRPr>
          </a:p>
        </p:txBody>
      </p:sp>
      <p:pic>
        <p:nvPicPr>
          <p:cNvPr id="71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5754688"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7679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Introduction</a:t>
            </a:r>
          </a:p>
        </p:txBody>
      </p:sp>
    </p:spTree>
    <p:extLst>
      <p:ext uri="{BB962C8B-B14F-4D97-AF65-F5344CB8AC3E}">
        <p14:creationId xmlns:p14="http://schemas.microsoft.com/office/powerpoint/2010/main" val="1199898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pPr eaLnBrk="1" hangingPunct="1">
              <a:defRPr/>
            </a:pPr>
            <a:r>
              <a:rPr lang="en-US" sz="3400" dirty="0"/>
              <a:t>A FASD Perspective</a:t>
            </a:r>
          </a:p>
        </p:txBody>
      </p:sp>
      <p:sp>
        <p:nvSpPr>
          <p:cNvPr id="16386" name="Rectangle 2"/>
          <p:cNvSpPr>
            <a:spLocks noGrp="1" noChangeArrowheads="1"/>
          </p:cNvSpPr>
          <p:nvPr>
            <p:ph type="body" idx="1"/>
          </p:nvPr>
        </p:nvSpPr>
        <p:spPr/>
        <p:txBody>
          <a:bodyPr/>
          <a:lstStyle/>
          <a:p>
            <a:pPr marL="580350" indent="-357157" eaLnBrk="1" hangingPunct="1">
              <a:spcBef>
                <a:spcPts val="1406"/>
              </a:spcBef>
              <a:buFontTx/>
              <a:buBlip>
                <a:blip r:embed="rId3"/>
              </a:buBlip>
              <a:defRPr/>
            </a:pPr>
            <a:r>
              <a:rPr lang="en-US" dirty="0" smtClean="0"/>
              <a:t>Primary Symptoms</a:t>
            </a:r>
          </a:p>
          <a:p>
            <a:pPr marL="1035701" lvl="1" indent="-357157" eaLnBrk="1" hangingPunct="1">
              <a:spcBef>
                <a:spcPts val="1406"/>
              </a:spcBef>
              <a:buFontTx/>
              <a:buBlip>
                <a:blip r:embed="rId3"/>
              </a:buBlip>
              <a:defRPr/>
            </a:pPr>
            <a:r>
              <a:rPr lang="en-US" sz="1700" dirty="0"/>
              <a:t>learning disabilities, deficits in executive functioning, hyperactivity, attention and memory deficits, dysmaturity, sensory challenges</a:t>
            </a:r>
          </a:p>
          <a:p>
            <a:pPr marL="580350" indent="-357157" eaLnBrk="1" hangingPunct="1">
              <a:spcBef>
                <a:spcPts val="1406"/>
              </a:spcBef>
              <a:buFontTx/>
              <a:buBlip>
                <a:blip r:embed="rId3"/>
              </a:buBlip>
              <a:defRPr/>
            </a:pPr>
            <a:r>
              <a:rPr lang="en-US" dirty="0" smtClean="0"/>
              <a:t>Secondary Behavioral Symptoms</a:t>
            </a:r>
          </a:p>
          <a:p>
            <a:pPr marL="1035701" lvl="1" indent="-357157" eaLnBrk="1" hangingPunct="1">
              <a:spcBef>
                <a:spcPts val="1406"/>
              </a:spcBef>
              <a:buFontTx/>
              <a:buBlip>
                <a:blip r:embed="rId3"/>
              </a:buBlip>
              <a:defRPr/>
            </a:pPr>
            <a:r>
              <a:rPr lang="en-US" sz="1700" dirty="0"/>
              <a:t>confused, easily frustrated, easily manipulated, easily fatigued, aggression, anxiety </a:t>
            </a:r>
          </a:p>
          <a:p>
            <a:pPr marL="580350" indent="-357157" eaLnBrk="1" hangingPunct="1">
              <a:spcBef>
                <a:spcPts val="1406"/>
              </a:spcBef>
              <a:buFontTx/>
              <a:buBlip>
                <a:blip r:embed="rId3"/>
              </a:buBlip>
              <a:defRPr/>
            </a:pPr>
            <a:r>
              <a:rPr lang="en-US" dirty="0" smtClean="0"/>
              <a:t>Tertiary Symptoms: </a:t>
            </a:r>
          </a:p>
          <a:p>
            <a:pPr marL="1035701" lvl="1" indent="-357157" eaLnBrk="1" hangingPunct="1">
              <a:spcBef>
                <a:spcPts val="1406"/>
              </a:spcBef>
              <a:buFontTx/>
              <a:buBlip>
                <a:blip r:embed="rId3"/>
              </a:buBlip>
              <a:defRPr/>
            </a:pPr>
            <a:r>
              <a:rPr lang="en-US" sz="1700" dirty="0"/>
              <a:t>running away, involved in the legal system, trouble at home/work/school, multiple diagnosis, self injury, </a:t>
            </a:r>
          </a:p>
        </p:txBody>
      </p:sp>
    </p:spTree>
    <p:extLst>
      <p:ext uri="{BB962C8B-B14F-4D97-AF65-F5344CB8AC3E}">
        <p14:creationId xmlns:p14="http://schemas.microsoft.com/office/powerpoint/2010/main" val="530217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pPr eaLnBrk="1" hangingPunct="1">
              <a:defRPr/>
            </a:pPr>
            <a:r>
              <a:rPr lang="en-US" dirty="0" smtClean="0"/>
              <a:t>FASD Informed Supports</a:t>
            </a:r>
          </a:p>
        </p:txBody>
      </p:sp>
      <p:sp>
        <p:nvSpPr>
          <p:cNvPr id="19458" name="Rectangle 2"/>
          <p:cNvSpPr>
            <a:spLocks noGrp="1" noChangeArrowheads="1"/>
          </p:cNvSpPr>
          <p:nvPr>
            <p:ph type="body" idx="1"/>
          </p:nvPr>
        </p:nvSpPr>
        <p:spPr/>
        <p:txBody>
          <a:bodyPr/>
          <a:lstStyle/>
          <a:p>
            <a:pPr marL="580350" indent="-357157" eaLnBrk="1" hangingPunct="1">
              <a:spcBef>
                <a:spcPts val="1406"/>
              </a:spcBef>
              <a:buFontTx/>
              <a:buBlip>
                <a:blip r:embed="rId3"/>
              </a:buBlip>
              <a:defRPr/>
            </a:pPr>
            <a:r>
              <a:rPr lang="ja-JP" altLang="en-US" sz="1800" dirty="0">
                <a:latin typeface="Arial" pitchFamily="34" charset="0"/>
              </a:rPr>
              <a:t>“</a:t>
            </a:r>
            <a:r>
              <a:rPr lang="en-US" altLang="ja-JP" sz="1800" dirty="0"/>
              <a:t>Behaviors</a:t>
            </a:r>
            <a:r>
              <a:rPr lang="ja-JP" altLang="en-US" sz="1800" dirty="0">
                <a:latin typeface="Arial" pitchFamily="34" charset="0"/>
              </a:rPr>
              <a:t>”</a:t>
            </a:r>
            <a:r>
              <a:rPr lang="en-US" altLang="ja-JP" sz="1800" dirty="0"/>
              <a:t> are a result of a physical-sometimes invisible disability.  </a:t>
            </a:r>
          </a:p>
          <a:p>
            <a:pPr marL="580350" indent="-357157" eaLnBrk="1" hangingPunct="1">
              <a:spcBef>
                <a:spcPts val="1406"/>
              </a:spcBef>
              <a:buFontTx/>
              <a:buBlip>
                <a:blip r:embed="rId3"/>
              </a:buBlip>
              <a:defRPr/>
            </a:pPr>
            <a:r>
              <a:rPr lang="en-US" sz="1800" dirty="0"/>
              <a:t>Damage is permanent  </a:t>
            </a:r>
            <a:r>
              <a:rPr lang="en-US" sz="1800" u="sng" dirty="0"/>
              <a:t>but</a:t>
            </a:r>
            <a:r>
              <a:rPr lang="en-US" sz="1800" dirty="0"/>
              <a:t> the brain changes during life and so abilities and behaviors may also change.</a:t>
            </a:r>
          </a:p>
          <a:p>
            <a:pPr marL="580350" indent="-357157" eaLnBrk="1" hangingPunct="1">
              <a:spcBef>
                <a:spcPts val="1406"/>
              </a:spcBef>
              <a:buFontTx/>
              <a:buBlip>
                <a:blip r:embed="rId3"/>
              </a:buBlip>
              <a:defRPr/>
            </a:pPr>
            <a:r>
              <a:rPr lang="en-US" sz="1800" dirty="0"/>
              <a:t>Problems arise when others view behavior symptoms through a lens that assigns judgment and because of a poor fit between needs and environment.  This </a:t>
            </a:r>
            <a:r>
              <a:rPr lang="en-US" sz="1800" u="sng" dirty="0"/>
              <a:t>includes</a:t>
            </a:r>
            <a:r>
              <a:rPr lang="en-US" sz="1800" dirty="0"/>
              <a:t> targeting behavioral change instead of looking for reasonable and appropriate accommodations in communication, the physical environment, activities, etc.     ---FASD Centre---</a:t>
            </a:r>
          </a:p>
          <a:p>
            <a:pPr marL="580350" indent="-357157" eaLnBrk="1" hangingPunct="1">
              <a:spcBef>
                <a:spcPts val="1406"/>
              </a:spcBef>
              <a:buFontTx/>
              <a:buBlip>
                <a:blip r:embed="rId3"/>
              </a:buBlip>
              <a:defRPr/>
            </a:pPr>
            <a:r>
              <a:rPr lang="en-US" sz="1800" dirty="0"/>
              <a:t>Failure to recognize the brain based condition leads to effort without results and everyone being frustrated. ---FASD Centre---</a:t>
            </a:r>
          </a:p>
        </p:txBody>
      </p:sp>
    </p:spTree>
    <p:extLst>
      <p:ext uri="{BB962C8B-B14F-4D97-AF65-F5344CB8AC3E}">
        <p14:creationId xmlns:p14="http://schemas.microsoft.com/office/powerpoint/2010/main" val="1662820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p:txBody>
          <a:bodyPr/>
          <a:lstStyle/>
          <a:p>
            <a:pPr eaLnBrk="1" hangingPunct="1">
              <a:defRPr/>
            </a:pPr>
            <a:r>
              <a:rPr lang="en-US" sz="3400" dirty="0"/>
              <a:t>Challenges to FASD Informed Supports</a:t>
            </a:r>
          </a:p>
        </p:txBody>
      </p:sp>
      <p:sp>
        <p:nvSpPr>
          <p:cNvPr id="21506" name="Rectangle 2"/>
          <p:cNvSpPr>
            <a:spLocks noGrp="1" noChangeArrowheads="1"/>
          </p:cNvSpPr>
          <p:nvPr>
            <p:ph type="body" idx="1"/>
          </p:nvPr>
        </p:nvSpPr>
        <p:spPr/>
        <p:txBody>
          <a:bodyPr/>
          <a:lstStyle/>
          <a:p>
            <a:pPr marL="580350" indent="-357157" eaLnBrk="1" hangingPunct="1">
              <a:spcBef>
                <a:spcPts val="1406"/>
              </a:spcBef>
              <a:buFontTx/>
              <a:buBlip>
                <a:blip r:embed="rId2"/>
              </a:buBlip>
              <a:defRPr/>
            </a:pPr>
            <a:r>
              <a:rPr lang="en-US" dirty="0" smtClean="0"/>
              <a:t>Reliance on the use of standard learning theories</a:t>
            </a:r>
          </a:p>
          <a:p>
            <a:pPr marL="580350" indent="-357157" eaLnBrk="1" hangingPunct="1">
              <a:spcBef>
                <a:spcPts val="1406"/>
              </a:spcBef>
              <a:buFontTx/>
              <a:buBlip>
                <a:blip r:embed="rId2"/>
              </a:buBlip>
              <a:defRPr/>
            </a:pPr>
            <a:r>
              <a:rPr lang="en-US" dirty="0" smtClean="0"/>
              <a:t>Lack of understanding and knowledge about FASD</a:t>
            </a:r>
          </a:p>
          <a:p>
            <a:pPr marL="580350" indent="-357157" eaLnBrk="1" hangingPunct="1">
              <a:spcBef>
                <a:spcPts val="1406"/>
              </a:spcBef>
              <a:buFontTx/>
              <a:buBlip>
                <a:blip r:embed="rId2"/>
              </a:buBlip>
              <a:defRPr/>
            </a:pPr>
            <a:endParaRPr lang="en-US" dirty="0" smtClean="0"/>
          </a:p>
          <a:p>
            <a:pPr marL="580350" indent="-357157" eaLnBrk="1" hangingPunct="1">
              <a:spcBef>
                <a:spcPts val="1406"/>
              </a:spcBef>
              <a:buFontTx/>
              <a:buBlip>
                <a:blip r:embed="rId2"/>
              </a:buBlip>
              <a:defRPr/>
            </a:pPr>
            <a:endParaRPr lang="en-US" dirty="0" smtClean="0"/>
          </a:p>
        </p:txBody>
      </p:sp>
    </p:spTree>
    <p:extLst>
      <p:ext uri="{BB962C8B-B14F-4D97-AF65-F5344CB8AC3E}">
        <p14:creationId xmlns:p14="http://schemas.microsoft.com/office/powerpoint/2010/main" val="1201103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different ways alcohol damages</a:t>
            </a:r>
            <a:endParaRPr lang="en-US" dirty="0"/>
          </a:p>
        </p:txBody>
      </p:sp>
      <p:sp>
        <p:nvSpPr>
          <p:cNvPr id="3" name="Content Placeholder 2"/>
          <p:cNvSpPr>
            <a:spLocks noGrp="1"/>
          </p:cNvSpPr>
          <p:nvPr>
            <p:ph idx="1"/>
          </p:nvPr>
        </p:nvSpPr>
        <p:spPr/>
        <p:txBody>
          <a:bodyPr/>
          <a:lstStyle/>
          <a:p>
            <a:r>
              <a:rPr lang="en-US" dirty="0" smtClean="0"/>
              <a:t>Kills brain cells</a:t>
            </a:r>
          </a:p>
          <a:p>
            <a:r>
              <a:rPr lang="en-US" dirty="0" smtClean="0"/>
              <a:t>Distorts the migration of nerve cells</a:t>
            </a:r>
          </a:p>
          <a:p>
            <a:r>
              <a:rPr lang="en-US" dirty="0" smtClean="0"/>
              <a:t>Causes abnormal levels of neurotransmitters</a:t>
            </a:r>
          </a:p>
          <a:p>
            <a:r>
              <a:rPr lang="en-US" dirty="0" smtClean="0"/>
              <a:t>Interferes with blood flow to the fetus producing oxygen deprivation</a:t>
            </a:r>
          </a:p>
          <a:p>
            <a:r>
              <a:rPr lang="en-US" dirty="0" smtClean="0"/>
              <a:t>Interferes with genetic expression and the results may not become apparent until the affected genes are activated at various ages.</a:t>
            </a:r>
            <a:endParaRPr lang="en-US" dirty="0"/>
          </a:p>
        </p:txBody>
      </p:sp>
    </p:spTree>
    <p:extLst>
      <p:ext uri="{BB962C8B-B14F-4D97-AF65-F5344CB8AC3E}">
        <p14:creationId xmlns:p14="http://schemas.microsoft.com/office/powerpoint/2010/main" val="3273037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pPr eaLnBrk="1" hangingPunct="1">
              <a:defRPr/>
            </a:pPr>
            <a:r>
              <a:rPr lang="en-US" sz="3400" dirty="0"/>
              <a:t>Creative Interventions and Supports</a:t>
            </a:r>
          </a:p>
        </p:txBody>
      </p:sp>
      <p:sp>
        <p:nvSpPr>
          <p:cNvPr id="22530" name="Rectangle 2"/>
          <p:cNvSpPr>
            <a:spLocks noGrp="1" noChangeArrowheads="1"/>
          </p:cNvSpPr>
          <p:nvPr>
            <p:ph type="body" idx="1"/>
          </p:nvPr>
        </p:nvSpPr>
        <p:spPr/>
        <p:txBody>
          <a:bodyPr/>
          <a:lstStyle/>
          <a:p>
            <a:pPr marL="547956" indent="-324772" eaLnBrk="1" hangingPunct="1">
              <a:spcBef>
                <a:spcPts val="2601"/>
              </a:spcBef>
              <a:buFontTx/>
              <a:buBlip>
                <a:blip r:embed="rId2"/>
              </a:buBlip>
              <a:defRPr/>
            </a:pPr>
            <a:r>
              <a:rPr lang="en-US" sz="5100" dirty="0"/>
              <a:t>How do we try differently?</a:t>
            </a:r>
          </a:p>
        </p:txBody>
      </p:sp>
      <p:pic>
        <p:nvPicPr>
          <p:cNvPr id="624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588" y="2389188"/>
            <a:ext cx="4583112"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29891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p:txBody>
          <a:bodyPr/>
          <a:lstStyle/>
          <a:p>
            <a:pPr eaLnBrk="1" hangingPunct="1">
              <a:defRPr/>
            </a:pPr>
            <a:r>
              <a:rPr lang="en-US" dirty="0" smtClean="0"/>
              <a:t>Diagnosis and Education</a:t>
            </a:r>
          </a:p>
        </p:txBody>
      </p:sp>
      <p:sp>
        <p:nvSpPr>
          <p:cNvPr id="23554" name="Rectangle 2"/>
          <p:cNvSpPr>
            <a:spLocks noGrp="1" noChangeArrowheads="1"/>
          </p:cNvSpPr>
          <p:nvPr>
            <p:ph type="body" idx="1"/>
          </p:nvPr>
        </p:nvSpPr>
        <p:spPr/>
        <p:txBody>
          <a:bodyPr/>
          <a:lstStyle/>
          <a:p>
            <a:pPr marL="580320" indent="-357157" eaLnBrk="1" hangingPunct="1">
              <a:spcBef>
                <a:spcPts val="1406"/>
              </a:spcBef>
              <a:buFontTx/>
              <a:buBlip>
                <a:blip r:embed="rId3"/>
              </a:buBlip>
              <a:defRPr/>
            </a:pPr>
            <a:r>
              <a:rPr lang="en-US" sz="2500" dirty="0"/>
              <a:t>Acknowledgement and Understanding that the FASD is the underlying cause of difficulties can decrease anger and frustration</a:t>
            </a:r>
          </a:p>
          <a:p>
            <a:pPr marL="580320" indent="-357157" eaLnBrk="1" hangingPunct="1">
              <a:spcBef>
                <a:spcPts val="1406"/>
              </a:spcBef>
              <a:buFontTx/>
              <a:buBlip>
                <a:blip r:embed="rId3"/>
              </a:buBlip>
              <a:defRPr/>
            </a:pPr>
            <a:r>
              <a:rPr lang="en-US" sz="2500" dirty="0"/>
              <a:t>Develop the right circle of supports-a trusted, caring group who understands FASD </a:t>
            </a:r>
          </a:p>
          <a:p>
            <a:pPr marL="580320" indent="-357157" eaLnBrk="1" hangingPunct="1">
              <a:spcBef>
                <a:spcPts val="1406"/>
              </a:spcBef>
              <a:buFontTx/>
              <a:buBlip>
                <a:blip r:embed="rId3"/>
              </a:buBlip>
              <a:defRPr/>
            </a:pPr>
            <a:r>
              <a:rPr lang="en-US" sz="2500" dirty="0"/>
              <a:t>Ongoing training and education for the community, all support members, judicial system, the community, etc. </a:t>
            </a:r>
          </a:p>
          <a:p>
            <a:pPr marL="580320" indent="-357157" eaLnBrk="1" hangingPunct="1">
              <a:spcBef>
                <a:spcPts val="1406"/>
              </a:spcBef>
              <a:buFontTx/>
              <a:buBlip>
                <a:blip r:embed="rId3"/>
              </a:buBlip>
              <a:defRPr/>
            </a:pPr>
            <a:r>
              <a:rPr lang="en-US" sz="2500" dirty="0"/>
              <a:t>Appropriate and ongoing assessment</a:t>
            </a:r>
          </a:p>
        </p:txBody>
      </p:sp>
    </p:spTree>
    <p:extLst>
      <p:ext uri="{BB962C8B-B14F-4D97-AF65-F5344CB8AC3E}">
        <p14:creationId xmlns:p14="http://schemas.microsoft.com/office/powerpoint/2010/main" val="1189486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p:txBody>
          <a:bodyPr/>
          <a:lstStyle/>
          <a:p>
            <a:pPr eaLnBrk="1" hangingPunct="1">
              <a:defRPr/>
            </a:pPr>
            <a:r>
              <a:rPr lang="en-US" dirty="0" smtClean="0"/>
              <a:t>The External Executive Function</a:t>
            </a:r>
          </a:p>
        </p:txBody>
      </p:sp>
      <p:sp>
        <p:nvSpPr>
          <p:cNvPr id="24578" name="Rectangle 2"/>
          <p:cNvSpPr>
            <a:spLocks noGrp="1" noChangeArrowheads="1"/>
          </p:cNvSpPr>
          <p:nvPr>
            <p:ph type="body" idx="1"/>
          </p:nvPr>
        </p:nvSpPr>
        <p:spPr/>
        <p:txBody>
          <a:bodyPr/>
          <a:lstStyle/>
          <a:p>
            <a:pPr marL="223198" indent="0" eaLnBrk="1" hangingPunct="1">
              <a:spcBef>
                <a:spcPts val="1406"/>
              </a:spcBef>
              <a:buFontTx/>
              <a:buNone/>
              <a:defRPr/>
            </a:pPr>
            <a:endParaRPr lang="en-US" sz="1700" dirty="0"/>
          </a:p>
          <a:p>
            <a:pPr marL="580320" indent="-357157" eaLnBrk="1" hangingPunct="1">
              <a:spcBef>
                <a:spcPts val="1406"/>
              </a:spcBef>
              <a:buFontTx/>
              <a:buBlip>
                <a:blip r:embed="rId2"/>
              </a:buBlip>
              <a:defRPr/>
            </a:pPr>
            <a:r>
              <a:rPr lang="en-US" sz="2000" dirty="0"/>
              <a:t>FASD Interpretation</a:t>
            </a:r>
          </a:p>
          <a:p>
            <a:pPr marL="1035648" lvl="1" indent="-357157" eaLnBrk="1" hangingPunct="1">
              <a:spcBef>
                <a:spcPts val="1406"/>
              </a:spcBef>
              <a:buFontTx/>
              <a:buBlip>
                <a:blip r:embed="rId2"/>
              </a:buBlip>
              <a:defRPr/>
            </a:pPr>
            <a:r>
              <a:rPr lang="en-US" sz="2000" i="0" dirty="0"/>
              <a:t>Primary deficits: limited ability to understand cause/effect, </a:t>
            </a:r>
          </a:p>
          <a:p>
            <a:pPr marL="1035648" lvl="1" indent="-357157" eaLnBrk="1" hangingPunct="1">
              <a:spcBef>
                <a:spcPts val="1406"/>
              </a:spcBef>
              <a:buFontTx/>
              <a:buBlip>
                <a:blip r:embed="rId2"/>
              </a:buBlip>
              <a:defRPr/>
            </a:pPr>
            <a:r>
              <a:rPr lang="en-US" sz="2000" i="0" dirty="0"/>
              <a:t>An individual with an FASD will always need an external executive function. ---Sterling Clarren</a:t>
            </a:r>
          </a:p>
          <a:p>
            <a:pPr marL="580320" indent="-357157" eaLnBrk="1" hangingPunct="1">
              <a:spcBef>
                <a:spcPts val="1406"/>
              </a:spcBef>
              <a:buFontTx/>
              <a:buBlip>
                <a:blip r:embed="rId2"/>
              </a:buBlip>
              <a:defRPr/>
            </a:pPr>
            <a:r>
              <a:rPr lang="en-US" sz="2000" dirty="0"/>
              <a:t>Possible Strategies</a:t>
            </a:r>
          </a:p>
          <a:p>
            <a:pPr marL="1035648" lvl="1" indent="-357157" eaLnBrk="1" hangingPunct="1">
              <a:spcBef>
                <a:spcPts val="1406"/>
              </a:spcBef>
              <a:buFontTx/>
              <a:buBlip>
                <a:blip r:embed="rId2"/>
              </a:buBlip>
              <a:defRPr/>
            </a:pPr>
            <a:r>
              <a:rPr lang="en-US" sz="1700" i="0" dirty="0"/>
              <a:t>Trusted group of mentors, coaches, and support staff-that are consistent provide positive feedback and support the person in decision making</a:t>
            </a:r>
          </a:p>
          <a:p>
            <a:pPr marL="1035648" lvl="1" indent="-357157" eaLnBrk="1" hangingPunct="1">
              <a:spcBef>
                <a:spcPts val="1406"/>
              </a:spcBef>
              <a:buFontTx/>
              <a:buBlip>
                <a:blip r:embed="rId2"/>
              </a:buBlip>
              <a:defRPr/>
            </a:pPr>
            <a:r>
              <a:rPr lang="en-US" sz="1700" i="0" dirty="0"/>
              <a:t>Interdependence vs. Independence </a:t>
            </a:r>
          </a:p>
        </p:txBody>
      </p:sp>
    </p:spTree>
    <p:extLst>
      <p:ext uri="{BB962C8B-B14F-4D97-AF65-F5344CB8AC3E}">
        <p14:creationId xmlns:p14="http://schemas.microsoft.com/office/powerpoint/2010/main" val="979018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defRPr/>
            </a:pPr>
            <a:r>
              <a:rPr lang="en-US" dirty="0" smtClean="0"/>
              <a:t>EF Strategies</a:t>
            </a:r>
          </a:p>
        </p:txBody>
      </p:sp>
      <p:sp>
        <p:nvSpPr>
          <p:cNvPr id="25602" name="Rectangle 2"/>
          <p:cNvSpPr>
            <a:spLocks noGrp="1" noChangeArrowheads="1"/>
          </p:cNvSpPr>
          <p:nvPr>
            <p:ph type="body" idx="1"/>
          </p:nvPr>
        </p:nvSpPr>
        <p:spPr/>
        <p:txBody>
          <a:bodyPr/>
          <a:lstStyle/>
          <a:p>
            <a:pPr marL="580320" indent="-357157" eaLnBrk="1" hangingPunct="1">
              <a:spcBef>
                <a:spcPts val="1406"/>
              </a:spcBef>
              <a:buFontTx/>
              <a:buBlip>
                <a:blip r:embed="rId2"/>
              </a:buBlip>
              <a:defRPr/>
            </a:pPr>
            <a:r>
              <a:rPr lang="en-US" dirty="0" smtClean="0"/>
              <a:t>Visual is King</a:t>
            </a:r>
          </a:p>
          <a:p>
            <a:pPr marL="580320" indent="-357157" eaLnBrk="1" hangingPunct="1">
              <a:spcBef>
                <a:spcPts val="1406"/>
              </a:spcBef>
              <a:buFontTx/>
              <a:buBlip>
                <a:blip r:embed="rId2"/>
              </a:buBlip>
              <a:defRPr/>
            </a:pPr>
            <a:r>
              <a:rPr lang="en-US" dirty="0" smtClean="0"/>
              <a:t>Reasonable Accommodations</a:t>
            </a:r>
          </a:p>
          <a:p>
            <a:pPr marL="580320" indent="-357157" eaLnBrk="1" hangingPunct="1">
              <a:spcBef>
                <a:spcPts val="1406"/>
              </a:spcBef>
              <a:buFontTx/>
              <a:buBlip>
                <a:blip r:embed="rId2"/>
              </a:buBlip>
              <a:defRPr/>
            </a:pPr>
            <a:r>
              <a:rPr lang="en-US" dirty="0" smtClean="0"/>
              <a:t>Who can we actually trust</a:t>
            </a:r>
          </a:p>
          <a:p>
            <a:pPr marL="580320" indent="-357157" eaLnBrk="1" hangingPunct="1">
              <a:spcBef>
                <a:spcPts val="1406"/>
              </a:spcBef>
              <a:buFontTx/>
              <a:buBlip>
                <a:blip r:embed="rId2"/>
              </a:buBlip>
              <a:defRPr/>
            </a:pPr>
            <a:r>
              <a:rPr lang="en-US" dirty="0" smtClean="0"/>
              <a:t>Model and Role Play!</a:t>
            </a:r>
          </a:p>
          <a:p>
            <a:pPr marL="580320" indent="-357157" eaLnBrk="1" hangingPunct="1">
              <a:spcBef>
                <a:spcPts val="1406"/>
              </a:spcBef>
              <a:buFontTx/>
              <a:buBlip>
                <a:blip r:embed="rId2"/>
              </a:buBlip>
              <a:defRPr/>
            </a:pPr>
            <a:r>
              <a:rPr lang="en-US" dirty="0" smtClean="0"/>
              <a:t>Structure-lists, schedules, timers- assisting in managing these aids may always be needed</a:t>
            </a:r>
          </a:p>
        </p:txBody>
      </p:sp>
    </p:spTree>
    <p:extLst>
      <p:ext uri="{BB962C8B-B14F-4D97-AF65-F5344CB8AC3E}">
        <p14:creationId xmlns:p14="http://schemas.microsoft.com/office/powerpoint/2010/main" val="89517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eaLnBrk="1" hangingPunct="1">
              <a:defRPr/>
            </a:pPr>
            <a:r>
              <a:rPr lang="en-US" dirty="0" smtClean="0"/>
              <a:t>Memory and Comprehension</a:t>
            </a:r>
          </a:p>
        </p:txBody>
      </p:sp>
      <p:sp>
        <p:nvSpPr>
          <p:cNvPr id="26626" name="Rectangle 2"/>
          <p:cNvSpPr>
            <a:spLocks noGrp="1" noChangeArrowheads="1"/>
          </p:cNvSpPr>
          <p:nvPr>
            <p:ph type="body" idx="1"/>
          </p:nvPr>
        </p:nvSpPr>
        <p:spPr/>
        <p:txBody>
          <a:bodyPr/>
          <a:lstStyle/>
          <a:p>
            <a:pPr marL="223198" indent="0" eaLnBrk="1" hangingPunct="1">
              <a:spcBef>
                <a:spcPts val="1406"/>
              </a:spcBef>
              <a:buFontTx/>
              <a:buNone/>
              <a:defRPr/>
            </a:pPr>
            <a:endParaRPr lang="en-US" sz="2000" dirty="0"/>
          </a:p>
          <a:p>
            <a:pPr marL="223198" indent="0" eaLnBrk="1" hangingPunct="1">
              <a:spcBef>
                <a:spcPts val="1406"/>
              </a:spcBef>
              <a:buFontTx/>
              <a:buBlip>
                <a:blip r:embed="rId2"/>
              </a:buBlip>
              <a:defRPr/>
            </a:pPr>
            <a:r>
              <a:rPr lang="en-US" sz="2000" dirty="0"/>
              <a:t>FASD Interpretation</a:t>
            </a:r>
          </a:p>
          <a:p>
            <a:pPr marL="1035648" lvl="1" indent="-357157" eaLnBrk="1" hangingPunct="1">
              <a:spcBef>
                <a:spcPts val="1406"/>
              </a:spcBef>
              <a:buFontTx/>
              <a:buBlip>
                <a:blip r:embed="rId2"/>
              </a:buBlip>
              <a:defRPr/>
            </a:pPr>
            <a:r>
              <a:rPr lang="en-US" sz="2000" dirty="0"/>
              <a:t>May on surface appear to understand/agree in order please others, save face but underneath do not fully understand the conversation, direction, etc.</a:t>
            </a:r>
          </a:p>
          <a:p>
            <a:pPr marL="1035648" lvl="1" indent="-357157" eaLnBrk="1" hangingPunct="1">
              <a:spcBef>
                <a:spcPts val="1406"/>
              </a:spcBef>
              <a:buFontTx/>
              <a:buBlip>
                <a:blip r:embed="rId2"/>
              </a:buBlip>
              <a:defRPr/>
            </a:pPr>
            <a:r>
              <a:rPr lang="en-US" sz="2000" dirty="0"/>
              <a:t>Unable to keep track of events and may </a:t>
            </a:r>
            <a:r>
              <a:rPr lang="en-US" altLang="en-US" sz="2000" dirty="0"/>
              <a:t>“</a:t>
            </a:r>
            <a:r>
              <a:rPr lang="en-US" sz="2000" dirty="0"/>
              <a:t>fill in the blanks</a:t>
            </a:r>
            <a:r>
              <a:rPr lang="en-US" altLang="en-US" sz="2000" dirty="0"/>
              <a:t>”</a:t>
            </a:r>
            <a:r>
              <a:rPr lang="en-US" sz="2000" dirty="0"/>
              <a:t> if cornered</a:t>
            </a:r>
          </a:p>
          <a:p>
            <a:pPr marL="223198" indent="0" eaLnBrk="1" hangingPunct="1">
              <a:spcBef>
                <a:spcPts val="1406"/>
              </a:spcBef>
              <a:buFontTx/>
              <a:buBlip>
                <a:blip r:embed="rId2"/>
              </a:buBlip>
              <a:defRPr/>
            </a:pPr>
            <a:r>
              <a:rPr lang="en-US" sz="2000" dirty="0"/>
              <a:t>Possible Strategies</a:t>
            </a:r>
          </a:p>
          <a:p>
            <a:pPr marL="1035648" lvl="1" indent="-357157" eaLnBrk="1" hangingPunct="1">
              <a:spcBef>
                <a:spcPts val="1406"/>
              </a:spcBef>
              <a:buFontTx/>
              <a:buBlip>
                <a:blip r:embed="rId2"/>
              </a:buBlip>
              <a:defRPr/>
            </a:pPr>
            <a:r>
              <a:rPr lang="en-US" sz="2000" dirty="0"/>
              <a:t>Change the way we communicate</a:t>
            </a:r>
          </a:p>
          <a:p>
            <a:pPr marL="1035648" lvl="1" indent="-357157" eaLnBrk="1" hangingPunct="1">
              <a:spcBef>
                <a:spcPts val="1406"/>
              </a:spcBef>
              <a:buFontTx/>
              <a:buBlip>
                <a:blip r:embed="rId2"/>
              </a:buBlip>
              <a:defRPr/>
            </a:pPr>
            <a:r>
              <a:rPr lang="en-US" sz="2000" dirty="0"/>
              <a:t>concrete-avoid  conditional words ( likely/however); keep it simple (1-2 directions at a time); </a:t>
            </a:r>
            <a:endParaRPr lang="en-US" dirty="0" smtClean="0"/>
          </a:p>
        </p:txBody>
      </p:sp>
    </p:spTree>
    <p:extLst>
      <p:ext uri="{BB962C8B-B14F-4D97-AF65-F5344CB8AC3E}">
        <p14:creationId xmlns:p14="http://schemas.microsoft.com/office/powerpoint/2010/main" val="369413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pPr eaLnBrk="1" hangingPunct="1">
              <a:defRPr/>
            </a:pPr>
            <a:r>
              <a:rPr lang="en-US" dirty="0" smtClean="0"/>
              <a:t>Sensory Issues</a:t>
            </a:r>
          </a:p>
        </p:txBody>
      </p:sp>
      <p:sp>
        <p:nvSpPr>
          <p:cNvPr id="29698" name="Rectangle 2"/>
          <p:cNvSpPr>
            <a:spLocks noGrp="1" noChangeArrowheads="1"/>
          </p:cNvSpPr>
          <p:nvPr>
            <p:ph type="body" idx="1"/>
          </p:nvPr>
        </p:nvSpPr>
        <p:spPr/>
        <p:txBody>
          <a:bodyPr/>
          <a:lstStyle/>
          <a:p>
            <a:pPr marL="580320" indent="-357157" eaLnBrk="1" hangingPunct="1">
              <a:spcBef>
                <a:spcPts val="1406"/>
              </a:spcBef>
              <a:buFontTx/>
              <a:buBlip>
                <a:blip r:embed="rId2"/>
              </a:buBlip>
              <a:defRPr/>
            </a:pPr>
            <a:r>
              <a:rPr lang="en-US" dirty="0" smtClean="0"/>
              <a:t>FASD Interpretation</a:t>
            </a:r>
          </a:p>
          <a:p>
            <a:pPr marL="580320" indent="-357157" eaLnBrk="1" hangingPunct="1">
              <a:spcBef>
                <a:spcPts val="1406"/>
              </a:spcBef>
              <a:buFontTx/>
              <a:buBlip>
                <a:blip r:embed="rId2"/>
              </a:buBlip>
              <a:defRPr/>
            </a:pPr>
            <a:r>
              <a:rPr lang="en-US" dirty="0" smtClean="0"/>
              <a:t>Possible Strategies</a:t>
            </a:r>
          </a:p>
          <a:p>
            <a:pPr marL="1035648" lvl="1" indent="-357157" eaLnBrk="1" hangingPunct="1">
              <a:spcBef>
                <a:spcPts val="1406"/>
              </a:spcBef>
              <a:buFontTx/>
              <a:buBlip>
                <a:blip r:embed="rId2"/>
              </a:buBlip>
              <a:defRPr/>
            </a:pPr>
            <a:r>
              <a:rPr lang="en-US" dirty="0" smtClean="0"/>
              <a:t>simple uncluttered environment</a:t>
            </a:r>
          </a:p>
          <a:p>
            <a:pPr marL="1035648" lvl="1" indent="-357157" eaLnBrk="1" hangingPunct="1">
              <a:spcBef>
                <a:spcPts val="1406"/>
              </a:spcBef>
              <a:buFontTx/>
              <a:buBlip>
                <a:blip r:embed="rId2"/>
              </a:buBlip>
              <a:defRPr/>
            </a:pPr>
            <a:r>
              <a:rPr lang="en-US" dirty="0" smtClean="0"/>
              <a:t>putt away in the same place</a:t>
            </a:r>
          </a:p>
          <a:p>
            <a:pPr marL="1035648" lvl="1" indent="-357157" eaLnBrk="1" hangingPunct="1">
              <a:spcBef>
                <a:spcPts val="1406"/>
              </a:spcBef>
              <a:buFontTx/>
              <a:buBlip>
                <a:blip r:embed="rId2"/>
              </a:buBlip>
              <a:defRPr/>
            </a:pPr>
            <a:r>
              <a:rPr lang="en-US" dirty="0" smtClean="0"/>
              <a:t>Be aware of an over stimulating environment!</a:t>
            </a:r>
          </a:p>
        </p:txBody>
      </p:sp>
    </p:spTree>
    <p:extLst>
      <p:ext uri="{BB962C8B-B14F-4D97-AF65-F5344CB8AC3E}">
        <p14:creationId xmlns:p14="http://schemas.microsoft.com/office/powerpoint/2010/main" val="1380024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pPr eaLnBrk="1" hangingPunct="1">
              <a:defRPr/>
            </a:pPr>
            <a:r>
              <a:rPr lang="en-US" dirty="0" smtClean="0"/>
              <a:t>Self Regulation</a:t>
            </a:r>
          </a:p>
        </p:txBody>
      </p:sp>
      <p:sp>
        <p:nvSpPr>
          <p:cNvPr id="30722" name="Rectangle 2"/>
          <p:cNvSpPr>
            <a:spLocks noGrp="1" noChangeArrowheads="1"/>
          </p:cNvSpPr>
          <p:nvPr>
            <p:ph type="body" idx="1"/>
          </p:nvPr>
        </p:nvSpPr>
        <p:spPr/>
        <p:txBody>
          <a:bodyPr/>
          <a:lstStyle/>
          <a:p>
            <a:pPr marL="580320" indent="-357157" eaLnBrk="1" hangingPunct="1">
              <a:spcBef>
                <a:spcPts val="1406"/>
              </a:spcBef>
              <a:buFontTx/>
              <a:buBlip>
                <a:blip r:embed="rId2"/>
              </a:buBlip>
              <a:defRPr/>
            </a:pPr>
            <a:endParaRPr lang="en-US" dirty="0" smtClean="0"/>
          </a:p>
          <a:p>
            <a:pPr marL="580320" indent="-357157" eaLnBrk="1" hangingPunct="1">
              <a:spcBef>
                <a:spcPts val="1406"/>
              </a:spcBef>
              <a:buFontTx/>
              <a:buBlip>
                <a:blip r:embed="rId2"/>
              </a:buBlip>
              <a:defRPr/>
            </a:pPr>
            <a:r>
              <a:rPr lang="en-US" sz="2200" dirty="0"/>
              <a:t>FASD Interpretation</a:t>
            </a:r>
          </a:p>
          <a:p>
            <a:pPr marL="580320" indent="-357157" eaLnBrk="1" hangingPunct="1">
              <a:spcBef>
                <a:spcPts val="1406"/>
              </a:spcBef>
              <a:buFontTx/>
              <a:buBlip>
                <a:blip r:embed="rId2"/>
              </a:buBlip>
              <a:defRPr/>
            </a:pPr>
            <a:r>
              <a:rPr lang="en-US" sz="2200" dirty="0"/>
              <a:t>Possible Strategies</a:t>
            </a:r>
          </a:p>
          <a:p>
            <a:pPr marL="1035648" lvl="1" indent="-357157" eaLnBrk="1" hangingPunct="1">
              <a:spcBef>
                <a:spcPts val="1406"/>
              </a:spcBef>
              <a:buFontTx/>
              <a:buBlip>
                <a:blip r:embed="rId2"/>
              </a:buBlip>
              <a:defRPr/>
            </a:pPr>
            <a:r>
              <a:rPr lang="en-US" sz="2000" dirty="0"/>
              <a:t>If the person is frustrated:  STOP and try a different strategy</a:t>
            </a:r>
          </a:p>
          <a:p>
            <a:pPr marL="1035648" lvl="1" indent="-357157" eaLnBrk="1" hangingPunct="1">
              <a:spcBef>
                <a:spcPts val="1406"/>
              </a:spcBef>
              <a:buFontTx/>
              <a:buBlip>
                <a:blip r:embed="rId2"/>
              </a:buBlip>
              <a:defRPr/>
            </a:pPr>
            <a:r>
              <a:rPr lang="en-US" sz="2000" dirty="0"/>
              <a:t>Put feelings into words-then help to identify a coping skills (ask for a break/walk away/count to 10 listen to music)</a:t>
            </a:r>
          </a:p>
          <a:p>
            <a:pPr marL="1035648" lvl="1" indent="-357157" eaLnBrk="1" hangingPunct="1">
              <a:spcBef>
                <a:spcPts val="1406"/>
              </a:spcBef>
              <a:buFontTx/>
              <a:buBlip>
                <a:blip r:embed="rId2"/>
              </a:buBlip>
              <a:defRPr/>
            </a:pPr>
            <a:r>
              <a:rPr lang="en-US" sz="2000" dirty="0"/>
              <a:t>Start simple-keep it simple</a:t>
            </a:r>
          </a:p>
          <a:p>
            <a:pPr marL="1035648" lvl="1" indent="-357157" eaLnBrk="1" hangingPunct="1">
              <a:spcBef>
                <a:spcPts val="1406"/>
              </a:spcBef>
              <a:buFontTx/>
              <a:buBlip>
                <a:blip r:embed="rId2"/>
              </a:buBlip>
              <a:defRPr/>
            </a:pPr>
            <a:r>
              <a:rPr lang="en-US" sz="2000" dirty="0"/>
              <a:t>What is the current developmental age(sometimes this fluctuates) and what accommodations are appropriate while still acknowledging and treating the person as an adult. </a:t>
            </a:r>
            <a:endParaRPr lang="en-US" sz="2200" dirty="0"/>
          </a:p>
          <a:p>
            <a:pPr marL="1035648" lvl="1" indent="-357157" eaLnBrk="1" hangingPunct="1">
              <a:spcBef>
                <a:spcPts val="1406"/>
              </a:spcBef>
              <a:buFontTx/>
              <a:buBlip>
                <a:blip r:embed="rId2"/>
              </a:buBlip>
              <a:defRPr/>
            </a:pPr>
            <a:endParaRPr lang="en-US" sz="2200" dirty="0"/>
          </a:p>
        </p:txBody>
      </p:sp>
    </p:spTree>
    <p:extLst>
      <p:ext uri="{BB962C8B-B14F-4D97-AF65-F5344CB8AC3E}">
        <p14:creationId xmlns:p14="http://schemas.microsoft.com/office/powerpoint/2010/main" val="374390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dirty="0" smtClean="0"/>
              <a:t>Strengths Focused</a:t>
            </a:r>
          </a:p>
        </p:txBody>
      </p:sp>
      <p:sp>
        <p:nvSpPr>
          <p:cNvPr id="27650" name="Rectangle 2"/>
          <p:cNvSpPr>
            <a:spLocks noGrp="1" noChangeArrowheads="1"/>
          </p:cNvSpPr>
          <p:nvPr>
            <p:ph type="body" idx="1"/>
          </p:nvPr>
        </p:nvSpPr>
        <p:spPr/>
        <p:txBody>
          <a:bodyPr/>
          <a:lstStyle/>
          <a:p>
            <a:pPr marL="580320" indent="-357157" eaLnBrk="1" hangingPunct="1">
              <a:spcBef>
                <a:spcPts val="1406"/>
              </a:spcBef>
              <a:buFontTx/>
              <a:buBlip>
                <a:blip r:embed="rId2"/>
              </a:buBlip>
              <a:defRPr/>
            </a:pPr>
            <a:r>
              <a:rPr lang="en-US" dirty="0" smtClean="0"/>
              <a:t>Who is this person and what are their strengths?</a:t>
            </a:r>
          </a:p>
          <a:p>
            <a:pPr marL="1035648" lvl="1" indent="-357157" eaLnBrk="1" hangingPunct="1">
              <a:spcBef>
                <a:spcPts val="1406"/>
              </a:spcBef>
              <a:buFontTx/>
              <a:buBlip>
                <a:blip r:embed="rId2"/>
              </a:buBlip>
              <a:defRPr/>
            </a:pPr>
            <a:r>
              <a:rPr lang="en-US" dirty="0" smtClean="0"/>
              <a:t>curious, artistic, creative, generals, tenacious</a:t>
            </a:r>
          </a:p>
          <a:p>
            <a:pPr marL="580320" indent="-357157" eaLnBrk="1" hangingPunct="1">
              <a:spcBef>
                <a:spcPts val="1406"/>
              </a:spcBef>
              <a:buFontTx/>
              <a:buBlip>
                <a:blip r:embed="rId2"/>
              </a:buBlip>
              <a:defRPr/>
            </a:pPr>
            <a:r>
              <a:rPr lang="en-US" dirty="0" smtClean="0"/>
              <a:t>Accept the difference between can</a:t>
            </a:r>
            <a:r>
              <a:rPr lang="en-US" altLang="en-US" dirty="0" smtClean="0"/>
              <a:t>’</a:t>
            </a:r>
            <a:r>
              <a:rPr lang="en-US" dirty="0" smtClean="0"/>
              <a:t>t and won</a:t>
            </a:r>
            <a:r>
              <a:rPr lang="en-US" altLang="en-US" dirty="0" smtClean="0"/>
              <a:t>’</a:t>
            </a:r>
            <a:r>
              <a:rPr lang="en-US" dirty="0" smtClean="0"/>
              <a:t>t (and sometimes can one day and can</a:t>
            </a:r>
            <a:r>
              <a:rPr lang="en-US" altLang="en-US" dirty="0" smtClean="0"/>
              <a:t>’</a:t>
            </a:r>
            <a:r>
              <a:rPr lang="en-US" dirty="0" smtClean="0"/>
              <a:t>t the next)</a:t>
            </a:r>
          </a:p>
        </p:txBody>
      </p:sp>
    </p:spTree>
    <p:extLst>
      <p:ext uri="{BB962C8B-B14F-4D97-AF65-F5344CB8AC3E}">
        <p14:creationId xmlns:p14="http://schemas.microsoft.com/office/powerpoint/2010/main" val="850333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Resources and Questions</a:t>
            </a:r>
          </a:p>
        </p:txBody>
      </p:sp>
      <p:sp>
        <p:nvSpPr>
          <p:cNvPr id="3" name="Content Placeholder 2"/>
          <p:cNvSpPr>
            <a:spLocks noGrp="1"/>
          </p:cNvSpPr>
          <p:nvPr>
            <p:ph idx="1"/>
          </p:nvPr>
        </p:nvSpPr>
        <p:spPr/>
        <p:txBody>
          <a:bodyPr/>
          <a:lstStyle/>
          <a:p>
            <a:pPr marL="544664" indent="-357157" eaLnBrk="1" hangingPunct="1">
              <a:spcBef>
                <a:spcPts val="1406"/>
              </a:spcBef>
              <a:defRPr/>
            </a:pPr>
            <a:endParaRPr lang="en-US" dirty="0" smtClean="0"/>
          </a:p>
        </p:txBody>
      </p:sp>
    </p:spTree>
    <p:extLst>
      <p:ext uri="{BB962C8B-B14F-4D97-AF65-F5344CB8AC3E}">
        <p14:creationId xmlns:p14="http://schemas.microsoft.com/office/powerpoint/2010/main" val="116684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8839200" cy="914400"/>
          </a:xfrm>
        </p:spPr>
        <p:txBody>
          <a:bodyPr>
            <a:normAutofit fontScale="90000"/>
          </a:bodyPr>
          <a:lstStyle/>
          <a:p>
            <a:pPr marL="342900" indent="-342900" eaLnBrk="1" fontAlgn="auto" hangingPunct="1">
              <a:spcAft>
                <a:spcPts val="0"/>
              </a:spcAft>
              <a:defRPr/>
            </a:pPr>
            <a:r>
              <a:rPr lang="en-US" sz="2800" dirty="0" smtClean="0">
                <a:effectLst>
                  <a:outerShdw blurRad="38100" dist="38100" dir="2700000" algn="tl">
                    <a:srgbClr val="C0C0C0"/>
                  </a:outerShdw>
                </a:effectLst>
                <a:latin typeface="Trajan Pro"/>
              </a:rPr>
              <a:t/>
            </a:r>
            <a:br>
              <a:rPr lang="en-US" sz="2800" dirty="0" smtClean="0">
                <a:effectLst>
                  <a:outerShdw blurRad="38100" dist="38100" dir="2700000" algn="tl">
                    <a:srgbClr val="C0C0C0"/>
                  </a:outerShdw>
                </a:effectLst>
                <a:latin typeface="Trajan Pro"/>
              </a:rPr>
            </a:br>
            <a:r>
              <a:rPr lang="en-US" sz="2800" dirty="0" smtClean="0">
                <a:solidFill>
                  <a:schemeClr val="tx1"/>
                </a:solidFill>
                <a:effectLst>
                  <a:outerShdw blurRad="38100" dist="38100" dir="2700000" algn="tl">
                    <a:srgbClr val="C0C0C0"/>
                  </a:outerShdw>
                </a:effectLst>
                <a:latin typeface="Arial" pitchFamily="34" charset="0"/>
                <a:cs typeface="Arial" pitchFamily="34" charset="0"/>
              </a:rPr>
              <a:t>Recognize the need to individualize the approach to those with an FASD: </a:t>
            </a:r>
            <a:r>
              <a:rPr lang="en-US" sz="2800" dirty="0" smtClean="0">
                <a:solidFill>
                  <a:schemeClr val="accent1"/>
                </a:solidFill>
                <a:latin typeface="Arial" pitchFamily="34" charset="0"/>
                <a:cs typeface="Arial" pitchFamily="34" charset="0"/>
              </a:rPr>
              <a:t/>
            </a:r>
            <a:br>
              <a:rPr lang="en-US" sz="2800" dirty="0" smtClean="0">
                <a:solidFill>
                  <a:schemeClr val="accent1"/>
                </a:solidFill>
                <a:latin typeface="Arial" pitchFamily="34" charset="0"/>
                <a:cs typeface="Arial" pitchFamily="34" charset="0"/>
              </a:rPr>
            </a:br>
            <a:r>
              <a:rPr lang="en-US" sz="3600" dirty="0" smtClean="0">
                <a:solidFill>
                  <a:srgbClr val="A9432B"/>
                </a:solidFill>
                <a:effectLst>
                  <a:outerShdw blurRad="38100" dist="38100" dir="2700000" algn="tl">
                    <a:srgbClr val="C0C0C0"/>
                  </a:outerShdw>
                </a:effectLst>
                <a:latin typeface="Calibri" pitchFamily="34" charset="0"/>
              </a:rPr>
              <a:t/>
            </a:r>
            <a:br>
              <a:rPr lang="en-US" sz="3600" dirty="0" smtClean="0">
                <a:solidFill>
                  <a:srgbClr val="A9432B"/>
                </a:solidFill>
                <a:effectLst>
                  <a:outerShdw blurRad="38100" dist="38100" dir="2700000" algn="tl">
                    <a:srgbClr val="C0C0C0"/>
                  </a:outerShdw>
                </a:effectLst>
                <a:latin typeface="Calibri" pitchFamily="34" charset="0"/>
              </a:rPr>
            </a:br>
            <a:endParaRPr lang="en-US" sz="3200" dirty="0" smtClean="0">
              <a:solidFill>
                <a:srgbClr val="990000"/>
              </a:solidFill>
              <a:latin typeface="Lucida Sans Unicode" pitchFamily="34" charset="0"/>
            </a:endParaRPr>
          </a:p>
        </p:txBody>
      </p:sp>
      <p:sp>
        <p:nvSpPr>
          <p:cNvPr id="3" name="Content Placeholder 2"/>
          <p:cNvSpPr>
            <a:spLocks noGrp="1"/>
          </p:cNvSpPr>
          <p:nvPr>
            <p:ph idx="1"/>
          </p:nvPr>
        </p:nvSpPr>
        <p:spPr>
          <a:xfrm>
            <a:off x="381000" y="2514600"/>
            <a:ext cx="7010400" cy="4191000"/>
          </a:xfrm>
        </p:spPr>
        <p:txBody>
          <a:bodyPr rtlCol="0">
            <a:normAutofit/>
          </a:bodyPr>
          <a:lstStyle/>
          <a:p>
            <a:pPr marL="0" indent="0" eaLnBrk="1" fontAlgn="auto" hangingPunct="1">
              <a:spcAft>
                <a:spcPts val="0"/>
              </a:spcAft>
              <a:buFontTx/>
              <a:buNone/>
              <a:defRPr/>
            </a:pPr>
            <a:endParaRPr dirty="0" smtClean="0">
              <a:solidFill>
                <a:schemeClr val="accent5">
                  <a:lumMod val="75000"/>
                </a:schemeClr>
              </a:solidFill>
              <a:ea typeface="ＭＳ Ｐゴシック" pitchFamily="34" charset="-128"/>
            </a:endParaRPr>
          </a:p>
          <a:p>
            <a:pPr marL="0" indent="0" eaLnBrk="1" fontAlgn="auto" hangingPunct="1">
              <a:spcAft>
                <a:spcPts val="0"/>
              </a:spcAft>
              <a:buFontTx/>
              <a:buNone/>
              <a:defRPr/>
            </a:pPr>
            <a:r>
              <a:rPr dirty="0" smtClean="0">
                <a:solidFill>
                  <a:schemeClr val="tx1"/>
                </a:solidFill>
                <a:latin typeface="Arial" pitchFamily="34" charset="0"/>
                <a:ea typeface="ＭＳ Ｐゴシック" pitchFamily="34" charset="-128"/>
                <a:cs typeface="Arial" pitchFamily="34" charset="0"/>
              </a:rPr>
              <a:t>“</a:t>
            </a:r>
            <a:r>
              <a:rPr i="1" dirty="0">
                <a:solidFill>
                  <a:schemeClr val="tx1"/>
                </a:solidFill>
                <a:latin typeface="Arial" pitchFamily="34" charset="0"/>
                <a:ea typeface="ＭＳ Ｐゴシック" pitchFamily="34" charset="-128"/>
                <a:cs typeface="Arial" pitchFamily="34" charset="0"/>
              </a:rPr>
              <a:t>We must move from viewing the individual as failing if s/he does not do well in a program to viewing the program as not providing what the individual needs in order to succeed.” </a:t>
            </a:r>
          </a:p>
          <a:p>
            <a:pPr marL="0" indent="0" algn="r" eaLnBrk="1" fontAlgn="auto" hangingPunct="1">
              <a:spcAft>
                <a:spcPts val="0"/>
              </a:spcAft>
              <a:buFontTx/>
              <a:buNone/>
              <a:defRPr/>
            </a:pPr>
            <a:r>
              <a:rPr dirty="0">
                <a:solidFill>
                  <a:schemeClr val="tx1"/>
                </a:solidFill>
                <a:latin typeface="Arial" pitchFamily="34" charset="0"/>
                <a:ea typeface="ＭＳ Ｐゴシック" pitchFamily="34" charset="-128"/>
                <a:cs typeface="Arial" pitchFamily="34" charset="0"/>
              </a:rPr>
              <a:t>					</a:t>
            </a:r>
            <a:r>
              <a:rPr sz="1800" dirty="0" err="1" smtClean="0">
                <a:solidFill>
                  <a:schemeClr val="tx1"/>
                </a:solidFill>
                <a:latin typeface="Arial" pitchFamily="34" charset="0"/>
                <a:ea typeface="ＭＳ Ｐゴシック" pitchFamily="34" charset="-128"/>
                <a:cs typeface="Arial" pitchFamily="34" charset="0"/>
              </a:rPr>
              <a:t>Dubovsky</a:t>
            </a:r>
            <a:r>
              <a:rPr sz="1800" dirty="0">
                <a:solidFill>
                  <a:schemeClr val="tx1"/>
                </a:solidFill>
                <a:latin typeface="Arial" pitchFamily="34" charset="0"/>
                <a:ea typeface="ＭＳ Ｐゴシック" pitchFamily="34" charset="-128"/>
                <a:cs typeface="Arial" pitchFamily="34" charset="0"/>
              </a:rPr>
              <a:t>, 2000</a:t>
            </a:r>
          </a:p>
          <a:p>
            <a:pPr eaLnBrk="1" fontAlgn="auto" hangingPunct="1">
              <a:spcAft>
                <a:spcPts val="0"/>
              </a:spcAft>
              <a:defRPr/>
            </a:pPr>
            <a:endParaRPr dirty="0">
              <a:solidFill>
                <a:schemeClr val="accent5">
                  <a:lumMod val="75000"/>
                </a:schemeClr>
              </a:solidFill>
              <a:ea typeface="ＭＳ Ｐゴシック" pitchFamily="34" charset="-128"/>
            </a:endParaRPr>
          </a:p>
          <a:p>
            <a:pPr eaLnBrk="1" fontAlgn="auto" hangingPunct="1">
              <a:spcAft>
                <a:spcPts val="0"/>
              </a:spcAft>
              <a:defRPr/>
            </a:pPr>
            <a:endParaRPr dirty="0">
              <a:solidFill>
                <a:schemeClr val="accent5">
                  <a:lumMod val="75000"/>
                </a:schemeClr>
              </a:solidFill>
            </a:endParaRPr>
          </a:p>
        </p:txBody>
      </p:sp>
    </p:spTree>
    <p:extLst>
      <p:ext uri="{BB962C8B-B14F-4D97-AF65-F5344CB8AC3E}">
        <p14:creationId xmlns:p14="http://schemas.microsoft.com/office/powerpoint/2010/main" val="327387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p:txBody>
      </p:sp>
      <p:sp>
        <p:nvSpPr>
          <p:cNvPr id="3" name="Title 2"/>
          <p:cNvSpPr>
            <a:spLocks noGrp="1"/>
          </p:cNvSpPr>
          <p:nvPr>
            <p:ph type="title"/>
          </p:nvPr>
        </p:nvSpPr>
        <p:spPr>
          <a:xfrm>
            <a:off x="457200" y="76200"/>
            <a:ext cx="8229600" cy="990600"/>
          </a:xfrm>
        </p:spPr>
        <p:txBody>
          <a:bodyPr>
            <a:normAutofit/>
          </a:bodyPr>
          <a:lstStyle/>
          <a:p>
            <a:r>
              <a:rPr lang="en-US" sz="1800" dirty="0" smtClean="0"/>
              <a:t>Adrienne </a:t>
            </a:r>
            <a:r>
              <a:rPr lang="en-US" sz="1800" dirty="0" err="1" smtClean="0"/>
              <a:t>Bishista</a:t>
            </a:r>
            <a:r>
              <a:rPr lang="en-US" sz="1800" dirty="0" smtClean="0"/>
              <a:t> Trainer, 2015 from Diane </a:t>
            </a:r>
            <a:r>
              <a:rPr lang="en-US" sz="1800" dirty="0" err="1" smtClean="0"/>
              <a:t>Malbin’s</a:t>
            </a:r>
            <a:r>
              <a:rPr lang="en-US" sz="1800" dirty="0" smtClean="0"/>
              <a:t> works on FASD</a:t>
            </a:r>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399"/>
            <a:ext cx="9220200" cy="525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949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Resources</a:t>
            </a:r>
            <a:br>
              <a:rPr lang="en-US" b="1" dirty="0"/>
            </a:br>
            <a:r>
              <a:rPr lang="en-US" b="1" dirty="0"/>
              <a:t/>
            </a:r>
            <a:br>
              <a:rPr lang="en-US" b="1" dirty="0"/>
            </a:br>
            <a:r>
              <a:rPr lang="en-US" b="1" u="sng" dirty="0"/>
              <a:t>The Challenge of Fetal Alcohol Syndrome</a:t>
            </a:r>
            <a:r>
              <a:rPr lang="en-US" b="1" dirty="0"/>
              <a:t>.  Ed.:  Ann </a:t>
            </a:r>
            <a:r>
              <a:rPr lang="en-US" b="1" dirty="0" err="1"/>
              <a:t>Streissguth</a:t>
            </a:r>
            <a:r>
              <a:rPr lang="en-US" b="1" dirty="0"/>
              <a:t>  Jonathan </a:t>
            </a:r>
            <a:r>
              <a:rPr lang="en-US" b="1" dirty="0" err="1"/>
              <a:t>Kanter</a:t>
            </a:r>
            <a:r>
              <a:rPr lang="en-US" b="1" dirty="0"/>
              <a:t>.  1997</a:t>
            </a:r>
            <a:br>
              <a:rPr lang="en-US" b="1" dirty="0"/>
            </a:br>
            <a:r>
              <a:rPr lang="en-US" b="1" dirty="0"/>
              <a:t/>
            </a:r>
            <a:br>
              <a:rPr lang="en-US" b="1" dirty="0"/>
            </a:br>
            <a:r>
              <a:rPr lang="en-US" b="1" u="sng" dirty="0"/>
              <a:t>Fetal Alcohol Syndrome: A Guide for Families and Communities</a:t>
            </a:r>
            <a:r>
              <a:rPr lang="en-US" b="1" dirty="0"/>
              <a:t>.  Ann </a:t>
            </a:r>
            <a:r>
              <a:rPr lang="en-US" b="1" dirty="0" err="1"/>
              <a:t>Streissguth</a:t>
            </a:r>
            <a:r>
              <a:rPr lang="en-US" b="1" dirty="0"/>
              <a:t>.  1997.</a:t>
            </a:r>
            <a:br>
              <a:rPr lang="en-US" b="1" dirty="0"/>
            </a:br>
            <a:r>
              <a:rPr lang="en-US" b="1" dirty="0"/>
              <a:t/>
            </a:r>
            <a:br>
              <a:rPr lang="en-US" b="1" dirty="0"/>
            </a:br>
            <a:r>
              <a:rPr lang="en-US" b="1" dirty="0"/>
              <a:t>National Organization on Fetal Alcohol Syndrome.   NOFAS.org     800-666-6327.</a:t>
            </a:r>
            <a:br>
              <a:rPr lang="en-US" b="1" dirty="0"/>
            </a:br>
            <a:r>
              <a:rPr lang="en-US" b="1" dirty="0"/>
              <a:t/>
            </a:r>
            <a:br>
              <a:rPr lang="en-US" b="1" dirty="0"/>
            </a:br>
            <a:r>
              <a:rPr lang="en-US" b="1" dirty="0"/>
              <a:t>June 1, </a:t>
            </a:r>
            <a:r>
              <a:rPr lang="en-US" b="1" dirty="0" smtClean="0"/>
              <a:t>2008</a:t>
            </a:r>
          </a:p>
          <a:p>
            <a:endParaRPr lang="en-US" b="1" dirty="0"/>
          </a:p>
          <a:p>
            <a:r>
              <a:rPr lang="en-US" b="1" dirty="0" smtClean="0"/>
              <a:t>DM-ID Diagnostic Manual-Intellectual Disability: A Textbook of Diagnosis of Mental Disorders in Persons with Intellectual Disability, 2000, NADD Press</a:t>
            </a:r>
          </a:p>
          <a:p>
            <a:endParaRPr lang="en-US" dirty="0"/>
          </a:p>
        </p:txBody>
      </p:sp>
    </p:spTree>
    <p:extLst>
      <p:ext uri="{BB962C8B-B14F-4D97-AF65-F5344CB8AC3E}">
        <p14:creationId xmlns:p14="http://schemas.microsoft.com/office/powerpoint/2010/main" val="849512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95A39D"/>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fld id="{EE697516-6E91-4EF0-A0D7-23A630A34404}" type="slidenum">
              <a:rPr lang="en-US" altLang="en-US" sz="1800" smtClean="0">
                <a:solidFill>
                  <a:srgbClr val="FFFFFF"/>
                </a:solidFill>
                <a:latin typeface="Arial" pitchFamily="34" charset="0"/>
              </a:rPr>
              <a:pPr eaLnBrk="1" hangingPunct="1">
                <a:spcBef>
                  <a:spcPct val="0"/>
                </a:spcBef>
                <a:buClrTx/>
                <a:buFontTx/>
                <a:buNone/>
              </a:pPr>
              <a:t>61</a:t>
            </a:fld>
            <a:endParaRPr lang="en-US" altLang="en-US" sz="1800" smtClean="0">
              <a:solidFill>
                <a:srgbClr val="FFFFFF"/>
              </a:solidFill>
              <a:latin typeface="Arial" pitchFamily="34" charset="0"/>
            </a:endParaRPr>
          </a:p>
        </p:txBody>
      </p:sp>
      <p:sp>
        <p:nvSpPr>
          <p:cNvPr id="50179" name="Rectangle 2"/>
          <p:cNvSpPr>
            <a:spLocks noChangeArrowheads="1"/>
          </p:cNvSpPr>
          <p:nvPr/>
        </p:nvSpPr>
        <p:spPr bwMode="auto">
          <a:xfrm>
            <a:off x="2514600" y="3105150"/>
            <a:ext cx="3252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95A39D"/>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en-US" altLang="en-US" sz="3600">
                <a:solidFill>
                  <a:srgbClr val="A9A57C"/>
                </a:solidFill>
                <a:latin typeface="Arial" pitchFamily="34" charset="0"/>
              </a:rPr>
              <a:t>Resources</a:t>
            </a:r>
          </a:p>
        </p:txBody>
      </p:sp>
    </p:spTree>
    <p:extLst>
      <p:ext uri="{BB962C8B-B14F-4D97-AF65-F5344CB8AC3E}">
        <p14:creationId xmlns:p14="http://schemas.microsoft.com/office/powerpoint/2010/main" val="176325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2800" dirty="0">
                <a:effectLst>
                  <a:outerShdw blurRad="38100" dist="38100" dir="2700000" algn="tl">
                    <a:srgbClr val="C0C0C0"/>
                  </a:outerShdw>
                </a:effectLst>
              </a:rPr>
              <a:t/>
            </a:r>
            <a:br>
              <a:rPr lang="en-US" sz="2800" dirty="0">
                <a:effectLst>
                  <a:outerShdw blurRad="38100" dist="38100" dir="2700000" algn="tl">
                    <a:srgbClr val="C0C0C0"/>
                  </a:outerShdw>
                </a:effectLst>
              </a:rPr>
            </a:br>
            <a:r>
              <a:rPr lang="en-US" sz="2800" dirty="0">
                <a:solidFill>
                  <a:srgbClr val="A9432B"/>
                </a:solidFill>
                <a:effectLst>
                  <a:outerShdw blurRad="38100" dist="38100" dir="2700000" algn="tl">
                    <a:srgbClr val="C0C0C0"/>
                  </a:outerShdw>
                </a:effectLst>
              </a:rPr>
              <a:t/>
            </a:r>
            <a:br>
              <a:rPr lang="en-US" sz="2800" dirty="0">
                <a:solidFill>
                  <a:srgbClr val="A9432B"/>
                </a:solidFill>
                <a:effectLst>
                  <a:outerShdw blurRad="38100" dist="38100" dir="2700000" algn="tl">
                    <a:srgbClr val="C0C0C0"/>
                  </a:outerShdw>
                </a:effectLst>
              </a:rPr>
            </a:br>
            <a:endParaRPr lang="en-US" dirty="0">
              <a:solidFill>
                <a:schemeClr val="bg2">
                  <a:lumMod val="50000"/>
                </a:schemeClr>
              </a:solidFill>
            </a:endParaRPr>
          </a:p>
        </p:txBody>
      </p:sp>
      <p:sp>
        <p:nvSpPr>
          <p:cNvPr id="3" name="Content Placeholder 2"/>
          <p:cNvSpPr>
            <a:spLocks noGrp="1"/>
          </p:cNvSpPr>
          <p:nvPr>
            <p:ph idx="1"/>
          </p:nvPr>
        </p:nvSpPr>
        <p:spPr>
          <a:xfrm>
            <a:off x="228600" y="1143000"/>
            <a:ext cx="8610600" cy="5334000"/>
          </a:xfrm>
        </p:spPr>
        <p:txBody>
          <a:bodyPr rtlCol="0">
            <a:normAutofit/>
          </a:bodyPr>
          <a:lstStyle/>
          <a:p>
            <a:pPr marL="365125" indent="-282575" eaLnBrk="1" fontAlgn="auto" hangingPunct="1">
              <a:spcBef>
                <a:spcPts val="600"/>
              </a:spcBef>
              <a:spcAft>
                <a:spcPts val="0"/>
              </a:spcAft>
              <a:buSzPct val="80000"/>
              <a:defRPr/>
            </a:pPr>
            <a:r>
              <a:rPr sz="2000" dirty="0">
                <a:solidFill>
                  <a:schemeClr val="accent1"/>
                </a:solidFill>
                <a:latin typeface="Arial" pitchFamily="34" charset="0"/>
                <a:cs typeface="Arial" pitchFamily="34" charset="0"/>
              </a:rPr>
              <a:t>BEAMS: The </a:t>
            </a:r>
            <a:r>
              <a:rPr sz="2000" dirty="0" err="1">
                <a:solidFill>
                  <a:schemeClr val="accent1"/>
                </a:solidFill>
                <a:latin typeface="Arial" pitchFamily="34" charset="0"/>
                <a:cs typeface="Arial" pitchFamily="34" charset="0"/>
              </a:rPr>
              <a:t>Fasstar</a:t>
            </a:r>
            <a:r>
              <a:rPr sz="2000" dirty="0">
                <a:solidFill>
                  <a:schemeClr val="accent1"/>
                </a:solidFill>
                <a:latin typeface="Arial" pitchFamily="34" charset="0"/>
                <a:cs typeface="Arial" pitchFamily="34" charset="0"/>
              </a:rPr>
              <a:t> Trek Method: </a:t>
            </a:r>
            <a:r>
              <a:rPr sz="2000" dirty="0">
                <a:solidFill>
                  <a:schemeClr val="accent1"/>
                </a:solidFill>
                <a:latin typeface="Arial" pitchFamily="34" charset="0"/>
                <a:cs typeface="Arial" pitchFamily="34" charset="0"/>
                <a:hlinkClick r:id="rId2"/>
              </a:rPr>
              <a:t>http://www.comeover.to/FAS/BEAM.htm-</a:t>
            </a:r>
            <a:endParaRPr sz="2000" dirty="0">
              <a:solidFill>
                <a:schemeClr val="accent1"/>
              </a:solidFill>
              <a:latin typeface="Arial" pitchFamily="34" charset="0"/>
              <a:cs typeface="Arial" pitchFamily="34" charset="0"/>
            </a:endParaRPr>
          </a:p>
          <a:p>
            <a:pPr marL="365125" indent="-282575" eaLnBrk="1" fontAlgn="auto" hangingPunct="1">
              <a:spcBef>
                <a:spcPts val="600"/>
              </a:spcBef>
              <a:spcAft>
                <a:spcPts val="0"/>
              </a:spcAft>
              <a:buSzPct val="80000"/>
              <a:defRPr/>
            </a:pPr>
            <a:endParaRPr sz="2000" dirty="0">
              <a:solidFill>
                <a:schemeClr val="accent1"/>
              </a:solidFill>
              <a:latin typeface="Arial" pitchFamily="34" charset="0"/>
              <a:cs typeface="Arial" pitchFamily="34" charset="0"/>
            </a:endParaRPr>
          </a:p>
          <a:p>
            <a:pPr marL="365125" indent="-282575" eaLnBrk="1" fontAlgn="auto" hangingPunct="1">
              <a:spcBef>
                <a:spcPts val="600"/>
              </a:spcBef>
              <a:spcAft>
                <a:spcPts val="0"/>
              </a:spcAft>
              <a:buSzPct val="80000"/>
              <a:defRPr/>
            </a:pPr>
            <a:r>
              <a:rPr sz="2000" dirty="0">
                <a:solidFill>
                  <a:schemeClr val="accent1"/>
                </a:solidFill>
                <a:latin typeface="Arial" pitchFamily="34" charset="0"/>
                <a:cs typeface="Arial" pitchFamily="34" charset="0"/>
              </a:rPr>
              <a:t>The Eight Magic Keys for Teachers: </a:t>
            </a:r>
            <a:r>
              <a:rPr sz="2000" dirty="0">
                <a:solidFill>
                  <a:schemeClr val="accent1"/>
                </a:solidFill>
                <a:latin typeface="Arial" pitchFamily="34" charset="0"/>
                <a:cs typeface="Arial" pitchFamily="34" charset="0"/>
                <a:hlinkClick r:id="rId3"/>
              </a:rPr>
              <a:t>http://www.fasdcenter.samhsa.gov/documents/eightmagickeys.pdf</a:t>
            </a:r>
            <a:endParaRPr sz="2000" dirty="0">
              <a:solidFill>
                <a:schemeClr val="accent1"/>
              </a:solidFill>
              <a:latin typeface="Arial" pitchFamily="34" charset="0"/>
              <a:cs typeface="Arial" pitchFamily="34" charset="0"/>
            </a:endParaRPr>
          </a:p>
          <a:p>
            <a:pPr marL="365125" indent="-282575" eaLnBrk="1" fontAlgn="auto" hangingPunct="1">
              <a:spcBef>
                <a:spcPts val="600"/>
              </a:spcBef>
              <a:spcAft>
                <a:spcPts val="0"/>
              </a:spcAft>
              <a:buSzPct val="80000"/>
              <a:defRPr/>
            </a:pPr>
            <a:endParaRPr sz="2000" dirty="0">
              <a:solidFill>
                <a:schemeClr val="accent1"/>
              </a:solidFill>
              <a:latin typeface="Arial" pitchFamily="34" charset="0"/>
              <a:cs typeface="Arial" pitchFamily="34" charset="0"/>
            </a:endParaRPr>
          </a:p>
          <a:p>
            <a:pPr marL="365125" indent="-282575" eaLnBrk="1" fontAlgn="auto" hangingPunct="1">
              <a:spcBef>
                <a:spcPts val="600"/>
              </a:spcBef>
              <a:spcAft>
                <a:spcPts val="0"/>
              </a:spcAft>
              <a:buSzPct val="80000"/>
              <a:defRPr/>
            </a:pPr>
            <a:r>
              <a:rPr sz="2000" dirty="0">
                <a:solidFill>
                  <a:schemeClr val="accent1"/>
                </a:solidFill>
                <a:latin typeface="Arial" pitchFamily="34" charset="0"/>
                <a:cs typeface="Arial" pitchFamily="34" charset="0"/>
              </a:rPr>
              <a:t>SCREAMS: </a:t>
            </a:r>
            <a:r>
              <a:rPr sz="2000" dirty="0">
                <a:solidFill>
                  <a:schemeClr val="accent1"/>
                </a:solidFill>
                <a:latin typeface="Arial" pitchFamily="34" charset="0"/>
                <a:cs typeface="Arial" pitchFamily="34" charset="0"/>
                <a:hlinkClick r:id="rId4"/>
              </a:rPr>
              <a:t>http://www.come-over.to/FAS/ScreamsArticle.htm</a:t>
            </a:r>
            <a:endParaRPr sz="2000" dirty="0">
              <a:solidFill>
                <a:schemeClr val="accent1"/>
              </a:solidFill>
              <a:latin typeface="Arial" pitchFamily="34" charset="0"/>
              <a:cs typeface="Arial" pitchFamily="34" charset="0"/>
            </a:endParaRPr>
          </a:p>
          <a:p>
            <a:pPr marL="365125" indent="-282575" eaLnBrk="1" fontAlgn="auto" hangingPunct="1">
              <a:spcBef>
                <a:spcPts val="600"/>
              </a:spcBef>
              <a:spcAft>
                <a:spcPts val="0"/>
              </a:spcAft>
              <a:buSzPct val="80000"/>
              <a:defRPr/>
            </a:pPr>
            <a:endParaRPr sz="2000" dirty="0">
              <a:solidFill>
                <a:schemeClr val="accent1"/>
              </a:solidFill>
              <a:latin typeface="Arial" pitchFamily="34" charset="0"/>
              <a:cs typeface="Arial" pitchFamily="34" charset="0"/>
            </a:endParaRPr>
          </a:p>
          <a:p>
            <a:pPr marL="365125" indent="-282575" eaLnBrk="1" fontAlgn="auto" hangingPunct="1">
              <a:spcBef>
                <a:spcPts val="600"/>
              </a:spcBef>
              <a:spcAft>
                <a:spcPts val="0"/>
              </a:spcAft>
              <a:buSzPct val="80000"/>
              <a:defRPr/>
            </a:pPr>
            <a:r>
              <a:rPr sz="2000" dirty="0">
                <a:solidFill>
                  <a:schemeClr val="accent1"/>
                </a:solidFill>
                <a:latin typeface="Arial" pitchFamily="34" charset="0"/>
                <a:cs typeface="Arial" pitchFamily="34" charset="0"/>
              </a:rPr>
              <a:t>SAMHSA: </a:t>
            </a:r>
            <a:r>
              <a:rPr sz="2000" dirty="0">
                <a:solidFill>
                  <a:schemeClr val="accent1"/>
                </a:solidFill>
                <a:latin typeface="Arial" pitchFamily="34" charset="0"/>
                <a:cs typeface="Arial" pitchFamily="34" charset="0"/>
                <a:hlinkClick r:id="rId5"/>
              </a:rPr>
              <a:t>http://www.fasdcenter.samhsa.gov/documents/FASDGuide12_01</a:t>
            </a:r>
            <a:endParaRPr sz="2000" dirty="0">
              <a:solidFill>
                <a:schemeClr val="accent1"/>
              </a:solidFill>
              <a:latin typeface="Arial" pitchFamily="34" charset="0"/>
              <a:cs typeface="Arial" pitchFamily="34" charset="0"/>
            </a:endParaRPr>
          </a:p>
          <a:p>
            <a:pPr marL="365125" indent="-282575" eaLnBrk="1" fontAlgn="auto" hangingPunct="1">
              <a:spcBef>
                <a:spcPts val="600"/>
              </a:spcBef>
              <a:spcAft>
                <a:spcPts val="0"/>
              </a:spcAft>
              <a:buSzPct val="80000"/>
              <a:defRPr/>
            </a:pPr>
            <a:endParaRPr sz="2000" dirty="0">
              <a:solidFill>
                <a:schemeClr val="accent1"/>
              </a:solidFill>
              <a:latin typeface="Arial" pitchFamily="34" charset="0"/>
              <a:cs typeface="Arial" pitchFamily="34" charset="0"/>
            </a:endParaRPr>
          </a:p>
          <a:p>
            <a:pPr marL="365125" indent="-282575" eaLnBrk="1" fontAlgn="auto" hangingPunct="1">
              <a:spcBef>
                <a:spcPts val="600"/>
              </a:spcBef>
              <a:spcAft>
                <a:spcPts val="0"/>
              </a:spcAft>
              <a:buSzPct val="80000"/>
              <a:defRPr/>
            </a:pPr>
            <a:r>
              <a:rPr sz="2000" dirty="0">
                <a:solidFill>
                  <a:schemeClr val="accent1"/>
                </a:solidFill>
                <a:latin typeface="Arial" pitchFamily="34" charset="0"/>
                <a:cs typeface="Arial" pitchFamily="34" charset="0"/>
              </a:rPr>
              <a:t>4 Digit Code – Washington State University: </a:t>
            </a:r>
            <a:r>
              <a:rPr sz="2000" dirty="0">
                <a:solidFill>
                  <a:schemeClr val="accent1"/>
                </a:solidFill>
                <a:latin typeface="Arial" pitchFamily="34" charset="0"/>
                <a:cs typeface="Arial" pitchFamily="34" charset="0"/>
                <a:hlinkClick r:id="rId6"/>
              </a:rPr>
              <a:t>http://depts.washington.edu/fasdpn/index.htm</a:t>
            </a:r>
            <a:endParaRPr sz="2000" dirty="0">
              <a:solidFill>
                <a:schemeClr val="accent1"/>
              </a:solidFill>
              <a:latin typeface="Arial" pitchFamily="34" charset="0"/>
              <a:cs typeface="Arial" pitchFamily="34" charset="0"/>
            </a:endParaRPr>
          </a:p>
          <a:p>
            <a:pPr marL="365125" indent="-282575" eaLnBrk="1" fontAlgn="auto" hangingPunct="1">
              <a:spcBef>
                <a:spcPts val="600"/>
              </a:spcBef>
              <a:spcAft>
                <a:spcPts val="0"/>
              </a:spcAft>
              <a:buSzPct val="80000"/>
              <a:defRPr/>
            </a:pPr>
            <a:endParaRPr sz="2000" dirty="0">
              <a:solidFill>
                <a:schemeClr val="accent5">
                  <a:lumMod val="75000"/>
                </a:schemeClr>
              </a:solidFill>
              <a:latin typeface="Arial" pitchFamily="34" charset="0"/>
              <a:cs typeface="Arial" pitchFamily="34" charset="0"/>
            </a:endParaRPr>
          </a:p>
          <a:p>
            <a:pPr marL="82550" indent="0" eaLnBrk="1" fontAlgn="auto" hangingPunct="1">
              <a:spcBef>
                <a:spcPts val="600"/>
              </a:spcBef>
              <a:spcAft>
                <a:spcPts val="0"/>
              </a:spcAft>
              <a:buSzPct val="80000"/>
              <a:buFontTx/>
              <a:buNone/>
              <a:defRPr/>
            </a:pPr>
            <a:endParaRPr sz="1600" dirty="0" smtClean="0">
              <a:solidFill>
                <a:schemeClr val="accent5">
                  <a:lumMod val="75000"/>
                </a:schemeClr>
              </a:solidFill>
            </a:endParaRPr>
          </a:p>
          <a:p>
            <a:pPr marL="365125" indent="-282575" eaLnBrk="1" fontAlgn="auto" hangingPunct="1">
              <a:spcBef>
                <a:spcPts val="600"/>
              </a:spcBef>
              <a:spcAft>
                <a:spcPts val="0"/>
              </a:spcAft>
              <a:buSzPct val="80000"/>
              <a:defRPr/>
            </a:pPr>
            <a:endParaRPr sz="1600" dirty="0">
              <a:solidFill>
                <a:schemeClr val="accent5">
                  <a:lumMod val="75000"/>
                </a:schemeClr>
              </a:solidFill>
            </a:endParaRPr>
          </a:p>
          <a:p>
            <a:pPr eaLnBrk="1" fontAlgn="auto" hangingPunct="1">
              <a:spcAft>
                <a:spcPts val="0"/>
              </a:spcAft>
              <a:defRPr/>
            </a:pPr>
            <a:endParaRPr dirty="0">
              <a:solidFill>
                <a:schemeClr val="accent5">
                  <a:lumMod val="75000"/>
                </a:schemeClr>
              </a:solidFill>
            </a:endParaRPr>
          </a:p>
        </p:txBody>
      </p:sp>
    </p:spTree>
    <p:extLst>
      <p:ext uri="{BB962C8B-B14F-4D97-AF65-F5344CB8AC3E}">
        <p14:creationId xmlns:p14="http://schemas.microsoft.com/office/powerpoint/2010/main" val="2398305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95A39D"/>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fld id="{CD73FBB5-9568-4F03-8F34-1BD291BBEDE1}" type="slidenum">
              <a:rPr lang="en-US" altLang="en-US" sz="1800" smtClean="0">
                <a:solidFill>
                  <a:srgbClr val="FFFFFF"/>
                </a:solidFill>
                <a:latin typeface="Arial" pitchFamily="34" charset="0"/>
              </a:rPr>
              <a:pPr eaLnBrk="1" hangingPunct="1">
                <a:spcBef>
                  <a:spcPct val="0"/>
                </a:spcBef>
                <a:buClrTx/>
                <a:buFontTx/>
                <a:buNone/>
              </a:pPr>
              <a:t>63</a:t>
            </a:fld>
            <a:endParaRPr lang="en-US" altLang="en-US" sz="1800" smtClean="0">
              <a:solidFill>
                <a:srgbClr val="FFFFFF"/>
              </a:solidFill>
              <a:latin typeface="Arial" pitchFamily="34" charset="0"/>
            </a:endParaRPr>
          </a:p>
        </p:txBody>
      </p:sp>
      <p:sp>
        <p:nvSpPr>
          <p:cNvPr id="3" name="Rectangle 2"/>
          <p:cNvSpPr/>
          <p:nvPr/>
        </p:nvSpPr>
        <p:spPr>
          <a:xfrm>
            <a:off x="304800" y="1676400"/>
            <a:ext cx="7772400" cy="4985980"/>
          </a:xfrm>
          <a:prstGeom prst="rect">
            <a:avLst/>
          </a:prstGeom>
        </p:spPr>
        <p:txBody>
          <a:bodyPr>
            <a:spAutoFit/>
          </a:bodyPr>
          <a:lstStyle/>
          <a:p>
            <a:pPr marL="342900" indent="-342900">
              <a:buFont typeface="Arial" pitchFamily="34" charset="0"/>
              <a:buChar char="•"/>
              <a:defRPr/>
            </a:pPr>
            <a:r>
              <a:rPr lang="en-US" sz="2000" dirty="0">
                <a:solidFill>
                  <a:schemeClr val="accent1"/>
                </a:solidFill>
              </a:rPr>
              <a:t>National Screening Tool Kit - Canadian Association of </a:t>
            </a:r>
            <a:r>
              <a:rPr lang="en-US" sz="2000" dirty="0" err="1">
                <a:solidFill>
                  <a:schemeClr val="accent1"/>
                </a:solidFill>
              </a:rPr>
              <a:t>Paediatric</a:t>
            </a:r>
            <a:r>
              <a:rPr lang="en-US" sz="2000" dirty="0">
                <a:solidFill>
                  <a:schemeClr val="accent1"/>
                </a:solidFill>
              </a:rPr>
              <a:t> Health </a:t>
            </a:r>
            <a:r>
              <a:rPr lang="en-US" sz="2000" dirty="0" err="1">
                <a:solidFill>
                  <a:schemeClr val="accent1"/>
                </a:solidFill>
              </a:rPr>
              <a:t>Centres</a:t>
            </a:r>
            <a:r>
              <a:rPr lang="en-US" sz="2000" dirty="0">
                <a:solidFill>
                  <a:schemeClr val="accent1"/>
                </a:solidFill>
              </a:rPr>
              <a:t>:  </a:t>
            </a:r>
            <a:r>
              <a:rPr lang="en-US" sz="2000" dirty="0">
                <a:solidFill>
                  <a:schemeClr val="tx1">
                    <a:lumMod val="50000"/>
                    <a:lumOff val="50000"/>
                  </a:schemeClr>
                </a:solidFill>
                <a:hlinkClick r:id="rId2"/>
              </a:rPr>
              <a:t>http://www.caphc.org</a:t>
            </a:r>
            <a:endParaRPr lang="en-US" sz="2000" dirty="0">
              <a:solidFill>
                <a:schemeClr val="tx1">
                  <a:lumMod val="50000"/>
                  <a:lumOff val="50000"/>
                </a:schemeClr>
              </a:solidFill>
            </a:endParaRPr>
          </a:p>
          <a:p>
            <a:pPr>
              <a:defRPr/>
            </a:pPr>
            <a:endParaRPr lang="en-US" sz="2000" dirty="0">
              <a:solidFill>
                <a:schemeClr val="tx1">
                  <a:lumMod val="50000"/>
                  <a:lumOff val="50000"/>
                </a:schemeClr>
              </a:solidFill>
            </a:endParaRPr>
          </a:p>
          <a:p>
            <a:pPr marL="342900" indent="-342900">
              <a:buFont typeface="Arial" pitchFamily="34" charset="0"/>
              <a:buChar char="•"/>
              <a:defRPr/>
            </a:pPr>
            <a:r>
              <a:rPr lang="en-US" sz="2000" dirty="0">
                <a:solidFill>
                  <a:schemeClr val="accent1"/>
                </a:solidFill>
              </a:rPr>
              <a:t>PA Families, </a:t>
            </a:r>
            <a:r>
              <a:rPr lang="en-US" sz="2000" dirty="0" err="1">
                <a:solidFill>
                  <a:schemeClr val="accent1"/>
                </a:solidFill>
              </a:rPr>
              <a:t>Inc</a:t>
            </a:r>
            <a:r>
              <a:rPr lang="en-US" sz="2000" dirty="0">
                <a:solidFill>
                  <a:schemeClr val="accent1"/>
                </a:solidFill>
              </a:rPr>
              <a:t> : </a:t>
            </a:r>
            <a:r>
              <a:rPr lang="en-US" sz="2000" dirty="0">
                <a:hlinkClick r:id="rId3"/>
              </a:rPr>
              <a:t>http://pafamiliesinc.com/about.php</a:t>
            </a:r>
            <a:endParaRPr lang="en-US" sz="2000" dirty="0"/>
          </a:p>
          <a:p>
            <a:pPr>
              <a:defRPr/>
            </a:pPr>
            <a:endParaRPr lang="en-US" sz="2000" dirty="0"/>
          </a:p>
          <a:p>
            <a:pPr marL="342900" indent="-342900">
              <a:buFont typeface="Arial" pitchFamily="34" charset="0"/>
              <a:buChar char="•"/>
              <a:defRPr/>
            </a:pPr>
            <a:r>
              <a:rPr lang="en-US" sz="2000" dirty="0">
                <a:solidFill>
                  <a:schemeClr val="accent1"/>
                </a:solidFill>
              </a:rPr>
              <a:t>Fetal Alcohol Spectrum Disorder Support Group – Pittsburgh area contact kimjaxon1218@yahoo.com</a:t>
            </a:r>
          </a:p>
          <a:p>
            <a:pPr>
              <a:defRPr/>
            </a:pPr>
            <a:endParaRPr lang="en-US" sz="2000" dirty="0"/>
          </a:p>
          <a:p>
            <a:pPr marL="342900" indent="-342900">
              <a:buFont typeface="Arial" pitchFamily="34" charset="0"/>
              <a:buChar char="•"/>
              <a:defRPr/>
            </a:pPr>
            <a:r>
              <a:rPr lang="en-US" sz="2000" dirty="0">
                <a:solidFill>
                  <a:schemeClr val="accent1"/>
                </a:solidFill>
              </a:rPr>
              <a:t>Stone Soup (support group):  </a:t>
            </a:r>
            <a:r>
              <a:rPr lang="en-US" sz="2000" dirty="0" smtClean="0">
                <a:solidFill>
                  <a:schemeClr val="bg2"/>
                </a:solidFill>
                <a:hlinkClick r:id="rId4"/>
              </a:rPr>
              <a:t>www.stonesoupgroup.org/FASDnetwork.html</a:t>
            </a:r>
            <a:endParaRPr lang="en-US" sz="2000" dirty="0" smtClean="0">
              <a:solidFill>
                <a:schemeClr val="bg2"/>
              </a:solidFill>
            </a:endParaRPr>
          </a:p>
          <a:p>
            <a:pPr marL="342900" indent="-342900">
              <a:buFont typeface="Arial" pitchFamily="34" charset="0"/>
              <a:buChar char="•"/>
              <a:defRPr/>
            </a:pPr>
            <a:endParaRPr lang="en-US" sz="2000" dirty="0">
              <a:solidFill>
                <a:schemeClr val="bg2"/>
              </a:solidFill>
            </a:endParaRPr>
          </a:p>
          <a:p>
            <a:pPr marL="342900" indent="-342900">
              <a:buFont typeface="Arial" pitchFamily="34" charset="0"/>
              <a:buChar char="•"/>
              <a:defRPr/>
            </a:pPr>
            <a:r>
              <a:rPr lang="en-US" sz="2000" dirty="0"/>
              <a:t>Adrienne </a:t>
            </a:r>
            <a:r>
              <a:rPr lang="en-US" sz="2000" dirty="0" err="1"/>
              <a:t>Bishista</a:t>
            </a:r>
            <a:r>
              <a:rPr lang="en-US" sz="2000" dirty="0"/>
              <a:t> Trainer, 2015 from Diane </a:t>
            </a:r>
            <a:r>
              <a:rPr lang="en-US" sz="2000" dirty="0" err="1"/>
              <a:t>Malbin’s</a:t>
            </a:r>
            <a:r>
              <a:rPr lang="en-US" sz="2000" dirty="0"/>
              <a:t> works on </a:t>
            </a:r>
            <a:r>
              <a:rPr lang="en-US" sz="2000" dirty="0" smtClean="0"/>
              <a:t>FASD slide #6</a:t>
            </a:r>
            <a:endParaRPr lang="en-US" sz="2000" dirty="0" smtClean="0">
              <a:solidFill>
                <a:schemeClr val="bg2"/>
              </a:solidFill>
            </a:endParaRPr>
          </a:p>
          <a:p>
            <a:pPr marL="342900" indent="-342900">
              <a:buFont typeface="Arial" pitchFamily="34" charset="0"/>
              <a:buChar char="•"/>
              <a:defRPr/>
            </a:pPr>
            <a:endParaRPr lang="en-US" sz="2000" dirty="0">
              <a:solidFill>
                <a:schemeClr val="bg2"/>
              </a:solidFill>
            </a:endParaRPr>
          </a:p>
          <a:p>
            <a:pPr marL="342900" indent="-342900">
              <a:buFont typeface="Arial" pitchFamily="34" charset="0"/>
              <a:buChar char="•"/>
              <a:defRPr/>
            </a:pPr>
            <a:endParaRPr lang="en-US" sz="2000" dirty="0">
              <a:solidFill>
                <a:schemeClr val="bg2"/>
              </a:solidFill>
            </a:endParaRPr>
          </a:p>
          <a:p>
            <a:pPr>
              <a:defRPr/>
            </a:pPr>
            <a:endParaRPr lang="en-US" dirty="0">
              <a:solidFill>
                <a:schemeClr val="bg2"/>
              </a:solidFill>
            </a:endParaRPr>
          </a:p>
        </p:txBody>
      </p:sp>
    </p:spTree>
    <p:extLst>
      <p:ext uri="{BB962C8B-B14F-4D97-AF65-F5344CB8AC3E}">
        <p14:creationId xmlns:p14="http://schemas.microsoft.com/office/powerpoint/2010/main" val="2646808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1"/>
          <p:cNvSpPr>
            <a:spLocks noGrp="1"/>
          </p:cNvSpPr>
          <p:nvPr>
            <p:ph type="title"/>
          </p:nvPr>
        </p:nvSpPr>
        <p:spPr>
          <a:xfrm>
            <a:off x="0" y="228600"/>
            <a:ext cx="9144000" cy="6334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normAutofit fontScale="90000"/>
          </a:bodyPr>
          <a:lstStyle/>
          <a:p>
            <a:pPr eaLnBrk="1" fontAlgn="auto" hangingPunct="1">
              <a:spcAft>
                <a:spcPts val="0"/>
              </a:spcAft>
              <a:defRPr/>
            </a:pPr>
            <a:r>
              <a:rPr lang="en-US" sz="2800" dirty="0" smtClean="0">
                <a:latin typeface="Trajan Pro"/>
                <a:ea typeface="MS PGothic" pitchFamily="34" charset="-128"/>
                <a:cs typeface="Arial" pitchFamily="34" charset="0"/>
              </a:rPr>
              <a:t>  </a:t>
            </a:r>
            <a:r>
              <a:rPr lang="en-US" sz="2800" dirty="0" smtClean="0">
                <a:latin typeface="Arial" pitchFamily="34" charset="0"/>
                <a:ea typeface="MS PGothic" pitchFamily="34" charset="-128"/>
                <a:cs typeface="Arial" pitchFamily="34" charset="0"/>
              </a:rPr>
              <a:t>Assessments for Infants and Children</a:t>
            </a:r>
            <a:r>
              <a:rPr lang="en-US" sz="3200" dirty="0" smtClean="0">
                <a:latin typeface="Arial" pitchFamily="34" charset="0"/>
                <a:ea typeface="MS PGothic" pitchFamily="34" charset="-128"/>
                <a:cs typeface="Arial" pitchFamily="34" charset="0"/>
              </a:rPr>
              <a:t/>
            </a:r>
            <a:br>
              <a:rPr lang="en-US" sz="3200" dirty="0" smtClean="0">
                <a:latin typeface="Arial" pitchFamily="34" charset="0"/>
                <a:ea typeface="MS PGothic" pitchFamily="34" charset="-128"/>
                <a:cs typeface="Arial" pitchFamily="34" charset="0"/>
              </a:rPr>
            </a:br>
            <a:endParaRPr lang="en-US" sz="3200" dirty="0" smtClean="0">
              <a:latin typeface="Arial" pitchFamily="34" charset="0"/>
              <a:ea typeface="ヒラギノ角ゴ Pro W3"/>
              <a:cs typeface="Arial" pitchFamily="34" charset="0"/>
            </a:endParaRPr>
          </a:p>
        </p:txBody>
      </p:sp>
      <p:sp>
        <p:nvSpPr>
          <p:cNvPr id="3" name="Content Placeholder 2"/>
          <p:cNvSpPr>
            <a:spLocks noGrp="1"/>
          </p:cNvSpPr>
          <p:nvPr>
            <p:ph idx="1"/>
          </p:nvPr>
        </p:nvSpPr>
        <p:spPr>
          <a:xfrm>
            <a:off x="304800" y="1143000"/>
            <a:ext cx="8534400" cy="5029200"/>
          </a:xfrm>
        </p:spPr>
        <p:txBody>
          <a:bodyPr rtlCol="0">
            <a:normAutofit fontScale="92500" lnSpcReduction="20000"/>
          </a:bodyPr>
          <a:lstStyle/>
          <a:p>
            <a:pPr eaLnBrk="1" fontAlgn="auto" hangingPunct="1">
              <a:lnSpc>
                <a:spcPct val="90000"/>
              </a:lnSpc>
              <a:spcAft>
                <a:spcPts val="0"/>
              </a:spcAft>
              <a:defRPr/>
            </a:pPr>
            <a:r>
              <a:rPr sz="1800" dirty="0">
                <a:solidFill>
                  <a:schemeClr val="accent1"/>
                </a:solidFill>
                <a:latin typeface="Arial" pitchFamily="34" charset="0"/>
                <a:cs typeface="Arial" pitchFamily="34" charset="0"/>
              </a:rPr>
              <a:t>Recommended Evaluation Tools:  (Please read the articles on </a:t>
            </a:r>
            <a:r>
              <a:rPr sz="1800" dirty="0">
                <a:solidFill>
                  <a:schemeClr val="accent5">
                    <a:lumMod val="75000"/>
                  </a:schemeClr>
                </a:solidFill>
                <a:latin typeface="Arial" pitchFamily="34" charset="0"/>
                <a:cs typeface="Arial" pitchFamily="34" charset="0"/>
                <a:hlinkClick r:id="rId2"/>
              </a:rPr>
              <a:t>Early </a:t>
            </a:r>
            <a:r>
              <a:rPr sz="1800" dirty="0">
                <a:solidFill>
                  <a:schemeClr val="accent6"/>
                </a:solidFill>
                <a:latin typeface="Arial" pitchFamily="34" charset="0"/>
                <a:cs typeface="Arial" pitchFamily="34" charset="0"/>
                <a:hlinkClick r:id="rId2"/>
              </a:rPr>
              <a:t>Intervention for Infants with FAS</a:t>
            </a:r>
            <a:r>
              <a:rPr sz="1800" dirty="0">
                <a:solidFill>
                  <a:schemeClr val="accent6"/>
                </a:solidFill>
                <a:latin typeface="Arial" pitchFamily="34" charset="0"/>
                <a:cs typeface="Arial" pitchFamily="34" charset="0"/>
              </a:rPr>
              <a:t> </a:t>
            </a:r>
            <a:r>
              <a:rPr sz="1800" dirty="0">
                <a:solidFill>
                  <a:schemeClr val="accent1"/>
                </a:solidFill>
                <a:latin typeface="Arial" pitchFamily="34" charset="0"/>
                <a:cs typeface="Arial" pitchFamily="34" charset="0"/>
              </a:rPr>
              <a:t>first)</a:t>
            </a:r>
          </a:p>
          <a:p>
            <a:pPr eaLnBrk="1" fontAlgn="auto" hangingPunct="1">
              <a:lnSpc>
                <a:spcPct val="90000"/>
              </a:lnSpc>
              <a:spcAft>
                <a:spcPts val="0"/>
              </a:spcAft>
              <a:defRPr/>
            </a:pPr>
            <a:endParaRPr sz="1800" dirty="0">
              <a:solidFill>
                <a:schemeClr val="accent5">
                  <a:lumMod val="75000"/>
                </a:schemeClr>
              </a:solidFill>
              <a:latin typeface="Arial" pitchFamily="34" charset="0"/>
              <a:cs typeface="Arial" pitchFamily="34" charset="0"/>
            </a:endParaRPr>
          </a:p>
          <a:p>
            <a:pPr eaLnBrk="1" fontAlgn="auto" hangingPunct="1">
              <a:lnSpc>
                <a:spcPct val="90000"/>
              </a:lnSpc>
              <a:spcAft>
                <a:spcPts val="0"/>
              </a:spcAft>
              <a:defRPr/>
            </a:pPr>
            <a:r>
              <a:rPr sz="1800" dirty="0" err="1">
                <a:solidFill>
                  <a:schemeClr val="accent5">
                    <a:lumMod val="75000"/>
                  </a:schemeClr>
                </a:solidFill>
                <a:latin typeface="Arial" pitchFamily="34" charset="0"/>
                <a:cs typeface="Arial" pitchFamily="34" charset="0"/>
                <a:hlinkClick r:id="rId3"/>
              </a:rPr>
              <a:t>Bayley</a:t>
            </a:r>
            <a:r>
              <a:rPr sz="1800" dirty="0">
                <a:solidFill>
                  <a:schemeClr val="accent5">
                    <a:lumMod val="75000"/>
                  </a:schemeClr>
                </a:solidFill>
                <a:latin typeface="Arial" pitchFamily="34" charset="0"/>
                <a:cs typeface="Arial" pitchFamily="34" charset="0"/>
                <a:hlinkClick r:id="rId3"/>
              </a:rPr>
              <a:t> Scales of Infant Development</a:t>
            </a:r>
            <a:r>
              <a:rPr sz="1800" dirty="0">
                <a:solidFill>
                  <a:schemeClr val="accent5">
                    <a:lumMod val="75000"/>
                  </a:schemeClr>
                </a:solidFill>
                <a:latin typeface="Arial" pitchFamily="34" charset="0"/>
                <a:cs typeface="Arial" pitchFamily="34" charset="0"/>
              </a:rPr>
              <a:t> </a:t>
            </a:r>
            <a:r>
              <a:rPr sz="1800" dirty="0">
                <a:solidFill>
                  <a:schemeClr val="accent1"/>
                </a:solidFill>
                <a:latin typeface="Arial" pitchFamily="34" charset="0"/>
                <a:cs typeface="Arial" pitchFamily="34" charset="0"/>
              </a:rPr>
              <a:t>for cognitive and motor evaluations from ages 0-2. </a:t>
            </a:r>
          </a:p>
          <a:p>
            <a:pPr eaLnBrk="1" fontAlgn="auto" hangingPunct="1">
              <a:lnSpc>
                <a:spcPct val="90000"/>
              </a:lnSpc>
              <a:spcAft>
                <a:spcPts val="0"/>
              </a:spcAft>
              <a:defRPr/>
            </a:pPr>
            <a:endParaRPr sz="1800" dirty="0">
              <a:solidFill>
                <a:schemeClr val="accent5">
                  <a:lumMod val="75000"/>
                </a:schemeClr>
              </a:solidFill>
              <a:latin typeface="Arial" pitchFamily="34" charset="0"/>
              <a:cs typeface="Arial" pitchFamily="34" charset="0"/>
            </a:endParaRPr>
          </a:p>
          <a:p>
            <a:pPr eaLnBrk="1" fontAlgn="auto" hangingPunct="1">
              <a:lnSpc>
                <a:spcPct val="90000"/>
              </a:lnSpc>
              <a:spcAft>
                <a:spcPts val="0"/>
              </a:spcAft>
              <a:defRPr/>
            </a:pPr>
            <a:r>
              <a:rPr sz="1800" dirty="0">
                <a:solidFill>
                  <a:schemeClr val="accent5">
                    <a:lumMod val="75000"/>
                  </a:schemeClr>
                </a:solidFill>
                <a:latin typeface="Arial" pitchFamily="34" charset="0"/>
                <a:cs typeface="Arial" pitchFamily="34" charset="0"/>
                <a:hlinkClick r:id="rId4"/>
              </a:rPr>
              <a:t>K-ABC is useful for cognitive evaluations</a:t>
            </a:r>
            <a:r>
              <a:rPr sz="1800" dirty="0">
                <a:solidFill>
                  <a:schemeClr val="accent5">
                    <a:lumMod val="75000"/>
                  </a:schemeClr>
                </a:solidFill>
                <a:latin typeface="Arial" pitchFamily="34" charset="0"/>
                <a:cs typeface="Arial" pitchFamily="34" charset="0"/>
              </a:rPr>
              <a:t> </a:t>
            </a:r>
            <a:r>
              <a:rPr sz="1800" dirty="0">
                <a:solidFill>
                  <a:schemeClr val="accent1"/>
                </a:solidFill>
                <a:latin typeface="Arial" pitchFamily="34" charset="0"/>
                <a:cs typeface="Arial" pitchFamily="34" charset="0"/>
              </a:rPr>
              <a:t>for children ages 3-5.</a:t>
            </a:r>
          </a:p>
          <a:p>
            <a:pPr marL="0" indent="0" eaLnBrk="1" fontAlgn="auto" hangingPunct="1">
              <a:lnSpc>
                <a:spcPct val="90000"/>
              </a:lnSpc>
              <a:spcAft>
                <a:spcPts val="0"/>
              </a:spcAft>
              <a:buFontTx/>
              <a:buNone/>
              <a:defRPr/>
            </a:pPr>
            <a:r>
              <a:rPr sz="1800" dirty="0">
                <a:solidFill>
                  <a:schemeClr val="accent5">
                    <a:lumMod val="75000"/>
                  </a:schemeClr>
                </a:solidFill>
                <a:latin typeface="Arial" pitchFamily="34" charset="0"/>
                <a:cs typeface="Arial" pitchFamily="34" charset="0"/>
              </a:rPr>
              <a:t> </a:t>
            </a:r>
          </a:p>
          <a:p>
            <a:pPr eaLnBrk="1" fontAlgn="auto" hangingPunct="1">
              <a:lnSpc>
                <a:spcPct val="90000"/>
              </a:lnSpc>
              <a:spcAft>
                <a:spcPts val="0"/>
              </a:spcAft>
              <a:defRPr/>
            </a:pPr>
            <a:r>
              <a:rPr sz="1800" dirty="0">
                <a:solidFill>
                  <a:schemeClr val="accent5">
                    <a:lumMod val="75000"/>
                  </a:schemeClr>
                </a:solidFill>
                <a:latin typeface="Arial" pitchFamily="34" charset="0"/>
                <a:cs typeface="Arial" pitchFamily="34" charset="0"/>
                <a:hlinkClick r:id="rId5"/>
              </a:rPr>
              <a:t>Peabody Individual Achievement Test-Revised (PIAT-R)</a:t>
            </a:r>
            <a:r>
              <a:rPr sz="1800" dirty="0">
                <a:solidFill>
                  <a:schemeClr val="accent5">
                    <a:lumMod val="75000"/>
                  </a:schemeClr>
                </a:solidFill>
                <a:latin typeface="Arial" pitchFamily="34" charset="0"/>
                <a:cs typeface="Arial" pitchFamily="34" charset="0"/>
              </a:rPr>
              <a:t> </a:t>
            </a:r>
            <a:r>
              <a:rPr sz="1800" dirty="0">
                <a:solidFill>
                  <a:schemeClr val="accent1"/>
                </a:solidFill>
                <a:latin typeface="Arial" pitchFamily="34" charset="0"/>
                <a:cs typeface="Arial" pitchFamily="34" charset="0"/>
              </a:rPr>
              <a:t>measures scholastic achievement in children, grades K-12. </a:t>
            </a:r>
          </a:p>
          <a:p>
            <a:pPr eaLnBrk="1" fontAlgn="auto" hangingPunct="1">
              <a:lnSpc>
                <a:spcPct val="90000"/>
              </a:lnSpc>
              <a:spcAft>
                <a:spcPts val="0"/>
              </a:spcAft>
              <a:defRPr/>
            </a:pPr>
            <a:endParaRPr sz="1800" dirty="0">
              <a:solidFill>
                <a:schemeClr val="accent5">
                  <a:lumMod val="75000"/>
                </a:schemeClr>
              </a:solidFill>
              <a:latin typeface="Arial" pitchFamily="34" charset="0"/>
              <a:cs typeface="Arial" pitchFamily="34" charset="0"/>
            </a:endParaRPr>
          </a:p>
          <a:p>
            <a:pPr eaLnBrk="1" fontAlgn="auto" hangingPunct="1">
              <a:lnSpc>
                <a:spcPct val="90000"/>
              </a:lnSpc>
              <a:spcAft>
                <a:spcPts val="0"/>
              </a:spcAft>
              <a:defRPr/>
            </a:pPr>
            <a:r>
              <a:rPr sz="1800" dirty="0">
                <a:solidFill>
                  <a:schemeClr val="accent5">
                    <a:lumMod val="75000"/>
                  </a:schemeClr>
                </a:solidFill>
                <a:latin typeface="Arial" pitchFamily="34" charset="0"/>
                <a:cs typeface="Arial" pitchFamily="34" charset="0"/>
                <a:hlinkClick r:id="rId6"/>
              </a:rPr>
              <a:t>Vineland Adaptive Behavior Scales</a:t>
            </a:r>
            <a:r>
              <a:rPr sz="1800" dirty="0">
                <a:solidFill>
                  <a:schemeClr val="accent5">
                    <a:lumMod val="75000"/>
                  </a:schemeClr>
                </a:solidFill>
                <a:latin typeface="Arial" pitchFamily="34" charset="0"/>
                <a:cs typeface="Arial" pitchFamily="34" charset="0"/>
              </a:rPr>
              <a:t> </a:t>
            </a:r>
            <a:r>
              <a:rPr sz="1800" dirty="0">
                <a:solidFill>
                  <a:schemeClr val="accent1"/>
                </a:solidFill>
                <a:latin typeface="Arial" pitchFamily="34" charset="0"/>
                <a:cs typeface="Arial" pitchFamily="34" charset="0"/>
              </a:rPr>
              <a:t>for children of all ages is essential to measure functional abilities and life skills.</a:t>
            </a:r>
          </a:p>
          <a:p>
            <a:pPr marL="0" indent="0" eaLnBrk="1" fontAlgn="auto" hangingPunct="1">
              <a:lnSpc>
                <a:spcPct val="90000"/>
              </a:lnSpc>
              <a:spcAft>
                <a:spcPts val="0"/>
              </a:spcAft>
              <a:buFontTx/>
              <a:buNone/>
              <a:defRPr/>
            </a:pPr>
            <a:endParaRPr sz="1800" dirty="0">
              <a:solidFill>
                <a:schemeClr val="accent5">
                  <a:lumMod val="75000"/>
                </a:schemeClr>
              </a:solidFill>
              <a:latin typeface="Arial" pitchFamily="34" charset="0"/>
              <a:cs typeface="Arial" pitchFamily="34" charset="0"/>
            </a:endParaRPr>
          </a:p>
          <a:p>
            <a:pPr marL="0" indent="0" eaLnBrk="1" fontAlgn="auto" hangingPunct="1">
              <a:lnSpc>
                <a:spcPct val="90000"/>
              </a:lnSpc>
              <a:spcAft>
                <a:spcPts val="0"/>
              </a:spcAft>
              <a:buFontTx/>
              <a:buNone/>
              <a:defRPr/>
            </a:pPr>
            <a:r>
              <a:rPr sz="1800" dirty="0">
                <a:solidFill>
                  <a:schemeClr val="accent1"/>
                </a:solidFill>
                <a:latin typeface="Arial" pitchFamily="34" charset="0"/>
                <a:cs typeface="Arial" pitchFamily="34" charset="0"/>
              </a:rPr>
              <a:t>Source: FAS Community Resource Center, </a:t>
            </a:r>
            <a:r>
              <a:rPr sz="1800" dirty="0" err="1">
                <a:solidFill>
                  <a:schemeClr val="accent1"/>
                </a:solidFill>
                <a:latin typeface="Arial" pitchFamily="34" charset="0"/>
                <a:cs typeface="Arial" pitchFamily="34" charset="0"/>
              </a:rPr>
              <a:t>FAStar</a:t>
            </a:r>
            <a:r>
              <a:rPr sz="1800" dirty="0">
                <a:solidFill>
                  <a:schemeClr val="accent1"/>
                </a:solidFill>
                <a:latin typeface="Arial" pitchFamily="34" charset="0"/>
                <a:cs typeface="Arial" pitchFamily="34" charset="0"/>
              </a:rPr>
              <a:t> </a:t>
            </a:r>
            <a:r>
              <a:rPr sz="1800" dirty="0">
                <a:solidFill>
                  <a:schemeClr val="accent5">
                    <a:lumMod val="75000"/>
                  </a:schemeClr>
                </a:solidFill>
                <a:latin typeface="Arial" pitchFamily="34" charset="0"/>
                <a:cs typeface="Arial" pitchFamily="34" charset="0"/>
                <a:hlinkClick r:id="rId7"/>
              </a:rPr>
              <a:t>http</a:t>
            </a:r>
            <a:r>
              <a:rPr sz="1800">
                <a:solidFill>
                  <a:schemeClr val="accent5">
                    <a:lumMod val="75000"/>
                  </a:schemeClr>
                </a:solidFill>
                <a:latin typeface="Arial" pitchFamily="34" charset="0"/>
                <a:cs typeface="Arial" pitchFamily="34" charset="0"/>
                <a:hlinkClick r:id="rId7"/>
              </a:rPr>
              <a:t>://</a:t>
            </a:r>
            <a:r>
              <a:rPr sz="1800" smtClean="0">
                <a:solidFill>
                  <a:schemeClr val="accent5">
                    <a:lumMod val="75000"/>
                  </a:schemeClr>
                </a:solidFill>
                <a:latin typeface="Arial" pitchFamily="34" charset="0"/>
                <a:cs typeface="Arial" pitchFamily="34" charset="0"/>
                <a:hlinkClick r:id="rId7"/>
              </a:rPr>
              <a:t>come-over.to/FASCRC</a:t>
            </a:r>
            <a:endParaRPr lang="en-US" sz="1800" smtClean="0">
              <a:solidFill>
                <a:schemeClr val="accent5">
                  <a:lumMod val="75000"/>
                </a:schemeClr>
              </a:solidFill>
              <a:latin typeface="Arial" pitchFamily="34" charset="0"/>
              <a:cs typeface="Arial" pitchFamily="34" charset="0"/>
            </a:endParaRPr>
          </a:p>
          <a:p>
            <a:pPr marL="0" indent="0" eaLnBrk="1" fontAlgn="auto" hangingPunct="1">
              <a:lnSpc>
                <a:spcPct val="90000"/>
              </a:lnSpc>
              <a:spcAft>
                <a:spcPts val="0"/>
              </a:spcAft>
              <a:buFontTx/>
              <a:buNone/>
              <a:defRPr/>
            </a:pPr>
            <a:endParaRPr lang="en-US" sz="1800" dirty="0" smtClean="0">
              <a:solidFill>
                <a:schemeClr val="accent5">
                  <a:lumMod val="75000"/>
                </a:schemeClr>
              </a:solidFill>
              <a:latin typeface="Arial" pitchFamily="34" charset="0"/>
              <a:cs typeface="Arial" pitchFamily="34" charset="0"/>
            </a:endParaRPr>
          </a:p>
          <a:p>
            <a:r>
              <a:rPr lang="en-US" sz="1800" u="sng" dirty="0">
                <a:hlinkClick r:id="rId8"/>
              </a:rPr>
              <a:t>http://www.usd.edu/~/media/files/medicine/center-for-disabilities/fasd-educational-strategies-handbook.ashx?la=en</a:t>
            </a:r>
            <a:r>
              <a:rPr lang="en-US" sz="1800" dirty="0"/>
              <a:t>  - FASD Educational Strategies Book Free download</a:t>
            </a:r>
          </a:p>
          <a:p>
            <a:r>
              <a:rPr lang="en-US" sz="1800" dirty="0"/>
              <a:t> </a:t>
            </a:r>
          </a:p>
          <a:p>
            <a:r>
              <a:rPr lang="en-US" sz="1800" u="sng" dirty="0">
                <a:hlinkClick r:id="rId9"/>
              </a:rPr>
              <a:t>http://store.samhsa.gov/product/TIP-58-Addressing-Fetal-Alcohol-Spectrum-Disorders-FASD-/SMA13-4803</a:t>
            </a:r>
            <a:r>
              <a:rPr lang="en-US" sz="1800" dirty="0"/>
              <a:t> - Free download  </a:t>
            </a:r>
            <a:endParaRPr sz="1800"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14391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sp>
        <p:nvSpPr>
          <p:cNvPr id="3" name="Content Placeholder 2"/>
          <p:cNvSpPr>
            <a:spLocks noGrp="1"/>
          </p:cNvSpPr>
          <p:nvPr>
            <p:ph idx="1"/>
          </p:nvPr>
        </p:nvSpPr>
        <p:spPr/>
        <p:txBody>
          <a:bodyPr/>
          <a:lstStyle/>
          <a:p>
            <a:r>
              <a:rPr lang="en-US" dirty="0" smtClean="0"/>
              <a:t>Affects metabolic capacities and growth hormones</a:t>
            </a:r>
          </a:p>
          <a:p>
            <a:r>
              <a:rPr lang="en-US" dirty="0" smtClean="0"/>
              <a:t>Frequently fall below the tenth percentile in height weight and head circumference</a:t>
            </a:r>
          </a:p>
          <a:p>
            <a:r>
              <a:rPr lang="en-US" dirty="0" smtClean="0"/>
              <a:t>Can be mistaken for failure to thrive</a:t>
            </a:r>
          </a:p>
          <a:p>
            <a:r>
              <a:rPr lang="en-US" dirty="0" smtClean="0"/>
              <a:t>Brain damage can occur at alcohol levels below that required to create physical defects.</a:t>
            </a:r>
            <a:endParaRPr lang="en-US" dirty="0"/>
          </a:p>
        </p:txBody>
      </p:sp>
    </p:spTree>
    <p:extLst>
      <p:ext uri="{BB962C8B-B14F-4D97-AF65-F5344CB8AC3E}">
        <p14:creationId xmlns:p14="http://schemas.microsoft.com/office/powerpoint/2010/main" val="43431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features</a:t>
            </a:r>
            <a:endParaRPr lang="en-US" dirty="0"/>
          </a:p>
        </p:txBody>
      </p:sp>
      <p:sp>
        <p:nvSpPr>
          <p:cNvPr id="3" name="Content Placeholder 2"/>
          <p:cNvSpPr>
            <a:spLocks noGrp="1"/>
          </p:cNvSpPr>
          <p:nvPr>
            <p:ph idx="1"/>
          </p:nvPr>
        </p:nvSpPr>
        <p:spPr/>
        <p:txBody>
          <a:bodyPr/>
          <a:lstStyle/>
          <a:p>
            <a:r>
              <a:rPr lang="en-US" b="1" dirty="0"/>
              <a:t>1) thin upper </a:t>
            </a:r>
            <a:r>
              <a:rPr lang="en-US" b="1" dirty="0" smtClean="0"/>
              <a:t>lip </a:t>
            </a:r>
          </a:p>
          <a:p>
            <a:r>
              <a:rPr lang="en-US" b="1" dirty="0" smtClean="0"/>
              <a:t>2</a:t>
            </a:r>
            <a:r>
              <a:rPr lang="en-US" b="1" dirty="0"/>
              <a:t>) flattened </a:t>
            </a:r>
            <a:r>
              <a:rPr lang="en-US" b="1" dirty="0" err="1" smtClean="0"/>
              <a:t>philtrum</a:t>
            </a:r>
            <a:endParaRPr lang="en-US" b="1" dirty="0" smtClean="0"/>
          </a:p>
          <a:p>
            <a:r>
              <a:rPr lang="en-US" b="1" dirty="0" smtClean="0"/>
              <a:t>3</a:t>
            </a:r>
            <a:r>
              <a:rPr lang="en-US" b="1" dirty="0"/>
              <a:t>) shortened palpebral fissures which makes the eyes look farther </a:t>
            </a:r>
            <a:r>
              <a:rPr lang="en-US" b="1" dirty="0" smtClean="0"/>
              <a:t>apart</a:t>
            </a:r>
          </a:p>
          <a:p>
            <a:r>
              <a:rPr lang="en-US" b="1" dirty="0" smtClean="0"/>
              <a:t>4</a:t>
            </a:r>
            <a:r>
              <a:rPr lang="en-US" b="1" dirty="0"/>
              <a:t>) a shortened nose relative to the length of the </a:t>
            </a:r>
            <a:r>
              <a:rPr lang="en-US" b="1" dirty="0" err="1"/>
              <a:t>midface</a:t>
            </a:r>
            <a:r>
              <a:rPr lang="en-US" b="1" dirty="0"/>
              <a:t>. </a:t>
            </a:r>
            <a:endParaRPr lang="en-US" b="1" dirty="0" smtClean="0"/>
          </a:p>
          <a:p>
            <a:r>
              <a:rPr lang="en-US" b="1" dirty="0" smtClean="0"/>
              <a:t>The majority of children along the spectrum do NOT exhibit the craniofacial symptoms </a:t>
            </a:r>
            <a:r>
              <a:rPr lang="en-US" b="1" dirty="0"/>
              <a:t> </a:t>
            </a:r>
            <a:endParaRPr lang="en-US" dirty="0"/>
          </a:p>
          <a:p>
            <a:endParaRPr lang="en-US" dirty="0"/>
          </a:p>
        </p:txBody>
      </p:sp>
    </p:spTree>
    <p:extLst>
      <p:ext uri="{BB962C8B-B14F-4D97-AF65-F5344CB8AC3E}">
        <p14:creationId xmlns:p14="http://schemas.microsoft.com/office/powerpoint/2010/main" val="156174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3171825" cy="393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752600"/>
            <a:ext cx="2590800" cy="353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600200"/>
            <a:ext cx="2857500" cy="369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372035" y="1524000"/>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endParaRPr lang="en-US" dirty="0"/>
          </a:p>
        </p:txBody>
      </p:sp>
    </p:spTree>
    <p:extLst>
      <p:ext uri="{BB962C8B-B14F-4D97-AF65-F5344CB8AC3E}">
        <p14:creationId xmlns:p14="http://schemas.microsoft.com/office/powerpoint/2010/main" val="34747045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364</TotalTime>
  <Words>3925</Words>
  <Application>Microsoft Office PowerPoint</Application>
  <PresentationFormat>On-screen Show (4:3)</PresentationFormat>
  <Paragraphs>583</Paragraphs>
  <Slides>64</Slides>
  <Notes>38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64</vt:i4>
      </vt:variant>
    </vt:vector>
  </HeadingPairs>
  <TitlesOfParts>
    <vt:vector size="80" baseType="lpstr">
      <vt:lpstr>ＭＳ Ｐゴシック</vt:lpstr>
      <vt:lpstr>ＭＳ Ｐゴシック</vt:lpstr>
      <vt:lpstr>Arial</vt:lpstr>
      <vt:lpstr>Calibri</vt:lpstr>
      <vt:lpstr>Candara</vt:lpstr>
      <vt:lpstr>Franklin Gothic Book</vt:lpstr>
      <vt:lpstr>Franklin Gothic Medium</vt:lpstr>
      <vt:lpstr>Helvetica</vt:lpstr>
      <vt:lpstr>HGｺﾞｼｯｸE</vt:lpstr>
      <vt:lpstr>Lucida Grande</vt:lpstr>
      <vt:lpstr>Lucida Sans Unicode</vt:lpstr>
      <vt:lpstr>Times</vt:lpstr>
      <vt:lpstr>Trajan Pro</vt:lpstr>
      <vt:lpstr>Wingdings 2</vt:lpstr>
      <vt:lpstr>ヒラギノ角ゴ Pro W3</vt:lpstr>
      <vt:lpstr>Trek</vt:lpstr>
      <vt:lpstr>FETAL ALCOHOL SPECTRUM DISORDERS “The Invisible Disability”</vt:lpstr>
      <vt:lpstr>OBJECTIVES</vt:lpstr>
      <vt:lpstr>terminology</vt:lpstr>
      <vt:lpstr>Teratology</vt:lpstr>
      <vt:lpstr>Five different ways alcohol damages</vt:lpstr>
      <vt:lpstr>Adrienne Bishista Trainer, 2015 from Diane Malbin’s works on FASD</vt:lpstr>
      <vt:lpstr>Physiology</vt:lpstr>
      <vt:lpstr>Physical features</vt:lpstr>
      <vt:lpstr>PowerPoint Presentation</vt:lpstr>
      <vt:lpstr>PowerPoint Presentation</vt:lpstr>
      <vt:lpstr>  A Variable: Gestational Timing  Coles C. Critical periods for prenatal alcohol exposure. Alcohol Health Res World. 1994;18:22-29.)  Dark bars-most sensitive periods of development; Lighter bars represents periods of development during which psychological defects and minor structural abnormalities would occur.</vt:lpstr>
      <vt:lpstr>  FASD and the Brain</vt:lpstr>
      <vt:lpstr>  Regarding Amount of Alcohol…</vt:lpstr>
      <vt:lpstr>  Economic Costs of FAS</vt:lpstr>
      <vt:lpstr>100% PREVENTABLE </vt:lpstr>
      <vt:lpstr>PowerPoint Presentation</vt:lpstr>
      <vt:lpstr>PowerPoint Presentation</vt:lpstr>
      <vt:lpstr>  Challenges to identification of FASD include: </vt:lpstr>
      <vt:lpstr>  Challenges to identification: </vt:lpstr>
      <vt:lpstr>   Challenges to identification: </vt:lpstr>
      <vt:lpstr>  Challenges to identification: </vt:lpstr>
      <vt:lpstr>From a study of 80 birth mothers who have a child  with an FASD: </vt:lpstr>
      <vt:lpstr>  Protective Factors </vt:lpstr>
      <vt:lpstr>Possible Co-occurring DSM disorders for   Individuals with  an FASD across all ages  </vt:lpstr>
      <vt:lpstr>“Red Flags”  </vt:lpstr>
      <vt:lpstr>“Red Flags”  </vt:lpstr>
      <vt:lpstr>   Strengths of Individuals with an FASD </vt:lpstr>
      <vt:lpstr>Impairments by age</vt:lpstr>
      <vt:lpstr>Some statistics from 2008</vt:lpstr>
      <vt:lpstr>diagnostics</vt:lpstr>
      <vt:lpstr>Criteria as per the DM-ID</vt:lpstr>
      <vt:lpstr>school</vt:lpstr>
      <vt:lpstr>Peer relationships/interpersonal skills</vt:lpstr>
      <vt:lpstr>Developmental timeline</vt:lpstr>
      <vt:lpstr>Dynamic characterisitcs</vt:lpstr>
      <vt:lpstr>PowerPoint Presentation</vt:lpstr>
      <vt:lpstr>PowerPoint Presentation</vt:lpstr>
      <vt:lpstr>treatment</vt:lpstr>
      <vt:lpstr>PowerPoint Presentation</vt:lpstr>
      <vt:lpstr>PowerPoint Presentation</vt:lpstr>
      <vt:lpstr>   Assessment, When FASD is Suspected</vt:lpstr>
      <vt:lpstr>    Making the Case for  Neuro-psych Testing</vt:lpstr>
      <vt:lpstr>PowerPoint Presentation</vt:lpstr>
      <vt:lpstr>Brain’s stress system</vt:lpstr>
      <vt:lpstr>Altered developmental trajectory</vt:lpstr>
      <vt:lpstr>Introduction</vt:lpstr>
      <vt:lpstr>A FASD Perspective</vt:lpstr>
      <vt:lpstr>FASD Informed Supports</vt:lpstr>
      <vt:lpstr>Challenges to FASD Informed Supports</vt:lpstr>
      <vt:lpstr>Creative Interventions and Supports</vt:lpstr>
      <vt:lpstr>Diagnosis and Education</vt:lpstr>
      <vt:lpstr>The External Executive Function</vt:lpstr>
      <vt:lpstr>EF Strategies</vt:lpstr>
      <vt:lpstr>Memory and Comprehension</vt:lpstr>
      <vt:lpstr>Sensory Issues</vt:lpstr>
      <vt:lpstr>Self Regulation</vt:lpstr>
      <vt:lpstr>Strengths Focused</vt:lpstr>
      <vt:lpstr>Resources and Questions</vt:lpstr>
      <vt:lpstr> Recognize the need to individualize the approach to those with an FASD:   </vt:lpstr>
      <vt:lpstr>references</vt:lpstr>
      <vt:lpstr>PowerPoint Presentation</vt:lpstr>
      <vt:lpstr>  </vt:lpstr>
      <vt:lpstr>PowerPoint Presentation</vt:lpstr>
      <vt:lpstr>  Assessments for Infants and Children </vt:lpstr>
    </vt:vector>
  </TitlesOfParts>
  <Company>PA Department of Public Welfare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FETAL ALCOHOL SPECTRUM DISORDERS</dc:title>
  <dc:creator>c-rvaneerd</dc:creator>
  <cp:lastModifiedBy>Robin VanEerden</cp:lastModifiedBy>
  <cp:revision>28</cp:revision>
  <cp:lastPrinted>2015-06-15T18:28:48Z</cp:lastPrinted>
  <dcterms:created xsi:type="dcterms:W3CDTF">2012-10-02T15:37:31Z</dcterms:created>
  <dcterms:modified xsi:type="dcterms:W3CDTF">2015-09-15T20:50:14Z</dcterms:modified>
</cp:coreProperties>
</file>