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0" autoAdjust="0"/>
    <p:restoredTop sz="94660"/>
  </p:normalViewPr>
  <p:slideViewPr>
    <p:cSldViewPr snapToGrid="0">
      <p:cViewPr varScale="1">
        <p:scale>
          <a:sx n="69" d="100"/>
          <a:sy n="69" d="100"/>
        </p:scale>
        <p:origin x="7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D2A85C7-6E16-4245-88C3-F74DBE55B9A4}" type="datetimeFigureOut">
              <a:rPr lang="en-US" smtClean="0"/>
              <a:t>8/14/2020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70DBD4E3-D260-4EFC-8A7E-2E8327692117}"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570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D2A85C7-6E16-4245-88C3-F74DBE55B9A4}" type="datetimeFigureOut">
              <a:rPr lang="en-US" smtClean="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DBD4E3-D260-4EFC-8A7E-2E8327692117}" type="slidenum">
              <a:rPr lang="en-US" smtClean="0"/>
              <a:t>‹#›</a:t>
            </a:fld>
            <a:endParaRPr lang="en-US" dirty="0"/>
          </a:p>
        </p:txBody>
      </p:sp>
    </p:spTree>
    <p:extLst>
      <p:ext uri="{BB962C8B-B14F-4D97-AF65-F5344CB8AC3E}">
        <p14:creationId xmlns:p14="http://schemas.microsoft.com/office/powerpoint/2010/main" val="276130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2A85C7-6E16-4245-88C3-F74DBE55B9A4}" type="datetimeFigureOut">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BD4E3-D260-4EFC-8A7E-2E8327692117}"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387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2A85C7-6E16-4245-88C3-F74DBE55B9A4}" type="datetimeFigureOut">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BD4E3-D260-4EFC-8A7E-2E8327692117}"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075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2A85C7-6E16-4245-88C3-F74DBE55B9A4}" type="datetimeFigureOut">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BD4E3-D260-4EFC-8A7E-2E8327692117}" type="slidenum">
              <a:rPr lang="en-US" smtClean="0"/>
              <a:t>‹#›</a:t>
            </a:fld>
            <a:endParaRPr lang="en-US" dirty="0"/>
          </a:p>
        </p:txBody>
      </p:sp>
    </p:spTree>
    <p:extLst>
      <p:ext uri="{BB962C8B-B14F-4D97-AF65-F5344CB8AC3E}">
        <p14:creationId xmlns:p14="http://schemas.microsoft.com/office/powerpoint/2010/main" val="3054503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2A85C7-6E16-4245-88C3-F74DBE55B9A4}" type="datetimeFigureOut">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BD4E3-D260-4EFC-8A7E-2E8327692117}"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9976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2A85C7-6E16-4245-88C3-F74DBE55B9A4}" type="datetimeFigureOut">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BD4E3-D260-4EFC-8A7E-2E8327692117}"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6688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2A85C7-6E16-4245-88C3-F74DBE55B9A4}" type="datetimeFigureOut">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BD4E3-D260-4EFC-8A7E-2E8327692117}"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3760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2A85C7-6E16-4245-88C3-F74DBE55B9A4}" type="datetimeFigureOut">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BD4E3-D260-4EFC-8A7E-2E8327692117}"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514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2A85C7-6E16-4245-88C3-F74DBE55B9A4}" type="datetimeFigureOut">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BD4E3-D260-4EFC-8A7E-2E8327692117}" type="slidenum">
              <a:rPr lang="en-US" smtClean="0"/>
              <a:t>‹#›</a:t>
            </a:fld>
            <a:endParaRPr lang="en-US" dirty="0"/>
          </a:p>
        </p:txBody>
      </p:sp>
    </p:spTree>
    <p:extLst>
      <p:ext uri="{BB962C8B-B14F-4D97-AF65-F5344CB8AC3E}">
        <p14:creationId xmlns:p14="http://schemas.microsoft.com/office/powerpoint/2010/main" val="385649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2A85C7-6E16-4245-88C3-F74DBE55B9A4}" type="datetimeFigureOut">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DBD4E3-D260-4EFC-8A7E-2E8327692117}"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581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2A85C7-6E16-4245-88C3-F74DBE55B9A4}" type="datetimeFigureOut">
              <a:rPr lang="en-US" smtClean="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DBD4E3-D260-4EFC-8A7E-2E8327692117}" type="slidenum">
              <a:rPr lang="en-US" smtClean="0"/>
              <a:t>‹#›</a:t>
            </a:fld>
            <a:endParaRPr lang="en-US" dirty="0"/>
          </a:p>
        </p:txBody>
      </p:sp>
    </p:spTree>
    <p:extLst>
      <p:ext uri="{BB962C8B-B14F-4D97-AF65-F5344CB8AC3E}">
        <p14:creationId xmlns:p14="http://schemas.microsoft.com/office/powerpoint/2010/main" val="338679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2A85C7-6E16-4245-88C3-F74DBE55B9A4}" type="datetimeFigureOut">
              <a:rPr lang="en-US" smtClean="0"/>
              <a:t>8/14/2020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DBD4E3-D260-4EFC-8A7E-2E8327692117}"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130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2A85C7-6E16-4245-88C3-F74DBE55B9A4}" type="datetimeFigureOut">
              <a:rPr lang="en-US" smtClean="0"/>
              <a:t>8/14/2020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DBD4E3-D260-4EFC-8A7E-2E8327692117}"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6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A85C7-6E16-4245-88C3-F74DBE55B9A4}" type="datetimeFigureOut">
              <a:rPr lang="en-US" smtClean="0"/>
              <a:t>8/14/2020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DBD4E3-D260-4EFC-8A7E-2E8327692117}" type="slidenum">
              <a:rPr lang="en-US" smtClean="0"/>
              <a:t>‹#›</a:t>
            </a:fld>
            <a:endParaRPr lang="en-US" dirty="0"/>
          </a:p>
        </p:txBody>
      </p:sp>
    </p:spTree>
    <p:extLst>
      <p:ext uri="{BB962C8B-B14F-4D97-AF65-F5344CB8AC3E}">
        <p14:creationId xmlns:p14="http://schemas.microsoft.com/office/powerpoint/2010/main" val="2325551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D2A85C7-6E16-4245-88C3-F74DBE55B9A4}" type="datetimeFigureOut">
              <a:rPr lang="en-US" smtClean="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DBD4E3-D260-4EFC-8A7E-2E8327692117}"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988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D2A85C7-6E16-4245-88C3-F74DBE55B9A4}" type="datetimeFigureOut">
              <a:rPr lang="en-US" smtClean="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DBD4E3-D260-4EFC-8A7E-2E8327692117}" type="slidenum">
              <a:rPr lang="en-US" smtClean="0"/>
              <a:t>‹#›</a:t>
            </a:fld>
            <a:endParaRPr lang="en-US" dirty="0"/>
          </a:p>
        </p:txBody>
      </p:sp>
    </p:spTree>
    <p:extLst>
      <p:ext uri="{BB962C8B-B14F-4D97-AF65-F5344CB8AC3E}">
        <p14:creationId xmlns:p14="http://schemas.microsoft.com/office/powerpoint/2010/main" val="3625339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2A85C7-6E16-4245-88C3-F74DBE55B9A4}" type="datetimeFigureOut">
              <a:rPr lang="en-US" smtClean="0"/>
              <a:t>8/14/2020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DBD4E3-D260-4EFC-8A7E-2E8327692117}" type="slidenum">
              <a:rPr lang="en-US" smtClean="0"/>
              <a:t>‹#›</a:t>
            </a:fld>
            <a:endParaRPr lang="en-US" dirty="0"/>
          </a:p>
        </p:txBody>
      </p:sp>
    </p:spTree>
    <p:extLst>
      <p:ext uri="{BB962C8B-B14F-4D97-AF65-F5344CB8AC3E}">
        <p14:creationId xmlns:p14="http://schemas.microsoft.com/office/powerpoint/2010/main" val="360337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easterseals.com/sepa/shared-components/document-library/easterseals-covid-19-re-entry.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893454"/>
            <a:ext cx="9144000" cy="2964873"/>
          </a:xfrm>
        </p:spPr>
        <p:txBody>
          <a:bodyPr>
            <a:normAutofit/>
          </a:bodyPr>
          <a:lstStyle/>
          <a:p>
            <a:r>
              <a:rPr lang="en-US" sz="4000" b="1" dirty="0" smtClean="0">
                <a:solidFill>
                  <a:srgbClr val="FF3300"/>
                </a:solidFill>
                <a:latin typeface="Bradley Hand ITC" panose="03070402050302030203" pitchFamily="66" charset="0"/>
              </a:rPr>
              <a:t>EASTERSEALS</a:t>
            </a:r>
            <a:br>
              <a:rPr lang="en-US" sz="4000" b="1" dirty="0" smtClean="0">
                <a:solidFill>
                  <a:srgbClr val="FF3300"/>
                </a:solidFill>
                <a:latin typeface="Bradley Hand ITC" panose="03070402050302030203" pitchFamily="66" charset="0"/>
              </a:rPr>
            </a:br>
            <a:r>
              <a:rPr lang="en-US" sz="4000" b="1" dirty="0" smtClean="0">
                <a:solidFill>
                  <a:srgbClr val="FF3300"/>
                </a:solidFill>
                <a:latin typeface="Bradley Hand ITC" panose="03070402050302030203" pitchFamily="66" charset="0"/>
              </a:rPr>
              <a:t>FRIENDSHIP </a:t>
            </a:r>
            <a:r>
              <a:rPr lang="en-US" sz="4000" b="1" dirty="0">
                <a:solidFill>
                  <a:srgbClr val="FF3300"/>
                </a:solidFill>
                <a:latin typeface="Bradley Hand ITC" panose="03070402050302030203" pitchFamily="66" charset="0"/>
              </a:rPr>
              <a:t>ACADEMY MONTGOMERY COUNTY </a:t>
            </a:r>
            <a:r>
              <a:rPr lang="en-US" sz="4000" b="1" dirty="0" smtClean="0">
                <a:solidFill>
                  <a:srgbClr val="FF3300"/>
                </a:solidFill>
                <a:latin typeface="Bradley Hand ITC" panose="03070402050302030203" pitchFamily="66" charset="0"/>
              </a:rPr>
              <a:t/>
            </a:r>
            <a:br>
              <a:rPr lang="en-US" sz="4000" b="1" dirty="0" smtClean="0">
                <a:solidFill>
                  <a:srgbClr val="FF3300"/>
                </a:solidFill>
                <a:latin typeface="Bradley Hand ITC" panose="03070402050302030203" pitchFamily="66" charset="0"/>
              </a:rPr>
            </a:br>
            <a:r>
              <a:rPr lang="en-US" sz="4000" b="1" dirty="0" smtClean="0">
                <a:solidFill>
                  <a:srgbClr val="FF3300"/>
                </a:solidFill>
                <a:latin typeface="Bradley Hand ITC" panose="03070402050302030203" pitchFamily="66" charset="0"/>
              </a:rPr>
              <a:t>REOPENING PLAN</a:t>
            </a:r>
            <a:endParaRPr lang="en-US" sz="4000" dirty="0">
              <a:solidFill>
                <a:srgbClr val="FF3300"/>
              </a:solidFill>
              <a:latin typeface="Bradley Hand ITC" panose="03070402050302030203" pitchFamily="66"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4028" y="5411259"/>
            <a:ext cx="2581275" cy="1047750"/>
          </a:xfrm>
          <a:prstGeom prst="rect">
            <a:avLst/>
          </a:prstGeom>
        </p:spPr>
      </p:pic>
    </p:spTree>
    <p:extLst>
      <p:ext uri="{BB962C8B-B14F-4D97-AF65-F5344CB8AC3E}">
        <p14:creationId xmlns:p14="http://schemas.microsoft.com/office/powerpoint/2010/main" val="551816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Exclusion from School and Work</a:t>
            </a:r>
            <a:endParaRPr lang="en-US" b="1" dirty="0"/>
          </a:p>
        </p:txBody>
      </p:sp>
      <p:sp>
        <p:nvSpPr>
          <p:cNvPr id="3" name="Content Placeholder 2"/>
          <p:cNvSpPr>
            <a:spLocks noGrp="1"/>
          </p:cNvSpPr>
          <p:nvPr>
            <p:ph idx="1"/>
          </p:nvPr>
        </p:nvSpPr>
        <p:spPr>
          <a:xfrm>
            <a:off x="1295401" y="2556931"/>
            <a:ext cx="9601196" cy="3915788"/>
          </a:xfrm>
        </p:spPr>
        <p:txBody>
          <a:bodyPr>
            <a:normAutofit fontScale="55000" lnSpcReduction="20000"/>
          </a:bodyPr>
          <a:lstStyle/>
          <a:p>
            <a:r>
              <a:rPr lang="en-US" sz="3300" dirty="0" smtClean="0"/>
              <a:t>Students </a:t>
            </a:r>
            <a:r>
              <a:rPr lang="en-US" sz="3300" dirty="0"/>
              <a:t>and employees will be excluded from school/work if they test positive for COVID-19 or exhibit one or more of the symptoms of COVID-19 based on CDC Guidance. </a:t>
            </a:r>
          </a:p>
          <a:p>
            <a:r>
              <a:rPr lang="en-US" sz="3300" b="1" dirty="0"/>
              <a:t>Untested students </a:t>
            </a:r>
            <a:r>
              <a:rPr lang="en-US" sz="3300" dirty="0"/>
              <a:t>and staff exhibiting symptoms will adhere to the following guidelines.  </a:t>
            </a:r>
          </a:p>
          <a:p>
            <a:pPr lvl="1"/>
            <a:r>
              <a:rPr lang="en-US" sz="3300" dirty="0"/>
              <a:t>Any child or staff with temperature of 100.4 degrees or higher should remain home or will be sent home. </a:t>
            </a:r>
            <a:endParaRPr lang="en-US" sz="3300" dirty="0"/>
          </a:p>
          <a:p>
            <a:pPr lvl="1"/>
            <a:r>
              <a:rPr lang="en-US" sz="3300" dirty="0" smtClean="0"/>
              <a:t>Any </a:t>
            </a:r>
            <a:r>
              <a:rPr lang="en-US" sz="3300" dirty="0"/>
              <a:t>child or staff with cough or shortness of breath should stay home or will be sent home. </a:t>
            </a:r>
            <a:endParaRPr lang="en-US" sz="3300" dirty="0" smtClean="0"/>
          </a:p>
          <a:p>
            <a:pPr lvl="1"/>
            <a:r>
              <a:rPr lang="en-US" sz="3300" dirty="0" smtClean="0"/>
              <a:t>If a child or </a:t>
            </a:r>
            <a:r>
              <a:rPr lang="en-US" sz="3300" dirty="0"/>
              <a:t>staff member becomes sick with any of </a:t>
            </a:r>
            <a:r>
              <a:rPr lang="en-US" sz="3300" dirty="0" smtClean="0"/>
              <a:t>the Covid-19 symptoms (listed on slide 7) while at school/work:</a:t>
            </a:r>
          </a:p>
          <a:p>
            <a:pPr lvl="2"/>
            <a:r>
              <a:rPr lang="en-US" sz="3100" dirty="0" smtClean="0"/>
              <a:t>Staff will </a:t>
            </a:r>
            <a:r>
              <a:rPr lang="en-US" sz="3100" dirty="0"/>
              <a:t>be sent home immediately to self-isolate. </a:t>
            </a:r>
            <a:endParaRPr lang="en-US" sz="3100" dirty="0" smtClean="0"/>
          </a:p>
          <a:p>
            <a:pPr lvl="2"/>
            <a:r>
              <a:rPr lang="en-US" sz="3100" dirty="0" smtClean="0"/>
              <a:t>Children will be escorted to the isolation room. (see slide 9 for isolation room information)</a:t>
            </a:r>
          </a:p>
          <a:p>
            <a:pPr lvl="2"/>
            <a:r>
              <a:rPr lang="en-US" sz="3100" dirty="0" smtClean="0"/>
              <a:t>Areas the child or staff </a:t>
            </a:r>
            <a:r>
              <a:rPr lang="en-US" sz="3100" dirty="0"/>
              <a:t>member </a:t>
            </a:r>
            <a:r>
              <a:rPr lang="en-US" sz="3100" dirty="0" smtClean="0"/>
              <a:t>were </a:t>
            </a:r>
            <a:r>
              <a:rPr lang="en-US" sz="3100" dirty="0"/>
              <a:t>in contact with </a:t>
            </a:r>
            <a:r>
              <a:rPr lang="en-US" sz="3100" dirty="0" smtClean="0"/>
              <a:t>will be closed until cleaned and </a:t>
            </a:r>
            <a:r>
              <a:rPr lang="en-US" sz="3100" dirty="0"/>
              <a:t>disinfected. </a:t>
            </a:r>
            <a:r>
              <a:rPr lang="en-US" sz="3300" dirty="0"/>
              <a:t/>
            </a:r>
            <a:br>
              <a:rPr lang="en-US" sz="3300" dirty="0"/>
            </a:br>
            <a:endParaRPr lang="en-US" sz="3300" dirty="0" smtClean="0"/>
          </a:p>
          <a:p>
            <a:pPr marL="0" indent="0">
              <a:buNone/>
            </a:pPr>
            <a:endParaRPr lang="en-US" dirty="0" smtClean="0"/>
          </a:p>
          <a:p>
            <a:endParaRPr lang="en-US" dirty="0"/>
          </a:p>
        </p:txBody>
      </p:sp>
    </p:spTree>
    <p:extLst>
      <p:ext uri="{BB962C8B-B14F-4D97-AF65-F5344CB8AC3E}">
        <p14:creationId xmlns:p14="http://schemas.microsoft.com/office/powerpoint/2010/main" val="332165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1127" y="581892"/>
            <a:ext cx="11009745" cy="1274618"/>
          </a:xfrm>
        </p:spPr>
        <p:txBody>
          <a:bodyPr>
            <a:noAutofit/>
          </a:bodyPr>
          <a:lstStyle/>
          <a:p>
            <a:r>
              <a:rPr lang="en-US" sz="4000" b="1" u="sng" dirty="0"/>
              <a:t>Return to School or Work</a:t>
            </a:r>
            <a:r>
              <a:rPr lang="en-US" sz="2400" dirty="0"/>
              <a:t/>
            </a:r>
            <a:br>
              <a:rPr lang="en-US" sz="2400" dirty="0"/>
            </a:br>
            <a:r>
              <a:rPr lang="en-US" sz="1600" b="1" dirty="0"/>
              <a:t>Once a student or employee is excluded from the school environment, they may return if they satisfy the recommendations </a:t>
            </a:r>
            <a:r>
              <a:rPr lang="en-US" sz="1600" b="1" dirty="0" smtClean="0"/>
              <a:t>from </a:t>
            </a:r>
            <a:r>
              <a:rPr lang="en-US" sz="1600" b="1" dirty="0"/>
              <a:t>the CDC</a:t>
            </a:r>
            <a:r>
              <a:rPr lang="en-US" sz="1600" b="1" dirty="0" smtClean="0"/>
              <a:t>.</a:t>
            </a:r>
            <a:endParaRPr lang="en-US" sz="1600" dirty="0"/>
          </a:p>
        </p:txBody>
      </p:sp>
      <p:sp>
        <p:nvSpPr>
          <p:cNvPr id="3" name="Content Placeholder 2"/>
          <p:cNvSpPr>
            <a:spLocks noGrp="1"/>
          </p:cNvSpPr>
          <p:nvPr>
            <p:ph idx="4294967295"/>
          </p:nvPr>
        </p:nvSpPr>
        <p:spPr>
          <a:xfrm>
            <a:off x="591126" y="1856510"/>
            <a:ext cx="11009745" cy="4729017"/>
          </a:xfrm>
        </p:spPr>
        <p:txBody>
          <a:bodyPr>
            <a:noAutofit/>
          </a:bodyPr>
          <a:lstStyle/>
          <a:p>
            <a:r>
              <a:rPr lang="en-US" sz="1300" b="1" u="sng" dirty="0" smtClean="0"/>
              <a:t>Untested </a:t>
            </a:r>
            <a:r>
              <a:rPr lang="en-US" sz="1300" b="1" u="sng" dirty="0"/>
              <a:t>students or staff</a:t>
            </a:r>
            <a:r>
              <a:rPr lang="en-US" sz="1300" dirty="0"/>
              <a:t> who have not received a test proving or disproving the presence of COVID-19 but experience symptoms may return if the following three conditions are met: </a:t>
            </a:r>
          </a:p>
          <a:p>
            <a:pPr lvl="1"/>
            <a:r>
              <a:rPr lang="en-US" sz="1300" dirty="0"/>
              <a:t>They have not had a fever for at least 72 hours (that is three full days of no fever without the use of medicine that reduces fevers)</a:t>
            </a:r>
          </a:p>
          <a:p>
            <a:pPr lvl="1"/>
            <a:r>
              <a:rPr lang="en-US" sz="1300" dirty="0"/>
              <a:t>Other symptoms have improved (for example, when your cough or shortness of breath have improved)</a:t>
            </a:r>
          </a:p>
          <a:p>
            <a:pPr lvl="1"/>
            <a:r>
              <a:rPr lang="en-US" sz="1300" dirty="0"/>
              <a:t>Written doctor or nurse practitioner note to return to school/work sent directly to staff.  Note should be received by school prior to student returning.</a:t>
            </a:r>
          </a:p>
          <a:p>
            <a:r>
              <a:rPr lang="en-US" sz="1300" b="1" u="sng" dirty="0"/>
              <a:t>Tested Positive- Symptomatic</a:t>
            </a:r>
            <a:r>
              <a:rPr lang="en-US" sz="1300" b="1" dirty="0"/>
              <a:t> student or staff</a:t>
            </a:r>
            <a:r>
              <a:rPr lang="en-US" sz="1300" dirty="0"/>
              <a:t> who experienced symptoms and have been tested for COVID-19 may return to school if the following conditions are met:</a:t>
            </a:r>
          </a:p>
          <a:p>
            <a:pPr lvl="1"/>
            <a:r>
              <a:rPr lang="en-US" sz="1300" dirty="0"/>
              <a:t>The individual no longer has a fever (without the use medicine that reduces fevers)</a:t>
            </a:r>
          </a:p>
          <a:p>
            <a:pPr lvl="1"/>
            <a:r>
              <a:rPr lang="en-US" sz="1300" dirty="0"/>
              <a:t>Other symptoms have improved (for example, when your cough or shortness of breath have improved)</a:t>
            </a:r>
          </a:p>
          <a:p>
            <a:pPr lvl="1"/>
            <a:r>
              <a:rPr lang="en-US" sz="1300" dirty="0"/>
              <a:t>At least 10 calendar days have passed since symptoms first appeared</a:t>
            </a:r>
          </a:p>
          <a:p>
            <a:pPr lvl="1"/>
            <a:r>
              <a:rPr lang="en-US" sz="1300" dirty="0"/>
              <a:t>The individual has been cleared by their health care provider and has documentation to return to work or has received two negative tests at least 24 hours apart. </a:t>
            </a:r>
          </a:p>
          <a:p>
            <a:r>
              <a:rPr lang="en-US" sz="1300" b="1" u="sng" dirty="0"/>
              <a:t>Tested Positive- Asymptomatic</a:t>
            </a:r>
            <a:r>
              <a:rPr lang="en-US" sz="1300" b="1" dirty="0"/>
              <a:t> student or staff</a:t>
            </a:r>
            <a:r>
              <a:rPr lang="en-US" sz="1300" dirty="0"/>
              <a:t> who have not had symptoms but test positive for COVID-19 may return when the following conditions are met:</a:t>
            </a:r>
          </a:p>
          <a:p>
            <a:pPr lvl="1"/>
            <a:r>
              <a:rPr lang="en-US" sz="1300" dirty="0"/>
              <a:t>They have gone ten calendar days without symptoms and have been released by a healthcare provider. </a:t>
            </a:r>
          </a:p>
          <a:p>
            <a:pPr lvl="1"/>
            <a:r>
              <a:rPr lang="en-US" sz="1300" dirty="0"/>
              <a:t>Students may also return if they are approved to do so in writing by the student’s health care provider. </a:t>
            </a:r>
          </a:p>
        </p:txBody>
      </p:sp>
      <p:cxnSp>
        <p:nvCxnSpPr>
          <p:cNvPr id="5" name="Straight Connector 4"/>
          <p:cNvCxnSpPr/>
          <p:nvPr/>
        </p:nvCxnSpPr>
        <p:spPr>
          <a:xfrm>
            <a:off x="960582" y="1856510"/>
            <a:ext cx="10233891"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39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What happens if there is a confirmed case </a:t>
            </a:r>
            <a:r>
              <a:rPr lang="en-US" b="1" u="sng" dirty="0"/>
              <a:t>of COVID-19 on </a:t>
            </a:r>
            <a:r>
              <a:rPr lang="en-US" b="1" u="sng" dirty="0" smtClean="0"/>
              <a:t>school property?</a:t>
            </a:r>
            <a:r>
              <a:rPr lang="en-US" dirty="0"/>
              <a:t/>
            </a:r>
            <a:br>
              <a:rPr lang="en-US" dirty="0"/>
            </a:br>
            <a:endParaRPr lang="en-US" dirty="0"/>
          </a:p>
        </p:txBody>
      </p:sp>
      <p:sp>
        <p:nvSpPr>
          <p:cNvPr id="3" name="Content Placeholder 2"/>
          <p:cNvSpPr>
            <a:spLocks noGrp="1"/>
          </p:cNvSpPr>
          <p:nvPr>
            <p:ph idx="1"/>
          </p:nvPr>
        </p:nvSpPr>
        <p:spPr>
          <a:xfrm>
            <a:off x="842480" y="2609635"/>
            <a:ext cx="10541285" cy="3863083"/>
          </a:xfrm>
        </p:spPr>
        <p:txBody>
          <a:bodyPr>
            <a:normAutofit fontScale="62500" lnSpcReduction="20000"/>
          </a:bodyPr>
          <a:lstStyle/>
          <a:p>
            <a:r>
              <a:rPr lang="en-US" sz="3000" dirty="0" smtClean="0"/>
              <a:t>When </a:t>
            </a:r>
            <a:r>
              <a:rPr lang="en-US" sz="3000" dirty="0"/>
              <a:t>there is confirmation that a person infected with COVID-19 was on school property, Easterseals will contact the local health department immediately.  Easterseals will work with the local health department to assess factors such as the likelihood of exposure to employees and students in the building, the number of cases in the community, and other factors that will determine building closure. </a:t>
            </a:r>
          </a:p>
          <a:p>
            <a:r>
              <a:rPr lang="en-US" sz="3000" dirty="0"/>
              <a:t>It is the responsibility of the local health department to contact the person confirmed with COVID-19, inform direct contacts of their possible exposure, and give instructions to those involved with the confirmed case, including siblings and other household members regarding self-quarantine and exclusions. The individual who tested positive will not be identified in communications to the school community at large but may need to be selectively identified for contact tracing by the local health department. </a:t>
            </a:r>
          </a:p>
          <a:p>
            <a:r>
              <a:rPr lang="en-US" sz="3000" dirty="0"/>
              <a:t>Easterseals will consult with the local health department to determine the status of school programs and potential closure.  Staff and parents will be notified of school program status as soon as information is available.  Custodial staff or cleaning contractor will be informed, so that impacted building or bus areas, furnishings, and equipment are thoroughly disinfected. </a:t>
            </a:r>
          </a:p>
          <a:p>
            <a:endParaRPr lang="en-US" dirty="0"/>
          </a:p>
        </p:txBody>
      </p:sp>
    </p:spTree>
    <p:extLst>
      <p:ext uri="{BB962C8B-B14F-4D97-AF65-F5344CB8AC3E}">
        <p14:creationId xmlns:p14="http://schemas.microsoft.com/office/powerpoint/2010/main" val="3758095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Classroom Health and Safety Practices </a:t>
            </a:r>
            <a:r>
              <a:rPr lang="en-US" b="1" dirty="0" smtClean="0"/>
              <a:t/>
            </a:r>
            <a:br>
              <a:rPr lang="en-US" b="1" dirty="0" smtClean="0"/>
            </a:br>
            <a:r>
              <a:rPr lang="en-US" sz="1800" b="1" dirty="0" smtClean="0"/>
              <a:t>In order to maintain consistent student grouping and accurately maintain records, all classrooms will be tracking adult and student contact throughout the school day.  Staff will be assigned to specific student groups for the entire school day.</a:t>
            </a:r>
            <a:endParaRPr lang="en-US" sz="1800" b="1" dirty="0"/>
          </a:p>
        </p:txBody>
      </p:sp>
      <p:sp>
        <p:nvSpPr>
          <p:cNvPr id="3" name="Content Placeholder 2"/>
          <p:cNvSpPr>
            <a:spLocks noGrp="1"/>
          </p:cNvSpPr>
          <p:nvPr>
            <p:ph idx="1"/>
          </p:nvPr>
        </p:nvSpPr>
        <p:spPr>
          <a:xfrm>
            <a:off x="849745" y="2466109"/>
            <a:ext cx="10501746" cy="3962400"/>
          </a:xfrm>
        </p:spPr>
        <p:txBody>
          <a:bodyPr>
            <a:normAutofit fontScale="62500" lnSpcReduction="20000"/>
          </a:bodyPr>
          <a:lstStyle/>
          <a:p>
            <a:pPr lvl="0"/>
            <a:r>
              <a:rPr lang="en-US" dirty="0"/>
              <a:t>Children ages two and above without qualifying disabilities are required to wear masks</a:t>
            </a:r>
            <a:r>
              <a:rPr lang="en-US" dirty="0" smtClean="0"/>
              <a:t>.</a:t>
            </a:r>
          </a:p>
          <a:p>
            <a:pPr lvl="0"/>
            <a:r>
              <a:rPr lang="en-US" dirty="0" smtClean="0"/>
              <a:t>Bathrooms </a:t>
            </a:r>
            <a:r>
              <a:rPr lang="en-US" dirty="0"/>
              <a:t>use will be limited to one adult and child at a time. Staff will clean and disinfect the bathrooms after each use. </a:t>
            </a:r>
          </a:p>
          <a:p>
            <a:pPr lvl="0"/>
            <a:r>
              <a:rPr lang="en-US" dirty="0"/>
              <a:t>Classroom furniture and floor seating will be organized to support social distancing during group activities.</a:t>
            </a:r>
          </a:p>
          <a:p>
            <a:pPr lvl="0"/>
            <a:r>
              <a:rPr lang="en-US" dirty="0"/>
              <a:t>Children will </a:t>
            </a:r>
            <a:r>
              <a:rPr lang="en-US" dirty="0" smtClean="0"/>
              <a:t>sit </a:t>
            </a:r>
            <a:r>
              <a:rPr lang="en-US" dirty="0"/>
              <a:t>6 feet apart for table activities, snack, and lunch.</a:t>
            </a:r>
          </a:p>
          <a:p>
            <a:pPr lvl="0"/>
            <a:r>
              <a:rPr lang="en-US" dirty="0"/>
              <a:t>P</a:t>
            </a:r>
            <a:r>
              <a:rPr lang="en-US" dirty="0" smtClean="0"/>
              <a:t>lush </a:t>
            </a:r>
            <a:r>
              <a:rPr lang="en-US" dirty="0"/>
              <a:t>and cloth items will be removed from all instructional areas.</a:t>
            </a:r>
          </a:p>
          <a:p>
            <a:pPr lvl="0"/>
            <a:r>
              <a:rPr lang="en-US" dirty="0"/>
              <a:t>Children will be assigned individual supplies which will be kept in individual bins in their lockers. (Individual supplies include crayons, colored pencils, glue, etc.)</a:t>
            </a:r>
          </a:p>
          <a:p>
            <a:pPr lvl="0"/>
            <a:r>
              <a:rPr lang="en-US" dirty="0"/>
              <a:t>Staff will select specific toys for daily use. Toys will be removed from the classroom when not in “rotation” to reduce clutter </a:t>
            </a:r>
            <a:r>
              <a:rPr lang="en-US" dirty="0" smtClean="0"/>
              <a:t>and remove excess toys to ensure clean surfaces. </a:t>
            </a:r>
            <a:endParaRPr lang="en-US" dirty="0"/>
          </a:p>
          <a:p>
            <a:pPr lvl="0"/>
            <a:r>
              <a:rPr lang="en-US" dirty="0"/>
              <a:t>Teachers will develop scheduling strategies to reduce the size of groups, make it possible to use social distancing during all group and table activities.</a:t>
            </a:r>
          </a:p>
          <a:p>
            <a:pPr lvl="0"/>
            <a:r>
              <a:rPr lang="en-US" dirty="0"/>
              <a:t>All toys, surfaces, light switches, etc. within the classroom will be disinfected and cleaned at the end of </a:t>
            </a:r>
            <a:r>
              <a:rPr lang="en-US" dirty="0" smtClean="0"/>
              <a:t>every school </a:t>
            </a:r>
            <a:r>
              <a:rPr lang="en-US" dirty="0"/>
              <a:t>day. </a:t>
            </a:r>
          </a:p>
          <a:p>
            <a:pPr lvl="0"/>
            <a:r>
              <a:rPr lang="en-US" dirty="0"/>
              <a:t>Visiting essential personnel will work with a child or staff member outside of the classroom when possible. </a:t>
            </a:r>
            <a:r>
              <a:rPr lang="en-US" dirty="0" smtClean="0"/>
              <a:t>(i.e</a:t>
            </a:r>
            <a:r>
              <a:rPr lang="en-US" dirty="0"/>
              <a:t>. MCIU hearing and vision specialists)</a:t>
            </a:r>
          </a:p>
          <a:p>
            <a:pPr marL="0" indent="0">
              <a:buNone/>
            </a:pPr>
            <a:endParaRPr lang="en-US" dirty="0"/>
          </a:p>
        </p:txBody>
      </p:sp>
    </p:spTree>
    <p:extLst>
      <p:ext uri="{BB962C8B-B14F-4D97-AF65-F5344CB8AC3E}">
        <p14:creationId xmlns:p14="http://schemas.microsoft.com/office/powerpoint/2010/main" val="1857691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Lunch and Snacks</a:t>
            </a:r>
            <a:endParaRPr lang="en-US" b="1" dirty="0"/>
          </a:p>
        </p:txBody>
      </p:sp>
      <p:sp>
        <p:nvSpPr>
          <p:cNvPr id="3" name="Content Placeholder 2"/>
          <p:cNvSpPr>
            <a:spLocks noGrp="1"/>
          </p:cNvSpPr>
          <p:nvPr>
            <p:ph idx="1"/>
          </p:nvPr>
        </p:nvSpPr>
        <p:spPr>
          <a:xfrm>
            <a:off x="1295401" y="2556932"/>
            <a:ext cx="9601196" cy="3585250"/>
          </a:xfrm>
        </p:spPr>
        <p:txBody>
          <a:bodyPr>
            <a:normAutofit fontScale="92500" lnSpcReduction="20000"/>
          </a:bodyPr>
          <a:lstStyle/>
          <a:p>
            <a:pPr lvl="0"/>
            <a:r>
              <a:rPr lang="en-US" dirty="0"/>
              <a:t>Lunches and snacks will be provided in the classrooms, with distanced </a:t>
            </a:r>
            <a:r>
              <a:rPr lang="en-US" dirty="0" smtClean="0"/>
              <a:t>seating as noted on slide 13. </a:t>
            </a:r>
          </a:p>
          <a:p>
            <a:pPr lvl="0"/>
            <a:r>
              <a:rPr lang="en-US" dirty="0" smtClean="0"/>
              <a:t>There will be no outside food items allowed to be shared within the classroom at this time.  </a:t>
            </a:r>
            <a:endParaRPr lang="en-US" dirty="0"/>
          </a:p>
          <a:p>
            <a:pPr lvl="0"/>
            <a:r>
              <a:rPr lang="en-US" dirty="0"/>
              <a:t>Families will supply food for lunches and </a:t>
            </a:r>
            <a:r>
              <a:rPr lang="en-US" dirty="0" smtClean="0"/>
              <a:t>snacks</a:t>
            </a:r>
            <a:r>
              <a:rPr lang="en-US" dirty="0"/>
              <a:t> </a:t>
            </a:r>
            <a:r>
              <a:rPr lang="en-US" dirty="0" smtClean="0"/>
              <a:t>daily.</a:t>
            </a:r>
            <a:endParaRPr lang="en-US" dirty="0"/>
          </a:p>
          <a:p>
            <a:pPr lvl="0"/>
            <a:r>
              <a:rPr lang="en-US" dirty="0"/>
              <a:t>Families will send utensils, when needed, which will be sent home with lunch box or bag.</a:t>
            </a:r>
          </a:p>
          <a:p>
            <a:pPr lvl="0"/>
            <a:r>
              <a:rPr lang="en-US" dirty="0"/>
              <a:t>Staff who are aiding a child who cannot eat independently will support one child at a time, wearing appropriate PPE</a:t>
            </a:r>
            <a:r>
              <a:rPr lang="en-US" dirty="0" smtClean="0"/>
              <a:t>.  Before </a:t>
            </a:r>
            <a:r>
              <a:rPr lang="en-US" dirty="0"/>
              <a:t>aiding another child or going to another activity, the staff will wash their hands and change PPE as needed.</a:t>
            </a:r>
          </a:p>
          <a:p>
            <a:endParaRPr lang="en-US" dirty="0"/>
          </a:p>
        </p:txBody>
      </p:sp>
    </p:spTree>
    <p:extLst>
      <p:ext uri="{BB962C8B-B14F-4D97-AF65-F5344CB8AC3E}">
        <p14:creationId xmlns:p14="http://schemas.microsoft.com/office/powerpoint/2010/main" val="1386527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Therapy and Consultant Scheduling</a:t>
            </a:r>
            <a:endParaRPr lang="en-US" b="1" dirty="0"/>
          </a:p>
        </p:txBody>
      </p:sp>
      <p:sp>
        <p:nvSpPr>
          <p:cNvPr id="3" name="Content Placeholder 2"/>
          <p:cNvSpPr>
            <a:spLocks noGrp="1"/>
          </p:cNvSpPr>
          <p:nvPr>
            <p:ph idx="1"/>
          </p:nvPr>
        </p:nvSpPr>
        <p:spPr>
          <a:xfrm>
            <a:off x="1295401" y="2556932"/>
            <a:ext cx="9601196" cy="3585250"/>
          </a:xfrm>
        </p:spPr>
        <p:txBody>
          <a:bodyPr>
            <a:normAutofit fontScale="85000" lnSpcReduction="10000"/>
          </a:bodyPr>
          <a:lstStyle/>
          <a:p>
            <a:pPr lvl="0"/>
            <a:r>
              <a:rPr lang="en-US" dirty="0"/>
              <a:t>To the extent possible, therapists and consultants will schedule their therapy to occur entirely within </a:t>
            </a:r>
            <a:r>
              <a:rPr lang="en-US" dirty="0" smtClean="0"/>
              <a:t>one classroom a day in order to avoid travel between classrooms.</a:t>
            </a:r>
            <a:endParaRPr lang="en-US" dirty="0"/>
          </a:p>
          <a:p>
            <a:pPr lvl="0"/>
            <a:r>
              <a:rPr lang="en-US" dirty="0"/>
              <a:t>If a therapist or consultant must </a:t>
            </a:r>
            <a:r>
              <a:rPr lang="en-US" dirty="0" smtClean="0"/>
              <a:t>provide services to a child outside their assigned classroom, </a:t>
            </a:r>
            <a:r>
              <a:rPr lang="en-US" dirty="0"/>
              <a:t>the therapy or consultation will be provided on a pull-out </a:t>
            </a:r>
            <a:r>
              <a:rPr lang="en-US" dirty="0" smtClean="0"/>
              <a:t>basis in a therapy room or gym.</a:t>
            </a:r>
            <a:endParaRPr lang="en-US" dirty="0"/>
          </a:p>
          <a:p>
            <a:pPr lvl="0"/>
            <a:r>
              <a:rPr lang="en-US" dirty="0"/>
              <a:t>A </a:t>
            </a:r>
            <a:r>
              <a:rPr lang="en-US" dirty="0" smtClean="0"/>
              <a:t>child may be served individually in one of the small therapy rooms or in the OT </a:t>
            </a:r>
            <a:r>
              <a:rPr lang="en-US" dirty="0"/>
              <a:t>/</a:t>
            </a:r>
            <a:r>
              <a:rPr lang="en-US" dirty="0" smtClean="0"/>
              <a:t>PT gym.  </a:t>
            </a:r>
            <a:endParaRPr lang="en-US" dirty="0"/>
          </a:p>
          <a:p>
            <a:pPr lvl="0"/>
            <a:r>
              <a:rPr lang="en-US" dirty="0"/>
              <a:t>When possible, therapy will be provided in the playground or other safe outdoor space on the property.</a:t>
            </a:r>
          </a:p>
          <a:p>
            <a:pPr lvl="0"/>
            <a:r>
              <a:rPr lang="en-US" dirty="0"/>
              <a:t>The therapist and consultant </a:t>
            </a:r>
            <a:r>
              <a:rPr lang="en-US" dirty="0" smtClean="0"/>
              <a:t>will clean and disinfect the </a:t>
            </a:r>
            <a:r>
              <a:rPr lang="en-US" dirty="0"/>
              <a:t>therapy space in the classroom, the individual therapy room, or the </a:t>
            </a:r>
            <a:r>
              <a:rPr lang="en-US" dirty="0" smtClean="0"/>
              <a:t>OT/PT </a:t>
            </a:r>
            <a:r>
              <a:rPr lang="en-US" dirty="0"/>
              <a:t>gym upon completion of therapy. </a:t>
            </a:r>
          </a:p>
        </p:txBody>
      </p:sp>
    </p:spTree>
    <p:extLst>
      <p:ext uri="{BB962C8B-B14F-4D97-AF65-F5344CB8AC3E}">
        <p14:creationId xmlns:p14="http://schemas.microsoft.com/office/powerpoint/2010/main" val="2911608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Playground and OT/PT Gyms</a:t>
            </a:r>
            <a:endParaRPr lang="en-US" b="1" dirty="0"/>
          </a:p>
        </p:txBody>
      </p:sp>
      <p:sp>
        <p:nvSpPr>
          <p:cNvPr id="3" name="Content Placeholder 2"/>
          <p:cNvSpPr>
            <a:spLocks noGrp="1"/>
          </p:cNvSpPr>
          <p:nvPr>
            <p:ph idx="1"/>
          </p:nvPr>
        </p:nvSpPr>
        <p:spPr>
          <a:xfrm>
            <a:off x="1295401" y="2556932"/>
            <a:ext cx="9601196" cy="3556192"/>
          </a:xfrm>
        </p:spPr>
        <p:txBody>
          <a:bodyPr>
            <a:normAutofit/>
          </a:bodyPr>
          <a:lstStyle/>
          <a:p>
            <a:pPr lvl="0"/>
            <a:r>
              <a:rPr lang="en-US" dirty="0"/>
              <a:t>Playground use </a:t>
            </a:r>
            <a:r>
              <a:rPr lang="en-US" dirty="0" smtClean="0"/>
              <a:t>is </a:t>
            </a:r>
            <a:r>
              <a:rPr lang="en-US" dirty="0"/>
              <a:t>limited to two classrooms (up to 20 children) at one time</a:t>
            </a:r>
            <a:r>
              <a:rPr lang="en-US" dirty="0" smtClean="0"/>
              <a:t>.</a:t>
            </a:r>
            <a:endParaRPr lang="en-US" dirty="0"/>
          </a:p>
          <a:p>
            <a:pPr lvl="0"/>
            <a:r>
              <a:rPr lang="en-US" dirty="0"/>
              <a:t>High-touch plastic and metal surfaces </a:t>
            </a:r>
            <a:r>
              <a:rPr lang="en-US" dirty="0" smtClean="0"/>
              <a:t>will </a:t>
            </a:r>
            <a:r>
              <a:rPr lang="en-US" dirty="0"/>
              <a:t>be wiped down after each </a:t>
            </a:r>
            <a:r>
              <a:rPr lang="en-US" dirty="0" smtClean="0"/>
              <a:t>playground session before another classroom gains access.  </a:t>
            </a:r>
            <a:endParaRPr lang="en-US" dirty="0"/>
          </a:p>
          <a:p>
            <a:pPr lvl="0"/>
            <a:r>
              <a:rPr lang="en-US" dirty="0" smtClean="0"/>
              <a:t>During days of bad weather, OT/PT gym use will be available for </a:t>
            </a:r>
            <a:r>
              <a:rPr lang="en-US" dirty="0"/>
              <a:t>indoor </a:t>
            </a:r>
            <a:r>
              <a:rPr lang="en-US" dirty="0" smtClean="0"/>
              <a:t>play.  Access will be  </a:t>
            </a:r>
            <a:r>
              <a:rPr lang="en-US" dirty="0"/>
              <a:t>limited to one classroom (up to 10 children) at one time</a:t>
            </a:r>
            <a:r>
              <a:rPr lang="en-US" dirty="0" smtClean="0"/>
              <a:t>. </a:t>
            </a:r>
          </a:p>
          <a:p>
            <a:pPr lvl="0"/>
            <a:r>
              <a:rPr lang="en-US" dirty="0" smtClean="0"/>
              <a:t>OT/PT gyms must be cleaned and disinfected before use by another classroom or therapist.  </a:t>
            </a:r>
            <a:endParaRPr lang="en-US" dirty="0"/>
          </a:p>
          <a:p>
            <a:endParaRPr lang="en-US" dirty="0"/>
          </a:p>
        </p:txBody>
      </p:sp>
    </p:spTree>
    <p:extLst>
      <p:ext uri="{BB962C8B-B14F-4D97-AF65-F5344CB8AC3E}">
        <p14:creationId xmlns:p14="http://schemas.microsoft.com/office/powerpoint/2010/main" val="2315434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4256"/>
            <a:ext cx="9601196" cy="1579418"/>
          </a:xfrm>
        </p:spPr>
        <p:txBody>
          <a:bodyPr>
            <a:normAutofit fontScale="90000"/>
          </a:bodyPr>
          <a:lstStyle/>
          <a:p>
            <a:r>
              <a:rPr lang="en-US" b="1" dirty="0" smtClean="0"/>
              <a:t>Cleaning Protocols</a:t>
            </a:r>
            <a:br>
              <a:rPr lang="en-US" b="1" dirty="0" smtClean="0"/>
            </a:br>
            <a:r>
              <a:rPr lang="en-US" sz="1800" b="1" dirty="0" smtClean="0"/>
              <a:t>Easterseals has assigned cleaning responsibilities to staff  though out the school day to ensure areas are regularly cleaned and disinfected.  Classroom staff and therapy staff will be cleaning surfaces and areas used with children through out the school day and between sessions with individual students.  At the end of each school day the building will be cleaned and disinfected to prepare for the next school day.  </a:t>
            </a:r>
            <a:endParaRPr lang="en-US" sz="1800" dirty="0"/>
          </a:p>
        </p:txBody>
      </p:sp>
      <p:sp>
        <p:nvSpPr>
          <p:cNvPr id="3" name="Content Placeholder 2"/>
          <p:cNvSpPr>
            <a:spLocks noGrp="1"/>
          </p:cNvSpPr>
          <p:nvPr>
            <p:ph idx="1"/>
          </p:nvPr>
        </p:nvSpPr>
        <p:spPr>
          <a:xfrm>
            <a:off x="1295401" y="2447636"/>
            <a:ext cx="9601196" cy="4064000"/>
          </a:xfrm>
        </p:spPr>
        <p:txBody>
          <a:bodyPr>
            <a:normAutofit/>
          </a:bodyPr>
          <a:lstStyle/>
          <a:p>
            <a:r>
              <a:rPr lang="en-US" sz="1400" dirty="0" smtClean="0"/>
              <a:t>Staff will use </a:t>
            </a:r>
            <a:r>
              <a:rPr lang="en-US" sz="1400" dirty="0"/>
              <a:t>Basic G </a:t>
            </a:r>
            <a:r>
              <a:rPr lang="en-US" sz="1400" dirty="0" smtClean="0"/>
              <a:t>disinfectant to clean toys and surfaces.  Basic G </a:t>
            </a:r>
            <a:r>
              <a:rPr lang="en-US" sz="1400" dirty="0"/>
              <a:t>is approved to disinfect against Covid-19. </a:t>
            </a:r>
            <a:endParaRPr lang="en-US" sz="1400" dirty="0" smtClean="0"/>
          </a:p>
          <a:p>
            <a:r>
              <a:rPr lang="en-US" sz="1400" dirty="0" smtClean="0"/>
              <a:t>More </a:t>
            </a:r>
            <a:r>
              <a:rPr lang="en-US" sz="1400" dirty="0"/>
              <a:t>frequent disinfection of surfaces and objects touched by multiple people is crucial. Staff will target indoor frequently touched surfaces including tables, doorknobs, light </a:t>
            </a:r>
            <a:r>
              <a:rPr lang="en-US" sz="1400" dirty="0" smtClean="0"/>
              <a:t>switches</a:t>
            </a:r>
            <a:r>
              <a:rPr lang="en-US" sz="1400" dirty="0"/>
              <a:t>, countertops, handles, desks, phones, keyboards, toilets, faucets, sinks, and touch screens</a:t>
            </a:r>
            <a:r>
              <a:rPr lang="en-US" sz="1400" dirty="0" smtClean="0"/>
              <a:t>.</a:t>
            </a:r>
          </a:p>
          <a:p>
            <a:r>
              <a:rPr lang="en-US" sz="1400" dirty="0" smtClean="0"/>
              <a:t>Classroom toys and surfaces will be cleaned and disinfected regularly throughout the school day.  </a:t>
            </a:r>
          </a:p>
          <a:p>
            <a:r>
              <a:rPr lang="en-US" sz="1400" dirty="0" smtClean="0"/>
              <a:t>Each staff member is responsible for cleaning the surfaces they touch, in bathrooms, office areas, classrooms, etc.  Basic G and paper towels will be available in all locations throughout the building.  </a:t>
            </a:r>
          </a:p>
          <a:p>
            <a:r>
              <a:rPr lang="en-US" sz="1400" dirty="0" smtClean="0"/>
              <a:t>Staff and student </a:t>
            </a:r>
            <a:r>
              <a:rPr lang="en-US" sz="1400" dirty="0"/>
              <a:t>b</a:t>
            </a:r>
            <a:r>
              <a:rPr lang="en-US" sz="1400" dirty="0" smtClean="0"/>
              <a:t>athrooms will be cleaned and disinfected after each use.     </a:t>
            </a:r>
          </a:p>
          <a:p>
            <a:r>
              <a:rPr lang="en-US" sz="1400" dirty="0" smtClean="0"/>
              <a:t>Each room/space in the building will be thoroughly cleaned and disinfected at the end of each school day. </a:t>
            </a:r>
          </a:p>
          <a:p>
            <a:pPr lvl="1"/>
            <a:r>
              <a:rPr lang="en-US" sz="1200" dirty="0" smtClean="0"/>
              <a:t>Toys – Basic G and Dawn soap and water</a:t>
            </a:r>
          </a:p>
          <a:p>
            <a:pPr lvl="1"/>
            <a:r>
              <a:rPr lang="en-US" sz="1200" dirty="0" smtClean="0"/>
              <a:t>Surfaces – Basic G</a:t>
            </a:r>
          </a:p>
          <a:p>
            <a:pPr lvl="1"/>
            <a:r>
              <a:rPr lang="en-US" sz="1200" dirty="0" smtClean="0"/>
              <a:t>Technology (communication devices, medical equipment) – antistatic wipes  </a:t>
            </a:r>
          </a:p>
          <a:p>
            <a:pPr lvl="1"/>
            <a:r>
              <a:rPr lang="en-US" sz="1200" dirty="0" smtClean="0"/>
              <a:t>Classrooms, Offices, Gyms, Hallways, Bathrooms – Electrostatic spraying system </a:t>
            </a:r>
          </a:p>
        </p:txBody>
      </p:sp>
    </p:spTree>
    <p:extLst>
      <p:ext uri="{BB962C8B-B14F-4D97-AF65-F5344CB8AC3E}">
        <p14:creationId xmlns:p14="http://schemas.microsoft.com/office/powerpoint/2010/main" val="322790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Reopening Status</a:t>
            </a:r>
            <a:br>
              <a:rPr lang="en-US" b="1" dirty="0" smtClean="0"/>
            </a:br>
            <a:r>
              <a:rPr lang="en-US" sz="1800" b="1" dirty="0"/>
              <a:t>Easterseals is committed to providing a safe and healthy school and work environment for our staff and children and families we serve.</a:t>
            </a:r>
          </a:p>
        </p:txBody>
      </p:sp>
      <p:sp>
        <p:nvSpPr>
          <p:cNvPr id="3" name="Content Placeholder 2"/>
          <p:cNvSpPr>
            <a:spLocks noGrp="1"/>
          </p:cNvSpPr>
          <p:nvPr>
            <p:ph idx="1"/>
          </p:nvPr>
        </p:nvSpPr>
        <p:spPr>
          <a:xfrm>
            <a:off x="1295401" y="2556932"/>
            <a:ext cx="9601196" cy="3632112"/>
          </a:xfrm>
        </p:spPr>
        <p:txBody>
          <a:bodyPr>
            <a:normAutofit fontScale="62500" lnSpcReduction="20000"/>
          </a:bodyPr>
          <a:lstStyle/>
          <a:p>
            <a:r>
              <a:rPr lang="en-US" sz="2600" dirty="0" smtClean="0"/>
              <a:t>In order to ensure a safe and healthy school environment Easterseals of Montgomery County has decided to reopen using a virtual platform.  We will be following the attached school calendar and resume virtual instruction and therapy Monday, August 31</a:t>
            </a:r>
            <a:r>
              <a:rPr lang="en-US" sz="2600" baseline="30000" dirty="0" smtClean="0"/>
              <a:t>st</a:t>
            </a:r>
            <a:r>
              <a:rPr lang="en-US" sz="2600" dirty="0" smtClean="0"/>
              <a:t>.  </a:t>
            </a:r>
          </a:p>
          <a:p>
            <a:r>
              <a:rPr lang="en-US" sz="2600" dirty="0" smtClean="0"/>
              <a:t>We </a:t>
            </a:r>
            <a:r>
              <a:rPr lang="en-US" sz="2600" dirty="0"/>
              <a:t>are working towards a </a:t>
            </a:r>
            <a:r>
              <a:rPr lang="en-US" sz="2600" b="1" dirty="0"/>
              <a:t>Monday, October 19 </a:t>
            </a:r>
            <a:r>
              <a:rPr lang="en-US" sz="2600" dirty="0"/>
              <a:t>reopening date</a:t>
            </a:r>
            <a:r>
              <a:rPr lang="en-US" sz="2600" dirty="0" smtClean="0"/>
              <a:t>.  Reopening status will be reevaluated the week of October 5</a:t>
            </a:r>
            <a:r>
              <a:rPr lang="en-US" sz="2600" baseline="30000" dirty="0" smtClean="0"/>
              <a:t>th</a:t>
            </a:r>
            <a:r>
              <a:rPr lang="en-US" sz="2600" dirty="0" smtClean="0"/>
              <a:t>.  Any changes to reopening dates and recommendations will be communicated to families.  </a:t>
            </a:r>
          </a:p>
          <a:p>
            <a:r>
              <a:rPr lang="en-US" sz="2600" dirty="0" smtClean="0"/>
              <a:t>Easterseals </a:t>
            </a:r>
            <a:r>
              <a:rPr lang="en-US" sz="2600" dirty="0"/>
              <a:t>Health and Safety Committee will be constantly reevaluating and updating the reopening plan to reflect federal, state and local recommendations and ensure implementation of best practices and recommendations</a:t>
            </a:r>
            <a:r>
              <a:rPr lang="en-US" sz="2600" dirty="0" smtClean="0"/>
              <a:t>.  All changes will be communicated to families.</a:t>
            </a:r>
          </a:p>
          <a:p>
            <a:r>
              <a:rPr lang="en-US" sz="2600" dirty="0" smtClean="0"/>
              <a:t>Easterseals </a:t>
            </a:r>
            <a:r>
              <a:rPr lang="en-US" sz="2600" dirty="0"/>
              <a:t>staff will be polling families regarding their fall intentions and preparing for a successful reopening. </a:t>
            </a:r>
            <a:endParaRPr lang="en-US" sz="2600" dirty="0" smtClean="0"/>
          </a:p>
          <a:p>
            <a:r>
              <a:rPr lang="en-US" sz="2600" dirty="0" smtClean="0"/>
              <a:t>Health </a:t>
            </a:r>
            <a:r>
              <a:rPr lang="en-US" sz="2600" dirty="0"/>
              <a:t>and safety protocols, family information, instructional strategies and other supports for families, children and staff are being developed and updated on a regular basis</a:t>
            </a:r>
            <a:r>
              <a:rPr lang="en-US" sz="2600" dirty="0" smtClean="0"/>
              <a:t>.</a:t>
            </a:r>
          </a:p>
          <a:p>
            <a:r>
              <a:rPr lang="en-US" sz="2600" dirty="0" smtClean="0"/>
              <a:t>Easterseals Comprehensive Health and Safety Plan can be found on the website </a:t>
            </a:r>
            <a:r>
              <a:rPr lang="en-US" sz="2600" dirty="0"/>
              <a:t>at </a:t>
            </a:r>
            <a:r>
              <a:rPr lang="en-US" sz="2600" dirty="0" smtClean="0"/>
              <a:t>by selecting the Covid-19 re-entry plan: </a:t>
            </a:r>
            <a:r>
              <a:rPr lang="en-US" sz="2600" dirty="0" smtClean="0">
                <a:hlinkClick r:id="rId2"/>
              </a:rPr>
              <a:t>https</a:t>
            </a:r>
            <a:r>
              <a:rPr lang="en-US" sz="2600" dirty="0">
                <a:hlinkClick r:id="rId2"/>
              </a:rPr>
              <a:t>://</a:t>
            </a:r>
            <a:r>
              <a:rPr lang="en-US" sz="2600" dirty="0" smtClean="0">
                <a:hlinkClick r:id="rId2"/>
              </a:rPr>
              <a:t>www.easterseals.com/sepa/shared-components/document-library/easterseals-covid-19-re-entry.pdf</a:t>
            </a:r>
            <a:endParaRPr lang="en-US" sz="2600" dirty="0"/>
          </a:p>
          <a:p>
            <a:pPr marL="0" indent="0">
              <a:buNone/>
            </a:pPr>
            <a:endParaRPr lang="en-US" dirty="0"/>
          </a:p>
        </p:txBody>
      </p:sp>
    </p:spTree>
    <p:extLst>
      <p:ext uri="{BB962C8B-B14F-4D97-AF65-F5344CB8AC3E}">
        <p14:creationId xmlns:p14="http://schemas.microsoft.com/office/powerpoint/2010/main" val="586496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Health and Safety Plan Development</a:t>
            </a:r>
            <a:endParaRPr lang="en-US" b="1" dirty="0"/>
          </a:p>
        </p:txBody>
      </p:sp>
      <p:sp>
        <p:nvSpPr>
          <p:cNvPr id="3" name="Content Placeholder 2"/>
          <p:cNvSpPr>
            <a:spLocks noGrp="1"/>
          </p:cNvSpPr>
          <p:nvPr>
            <p:ph idx="1"/>
          </p:nvPr>
        </p:nvSpPr>
        <p:spPr>
          <a:xfrm>
            <a:off x="1295401" y="2556932"/>
            <a:ext cx="9601196" cy="3612862"/>
          </a:xfrm>
        </p:spPr>
        <p:txBody>
          <a:bodyPr>
            <a:normAutofit fontScale="85000" lnSpcReduction="20000"/>
          </a:bodyPr>
          <a:lstStyle/>
          <a:p>
            <a:pPr marL="0" indent="0">
              <a:buNone/>
            </a:pPr>
            <a:r>
              <a:rPr lang="en-US" dirty="0"/>
              <a:t>The Easterseals Health and Safety Committee approached the development of the Health and Safety Plan </a:t>
            </a:r>
            <a:r>
              <a:rPr lang="en-US" dirty="0" smtClean="0"/>
              <a:t>pulling information from several federal and state organizations.</a:t>
            </a:r>
          </a:p>
          <a:p>
            <a:r>
              <a:rPr lang="en-US" dirty="0" smtClean="0"/>
              <a:t>Following CDC recommendations</a:t>
            </a:r>
          </a:p>
          <a:p>
            <a:r>
              <a:rPr lang="en-US" dirty="0" smtClean="0"/>
              <a:t>Following American Pediatric Association Recommendations</a:t>
            </a:r>
          </a:p>
          <a:p>
            <a:r>
              <a:rPr lang="en-US" dirty="0" smtClean="0"/>
              <a:t>Following State and Federal Recommendations </a:t>
            </a:r>
          </a:p>
          <a:p>
            <a:r>
              <a:rPr lang="en-US" dirty="0"/>
              <a:t>C</a:t>
            </a:r>
            <a:r>
              <a:rPr lang="en-US" dirty="0" smtClean="0"/>
              <a:t>onsulting </a:t>
            </a:r>
            <a:r>
              <a:rPr lang="en-US" dirty="0"/>
              <a:t>with medical and health care </a:t>
            </a:r>
            <a:r>
              <a:rPr lang="en-US" dirty="0" smtClean="0"/>
              <a:t>professionals</a:t>
            </a:r>
          </a:p>
          <a:p>
            <a:r>
              <a:rPr lang="en-US" dirty="0"/>
              <a:t>C</a:t>
            </a:r>
            <a:r>
              <a:rPr lang="en-US" dirty="0" smtClean="0"/>
              <a:t>arefully </a:t>
            </a:r>
            <a:r>
              <a:rPr lang="en-US" dirty="0"/>
              <a:t>considering the classroom environment, work environment </a:t>
            </a:r>
            <a:r>
              <a:rPr lang="en-US" dirty="0" smtClean="0"/>
              <a:t>and </a:t>
            </a:r>
            <a:r>
              <a:rPr lang="en-US" dirty="0"/>
              <a:t>implementation strategies throughout the building.  </a:t>
            </a:r>
            <a:endParaRPr lang="en-US" dirty="0"/>
          </a:p>
          <a:p>
            <a:r>
              <a:rPr lang="en-US" dirty="0" smtClean="0"/>
              <a:t>Implementing PPE recommendations and requirements</a:t>
            </a:r>
          </a:p>
          <a:p>
            <a:r>
              <a:rPr lang="en-US" dirty="0" smtClean="0"/>
              <a:t>Implementing Cleaning and Disinfecting recommendations and requirements</a:t>
            </a:r>
            <a:endParaRPr lang="en-US" dirty="0"/>
          </a:p>
        </p:txBody>
      </p:sp>
    </p:spTree>
    <p:extLst>
      <p:ext uri="{BB962C8B-B14F-4D97-AF65-F5344CB8AC3E}">
        <p14:creationId xmlns:p14="http://schemas.microsoft.com/office/powerpoint/2010/main" val="31882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PPE Requirements</a:t>
            </a:r>
            <a:endParaRPr lang="en-US" b="1" dirty="0"/>
          </a:p>
        </p:txBody>
      </p:sp>
      <p:sp>
        <p:nvSpPr>
          <p:cNvPr id="3" name="Content Placeholder 2"/>
          <p:cNvSpPr>
            <a:spLocks noGrp="1"/>
          </p:cNvSpPr>
          <p:nvPr>
            <p:ph sz="half" idx="1"/>
          </p:nvPr>
        </p:nvSpPr>
        <p:spPr>
          <a:xfrm>
            <a:off x="1298448" y="2560320"/>
            <a:ext cx="4718304" cy="3628044"/>
          </a:xfrm>
        </p:spPr>
        <p:txBody>
          <a:bodyPr>
            <a:normAutofit fontScale="25000" lnSpcReduction="20000"/>
          </a:bodyPr>
          <a:lstStyle/>
          <a:p>
            <a:pPr lvl="0"/>
            <a:r>
              <a:rPr lang="en-US" sz="7200" dirty="0" smtClean="0"/>
              <a:t>All staff are required to wear masks throughout the day. </a:t>
            </a:r>
          </a:p>
          <a:p>
            <a:pPr lvl="0"/>
            <a:r>
              <a:rPr lang="en-US" sz="7200" dirty="0" smtClean="0"/>
              <a:t>Classroom and therapy staff will be equipped with masks, face shields, smocks and disposable gloves to use throughout the school day.  Staff will be able to use the face shields and disposable gloves at their discretion.    Frequent handwashing is required. </a:t>
            </a:r>
          </a:p>
          <a:p>
            <a:pPr lvl="0"/>
            <a:r>
              <a:rPr lang="en-US" sz="7200" dirty="0" smtClean="0"/>
              <a:t>Children, ages 2 and up, who do not have a qualifying disability, will be required to wear a mask.  Children will be permitted to wear cloth or disposable face masks. Families are required to provide masks for children.  Teachers will have disposable masks for children available in the classroom to use as needed.  </a:t>
            </a:r>
          </a:p>
          <a:p>
            <a:pPr marL="0" lvl="0" indent="0">
              <a:buNone/>
            </a:pPr>
            <a:endParaRPr lang="en-US" dirty="0" smtClean="0"/>
          </a:p>
          <a:p>
            <a:pPr marL="0" indent="0">
              <a:buNone/>
            </a:pPr>
            <a:endParaRPr lang="en-US" dirty="0"/>
          </a:p>
        </p:txBody>
      </p:sp>
      <p:sp>
        <p:nvSpPr>
          <p:cNvPr id="8" name="Content Placeholder 7"/>
          <p:cNvSpPr>
            <a:spLocks noGrp="1"/>
          </p:cNvSpPr>
          <p:nvPr>
            <p:ph sz="half" idx="2"/>
          </p:nvPr>
        </p:nvSpPr>
        <p:spPr/>
        <p:txBody>
          <a:bodyPr>
            <a:normAutofit fontScale="25000" lnSpcReduction="20000"/>
          </a:bodyPr>
          <a:lstStyle/>
          <a:p>
            <a:pPr marL="0" indent="0" algn="ctr">
              <a:buNone/>
            </a:pPr>
            <a:r>
              <a:rPr lang="en-US" sz="7200" u="sng" dirty="0" smtClean="0"/>
              <a:t>Mask Requirements</a:t>
            </a:r>
          </a:p>
          <a:p>
            <a:r>
              <a:rPr lang="en-US" sz="7200" dirty="0" smtClean="0"/>
              <a:t>A mask can be cloth or disposable.</a:t>
            </a:r>
          </a:p>
          <a:p>
            <a:r>
              <a:rPr lang="en-US" sz="7200" dirty="0" smtClean="0"/>
              <a:t>A mask </a:t>
            </a:r>
            <a:r>
              <a:rPr lang="en-US" sz="7200" dirty="0"/>
              <a:t>means a covering of the nose and mouth that is secured to the head with ties, straps, or loops over the ears, or is wrapped around the lower face. </a:t>
            </a:r>
            <a:endParaRPr lang="en-US" sz="7200" dirty="0" smtClean="0"/>
          </a:p>
          <a:p>
            <a:r>
              <a:rPr lang="en-US" sz="7200" dirty="0" smtClean="0"/>
              <a:t>A mask </a:t>
            </a:r>
            <a:r>
              <a:rPr lang="en-US" sz="7200" dirty="0"/>
              <a:t>can be made of a variety of synthetic or natural fabrics, including cotton, silk, or linen, and, for the purposes of the order, can include a plastic face shield that covers the nose and mouth. </a:t>
            </a:r>
            <a:endParaRPr lang="en-US" sz="7200" dirty="0" smtClean="0"/>
          </a:p>
          <a:p>
            <a:pPr marL="0" indent="0">
              <a:buNone/>
            </a:pPr>
            <a:endParaRPr lang="en-US" dirty="0"/>
          </a:p>
          <a:p>
            <a:endParaRPr lang="en-US" dirty="0"/>
          </a:p>
          <a:p>
            <a:pPr marL="0" indent="0">
              <a:buNone/>
            </a:pPr>
            <a:endParaRPr lang="en-US" sz="7200" dirty="0" smtClean="0"/>
          </a:p>
        </p:txBody>
      </p:sp>
    </p:spTree>
    <p:extLst>
      <p:ext uri="{BB962C8B-B14F-4D97-AF65-F5344CB8AC3E}">
        <p14:creationId xmlns:p14="http://schemas.microsoft.com/office/powerpoint/2010/main" val="337193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745" y="982132"/>
            <a:ext cx="10344727" cy="1303867"/>
          </a:xfrm>
        </p:spPr>
        <p:txBody>
          <a:bodyPr>
            <a:normAutofit/>
          </a:bodyPr>
          <a:lstStyle/>
          <a:p>
            <a:r>
              <a:rPr lang="en-US" sz="4000" b="1" dirty="0" smtClean="0"/>
              <a:t>Hand Washing</a:t>
            </a:r>
            <a:r>
              <a:rPr lang="en-US" b="1" dirty="0" smtClean="0"/>
              <a:t/>
            </a:r>
            <a:br>
              <a:rPr lang="en-US" b="1" dirty="0" smtClean="0"/>
            </a:br>
            <a:r>
              <a:rPr lang="en-US" sz="1600" b="1" dirty="0" smtClean="0"/>
              <a:t>Hand washing is encouraged through out the school day.  Disposable gloves are also available for staff use as needed.  </a:t>
            </a:r>
            <a:endParaRPr lang="en-US" sz="1600" b="1" dirty="0"/>
          </a:p>
        </p:txBody>
      </p:sp>
      <p:sp>
        <p:nvSpPr>
          <p:cNvPr id="3" name="Content Placeholder 2"/>
          <p:cNvSpPr>
            <a:spLocks noGrp="1"/>
          </p:cNvSpPr>
          <p:nvPr>
            <p:ph idx="1"/>
          </p:nvPr>
        </p:nvSpPr>
        <p:spPr>
          <a:xfrm>
            <a:off x="1295403" y="2447635"/>
            <a:ext cx="9601196" cy="3731491"/>
          </a:xfrm>
        </p:spPr>
        <p:txBody>
          <a:bodyPr>
            <a:normAutofit fontScale="25000" lnSpcReduction="20000"/>
          </a:bodyPr>
          <a:lstStyle/>
          <a:p>
            <a:r>
              <a:rPr lang="en-US" sz="5600" dirty="0" smtClean="0"/>
              <a:t>Hand washing </a:t>
            </a:r>
            <a:r>
              <a:rPr lang="en-US" sz="5600" dirty="0"/>
              <a:t>is required for all staff and students:</a:t>
            </a:r>
          </a:p>
          <a:p>
            <a:pPr lvl="1"/>
            <a:r>
              <a:rPr lang="en-US" sz="5600" dirty="0"/>
              <a:t>At the start of the school day </a:t>
            </a:r>
          </a:p>
          <a:p>
            <a:pPr lvl="1"/>
            <a:r>
              <a:rPr lang="en-US" sz="5600" dirty="0"/>
              <a:t>Before and after eating or assisting with meals</a:t>
            </a:r>
          </a:p>
          <a:p>
            <a:pPr lvl="1"/>
            <a:r>
              <a:rPr lang="en-US" sz="5600" dirty="0"/>
              <a:t>After using the restroom </a:t>
            </a:r>
          </a:p>
          <a:p>
            <a:pPr lvl="1"/>
            <a:r>
              <a:rPr lang="en-US" sz="5600" dirty="0"/>
              <a:t>After blowing nose, coughing, or sneezing </a:t>
            </a:r>
          </a:p>
          <a:p>
            <a:pPr lvl="1"/>
            <a:r>
              <a:rPr lang="en-US" sz="5600" dirty="0"/>
              <a:t>After using shared equipment </a:t>
            </a:r>
          </a:p>
          <a:p>
            <a:pPr lvl="1"/>
            <a:r>
              <a:rPr lang="en-US" sz="5600" dirty="0"/>
              <a:t>When entering a classroom</a:t>
            </a:r>
          </a:p>
          <a:p>
            <a:pPr lvl="1"/>
            <a:r>
              <a:rPr lang="en-US" sz="5600" dirty="0"/>
              <a:t>After interacting with a child and before interacting with another child</a:t>
            </a:r>
          </a:p>
          <a:p>
            <a:pPr lvl="1"/>
            <a:r>
              <a:rPr lang="en-US" sz="5600" dirty="0"/>
              <a:t>After outdoor </a:t>
            </a:r>
            <a:r>
              <a:rPr lang="en-US" sz="5600" dirty="0" smtClean="0"/>
              <a:t>play</a:t>
            </a:r>
          </a:p>
          <a:p>
            <a:pPr lvl="1"/>
            <a:r>
              <a:rPr lang="en-US" sz="5200" dirty="0"/>
              <a:t>At end of day departure</a:t>
            </a:r>
          </a:p>
          <a:p>
            <a:pPr lvl="1"/>
            <a:r>
              <a:rPr lang="en-US" sz="5200" dirty="0"/>
              <a:t>When a child soils hands through play or touch</a:t>
            </a:r>
          </a:p>
          <a:p>
            <a:pPr lvl="0"/>
            <a:r>
              <a:rPr lang="en-US" sz="5600" dirty="0" smtClean="0"/>
              <a:t>Staff </a:t>
            </a:r>
            <a:r>
              <a:rPr lang="en-US" sz="5600" dirty="0"/>
              <a:t>may use hand sanitizer when handwashing is not </a:t>
            </a:r>
            <a:r>
              <a:rPr lang="en-US" sz="5600" dirty="0" smtClean="0"/>
              <a:t>possible.</a:t>
            </a:r>
            <a:endParaRPr lang="en-US" sz="5600" dirty="0"/>
          </a:p>
          <a:p>
            <a:pPr lvl="0"/>
            <a:r>
              <a:rPr lang="en-US" sz="5600" dirty="0" smtClean="0"/>
              <a:t>Disinfectant wipes will be available for children with difficulty handwashing independently.  </a:t>
            </a:r>
            <a:endParaRPr lang="en-US" sz="5600" dirty="0"/>
          </a:p>
          <a:p>
            <a:endParaRPr lang="en-US" dirty="0"/>
          </a:p>
        </p:txBody>
      </p:sp>
    </p:spTree>
    <p:extLst>
      <p:ext uri="{BB962C8B-B14F-4D97-AF65-F5344CB8AC3E}">
        <p14:creationId xmlns:p14="http://schemas.microsoft.com/office/powerpoint/2010/main" val="231923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Building Entry Procedures</a:t>
            </a:r>
            <a:endParaRPr lang="en-US" b="1" dirty="0"/>
          </a:p>
        </p:txBody>
      </p:sp>
      <p:sp>
        <p:nvSpPr>
          <p:cNvPr id="3" name="Content Placeholder 2"/>
          <p:cNvSpPr>
            <a:spLocks noGrp="1"/>
          </p:cNvSpPr>
          <p:nvPr>
            <p:ph idx="1"/>
          </p:nvPr>
        </p:nvSpPr>
        <p:spPr>
          <a:xfrm>
            <a:off x="1295401" y="2438400"/>
            <a:ext cx="9601196" cy="3870036"/>
          </a:xfrm>
        </p:spPr>
        <p:txBody>
          <a:bodyPr>
            <a:normAutofit fontScale="25000" lnSpcReduction="20000"/>
          </a:bodyPr>
          <a:lstStyle/>
          <a:p>
            <a:pPr lvl="0"/>
            <a:r>
              <a:rPr lang="en-US" sz="7200" dirty="0"/>
              <a:t>A </a:t>
            </a:r>
            <a:r>
              <a:rPr lang="en-US" sz="7200" b="1" u="sng" dirty="0" smtClean="0"/>
              <a:t>welcome </a:t>
            </a:r>
            <a:r>
              <a:rPr lang="en-US" sz="7200" b="1" u="sng" dirty="0"/>
              <a:t>t</a:t>
            </a:r>
            <a:r>
              <a:rPr lang="en-US" sz="7200" b="1" u="sng" dirty="0" smtClean="0"/>
              <a:t>eam </a:t>
            </a:r>
            <a:r>
              <a:rPr lang="en-US" sz="7200" dirty="0"/>
              <a:t>consisting </a:t>
            </a:r>
            <a:r>
              <a:rPr lang="en-US" sz="7200" dirty="0" smtClean="0"/>
              <a:t>of trained Easterseals staff </a:t>
            </a:r>
            <a:r>
              <a:rPr lang="en-US" sz="7200" dirty="0"/>
              <a:t>members will be greeting </a:t>
            </a:r>
            <a:r>
              <a:rPr lang="en-US" sz="7200" dirty="0" smtClean="0"/>
              <a:t>students, staff </a:t>
            </a:r>
            <a:r>
              <a:rPr lang="en-US" sz="7200" dirty="0"/>
              <a:t>and visitors in the front of the building.</a:t>
            </a:r>
          </a:p>
          <a:p>
            <a:pPr lvl="0"/>
            <a:r>
              <a:rPr lang="en-US" sz="7200" dirty="0" smtClean="0"/>
              <a:t>The </a:t>
            </a:r>
            <a:r>
              <a:rPr lang="en-US" sz="7200" b="1" u="sng" dirty="0" smtClean="0"/>
              <a:t>welcome team </a:t>
            </a:r>
            <a:r>
              <a:rPr lang="en-US" sz="7200" dirty="0" smtClean="0"/>
              <a:t>will be </a:t>
            </a:r>
            <a:r>
              <a:rPr lang="en-US" sz="7200" dirty="0"/>
              <a:t>wearing PPE (personal protective equipment, including N-95 or approved equivalent masks, gloves, gowns and face shields</a:t>
            </a:r>
            <a:r>
              <a:rPr lang="en-US" sz="7200" dirty="0" smtClean="0"/>
              <a:t>) and conducting symptom screenings and temperature checks on all children and staff who enter the building on a daily basis.  Adult screenings will include Covid-19 screening questions.  </a:t>
            </a:r>
            <a:endParaRPr lang="en-US" sz="7200" dirty="0"/>
          </a:p>
          <a:p>
            <a:pPr lvl="0"/>
            <a:r>
              <a:rPr lang="en-US" sz="7200" dirty="0"/>
              <a:t>Whenever possible, the </a:t>
            </a:r>
            <a:r>
              <a:rPr lang="en-US" sz="7200" b="1" u="sng" dirty="0" smtClean="0"/>
              <a:t>welcome team symptom screenings </a:t>
            </a:r>
            <a:r>
              <a:rPr lang="en-US" sz="7200" dirty="0"/>
              <a:t>will occur outside the entry door under the building awning </a:t>
            </a:r>
            <a:r>
              <a:rPr lang="en-US" sz="7200" dirty="0" smtClean="0"/>
              <a:t>prior to children, </a:t>
            </a:r>
            <a:r>
              <a:rPr lang="en-US" sz="7200" dirty="0"/>
              <a:t>staff or visitors </a:t>
            </a:r>
            <a:r>
              <a:rPr lang="en-US" sz="7200" dirty="0" smtClean="0"/>
              <a:t>entering </a:t>
            </a:r>
            <a:r>
              <a:rPr lang="en-US" sz="7200" dirty="0"/>
              <a:t>the building.</a:t>
            </a:r>
          </a:p>
          <a:p>
            <a:pPr lvl="0"/>
            <a:r>
              <a:rPr lang="en-US" sz="7200" dirty="0"/>
              <a:t>Adults </a:t>
            </a:r>
            <a:r>
              <a:rPr lang="en-US" sz="7200" dirty="0" smtClean="0"/>
              <a:t>and children must </a:t>
            </a:r>
            <a:r>
              <a:rPr lang="en-US" sz="7200" dirty="0"/>
              <a:t>pass the screening to </a:t>
            </a:r>
            <a:r>
              <a:rPr lang="en-US" sz="7200" dirty="0" smtClean="0"/>
              <a:t>enter the building. </a:t>
            </a:r>
          </a:p>
          <a:p>
            <a:pPr lvl="0"/>
            <a:r>
              <a:rPr lang="en-US" sz="7200" dirty="0" smtClean="0"/>
              <a:t>Adults who do not pass the welcome team screening will not be admitted to the building.</a:t>
            </a:r>
            <a:endParaRPr lang="en-US" sz="7200" dirty="0"/>
          </a:p>
          <a:p>
            <a:pPr lvl="0"/>
            <a:r>
              <a:rPr lang="en-US" sz="7200" dirty="0" smtClean="0"/>
              <a:t>Children arriving with an adult who do not pass the </a:t>
            </a:r>
            <a:r>
              <a:rPr lang="en-US" sz="7200" b="1" u="sng" dirty="0" smtClean="0"/>
              <a:t>welcome team symptom screening </a:t>
            </a:r>
            <a:r>
              <a:rPr lang="en-US" sz="7200" dirty="0" smtClean="0"/>
              <a:t>will not be admitted to the building.  Children arriving by bus who do not pass the </a:t>
            </a:r>
            <a:r>
              <a:rPr lang="en-US" sz="7200" b="1" u="sng" dirty="0" smtClean="0"/>
              <a:t>welcome team symptom screening</a:t>
            </a:r>
            <a:r>
              <a:rPr lang="en-US" sz="7200" dirty="0" smtClean="0"/>
              <a:t> will be escorted to the isolation room.  (see slide 9 for more information on the isolation room)</a:t>
            </a:r>
            <a:endParaRPr lang="en-US" sz="7200" dirty="0"/>
          </a:p>
          <a:p>
            <a:endParaRPr lang="en-US" dirty="0"/>
          </a:p>
        </p:txBody>
      </p:sp>
    </p:spTree>
    <p:extLst>
      <p:ext uri="{BB962C8B-B14F-4D97-AF65-F5344CB8AC3E}">
        <p14:creationId xmlns:p14="http://schemas.microsoft.com/office/powerpoint/2010/main" val="684125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Welcome Team Symptom Screening</a:t>
            </a:r>
            <a:endParaRPr lang="en-US" b="1" u="sng" dirty="0"/>
          </a:p>
        </p:txBody>
      </p:sp>
      <p:sp>
        <p:nvSpPr>
          <p:cNvPr id="3" name="Content Placeholder 2"/>
          <p:cNvSpPr>
            <a:spLocks noGrp="1"/>
          </p:cNvSpPr>
          <p:nvPr>
            <p:ph idx="1"/>
          </p:nvPr>
        </p:nvSpPr>
        <p:spPr>
          <a:xfrm>
            <a:off x="1295401" y="2377439"/>
            <a:ext cx="9601196" cy="3878981"/>
          </a:xfrm>
        </p:spPr>
        <p:txBody>
          <a:bodyPr>
            <a:noAutofit/>
          </a:bodyPr>
          <a:lstStyle/>
          <a:p>
            <a:pPr lvl="0"/>
            <a:r>
              <a:rPr lang="en-US" sz="1200" dirty="0"/>
              <a:t>A child-focused welcome team will screen and temperature check each </a:t>
            </a:r>
            <a:r>
              <a:rPr lang="en-US" sz="1200" dirty="0" smtClean="0"/>
              <a:t>staff member and child </a:t>
            </a:r>
            <a:r>
              <a:rPr lang="en-US" sz="1200" dirty="0"/>
              <a:t>as they arrive before they </a:t>
            </a:r>
            <a:r>
              <a:rPr lang="en-US" sz="1200" dirty="0" smtClean="0"/>
              <a:t>enter the building.  </a:t>
            </a:r>
            <a:endParaRPr lang="en-US" sz="1200" dirty="0"/>
          </a:p>
          <a:p>
            <a:r>
              <a:rPr lang="en-US" sz="1200" dirty="0"/>
              <a:t>Symptoms </a:t>
            </a:r>
            <a:r>
              <a:rPr lang="en-US" sz="1200" dirty="0" smtClean="0"/>
              <a:t>impacting </a:t>
            </a:r>
            <a:r>
              <a:rPr lang="en-US" sz="1200" dirty="0"/>
              <a:t>c</a:t>
            </a:r>
            <a:r>
              <a:rPr lang="en-US" sz="1200" dirty="0" smtClean="0"/>
              <a:t>onsideration </a:t>
            </a:r>
            <a:r>
              <a:rPr lang="en-US" sz="1200" dirty="0"/>
              <a:t>for </a:t>
            </a:r>
            <a:r>
              <a:rPr lang="en-US" sz="1200" dirty="0"/>
              <a:t>e</a:t>
            </a:r>
            <a:r>
              <a:rPr lang="en-US" sz="1200" dirty="0" smtClean="0"/>
              <a:t>xclusion of students and employees related to Covid-19: </a:t>
            </a:r>
            <a:endParaRPr lang="en-US" sz="1200" dirty="0"/>
          </a:p>
          <a:p>
            <a:pPr marL="457200" lvl="1" indent="0">
              <a:buNone/>
            </a:pPr>
            <a:r>
              <a:rPr lang="en-US" sz="1200" dirty="0" smtClean="0"/>
              <a:t>- A </a:t>
            </a:r>
            <a:r>
              <a:rPr lang="en-US" sz="1200" dirty="0"/>
              <a:t>fever of 100.4° F or greater	</a:t>
            </a:r>
            <a:r>
              <a:rPr lang="en-US" sz="1200" dirty="0" smtClean="0"/>
              <a:t>	- Cough </a:t>
            </a:r>
          </a:p>
          <a:p>
            <a:pPr marL="457200" lvl="1" indent="0">
              <a:buNone/>
            </a:pPr>
            <a:r>
              <a:rPr lang="en-US" sz="1200" dirty="0" smtClean="0"/>
              <a:t>- Muscle </a:t>
            </a:r>
            <a:r>
              <a:rPr lang="en-US" sz="1200" dirty="0"/>
              <a:t>pain </a:t>
            </a:r>
            <a:r>
              <a:rPr lang="en-US" sz="1200" dirty="0" smtClean="0"/>
              <a:t>					- Headache </a:t>
            </a:r>
            <a:endParaRPr lang="en-US" sz="1200" dirty="0"/>
          </a:p>
          <a:p>
            <a:pPr marL="457200" lvl="1" indent="0">
              <a:buNone/>
            </a:pPr>
            <a:r>
              <a:rPr lang="en-US" sz="1200" dirty="0" smtClean="0"/>
              <a:t>- Sore </a:t>
            </a:r>
            <a:r>
              <a:rPr lang="en-US" sz="1200" dirty="0"/>
              <a:t>throat </a:t>
            </a:r>
            <a:r>
              <a:rPr lang="en-US" sz="1200" dirty="0" smtClean="0"/>
              <a:t>					- Fatigue</a:t>
            </a:r>
            <a:endParaRPr lang="en-US" sz="1200" dirty="0"/>
          </a:p>
          <a:p>
            <a:pPr marL="457200" lvl="1" indent="0">
              <a:buNone/>
            </a:pPr>
            <a:r>
              <a:rPr lang="en-US" sz="1200" dirty="0" smtClean="0"/>
              <a:t>- Extreme Fussiness				- Flushed </a:t>
            </a:r>
            <a:r>
              <a:rPr lang="en-US" sz="1200" dirty="0"/>
              <a:t>cheeks (without recent activity</a:t>
            </a:r>
            <a:r>
              <a:rPr lang="en-US" sz="1200" dirty="0" smtClean="0"/>
              <a:t>)</a:t>
            </a:r>
            <a:endParaRPr lang="en-US" sz="1200" dirty="0"/>
          </a:p>
          <a:p>
            <a:pPr marL="457200" lvl="1" indent="0">
              <a:buNone/>
            </a:pPr>
            <a:r>
              <a:rPr lang="en-US" sz="1200" dirty="0" smtClean="0"/>
              <a:t>- Shortness </a:t>
            </a:r>
            <a:r>
              <a:rPr lang="en-US" sz="1200" dirty="0"/>
              <a:t>of breath or difficulty breathing (without recent activity)</a:t>
            </a:r>
          </a:p>
          <a:p>
            <a:pPr marL="457200" lvl="1" indent="0">
              <a:buNone/>
            </a:pPr>
            <a:r>
              <a:rPr lang="en-US" sz="1200" dirty="0" smtClean="0"/>
              <a:t>- Chills </a:t>
            </a:r>
            <a:r>
              <a:rPr lang="en-US" sz="1200" dirty="0"/>
              <a:t>or Repeated shaking with chills </a:t>
            </a:r>
          </a:p>
          <a:p>
            <a:r>
              <a:rPr lang="en-US" sz="1200" dirty="0" smtClean="0"/>
              <a:t>Some </a:t>
            </a:r>
            <a:r>
              <a:rPr lang="en-US" sz="1200" dirty="0"/>
              <a:t>staff and students may have symptoms related to allergies, asthma, or other pre-existing conditions. </a:t>
            </a:r>
            <a:r>
              <a:rPr lang="en-US" sz="1200" dirty="0" smtClean="0"/>
              <a:t>Please communicate pre-existing medical </a:t>
            </a:r>
            <a:r>
              <a:rPr lang="en-US" sz="1200" dirty="0"/>
              <a:t>conditions </a:t>
            </a:r>
            <a:r>
              <a:rPr lang="en-US" sz="1200" dirty="0" smtClean="0"/>
              <a:t>with supporting medical documentation to </a:t>
            </a:r>
            <a:r>
              <a:rPr lang="en-US" sz="1200" dirty="0"/>
              <a:t>ensure appropriate screening practices and to identify symptoms outside of the </a:t>
            </a:r>
            <a:r>
              <a:rPr lang="en-US" sz="1200" dirty="0" smtClean="0"/>
              <a:t>norm.</a:t>
            </a:r>
            <a:endParaRPr lang="en-US" sz="1200" dirty="0"/>
          </a:p>
          <a:p>
            <a:pPr lvl="0"/>
            <a:r>
              <a:rPr lang="en-US" sz="1200" dirty="0"/>
              <a:t>Parents will receive weekly reminders via electronic communication about health requirements for child participation.</a:t>
            </a:r>
          </a:p>
          <a:p>
            <a:pPr lvl="0"/>
            <a:r>
              <a:rPr lang="en-US" sz="1200" dirty="0"/>
              <a:t>If a child is screened and found to have symptoms, they will be taken to the isolation room. Parents will be contacted for immediate pick up.</a:t>
            </a:r>
          </a:p>
          <a:p>
            <a:pPr lvl="0"/>
            <a:r>
              <a:rPr lang="en-US" sz="1200" dirty="0"/>
              <a:t>Each child will wash their hands with staff support in their destination classroom.</a:t>
            </a:r>
            <a:endParaRPr lang="en-US" sz="1200" dirty="0"/>
          </a:p>
        </p:txBody>
      </p:sp>
    </p:spTree>
    <p:extLst>
      <p:ext uri="{BB962C8B-B14F-4D97-AF65-F5344CB8AC3E}">
        <p14:creationId xmlns:p14="http://schemas.microsoft.com/office/powerpoint/2010/main" val="123861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Building Visitors</a:t>
            </a:r>
            <a:r>
              <a:rPr lang="en-US" b="1" dirty="0" smtClean="0"/>
              <a:t/>
            </a:r>
            <a:br>
              <a:rPr lang="en-US" b="1" dirty="0" smtClean="0"/>
            </a:br>
            <a:r>
              <a:rPr lang="en-US" sz="1600" b="1" dirty="0" smtClean="0"/>
              <a:t>During this time all meetings and tours will be held virtually in order to reduce the number of adults in the building through out the school day.  </a:t>
            </a:r>
            <a:endParaRPr lang="en-US" sz="1600" b="1" dirty="0"/>
          </a:p>
        </p:txBody>
      </p:sp>
      <p:sp>
        <p:nvSpPr>
          <p:cNvPr id="3" name="Content Placeholder 2"/>
          <p:cNvSpPr>
            <a:spLocks noGrp="1"/>
          </p:cNvSpPr>
          <p:nvPr>
            <p:ph idx="1"/>
          </p:nvPr>
        </p:nvSpPr>
        <p:spPr>
          <a:xfrm>
            <a:off x="1295401" y="2464068"/>
            <a:ext cx="9601196" cy="3936732"/>
          </a:xfrm>
        </p:spPr>
        <p:txBody>
          <a:bodyPr>
            <a:normAutofit fontScale="85000" lnSpcReduction="10000"/>
          </a:bodyPr>
          <a:lstStyle/>
          <a:p>
            <a:pPr lvl="0"/>
            <a:r>
              <a:rPr lang="en-US" dirty="0" smtClean="0"/>
              <a:t>All visitors </a:t>
            </a:r>
            <a:r>
              <a:rPr lang="en-US" dirty="0"/>
              <a:t>will be required to have a specified appointment. </a:t>
            </a:r>
            <a:endParaRPr lang="en-US" dirty="0" smtClean="0"/>
          </a:p>
          <a:p>
            <a:pPr lvl="0"/>
            <a:r>
              <a:rPr lang="en-US" dirty="0" smtClean="0"/>
              <a:t>Visits </a:t>
            </a:r>
            <a:r>
              <a:rPr lang="en-US" dirty="0"/>
              <a:t>will be limited to essential purposes for </a:t>
            </a:r>
            <a:r>
              <a:rPr lang="en-US" dirty="0" smtClean="0"/>
              <a:t>families, LEA </a:t>
            </a:r>
            <a:r>
              <a:rPr lang="en-US" dirty="0"/>
              <a:t>(Local Educational Agency) representatives, and non-Easterseals essential staff providing support to </a:t>
            </a:r>
            <a:r>
              <a:rPr lang="en-US" dirty="0" smtClean="0"/>
              <a:t>children.</a:t>
            </a:r>
            <a:endParaRPr lang="en-US" dirty="0"/>
          </a:p>
          <a:p>
            <a:pPr lvl="0"/>
            <a:r>
              <a:rPr lang="en-US" dirty="0" smtClean="0"/>
              <a:t>Visits </a:t>
            </a:r>
            <a:r>
              <a:rPr lang="en-US" dirty="0"/>
              <a:t>will occur </a:t>
            </a:r>
            <a:r>
              <a:rPr lang="en-US" dirty="0" smtClean="0"/>
              <a:t>remotely, whenever possible. </a:t>
            </a:r>
            <a:r>
              <a:rPr lang="en-US" dirty="0"/>
              <a:t>For example, the team will continue to hold virtual tours of the facility for families referred to Easterseals</a:t>
            </a:r>
            <a:r>
              <a:rPr lang="en-US" dirty="0" smtClean="0"/>
              <a:t>.</a:t>
            </a:r>
            <a:endParaRPr lang="en-US" dirty="0"/>
          </a:p>
          <a:p>
            <a:pPr lvl="0"/>
            <a:r>
              <a:rPr lang="en-US" dirty="0"/>
              <a:t>Visitors will be required to wear PPE consistent with Easterseals policies</a:t>
            </a:r>
            <a:r>
              <a:rPr lang="en-US" dirty="0" smtClean="0"/>
              <a:t>.  All visitors will be required to wear a mask while in the building at all times.  </a:t>
            </a:r>
            <a:endParaRPr lang="en-US" dirty="0"/>
          </a:p>
          <a:p>
            <a:pPr lvl="0"/>
            <a:r>
              <a:rPr lang="en-US" dirty="0"/>
              <a:t>Visitors will be required to bring their own PPE. In case of emergencies, protective gear will be available on site.</a:t>
            </a:r>
          </a:p>
          <a:p>
            <a:pPr lvl="0"/>
            <a:r>
              <a:rPr lang="en-US" dirty="0"/>
              <a:t>All </a:t>
            </a:r>
            <a:r>
              <a:rPr lang="en-US" dirty="0" smtClean="0"/>
              <a:t>visitors </a:t>
            </a:r>
            <a:r>
              <a:rPr lang="en-US" dirty="0"/>
              <a:t>will be screened </a:t>
            </a:r>
            <a:r>
              <a:rPr lang="en-US" dirty="0" smtClean="0"/>
              <a:t>by a member of the welcome team prior </a:t>
            </a:r>
            <a:r>
              <a:rPr lang="en-US" dirty="0"/>
              <a:t>to entering and must sign </a:t>
            </a:r>
            <a:r>
              <a:rPr lang="en-US" dirty="0" smtClean="0"/>
              <a:t>in </a:t>
            </a:r>
            <a:r>
              <a:rPr lang="en-US" dirty="0"/>
              <a:t>using the visitors process.</a:t>
            </a:r>
          </a:p>
          <a:p>
            <a:endParaRPr lang="en-US" dirty="0"/>
          </a:p>
        </p:txBody>
      </p:sp>
    </p:spTree>
    <p:extLst>
      <p:ext uri="{BB962C8B-B14F-4D97-AF65-F5344CB8AC3E}">
        <p14:creationId xmlns:p14="http://schemas.microsoft.com/office/powerpoint/2010/main" val="1862937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Isolation Room</a:t>
            </a:r>
            <a:endParaRPr lang="en-US" b="1" dirty="0"/>
          </a:p>
        </p:txBody>
      </p:sp>
      <p:sp>
        <p:nvSpPr>
          <p:cNvPr id="3" name="Content Placeholder 2"/>
          <p:cNvSpPr>
            <a:spLocks noGrp="1"/>
          </p:cNvSpPr>
          <p:nvPr>
            <p:ph idx="1"/>
          </p:nvPr>
        </p:nvSpPr>
        <p:spPr>
          <a:xfrm>
            <a:off x="1295401" y="2556932"/>
            <a:ext cx="9601196" cy="3689864"/>
          </a:xfrm>
        </p:spPr>
        <p:txBody>
          <a:bodyPr>
            <a:normAutofit fontScale="92500" lnSpcReduction="10000"/>
          </a:bodyPr>
          <a:lstStyle/>
          <a:p>
            <a:pPr lvl="0"/>
            <a:r>
              <a:rPr lang="en-US" dirty="0"/>
              <a:t>A child will be brought to the isolation room if they fail the </a:t>
            </a:r>
            <a:r>
              <a:rPr lang="en-US" dirty="0" smtClean="0"/>
              <a:t>symptom screening during arrival or </a:t>
            </a:r>
            <a:r>
              <a:rPr lang="en-US" dirty="0"/>
              <a:t>show target symptoms during the day. </a:t>
            </a:r>
          </a:p>
          <a:p>
            <a:pPr lvl="0"/>
            <a:r>
              <a:rPr lang="en-US" dirty="0" smtClean="0"/>
              <a:t>Emergency contacts </a:t>
            </a:r>
            <a:r>
              <a:rPr lang="en-US" dirty="0"/>
              <a:t>will be called to have the child picked up as soon as possible.</a:t>
            </a:r>
          </a:p>
          <a:p>
            <a:pPr lvl="0"/>
            <a:r>
              <a:rPr lang="en-US" dirty="0"/>
              <a:t>The supervising adult will wear enhanced </a:t>
            </a:r>
            <a:r>
              <a:rPr lang="en-US" dirty="0" smtClean="0"/>
              <a:t>PPE at all times while in the isolation room. </a:t>
            </a:r>
            <a:r>
              <a:rPr lang="en-US" dirty="0"/>
              <a:t>(N-95 mask or approved equivalent, face shield, disposable gloves, and disposable gown. </a:t>
            </a:r>
          </a:p>
          <a:p>
            <a:pPr lvl="0"/>
            <a:r>
              <a:rPr lang="en-US" dirty="0"/>
              <a:t>A small number of cleanable toys and play items will be held in the isolation room to occupy the children.</a:t>
            </a:r>
          </a:p>
          <a:p>
            <a:pPr lvl="0"/>
            <a:r>
              <a:rPr lang="en-US" dirty="0"/>
              <a:t>The isolation </a:t>
            </a:r>
            <a:r>
              <a:rPr lang="en-US" dirty="0" smtClean="0"/>
              <a:t>room will </a:t>
            </a:r>
            <a:r>
              <a:rPr lang="en-US" dirty="0"/>
              <a:t>be cleaned and disinfected after each use.</a:t>
            </a:r>
          </a:p>
          <a:p>
            <a:endParaRPr lang="en-US" dirty="0"/>
          </a:p>
        </p:txBody>
      </p:sp>
    </p:spTree>
    <p:extLst>
      <p:ext uri="{BB962C8B-B14F-4D97-AF65-F5344CB8AC3E}">
        <p14:creationId xmlns:p14="http://schemas.microsoft.com/office/powerpoint/2010/main" val="40802503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DEB59244845940BD76EC4E129658C3" ma:contentTypeVersion="4" ma:contentTypeDescription="Create a new document." ma:contentTypeScope="" ma:versionID="e54b672148f583627ac6aa1c783e1e7d">
  <xsd:schema xmlns:xsd="http://www.w3.org/2001/XMLSchema" xmlns:xs="http://www.w3.org/2001/XMLSchema" xmlns:p="http://schemas.microsoft.com/office/2006/metadata/properties" xmlns:ns3="7d06507c-89ef-467a-84e1-49d7130511ef" targetNamespace="http://schemas.microsoft.com/office/2006/metadata/properties" ma:root="true" ma:fieldsID="3f3c577d09220782ef781fcbeba4dbbb" ns3:_="">
    <xsd:import namespace="7d06507c-89ef-467a-84e1-49d7130511e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06507c-89ef-467a-84e1-49d7130511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D97C12-7D46-4AA0-810D-1FEBA39061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06507c-89ef-467a-84e1-49d7130511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A6176C-0807-478E-82DF-07059FBB3890}">
  <ds:schemaRefs>
    <ds:schemaRef ds:uri="http://schemas.microsoft.com/sharepoint/v3/contenttype/forms"/>
  </ds:schemaRefs>
</ds:datastoreItem>
</file>

<file path=customXml/itemProps3.xml><?xml version="1.0" encoding="utf-8"?>
<ds:datastoreItem xmlns:ds="http://schemas.openxmlformats.org/officeDocument/2006/customXml" ds:itemID="{A9C1980A-91BF-4B97-8DBA-8E97AE27B479}">
  <ds:schemaRefs>
    <ds:schemaRef ds:uri="http://www.w3.org/XML/1998/namespace"/>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7d06507c-89ef-467a-84e1-49d7130511e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Organic</Template>
  <TotalTime>241</TotalTime>
  <Words>2850</Words>
  <Application>Microsoft Office PowerPoint</Application>
  <PresentationFormat>Widescreen</PresentationFormat>
  <Paragraphs>138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Bradley Hand ITC</vt:lpstr>
      <vt:lpstr>Garamond</vt:lpstr>
      <vt:lpstr>Organic</vt:lpstr>
      <vt:lpstr>EASTERSEALS FRIENDSHIP ACADEMY MONTGOMERY COUNTY  REOPENING PLAN</vt:lpstr>
      <vt:lpstr>Reopening Status Easterseals is committed to providing a safe and healthy school and work environment for our staff and children and families we serve.</vt:lpstr>
      <vt:lpstr>Health and Safety Plan Development</vt:lpstr>
      <vt:lpstr>PPE Requirements</vt:lpstr>
      <vt:lpstr>Hand Washing Hand washing is encouraged through out the school day.  Disposable gloves are also available for staff use as needed.  </vt:lpstr>
      <vt:lpstr>Building Entry Procedures</vt:lpstr>
      <vt:lpstr>Welcome Team Symptom Screening</vt:lpstr>
      <vt:lpstr>Building Visitors During this time all meetings and tours will be held virtually in order to reduce the number of adults in the building through out the school day.  </vt:lpstr>
      <vt:lpstr>Isolation Room</vt:lpstr>
      <vt:lpstr>Exclusion from School and Work</vt:lpstr>
      <vt:lpstr>Return to School or Work Once a student or employee is excluded from the school environment, they may return if they satisfy the recommendations from the CDC.</vt:lpstr>
      <vt:lpstr>What happens if there is a confirmed case of COVID-19 on school property? </vt:lpstr>
      <vt:lpstr>Classroom Health and Safety Practices  In order to maintain consistent student grouping and accurately maintain records, all classrooms will be tracking adult and student contact throughout the school day.  Staff will be assigned to specific student groups for the entire school day.</vt:lpstr>
      <vt:lpstr>Lunch and Snacks</vt:lpstr>
      <vt:lpstr>Therapy and Consultant Scheduling</vt:lpstr>
      <vt:lpstr>Playground and OT/PT Gyms</vt:lpstr>
      <vt:lpstr>Cleaning Protocols Easterseals has assigned cleaning responsibilities to staff  though out the school day to ensure areas are regularly cleaned and disinfected.  Classroom staff and therapy staff will be cleaning surfaces and areas used with children through out the school day and between sessions with individual students.  At the end of each school day the building will be cleaned and disinfected to prepare for the next school day.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McGlynn</dc:creator>
  <cp:lastModifiedBy>Michele McGlynn</cp:lastModifiedBy>
  <cp:revision>24</cp:revision>
  <dcterms:created xsi:type="dcterms:W3CDTF">2020-08-14T17:57:18Z</dcterms:created>
  <dcterms:modified xsi:type="dcterms:W3CDTF">2020-08-14T21:58:25Z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0x0101000BDEB59244845940BD76EC4E129658C3</vt:lpwstr>
  </property>
</Properties>
</file>