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14"/>
  </p:normalViewPr>
  <p:slideViewPr>
    <p:cSldViewPr snapToGrid="0" snapToObjects="1">
      <p:cViewPr>
        <p:scale>
          <a:sx n="93" d="100"/>
          <a:sy n="93" d="100"/>
        </p:scale>
        <p:origin x="7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6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30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005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159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29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3760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9179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43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0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4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8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8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41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0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2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1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4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5/25/17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Diagnosis &amp; Treatment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Zoricelis Davila, MA, LMHC, LPC-S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5372100"/>
            <a:ext cx="8158690" cy="954547"/>
          </a:xfrm>
        </p:spPr>
        <p:txBody>
          <a:bodyPr/>
          <a:lstStyle/>
          <a:p>
            <a:r>
              <a:rPr lang="en-US" dirty="0" smtClean="0"/>
              <a:t>It’s an ethical issue, our responsibility, and obligation to prevent and minimize misdiagnosis.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069" y="1485900"/>
            <a:ext cx="81586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Importance of an Accurate Diagnosis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Contributing Factors &amp; Possible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2008 - </a:t>
            </a:r>
          </a:p>
          <a:p>
            <a:r>
              <a:rPr lang="en-US" dirty="0" smtClean="0"/>
              <a:t>Use </a:t>
            </a:r>
            <a:r>
              <a:rPr lang="en-US" dirty="0"/>
              <a:t>of Mental Health Services and Treatment Among Adults – 13.4%</a:t>
            </a:r>
          </a:p>
          <a:p>
            <a:r>
              <a:rPr lang="en-US" dirty="0" smtClean="0"/>
              <a:t>Use </a:t>
            </a:r>
            <a:r>
              <a:rPr lang="en-US" dirty="0"/>
              <a:t>of Mental Health Services and Treatment Among Children - 50.6%</a:t>
            </a:r>
          </a:p>
          <a:p>
            <a:pPr marL="0" indent="0">
              <a:buNone/>
            </a:pPr>
            <a:r>
              <a:rPr lang="en-US" dirty="0"/>
              <a:t>2015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revalence </a:t>
            </a:r>
            <a:r>
              <a:rPr lang="en-US" dirty="0"/>
              <a:t>of any mental health illness among U.S. Adults – 17.9%</a:t>
            </a:r>
          </a:p>
          <a:p>
            <a:pPr lvl="0"/>
            <a:r>
              <a:rPr lang="en-US" dirty="0"/>
              <a:t>L</a:t>
            </a:r>
            <a:r>
              <a:rPr lang="en-US" dirty="0" smtClean="0"/>
              <a:t>ifetime </a:t>
            </a:r>
            <a:r>
              <a:rPr lang="en-US" dirty="0"/>
              <a:t>prevalence among children ages 13-18 </a:t>
            </a:r>
            <a:r>
              <a:rPr lang="en-US" dirty="0" smtClean="0"/>
              <a:t> with any </a:t>
            </a:r>
            <a:r>
              <a:rPr lang="en-US" dirty="0"/>
              <a:t>disorders 46.3%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Disorders Misdiagnosed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Adults</a:t>
            </a:r>
          </a:p>
          <a:p>
            <a:r>
              <a:rPr lang="en-US" dirty="0" smtClean="0"/>
              <a:t>Bipolar Disorder – 69%</a:t>
            </a:r>
          </a:p>
          <a:p>
            <a:pPr marL="0" indent="0">
              <a:buNone/>
            </a:pPr>
            <a:r>
              <a:rPr lang="en-US" b="1" dirty="0" smtClean="0"/>
              <a:t>Children and Adolescents</a:t>
            </a:r>
          </a:p>
          <a:p>
            <a:r>
              <a:rPr lang="en-US" dirty="0" smtClean="0"/>
              <a:t>ADHD – 30% to 60%</a:t>
            </a:r>
          </a:p>
          <a:p>
            <a:r>
              <a:rPr lang="en-US" dirty="0" smtClean="0"/>
              <a:t>MDD – 38%</a:t>
            </a:r>
          </a:p>
          <a:p>
            <a:r>
              <a:rPr lang="en-US" dirty="0" smtClean="0"/>
              <a:t>Borderline Personality Disorder – 29%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Brainstorm-Identify-List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Group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rainstorm</a:t>
            </a:r>
            <a:r>
              <a:rPr lang="en-US" dirty="0"/>
              <a:t>, identify and list possible factors leading to misdiagnosis. </a:t>
            </a:r>
            <a:endParaRPr lang="en-US" dirty="0" smtClean="0"/>
          </a:p>
          <a:p>
            <a:r>
              <a:rPr lang="en-US" dirty="0" smtClean="0"/>
              <a:t>Form </a:t>
            </a:r>
            <a:r>
              <a:rPr lang="en-US" dirty="0"/>
              <a:t>sub-groups of pairs. Each pair-group will produce 1 or 2 </a:t>
            </a:r>
            <a:r>
              <a:rPr lang="en-US" dirty="0" smtClean="0"/>
              <a:t>factors.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Group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rainstorm</a:t>
            </a:r>
            <a:r>
              <a:rPr lang="en-US" dirty="0"/>
              <a:t>, identify, and list possible implications of misdiagnosis on treatment planning and clients.  </a:t>
            </a:r>
            <a:endParaRPr lang="en-US" dirty="0" smtClean="0"/>
          </a:p>
          <a:p>
            <a:r>
              <a:rPr lang="en-US" dirty="0" smtClean="0"/>
              <a:t>Form </a:t>
            </a:r>
            <a:r>
              <a:rPr lang="en-US" dirty="0"/>
              <a:t>sub-groups of pairs. Each pair-group will produce 1 or 2 factors.</a:t>
            </a:r>
          </a:p>
        </p:txBody>
      </p:sp>
    </p:spTree>
    <p:extLst>
      <p:ext uri="{BB962C8B-B14F-4D97-AF65-F5344CB8AC3E}">
        <p14:creationId xmlns:p14="http://schemas.microsoft.com/office/powerpoint/2010/main" val="2357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Factors Leading to Misdiagnosis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445832" cy="331893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Lack of gathering sufficient information</a:t>
            </a:r>
          </a:p>
          <a:p>
            <a:pPr lvl="0"/>
            <a:r>
              <a:rPr lang="en-US" dirty="0"/>
              <a:t>Managed care organizations</a:t>
            </a:r>
          </a:p>
          <a:p>
            <a:pPr lvl="0"/>
            <a:r>
              <a:rPr lang="en-US" dirty="0"/>
              <a:t>Racial/ethnic considerations</a:t>
            </a:r>
          </a:p>
          <a:p>
            <a:pPr lvl="0"/>
            <a:r>
              <a:rPr lang="en-US" dirty="0"/>
              <a:t>Cultural considerations </a:t>
            </a:r>
          </a:p>
          <a:p>
            <a:pPr lvl="0"/>
            <a:r>
              <a:rPr lang="en-US" dirty="0"/>
              <a:t>Biological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2556932"/>
            <a:ext cx="396614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Personality Disorders</a:t>
            </a:r>
          </a:p>
          <a:p>
            <a:r>
              <a:rPr lang="en-US" smtClean="0"/>
              <a:t>Co-occurring disorders</a:t>
            </a:r>
          </a:p>
          <a:p>
            <a:r>
              <a:rPr lang="en-US" smtClean="0"/>
              <a:t>Social</a:t>
            </a:r>
          </a:p>
          <a:p>
            <a:r>
              <a:rPr lang="en-US" smtClean="0"/>
              <a:t>Spiritual</a:t>
            </a:r>
          </a:p>
          <a:p>
            <a:r>
              <a:rPr lang="en-US" smtClean="0"/>
              <a:t>Substance abuse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Implications on Patients and Treatment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/>
              <a:t>Misdiagnosis </a:t>
            </a:r>
            <a:r>
              <a:rPr lang="en-US" sz="4000" dirty="0"/>
              <a:t>results in ineffective treatment, which </a:t>
            </a:r>
            <a:r>
              <a:rPr lang="en-US" sz="4000" dirty="0" smtClean="0"/>
              <a:t>further </a:t>
            </a:r>
            <a:r>
              <a:rPr lang="en-US" sz="4000" dirty="0"/>
              <a:t>worsens the </a:t>
            </a:r>
            <a:r>
              <a:rPr lang="en-US" sz="4000" dirty="0" smtClean="0"/>
              <a:t>outcome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 smtClean="0"/>
              <a:t>Worst Case Scenario?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09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Game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970133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instruct the teacher to draw a line from each possible factor contributing to misdiagnosis to each possible implication on treatment planning and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571076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Grinder" charset="0"/>
                <a:ea typeface="Grinder" charset="0"/>
                <a:cs typeface="Grinder" charset="0"/>
              </a:rPr>
              <a:t>H.A.R.M</a:t>
            </a:r>
            <a:r>
              <a:rPr lang="en-US" sz="4800" b="1" dirty="0" smtClean="0">
                <a:latin typeface="Grinder" charset="0"/>
                <a:ea typeface="Grinder" charset="0"/>
                <a:cs typeface="Grinder" charset="0"/>
              </a:rPr>
              <a:t>.</a:t>
            </a:r>
            <a:endParaRPr lang="en-US" sz="4800" b="1" dirty="0">
              <a:latin typeface="Grinder" charset="0"/>
              <a:ea typeface="Grinder" charset="0"/>
              <a:cs typeface="Grind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265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Garamond</vt:lpstr>
      <vt:lpstr>Grinder</vt:lpstr>
      <vt:lpstr>Arial</vt:lpstr>
      <vt:lpstr>Organic</vt:lpstr>
      <vt:lpstr>Clinical Diagnosis &amp; Treatment Planning</vt:lpstr>
      <vt:lpstr>The Importance of an Accurate Diagnosis</vt:lpstr>
      <vt:lpstr>Prevalence</vt:lpstr>
      <vt:lpstr>Most Common Disorders Misdiagnosed</vt:lpstr>
      <vt:lpstr>Brainstorm-Identify-List</vt:lpstr>
      <vt:lpstr>Possible Factors Leading to Misdiagnosis</vt:lpstr>
      <vt:lpstr>Possible Implications on Patients and Treatment Planning</vt:lpstr>
      <vt:lpstr>Matching Game</vt:lpstr>
      <vt:lpstr>What do you see?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Roadmap to Diagnosis</dc:title>
  <dc:creator>Davila, Zoricelis</dc:creator>
  <cp:lastModifiedBy>Davila, Zoricelis</cp:lastModifiedBy>
  <cp:revision>19</cp:revision>
  <dcterms:created xsi:type="dcterms:W3CDTF">2017-05-24T19:27:12Z</dcterms:created>
  <dcterms:modified xsi:type="dcterms:W3CDTF">2017-05-25T23:06:30Z</dcterms:modified>
</cp:coreProperties>
</file>