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4" r:id="rId1"/>
  </p:sldMasterIdLst>
  <p:notesMasterIdLst>
    <p:notesMasterId r:id="rId112"/>
  </p:notesMasterIdLst>
  <p:sldIdLst>
    <p:sldId id="2264" r:id="rId2"/>
    <p:sldId id="2265" r:id="rId3"/>
    <p:sldId id="1200" r:id="rId4"/>
    <p:sldId id="2357" r:id="rId5"/>
    <p:sldId id="2398" r:id="rId6"/>
    <p:sldId id="2266" r:id="rId7"/>
    <p:sldId id="2268" r:id="rId8"/>
    <p:sldId id="2269" r:id="rId9"/>
    <p:sldId id="2270" r:id="rId10"/>
    <p:sldId id="2271" r:id="rId11"/>
    <p:sldId id="2272" r:id="rId12"/>
    <p:sldId id="2274" r:id="rId13"/>
    <p:sldId id="2275" r:id="rId14"/>
    <p:sldId id="2276" r:id="rId15"/>
    <p:sldId id="2278" r:id="rId16"/>
    <p:sldId id="2279" r:id="rId17"/>
    <p:sldId id="2280" r:id="rId18"/>
    <p:sldId id="2281" r:id="rId19"/>
    <p:sldId id="2282" r:id="rId20"/>
    <p:sldId id="2283" r:id="rId21"/>
    <p:sldId id="2285" r:id="rId22"/>
    <p:sldId id="2386" r:id="rId23"/>
    <p:sldId id="2387" r:id="rId24"/>
    <p:sldId id="2388" r:id="rId25"/>
    <p:sldId id="2389" r:id="rId26"/>
    <p:sldId id="2390" r:id="rId27"/>
    <p:sldId id="2391" r:id="rId28"/>
    <p:sldId id="2392" r:id="rId29"/>
    <p:sldId id="2393" r:id="rId30"/>
    <p:sldId id="2394" r:id="rId31"/>
    <p:sldId id="2395" r:id="rId32"/>
    <p:sldId id="2396" r:id="rId33"/>
    <p:sldId id="2397" r:id="rId34"/>
    <p:sldId id="1354" r:id="rId35"/>
    <p:sldId id="2399" r:id="rId36"/>
    <p:sldId id="1355" r:id="rId37"/>
    <p:sldId id="1358" r:id="rId38"/>
    <p:sldId id="1359" r:id="rId39"/>
    <p:sldId id="1360" r:id="rId40"/>
    <p:sldId id="1361" r:id="rId41"/>
    <p:sldId id="1362" r:id="rId42"/>
    <p:sldId id="1364" r:id="rId43"/>
    <p:sldId id="1366" r:id="rId44"/>
    <p:sldId id="1367" r:id="rId45"/>
    <p:sldId id="1368" r:id="rId46"/>
    <p:sldId id="1369" r:id="rId47"/>
    <p:sldId id="1370" r:id="rId48"/>
    <p:sldId id="1372" r:id="rId49"/>
    <p:sldId id="1373" r:id="rId50"/>
    <p:sldId id="1374" r:id="rId51"/>
    <p:sldId id="2358" r:id="rId52"/>
    <p:sldId id="2359" r:id="rId53"/>
    <p:sldId id="1377" r:id="rId54"/>
    <p:sldId id="2360" r:id="rId55"/>
    <p:sldId id="1379" r:id="rId56"/>
    <p:sldId id="2361" r:id="rId57"/>
    <p:sldId id="2362" r:id="rId58"/>
    <p:sldId id="2363" r:id="rId59"/>
    <p:sldId id="2364" r:id="rId60"/>
    <p:sldId id="2400" r:id="rId61"/>
    <p:sldId id="2365" r:id="rId62"/>
    <p:sldId id="2366" r:id="rId63"/>
    <p:sldId id="2367" r:id="rId64"/>
    <p:sldId id="2368" r:id="rId65"/>
    <p:sldId id="2369" r:id="rId66"/>
    <p:sldId id="2370" r:id="rId67"/>
    <p:sldId id="2371" r:id="rId68"/>
    <p:sldId id="2372" r:id="rId69"/>
    <p:sldId id="2373" r:id="rId70"/>
    <p:sldId id="2401" r:id="rId71"/>
    <p:sldId id="2376" r:id="rId72"/>
    <p:sldId id="2402" r:id="rId73"/>
    <p:sldId id="2377" r:id="rId74"/>
    <p:sldId id="2378" r:id="rId75"/>
    <p:sldId id="2379" r:id="rId76"/>
    <p:sldId id="2380" r:id="rId77"/>
    <p:sldId id="2381" r:id="rId78"/>
    <p:sldId id="2382" r:id="rId79"/>
    <p:sldId id="2383" r:id="rId80"/>
    <p:sldId id="2384" r:id="rId81"/>
    <p:sldId id="2385" r:id="rId82"/>
    <p:sldId id="1437" r:id="rId83"/>
    <p:sldId id="2403" r:id="rId84"/>
    <p:sldId id="1812" r:id="rId85"/>
    <p:sldId id="2288" r:id="rId86"/>
    <p:sldId id="2289" r:id="rId87"/>
    <p:sldId id="2290" r:id="rId88"/>
    <p:sldId id="2291" r:id="rId89"/>
    <p:sldId id="2292" r:id="rId90"/>
    <p:sldId id="2293" r:id="rId91"/>
    <p:sldId id="2294" r:id="rId92"/>
    <p:sldId id="2295" r:id="rId93"/>
    <p:sldId id="2296" r:id="rId94"/>
    <p:sldId id="2297" r:id="rId95"/>
    <p:sldId id="2298" r:id="rId96"/>
    <p:sldId id="2299" r:id="rId97"/>
    <p:sldId id="2300" r:id="rId98"/>
    <p:sldId id="2301" r:id="rId99"/>
    <p:sldId id="2404" r:id="rId100"/>
    <p:sldId id="2405" r:id="rId101"/>
    <p:sldId id="2302" r:id="rId102"/>
    <p:sldId id="2303" r:id="rId103"/>
    <p:sldId id="2304" r:id="rId104"/>
    <p:sldId id="2305" r:id="rId105"/>
    <p:sldId id="2306" r:id="rId106"/>
    <p:sldId id="2307" r:id="rId107"/>
    <p:sldId id="2308" r:id="rId108"/>
    <p:sldId id="2309" r:id="rId109"/>
    <p:sldId id="1466" r:id="rId110"/>
    <p:sldId id="2406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4" autoAdjust="0"/>
    <p:restoredTop sz="93675" autoAdjust="0"/>
  </p:normalViewPr>
  <p:slideViewPr>
    <p:cSldViewPr>
      <p:cViewPr>
        <p:scale>
          <a:sx n="94" d="100"/>
          <a:sy n="94" d="100"/>
        </p:scale>
        <p:origin x="944" y="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notesMaster" Target="notesMasters/notesMaster1.xml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Abstract</a:t>
          </a:r>
          <a:endParaRPr lang="en-US" b="1" dirty="0">
            <a:solidFill>
              <a:schemeClr val="bg1"/>
            </a:solidFill>
          </a:endParaRP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Representational</a:t>
          </a:r>
          <a:endParaRPr lang="en-US" b="1" dirty="0">
            <a:solidFill>
              <a:schemeClr val="bg1"/>
            </a:solidFill>
          </a:endParaRP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Concrete</a:t>
          </a:r>
          <a:endParaRPr lang="en-US" b="1" dirty="0">
            <a:solidFill>
              <a:schemeClr val="bg1"/>
            </a:solidFill>
          </a:endParaRP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  <dgm:t>
        <a:bodyPr/>
        <a:lstStyle/>
        <a:p>
          <a:endParaRPr lang="en-US"/>
        </a:p>
      </dgm:t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  <dgm:t>
        <a:bodyPr/>
        <a:lstStyle/>
        <a:p>
          <a:endParaRPr lang="en-US"/>
        </a:p>
      </dgm:t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  <dgm:t>
        <a:bodyPr/>
        <a:lstStyle/>
        <a:p>
          <a:endParaRPr lang="en-US"/>
        </a:p>
      </dgm:t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E67C0-FEF9-2643-B384-B9FBC24C16B0}" type="presOf" srcId="{2EC81A35-8D57-124B-ABCE-2ABCF936B667}" destId="{9EC0FAFF-6CE3-7640-BE7A-52C4AF5538E2}" srcOrd="1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46E00B31-9596-8946-AAD5-C57D59DD1F01}" type="presOf" srcId="{E47640B8-E388-6141-8043-F310278C03B2}" destId="{E0F896BF-E8D9-2145-B631-F874C101A436}" srcOrd="0" destOrd="0" presId="urn:microsoft.com/office/officeart/2005/8/layout/venn1"/>
    <dgm:cxn modelId="{C0A05B30-522C-4C46-A47C-863971555DE4}" type="presOf" srcId="{2EC81A35-8D57-124B-ABCE-2ABCF936B667}" destId="{93E056BD-4766-394C-A4DC-5E4C2451228E}" srcOrd="0" destOrd="0" presId="urn:microsoft.com/office/officeart/2005/8/layout/venn1"/>
    <dgm:cxn modelId="{4055D3F0-7AE1-FC4A-B453-76D981156744}" type="presOf" srcId="{E47640B8-E388-6141-8043-F310278C03B2}" destId="{524DE1D1-1650-674C-AA9B-4DB5A8E1AD84}" srcOrd="1" destOrd="0" presId="urn:microsoft.com/office/officeart/2005/8/layout/venn1"/>
    <dgm:cxn modelId="{B2D5AF04-2D80-4C4D-960C-23DC2AFD864C}" type="presOf" srcId="{865D233C-903B-9F4C-9226-AC6433E046AF}" destId="{DDAD003A-79BB-F54B-8024-DA7A6A25F4EE}" srcOrd="0" destOrd="0" presId="urn:microsoft.com/office/officeart/2005/8/layout/venn1"/>
    <dgm:cxn modelId="{2AA759AA-1EDE-AA4F-924A-954A6E6C8E8F}" type="presOf" srcId="{C2DCDBC5-95E9-4F42-8754-6810EB41A3B6}" destId="{ABB0EE10-8504-404A-8824-5F22425D91BF}" srcOrd="0" destOrd="0" presId="urn:microsoft.com/office/officeart/2005/8/layout/venn1"/>
    <dgm:cxn modelId="{A625C4C9-039A-D845-8275-E2FB3E145786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33F915A1-EAD0-4C47-9458-45398D108958}" type="presParOf" srcId="{ABB0EE10-8504-404A-8824-5F22425D91BF}" destId="{93E056BD-4766-394C-A4DC-5E4C2451228E}" srcOrd="0" destOrd="0" presId="urn:microsoft.com/office/officeart/2005/8/layout/venn1"/>
    <dgm:cxn modelId="{2AB2B347-EA96-F643-9714-3FC12D802140}" type="presParOf" srcId="{ABB0EE10-8504-404A-8824-5F22425D91BF}" destId="{9EC0FAFF-6CE3-7640-BE7A-52C4AF5538E2}" srcOrd="1" destOrd="0" presId="urn:microsoft.com/office/officeart/2005/8/layout/venn1"/>
    <dgm:cxn modelId="{B7CCA312-025F-BE46-A98C-2AB24146DD31}" type="presParOf" srcId="{ABB0EE10-8504-404A-8824-5F22425D91BF}" destId="{E0F896BF-E8D9-2145-B631-F874C101A436}" srcOrd="2" destOrd="0" presId="urn:microsoft.com/office/officeart/2005/8/layout/venn1"/>
    <dgm:cxn modelId="{0EA8FED5-C824-BD45-A6B7-1658EA647DF8}" type="presParOf" srcId="{ABB0EE10-8504-404A-8824-5F22425D91BF}" destId="{524DE1D1-1650-674C-AA9B-4DB5A8E1AD84}" srcOrd="3" destOrd="0" presId="urn:microsoft.com/office/officeart/2005/8/layout/venn1"/>
    <dgm:cxn modelId="{169B56CB-D440-1B4A-BA5C-29FCBF5AF52A}" type="presParOf" srcId="{ABB0EE10-8504-404A-8824-5F22425D91BF}" destId="{DDAD003A-79BB-F54B-8024-DA7A6A25F4EE}" srcOrd="4" destOrd="0" presId="urn:microsoft.com/office/officeart/2005/8/layout/venn1"/>
    <dgm:cxn modelId="{CCACFE25-1C4C-3248-AF5B-2D46E5B1876B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Abstract</a:t>
          </a:r>
          <a:endParaRPr lang="en-US" b="1" dirty="0">
            <a:solidFill>
              <a:schemeClr val="bg1"/>
            </a:solidFill>
          </a:endParaRP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Representational</a:t>
          </a:r>
          <a:endParaRPr lang="en-US" b="1" dirty="0">
            <a:solidFill>
              <a:schemeClr val="bg1"/>
            </a:solidFill>
          </a:endParaRP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Concrete</a:t>
          </a:r>
          <a:endParaRPr lang="en-US" b="1" dirty="0">
            <a:solidFill>
              <a:schemeClr val="bg1"/>
            </a:solidFill>
          </a:endParaRP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  <dgm:t>
        <a:bodyPr/>
        <a:lstStyle/>
        <a:p>
          <a:endParaRPr lang="en-US"/>
        </a:p>
      </dgm:t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  <dgm:t>
        <a:bodyPr/>
        <a:lstStyle/>
        <a:p>
          <a:endParaRPr lang="en-US"/>
        </a:p>
      </dgm:t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  <dgm:t>
        <a:bodyPr/>
        <a:lstStyle/>
        <a:p>
          <a:endParaRPr lang="en-US"/>
        </a:p>
      </dgm:t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56163BE7-5995-F344-938B-52EA7F9091BF}" type="presOf" srcId="{865D233C-903B-9F4C-9226-AC6433E046AF}" destId="{337EDADF-F20D-C040-81EA-8B0554C72AC2}" srcOrd="1" destOrd="0" presId="urn:microsoft.com/office/officeart/2005/8/layout/venn1"/>
    <dgm:cxn modelId="{D32A800C-1806-714C-8654-F2E5A44CCEC6}" type="presOf" srcId="{C2DCDBC5-95E9-4F42-8754-6810EB41A3B6}" destId="{ABB0EE10-8504-404A-8824-5F22425D91BF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99DD7B4-2456-634C-A40D-DC12AC8500E7}" type="presOf" srcId="{E47640B8-E388-6141-8043-F310278C03B2}" destId="{524DE1D1-1650-674C-AA9B-4DB5A8E1AD84}" srcOrd="1" destOrd="0" presId="urn:microsoft.com/office/officeart/2005/8/layout/venn1"/>
    <dgm:cxn modelId="{526C35FE-D6F4-EC4E-91C1-BF31C02CACB4}" type="presOf" srcId="{2EC81A35-8D57-124B-ABCE-2ABCF936B667}" destId="{9EC0FAFF-6CE3-7640-BE7A-52C4AF5538E2}" srcOrd="1" destOrd="0" presId="urn:microsoft.com/office/officeart/2005/8/layout/venn1"/>
    <dgm:cxn modelId="{87696DA6-64CF-2143-BF2F-44790DB69004}" type="presOf" srcId="{2EC81A35-8D57-124B-ABCE-2ABCF936B667}" destId="{93E056BD-4766-394C-A4DC-5E4C2451228E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F3D2C8BD-A68C-5448-9459-CFB3B26A5670}" type="presOf" srcId="{865D233C-903B-9F4C-9226-AC6433E046AF}" destId="{DDAD003A-79BB-F54B-8024-DA7A6A25F4EE}" srcOrd="0" destOrd="0" presId="urn:microsoft.com/office/officeart/2005/8/layout/venn1"/>
    <dgm:cxn modelId="{C60FB877-B338-3449-9DE2-B43876AC57EF}" type="presOf" srcId="{E47640B8-E388-6141-8043-F310278C03B2}" destId="{E0F896BF-E8D9-2145-B631-F874C101A436}" srcOrd="0" destOrd="0" presId="urn:microsoft.com/office/officeart/2005/8/layout/venn1"/>
    <dgm:cxn modelId="{3D255369-AF9F-014E-B18F-D5615C0B9652}" type="presParOf" srcId="{ABB0EE10-8504-404A-8824-5F22425D91BF}" destId="{93E056BD-4766-394C-A4DC-5E4C2451228E}" srcOrd="0" destOrd="0" presId="urn:microsoft.com/office/officeart/2005/8/layout/venn1"/>
    <dgm:cxn modelId="{DD4DB6D9-14EF-3B42-A6C1-D71E7F32595B}" type="presParOf" srcId="{ABB0EE10-8504-404A-8824-5F22425D91BF}" destId="{9EC0FAFF-6CE3-7640-BE7A-52C4AF5538E2}" srcOrd="1" destOrd="0" presId="urn:microsoft.com/office/officeart/2005/8/layout/venn1"/>
    <dgm:cxn modelId="{7D542198-A0BF-E345-BAC3-BCA5B877E216}" type="presParOf" srcId="{ABB0EE10-8504-404A-8824-5F22425D91BF}" destId="{E0F896BF-E8D9-2145-B631-F874C101A436}" srcOrd="2" destOrd="0" presId="urn:microsoft.com/office/officeart/2005/8/layout/venn1"/>
    <dgm:cxn modelId="{A8FD3558-1AF8-9C46-AC20-7296CEFBB11E}" type="presParOf" srcId="{ABB0EE10-8504-404A-8824-5F22425D91BF}" destId="{524DE1D1-1650-674C-AA9B-4DB5A8E1AD84}" srcOrd="3" destOrd="0" presId="urn:microsoft.com/office/officeart/2005/8/layout/venn1"/>
    <dgm:cxn modelId="{315B4553-8305-354C-A242-61C68FAD0AC9}" type="presParOf" srcId="{ABB0EE10-8504-404A-8824-5F22425D91BF}" destId="{DDAD003A-79BB-F54B-8024-DA7A6A25F4EE}" srcOrd="4" destOrd="0" presId="urn:microsoft.com/office/officeart/2005/8/layout/venn1"/>
    <dgm:cxn modelId="{9ADBEB82-21AA-6149-BB21-71AD11ADFB34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Abstract</a:t>
          </a:r>
          <a:endParaRPr lang="en-US" b="1" dirty="0">
            <a:solidFill>
              <a:schemeClr val="bg1"/>
            </a:solidFill>
          </a:endParaRP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Representational</a:t>
          </a:r>
          <a:endParaRPr lang="en-US" b="1" dirty="0">
            <a:solidFill>
              <a:schemeClr val="bg1"/>
            </a:solidFill>
          </a:endParaRP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Concrete</a:t>
          </a:r>
          <a:endParaRPr lang="en-US" b="1" dirty="0">
            <a:solidFill>
              <a:schemeClr val="bg1"/>
            </a:solidFill>
          </a:endParaRP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  <dgm:t>
        <a:bodyPr/>
        <a:lstStyle/>
        <a:p>
          <a:endParaRPr lang="en-US"/>
        </a:p>
      </dgm:t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  <dgm:t>
        <a:bodyPr/>
        <a:lstStyle/>
        <a:p>
          <a:endParaRPr lang="en-US"/>
        </a:p>
      </dgm:t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  <dgm:t>
        <a:bodyPr/>
        <a:lstStyle/>
        <a:p>
          <a:endParaRPr lang="en-US"/>
        </a:p>
      </dgm:t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A7037-0EA4-D74A-9FB4-E9EC3B440A2F}" type="presOf" srcId="{E47640B8-E388-6141-8043-F310278C03B2}" destId="{E0F896BF-E8D9-2145-B631-F874C101A436}" srcOrd="0" destOrd="0" presId="urn:microsoft.com/office/officeart/2005/8/layout/venn1"/>
    <dgm:cxn modelId="{5DA3FB7F-255E-B74D-9966-BA9A5995000F}" type="presOf" srcId="{2EC81A35-8D57-124B-ABCE-2ABCF936B667}" destId="{9EC0FAFF-6CE3-7640-BE7A-52C4AF5538E2}" srcOrd="1" destOrd="0" presId="urn:microsoft.com/office/officeart/2005/8/layout/venn1"/>
    <dgm:cxn modelId="{C9CE6CEB-A1BF-F345-ADFC-60461E5E41DF}" type="presOf" srcId="{E47640B8-E388-6141-8043-F310278C03B2}" destId="{524DE1D1-1650-674C-AA9B-4DB5A8E1AD84}" srcOrd="1" destOrd="0" presId="urn:microsoft.com/office/officeart/2005/8/layout/venn1"/>
    <dgm:cxn modelId="{8219C6BA-8690-7245-9F30-EC1672FC6BBB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AFCCCC45-46FC-774A-8722-820DACA42669}" type="presOf" srcId="{C2DCDBC5-95E9-4F42-8754-6810EB41A3B6}" destId="{ABB0EE10-8504-404A-8824-5F22425D91BF}" srcOrd="0" destOrd="0" presId="urn:microsoft.com/office/officeart/2005/8/layout/venn1"/>
    <dgm:cxn modelId="{1A06F15B-C23C-094F-89C8-5B890DBBFE66}" type="presOf" srcId="{865D233C-903B-9F4C-9226-AC6433E046AF}" destId="{DDAD003A-79BB-F54B-8024-DA7A6A25F4EE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F32D760D-CDF2-064E-80C9-5A702472B2D9}" type="presOf" srcId="{865D233C-903B-9F4C-9226-AC6433E046AF}" destId="{337EDADF-F20D-C040-81EA-8B0554C72AC2}" srcOrd="1" destOrd="0" presId="urn:microsoft.com/office/officeart/2005/8/layout/venn1"/>
    <dgm:cxn modelId="{BFD3E548-B3CD-2E4F-A4B5-D84B21FFF189}" type="presParOf" srcId="{ABB0EE10-8504-404A-8824-5F22425D91BF}" destId="{93E056BD-4766-394C-A4DC-5E4C2451228E}" srcOrd="0" destOrd="0" presId="urn:microsoft.com/office/officeart/2005/8/layout/venn1"/>
    <dgm:cxn modelId="{9CEF2151-E750-6649-A691-0F72EE0008C8}" type="presParOf" srcId="{ABB0EE10-8504-404A-8824-5F22425D91BF}" destId="{9EC0FAFF-6CE3-7640-BE7A-52C4AF5538E2}" srcOrd="1" destOrd="0" presId="urn:microsoft.com/office/officeart/2005/8/layout/venn1"/>
    <dgm:cxn modelId="{FF680A2C-1063-B84E-AC4B-22DF558E4B1D}" type="presParOf" srcId="{ABB0EE10-8504-404A-8824-5F22425D91BF}" destId="{E0F896BF-E8D9-2145-B631-F874C101A436}" srcOrd="2" destOrd="0" presId="urn:microsoft.com/office/officeart/2005/8/layout/venn1"/>
    <dgm:cxn modelId="{071B6E17-292B-1B4B-A88A-C1D33F172170}" type="presParOf" srcId="{ABB0EE10-8504-404A-8824-5F22425D91BF}" destId="{524DE1D1-1650-674C-AA9B-4DB5A8E1AD84}" srcOrd="3" destOrd="0" presId="urn:microsoft.com/office/officeart/2005/8/layout/venn1"/>
    <dgm:cxn modelId="{7AAECE0C-6F9D-9F4C-BBA3-6A6CEA51D03A}" type="presParOf" srcId="{ABB0EE10-8504-404A-8824-5F22425D91BF}" destId="{DDAD003A-79BB-F54B-8024-DA7A6A25F4EE}" srcOrd="4" destOrd="0" presId="urn:microsoft.com/office/officeart/2005/8/layout/venn1"/>
    <dgm:cxn modelId="{B52E7CB4-6C34-764A-BB7F-00F4E6720A37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Abstract</a:t>
          </a:r>
          <a:endParaRPr lang="en-US" b="1" dirty="0">
            <a:solidFill>
              <a:schemeClr val="bg1"/>
            </a:solidFill>
          </a:endParaRP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Representational</a:t>
          </a:r>
          <a:endParaRPr lang="en-US" b="1" dirty="0">
            <a:solidFill>
              <a:schemeClr val="bg1"/>
            </a:solidFill>
          </a:endParaRP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Concrete</a:t>
          </a:r>
          <a:endParaRPr lang="en-US" b="1" dirty="0">
            <a:solidFill>
              <a:schemeClr val="bg1"/>
            </a:solidFill>
          </a:endParaRP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  <dgm:t>
        <a:bodyPr/>
        <a:lstStyle/>
        <a:p>
          <a:endParaRPr lang="en-US"/>
        </a:p>
      </dgm:t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  <dgm:t>
        <a:bodyPr/>
        <a:lstStyle/>
        <a:p>
          <a:endParaRPr lang="en-US"/>
        </a:p>
      </dgm:t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  <dgm:t>
        <a:bodyPr/>
        <a:lstStyle/>
        <a:p>
          <a:endParaRPr lang="en-US"/>
        </a:p>
      </dgm:t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5B4A8906-F3BE-904A-94B5-29E94805F1DB}" type="presOf" srcId="{E47640B8-E388-6141-8043-F310278C03B2}" destId="{524DE1D1-1650-674C-AA9B-4DB5A8E1AD84}" srcOrd="1" destOrd="0" presId="urn:microsoft.com/office/officeart/2005/8/layout/venn1"/>
    <dgm:cxn modelId="{65879C92-1FA2-6F4E-B8FF-FF78C69AA351}" type="presOf" srcId="{C2DCDBC5-95E9-4F42-8754-6810EB41A3B6}" destId="{ABB0EE10-8504-404A-8824-5F22425D91BF}" srcOrd="0" destOrd="0" presId="urn:microsoft.com/office/officeart/2005/8/layout/venn1"/>
    <dgm:cxn modelId="{086AEB74-237E-C94B-B7F4-A88839073070}" type="presOf" srcId="{2EC81A35-8D57-124B-ABCE-2ABCF936B667}" destId="{93E056BD-4766-394C-A4DC-5E4C2451228E}" srcOrd="0" destOrd="0" presId="urn:microsoft.com/office/officeart/2005/8/layout/venn1"/>
    <dgm:cxn modelId="{F49E0C3A-0429-4D4D-B269-2CB53BC946D1}" type="presOf" srcId="{E47640B8-E388-6141-8043-F310278C03B2}" destId="{E0F896BF-E8D9-2145-B631-F874C101A436}" srcOrd="0" destOrd="0" presId="urn:microsoft.com/office/officeart/2005/8/layout/venn1"/>
    <dgm:cxn modelId="{40E069F3-35AE-7C44-91C7-075CBA4FDDC5}" type="presOf" srcId="{2EC81A35-8D57-124B-ABCE-2ABCF936B667}" destId="{9EC0FAFF-6CE3-7640-BE7A-52C4AF5538E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61EA5429-B9F5-E047-B8A6-248FF818B892}" type="presOf" srcId="{865D233C-903B-9F4C-9226-AC6433E046AF}" destId="{DDAD003A-79BB-F54B-8024-DA7A6A25F4EE}" srcOrd="0" destOrd="0" presId="urn:microsoft.com/office/officeart/2005/8/layout/venn1"/>
    <dgm:cxn modelId="{374A6463-D600-0C43-986B-D91128037722}" type="presOf" srcId="{865D233C-903B-9F4C-9226-AC6433E046AF}" destId="{337EDADF-F20D-C040-81EA-8B0554C72AC2}" srcOrd="1" destOrd="0" presId="urn:microsoft.com/office/officeart/2005/8/layout/venn1"/>
    <dgm:cxn modelId="{28F4D591-9601-934F-BF1A-10E144320264}" type="presParOf" srcId="{ABB0EE10-8504-404A-8824-5F22425D91BF}" destId="{93E056BD-4766-394C-A4DC-5E4C2451228E}" srcOrd="0" destOrd="0" presId="urn:microsoft.com/office/officeart/2005/8/layout/venn1"/>
    <dgm:cxn modelId="{258395AC-9B07-144B-94A9-DEDAD96DA758}" type="presParOf" srcId="{ABB0EE10-8504-404A-8824-5F22425D91BF}" destId="{9EC0FAFF-6CE3-7640-BE7A-52C4AF5538E2}" srcOrd="1" destOrd="0" presId="urn:microsoft.com/office/officeart/2005/8/layout/venn1"/>
    <dgm:cxn modelId="{ACD7C81C-2977-3048-A902-50C7C812FE20}" type="presParOf" srcId="{ABB0EE10-8504-404A-8824-5F22425D91BF}" destId="{E0F896BF-E8D9-2145-B631-F874C101A436}" srcOrd="2" destOrd="0" presId="urn:microsoft.com/office/officeart/2005/8/layout/venn1"/>
    <dgm:cxn modelId="{89EF5CF9-0840-7541-9826-35A498A04A6B}" type="presParOf" srcId="{ABB0EE10-8504-404A-8824-5F22425D91BF}" destId="{524DE1D1-1650-674C-AA9B-4DB5A8E1AD84}" srcOrd="3" destOrd="0" presId="urn:microsoft.com/office/officeart/2005/8/layout/venn1"/>
    <dgm:cxn modelId="{62B64CCC-1DDA-6745-8325-ADF7436821C7}" type="presParOf" srcId="{ABB0EE10-8504-404A-8824-5F22425D91BF}" destId="{DDAD003A-79BB-F54B-8024-DA7A6A25F4EE}" srcOrd="4" destOrd="0" presId="urn:microsoft.com/office/officeart/2005/8/layout/venn1"/>
    <dgm:cxn modelId="{37FE08FA-F2D1-5C4C-8C00-3E013B3ADF1E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DBD525-60ED-F04D-8C40-06714E43F867}" type="doc">
      <dgm:prSet loTypeId="urn:microsoft.com/office/officeart/2005/8/layout/hChevron3" loCatId="" qsTypeId="urn:microsoft.com/office/officeart/2005/8/quickstyle/simple4" qsCatId="simple" csTypeId="urn:microsoft.com/office/officeart/2005/8/colors/colorful3" csCatId="colorful" phldr="1"/>
      <dgm:spPr/>
    </dgm:pt>
    <dgm:pt modelId="{4BD6D57A-64E7-3D4D-ACCF-EFB28F719904}">
      <dgm:prSet phldrT="[Text]"/>
      <dgm:spPr/>
      <dgm:t>
        <a:bodyPr/>
        <a:lstStyle/>
        <a:p>
          <a:r>
            <a:rPr lang="en-US" dirty="0" smtClean="0"/>
            <a:t>Count from 1 to 20</a:t>
          </a:r>
          <a:endParaRPr lang="en-US" dirty="0"/>
        </a:p>
      </dgm:t>
    </dgm:pt>
    <dgm:pt modelId="{3AE0AE4B-DD44-DF4F-A025-098B3277BA31}" type="parTrans" cxnId="{F21EF7C6-5A45-8345-BAEF-329CEC7F355F}">
      <dgm:prSet/>
      <dgm:spPr/>
      <dgm:t>
        <a:bodyPr/>
        <a:lstStyle/>
        <a:p>
          <a:endParaRPr lang="en-US"/>
        </a:p>
      </dgm:t>
    </dgm:pt>
    <dgm:pt modelId="{1CF6CD3E-96CF-DE4E-AA00-698D37164FBC}" type="sibTrans" cxnId="{F21EF7C6-5A45-8345-BAEF-329CEC7F355F}">
      <dgm:prSet/>
      <dgm:spPr/>
      <dgm:t>
        <a:bodyPr/>
        <a:lstStyle/>
        <a:p>
          <a:endParaRPr lang="en-US"/>
        </a:p>
      </dgm:t>
    </dgm:pt>
    <dgm:pt modelId="{F3DCBC6B-6C71-D14F-A6F0-6BD32A71221F}">
      <dgm:prSet phldrT="[Text]"/>
      <dgm:spPr/>
      <dgm:t>
        <a:bodyPr/>
        <a:lstStyle/>
        <a:p>
          <a:r>
            <a:rPr lang="en-US" dirty="0" smtClean="0"/>
            <a:t>Count from 1 to 100</a:t>
          </a:r>
          <a:endParaRPr lang="en-US" dirty="0"/>
        </a:p>
      </dgm:t>
    </dgm:pt>
    <dgm:pt modelId="{927C02DE-B3A7-B747-8CB2-7294DBBA6133}" type="parTrans" cxnId="{8577A750-E0B6-8543-A8C4-A5B87C96CE36}">
      <dgm:prSet/>
      <dgm:spPr/>
      <dgm:t>
        <a:bodyPr/>
        <a:lstStyle/>
        <a:p>
          <a:endParaRPr lang="en-US"/>
        </a:p>
      </dgm:t>
    </dgm:pt>
    <dgm:pt modelId="{5DC91CE8-67F9-7246-9EBD-A264DB6E2626}" type="sibTrans" cxnId="{8577A750-E0B6-8543-A8C4-A5B87C96CE36}">
      <dgm:prSet/>
      <dgm:spPr/>
      <dgm:t>
        <a:bodyPr/>
        <a:lstStyle/>
        <a:p>
          <a:endParaRPr lang="en-US"/>
        </a:p>
      </dgm:t>
    </dgm:pt>
    <dgm:pt modelId="{C27C15E0-CA3E-BD41-825F-29F808EAA3B5}">
      <dgm:prSet phldrT="[Text]"/>
      <dgm:spPr/>
      <dgm:t>
        <a:bodyPr/>
        <a:lstStyle/>
        <a:p>
          <a:r>
            <a:rPr lang="en-US" dirty="0" smtClean="0"/>
            <a:t>Count forward from __</a:t>
          </a:r>
          <a:endParaRPr lang="en-US" dirty="0"/>
        </a:p>
      </dgm:t>
    </dgm:pt>
    <dgm:pt modelId="{CA216ACD-C103-714B-87A6-191E4C1CB874}" type="parTrans" cxnId="{2C7195ED-BBD5-5647-B58F-7478F88496DB}">
      <dgm:prSet/>
      <dgm:spPr/>
      <dgm:t>
        <a:bodyPr/>
        <a:lstStyle/>
        <a:p>
          <a:endParaRPr lang="en-US"/>
        </a:p>
      </dgm:t>
    </dgm:pt>
    <dgm:pt modelId="{2ED314B4-8999-D74C-8D5F-556F3F88A685}" type="sibTrans" cxnId="{2C7195ED-BBD5-5647-B58F-7478F88496DB}">
      <dgm:prSet/>
      <dgm:spPr/>
      <dgm:t>
        <a:bodyPr/>
        <a:lstStyle/>
        <a:p>
          <a:endParaRPr lang="en-US"/>
        </a:p>
      </dgm:t>
    </dgm:pt>
    <dgm:pt modelId="{6164041A-ACCF-7F43-999F-01DBAB6065DC}">
      <dgm:prSet phldrT="[Text]"/>
      <dgm:spPr/>
      <dgm:t>
        <a:bodyPr/>
        <a:lstStyle/>
        <a:p>
          <a:r>
            <a:rPr lang="en-US" dirty="0" smtClean="0"/>
            <a:t>Count backward</a:t>
          </a:r>
          <a:endParaRPr lang="en-US" dirty="0"/>
        </a:p>
      </dgm:t>
    </dgm:pt>
    <dgm:pt modelId="{B9F98E11-C668-604B-8139-3221504CC4BF}" type="parTrans" cxnId="{5AA6CE0D-5183-BD42-8B1A-FDB019582C87}">
      <dgm:prSet/>
      <dgm:spPr/>
      <dgm:t>
        <a:bodyPr/>
        <a:lstStyle/>
        <a:p>
          <a:endParaRPr lang="en-US"/>
        </a:p>
      </dgm:t>
    </dgm:pt>
    <dgm:pt modelId="{A459039C-3297-C44C-8E38-8A2EF1D19FBC}" type="sibTrans" cxnId="{5AA6CE0D-5183-BD42-8B1A-FDB019582C87}">
      <dgm:prSet/>
      <dgm:spPr/>
      <dgm:t>
        <a:bodyPr/>
        <a:lstStyle/>
        <a:p>
          <a:endParaRPr lang="en-US"/>
        </a:p>
      </dgm:t>
    </dgm:pt>
    <dgm:pt modelId="{10E1FF9C-5AD8-3549-97C4-DB3028DC6D53}" type="pres">
      <dgm:prSet presAssocID="{B9DBD525-60ED-F04D-8C40-06714E43F867}" presName="Name0" presStyleCnt="0">
        <dgm:presLayoutVars>
          <dgm:dir/>
          <dgm:resizeHandles val="exact"/>
        </dgm:presLayoutVars>
      </dgm:prSet>
      <dgm:spPr/>
    </dgm:pt>
    <dgm:pt modelId="{5240BADA-3212-2D47-955D-BF1D1F950E72}" type="pres">
      <dgm:prSet presAssocID="{4BD6D57A-64E7-3D4D-ACCF-EFB28F71990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52BCA-1711-8940-A669-202E28898856}" type="pres">
      <dgm:prSet presAssocID="{1CF6CD3E-96CF-DE4E-AA00-698D37164FBC}" presName="parSpace" presStyleCnt="0"/>
      <dgm:spPr/>
    </dgm:pt>
    <dgm:pt modelId="{EE430435-E186-4646-AC59-33781B42A5CD}" type="pres">
      <dgm:prSet presAssocID="{F3DCBC6B-6C71-D14F-A6F0-6BD32A71221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3E905-1BDB-E846-8380-50B5B961CC70}" type="pres">
      <dgm:prSet presAssocID="{5DC91CE8-67F9-7246-9EBD-A264DB6E2626}" presName="parSpace" presStyleCnt="0"/>
      <dgm:spPr/>
    </dgm:pt>
    <dgm:pt modelId="{9468DAD9-71F0-5948-A205-5145C11078A1}" type="pres">
      <dgm:prSet presAssocID="{C27C15E0-CA3E-BD41-825F-29F808EAA3B5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8C254-5D03-3746-B214-F4927904786A}" type="pres">
      <dgm:prSet presAssocID="{2ED314B4-8999-D74C-8D5F-556F3F88A685}" presName="parSpace" presStyleCnt="0"/>
      <dgm:spPr/>
    </dgm:pt>
    <dgm:pt modelId="{4129015B-A20C-1D45-B3AA-468451144536}" type="pres">
      <dgm:prSet presAssocID="{6164041A-ACCF-7F43-999F-01DBAB6065DC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73816-7F07-EA46-AE31-231970A29093}" type="presOf" srcId="{4BD6D57A-64E7-3D4D-ACCF-EFB28F719904}" destId="{5240BADA-3212-2D47-955D-BF1D1F950E72}" srcOrd="0" destOrd="0" presId="urn:microsoft.com/office/officeart/2005/8/layout/hChevron3"/>
    <dgm:cxn modelId="{5AA6CE0D-5183-BD42-8B1A-FDB019582C87}" srcId="{B9DBD525-60ED-F04D-8C40-06714E43F867}" destId="{6164041A-ACCF-7F43-999F-01DBAB6065DC}" srcOrd="3" destOrd="0" parTransId="{B9F98E11-C668-604B-8139-3221504CC4BF}" sibTransId="{A459039C-3297-C44C-8E38-8A2EF1D19FBC}"/>
    <dgm:cxn modelId="{8577A750-E0B6-8543-A8C4-A5B87C96CE36}" srcId="{B9DBD525-60ED-F04D-8C40-06714E43F867}" destId="{F3DCBC6B-6C71-D14F-A6F0-6BD32A71221F}" srcOrd="1" destOrd="0" parTransId="{927C02DE-B3A7-B747-8CB2-7294DBBA6133}" sibTransId="{5DC91CE8-67F9-7246-9EBD-A264DB6E2626}"/>
    <dgm:cxn modelId="{B27C5A14-510C-E845-B151-EEBB94039C91}" type="presOf" srcId="{B9DBD525-60ED-F04D-8C40-06714E43F867}" destId="{10E1FF9C-5AD8-3549-97C4-DB3028DC6D53}" srcOrd="0" destOrd="0" presId="urn:microsoft.com/office/officeart/2005/8/layout/hChevron3"/>
    <dgm:cxn modelId="{A4B4FC0F-1A0B-7C4E-9213-481346F3E2A4}" type="presOf" srcId="{6164041A-ACCF-7F43-999F-01DBAB6065DC}" destId="{4129015B-A20C-1D45-B3AA-468451144536}" srcOrd="0" destOrd="0" presId="urn:microsoft.com/office/officeart/2005/8/layout/hChevron3"/>
    <dgm:cxn modelId="{F21EF7C6-5A45-8345-BAEF-329CEC7F355F}" srcId="{B9DBD525-60ED-F04D-8C40-06714E43F867}" destId="{4BD6D57A-64E7-3D4D-ACCF-EFB28F719904}" srcOrd="0" destOrd="0" parTransId="{3AE0AE4B-DD44-DF4F-A025-098B3277BA31}" sibTransId="{1CF6CD3E-96CF-DE4E-AA00-698D37164FBC}"/>
    <dgm:cxn modelId="{03456621-7486-AF45-B3AB-708F9FEC7D23}" type="presOf" srcId="{F3DCBC6B-6C71-D14F-A6F0-6BD32A71221F}" destId="{EE430435-E186-4646-AC59-33781B42A5CD}" srcOrd="0" destOrd="0" presId="urn:microsoft.com/office/officeart/2005/8/layout/hChevron3"/>
    <dgm:cxn modelId="{2C7195ED-BBD5-5647-B58F-7478F88496DB}" srcId="{B9DBD525-60ED-F04D-8C40-06714E43F867}" destId="{C27C15E0-CA3E-BD41-825F-29F808EAA3B5}" srcOrd="2" destOrd="0" parTransId="{CA216ACD-C103-714B-87A6-191E4C1CB874}" sibTransId="{2ED314B4-8999-D74C-8D5F-556F3F88A685}"/>
    <dgm:cxn modelId="{F28896E4-A3C2-9E45-A63E-95CB6A7FF495}" type="presOf" srcId="{C27C15E0-CA3E-BD41-825F-29F808EAA3B5}" destId="{9468DAD9-71F0-5948-A205-5145C11078A1}" srcOrd="0" destOrd="0" presId="urn:microsoft.com/office/officeart/2005/8/layout/hChevron3"/>
    <dgm:cxn modelId="{D567FD1C-7557-3E4A-BC98-3C822F45804D}" type="presParOf" srcId="{10E1FF9C-5AD8-3549-97C4-DB3028DC6D53}" destId="{5240BADA-3212-2D47-955D-BF1D1F950E72}" srcOrd="0" destOrd="0" presId="urn:microsoft.com/office/officeart/2005/8/layout/hChevron3"/>
    <dgm:cxn modelId="{7BE3A159-78D1-E843-9F6A-FA15CC705204}" type="presParOf" srcId="{10E1FF9C-5AD8-3549-97C4-DB3028DC6D53}" destId="{F0852BCA-1711-8940-A669-202E28898856}" srcOrd="1" destOrd="0" presId="urn:microsoft.com/office/officeart/2005/8/layout/hChevron3"/>
    <dgm:cxn modelId="{96B7ADCA-C3CF-6A49-98AA-E5E950F2FC07}" type="presParOf" srcId="{10E1FF9C-5AD8-3549-97C4-DB3028DC6D53}" destId="{EE430435-E186-4646-AC59-33781B42A5CD}" srcOrd="2" destOrd="0" presId="urn:microsoft.com/office/officeart/2005/8/layout/hChevron3"/>
    <dgm:cxn modelId="{C8794F36-B6AE-B548-841C-3BFCE71A15D9}" type="presParOf" srcId="{10E1FF9C-5AD8-3549-97C4-DB3028DC6D53}" destId="{36E3E905-1BDB-E846-8380-50B5B961CC70}" srcOrd="3" destOrd="0" presId="urn:microsoft.com/office/officeart/2005/8/layout/hChevron3"/>
    <dgm:cxn modelId="{966980BB-71E6-1A42-B1F1-5B1735D643D8}" type="presParOf" srcId="{10E1FF9C-5AD8-3549-97C4-DB3028DC6D53}" destId="{9468DAD9-71F0-5948-A205-5145C11078A1}" srcOrd="4" destOrd="0" presId="urn:microsoft.com/office/officeart/2005/8/layout/hChevron3"/>
    <dgm:cxn modelId="{7B9A1E37-7923-8E40-A2B6-D9B75C128933}" type="presParOf" srcId="{10E1FF9C-5AD8-3549-97C4-DB3028DC6D53}" destId="{9358C254-5D03-3746-B214-F4927904786A}" srcOrd="5" destOrd="0" presId="urn:microsoft.com/office/officeart/2005/8/layout/hChevron3"/>
    <dgm:cxn modelId="{F265E6C3-A2AC-B448-9AE7-F6B7CFE6E66C}" type="presParOf" srcId="{10E1FF9C-5AD8-3549-97C4-DB3028DC6D53}" destId="{4129015B-A20C-1D45-B3AA-46845114453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Abstract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Representational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Concrete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113185" y="1952632"/>
        <a:ext cx="2250257" cy="127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Abstract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Representational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Concrete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26353" y="899922"/>
        <a:ext cx="1037090" cy="58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Abstract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Representational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Concrete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26353" y="899922"/>
        <a:ext cx="1037090" cy="58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692987" y="0"/>
          <a:ext cx="1904629" cy="1044438"/>
        </a:xfrm>
        <a:prstGeom prst="ellipse">
          <a:avLst/>
        </a:prstGeom>
        <a:solidFill>
          <a:schemeClr val="accent4"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Abstract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46938" y="182776"/>
        <a:ext cx="1396728" cy="469997"/>
      </dsp:txXfrm>
    </dsp:sp>
    <dsp:sp modelId="{E0F896BF-E8D9-2145-B631-F874C101A436}">
      <dsp:nvSpPr>
        <dsp:cNvPr id="0" name=""/>
        <dsp:cNvSpPr/>
      </dsp:nvSpPr>
      <dsp:spPr>
        <a:xfrm>
          <a:off x="1542315" y="563123"/>
          <a:ext cx="1728484" cy="1123801"/>
        </a:xfrm>
        <a:prstGeom prst="ellipse">
          <a:avLst/>
        </a:prstGeom>
        <a:solidFill>
          <a:schemeClr val="accent6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Representational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070943" y="853438"/>
        <a:ext cx="1037090" cy="618090"/>
      </dsp:txXfrm>
    </dsp:sp>
    <dsp:sp modelId="{DDAD003A-79BB-F54B-8024-DA7A6A25F4EE}">
      <dsp:nvSpPr>
        <dsp:cNvPr id="0" name=""/>
        <dsp:cNvSpPr/>
      </dsp:nvSpPr>
      <dsp:spPr>
        <a:xfrm>
          <a:off x="63587" y="623629"/>
          <a:ext cx="1728484" cy="1069521"/>
        </a:xfrm>
        <a:prstGeom prst="ellipse">
          <a:avLst/>
        </a:prstGeom>
        <a:solidFill>
          <a:schemeClr val="accent1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Concrete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26353" y="899922"/>
        <a:ext cx="1037090" cy="58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0BADA-3212-2D47-955D-BF1D1F950E72}">
      <dsp:nvSpPr>
        <dsp:cNvPr id="0" name=""/>
        <dsp:cNvSpPr/>
      </dsp:nvSpPr>
      <dsp:spPr>
        <a:xfrm>
          <a:off x="2549" y="1520415"/>
          <a:ext cx="2557923" cy="102316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from 1 to 20</a:t>
          </a:r>
          <a:endParaRPr lang="en-US" sz="2100" kern="1200" dirty="0"/>
        </a:p>
      </dsp:txBody>
      <dsp:txXfrm>
        <a:off x="2549" y="1520415"/>
        <a:ext cx="2302131" cy="1023169"/>
      </dsp:txXfrm>
    </dsp:sp>
    <dsp:sp modelId="{EE430435-E186-4646-AC59-33781B42A5CD}">
      <dsp:nvSpPr>
        <dsp:cNvPr id="0" name=""/>
        <dsp:cNvSpPr/>
      </dsp:nvSpPr>
      <dsp:spPr>
        <a:xfrm>
          <a:off x="2048888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85000"/>
                <a:satMod val="130000"/>
              </a:schemeClr>
            </a:gs>
            <a:gs pos="34000">
              <a:schemeClr val="accent3">
                <a:hueOff val="3750088"/>
                <a:satOff val="-5627"/>
                <a:lumOff val="-915"/>
                <a:alphaOff val="0"/>
                <a:shade val="87000"/>
                <a:satMod val="125000"/>
              </a:schemeClr>
            </a:gs>
            <a:gs pos="70000">
              <a:schemeClr val="accent3">
                <a:hueOff val="3750088"/>
                <a:satOff val="-5627"/>
                <a:lumOff val="-91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from 1 to 100</a:t>
          </a:r>
          <a:endParaRPr lang="en-US" sz="2100" kern="1200" dirty="0"/>
        </a:p>
      </dsp:txBody>
      <dsp:txXfrm>
        <a:off x="2560473" y="1520415"/>
        <a:ext cx="1534754" cy="1023169"/>
      </dsp:txXfrm>
    </dsp:sp>
    <dsp:sp modelId="{9468DAD9-71F0-5948-A205-5145C11078A1}">
      <dsp:nvSpPr>
        <dsp:cNvPr id="0" name=""/>
        <dsp:cNvSpPr/>
      </dsp:nvSpPr>
      <dsp:spPr>
        <a:xfrm>
          <a:off x="4095227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85000"/>
                <a:satMod val="130000"/>
              </a:schemeClr>
            </a:gs>
            <a:gs pos="34000">
              <a:schemeClr val="accent3">
                <a:hueOff val="7500176"/>
                <a:satOff val="-11253"/>
                <a:lumOff val="-1830"/>
                <a:alphaOff val="0"/>
                <a:shade val="87000"/>
                <a:satMod val="125000"/>
              </a:schemeClr>
            </a:gs>
            <a:gs pos="70000">
              <a:schemeClr val="accent3">
                <a:hueOff val="7500176"/>
                <a:satOff val="-11253"/>
                <a:lumOff val="-183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forward from __</a:t>
          </a:r>
          <a:endParaRPr lang="en-US" sz="2100" kern="1200" dirty="0"/>
        </a:p>
      </dsp:txBody>
      <dsp:txXfrm>
        <a:off x="4606812" y="1520415"/>
        <a:ext cx="1534754" cy="1023169"/>
      </dsp:txXfrm>
    </dsp:sp>
    <dsp:sp modelId="{4129015B-A20C-1D45-B3AA-468451144536}">
      <dsp:nvSpPr>
        <dsp:cNvPr id="0" name=""/>
        <dsp:cNvSpPr/>
      </dsp:nvSpPr>
      <dsp:spPr>
        <a:xfrm>
          <a:off x="6141566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85000"/>
                <a:satMod val="130000"/>
              </a:schemeClr>
            </a:gs>
            <a:gs pos="34000">
              <a:schemeClr val="accent3">
                <a:hueOff val="11250264"/>
                <a:satOff val="-16880"/>
                <a:lumOff val="-2745"/>
                <a:alphaOff val="0"/>
                <a:shade val="87000"/>
                <a:satMod val="125000"/>
              </a:schemeClr>
            </a:gs>
            <a:gs pos="70000">
              <a:schemeClr val="accent3">
                <a:hueOff val="11250264"/>
                <a:satOff val="-16880"/>
                <a:lumOff val="-274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Count backward</a:t>
          </a:r>
          <a:endParaRPr lang="en-US" sz="2100" kern="1200" dirty="0"/>
        </a:p>
      </dsp:txBody>
      <dsp:txXfrm>
        <a:off x="6653151" y="1520415"/>
        <a:ext cx="1534754" cy="102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BC0B5-A2A8-411A-808F-5CBA66152D8C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5ED7-64AB-4B50-B88C-D9DEB4E3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r>
              <a:rPr lang="en-US" baseline="0" dirty="0" smtClean="0"/>
              <a:t> &amp; Miller (2006)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E84D-4711-4690-8EF9-F0555C2131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16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r>
              <a:rPr lang="en-US" baseline="0" dirty="0" smtClean="0"/>
              <a:t> &amp; Miller (2006)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E84D-4711-4690-8EF9-F0555C2131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r>
              <a:rPr lang="en-US" baseline="0" dirty="0" smtClean="0"/>
              <a:t> </a:t>
            </a:r>
            <a:r>
              <a:rPr lang="en-US" baseline="0" smtClean="0"/>
              <a:t>&amp; Miller (2006)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E84D-4711-4690-8EF9-F0555C2131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021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r>
              <a:rPr lang="en-US" baseline="0" dirty="0" smtClean="0"/>
              <a:t> </a:t>
            </a:r>
            <a:r>
              <a:rPr lang="en-US" baseline="0" smtClean="0"/>
              <a:t>&amp; Miller (2006)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E84D-4711-4690-8EF9-F0555C2131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89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54202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1901336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122519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25675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94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43654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133055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59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96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210489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59855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r>
              <a:rPr lang="en-US" baseline="0" dirty="0" smtClean="0"/>
              <a:t> &amp; Miller (2006)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E84D-4711-4690-8EF9-F0555C2131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02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631C-D1AD-E741-B1FB-124DEE653A7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0F5A-E0C6-1242-9883-041AF4339A4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C313-DCF9-5244-BB82-E34A6F0B8D2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1234-5DF3-424B-B4F6-CE885F74CB8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1BA-979F-CA44-85C1-13300FFB7AB1}" type="datetime1">
              <a:rPr lang="en-US" smtClean="0">
                <a:solidFill>
                  <a:prstClr val="white"/>
                </a:solidFill>
                <a:latin typeface="Calibri"/>
              </a:rPr>
              <a:t>11/15/17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3EA0-B2FB-8D4D-A562-623E1468B95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81A-79CE-1D4D-A4DC-662BCF93EE2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46B4-41CC-D841-9827-5B28BF4951F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81BD-BFF0-5041-B33B-050FCB1D40F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F889A9E-E800-B644-A593-D7F6172ED67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D80-738E-E64E-8AAA-DF00E02FA0E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11/15/17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B08-B0F9-4F9D-BF44-69A6E91DDB1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3B99FE-9A27-424B-9594-ACB73702E37B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 www.sarahpowellphd.com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8B8B9-B651-4439-A868-E8F04EF81465}" type="slidenum">
              <a:rPr lang="en-US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0.png"/><Relationship Id="rId3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5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Relationship Id="rId11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6.png"/><Relationship Id="rId7" Type="http://schemas.microsoft.com/office/2007/relationships/hdphoto" Target="../media/hdphoto1.wdp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5QLp9Wxrrg" TargetMode="External"/><Relationship Id="rId4" Type="http://schemas.openxmlformats.org/officeDocument/2006/relationships/hyperlink" Target="http://www.youtube.com/watch?v=dk9Yt1PqQiw" TargetMode="External"/><Relationship Id="rId5" Type="http://schemas.openxmlformats.org/officeDocument/2006/relationships/hyperlink" Target="http://www.youtube.com/watch?v=uxPfPyYp84E" TargetMode="External"/><Relationship Id="rId6" Type="http://schemas.openxmlformats.org/officeDocument/2006/relationships/hyperlink" Target="http://www.youtube.com/watch?v=tocO1HKG2Ug" TargetMode="External"/><Relationship Id="rId7" Type="http://schemas.openxmlformats.org/officeDocument/2006/relationships/hyperlink" Target="http://www.youtube.com/watch?v=xx5GWCgklhw" TargetMode="External"/><Relationship Id="rId8" Type="http://schemas.openxmlformats.org/officeDocument/2006/relationships/hyperlink" Target="http://www.youtube.com/watch?v=JVREuQsPY00" TargetMode="External"/><Relationship Id="rId9" Type="http://schemas.openxmlformats.org/officeDocument/2006/relationships/hyperlink" Target="http://www.youtube.com/watch?v=fZ9WiuJPnN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9EgE_JtEAw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06.png"/><Relationship Id="rId5" Type="http://schemas.openxmlformats.org/officeDocument/2006/relationships/image" Target="../media/image112.png"/><Relationship Id="rId6" Type="http://schemas.openxmlformats.org/officeDocument/2006/relationships/image" Target="../media/image108.pn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08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Fostering Numeracy and Mathematical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R. Powell</a:t>
            </a:r>
          </a:p>
          <a:p>
            <a:r>
              <a:rPr lang="en-US" dirty="0" smtClean="0"/>
              <a:t>November 17,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872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Practice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8402" y="308394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72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“Today, we are learning about division. This is important because sometimes you have to share objects or things with your friends.”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076" y="2293058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24 / 6</a:t>
            </a:r>
            <a:endParaRPr 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chemeClr val="tx2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7</a:t>
                </a:r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2195" t="-14151" r="-772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2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5</a:t>
                </a:r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4151" t="-14151" r="-1320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325054" y="2401587"/>
            <a:ext cx="89202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6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937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Strategies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Properties</a:t>
            </a:r>
            <a:endParaRPr lang="en-US" altLang="en-US" sz="2800" dirty="0"/>
          </a:p>
          <a:p>
            <a:r>
              <a:rPr lang="en-US" dirty="0" smtClean="0"/>
              <a:t>Teach “rules” about facts</a:t>
            </a:r>
          </a:p>
          <a:p>
            <a:r>
              <a:rPr lang="en-US" dirty="0" smtClean="0"/>
              <a:t>Teach counting strategies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362200"/>
            <a:ext cx="3359842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181600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Zero Facts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Adding any number by zero is equal to the number itself</a:t>
            </a:r>
          </a:p>
          <a:p>
            <a:r>
              <a:rPr lang="en-US" sz="2400" dirty="0"/>
              <a:t>Identity Property of Addition</a:t>
            </a:r>
          </a:p>
          <a:p>
            <a:r>
              <a:rPr lang="en-US" altLang="en-US" sz="2400" dirty="0"/>
              <a:t>Facts </a:t>
            </a:r>
            <a:r>
              <a:rPr lang="en-US" altLang="en-US" sz="2400" dirty="0" smtClean="0"/>
              <a:t>remaining</a:t>
            </a:r>
            <a:r>
              <a:rPr lang="en-US" altLang="en-US" sz="2400" dirty="0"/>
              <a:t>:  </a:t>
            </a:r>
            <a:br>
              <a:rPr lang="en-US" altLang="en-US" sz="2400" dirty="0"/>
            </a:br>
            <a:r>
              <a:rPr lang="en-US" altLang="en-US" sz="2400" dirty="0"/>
              <a:t>100 – 19 = 81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graphicFrame>
        <p:nvGraphicFramePr>
          <p:cNvPr id="4" name="Group 1504"/>
          <p:cNvGraphicFramePr>
            <a:graphicFrameLocks/>
          </p:cNvGraphicFramePr>
          <p:nvPr>
            <p:extLst/>
          </p:nvPr>
        </p:nvGraphicFramePr>
        <p:xfrm>
          <a:off x="4648200" y="2667000"/>
          <a:ext cx="4038600" cy="3352800"/>
        </p:xfrm>
        <a:graphic>
          <a:graphicData uri="http://schemas.openxmlformats.org/drawingml/2006/table">
            <a:tbl>
              <a:tblPr/>
              <a:tblGrid>
                <a:gridCol w="366713"/>
                <a:gridCol w="368300"/>
                <a:gridCol w="352425"/>
                <a:gridCol w="381000"/>
                <a:gridCol w="366712"/>
                <a:gridCol w="368300"/>
                <a:gridCol w="366713"/>
                <a:gridCol w="366712"/>
                <a:gridCol w="366713"/>
                <a:gridCol w="368300"/>
                <a:gridCol w="3667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One More Than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Number Fact</a:t>
            </a:r>
          </a:p>
          <a:p>
            <a:r>
              <a:rPr lang="en-US" dirty="0"/>
              <a:t>Corresponds with “One Less </a:t>
            </a:r>
            <a:r>
              <a:rPr lang="en-US" dirty="0" smtClean="0"/>
              <a:t>Than</a:t>
            </a:r>
            <a:r>
              <a:rPr lang="en-US" dirty="0"/>
              <a:t>” for subtraction</a:t>
            </a:r>
          </a:p>
          <a:p>
            <a:r>
              <a:rPr lang="en-US" altLang="en-US" dirty="0"/>
              <a:t>Facts remaining:  </a:t>
            </a:r>
            <a:br>
              <a:rPr lang="en-US" altLang="en-US" dirty="0"/>
            </a:br>
            <a:r>
              <a:rPr lang="en-US" altLang="en-US" dirty="0"/>
              <a:t>81 – 17 = 64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graphicFrame>
        <p:nvGraphicFramePr>
          <p:cNvPr id="4" name="Group 1504"/>
          <p:cNvGraphicFramePr>
            <a:graphicFrameLocks/>
          </p:cNvGraphicFramePr>
          <p:nvPr>
            <p:extLst/>
          </p:nvPr>
        </p:nvGraphicFramePr>
        <p:xfrm>
          <a:off x="4648200" y="2667000"/>
          <a:ext cx="4038600" cy="3352800"/>
        </p:xfrm>
        <a:graphic>
          <a:graphicData uri="http://schemas.openxmlformats.org/drawingml/2006/table">
            <a:tbl>
              <a:tblPr/>
              <a:tblGrid>
                <a:gridCol w="366713"/>
                <a:gridCol w="368300"/>
                <a:gridCol w="352425"/>
                <a:gridCol w="360362"/>
                <a:gridCol w="387350"/>
                <a:gridCol w="368300"/>
                <a:gridCol w="366713"/>
                <a:gridCol w="366712"/>
                <a:gridCol w="366713"/>
                <a:gridCol w="368300"/>
                <a:gridCol w="3667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Two More Than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Skip One Fact or skip count by two</a:t>
            </a:r>
          </a:p>
          <a:p>
            <a:r>
              <a:rPr lang="en-US" dirty="0"/>
              <a:t>Corresponds with “Two Less </a:t>
            </a:r>
            <a:r>
              <a:rPr lang="en-US" dirty="0" smtClean="0"/>
              <a:t>Than</a:t>
            </a:r>
            <a:r>
              <a:rPr lang="en-US" dirty="0"/>
              <a:t>” for subtraction</a:t>
            </a:r>
          </a:p>
          <a:p>
            <a:r>
              <a:rPr lang="en-US" altLang="en-US" dirty="0"/>
              <a:t>Facts remaining:  </a:t>
            </a:r>
            <a:br>
              <a:rPr lang="en-US" altLang="en-US" dirty="0"/>
            </a:br>
            <a:r>
              <a:rPr lang="en-US" altLang="en-US" dirty="0"/>
              <a:t>64 – 15 = 49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graphicFrame>
        <p:nvGraphicFramePr>
          <p:cNvPr id="4" name="Group 1504"/>
          <p:cNvGraphicFramePr>
            <a:graphicFrameLocks/>
          </p:cNvGraphicFramePr>
          <p:nvPr>
            <p:extLst/>
          </p:nvPr>
        </p:nvGraphicFramePr>
        <p:xfrm>
          <a:off x="4648200" y="2667000"/>
          <a:ext cx="4038600" cy="3352800"/>
        </p:xfrm>
        <a:graphic>
          <a:graphicData uri="http://schemas.openxmlformats.org/drawingml/2006/table">
            <a:tbl>
              <a:tblPr/>
              <a:tblGrid>
                <a:gridCol w="366713"/>
                <a:gridCol w="368300"/>
                <a:gridCol w="352425"/>
                <a:gridCol w="381000"/>
                <a:gridCol w="366712"/>
                <a:gridCol w="368300"/>
                <a:gridCol w="366713"/>
                <a:gridCol w="366712"/>
                <a:gridCol w="366713"/>
                <a:gridCol w="368300"/>
                <a:gridCol w="3667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Doubles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number added to </a:t>
            </a:r>
            <a:r>
              <a:rPr lang="en-US" dirty="0" smtClean="0"/>
              <a:t>itself</a:t>
            </a:r>
            <a:endParaRPr lang="en-US" dirty="0"/>
          </a:p>
          <a:p>
            <a:r>
              <a:rPr lang="en-US" altLang="en-US" dirty="0"/>
              <a:t>Facts remaining:  </a:t>
            </a:r>
            <a:br>
              <a:rPr lang="en-US" altLang="en-US" dirty="0"/>
            </a:br>
            <a:r>
              <a:rPr lang="en-US" altLang="en-US" dirty="0"/>
              <a:t>49 – 7 = 42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graphicFrame>
        <p:nvGraphicFramePr>
          <p:cNvPr id="4" name="Group 1504"/>
          <p:cNvGraphicFramePr>
            <a:graphicFrameLocks/>
          </p:cNvGraphicFramePr>
          <p:nvPr>
            <p:extLst/>
          </p:nvPr>
        </p:nvGraphicFramePr>
        <p:xfrm>
          <a:off x="4648200" y="2667000"/>
          <a:ext cx="4038600" cy="3352800"/>
        </p:xfrm>
        <a:graphic>
          <a:graphicData uri="http://schemas.openxmlformats.org/drawingml/2006/table">
            <a:tbl>
              <a:tblPr/>
              <a:tblGrid>
                <a:gridCol w="366713"/>
                <a:gridCol w="368300"/>
                <a:gridCol w="352425"/>
                <a:gridCol w="381000"/>
                <a:gridCol w="366712"/>
                <a:gridCol w="368300"/>
                <a:gridCol w="366713"/>
                <a:gridCol w="366712"/>
                <a:gridCol w="366713"/>
                <a:gridCol w="368300"/>
                <a:gridCol w="3667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7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Near Doubles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Doubles plus one or doubles minus one</a:t>
            </a:r>
          </a:p>
          <a:p>
            <a:r>
              <a:rPr lang="en-US" altLang="en-US" dirty="0"/>
              <a:t>Facts remaining:  </a:t>
            </a:r>
            <a:br>
              <a:rPr lang="en-US" altLang="en-US" dirty="0"/>
            </a:br>
            <a:r>
              <a:rPr lang="en-US" altLang="en-US" dirty="0"/>
              <a:t>42 – 12 = 30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graphicFrame>
        <p:nvGraphicFramePr>
          <p:cNvPr id="4" name="Group 1504"/>
          <p:cNvGraphicFramePr>
            <a:graphicFrameLocks/>
          </p:cNvGraphicFramePr>
          <p:nvPr>
            <p:extLst/>
          </p:nvPr>
        </p:nvGraphicFramePr>
        <p:xfrm>
          <a:off x="4648200" y="2667000"/>
          <a:ext cx="4038600" cy="3352800"/>
        </p:xfrm>
        <a:graphic>
          <a:graphicData uri="http://schemas.openxmlformats.org/drawingml/2006/table">
            <a:tbl>
              <a:tblPr/>
              <a:tblGrid>
                <a:gridCol w="366713"/>
                <a:gridCol w="368300"/>
                <a:gridCol w="352425"/>
                <a:gridCol w="381000"/>
                <a:gridCol w="366712"/>
                <a:gridCol w="368300"/>
                <a:gridCol w="366713"/>
                <a:gridCol w="366712"/>
                <a:gridCol w="366713"/>
                <a:gridCol w="368300"/>
                <a:gridCol w="3667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3962400" y="1752600"/>
            <a:ext cx="5562600" cy="5181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Not always helpful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for students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with MD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7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Make Ten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addend is </a:t>
            </a:r>
            <a:r>
              <a:rPr lang="en-US" dirty="0"/>
              <a:t>8 or </a:t>
            </a:r>
            <a:r>
              <a:rPr lang="en-US" dirty="0" smtClean="0"/>
              <a:t>9, making </a:t>
            </a:r>
            <a:r>
              <a:rPr lang="en-US" dirty="0"/>
              <a:t>it easy to “make </a:t>
            </a:r>
            <a:r>
              <a:rPr lang="en-US" dirty="0" smtClean="0"/>
              <a:t>ten”</a:t>
            </a:r>
            <a:endParaRPr lang="en-US" dirty="0"/>
          </a:p>
          <a:p>
            <a:r>
              <a:rPr lang="en-US" altLang="en-US" dirty="0"/>
              <a:t>Facts remaining:  </a:t>
            </a:r>
            <a:br>
              <a:rPr lang="en-US" altLang="en-US" dirty="0"/>
            </a:br>
            <a:r>
              <a:rPr lang="en-US" altLang="en-US" dirty="0"/>
              <a:t>30 – 18 = 12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graphicFrame>
        <p:nvGraphicFramePr>
          <p:cNvPr id="4" name="Group 1504"/>
          <p:cNvGraphicFramePr>
            <a:graphicFrameLocks/>
          </p:cNvGraphicFramePr>
          <p:nvPr>
            <p:extLst/>
          </p:nvPr>
        </p:nvGraphicFramePr>
        <p:xfrm>
          <a:off x="4648200" y="2667000"/>
          <a:ext cx="4038600" cy="3352800"/>
        </p:xfrm>
        <a:graphic>
          <a:graphicData uri="http://schemas.openxmlformats.org/drawingml/2006/table">
            <a:tbl>
              <a:tblPr/>
              <a:tblGrid>
                <a:gridCol w="366713"/>
                <a:gridCol w="368300"/>
                <a:gridCol w="352425"/>
                <a:gridCol w="381000"/>
                <a:gridCol w="366712"/>
                <a:gridCol w="368300"/>
                <a:gridCol w="366713"/>
                <a:gridCol w="366712"/>
                <a:gridCol w="366713"/>
                <a:gridCol w="368300"/>
                <a:gridCol w="3667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AE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3962400" y="1752600"/>
            <a:ext cx="5562600" cy="5181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Not always helpful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for students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with MD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2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Counting Strategies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379227"/>
            <a:ext cx="7178842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a Friend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/>
          </a:bodyPr>
          <a:lstStyle/>
          <a:p>
            <a:r>
              <a:rPr lang="en-US" dirty="0" smtClean="0"/>
              <a:t>What are math facts?</a:t>
            </a:r>
          </a:p>
          <a:p>
            <a:pPr lvl="1"/>
            <a:r>
              <a:rPr lang="en-US" dirty="0" smtClean="0"/>
              <a:t>How many addition?</a:t>
            </a:r>
          </a:p>
          <a:p>
            <a:pPr lvl="1"/>
            <a:r>
              <a:rPr lang="en-US" dirty="0" smtClean="0"/>
              <a:t>How many subtraction?</a:t>
            </a:r>
          </a:p>
          <a:p>
            <a:r>
              <a:rPr lang="en-US" dirty="0" smtClean="0"/>
              <a:t>How would you teach the </a:t>
            </a:r>
            <a:r>
              <a:rPr lang="en-US" dirty="0" smtClean="0"/>
              <a:t>concepts of addition and subtraction?</a:t>
            </a:r>
            <a:endParaRPr lang="en-US" dirty="0" smtClean="0"/>
          </a:p>
          <a:p>
            <a:endParaRPr lang="en-US" sz="3000" dirty="0"/>
          </a:p>
          <a:p>
            <a:pPr lvl="1"/>
            <a:r>
              <a:rPr lang="en-US" sz="3000" dirty="0" smtClean="0">
                <a:solidFill>
                  <a:srgbClr val="2DA2BF"/>
                </a:solidFill>
              </a:rPr>
              <a:t>7 + 4</a:t>
            </a:r>
          </a:p>
          <a:p>
            <a:pPr lvl="1"/>
            <a:r>
              <a:rPr lang="en-US" sz="3000" dirty="0" smtClean="0">
                <a:solidFill>
                  <a:srgbClr val="FA8716"/>
                </a:solidFill>
              </a:rPr>
              <a:t>2 + 9</a:t>
            </a:r>
            <a:endParaRPr lang="en-US" sz="3000" dirty="0">
              <a:solidFill>
                <a:srgbClr val="FA8716"/>
              </a:solidFill>
            </a:endParaRPr>
          </a:p>
          <a:p>
            <a:pPr lvl="1"/>
            <a:r>
              <a:rPr lang="en-US" sz="3000" dirty="0" smtClean="0">
                <a:solidFill>
                  <a:srgbClr val="2DA2BF"/>
                </a:solidFill>
              </a:rPr>
              <a:t>13 – 6 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10 – 8 </a:t>
            </a:r>
            <a:endParaRPr lang="en-US" sz="30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1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856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8402" y="308394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72768" y="1177950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“Today, we are learning about division. This is important because sometimes you have to share objects or things with your friends.”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076" y="2293058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24 / 6</a:t>
            </a:r>
            <a:endParaRPr 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</a:rPr>
                  <a:t>28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chemeClr val="tx2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7</a:t>
                </a:r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90" y="2300490"/>
                <a:ext cx="149592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2195" t="-14151" r="-772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2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5</a:t>
                </a:r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2275455"/>
                <a:ext cx="128753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4151" t="-14151" r="-1320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325054" y="2401587"/>
            <a:ext cx="89202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49919" y="3225458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Also use non-examples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4567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32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rgbClr val="00B0F0"/>
                    </a:solidFill>
                  </a:rPr>
                  <a:t>8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67" y="4580568"/>
                <a:ext cx="149592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195" t="-14151" r="-1178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5392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rgbClr val="00B0F0"/>
                    </a:solidFill>
                  </a:rPr>
                  <a:t>7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92" y="4580568"/>
                <a:ext cx="149592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195" t="-14151" r="-1178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3235" y="4580568"/>
                <a:ext cx="1495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effectLst/>
                  </a:rPr>
                  <a:t> </a:t>
                </a:r>
                <a:r>
                  <a:rPr lang="en-US" sz="3600" b="1" dirty="0" smtClean="0">
                    <a:solidFill>
                      <a:srgbClr val="00B0F0"/>
                    </a:solidFill>
                  </a:rPr>
                  <a:t>5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35" y="4580568"/>
                <a:ext cx="149592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2195" t="-14151" r="-1178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100" dirty="0"/>
              <a:t>Sarah Powell</a:t>
            </a:r>
          </a:p>
          <a:p>
            <a:pPr lvl="1"/>
            <a:r>
              <a:rPr lang="en-US" sz="1950" dirty="0"/>
              <a:t>University of Texas at Austin</a:t>
            </a:r>
          </a:p>
          <a:p>
            <a:pPr lvl="1"/>
            <a:endParaRPr lang="en-US" sz="2100" dirty="0"/>
          </a:p>
          <a:p>
            <a:pPr marL="257175" lvl="1" indent="0">
              <a:buNone/>
            </a:pPr>
            <a:r>
              <a:rPr lang="en-US" sz="2100" dirty="0"/>
              <a:t>	srpowell@austin.utexas.edu</a:t>
            </a:r>
          </a:p>
          <a:p>
            <a:pPr marL="257175" lvl="1" indent="0">
              <a:buNone/>
            </a:pPr>
            <a:r>
              <a:rPr lang="en-US" sz="2100" dirty="0"/>
              <a:t>	@</a:t>
            </a:r>
            <a:r>
              <a:rPr lang="en-US" sz="2100" dirty="0" err="1"/>
              <a:t>sarahpowellphd</a:t>
            </a:r>
            <a:endParaRPr lang="en-US" sz="21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 www.sarahpowellphd.com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6381">
            <a:off x="1314699" y="3335956"/>
            <a:ext cx="435557" cy="31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0528">
            <a:off x="1393174" y="2962469"/>
            <a:ext cx="278606" cy="27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01" y="4342192"/>
            <a:ext cx="7725859" cy="20532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29200" y="5881604"/>
            <a:ext cx="1352542" cy="32816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11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039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603" y="3877135"/>
            <a:ext cx="4666129" cy="171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887239" y="1072206"/>
            <a:ext cx="3320909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3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80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5757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774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774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8002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74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80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002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948291" y="3877135"/>
            <a:ext cx="4666129" cy="171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3004133" y="1072206"/>
            <a:ext cx="3320909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Teacher and student practice together</a:t>
            </a:r>
            <a:endParaRPr lang="en-US" sz="2400" dirty="0"/>
          </a:p>
        </p:txBody>
      </p:sp>
      <p:sp>
        <p:nvSpPr>
          <p:cNvPr id="21" name="Right Arrow 20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80021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5757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774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774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8002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74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24855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8002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8002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948291" y="3877135"/>
            <a:ext cx="4666129" cy="171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3004133" y="1072206"/>
            <a:ext cx="3320909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Teacher and student practice together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849919" y="1161166"/>
            <a:ext cx="3200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Student practices with teacher support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0" y="3191010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97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039" y="117104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887239" y="1072206"/>
            <a:ext cx="6611634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3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85844" y="114323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“What is 7 times 9?”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5844" y="159857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“Which shape has 6 sides?”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5844" y="2051669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“What do you do when you see a word problem?”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5844" y="2756481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“Why do you have to regroup?”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5844" y="3189864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“How would you </a:t>
            </a:r>
            <a:r>
              <a:rPr lang="en-US" smtClean="0">
                <a:solidFill>
                  <a:schemeClr val="tx2"/>
                </a:solidFill>
              </a:rPr>
              <a:t>solve this problem?”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5844" y="366491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“Why do you have to use zero pairs?”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L</a:t>
            </a:r>
            <a:r>
              <a:rPr lang="en-US" sz="2400" dirty="0" smtClean="0"/>
              <a:t>ow-level and high-level</a:t>
            </a:r>
            <a:endParaRPr lang="en-US" sz="2400" dirty="0"/>
          </a:p>
        </p:txBody>
      </p:sp>
      <p:sp>
        <p:nvSpPr>
          <p:cNvPr id="34" name="Right Arrow 33"/>
          <p:cNvSpPr/>
          <p:nvPr/>
        </p:nvSpPr>
        <p:spPr>
          <a:xfrm>
            <a:off x="-395519" y="2258295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5844" y="2895018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“Turn and discuss the formula </a:t>
            </a:r>
            <a:r>
              <a:rPr lang="en-US" smtClean="0">
                <a:solidFill>
                  <a:schemeClr val="tx2"/>
                </a:solidFill>
              </a:rPr>
              <a:t>for perimeter with your partner.”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8034" y="3561015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“Write the multiplication problem on your whiteboard.”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5844" y="427512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“In your math journal, draw a picture to help you remember to term </a:t>
            </a:r>
            <a:r>
              <a:rPr lang="en-US" i="1" dirty="0" smtClean="0">
                <a:solidFill>
                  <a:schemeClr val="tx2"/>
                </a:solidFill>
              </a:rPr>
              <a:t>parallelogram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i="1" dirty="0" smtClean="0">
                <a:solidFill>
                  <a:schemeClr val="tx2"/>
                </a:solidFill>
              </a:rPr>
              <a:t>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85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Classwide</a:t>
            </a:r>
            <a:r>
              <a:rPr lang="en-US" sz="2400" dirty="0" smtClean="0"/>
              <a:t>, individual, partner, write on paper, write on whiteboard, thumbs up, etc.  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L</a:t>
            </a:r>
            <a:r>
              <a:rPr lang="en-US" sz="2400" dirty="0" smtClean="0"/>
              <a:t>ow-level and high-level</a:t>
            </a:r>
            <a:endParaRPr lang="en-US" sz="2400" dirty="0"/>
          </a:p>
        </p:txBody>
      </p:sp>
      <p:sp>
        <p:nvSpPr>
          <p:cNvPr id="37" name="Right Arrow 36"/>
          <p:cNvSpPr/>
          <p:nvPr/>
        </p:nvSpPr>
        <p:spPr>
          <a:xfrm>
            <a:off x="-395519" y="2483763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1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85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Classwide</a:t>
            </a:r>
            <a:r>
              <a:rPr lang="en-US" sz="2400" dirty="0" smtClean="0"/>
              <a:t>, individual, partner, write on paper, write on whiteboard, thumbs up, etc. 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L</a:t>
            </a:r>
            <a:r>
              <a:rPr lang="en-US" sz="2400" dirty="0" smtClean="0"/>
              <a:t>ow-level and high-level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185844" y="386037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“Good work using your word-problem attack strategy.”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85844" y="278267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Affirmative and corrective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185844" y="4551970"/>
            <a:ext cx="48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“Let’s look at that again. Tell me how you added in the hundreds column.”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-395519" y="2721757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7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145" y="992766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369" y="140316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940" y="930115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940" y="140316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144" y="-321347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940" y="-32134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11" y="-783011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993" y="304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93" y="1136790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44" y="1982331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144" y="2323620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37967" y="-881850"/>
            <a:ext cx="6611634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85844" y="1154129"/>
            <a:ext cx="3406250" cy="1547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Classwide</a:t>
            </a:r>
            <a:r>
              <a:rPr lang="en-US" sz="2400" dirty="0" smtClean="0"/>
              <a:t>, individual, partner, write on paper, write on whiteboard, thumbs up, etc. 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185844" y="155618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L</a:t>
            </a:r>
            <a:r>
              <a:rPr lang="en-US" sz="2400" dirty="0" smtClean="0"/>
              <a:t>ow-level and high-level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185844" y="278267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Affirmative and corrective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185844" y="3775192"/>
            <a:ext cx="3406250" cy="91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Planned and organized</a:t>
            </a:r>
            <a:endParaRPr lang="en-US" sz="2400" dirty="0"/>
          </a:p>
        </p:txBody>
      </p:sp>
      <p:sp>
        <p:nvSpPr>
          <p:cNvPr id="21" name="Right Arrow 20"/>
          <p:cNvSpPr/>
          <p:nvPr/>
        </p:nvSpPr>
        <p:spPr>
          <a:xfrm>
            <a:off x="-395519" y="2988027"/>
            <a:ext cx="791038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7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100" dirty="0"/>
              <a:t>Sarah Powell</a:t>
            </a:r>
          </a:p>
          <a:p>
            <a:pPr lvl="1"/>
            <a:r>
              <a:rPr lang="en-US" sz="1950" dirty="0"/>
              <a:t>University of Texas at Austin</a:t>
            </a:r>
          </a:p>
          <a:p>
            <a:pPr lvl="1"/>
            <a:endParaRPr lang="en-US" sz="2100" dirty="0"/>
          </a:p>
          <a:p>
            <a:pPr marL="257175" lvl="1" indent="0">
              <a:buNone/>
            </a:pPr>
            <a:r>
              <a:rPr lang="en-US" sz="2100" dirty="0"/>
              <a:t>	srpowell@austin.utexas.edu</a:t>
            </a:r>
          </a:p>
          <a:p>
            <a:pPr marL="257175" lvl="1" indent="0">
              <a:buNone/>
            </a:pPr>
            <a:r>
              <a:rPr lang="en-US" sz="2100" dirty="0"/>
              <a:t>	@</a:t>
            </a:r>
            <a:r>
              <a:rPr lang="en-US" sz="2100" dirty="0" err="1"/>
              <a:t>sarahpowellphd</a:t>
            </a:r>
            <a:endParaRPr lang="en-US" sz="21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 www.sarahpowellphd.com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6381">
            <a:off x="1314699" y="3335956"/>
            <a:ext cx="435557" cy="31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0528">
            <a:off x="1393174" y="2962469"/>
            <a:ext cx="278606" cy="27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01" y="4342192"/>
            <a:ext cx="7725859" cy="20532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29200" y="5881604"/>
            <a:ext cx="1352542" cy="32816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667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729" y="295645"/>
            <a:ext cx="2334370" cy="107631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2099" y="295645"/>
            <a:ext cx="2358395" cy="10763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729" y="1371957"/>
            <a:ext cx="4692764" cy="79582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761" y="3421219"/>
            <a:ext cx="1144705" cy="75898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1467" y="3421219"/>
            <a:ext cx="2393844" cy="75898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6762" y="4157010"/>
            <a:ext cx="3538550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60" y="3432594"/>
            <a:ext cx="2777476" cy="74072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4236" y="3432594"/>
            <a:ext cx="907574" cy="74072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760" y="4173321"/>
            <a:ext cx="3685051" cy="56119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966" y="3011393"/>
            <a:ext cx="265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 of material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5664" y="3011393"/>
            <a:ext cx="202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Review of material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5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632093" y="5255339"/>
            <a:ext cx="154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Gersten et al. (2009)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13" y="231242"/>
            <a:ext cx="4807917" cy="5900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representations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Concise language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037545" y="3352802"/>
            <a:ext cx="2855934" cy="951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Fluency building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37545" y="4180357"/>
            <a:ext cx="2855934" cy="951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solving instruction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037545" y="5007912"/>
            <a:ext cx="2855934" cy="9519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Motivation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6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Representations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4991963"/>
              </p:ext>
            </p:extLst>
          </p:nvPr>
        </p:nvGraphicFramePr>
        <p:xfrm>
          <a:off x="356505" y="21905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7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 smtClean="0"/>
              <a:t>Three-dimensional objects</a:t>
            </a:r>
            <a:endParaRPr lang="en-US" dirty="0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28518" y="1641706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7" y="3070577"/>
            <a:ext cx="1835856" cy="183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67" y="4255912"/>
            <a:ext cx="1631244" cy="1631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47" y="1817511"/>
            <a:ext cx="1728135" cy="1728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082" y="3234266"/>
            <a:ext cx="1508478" cy="15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294" y="4578985"/>
            <a:ext cx="2438400" cy="137160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 smtClean="0"/>
              <a:t>Two-dimensional images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93" y="360821"/>
            <a:ext cx="2448036" cy="2451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11" y="3305293"/>
            <a:ext cx="2286000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7" y="2827957"/>
            <a:ext cx="1019175" cy="1236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94" y="2839197"/>
            <a:ext cx="1019175" cy="1236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718" y="2827957"/>
            <a:ext cx="1019175" cy="1236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075" y="2839197"/>
            <a:ext cx="1019175" cy="1236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31" y="2839197"/>
            <a:ext cx="1019175" cy="1236863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/>
          </p:nvPr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3011481" y="1591497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74866"/>
          </a:xfrm>
        </p:spPr>
        <p:txBody>
          <a:bodyPr/>
          <a:lstStyle/>
          <a:p>
            <a:r>
              <a:rPr lang="en-US" dirty="0" smtClean="0"/>
              <a:t>Numerals and symbols</a:t>
            </a:r>
            <a:endParaRPr lang="en-US" dirty="0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228600" y="203200"/>
          <a:ext cx="3323442" cy="18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2695587" flipH="1">
            <a:off x="580236" y="63500"/>
            <a:ext cx="1081120" cy="5011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277" y="3025422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+ 8 = 10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59377" y="4363210"/>
            <a:ext cx="224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6 = 8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39923" y="3024895"/>
            <a:ext cx="470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34 = 3 tens and 4 ones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13678" y="4363210"/>
            <a:ext cx="1932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4,179</a:t>
            </a:r>
          </a:p>
          <a:p>
            <a:pPr algn="r"/>
            <a:r>
              <a:rPr lang="en-US" sz="2800" u="sng" dirty="0" smtClean="0"/>
              <a:t>+    569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2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Concise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Homonyms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Homophones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1513" y="2355267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left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0713" y="2660067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base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6113" y="2279067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square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1513" y="2660067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round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2378713"/>
            <a:ext cx="1068265" cy="562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9439" y="4445161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</a:rPr>
              <a:t>ie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7416" y="4214407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ome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8255" y="4670098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</a:rPr>
              <a:t>ows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rose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9094" y="4025416"/>
            <a:ext cx="1068265" cy="911382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te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eight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341" y="1143000"/>
            <a:ext cx="6342063" cy="540543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Technical terms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Subtechnical terms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Symbolic terms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978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trapezoid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0125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cube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1978" y="2845842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base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3915" y="2845844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degrees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2062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plane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0125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numerator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3915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rhombus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2062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addend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88679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arc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0124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twelve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1977" y="4183880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plus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23914" y="4183882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zero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2061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dollars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88678" y="4183878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0124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answer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81977" y="5478105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above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23914" y="5478107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measure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2061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longest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88678" y="5478103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outside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88678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subtract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Today’s Materials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46" y="1846263"/>
            <a:ext cx="7335557" cy="4022725"/>
          </a:xfrm>
        </p:spPr>
      </p:pic>
      <p:sp>
        <p:nvSpPr>
          <p:cNvPr id="5" name="Down Arrow 4"/>
          <p:cNvSpPr/>
          <p:nvPr/>
        </p:nvSpPr>
        <p:spPr>
          <a:xfrm>
            <a:off x="6705600" y="457200"/>
            <a:ext cx="1752600" cy="4343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7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Instead of</a:t>
            </a:r>
            <a:r>
              <a:rPr lang="mr-IN" sz="3000" b="1" dirty="0">
                <a:solidFill>
                  <a:srgbClr val="FF0000"/>
                </a:solidFill>
              </a:rPr>
              <a:t>…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Say</a:t>
            </a:r>
            <a:r>
              <a:rPr lang="mr-IN" sz="3000" b="1" dirty="0" smtClean="0">
                <a:solidFill>
                  <a:srgbClr val="00B050"/>
                </a:solidFill>
              </a:rPr>
              <a:t>…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“And the last one is 10.”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“8, 9, 10. We’ll stop counting there but we could count more.”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368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“What number is in the tens place?”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334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“What digit is in the tens place?”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294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“Six hundred and forty-eight”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253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“Six hundred forty-eight”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372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“Bigger number and smaller number”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“Number that is greater and the number that is less”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5976" y="5306860"/>
            <a:ext cx="143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Hughes et al.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91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Instead of</a:t>
            </a:r>
            <a:r>
              <a:rPr lang="mr-IN" sz="3000" b="1" dirty="0">
                <a:solidFill>
                  <a:srgbClr val="FF0000"/>
                </a:solidFill>
              </a:rPr>
              <a:t>…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Say</a:t>
            </a:r>
            <a:r>
              <a:rPr lang="mr-IN" sz="3000" b="1" dirty="0" smtClean="0">
                <a:solidFill>
                  <a:srgbClr val="00B050"/>
                </a:solidFill>
              </a:rPr>
              <a:t>…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261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“Numbers in the fraction”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“This fraction is one number.”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34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“Top number and bottom number”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32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“Numerator and denominator”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“Reduce”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299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“Find an equivalent fraction”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“One point two nine”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“One and twenty-nine hundredths”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5976" y="5306860"/>
            <a:ext cx="143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Hughes et al.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67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85" y="162970"/>
            <a:ext cx="209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Instead of</a:t>
            </a:r>
            <a:r>
              <a:rPr lang="mr-IN" sz="3000" b="1" dirty="0">
                <a:solidFill>
                  <a:srgbClr val="FF0000"/>
                </a:solidFill>
              </a:rPr>
              <a:t>…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888" y="162970"/>
            <a:ext cx="1006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Say</a:t>
            </a:r>
            <a:r>
              <a:rPr lang="mr-IN" sz="3000" b="1" dirty="0" smtClean="0">
                <a:solidFill>
                  <a:srgbClr val="00B050"/>
                </a:solidFill>
              </a:rPr>
              <a:t>…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85" y="105329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“Corner”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8888" y="1053296"/>
            <a:ext cx="421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“Angle”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085" y="2455762"/>
            <a:ext cx="24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“Flips, slides, and turns”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6934" y="2455762"/>
            <a:ext cx="41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“Reflections, translations, and rotations”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085" y="3858228"/>
            <a:ext cx="12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“Box or ball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934" y="386155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“Cube or sphere”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085" y="5260694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“Long hand and short hand”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7543" y="5260694"/>
            <a:ext cx="41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“Minute hand and hour hand”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85976" y="5306860"/>
            <a:ext cx="143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Hughes et al.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29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8932" y="765859"/>
            <a:ext cx="46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denominator is the number of equal parts that make the whole.”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8932" y="3485909"/>
            <a:ext cx="468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 show the fraction, look at the denominator. A denominator of 5 means I need to break the whole into 5 equal parts.”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8932" y="1535575"/>
            <a:ext cx="46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 difference problem is two amounts compared for the difference.”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28932" y="4546921"/>
            <a:ext cx="468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 use partial sums, add the hundreds, then add the tens, then add the ones. Finally, add all the partial sums.”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78132" y="542969"/>
            <a:ext cx="3400926" cy="1985211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precise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0800000">
            <a:off x="678132" y="3485040"/>
            <a:ext cx="3400926" cy="1985211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361" y="4046758"/>
            <a:ext cx="22124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concise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5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006" y="0"/>
            <a:ext cx="5137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Counting Principles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Stable order</a:t>
            </a:r>
            <a:endParaRPr lang="en-US" sz="3000"/>
          </a:p>
        </p:txBody>
      </p:sp>
      <p:sp>
        <p:nvSpPr>
          <p:cNvPr id="9" name="Rectangle 8"/>
          <p:cNvSpPr/>
          <p:nvPr/>
        </p:nvSpPr>
        <p:spPr>
          <a:xfrm>
            <a:off x="990600" y="2705215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One-to-one correspondence</a:t>
            </a:r>
            <a:endParaRPr lang="en-US" sz="3000"/>
          </a:p>
        </p:txBody>
      </p:sp>
      <p:sp>
        <p:nvSpPr>
          <p:cNvPr id="10" name="Rectangle 9"/>
          <p:cNvSpPr/>
          <p:nvPr/>
        </p:nvSpPr>
        <p:spPr>
          <a:xfrm>
            <a:off x="990600" y="35052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Cardinality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4495800"/>
            <a:ext cx="7239000" cy="7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Abstraction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5303065"/>
            <a:ext cx="7239000" cy="7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Order irrelevance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Saying the number words in order</a:t>
            </a:r>
          </a:p>
          <a:p>
            <a:r>
              <a:rPr lang="en-US" dirty="0" smtClean="0"/>
              <a:t>“One, two, three, four, five…”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5359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Stable order</a:t>
            </a:r>
            <a:endParaRPr lang="en-US" sz="30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7957574"/>
              </p:ext>
            </p:extLst>
          </p:nvPr>
        </p:nvGraphicFramePr>
        <p:xfrm>
          <a:off x="289560" y="2018658"/>
          <a:ext cx="8702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Teacher modeling with echoing</a:t>
            </a:r>
          </a:p>
          <a:p>
            <a:r>
              <a:rPr lang="en-US" dirty="0"/>
              <a:t>One-minute timings</a:t>
            </a:r>
          </a:p>
          <a:p>
            <a:pPr lvl="1"/>
            <a:r>
              <a:rPr lang="en-US" i="1" dirty="0"/>
              <a:t>Count to </a:t>
            </a:r>
            <a:r>
              <a:rPr lang="en-US" i="1" dirty="0" smtClean="0"/>
              <a:t>12 </a:t>
            </a:r>
            <a:r>
              <a:rPr lang="en-US" i="1" dirty="0"/>
              <a:t>as many times as you can</a:t>
            </a:r>
          </a:p>
          <a:p>
            <a:r>
              <a:rPr lang="en-US" dirty="0"/>
              <a:t>Songs</a:t>
            </a:r>
          </a:p>
          <a:p>
            <a:pPr lvl="1"/>
            <a:r>
              <a:rPr lang="en-US" dirty="0">
                <a:hlinkClick r:id="rId2"/>
              </a:rPr>
              <a:t>www.youtube.com/watch?v=g9EgE_JtEAw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www.youtube.com/watch?v=F5QLp9Wxrrg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www.youtube.com/watch?v=dk9Yt1PqQiw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www.youtube.com/watch?v=uxPfPyYp84E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www.youtube.com/watch?v=tocO1HKG2Ug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www.youtube.com/watch?v=xx5GWCgklhw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www.youtube.com/watch?v=JVREuQsPY00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www.youtube.com/watch?v=fZ9WiuJPnNA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(Sesame Street, </a:t>
            </a:r>
            <a:r>
              <a:rPr lang="en-US" dirty="0" err="1"/>
              <a:t>Feist</a:t>
            </a:r>
            <a:r>
              <a:rPr lang="en-US" dirty="0"/>
              <a:t> to 4)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359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Stable order</a:t>
            </a:r>
            <a:endParaRPr lang="en-US" sz="3000"/>
          </a:p>
        </p:txBody>
      </p:sp>
      <p:sp>
        <p:nvSpPr>
          <p:cNvPr id="5" name="Rectangle 4"/>
          <p:cNvSpPr/>
          <p:nvPr/>
        </p:nvSpPr>
        <p:spPr>
          <a:xfrm>
            <a:off x="5242560" y="3657600"/>
            <a:ext cx="3124200" cy="121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songs are </a:t>
            </a:r>
            <a:r>
              <a:rPr lang="en-US" b="1" dirty="0">
                <a:solidFill>
                  <a:schemeClr val="bg1"/>
                </a:solidFill>
              </a:rPr>
              <a:t>repetitive, </a:t>
            </a:r>
            <a:r>
              <a:rPr lang="en-US" dirty="0">
                <a:solidFill>
                  <a:schemeClr val="bg1"/>
                </a:solidFill>
              </a:rPr>
              <a:t>not based on music, and focused on </a:t>
            </a:r>
            <a:r>
              <a:rPr lang="en-US" b="1" dirty="0">
                <a:solidFill>
                  <a:schemeClr val="bg1"/>
                </a:solidFill>
              </a:rPr>
              <a:t>lyrics.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3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match </a:t>
            </a:r>
            <a:r>
              <a:rPr lang="en-US" dirty="0" smtClean="0"/>
              <a:t>number words </a:t>
            </a:r>
            <a:r>
              <a:rPr lang="en-US" dirty="0"/>
              <a:t>to </a:t>
            </a:r>
            <a:r>
              <a:rPr lang="en-US" dirty="0" smtClean="0"/>
              <a:t>objects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94" y="3962400"/>
            <a:ext cx="2772870" cy="218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200400"/>
            <a:ext cx="228600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4" y="2514600"/>
            <a:ext cx="1689100" cy="168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83" y="4203700"/>
            <a:ext cx="2458497" cy="184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047" y="1970194"/>
            <a:ext cx="1683328" cy="205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248" y="3503513"/>
            <a:ext cx="1817024" cy="273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978" y="2018328"/>
            <a:ext cx="1917700" cy="1917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One-to-one correspondence</a:t>
            </a:r>
            <a:endParaRPr lang="en-US" sz="3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1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632093" y="5255339"/>
            <a:ext cx="154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Gersten et al. (2009)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13" y="231242"/>
            <a:ext cx="4807917" cy="5900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37545" y="1304795"/>
            <a:ext cx="2855934" cy="9519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representations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37545" y="2146127"/>
            <a:ext cx="2855934" cy="9519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Concise language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037545" y="3352802"/>
            <a:ext cx="2855934" cy="9519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Fluency building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37545" y="4180357"/>
            <a:ext cx="2855934" cy="9519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solving instruction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037545" y="5007912"/>
            <a:ext cx="2855934" cy="9519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Motivation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match </a:t>
            </a:r>
            <a:r>
              <a:rPr lang="en-US" dirty="0" smtClean="0"/>
              <a:t>number words </a:t>
            </a:r>
            <a:r>
              <a:rPr lang="en-US" dirty="0"/>
              <a:t>to </a:t>
            </a:r>
            <a:r>
              <a:rPr lang="en-US" dirty="0" smtClean="0"/>
              <a:t>objects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93" y="3423635"/>
            <a:ext cx="2148365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439" y="2477485"/>
            <a:ext cx="2518270" cy="1892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068" y="2076527"/>
            <a:ext cx="2541358" cy="1437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273" y="4112046"/>
            <a:ext cx="1723916" cy="151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One-to-one correspondence</a:t>
            </a:r>
            <a:endParaRPr lang="en-US" sz="3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7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0883" y="3733800"/>
            <a:ext cx="4493117" cy="23046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Partitioning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8000"/>
                </a:solidFill>
              </a:rPr>
              <a:t>tagging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Transferred from the “to-be-counted” category to the “already-counted” category </a:t>
            </a:r>
          </a:p>
          <a:p>
            <a:pPr lvl="1">
              <a:defRPr/>
            </a:pPr>
            <a:r>
              <a:rPr lang="en-US" dirty="0">
                <a:solidFill>
                  <a:srgbClr val="008000"/>
                </a:solidFill>
              </a:rPr>
              <a:t>A distinct numeral word is assigned and not to be used again in the counting sequence 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One-to-one correspondence</a:t>
            </a:r>
            <a:endParaRPr lang="en-US" sz="3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5" y="3441489"/>
            <a:ext cx="1212850" cy="83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655291"/>
            <a:ext cx="1212850" cy="831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0" y="5414294"/>
            <a:ext cx="1212850" cy="83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302" y="4044242"/>
            <a:ext cx="1212850" cy="83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56" y="3435802"/>
            <a:ext cx="1212850" cy="8318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7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0169 L 0.34271 -0.17199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00509 L 0.62535 -0.0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00093 L 0.49201 0.0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-0.00093 L 0.575 0.2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9 0.0051 L 0.59966 0.149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2095500"/>
            <a:ext cx="670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474" y="4419600"/>
            <a:ext cx="5331251" cy="17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One-to-one correspondence</a:t>
            </a:r>
            <a:endParaRPr lang="en-US" sz="3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Count to 4 (with mat)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Count to 8 (with frame)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Count to 7 (with mat)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Count to 10 (with frame)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619" y="3733800"/>
            <a:ext cx="2819400" cy="194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" y="4538243"/>
            <a:ext cx="2628900" cy="1519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673" y="4191000"/>
            <a:ext cx="3733800" cy="2018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One-to-one correspondence</a:t>
            </a:r>
            <a:endParaRPr lang="en-US" sz="3000"/>
          </a:p>
        </p:txBody>
      </p:sp>
      <p:pic>
        <p:nvPicPr>
          <p:cNvPr id="9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343" y="21336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7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number tag used for the last object in a count symbolizes the total number of objects in a set</a:t>
            </a:r>
          </a:p>
          <a:p>
            <a:pPr lvl="1">
              <a:defRPr/>
            </a:pPr>
            <a:r>
              <a:rPr lang="en-US" dirty="0"/>
              <a:t>Students </a:t>
            </a:r>
            <a:r>
              <a:rPr lang="en-US" b="1" dirty="0"/>
              <a:t>must coordinate</a:t>
            </a:r>
            <a:r>
              <a:rPr lang="en-US" dirty="0"/>
              <a:t> the </a:t>
            </a:r>
            <a:r>
              <a:rPr lang="en-US" b="1" dirty="0" smtClean="0">
                <a:solidFill>
                  <a:srgbClr val="00B050"/>
                </a:solidFill>
              </a:rPr>
              <a:t>stable order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one-to-one correspondence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Cardinality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Teacher asking, “How many?”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r>
              <a:rPr lang="en-US" dirty="0">
                <a:solidFill>
                  <a:srgbClr val="3366FF"/>
                </a:solidFill>
              </a:rPr>
              <a:t>Count to </a:t>
            </a:r>
            <a:r>
              <a:rPr lang="en-US" dirty="0" smtClean="0">
                <a:solidFill>
                  <a:srgbClr val="3366FF"/>
                </a:solidFill>
              </a:rPr>
              <a:t>9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Count </a:t>
            </a:r>
            <a:r>
              <a:rPr lang="en-US" dirty="0">
                <a:solidFill>
                  <a:srgbClr val="008000"/>
                </a:solidFill>
              </a:rPr>
              <a:t>to </a:t>
            </a:r>
            <a:r>
              <a:rPr lang="en-US" dirty="0" smtClean="0">
                <a:solidFill>
                  <a:srgbClr val="008000"/>
                </a:solidFill>
              </a:rPr>
              <a:t>4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/>
              <a:t>Cardinality</a:t>
            </a:r>
            <a:endParaRPr lang="en-US" sz="3000"/>
          </a:p>
        </p:txBody>
      </p:sp>
      <p:pic>
        <p:nvPicPr>
          <p:cNvPr id="6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2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types of objects can be counted together in a set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1400"/>
            <a:ext cx="1841500" cy="138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90800"/>
            <a:ext cx="2514600" cy="1358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877" y="4095750"/>
            <a:ext cx="211934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86200"/>
            <a:ext cx="2171700" cy="2171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3273" y="894928"/>
            <a:ext cx="7239000" cy="7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Abstraction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9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order in which objects are counted does not matter as long as none of the other counting principles are violated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3273" y="3352800"/>
            <a:ext cx="72390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When teaching counting to “inefficient” counters, however, you should teach a strategy – like partitioning and tagging, working left to right, or using a work mat.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73" y="894928"/>
            <a:ext cx="7239000" cy="7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Order irrelevance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8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with number lines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Counting on</a:t>
            </a:r>
          </a:p>
          <a:p>
            <a:pPr lvl="1"/>
            <a:r>
              <a:rPr lang="en-US" i="1" dirty="0" smtClean="0"/>
              <a:t>I’m hiding three. Count, starting from the hidden counters.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5643446" cy="1353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72" y="4691240"/>
            <a:ext cx="2781300" cy="147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286000"/>
            <a:ext cx="2032000" cy="1562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846" y="4337703"/>
            <a:ext cx="3352800" cy="24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Finger counting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2" y="2209800"/>
            <a:ext cx="3309257" cy="289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31" y="1845734"/>
            <a:ext cx="4610100" cy="2044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181" y="3998807"/>
            <a:ext cx="4724400" cy="23052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6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37545" y="463463"/>
            <a:ext cx="2855934" cy="951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Explicit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Numbers relative to their position in time or space</a:t>
            </a:r>
          </a:p>
          <a:p>
            <a:pPr lvl="1"/>
            <a:r>
              <a:rPr lang="en-US" dirty="0" smtClean="0"/>
              <a:t>First, second, third, fourth, fifth…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29468"/>
            <a:ext cx="4267200" cy="29396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Ordinal </a:t>
            </a:r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Modeling and activities for counting can be used plus:</a:t>
            </a:r>
          </a:p>
          <a:p>
            <a:pPr lvl="1"/>
            <a:r>
              <a:rPr lang="en-US" sz="2400" dirty="0" smtClean="0"/>
              <a:t>Lining up in classroom</a:t>
            </a:r>
          </a:p>
          <a:p>
            <a:pPr lvl="1"/>
            <a:r>
              <a:rPr lang="en-US" sz="2400" dirty="0" smtClean="0"/>
              <a:t>Running a race and determining place</a:t>
            </a:r>
          </a:p>
          <a:p>
            <a:pPr lvl="1"/>
            <a:r>
              <a:rPr lang="en-US" sz="2400" dirty="0" smtClean="0"/>
              <a:t>Following steps in a recipe</a:t>
            </a:r>
          </a:p>
          <a:p>
            <a:pPr lvl="1"/>
            <a:r>
              <a:rPr lang="en-US" sz="2400" dirty="0" smtClean="0"/>
              <a:t>Calendar dates</a:t>
            </a:r>
          </a:p>
          <a:p>
            <a:pPr lvl="1"/>
            <a:r>
              <a:rPr lang="en-US" sz="2400" dirty="0" smtClean="0"/>
              <a:t>Chapters in a book</a:t>
            </a:r>
          </a:p>
        </p:txBody>
      </p:sp>
      <p:pic>
        <p:nvPicPr>
          <p:cNvPr id="15" name="Picture 4" descr="https://encrypted-tbn1.google.com/images?q=tbn:ANd9GcRnvLxbtEFHdfRM_KyFj4rmsQ7lt4IS-P6JhuKLLP7C99xZ9H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484" y="2895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1.google.com/images?q=tbn:ANd9GcQVoWvZbQnWa97UREVKjBwtdq2ZsZMghfVOkL0DRN6Cm7vbtUrU5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28981"/>
            <a:ext cx="1880564" cy="21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Ordinal Counting</a:t>
            </a:r>
            <a:br>
              <a:rPr lang="en-US" dirty="0" smtClean="0"/>
            </a:br>
            <a:r>
              <a:rPr lang="en-US" dirty="0" smtClean="0"/>
              <a:t>Instruction</a:t>
            </a:r>
            <a:endParaRPr lang="en-US" dirty="0"/>
          </a:p>
        </p:txBody>
      </p:sp>
      <p:pic>
        <p:nvPicPr>
          <p:cNvPr id="14" name="Picture 2" descr="https://encrypted-tbn1.google.com/images?q=tbn:ANd9GcQVoWvZbQnWa97UREVKjBwtdq2ZsZMghfVOkL0DRN6Cm7vbtUrU5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80564" cy="21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2286000"/>
            <a:ext cx="5949864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5683250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by 2s, 5s, and 10s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399367"/>
            <a:ext cx="3977553" cy="3467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019" y="3505200"/>
            <a:ext cx="1767681" cy="215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990600"/>
            <a:ext cx="2501900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362200"/>
            <a:ext cx="693271" cy="1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133600"/>
            <a:ext cx="693271" cy="101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438400"/>
            <a:ext cx="693271" cy="101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286000"/>
            <a:ext cx="693271" cy="101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133600"/>
            <a:ext cx="693271" cy="10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028" y="4204647"/>
            <a:ext cx="1775459" cy="19727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Counting by 3s, 4s, 6s, 7s, 8s, 9s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071283"/>
            <a:ext cx="3302000" cy="2463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857" y="4522536"/>
            <a:ext cx="3143143" cy="2349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523067"/>
            <a:ext cx="399059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a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five counting principles?</a:t>
            </a:r>
          </a:p>
          <a:p>
            <a:pPr lvl="1"/>
            <a:r>
              <a:rPr lang="en-US" dirty="0" smtClean="0"/>
              <a:t>Which three are necessary?</a:t>
            </a:r>
          </a:p>
          <a:p>
            <a:r>
              <a:rPr lang="en-US" dirty="0" smtClean="0"/>
              <a:t>What does it mean to partition and tag?</a:t>
            </a:r>
          </a:p>
          <a:p>
            <a:r>
              <a:rPr lang="en-US" dirty="0" smtClean="0"/>
              <a:t>How do your students practice counting?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Count to 7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Count to 10</a:t>
            </a:r>
          </a:p>
          <a:p>
            <a:endParaRPr lang="en-US" dirty="0" smtClean="0"/>
          </a:p>
        </p:txBody>
      </p:sp>
      <p:pic>
        <p:nvPicPr>
          <p:cNvPr id="14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important digit in Base-10 system</a:t>
            </a:r>
          </a:p>
          <a:p>
            <a:r>
              <a:rPr lang="en-US" sz="2400" dirty="0" smtClean="0"/>
              <a:t>Typically introduced after 1, but should be introduced alongside 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95" y="3352800"/>
            <a:ext cx="2658979" cy="297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474" y="4051490"/>
            <a:ext cx="3029639" cy="279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08" y="3048000"/>
            <a:ext cx="3175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2271647"/>
            <a:ext cx="7744159" cy="353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	any manipulatives with a mat/plate: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any pictures; any number line with 0: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984980"/>
            <a:ext cx="3642360" cy="16556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8556" y="2014835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556" y="4056281"/>
            <a:ext cx="57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64" y="2812799"/>
            <a:ext cx="1297940" cy="12979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149" y="2694132"/>
            <a:ext cx="1137980" cy="1452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414" y="2231139"/>
            <a:ext cx="1401578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Numerals </a:t>
            </a:r>
            <a:r>
              <a:rPr lang="en-US" dirty="0" smtClean="0"/>
              <a:t>and Number </a:t>
            </a:r>
            <a:r>
              <a:rPr lang="en-US" dirty="0" smtClean="0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7405" y="3572551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629" y="2720101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3509900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2720101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404" y="2258438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258437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71" y="1796774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9253" y="3716575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404" y="4562116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04" y="4903405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22" y="0"/>
            <a:ext cx="507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8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Numerals and Number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Numerals</a:t>
            </a:r>
          </a:p>
          <a:p>
            <a:pPr lvl="1"/>
            <a:r>
              <a:rPr lang="en-US" sz="2400" dirty="0" smtClean="0"/>
              <a:t>0, 1, 2, 3, 4, 5, 6, 7, 8, 9…</a:t>
            </a:r>
          </a:p>
          <a:p>
            <a:r>
              <a:rPr lang="en-US" sz="2400" dirty="0" smtClean="0"/>
              <a:t>Number words (cardinal)</a:t>
            </a:r>
          </a:p>
          <a:p>
            <a:pPr lvl="1"/>
            <a:r>
              <a:rPr lang="en-US" sz="2400" dirty="0" smtClean="0"/>
              <a:t>one, two, three, four, five…</a:t>
            </a:r>
          </a:p>
          <a:p>
            <a:r>
              <a:rPr lang="en-US" sz="2400" dirty="0" smtClean="0"/>
              <a:t>Ordinal numerals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…</a:t>
            </a:r>
            <a:endParaRPr lang="en-US" sz="2400" dirty="0"/>
          </a:p>
          <a:p>
            <a:r>
              <a:rPr lang="en-US" sz="2400" dirty="0" smtClean="0"/>
              <a:t>Ordinal number words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irst, second, third, fourth, fifth…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828800"/>
            <a:ext cx="38653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48" y="36908"/>
            <a:ext cx="7543800" cy="1450757"/>
          </a:xfrm>
        </p:spPr>
        <p:txBody>
          <a:bodyPr/>
          <a:lstStyle/>
          <a:p>
            <a:r>
              <a:rPr lang="en-US" dirty="0" smtClean="0"/>
              <a:t>Numerals and Number Words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83116"/>
            <a:ext cx="81064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81" y="2473716"/>
            <a:ext cx="2485515" cy="43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9" y="81017"/>
            <a:ext cx="7543800" cy="1450757"/>
          </a:xfrm>
        </p:spPr>
        <p:txBody>
          <a:bodyPr/>
          <a:lstStyle/>
          <a:p>
            <a:r>
              <a:rPr lang="en-US" dirty="0" smtClean="0"/>
              <a:t>Numerals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3410"/>
            <a:ext cx="6343201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Pudding</a:t>
            </a:r>
          </a:p>
          <a:p>
            <a:r>
              <a:rPr lang="en-US" sz="2400" dirty="0" smtClean="0"/>
              <a:t>Rice</a:t>
            </a:r>
          </a:p>
          <a:p>
            <a:r>
              <a:rPr lang="en-US" sz="2400" dirty="0" smtClean="0"/>
              <a:t>Sand</a:t>
            </a:r>
          </a:p>
          <a:p>
            <a:r>
              <a:rPr lang="en-US" sz="2400" dirty="0" smtClean="0"/>
              <a:t>Ribbon &amp; stickers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31774"/>
            <a:ext cx="81064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599"/>
            <a:ext cx="1828800" cy="2518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5410200"/>
            <a:ext cx="1803400" cy="12220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800600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4607"/>
            <a:ext cx="7543800" cy="1450757"/>
          </a:xfrm>
        </p:spPr>
        <p:txBody>
          <a:bodyPr/>
          <a:lstStyle/>
          <a:p>
            <a:r>
              <a:rPr lang="en-US" dirty="0" smtClean="0"/>
              <a:t>Numerals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834640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Tracing</a:t>
            </a:r>
          </a:p>
          <a:p>
            <a:r>
              <a:rPr lang="en-US" sz="2400" dirty="0" smtClean="0"/>
              <a:t>Air writing</a:t>
            </a:r>
          </a:p>
          <a:p>
            <a:r>
              <a:rPr lang="en-US" sz="2400" dirty="0" smtClean="0"/>
              <a:t>Whiteboards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67782"/>
            <a:ext cx="81064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26" y="2799383"/>
            <a:ext cx="393788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Numeral</a:t>
            </a:r>
            <a:r>
              <a:rPr lang="en-US" dirty="0" smtClean="0"/>
              <a:t>, Number Word, and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260" y="1901019"/>
            <a:ext cx="80772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smtClean="0">
                <a:latin typeface="Chalkduster"/>
                <a:cs typeface="Chalkduster"/>
              </a:rPr>
              <a:t>7</a:t>
            </a:r>
          </a:p>
          <a:p>
            <a:pPr marL="0" indent="0" algn="ctr">
              <a:buNone/>
            </a:pPr>
            <a:endParaRPr lang="en-US" dirty="0"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sz="4500" dirty="0" smtClean="0">
                <a:latin typeface="Chalkduster"/>
                <a:cs typeface="Chalkduster"/>
              </a:rPr>
              <a:t>seven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066800" y="48768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200400" y="44196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286000" y="56388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029200" y="44958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191000" y="57150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096000" y="54102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7239000" y="4876800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1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Numeral</a:t>
            </a:r>
            <a:r>
              <a:rPr lang="en-US" dirty="0" smtClean="0"/>
              <a:t>, </a:t>
            </a:r>
            <a:r>
              <a:rPr lang="en-US" dirty="0" smtClean="0"/>
              <a:t>Number </a:t>
            </a:r>
            <a:r>
              <a:rPr lang="en-US" dirty="0" smtClean="0"/>
              <a:t>Word, and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67" y="2173036"/>
            <a:ext cx="6343201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Instruction</a:t>
            </a:r>
          </a:p>
          <a:p>
            <a:pPr lvl="1"/>
            <a:r>
              <a:rPr lang="en-US" sz="2400" dirty="0" smtClean="0"/>
              <a:t>Sponges and writing</a:t>
            </a:r>
          </a:p>
          <a:p>
            <a:pPr lvl="1"/>
            <a:r>
              <a:rPr lang="en-US" sz="2400" dirty="0" smtClean="0"/>
              <a:t>Magnets and writing</a:t>
            </a:r>
          </a:p>
          <a:p>
            <a:pPr lvl="1"/>
            <a:r>
              <a:rPr lang="en-US" sz="2400" dirty="0" smtClean="0"/>
              <a:t>French fry packets</a:t>
            </a:r>
          </a:p>
          <a:p>
            <a:pPr lvl="1"/>
            <a:endParaRPr lang="en-US" sz="24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00200"/>
            <a:ext cx="3106271" cy="177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962400"/>
            <a:ext cx="3492500" cy="2324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114800"/>
            <a:ext cx="162826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Numeral</a:t>
            </a:r>
            <a:r>
              <a:rPr lang="en-US" dirty="0" smtClean="0"/>
              <a:t>, </a:t>
            </a:r>
            <a:r>
              <a:rPr lang="en-US" dirty="0" smtClean="0"/>
              <a:t>Number </a:t>
            </a:r>
            <a:r>
              <a:rPr lang="en-US" dirty="0" smtClean="0"/>
              <a:t>Word, and Quantity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Instruction</a:t>
            </a:r>
          </a:p>
          <a:p>
            <a:pPr lvl="1"/>
            <a:r>
              <a:rPr lang="en-US" sz="2400" dirty="0" smtClean="0"/>
              <a:t>Squares on paper</a:t>
            </a:r>
          </a:p>
          <a:p>
            <a:pPr lvl="1"/>
            <a:r>
              <a:rPr lang="en-US" sz="2400" dirty="0" smtClean="0"/>
              <a:t>Grab a handful</a:t>
            </a:r>
          </a:p>
          <a:p>
            <a:pPr lvl="1"/>
            <a:r>
              <a:rPr lang="en-US" sz="2400" dirty="0" smtClean="0"/>
              <a:t>Match games</a:t>
            </a:r>
          </a:p>
          <a:p>
            <a:pPr lvl="2"/>
            <a:r>
              <a:rPr lang="en-US" sz="2400" dirty="0" smtClean="0"/>
              <a:t>To numerals</a:t>
            </a:r>
          </a:p>
          <a:p>
            <a:pPr lvl="2"/>
            <a:r>
              <a:rPr lang="en-US" sz="2400" dirty="0" smtClean="0"/>
              <a:t>To words</a:t>
            </a:r>
          </a:p>
          <a:p>
            <a:pPr lvl="2"/>
            <a:r>
              <a:rPr lang="en-US" sz="2400" dirty="0" smtClean="0"/>
              <a:t>To quantities</a:t>
            </a:r>
          </a:p>
          <a:p>
            <a:pPr lvl="1"/>
            <a:endParaRPr lang="en-US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76400"/>
            <a:ext cx="2463800" cy="3289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962400"/>
            <a:ext cx="2120009" cy="25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Numeral</a:t>
            </a:r>
            <a:r>
              <a:rPr lang="en-US" dirty="0" smtClean="0"/>
              <a:t>, </a:t>
            </a:r>
            <a:r>
              <a:rPr lang="en-US" dirty="0" smtClean="0"/>
              <a:t>Number </a:t>
            </a:r>
            <a:r>
              <a:rPr lang="en-US" dirty="0" smtClean="0"/>
              <a:t>Word, and Quantity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133600"/>
            <a:ext cx="3213100" cy="321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633" y="1828800"/>
            <a:ext cx="3289300" cy="3289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648199"/>
            <a:ext cx="2681456" cy="2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Numeracy</a:t>
            </a:r>
            <a:br>
              <a:rPr lang="en-US" dirty="0" smtClean="0"/>
            </a:b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Literature should have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 </a:t>
            </a:r>
            <a:r>
              <a:rPr lang="en-US" sz="2400" dirty="0" smtClean="0"/>
              <a:t>representations of number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Literature </a:t>
            </a:r>
            <a:r>
              <a:rPr lang="en-US" sz="2400" dirty="0" smtClean="0"/>
              <a:t>should be accurate</a:t>
            </a:r>
          </a:p>
          <a:p>
            <a:r>
              <a:rPr lang="en-US" sz="2400" dirty="0" smtClean="0"/>
              <a:t>Objects should be easy to count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59" y="2450784"/>
            <a:ext cx="5207000" cy="28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Goal</a:t>
            </a:r>
            <a:r>
              <a:rPr lang="en-US" sz="2400" dirty="0"/>
              <a:t> </a:t>
            </a:r>
            <a:r>
              <a:rPr lang="en-US" sz="2400" dirty="0" smtClean="0"/>
              <a:t>and importance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74569" y="1375123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“Today, we are learning about division. This is important because sometimes you have to share objects or things with your friends.”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4569" y="283326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“Let’s continue working with our three-dimensional shapes and volume. Understanding volume and calculating volume helps with measuring capacity.”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5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a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three representations of numbers?</a:t>
            </a:r>
            <a:endParaRPr lang="en-US" dirty="0" smtClean="0"/>
          </a:p>
          <a:p>
            <a:r>
              <a:rPr lang="en-US" dirty="0" smtClean="0"/>
              <a:t>What are ways to help children learn to write numbers?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0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344" y="0"/>
            <a:ext cx="521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30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745" y="1905000"/>
            <a:ext cx="7972759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Determining whether two or more groups have the same, more, or fewer items</a:t>
            </a:r>
          </a:p>
          <a:p>
            <a:r>
              <a:rPr lang="en-US" sz="2400" dirty="0" smtClean="0"/>
              <a:t>Vocabulary:</a:t>
            </a:r>
          </a:p>
          <a:p>
            <a:pPr lvl="1"/>
            <a:r>
              <a:rPr lang="en-US" sz="2400" u="sng" dirty="0" smtClean="0"/>
              <a:t>More</a:t>
            </a:r>
            <a:r>
              <a:rPr lang="en-US" sz="2400" dirty="0" smtClean="0"/>
              <a:t>, </a:t>
            </a:r>
            <a:r>
              <a:rPr lang="en-US" sz="2400" u="sng" dirty="0" smtClean="0"/>
              <a:t>greater</a:t>
            </a:r>
            <a:r>
              <a:rPr lang="en-US" sz="2400" dirty="0" smtClean="0"/>
              <a:t>, bigger</a:t>
            </a:r>
            <a:endParaRPr lang="en-US" sz="2400" dirty="0"/>
          </a:p>
          <a:p>
            <a:pPr lvl="1"/>
            <a:r>
              <a:rPr lang="en-US" sz="2400" u="sng" dirty="0" smtClean="0"/>
              <a:t>Less</a:t>
            </a:r>
            <a:r>
              <a:rPr lang="en-US" sz="2400" dirty="0" smtClean="0"/>
              <a:t>, smaller, </a:t>
            </a:r>
            <a:r>
              <a:rPr lang="en-US" sz="2400" u="sng" dirty="0" smtClean="0"/>
              <a:t>fewer</a:t>
            </a:r>
          </a:p>
          <a:p>
            <a:pPr lvl="1"/>
            <a:r>
              <a:rPr lang="en-US" sz="2400" u="sng" dirty="0" smtClean="0"/>
              <a:t>Same</a:t>
            </a:r>
            <a:r>
              <a:rPr lang="en-US" sz="2400" dirty="0" smtClean="0"/>
              <a:t>, as </a:t>
            </a:r>
            <a:r>
              <a:rPr lang="en-US" sz="2400" u="sng" dirty="0" smtClean="0"/>
              <a:t>many</a:t>
            </a:r>
            <a:r>
              <a:rPr lang="en-US" sz="2400" dirty="0" smtClean="0"/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18571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Quantity Comparison</a:t>
            </a:r>
            <a:br>
              <a:rPr lang="en-US" dirty="0" smtClean="0"/>
            </a:b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08480"/>
            <a:ext cx="6343201" cy="3530600"/>
          </a:xfrm>
        </p:spPr>
        <p:txBody>
          <a:bodyPr>
            <a:normAutofit/>
          </a:bodyPr>
          <a:lstStyle/>
          <a:p>
            <a:r>
              <a:rPr lang="en-US" sz="2400" smtClean="0"/>
              <a:t>Modeling</a:t>
            </a:r>
            <a:endParaRPr lang="en-US" sz="2400" dirty="0" smtClean="0"/>
          </a:p>
          <a:p>
            <a:pPr lvl="1"/>
            <a:r>
              <a:rPr lang="en-US" sz="2400" dirty="0" smtClean="0"/>
              <a:t>Find the pairs</a:t>
            </a:r>
          </a:p>
          <a:p>
            <a:pPr lvl="1"/>
            <a:r>
              <a:rPr lang="en-US" sz="2400" dirty="0" smtClean="0"/>
              <a:t>Finish when one group runs out of items</a:t>
            </a:r>
          </a:p>
          <a:p>
            <a:pPr lvl="1"/>
            <a:r>
              <a:rPr lang="en-US" sz="2400" dirty="0" smtClean="0"/>
              <a:t>Figure out more than, less than, or equal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810000"/>
            <a:ext cx="545021" cy="723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34" y="4495800"/>
            <a:ext cx="545021" cy="723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134" y="4495800"/>
            <a:ext cx="545021" cy="723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334" y="4495800"/>
            <a:ext cx="545021" cy="723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4" y="4495800"/>
            <a:ext cx="545021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534" y="4495800"/>
            <a:ext cx="545021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648200"/>
            <a:ext cx="545021" cy="723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715000"/>
            <a:ext cx="545021" cy="723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886200"/>
            <a:ext cx="545021" cy="723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029200"/>
            <a:ext cx="545021" cy="723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934" y="5410200"/>
            <a:ext cx="732796" cy="749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934" y="5410200"/>
            <a:ext cx="732796" cy="749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34" y="5410200"/>
            <a:ext cx="732796" cy="749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34" y="5410200"/>
            <a:ext cx="732796" cy="749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334" y="5410200"/>
            <a:ext cx="732796" cy="749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271" y="5410200"/>
            <a:ext cx="732796" cy="749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5791200"/>
            <a:ext cx="732796" cy="749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800600"/>
            <a:ext cx="732796" cy="749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038600"/>
            <a:ext cx="732796" cy="749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943600"/>
            <a:ext cx="732796" cy="749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733800"/>
            <a:ext cx="732796" cy="749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486400"/>
            <a:ext cx="732796" cy="7493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3200400" y="4876800"/>
            <a:ext cx="10668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2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Quantity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any manipulatives: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any sets of pictures: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32016" y="1674673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2016" y="3729335"/>
            <a:ext cx="57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377465"/>
            <a:ext cx="3371273" cy="2480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626" y="838200"/>
            <a:ext cx="2554374" cy="335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685" y="1674673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Quantity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Make chains</a:t>
            </a:r>
          </a:p>
          <a:p>
            <a:r>
              <a:rPr lang="en-US" sz="2400" dirty="0" smtClean="0"/>
              <a:t>Bear compare</a:t>
            </a:r>
          </a:p>
          <a:p>
            <a:r>
              <a:rPr lang="en-US" sz="2400" dirty="0" smtClean="0"/>
              <a:t>Counting cars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88" y="3790666"/>
            <a:ext cx="3088640" cy="193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644" y="2209800"/>
            <a:ext cx="18288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810000"/>
            <a:ext cx="299813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a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are ways to practice comparing quantities?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Compare </a:t>
            </a:r>
            <a:r>
              <a:rPr lang="en-US" sz="2400" dirty="0" smtClean="0">
                <a:solidFill>
                  <a:srgbClr val="3366FF"/>
                </a:solidFill>
              </a:rPr>
              <a:t>7 to 9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Compare 8 to 4</a:t>
            </a:r>
          </a:p>
        </p:txBody>
      </p:sp>
      <p:pic>
        <p:nvPicPr>
          <p:cNvPr id="14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Subitizing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Subitizing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37361"/>
            <a:ext cx="7744159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Instantly seeing how many</a:t>
            </a:r>
          </a:p>
          <a:p>
            <a:r>
              <a:rPr lang="en-US" sz="2400" dirty="0" smtClean="0"/>
              <a:t>Young students can subitize sets of 1, 2, or 3 without counting (</a:t>
            </a:r>
            <a:r>
              <a:rPr lang="en-US" sz="2400" dirty="0" smtClean="0">
                <a:solidFill>
                  <a:schemeClr val="accent2"/>
                </a:solidFill>
              </a:rPr>
              <a:t>perceptual subitizing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4 or 5 is the maximum subitizing amount</a:t>
            </a:r>
          </a:p>
          <a:p>
            <a:r>
              <a:rPr lang="en-US" sz="2400" dirty="0" smtClean="0"/>
              <a:t>Students can subitize larger amounts by combining smaller amounts (</a:t>
            </a:r>
            <a:r>
              <a:rPr lang="en-US" sz="2400" dirty="0" smtClean="0">
                <a:solidFill>
                  <a:schemeClr val="accent2"/>
                </a:solidFill>
              </a:rPr>
              <a:t>conceptual subitizing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20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</a:rPr>
              <a:t>Clear </a:t>
            </a:r>
            <a:r>
              <a:rPr lang="en-US" sz="2000" smtClean="0">
                <a:solidFill>
                  <a:schemeClr val="bg1"/>
                </a:solidFill>
                <a:latin typeface="+mj-lt"/>
              </a:rPr>
              <a:t>Explanation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36387"/>
            <a:ext cx="4666129" cy="171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2324" y="2180595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“To solve 26 plus 79, I first decide about the operation. Do I add, subtract, multiply or divide?”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9919" y="1131983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Model steps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33285" y="2957317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“The plus sign tells me to add. So, I’ll add 26 plus 79. I’ll use the partial sums strategy. First, I add 20 plus 70. What’s 20 plus 70?”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2324" y="3925422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“20 plus 70 is 90. I write 90 right here.”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2324" y="441813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“Then I add 6 plus 7. What’s 6 plus 7?”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632" y="3936387"/>
            <a:ext cx="1993730" cy="205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Goal and importance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922324" y="4795145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“6 plus 7 is 13. So, I write 13 here.”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3285" y="5172154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“Finally, we add the partial sums: 90 and 13. 90 plus 13 is 103. So, 26 plus 79 equals 103.”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8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/>
      <p:bldP spid="25" grpId="0"/>
      <p:bldP spid="26" grpId="0"/>
      <p:bldP spid="12" grpId="0" animBg="1"/>
      <p:bldP spid="28" grpId="0"/>
      <p:bldP spid="2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Subitizing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8" y="1769256"/>
            <a:ext cx="1346200" cy="1682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41" y="2171700"/>
            <a:ext cx="2053918" cy="1409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066800"/>
            <a:ext cx="1959797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759200"/>
            <a:ext cx="2540000" cy="309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733800"/>
            <a:ext cx="2663546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to a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subitizing?</a:t>
            </a:r>
          </a:p>
          <a:p>
            <a:r>
              <a:rPr lang="en-US" sz="2400" dirty="0" smtClean="0"/>
              <a:t>Why is subitizing important?</a:t>
            </a:r>
          </a:p>
          <a:p>
            <a:r>
              <a:rPr lang="en-US" sz="2400" dirty="0" smtClean="0"/>
              <a:t>What are ways to practice subitizing?</a:t>
            </a:r>
          </a:p>
        </p:txBody>
      </p:sp>
    </p:spTree>
    <p:extLst>
      <p:ext uri="{BB962C8B-B14F-4D97-AF65-F5344CB8AC3E}">
        <p14:creationId xmlns:p14="http://schemas.microsoft.com/office/powerpoint/2010/main" val="19992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br>
              <a:rPr lang="en-US" dirty="0" smtClean="0"/>
            </a:br>
            <a:r>
              <a:rPr lang="en-US" dirty="0" smtClean="0"/>
              <a:t>Facts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7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889" y="0"/>
            <a:ext cx="528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586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and Subtraction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2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Addition and Subtraction Facts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820359" cy="421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100 addition basic facts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 smtClean="0"/>
              <a:t>Single-digit addends sum to a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5  		</a:t>
            </a:r>
            <a:r>
              <a:rPr lang="en-US" b="1" dirty="0" smtClean="0">
                <a:solidFill>
                  <a:srgbClr val="EB641B"/>
                </a:solidFill>
              </a:rPr>
              <a:t>(addend)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</a:t>
            </a:r>
            <a:r>
              <a:rPr lang="en-US" u="sng" dirty="0" smtClean="0"/>
              <a:t>+	4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EB641B"/>
                </a:solidFill>
              </a:rPr>
              <a:t>(addend)</a:t>
            </a:r>
            <a:endParaRPr lang="en-US" b="1" u="sng" dirty="0" smtClean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9		</a:t>
            </a:r>
            <a:r>
              <a:rPr lang="en-US" b="1" dirty="0" smtClean="0">
                <a:solidFill>
                  <a:srgbClr val="EB641B"/>
                </a:solidFill>
              </a:rPr>
              <a:t>(sum)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100 subtraction basic facts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 smtClean="0"/>
              <a:t>Subtrahend and difference are single-digit numbers and minuend is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16		</a:t>
            </a:r>
            <a:r>
              <a:rPr lang="en-US" b="1" dirty="0" smtClean="0">
                <a:solidFill>
                  <a:srgbClr val="EB641B"/>
                </a:solidFill>
              </a:rPr>
              <a:t>(minuend)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	</a:t>
            </a:r>
            <a:r>
              <a:rPr lang="en-US" u="sng" dirty="0" smtClean="0"/>
              <a:t>–	  8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EB641B"/>
                </a:solidFill>
              </a:rPr>
              <a:t>(subtrahend)</a:t>
            </a:r>
            <a:endParaRPr lang="en-US" b="1" u="sng" dirty="0" smtClean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	 8		</a:t>
            </a:r>
            <a:r>
              <a:rPr lang="en-US" b="1" dirty="0" smtClean="0">
                <a:solidFill>
                  <a:srgbClr val="EB641B"/>
                </a:solidFill>
              </a:rPr>
              <a:t>(difference)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1" y="3827724"/>
            <a:ext cx="2891736" cy="17526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 and Subtraction Facts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Lack of mastery of basic facts influences higher-level math performance and attitudes about math</a:t>
            </a:r>
          </a:p>
          <a:p>
            <a:r>
              <a:rPr lang="en-US" dirty="0" smtClean="0"/>
              <a:t>CRA teaching sequence is helpful for teaching basic facts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9334" y="3487285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4973" y="3527847"/>
            <a:ext cx="62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9349" y="3465594"/>
            <a:ext cx="66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881" y="3446723"/>
            <a:ext cx="2209800" cy="10044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8361" y="44373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0761" y="50469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97961" y="45897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6161" y="42087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17161" y="42849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17161" y="48183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59961" y="46659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722" y="4348591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5 + 4 = </a:t>
            </a:r>
            <a:r>
              <a:rPr lang="en-US" sz="2800" u="sng" dirty="0" smtClean="0">
                <a:solidFill>
                  <a:prstClr val="black"/>
                </a:solidFill>
                <a:latin typeface="Calibri"/>
              </a:rPr>
              <a:t> 9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93161" y="42849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2161" y="47421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81481" y="516186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33881" y="55041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86281" y="48183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81481" y="48183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86281" y="51993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24481" y="48183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29281" y="47421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29281" y="51993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24481" y="5199323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9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Three-Step Approach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Understand the </a:t>
            </a:r>
            <a:r>
              <a:rPr lang="en-US" altLang="en-US" sz="3200" b="1" dirty="0">
                <a:solidFill>
                  <a:schemeClr val="accent1"/>
                </a:solidFill>
              </a:rPr>
              <a:t>Concept</a:t>
            </a: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dirty="0" smtClean="0"/>
              <a:t>of addition or subtraction</a:t>
            </a:r>
            <a:endParaRPr lang="en-US" altLang="en-US" dirty="0"/>
          </a:p>
          <a:p>
            <a:r>
              <a:rPr lang="en-US" altLang="en-US" dirty="0"/>
              <a:t>Learn and use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Strategies</a:t>
            </a:r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dirty="0"/>
              <a:t>Memorize facts by using a variety of daily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Practice</a:t>
            </a:r>
          </a:p>
          <a:p>
            <a:pPr marL="393192" lvl="1" indent="0">
              <a:buNone/>
            </a:pP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9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Concepts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Times New Roman" pitchFamily="18" charset="0"/>
              </a:rPr>
              <a:t>Part-Part-Whole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Involve the relationship between a set and two </a:t>
            </a:r>
            <a:r>
              <a:rPr lang="en-US" sz="2400" dirty="0" smtClean="0">
                <a:cs typeface="Times New Roman" pitchFamily="18" charset="0"/>
              </a:rPr>
              <a:t>subsets</a:t>
            </a:r>
          </a:p>
          <a:p>
            <a:r>
              <a:rPr lang="en-US" sz="2400" dirty="0" smtClean="0">
                <a:cs typeface="Times New Roman" pitchFamily="18" charset="0"/>
              </a:rPr>
              <a:t>Join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E</a:t>
            </a:r>
            <a:r>
              <a:rPr lang="en-US" sz="2400" dirty="0" smtClean="0">
                <a:cs typeface="Times New Roman" pitchFamily="18" charset="0"/>
              </a:rPr>
              <a:t>lements </a:t>
            </a:r>
            <a:r>
              <a:rPr lang="en-US" sz="2400" dirty="0">
                <a:cs typeface="Times New Roman" pitchFamily="18" charset="0"/>
              </a:rPr>
              <a:t>are added to a given </a:t>
            </a:r>
            <a:r>
              <a:rPr lang="en-US" sz="2400" dirty="0" smtClean="0">
                <a:cs typeface="Times New Roman" pitchFamily="18" charset="0"/>
              </a:rPr>
              <a:t>set</a:t>
            </a:r>
          </a:p>
          <a:p>
            <a:pPr lvl="1"/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Separate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Elements are removed from a given </a:t>
            </a:r>
            <a:r>
              <a:rPr lang="en-US" sz="2400" dirty="0" smtClean="0">
                <a:cs typeface="Times New Roman" pitchFamily="18" charset="0"/>
              </a:rPr>
              <a:t>set</a:t>
            </a:r>
          </a:p>
          <a:p>
            <a:r>
              <a:rPr lang="en-US" sz="2400" dirty="0" smtClean="0">
                <a:cs typeface="Times New Roman" pitchFamily="18" charset="0"/>
              </a:rPr>
              <a:t>Compare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>
                <a:cs typeface="Times New Roman" pitchFamily="18" charset="0"/>
              </a:rPr>
              <a:t>Involve comparisons between two disjointed </a:t>
            </a:r>
            <a:r>
              <a:rPr lang="en-US" sz="2400" dirty="0" smtClean="0">
                <a:cs typeface="Times New Roman" pitchFamily="18" charset="0"/>
              </a:rPr>
              <a:t>sets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0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CRA Sequence: Addition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Part-Part-Whole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75601" y="2100514"/>
            <a:ext cx="8839200" cy="478089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2400" b="0" dirty="0" smtClean="0"/>
              <a:t>Count one set, count another set, put sets together, count sum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1" y="4654550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1" y="4578350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1" y="4806950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740" y="2673350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540" y="3282950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514" y="2574925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914" y="3108325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514" y="3641725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1" y="4349750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801" y="4425950"/>
            <a:ext cx="1054100" cy="9338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2362200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343400"/>
            <a:ext cx="62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625405"/>
            <a:ext cx="66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574925"/>
            <a:ext cx="3352800" cy="1506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8034" y="569187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 + 3 = 5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8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850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5157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14166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6684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3333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2946822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Planned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Examples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094372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2884171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094372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Guided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72" y="1632709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632708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2584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090846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3936387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Supporting Practices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277676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Asking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Eliciting frequent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Providing immediate specific feedback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Maintaining 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brisk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pace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603" y="3848032"/>
            <a:ext cx="4666129" cy="171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2362" y="1502372"/>
            <a:ext cx="3320909" cy="2775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6463" y="2963813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“To solve 26 plus 79, I first decide about the operation. Do I add, subtract, multiply or divide?”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50" y="2258437"/>
            <a:ext cx="803564" cy="50118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9919" y="1131983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Model steps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56463" y="3552511"/>
            <a:ext cx="5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“The plus sign tells me to add. So, I’ll add 26 plus 79. I’ll use the partial sums strategy. First, I add 20 plus 70. What’s 20 plus 70?”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9919" y="4432752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“20 plus 70 is 90. I write 90 right here.”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9919" y="4802310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“Then I add 6 plus 7. What’s 6 plus 7?”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49919" y="169737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Goal and importance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49919" y="5165706"/>
            <a:ext cx="53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“6 plus 7 is 13. So, I write 13 here.”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9919" y="5501658"/>
            <a:ext cx="5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“Finally, we add the partial sums: 90 and 13. 90 plus 13 is 103. So, 26 plus 79 equals 103.”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49919" y="2094146"/>
            <a:ext cx="3200400" cy="911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/>
              <a:t>Concise language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6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  <p:bldP spid="26" grpId="0"/>
      <p:bldP spid="28" grpId="0"/>
      <p:bldP spid="29" grpId="0"/>
      <p:bldP spid="3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92D050"/>
                </a:solidFill>
              </a:rPr>
              <a:t>CRA Sequence: Addition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Part-Part-Whole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FA8716"/>
                </a:solidFill>
              </a:rPr>
              <a:t>4 + 5 = __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 smtClean="0">
                <a:solidFill>
                  <a:srgbClr val="0070C0"/>
                </a:solidFill>
              </a:rPr>
              <a:t>3 </a:t>
            </a:r>
            <a:r>
              <a:rPr lang="en-US" sz="3600" b="0" dirty="0" smtClean="0">
                <a:solidFill>
                  <a:srgbClr val="0070C0"/>
                </a:solidFill>
              </a:rPr>
              <a:t>+ </a:t>
            </a:r>
            <a:r>
              <a:rPr lang="en-US" sz="3600" b="0" dirty="0" smtClean="0">
                <a:solidFill>
                  <a:srgbClr val="0070C0"/>
                </a:solidFill>
              </a:rPr>
              <a:t>8 </a:t>
            </a:r>
            <a:r>
              <a:rPr lang="en-US" sz="3600" b="0" dirty="0" smtClean="0">
                <a:solidFill>
                  <a:srgbClr val="0070C0"/>
                </a:solidFill>
              </a:rPr>
              <a:t>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04216" y="1845734"/>
            <a:ext cx="2342305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673" y="1981200"/>
            <a:ext cx="17272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185" y="3894667"/>
            <a:ext cx="2159000" cy="2159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86" y="4178300"/>
            <a:ext cx="2019300" cy="2019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CRA Sequence: Addition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Join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876800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800600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5029200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705100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314700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546350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079750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613150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572000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648200"/>
            <a:ext cx="1054100" cy="9338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362200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343400"/>
            <a:ext cx="62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537593"/>
            <a:ext cx="66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75601" y="2100514"/>
            <a:ext cx="8839200" cy="478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lnSpc>
                <a:spcPct val="90000"/>
              </a:lnSpc>
              <a:buFont typeface="Wingdings 3" charset="2"/>
              <a:buNone/>
            </a:pPr>
            <a:r>
              <a:rPr lang="en-US" sz="2400" dirty="0" smtClean="0"/>
              <a:t>Start with a set, add the other set, count sum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8034" y="569187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 + 3 = 5</a:t>
            </a:r>
            <a:endParaRPr lang="en-US" sz="4400" dirty="0"/>
          </a:p>
        </p:txBody>
      </p:sp>
      <p:sp>
        <p:nvSpPr>
          <p:cNvPr id="24" name="Rectangle 23"/>
          <p:cNvSpPr/>
          <p:nvPr/>
        </p:nvSpPr>
        <p:spPr>
          <a:xfrm>
            <a:off x="3124200" y="2574925"/>
            <a:ext cx="3352800" cy="1506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8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16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6684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3334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92D050"/>
                </a:solidFill>
              </a:rPr>
              <a:t>CRA Sequence: Addition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Join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8229600" cy="4876800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FA8716"/>
                </a:solidFill>
              </a:rPr>
              <a:t>9 + 4 = __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 smtClean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 smtClean="0">
                <a:solidFill>
                  <a:srgbClr val="0070C0"/>
                </a:solidFill>
              </a:rPr>
              <a:t>3 </a:t>
            </a:r>
            <a:r>
              <a:rPr lang="en-US" sz="3600" b="0" dirty="0" smtClean="0">
                <a:solidFill>
                  <a:srgbClr val="0070C0"/>
                </a:solidFill>
              </a:rPr>
              <a:t>+ 7 = __</a:t>
            </a:r>
          </a:p>
          <a:p>
            <a:pPr lvl="1"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86200" y="1803967"/>
            <a:ext cx="2342305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930967"/>
            <a:ext cx="1727200" cy="172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28067"/>
            <a:ext cx="2159000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05" y="4001067"/>
            <a:ext cx="2019300" cy="2019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94567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Part-Part-Whole versus Join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59" y="2667000"/>
            <a:ext cx="6343201" cy="3530600"/>
          </a:xfrm>
        </p:spPr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FA8716"/>
                </a:solidFill>
              </a:rPr>
              <a:t>3 </a:t>
            </a:r>
            <a:r>
              <a:rPr lang="en-US" sz="3600" dirty="0">
                <a:solidFill>
                  <a:srgbClr val="FA8716"/>
                </a:solidFill>
              </a:rPr>
              <a:t>+ </a:t>
            </a:r>
            <a:r>
              <a:rPr lang="en-US" sz="3600" dirty="0" smtClean="0">
                <a:solidFill>
                  <a:srgbClr val="FA8716"/>
                </a:solidFill>
              </a:rPr>
              <a:t>5 </a:t>
            </a:r>
            <a:r>
              <a:rPr lang="en-US" sz="3600" dirty="0">
                <a:solidFill>
                  <a:srgbClr val="FA8716"/>
                </a:solidFill>
              </a:rPr>
              <a:t>= __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 smtClean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6 </a:t>
            </a:r>
            <a:r>
              <a:rPr lang="en-US" sz="3600" dirty="0">
                <a:solidFill>
                  <a:schemeClr val="tx2"/>
                </a:solidFill>
              </a:rPr>
              <a:t>+ </a:t>
            </a:r>
            <a:r>
              <a:rPr lang="en-US" sz="3600" dirty="0" smtClean="0">
                <a:solidFill>
                  <a:schemeClr val="tx2"/>
                </a:solidFill>
              </a:rPr>
              <a:t>4 </a:t>
            </a:r>
            <a:r>
              <a:rPr lang="en-US" sz="3600" dirty="0">
                <a:solidFill>
                  <a:schemeClr val="tx2"/>
                </a:solidFill>
              </a:rPr>
              <a:t>= __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088890"/>
            <a:ext cx="4550627" cy="1091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8287" y="1954722"/>
            <a:ext cx="234230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133" y="2152874"/>
            <a:ext cx="2159000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79" y="3078115"/>
            <a:ext cx="2019300" cy="20193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1" y="3527425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CRA Sequence: Subtraction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Separate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495800"/>
            <a:ext cx="665330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495800"/>
            <a:ext cx="665330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4495800"/>
            <a:ext cx="665330" cy="8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495800"/>
            <a:ext cx="66533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495800"/>
            <a:ext cx="665330" cy="812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5181600" y="4419600"/>
            <a:ext cx="838200" cy="106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19600" y="4419600"/>
            <a:ext cx="838200" cy="106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57600" y="4419600"/>
            <a:ext cx="838200" cy="106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743200"/>
            <a:ext cx="664158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514600"/>
            <a:ext cx="664158" cy="63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200400"/>
            <a:ext cx="664158" cy="63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200400"/>
            <a:ext cx="664158" cy="63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514600"/>
            <a:ext cx="664158" cy="63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27330" y="2429933"/>
            <a:ext cx="2895600" cy="15832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362200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343400"/>
            <a:ext cx="62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5536456"/>
            <a:ext cx="66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275601" y="2100514"/>
            <a:ext cx="8839200" cy="478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lnSpc>
                <a:spcPct val="90000"/>
              </a:lnSpc>
              <a:buFont typeface="Wingdings 3" charset="2"/>
              <a:buNone/>
            </a:pPr>
            <a:r>
              <a:rPr lang="en-US" sz="2400" dirty="0" smtClean="0"/>
              <a:t>Start with a set, take away from that set, count difference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5130" y="579120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5 </a:t>
            </a:r>
            <a:r>
              <a:rPr lang="en-US" sz="4400" dirty="0"/>
              <a:t>–</a:t>
            </a:r>
            <a:r>
              <a:rPr lang="en-US" sz="4400" dirty="0" smtClean="0"/>
              <a:t> 3 </a:t>
            </a:r>
            <a:r>
              <a:rPr lang="en-US" sz="4400" smtClean="0"/>
              <a:t>= 2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3 -0.00185 L 0.28886 -0.0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3 -0.00186 L 0.38058 -0.04628 " pathEditMode="relative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4 0.00926 L 0.58069 0.07589 " pathEditMode="relative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CRA Sequence: Subtraction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Separate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6675" y="2271045"/>
            <a:ext cx="8229600" cy="4876800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 smtClean="0">
                <a:solidFill>
                  <a:schemeClr val="accent3"/>
                </a:solidFill>
              </a:rPr>
              <a:t>11 </a:t>
            </a:r>
            <a:r>
              <a:rPr lang="en-US" sz="3600" dirty="0">
                <a:solidFill>
                  <a:schemeClr val="accent3"/>
                </a:solidFill>
              </a:rPr>
              <a:t>–</a:t>
            </a:r>
            <a:r>
              <a:rPr lang="en-US" sz="3600" b="0" dirty="0" smtClean="0">
                <a:solidFill>
                  <a:schemeClr val="accent3"/>
                </a:solidFill>
              </a:rPr>
              <a:t> 6 = __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 smtClean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8 </a:t>
            </a:r>
            <a:r>
              <a:rPr lang="en-US" sz="3600" dirty="0">
                <a:solidFill>
                  <a:schemeClr val="tx2"/>
                </a:solidFill>
              </a:rPr>
              <a:t>–</a:t>
            </a:r>
            <a:r>
              <a:rPr lang="en-US" sz="3600" dirty="0" smtClean="0">
                <a:solidFill>
                  <a:schemeClr val="tx2"/>
                </a:solidFill>
              </a:rPr>
              <a:t> 4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43" y="1845453"/>
            <a:ext cx="23749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743" y="2226453"/>
            <a:ext cx="1727200" cy="172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43" y="4065336"/>
            <a:ext cx="20574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693" y="4220353"/>
            <a:ext cx="2019300" cy="20193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35" y="289560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CRA Sequence: Subtraction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Compare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4600" y="2535767"/>
            <a:ext cx="3581400" cy="109942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90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71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33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14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0800" y="46482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1800" y="46482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46482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5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7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19800" y="4114800"/>
            <a:ext cx="381000" cy="3810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33800" y="46482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14800" y="46482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362200"/>
            <a:ext cx="55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140200"/>
            <a:ext cx="62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9950" y="5536456"/>
            <a:ext cx="66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75601" y="2100514"/>
            <a:ext cx="8839200" cy="478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lnSpc>
                <a:spcPct val="90000"/>
              </a:lnSpc>
              <a:buFont typeface="Wingdings 3" charset="2"/>
              <a:buNone/>
            </a:pPr>
            <a:r>
              <a:rPr lang="en-US" sz="2400" dirty="0" smtClean="0"/>
              <a:t>Compare two sets, count difference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75130" y="579120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 </a:t>
            </a:r>
            <a:r>
              <a:rPr lang="en-US" sz="4400" dirty="0"/>
              <a:t>–</a:t>
            </a:r>
            <a:r>
              <a:rPr lang="en-US" sz="4400" dirty="0" smtClean="0"/>
              <a:t> 5 </a:t>
            </a:r>
            <a:r>
              <a:rPr lang="en-US" sz="4400" smtClean="0"/>
              <a:t>= 5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8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CRA Sequence: Subtraction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84830" y="1765548"/>
            <a:ext cx="8229600" cy="4876800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endParaRPr lang="en-US" sz="3600" dirty="0" smtClean="0">
              <a:solidFill>
                <a:schemeClr val="accent3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 smtClean="0">
                <a:solidFill>
                  <a:schemeClr val="accent3"/>
                </a:solidFill>
              </a:rPr>
              <a:t>10 </a:t>
            </a:r>
            <a:r>
              <a:rPr lang="en-US" sz="3600" dirty="0">
                <a:solidFill>
                  <a:schemeClr val="accent3"/>
                </a:solidFill>
              </a:rPr>
              <a:t>–</a:t>
            </a:r>
            <a:r>
              <a:rPr lang="en-US" sz="3600" b="0" dirty="0" smtClean="0">
                <a:solidFill>
                  <a:schemeClr val="accent3"/>
                </a:solidFill>
              </a:rPr>
              <a:t> 7 = __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 smtClean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 smtClean="0">
                <a:solidFill>
                  <a:schemeClr val="tx2"/>
                </a:solidFill>
              </a:rPr>
              <a:t>11 </a:t>
            </a:r>
            <a:r>
              <a:rPr lang="en-US" sz="3600" dirty="0">
                <a:solidFill>
                  <a:schemeClr val="tx2"/>
                </a:solidFill>
              </a:rPr>
              <a:t>–</a:t>
            </a:r>
            <a:r>
              <a:rPr lang="en-US" sz="3600" b="0" dirty="0" smtClean="0">
                <a:solidFill>
                  <a:schemeClr val="tx2"/>
                </a:solidFill>
              </a:rPr>
              <a:t> 6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667000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823633"/>
            <a:ext cx="2019300" cy="2019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94" y="2928408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Separate versus Compare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92" y="2945286"/>
            <a:ext cx="6343201" cy="3530600"/>
          </a:xfrm>
        </p:spPr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FA8716"/>
                </a:solidFill>
              </a:rPr>
              <a:t>9 </a:t>
            </a:r>
            <a:r>
              <a:rPr lang="en-US" sz="3600" dirty="0">
                <a:solidFill>
                  <a:schemeClr val="accent6"/>
                </a:solidFill>
              </a:rPr>
              <a:t>–</a:t>
            </a:r>
            <a:r>
              <a:rPr lang="en-US" sz="3600" dirty="0" smtClean="0">
                <a:solidFill>
                  <a:srgbClr val="FA8716"/>
                </a:solidFill>
              </a:rPr>
              <a:t> 5 </a:t>
            </a:r>
            <a:r>
              <a:rPr lang="en-US" sz="3600" dirty="0">
                <a:solidFill>
                  <a:srgbClr val="FA8716"/>
                </a:solidFill>
              </a:rPr>
              <a:t>= __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 smtClean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3600" dirty="0">
              <a:solidFill>
                <a:srgbClr val="FA8716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8 </a:t>
            </a:r>
            <a:r>
              <a:rPr lang="en-US" sz="3600" dirty="0">
                <a:solidFill>
                  <a:schemeClr val="tx2"/>
                </a:solidFill>
              </a:rPr>
              <a:t>–</a:t>
            </a:r>
            <a:r>
              <a:rPr lang="en-US" sz="3600" dirty="0" smtClean="0">
                <a:solidFill>
                  <a:schemeClr val="tx2"/>
                </a:solidFill>
              </a:rPr>
              <a:t> 3 </a:t>
            </a:r>
            <a:r>
              <a:rPr lang="en-US" sz="3600" dirty="0">
                <a:solidFill>
                  <a:schemeClr val="tx2"/>
                </a:solidFill>
              </a:rPr>
              <a:t>= 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57" y="5054790"/>
            <a:ext cx="4550627" cy="1091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57732" y="1753381"/>
            <a:ext cx="234230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699" y="2078345"/>
            <a:ext cx="2159000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508" y="2919886"/>
            <a:ext cx="2019300" cy="20193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https://encrypted-tbn0.gstatic.com/images?q=tbn:ANd9GcTf47Dcgv7c6RHC9n70LXtQtiKs9cZ84dk0_6RdbU72a32waA3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94" y="3726620"/>
            <a:ext cx="853951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85" y="0"/>
            <a:ext cx="5388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78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1413</TotalTime>
  <Words>3747</Words>
  <Application>Microsoft Macintosh PowerPoint</Application>
  <PresentationFormat>On-screen Show (4:3)</PresentationFormat>
  <Paragraphs>1586</Paragraphs>
  <Slides>110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2" baseType="lpstr">
      <vt:lpstr>Calibri</vt:lpstr>
      <vt:lpstr>Calibri Light</vt:lpstr>
      <vt:lpstr>Cambria Math</vt:lpstr>
      <vt:lpstr>Century Gothic</vt:lpstr>
      <vt:lpstr>Chalkduster</vt:lpstr>
      <vt:lpstr>Mangal</vt:lpstr>
      <vt:lpstr>ＭＳ Ｐゴシック</vt:lpstr>
      <vt:lpstr>Times New Roman</vt:lpstr>
      <vt:lpstr>Wingdings</vt:lpstr>
      <vt:lpstr>Wingdings 3</vt:lpstr>
      <vt:lpstr>Arial</vt:lpstr>
      <vt:lpstr>Retrospect</vt:lpstr>
      <vt:lpstr>Fostering Numeracy and Mathematical Concepts</vt:lpstr>
      <vt:lpstr>Contact Information</vt:lpstr>
      <vt:lpstr>Today’s Materials</vt:lpstr>
      <vt:lpstr>PowerPoint Presentation</vt:lpstr>
      <vt:lpstr>PowerPoint Presentation</vt:lpstr>
      <vt:lpstr>Explicit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Representations</vt:lpstr>
      <vt:lpstr>PowerPoint Presentation</vt:lpstr>
      <vt:lpstr>PowerPoint Presentation</vt:lpstr>
      <vt:lpstr>PowerPoint Presentation</vt:lpstr>
      <vt:lpstr>PowerPoint Presentation</vt:lpstr>
      <vt:lpstr>Mathematical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</vt:lpstr>
      <vt:lpstr>PowerPoint Presentation</vt:lpstr>
      <vt:lpstr>Five Counting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</vt:lpstr>
      <vt:lpstr>Counting</vt:lpstr>
      <vt:lpstr>Ordinal Counting</vt:lpstr>
      <vt:lpstr>Ordinal Counting</vt:lpstr>
      <vt:lpstr>Ordinal Counting Instruction</vt:lpstr>
      <vt:lpstr>Skip Counting</vt:lpstr>
      <vt:lpstr>Skip Counting</vt:lpstr>
      <vt:lpstr>Talk to a Friend</vt:lpstr>
      <vt:lpstr>Zero</vt:lpstr>
      <vt:lpstr>Zero</vt:lpstr>
      <vt:lpstr>Zero</vt:lpstr>
      <vt:lpstr>Numerals and Number Words</vt:lpstr>
      <vt:lpstr>PowerPoint Presentation</vt:lpstr>
      <vt:lpstr>Numerals and Number Words</vt:lpstr>
      <vt:lpstr>Numerals and Number Words</vt:lpstr>
      <vt:lpstr>Numerals</vt:lpstr>
      <vt:lpstr>Numerals</vt:lpstr>
      <vt:lpstr>Numeral, Number Word, and Quantity</vt:lpstr>
      <vt:lpstr>Numeral, Number Word, and Quantity</vt:lpstr>
      <vt:lpstr>Numeral, Number Word, and Quantity</vt:lpstr>
      <vt:lpstr>Numeral, Number Word, and Quantity</vt:lpstr>
      <vt:lpstr>Early Numeracy Literature</vt:lpstr>
      <vt:lpstr>Talk to a Friend</vt:lpstr>
      <vt:lpstr>Quantity Comparison</vt:lpstr>
      <vt:lpstr>PowerPoint Presentation</vt:lpstr>
      <vt:lpstr>Quantity Comparison</vt:lpstr>
      <vt:lpstr>Quantity Comparison Instruction</vt:lpstr>
      <vt:lpstr>Quantity Comparison</vt:lpstr>
      <vt:lpstr>Quantity Comparison</vt:lpstr>
      <vt:lpstr>Talk to a Friend</vt:lpstr>
      <vt:lpstr>Subitizing</vt:lpstr>
      <vt:lpstr>Subitizing</vt:lpstr>
      <vt:lpstr>Subitizing</vt:lpstr>
      <vt:lpstr>Talk to a Friend</vt:lpstr>
      <vt:lpstr>Math  Facts</vt:lpstr>
      <vt:lpstr>PowerPoint Presentation</vt:lpstr>
      <vt:lpstr>Addition and Subtraction</vt:lpstr>
      <vt:lpstr>Addition and Subtraction Facts</vt:lpstr>
      <vt:lpstr>Addition and Subtraction Facts</vt:lpstr>
      <vt:lpstr>Three-Step Approach</vt:lpstr>
      <vt:lpstr>Concepts</vt:lpstr>
      <vt:lpstr>CRA Sequence: Addition Part-Part-Whole</vt:lpstr>
      <vt:lpstr>CRA Sequence: Addition Part-Part-Whole</vt:lpstr>
      <vt:lpstr>CRA Sequence: Addition Join</vt:lpstr>
      <vt:lpstr>CRA Sequence: Addition Join</vt:lpstr>
      <vt:lpstr>Part-Part-Whole versus Join</vt:lpstr>
      <vt:lpstr>CRA Sequence: Subtraction Separate</vt:lpstr>
      <vt:lpstr>CRA Sequence: Subtraction Separate</vt:lpstr>
      <vt:lpstr>CRA Sequence: Subtraction Compare</vt:lpstr>
      <vt:lpstr>CRA Sequence: Subtraction Compare</vt:lpstr>
      <vt:lpstr>Separate versus Compare</vt:lpstr>
      <vt:lpstr>PowerPoint Presentation</vt:lpstr>
      <vt:lpstr>PowerPoint Presentation</vt:lpstr>
      <vt:lpstr>Strategies</vt:lpstr>
      <vt:lpstr>Zero Facts</vt:lpstr>
      <vt:lpstr>One More Than</vt:lpstr>
      <vt:lpstr>Two More Than</vt:lpstr>
      <vt:lpstr>Doubles</vt:lpstr>
      <vt:lpstr>Near Doubles</vt:lpstr>
      <vt:lpstr>Make Ten</vt:lpstr>
      <vt:lpstr>Counting Strategies</vt:lpstr>
      <vt:lpstr>Talk to a Friend</vt:lpstr>
      <vt:lpstr>Contact Information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 in Mathematics for Students with Mathematics Difficulty</dc:title>
  <dc:creator>Sarah</dc:creator>
  <cp:lastModifiedBy>Sarah Powell</cp:lastModifiedBy>
  <cp:revision>229</cp:revision>
  <dcterms:created xsi:type="dcterms:W3CDTF">2014-05-27T13:01:26Z</dcterms:created>
  <dcterms:modified xsi:type="dcterms:W3CDTF">2017-11-15T17:40:27Z</dcterms:modified>
</cp:coreProperties>
</file>