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8" r:id="rId1"/>
  </p:sldMasterIdLst>
  <p:notesMasterIdLst>
    <p:notesMasterId r:id="rId28"/>
  </p:notesMasterIdLst>
  <p:sldIdLst>
    <p:sldId id="263" r:id="rId2"/>
    <p:sldId id="277" r:id="rId3"/>
    <p:sldId id="276" r:id="rId4"/>
    <p:sldId id="264" r:id="rId5"/>
    <p:sldId id="275" r:id="rId6"/>
    <p:sldId id="271" r:id="rId7"/>
    <p:sldId id="270" r:id="rId8"/>
    <p:sldId id="268" r:id="rId9"/>
    <p:sldId id="273" r:id="rId10"/>
    <p:sldId id="265" r:id="rId11"/>
    <p:sldId id="266" r:id="rId12"/>
    <p:sldId id="267" r:id="rId13"/>
    <p:sldId id="293" r:id="rId14"/>
    <p:sldId id="292" r:id="rId15"/>
    <p:sldId id="288" r:id="rId16"/>
    <p:sldId id="291" r:id="rId17"/>
    <p:sldId id="289" r:id="rId18"/>
    <p:sldId id="285" r:id="rId19"/>
    <p:sldId id="282" r:id="rId20"/>
    <p:sldId id="283" r:id="rId21"/>
    <p:sldId id="284" r:id="rId22"/>
    <p:sldId id="281" r:id="rId23"/>
    <p:sldId id="279" r:id="rId24"/>
    <p:sldId id="280" r:id="rId25"/>
    <p:sldId id="290" r:id="rId26"/>
    <p:sldId id="287"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7" autoAdjust="0"/>
    <p:restoredTop sz="75415" autoAdjust="0"/>
  </p:normalViewPr>
  <p:slideViewPr>
    <p:cSldViewPr snapToGrid="0">
      <p:cViewPr varScale="1">
        <p:scale>
          <a:sx n="41" d="100"/>
          <a:sy n="41" d="100"/>
        </p:scale>
        <p:origin x="1310" y="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BD24022-6ADA-4F3D-B4B0-C1F446E11AC8}" type="datetimeFigureOut">
              <a:rPr lang="en-US" smtClean="0"/>
              <a:t>5/10/2017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EBC3D44-9450-440E-B47A-8D944C5AF922}" type="slidenum">
              <a:rPr lang="en-US" smtClean="0"/>
              <a:t>‹#›</a:t>
            </a:fld>
            <a:endParaRPr lang="en-US"/>
          </a:p>
        </p:txBody>
      </p:sp>
    </p:spTree>
    <p:extLst>
      <p:ext uri="{BB962C8B-B14F-4D97-AF65-F5344CB8AC3E}">
        <p14:creationId xmlns:p14="http://schemas.microsoft.com/office/powerpoint/2010/main" val="28400160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BC3D44-9450-440E-B47A-8D944C5AF922}" type="slidenum">
              <a:rPr lang="en-US" smtClean="0"/>
              <a:t>12</a:t>
            </a:fld>
            <a:endParaRPr lang="en-US"/>
          </a:p>
        </p:txBody>
      </p:sp>
    </p:spTree>
    <p:extLst>
      <p:ext uri="{BB962C8B-B14F-4D97-AF65-F5344CB8AC3E}">
        <p14:creationId xmlns:p14="http://schemas.microsoft.com/office/powerpoint/2010/main" val="6264650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LOR is the industry standard</a:t>
            </a:r>
          </a:p>
          <a:p>
            <a:r>
              <a:rPr lang="en-US" dirty="0"/>
              <a:t>Hardware</a:t>
            </a:r>
            <a:r>
              <a:rPr lang="en-US" baseline="0" dirty="0"/>
              <a:t> and software is integrated</a:t>
            </a:r>
          </a:p>
          <a:p>
            <a:r>
              <a:rPr lang="en-US" baseline="0" dirty="0"/>
              <a:t>SERVO DOG</a:t>
            </a:r>
          </a:p>
          <a:p>
            <a:r>
              <a:rPr lang="en-US" baseline="0" dirty="0"/>
              <a:t>MONKEY BASIC now works with LOR</a:t>
            </a:r>
          </a:p>
          <a:p>
            <a:endParaRPr lang="en-US" baseline="0" dirty="0"/>
          </a:p>
          <a:p>
            <a:endParaRPr lang="en-US" dirty="0"/>
          </a:p>
          <a:p>
            <a:endParaRPr lang="en-US" dirty="0"/>
          </a:p>
        </p:txBody>
      </p:sp>
      <p:sp>
        <p:nvSpPr>
          <p:cNvPr id="4" name="Slide Number Placeholder 3"/>
          <p:cNvSpPr>
            <a:spLocks noGrp="1"/>
          </p:cNvSpPr>
          <p:nvPr>
            <p:ph type="sldNum" sz="quarter" idx="10"/>
          </p:nvPr>
        </p:nvSpPr>
        <p:spPr/>
        <p:txBody>
          <a:bodyPr/>
          <a:lstStyle/>
          <a:p>
            <a:fld id="{AB65F377-2026-46B3-A098-D7C0FCC822E7}" type="slidenum">
              <a:rPr lang="en-US" smtClean="0"/>
              <a:t>24</a:t>
            </a:fld>
            <a:endParaRPr lang="en-US"/>
          </a:p>
        </p:txBody>
      </p:sp>
    </p:spTree>
    <p:extLst>
      <p:ext uri="{BB962C8B-B14F-4D97-AF65-F5344CB8AC3E}">
        <p14:creationId xmlns:p14="http://schemas.microsoft.com/office/powerpoint/2010/main" val="1067631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BRING</a:t>
            </a:r>
            <a:r>
              <a:rPr lang="en-US" baseline="0" dirty="0"/>
              <a:t> IT ALL TOGETHER!!</a:t>
            </a:r>
            <a:endParaRPr lang="en-US" dirty="0"/>
          </a:p>
        </p:txBody>
      </p:sp>
      <p:sp>
        <p:nvSpPr>
          <p:cNvPr id="4" name="Slide Number Placeholder 3"/>
          <p:cNvSpPr>
            <a:spLocks noGrp="1"/>
          </p:cNvSpPr>
          <p:nvPr>
            <p:ph type="sldNum" sz="quarter" idx="10"/>
          </p:nvPr>
        </p:nvSpPr>
        <p:spPr/>
        <p:txBody>
          <a:bodyPr/>
          <a:lstStyle/>
          <a:p>
            <a:fld id="{AB65F377-2026-46B3-A098-D7C0FCC822E7}" type="slidenum">
              <a:rPr lang="en-US" smtClean="0"/>
              <a:t>26</a:t>
            </a:fld>
            <a:endParaRPr lang="en-US"/>
          </a:p>
        </p:txBody>
      </p:sp>
    </p:spTree>
    <p:extLst>
      <p:ext uri="{BB962C8B-B14F-4D97-AF65-F5344CB8AC3E}">
        <p14:creationId xmlns:p14="http://schemas.microsoft.com/office/powerpoint/2010/main" val="7000301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DEMO AUDIO SERVO </a:t>
            </a:r>
          </a:p>
          <a:p>
            <a:r>
              <a:rPr lang="en-US" dirty="0"/>
              <a:t>OPEN AUDACITY: </a:t>
            </a:r>
          </a:p>
        </p:txBody>
      </p:sp>
      <p:sp>
        <p:nvSpPr>
          <p:cNvPr id="4" name="Slide Number Placeholder 3"/>
          <p:cNvSpPr>
            <a:spLocks noGrp="1"/>
          </p:cNvSpPr>
          <p:nvPr>
            <p:ph type="sldNum" sz="quarter" idx="10"/>
          </p:nvPr>
        </p:nvSpPr>
        <p:spPr/>
        <p:txBody>
          <a:bodyPr/>
          <a:lstStyle/>
          <a:p>
            <a:fld id="{7EBC3D44-9450-440E-B47A-8D944C5AF922}" type="slidenum">
              <a:rPr lang="en-US" smtClean="0"/>
              <a:t>15</a:t>
            </a:fld>
            <a:endParaRPr lang="en-US"/>
          </a:p>
        </p:txBody>
      </p:sp>
    </p:spTree>
    <p:extLst>
      <p:ext uri="{BB962C8B-B14F-4D97-AF65-F5344CB8AC3E}">
        <p14:creationId xmlns:p14="http://schemas.microsoft.com/office/powerpoint/2010/main" val="26291629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BC3D44-9450-440E-B47A-8D944C5AF922}" type="slidenum">
              <a:rPr lang="en-US" smtClean="0"/>
              <a:t>16</a:t>
            </a:fld>
            <a:endParaRPr lang="en-US"/>
          </a:p>
        </p:txBody>
      </p:sp>
    </p:spTree>
    <p:extLst>
      <p:ext uri="{BB962C8B-B14F-4D97-AF65-F5344CB8AC3E}">
        <p14:creationId xmlns:p14="http://schemas.microsoft.com/office/powerpoint/2010/main" val="3586350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BC3D44-9450-440E-B47A-8D944C5AF922}" type="slidenum">
              <a:rPr lang="en-US" smtClean="0"/>
              <a:t>17</a:t>
            </a:fld>
            <a:endParaRPr lang="en-US"/>
          </a:p>
        </p:txBody>
      </p:sp>
    </p:spTree>
    <p:extLst>
      <p:ext uri="{BB962C8B-B14F-4D97-AF65-F5344CB8AC3E}">
        <p14:creationId xmlns:p14="http://schemas.microsoft.com/office/powerpoint/2010/main" val="6663000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SHOW BOARD/MOVEMENT WITH SKULL</a:t>
            </a:r>
          </a:p>
          <a:p>
            <a:endParaRPr lang="en-US" dirty="0"/>
          </a:p>
          <a:p>
            <a:endParaRPr lang="en-US" dirty="0"/>
          </a:p>
        </p:txBody>
      </p:sp>
      <p:sp>
        <p:nvSpPr>
          <p:cNvPr id="4" name="Slide Number Placeholder 3"/>
          <p:cNvSpPr>
            <a:spLocks noGrp="1"/>
          </p:cNvSpPr>
          <p:nvPr>
            <p:ph type="sldNum" sz="quarter" idx="10"/>
          </p:nvPr>
        </p:nvSpPr>
        <p:spPr/>
        <p:txBody>
          <a:bodyPr/>
          <a:lstStyle/>
          <a:p>
            <a:fld id="{AB65F377-2026-46B3-A098-D7C0FCC822E7}" type="slidenum">
              <a:rPr lang="en-US" smtClean="0"/>
              <a:t>18</a:t>
            </a:fld>
            <a:endParaRPr lang="en-US"/>
          </a:p>
        </p:txBody>
      </p:sp>
    </p:spTree>
    <p:extLst>
      <p:ext uri="{BB962C8B-B14F-4D97-AF65-F5344CB8AC3E}">
        <p14:creationId xmlns:p14="http://schemas.microsoft.com/office/powerpoint/2010/main" val="20959667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Multiple universes can be created</a:t>
            </a:r>
          </a:p>
          <a:p>
            <a:endParaRPr lang="en-US" dirty="0"/>
          </a:p>
          <a:p>
            <a:r>
              <a:rPr lang="en-US" dirty="0"/>
              <a:t>RGB requires 3 channels per light.</a:t>
            </a:r>
          </a:p>
          <a:p>
            <a:endParaRPr lang="en-US" dirty="0"/>
          </a:p>
          <a:p>
            <a:endParaRPr lang="en-US" dirty="0"/>
          </a:p>
        </p:txBody>
      </p:sp>
      <p:sp>
        <p:nvSpPr>
          <p:cNvPr id="4" name="Slide Number Placeholder 3"/>
          <p:cNvSpPr>
            <a:spLocks noGrp="1"/>
          </p:cNvSpPr>
          <p:nvPr>
            <p:ph type="sldNum" sz="quarter" idx="10"/>
          </p:nvPr>
        </p:nvSpPr>
        <p:spPr/>
        <p:txBody>
          <a:bodyPr/>
          <a:lstStyle/>
          <a:p>
            <a:fld id="{AB65F377-2026-46B3-A098-D7C0FCC822E7}" type="slidenum">
              <a:rPr lang="en-US" smtClean="0"/>
              <a:t>19</a:t>
            </a:fld>
            <a:endParaRPr lang="en-US"/>
          </a:p>
        </p:txBody>
      </p:sp>
    </p:spTree>
    <p:extLst>
      <p:ext uri="{BB962C8B-B14F-4D97-AF65-F5344CB8AC3E}">
        <p14:creationId xmlns:p14="http://schemas.microsoft.com/office/powerpoint/2010/main" val="36184430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a:t>
            </a:r>
            <a:r>
              <a:rPr lang="en-US" baseline="0" dirty="0"/>
              <a:t> CABLE CONNECTORS</a:t>
            </a:r>
          </a:p>
          <a:p>
            <a:endParaRPr lang="en-US" baseline="0" dirty="0"/>
          </a:p>
          <a:p>
            <a:r>
              <a:rPr lang="en-US" baseline="0" dirty="0"/>
              <a:t>CAT 5</a:t>
            </a:r>
          </a:p>
          <a:p>
            <a:endParaRPr lang="en-US" baseline="0" dirty="0"/>
          </a:p>
          <a:p>
            <a:r>
              <a:rPr lang="en-US" baseline="0" dirty="0"/>
              <a:t>5 PIN</a:t>
            </a:r>
          </a:p>
          <a:p>
            <a:endParaRPr lang="en-US" baseline="0" dirty="0"/>
          </a:p>
          <a:p>
            <a:r>
              <a:rPr lang="en-US" baseline="0" dirty="0"/>
              <a:t>3PIN</a:t>
            </a:r>
            <a:endParaRPr lang="en-US" dirty="0"/>
          </a:p>
        </p:txBody>
      </p:sp>
      <p:sp>
        <p:nvSpPr>
          <p:cNvPr id="4" name="Slide Number Placeholder 3"/>
          <p:cNvSpPr>
            <a:spLocks noGrp="1"/>
          </p:cNvSpPr>
          <p:nvPr>
            <p:ph type="sldNum" sz="quarter" idx="10"/>
          </p:nvPr>
        </p:nvSpPr>
        <p:spPr/>
        <p:txBody>
          <a:bodyPr/>
          <a:lstStyle/>
          <a:p>
            <a:fld id="{AB65F377-2026-46B3-A098-D7C0FCC822E7}" type="slidenum">
              <a:rPr lang="en-US" smtClean="0"/>
              <a:t>21</a:t>
            </a:fld>
            <a:endParaRPr lang="en-US"/>
          </a:p>
        </p:txBody>
      </p:sp>
    </p:spTree>
    <p:extLst>
      <p:ext uri="{BB962C8B-B14F-4D97-AF65-F5344CB8AC3E}">
        <p14:creationId xmlns:p14="http://schemas.microsoft.com/office/powerpoint/2010/main" val="31282659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-Show</a:t>
            </a:r>
            <a:r>
              <a:rPr lang="en-US" baseline="0" dirty="0"/>
              <a:t> program (program a DMX Light)  </a:t>
            </a:r>
          </a:p>
          <a:p>
            <a:r>
              <a:rPr lang="en-US" baseline="0" dirty="0"/>
              <a:t>-Timing Grid</a:t>
            </a:r>
          </a:p>
          <a:p>
            <a:r>
              <a:rPr lang="en-US" baseline="0" dirty="0"/>
              <a:t>-Basically turn each channel on/off</a:t>
            </a:r>
          </a:p>
          <a:p>
            <a:r>
              <a:rPr lang="en-US" baseline="0" dirty="0"/>
              <a:t>-Show </a:t>
            </a:r>
            <a:r>
              <a:rPr lang="en-US" baseline="0" dirty="0" err="1"/>
              <a:t>show</a:t>
            </a:r>
            <a:r>
              <a:rPr lang="en-US" baseline="0" dirty="0"/>
              <a:t> builder. </a:t>
            </a:r>
          </a:p>
          <a:p>
            <a:endParaRPr lang="en-US" baseline="0" dirty="0"/>
          </a:p>
          <a:p>
            <a:endParaRPr lang="en-US" baseline="0" dirty="0"/>
          </a:p>
        </p:txBody>
      </p:sp>
      <p:sp>
        <p:nvSpPr>
          <p:cNvPr id="4" name="Slide Number Placeholder 3"/>
          <p:cNvSpPr>
            <a:spLocks noGrp="1"/>
          </p:cNvSpPr>
          <p:nvPr>
            <p:ph type="sldNum" sz="quarter" idx="10"/>
          </p:nvPr>
        </p:nvSpPr>
        <p:spPr/>
        <p:txBody>
          <a:bodyPr/>
          <a:lstStyle/>
          <a:p>
            <a:fld id="{AB65F377-2026-46B3-A098-D7C0FCC822E7}" type="slidenum">
              <a:rPr lang="en-US" smtClean="0"/>
              <a:t>22</a:t>
            </a:fld>
            <a:endParaRPr lang="en-US"/>
          </a:p>
        </p:txBody>
      </p:sp>
    </p:spTree>
    <p:extLst>
      <p:ext uri="{BB962C8B-B14F-4D97-AF65-F5344CB8AC3E}">
        <p14:creationId xmlns:p14="http://schemas.microsoft.com/office/powerpoint/2010/main" val="15539224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BOC</a:t>
            </a:r>
            <a:r>
              <a:rPr lang="en-US" baseline="0" dirty="0"/>
              <a:t> i</a:t>
            </a:r>
            <a:r>
              <a:rPr lang="en-US" dirty="0"/>
              <a:t>s VSA Only</a:t>
            </a:r>
          </a:p>
          <a:p>
            <a:endParaRPr lang="en-US" dirty="0"/>
          </a:p>
          <a:p>
            <a:r>
              <a:rPr lang="en-US" dirty="0"/>
              <a:t>VSA</a:t>
            </a:r>
            <a:r>
              <a:rPr lang="en-US" baseline="0" dirty="0"/>
              <a:t> will now run multiple projection sources. </a:t>
            </a:r>
            <a:endParaRPr lang="en-US" dirty="0"/>
          </a:p>
          <a:p>
            <a:endParaRPr lang="en-US" dirty="0"/>
          </a:p>
        </p:txBody>
      </p:sp>
      <p:sp>
        <p:nvSpPr>
          <p:cNvPr id="4" name="Slide Number Placeholder 3"/>
          <p:cNvSpPr>
            <a:spLocks noGrp="1"/>
          </p:cNvSpPr>
          <p:nvPr>
            <p:ph type="sldNum" sz="quarter" idx="10"/>
          </p:nvPr>
        </p:nvSpPr>
        <p:spPr/>
        <p:txBody>
          <a:bodyPr/>
          <a:lstStyle/>
          <a:p>
            <a:fld id="{AB65F377-2026-46B3-A098-D7C0FCC822E7}" type="slidenum">
              <a:rPr lang="en-US" smtClean="0"/>
              <a:t>23</a:t>
            </a:fld>
            <a:endParaRPr lang="en-US"/>
          </a:p>
        </p:txBody>
      </p:sp>
    </p:spTree>
    <p:extLst>
      <p:ext uri="{BB962C8B-B14F-4D97-AF65-F5344CB8AC3E}">
        <p14:creationId xmlns:p14="http://schemas.microsoft.com/office/powerpoint/2010/main" val="39654236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1" y="0"/>
            <a:ext cx="12191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2" name="Title 1"/>
          <p:cNvSpPr>
            <a:spLocks noGrp="1"/>
          </p:cNvSpPr>
          <p:nvPr>
            <p:ph type="ctrTitle"/>
          </p:nvPr>
        </p:nvSpPr>
        <p:spPr>
          <a:xfrm>
            <a:off x="914400" y="3355848"/>
            <a:ext cx="107696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a:t>Click to edit Master title style</a:t>
            </a:r>
          </a:p>
        </p:txBody>
      </p:sp>
      <p:sp>
        <p:nvSpPr>
          <p:cNvPr id="3" name="Subtitle 2"/>
          <p:cNvSpPr>
            <a:spLocks noGrp="1"/>
          </p:cNvSpPr>
          <p:nvPr>
            <p:ph type="subTitle" idx="1"/>
          </p:nvPr>
        </p:nvSpPr>
        <p:spPr>
          <a:xfrm>
            <a:off x="914400" y="1828800"/>
            <a:ext cx="107696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a:t>Click to edit Master subtitle style</a:t>
            </a:r>
          </a:p>
        </p:txBody>
      </p:sp>
      <p:sp>
        <p:nvSpPr>
          <p:cNvPr id="4" name="Date Placeholder 3"/>
          <p:cNvSpPr>
            <a:spLocks noGrp="1"/>
          </p:cNvSpPr>
          <p:nvPr>
            <p:ph type="dt" sz="half" idx="10"/>
          </p:nvPr>
        </p:nvSpPr>
        <p:spPr/>
        <p:txBody>
          <a:bodyPr/>
          <a:lstStyle/>
          <a:p>
            <a:fld id="{E2002178-BDCA-4A91-AEB7-FFA0B3E7AF17}" type="datetimeFigureOut">
              <a:rPr lang="en-US" smtClean="0"/>
              <a:t>5/10/2017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B4D4D3-8932-4F81-B592-E288745552B5}" type="slidenum">
              <a:rPr lang="en-US" smtClean="0"/>
              <a:t>‹#›</a:t>
            </a:fld>
            <a:endParaRPr lang="en-US"/>
          </a:p>
        </p:txBody>
      </p:sp>
      <p:sp>
        <p:nvSpPr>
          <p:cNvPr id="10" name="Rectangle 9"/>
          <p:cNvSpPr/>
          <p:nvPr/>
        </p:nvSpPr>
        <p:spPr bwMode="invGray">
          <a:xfrm>
            <a:off x="0" y="5128334"/>
            <a:ext cx="12192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Tree>
    <p:extLst>
      <p:ext uri="{BB962C8B-B14F-4D97-AF65-F5344CB8AC3E}">
        <p14:creationId xmlns:p14="http://schemas.microsoft.com/office/powerpoint/2010/main" val="349972388"/>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E2002178-BDCA-4A91-AEB7-FFA0B3E7AF17}" type="datetimeFigureOut">
              <a:rPr lang="en-US" smtClean="0"/>
              <a:t>5/10/2017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B4D4D3-8932-4F81-B592-E288745552B5}" type="slidenum">
              <a:rPr lang="en-US" smtClean="0"/>
              <a:t>‹#›</a:t>
            </a:fld>
            <a:endParaRPr lang="en-US"/>
          </a:p>
        </p:txBody>
      </p:sp>
    </p:spTree>
    <p:extLst>
      <p:ext uri="{BB962C8B-B14F-4D97-AF65-F5344CB8AC3E}">
        <p14:creationId xmlns:p14="http://schemas.microsoft.com/office/powerpoint/2010/main" val="2071871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8798560" y="0"/>
            <a:ext cx="6096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8" name="Rectangle 7"/>
          <p:cNvSpPr/>
          <p:nvPr/>
        </p:nvSpPr>
        <p:spPr bwMode="ltGray">
          <a:xfrm>
            <a:off x="8863584" y="0"/>
            <a:ext cx="33528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2" name="Vertical Title 1"/>
          <p:cNvSpPr>
            <a:spLocks noGrp="1"/>
          </p:cNvSpPr>
          <p:nvPr>
            <p:ph type="title" orient="vert"/>
          </p:nvPr>
        </p:nvSpPr>
        <p:spPr>
          <a:xfrm>
            <a:off x="9042400" y="274641"/>
            <a:ext cx="25400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304801"/>
            <a:ext cx="80264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E2002178-BDCA-4A91-AEB7-FFA0B3E7AF17}" type="datetimeFigureOut">
              <a:rPr lang="en-US" smtClean="0"/>
              <a:t>5/10/2017</a:t>
            </a:fld>
            <a:endParaRPr lang="en-US"/>
          </a:p>
        </p:txBody>
      </p:sp>
      <p:sp>
        <p:nvSpPr>
          <p:cNvPr id="5" name="Footer Placeholder 4"/>
          <p:cNvSpPr>
            <a:spLocks noGrp="1"/>
          </p:cNvSpPr>
          <p:nvPr>
            <p:ph type="ftr" sz="quarter" idx="11"/>
          </p:nvPr>
        </p:nvSpPr>
        <p:spPr>
          <a:xfrm>
            <a:off x="3520796" y="6377460"/>
            <a:ext cx="5115205" cy="365125"/>
          </a:xfrm>
        </p:spPr>
        <p:txBody>
          <a:bodyPr/>
          <a:lstStyle/>
          <a:p>
            <a:endParaRPr lang="en-US"/>
          </a:p>
        </p:txBody>
      </p:sp>
      <p:sp>
        <p:nvSpPr>
          <p:cNvPr id="6" name="Slide Number Placeholder 5"/>
          <p:cNvSpPr>
            <a:spLocks noGrp="1"/>
          </p:cNvSpPr>
          <p:nvPr>
            <p:ph type="sldNum" sz="quarter" idx="12"/>
          </p:nvPr>
        </p:nvSpPr>
        <p:spPr/>
        <p:txBody>
          <a:bodyPr/>
          <a:lstStyle/>
          <a:p>
            <a:fld id="{12B4D4D3-8932-4F81-B592-E288745552B5}" type="slidenum">
              <a:rPr lang="en-US" smtClean="0"/>
              <a:t>‹#›</a:t>
            </a:fld>
            <a:endParaRPr lang="en-US"/>
          </a:p>
        </p:txBody>
      </p:sp>
    </p:spTree>
    <p:extLst>
      <p:ext uri="{BB962C8B-B14F-4D97-AF65-F5344CB8AC3E}">
        <p14:creationId xmlns:p14="http://schemas.microsoft.com/office/powerpoint/2010/main" val="20109077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55448"/>
            <a:ext cx="10972800" cy="1252728"/>
          </a:xfrm>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E2002178-BDCA-4A91-AEB7-FFA0B3E7AF17}" type="datetimeFigureOut">
              <a:rPr lang="en-US" smtClean="0"/>
              <a:t>5/10/2017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B4D4D3-8932-4F81-B592-E288745552B5}" type="slidenum">
              <a:rPr lang="en-US" smtClean="0"/>
              <a:t>‹#›</a:t>
            </a:fld>
            <a:endParaRPr lang="en-US"/>
          </a:p>
        </p:txBody>
      </p:sp>
    </p:spTree>
    <p:extLst>
      <p:ext uri="{BB962C8B-B14F-4D97-AF65-F5344CB8AC3E}">
        <p14:creationId xmlns:p14="http://schemas.microsoft.com/office/powerpoint/2010/main" val="17979268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12192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12" name="Rectangle 11"/>
          <p:cNvSpPr/>
          <p:nvPr/>
        </p:nvSpPr>
        <p:spPr bwMode="invGray">
          <a:xfrm>
            <a:off x="0" y="2602520"/>
            <a:ext cx="12192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2" name="Title 1"/>
          <p:cNvSpPr>
            <a:spLocks noGrp="1"/>
          </p:cNvSpPr>
          <p:nvPr>
            <p:ph type="title"/>
          </p:nvPr>
        </p:nvSpPr>
        <p:spPr>
          <a:xfrm>
            <a:off x="999744" y="118872"/>
            <a:ext cx="10684256"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a:t>Click to edit Master title style</a:t>
            </a:r>
          </a:p>
        </p:txBody>
      </p:sp>
      <p:sp>
        <p:nvSpPr>
          <p:cNvPr id="3" name="Text Placeholder 2"/>
          <p:cNvSpPr>
            <a:spLocks noGrp="1"/>
          </p:cNvSpPr>
          <p:nvPr>
            <p:ph type="body" idx="1"/>
          </p:nvPr>
        </p:nvSpPr>
        <p:spPr>
          <a:xfrm>
            <a:off x="987552" y="1828800"/>
            <a:ext cx="10696448"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E2002178-BDCA-4A91-AEB7-FFA0B3E7AF17}" type="datetimeFigureOut">
              <a:rPr lang="en-US" smtClean="0"/>
              <a:t>5/10/2017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B4D4D3-8932-4F81-B592-E288745552B5}" type="slidenum">
              <a:rPr lang="en-US" smtClean="0"/>
              <a:t>‹#›</a:t>
            </a:fld>
            <a:endParaRPr lang="en-US"/>
          </a:p>
        </p:txBody>
      </p:sp>
    </p:spTree>
    <p:extLst>
      <p:ext uri="{BB962C8B-B14F-4D97-AF65-F5344CB8AC3E}">
        <p14:creationId xmlns:p14="http://schemas.microsoft.com/office/powerpoint/2010/main" val="2112283489"/>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609600" y="1773936"/>
            <a:ext cx="53848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6197600" y="1773936"/>
            <a:ext cx="53848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E2002178-BDCA-4A91-AEB7-FFA0B3E7AF17}" type="datetimeFigureOut">
              <a:rPr lang="en-US" smtClean="0"/>
              <a:t>5/10/2017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B4D4D3-8932-4F81-B592-E288745552B5}" type="slidenum">
              <a:rPr lang="en-US" smtClean="0"/>
              <a:t>‹#›</a:t>
            </a:fld>
            <a:endParaRPr lang="en-US"/>
          </a:p>
        </p:txBody>
      </p:sp>
    </p:spTree>
    <p:extLst>
      <p:ext uri="{BB962C8B-B14F-4D97-AF65-F5344CB8AC3E}">
        <p14:creationId xmlns:p14="http://schemas.microsoft.com/office/powerpoint/2010/main" val="1835755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a:t>Click to edit Master title style</a:t>
            </a:r>
          </a:p>
        </p:txBody>
      </p:sp>
      <p:sp>
        <p:nvSpPr>
          <p:cNvPr id="3" name="Text Placeholder 2"/>
          <p:cNvSpPr>
            <a:spLocks noGrp="1"/>
          </p:cNvSpPr>
          <p:nvPr>
            <p:ph type="body" idx="1"/>
          </p:nvPr>
        </p:nvSpPr>
        <p:spPr>
          <a:xfrm>
            <a:off x="609600" y="1698988"/>
            <a:ext cx="5386917"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a:t>Click to edit Master text styles</a:t>
            </a:r>
          </a:p>
        </p:txBody>
      </p:sp>
      <p:sp>
        <p:nvSpPr>
          <p:cNvPr id="4" name="Content Placeholder 3"/>
          <p:cNvSpPr>
            <a:spLocks noGrp="1"/>
          </p:cNvSpPr>
          <p:nvPr>
            <p:ph sz="half" idx="2"/>
          </p:nvPr>
        </p:nvSpPr>
        <p:spPr>
          <a:xfrm>
            <a:off x="609600" y="2449512"/>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Text Placeholder 4"/>
          <p:cNvSpPr>
            <a:spLocks noGrp="1"/>
          </p:cNvSpPr>
          <p:nvPr>
            <p:ph type="body" sz="quarter" idx="3"/>
          </p:nvPr>
        </p:nvSpPr>
        <p:spPr>
          <a:xfrm>
            <a:off x="6193368" y="1698988"/>
            <a:ext cx="5389033"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a:t>Click to edit Master text styles</a:t>
            </a:r>
          </a:p>
        </p:txBody>
      </p:sp>
      <p:sp>
        <p:nvSpPr>
          <p:cNvPr id="6" name="Content Placeholder 5"/>
          <p:cNvSpPr>
            <a:spLocks noGrp="1"/>
          </p:cNvSpPr>
          <p:nvPr>
            <p:ph sz="quarter" idx="4"/>
          </p:nvPr>
        </p:nvSpPr>
        <p:spPr>
          <a:xfrm>
            <a:off x="6193368" y="2449512"/>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E2002178-BDCA-4A91-AEB7-FFA0B3E7AF17}" type="datetimeFigureOut">
              <a:rPr lang="en-US" smtClean="0"/>
              <a:t>5/10/2017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2B4D4D3-8932-4F81-B592-E288745552B5}" type="slidenum">
              <a:rPr lang="en-US" smtClean="0"/>
              <a:t>‹#›</a:t>
            </a:fld>
            <a:endParaRPr lang="en-US"/>
          </a:p>
        </p:txBody>
      </p:sp>
    </p:spTree>
    <p:extLst>
      <p:ext uri="{BB962C8B-B14F-4D97-AF65-F5344CB8AC3E}">
        <p14:creationId xmlns:p14="http://schemas.microsoft.com/office/powerpoint/2010/main" val="41036274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E2002178-BDCA-4A91-AEB7-FFA0B3E7AF17}" type="datetimeFigureOut">
              <a:rPr lang="en-US" smtClean="0"/>
              <a:t>5/10/2017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2B4D4D3-8932-4F81-B592-E288745552B5}" type="slidenum">
              <a:rPr lang="en-US" smtClean="0"/>
              <a:t>‹#›</a:t>
            </a:fld>
            <a:endParaRPr lang="en-US"/>
          </a:p>
        </p:txBody>
      </p:sp>
    </p:spTree>
    <p:extLst>
      <p:ext uri="{BB962C8B-B14F-4D97-AF65-F5344CB8AC3E}">
        <p14:creationId xmlns:p14="http://schemas.microsoft.com/office/powerpoint/2010/main" val="23623054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002178-BDCA-4A91-AEB7-FFA0B3E7AF17}" type="datetimeFigureOut">
              <a:rPr lang="en-US" smtClean="0"/>
              <a:t>5/10/2017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2B4D4D3-8932-4F81-B592-E288745552B5}" type="slidenum">
              <a:rPr lang="en-US" smtClean="0"/>
              <a:t>‹#›</a:t>
            </a:fld>
            <a:endParaRPr lang="en-US"/>
          </a:p>
        </p:txBody>
      </p:sp>
    </p:spTree>
    <p:extLst>
      <p:ext uri="{BB962C8B-B14F-4D97-AF65-F5344CB8AC3E}">
        <p14:creationId xmlns:p14="http://schemas.microsoft.com/office/powerpoint/2010/main" val="19245041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3784" y="152400"/>
            <a:ext cx="3364992" cy="978408"/>
          </a:xfrm>
        </p:spPr>
        <p:txBody>
          <a:bodyPr vert="horz" lIns="73152" rIns="45720" bIns="0" rtlCol="0" anchor="b">
            <a:normAutofit/>
            <a:sp3d prstMaterial="matte"/>
          </a:bodyPr>
          <a:lstStyle>
            <a:lvl1pPr algn="l">
              <a:defRPr sz="2000" b="0"/>
            </a:lvl1pPr>
            <a:extLst/>
          </a:lstStyle>
          <a:p>
            <a:r>
              <a:rPr kumimoji="0" lang="en-US"/>
              <a:t>Click to edit Master title style</a:t>
            </a:r>
          </a:p>
        </p:txBody>
      </p:sp>
      <p:sp>
        <p:nvSpPr>
          <p:cNvPr id="3" name="Content Placeholder 2"/>
          <p:cNvSpPr>
            <a:spLocks noGrp="1"/>
          </p:cNvSpPr>
          <p:nvPr>
            <p:ph idx="1"/>
          </p:nvPr>
        </p:nvSpPr>
        <p:spPr>
          <a:xfrm>
            <a:off x="4025837" y="1743134"/>
            <a:ext cx="7894188"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Text Placeholder 3"/>
          <p:cNvSpPr>
            <a:spLocks noGrp="1"/>
          </p:cNvSpPr>
          <p:nvPr>
            <p:ph type="body" sz="half" idx="2"/>
          </p:nvPr>
        </p:nvSpPr>
        <p:spPr>
          <a:xfrm>
            <a:off x="223784" y="1730018"/>
            <a:ext cx="329184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E2002178-BDCA-4A91-AEB7-FFA0B3E7AF17}" type="datetimeFigureOut">
              <a:rPr lang="en-US" smtClean="0"/>
              <a:t>5/10/2017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B4D4D3-8932-4F81-B592-E288745552B5}" type="slidenum">
              <a:rPr lang="en-US" smtClean="0"/>
              <a:t>‹#›</a:t>
            </a:fld>
            <a:endParaRPr lang="en-US"/>
          </a:p>
        </p:txBody>
      </p:sp>
      <p:sp>
        <p:nvSpPr>
          <p:cNvPr id="12" name="Rectangle 11"/>
          <p:cNvSpPr/>
          <p:nvPr/>
        </p:nvSpPr>
        <p:spPr bwMode="invGray">
          <a:xfrm>
            <a:off x="3807649" y="0"/>
            <a:ext cx="6096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9" name="Rectangle 8"/>
          <p:cNvSpPr/>
          <p:nvPr/>
        </p:nvSpPr>
        <p:spPr bwMode="invGray">
          <a:xfrm>
            <a:off x="3807649" y="0"/>
            <a:ext cx="6096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Tree>
    <p:extLst>
      <p:ext uri="{BB962C8B-B14F-4D97-AF65-F5344CB8AC3E}">
        <p14:creationId xmlns:p14="http://schemas.microsoft.com/office/powerpoint/2010/main" val="2867625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155448"/>
            <a:ext cx="3366867" cy="978408"/>
          </a:xfrm>
        </p:spPr>
        <p:txBody>
          <a:bodyPr lIns="73152" bIns="0" anchor="b">
            <a:sp3d prstMaterial="matte"/>
          </a:bodyPr>
          <a:lstStyle>
            <a:lvl1pPr algn="l">
              <a:defRPr sz="2000" b="0"/>
            </a:lvl1pPr>
            <a:extLst/>
          </a:lstStyle>
          <a:p>
            <a:r>
              <a:rPr kumimoji="0" lang="en-US"/>
              <a:t>Click to edit Master title style</a:t>
            </a:r>
          </a:p>
        </p:txBody>
      </p:sp>
      <p:sp>
        <p:nvSpPr>
          <p:cNvPr id="3" name="Picture Placeholder 2"/>
          <p:cNvSpPr>
            <a:spLocks noGrp="1"/>
          </p:cNvSpPr>
          <p:nvPr>
            <p:ph type="pic" idx="1"/>
          </p:nvPr>
        </p:nvSpPr>
        <p:spPr>
          <a:xfrm>
            <a:off x="3871741" y="1484808"/>
            <a:ext cx="8329863"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a:t>Click icon to add picture</a:t>
            </a:r>
            <a:endParaRPr kumimoji="0" lang="en-US" dirty="0"/>
          </a:p>
        </p:txBody>
      </p:sp>
      <p:sp>
        <p:nvSpPr>
          <p:cNvPr id="4" name="Text Placeholder 3"/>
          <p:cNvSpPr>
            <a:spLocks noGrp="1"/>
          </p:cNvSpPr>
          <p:nvPr>
            <p:ph type="body" sz="half" idx="2"/>
          </p:nvPr>
        </p:nvSpPr>
        <p:spPr>
          <a:xfrm>
            <a:off x="219456" y="1728216"/>
            <a:ext cx="329184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a:t>Click to edit Master text styles</a:t>
            </a:r>
          </a:p>
        </p:txBody>
      </p:sp>
      <p:sp>
        <p:nvSpPr>
          <p:cNvPr id="5" name="Date Placeholder 4"/>
          <p:cNvSpPr>
            <a:spLocks noGrp="1"/>
          </p:cNvSpPr>
          <p:nvPr>
            <p:ph type="dt" sz="half" idx="10"/>
          </p:nvPr>
        </p:nvSpPr>
        <p:spPr>
          <a:xfrm>
            <a:off x="219456" y="1170432"/>
            <a:ext cx="3364992" cy="201168"/>
          </a:xfrm>
        </p:spPr>
        <p:txBody>
          <a:bodyPr/>
          <a:lstStyle/>
          <a:p>
            <a:fld id="{E2002178-BDCA-4A91-AEB7-FFA0B3E7AF17}" type="datetimeFigureOut">
              <a:rPr lang="en-US" smtClean="0"/>
              <a:t>5/10/2017</a:t>
            </a:fld>
            <a:endParaRPr lang="en-US"/>
          </a:p>
        </p:txBody>
      </p:sp>
      <p:sp>
        <p:nvSpPr>
          <p:cNvPr id="11" name="Rectangle 10"/>
          <p:cNvSpPr/>
          <p:nvPr/>
        </p:nvSpPr>
        <p:spPr>
          <a:xfrm>
            <a:off x="3807649" y="0"/>
            <a:ext cx="6096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9" name="Rectangle 8"/>
          <p:cNvSpPr/>
          <p:nvPr/>
        </p:nvSpPr>
        <p:spPr bwMode="invGray">
          <a:xfrm>
            <a:off x="3807649" y="0"/>
            <a:ext cx="6096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6" name="Footer Placeholder 5"/>
          <p:cNvSpPr>
            <a:spLocks noGrp="1"/>
          </p:cNvSpPr>
          <p:nvPr>
            <p:ph type="ftr" sz="quarter" idx="11"/>
          </p:nvPr>
        </p:nvSpPr>
        <p:spPr>
          <a:xfrm>
            <a:off x="4047744" y="1170432"/>
            <a:ext cx="6925056" cy="201168"/>
          </a:xfrm>
        </p:spPr>
        <p:txBody>
          <a:bodyPr/>
          <a:lstStyle>
            <a:lvl1pPr>
              <a:defRPr>
                <a:solidFill>
                  <a:schemeClr val="bg1">
                    <a:shade val="50000"/>
                  </a:schemeClr>
                </a:solidFill>
              </a:defRPr>
            </a:lvl1pPr>
          </a:lstStyle>
          <a:p>
            <a:endParaRPr lang="en-US"/>
          </a:p>
        </p:txBody>
      </p:sp>
      <p:sp>
        <p:nvSpPr>
          <p:cNvPr id="7" name="Slide Number Placeholder 6"/>
          <p:cNvSpPr>
            <a:spLocks noGrp="1"/>
          </p:cNvSpPr>
          <p:nvPr>
            <p:ph type="sldNum" sz="quarter" idx="12"/>
          </p:nvPr>
        </p:nvSpPr>
        <p:spPr>
          <a:xfrm>
            <a:off x="11119104" y="1170432"/>
            <a:ext cx="978485" cy="201168"/>
          </a:xfrm>
        </p:spPr>
        <p:txBody>
          <a:bodyPr/>
          <a:lstStyle/>
          <a:p>
            <a:fld id="{12B4D4D3-8932-4F81-B592-E288745552B5}" type="slidenum">
              <a:rPr lang="en-US" smtClean="0"/>
              <a:t>‹#›</a:t>
            </a:fld>
            <a:endParaRPr lang="en-US"/>
          </a:p>
        </p:txBody>
      </p:sp>
    </p:spTree>
    <p:extLst>
      <p:ext uri="{BB962C8B-B14F-4D97-AF65-F5344CB8AC3E}">
        <p14:creationId xmlns:p14="http://schemas.microsoft.com/office/powerpoint/2010/main" val="2226702529"/>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12192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7" name="Rectangle 6"/>
          <p:cNvSpPr/>
          <p:nvPr/>
        </p:nvSpPr>
        <p:spPr bwMode="ltGray">
          <a:xfrm>
            <a:off x="1" y="1"/>
            <a:ext cx="12191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2" name="Title Placeholder 1"/>
          <p:cNvSpPr>
            <a:spLocks noGrp="1"/>
          </p:cNvSpPr>
          <p:nvPr>
            <p:ph type="title"/>
          </p:nvPr>
        </p:nvSpPr>
        <p:spPr>
          <a:xfrm>
            <a:off x="609600" y="152400"/>
            <a:ext cx="109728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p>
            <a:r>
              <a:rPr kumimoji="0" lang="en-US"/>
              <a:t>Click to edit Master title style</a:t>
            </a:r>
          </a:p>
        </p:txBody>
      </p:sp>
      <p:sp>
        <p:nvSpPr>
          <p:cNvPr id="3" name="Text Placeholder 2"/>
          <p:cNvSpPr>
            <a:spLocks noGrp="1"/>
          </p:cNvSpPr>
          <p:nvPr>
            <p:ph type="body" idx="1"/>
          </p:nvPr>
        </p:nvSpPr>
        <p:spPr>
          <a:xfrm>
            <a:off x="609600" y="1775192"/>
            <a:ext cx="10972800" cy="4625609"/>
          </a:xfrm>
          <a:prstGeom prst="rect">
            <a:avLst/>
          </a:prstGeom>
        </p:spPr>
        <p:txBody>
          <a:bodyPr vert="horz" lIns="54864" tIns="91440" rtlCol="0">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4" name="Date Placeholder 3"/>
          <p:cNvSpPr>
            <a:spLocks noGrp="1"/>
          </p:cNvSpPr>
          <p:nvPr>
            <p:ph type="dt" sz="half" idx="2"/>
          </p:nvPr>
        </p:nvSpPr>
        <p:spPr>
          <a:xfrm>
            <a:off x="609600" y="6476999"/>
            <a:ext cx="28448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E2002178-BDCA-4A91-AEB7-FFA0B3E7AF17}" type="datetimeFigureOut">
              <a:rPr lang="en-US" smtClean="0"/>
              <a:t>5/10/2017</a:t>
            </a:fld>
            <a:endParaRPr lang="en-US"/>
          </a:p>
        </p:txBody>
      </p:sp>
      <p:sp>
        <p:nvSpPr>
          <p:cNvPr id="5" name="Footer Placeholder 4"/>
          <p:cNvSpPr>
            <a:spLocks noGrp="1"/>
          </p:cNvSpPr>
          <p:nvPr>
            <p:ph type="ftr" sz="quarter" idx="3"/>
          </p:nvPr>
        </p:nvSpPr>
        <p:spPr>
          <a:xfrm>
            <a:off x="3520796" y="6476999"/>
            <a:ext cx="7343625"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US"/>
          </a:p>
        </p:txBody>
      </p:sp>
      <p:sp>
        <p:nvSpPr>
          <p:cNvPr id="6" name="Slide Number Placeholder 5"/>
          <p:cNvSpPr>
            <a:spLocks noGrp="1"/>
          </p:cNvSpPr>
          <p:nvPr>
            <p:ph type="sldNum" sz="quarter" idx="4"/>
          </p:nvPr>
        </p:nvSpPr>
        <p:spPr>
          <a:xfrm>
            <a:off x="10939195" y="6476999"/>
            <a:ext cx="978485"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12B4D4D3-8932-4F81-B592-E288745552B5}" type="slidenum">
              <a:rPr lang="en-US" smtClean="0"/>
              <a:t>‹#›</a:t>
            </a:fld>
            <a:endParaRPr lang="en-US"/>
          </a:p>
        </p:txBody>
      </p:sp>
    </p:spTree>
    <p:extLst>
      <p:ext uri="{BB962C8B-B14F-4D97-AF65-F5344CB8AC3E}">
        <p14:creationId xmlns:p14="http://schemas.microsoft.com/office/powerpoint/2010/main" val="2001632189"/>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0.gif"/></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a:t>SERVOS (For Lib Arts Majors)</a:t>
            </a:r>
            <a:br>
              <a:rPr lang="en-US" sz="3600" dirty="0"/>
            </a:br>
            <a:r>
              <a:rPr lang="en-US" sz="3600" dirty="0"/>
              <a:t>Speaker: Rich Bryan</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69532" y="1640732"/>
            <a:ext cx="5217268" cy="5217268"/>
          </a:xfrm>
          <a:prstGeom prst="rect">
            <a:avLst/>
          </a:prstGeom>
        </p:spPr>
      </p:pic>
    </p:spTree>
    <p:extLst>
      <p:ext uri="{BB962C8B-B14F-4D97-AF65-F5344CB8AC3E}">
        <p14:creationId xmlns:p14="http://schemas.microsoft.com/office/powerpoint/2010/main" val="29008063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a:t>Digital vs. Analog Servo??</a:t>
            </a:r>
          </a:p>
        </p:txBody>
      </p:sp>
      <p:sp>
        <p:nvSpPr>
          <p:cNvPr id="3" name="Rectangle 2"/>
          <p:cNvSpPr/>
          <p:nvPr/>
        </p:nvSpPr>
        <p:spPr>
          <a:xfrm>
            <a:off x="865094" y="1582341"/>
            <a:ext cx="9453282" cy="4524315"/>
          </a:xfrm>
          <a:prstGeom prst="rect">
            <a:avLst/>
          </a:prstGeom>
        </p:spPr>
        <p:txBody>
          <a:bodyPr wrap="square">
            <a:spAutoFit/>
          </a:bodyPr>
          <a:lstStyle/>
          <a:p>
            <a:pPr marL="285750" indent="-285750">
              <a:buFont typeface="Arial" panose="020B0604020202020204" pitchFamily="34" charset="0"/>
              <a:buChar char="•"/>
            </a:pPr>
            <a:r>
              <a:rPr lang="en-US" sz="2400" dirty="0">
                <a:solidFill>
                  <a:srgbClr val="404040"/>
                </a:solidFill>
                <a:latin typeface="OpenSans"/>
              </a:rPr>
              <a:t>Components are identical</a:t>
            </a:r>
          </a:p>
          <a:p>
            <a:pPr marL="342900" indent="-342900">
              <a:buFont typeface="Arial" panose="020B0604020202020204" pitchFamily="34" charset="0"/>
              <a:buChar char="•"/>
            </a:pPr>
            <a:r>
              <a:rPr lang="en-US" sz="2400" dirty="0">
                <a:solidFill>
                  <a:srgbClr val="404040"/>
                </a:solidFill>
                <a:latin typeface="OpenSans"/>
              </a:rPr>
              <a:t>Analog servo, pulses are sent to the motor at a rate of 50 per second. </a:t>
            </a:r>
          </a:p>
          <a:p>
            <a:pPr marL="342900" indent="-342900">
              <a:buFont typeface="Arial" panose="020B0604020202020204" pitchFamily="34" charset="0"/>
              <a:buChar char="•"/>
            </a:pPr>
            <a:r>
              <a:rPr lang="en-US" sz="2400" dirty="0">
                <a:solidFill>
                  <a:srgbClr val="404040"/>
                </a:solidFill>
                <a:latin typeface="OpenSans"/>
              </a:rPr>
              <a:t>Digital pulse rate = 300 per second.</a:t>
            </a:r>
          </a:p>
          <a:p>
            <a:pPr marL="285750" indent="-285750">
              <a:buFont typeface="Arial" panose="020B0604020202020204" pitchFamily="34" charset="0"/>
              <a:buChar char="•"/>
            </a:pPr>
            <a:r>
              <a:rPr lang="en-US" sz="2400" dirty="0">
                <a:solidFill>
                  <a:srgbClr val="404040"/>
                </a:solidFill>
                <a:latin typeface="OpenSans"/>
              </a:rPr>
              <a:t>Digital servos = faster, smoother, stronger movement.  Digital cost more $$ and require more power.  Great for RC cars, planes etc.  Not </a:t>
            </a:r>
            <a:r>
              <a:rPr lang="en-US" sz="2400" i="1" u="sng" dirty="0">
                <a:solidFill>
                  <a:srgbClr val="404040"/>
                </a:solidFill>
                <a:latin typeface="OpenSans"/>
              </a:rPr>
              <a:t>typically</a:t>
            </a:r>
            <a:r>
              <a:rPr lang="en-US" sz="2400" dirty="0">
                <a:solidFill>
                  <a:srgbClr val="404040"/>
                </a:solidFill>
                <a:latin typeface="OpenSans"/>
              </a:rPr>
              <a:t> required for a Halloween prop. </a:t>
            </a:r>
          </a:p>
          <a:p>
            <a:endParaRPr lang="en-US" sz="2400" dirty="0">
              <a:solidFill>
                <a:srgbClr val="404040"/>
              </a:solidFill>
              <a:latin typeface="OpenSans"/>
            </a:endParaRPr>
          </a:p>
          <a:p>
            <a:endParaRPr lang="en-US" sz="2400" dirty="0">
              <a:solidFill>
                <a:srgbClr val="404040"/>
              </a:solidFill>
              <a:latin typeface="OpenSans"/>
            </a:endParaRPr>
          </a:p>
          <a:p>
            <a:r>
              <a:rPr lang="en-US" sz="2400" dirty="0">
                <a:solidFill>
                  <a:srgbClr val="404040"/>
                </a:solidFill>
                <a:latin typeface="OpenSans"/>
              </a:rPr>
              <a:t>It is recommend to spend money to buy a servo with a higher number of bearings. Servos with ball bearings have lower friction, smoother operation and a longer life. Look for servos that have two ball bearings vs. one. </a:t>
            </a:r>
            <a:endParaRPr lang="en-US" sz="2400" b="0" i="0" dirty="0">
              <a:solidFill>
                <a:srgbClr val="404040"/>
              </a:solidFill>
              <a:effectLst/>
              <a:latin typeface="OpenSans"/>
            </a:endParaRPr>
          </a:p>
        </p:txBody>
      </p:sp>
    </p:spTree>
    <p:extLst>
      <p:ext uri="{BB962C8B-B14F-4D97-AF65-F5344CB8AC3E}">
        <p14:creationId xmlns:p14="http://schemas.microsoft.com/office/powerpoint/2010/main" val="23446342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a:t>Servo Brands</a:t>
            </a:r>
          </a:p>
        </p:txBody>
      </p:sp>
      <p:pic>
        <p:nvPicPr>
          <p:cNvPr id="11266" name="Picture 2" descr="http://www.servodatabase.com/images/servos/hitec-hs-475h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771650"/>
            <a:ext cx="1921249" cy="2520679"/>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https://tse2.mm.bing.net/th?id=OIP.c-83rZW4G82LaqkP2bvLvwEsEs&amp;pid=15.1&amp;P=0&amp;w=300&amp;h=3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77886" y="2070847"/>
            <a:ext cx="2387329" cy="238732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106270" y="2178423"/>
            <a:ext cx="5275730" cy="3416320"/>
          </a:xfrm>
          <a:prstGeom prst="rect">
            <a:avLst/>
          </a:prstGeom>
          <a:noFill/>
        </p:spPr>
        <p:txBody>
          <a:bodyPr wrap="square" rtlCol="0">
            <a:spAutoFit/>
          </a:bodyPr>
          <a:lstStyle/>
          <a:p>
            <a:r>
              <a:rPr lang="en-US" sz="2400" dirty="0"/>
              <a:t>Hi Tec and Futaba are the most widely available servos.</a:t>
            </a:r>
          </a:p>
          <a:p>
            <a:endParaRPr lang="en-US" sz="2400" dirty="0"/>
          </a:p>
          <a:p>
            <a:r>
              <a:rPr lang="en-US" sz="2400" dirty="0"/>
              <a:t>Shaft spline pattern, default direction of rotation and number of teeth on the shaft vary among servo manufacturers. </a:t>
            </a:r>
          </a:p>
          <a:p>
            <a:endParaRPr lang="en-US" sz="2400" dirty="0"/>
          </a:p>
          <a:p>
            <a:r>
              <a:rPr lang="en-US" sz="2400" dirty="0"/>
              <a:t>Other brands “may” work for less $ but there is a risk.   </a:t>
            </a:r>
          </a:p>
        </p:txBody>
      </p:sp>
    </p:spTree>
    <p:extLst>
      <p:ext uri="{BB962C8B-B14F-4D97-AF65-F5344CB8AC3E}">
        <p14:creationId xmlns:p14="http://schemas.microsoft.com/office/powerpoint/2010/main" val="9422636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a:t>Parts/Accessories	</a:t>
            </a:r>
          </a:p>
        </p:txBody>
      </p:sp>
      <p:sp>
        <p:nvSpPr>
          <p:cNvPr id="3" name="TextBox 2"/>
          <p:cNvSpPr txBox="1"/>
          <p:nvPr/>
        </p:nvSpPr>
        <p:spPr>
          <a:xfrm>
            <a:off x="543587" y="1940860"/>
            <a:ext cx="7800790" cy="2954655"/>
          </a:xfrm>
          <a:prstGeom prst="rect">
            <a:avLst/>
          </a:prstGeom>
          <a:noFill/>
        </p:spPr>
        <p:txBody>
          <a:bodyPr wrap="none" rtlCol="0">
            <a:spAutoFit/>
          </a:bodyPr>
          <a:lstStyle/>
          <a:p>
            <a:pPr marL="285750" indent="-285750">
              <a:buFont typeface="Arial" panose="020B0604020202020204" pitchFamily="34" charset="0"/>
              <a:buChar char="•"/>
            </a:pPr>
            <a:r>
              <a:rPr lang="en-US" sz="2800" dirty="0"/>
              <a:t>Horns, splines typically come with servo</a:t>
            </a:r>
          </a:p>
          <a:p>
            <a:pPr marL="285750" indent="-285750">
              <a:buFont typeface="Arial" panose="020B0604020202020204" pitchFamily="34" charset="0"/>
              <a:buChar char="•"/>
            </a:pPr>
            <a:r>
              <a:rPr lang="en-US" sz="2800" dirty="0"/>
              <a:t>Wire extensions –mostly universal</a:t>
            </a:r>
          </a:p>
          <a:p>
            <a:pPr marL="285750" indent="-285750">
              <a:buFont typeface="Arial" panose="020B0604020202020204" pitchFamily="34" charset="0"/>
              <a:buChar char="•"/>
            </a:pPr>
            <a:r>
              <a:rPr lang="en-US" sz="2800" dirty="0"/>
              <a:t>Arms/extensions, hobby shop, ball and socket, </a:t>
            </a:r>
          </a:p>
          <a:p>
            <a:pPr marL="285750" indent="-285750">
              <a:buFont typeface="Arial" panose="020B0604020202020204" pitchFamily="34" charset="0"/>
              <a:buChar char="•"/>
            </a:pPr>
            <a:r>
              <a:rPr lang="en-US" sz="2800" dirty="0"/>
              <a:t>Consider aluminum horn</a:t>
            </a:r>
          </a:p>
          <a:p>
            <a:pPr marL="285750" indent="-285750">
              <a:buFont typeface="Arial" panose="020B0604020202020204" pitchFamily="34" charset="0"/>
              <a:buChar char="•"/>
            </a:pPr>
            <a:r>
              <a:rPr lang="en-US" sz="2800" dirty="0"/>
              <a:t>Servo jacket for super duty use.  Servos are fragile</a:t>
            </a:r>
          </a:p>
          <a:p>
            <a:pPr marL="285750" indent="-285750">
              <a:buFont typeface="Arial" panose="020B0604020202020204" pitchFamily="34" charset="0"/>
              <a:buChar char="•"/>
            </a:pPr>
            <a:r>
              <a:rPr lang="en-US" sz="2800" dirty="0"/>
              <a:t>Mounting servo to prop. </a:t>
            </a:r>
          </a:p>
          <a:p>
            <a:endParaRPr lang="en-US" dirty="0"/>
          </a:p>
        </p:txBody>
      </p:sp>
      <p:pic>
        <p:nvPicPr>
          <p:cNvPr id="2050" name="Picture 2" descr="http://futaba-rc.com/parts/futm2100a-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11676" y="4305089"/>
            <a:ext cx="4185501" cy="22462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32709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Parts/Accessories</a:t>
            </a:r>
          </a:p>
        </p:txBody>
      </p:sp>
      <p:sp>
        <p:nvSpPr>
          <p:cNvPr id="3" name="Content Placeholder 2"/>
          <p:cNvSpPr>
            <a:spLocks noGrp="1"/>
          </p:cNvSpPr>
          <p:nvPr>
            <p:ph idx="1"/>
          </p:nvPr>
        </p:nvSpPr>
        <p:spPr>
          <a:xfrm>
            <a:off x="609600" y="1775193"/>
            <a:ext cx="3227294" cy="1978032"/>
          </a:xfrm>
        </p:spPr>
        <p:txBody>
          <a:bodyPr/>
          <a:lstStyle/>
          <a:p>
            <a:r>
              <a:rPr lang="en-US" dirty="0"/>
              <a:t>Heavy Loads = Servo Block</a:t>
            </a:r>
          </a:p>
        </p:txBody>
      </p:sp>
      <p:pic>
        <p:nvPicPr>
          <p:cNvPr id="3074" name="Picture 2" descr="http://www.robotshop.com/media/catalog/product/cache/1/thumbnail/9df78eab33525d08d6e5fb8d27136e95/l/o/load-bearing-servo-block-hitec-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26530" y="1775193"/>
            <a:ext cx="4827494" cy="48274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94877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Power Supplies</a:t>
            </a:r>
          </a:p>
        </p:txBody>
      </p:sp>
      <p:sp>
        <p:nvSpPr>
          <p:cNvPr id="3" name="Content Placeholder 2"/>
          <p:cNvSpPr>
            <a:spLocks noGrp="1"/>
          </p:cNvSpPr>
          <p:nvPr>
            <p:ph idx="1"/>
          </p:nvPr>
        </p:nvSpPr>
        <p:spPr>
          <a:xfrm>
            <a:off x="609600" y="1775192"/>
            <a:ext cx="3342078" cy="4625609"/>
          </a:xfrm>
        </p:spPr>
        <p:txBody>
          <a:bodyPr/>
          <a:lstStyle/>
          <a:p>
            <a:r>
              <a:rPr lang="en-US" dirty="0"/>
              <a:t>Check polarity </a:t>
            </a:r>
          </a:p>
        </p:txBody>
      </p:sp>
      <p:pic>
        <p:nvPicPr>
          <p:cNvPr id="1028" name="Picture 4" descr="http://www.harborfreight.com/media/catalog/product/i/m/image_2333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95940" y="1902321"/>
            <a:ext cx="4663899" cy="466389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cdn.shopify.com/s/files/1/0485/4537/products/IMG_0884_large.JPG?v=140263026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7930" y="2886980"/>
            <a:ext cx="3732268" cy="37322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03793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Servo Control Boards-AUDIO</a:t>
            </a:r>
          </a:p>
        </p:txBody>
      </p:sp>
      <p:sp>
        <p:nvSpPr>
          <p:cNvPr id="3" name="Content Placeholder 2"/>
          <p:cNvSpPr>
            <a:spLocks noGrp="1"/>
          </p:cNvSpPr>
          <p:nvPr>
            <p:ph idx="1"/>
          </p:nvPr>
        </p:nvSpPr>
        <p:spPr/>
        <p:txBody>
          <a:bodyPr/>
          <a:lstStyle/>
          <a:p>
            <a:r>
              <a:rPr lang="en-US" dirty="0"/>
              <a:t>Simple-plug and play</a:t>
            </a:r>
          </a:p>
          <a:p>
            <a:r>
              <a:rPr lang="en-US" dirty="0"/>
              <a:t>No/limited programming</a:t>
            </a:r>
          </a:p>
          <a:p>
            <a:r>
              <a:rPr lang="en-US" dirty="0"/>
              <a:t>Cost per channel higher</a:t>
            </a:r>
          </a:p>
          <a:p>
            <a:r>
              <a:rPr lang="en-US" dirty="0"/>
              <a:t>Not as precise</a:t>
            </a:r>
          </a:p>
          <a:p>
            <a:r>
              <a:rPr lang="en-US" dirty="0"/>
              <a:t>Sensitive to audio file high/low</a:t>
            </a:r>
          </a:p>
          <a:p>
            <a:pPr marL="118872" indent="0">
              <a:buNone/>
            </a:pPr>
            <a:endParaRPr lang="en-US" dirty="0"/>
          </a:p>
          <a:p>
            <a:pPr marL="118872" indent="0">
              <a:buNone/>
            </a:pPr>
            <a:endParaRPr lang="en-US" dirty="0"/>
          </a:p>
          <a:p>
            <a:pPr marL="118872" indent="0">
              <a:buNone/>
            </a:pPr>
            <a:endParaRPr lang="en-US" dirty="0"/>
          </a:p>
        </p:txBody>
      </p:sp>
    </p:spTree>
    <p:extLst>
      <p:ext uri="{BB962C8B-B14F-4D97-AF65-F5344CB8AC3E}">
        <p14:creationId xmlns:p14="http://schemas.microsoft.com/office/powerpoint/2010/main" val="273846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Audacity </a:t>
            </a:r>
          </a:p>
        </p:txBody>
      </p:sp>
      <p:pic>
        <p:nvPicPr>
          <p:cNvPr id="4" name="Picture 3"/>
          <p:cNvPicPr>
            <a:picLocks noChangeAspect="1"/>
          </p:cNvPicPr>
          <p:nvPr/>
        </p:nvPicPr>
        <p:blipFill>
          <a:blip r:embed="rId3"/>
          <a:stretch>
            <a:fillRect/>
          </a:stretch>
        </p:blipFill>
        <p:spPr>
          <a:xfrm>
            <a:off x="1617306" y="1595535"/>
            <a:ext cx="8957388" cy="5038531"/>
          </a:xfrm>
          <a:prstGeom prst="rect">
            <a:avLst/>
          </a:prstGeom>
        </p:spPr>
      </p:pic>
    </p:spTree>
    <p:extLst>
      <p:ext uri="{BB962C8B-B14F-4D97-AF65-F5344CB8AC3E}">
        <p14:creationId xmlns:p14="http://schemas.microsoft.com/office/powerpoint/2010/main" val="36000868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Servo Control Boards-DMX </a:t>
            </a:r>
          </a:p>
        </p:txBody>
      </p:sp>
      <p:sp>
        <p:nvSpPr>
          <p:cNvPr id="3" name="Content Placeholder 2"/>
          <p:cNvSpPr>
            <a:spLocks noGrp="1"/>
          </p:cNvSpPr>
          <p:nvPr>
            <p:ph idx="1"/>
          </p:nvPr>
        </p:nvSpPr>
        <p:spPr/>
        <p:txBody>
          <a:bodyPr/>
          <a:lstStyle/>
          <a:p>
            <a:r>
              <a:rPr lang="en-US" dirty="0"/>
              <a:t>DMX Control = industry standard</a:t>
            </a:r>
          </a:p>
          <a:p>
            <a:r>
              <a:rPr lang="en-US" dirty="0"/>
              <a:t>Precision control (1/10 second) for true theme park quality animation</a:t>
            </a:r>
          </a:p>
          <a:p>
            <a:r>
              <a:rPr lang="en-US" dirty="0"/>
              <a:t>Less cost per channel of control</a:t>
            </a:r>
          </a:p>
          <a:p>
            <a:r>
              <a:rPr lang="en-US" dirty="0"/>
              <a:t>Time to program (except track skull)</a:t>
            </a:r>
          </a:p>
        </p:txBody>
      </p:sp>
    </p:spTree>
    <p:extLst>
      <p:ext uri="{BB962C8B-B14F-4D97-AF65-F5344CB8AC3E}">
        <p14:creationId xmlns:p14="http://schemas.microsoft.com/office/powerpoint/2010/main" val="18774891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DMX Servo/Motor Boards</a:t>
            </a:r>
          </a:p>
        </p:txBody>
      </p:sp>
      <p:sp>
        <p:nvSpPr>
          <p:cNvPr id="3" name="Content Placeholder 2"/>
          <p:cNvSpPr>
            <a:spLocks noGrp="1"/>
          </p:cNvSpPr>
          <p:nvPr>
            <p:ph idx="1"/>
          </p:nvPr>
        </p:nvSpPr>
        <p:spPr/>
        <p:txBody>
          <a:bodyPr/>
          <a:lstStyle/>
          <a:p>
            <a:r>
              <a:rPr lang="en-US" dirty="0"/>
              <a:t>Servo control boards</a:t>
            </a:r>
          </a:p>
          <a:p>
            <a:r>
              <a:rPr lang="en-US" dirty="0"/>
              <a:t>Medusa</a:t>
            </a:r>
          </a:p>
          <a:p>
            <a:r>
              <a:rPr lang="en-US" dirty="0"/>
              <a:t>LOR </a:t>
            </a:r>
            <a:r>
              <a:rPr lang="en-US" dirty="0" err="1"/>
              <a:t>ServoDog</a:t>
            </a:r>
            <a:r>
              <a:rPr lang="en-US" dirty="0"/>
              <a:t> </a:t>
            </a:r>
          </a:p>
          <a:p>
            <a:r>
              <a:rPr lang="en-US" dirty="0"/>
              <a:t>Board of Chucky (BOC)</a:t>
            </a:r>
          </a:p>
          <a:p>
            <a:r>
              <a:rPr lang="en-US" dirty="0"/>
              <a:t>SOS</a:t>
            </a:r>
          </a:p>
          <a:p>
            <a:r>
              <a:rPr lang="en-US" dirty="0"/>
              <a:t>Servo, LED and Relay</a:t>
            </a:r>
          </a:p>
          <a:p>
            <a:endParaRPr lang="en-US" dirty="0"/>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6405" y="2209800"/>
            <a:ext cx="3700709" cy="350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2" name="Picture 2" descr="Click to enlar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90800" y="4953001"/>
            <a:ext cx="2857500" cy="1419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32162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DMX 512</a:t>
            </a:r>
          </a:p>
        </p:txBody>
      </p:sp>
      <p:sp>
        <p:nvSpPr>
          <p:cNvPr id="3" name="Content Placeholder 2"/>
          <p:cNvSpPr>
            <a:spLocks noGrp="1"/>
          </p:cNvSpPr>
          <p:nvPr>
            <p:ph idx="1"/>
          </p:nvPr>
        </p:nvSpPr>
        <p:spPr/>
        <p:txBody>
          <a:bodyPr/>
          <a:lstStyle/>
          <a:p>
            <a:r>
              <a:rPr lang="en-US" dirty="0"/>
              <a:t>DMX is now the standard for digital communication networks.  It allows for very low cost per channel of control.  </a:t>
            </a:r>
          </a:p>
          <a:p>
            <a:endParaRPr lang="en-US" dirty="0"/>
          </a:p>
          <a:p>
            <a:r>
              <a:rPr lang="en-US" dirty="0"/>
              <a:t>DMX is based on a 512 channel “universe”</a:t>
            </a:r>
          </a:p>
          <a:p>
            <a:endParaRPr lang="en-US" dirty="0"/>
          </a:p>
          <a:p>
            <a:r>
              <a:rPr lang="en-US" dirty="0"/>
              <a:t>Each device has it’s own address, some devices require multiple addresses </a:t>
            </a:r>
          </a:p>
          <a:p>
            <a:endParaRPr lang="en-US" dirty="0"/>
          </a:p>
          <a:p>
            <a:endParaRPr lang="en-US" dirty="0"/>
          </a:p>
        </p:txBody>
      </p:sp>
    </p:spTree>
    <p:extLst>
      <p:ext uri="{BB962C8B-B14F-4D97-AF65-F5344CB8AC3E}">
        <p14:creationId xmlns:p14="http://schemas.microsoft.com/office/powerpoint/2010/main" val="37104576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a:t>DISCLAIMER!</a:t>
            </a:r>
          </a:p>
        </p:txBody>
      </p:sp>
      <p:sp>
        <p:nvSpPr>
          <p:cNvPr id="3" name="TextBox 2"/>
          <p:cNvSpPr txBox="1"/>
          <p:nvPr/>
        </p:nvSpPr>
        <p:spPr>
          <a:xfrm>
            <a:off x="439270" y="2173941"/>
            <a:ext cx="11313459" cy="4031873"/>
          </a:xfrm>
          <a:prstGeom prst="rect">
            <a:avLst/>
          </a:prstGeom>
          <a:noFill/>
        </p:spPr>
        <p:txBody>
          <a:bodyPr wrap="square" rtlCol="0">
            <a:spAutoFit/>
          </a:bodyPr>
          <a:lstStyle/>
          <a:p>
            <a:pPr marL="118872" indent="0">
              <a:buNone/>
            </a:pPr>
            <a:r>
              <a:rPr lang="en-US" sz="3200" dirty="0"/>
              <a:t>I am NOT expert! I am not an engineer or electrician and I didn’t even stay at a Holiday Inn Last night!  </a:t>
            </a:r>
          </a:p>
          <a:p>
            <a:pPr marL="118872" indent="0">
              <a:buNone/>
            </a:pPr>
            <a:endParaRPr lang="en-US" sz="3200" dirty="0"/>
          </a:p>
          <a:p>
            <a:pPr marL="118872" indent="0">
              <a:buNone/>
            </a:pPr>
            <a:r>
              <a:rPr lang="en-US" sz="3200" dirty="0"/>
              <a:t>The information presented is only how this </a:t>
            </a:r>
            <a:r>
              <a:rPr lang="en-US" sz="3200" b="1" i="1" u="sng" dirty="0"/>
              <a:t>amateur</a:t>
            </a:r>
            <a:r>
              <a:rPr lang="en-US" sz="3200" dirty="0"/>
              <a:t> home haunter has set up his personal haunt and show.  Please ensure that your haunt follows all local codes, rules and laws to keep you and your guests safe.  Electricity is dangerous! If you don’t know what you are doing seek expert help. </a:t>
            </a:r>
          </a:p>
        </p:txBody>
      </p:sp>
    </p:spTree>
    <p:extLst>
      <p:ext uri="{BB962C8B-B14F-4D97-AF65-F5344CB8AC3E}">
        <p14:creationId xmlns:p14="http://schemas.microsoft.com/office/powerpoint/2010/main" val="27646190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DMX  (DMX512)</a:t>
            </a:r>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09801" y="2286000"/>
            <a:ext cx="8048623" cy="18780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943790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DMX</a:t>
            </a:r>
          </a:p>
        </p:txBody>
      </p:sp>
      <p:sp>
        <p:nvSpPr>
          <p:cNvPr id="3" name="Content Placeholder 2"/>
          <p:cNvSpPr>
            <a:spLocks noGrp="1"/>
          </p:cNvSpPr>
          <p:nvPr>
            <p:ph idx="1"/>
          </p:nvPr>
        </p:nvSpPr>
        <p:spPr/>
        <p:txBody>
          <a:bodyPr/>
          <a:lstStyle/>
          <a:p>
            <a:r>
              <a:rPr lang="en-US" dirty="0"/>
              <a:t>DMX requires a “Dongle” to output the signal from the computer to devices.</a:t>
            </a:r>
          </a:p>
          <a:p>
            <a:r>
              <a:rPr lang="en-US" dirty="0"/>
              <a:t>Holiday Coro, ENTTEC  </a:t>
            </a:r>
          </a:p>
          <a:p>
            <a:endParaRPr lang="en-US" dirty="0"/>
          </a:p>
          <a:p>
            <a:pPr marL="118872" indent="0">
              <a:buNone/>
            </a:pP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81800" y="2971799"/>
            <a:ext cx="2738438" cy="3475175"/>
          </a:xfrm>
          <a:prstGeom prst="rect">
            <a:avLst/>
          </a:prstGeom>
        </p:spPr>
      </p:pic>
      <p:pic>
        <p:nvPicPr>
          <p:cNvPr id="1026" name="Picture 2" descr="https://tse1.mm.bing.net/th?id=OIP._IySFZqsF93a1QnZ6CdRxQEsD0&amp;pid=15.1&amp;P=0&amp;w=221&amp;h=18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95601" y="3962400"/>
            <a:ext cx="2105025"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56363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LOR Program</a:t>
            </a:r>
          </a:p>
        </p:txBody>
      </p:sp>
      <p:pic>
        <p:nvPicPr>
          <p:cNvPr id="205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982015" y="1774826"/>
            <a:ext cx="8227971" cy="4625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142753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VSA</a:t>
            </a:r>
          </a:p>
        </p:txBody>
      </p:sp>
      <p:sp>
        <p:nvSpPr>
          <p:cNvPr id="3" name="Content Placeholder 2"/>
          <p:cNvSpPr>
            <a:spLocks noGrp="1"/>
          </p:cNvSpPr>
          <p:nvPr>
            <p:ph idx="1"/>
          </p:nvPr>
        </p:nvSpPr>
        <p:spPr>
          <a:xfrm>
            <a:off x="1981200" y="1600201"/>
            <a:ext cx="8229600" cy="4625609"/>
          </a:xfrm>
        </p:spPr>
        <p:txBody>
          <a:bodyPr>
            <a:normAutofit fontScale="92500" lnSpcReduction="10000"/>
          </a:bodyPr>
          <a:lstStyle/>
          <a:p>
            <a:pPr marL="118872" indent="0">
              <a:buNone/>
            </a:pPr>
            <a:r>
              <a:rPr lang="en-US" dirty="0"/>
              <a:t>VSA is produced by Brookshire Software</a:t>
            </a:r>
          </a:p>
          <a:p>
            <a:endParaRPr lang="en-US" dirty="0"/>
          </a:p>
          <a:p>
            <a:r>
              <a:rPr lang="en-US" dirty="0"/>
              <a:t>Software only</a:t>
            </a:r>
          </a:p>
          <a:p>
            <a:r>
              <a:rPr lang="en-US" dirty="0"/>
              <a:t>Best program  for control of servo and animatronic props such as 3 axis skull. **</a:t>
            </a:r>
          </a:p>
          <a:p>
            <a:r>
              <a:rPr lang="en-US" dirty="0"/>
              <a:t>Great flexibility </a:t>
            </a:r>
          </a:p>
          <a:p>
            <a:r>
              <a:rPr lang="en-US" dirty="0"/>
              <a:t>Requires outside vendor hardware</a:t>
            </a:r>
          </a:p>
          <a:p>
            <a:r>
              <a:rPr lang="en-US" dirty="0"/>
              <a:t>No supported hardware</a:t>
            </a:r>
          </a:p>
          <a:p>
            <a:r>
              <a:rPr lang="en-US" dirty="0"/>
              <a:t>Limited channel count</a:t>
            </a:r>
          </a:p>
          <a:p>
            <a:r>
              <a:rPr lang="en-US" dirty="0"/>
              <a:t>110 requires relay packs</a:t>
            </a:r>
          </a:p>
          <a:p>
            <a:endParaRPr lang="en-US" dirty="0"/>
          </a:p>
          <a:p>
            <a:endParaRPr lang="en-US" dirty="0"/>
          </a:p>
        </p:txBody>
      </p:sp>
    </p:spTree>
    <p:extLst>
      <p:ext uri="{BB962C8B-B14F-4D97-AF65-F5344CB8AC3E}">
        <p14:creationId xmlns:p14="http://schemas.microsoft.com/office/powerpoint/2010/main" val="37698058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Light O Rama</a:t>
            </a:r>
          </a:p>
        </p:txBody>
      </p:sp>
      <p:sp>
        <p:nvSpPr>
          <p:cNvPr id="3" name="Content Placeholder 2"/>
          <p:cNvSpPr>
            <a:spLocks noGrp="1"/>
          </p:cNvSpPr>
          <p:nvPr>
            <p:ph idx="1"/>
          </p:nvPr>
        </p:nvSpPr>
        <p:spPr/>
        <p:txBody>
          <a:bodyPr>
            <a:normAutofit lnSpcReduction="10000"/>
          </a:bodyPr>
          <a:lstStyle/>
          <a:p>
            <a:pPr marL="118872" indent="0">
              <a:buNone/>
            </a:pPr>
            <a:r>
              <a:rPr lang="en-US" dirty="0"/>
              <a:t>Commercially manufactured hardware and software designed for outdoor light displays. </a:t>
            </a:r>
          </a:p>
          <a:p>
            <a:pPr marL="118872" indent="0">
              <a:buNone/>
            </a:pPr>
            <a:endParaRPr lang="en-US" dirty="0"/>
          </a:p>
          <a:p>
            <a:pPr marL="118872" indent="0">
              <a:buNone/>
            </a:pPr>
            <a:r>
              <a:rPr lang="en-US" dirty="0"/>
              <a:t>No guess work</a:t>
            </a:r>
          </a:p>
          <a:p>
            <a:pPr marL="118872" indent="0">
              <a:buNone/>
            </a:pPr>
            <a:r>
              <a:rPr lang="en-US" dirty="0"/>
              <a:t>Scalable to 1000’s of channels</a:t>
            </a:r>
          </a:p>
          <a:p>
            <a:pPr marL="118872" indent="0">
              <a:buNone/>
            </a:pPr>
            <a:r>
              <a:rPr lang="en-US" dirty="0"/>
              <a:t>Controls 110v and DMX</a:t>
            </a:r>
          </a:p>
          <a:p>
            <a:pPr marL="118872" indent="0">
              <a:buNone/>
            </a:pPr>
            <a:r>
              <a:rPr lang="en-US" dirty="0"/>
              <a:t>Visualizer </a:t>
            </a:r>
          </a:p>
          <a:p>
            <a:pPr marL="118872" indent="0">
              <a:buNone/>
            </a:pPr>
            <a:r>
              <a:rPr lang="en-US" dirty="0"/>
              <a:t>Audio and Video control</a:t>
            </a:r>
          </a:p>
          <a:p>
            <a:pPr marL="118872" indent="0">
              <a:buNone/>
            </a:pPr>
            <a:endParaRPr lang="en-US" dirty="0"/>
          </a:p>
          <a:p>
            <a:pPr marL="118872" indent="0">
              <a:buNone/>
            </a:pPr>
            <a:r>
              <a:rPr lang="en-US" dirty="0"/>
              <a:t>Not as servo friendly as VSA (GETTING CLOSE!)</a:t>
            </a:r>
          </a:p>
          <a:p>
            <a:pPr marL="118872" indent="0">
              <a:buNone/>
            </a:pPr>
            <a:endParaRPr lang="en-US" dirty="0"/>
          </a:p>
          <a:p>
            <a:pPr marL="118872" indent="0">
              <a:buNone/>
            </a:pPr>
            <a:endParaRPr lang="en-US" dirty="0"/>
          </a:p>
          <a:p>
            <a:pPr marL="118872" indent="0">
              <a:buNone/>
            </a:pPr>
            <a:endParaRPr lang="en-US" dirty="0"/>
          </a:p>
          <a:p>
            <a:pPr marL="118872" indent="0">
              <a:buNone/>
            </a:pPr>
            <a:endParaRPr lang="en-US" dirty="0"/>
          </a:p>
          <a:p>
            <a:pPr marL="118872" indent="0">
              <a:buNone/>
            </a:pPr>
            <a:endParaRPr lang="en-US" dirty="0"/>
          </a:p>
        </p:txBody>
      </p:sp>
    </p:spTree>
    <p:extLst>
      <p:ext uri="{BB962C8B-B14F-4D97-AF65-F5344CB8AC3E}">
        <p14:creationId xmlns:p14="http://schemas.microsoft.com/office/powerpoint/2010/main" val="6212509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Isn’t there an easier way????</a:t>
            </a:r>
          </a:p>
        </p:txBody>
      </p:sp>
      <p:sp>
        <p:nvSpPr>
          <p:cNvPr id="3" name="Content Placeholder 2"/>
          <p:cNvSpPr>
            <a:spLocks noGrp="1"/>
          </p:cNvSpPr>
          <p:nvPr>
            <p:ph idx="1"/>
          </p:nvPr>
        </p:nvSpPr>
        <p:spPr>
          <a:xfrm>
            <a:off x="609600" y="1958968"/>
            <a:ext cx="10972800" cy="4625609"/>
          </a:xfrm>
        </p:spPr>
        <p:txBody>
          <a:bodyPr/>
          <a:lstStyle/>
          <a:p>
            <a:r>
              <a:rPr lang="en-US" dirty="0"/>
              <a:t>Yes there is! </a:t>
            </a:r>
          </a:p>
        </p:txBody>
      </p:sp>
      <p:pic>
        <p:nvPicPr>
          <p:cNvPr id="12290" name="Picture 2" descr="site_banner_v5 955x14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813" y="2946026"/>
            <a:ext cx="9096375" cy="133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93773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 </a:t>
            </a:r>
          </a:p>
        </p:txBody>
      </p:sp>
    </p:spTree>
    <p:extLst>
      <p:ext uri="{BB962C8B-B14F-4D97-AF65-F5344CB8AC3E}">
        <p14:creationId xmlns:p14="http://schemas.microsoft.com/office/powerpoint/2010/main" val="16614734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a:t>Introduction (AKA: why should we listen to you?)</a:t>
            </a:r>
          </a:p>
        </p:txBody>
      </p:sp>
      <p:sp>
        <p:nvSpPr>
          <p:cNvPr id="3" name="Rectangle 2"/>
          <p:cNvSpPr/>
          <p:nvPr/>
        </p:nvSpPr>
        <p:spPr>
          <a:xfrm>
            <a:off x="1062318" y="1860176"/>
            <a:ext cx="10219764" cy="3046988"/>
          </a:xfrm>
          <a:prstGeom prst="rect">
            <a:avLst/>
          </a:prstGeom>
        </p:spPr>
        <p:txBody>
          <a:bodyPr wrap="square">
            <a:spAutoFit/>
          </a:bodyPr>
          <a:lstStyle/>
          <a:p>
            <a:r>
              <a:rPr lang="en-US" sz="3200" dirty="0"/>
              <a:t>Nationally recognized Home yard haunt in Corvallis, Oregon </a:t>
            </a:r>
          </a:p>
          <a:p>
            <a:r>
              <a:rPr lang="en-US" sz="3200" dirty="0"/>
              <a:t>‘CITY of the DAMMED’.  </a:t>
            </a:r>
          </a:p>
          <a:p>
            <a:endParaRPr lang="en-US" sz="3200" dirty="0"/>
          </a:p>
          <a:p>
            <a:r>
              <a:rPr lang="en-US" sz="3200" dirty="0"/>
              <a:t>Graveyard with 12 minute musical, light, video, laser, fog, fire and animatronic show every 20 minutes on Halloween night/weekends.  </a:t>
            </a:r>
          </a:p>
        </p:txBody>
      </p:sp>
    </p:spTree>
    <p:extLst>
      <p:ext uri="{BB962C8B-B14F-4D97-AF65-F5344CB8AC3E}">
        <p14:creationId xmlns:p14="http://schemas.microsoft.com/office/powerpoint/2010/main" val="39024354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a:t>Overview</a:t>
            </a:r>
          </a:p>
        </p:txBody>
      </p:sp>
      <p:sp>
        <p:nvSpPr>
          <p:cNvPr id="5" name="TextBox 4"/>
          <p:cNvSpPr txBox="1"/>
          <p:nvPr/>
        </p:nvSpPr>
        <p:spPr>
          <a:xfrm>
            <a:off x="533400" y="1909482"/>
            <a:ext cx="11246224" cy="4524315"/>
          </a:xfrm>
          <a:prstGeom prst="rect">
            <a:avLst/>
          </a:prstGeom>
          <a:noFill/>
        </p:spPr>
        <p:txBody>
          <a:bodyPr wrap="square" rtlCol="0">
            <a:spAutoFit/>
          </a:bodyPr>
          <a:lstStyle/>
          <a:p>
            <a:pPr marL="118872" indent="0">
              <a:buNone/>
            </a:pPr>
            <a:r>
              <a:rPr lang="en-US" sz="2400" dirty="0"/>
              <a:t>This presentation will focus on the </a:t>
            </a:r>
            <a:r>
              <a:rPr lang="en-US" sz="2400" b="1" i="1" u="sng" dirty="0"/>
              <a:t>basic </a:t>
            </a:r>
            <a:r>
              <a:rPr lang="en-US" sz="2400" dirty="0"/>
              <a:t>description and use of hobby servos to create animated Halloween Props.  </a:t>
            </a:r>
          </a:p>
          <a:p>
            <a:pPr marL="118872" indent="0">
              <a:buNone/>
            </a:pPr>
            <a:endParaRPr lang="en-US" sz="2400" dirty="0"/>
          </a:p>
          <a:p>
            <a:pPr marL="118872" indent="0">
              <a:buNone/>
            </a:pPr>
            <a:r>
              <a:rPr lang="en-US" sz="2400" dirty="0"/>
              <a:t>Topics: </a:t>
            </a:r>
          </a:p>
          <a:p>
            <a:pPr marL="576072" indent="-457200">
              <a:buFont typeface="Arial" panose="020B0604020202020204" pitchFamily="34" charset="0"/>
              <a:buChar char="•"/>
            </a:pPr>
            <a:r>
              <a:rPr lang="en-US" sz="2400" dirty="0"/>
              <a:t>Differences between a hobby servo and “regular” motors</a:t>
            </a:r>
          </a:p>
          <a:p>
            <a:pPr marL="576072" indent="-457200">
              <a:buFont typeface="Arial" panose="020B0604020202020204" pitchFamily="34" charset="0"/>
              <a:buChar char="•"/>
            </a:pPr>
            <a:r>
              <a:rPr lang="en-US" sz="2400" dirty="0"/>
              <a:t>Servo Hardware</a:t>
            </a:r>
          </a:p>
          <a:p>
            <a:pPr marL="576072" indent="-457200">
              <a:buFont typeface="Arial" panose="020B0604020202020204" pitchFamily="34" charset="0"/>
              <a:buChar char="•"/>
            </a:pPr>
            <a:r>
              <a:rPr lang="en-US" sz="2400" dirty="0"/>
              <a:t>Servo Control Hardware</a:t>
            </a:r>
          </a:p>
          <a:p>
            <a:pPr marL="576072" indent="-457200">
              <a:buFont typeface="Arial" panose="020B0604020202020204" pitchFamily="34" charset="0"/>
              <a:buChar char="•"/>
            </a:pPr>
            <a:r>
              <a:rPr lang="en-US" sz="2400" dirty="0"/>
              <a:t>Programming Servos for Movement/speech</a:t>
            </a:r>
          </a:p>
          <a:p>
            <a:pPr marL="576072" indent="-457200">
              <a:buFont typeface="Arial" panose="020B0604020202020204" pitchFamily="34" charset="0"/>
              <a:buChar char="•"/>
            </a:pPr>
            <a:r>
              <a:rPr lang="en-US" sz="2400" dirty="0"/>
              <a:t>Demonstrations!</a:t>
            </a:r>
          </a:p>
          <a:p>
            <a:pPr marL="118872"/>
            <a:r>
              <a:rPr lang="en-US" sz="2400" dirty="0"/>
              <a:t>NOT Discussed Today: </a:t>
            </a:r>
          </a:p>
          <a:p>
            <a:pPr marL="118872"/>
            <a:r>
              <a:rPr lang="en-US" sz="2400" dirty="0"/>
              <a:t>Arduino/Raspberry Pi</a:t>
            </a:r>
          </a:p>
          <a:p>
            <a:pPr marL="118872"/>
            <a:endParaRPr lang="en-US" sz="2400" dirty="0"/>
          </a:p>
        </p:txBody>
      </p:sp>
    </p:spTree>
    <p:extLst>
      <p:ext uri="{BB962C8B-B14F-4D97-AF65-F5344CB8AC3E}">
        <p14:creationId xmlns:p14="http://schemas.microsoft.com/office/powerpoint/2010/main" val="33605287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a:t>What is a Servo?</a:t>
            </a:r>
          </a:p>
        </p:txBody>
      </p:sp>
      <p:pic>
        <p:nvPicPr>
          <p:cNvPr id="2050" name="Picture 2" descr="http://i1.kym-cdn.com/photos/images/original/000/744/438/68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47419" y="2209498"/>
            <a:ext cx="2697162" cy="363548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https://tse4.mm.bing.net/th?id=OIP.Z3kqk9juIrkyEi9_s7PCpwEsEs&amp;pid=15.1&amp;P=0&amp;w=300&amp;h=3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0917" y="2209498"/>
            <a:ext cx="285750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https://tse4.mm.bing.net/th?id=OIP.RpNrppwAnxVZL-jftaf8EQEAEs&amp;pid=15.1&amp;P=0&amp;w=300&amp;h=30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68577" y="2489030"/>
            <a:ext cx="2190750" cy="2571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94188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a:t>DC Motor</a:t>
            </a:r>
          </a:p>
        </p:txBody>
      </p:sp>
      <p:pic>
        <p:nvPicPr>
          <p:cNvPr id="8194" name="Picture 2" descr="https://tse4.mm.bing.net/th?id=OIP.mRn2h2LZebuGuQgUdBjUjwEsEs&amp;pid=15.1&amp;P=0&amp;w=300&amp;h=3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36914" y="2077289"/>
            <a:ext cx="2371725" cy="237172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https://tse4.mm.bing.net/th?id=OIP.Z3kqk9juIrkyEi9_s7PCpwEsEs&amp;pid=15.1&amp;P=0&amp;w=300&amp;h=3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6094" y="1834402"/>
            <a:ext cx="2857500" cy="28575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957482" y="2755319"/>
            <a:ext cx="905435" cy="1015663"/>
          </a:xfrm>
          <a:prstGeom prst="rect">
            <a:avLst/>
          </a:prstGeom>
          <a:noFill/>
        </p:spPr>
        <p:txBody>
          <a:bodyPr wrap="square" rtlCol="0">
            <a:spAutoFit/>
          </a:bodyPr>
          <a:lstStyle/>
          <a:p>
            <a:r>
              <a:rPr lang="en-US" sz="6000" dirty="0"/>
              <a:t>=</a:t>
            </a:r>
          </a:p>
        </p:txBody>
      </p:sp>
      <p:sp>
        <p:nvSpPr>
          <p:cNvPr id="5" name="TextBox 4"/>
          <p:cNvSpPr txBox="1"/>
          <p:nvPr/>
        </p:nvSpPr>
        <p:spPr>
          <a:xfrm>
            <a:off x="1147482" y="5154706"/>
            <a:ext cx="9583271" cy="923330"/>
          </a:xfrm>
          <a:prstGeom prst="rect">
            <a:avLst/>
          </a:prstGeom>
          <a:noFill/>
        </p:spPr>
        <p:txBody>
          <a:bodyPr wrap="square" rtlCol="0">
            <a:spAutoFit/>
          </a:bodyPr>
          <a:lstStyle/>
          <a:p>
            <a:r>
              <a:rPr lang="en-US" dirty="0"/>
              <a:t>Basic DC motors have </a:t>
            </a:r>
            <a:r>
              <a:rPr lang="en-US" dirty="0" err="1"/>
              <a:t>Pos</a:t>
            </a:r>
            <a:r>
              <a:rPr lang="en-US" dirty="0"/>
              <a:t> + and Neg – input.  Reversing the polarity will cause the motor to run backwards or forwards.  The motors don’t have feedback or know where they are.  AC (110v) motors are usually not as easy to reverse and again, only have power input for on/off capability. </a:t>
            </a:r>
          </a:p>
        </p:txBody>
      </p:sp>
    </p:spTree>
    <p:extLst>
      <p:ext uri="{BB962C8B-B14F-4D97-AF65-F5344CB8AC3E}">
        <p14:creationId xmlns:p14="http://schemas.microsoft.com/office/powerpoint/2010/main" val="9037693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a:t>Hobby Servo</a:t>
            </a:r>
          </a:p>
        </p:txBody>
      </p:sp>
      <p:pic>
        <p:nvPicPr>
          <p:cNvPr id="9218" name="Picture 2" descr="https://tse2.mm.bing.net/th?id=OIP._u4fQqGjYaSE7pGRtX18KADYEs&amp;pid=15.1&amp;P=0&amp;w=300&amp;h=3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86433" y="1636776"/>
            <a:ext cx="2019300" cy="280035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6" descr="https://tse4.mm.bing.net/th?id=OIP.RpNrppwAnxVZL-jftaf8EQEAEs&amp;pid=15.1&amp;P=0&amp;w=300&amp;h=3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19224" y="1636776"/>
            <a:ext cx="2190750" cy="257175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5737790" y="2918029"/>
            <a:ext cx="716420" cy="923330"/>
          </a:xfrm>
          <a:prstGeom prst="rect">
            <a:avLst/>
          </a:prstGeom>
        </p:spPr>
        <p:txBody>
          <a:bodyPr wrap="square">
            <a:spAutoFit/>
          </a:bodyPr>
          <a:lstStyle/>
          <a:p>
            <a:r>
              <a:rPr lang="en-US" sz="5400" dirty="0"/>
              <a:t>=</a:t>
            </a:r>
          </a:p>
        </p:txBody>
      </p:sp>
      <p:sp>
        <p:nvSpPr>
          <p:cNvPr id="5" name="Rectangle 4"/>
          <p:cNvSpPr/>
          <p:nvPr/>
        </p:nvSpPr>
        <p:spPr>
          <a:xfrm>
            <a:off x="699247" y="4779869"/>
            <a:ext cx="10824882" cy="1200329"/>
          </a:xfrm>
          <a:prstGeom prst="rect">
            <a:avLst/>
          </a:prstGeom>
        </p:spPr>
        <p:txBody>
          <a:bodyPr wrap="square">
            <a:spAutoFit/>
          </a:bodyPr>
          <a:lstStyle/>
          <a:p>
            <a:r>
              <a:rPr lang="en-US" dirty="0">
                <a:solidFill>
                  <a:srgbClr val="4D4D4D"/>
                </a:solidFill>
                <a:latin typeface="proxima-nova"/>
              </a:rPr>
              <a:t>Unlike a traditional DC motor that just spins when power is applied servo motors operate through a Pulse Width Modulated (PWM) signal supplied by 3 wires. </a:t>
            </a:r>
          </a:p>
          <a:p>
            <a:endParaRPr lang="en-US" dirty="0">
              <a:solidFill>
                <a:srgbClr val="4D4D4D"/>
              </a:solidFill>
              <a:latin typeface="proxima-nova"/>
            </a:endParaRPr>
          </a:p>
          <a:p>
            <a:r>
              <a:rPr lang="en-US" dirty="0">
                <a:solidFill>
                  <a:srgbClr val="4D4D4D"/>
                </a:solidFill>
                <a:latin typeface="proxima-nova"/>
              </a:rPr>
              <a:t>This data controls the position of the servo motor’s gears.  </a:t>
            </a:r>
            <a:endParaRPr lang="en-US" dirty="0"/>
          </a:p>
        </p:txBody>
      </p:sp>
    </p:spTree>
    <p:extLst>
      <p:ext uri="{BB962C8B-B14F-4D97-AF65-F5344CB8AC3E}">
        <p14:creationId xmlns:p14="http://schemas.microsoft.com/office/powerpoint/2010/main" val="14843634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a:t>Servo </a:t>
            </a:r>
          </a:p>
        </p:txBody>
      </p:sp>
      <p:pic>
        <p:nvPicPr>
          <p:cNvPr id="6146" name="Picture 2" descr="https://hackster.imgix.net/uploads/attachments/195818/Servo_Control_img001.png?w=680&amp;h=510&amp;fit=max"/>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1658" y="1677928"/>
            <a:ext cx="6160994" cy="447578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https://tse2.mm.bing.net/th?id=OIP.JAu8Gx1MvQyfFoasPhDgBQEsEs&amp;pid=15.1&amp;P=0&amp;w=300&amp;h=3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54153" y="2480421"/>
            <a:ext cx="3194237" cy="31942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7468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a:t>Modulated Frequency </a:t>
            </a:r>
          </a:p>
        </p:txBody>
      </p:sp>
      <p:pic>
        <p:nvPicPr>
          <p:cNvPr id="7170" name="Picture 2" descr="https://hackster.imgix.net/uploads/attachments/195819/Servo_Control_img002.png?auto=compress%2Cformat&amp;w=1280&amp;h=960&amp;fit=max"/>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23647" y="2490784"/>
            <a:ext cx="3393141" cy="2785203"/>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https://tse3.mm.bing.net/th?id=OIP.8WsAUBY_RrRwFobeHPGtrAEhEs&amp;pid=15.1&amp;P=0&amp;w=300&amp;h=3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5683" y="2886343"/>
            <a:ext cx="1923430" cy="199408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757518" y="5136776"/>
            <a:ext cx="3491753" cy="369332"/>
          </a:xfrm>
          <a:prstGeom prst="rect">
            <a:avLst/>
          </a:prstGeom>
          <a:noFill/>
        </p:spPr>
        <p:txBody>
          <a:bodyPr wrap="square" rtlCol="0">
            <a:spAutoFit/>
          </a:bodyPr>
          <a:lstStyle/>
          <a:p>
            <a:r>
              <a:rPr lang="en-US" dirty="0" err="1"/>
              <a:t>Illudium</a:t>
            </a:r>
            <a:r>
              <a:rPr lang="en-US" dirty="0"/>
              <a:t> PU-36 Space Modulator</a:t>
            </a:r>
          </a:p>
        </p:txBody>
      </p:sp>
    </p:spTree>
    <p:extLst>
      <p:ext uri="{BB962C8B-B14F-4D97-AF65-F5344CB8AC3E}">
        <p14:creationId xmlns:p14="http://schemas.microsoft.com/office/powerpoint/2010/main" val="400787776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TM03457485[[fn=Mesh]]</Template>
  <TotalTime>8567</TotalTime>
  <Words>843</Words>
  <Application>Microsoft Office PowerPoint</Application>
  <PresentationFormat>Widescreen</PresentationFormat>
  <Paragraphs>152</Paragraphs>
  <Slides>26</Slides>
  <Notes>11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26</vt:i4>
      </vt:variant>
    </vt:vector>
  </HeadingPairs>
  <TitlesOfParts>
    <vt:vector size="35" baseType="lpstr">
      <vt:lpstr>Arial</vt:lpstr>
      <vt:lpstr>Calibri</vt:lpstr>
      <vt:lpstr>Corbel</vt:lpstr>
      <vt:lpstr>OpenSans</vt:lpstr>
      <vt:lpstr>proxima-nova</vt:lpstr>
      <vt:lpstr>Wingdings</vt:lpstr>
      <vt:lpstr>Wingdings 2</vt:lpstr>
      <vt:lpstr>Wingdings 3</vt:lpstr>
      <vt:lpstr>Module</vt:lpstr>
      <vt:lpstr>SERVOS (For Lib Arts Majors) Speaker: Rich Bryan</vt:lpstr>
      <vt:lpstr>DISCLAIMER!</vt:lpstr>
      <vt:lpstr>Introduction (AKA: why should we listen to you?)</vt:lpstr>
      <vt:lpstr>Overview</vt:lpstr>
      <vt:lpstr>What is a Servo?</vt:lpstr>
      <vt:lpstr>DC Motor</vt:lpstr>
      <vt:lpstr>Hobby Servo</vt:lpstr>
      <vt:lpstr>Servo </vt:lpstr>
      <vt:lpstr>Modulated Frequency </vt:lpstr>
      <vt:lpstr>Digital vs. Analog Servo??</vt:lpstr>
      <vt:lpstr>Servo Brands</vt:lpstr>
      <vt:lpstr>Parts/Accessories </vt:lpstr>
      <vt:lpstr>Parts/Accessories</vt:lpstr>
      <vt:lpstr>Power Supplies</vt:lpstr>
      <vt:lpstr>Servo Control Boards-AUDIO</vt:lpstr>
      <vt:lpstr>Audacity </vt:lpstr>
      <vt:lpstr>Servo Control Boards-DMX </vt:lpstr>
      <vt:lpstr>DMX Servo/Motor Boards</vt:lpstr>
      <vt:lpstr>DMX 512</vt:lpstr>
      <vt:lpstr>DMX  (DMX512)</vt:lpstr>
      <vt:lpstr>DMX</vt:lpstr>
      <vt:lpstr>LOR Program</vt:lpstr>
      <vt:lpstr>VSA</vt:lpstr>
      <vt:lpstr>Light O Rama</vt:lpstr>
      <vt:lpstr>Isn’t there an easier way????</vt:lpstr>
      <vt:lpstr>Questions?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Richard Bryan</dc:creator>
  <cp:lastModifiedBy>Richard Bryan</cp:lastModifiedBy>
  <cp:revision>24</cp:revision>
  <dcterms:created xsi:type="dcterms:W3CDTF">2017-04-26T00:33:12Z</dcterms:created>
  <dcterms:modified xsi:type="dcterms:W3CDTF">2017-05-11T03:30:49Z</dcterms:modified>
</cp:coreProperties>
</file>