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73" r:id="rId14"/>
    <p:sldId id="271" r:id="rId15"/>
    <p:sldId id="272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13" autoAdjust="0"/>
    <p:restoredTop sz="94660"/>
  </p:normalViewPr>
  <p:slideViewPr>
    <p:cSldViewPr>
      <p:cViewPr varScale="1">
        <p:scale>
          <a:sx n="92" d="100"/>
          <a:sy n="92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D1CF87-C138-4402-9584-16109F64E84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2B92880-0FD7-4CF9-B6F5-8AA1E2F57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6858000" cy="26670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AMA INTERNATIONAL UNIVERSITY – BAHRAIN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COLLEGE OF ADMINISTRATIVE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AND FINANCIAL SCIENCES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Dr. Steve S. </a:t>
            </a:r>
            <a:r>
              <a:rPr lang="en-US" sz="2400" dirty="0" err="1" smtClean="0">
                <a:solidFill>
                  <a:schemeClr val="bg1"/>
                </a:solidFill>
              </a:rPr>
              <a:t>Guansi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Professor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772400" cy="1981200"/>
          </a:xfrm>
        </p:spPr>
        <p:txBody>
          <a:bodyPr>
            <a:noAutofit/>
          </a:bodyPr>
          <a:lstStyle/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BSBI 622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sz="4400" b="1" dirty="0" smtClean="0">
                <a:solidFill>
                  <a:schemeClr val="bg1"/>
                </a:solidFill>
              </a:rPr>
              <a:t>PROJECT MANAGEMENT</a:t>
            </a:r>
          </a:p>
          <a:p>
            <a:pPr algn="ctr"/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THE PROJECT LIFE CYCLE</a:t>
            </a:r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/>
          <a:srcRect b="25700"/>
          <a:stretch>
            <a:fillRect/>
          </a:stretch>
        </p:blipFill>
        <p:spPr bwMode="auto">
          <a:xfrm>
            <a:off x="796925" y="1066800"/>
            <a:ext cx="78136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THE PROJECT LIFE CYCLE</a:t>
            </a:r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/>
          <a:srcRect b="25700"/>
          <a:stretch>
            <a:fillRect/>
          </a:stretch>
        </p:blipFill>
        <p:spPr bwMode="auto">
          <a:xfrm>
            <a:off x="796925" y="1066800"/>
            <a:ext cx="781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0" y="4572000"/>
            <a:ext cx="2209800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Defining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Goals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Specifications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Tasks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Responsibilitie</a:t>
            </a:r>
            <a:r>
              <a:rPr lang="en-US" sz="2000" dirty="0" smtClean="0"/>
              <a:t>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971800" y="3733800"/>
            <a:ext cx="1611339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Planning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Schedules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Budgets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Resources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Risks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Staffing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3276600"/>
            <a:ext cx="16002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Executing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Status reports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Changes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Quality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Forecasts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895600"/>
            <a:ext cx="1981200" cy="31700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Closing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Train customers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Transfer documents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Release resources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Evaluation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Lessons learned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 Project Manager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Manages temporary, non-repetitive activities and frequently acts independently of the formal organization.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Marshals resources for the project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Provides direction, coordination, and integration to the project team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Manages a diverse set of project stakeholders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Dependent upon others for technical answers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Is responsible for performance and success of the project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Must induce the right people at the right time to address the right issues and make the right decisions.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The Project Manager</a:t>
            </a:r>
          </a:p>
          <a:p>
            <a:pPr>
              <a:buFont typeface="Webdings" pitchFamily="18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</a:rPr>
              <a:t>5 Project Manager Skills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Project Management Fundamentals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Business Acumen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Technical Knowledge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Communication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Leadership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ebdings" pitchFamily="18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</a:rPr>
              <a:t>What is Project Management?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Application of knowledge, skills, tools and techniques to project activities to meet project requirements.</a:t>
            </a:r>
          </a:p>
          <a:p>
            <a:pPr>
              <a:buFont typeface="Webdings" pitchFamily="18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</a:rPr>
              <a:t>5 Project Management Process Groups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Initiative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Plan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Execute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Control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Close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ebdings" pitchFamily="18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</a:rPr>
              <a:t>9 Knowledge Areas of Project Management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Scope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Time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Cost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Quality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Resources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Communications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Risks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Procurement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5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Factors Leading to the Increased Use of Project Management:</a:t>
            </a:r>
          </a:p>
          <a:p>
            <a:pPr lvl="1">
              <a:spcBef>
                <a:spcPct val="25000"/>
              </a:spcBef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Compression of the product life cycle</a:t>
            </a:r>
          </a:p>
          <a:p>
            <a:pPr lvl="1">
              <a:spcBef>
                <a:spcPct val="25000"/>
              </a:spcBef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Global competition</a:t>
            </a:r>
          </a:p>
          <a:p>
            <a:pPr lvl="1">
              <a:spcBef>
                <a:spcPct val="25000"/>
              </a:spcBef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Knowledge explosion</a:t>
            </a:r>
          </a:p>
          <a:p>
            <a:pPr lvl="1">
              <a:spcBef>
                <a:spcPct val="25000"/>
              </a:spcBef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Corporate downsizing</a:t>
            </a:r>
          </a:p>
          <a:p>
            <a:pPr lvl="1">
              <a:spcBef>
                <a:spcPct val="25000"/>
              </a:spcBef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Increased customer focus</a:t>
            </a:r>
          </a:p>
          <a:p>
            <a:pPr lvl="1">
              <a:spcBef>
                <a:spcPct val="25000"/>
              </a:spcBef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Small projects that represent big problems</a:t>
            </a:r>
          </a:p>
        </p:txBody>
      </p:sp>
      <p:pic>
        <p:nvPicPr>
          <p:cNvPr id="3" name="Picture 5" descr="PE0372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209800"/>
            <a:ext cx="28194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5000"/>
              </a:spcBef>
            </a:pPr>
            <a:endParaRPr lang="en-US" sz="32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3505200" cy="198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anchor="t">
            <a:noAutofit/>
          </a:bodyPr>
          <a:lstStyle/>
          <a:p>
            <a:pPr marL="0" marR="9144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Integrated Management of Projects</a:t>
            </a:r>
          </a:p>
        </p:txBody>
      </p:sp>
      <p:pic>
        <p:nvPicPr>
          <p:cNvPr id="1026" name="Picture 2" descr="http://o.quizlet.com/i/KG1GBAr6Cj8f7js6MG9kxQ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886200" cy="5257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236220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Governance is designed to improve project management in the whole organization. The rationale for integration of project management is to provide senior management with:</a:t>
            </a:r>
          </a:p>
          <a:p>
            <a:pPr marL="342900" indent="-342900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Overview of all project management activities</a:t>
            </a:r>
          </a:p>
          <a:p>
            <a:pPr marL="342900" indent="-342900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A big picture of how organizational resources are being used</a:t>
            </a:r>
          </a:p>
          <a:p>
            <a:pPr marL="342900" indent="-342900"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An assessment of the risk their portfolio of projects represents.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5000"/>
              </a:spcBef>
            </a:pPr>
            <a:endParaRPr lang="en-US" sz="3200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0" y="1295400"/>
            <a:ext cx="3627438" cy="464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anchor="t">
            <a:noAutofit/>
          </a:bodyPr>
          <a:lstStyle/>
          <a:p>
            <a:pPr marL="0" marR="9144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The Technical and Socio-cultural Dimensions</a:t>
            </a:r>
            <a:br>
              <a: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of the Project Management Process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9275" y="685800"/>
            <a:ext cx="447992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91490"/>
            <a:ext cx="82296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CHAPTER 1</a:t>
            </a:r>
          </a:p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INTRODUCTION TO MODERN PROJECT MANAGEMENT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gra25154_un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1905000"/>
            <a:ext cx="822960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gra25154_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2133600"/>
            <a:ext cx="7848600" cy="40560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9906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GROWTH OF PMP CERTIFICATION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(Project Mgmt Professional Certifications)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91490"/>
            <a:ext cx="822960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WHAT IS A PROJECT?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3200" u="sng" dirty="0" smtClean="0">
                <a:solidFill>
                  <a:schemeClr val="bg1"/>
                </a:solidFill>
              </a:rPr>
              <a:t>Temporary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work performance to produce a </a:t>
            </a:r>
            <a:r>
              <a:rPr lang="en-US" sz="3200" u="sng" dirty="0">
                <a:solidFill>
                  <a:schemeClr val="bg1"/>
                </a:solidFill>
              </a:rPr>
              <a:t>unique</a:t>
            </a:r>
            <a:r>
              <a:rPr lang="en-US" sz="3200" dirty="0">
                <a:solidFill>
                  <a:schemeClr val="bg1"/>
                </a:solidFill>
              </a:rPr>
              <a:t> product or service;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Each project has a definite </a:t>
            </a:r>
            <a:r>
              <a:rPr lang="en-US" sz="3200" u="sng" dirty="0">
                <a:solidFill>
                  <a:schemeClr val="bg1"/>
                </a:solidFill>
              </a:rPr>
              <a:t>Start </a:t>
            </a:r>
            <a:r>
              <a:rPr lang="en-US" sz="3200" dirty="0">
                <a:solidFill>
                  <a:schemeClr val="bg1"/>
                </a:solidFill>
              </a:rPr>
              <a:t>and </a:t>
            </a:r>
            <a:r>
              <a:rPr lang="en-US" sz="3200" u="sng" dirty="0">
                <a:solidFill>
                  <a:schemeClr val="bg1"/>
                </a:solidFill>
              </a:rPr>
              <a:t>End Date.</a:t>
            </a:r>
          </a:p>
          <a:p>
            <a:pPr marL="0" lvl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A complex, </a:t>
            </a:r>
            <a:r>
              <a:rPr lang="en-US" sz="3200" dirty="0" smtClean="0">
                <a:solidFill>
                  <a:schemeClr val="bg1"/>
                </a:solidFill>
              </a:rPr>
              <a:t>non routine</a:t>
            </a:r>
            <a:r>
              <a:rPr lang="en-US" sz="3200" dirty="0">
                <a:solidFill>
                  <a:schemeClr val="bg1"/>
                </a:solidFill>
              </a:rPr>
              <a:t>, one-time effort limited by time, budget, resources, and performance specifications designed to meet customer needs.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Works performed by people, constrained by limited resources, planned, executed and controlled.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91490"/>
            <a:ext cx="8229600" cy="614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u="sng" dirty="0" smtClean="0">
                <a:solidFill>
                  <a:schemeClr val="bg1"/>
                </a:solidFill>
              </a:rPr>
              <a:t>Examples </a:t>
            </a:r>
            <a:r>
              <a:rPr lang="en-US" sz="3200" b="1" u="sng" dirty="0">
                <a:solidFill>
                  <a:schemeClr val="bg1"/>
                </a:solidFill>
              </a:rPr>
              <a:t>of a </a:t>
            </a:r>
            <a:r>
              <a:rPr lang="en-US" sz="3200" b="1" u="sng" dirty="0" smtClean="0">
                <a:solidFill>
                  <a:schemeClr val="bg1"/>
                </a:solidFill>
              </a:rPr>
              <a:t>Project</a:t>
            </a:r>
            <a:endParaRPr lang="en-US" sz="3200" u="sng" dirty="0">
              <a:solidFill>
                <a:schemeClr val="bg1"/>
              </a:solidFill>
            </a:endParaRPr>
          </a:p>
          <a:p>
            <a:pPr marL="457200" indent="-457200">
              <a:lnSpc>
                <a:spcPct val="90000"/>
              </a:lnSpc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Re - modeling a house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  <a:defRPr/>
            </a:pPr>
            <a:r>
              <a:rPr lang="en-US" sz="3200" dirty="0">
                <a:solidFill>
                  <a:schemeClr val="bg1"/>
                </a:solidFill>
              </a:rPr>
              <a:t>Start Date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  <a:defRPr/>
            </a:pPr>
            <a:r>
              <a:rPr lang="en-US" sz="3200" dirty="0">
                <a:solidFill>
                  <a:schemeClr val="bg1"/>
                </a:solidFill>
              </a:rPr>
              <a:t>End Date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  <a:defRPr/>
            </a:pPr>
            <a:r>
              <a:rPr lang="en-US" sz="3200" dirty="0">
                <a:solidFill>
                  <a:schemeClr val="bg1"/>
                </a:solidFill>
              </a:rPr>
              <a:t>Work is temporary</a:t>
            </a:r>
          </a:p>
          <a:p>
            <a:pPr marL="914400" lvl="1" indent="-457200">
              <a:lnSpc>
                <a:spcPct val="90000"/>
              </a:lnSpc>
              <a:buFontTx/>
              <a:buChar char="-"/>
              <a:defRPr/>
            </a:pPr>
            <a:r>
              <a:rPr lang="en-US" sz="3200" dirty="0">
                <a:solidFill>
                  <a:schemeClr val="bg1"/>
                </a:solidFill>
              </a:rPr>
              <a:t>Unique product</a:t>
            </a:r>
          </a:p>
          <a:p>
            <a:pPr>
              <a:buFont typeface="Webdings" pitchFamily="18" charset="2"/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2. Creating a You tube Video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chemeClr val="bg1"/>
                </a:solidFill>
              </a:rPr>
              <a:t>Start Date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chemeClr val="bg1"/>
                </a:solidFill>
              </a:rPr>
              <a:t>End Date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chemeClr val="bg1"/>
                </a:solidFill>
              </a:rPr>
              <a:t>Work is temporary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chemeClr val="bg1"/>
                </a:solidFill>
              </a:rPr>
              <a:t>Unique product</a:t>
            </a:r>
          </a:p>
          <a:p>
            <a:pPr>
              <a:buFont typeface="Webdings" pitchFamily="18" charset="2"/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3. Delivering a Seminar</a:t>
            </a:r>
          </a:p>
          <a:p>
            <a:pPr>
              <a:lnSpc>
                <a:spcPct val="90000"/>
              </a:lnSpc>
              <a:defRPr/>
            </a:pPr>
            <a:endParaRPr lang="en-US" sz="32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9149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ebdings" pitchFamily="18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</a:rPr>
              <a:t>What is Not a Project?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z="3200" dirty="0">
                <a:solidFill>
                  <a:schemeClr val="bg1"/>
                </a:solidFill>
              </a:rPr>
              <a:t>Work which is ongoing and repetitive is not a project</a:t>
            </a:r>
          </a:p>
          <a:p>
            <a:pPr>
              <a:buFont typeface="Webdings" pitchFamily="18" charset="2"/>
              <a:buNone/>
              <a:defRPr/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Webdings" pitchFamily="18" charset="2"/>
              <a:buNone/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Examples</a:t>
            </a:r>
            <a:r>
              <a:rPr lang="en-US" sz="3200" b="1" dirty="0">
                <a:solidFill>
                  <a:schemeClr val="bg1"/>
                </a:solidFill>
              </a:rPr>
              <a:t>:</a:t>
            </a:r>
          </a:p>
          <a:p>
            <a:pPr marL="514350" indent="-514350">
              <a:buFont typeface="Webdings" pitchFamily="18" charset="2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Exercising Drill</a:t>
            </a:r>
          </a:p>
          <a:p>
            <a:pPr marL="514350" indent="-514350">
              <a:buFontTx/>
              <a:buChar char="-"/>
              <a:defRPr/>
            </a:pPr>
            <a:r>
              <a:rPr lang="en-US" sz="3200" dirty="0">
                <a:solidFill>
                  <a:schemeClr val="bg1"/>
                </a:solidFill>
              </a:rPr>
              <a:t>On going</a:t>
            </a:r>
          </a:p>
          <a:p>
            <a:pPr marL="514350" indent="-514350">
              <a:buFontTx/>
              <a:buChar char="-"/>
              <a:defRPr/>
            </a:pPr>
            <a:r>
              <a:rPr lang="en-US" sz="3200" dirty="0">
                <a:solidFill>
                  <a:schemeClr val="bg1"/>
                </a:solidFill>
              </a:rPr>
              <a:t>No end date</a:t>
            </a:r>
          </a:p>
          <a:p>
            <a:pPr marL="514350" indent="-514350">
              <a:buFontTx/>
              <a:buChar char="-"/>
              <a:defRPr/>
            </a:pPr>
            <a:r>
              <a:rPr lang="en-US" sz="3200" dirty="0">
                <a:solidFill>
                  <a:schemeClr val="bg1"/>
                </a:solidFill>
              </a:rPr>
              <a:t>No unique product or service</a:t>
            </a:r>
          </a:p>
          <a:p>
            <a:pPr marL="514350" indent="-514350">
              <a:buFont typeface="Webdings" pitchFamily="18" charset="2"/>
              <a:buNone/>
              <a:defRPr/>
            </a:pPr>
            <a:r>
              <a:rPr lang="en-US" sz="3200" dirty="0">
                <a:solidFill>
                  <a:schemeClr val="bg1"/>
                </a:solidFill>
              </a:rPr>
              <a:t>2. Processing Orders</a:t>
            </a:r>
          </a:p>
          <a:p>
            <a:pPr marL="514350" indent="-514350">
              <a:buFont typeface="Webdings" pitchFamily="18" charset="2"/>
              <a:buNone/>
              <a:defRPr/>
            </a:pPr>
            <a:r>
              <a:rPr lang="en-US" sz="3200" dirty="0">
                <a:solidFill>
                  <a:schemeClr val="bg1"/>
                </a:solidFill>
              </a:rPr>
              <a:t>3. Maintaining car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850642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Major Characteristics of a Project</a:t>
            </a:r>
          </a:p>
          <a:p>
            <a:pPr>
              <a:lnSpc>
                <a:spcPct val="90000"/>
              </a:lnSpc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Established objective.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Defined life span with a beginning and an end.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Several department &amp; professionals.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Involves doing something never been done before.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Specific time, cost, and performance requirements.</a:t>
            </a:r>
          </a:p>
          <a:p>
            <a:pPr>
              <a:buFont typeface="Webdings" pitchFamily="18" charset="2"/>
              <a:buNone/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850643"/>
            <a:ext cx="8229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PROJECT VS PROGRAM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bg1"/>
                </a:solidFill>
              </a:rPr>
              <a:t>In practice, they are used synonymously </a:t>
            </a:r>
            <a:r>
              <a:rPr lang="en-US" sz="3200" dirty="0">
                <a:solidFill>
                  <a:schemeClr val="bg1"/>
                </a:solidFill>
              </a:rPr>
              <a:t>b</a:t>
            </a:r>
            <a:r>
              <a:rPr lang="en-US" sz="3200" dirty="0" smtClean="0">
                <a:solidFill>
                  <a:schemeClr val="bg1"/>
                </a:solidFill>
              </a:rPr>
              <a:t>ut differ is some ways: Time and Scale </a:t>
            </a:r>
          </a:p>
          <a:p>
            <a:pPr>
              <a:buFont typeface="Wingdings" pitchFamily="2" charset="2"/>
              <a:buChar char="ü"/>
            </a:pPr>
            <a:r>
              <a:rPr lang="en-US" sz="2800" u="sng" dirty="0" smtClean="0">
                <a:solidFill>
                  <a:schemeClr val="bg1"/>
                </a:solidFill>
              </a:rPr>
              <a:t>Program</a:t>
            </a:r>
            <a:r>
              <a:rPr lang="en-US" sz="2800" dirty="0" smtClean="0">
                <a:solidFill>
                  <a:schemeClr val="bg1"/>
                </a:solidFill>
              </a:rPr>
              <a:t>  (is a group of related projects)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</a:rPr>
              <a:t>A series of coordinated, related, multiple projects that continue over an extended time and are intended to achieve a goal while </a:t>
            </a:r>
            <a:r>
              <a:rPr lang="en-US" sz="2800" u="sng" dirty="0" smtClean="0">
                <a:solidFill>
                  <a:schemeClr val="bg1"/>
                </a:solidFill>
              </a:rPr>
              <a:t>Project</a:t>
            </a:r>
            <a:r>
              <a:rPr lang="en-US" sz="2800" dirty="0" smtClean="0">
                <a:solidFill>
                  <a:schemeClr val="bg1"/>
                </a:solidFill>
              </a:rPr>
              <a:t> is an activity achieved in a short span and the scale is small.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Project: completion of a required course in project mgmt.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Program: completion of all courses required for a business major.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457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ROUTINE, REPETITIVE WORK VS PROJECTS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</p:txBody>
      </p:sp>
      <p:sp>
        <p:nvSpPr>
          <p:cNvPr id="4" name="Rectangle 1029"/>
          <p:cNvSpPr>
            <a:spLocks noChangeArrowheads="1"/>
          </p:cNvSpPr>
          <p:nvPr/>
        </p:nvSpPr>
        <p:spPr bwMode="auto">
          <a:xfrm>
            <a:off x="1143000" y="1371600"/>
            <a:ext cx="3124200" cy="41549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Taking class notes</a:t>
            </a:r>
            <a:r>
              <a:rPr lang="en-US" sz="2400" dirty="0">
                <a:solidFill>
                  <a:schemeClr val="bg1"/>
                </a:solidFill>
              </a:rPr>
              <a:t>	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Daily entering sales receipts into the accounting ledger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Writing a term paper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Responding to a supply-chain request 	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Routine manufacture of an Apple </a:t>
            </a:r>
            <a:r>
              <a:rPr lang="en-US" sz="2400" dirty="0" smtClean="0">
                <a:solidFill>
                  <a:schemeClr val="bg1"/>
                </a:solidFill>
              </a:rPr>
              <a:t>iPod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1030"/>
          <p:cNvSpPr>
            <a:spLocks noChangeArrowheads="1"/>
          </p:cNvSpPr>
          <p:nvPr/>
        </p:nvSpPr>
        <p:spPr bwMode="auto">
          <a:xfrm>
            <a:off x="4572000" y="1560016"/>
            <a:ext cx="3840163" cy="41549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Writing a term paper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Setting </a:t>
            </a:r>
            <a:r>
              <a:rPr lang="en-US" sz="2000" dirty="0">
                <a:solidFill>
                  <a:schemeClr val="bg1"/>
                </a:solidFill>
              </a:rPr>
              <a:t>up a sales kiosk for a professional accounting meeting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Designing </a:t>
            </a:r>
            <a:r>
              <a:rPr lang="en-US" sz="2000" dirty="0">
                <a:solidFill>
                  <a:schemeClr val="bg1"/>
                </a:solidFill>
              </a:rPr>
              <a:t>an iPod that is approximately 2 X 4 inches, interfaces with PC, and stores 10,000 songs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Wire-tag projects for GE and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Wal-Mart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</a:rPr>
              <a:t>Attaching tags on a manufactured product</a:t>
            </a:r>
            <a:r>
              <a:rPr lang="en-US" dirty="0">
                <a:solidFill>
                  <a:schemeClr val="bg1"/>
                </a:solidFill>
              </a:rPr>
              <a:t> 	 </a:t>
            </a:r>
            <a:r>
              <a:rPr lang="en-US" sz="2000" dirty="0">
                <a:solidFill>
                  <a:schemeClr val="bg1"/>
                </a:solidFill>
              </a:rPr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276</TotalTime>
  <Words>612</Words>
  <Application>Microsoft Office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Consolas</vt:lpstr>
      <vt:lpstr>Corbel</vt:lpstr>
      <vt:lpstr>Webdings</vt:lpstr>
      <vt:lpstr>Wingdings</vt:lpstr>
      <vt:lpstr>Wingdings 2</vt:lpstr>
      <vt:lpstr>Wingdings 3</vt:lpstr>
      <vt:lpstr>Metro</vt:lpstr>
      <vt:lpstr>AMA INTERNATIONAL UNIVERSITY – BAHRAIN  COLLEGE OF ADMINISTRATIVE  AND FINANCIAL SCIENCES  Dr. Steve S. Guansi Professor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BSBI 622 PROJECT MANAGEMENT</dc:title>
  <dc:creator>Faculty</dc:creator>
  <cp:lastModifiedBy>Ahmed Al-Shaalan</cp:lastModifiedBy>
  <cp:revision>17</cp:revision>
  <dcterms:created xsi:type="dcterms:W3CDTF">2016-05-26T13:02:17Z</dcterms:created>
  <dcterms:modified xsi:type="dcterms:W3CDTF">2018-01-15T14:20:14Z</dcterms:modified>
</cp:coreProperties>
</file>