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8" r:id="rId3"/>
    <p:sldId id="259" r:id="rId4"/>
    <p:sldId id="260" r:id="rId5"/>
    <p:sldId id="262" r:id="rId6"/>
    <p:sldId id="263" r:id="rId7"/>
    <p:sldId id="264" r:id="rId8"/>
    <p:sldId id="265" r:id="rId9"/>
    <p:sldId id="270" r:id="rId10"/>
    <p:sldId id="271" r:id="rId11"/>
    <p:sldId id="268" r:id="rId12"/>
    <p:sldId id="269" r:id="rId13"/>
    <p:sldId id="267"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276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042565-3D82-4CAE-9801-51C0C0FAC982}" type="datetimeFigureOut">
              <a:rPr lang="en-US" smtClean="0"/>
              <a:t>6/21/2012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0769D-58B5-41D5-81BE-A022BB5AF44D}" type="slidenum">
              <a:rPr lang="en-US" smtClean="0"/>
              <a:t>‹#›</a:t>
            </a:fld>
            <a:endParaRPr lang="en-US" dirty="0"/>
          </a:p>
        </p:txBody>
      </p:sp>
    </p:spTree>
    <p:extLst>
      <p:ext uri="{BB962C8B-B14F-4D97-AF65-F5344CB8AC3E}">
        <p14:creationId xmlns:p14="http://schemas.microsoft.com/office/powerpoint/2010/main" val="3040532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0769D-58B5-41D5-81BE-A022BB5AF44D}" type="slidenum">
              <a:rPr lang="en-US" smtClean="0"/>
              <a:t>2</a:t>
            </a:fld>
            <a:endParaRPr lang="en-US" dirty="0"/>
          </a:p>
        </p:txBody>
      </p:sp>
    </p:spTree>
    <p:extLst>
      <p:ext uri="{BB962C8B-B14F-4D97-AF65-F5344CB8AC3E}">
        <p14:creationId xmlns:p14="http://schemas.microsoft.com/office/powerpoint/2010/main" val="3010350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0769D-58B5-41D5-81BE-A022BB5AF44D}" type="slidenum">
              <a:rPr lang="en-US" smtClean="0"/>
              <a:t>13</a:t>
            </a:fld>
            <a:endParaRPr lang="en-US" dirty="0"/>
          </a:p>
        </p:txBody>
      </p:sp>
    </p:spTree>
    <p:extLst>
      <p:ext uri="{BB962C8B-B14F-4D97-AF65-F5344CB8AC3E}">
        <p14:creationId xmlns:p14="http://schemas.microsoft.com/office/powerpoint/2010/main" val="123557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smtClean="0"/>
              <a:t>is the basic starting </a:t>
            </a:r>
            <a:r>
              <a:rPr lang="en-US" dirty="0" smtClean="0"/>
              <a:t>point for CM documents.  Using </a:t>
            </a:r>
            <a:r>
              <a:rPr lang="en-US" dirty="0" smtClean="0"/>
              <a:t>LTREQ as merge file because</a:t>
            </a:r>
            <a:r>
              <a:rPr lang="en-US" baseline="0" dirty="0" smtClean="0"/>
              <a:t> the actual merge file for paragraphs will be added on DPAR.</a:t>
            </a:r>
            <a:endParaRPr lang="en-US" dirty="0"/>
          </a:p>
        </p:txBody>
      </p:sp>
      <p:sp>
        <p:nvSpPr>
          <p:cNvPr id="4" name="Slide Number Placeholder 3"/>
          <p:cNvSpPr>
            <a:spLocks noGrp="1"/>
          </p:cNvSpPr>
          <p:nvPr>
            <p:ph type="sldNum" sz="quarter" idx="10"/>
          </p:nvPr>
        </p:nvSpPr>
        <p:spPr/>
        <p:txBody>
          <a:bodyPr/>
          <a:lstStyle/>
          <a:p>
            <a:fld id="{AB20769D-58B5-41D5-81BE-A022BB5AF44D}" type="slidenum">
              <a:rPr lang="en-US" smtClean="0"/>
              <a:t>3</a:t>
            </a:fld>
            <a:endParaRPr lang="en-US" dirty="0"/>
          </a:p>
        </p:txBody>
      </p:sp>
    </p:spTree>
    <p:extLst>
      <p:ext uri="{BB962C8B-B14F-4D97-AF65-F5344CB8AC3E}">
        <p14:creationId xmlns:p14="http://schemas.microsoft.com/office/powerpoint/2010/main" val="4175386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a:t>
            </a:r>
            <a:r>
              <a:rPr lang="en-US" baseline="0" dirty="0" smtClean="0"/>
              <a:t> paragraph that does NOT have a rule attached will go in every message.  Paragraphs with rules will only be included in the message if the rule conditions are met.</a:t>
            </a:r>
            <a:endParaRPr lang="en-US" dirty="0"/>
          </a:p>
        </p:txBody>
      </p:sp>
      <p:sp>
        <p:nvSpPr>
          <p:cNvPr id="4" name="Slide Number Placeholder 3"/>
          <p:cNvSpPr>
            <a:spLocks noGrp="1"/>
          </p:cNvSpPr>
          <p:nvPr>
            <p:ph type="sldNum" sz="quarter" idx="10"/>
          </p:nvPr>
        </p:nvSpPr>
        <p:spPr/>
        <p:txBody>
          <a:bodyPr/>
          <a:lstStyle/>
          <a:p>
            <a:fld id="{AB20769D-58B5-41D5-81BE-A022BB5AF44D}" type="slidenum">
              <a:rPr lang="en-US" smtClean="0"/>
              <a:t>4</a:t>
            </a:fld>
            <a:endParaRPr lang="en-US" dirty="0"/>
          </a:p>
        </p:txBody>
      </p:sp>
    </p:spTree>
    <p:extLst>
      <p:ext uri="{BB962C8B-B14F-4D97-AF65-F5344CB8AC3E}">
        <p14:creationId xmlns:p14="http://schemas.microsoft.com/office/powerpoint/2010/main" val="3024237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paragraph may or</a:t>
            </a:r>
            <a:r>
              <a:rPr lang="en-US" baseline="0" dirty="0" smtClean="0"/>
              <a:t> may not have a merge file.  If there is nothing ‘personalized’ in the message, no merge file is necessary.  The merge file would be the file that contained the data to be included, or merged, into the paragraph.  </a:t>
            </a:r>
            <a:endParaRPr lang="en-US" dirty="0"/>
          </a:p>
        </p:txBody>
      </p:sp>
      <p:sp>
        <p:nvSpPr>
          <p:cNvPr id="4" name="Slide Number Placeholder 3"/>
          <p:cNvSpPr>
            <a:spLocks noGrp="1"/>
          </p:cNvSpPr>
          <p:nvPr>
            <p:ph type="sldNum" sz="quarter" idx="10"/>
          </p:nvPr>
        </p:nvSpPr>
        <p:spPr/>
        <p:txBody>
          <a:bodyPr/>
          <a:lstStyle/>
          <a:p>
            <a:fld id="{AB20769D-58B5-41D5-81BE-A022BB5AF44D}" type="slidenum">
              <a:rPr lang="en-US" smtClean="0"/>
              <a:t>5</a:t>
            </a:fld>
            <a:endParaRPr lang="en-US" dirty="0"/>
          </a:p>
        </p:txBody>
      </p:sp>
    </p:spTree>
    <p:extLst>
      <p:ext uri="{BB962C8B-B14F-4D97-AF65-F5344CB8AC3E}">
        <p14:creationId xmlns:p14="http://schemas.microsoft.com/office/powerpoint/2010/main" val="3399540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right </a:t>
            </a:r>
            <a:r>
              <a:rPr lang="en-US" dirty="0" smtClean="0"/>
              <a:t>hand</a:t>
            </a:r>
            <a:r>
              <a:rPr lang="en-US" baseline="0" dirty="0" smtClean="0"/>
              <a:t> expression comes from </a:t>
            </a:r>
            <a:r>
              <a:rPr lang="en-US" baseline="0" dirty="0" smtClean="0"/>
              <a:t>VAL-SAP.STATUSES which are set up before ever running SAP the first time.</a:t>
            </a:r>
            <a:endParaRPr lang="en-US" dirty="0"/>
          </a:p>
        </p:txBody>
      </p:sp>
      <p:sp>
        <p:nvSpPr>
          <p:cNvPr id="4" name="Slide Number Placeholder 3"/>
          <p:cNvSpPr>
            <a:spLocks noGrp="1"/>
          </p:cNvSpPr>
          <p:nvPr>
            <p:ph type="sldNum" sz="quarter" idx="10"/>
          </p:nvPr>
        </p:nvSpPr>
        <p:spPr/>
        <p:txBody>
          <a:bodyPr/>
          <a:lstStyle/>
          <a:p>
            <a:fld id="{AB20769D-58B5-41D5-81BE-A022BB5AF44D}" type="slidenum">
              <a:rPr lang="en-US" smtClean="0"/>
              <a:t>6</a:t>
            </a:fld>
            <a:endParaRPr lang="en-US" dirty="0"/>
          </a:p>
        </p:txBody>
      </p:sp>
    </p:spTree>
    <p:extLst>
      <p:ext uri="{BB962C8B-B14F-4D97-AF65-F5344CB8AC3E}">
        <p14:creationId xmlns:p14="http://schemas.microsoft.com/office/powerpoint/2010/main" val="87553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merge fields from the paragraphs on DOCP will go on this screen.  This screen links everything up. </a:t>
            </a:r>
            <a:endParaRPr lang="en-US" dirty="0"/>
          </a:p>
        </p:txBody>
      </p:sp>
      <p:sp>
        <p:nvSpPr>
          <p:cNvPr id="4" name="Slide Number Placeholder 3"/>
          <p:cNvSpPr>
            <a:spLocks noGrp="1"/>
          </p:cNvSpPr>
          <p:nvPr>
            <p:ph type="sldNum" sz="quarter" idx="10"/>
          </p:nvPr>
        </p:nvSpPr>
        <p:spPr/>
        <p:txBody>
          <a:bodyPr/>
          <a:lstStyle/>
          <a:p>
            <a:fld id="{AB20769D-58B5-41D5-81BE-A022BB5AF44D}" type="slidenum">
              <a:rPr lang="en-US" smtClean="0"/>
              <a:t>7</a:t>
            </a:fld>
            <a:endParaRPr lang="en-US" dirty="0"/>
          </a:p>
        </p:txBody>
      </p:sp>
    </p:spTree>
    <p:extLst>
      <p:ext uri="{BB962C8B-B14F-4D97-AF65-F5344CB8AC3E}">
        <p14:creationId xmlns:p14="http://schemas.microsoft.com/office/powerpoint/2010/main" val="428316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acceptable to use “donotreply@....” here if users do not wish to receive responses to the message(s).</a:t>
            </a:r>
            <a:endParaRPr lang="en-US" dirty="0"/>
          </a:p>
        </p:txBody>
      </p:sp>
      <p:sp>
        <p:nvSpPr>
          <p:cNvPr id="4" name="Slide Number Placeholder 3"/>
          <p:cNvSpPr>
            <a:spLocks noGrp="1"/>
          </p:cNvSpPr>
          <p:nvPr>
            <p:ph type="sldNum" sz="quarter" idx="10"/>
          </p:nvPr>
        </p:nvSpPr>
        <p:spPr/>
        <p:txBody>
          <a:bodyPr/>
          <a:lstStyle/>
          <a:p>
            <a:fld id="{AB20769D-58B5-41D5-81BE-A022BB5AF44D}" type="slidenum">
              <a:rPr lang="en-US" smtClean="0"/>
              <a:t>8</a:t>
            </a:fld>
            <a:endParaRPr lang="en-US" dirty="0"/>
          </a:p>
        </p:txBody>
      </p:sp>
    </p:spTree>
    <p:extLst>
      <p:ext uri="{BB962C8B-B14F-4D97-AF65-F5344CB8AC3E}">
        <p14:creationId xmlns:p14="http://schemas.microsoft.com/office/powerpoint/2010/main" val="655866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a:t>
            </a:r>
            <a:r>
              <a:rPr lang="en-US" baseline="0" dirty="0" smtClean="0"/>
              <a:t> savedlist for SAPC and PCEX</a:t>
            </a:r>
            <a:endParaRPr lang="en-US" dirty="0"/>
          </a:p>
        </p:txBody>
      </p:sp>
      <p:sp>
        <p:nvSpPr>
          <p:cNvPr id="4" name="Slide Number Placeholder 3"/>
          <p:cNvSpPr>
            <a:spLocks noGrp="1"/>
          </p:cNvSpPr>
          <p:nvPr>
            <p:ph type="sldNum" sz="quarter" idx="10"/>
          </p:nvPr>
        </p:nvSpPr>
        <p:spPr/>
        <p:txBody>
          <a:bodyPr/>
          <a:lstStyle/>
          <a:p>
            <a:fld id="{AB20769D-58B5-41D5-81BE-A022BB5AF44D}" type="slidenum">
              <a:rPr lang="en-US" smtClean="0"/>
              <a:t>11</a:t>
            </a:fld>
            <a:endParaRPr lang="en-US" dirty="0"/>
          </a:p>
        </p:txBody>
      </p:sp>
    </p:spTree>
    <p:extLst>
      <p:ext uri="{BB962C8B-B14F-4D97-AF65-F5344CB8AC3E}">
        <p14:creationId xmlns:p14="http://schemas.microsoft.com/office/powerpoint/2010/main" val="85273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savedlist</a:t>
            </a:r>
            <a:r>
              <a:rPr lang="en-US" baseline="0" dirty="0" smtClean="0"/>
              <a:t> can also be used on PCEX.</a:t>
            </a:r>
            <a:endParaRPr lang="en-US" dirty="0"/>
          </a:p>
        </p:txBody>
      </p:sp>
      <p:sp>
        <p:nvSpPr>
          <p:cNvPr id="4" name="Slide Number Placeholder 3"/>
          <p:cNvSpPr>
            <a:spLocks noGrp="1"/>
          </p:cNvSpPr>
          <p:nvPr>
            <p:ph type="sldNum" sz="quarter" idx="10"/>
          </p:nvPr>
        </p:nvSpPr>
        <p:spPr/>
        <p:txBody>
          <a:bodyPr/>
          <a:lstStyle/>
          <a:p>
            <a:fld id="{AB20769D-58B5-41D5-81BE-A022BB5AF44D}" type="slidenum">
              <a:rPr lang="en-US" smtClean="0"/>
              <a:t>12</a:t>
            </a:fld>
            <a:endParaRPr lang="en-US" dirty="0"/>
          </a:p>
        </p:txBody>
      </p:sp>
    </p:spTree>
    <p:extLst>
      <p:ext uri="{BB962C8B-B14F-4D97-AF65-F5344CB8AC3E}">
        <p14:creationId xmlns:p14="http://schemas.microsoft.com/office/powerpoint/2010/main" val="1444016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6/21/2012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6/21/2012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6/21/2012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6/21/2012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6/21/2012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6/21/2012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6/21/2012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6/21/2012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6/21/2012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6/21/2012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6/21/2012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6/21/2012</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Email for SAP</a:t>
            </a:r>
            <a:endParaRPr lang="en-US" dirty="0"/>
          </a:p>
        </p:txBody>
      </p:sp>
      <p:sp>
        <p:nvSpPr>
          <p:cNvPr id="3" name="Subtitle 2"/>
          <p:cNvSpPr>
            <a:spLocks noGrp="1"/>
          </p:cNvSpPr>
          <p:nvPr>
            <p:ph type="subTitle" idx="1"/>
          </p:nvPr>
        </p:nvSpPr>
        <p:spPr/>
        <p:txBody>
          <a:bodyPr>
            <a:normAutofit/>
          </a:bodyPr>
          <a:lstStyle/>
          <a:p>
            <a:pPr algn="ctr"/>
            <a:r>
              <a:rPr lang="en-US" sz="2000" dirty="0" smtClean="0"/>
              <a:t>Jodi M. Dyson, CIS Systems Analyst,</a:t>
            </a:r>
          </a:p>
          <a:p>
            <a:pPr algn="ctr"/>
            <a:r>
              <a:rPr lang="en-US" sz="2000" dirty="0" smtClean="0"/>
              <a:t>Forsyth Technical Community College</a:t>
            </a:r>
            <a:endParaRPr lang="en-US" sz="2000"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a:t>
            </a:fld>
            <a:endParaRPr lang="en-US" dirty="0"/>
          </a:p>
        </p:txBody>
      </p:sp>
    </p:spTree>
    <p:extLst>
      <p:ext uri="{BB962C8B-B14F-4D97-AF65-F5344CB8AC3E}">
        <p14:creationId xmlns:p14="http://schemas.microsoft.com/office/powerpoint/2010/main" val="2091386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 the easy button!</a:t>
            </a:r>
            <a:endParaRPr lang="en-US" dirty="0"/>
          </a:p>
        </p:txBody>
      </p:sp>
      <p:sp>
        <p:nvSpPr>
          <p:cNvPr id="3" name="Content Placeholder 2"/>
          <p:cNvSpPr>
            <a:spLocks noGrp="1"/>
          </p:cNvSpPr>
          <p:nvPr>
            <p:ph idx="1"/>
          </p:nvPr>
        </p:nvSpPr>
        <p:spPr>
          <a:xfrm>
            <a:off x="457200" y="685800"/>
            <a:ext cx="8153400" cy="3886200"/>
          </a:xfrm>
        </p:spPr>
        <p:txBody>
          <a:bodyPr/>
          <a:lstStyle/>
          <a:p>
            <a:r>
              <a:rPr lang="en-US" sz="2800" dirty="0"/>
              <a:t>Query students that need SAP and create savedlist </a:t>
            </a:r>
          </a:p>
          <a:p>
            <a:r>
              <a:rPr lang="en-US" sz="2800" dirty="0"/>
              <a:t>Run SAPC using savedlist to calculate SAP</a:t>
            </a:r>
          </a:p>
          <a:p>
            <a:r>
              <a:rPr lang="en-US" sz="2800" dirty="0"/>
              <a:t>Run PCEX using savedlist to notify </a:t>
            </a:r>
            <a:r>
              <a:rPr lang="en-US" sz="2800" dirty="0" smtClean="0"/>
              <a:t>students</a:t>
            </a:r>
          </a:p>
          <a:p>
            <a:endParaRPr lang="en-US" sz="2800" dirty="0"/>
          </a:p>
          <a:p>
            <a:endParaRPr lang="en-US" sz="2800" dirty="0"/>
          </a:p>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10</a:t>
            </a:fld>
            <a:endParaRPr lang="en-US" dirty="0"/>
          </a:p>
        </p:txBody>
      </p:sp>
      <p:pic>
        <p:nvPicPr>
          <p:cNvPr id="6" name="Picture 2" descr="C:\Users\JDyson\AppData\Local\Microsoft\Windows\Temporary Internet Files\Content.IE5\9UH3JIZS\MC90043316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412" y="2971800"/>
            <a:ext cx="2591187" cy="19446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019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6781800" cy="990600"/>
          </a:xfrm>
        </p:spPr>
        <p:txBody>
          <a:bodyPr/>
          <a:lstStyle/>
          <a:p>
            <a:r>
              <a:rPr lang="en-US" dirty="0" smtClean="0"/>
              <a:t>SLCR</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11</a:t>
            </a:fld>
            <a:endParaRPr lang="en-US" dirty="0"/>
          </a:p>
        </p:txBody>
      </p:sp>
      <p:pic>
        <p:nvPicPr>
          <p:cNvPr id="5" name="Content Placeholder 4"/>
          <p:cNvPicPr>
            <a:picLocks noGrp="1"/>
          </p:cNvPicPr>
          <p:nvPr>
            <p:ph idx="1"/>
          </p:nvPr>
        </p:nvPicPr>
        <p:blipFill rotWithShape="1">
          <a:blip r:embed="rId3"/>
          <a:srcRect t="18519" r="37981" b="19373"/>
          <a:stretch/>
        </p:blipFill>
        <p:spPr bwMode="auto">
          <a:xfrm>
            <a:off x="685800" y="533400"/>
            <a:ext cx="7696200" cy="41148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17233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6781800" cy="990600"/>
          </a:xfrm>
        </p:spPr>
        <p:txBody>
          <a:bodyPr/>
          <a:lstStyle/>
          <a:p>
            <a:r>
              <a:rPr lang="en-US" dirty="0" smtClean="0"/>
              <a:t>SAPC</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12</a:t>
            </a:fld>
            <a:endParaRPr lang="en-US" dirty="0"/>
          </a:p>
        </p:txBody>
      </p:sp>
      <p:pic>
        <p:nvPicPr>
          <p:cNvPr id="5" name="Content Placeholder 4"/>
          <p:cNvPicPr>
            <a:picLocks noGrp="1"/>
          </p:cNvPicPr>
          <p:nvPr>
            <p:ph idx="1"/>
          </p:nvPr>
        </p:nvPicPr>
        <p:blipFill rotWithShape="1">
          <a:blip r:embed="rId3"/>
          <a:srcRect t="18803" r="37981" b="19658"/>
          <a:stretch/>
        </p:blipFill>
        <p:spPr bwMode="auto">
          <a:xfrm>
            <a:off x="685800" y="533400"/>
            <a:ext cx="7772400" cy="45720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 name="Oval 2"/>
          <p:cNvSpPr/>
          <p:nvPr/>
        </p:nvSpPr>
        <p:spPr>
          <a:xfrm>
            <a:off x="2438400" y="2133600"/>
            <a:ext cx="12954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9874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6781800" cy="990600"/>
          </a:xfrm>
        </p:spPr>
        <p:txBody>
          <a:bodyPr/>
          <a:lstStyle/>
          <a:p>
            <a:r>
              <a:rPr lang="en-US" dirty="0" smtClean="0"/>
              <a:t>PCEX</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13</a:t>
            </a:fld>
            <a:endParaRPr lang="en-US" dirty="0"/>
          </a:p>
        </p:txBody>
      </p:sp>
      <p:pic>
        <p:nvPicPr>
          <p:cNvPr id="6" name="Content Placeholder 5"/>
          <p:cNvPicPr>
            <a:picLocks noGrp="1"/>
          </p:cNvPicPr>
          <p:nvPr>
            <p:ph idx="1"/>
          </p:nvPr>
        </p:nvPicPr>
        <p:blipFill rotWithShape="1">
          <a:blip r:embed="rId3"/>
          <a:srcRect t="18803" r="36378" b="7122"/>
          <a:stretch/>
        </p:blipFill>
        <p:spPr bwMode="auto">
          <a:xfrm>
            <a:off x="914400" y="457200"/>
            <a:ext cx="7196037" cy="46482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 name="Oval 2"/>
          <p:cNvSpPr/>
          <p:nvPr/>
        </p:nvSpPr>
        <p:spPr>
          <a:xfrm>
            <a:off x="2590800" y="3505200"/>
            <a:ext cx="1295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9861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Ta-da!!</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14</a:t>
            </a:fld>
            <a:endParaRPr lang="en-US" dirty="0"/>
          </a:p>
        </p:txBody>
      </p:sp>
      <p:pic>
        <p:nvPicPr>
          <p:cNvPr id="5" name="Content Placeholder 4"/>
          <p:cNvPicPr>
            <a:picLocks noGrp="1"/>
          </p:cNvPicPr>
          <p:nvPr>
            <p:ph idx="1"/>
          </p:nvPr>
        </p:nvPicPr>
        <p:blipFill rotWithShape="1">
          <a:blip r:embed="rId2"/>
          <a:srcRect t="18518" r="37981" b="19944"/>
          <a:stretch/>
        </p:blipFill>
        <p:spPr bwMode="auto">
          <a:xfrm>
            <a:off x="457200" y="533400"/>
            <a:ext cx="8153400" cy="43434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547921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coming!!</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15</a:t>
            </a:fld>
            <a:endParaRPr lang="en-US" dirty="0"/>
          </a:p>
        </p:txBody>
      </p:sp>
      <p:pic>
        <p:nvPicPr>
          <p:cNvPr id="4098" name="Picture 2" descr="C:\Users\JDyson\AppData\Local\Microsoft\Windows\Temporary Internet Files\Content.IE5\9UH3JIZS\MC900434918[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17487"/>
            <a:ext cx="2689225" cy="26892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Dyson\AppData\Local\Microsoft\Windows\Temporary Internet Files\Content.IE5\AQIMESW5\MC90043447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0248" y="2689224"/>
            <a:ext cx="2221389" cy="18065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JDyson\AppData\Local\Microsoft\Windows\Temporary Internet Files\Content.IE5\018IOZCM\MC900434469[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838200"/>
            <a:ext cx="2608772"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910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239000" cy="1600200"/>
          </a:xfrm>
        </p:spPr>
        <p:txBody>
          <a:bodyPr>
            <a:noAutofit/>
          </a:bodyPr>
          <a:lstStyle/>
          <a:p>
            <a:pPr algn="ctr"/>
            <a:r>
              <a:rPr lang="en-US" sz="3600" dirty="0" smtClean="0"/>
              <a:t>Communications Management Email Benefits</a:t>
            </a:r>
            <a:endParaRPr lang="en-US" sz="3600" dirty="0"/>
          </a:p>
        </p:txBody>
      </p:sp>
      <p:sp>
        <p:nvSpPr>
          <p:cNvPr id="4" name="Text Placeholder 3"/>
          <p:cNvSpPr>
            <a:spLocks noGrp="1"/>
          </p:cNvSpPr>
          <p:nvPr>
            <p:ph type="body" sz="half" idx="2"/>
          </p:nvPr>
        </p:nvSpPr>
        <p:spPr>
          <a:xfrm>
            <a:off x="685801" y="457200"/>
            <a:ext cx="3200400" cy="4114800"/>
          </a:xfrm>
        </p:spPr>
        <p:txBody>
          <a:bodyPr>
            <a:normAutofit/>
          </a:bodyPr>
          <a:lstStyle/>
          <a:p>
            <a:pPr marL="571500" indent="-571500">
              <a:buFont typeface="Arial" pitchFamily="34" charset="0"/>
              <a:buChar char="•"/>
            </a:pPr>
            <a:r>
              <a:rPr lang="en-US" sz="3600" dirty="0"/>
              <a:t>Automation</a:t>
            </a:r>
          </a:p>
          <a:p>
            <a:pPr marL="571500" indent="-571500">
              <a:buFont typeface="Arial" pitchFamily="34" charset="0"/>
              <a:buChar char="•"/>
            </a:pPr>
            <a:r>
              <a:rPr lang="en-US" sz="3600" dirty="0"/>
              <a:t>One SAP Notification</a:t>
            </a:r>
          </a:p>
          <a:p>
            <a:pPr marL="571500" indent="-571500">
              <a:buFont typeface="Arial" pitchFamily="34" charset="0"/>
              <a:buChar char="•"/>
            </a:pPr>
            <a:r>
              <a:rPr lang="en-US" sz="3600" dirty="0"/>
              <a:t>Tracking</a:t>
            </a:r>
          </a:p>
          <a:p>
            <a:pPr marL="571500" indent="-571500">
              <a:buFont typeface="Arial" pitchFamily="34" charset="0"/>
              <a:buChar char="•"/>
            </a:pPr>
            <a:r>
              <a:rPr lang="en-US" sz="3600" dirty="0"/>
              <a:t>Flexibility</a:t>
            </a:r>
          </a:p>
        </p:txBody>
      </p:sp>
      <p:sp>
        <p:nvSpPr>
          <p:cNvPr id="5" name="Slide Number Placeholder 4"/>
          <p:cNvSpPr>
            <a:spLocks noGrp="1"/>
          </p:cNvSpPr>
          <p:nvPr>
            <p:ph type="sldNum" sz="quarter" idx="12"/>
          </p:nvPr>
        </p:nvSpPr>
        <p:spPr/>
        <p:txBody>
          <a:bodyPr/>
          <a:lstStyle/>
          <a:p>
            <a:fld id="{BFEBEB0A-9E3D-4B14-9782-E2AE3DA60D96}" type="slidenum">
              <a:rPr lang="en-US" smtClean="0"/>
              <a:pPr/>
              <a:t>2</a:t>
            </a:fld>
            <a:endParaRPr lang="en-US" dirty="0"/>
          </a:p>
        </p:txBody>
      </p:sp>
      <p:pic>
        <p:nvPicPr>
          <p:cNvPr id="1030" name="Picture 6" descr="C:\Users\JDyson\AppData\Local\Microsoft\Windows\Temporary Internet Files\Content.IE5\018IOZCM\MP90044409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660170"/>
            <a:ext cx="4456689" cy="37540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629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6781800" cy="990600"/>
          </a:xfrm>
        </p:spPr>
        <p:txBody>
          <a:bodyPr/>
          <a:lstStyle/>
          <a:p>
            <a:r>
              <a:rPr lang="en-US" dirty="0" smtClean="0"/>
              <a:t>DOC</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3</a:t>
            </a:fld>
            <a:endParaRPr lang="en-US" dirty="0"/>
          </a:p>
        </p:txBody>
      </p:sp>
      <p:pic>
        <p:nvPicPr>
          <p:cNvPr id="5" name="Content Placeholder 4"/>
          <p:cNvPicPr>
            <a:picLocks noGrp="1"/>
          </p:cNvPicPr>
          <p:nvPr>
            <p:ph idx="1"/>
          </p:nvPr>
        </p:nvPicPr>
        <p:blipFill rotWithShape="1">
          <a:blip r:embed="rId3"/>
          <a:srcRect t="16388" r="62340" b="18701"/>
          <a:stretch/>
        </p:blipFill>
        <p:spPr bwMode="auto">
          <a:xfrm>
            <a:off x="762000" y="457200"/>
            <a:ext cx="7619999" cy="46482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617782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914400"/>
          </a:xfrm>
        </p:spPr>
        <p:txBody>
          <a:bodyPr/>
          <a:lstStyle/>
          <a:p>
            <a:r>
              <a:rPr lang="en-US" dirty="0" smtClean="0"/>
              <a:t>DOCP</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4</a:t>
            </a:fld>
            <a:endParaRPr lang="en-US" dirty="0"/>
          </a:p>
        </p:txBody>
      </p:sp>
      <p:pic>
        <p:nvPicPr>
          <p:cNvPr id="5" name="Content Placeholder 4"/>
          <p:cNvPicPr>
            <a:picLocks noGrp="1"/>
          </p:cNvPicPr>
          <p:nvPr>
            <p:ph idx="1"/>
          </p:nvPr>
        </p:nvPicPr>
        <p:blipFill rotWithShape="1">
          <a:blip r:embed="rId3"/>
          <a:srcRect t="16388" r="62340" b="25085"/>
          <a:stretch/>
        </p:blipFill>
        <p:spPr bwMode="auto">
          <a:xfrm>
            <a:off x="1212752" y="685800"/>
            <a:ext cx="6642295" cy="38862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8" name="Picture 7"/>
          <p:cNvPicPr/>
          <p:nvPr/>
        </p:nvPicPr>
        <p:blipFill rotWithShape="1">
          <a:blip r:embed="rId4"/>
          <a:srcRect t="40437" r="62821" b="51688"/>
          <a:stretch/>
        </p:blipFill>
        <p:spPr bwMode="auto">
          <a:xfrm>
            <a:off x="1219200" y="4572000"/>
            <a:ext cx="6553200" cy="6096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198022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914400"/>
          </a:xfrm>
        </p:spPr>
        <p:txBody>
          <a:bodyPr/>
          <a:lstStyle/>
          <a:p>
            <a:r>
              <a:rPr lang="en-US" dirty="0" smtClean="0"/>
              <a:t>DPAR</a:t>
            </a:r>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5</a:t>
            </a:fld>
            <a:endParaRPr lang="en-US" dirty="0"/>
          </a:p>
        </p:txBody>
      </p:sp>
      <p:pic>
        <p:nvPicPr>
          <p:cNvPr id="8" name="Content Placeholder 7"/>
          <p:cNvPicPr>
            <a:picLocks noGrp="1"/>
          </p:cNvPicPr>
          <p:nvPr>
            <p:ph sz="half" idx="1"/>
          </p:nvPr>
        </p:nvPicPr>
        <p:blipFill rotWithShape="1">
          <a:blip r:embed="rId3"/>
          <a:srcRect l="-1" t="16813" r="71784" b="42574"/>
          <a:stretch/>
        </p:blipFill>
        <p:spPr bwMode="auto">
          <a:xfrm>
            <a:off x="0" y="457200"/>
            <a:ext cx="5257800" cy="214448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Oval 5"/>
          <p:cNvSpPr/>
          <p:nvPr/>
        </p:nvSpPr>
        <p:spPr>
          <a:xfrm>
            <a:off x="1676400" y="1143000"/>
            <a:ext cx="32004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p:nvPr/>
        </p:nvPicPr>
        <p:blipFill rotWithShape="1">
          <a:blip r:embed="rId4"/>
          <a:srcRect t="16175" r="72506" b="44199"/>
          <a:stretch/>
        </p:blipFill>
        <p:spPr bwMode="auto">
          <a:xfrm>
            <a:off x="0" y="2781300"/>
            <a:ext cx="4114800" cy="24384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7" name="Content Placeholder 6"/>
          <p:cNvPicPr>
            <a:picLocks noGrp="1"/>
          </p:cNvPicPr>
          <p:nvPr>
            <p:ph sz="half" idx="2"/>
          </p:nvPr>
        </p:nvPicPr>
        <p:blipFill rotWithShape="1">
          <a:blip r:embed="rId5"/>
          <a:srcRect t="16175" r="71709" b="41524"/>
          <a:stretch/>
        </p:blipFill>
        <p:spPr bwMode="auto">
          <a:xfrm>
            <a:off x="3733800" y="1752600"/>
            <a:ext cx="4953000" cy="259637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9" name="Oval 8"/>
          <p:cNvSpPr/>
          <p:nvPr/>
        </p:nvSpPr>
        <p:spPr>
          <a:xfrm>
            <a:off x="5410200" y="2667000"/>
            <a:ext cx="32004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295400" y="3657600"/>
            <a:ext cx="25908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6207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(RLDE)</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6</a:t>
            </a:fld>
            <a:endParaRPr lang="en-US" dirty="0"/>
          </a:p>
        </p:txBody>
      </p:sp>
      <p:pic>
        <p:nvPicPr>
          <p:cNvPr id="6" name="Content Placeholder 5"/>
          <p:cNvPicPr>
            <a:picLocks noGrp="1"/>
          </p:cNvPicPr>
          <p:nvPr>
            <p:ph idx="1"/>
          </p:nvPr>
        </p:nvPicPr>
        <p:blipFill rotWithShape="1">
          <a:blip r:embed="rId3"/>
          <a:srcRect t="16388" r="63622" b="29342"/>
          <a:stretch/>
        </p:blipFill>
        <p:spPr bwMode="auto">
          <a:xfrm>
            <a:off x="1074163" y="685800"/>
            <a:ext cx="6919473" cy="38862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664396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914400"/>
          </a:xfrm>
        </p:spPr>
        <p:txBody>
          <a:bodyPr/>
          <a:lstStyle/>
          <a:p>
            <a:r>
              <a:rPr lang="en-US" dirty="0" smtClean="0"/>
              <a:t>DFS</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7</a:t>
            </a:fld>
            <a:endParaRPr lang="en-US" dirty="0"/>
          </a:p>
        </p:txBody>
      </p:sp>
      <p:pic>
        <p:nvPicPr>
          <p:cNvPr id="9" name="Content Placeholder 8"/>
          <p:cNvPicPr>
            <a:picLocks noGrp="1"/>
          </p:cNvPicPr>
          <p:nvPr>
            <p:ph idx="1"/>
          </p:nvPr>
        </p:nvPicPr>
        <p:blipFill rotWithShape="1">
          <a:blip r:embed="rId3"/>
          <a:srcRect t="16387" r="62740" b="18275"/>
          <a:stretch/>
        </p:blipFill>
        <p:spPr bwMode="auto">
          <a:xfrm>
            <a:off x="1066800" y="533400"/>
            <a:ext cx="6791445" cy="48006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535998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914400"/>
          </a:xfrm>
        </p:spPr>
        <p:txBody>
          <a:bodyPr/>
          <a:lstStyle/>
          <a:p>
            <a:r>
              <a:rPr lang="en-US" dirty="0" smtClean="0"/>
              <a:t>EMLD</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8</a:t>
            </a:fld>
            <a:endParaRPr lang="en-US" dirty="0"/>
          </a:p>
        </p:txBody>
      </p:sp>
      <p:pic>
        <p:nvPicPr>
          <p:cNvPr id="5" name="Content Placeholder 4"/>
          <p:cNvPicPr>
            <a:picLocks noGrp="1"/>
          </p:cNvPicPr>
          <p:nvPr>
            <p:ph idx="1"/>
          </p:nvPr>
        </p:nvPicPr>
        <p:blipFill rotWithShape="1">
          <a:blip r:embed="rId3"/>
          <a:srcRect t="16601" r="62740" b="18701"/>
          <a:stretch/>
        </p:blipFill>
        <p:spPr bwMode="auto">
          <a:xfrm>
            <a:off x="1143000" y="609600"/>
            <a:ext cx="6591961" cy="43434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282632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now??</a:t>
            </a:r>
            <a:endParaRPr lang="en-US" dirty="0"/>
          </a:p>
        </p:txBody>
      </p:sp>
      <p:sp>
        <p:nvSpPr>
          <p:cNvPr id="3" name="Slide Number Placeholder 2"/>
          <p:cNvSpPr>
            <a:spLocks noGrp="1"/>
          </p:cNvSpPr>
          <p:nvPr>
            <p:ph type="sldNum" sz="quarter" idx="12"/>
          </p:nvPr>
        </p:nvSpPr>
        <p:spPr/>
        <p:txBody>
          <a:bodyPr/>
          <a:lstStyle/>
          <a:p>
            <a:fld id="{BFEBEB0A-9E3D-4B14-9782-E2AE3DA60D96}" type="slidenum">
              <a:rPr lang="en-US" smtClean="0"/>
              <a:pPr/>
              <a:t>9</a:t>
            </a:fld>
            <a:endParaRPr lang="en-US" dirty="0"/>
          </a:p>
        </p:txBody>
      </p:sp>
      <p:pic>
        <p:nvPicPr>
          <p:cNvPr id="3074" name="Picture 2" descr="C:\Users\JDyson\AppData\Local\Microsoft\Windows\Temporary Internet Files\Content.IE5\Q0PC7ZC9\MC90043441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68086"/>
            <a:ext cx="4419600" cy="497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2381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235</TotalTime>
  <Words>286</Words>
  <Application>Microsoft Office PowerPoint</Application>
  <PresentationFormat>On-screen Show (4:3)</PresentationFormat>
  <Paragraphs>58</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Newsprint</vt:lpstr>
      <vt:lpstr>Email for SAP</vt:lpstr>
      <vt:lpstr>Communications Management Email Benefits</vt:lpstr>
      <vt:lpstr>DOC</vt:lpstr>
      <vt:lpstr>DOCP</vt:lpstr>
      <vt:lpstr>DPAR</vt:lpstr>
      <vt:lpstr>Rules (RLDE)</vt:lpstr>
      <vt:lpstr>DFS</vt:lpstr>
      <vt:lpstr>EMLD</vt:lpstr>
      <vt:lpstr>So what now??</vt:lpstr>
      <vt:lpstr>Hit the easy button!</vt:lpstr>
      <vt:lpstr>SLCR</vt:lpstr>
      <vt:lpstr>SAPC</vt:lpstr>
      <vt:lpstr>PCEX</vt:lpstr>
      <vt:lpstr>Ta-da!!</vt:lpstr>
      <vt:lpstr>Thank you for coming!!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Email for SAP</dc:title>
  <dc:creator>Jodi Dyson</dc:creator>
  <cp:lastModifiedBy>Jodi M. Dyson</cp:lastModifiedBy>
  <cp:revision>24</cp:revision>
  <dcterms:created xsi:type="dcterms:W3CDTF">2012-05-15T13:20:27Z</dcterms:created>
  <dcterms:modified xsi:type="dcterms:W3CDTF">2012-06-21T15:47:24Z</dcterms:modified>
</cp:coreProperties>
</file>