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74" r:id="rId5"/>
    <p:sldId id="271" r:id="rId6"/>
    <p:sldId id="273" r:id="rId7"/>
    <p:sldId id="278" r:id="rId8"/>
    <p:sldId id="276" r:id="rId9"/>
    <p:sldId id="279" r:id="rId10"/>
    <p:sldId id="277" r:id="rId11"/>
    <p:sldId id="262" r:id="rId12"/>
    <p:sldId id="281" r:id="rId13"/>
    <p:sldId id="270" r:id="rId14"/>
    <p:sldId id="266" r:id="rId15"/>
    <p:sldId id="265"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96"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D570B-F51C-471D-A761-B8C94AD21017}" type="doc">
      <dgm:prSet loTypeId="urn:microsoft.com/office/officeart/2005/8/layout/hProcess7" loCatId="list" qsTypeId="urn:microsoft.com/office/officeart/2005/8/quickstyle/3d9" qsCatId="3D" csTypeId="urn:microsoft.com/office/officeart/2005/8/colors/accent1_2" csCatId="accent1" phldr="1"/>
      <dgm:spPr/>
      <dgm:t>
        <a:bodyPr/>
        <a:lstStyle/>
        <a:p>
          <a:endParaRPr lang="en-US"/>
        </a:p>
      </dgm:t>
    </dgm:pt>
    <dgm:pt modelId="{C7F2CC6F-BBD6-402D-AC9E-0D85B52E3F1A}">
      <dgm:prSet phldrT="[Text]"/>
      <dgm:spPr/>
      <dgm:t>
        <a:bodyPr/>
        <a:lstStyle/>
        <a:p>
          <a:endParaRPr lang="en-US" dirty="0"/>
        </a:p>
      </dgm:t>
    </dgm:pt>
    <dgm:pt modelId="{B5D94B35-BA0E-4942-95C3-4FBD40756E36}" type="parTrans" cxnId="{7F832DFD-8C51-48C2-ABA0-463469151093}">
      <dgm:prSet/>
      <dgm:spPr/>
      <dgm:t>
        <a:bodyPr/>
        <a:lstStyle/>
        <a:p>
          <a:endParaRPr lang="en-US"/>
        </a:p>
      </dgm:t>
    </dgm:pt>
    <dgm:pt modelId="{9E9BFE36-BABB-40CF-95A1-997DB7FAA25B}" type="sibTrans" cxnId="{7F832DFD-8C51-48C2-ABA0-463469151093}">
      <dgm:prSet/>
      <dgm:spPr/>
      <dgm:t>
        <a:bodyPr/>
        <a:lstStyle/>
        <a:p>
          <a:endParaRPr lang="en-US"/>
        </a:p>
      </dgm:t>
    </dgm:pt>
    <dgm:pt modelId="{1079A05E-8A18-4856-8AB1-E876446659A4}">
      <dgm:prSet phldrT="[Text]"/>
      <dgm:spPr/>
      <dgm:t>
        <a:bodyPr/>
        <a:lstStyle/>
        <a:p>
          <a:r>
            <a:rPr lang="en-US" dirty="0" smtClean="0"/>
            <a:t>Assessment	</a:t>
          </a:r>
          <a:endParaRPr lang="en-US" dirty="0"/>
        </a:p>
      </dgm:t>
    </dgm:pt>
    <dgm:pt modelId="{A8D6167A-D57B-40B9-A230-610C4728E6BC}" type="parTrans" cxnId="{93AC65FB-D7AE-4C01-BB41-7EBFC628F4FB}">
      <dgm:prSet/>
      <dgm:spPr/>
      <dgm:t>
        <a:bodyPr/>
        <a:lstStyle/>
        <a:p>
          <a:endParaRPr lang="en-US"/>
        </a:p>
      </dgm:t>
    </dgm:pt>
    <dgm:pt modelId="{E111B0DF-C08A-4853-940A-D9A17AD84F1C}" type="sibTrans" cxnId="{93AC65FB-D7AE-4C01-BB41-7EBFC628F4FB}">
      <dgm:prSet/>
      <dgm:spPr/>
      <dgm:t>
        <a:bodyPr/>
        <a:lstStyle/>
        <a:p>
          <a:endParaRPr lang="en-US"/>
        </a:p>
      </dgm:t>
    </dgm:pt>
    <dgm:pt modelId="{2D0DC479-5AA8-4BD0-AC3F-6C799C671EB3}">
      <dgm:prSet phldrT="[Text]"/>
      <dgm:spPr/>
      <dgm:t>
        <a:bodyPr/>
        <a:lstStyle/>
        <a:p>
          <a:endParaRPr lang="en-US" dirty="0"/>
        </a:p>
      </dgm:t>
    </dgm:pt>
    <dgm:pt modelId="{15DC2527-AA85-4064-9F64-234A0280CFD1}" type="parTrans" cxnId="{9A8B349F-D6BE-4DA1-9C88-BBA33DA7514C}">
      <dgm:prSet/>
      <dgm:spPr/>
      <dgm:t>
        <a:bodyPr/>
        <a:lstStyle/>
        <a:p>
          <a:endParaRPr lang="en-US"/>
        </a:p>
      </dgm:t>
    </dgm:pt>
    <dgm:pt modelId="{75043D0B-757C-4EF2-A364-5DBF07A2F82C}" type="sibTrans" cxnId="{9A8B349F-D6BE-4DA1-9C88-BBA33DA7514C}">
      <dgm:prSet/>
      <dgm:spPr/>
      <dgm:t>
        <a:bodyPr/>
        <a:lstStyle/>
        <a:p>
          <a:endParaRPr lang="en-US"/>
        </a:p>
      </dgm:t>
    </dgm:pt>
    <dgm:pt modelId="{59B68607-D181-4DD4-9015-D5D6474414F8}">
      <dgm:prSet phldrT="[Text]"/>
      <dgm:spPr/>
      <dgm:t>
        <a:bodyPr/>
        <a:lstStyle/>
        <a:p>
          <a:r>
            <a:rPr lang="en-US" dirty="0" smtClean="0"/>
            <a:t>Treatment</a:t>
          </a:r>
          <a:endParaRPr lang="en-US" dirty="0"/>
        </a:p>
      </dgm:t>
    </dgm:pt>
    <dgm:pt modelId="{DD94C19D-A11A-4B0A-ADF8-7920AC579952}" type="parTrans" cxnId="{58A86C0A-E829-41B8-A868-8CF6033E4439}">
      <dgm:prSet/>
      <dgm:spPr/>
      <dgm:t>
        <a:bodyPr/>
        <a:lstStyle/>
        <a:p>
          <a:endParaRPr lang="en-US"/>
        </a:p>
      </dgm:t>
    </dgm:pt>
    <dgm:pt modelId="{F41252EB-6C97-42BB-9D18-999DBB80F74E}" type="sibTrans" cxnId="{58A86C0A-E829-41B8-A868-8CF6033E4439}">
      <dgm:prSet/>
      <dgm:spPr/>
      <dgm:t>
        <a:bodyPr/>
        <a:lstStyle/>
        <a:p>
          <a:endParaRPr lang="en-US"/>
        </a:p>
      </dgm:t>
    </dgm:pt>
    <dgm:pt modelId="{7251B76F-F34A-4007-8ECF-350E635C3158}">
      <dgm:prSet phldrT="[Text]"/>
      <dgm:spPr/>
      <dgm:t>
        <a:bodyPr/>
        <a:lstStyle/>
        <a:p>
          <a:endParaRPr lang="en-US" dirty="0"/>
        </a:p>
      </dgm:t>
    </dgm:pt>
    <dgm:pt modelId="{584538EC-8DEA-4081-9499-1F7A33498509}" type="parTrans" cxnId="{20E3BEAD-D911-4569-99D0-C603B853C262}">
      <dgm:prSet/>
      <dgm:spPr/>
      <dgm:t>
        <a:bodyPr/>
        <a:lstStyle/>
        <a:p>
          <a:endParaRPr lang="en-US"/>
        </a:p>
      </dgm:t>
    </dgm:pt>
    <dgm:pt modelId="{235E6156-6381-445D-A3E9-574EA2B9C9D2}" type="sibTrans" cxnId="{20E3BEAD-D911-4569-99D0-C603B853C262}">
      <dgm:prSet/>
      <dgm:spPr/>
      <dgm:t>
        <a:bodyPr/>
        <a:lstStyle/>
        <a:p>
          <a:endParaRPr lang="en-US"/>
        </a:p>
      </dgm:t>
    </dgm:pt>
    <dgm:pt modelId="{2382495E-90BA-470E-A502-CDBEC5888EBD}">
      <dgm:prSet phldrT="[Text]"/>
      <dgm:spPr/>
      <dgm:t>
        <a:bodyPr/>
        <a:lstStyle/>
        <a:p>
          <a:r>
            <a:rPr lang="en-US" dirty="0" smtClean="0"/>
            <a:t>Evaluation</a:t>
          </a:r>
          <a:endParaRPr lang="en-US" dirty="0"/>
        </a:p>
      </dgm:t>
    </dgm:pt>
    <dgm:pt modelId="{00A1AFBD-B343-49DF-8F00-23541CE345F0}" type="parTrans" cxnId="{8B557E41-2357-4D8E-AFE1-E5B54EA30F14}">
      <dgm:prSet/>
      <dgm:spPr/>
      <dgm:t>
        <a:bodyPr/>
        <a:lstStyle/>
        <a:p>
          <a:endParaRPr lang="en-US"/>
        </a:p>
      </dgm:t>
    </dgm:pt>
    <dgm:pt modelId="{2905CE96-0CE0-4676-84B1-B27817EDDFA0}" type="sibTrans" cxnId="{8B557E41-2357-4D8E-AFE1-E5B54EA30F14}">
      <dgm:prSet/>
      <dgm:spPr/>
      <dgm:t>
        <a:bodyPr/>
        <a:lstStyle/>
        <a:p>
          <a:endParaRPr lang="en-US"/>
        </a:p>
      </dgm:t>
    </dgm:pt>
    <dgm:pt modelId="{CDF9A394-741F-4E32-9FC3-ED8D8B0F5880}" type="pres">
      <dgm:prSet presAssocID="{B35D570B-F51C-471D-A761-B8C94AD21017}" presName="Name0" presStyleCnt="0">
        <dgm:presLayoutVars>
          <dgm:dir/>
          <dgm:animLvl val="lvl"/>
          <dgm:resizeHandles val="exact"/>
        </dgm:presLayoutVars>
      </dgm:prSet>
      <dgm:spPr/>
      <dgm:t>
        <a:bodyPr/>
        <a:lstStyle/>
        <a:p>
          <a:endParaRPr lang="en-US"/>
        </a:p>
      </dgm:t>
    </dgm:pt>
    <dgm:pt modelId="{30BB06D6-1755-4D84-BDBA-B764BD50EFE8}" type="pres">
      <dgm:prSet presAssocID="{C7F2CC6F-BBD6-402D-AC9E-0D85B52E3F1A}" presName="compositeNode" presStyleCnt="0">
        <dgm:presLayoutVars>
          <dgm:bulletEnabled val="1"/>
        </dgm:presLayoutVars>
      </dgm:prSet>
      <dgm:spPr/>
    </dgm:pt>
    <dgm:pt modelId="{245E9059-5731-4C12-A4D6-14D8B8C2DFD9}" type="pres">
      <dgm:prSet presAssocID="{C7F2CC6F-BBD6-402D-AC9E-0D85B52E3F1A}" presName="bgRect" presStyleLbl="node1" presStyleIdx="0" presStyleCnt="3"/>
      <dgm:spPr/>
      <dgm:t>
        <a:bodyPr/>
        <a:lstStyle/>
        <a:p>
          <a:endParaRPr lang="en-US"/>
        </a:p>
      </dgm:t>
    </dgm:pt>
    <dgm:pt modelId="{5F659C67-445F-40D2-803B-D626DFB9D583}" type="pres">
      <dgm:prSet presAssocID="{C7F2CC6F-BBD6-402D-AC9E-0D85B52E3F1A}" presName="parentNode" presStyleLbl="node1" presStyleIdx="0" presStyleCnt="3">
        <dgm:presLayoutVars>
          <dgm:chMax val="0"/>
          <dgm:bulletEnabled val="1"/>
        </dgm:presLayoutVars>
      </dgm:prSet>
      <dgm:spPr/>
      <dgm:t>
        <a:bodyPr/>
        <a:lstStyle/>
        <a:p>
          <a:endParaRPr lang="en-US"/>
        </a:p>
      </dgm:t>
    </dgm:pt>
    <dgm:pt modelId="{09B44280-A1B3-435D-8C90-2D9D045BB044}" type="pres">
      <dgm:prSet presAssocID="{C7F2CC6F-BBD6-402D-AC9E-0D85B52E3F1A}" presName="childNode" presStyleLbl="node1" presStyleIdx="0" presStyleCnt="3">
        <dgm:presLayoutVars>
          <dgm:bulletEnabled val="1"/>
        </dgm:presLayoutVars>
      </dgm:prSet>
      <dgm:spPr/>
      <dgm:t>
        <a:bodyPr/>
        <a:lstStyle/>
        <a:p>
          <a:endParaRPr lang="en-US"/>
        </a:p>
      </dgm:t>
    </dgm:pt>
    <dgm:pt modelId="{335A4429-A0AC-4DB4-9B3F-6CA866B53832}" type="pres">
      <dgm:prSet presAssocID="{9E9BFE36-BABB-40CF-95A1-997DB7FAA25B}" presName="hSp" presStyleCnt="0"/>
      <dgm:spPr/>
    </dgm:pt>
    <dgm:pt modelId="{B2A75E85-2033-43D1-A91E-0A76787B1ACE}" type="pres">
      <dgm:prSet presAssocID="{9E9BFE36-BABB-40CF-95A1-997DB7FAA25B}" presName="vProcSp" presStyleCnt="0"/>
      <dgm:spPr/>
    </dgm:pt>
    <dgm:pt modelId="{D49B1B15-6523-4684-A2E7-4F0BB2A8C440}" type="pres">
      <dgm:prSet presAssocID="{9E9BFE36-BABB-40CF-95A1-997DB7FAA25B}" presName="vSp1" presStyleCnt="0"/>
      <dgm:spPr/>
    </dgm:pt>
    <dgm:pt modelId="{CE14BB78-F71B-49BA-9E65-7AA64427DCB2}" type="pres">
      <dgm:prSet presAssocID="{9E9BFE36-BABB-40CF-95A1-997DB7FAA25B}" presName="simulatedConn" presStyleLbl="solidFgAcc1" presStyleIdx="0" presStyleCnt="2"/>
      <dgm:spPr/>
    </dgm:pt>
    <dgm:pt modelId="{EF359741-B231-4CDA-B176-9A33F7D30D1D}" type="pres">
      <dgm:prSet presAssocID="{9E9BFE36-BABB-40CF-95A1-997DB7FAA25B}" presName="vSp2" presStyleCnt="0"/>
      <dgm:spPr/>
    </dgm:pt>
    <dgm:pt modelId="{D8324B18-FE47-48B3-9676-F00450BE9D24}" type="pres">
      <dgm:prSet presAssocID="{9E9BFE36-BABB-40CF-95A1-997DB7FAA25B}" presName="sibTrans" presStyleCnt="0"/>
      <dgm:spPr/>
    </dgm:pt>
    <dgm:pt modelId="{249B5566-F3F5-479E-A3CA-659F72653647}" type="pres">
      <dgm:prSet presAssocID="{2D0DC479-5AA8-4BD0-AC3F-6C799C671EB3}" presName="compositeNode" presStyleCnt="0">
        <dgm:presLayoutVars>
          <dgm:bulletEnabled val="1"/>
        </dgm:presLayoutVars>
      </dgm:prSet>
      <dgm:spPr/>
    </dgm:pt>
    <dgm:pt modelId="{594AAD56-2111-4EA4-B311-F13546BFFFB4}" type="pres">
      <dgm:prSet presAssocID="{2D0DC479-5AA8-4BD0-AC3F-6C799C671EB3}" presName="bgRect" presStyleLbl="node1" presStyleIdx="1" presStyleCnt="3"/>
      <dgm:spPr/>
      <dgm:t>
        <a:bodyPr/>
        <a:lstStyle/>
        <a:p>
          <a:endParaRPr lang="en-US"/>
        </a:p>
      </dgm:t>
    </dgm:pt>
    <dgm:pt modelId="{33ABDB85-A9F8-4EF9-A05D-EEBF60B4AB1A}" type="pres">
      <dgm:prSet presAssocID="{2D0DC479-5AA8-4BD0-AC3F-6C799C671EB3}" presName="parentNode" presStyleLbl="node1" presStyleIdx="1" presStyleCnt="3">
        <dgm:presLayoutVars>
          <dgm:chMax val="0"/>
          <dgm:bulletEnabled val="1"/>
        </dgm:presLayoutVars>
      </dgm:prSet>
      <dgm:spPr/>
      <dgm:t>
        <a:bodyPr/>
        <a:lstStyle/>
        <a:p>
          <a:endParaRPr lang="en-US"/>
        </a:p>
      </dgm:t>
    </dgm:pt>
    <dgm:pt modelId="{EB370443-7787-46E6-B8D9-24C25B160912}" type="pres">
      <dgm:prSet presAssocID="{2D0DC479-5AA8-4BD0-AC3F-6C799C671EB3}" presName="childNode" presStyleLbl="node1" presStyleIdx="1" presStyleCnt="3">
        <dgm:presLayoutVars>
          <dgm:bulletEnabled val="1"/>
        </dgm:presLayoutVars>
      </dgm:prSet>
      <dgm:spPr/>
      <dgm:t>
        <a:bodyPr/>
        <a:lstStyle/>
        <a:p>
          <a:endParaRPr lang="en-US"/>
        </a:p>
      </dgm:t>
    </dgm:pt>
    <dgm:pt modelId="{0146A655-5DBD-4C83-8218-BF2140C48911}" type="pres">
      <dgm:prSet presAssocID="{75043D0B-757C-4EF2-A364-5DBF07A2F82C}" presName="hSp" presStyleCnt="0"/>
      <dgm:spPr/>
    </dgm:pt>
    <dgm:pt modelId="{7C3B926B-719A-4C91-992D-E33116353FC2}" type="pres">
      <dgm:prSet presAssocID="{75043D0B-757C-4EF2-A364-5DBF07A2F82C}" presName="vProcSp" presStyleCnt="0"/>
      <dgm:spPr/>
    </dgm:pt>
    <dgm:pt modelId="{6EFDC44C-EBDB-47D7-B43C-A3129D97ACAE}" type="pres">
      <dgm:prSet presAssocID="{75043D0B-757C-4EF2-A364-5DBF07A2F82C}" presName="vSp1" presStyleCnt="0"/>
      <dgm:spPr/>
    </dgm:pt>
    <dgm:pt modelId="{5BF92E61-472B-48A9-9A9E-44AD1777F47A}" type="pres">
      <dgm:prSet presAssocID="{75043D0B-757C-4EF2-A364-5DBF07A2F82C}" presName="simulatedConn" presStyleLbl="solidFgAcc1" presStyleIdx="1" presStyleCnt="2"/>
      <dgm:spPr/>
    </dgm:pt>
    <dgm:pt modelId="{AF3EEB6D-5235-47D5-AAD1-1AB538F2F029}" type="pres">
      <dgm:prSet presAssocID="{75043D0B-757C-4EF2-A364-5DBF07A2F82C}" presName="vSp2" presStyleCnt="0"/>
      <dgm:spPr/>
    </dgm:pt>
    <dgm:pt modelId="{FAD69298-9F13-4183-A062-109E3029B6F9}" type="pres">
      <dgm:prSet presAssocID="{75043D0B-757C-4EF2-A364-5DBF07A2F82C}" presName="sibTrans" presStyleCnt="0"/>
      <dgm:spPr/>
    </dgm:pt>
    <dgm:pt modelId="{5A817723-FC9F-46B8-8179-609524022A94}" type="pres">
      <dgm:prSet presAssocID="{7251B76F-F34A-4007-8ECF-350E635C3158}" presName="compositeNode" presStyleCnt="0">
        <dgm:presLayoutVars>
          <dgm:bulletEnabled val="1"/>
        </dgm:presLayoutVars>
      </dgm:prSet>
      <dgm:spPr/>
    </dgm:pt>
    <dgm:pt modelId="{0AA60CE6-681C-42B9-9C2F-C724FA9171F5}" type="pres">
      <dgm:prSet presAssocID="{7251B76F-F34A-4007-8ECF-350E635C3158}" presName="bgRect" presStyleLbl="node1" presStyleIdx="2" presStyleCnt="3"/>
      <dgm:spPr/>
      <dgm:t>
        <a:bodyPr/>
        <a:lstStyle/>
        <a:p>
          <a:endParaRPr lang="en-US"/>
        </a:p>
      </dgm:t>
    </dgm:pt>
    <dgm:pt modelId="{45666F96-9769-42C3-8F63-CE9A04CCCFEB}" type="pres">
      <dgm:prSet presAssocID="{7251B76F-F34A-4007-8ECF-350E635C3158}" presName="parentNode" presStyleLbl="node1" presStyleIdx="2" presStyleCnt="3">
        <dgm:presLayoutVars>
          <dgm:chMax val="0"/>
          <dgm:bulletEnabled val="1"/>
        </dgm:presLayoutVars>
      </dgm:prSet>
      <dgm:spPr/>
      <dgm:t>
        <a:bodyPr/>
        <a:lstStyle/>
        <a:p>
          <a:endParaRPr lang="en-US"/>
        </a:p>
      </dgm:t>
    </dgm:pt>
    <dgm:pt modelId="{698FF7D8-1E42-462B-8BF3-2F22DF316353}" type="pres">
      <dgm:prSet presAssocID="{7251B76F-F34A-4007-8ECF-350E635C3158}" presName="childNode" presStyleLbl="node1" presStyleIdx="2" presStyleCnt="3">
        <dgm:presLayoutVars>
          <dgm:bulletEnabled val="1"/>
        </dgm:presLayoutVars>
      </dgm:prSet>
      <dgm:spPr/>
      <dgm:t>
        <a:bodyPr/>
        <a:lstStyle/>
        <a:p>
          <a:endParaRPr lang="en-US"/>
        </a:p>
      </dgm:t>
    </dgm:pt>
  </dgm:ptLst>
  <dgm:cxnLst>
    <dgm:cxn modelId="{8C472359-A63A-4A27-AD32-B9F7241EAFA8}" type="presOf" srcId="{2D0DC479-5AA8-4BD0-AC3F-6C799C671EB3}" destId="{594AAD56-2111-4EA4-B311-F13546BFFFB4}" srcOrd="0" destOrd="0" presId="urn:microsoft.com/office/officeart/2005/8/layout/hProcess7"/>
    <dgm:cxn modelId="{C4466F35-E1CB-4FB9-9A93-93CB2C1FCE72}" type="presOf" srcId="{C7F2CC6F-BBD6-402D-AC9E-0D85B52E3F1A}" destId="{5F659C67-445F-40D2-803B-D626DFB9D583}" srcOrd="1" destOrd="0" presId="urn:microsoft.com/office/officeart/2005/8/layout/hProcess7"/>
    <dgm:cxn modelId="{C54B80F9-E73D-4BE7-98CC-A8824ACC5A6E}" type="presOf" srcId="{59B68607-D181-4DD4-9015-D5D6474414F8}" destId="{EB370443-7787-46E6-B8D9-24C25B160912}" srcOrd="0" destOrd="0" presId="urn:microsoft.com/office/officeart/2005/8/layout/hProcess7"/>
    <dgm:cxn modelId="{50A4D06E-8601-4EA6-9BCF-6BA8FA3CBE9E}" type="presOf" srcId="{B35D570B-F51C-471D-A761-B8C94AD21017}" destId="{CDF9A394-741F-4E32-9FC3-ED8D8B0F5880}" srcOrd="0" destOrd="0" presId="urn:microsoft.com/office/officeart/2005/8/layout/hProcess7"/>
    <dgm:cxn modelId="{7F832DFD-8C51-48C2-ABA0-463469151093}" srcId="{B35D570B-F51C-471D-A761-B8C94AD21017}" destId="{C7F2CC6F-BBD6-402D-AC9E-0D85B52E3F1A}" srcOrd="0" destOrd="0" parTransId="{B5D94B35-BA0E-4942-95C3-4FBD40756E36}" sibTransId="{9E9BFE36-BABB-40CF-95A1-997DB7FAA25B}"/>
    <dgm:cxn modelId="{20E3BEAD-D911-4569-99D0-C603B853C262}" srcId="{B35D570B-F51C-471D-A761-B8C94AD21017}" destId="{7251B76F-F34A-4007-8ECF-350E635C3158}" srcOrd="2" destOrd="0" parTransId="{584538EC-8DEA-4081-9499-1F7A33498509}" sibTransId="{235E6156-6381-445D-A3E9-574EA2B9C9D2}"/>
    <dgm:cxn modelId="{4A183946-E3AC-47F1-B7DC-252D9938706E}" type="presOf" srcId="{1079A05E-8A18-4856-8AB1-E876446659A4}" destId="{09B44280-A1B3-435D-8C90-2D9D045BB044}" srcOrd="0" destOrd="0" presId="urn:microsoft.com/office/officeart/2005/8/layout/hProcess7"/>
    <dgm:cxn modelId="{07AFDF7A-B7E0-4943-BB4A-17731E50CCA5}" type="presOf" srcId="{7251B76F-F34A-4007-8ECF-350E635C3158}" destId="{45666F96-9769-42C3-8F63-CE9A04CCCFEB}" srcOrd="1" destOrd="0" presId="urn:microsoft.com/office/officeart/2005/8/layout/hProcess7"/>
    <dgm:cxn modelId="{58A86C0A-E829-41B8-A868-8CF6033E4439}" srcId="{2D0DC479-5AA8-4BD0-AC3F-6C799C671EB3}" destId="{59B68607-D181-4DD4-9015-D5D6474414F8}" srcOrd="0" destOrd="0" parTransId="{DD94C19D-A11A-4B0A-ADF8-7920AC579952}" sibTransId="{F41252EB-6C97-42BB-9D18-999DBB80F74E}"/>
    <dgm:cxn modelId="{9A8B349F-D6BE-4DA1-9C88-BBA33DA7514C}" srcId="{B35D570B-F51C-471D-A761-B8C94AD21017}" destId="{2D0DC479-5AA8-4BD0-AC3F-6C799C671EB3}" srcOrd="1" destOrd="0" parTransId="{15DC2527-AA85-4064-9F64-234A0280CFD1}" sibTransId="{75043D0B-757C-4EF2-A364-5DBF07A2F82C}"/>
    <dgm:cxn modelId="{85201567-F0BF-4655-A729-2196B453FF62}" type="presOf" srcId="{2D0DC479-5AA8-4BD0-AC3F-6C799C671EB3}" destId="{33ABDB85-A9F8-4EF9-A05D-EEBF60B4AB1A}" srcOrd="1" destOrd="0" presId="urn:microsoft.com/office/officeart/2005/8/layout/hProcess7"/>
    <dgm:cxn modelId="{8B557E41-2357-4D8E-AFE1-E5B54EA30F14}" srcId="{7251B76F-F34A-4007-8ECF-350E635C3158}" destId="{2382495E-90BA-470E-A502-CDBEC5888EBD}" srcOrd="0" destOrd="0" parTransId="{00A1AFBD-B343-49DF-8F00-23541CE345F0}" sibTransId="{2905CE96-0CE0-4676-84B1-B27817EDDFA0}"/>
    <dgm:cxn modelId="{92CA468F-3531-4A9C-8D30-3FC1C6E942E2}" type="presOf" srcId="{C7F2CC6F-BBD6-402D-AC9E-0D85B52E3F1A}" destId="{245E9059-5731-4C12-A4D6-14D8B8C2DFD9}" srcOrd="0" destOrd="0" presId="urn:microsoft.com/office/officeart/2005/8/layout/hProcess7"/>
    <dgm:cxn modelId="{A1E09827-6C19-4CE4-9ABD-12CA010CE5A0}" type="presOf" srcId="{2382495E-90BA-470E-A502-CDBEC5888EBD}" destId="{698FF7D8-1E42-462B-8BF3-2F22DF316353}" srcOrd="0" destOrd="0" presId="urn:microsoft.com/office/officeart/2005/8/layout/hProcess7"/>
    <dgm:cxn modelId="{2A81D53E-EE42-4800-847A-6954911FE9B3}" type="presOf" srcId="{7251B76F-F34A-4007-8ECF-350E635C3158}" destId="{0AA60CE6-681C-42B9-9C2F-C724FA9171F5}" srcOrd="0" destOrd="0" presId="urn:microsoft.com/office/officeart/2005/8/layout/hProcess7"/>
    <dgm:cxn modelId="{93AC65FB-D7AE-4C01-BB41-7EBFC628F4FB}" srcId="{C7F2CC6F-BBD6-402D-AC9E-0D85B52E3F1A}" destId="{1079A05E-8A18-4856-8AB1-E876446659A4}" srcOrd="0" destOrd="0" parTransId="{A8D6167A-D57B-40B9-A230-610C4728E6BC}" sibTransId="{E111B0DF-C08A-4853-940A-D9A17AD84F1C}"/>
    <dgm:cxn modelId="{CFD430CA-1378-4679-8272-09E7DA154CDE}" type="presParOf" srcId="{CDF9A394-741F-4E32-9FC3-ED8D8B0F5880}" destId="{30BB06D6-1755-4D84-BDBA-B764BD50EFE8}" srcOrd="0" destOrd="0" presId="urn:microsoft.com/office/officeart/2005/8/layout/hProcess7"/>
    <dgm:cxn modelId="{FC57EA88-670C-4AA2-82FA-7F1A15FFF1F4}" type="presParOf" srcId="{30BB06D6-1755-4D84-BDBA-B764BD50EFE8}" destId="{245E9059-5731-4C12-A4D6-14D8B8C2DFD9}" srcOrd="0" destOrd="0" presId="urn:microsoft.com/office/officeart/2005/8/layout/hProcess7"/>
    <dgm:cxn modelId="{1A398027-300E-4694-A1A8-B05F02BF53EA}" type="presParOf" srcId="{30BB06D6-1755-4D84-BDBA-B764BD50EFE8}" destId="{5F659C67-445F-40D2-803B-D626DFB9D583}" srcOrd="1" destOrd="0" presId="urn:microsoft.com/office/officeart/2005/8/layout/hProcess7"/>
    <dgm:cxn modelId="{D809B40F-A861-4A2D-9DDA-8A2B2E67FE15}" type="presParOf" srcId="{30BB06D6-1755-4D84-BDBA-B764BD50EFE8}" destId="{09B44280-A1B3-435D-8C90-2D9D045BB044}" srcOrd="2" destOrd="0" presId="urn:microsoft.com/office/officeart/2005/8/layout/hProcess7"/>
    <dgm:cxn modelId="{6C09EC50-8959-43D6-93D1-0D6CFCAF490D}" type="presParOf" srcId="{CDF9A394-741F-4E32-9FC3-ED8D8B0F5880}" destId="{335A4429-A0AC-4DB4-9B3F-6CA866B53832}" srcOrd="1" destOrd="0" presId="urn:microsoft.com/office/officeart/2005/8/layout/hProcess7"/>
    <dgm:cxn modelId="{37879ADF-6F5D-4E01-B1DE-A8A4173173FE}" type="presParOf" srcId="{CDF9A394-741F-4E32-9FC3-ED8D8B0F5880}" destId="{B2A75E85-2033-43D1-A91E-0A76787B1ACE}" srcOrd="2" destOrd="0" presId="urn:microsoft.com/office/officeart/2005/8/layout/hProcess7"/>
    <dgm:cxn modelId="{4824CCAE-53C9-4839-85AE-1D56DDF3BD41}" type="presParOf" srcId="{B2A75E85-2033-43D1-A91E-0A76787B1ACE}" destId="{D49B1B15-6523-4684-A2E7-4F0BB2A8C440}" srcOrd="0" destOrd="0" presId="urn:microsoft.com/office/officeart/2005/8/layout/hProcess7"/>
    <dgm:cxn modelId="{BB6E1223-34C1-4D01-95A4-57A5B89338AD}" type="presParOf" srcId="{B2A75E85-2033-43D1-A91E-0A76787B1ACE}" destId="{CE14BB78-F71B-49BA-9E65-7AA64427DCB2}" srcOrd="1" destOrd="0" presId="urn:microsoft.com/office/officeart/2005/8/layout/hProcess7"/>
    <dgm:cxn modelId="{7331FF9B-8589-4269-A92F-B2B271E36F93}" type="presParOf" srcId="{B2A75E85-2033-43D1-A91E-0A76787B1ACE}" destId="{EF359741-B231-4CDA-B176-9A33F7D30D1D}" srcOrd="2" destOrd="0" presId="urn:microsoft.com/office/officeart/2005/8/layout/hProcess7"/>
    <dgm:cxn modelId="{C194BE88-072A-42A5-B6AD-2B44F1D9DDEF}" type="presParOf" srcId="{CDF9A394-741F-4E32-9FC3-ED8D8B0F5880}" destId="{D8324B18-FE47-48B3-9676-F00450BE9D24}" srcOrd="3" destOrd="0" presId="urn:microsoft.com/office/officeart/2005/8/layout/hProcess7"/>
    <dgm:cxn modelId="{542162E6-9CF1-4402-B2EE-F45BA38CB154}" type="presParOf" srcId="{CDF9A394-741F-4E32-9FC3-ED8D8B0F5880}" destId="{249B5566-F3F5-479E-A3CA-659F72653647}" srcOrd="4" destOrd="0" presId="urn:microsoft.com/office/officeart/2005/8/layout/hProcess7"/>
    <dgm:cxn modelId="{3A5E1548-2D1B-403D-B6FD-328B3DED63D3}" type="presParOf" srcId="{249B5566-F3F5-479E-A3CA-659F72653647}" destId="{594AAD56-2111-4EA4-B311-F13546BFFFB4}" srcOrd="0" destOrd="0" presId="urn:microsoft.com/office/officeart/2005/8/layout/hProcess7"/>
    <dgm:cxn modelId="{0510D1F9-9E74-458E-BFAE-76E45EADA47B}" type="presParOf" srcId="{249B5566-F3F5-479E-A3CA-659F72653647}" destId="{33ABDB85-A9F8-4EF9-A05D-EEBF60B4AB1A}" srcOrd="1" destOrd="0" presId="urn:microsoft.com/office/officeart/2005/8/layout/hProcess7"/>
    <dgm:cxn modelId="{44A52BB0-0367-42A4-A7B8-4A70A660319E}" type="presParOf" srcId="{249B5566-F3F5-479E-A3CA-659F72653647}" destId="{EB370443-7787-46E6-B8D9-24C25B160912}" srcOrd="2" destOrd="0" presId="urn:microsoft.com/office/officeart/2005/8/layout/hProcess7"/>
    <dgm:cxn modelId="{B7AD1BBE-A2E2-4357-84A6-C48AB10AC881}" type="presParOf" srcId="{CDF9A394-741F-4E32-9FC3-ED8D8B0F5880}" destId="{0146A655-5DBD-4C83-8218-BF2140C48911}" srcOrd="5" destOrd="0" presId="urn:microsoft.com/office/officeart/2005/8/layout/hProcess7"/>
    <dgm:cxn modelId="{F122722B-CADA-4395-80C9-ABC0F9E2D352}" type="presParOf" srcId="{CDF9A394-741F-4E32-9FC3-ED8D8B0F5880}" destId="{7C3B926B-719A-4C91-992D-E33116353FC2}" srcOrd="6" destOrd="0" presId="urn:microsoft.com/office/officeart/2005/8/layout/hProcess7"/>
    <dgm:cxn modelId="{E5B3491D-2A0E-4A48-B144-2B1D07758C99}" type="presParOf" srcId="{7C3B926B-719A-4C91-992D-E33116353FC2}" destId="{6EFDC44C-EBDB-47D7-B43C-A3129D97ACAE}" srcOrd="0" destOrd="0" presId="urn:microsoft.com/office/officeart/2005/8/layout/hProcess7"/>
    <dgm:cxn modelId="{0B91EE6E-BA57-4555-BB15-809CFF59DDE2}" type="presParOf" srcId="{7C3B926B-719A-4C91-992D-E33116353FC2}" destId="{5BF92E61-472B-48A9-9A9E-44AD1777F47A}" srcOrd="1" destOrd="0" presId="urn:microsoft.com/office/officeart/2005/8/layout/hProcess7"/>
    <dgm:cxn modelId="{44DC6AAE-BC98-474B-945B-3309FA180B82}" type="presParOf" srcId="{7C3B926B-719A-4C91-992D-E33116353FC2}" destId="{AF3EEB6D-5235-47D5-AAD1-1AB538F2F029}" srcOrd="2" destOrd="0" presId="urn:microsoft.com/office/officeart/2005/8/layout/hProcess7"/>
    <dgm:cxn modelId="{BBF557BC-016D-4F3B-B24C-94B3D2937A9A}" type="presParOf" srcId="{CDF9A394-741F-4E32-9FC3-ED8D8B0F5880}" destId="{FAD69298-9F13-4183-A062-109E3029B6F9}" srcOrd="7" destOrd="0" presId="urn:microsoft.com/office/officeart/2005/8/layout/hProcess7"/>
    <dgm:cxn modelId="{FEF04EBD-A624-4270-8B09-15E07B5B693A}" type="presParOf" srcId="{CDF9A394-741F-4E32-9FC3-ED8D8B0F5880}" destId="{5A817723-FC9F-46B8-8179-609524022A94}" srcOrd="8" destOrd="0" presId="urn:microsoft.com/office/officeart/2005/8/layout/hProcess7"/>
    <dgm:cxn modelId="{62E765F8-C60E-44E7-A655-5FCA9FCCF322}" type="presParOf" srcId="{5A817723-FC9F-46B8-8179-609524022A94}" destId="{0AA60CE6-681C-42B9-9C2F-C724FA9171F5}" srcOrd="0" destOrd="0" presId="urn:microsoft.com/office/officeart/2005/8/layout/hProcess7"/>
    <dgm:cxn modelId="{AEC350FF-3F2E-4047-8C9D-778D95E6E351}" type="presParOf" srcId="{5A817723-FC9F-46B8-8179-609524022A94}" destId="{45666F96-9769-42C3-8F63-CE9A04CCCFEB}" srcOrd="1" destOrd="0" presId="urn:microsoft.com/office/officeart/2005/8/layout/hProcess7"/>
    <dgm:cxn modelId="{7430D17F-A15C-4737-9768-0A5454B1C868}" type="presParOf" srcId="{5A817723-FC9F-46B8-8179-609524022A94}" destId="{698FF7D8-1E42-462B-8BF3-2F22DF31635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B2CE-0EF8-4779-B16E-F72949C94BCC}" type="doc">
      <dgm:prSet loTypeId="urn:microsoft.com/office/officeart/2005/8/layout/target3" loCatId="list" qsTypeId="urn:microsoft.com/office/officeart/2005/8/quickstyle/3d2" qsCatId="3D" csTypeId="urn:microsoft.com/office/officeart/2005/8/colors/accent1_2" csCatId="accent1" phldr="1"/>
      <dgm:spPr/>
    </dgm:pt>
    <dgm:pt modelId="{ED7B1BD9-D813-4C12-93C8-D430AEBBC2FA}">
      <dgm:prSet phldrT="[Text]"/>
      <dgm:spPr/>
      <dgm:t>
        <a:bodyPr/>
        <a:lstStyle/>
        <a:p>
          <a:r>
            <a:rPr lang="en-US" dirty="0" smtClean="0"/>
            <a:t>The social domain refers to empathy, social judgment, interpersonal communication skills, the ability to make and retain friendships, and similar capacities</a:t>
          </a:r>
          <a:endParaRPr lang="en-US" dirty="0"/>
        </a:p>
      </dgm:t>
    </dgm:pt>
    <dgm:pt modelId="{3EE968C1-6CC4-4DB4-A4C3-52F348D4E335}" type="sibTrans" cxnId="{1C72625E-48DF-472F-B047-E2A41C73DF8E}">
      <dgm:prSet/>
      <dgm:spPr/>
      <dgm:t>
        <a:bodyPr/>
        <a:lstStyle/>
        <a:p>
          <a:endParaRPr lang="en-US"/>
        </a:p>
      </dgm:t>
    </dgm:pt>
    <dgm:pt modelId="{360CFB9F-754F-40AF-932F-9B47CE2F1DD4}" type="parTrans" cxnId="{1C72625E-48DF-472F-B047-E2A41C73DF8E}">
      <dgm:prSet/>
      <dgm:spPr/>
      <dgm:t>
        <a:bodyPr/>
        <a:lstStyle/>
        <a:p>
          <a:endParaRPr lang="en-US"/>
        </a:p>
      </dgm:t>
    </dgm:pt>
    <dgm:pt modelId="{1B2D588F-1CBD-4B8E-AD03-1874E34B9829}" type="pres">
      <dgm:prSet presAssocID="{1161B2CE-0EF8-4779-B16E-F72949C94BCC}" presName="Name0" presStyleCnt="0">
        <dgm:presLayoutVars>
          <dgm:chMax val="7"/>
          <dgm:dir/>
          <dgm:animLvl val="lvl"/>
          <dgm:resizeHandles val="exact"/>
        </dgm:presLayoutVars>
      </dgm:prSet>
      <dgm:spPr/>
    </dgm:pt>
    <dgm:pt modelId="{78997C7F-ECDA-4A22-926D-E736D5BEAD14}" type="pres">
      <dgm:prSet presAssocID="{ED7B1BD9-D813-4C12-93C8-D430AEBBC2FA}" presName="circle1" presStyleLbl="node1" presStyleIdx="0" presStyleCnt="1"/>
      <dgm:spPr/>
    </dgm:pt>
    <dgm:pt modelId="{A42ED2F0-DFBC-4F69-903C-4F4D8E6E310B}" type="pres">
      <dgm:prSet presAssocID="{ED7B1BD9-D813-4C12-93C8-D430AEBBC2FA}" presName="space" presStyleCnt="0"/>
      <dgm:spPr/>
    </dgm:pt>
    <dgm:pt modelId="{2D928C2C-5BBB-4A80-99A0-5ED6E449491B}" type="pres">
      <dgm:prSet presAssocID="{ED7B1BD9-D813-4C12-93C8-D430AEBBC2FA}" presName="rect1" presStyleLbl="alignAcc1" presStyleIdx="0" presStyleCnt="1"/>
      <dgm:spPr/>
      <dgm:t>
        <a:bodyPr/>
        <a:lstStyle/>
        <a:p>
          <a:endParaRPr lang="en-US"/>
        </a:p>
      </dgm:t>
    </dgm:pt>
    <dgm:pt modelId="{D341A8B8-A4A0-4037-806D-D29D3B0AF5AE}" type="pres">
      <dgm:prSet presAssocID="{ED7B1BD9-D813-4C12-93C8-D430AEBBC2FA}" presName="rect1ParTxNoCh" presStyleLbl="alignAcc1" presStyleIdx="0" presStyleCnt="1">
        <dgm:presLayoutVars>
          <dgm:chMax val="1"/>
          <dgm:bulletEnabled val="1"/>
        </dgm:presLayoutVars>
      </dgm:prSet>
      <dgm:spPr/>
      <dgm:t>
        <a:bodyPr/>
        <a:lstStyle/>
        <a:p>
          <a:endParaRPr lang="en-US"/>
        </a:p>
      </dgm:t>
    </dgm:pt>
  </dgm:ptLst>
  <dgm:cxnLst>
    <dgm:cxn modelId="{1C72625E-48DF-472F-B047-E2A41C73DF8E}" srcId="{1161B2CE-0EF8-4779-B16E-F72949C94BCC}" destId="{ED7B1BD9-D813-4C12-93C8-D430AEBBC2FA}" srcOrd="0" destOrd="0" parTransId="{360CFB9F-754F-40AF-932F-9B47CE2F1DD4}" sibTransId="{3EE968C1-6CC4-4DB4-A4C3-52F348D4E335}"/>
    <dgm:cxn modelId="{1D26C464-2948-4D37-A25D-53D1E9DEF00E}" type="presOf" srcId="{ED7B1BD9-D813-4C12-93C8-D430AEBBC2FA}" destId="{D341A8B8-A4A0-4037-806D-D29D3B0AF5AE}" srcOrd="1" destOrd="0" presId="urn:microsoft.com/office/officeart/2005/8/layout/target3"/>
    <dgm:cxn modelId="{5D46EC87-45B7-4912-BF56-96134005F16C}" type="presOf" srcId="{1161B2CE-0EF8-4779-B16E-F72949C94BCC}" destId="{1B2D588F-1CBD-4B8E-AD03-1874E34B9829}" srcOrd="0" destOrd="0" presId="urn:microsoft.com/office/officeart/2005/8/layout/target3"/>
    <dgm:cxn modelId="{FC56406B-709F-4B5D-BE32-7FC01821DA2B}" type="presOf" srcId="{ED7B1BD9-D813-4C12-93C8-D430AEBBC2FA}" destId="{2D928C2C-5BBB-4A80-99A0-5ED6E449491B}" srcOrd="0" destOrd="0" presId="urn:microsoft.com/office/officeart/2005/8/layout/target3"/>
    <dgm:cxn modelId="{D2B2D5DB-3FED-47DC-8E8E-C79A8C54FF54}" type="presParOf" srcId="{1B2D588F-1CBD-4B8E-AD03-1874E34B9829}" destId="{78997C7F-ECDA-4A22-926D-E736D5BEAD14}" srcOrd="0" destOrd="0" presId="urn:microsoft.com/office/officeart/2005/8/layout/target3"/>
    <dgm:cxn modelId="{289CDFE8-F4B7-4CB6-92D0-933E86060842}" type="presParOf" srcId="{1B2D588F-1CBD-4B8E-AD03-1874E34B9829}" destId="{A42ED2F0-DFBC-4F69-903C-4F4D8E6E310B}" srcOrd="1" destOrd="0" presId="urn:microsoft.com/office/officeart/2005/8/layout/target3"/>
    <dgm:cxn modelId="{29B368DC-5EC9-4F47-9C69-01D4825AEE06}" type="presParOf" srcId="{1B2D588F-1CBD-4B8E-AD03-1874E34B9829}" destId="{2D928C2C-5BBB-4A80-99A0-5ED6E449491B}" srcOrd="2" destOrd="0" presId="urn:microsoft.com/office/officeart/2005/8/layout/target3"/>
    <dgm:cxn modelId="{3B8C3EA9-FD4D-441A-9A60-90BD7EFE1F5D}" type="presParOf" srcId="{1B2D588F-1CBD-4B8E-AD03-1874E34B9829}" destId="{D341A8B8-A4A0-4037-806D-D29D3B0AF5AE}"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E9059-5731-4C12-A4D6-14D8B8C2DFD9}">
      <dsp:nvSpPr>
        <dsp:cNvPr id="0" name=""/>
        <dsp:cNvSpPr/>
      </dsp:nvSpPr>
      <dsp:spPr>
        <a:xfrm>
          <a:off x="749" y="0"/>
          <a:ext cx="3226221" cy="3541712"/>
        </a:xfrm>
        <a:prstGeom prst="roundRect">
          <a:avLst>
            <a:gd name="adj" fmla="val 5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102870" rIns="133350" bIns="0" numCol="1" spcCol="1270" anchor="t" anchorCtr="0">
          <a:noAutofit/>
          <a:sp3d extrusionH="28000" prstMaterial="matte"/>
        </a:bodyPr>
        <a:lstStyle/>
        <a:p>
          <a:pPr lvl="0" algn="r" defTabSz="1333500">
            <a:lnSpc>
              <a:spcPct val="90000"/>
            </a:lnSpc>
            <a:spcBef>
              <a:spcPct val="0"/>
            </a:spcBef>
            <a:spcAft>
              <a:spcPct val="35000"/>
            </a:spcAft>
          </a:pPr>
          <a:endParaRPr lang="en-US" sz="3000" kern="1200" dirty="0"/>
        </a:p>
      </dsp:txBody>
      <dsp:txXfrm rot="16200000">
        <a:off x="-1128730" y="1129479"/>
        <a:ext cx="2904203" cy="645244"/>
      </dsp:txXfrm>
    </dsp:sp>
    <dsp:sp modelId="{09B44280-A1B3-435D-8C90-2D9D045BB044}">
      <dsp:nvSpPr>
        <dsp:cNvPr id="0" name=""/>
        <dsp:cNvSpPr/>
      </dsp:nvSpPr>
      <dsp:spPr>
        <a:xfrm>
          <a:off x="645994" y="0"/>
          <a:ext cx="2403535" cy="3541712"/>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0" bIns="0" numCol="1" spcCol="1270" anchor="t" anchorCtr="0">
          <a:noAutofit/>
          <a:sp3d extrusionH="28000" prstMaterial="matte"/>
        </a:bodyPr>
        <a:lstStyle/>
        <a:p>
          <a:pPr lvl="0" algn="l" defTabSz="1422400">
            <a:lnSpc>
              <a:spcPct val="90000"/>
            </a:lnSpc>
            <a:spcBef>
              <a:spcPct val="0"/>
            </a:spcBef>
            <a:spcAft>
              <a:spcPct val="35000"/>
            </a:spcAft>
          </a:pPr>
          <a:r>
            <a:rPr lang="en-US" sz="3200" kern="1200" dirty="0" smtClean="0"/>
            <a:t>Assessment	</a:t>
          </a:r>
          <a:endParaRPr lang="en-US" sz="3200" kern="1200" dirty="0"/>
        </a:p>
      </dsp:txBody>
      <dsp:txXfrm>
        <a:off x="645994" y="0"/>
        <a:ext cx="2403535" cy="3541712"/>
      </dsp:txXfrm>
    </dsp:sp>
    <dsp:sp modelId="{594AAD56-2111-4EA4-B311-F13546BFFFB4}">
      <dsp:nvSpPr>
        <dsp:cNvPr id="0" name=""/>
        <dsp:cNvSpPr/>
      </dsp:nvSpPr>
      <dsp:spPr>
        <a:xfrm>
          <a:off x="3339889" y="0"/>
          <a:ext cx="3226221" cy="3541712"/>
        </a:xfrm>
        <a:prstGeom prst="roundRect">
          <a:avLst>
            <a:gd name="adj" fmla="val 5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102870" rIns="133350" bIns="0" numCol="1" spcCol="1270" anchor="t" anchorCtr="0">
          <a:noAutofit/>
          <a:sp3d extrusionH="28000" prstMaterial="matte"/>
        </a:bodyPr>
        <a:lstStyle/>
        <a:p>
          <a:pPr lvl="0" algn="r" defTabSz="1333500">
            <a:lnSpc>
              <a:spcPct val="90000"/>
            </a:lnSpc>
            <a:spcBef>
              <a:spcPct val="0"/>
            </a:spcBef>
            <a:spcAft>
              <a:spcPct val="35000"/>
            </a:spcAft>
          </a:pPr>
          <a:endParaRPr lang="en-US" sz="3000" kern="1200" dirty="0"/>
        </a:p>
      </dsp:txBody>
      <dsp:txXfrm rot="16200000">
        <a:off x="2210409" y="1129479"/>
        <a:ext cx="2904203" cy="645244"/>
      </dsp:txXfrm>
    </dsp:sp>
    <dsp:sp modelId="{CE14BB78-F71B-49BA-9E65-7AA64427DCB2}">
      <dsp:nvSpPr>
        <dsp:cNvPr id="0" name=""/>
        <dsp:cNvSpPr/>
      </dsp:nvSpPr>
      <dsp:spPr>
        <a:xfrm rot="5400000">
          <a:off x="3095915" y="2792592"/>
          <a:ext cx="520210" cy="48393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EB370443-7787-46E6-B8D9-24C25B160912}">
      <dsp:nvSpPr>
        <dsp:cNvPr id="0" name=""/>
        <dsp:cNvSpPr/>
      </dsp:nvSpPr>
      <dsp:spPr>
        <a:xfrm>
          <a:off x="3985133" y="0"/>
          <a:ext cx="2403535" cy="3541712"/>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0" bIns="0" numCol="1" spcCol="1270" anchor="t" anchorCtr="0">
          <a:noAutofit/>
          <a:sp3d extrusionH="28000" prstMaterial="matte"/>
        </a:bodyPr>
        <a:lstStyle/>
        <a:p>
          <a:pPr lvl="0" algn="l" defTabSz="1422400">
            <a:lnSpc>
              <a:spcPct val="90000"/>
            </a:lnSpc>
            <a:spcBef>
              <a:spcPct val="0"/>
            </a:spcBef>
            <a:spcAft>
              <a:spcPct val="35000"/>
            </a:spcAft>
          </a:pPr>
          <a:r>
            <a:rPr lang="en-US" sz="3200" kern="1200" dirty="0" smtClean="0"/>
            <a:t>Treatment</a:t>
          </a:r>
          <a:endParaRPr lang="en-US" sz="3200" kern="1200" dirty="0"/>
        </a:p>
      </dsp:txBody>
      <dsp:txXfrm>
        <a:off x="3985133" y="0"/>
        <a:ext cx="2403535" cy="3541712"/>
      </dsp:txXfrm>
    </dsp:sp>
    <dsp:sp modelId="{0AA60CE6-681C-42B9-9C2F-C724FA9171F5}">
      <dsp:nvSpPr>
        <dsp:cNvPr id="0" name=""/>
        <dsp:cNvSpPr/>
      </dsp:nvSpPr>
      <dsp:spPr>
        <a:xfrm>
          <a:off x="6679028" y="0"/>
          <a:ext cx="3226221" cy="3541712"/>
        </a:xfrm>
        <a:prstGeom prst="roundRect">
          <a:avLst>
            <a:gd name="adj" fmla="val 5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102870" rIns="133350" bIns="0" numCol="1" spcCol="1270" anchor="t" anchorCtr="0">
          <a:noAutofit/>
          <a:sp3d extrusionH="28000" prstMaterial="matte"/>
        </a:bodyPr>
        <a:lstStyle/>
        <a:p>
          <a:pPr lvl="0" algn="r" defTabSz="1333500">
            <a:lnSpc>
              <a:spcPct val="90000"/>
            </a:lnSpc>
            <a:spcBef>
              <a:spcPct val="0"/>
            </a:spcBef>
            <a:spcAft>
              <a:spcPct val="35000"/>
            </a:spcAft>
          </a:pPr>
          <a:endParaRPr lang="en-US" sz="3000" kern="1200" dirty="0"/>
        </a:p>
      </dsp:txBody>
      <dsp:txXfrm rot="16200000">
        <a:off x="5549548" y="1129479"/>
        <a:ext cx="2904203" cy="645244"/>
      </dsp:txXfrm>
    </dsp:sp>
    <dsp:sp modelId="{5BF92E61-472B-48A9-9A9E-44AD1777F47A}">
      <dsp:nvSpPr>
        <dsp:cNvPr id="0" name=""/>
        <dsp:cNvSpPr/>
      </dsp:nvSpPr>
      <dsp:spPr>
        <a:xfrm rot="5400000">
          <a:off x="6435054" y="2792592"/>
          <a:ext cx="520210" cy="48393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698FF7D8-1E42-462B-8BF3-2F22DF316353}">
      <dsp:nvSpPr>
        <dsp:cNvPr id="0" name=""/>
        <dsp:cNvSpPr/>
      </dsp:nvSpPr>
      <dsp:spPr>
        <a:xfrm>
          <a:off x="7324272" y="0"/>
          <a:ext cx="2403535" cy="3541712"/>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0" bIns="0" numCol="1" spcCol="1270" anchor="t" anchorCtr="0">
          <a:noAutofit/>
          <a:sp3d extrusionH="28000" prstMaterial="matte"/>
        </a:bodyPr>
        <a:lstStyle/>
        <a:p>
          <a:pPr lvl="0" algn="l" defTabSz="1422400">
            <a:lnSpc>
              <a:spcPct val="90000"/>
            </a:lnSpc>
            <a:spcBef>
              <a:spcPct val="0"/>
            </a:spcBef>
            <a:spcAft>
              <a:spcPct val="35000"/>
            </a:spcAft>
          </a:pPr>
          <a:r>
            <a:rPr lang="en-US" sz="3200" kern="1200" dirty="0" smtClean="0"/>
            <a:t>Evaluation</a:t>
          </a:r>
          <a:endParaRPr lang="en-US" sz="3200" kern="1200" dirty="0"/>
        </a:p>
      </dsp:txBody>
      <dsp:txXfrm>
        <a:off x="7324272" y="0"/>
        <a:ext cx="2403535" cy="3541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97C7F-ECDA-4A22-926D-E736D5BEAD14}">
      <dsp:nvSpPr>
        <dsp:cNvPr id="0" name=""/>
        <dsp:cNvSpPr/>
      </dsp:nvSpPr>
      <dsp:spPr>
        <a:xfrm>
          <a:off x="0" y="0"/>
          <a:ext cx="3541712" cy="3541712"/>
        </a:xfrm>
        <a:prstGeom prst="pie">
          <a:avLst>
            <a:gd name="adj1" fmla="val 5400000"/>
            <a:gd name="adj2" fmla="val 1620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D928C2C-5BBB-4A80-99A0-5ED6E449491B}">
      <dsp:nvSpPr>
        <dsp:cNvPr id="0" name=""/>
        <dsp:cNvSpPr/>
      </dsp:nvSpPr>
      <dsp:spPr>
        <a:xfrm>
          <a:off x="1770856" y="0"/>
          <a:ext cx="8135144" cy="35417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The social domain refers to empathy, social judgment, interpersonal communication skills, the ability to make and retain friendships, and similar capacities</a:t>
          </a:r>
          <a:endParaRPr lang="en-US" sz="3500" kern="1200" dirty="0"/>
        </a:p>
      </dsp:txBody>
      <dsp:txXfrm>
        <a:off x="1770856" y="0"/>
        <a:ext cx="8135144" cy="35417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F8DCA-04CA-4E5E-A9C4-549BF9E00F55}"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23237-8841-4939-B554-28E36D3E0A82}" type="slidenum">
              <a:rPr lang="en-US" smtClean="0"/>
              <a:t>‹#›</a:t>
            </a:fld>
            <a:endParaRPr lang="en-US"/>
          </a:p>
        </p:txBody>
      </p:sp>
    </p:spTree>
    <p:extLst>
      <p:ext uri="{BB962C8B-B14F-4D97-AF65-F5344CB8AC3E}">
        <p14:creationId xmlns:p14="http://schemas.microsoft.com/office/powerpoint/2010/main" val="402149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Special:BookSources/9780313379307" TargetMode="External"/><Relationship Id="rId3" Type="http://schemas.openxmlformats.org/officeDocument/2006/relationships/hyperlink" Target="http://www.asha.org/public/" TargetMode="External"/><Relationship Id="rId7" Type="http://schemas.openxmlformats.org/officeDocument/2006/relationships/hyperlink" Target="http://do2learn.com/SocialSkills/overview.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csld.org/contact.htm" TargetMode="External"/><Relationship Id="rId5" Type="http://schemas.openxmlformats.org/officeDocument/2006/relationships/hyperlink" Target="http://www.parentcenterhub.org/repository/speechlanguage/" TargetMode="External"/><Relationship Id="rId4" Type="http://schemas.openxmlformats.org/officeDocument/2006/relationships/hyperlink" Target="http://bacb.com/resources/" TargetMode="External"/><Relationship Id="rId9" Type="http://schemas.openxmlformats.org/officeDocument/2006/relationships/hyperlink" Target="http://doi.org/10.1901/jaba.2010.43-16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qy_mIEnnlF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http://www.dsm5.org/documents/intellectual%20disability%20fact%20sheet.pdf</a:t>
            </a:r>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5</a:t>
            </a:fld>
            <a:endParaRPr lang="en-US" dirty="0"/>
          </a:p>
        </p:txBody>
      </p:sp>
    </p:spTree>
    <p:extLst>
      <p:ext uri="{BB962C8B-B14F-4D97-AF65-F5344CB8AC3E}">
        <p14:creationId xmlns:p14="http://schemas.microsoft.com/office/powerpoint/2010/main" val="2884606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http://www.asha.org/public/</a:t>
            </a:r>
            <a:endParaRPr lang="en-US" dirty="0" smtClean="0"/>
          </a:p>
          <a:p>
            <a:r>
              <a:rPr lang="en-US" dirty="0" smtClean="0">
                <a:hlinkClick r:id="rId4"/>
              </a:rPr>
              <a:t>http://bacb.com/resources/</a:t>
            </a:r>
            <a:endParaRPr lang="en-US" dirty="0" smtClean="0"/>
          </a:p>
          <a:p>
            <a:r>
              <a:rPr lang="en-US" dirty="0" smtClean="0">
                <a:hlinkClick r:id="rId5"/>
              </a:rPr>
              <a:t>http://www.parentcenterhub.org/repository/speechlanguage/</a:t>
            </a:r>
            <a:endParaRPr lang="en-US" dirty="0" smtClean="0"/>
          </a:p>
          <a:p>
            <a:r>
              <a:rPr lang="en-US" dirty="0" smtClean="0">
                <a:hlinkClick r:id="rId6"/>
              </a:rPr>
              <a:t>http://www.csld.org/contact.htm</a:t>
            </a:r>
            <a:endParaRPr lang="en-US" dirty="0" smtClean="0"/>
          </a:p>
          <a:p>
            <a:r>
              <a:rPr lang="en-US" dirty="0" smtClean="0">
                <a:hlinkClick r:id="rId7"/>
              </a:rPr>
              <a:t>http://do2learn.com/SocialSkills/overview.htm</a:t>
            </a:r>
            <a:endParaRPr lang="en-US" dirty="0" smtClean="0"/>
          </a:p>
          <a:p>
            <a:r>
              <a:rPr lang="en-US" dirty="0" smtClean="0"/>
              <a:t>Positiveenlightenment.com</a:t>
            </a:r>
          </a:p>
          <a:p>
            <a:endParaRPr lang="en-US" dirty="0" smtClean="0"/>
          </a:p>
          <a:p>
            <a:endParaRPr lang="en-US" dirty="0" smtClean="0"/>
          </a:p>
          <a:p>
            <a:pPr marL="285750" indent="-285750">
              <a:buFont typeface="Arial" panose="020B0604020202020204" pitchFamily="34" charset="0"/>
              <a:buChar char="•"/>
            </a:pPr>
            <a:endParaRPr lang="en-US" dirty="0" smtClean="0">
              <a:solidFill>
                <a:srgbClr val="0B0080"/>
              </a:solidFill>
              <a:latin typeface="Arial" panose="020B0604020202020204" pitchFamily="34" charset="0"/>
            </a:endParaRPr>
          </a:p>
          <a:p>
            <a:pPr marL="285750" indent="-285750">
              <a:buFont typeface="Arial" panose="020B0604020202020204" pitchFamily="34" charset="0"/>
              <a:buChar char="•"/>
            </a:pPr>
            <a:r>
              <a:rPr lang="en-US" dirty="0" smtClean="0"/>
              <a:t>American Psychiatric Association. (2013). Diagnostic and statistical manual of mental disorders (5th ed.). Arlington, VA: American Psychiatric Publishing. </a:t>
            </a:r>
          </a:p>
          <a:p>
            <a:pPr marL="285750" indent="-285750">
              <a:buFont typeface="Arial" panose="020B0604020202020204" pitchFamily="34" charset="0"/>
              <a:buChar char="•"/>
            </a:pP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Collins, John William. "The greenwood dictionary of education". Greenwood, 2011. page 86. </a:t>
            </a:r>
            <a:r>
              <a:rPr lang="en-US" dirty="0" smtClean="0">
                <a:latin typeface="Arial" panose="020B0604020202020204" pitchFamily="34" charset="0"/>
                <a:hlinkClick r:id="rId8"/>
              </a:rPr>
              <a:t>ISBN 978-0-313-37930-7</a:t>
            </a:r>
            <a:endParaRPr lang="en-US" dirty="0" smtClean="0">
              <a:latin typeface="Arial" panose="020B0604020202020204" pitchFamily="34" charset="0"/>
            </a:endParaRPr>
          </a:p>
          <a:p>
            <a:endParaRPr lang="en-US" dirty="0" smtClean="0">
              <a:latin typeface="Arial" panose="020B0604020202020204" pitchFamily="34" charset="0"/>
            </a:endParaRPr>
          </a:p>
          <a:p>
            <a:pPr marL="285750" indent="-285750">
              <a:buFont typeface="Arial" panose="020B0604020202020204" pitchFamily="34" charset="0"/>
              <a:buChar char="•"/>
            </a:pPr>
            <a:r>
              <a:rPr lang="en-US" dirty="0" err="1" smtClean="0"/>
              <a:t>Friman</a:t>
            </a:r>
            <a:r>
              <a:rPr lang="en-US" dirty="0" smtClean="0"/>
              <a:t>, P. C. (2010). COOPER, HERON, AND HEWARD’S </a:t>
            </a:r>
            <a:r>
              <a:rPr lang="en-US" i="1" dirty="0" smtClean="0"/>
              <a:t>APPLIED BEHAVIOR ANALYSIS</a:t>
            </a:r>
            <a:r>
              <a:rPr lang="en-US" dirty="0" smtClean="0"/>
              <a:t> (2ND ED.): CHECKERED FLAG FOR STUDENTS AND PROFESSORS, YELLOW FLAG FOR THE FIELD. </a:t>
            </a:r>
            <a:r>
              <a:rPr lang="en-US" i="1" dirty="0" smtClean="0"/>
              <a:t>Journal of Applied Behavior Analysis</a:t>
            </a:r>
            <a:r>
              <a:rPr lang="en-US" dirty="0" smtClean="0"/>
              <a:t>, </a:t>
            </a:r>
            <a:r>
              <a:rPr lang="en-US" i="1" dirty="0" smtClean="0"/>
              <a:t>43</a:t>
            </a:r>
            <a:r>
              <a:rPr lang="en-US" dirty="0" smtClean="0"/>
              <a:t>(1), 161–174. </a:t>
            </a:r>
            <a:r>
              <a:rPr lang="en-US" dirty="0" smtClean="0">
                <a:hlinkClick r:id="rId9"/>
              </a:rPr>
              <a:t>http://doi.org/10.1901/jaba.2010.43-161</a:t>
            </a:r>
            <a:endParaRPr lang="en-US" dirty="0" smtClean="0"/>
          </a:p>
          <a:p>
            <a:pPr marL="285750" indent="-285750">
              <a:buFont typeface="Arial" panose="020B0604020202020204" pitchFamily="34" charset="0"/>
              <a:buChar char="•"/>
            </a:pPr>
            <a:r>
              <a:rPr lang="en-US" dirty="0" smtClean="0"/>
              <a:t>Professional and Ethical Compliance Code for Behavior Analysts</a:t>
            </a:r>
          </a:p>
          <a:p>
            <a:pPr marL="285750" indent="-285750">
              <a:buFont typeface="Arial" panose="020B0604020202020204" pitchFamily="34" charset="0"/>
              <a:buChar char="•"/>
            </a:pPr>
            <a:r>
              <a:rPr lang="en-US" dirty="0" smtClean="0"/>
              <a:t>Treatment of Autism Spectrum Disorders </a:t>
            </a:r>
            <a:r>
              <a:rPr lang="en-US" dirty="0" err="1" smtClean="0"/>
              <a:t>Prelock</a:t>
            </a:r>
            <a:r>
              <a:rPr lang="en-US" dirty="0" smtClean="0"/>
              <a:t> &amp; McCauley</a:t>
            </a:r>
          </a:p>
          <a:p>
            <a:pPr marL="285750" indent="-285750">
              <a:buFont typeface="Arial" panose="020B0604020202020204" pitchFamily="34" charset="0"/>
              <a:buChar char="•"/>
            </a:pPr>
            <a:r>
              <a:rPr lang="en-US" dirty="0" err="1" smtClean="0"/>
              <a:t>Wilczynski</a:t>
            </a:r>
            <a:r>
              <a:rPr lang="en-US" dirty="0" smtClean="0"/>
              <a:t>, S.M., </a:t>
            </a:r>
            <a:r>
              <a:rPr lang="en-US" dirty="0" err="1" smtClean="0"/>
              <a:t>Menousek</a:t>
            </a:r>
            <a:r>
              <a:rPr lang="en-US" dirty="0" smtClean="0"/>
              <a:t>, K., Hunter, M., &amp; </a:t>
            </a:r>
            <a:r>
              <a:rPr lang="en-US" dirty="0" err="1" smtClean="0"/>
              <a:t>Mudgal</a:t>
            </a:r>
            <a:r>
              <a:rPr lang="en-US" dirty="0" smtClean="0"/>
              <a:t>, D. (2007). Individualized education programs for youth with autism spectrum disorders. </a:t>
            </a:r>
            <a:r>
              <a:rPr lang="en-US" i="1" dirty="0" smtClean="0"/>
              <a:t>Psychology in the Schools, 44</a:t>
            </a:r>
            <a:r>
              <a:rPr lang="en-US" dirty="0" smtClean="0"/>
              <a:t>(7), 653-666</a:t>
            </a:r>
          </a:p>
          <a:p>
            <a:pPr marL="285750" indent="-285750">
              <a:buFont typeface="Arial" panose="020B0604020202020204" pitchFamily="34" charset="0"/>
              <a:buChar char="•"/>
            </a:pPr>
            <a:r>
              <a:rPr lang="en-US" dirty="0" smtClean="0"/>
              <a:t>Wilder, L.K., </a:t>
            </a:r>
            <a:r>
              <a:rPr lang="en-US" dirty="0" err="1" smtClean="0"/>
              <a:t>Dyches</a:t>
            </a:r>
            <a:r>
              <a:rPr lang="en-US" dirty="0" smtClean="0"/>
              <a:t>, T.T., </a:t>
            </a:r>
            <a:r>
              <a:rPr lang="en-US" dirty="0" err="1" smtClean="0"/>
              <a:t>Obiakor</a:t>
            </a:r>
            <a:r>
              <a:rPr lang="en-US" dirty="0" smtClean="0"/>
              <a:t>, F.E., &amp; </a:t>
            </a:r>
            <a:r>
              <a:rPr lang="en-US" dirty="0" err="1" smtClean="0"/>
              <a:t>Algozzine</a:t>
            </a:r>
            <a:r>
              <a:rPr lang="en-US" dirty="0" smtClean="0"/>
              <a:t>, B. (2004). Multicultural perspectives on teaching students with autism. </a:t>
            </a:r>
            <a:r>
              <a:rPr lang="en-US" i="1" dirty="0" smtClean="0"/>
              <a:t>Focus on Autism and Other Developmental Disabilities, 19</a:t>
            </a:r>
            <a:r>
              <a:rPr lang="en-US" dirty="0" smtClean="0"/>
              <a:t>, 105-113.</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15</a:t>
            </a:fld>
            <a:endParaRPr lang="en-US"/>
          </a:p>
        </p:txBody>
      </p:sp>
    </p:spTree>
    <p:extLst>
      <p:ext uri="{BB962C8B-B14F-4D97-AF65-F5344CB8AC3E}">
        <p14:creationId xmlns:p14="http://schemas.microsoft.com/office/powerpoint/2010/main" val="410745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http://www.dsm5.org/documents/intellectual%20disability%20fact%20sheet.pdf</a:t>
            </a:r>
          </a:p>
          <a:p>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6</a:t>
            </a:fld>
            <a:endParaRPr lang="en-US"/>
          </a:p>
        </p:txBody>
      </p:sp>
    </p:spTree>
    <p:extLst>
      <p:ext uri="{BB962C8B-B14F-4D97-AF65-F5344CB8AC3E}">
        <p14:creationId xmlns:p14="http://schemas.microsoft.com/office/powerpoint/2010/main" val="396655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www.bacb.com</a:t>
            </a:r>
          </a:p>
          <a:p>
            <a:r>
              <a:rPr lang="en-US" dirty="0" smtClean="0"/>
              <a:t>www.asha.org</a:t>
            </a:r>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7</a:t>
            </a:fld>
            <a:endParaRPr lang="en-US"/>
          </a:p>
        </p:txBody>
      </p:sp>
    </p:spTree>
    <p:extLst>
      <p:ext uri="{BB962C8B-B14F-4D97-AF65-F5344CB8AC3E}">
        <p14:creationId xmlns:p14="http://schemas.microsoft.com/office/powerpoint/2010/main" val="202218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https://www.google.com/search?q=applied+behavior+analysis&amp;espv=2&amp;biw=1366&amp;bih=623&amp;source=lnms&amp;tbm=isch&amp;sa=X&amp;ved=0ahUKEwjDppP1h6nOAhWD8CYKHRQiBhgQ_AUICSgE#imgrc=IUpYJj2NakQvpM%3A</a:t>
            </a:r>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8</a:t>
            </a:fld>
            <a:endParaRPr lang="en-US" dirty="0"/>
          </a:p>
        </p:txBody>
      </p:sp>
    </p:spTree>
    <p:extLst>
      <p:ext uri="{BB962C8B-B14F-4D97-AF65-F5344CB8AC3E}">
        <p14:creationId xmlns:p14="http://schemas.microsoft.com/office/powerpoint/2010/main" val="213485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https://www.youtube.com/watch?v=qy_mIEnnlF4</a:t>
            </a:r>
            <a:endParaRPr lang="en-US" dirty="0" smtClean="0"/>
          </a:p>
        </p:txBody>
      </p:sp>
      <p:sp>
        <p:nvSpPr>
          <p:cNvPr id="4" name="Slide Number Placeholder 3"/>
          <p:cNvSpPr>
            <a:spLocks noGrp="1"/>
          </p:cNvSpPr>
          <p:nvPr>
            <p:ph type="sldNum" sz="quarter" idx="10"/>
          </p:nvPr>
        </p:nvSpPr>
        <p:spPr/>
        <p:txBody>
          <a:bodyPr/>
          <a:lstStyle/>
          <a:p>
            <a:fld id="{62923237-8841-4939-B554-28E36D3E0A82}" type="slidenum">
              <a:rPr lang="en-US" smtClean="0"/>
              <a:t>9</a:t>
            </a:fld>
            <a:endParaRPr lang="en-US"/>
          </a:p>
        </p:txBody>
      </p:sp>
    </p:spTree>
    <p:extLst>
      <p:ext uri="{BB962C8B-B14F-4D97-AF65-F5344CB8AC3E}">
        <p14:creationId xmlns:p14="http://schemas.microsoft.com/office/powerpoint/2010/main" val="302563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Work in Progress – Behavior Management Strategies and a Curriculum for Intensive Behavioral Treatment of Autism – Ron Leaf &amp; John </a:t>
            </a:r>
            <a:r>
              <a:rPr lang="en-US" dirty="0" err="1" smtClean="0"/>
              <a:t>McEachin</a:t>
            </a:r>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10</a:t>
            </a:fld>
            <a:endParaRPr lang="en-US" dirty="0"/>
          </a:p>
        </p:txBody>
      </p:sp>
    </p:spTree>
    <p:extLst>
      <p:ext uri="{BB962C8B-B14F-4D97-AF65-F5344CB8AC3E}">
        <p14:creationId xmlns:p14="http://schemas.microsoft.com/office/powerpoint/2010/main" val="20121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https://www.google.com/search?q=team+collaboration&amp;espv=2&amp;biw=1366&amp;bih=667&amp;source=lnms&amp;tbm=isch&amp;sa=X&amp;ved=0ahUKEwjN5P78m6nOAhXDSSYKHc4yArEQ_AUIBigB#imgrc=3NTYZ74QltgteM%3A</a:t>
            </a:r>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11</a:t>
            </a:fld>
            <a:endParaRPr lang="en-US"/>
          </a:p>
        </p:txBody>
      </p:sp>
    </p:spTree>
    <p:extLst>
      <p:ext uri="{BB962C8B-B14F-4D97-AF65-F5344CB8AC3E}">
        <p14:creationId xmlns:p14="http://schemas.microsoft.com/office/powerpoint/2010/main" val="43348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McKibbon</a:t>
            </a:r>
            <a:r>
              <a:rPr lang="en-US" sz="1200" b="0" i="0" kern="1200" dirty="0" smtClean="0">
                <a:solidFill>
                  <a:schemeClr val="tx1"/>
                </a:solidFill>
                <a:effectLst/>
                <a:latin typeface="+mn-lt"/>
                <a:ea typeface="+mn-ea"/>
                <a:cs typeface="+mn-cs"/>
              </a:rPr>
              <a:t>, K. A. (1998). Evidence-based practice. </a:t>
            </a:r>
            <a:r>
              <a:rPr lang="en-US" sz="1200" b="0" i="1" kern="1200" dirty="0" smtClean="0">
                <a:solidFill>
                  <a:schemeClr val="tx1"/>
                </a:solidFill>
                <a:effectLst/>
                <a:latin typeface="+mn-lt"/>
                <a:ea typeface="+mn-ea"/>
                <a:cs typeface="+mn-cs"/>
              </a:rPr>
              <a:t>Bulletin of the Medical Library Association</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86</a:t>
            </a:r>
            <a:r>
              <a:rPr lang="en-US" sz="1200" b="0" i="0" kern="1200" dirty="0" smtClean="0">
                <a:solidFill>
                  <a:schemeClr val="tx1"/>
                </a:solidFill>
                <a:effectLst/>
                <a:latin typeface="+mn-lt"/>
                <a:ea typeface="+mn-ea"/>
                <a:cs typeface="+mn-cs"/>
              </a:rPr>
              <a:t>(3), 396–401.</a:t>
            </a:r>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12</a:t>
            </a:fld>
            <a:endParaRPr lang="en-US"/>
          </a:p>
        </p:txBody>
      </p:sp>
    </p:spTree>
    <p:extLst>
      <p:ext uri="{BB962C8B-B14F-4D97-AF65-F5344CB8AC3E}">
        <p14:creationId xmlns:p14="http://schemas.microsoft.com/office/powerpoint/2010/main" val="375024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a:t>
            </a:r>
            <a:r>
              <a:rPr lang="en-US" baseline="0" dirty="0" smtClean="0"/>
              <a:t> of Autism Spectrum Disorders – </a:t>
            </a:r>
            <a:r>
              <a:rPr lang="en-US" baseline="0" dirty="0" err="1" smtClean="0"/>
              <a:t>Prelock</a:t>
            </a:r>
            <a:r>
              <a:rPr lang="en-US" baseline="0" dirty="0" smtClean="0"/>
              <a:t> &amp; McCauley 2012</a:t>
            </a:r>
            <a:endParaRPr lang="en-US" dirty="0"/>
          </a:p>
        </p:txBody>
      </p:sp>
      <p:sp>
        <p:nvSpPr>
          <p:cNvPr id="4" name="Slide Number Placeholder 3"/>
          <p:cNvSpPr>
            <a:spLocks noGrp="1"/>
          </p:cNvSpPr>
          <p:nvPr>
            <p:ph type="sldNum" sz="quarter" idx="10"/>
          </p:nvPr>
        </p:nvSpPr>
        <p:spPr/>
        <p:txBody>
          <a:bodyPr/>
          <a:lstStyle/>
          <a:p>
            <a:fld id="{62923237-8841-4939-B554-28E36D3E0A82}" type="slidenum">
              <a:rPr lang="en-US" smtClean="0"/>
              <a:t>13</a:t>
            </a:fld>
            <a:endParaRPr lang="en-US"/>
          </a:p>
        </p:txBody>
      </p:sp>
    </p:spTree>
    <p:extLst>
      <p:ext uri="{BB962C8B-B14F-4D97-AF65-F5344CB8AC3E}">
        <p14:creationId xmlns:p14="http://schemas.microsoft.com/office/powerpoint/2010/main" val="4241807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8/25/2016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8/25/2016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positiveenlightenmen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y_mIEnnlF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Assessing &amp; Teaching Communication &amp; Social Skills </a:t>
            </a:r>
            <a:endParaRPr lang="en-US" dirty="0"/>
          </a:p>
        </p:txBody>
      </p:sp>
      <p:sp>
        <p:nvSpPr>
          <p:cNvPr id="3" name="Subtitle 2"/>
          <p:cNvSpPr>
            <a:spLocks noGrp="1"/>
          </p:cNvSpPr>
          <p:nvPr>
            <p:ph type="subTitle" idx="1"/>
          </p:nvPr>
        </p:nvSpPr>
        <p:spPr/>
        <p:txBody>
          <a:bodyPr/>
          <a:lstStyle/>
          <a:p>
            <a:r>
              <a:rPr lang="en-US" dirty="0" smtClean="0"/>
              <a:t>Malika Pritchett, MS, BCBA</a:t>
            </a:r>
          </a:p>
          <a:p>
            <a:r>
              <a:rPr lang="en-US" dirty="0" smtClean="0"/>
              <a:t>Positive Enlightenment, Inc.</a:t>
            </a:r>
          </a:p>
        </p:txBody>
      </p:sp>
    </p:spTree>
    <p:extLst>
      <p:ext uri="{BB962C8B-B14F-4D97-AF65-F5344CB8AC3E}">
        <p14:creationId xmlns:p14="http://schemas.microsoft.com/office/powerpoint/2010/main" val="266785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 Treatment Programs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Functional Communication Training (FCT)</a:t>
            </a:r>
          </a:p>
          <a:p>
            <a:r>
              <a:rPr lang="en-US" dirty="0" smtClean="0"/>
              <a:t>Self-Management</a:t>
            </a:r>
          </a:p>
          <a:p>
            <a:r>
              <a:rPr lang="en-US" dirty="0" smtClean="0"/>
              <a:t>Imitation</a:t>
            </a:r>
          </a:p>
          <a:p>
            <a:r>
              <a:rPr lang="en-US" dirty="0" smtClean="0"/>
              <a:t>Labeling Items</a:t>
            </a:r>
          </a:p>
          <a:p>
            <a:r>
              <a:rPr lang="en-US" dirty="0" smtClean="0"/>
              <a:t>Identifying Items</a:t>
            </a:r>
          </a:p>
          <a:p>
            <a:r>
              <a:rPr lang="en-US" dirty="0" smtClean="0"/>
              <a:t>Perspective Taking (Theory of Mind)</a:t>
            </a:r>
          </a:p>
          <a:p>
            <a:endParaRPr lang="en-US" dirty="0" smtClean="0"/>
          </a:p>
        </p:txBody>
      </p:sp>
      <p:sp>
        <p:nvSpPr>
          <p:cNvPr id="5" name="Content Placeholder 4"/>
          <p:cNvSpPr>
            <a:spLocks noGrp="1"/>
          </p:cNvSpPr>
          <p:nvPr>
            <p:ph sz="half" idx="2"/>
          </p:nvPr>
        </p:nvSpPr>
        <p:spPr/>
        <p:txBody>
          <a:bodyPr>
            <a:normAutofit fontScale="92500" lnSpcReduction="20000"/>
          </a:bodyPr>
          <a:lstStyle/>
          <a:p>
            <a:r>
              <a:rPr lang="en-US" dirty="0" smtClean="0"/>
              <a:t>Initiating Conversations</a:t>
            </a:r>
          </a:p>
          <a:p>
            <a:r>
              <a:rPr lang="en-US" dirty="0" smtClean="0"/>
              <a:t>Interjecting Information</a:t>
            </a:r>
          </a:p>
          <a:p>
            <a:r>
              <a:rPr lang="en-US" dirty="0" smtClean="0"/>
              <a:t>Asking Questions</a:t>
            </a:r>
          </a:p>
          <a:p>
            <a:r>
              <a:rPr lang="en-US" dirty="0" smtClean="0"/>
              <a:t>Eye Contact</a:t>
            </a:r>
          </a:p>
          <a:p>
            <a:r>
              <a:rPr lang="en-US" dirty="0" smtClean="0"/>
              <a:t>Looking Towards a Speaker</a:t>
            </a:r>
          </a:p>
          <a:p>
            <a:r>
              <a:rPr lang="en-US" dirty="0" smtClean="0"/>
              <a:t>Idioms</a:t>
            </a:r>
          </a:p>
          <a:p>
            <a:r>
              <a:rPr lang="en-US" dirty="0" smtClean="0"/>
              <a:t>Identifying Emotions</a:t>
            </a:r>
            <a:endParaRPr lang="en-US" dirty="0"/>
          </a:p>
        </p:txBody>
      </p:sp>
    </p:spTree>
    <p:extLst>
      <p:ext uri="{BB962C8B-B14F-4D97-AF65-F5344CB8AC3E}">
        <p14:creationId xmlns:p14="http://schemas.microsoft.com/office/powerpoint/2010/main" val="2909203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to Treatment Programs</a:t>
            </a:r>
            <a:endParaRPr lang="en-US" dirty="0"/>
          </a:p>
        </p:txBody>
      </p:sp>
      <p:sp>
        <p:nvSpPr>
          <p:cNvPr id="3" name="Content Placeholder 2"/>
          <p:cNvSpPr>
            <a:spLocks noGrp="1"/>
          </p:cNvSpPr>
          <p:nvPr>
            <p:ph idx="1"/>
          </p:nvPr>
        </p:nvSpPr>
        <p:spPr>
          <a:xfrm>
            <a:off x="1141412" y="2249486"/>
            <a:ext cx="9905999" cy="4178609"/>
          </a:xfrm>
        </p:spPr>
        <p:txBody>
          <a:bodyPr>
            <a:normAutofit fontScale="77500" lnSpcReduction="20000"/>
          </a:bodyPr>
          <a:lstStyle/>
          <a:p>
            <a:r>
              <a:rPr lang="en-US" dirty="0" smtClean="0"/>
              <a:t>Individualized</a:t>
            </a:r>
          </a:p>
          <a:p>
            <a:pPr lvl="1"/>
            <a:r>
              <a:rPr lang="en-US" dirty="0" smtClean="0"/>
              <a:t>Behavior </a:t>
            </a:r>
            <a:r>
              <a:rPr lang="en-US" dirty="0"/>
              <a:t>analysts must tailor behavior-change programs to the unique behaviors, environmental variables, assessment results, and goals of each </a:t>
            </a:r>
            <a:r>
              <a:rPr lang="en-US" dirty="0" smtClean="0"/>
              <a:t>client (BACB Compliance Code 4.03a). </a:t>
            </a:r>
          </a:p>
          <a:p>
            <a:r>
              <a:rPr lang="en-US" dirty="0" smtClean="0"/>
              <a:t>Evidence-based treatments vs. Non-evidence based treatments</a:t>
            </a:r>
          </a:p>
          <a:p>
            <a:r>
              <a:rPr lang="en-US" dirty="0" smtClean="0"/>
              <a:t>Professional Competency</a:t>
            </a:r>
          </a:p>
          <a:p>
            <a:pPr lvl="1"/>
            <a:r>
              <a:rPr lang="en-US" dirty="0" smtClean="0"/>
              <a:t>Licensure </a:t>
            </a:r>
          </a:p>
          <a:p>
            <a:pPr lvl="1"/>
            <a:r>
              <a:rPr lang="en-US" dirty="0" smtClean="0"/>
              <a:t>Certification</a:t>
            </a:r>
          </a:p>
          <a:p>
            <a:pPr lvl="1"/>
            <a:r>
              <a:rPr lang="en-US" dirty="0" smtClean="0"/>
              <a:t>Experience/Specialization</a:t>
            </a:r>
          </a:p>
          <a:p>
            <a:pPr lvl="2"/>
            <a:r>
              <a:rPr lang="en-US" dirty="0" smtClean="0"/>
              <a:t>Referral</a:t>
            </a:r>
          </a:p>
          <a:p>
            <a:r>
              <a:rPr lang="en-US" dirty="0" smtClean="0"/>
              <a:t>Collaborative</a:t>
            </a:r>
          </a:p>
          <a:p>
            <a:r>
              <a:rPr lang="en-US" dirty="0" smtClean="0"/>
              <a:t>Culturally Responsive</a:t>
            </a:r>
            <a:endParaRPr lang="en-US" dirty="0"/>
          </a:p>
          <a:p>
            <a:endParaRPr lang="en-US" dirty="0"/>
          </a:p>
        </p:txBody>
      </p:sp>
      <p:pic>
        <p:nvPicPr>
          <p:cNvPr id="4" name="Picture 3"/>
          <p:cNvPicPr>
            <a:picLocks noChangeAspect="1"/>
          </p:cNvPicPr>
          <p:nvPr/>
        </p:nvPicPr>
        <p:blipFill>
          <a:blip r:embed="rId3"/>
          <a:stretch>
            <a:fillRect/>
          </a:stretch>
        </p:blipFill>
        <p:spPr>
          <a:xfrm>
            <a:off x="5281684" y="3926465"/>
            <a:ext cx="3747234" cy="2501630"/>
          </a:xfrm>
          <a:prstGeom prst="rect">
            <a:avLst/>
          </a:prstGeom>
        </p:spPr>
      </p:pic>
    </p:spTree>
    <p:extLst>
      <p:ext uri="{BB962C8B-B14F-4D97-AF65-F5344CB8AC3E}">
        <p14:creationId xmlns:p14="http://schemas.microsoft.com/office/powerpoint/2010/main" val="388712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Based Practice (</a:t>
            </a:r>
            <a:r>
              <a:rPr lang="en-US" dirty="0" err="1" smtClean="0"/>
              <a:t>ebp</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“Evidence-based </a:t>
            </a:r>
            <a:r>
              <a:rPr lang="en-US" dirty="0"/>
              <a:t>practice (EBP) is spreading in popularity in many health care disciplines. One of its main features is the reliance on the partnership among hard scientific evidence, clinical expertise, and individual patient needs and choices. Librarians play an important role in the spread of EBP because of the importance of identifying and retrieving appropriate literature from various sources for use in making health care </a:t>
            </a:r>
            <a:r>
              <a:rPr lang="en-US" dirty="0" smtClean="0"/>
              <a:t>decisions” (</a:t>
            </a:r>
            <a:r>
              <a:rPr lang="en-US" dirty="0" err="1" smtClean="0"/>
              <a:t>McKibbon</a:t>
            </a:r>
            <a:r>
              <a:rPr lang="en-US" dirty="0" smtClean="0"/>
              <a:t>, 1998)</a:t>
            </a:r>
            <a:endParaRPr lang="en-US" dirty="0"/>
          </a:p>
        </p:txBody>
      </p:sp>
    </p:spTree>
    <p:extLst>
      <p:ext uri="{BB962C8B-B14F-4D97-AF65-F5344CB8AC3E}">
        <p14:creationId xmlns:p14="http://schemas.microsoft.com/office/powerpoint/2010/main" val="1417383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culturally &amp; Linguistically Diverse Backgrounds</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treatment targets within the context of the person’s cultural values (</a:t>
            </a:r>
            <a:r>
              <a:rPr lang="en-US" dirty="0" err="1" smtClean="0"/>
              <a:t>Wilczynski</a:t>
            </a:r>
            <a:r>
              <a:rPr lang="en-US" dirty="0" smtClean="0"/>
              <a:t> et. al., 2012)</a:t>
            </a:r>
          </a:p>
          <a:p>
            <a:r>
              <a:rPr lang="en-US" dirty="0" smtClean="0"/>
              <a:t>Many cultures may value communication patterns that differ from those that are in the dominant culture (Wilder et. al., 2004)</a:t>
            </a:r>
          </a:p>
          <a:p>
            <a:pPr lvl="1"/>
            <a:r>
              <a:rPr lang="en-US" dirty="0" smtClean="0"/>
              <a:t>For example: In some Native American and Asian American cultures, children’s avoidance of eye contact with adults is considered a sign of respect</a:t>
            </a:r>
          </a:p>
          <a:p>
            <a:endParaRPr lang="en-US" dirty="0"/>
          </a:p>
        </p:txBody>
      </p:sp>
    </p:spTree>
    <p:extLst>
      <p:ext uri="{BB962C8B-B14F-4D97-AF65-F5344CB8AC3E}">
        <p14:creationId xmlns:p14="http://schemas.microsoft.com/office/powerpoint/2010/main" val="134423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Remember</a:t>
            </a:r>
            <a:endParaRPr lang="en-US" dirty="0"/>
          </a:p>
        </p:txBody>
      </p:sp>
      <p:sp>
        <p:nvSpPr>
          <p:cNvPr id="3" name="Content Placeholder 2"/>
          <p:cNvSpPr>
            <a:spLocks noGrp="1"/>
          </p:cNvSpPr>
          <p:nvPr>
            <p:ph idx="1"/>
          </p:nvPr>
        </p:nvSpPr>
        <p:spPr/>
        <p:txBody>
          <a:bodyPr/>
          <a:lstStyle/>
          <a:p>
            <a:r>
              <a:rPr lang="en-US" dirty="0" smtClean="0"/>
              <a:t>Start where the organism is</a:t>
            </a:r>
          </a:p>
          <a:p>
            <a:r>
              <a:rPr lang="en-US" dirty="0" smtClean="0"/>
              <a:t>Everybody can learn </a:t>
            </a:r>
          </a:p>
          <a:p>
            <a:r>
              <a:rPr lang="en-US" dirty="0" smtClean="0"/>
              <a:t>Continually reevaluate and change goals as the learner progresses</a:t>
            </a:r>
          </a:p>
          <a:p>
            <a:r>
              <a:rPr lang="en-US" dirty="0" smtClean="0"/>
              <a:t>Communication is key to a meaningful life</a:t>
            </a:r>
            <a:endParaRPr lang="en-US" dirty="0"/>
          </a:p>
        </p:txBody>
      </p:sp>
    </p:spTree>
    <p:extLst>
      <p:ext uri="{BB962C8B-B14F-4D97-AF65-F5344CB8AC3E}">
        <p14:creationId xmlns:p14="http://schemas.microsoft.com/office/powerpoint/2010/main" val="1705298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pic>
        <p:nvPicPr>
          <p:cNvPr id="4" name="Content Placeholder 3"/>
          <p:cNvPicPr>
            <a:picLocks noGrp="1" noChangeAspect="1"/>
          </p:cNvPicPr>
          <p:nvPr>
            <p:ph idx="1"/>
          </p:nvPr>
        </p:nvPicPr>
        <p:blipFill>
          <a:blip r:embed="rId3"/>
          <a:stretch>
            <a:fillRect/>
          </a:stretch>
        </p:blipFill>
        <p:spPr>
          <a:xfrm>
            <a:off x="3236913" y="2520156"/>
            <a:ext cx="5715000" cy="3000375"/>
          </a:xfrm>
          <a:prstGeom prst="rect">
            <a:avLst/>
          </a:prstGeom>
        </p:spPr>
      </p:pic>
    </p:spTree>
    <p:extLst>
      <p:ext uri="{BB962C8B-B14F-4D97-AF65-F5344CB8AC3E}">
        <p14:creationId xmlns:p14="http://schemas.microsoft.com/office/powerpoint/2010/main" val="2949050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Touch</a:t>
            </a:r>
            <a:endParaRPr lang="en-US" dirty="0"/>
          </a:p>
        </p:txBody>
      </p:sp>
      <p:sp>
        <p:nvSpPr>
          <p:cNvPr id="3" name="Content Placeholder 2"/>
          <p:cNvSpPr>
            <a:spLocks noGrp="1"/>
          </p:cNvSpPr>
          <p:nvPr>
            <p:ph idx="1"/>
          </p:nvPr>
        </p:nvSpPr>
        <p:spPr>
          <a:xfrm>
            <a:off x="1141412" y="2249487"/>
            <a:ext cx="5873537" cy="3541714"/>
          </a:xfrm>
        </p:spPr>
        <p:txBody>
          <a:bodyPr/>
          <a:lstStyle/>
          <a:p>
            <a:pPr marL="0" indent="0">
              <a:buNone/>
            </a:pPr>
            <a:r>
              <a:rPr lang="en-US" dirty="0" smtClean="0"/>
              <a:t>Positive Enlightenment</a:t>
            </a:r>
          </a:p>
          <a:p>
            <a:pPr marL="0" indent="0">
              <a:buNone/>
            </a:pPr>
            <a:r>
              <a:rPr lang="en-US" dirty="0" smtClean="0">
                <a:hlinkClick r:id="rId2"/>
              </a:rPr>
              <a:t>www.positiveenlightenment.com</a:t>
            </a:r>
            <a:endParaRPr lang="en-US" dirty="0" smtClean="0"/>
          </a:p>
          <a:p>
            <a:pPr marL="0" indent="0">
              <a:buNone/>
            </a:pPr>
            <a:r>
              <a:rPr lang="en-US" dirty="0" smtClean="0"/>
              <a:t>malika@positiveenlightenment.com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799" y="2097088"/>
            <a:ext cx="3128612" cy="3026035"/>
          </a:xfrm>
          <a:prstGeom prst="rect">
            <a:avLst/>
          </a:prstGeom>
        </p:spPr>
      </p:pic>
    </p:spTree>
    <p:extLst>
      <p:ext uri="{BB962C8B-B14F-4D97-AF65-F5344CB8AC3E}">
        <p14:creationId xmlns:p14="http://schemas.microsoft.com/office/powerpoint/2010/main" val="319730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56100"/>
          </a:xfrm>
        </p:spPr>
        <p:txBody>
          <a:bodyPr/>
          <a:lstStyle/>
          <a:p>
            <a:r>
              <a:rPr lang="en-US" dirty="0" smtClean="0"/>
              <a:t>Introduction</a:t>
            </a:r>
            <a:endParaRPr lang="en-US" dirty="0"/>
          </a:p>
        </p:txBody>
      </p:sp>
      <p:sp>
        <p:nvSpPr>
          <p:cNvPr id="3" name="Content Placeholder 2"/>
          <p:cNvSpPr>
            <a:spLocks noGrp="1"/>
          </p:cNvSpPr>
          <p:nvPr>
            <p:ph idx="1"/>
          </p:nvPr>
        </p:nvSpPr>
        <p:spPr>
          <a:xfrm>
            <a:off x="1141412" y="1482436"/>
            <a:ext cx="9905999" cy="4821383"/>
          </a:xfrm>
        </p:spPr>
        <p:txBody>
          <a:bodyPr>
            <a:normAutofit fontScale="85000" lnSpcReduction="10000"/>
          </a:bodyPr>
          <a:lstStyle/>
          <a:p>
            <a:r>
              <a:rPr lang="en-US" dirty="0" smtClean="0"/>
              <a:t>A.S</a:t>
            </a:r>
            <a:r>
              <a:rPr lang="en-US" dirty="0"/>
              <a:t>. </a:t>
            </a:r>
            <a:r>
              <a:rPr lang="en-US" dirty="0" smtClean="0"/>
              <a:t>in Science </a:t>
            </a:r>
            <a:r>
              <a:rPr lang="en-US" dirty="0"/>
              <a:t>from Collin </a:t>
            </a:r>
            <a:r>
              <a:rPr lang="en-US" dirty="0" smtClean="0"/>
              <a:t>College</a:t>
            </a:r>
          </a:p>
          <a:p>
            <a:pPr lvl="1"/>
            <a:r>
              <a:rPr lang="en-US" dirty="0" smtClean="0"/>
              <a:t>American Sign Language (ASL) Certificate</a:t>
            </a:r>
            <a:endParaRPr lang="en-US" dirty="0"/>
          </a:p>
          <a:p>
            <a:r>
              <a:rPr lang="en-US" dirty="0" smtClean="0"/>
              <a:t>B.S</a:t>
            </a:r>
            <a:r>
              <a:rPr lang="en-US" dirty="0"/>
              <a:t>. in Communication Sciences &amp; Disorders from Texas Woman's </a:t>
            </a:r>
            <a:r>
              <a:rPr lang="en-US" dirty="0" smtClean="0"/>
              <a:t>University </a:t>
            </a:r>
          </a:p>
          <a:p>
            <a:r>
              <a:rPr lang="en-US" dirty="0" smtClean="0"/>
              <a:t>M.S</a:t>
            </a:r>
            <a:r>
              <a:rPr lang="en-US" dirty="0"/>
              <a:t>. in Behavior Analysis from the University of North </a:t>
            </a:r>
            <a:r>
              <a:rPr lang="en-US" dirty="0" smtClean="0"/>
              <a:t>Texas</a:t>
            </a:r>
          </a:p>
          <a:p>
            <a:pPr lvl="1"/>
            <a:r>
              <a:rPr lang="en-US" dirty="0" smtClean="0"/>
              <a:t>Board </a:t>
            </a:r>
            <a:r>
              <a:rPr lang="en-US" dirty="0"/>
              <a:t>Certified Behavior Analyst (BCBA) </a:t>
            </a:r>
            <a:endParaRPr lang="en-US" dirty="0" smtClean="0"/>
          </a:p>
          <a:p>
            <a:r>
              <a:rPr lang="en-US" dirty="0" smtClean="0"/>
              <a:t>Positive Enlightenment provides </a:t>
            </a:r>
            <a:r>
              <a:rPr lang="en-US" dirty="0"/>
              <a:t>the greater Austin, Texas area with comprehensive and individualized behavioral </a:t>
            </a:r>
            <a:r>
              <a:rPr lang="en-US" dirty="0" smtClean="0"/>
              <a:t>services</a:t>
            </a:r>
            <a:endParaRPr lang="en-US" dirty="0"/>
          </a:p>
          <a:p>
            <a:pPr lvl="1"/>
            <a:r>
              <a:rPr lang="en-US" dirty="0" smtClean="0"/>
              <a:t>HUB Learning Community </a:t>
            </a:r>
          </a:p>
          <a:p>
            <a:pPr lvl="1"/>
            <a:r>
              <a:rPr lang="en-US" dirty="0" smtClean="0"/>
              <a:t>Group Homes</a:t>
            </a:r>
          </a:p>
          <a:p>
            <a:pPr lvl="1"/>
            <a:r>
              <a:rPr lang="en-US" dirty="0" smtClean="0"/>
              <a:t>Nursing Facilities</a:t>
            </a:r>
          </a:p>
          <a:p>
            <a:pPr lvl="1"/>
            <a:r>
              <a:rPr lang="en-US" dirty="0" smtClean="0"/>
              <a:t>Schools/Daycares</a:t>
            </a:r>
          </a:p>
          <a:p>
            <a:pPr lvl="1"/>
            <a:r>
              <a:rPr lang="en-US" dirty="0" smtClean="0"/>
              <a:t>Family Homes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073" y="4946989"/>
            <a:ext cx="1751906" cy="17519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389" y="625784"/>
            <a:ext cx="2007315" cy="150548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3089" b="23449"/>
          <a:stretch/>
        </p:blipFill>
        <p:spPr>
          <a:xfrm>
            <a:off x="4314085" y="4946989"/>
            <a:ext cx="3560651" cy="15010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4882" y="4613548"/>
            <a:ext cx="1626191" cy="157287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2331" y="395977"/>
            <a:ext cx="1965101" cy="1965101"/>
          </a:xfrm>
          <a:prstGeom prst="rect">
            <a:avLst/>
          </a:prstGeom>
        </p:spPr>
      </p:pic>
    </p:spTree>
    <p:extLst>
      <p:ext uri="{BB962C8B-B14F-4D97-AF65-F5344CB8AC3E}">
        <p14:creationId xmlns:p14="http://schemas.microsoft.com/office/powerpoint/2010/main" val="718098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Develop knowledge of communication skills</a:t>
            </a:r>
          </a:p>
          <a:p>
            <a:r>
              <a:rPr lang="en-US" dirty="0" smtClean="0"/>
              <a:t>Discriminate between evidence-based and non-evidence based interventions</a:t>
            </a:r>
          </a:p>
          <a:p>
            <a:r>
              <a:rPr lang="en-US" dirty="0" smtClean="0"/>
              <a:t>Learn how to individualize communication programs</a:t>
            </a:r>
            <a:endParaRPr lang="en-US" dirty="0"/>
          </a:p>
        </p:txBody>
      </p:sp>
    </p:spTree>
    <p:extLst>
      <p:ext uri="{BB962C8B-B14F-4D97-AF65-F5344CB8AC3E}">
        <p14:creationId xmlns:p14="http://schemas.microsoft.com/office/powerpoint/2010/main" val="598307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to Treatment 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045936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792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Intellectual Disability (Intellectual Developmental Disorder)?</a:t>
            </a:r>
            <a:endParaRPr lang="en-US" dirty="0"/>
          </a:p>
        </p:txBody>
      </p:sp>
      <p:sp>
        <p:nvSpPr>
          <p:cNvPr id="3" name="Content Placeholder 2"/>
          <p:cNvSpPr>
            <a:spLocks noGrp="1"/>
          </p:cNvSpPr>
          <p:nvPr>
            <p:ph idx="1"/>
          </p:nvPr>
        </p:nvSpPr>
        <p:spPr>
          <a:xfrm>
            <a:off x="1141412" y="1906288"/>
            <a:ext cx="9905999" cy="4742481"/>
          </a:xfrm>
        </p:spPr>
        <p:txBody>
          <a:bodyPr>
            <a:normAutofit/>
          </a:bodyPr>
          <a:lstStyle/>
          <a:p>
            <a:r>
              <a:rPr lang="en-US" dirty="0" smtClean="0"/>
              <a:t>Involves impairments </a:t>
            </a:r>
            <a:r>
              <a:rPr lang="en-US" dirty="0"/>
              <a:t>of general mental abilities that impact adaptive functioning in three domains, or areas. These domains determine how well an individual copes with everyday tasks: </a:t>
            </a:r>
          </a:p>
          <a:p>
            <a:pPr lvl="1"/>
            <a:r>
              <a:rPr lang="en-US" dirty="0" smtClean="0"/>
              <a:t>The </a:t>
            </a:r>
            <a:r>
              <a:rPr lang="en-US" dirty="0"/>
              <a:t>conceptual domain includes skills in language, reading, writing, math, reasoning, knowledge, and </a:t>
            </a:r>
            <a:r>
              <a:rPr lang="en-US" dirty="0" smtClean="0"/>
              <a:t>memory</a:t>
            </a:r>
          </a:p>
          <a:p>
            <a:pPr lvl="1"/>
            <a:r>
              <a:rPr lang="en-US" dirty="0" smtClean="0"/>
              <a:t>The </a:t>
            </a:r>
            <a:r>
              <a:rPr lang="en-US" dirty="0"/>
              <a:t>social domain refers to empathy, social judgment, interpersonal communication skills, the ability to make and retain friendships, and similar </a:t>
            </a:r>
            <a:r>
              <a:rPr lang="en-US" dirty="0" smtClean="0"/>
              <a:t>capacities</a:t>
            </a:r>
          </a:p>
          <a:p>
            <a:pPr lvl="1"/>
            <a:r>
              <a:rPr lang="en-US" dirty="0" smtClean="0"/>
              <a:t>The </a:t>
            </a:r>
            <a:r>
              <a:rPr lang="en-US" dirty="0"/>
              <a:t>practical domain centers on self-management in areas such as personal care, job responsibilities, money management, recreation, and organizing school and work </a:t>
            </a:r>
            <a:r>
              <a:rPr lang="en-US" dirty="0" smtClean="0"/>
              <a:t>tasks (DSM V)</a:t>
            </a:r>
            <a:endParaRPr lang="en-US" dirty="0"/>
          </a:p>
        </p:txBody>
      </p:sp>
    </p:spTree>
    <p:extLst>
      <p:ext uri="{BB962C8B-B14F-4D97-AF65-F5344CB8AC3E}">
        <p14:creationId xmlns:p14="http://schemas.microsoft.com/office/powerpoint/2010/main" val="366638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Deficits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922934"/>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70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Practitioners </a:t>
            </a:r>
            <a:endParaRPr lang="en-US" dirty="0"/>
          </a:p>
        </p:txBody>
      </p:sp>
      <p:sp>
        <p:nvSpPr>
          <p:cNvPr id="5" name="Text Placeholder 4"/>
          <p:cNvSpPr>
            <a:spLocks noGrp="1"/>
          </p:cNvSpPr>
          <p:nvPr>
            <p:ph type="body" idx="1"/>
          </p:nvPr>
        </p:nvSpPr>
        <p:spPr>
          <a:xfrm>
            <a:off x="1141411" y="2063510"/>
            <a:ext cx="4878392" cy="823912"/>
          </a:xfrm>
        </p:spPr>
        <p:txBody>
          <a:bodyPr/>
          <a:lstStyle/>
          <a:p>
            <a:pPr algn="ctr"/>
            <a:r>
              <a:rPr lang="en-US" dirty="0" smtClean="0"/>
              <a:t>Applied Behavior Analysis (aba)</a:t>
            </a:r>
            <a:endParaRPr lang="en-US" dirty="0"/>
          </a:p>
        </p:txBody>
      </p:sp>
      <p:sp>
        <p:nvSpPr>
          <p:cNvPr id="6" name="Text Placeholder 5"/>
          <p:cNvSpPr>
            <a:spLocks noGrp="1"/>
          </p:cNvSpPr>
          <p:nvPr>
            <p:ph type="body" sz="quarter" idx="3"/>
          </p:nvPr>
        </p:nvSpPr>
        <p:spPr>
          <a:xfrm>
            <a:off x="6172200" y="2063509"/>
            <a:ext cx="4875210" cy="823912"/>
          </a:xfrm>
        </p:spPr>
        <p:txBody>
          <a:bodyPr/>
          <a:lstStyle/>
          <a:p>
            <a:pPr algn="ctr"/>
            <a:r>
              <a:rPr lang="en-US" dirty="0" smtClean="0"/>
              <a:t>Speech-Language Pathology (SLP)</a:t>
            </a:r>
            <a:endParaRPr lang="en-US" dirty="0"/>
          </a:p>
        </p:txBody>
      </p:sp>
      <p:sp>
        <p:nvSpPr>
          <p:cNvPr id="7" name="Content Placeholder 6"/>
          <p:cNvSpPr>
            <a:spLocks noGrp="1"/>
          </p:cNvSpPr>
          <p:nvPr>
            <p:ph sz="quarter" idx="4"/>
          </p:nvPr>
        </p:nvSpPr>
        <p:spPr>
          <a:xfrm>
            <a:off x="6172200" y="2949413"/>
            <a:ext cx="4875210" cy="2717801"/>
          </a:xfrm>
        </p:spPr>
        <p:txBody>
          <a:bodyPr>
            <a:normAutofit fontScale="92500"/>
          </a:bodyPr>
          <a:lstStyle/>
          <a:p>
            <a:r>
              <a:rPr lang="en-US" dirty="0" smtClean="0"/>
              <a:t>Speech-Language Pathologist (SLP)</a:t>
            </a:r>
          </a:p>
          <a:p>
            <a:r>
              <a:rPr lang="en-US" dirty="0" smtClean="0"/>
              <a:t>Licensed by the State of Texas</a:t>
            </a:r>
          </a:p>
          <a:p>
            <a:pPr lvl="1"/>
            <a:r>
              <a:rPr lang="en-US" dirty="0" smtClean="0"/>
              <a:t>ASHA Certificate of Clinical Competence for Speech-Language Pathologists (CCC-SLP)</a:t>
            </a:r>
          </a:p>
        </p:txBody>
      </p:sp>
      <p:sp>
        <p:nvSpPr>
          <p:cNvPr id="8" name="Content Placeholder 7"/>
          <p:cNvSpPr>
            <a:spLocks noGrp="1"/>
          </p:cNvSpPr>
          <p:nvPr>
            <p:ph sz="half" idx="2"/>
          </p:nvPr>
        </p:nvSpPr>
        <p:spPr>
          <a:xfrm>
            <a:off x="1141410" y="2949413"/>
            <a:ext cx="4878391" cy="2717801"/>
          </a:xfrm>
        </p:spPr>
        <p:txBody>
          <a:bodyPr/>
          <a:lstStyle/>
          <a:p>
            <a:r>
              <a:rPr lang="en-US" dirty="0" smtClean="0"/>
              <a:t>Board Certified Behavior Analyst (BCBA; BCBA-D)</a:t>
            </a:r>
          </a:p>
          <a:p>
            <a:r>
              <a:rPr lang="en-US" dirty="0" smtClean="0"/>
              <a:t>Certified by the Behavior Analyst Certification Board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055" y="5613041"/>
            <a:ext cx="2857500" cy="1038225"/>
          </a:xfrm>
          <a:prstGeom prst="rect">
            <a:avLst/>
          </a:prstGeom>
        </p:spPr>
      </p:pic>
      <p:pic>
        <p:nvPicPr>
          <p:cNvPr id="10" name="Picture 9"/>
          <p:cNvPicPr>
            <a:picLocks noChangeAspect="1"/>
          </p:cNvPicPr>
          <p:nvPr/>
        </p:nvPicPr>
        <p:blipFill>
          <a:blip r:embed="rId4"/>
          <a:stretch>
            <a:fillRect/>
          </a:stretch>
        </p:blipFill>
        <p:spPr>
          <a:xfrm>
            <a:off x="2661374" y="4938807"/>
            <a:ext cx="1838461" cy="1826205"/>
          </a:xfrm>
          <a:prstGeom prst="rect">
            <a:avLst/>
          </a:prstGeom>
        </p:spPr>
      </p:pic>
    </p:spTree>
    <p:extLst>
      <p:ext uri="{BB962C8B-B14F-4D97-AF65-F5344CB8AC3E}">
        <p14:creationId xmlns:p14="http://schemas.microsoft.com/office/powerpoint/2010/main" val="108722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Behavior Analysis (ABA)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science </a:t>
            </a:r>
            <a:r>
              <a:rPr lang="en-US" dirty="0"/>
              <a:t>in which tactics derived from the principles of behavior are applied to improve socially significant behavior and experimentation </a:t>
            </a:r>
            <a:r>
              <a:rPr lang="en-US" dirty="0" smtClean="0"/>
              <a:t>is </a:t>
            </a:r>
            <a:r>
              <a:rPr lang="en-US" dirty="0"/>
              <a:t>used to identify the variables responsible for the improvement in </a:t>
            </a:r>
            <a:r>
              <a:rPr lang="en-US" dirty="0" smtClean="0"/>
              <a:t>behavior</a:t>
            </a:r>
            <a:endParaRPr lang="en-US" dirty="0"/>
          </a:p>
        </p:txBody>
      </p:sp>
      <p:pic>
        <p:nvPicPr>
          <p:cNvPr id="6" name="Picture 5"/>
          <p:cNvPicPr>
            <a:picLocks noChangeAspect="1"/>
          </p:cNvPicPr>
          <p:nvPr/>
        </p:nvPicPr>
        <p:blipFill>
          <a:blip r:embed="rId3"/>
          <a:stretch>
            <a:fillRect/>
          </a:stretch>
        </p:blipFill>
        <p:spPr>
          <a:xfrm>
            <a:off x="6726265" y="3838559"/>
            <a:ext cx="3595606" cy="2492204"/>
          </a:xfrm>
          <a:prstGeom prst="rect">
            <a:avLst/>
          </a:prstGeom>
        </p:spPr>
      </p:pic>
    </p:spTree>
    <p:extLst>
      <p:ext uri="{BB962C8B-B14F-4D97-AF65-F5344CB8AC3E}">
        <p14:creationId xmlns:p14="http://schemas.microsoft.com/office/powerpoint/2010/main" val="32220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of Behavior on</a:t>
            </a:r>
            <a:br>
              <a:rPr lang="en-US" dirty="0" smtClean="0"/>
            </a:br>
            <a:r>
              <a:rPr lang="en-US" dirty="0" smtClean="0"/>
              <a:t>Big Bang Theory</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www.youtube.com/watch?v=qy_mIEnnlF4</a:t>
            </a:r>
            <a:endParaRPr lang="en-US" dirty="0" smtClean="0"/>
          </a:p>
          <a:p>
            <a:pPr lvl="1"/>
            <a:r>
              <a:rPr lang="en-US" dirty="0"/>
              <a:t>The Big Bang Theory - Sheldon Trains Penny</a:t>
            </a:r>
          </a:p>
          <a:p>
            <a:pPr lvl="1"/>
            <a:endParaRPr lang="en-US" dirty="0" smtClean="0"/>
          </a:p>
          <a:p>
            <a:endParaRPr lang="en-US" dirty="0"/>
          </a:p>
        </p:txBody>
      </p:sp>
      <p:pic>
        <p:nvPicPr>
          <p:cNvPr id="8" name="Picture 7"/>
          <p:cNvPicPr>
            <a:picLocks noChangeAspect="1"/>
          </p:cNvPicPr>
          <p:nvPr/>
        </p:nvPicPr>
        <p:blipFill>
          <a:blip r:embed="rId4"/>
          <a:stretch>
            <a:fillRect/>
          </a:stretch>
        </p:blipFill>
        <p:spPr>
          <a:xfrm>
            <a:off x="3437259" y="3631475"/>
            <a:ext cx="5314304" cy="2798867"/>
          </a:xfrm>
          <a:prstGeom prst="rect">
            <a:avLst/>
          </a:prstGeom>
        </p:spPr>
      </p:pic>
    </p:spTree>
    <p:extLst>
      <p:ext uri="{BB962C8B-B14F-4D97-AF65-F5344CB8AC3E}">
        <p14:creationId xmlns:p14="http://schemas.microsoft.com/office/powerpoint/2010/main" val="294177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4386</TotalTime>
  <Words>776</Words>
  <Application>Microsoft Office PowerPoint</Application>
  <PresentationFormat>Widescreen</PresentationFormat>
  <Paragraphs>124</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Tw Cen MT</vt:lpstr>
      <vt:lpstr>Circuit</vt:lpstr>
      <vt:lpstr>Assessing &amp; Teaching Communication &amp; Social Skills </vt:lpstr>
      <vt:lpstr>Introduction</vt:lpstr>
      <vt:lpstr>Objectives</vt:lpstr>
      <vt:lpstr>Assessment to Treatment Flow</vt:lpstr>
      <vt:lpstr>What is an Intellectual Disability (Intellectual Developmental Disorder)?</vt:lpstr>
      <vt:lpstr>Communication Deficits</vt:lpstr>
      <vt:lpstr>Treatment Practitioners </vt:lpstr>
      <vt:lpstr>Applied Behavior Analysis (ABA)</vt:lpstr>
      <vt:lpstr>The Science of Behavior on Big Bang Theory</vt:lpstr>
      <vt:lpstr>ABA Treatment Programs</vt:lpstr>
      <vt:lpstr>Key Components to Treatment Programs</vt:lpstr>
      <vt:lpstr>Evidence Based Practice (ebp)</vt:lpstr>
      <vt:lpstr>culturally &amp; Linguistically Diverse Backgrounds</vt:lpstr>
      <vt:lpstr>Always Remember</vt:lpstr>
      <vt:lpstr>Q &amp; a</vt:lpstr>
      <vt:lpstr>Keep In Touch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&amp; Teaching Communication &amp; Social Skills</dc:title>
  <dc:creator>Malika Pritchett</dc:creator>
  <cp:lastModifiedBy>Malika Pritchett</cp:lastModifiedBy>
  <cp:revision>48</cp:revision>
  <dcterms:created xsi:type="dcterms:W3CDTF">2016-07-25T22:48:24Z</dcterms:created>
  <dcterms:modified xsi:type="dcterms:W3CDTF">2016-08-25T20:08:35Z</dcterms:modified>
</cp:coreProperties>
</file>