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9"/>
  </p:notesMasterIdLst>
  <p:handoutMasterIdLst>
    <p:handoutMasterId r:id="rId30"/>
  </p:handoutMasterIdLst>
  <p:sldIdLst>
    <p:sldId id="256" r:id="rId3"/>
    <p:sldId id="265" r:id="rId4"/>
    <p:sldId id="280" r:id="rId5"/>
    <p:sldId id="257" r:id="rId6"/>
    <p:sldId id="258" r:id="rId7"/>
    <p:sldId id="259" r:id="rId8"/>
    <p:sldId id="282" r:id="rId9"/>
    <p:sldId id="269" r:id="rId10"/>
    <p:sldId id="268" r:id="rId11"/>
    <p:sldId id="275" r:id="rId12"/>
    <p:sldId id="283" r:id="rId13"/>
    <p:sldId id="277" r:id="rId14"/>
    <p:sldId id="290" r:id="rId15"/>
    <p:sldId id="273" r:id="rId16"/>
    <p:sldId id="296" r:id="rId17"/>
    <p:sldId id="298" r:id="rId18"/>
    <p:sldId id="271" r:id="rId19"/>
    <p:sldId id="291" r:id="rId20"/>
    <p:sldId id="292" r:id="rId21"/>
    <p:sldId id="270" r:id="rId22"/>
    <p:sldId id="294" r:id="rId23"/>
    <p:sldId id="274" r:id="rId24"/>
    <p:sldId id="279" r:id="rId25"/>
    <p:sldId id="284" r:id="rId26"/>
    <p:sldId id="287" r:id="rId27"/>
    <p:sldId id="300"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85" autoAdjust="0"/>
    <p:restoredTop sz="94692" autoAdjust="0"/>
  </p:normalViewPr>
  <p:slideViewPr>
    <p:cSldViewPr>
      <p:cViewPr varScale="1">
        <p:scale>
          <a:sx n="128" d="100"/>
          <a:sy n="128" d="100"/>
        </p:scale>
        <p:origin x="258" y="120"/>
      </p:cViewPr>
      <p:guideLst>
        <p:guide orient="horz" pos="2160"/>
        <p:guide pos="2880"/>
      </p:guideLst>
    </p:cSldViewPr>
  </p:slideViewPr>
  <p:outlineViewPr>
    <p:cViewPr>
      <p:scale>
        <a:sx n="33" d="100"/>
        <a:sy n="33" d="100"/>
      </p:scale>
      <p:origin x="0" y="-39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29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t>2016  &amp; 2017 Levy Collected Comparison </a:t>
            </a:r>
            <a:endParaRPr lang="en-US" b="1" dirty="0"/>
          </a:p>
        </c:rich>
      </c:tx>
      <c:layout>
        <c:manualLayout>
          <c:xMode val="edge"/>
          <c:yMode val="edge"/>
          <c:x val="0.15478006221444546"/>
          <c:y val="2.178216912310997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2016 Levy  (0% Increase approved in 2015) $1,175,220</c:v>
                </c:pt>
              </c:strCache>
            </c:strRef>
          </c:tx>
          <c:spPr>
            <a:solidFill>
              <a:schemeClr val="accent6"/>
            </a:solidFill>
            <a:ln w="19050">
              <a:solidFill>
                <a:schemeClr val="lt1"/>
              </a:solidFill>
            </a:ln>
            <a:effectLst/>
          </c:spPr>
          <c:invertIfNegative val="0"/>
          <c:dPt>
            <c:idx val="0"/>
            <c:invertIfNegative val="0"/>
            <c:bubble3D val="0"/>
            <c:spPr>
              <a:solidFill>
                <a:schemeClr val="accent6"/>
              </a:solidFill>
              <a:ln w="19050">
                <a:solidFill>
                  <a:schemeClr val="lt1"/>
                </a:solidFill>
              </a:ln>
              <a:effectLst/>
            </c:spPr>
          </c:dPt>
          <c:dPt>
            <c:idx val="1"/>
            <c:invertIfNegative val="0"/>
            <c:bubble3D val="0"/>
            <c:spPr>
              <a:solidFill>
                <a:schemeClr val="accent6"/>
              </a:solidFill>
              <a:ln w="19050">
                <a:solidFill>
                  <a:schemeClr val="lt1"/>
                </a:solidFill>
              </a:ln>
              <a:effectLst/>
            </c:spPr>
          </c:dPt>
          <c:dPt>
            <c:idx val="2"/>
            <c:invertIfNegative val="0"/>
            <c:bubble3D val="0"/>
            <c:spPr>
              <a:solidFill>
                <a:schemeClr val="accent6"/>
              </a:solidFill>
              <a:ln w="19050">
                <a:solidFill>
                  <a:schemeClr val="lt1"/>
                </a:solidFill>
              </a:ln>
              <a:effectLst/>
            </c:spPr>
          </c:dPt>
          <c:dPt>
            <c:idx val="3"/>
            <c:invertIfNegative val="0"/>
            <c:bubble3D val="0"/>
            <c:spPr>
              <a:solidFill>
                <a:schemeClr val="accent6"/>
              </a:solidFill>
              <a:ln w="19050">
                <a:solidFill>
                  <a:schemeClr val="lt1"/>
                </a:solidFill>
              </a:ln>
              <a:effectLst/>
            </c:spPr>
          </c:dPt>
          <c:dLbls>
            <c:dLbl>
              <c:idx val="1"/>
              <c:layout>
                <c:manualLayout>
                  <c:x val="6.1728395061727828E-3"/>
                  <c:y val="0.3769891579612659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1.105916246254110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0864197530863064E-3"/>
                  <c:y val="-7.142850955820873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5400000" spcFirstLastPara="1" vertOverflow="ellipsis" wrap="square" lIns="38100" tIns="19050" rIns="38100" bIns="19050" anchor="ctr" anchorCtr="0">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General</c:v>
                </c:pt>
                <c:pt idx="1">
                  <c:v>Road &amp; Bridge</c:v>
                </c:pt>
                <c:pt idx="2">
                  <c:v>Debt</c:v>
                </c:pt>
                <c:pt idx="3">
                  <c:v>Fire Dept</c:v>
                </c:pt>
              </c:strCache>
            </c:strRef>
          </c:cat>
          <c:val>
            <c:numRef>
              <c:f>Sheet1!$B$2:$B$5</c:f>
              <c:numCache>
                <c:formatCode>_("$"* #,##0.00_);_("$"* \(#,##0.00\);_("$"* "-"??_);_(@_)</c:formatCode>
                <c:ptCount val="4"/>
                <c:pt idx="0">
                  <c:v>397458</c:v>
                </c:pt>
                <c:pt idx="1">
                  <c:v>573014</c:v>
                </c:pt>
                <c:pt idx="2">
                  <c:v>114748</c:v>
                </c:pt>
                <c:pt idx="3">
                  <c:v>90000</c:v>
                </c:pt>
              </c:numCache>
            </c:numRef>
          </c:val>
        </c:ser>
        <c:ser>
          <c:idx val="1"/>
          <c:order val="1"/>
          <c:tx>
            <c:strRef>
              <c:f>Sheet1!$C$1</c:f>
              <c:strCache>
                <c:ptCount val="1"/>
                <c:pt idx="0">
                  <c:v>2017 Levy (2% increase approved in 2016) $1,198,724</c:v>
                </c:pt>
              </c:strCache>
            </c:strRef>
          </c:tx>
          <c:spPr>
            <a:solidFill>
              <a:schemeClr val="accent5"/>
            </a:solidFill>
            <a:ln w="19050">
              <a:solidFill>
                <a:schemeClr val="lt1"/>
              </a:solidFill>
            </a:ln>
            <a:effectLst/>
          </c:spPr>
          <c:invertIfNegative val="0"/>
          <c:dPt>
            <c:idx val="0"/>
            <c:invertIfNegative val="0"/>
            <c:bubble3D val="0"/>
            <c:spPr>
              <a:solidFill>
                <a:schemeClr val="accent5"/>
              </a:solidFill>
              <a:ln w="19050">
                <a:solidFill>
                  <a:schemeClr val="lt1"/>
                </a:solidFill>
              </a:ln>
              <a:effectLst/>
            </c:spPr>
          </c:dPt>
          <c:dPt>
            <c:idx val="1"/>
            <c:invertIfNegative val="0"/>
            <c:bubble3D val="0"/>
            <c:spPr>
              <a:solidFill>
                <a:schemeClr val="accent5"/>
              </a:solidFill>
              <a:ln w="19050">
                <a:solidFill>
                  <a:schemeClr val="lt1"/>
                </a:solidFill>
              </a:ln>
              <a:effectLst/>
            </c:spPr>
          </c:dPt>
          <c:dPt>
            <c:idx val="2"/>
            <c:invertIfNegative val="0"/>
            <c:bubble3D val="0"/>
            <c:spPr>
              <a:solidFill>
                <a:schemeClr val="accent5"/>
              </a:solidFill>
              <a:ln w="19050">
                <a:solidFill>
                  <a:schemeClr val="lt1"/>
                </a:solidFill>
              </a:ln>
              <a:effectLst/>
            </c:spPr>
          </c:dPt>
          <c:dPt>
            <c:idx val="3"/>
            <c:invertIfNegative val="0"/>
            <c:bubble3D val="0"/>
            <c:spPr>
              <a:solidFill>
                <a:schemeClr val="accent5"/>
              </a:solidFill>
              <a:ln w="19050">
                <a:solidFill>
                  <a:schemeClr val="lt1"/>
                </a:solidFill>
              </a:ln>
              <a:effectLst/>
            </c:spPr>
          </c:dPt>
          <c:dLbls>
            <c:dLbl>
              <c:idx val="0"/>
              <c:layout>
                <c:manualLayout>
                  <c:x val="-4.6296296296296866E-3"/>
                  <c:y val="0.30573561779063319"/>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General</c:v>
                </c:pt>
                <c:pt idx="1">
                  <c:v>Road &amp; Bridge</c:v>
                </c:pt>
                <c:pt idx="2">
                  <c:v>Debt</c:v>
                </c:pt>
                <c:pt idx="3">
                  <c:v>Fire Dept</c:v>
                </c:pt>
              </c:strCache>
            </c:strRef>
          </c:cat>
          <c:val>
            <c:numRef>
              <c:f>Sheet1!$C$2:$C$5</c:f>
              <c:numCache>
                <c:formatCode>_("$"* #,##0.00_);_("$"* \(#,##0.00\);_("$"* "-"??_);_(@_)</c:formatCode>
                <c:ptCount val="4"/>
                <c:pt idx="0">
                  <c:v>402207</c:v>
                </c:pt>
                <c:pt idx="1">
                  <c:v>584474</c:v>
                </c:pt>
                <c:pt idx="2">
                  <c:v>117043</c:v>
                </c:pt>
                <c:pt idx="3">
                  <c:v>95000</c:v>
                </c:pt>
              </c:numCache>
            </c:numRef>
          </c:val>
        </c:ser>
        <c:dLbls>
          <c:showLegendKey val="0"/>
          <c:showVal val="0"/>
          <c:showCatName val="0"/>
          <c:showSerName val="0"/>
          <c:showPercent val="0"/>
          <c:showBubbleSize val="0"/>
        </c:dLbls>
        <c:gapWidth val="100"/>
        <c:axId val="364744240"/>
        <c:axId val="364746984"/>
      </c:barChart>
      <c:catAx>
        <c:axId val="3647442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4746984"/>
        <c:crosses val="autoZero"/>
        <c:auto val="1"/>
        <c:lblAlgn val="ctr"/>
        <c:lblOffset val="100"/>
        <c:noMultiLvlLbl val="0"/>
      </c:catAx>
      <c:valAx>
        <c:axId val="36474698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3647442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a:t>Where </a:t>
            </a:r>
            <a:r>
              <a:rPr lang="en-US" sz="2000" dirty="0" smtClean="0"/>
              <a:t>did </a:t>
            </a:r>
            <a:r>
              <a:rPr lang="en-US" sz="2000" dirty="0"/>
              <a:t>our money come </a:t>
            </a:r>
            <a:r>
              <a:rPr lang="en-US" sz="2000" dirty="0" smtClean="0"/>
              <a:t>from in </a:t>
            </a:r>
            <a:r>
              <a:rPr lang="en-US" sz="2000" dirty="0" smtClean="0"/>
              <a:t>2016 (not including Annexation payments)?</a:t>
            </a:r>
            <a:endParaRPr lang="en-US" sz="20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Where does our money come from?</c:v>
                </c:pt>
              </c:strCache>
            </c:strRef>
          </c:tx>
          <c:explosion val="1"/>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dPt>
          <c:dPt>
            <c:idx val="7"/>
            <c:bubble3D val="0"/>
            <c:spPr>
              <a:solidFill>
                <a:schemeClr val="accent2">
                  <a:lumMod val="60000"/>
                </a:schemeClr>
              </a:solidFill>
              <a:ln>
                <a:noFill/>
              </a:ln>
              <a:effectLst>
                <a:outerShdw blurRad="254000" sx="102000" sy="102000" algn="ctr" rotWithShape="0">
                  <a:prstClr val="black">
                    <a:alpha val="20000"/>
                  </a:prstClr>
                </a:outerShdw>
              </a:effectLst>
              <a:sp3d/>
            </c:spPr>
          </c:dPt>
          <c:dPt>
            <c:idx val="8"/>
            <c:bubble3D val="0"/>
            <c:spPr>
              <a:solidFill>
                <a:schemeClr val="accent3">
                  <a:lumMod val="60000"/>
                </a:schemeClr>
              </a:solidFill>
              <a:ln>
                <a:noFill/>
              </a:ln>
              <a:effectLst>
                <a:outerShdw blurRad="254000" sx="102000" sy="102000" algn="ctr" rotWithShape="0">
                  <a:prstClr val="black">
                    <a:alpha val="20000"/>
                  </a:prstClr>
                </a:outerShdw>
              </a:effectLst>
              <a:sp3d/>
            </c:spPr>
          </c:dPt>
          <c:dLbls>
            <c:dLbl>
              <c:idx val="1"/>
              <c:layout>
                <c:manualLayout>
                  <c:x val="6.7476377952755906E-2"/>
                  <c:y val="-0.22982810157823289"/>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9.1356692913385829E-2"/>
                  <c:y val="3.3697850686155259E-2"/>
                </c:manualLayout>
              </c:layout>
              <c:tx>
                <c:rich>
                  <a:bodyPr/>
                  <a:lstStyle/>
                  <a:p>
                    <a:fld id="{CFB89FFD-0730-4668-95BA-91BD8EF244B0}" type="CATEGORYNAME">
                      <a:rPr lang="en-US"/>
                      <a:pPr/>
                      <a:t>[CATEGORY NAME]</a:t>
                    </a:fld>
                    <a:r>
                      <a:rPr lang="en-US" baseline="0" dirty="0"/>
                      <a:t>
</a:t>
                    </a:r>
                    <a:fld id="{DD230560-5BDD-45B4-B43E-A60CBB3F5194}" type="PERCENTAGE">
                      <a:rPr lang="en-US" sz="800"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3"/>
              <c:layout>
                <c:manualLayout>
                  <c:x val="9.8738976377952759E-2"/>
                  <c:y val="8.118851983263764E-2"/>
                </c:manualLayout>
              </c:layout>
              <c:numFmt formatCode="General" sourceLinked="0"/>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5"/>
              <c:layout/>
              <c:dLblPos val="inEnd"/>
              <c:showLegendKey val="0"/>
              <c:showVal val="0"/>
              <c:showCatName val="1"/>
              <c:showSerName val="0"/>
              <c:showPercent val="1"/>
              <c:showBubbleSize val="0"/>
              <c:extLst>
                <c:ext xmlns:c15="http://schemas.microsoft.com/office/drawing/2012/chart" uri="{CE6537A1-D6FC-4f65-9D91-7224C49458BB}">
                  <c15:layout/>
                </c:ext>
              </c:extLst>
            </c:dLbl>
            <c:dLbl>
              <c:idx val="6"/>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Sheet1!$A$2:$A$8</c:f>
              <c:strCache>
                <c:ptCount val="7"/>
                <c:pt idx="0">
                  <c:v>Property Taxes</c:v>
                </c:pt>
                <c:pt idx="1">
                  <c:v>IGR</c:v>
                </c:pt>
                <c:pt idx="2">
                  <c:v>Charges for Services</c:v>
                </c:pt>
                <c:pt idx="3">
                  <c:v>Grants &amp; Mining Effects</c:v>
                </c:pt>
                <c:pt idx="4">
                  <c:v>Miscellaneous</c:v>
                </c:pt>
                <c:pt idx="5">
                  <c:v>Fire Services</c:v>
                </c:pt>
                <c:pt idx="6">
                  <c:v>W/WW Revenue</c:v>
                </c:pt>
              </c:strCache>
            </c:strRef>
          </c:cat>
          <c:val>
            <c:numRef>
              <c:f>Sheet1!$B$2:$B$8</c:f>
              <c:numCache>
                <c:formatCode>General</c:formatCode>
                <c:ptCount val="7"/>
                <c:pt idx="0">
                  <c:v>846268</c:v>
                </c:pt>
                <c:pt idx="1">
                  <c:v>675847</c:v>
                </c:pt>
                <c:pt idx="2" formatCode="#,##0">
                  <c:v>147247</c:v>
                </c:pt>
                <c:pt idx="3" formatCode="#,##0">
                  <c:v>219320</c:v>
                </c:pt>
                <c:pt idx="4">
                  <c:v>56781</c:v>
                </c:pt>
                <c:pt idx="5">
                  <c:v>66641</c:v>
                </c:pt>
                <c:pt idx="6">
                  <c:v>18525</c:v>
                </c:pt>
              </c:numCache>
            </c:numRef>
          </c:val>
        </c:ser>
        <c:dLbls>
          <c:dLblPos val="ctr"/>
          <c:showLegendKey val="0"/>
          <c:showVal val="0"/>
          <c:showCatName val="1"/>
          <c:showSerName val="0"/>
          <c:showPercent val="0"/>
          <c:showBubbleSize val="0"/>
          <c:showLeaderLines val="1"/>
        </c:dLbls>
      </c:pie3DChart>
      <c:spPr>
        <a:noFill/>
        <a:ln>
          <a:noFill/>
        </a:ln>
        <a:effectLst/>
      </c:spPr>
    </c:plotArea>
    <c:legend>
      <c:legendPos val="r"/>
      <c:layout>
        <c:manualLayout>
          <c:xMode val="edge"/>
          <c:yMode val="edge"/>
          <c:x val="0.78869619422572179"/>
          <c:y val="0.20556599882776697"/>
          <c:w val="0.20130380577427823"/>
          <c:h val="0.6869881953286891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800" dirty="0"/>
              <a:t>Where </a:t>
            </a:r>
            <a:r>
              <a:rPr lang="en-US" sz="2800" dirty="0" smtClean="0"/>
              <a:t>do </a:t>
            </a:r>
            <a:r>
              <a:rPr lang="en-US" sz="2800" dirty="0"/>
              <a:t>we spend our money?</a:t>
            </a:r>
          </a:p>
        </c:rich>
      </c:tx>
      <c:layout>
        <c:manualLayout>
          <c:xMode val="edge"/>
          <c:yMode val="edge"/>
          <c:x val="0.1396759259259259"/>
          <c:y val="4.029099623416638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Disbursements 2016</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Lbls>
            <c:dLbl>
              <c:idx val="0"/>
              <c:layout>
                <c:manualLayout>
                  <c:x val="-5.3096748323126275E-2"/>
                  <c:y val="0.12115891763529558"/>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9.2725648877223635E-2"/>
                  <c:y val="-0.14053399575053119"/>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8.9629994167395699E-2"/>
                  <c:y val="0.12522809648793901"/>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6.9435331000290779E-3"/>
                  <c:y val="0.13277059117610296"/>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378276.42</c:v>
                </c:pt>
                <c:pt idx="1">
                  <c:v>999425.34</c:v>
                </c:pt>
                <c:pt idx="2">
                  <c:v>218458.54</c:v>
                </c:pt>
                <c:pt idx="3">
                  <c:v>485400.98</c:v>
                </c:pt>
                <c:pt idx="4">
                  <c:v>18949.400000000001</c:v>
                </c:pt>
                <c:pt idx="5">
                  <c:v>55929.45</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81512783124331678"/>
          <c:y val="0.21804014486747508"/>
          <c:w val="0.10153883542334986"/>
          <c:h val="0.630338384475395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a:t>
            </a:r>
            <a:r>
              <a:rPr lang="en-US" baseline="0" dirty="0" smtClean="0"/>
              <a:t>2008-2016</a:t>
            </a:r>
            <a:endParaRPr lang="en-US"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Sheet1!$B$2:$B$11</c:f>
              <c:numCache>
                <c:formatCode>"$"#,##0.00_);[Red]\("$"#,##0.00\)</c:formatCode>
                <c:ptCount val="10"/>
                <c:pt idx="0">
                  <c:v>908784.58</c:v>
                </c:pt>
                <c:pt idx="1">
                  <c:v>837577.85</c:v>
                </c:pt>
                <c:pt idx="2">
                  <c:v>858779.73</c:v>
                </c:pt>
                <c:pt idx="3">
                  <c:v>502598.86</c:v>
                </c:pt>
                <c:pt idx="4">
                  <c:v>541357.04</c:v>
                </c:pt>
                <c:pt idx="5" formatCode="General">
                  <c:v>550330.34</c:v>
                </c:pt>
                <c:pt idx="6" formatCode="General">
                  <c:v>524306.05000000005</c:v>
                </c:pt>
                <c:pt idx="7" formatCode="#,##0.00">
                  <c:v>908629.44</c:v>
                </c:pt>
                <c:pt idx="8" formatCode="#,##0.00">
                  <c:v>1338019.18</c:v>
                </c:pt>
                <c:pt idx="9" formatCode="General">
                  <c:v>1985058.1</c:v>
                </c:pt>
              </c:numCache>
            </c:numRef>
          </c:val>
        </c:ser>
        <c:ser>
          <c:idx val="1"/>
          <c:order val="1"/>
          <c:tx>
            <c:strRef>
              <c:f>Sheet1!$C$1</c:f>
              <c:strCache>
                <c:ptCount val="1"/>
                <c:pt idx="0">
                  <c:v>Ending Balance</c:v>
                </c:pt>
              </c:strCache>
            </c:strRef>
          </c:tx>
          <c:spPr>
            <a:solidFill>
              <a:schemeClr val="accent4"/>
            </a:solidFill>
            <a:ln>
              <a:noFill/>
            </a:ln>
            <a:effectLst/>
          </c:spPr>
          <c:invertIfNegative val="0"/>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Sheet1!$C$2:$C$11</c:f>
              <c:numCache>
                <c:formatCode>_("$"* #,##0.00_);_("$"* \(#,##0.00\);_("$"* "-"??_);_(@_)</c:formatCode>
                <c:ptCount val="10"/>
                <c:pt idx="0">
                  <c:v>837577.85</c:v>
                </c:pt>
                <c:pt idx="1">
                  <c:v>858779.73</c:v>
                </c:pt>
                <c:pt idx="2">
                  <c:v>502598.86</c:v>
                </c:pt>
                <c:pt idx="3">
                  <c:v>541357.04</c:v>
                </c:pt>
                <c:pt idx="4">
                  <c:v>550330.34</c:v>
                </c:pt>
                <c:pt idx="5">
                  <c:v>524306.05000000005</c:v>
                </c:pt>
                <c:pt idx="6">
                  <c:v>908629.44</c:v>
                </c:pt>
                <c:pt idx="7">
                  <c:v>1338019.18</c:v>
                </c:pt>
                <c:pt idx="8">
                  <c:v>1985058.1</c:v>
                </c:pt>
              </c:numCache>
            </c:numRef>
          </c:val>
        </c:ser>
        <c:dLbls>
          <c:showLegendKey val="0"/>
          <c:showVal val="0"/>
          <c:showCatName val="0"/>
          <c:showSerName val="0"/>
          <c:showPercent val="0"/>
          <c:showBubbleSize val="0"/>
        </c:dLbls>
        <c:gapWidth val="150"/>
        <c:axId val="364749336"/>
        <c:axId val="364749728"/>
      </c:barChart>
      <c:catAx>
        <c:axId val="36474933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64749728"/>
        <c:crosses val="autoZero"/>
        <c:auto val="1"/>
        <c:lblAlgn val="ctr"/>
        <c:lblOffset val="100"/>
        <c:noMultiLvlLbl val="0"/>
      </c:catAx>
      <c:valAx>
        <c:axId val="364749728"/>
        <c:scaling>
          <c:orientation val="minMax"/>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64749336"/>
        <c:crosses val="autoZero"/>
        <c:crossBetween val="between"/>
        <c:minorUnit val="20000"/>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a:t>
            </a:r>
            <a:r>
              <a:rPr lang="en-US" baseline="0" dirty="0" smtClean="0"/>
              <a:t>2008-2016</a:t>
            </a:r>
            <a:endParaRPr lang="en-US"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numCache>
            </c:numRef>
          </c:cat>
          <c:val>
            <c:numRef>
              <c:f>Sheet1!$B$2:$B$11</c:f>
              <c:numCache>
                <c:formatCode>_("$"* #,##0.00_);_("$"* \(#,##0.00\);_("$"* "-"??_);_(@_)</c:formatCode>
                <c:ptCount val="10"/>
                <c:pt idx="0">
                  <c:v>1990267.28</c:v>
                </c:pt>
                <c:pt idx="1">
                  <c:v>2319682.29</c:v>
                </c:pt>
                <c:pt idx="2">
                  <c:v>1795958.07</c:v>
                </c:pt>
                <c:pt idx="3">
                  <c:v>2020103.87</c:v>
                </c:pt>
                <c:pt idx="4">
                  <c:v>1972499.85</c:v>
                </c:pt>
                <c:pt idx="5" formatCode="&quot;$&quot;#,##0.00_);[Red]\(&quot;$&quot;#,##0.00\)">
                  <c:v>2194204.2000000002</c:v>
                </c:pt>
                <c:pt idx="6">
                  <c:v>2291243.6800000002</c:v>
                </c:pt>
                <c:pt idx="7" formatCode="&quot;$&quot;#,##0.00_);[Red]\(&quot;$&quot;#,##0.00\)">
                  <c:v>2824589.35</c:v>
                </c:pt>
                <c:pt idx="8">
                  <c:v>2835459.71</c:v>
                </c:pt>
              </c:numCache>
            </c:numRef>
          </c:val>
        </c:ser>
        <c:ser>
          <c:idx val="1"/>
          <c:order val="1"/>
          <c:tx>
            <c:strRef>
              <c:f>Sheet1!$C$1</c:f>
              <c:strCache>
                <c:ptCount val="1"/>
                <c:pt idx="0">
                  <c:v>Disbursements</c:v>
                </c:pt>
              </c:strCache>
            </c:strRef>
          </c:tx>
          <c:spPr>
            <a:solidFill>
              <a:schemeClr val="accent4"/>
            </a:solidFill>
            <a:ln>
              <a:noFill/>
            </a:ln>
            <a:effectLst/>
          </c:spPr>
          <c:invertIfNegative val="0"/>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numCache>
            </c:numRef>
          </c:cat>
          <c:val>
            <c:numRef>
              <c:f>Sheet1!$C$2:$C$11</c:f>
              <c:numCache>
                <c:formatCode>_("$"* #,##0.00_);_("$"* \(#,##0.00\);_("$"* "-"??_);_(@_)</c:formatCode>
                <c:ptCount val="10"/>
                <c:pt idx="0">
                  <c:v>2061474.01</c:v>
                </c:pt>
                <c:pt idx="1">
                  <c:v>2298480.41</c:v>
                </c:pt>
                <c:pt idx="2">
                  <c:v>2152138.94</c:v>
                </c:pt>
                <c:pt idx="3">
                  <c:v>1981345.69</c:v>
                </c:pt>
                <c:pt idx="4">
                  <c:v>1963526.55</c:v>
                </c:pt>
                <c:pt idx="5" formatCode="&quot;$&quot;#,##0.00_);[Red]\(&quot;$&quot;#,##0.00\)">
                  <c:v>2220228.4900000002</c:v>
                </c:pt>
                <c:pt idx="6">
                  <c:v>1906920.29</c:v>
                </c:pt>
                <c:pt idx="7" formatCode="&quot;$&quot;#,##0.00_);[Red]\(&quot;$&quot;#,##0.00\)">
                  <c:v>2395267.6800000002</c:v>
                </c:pt>
                <c:pt idx="8">
                  <c:v>2188420.79</c:v>
                </c:pt>
              </c:numCache>
            </c:numRef>
          </c:val>
        </c:ser>
        <c:dLbls>
          <c:showLegendKey val="0"/>
          <c:showVal val="0"/>
          <c:showCatName val="0"/>
          <c:showSerName val="0"/>
          <c:showPercent val="0"/>
          <c:showBubbleSize val="0"/>
        </c:dLbls>
        <c:gapWidth val="150"/>
        <c:axId val="366161576"/>
        <c:axId val="370057664"/>
      </c:barChart>
      <c:catAx>
        <c:axId val="366161576"/>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370057664"/>
        <c:crosses val="autoZero"/>
        <c:auto val="1"/>
        <c:lblAlgn val="ctr"/>
        <c:lblOffset val="100"/>
        <c:noMultiLvlLbl val="0"/>
      </c:catAx>
      <c:valAx>
        <c:axId val="370057664"/>
        <c:scaling>
          <c:orientation val="minMax"/>
          <c:max val="2500000"/>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66161576"/>
        <c:crosses val="autoZero"/>
        <c:crossBetween val="between"/>
        <c:majorUnit val="500000"/>
        <c:minorUnit val="500000"/>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0.45014</cdr:x>
      <cdr:y>0.70712</cdr:y>
    </cdr:from>
    <cdr:to>
      <cdr:x>0.56125</cdr:x>
      <cdr:y>0.90915</cdr:y>
    </cdr:to>
    <cdr:sp macro="" textlink="">
      <cdr:nvSpPr>
        <cdr:cNvPr id="2" name="TextBox 1"/>
        <cdr:cNvSpPr txBox="1"/>
      </cdr:nvSpPr>
      <cdr:spPr>
        <a:xfrm xmlns:a="http://schemas.openxmlformats.org/drawingml/2006/main">
          <a:off x="3704492" y="3200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10339890-708A-41C5-A361-95798A68D426}" type="datetime1">
              <a:rPr lang="en-US" smtClean="0"/>
              <a:t>3/14/2017</a:t>
            </a:fld>
            <a:endParaRPr lang="en-US"/>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dirty="0" smtClean="0"/>
              <a:t>Annual Meeting </a:t>
            </a:r>
            <a:r>
              <a:rPr lang="en-US" dirty="0" smtClean="0"/>
              <a:t>March 14, 2017</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a:p>
        </p:txBody>
      </p:sp>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B5F49689-3581-4440-A6BC-570D39B2D5D2}" type="datetime1">
              <a:rPr lang="en-US" smtClean="0"/>
              <a:t>3/14/2017</a:t>
            </a:fld>
            <a:endParaRPr lang="en-US"/>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06655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99458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0854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85691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57554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04035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1756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07622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32415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27115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1025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808365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586902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98966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9451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796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82331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47359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6381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0032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757AAB-6C57-4EFD-BB65-ECE0879EBA38}"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757AAB-6C57-4EFD-BB65-ECE0879EBA38}"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3520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757AAB-6C57-4EFD-BB65-ECE0879EBA38}" type="datetimeFigureOut">
              <a:rPr lang="en-US" smtClean="0"/>
              <a:t>3/14/2017</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757AAB-6C57-4EFD-BB65-ECE0879EBA38}" type="datetimeFigureOut">
              <a:rPr lang="en-US" smtClean="0"/>
              <a:t>3/14/2017</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757AAB-6C57-4EFD-BB65-ECE0879EBA38}" type="datetimeFigureOut">
              <a:rPr lang="en-US" smtClean="0"/>
              <a:t>3/14/2017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57AAB-6C57-4EFD-BB65-ECE0879EBA38}"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57AAB-6C57-4EFD-BB65-ECE0879EBA38}"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757AAB-6C57-4EFD-BB65-ECE0879EBA38}"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757AAB-6C57-4EFD-BB65-ECE0879EBA38}"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B016AEA8-E70E-4EA4-880E-A6B413AEC7A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3/14/2017</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townofwhite@yahoo.com"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hyperlink" Target="mailto:townofwhite@yahoo.com" TargetMode="External"/><Relationship Id="rId4" Type="http://schemas.openxmlformats.org/officeDocument/2006/relationships/hyperlink" Target="mailto:white.township@yahoo.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Town of White </a:t>
            </a:r>
            <a:br>
              <a:rPr lang="en-US" dirty="0" smtClean="0"/>
            </a:br>
            <a:r>
              <a:rPr lang="en-US" dirty="0" smtClean="0"/>
              <a:t>Annual Meeting</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March 14, 2017</a:t>
            </a:r>
          </a:p>
          <a:p>
            <a:r>
              <a:rPr lang="en-US" dirty="0" smtClean="0"/>
              <a:t>Clerk &amp; Treasurer’s Report</a:t>
            </a:r>
          </a:p>
          <a:p>
            <a:r>
              <a:rPr lang="en-US" dirty="0" smtClean="0"/>
              <a:t>Prepared by: Jodi Knaus, Clerk &amp; Emma Shuck, Treasurer</a:t>
            </a:r>
          </a:p>
          <a:p>
            <a:r>
              <a:rPr lang="en-US" dirty="0" smtClean="0"/>
              <a:t>6:00 P.M. Loon Lake Community Center</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3476" y="533400"/>
            <a:ext cx="8229600"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smtClean="0"/>
              <a:t>Category 3 – Operations/Infrastructure Strategy:</a:t>
            </a:r>
            <a:endParaRPr lang="en-US" sz="2800" dirty="0"/>
          </a:p>
        </p:txBody>
      </p:sp>
      <p:sp>
        <p:nvSpPr>
          <p:cNvPr id="2" name="Content Placeholder 1"/>
          <p:cNvSpPr>
            <a:spLocks noGrp="1"/>
          </p:cNvSpPr>
          <p:nvPr>
            <p:ph idx="1"/>
          </p:nvPr>
        </p:nvSpPr>
        <p:spPr>
          <a:xfrm>
            <a:off x="1219200" y="1905000"/>
            <a:ext cx="7239000" cy="4953000"/>
          </a:xfrm>
        </p:spPr>
        <p:txBody>
          <a:bodyPr>
            <a:normAutofit fontScale="55000" lnSpcReduction="20000"/>
          </a:bodyPr>
          <a:lstStyle/>
          <a:p>
            <a:pPr marL="393192" lvl="1" indent="0">
              <a:buNone/>
            </a:pPr>
            <a:endParaRPr lang="en-US" sz="1900" dirty="0" smtClean="0"/>
          </a:p>
          <a:p>
            <a:pPr marL="393192" lvl="1" indent="0">
              <a:buNone/>
            </a:pPr>
            <a:endParaRPr lang="en-US" sz="1900" dirty="0"/>
          </a:p>
          <a:p>
            <a:pPr marL="393192" lvl="1" indent="0">
              <a:buNone/>
            </a:pPr>
            <a:endParaRPr lang="en-US" sz="1900" dirty="0" smtClean="0"/>
          </a:p>
          <a:p>
            <a:pPr marL="393192" lvl="1" indent="0">
              <a:buNone/>
            </a:pPr>
            <a:endParaRPr lang="en-US" sz="1900" dirty="0"/>
          </a:p>
          <a:p>
            <a:pPr marL="393192" lvl="1" indent="0">
              <a:buNone/>
            </a:pPr>
            <a:r>
              <a:rPr lang="en-US" sz="2300" b="1" dirty="0" smtClean="0"/>
              <a:t>1.) Roadway Improvement &amp; Maintenance </a:t>
            </a:r>
          </a:p>
          <a:p>
            <a:pPr lvl="2">
              <a:buFont typeface="Wingdings" panose="05000000000000000000" pitchFamily="2" charset="2"/>
              <a:buChar char="v"/>
            </a:pPr>
            <a:r>
              <a:rPr lang="en-US" sz="2300" dirty="0" smtClean="0"/>
              <a:t>The Board recognizes many of our roads need to be fixed (patched, blacktopped, etc.);  A complete road maintenance &amp; resurfacing program has been implemented as part of the Comprehensive Plan.  Each road has been rated.  In 2016, we resurfaced Twin Lakes Loop Road/Twin Lakes Parking Lot and completed Phase 4 of the Gardendale Project</a:t>
            </a:r>
            <a:r>
              <a:rPr lang="en-US" sz="2300" dirty="0"/>
              <a:t> </a:t>
            </a:r>
            <a:r>
              <a:rPr lang="en-US" sz="2300" dirty="0" smtClean="0"/>
              <a:t>which cost  $371,813.00  in contractor fees plus $</a:t>
            </a:r>
            <a:r>
              <a:rPr lang="en-US" sz="2300" dirty="0" smtClean="0"/>
              <a:t>40,871.00 </a:t>
            </a:r>
            <a:r>
              <a:rPr lang="en-US" sz="2300" dirty="0" smtClean="0"/>
              <a:t>on </a:t>
            </a:r>
            <a:r>
              <a:rPr lang="en-US" sz="2300" dirty="0" smtClean="0"/>
              <a:t>engineering these projects.  </a:t>
            </a:r>
            <a:endParaRPr lang="en-US" sz="2300" dirty="0" smtClean="0"/>
          </a:p>
          <a:p>
            <a:pPr lvl="2">
              <a:buFont typeface="Wingdings" panose="05000000000000000000" pitchFamily="2" charset="2"/>
              <a:buChar char="v"/>
            </a:pPr>
            <a:r>
              <a:rPr lang="en-US" sz="2300" dirty="0" smtClean="0"/>
              <a:t>Road Striping on Lane 58, Road 45, </a:t>
            </a:r>
            <a:r>
              <a:rPr lang="en-US" sz="2300" dirty="0" err="1" smtClean="0"/>
              <a:t>Trigstad</a:t>
            </a:r>
            <a:r>
              <a:rPr lang="en-US" sz="2300" dirty="0" smtClean="0"/>
              <a:t> Road, Palo Road 41, and Road 37 was completed in September 2016.  In 2017, we will complete Lake Mine Road and Scenic Acres Road.</a:t>
            </a:r>
          </a:p>
          <a:p>
            <a:pPr lvl="2">
              <a:buFont typeface="Wingdings" panose="05000000000000000000" pitchFamily="2" charset="2"/>
              <a:buChar char="v"/>
            </a:pPr>
            <a:r>
              <a:rPr lang="en-US" sz="2300" dirty="0" smtClean="0"/>
              <a:t>Dust control was applied costing $14,000 in 2016.   </a:t>
            </a:r>
          </a:p>
          <a:p>
            <a:pPr lvl="2">
              <a:buFont typeface="Wingdings" panose="05000000000000000000" pitchFamily="2" charset="2"/>
              <a:buChar char="v"/>
            </a:pPr>
            <a:r>
              <a:rPr lang="en-US" sz="2300" dirty="0" smtClean="0"/>
              <a:t>Total Road &amp; Bridge Budget goes towards roadside mowing &amp; sweeping, bike trail, sand/salt application, dust control, snowplowing, ditching, grading, fuel, parts, culverts, and refuse collection.</a:t>
            </a:r>
          </a:p>
          <a:p>
            <a:pPr lvl="2">
              <a:buFont typeface="Wingdings" panose="05000000000000000000" pitchFamily="2" charset="2"/>
              <a:buChar char="v"/>
            </a:pPr>
            <a:r>
              <a:rPr lang="en-US" sz="2300" dirty="0" smtClean="0"/>
              <a:t>Discussions are being held with MN DOT regarding the Hwy 135 project.  Brian Larson will be at April’s monthly meeting to discuss the State’s plans for this project in the Township.</a:t>
            </a:r>
          </a:p>
          <a:p>
            <a:pPr marL="630936" lvl="2" indent="0">
              <a:buNone/>
            </a:pPr>
            <a:endParaRPr lang="en-US" sz="1800" dirty="0" smtClean="0"/>
          </a:p>
          <a:p>
            <a:pPr marL="630936" lvl="2" indent="0">
              <a:buNone/>
            </a:pPr>
            <a:endParaRPr lang="en-US" sz="1800" dirty="0" smtClean="0"/>
          </a:p>
          <a:p>
            <a:pPr marL="630936" lvl="2" indent="0">
              <a:buNone/>
            </a:pPr>
            <a:endParaRPr lang="en-US" sz="1800" dirty="0" smtClean="0"/>
          </a:p>
          <a:p>
            <a:endParaRPr lang="en-US" dirty="0" smtClean="0"/>
          </a:p>
          <a:p>
            <a:endParaRPr lang="en-US" dirty="0"/>
          </a:p>
        </p:txBody>
      </p:sp>
      <p:sp>
        <p:nvSpPr>
          <p:cNvPr id="4" name="Rounded Rectangle 3"/>
          <p:cNvSpPr/>
          <p:nvPr/>
        </p:nvSpPr>
        <p:spPr>
          <a:xfrm>
            <a:off x="1295400" y="1600200"/>
            <a:ext cx="6858000" cy="12192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smtClean="0"/>
              <a:t>Category 3 Goals:  Develop a roadway improvement schedule, continue to invest in water/wastewater infrastructure &amp; services, </a:t>
            </a:r>
            <a:r>
              <a:rPr lang="en-US" sz="2000" dirty="0" smtClean="0"/>
              <a:t>and purchase </a:t>
            </a:r>
            <a:r>
              <a:rPr lang="en-US" sz="2000" dirty="0" smtClean="0"/>
              <a:t>new </a:t>
            </a:r>
            <a:r>
              <a:rPr lang="en-US" sz="2000" dirty="0" smtClean="0"/>
              <a:t>equipment.</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381000"/>
            <a:ext cx="79248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2400" dirty="0"/>
              <a:t>Category 3 – Operations/Infrastructure </a:t>
            </a:r>
            <a:r>
              <a:rPr lang="en-US" sz="2400" dirty="0" smtClean="0"/>
              <a:t>Strategy Continued:</a:t>
            </a:r>
            <a:endParaRPr lang="en-US" sz="2400" dirty="0"/>
          </a:p>
        </p:txBody>
      </p:sp>
      <p:sp>
        <p:nvSpPr>
          <p:cNvPr id="2" name="Content Placeholder 1"/>
          <p:cNvSpPr>
            <a:spLocks noGrp="1"/>
          </p:cNvSpPr>
          <p:nvPr>
            <p:ph idx="1"/>
          </p:nvPr>
        </p:nvSpPr>
        <p:spPr>
          <a:xfrm>
            <a:off x="1371600" y="1828800"/>
            <a:ext cx="6347714" cy="3880773"/>
          </a:xfrm>
        </p:spPr>
        <p:txBody>
          <a:bodyPr>
            <a:normAutofit fontScale="70000" lnSpcReduction="20000"/>
          </a:bodyPr>
          <a:lstStyle/>
          <a:p>
            <a:pPr marL="393192" lvl="1" indent="0">
              <a:buNone/>
            </a:pPr>
            <a:r>
              <a:rPr lang="en-US" sz="2000" b="1" dirty="0"/>
              <a:t>2.) Water/Wastewater Maintenance &amp; Improvements</a:t>
            </a:r>
          </a:p>
          <a:p>
            <a:pPr lvl="2">
              <a:buFont typeface="Wingdings" panose="05000000000000000000" pitchFamily="2" charset="2"/>
              <a:buChar char="v"/>
            </a:pPr>
            <a:r>
              <a:rPr lang="en-US" sz="2200" dirty="0" smtClean="0"/>
              <a:t>Grant funding for infrastructure has not been available from IRRRB.  The remaining phase of Gardendale (3</a:t>
            </a:r>
            <a:r>
              <a:rPr lang="en-US" sz="2200" baseline="30000" dirty="0" smtClean="0"/>
              <a:t>rd</a:t>
            </a:r>
            <a:r>
              <a:rPr lang="en-US" sz="2200" dirty="0" smtClean="0"/>
              <a:t> Street West) has been put on hold.   </a:t>
            </a:r>
          </a:p>
          <a:p>
            <a:pPr lvl="2">
              <a:buFont typeface="Wingdings" panose="05000000000000000000" pitchFamily="2" charset="2"/>
              <a:buChar char="v"/>
            </a:pPr>
            <a:r>
              <a:rPr lang="en-US" sz="2200" dirty="0" smtClean="0"/>
              <a:t>Discussions continue with the City of Hoyt Lakes, City of Aurora, City of Biwabik, and Town for a Joint Water District with either a new water plant in Pineville or expanding the Biwabik Plant</a:t>
            </a:r>
            <a:r>
              <a:rPr lang="en-US" sz="2200" dirty="0"/>
              <a:t> </a:t>
            </a:r>
            <a:r>
              <a:rPr lang="en-US" sz="2200" dirty="0" smtClean="0"/>
              <a:t>to serve the communities.  A bonding bill was submitted but it is unlikely it will go through for funding.  </a:t>
            </a:r>
          </a:p>
          <a:p>
            <a:pPr lvl="2">
              <a:buFont typeface="Wingdings" panose="05000000000000000000" pitchFamily="2" charset="2"/>
              <a:buChar char="v"/>
            </a:pPr>
            <a:r>
              <a:rPr lang="en-US" sz="2200" dirty="0" smtClean="0"/>
              <a:t>A back-up generator will be purchased for the lift stations and some of the lines will need to be cleaned this spring.  </a:t>
            </a:r>
          </a:p>
          <a:p>
            <a:pPr lvl="2">
              <a:buFont typeface="Wingdings" panose="05000000000000000000" pitchFamily="2" charset="2"/>
              <a:buChar char="v"/>
            </a:pPr>
            <a:r>
              <a:rPr lang="en-US" sz="2200" dirty="0" smtClean="0"/>
              <a:t>Total Expenditures 2016 water/sewer:  $18,950.00</a:t>
            </a:r>
          </a:p>
          <a:p>
            <a:pPr lvl="2">
              <a:buFont typeface="Wingdings" panose="05000000000000000000" pitchFamily="2" charset="2"/>
              <a:buChar char="v"/>
            </a:pPr>
            <a:r>
              <a:rPr lang="en-US" sz="2200" dirty="0" smtClean="0"/>
              <a:t>Total Receipts 2016 for water/sewer:  $27,755.00</a:t>
            </a:r>
          </a:p>
          <a:p>
            <a:pPr marL="914400" lvl="2" indent="0">
              <a:buNone/>
            </a:pPr>
            <a:endParaRPr lang="en-US" sz="2200" dirty="0"/>
          </a:p>
          <a:p>
            <a:pPr lvl="2"/>
            <a:endParaRPr lang="en-US" sz="2200" dirty="0"/>
          </a:p>
        </p:txBody>
      </p:sp>
    </p:spTree>
    <p:extLst>
      <p:ext uri="{BB962C8B-B14F-4D97-AF65-F5344CB8AC3E}">
        <p14:creationId xmlns:p14="http://schemas.microsoft.com/office/powerpoint/2010/main" val="35736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609600"/>
            <a:ext cx="8229600" cy="8382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smtClean="0"/>
              <a:t>Category 3 - Operations/Infrastructure continued:</a:t>
            </a:r>
            <a:endParaRPr lang="en-US" sz="2800" dirty="0"/>
          </a:p>
        </p:txBody>
      </p:sp>
      <p:sp>
        <p:nvSpPr>
          <p:cNvPr id="2" name="Content Placeholder 1"/>
          <p:cNvSpPr>
            <a:spLocks noGrp="1"/>
          </p:cNvSpPr>
          <p:nvPr>
            <p:ph idx="1"/>
          </p:nvPr>
        </p:nvSpPr>
        <p:spPr>
          <a:xfrm>
            <a:off x="1828800" y="1828800"/>
            <a:ext cx="6347714" cy="4822163"/>
          </a:xfrm>
        </p:spPr>
        <p:txBody>
          <a:bodyPr>
            <a:normAutofit/>
          </a:bodyPr>
          <a:lstStyle/>
          <a:p>
            <a:pPr marL="109728" indent="0">
              <a:buNone/>
            </a:pPr>
            <a:r>
              <a:rPr lang="en-US" b="1" dirty="0" smtClean="0"/>
              <a:t>3.) Equipment Maintenance &amp; Replacement</a:t>
            </a:r>
          </a:p>
          <a:p>
            <a:pPr lvl="1">
              <a:buFont typeface="Wingdings" pitchFamily="2" charset="2"/>
              <a:buChar char="v"/>
            </a:pPr>
            <a:r>
              <a:rPr lang="en-US" sz="1800" dirty="0" smtClean="0"/>
              <a:t>A 2018 Mack Tandem Truck has been purchased at a cost of $204,519.00 to be spread over three annual payments.  </a:t>
            </a:r>
          </a:p>
          <a:p>
            <a:pPr lvl="1">
              <a:buFont typeface="Wingdings" pitchFamily="2" charset="2"/>
              <a:buChar char="v"/>
            </a:pPr>
            <a:r>
              <a:rPr lang="en-US" sz="1800" dirty="0" smtClean="0"/>
              <a:t>Reality is our trucks are over 20 years old and we need to have them </a:t>
            </a:r>
            <a:r>
              <a:rPr lang="en-US" sz="1800" dirty="0" smtClean="0"/>
              <a:t>replaced.</a:t>
            </a:r>
            <a:endParaRPr lang="en-US" sz="1800" dirty="0" smtClean="0"/>
          </a:p>
          <a:p>
            <a:pPr lvl="1">
              <a:buFont typeface="Wingdings" pitchFamily="2" charset="2"/>
              <a:buChar char="v"/>
            </a:pPr>
            <a:r>
              <a:rPr lang="en-US" sz="1800" dirty="0" smtClean="0"/>
              <a:t>Parts and labor are very costly as equipment </a:t>
            </a:r>
            <a:r>
              <a:rPr lang="en-US" sz="1800" dirty="0" smtClean="0"/>
              <a:t>ages. </a:t>
            </a:r>
            <a:endParaRPr lang="en-US" sz="1800" dirty="0" smtClean="0"/>
          </a:p>
          <a:p>
            <a:pPr lvl="1">
              <a:buFont typeface="Wingdings" pitchFamily="2" charset="2"/>
              <a:buChar char="v"/>
            </a:pPr>
            <a:r>
              <a:rPr lang="en-US" sz="1800" dirty="0" smtClean="0"/>
              <a:t>A new pre-mix heater will be purchased because the 20 year old one we have is rusted out.  Repairs have been made to get through this Spring.</a:t>
            </a:r>
          </a:p>
          <a:p>
            <a:pPr lvl="1">
              <a:buFont typeface="Wingdings" pitchFamily="2" charset="2"/>
              <a:buChar char="v"/>
            </a:pPr>
            <a:endParaRPr lang="en-US" sz="2200" dirty="0" smtClean="0"/>
          </a:p>
          <a:p>
            <a:pPr marL="393192" lvl="1" indent="0">
              <a:buNone/>
            </a:pPr>
            <a:endParaRPr lang="en-US" sz="2400" dirty="0" smtClean="0"/>
          </a:p>
          <a:p>
            <a:pPr lvl="1">
              <a:buFont typeface="Wingdings" pitchFamily="2" charset="2"/>
              <a:buChar char="v"/>
            </a:pPr>
            <a:endParaRPr lang="en-US" sz="2400" dirty="0" smtClean="0"/>
          </a:p>
          <a:p>
            <a:pPr marL="630936" lvl="2" indent="0">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381000"/>
            <a:ext cx="6589199" cy="1280890"/>
          </a:xfrm>
        </p:spPr>
        <p:style>
          <a:lnRef idx="2">
            <a:schemeClr val="accent1"/>
          </a:lnRef>
          <a:fillRef idx="1">
            <a:schemeClr val="lt1"/>
          </a:fillRef>
          <a:effectRef idx="0">
            <a:schemeClr val="accent1"/>
          </a:effectRef>
          <a:fontRef idx="minor">
            <a:schemeClr val="dk1"/>
          </a:fontRef>
        </p:style>
        <p:txBody>
          <a:bodyPr>
            <a:normAutofit/>
          </a:bodyPr>
          <a:lstStyle/>
          <a:p>
            <a:r>
              <a:rPr lang="en-US" dirty="0" smtClean="0"/>
              <a:t>Road &amp; Bridge List of Equipment:</a:t>
            </a:r>
            <a:endParaRPr lang="en-US" dirty="0"/>
          </a:p>
        </p:txBody>
      </p:sp>
      <p:sp>
        <p:nvSpPr>
          <p:cNvPr id="2" name="Content Placeholder 1"/>
          <p:cNvSpPr>
            <a:spLocks noGrp="1"/>
          </p:cNvSpPr>
          <p:nvPr>
            <p:ph idx="1"/>
          </p:nvPr>
        </p:nvSpPr>
        <p:spPr/>
        <p:txBody>
          <a:bodyPr numCol="2">
            <a:noAutofit/>
          </a:bodyPr>
          <a:lstStyle/>
          <a:p>
            <a:r>
              <a:rPr lang="en-US" sz="1200" dirty="0" smtClean="0"/>
              <a:t>2015 CAT Hydraulic 308E2 Excavator</a:t>
            </a:r>
          </a:p>
          <a:p>
            <a:r>
              <a:rPr lang="en-US" sz="1200" dirty="0" smtClean="0"/>
              <a:t>2015 Ford F-250 Lift Truck</a:t>
            </a:r>
          </a:p>
          <a:p>
            <a:r>
              <a:rPr lang="en-US" sz="1200" dirty="0" smtClean="0"/>
              <a:t>2014 </a:t>
            </a:r>
            <a:r>
              <a:rPr lang="en-US" sz="1200" dirty="0"/>
              <a:t>John Deere 670G Motor Grader</a:t>
            </a:r>
          </a:p>
          <a:p>
            <a:r>
              <a:rPr lang="en-US" sz="1200" dirty="0"/>
              <a:t>2012 Volvo Wheel Loader</a:t>
            </a:r>
          </a:p>
          <a:p>
            <a:r>
              <a:rPr lang="en-US" sz="1200" dirty="0" smtClean="0"/>
              <a:t>2010 </a:t>
            </a:r>
            <a:r>
              <a:rPr lang="en-US" sz="1200" dirty="0"/>
              <a:t>Mack </a:t>
            </a:r>
            <a:r>
              <a:rPr lang="en-US" sz="1200" dirty="0" smtClean="0"/>
              <a:t>Truck-Tractor</a:t>
            </a:r>
            <a:endParaRPr lang="en-US" sz="1200" dirty="0"/>
          </a:p>
          <a:p>
            <a:r>
              <a:rPr lang="en-US" sz="1200" dirty="0" smtClean="0"/>
              <a:t>1999 </a:t>
            </a:r>
            <a:r>
              <a:rPr lang="en-US" sz="1200" dirty="0"/>
              <a:t>International Tandem 6 x 4</a:t>
            </a:r>
          </a:p>
          <a:p>
            <a:r>
              <a:rPr lang="en-US" sz="1200" dirty="0" smtClean="0"/>
              <a:t>1997 </a:t>
            </a:r>
            <a:r>
              <a:rPr lang="en-US" sz="1200" dirty="0"/>
              <a:t>International Tandem	</a:t>
            </a:r>
          </a:p>
          <a:p>
            <a:r>
              <a:rPr lang="en-US" sz="1200" dirty="0" smtClean="0"/>
              <a:t>1993 </a:t>
            </a:r>
            <a:r>
              <a:rPr lang="en-US" sz="1200" dirty="0"/>
              <a:t>International Tandem - LOWBOY</a:t>
            </a:r>
          </a:p>
          <a:p>
            <a:r>
              <a:rPr lang="en-US" sz="1200" dirty="0" smtClean="0"/>
              <a:t>1982 </a:t>
            </a:r>
            <a:r>
              <a:rPr lang="en-US" sz="1200" dirty="0"/>
              <a:t>International Diesel Tandem  </a:t>
            </a:r>
          </a:p>
          <a:p>
            <a:r>
              <a:rPr lang="en-US" sz="1200" dirty="0" smtClean="0"/>
              <a:t>2001 </a:t>
            </a:r>
            <a:r>
              <a:rPr lang="en-US" sz="1200" dirty="0" err="1"/>
              <a:t>Dynaweld</a:t>
            </a:r>
            <a:r>
              <a:rPr lang="en-US" sz="1200" dirty="0"/>
              <a:t> 35 Lowboy Trailer </a:t>
            </a:r>
            <a:endParaRPr lang="en-US" sz="1200" dirty="0" smtClean="0"/>
          </a:p>
          <a:p>
            <a:r>
              <a:rPr lang="en-US" sz="1200" dirty="0" smtClean="0"/>
              <a:t>1999 </a:t>
            </a:r>
            <a:r>
              <a:rPr lang="en-US" sz="1200" dirty="0" err="1"/>
              <a:t>Ranco</a:t>
            </a:r>
            <a:r>
              <a:rPr lang="en-US" sz="1200" dirty="0"/>
              <a:t> Tri-Axle Belly </a:t>
            </a:r>
            <a:r>
              <a:rPr lang="en-US" sz="1200" dirty="0" smtClean="0"/>
              <a:t>Dump Trailer</a:t>
            </a:r>
          </a:p>
          <a:p>
            <a:endParaRPr lang="en-US" sz="1200" dirty="0"/>
          </a:p>
          <a:p>
            <a:endParaRPr lang="en-US" sz="1200" dirty="0" smtClean="0"/>
          </a:p>
          <a:p>
            <a:pPr marL="109728" indent="0">
              <a:buNone/>
            </a:pPr>
            <a:endParaRPr lang="en-US" sz="1200" dirty="0"/>
          </a:p>
          <a:p>
            <a:r>
              <a:rPr lang="en-US" sz="1200" dirty="0" err="1" smtClean="0"/>
              <a:t>Stepp</a:t>
            </a:r>
            <a:r>
              <a:rPr lang="en-US" sz="1200" dirty="0" smtClean="0"/>
              <a:t> </a:t>
            </a:r>
            <a:r>
              <a:rPr lang="en-US" sz="1200" dirty="0"/>
              <a:t>SPH-2.0 Pre-Mix Heater W/tandem axle</a:t>
            </a:r>
          </a:p>
          <a:p>
            <a:r>
              <a:rPr lang="en-US" sz="1200" dirty="0" smtClean="0"/>
              <a:t>2009 </a:t>
            </a:r>
            <a:r>
              <a:rPr lang="en-US" sz="1200" dirty="0"/>
              <a:t>Ford F-350 1 Ton Pickup</a:t>
            </a:r>
          </a:p>
          <a:p>
            <a:r>
              <a:rPr lang="en-US" sz="1200" dirty="0" smtClean="0"/>
              <a:t>2006 </a:t>
            </a:r>
            <a:r>
              <a:rPr lang="en-US" sz="1200" dirty="0"/>
              <a:t>Ford F-250 Regular Cab 4 x 4 w/plow</a:t>
            </a:r>
          </a:p>
          <a:p>
            <a:r>
              <a:rPr lang="en-US" sz="1200" dirty="0" smtClean="0"/>
              <a:t>1999 </a:t>
            </a:r>
            <a:r>
              <a:rPr lang="en-US" sz="1200" dirty="0"/>
              <a:t>Ford F-250 Pickup                    </a:t>
            </a:r>
          </a:p>
          <a:p>
            <a:r>
              <a:rPr lang="en-US" sz="1200" dirty="0" smtClean="0"/>
              <a:t>2 </a:t>
            </a:r>
            <a:r>
              <a:rPr lang="en-US" sz="1200" dirty="0"/>
              <a:t>– Single Axle Trailers</a:t>
            </a:r>
          </a:p>
          <a:p>
            <a:r>
              <a:rPr lang="en-US" sz="1200" dirty="0" smtClean="0"/>
              <a:t>1 </a:t>
            </a:r>
            <a:r>
              <a:rPr lang="en-US" sz="1200" dirty="0"/>
              <a:t>– 18’ Equipment Trailer</a:t>
            </a:r>
          </a:p>
          <a:p>
            <a:r>
              <a:rPr lang="en-US" sz="1200" dirty="0" smtClean="0"/>
              <a:t>2002 </a:t>
            </a:r>
            <a:r>
              <a:rPr lang="en-US" sz="1200" dirty="0"/>
              <a:t>John Deere Tractor Mower</a:t>
            </a:r>
          </a:p>
          <a:p>
            <a:r>
              <a:rPr lang="en-US" sz="1200" dirty="0" smtClean="0"/>
              <a:t>1994 </a:t>
            </a:r>
            <a:r>
              <a:rPr lang="en-US" sz="1200" dirty="0"/>
              <a:t>Case </a:t>
            </a:r>
            <a:r>
              <a:rPr lang="en-US" sz="1200" dirty="0" smtClean="0"/>
              <a:t>9030 </a:t>
            </a:r>
            <a:r>
              <a:rPr lang="en-US" sz="1200" dirty="0"/>
              <a:t>Excavator</a:t>
            </a:r>
          </a:p>
          <a:p>
            <a:r>
              <a:rPr lang="en-US" sz="1200" dirty="0" smtClean="0"/>
              <a:t>1989 </a:t>
            </a:r>
            <a:r>
              <a:rPr lang="en-US" sz="1200" dirty="0"/>
              <a:t>Case 580K Backhoe</a:t>
            </a:r>
          </a:p>
          <a:p>
            <a:r>
              <a:rPr lang="en-US" sz="1200" dirty="0" smtClean="0"/>
              <a:t>1986 John Deere Grader</a:t>
            </a:r>
          </a:p>
          <a:p>
            <a:endParaRPr lang="en-US" sz="1200" dirty="0"/>
          </a:p>
          <a:p>
            <a:endParaRPr lang="en-US" sz="1200" dirty="0"/>
          </a:p>
        </p:txBody>
      </p:sp>
    </p:spTree>
    <p:extLst>
      <p:ext uri="{BB962C8B-B14F-4D97-AF65-F5344CB8AC3E}">
        <p14:creationId xmlns:p14="http://schemas.microsoft.com/office/powerpoint/2010/main" val="18791068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3248" y="570079"/>
            <a:ext cx="8229600" cy="715962"/>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Category 4-Fiscal Sustainability Strategy</a:t>
            </a:r>
            <a:endParaRPr lang="en-US" sz="2800" dirty="0"/>
          </a:p>
        </p:txBody>
      </p:sp>
      <p:sp>
        <p:nvSpPr>
          <p:cNvPr id="2" name="Content Placeholder 1"/>
          <p:cNvSpPr>
            <a:spLocks noGrp="1"/>
          </p:cNvSpPr>
          <p:nvPr>
            <p:ph idx="1"/>
          </p:nvPr>
        </p:nvSpPr>
        <p:spPr/>
        <p:txBody>
          <a:bodyPr>
            <a:normAutofit/>
          </a:bodyPr>
          <a:lstStyle/>
          <a:p>
            <a:pPr marL="109728" indent="0">
              <a:buNone/>
            </a:pPr>
            <a:endParaRPr lang="en-US" sz="2400" dirty="0" smtClean="0"/>
          </a:p>
          <a:p>
            <a:pPr marL="109728" indent="0">
              <a:buNone/>
            </a:pPr>
            <a:endParaRPr lang="en-US" sz="2400" dirty="0"/>
          </a:p>
          <a:p>
            <a:pPr marL="109728" indent="0">
              <a:buNone/>
            </a:pPr>
            <a:endParaRPr lang="en-US" sz="2400" dirty="0" smtClean="0"/>
          </a:p>
          <a:p>
            <a:pPr marL="109728" indent="0">
              <a:buNone/>
            </a:pPr>
            <a:endParaRPr lang="en-US" sz="2000" dirty="0" smtClean="0"/>
          </a:p>
          <a:p>
            <a:pPr marL="393192" lvl="1" indent="0">
              <a:buNone/>
            </a:pPr>
            <a:endParaRPr lang="en-US" dirty="0" smtClean="0"/>
          </a:p>
          <a:p>
            <a:pPr lvl="1"/>
            <a:endParaRPr lang="en-US" dirty="0" smtClean="0"/>
          </a:p>
          <a:p>
            <a:endParaRPr lang="en-US" dirty="0"/>
          </a:p>
        </p:txBody>
      </p:sp>
      <p:sp>
        <p:nvSpPr>
          <p:cNvPr id="5" name="Rounded Rectangle 4"/>
          <p:cNvSpPr/>
          <p:nvPr/>
        </p:nvSpPr>
        <p:spPr>
          <a:xfrm>
            <a:off x="938048" y="1447800"/>
            <a:ext cx="7620000" cy="15240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smtClean="0"/>
              <a:t>Category 4 Goals: Maintain the unreserved portion of the fund balance at 50%, increase investments, and ensure adequate reserve is maintained for unforeseen rise in operating expenses &amp; attrition of employees.</a:t>
            </a:r>
          </a:p>
          <a:p>
            <a:pPr algn="ctr"/>
            <a:r>
              <a:rPr lang="en-US" sz="1200" dirty="0" smtClean="0"/>
              <a:t>General Fund includes: City/Town Government Center, Elections, Loon Lake Community Center, </a:t>
            </a:r>
            <a:r>
              <a:rPr lang="en-US" sz="1200" dirty="0" smtClean="0"/>
              <a:t>Recreation</a:t>
            </a:r>
            <a:r>
              <a:rPr lang="en-US" sz="1200" dirty="0" smtClean="0"/>
              <a:t>; Road &amp; Bridge Fund includes Cemetery, Buildings &amp; Grounds, Highways &amp; Roads, Refuse Collection; Debt Fund includes Equipment Purchases and General Obligation Bond Payments for </a:t>
            </a:r>
            <a:r>
              <a:rPr lang="en-US" sz="1200" dirty="0" smtClean="0"/>
              <a:t>Projects; Fire Department has </a:t>
            </a:r>
            <a:r>
              <a:rPr lang="en-US" sz="1200" dirty="0" smtClean="0"/>
              <a:t>their own fund which is generated from the General Fund but ensures allocated dollars stay with the Fire Department.  </a:t>
            </a:r>
            <a:endParaRPr lang="en-US" sz="1200" dirty="0"/>
          </a:p>
        </p:txBody>
      </p:sp>
      <p:graphicFrame>
        <p:nvGraphicFramePr>
          <p:cNvPr id="6" name="Content Placeholder 6"/>
          <p:cNvGraphicFramePr>
            <a:graphicFrameLocks/>
          </p:cNvGraphicFramePr>
          <p:nvPr>
            <p:extLst>
              <p:ext uri="{D42A27DB-BD31-4B8C-83A1-F6EECF244321}">
                <p14:modId xmlns:p14="http://schemas.microsoft.com/office/powerpoint/2010/main" val="556596499"/>
              </p:ext>
            </p:extLst>
          </p:nvPr>
        </p:nvGraphicFramePr>
        <p:xfrm>
          <a:off x="685800" y="2971800"/>
          <a:ext cx="8229600" cy="34634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endParaRPr lang="en-US" dirty="0" smtClean="0"/>
          </a:p>
          <a:p>
            <a:pPr marL="109728" indent="0">
              <a:buNone/>
            </a:pPr>
            <a:endParaRPr lang="en-US" dirty="0" smtClean="0"/>
          </a:p>
          <a:p>
            <a:endParaRPr lang="en-US" dirty="0" smtClean="0"/>
          </a:p>
        </p:txBody>
      </p:sp>
      <p:graphicFrame>
        <p:nvGraphicFramePr>
          <p:cNvPr id="4" name="Chart 3"/>
          <p:cNvGraphicFramePr/>
          <p:nvPr>
            <p:extLst>
              <p:ext uri="{D42A27DB-BD31-4B8C-83A1-F6EECF244321}">
                <p14:modId xmlns:p14="http://schemas.microsoft.com/office/powerpoint/2010/main" val="6462684"/>
              </p:ext>
            </p:extLst>
          </p:nvPr>
        </p:nvGraphicFramePr>
        <p:xfrm>
          <a:off x="914400" y="457201"/>
          <a:ext cx="7620000" cy="63402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8638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67766652"/>
              </p:ext>
            </p:extLst>
          </p:nvPr>
        </p:nvGraphicFramePr>
        <p:xfrm>
          <a:off x="457200" y="457200"/>
          <a:ext cx="82296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2150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304800"/>
            <a:ext cx="8153400" cy="13208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smtClean="0"/>
              <a:t>Category 4-Fiscal Sustainability 2016  – Monthly Beginning Balance to Ending Balance</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3557789"/>
              </p:ext>
            </p:extLst>
          </p:nvPr>
        </p:nvGraphicFramePr>
        <p:xfrm>
          <a:off x="1066800" y="1828800"/>
          <a:ext cx="7040880" cy="4570987"/>
        </p:xfrm>
        <a:graphic>
          <a:graphicData uri="http://schemas.openxmlformats.org/drawingml/2006/table">
            <a:tbl>
              <a:tblPr>
                <a:tableStyleId>{5C22544A-7EE6-4342-B048-85BDC9FD1C3A}</a:tableStyleId>
              </a:tblPr>
              <a:tblGrid>
                <a:gridCol w="1751878"/>
                <a:gridCol w="1071148"/>
                <a:gridCol w="1258548"/>
                <a:gridCol w="1474676"/>
                <a:gridCol w="1484630"/>
              </a:tblGrid>
              <a:tr h="375488">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BEGINNING </a:t>
                      </a:r>
                      <a:r>
                        <a:rPr lang="en-US" sz="1400" u="none" strike="noStrike" dirty="0">
                          <a:effectLst/>
                        </a:rPr>
                        <a:t>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ENDING BALANCE</a:t>
                      </a:r>
                      <a:endParaRPr lang="en-US" sz="1400" b="1" i="0" u="none" strike="noStrike">
                        <a:solidFill>
                          <a:srgbClr val="000000"/>
                        </a:solidFill>
                        <a:effectLst/>
                        <a:latin typeface="Calibri" panose="020F0502020204030204" pitchFamily="34" charset="0"/>
                      </a:endParaRPr>
                    </a:p>
                  </a:txBody>
                  <a:tcPr marL="9525" marR="9525" marT="9525" marB="0" anchor="b"/>
                </a:tc>
              </a:tr>
              <a:tr h="237787">
                <a:tc>
                  <a:txBody>
                    <a:bodyPr/>
                    <a:lstStyle/>
                    <a:p>
                      <a:pPr algn="l" fontAlgn="b"/>
                      <a:r>
                        <a:rPr lang="en-US" sz="1400" u="none" strike="noStrike">
                          <a:effectLst/>
                        </a:rPr>
                        <a:t>JANUARY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$1,338,019.18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$41,770.31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$124,842.24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$1,254,947.25</a:t>
                      </a:r>
                      <a:endParaRPr lang="en-US" sz="1400" b="0" i="0" u="none" strike="noStrike" dirty="0">
                        <a:solidFill>
                          <a:srgbClr val="000000"/>
                        </a:solidFill>
                        <a:effectLst/>
                        <a:latin typeface="Calibri" panose="020F0502020204030204" pitchFamily="34" charset="0"/>
                      </a:endParaRPr>
                    </a:p>
                  </a:txBody>
                  <a:tcPr marL="9525" marR="9525" marT="9525" marB="0" anchor="b"/>
                </a:tc>
              </a:tr>
              <a:tr h="307425">
                <a:tc>
                  <a:txBody>
                    <a:bodyPr/>
                    <a:lstStyle/>
                    <a:p>
                      <a:pPr algn="l" fontAlgn="b"/>
                      <a:r>
                        <a:rPr lang="en-US" sz="1400" u="none" strike="noStrike">
                          <a:effectLst/>
                        </a:rPr>
                        <a:t>FEBRUARY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$1,254,947.25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$163,767.91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$113,768.27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$1,304,946.89</a:t>
                      </a:r>
                      <a:endParaRPr lang="en-US" sz="1400" b="0" i="0" u="none" strike="noStrike" dirty="0">
                        <a:solidFill>
                          <a:srgbClr val="000000"/>
                        </a:solidFill>
                        <a:effectLst/>
                        <a:latin typeface="Calibri" panose="020F0502020204030204" pitchFamily="34" charset="0"/>
                      </a:endParaRPr>
                    </a:p>
                  </a:txBody>
                  <a:tcPr marL="9525" marR="9525" marT="9525" marB="0" anchor="b"/>
                </a:tc>
              </a:tr>
              <a:tr h="307425">
                <a:tc>
                  <a:txBody>
                    <a:bodyPr/>
                    <a:lstStyle/>
                    <a:p>
                      <a:pPr algn="l" fontAlgn="b"/>
                      <a:r>
                        <a:rPr lang="en-US" sz="1400" u="none" strike="noStrike">
                          <a:effectLst/>
                        </a:rPr>
                        <a:t>MARCH</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$1,304,946.89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$201,880.56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$181,459.08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$1,325,368.37</a:t>
                      </a:r>
                      <a:endParaRPr lang="en-US" sz="1400" b="0" i="0" u="none" strike="noStrike" dirty="0">
                        <a:solidFill>
                          <a:srgbClr val="000000"/>
                        </a:solidFill>
                        <a:effectLst/>
                        <a:latin typeface="Calibri" panose="020F0502020204030204" pitchFamily="34" charset="0"/>
                      </a:endParaRPr>
                    </a:p>
                  </a:txBody>
                  <a:tcPr marL="9525" marR="9525" marT="9525" marB="0" anchor="b"/>
                </a:tc>
              </a:tr>
              <a:tr h="307425">
                <a:tc>
                  <a:txBody>
                    <a:bodyPr/>
                    <a:lstStyle/>
                    <a:p>
                      <a:pPr algn="l" fontAlgn="b"/>
                      <a:r>
                        <a:rPr lang="en-US" sz="1400" u="none" strike="noStrike">
                          <a:effectLst/>
                        </a:rPr>
                        <a:t>APRIL</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$1,325,368.37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$7,119.05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$165,016.96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$1,167,470.46</a:t>
                      </a:r>
                      <a:endParaRPr lang="en-US" sz="1400" b="0" i="0" u="none" strike="noStrike" dirty="0">
                        <a:solidFill>
                          <a:srgbClr val="000000"/>
                        </a:solidFill>
                        <a:effectLst/>
                        <a:latin typeface="Calibri" panose="020F0502020204030204" pitchFamily="34" charset="0"/>
                      </a:endParaRPr>
                    </a:p>
                  </a:txBody>
                  <a:tcPr marL="9525" marR="9525" marT="9525" marB="0" anchor="b"/>
                </a:tc>
              </a:tr>
              <a:tr h="307425">
                <a:tc>
                  <a:txBody>
                    <a:bodyPr/>
                    <a:lstStyle/>
                    <a:p>
                      <a:pPr algn="l" fontAlgn="b"/>
                      <a:r>
                        <a:rPr lang="en-US" sz="1400" u="none" strike="noStrike">
                          <a:effectLst/>
                        </a:rPr>
                        <a:t>MAY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$1,167,470.46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$90,903.61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$104,931.58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$1,153,442.49</a:t>
                      </a:r>
                      <a:endParaRPr lang="en-US" sz="1400" b="0" i="0" u="none" strike="noStrike" dirty="0">
                        <a:solidFill>
                          <a:srgbClr val="000000"/>
                        </a:solidFill>
                        <a:effectLst/>
                        <a:latin typeface="Calibri" panose="020F0502020204030204" pitchFamily="34" charset="0"/>
                      </a:endParaRPr>
                    </a:p>
                  </a:txBody>
                  <a:tcPr marL="9525" marR="9525" marT="9525" marB="0" anchor="b"/>
                </a:tc>
              </a:tr>
              <a:tr h="307425">
                <a:tc>
                  <a:txBody>
                    <a:bodyPr/>
                    <a:lstStyle/>
                    <a:p>
                      <a:pPr algn="l" fontAlgn="b"/>
                      <a:r>
                        <a:rPr lang="en-US" sz="1400" u="none" strike="noStrike">
                          <a:effectLst/>
                        </a:rPr>
                        <a:t>JUNE</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$1,153,442.49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$42,402.34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$157,889.74</a:t>
                      </a: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$1,037,955.09</a:t>
                      </a:r>
                      <a:endParaRPr lang="en-US" sz="1400" b="0" i="0" u="none" strike="noStrike" dirty="0">
                        <a:solidFill>
                          <a:srgbClr val="000000"/>
                        </a:solidFill>
                        <a:effectLst/>
                        <a:latin typeface="Calibri" panose="020F0502020204030204" pitchFamily="34" charset="0"/>
                      </a:endParaRPr>
                    </a:p>
                  </a:txBody>
                  <a:tcPr marL="9525" marR="9525" marT="9525" marB="0" anchor="b"/>
                </a:tc>
              </a:tr>
              <a:tr h="307425">
                <a:tc>
                  <a:txBody>
                    <a:bodyPr/>
                    <a:lstStyle/>
                    <a:p>
                      <a:pPr algn="l" fontAlgn="b"/>
                      <a:r>
                        <a:rPr lang="en-US" sz="1400" u="none" strike="noStrike">
                          <a:effectLst/>
                        </a:rPr>
                        <a:t>JULY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$1,037,955.09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$576,621.60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$116,362.64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$1,498,214.05</a:t>
                      </a:r>
                      <a:endParaRPr lang="en-US" sz="1400" b="0" i="0" u="none" strike="noStrike" dirty="0">
                        <a:solidFill>
                          <a:srgbClr val="000000"/>
                        </a:solidFill>
                        <a:effectLst/>
                        <a:latin typeface="Calibri" panose="020F0502020204030204" pitchFamily="34" charset="0"/>
                      </a:endParaRPr>
                    </a:p>
                  </a:txBody>
                  <a:tcPr marL="9525" marR="9525" marT="9525" marB="0" anchor="b"/>
                </a:tc>
              </a:tr>
              <a:tr h="307425">
                <a:tc>
                  <a:txBody>
                    <a:bodyPr/>
                    <a:lstStyle/>
                    <a:p>
                      <a:pPr algn="l" fontAlgn="b"/>
                      <a:r>
                        <a:rPr lang="en-US" sz="1400" u="none" strike="noStrike">
                          <a:effectLst/>
                        </a:rPr>
                        <a:t>AUGUST</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$1,498,214.05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$851,358.42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$201,834.35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$2,147,738.12</a:t>
                      </a:r>
                      <a:endParaRPr lang="en-US" sz="1400" b="0" i="0" u="none" strike="noStrike" dirty="0">
                        <a:solidFill>
                          <a:srgbClr val="000000"/>
                        </a:solidFill>
                        <a:effectLst/>
                        <a:latin typeface="Calibri" panose="020F0502020204030204" pitchFamily="34" charset="0"/>
                      </a:endParaRPr>
                    </a:p>
                  </a:txBody>
                  <a:tcPr marL="9525" marR="9525" marT="9525" marB="0" anchor="b"/>
                </a:tc>
              </a:tr>
              <a:tr h="375488">
                <a:tc>
                  <a:txBody>
                    <a:bodyPr/>
                    <a:lstStyle/>
                    <a:p>
                      <a:pPr algn="l" fontAlgn="b"/>
                      <a:endParaRPr lang="en-US" sz="1400" u="none" strike="noStrike" dirty="0" smtClean="0">
                        <a:effectLst/>
                      </a:endParaRPr>
                    </a:p>
                    <a:p>
                      <a:pPr algn="l" fontAlgn="b"/>
                      <a:r>
                        <a:rPr lang="en-US" sz="1400" u="none" strike="noStrike" dirty="0" smtClean="0">
                          <a:effectLst/>
                        </a:rPr>
                        <a:t>SEPTEMBER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$2,147,738.12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$402,992.89</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$136,234.80</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$2,414,496.21</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r>
              <a:tr h="375488">
                <a:tc>
                  <a:txBody>
                    <a:bodyPr/>
                    <a:lstStyle/>
                    <a:p>
                      <a:pPr algn="l" fontAlgn="b"/>
                      <a:endParaRPr lang="en-US" sz="1400" u="none" strike="noStrike" dirty="0" smtClean="0">
                        <a:effectLst/>
                      </a:endParaRPr>
                    </a:p>
                    <a:p>
                      <a:pPr algn="l" fontAlgn="b"/>
                      <a:r>
                        <a:rPr lang="en-US" sz="1400" u="none" strike="noStrike" dirty="0" smtClean="0">
                          <a:effectLst/>
                        </a:rPr>
                        <a:t>OCTOBER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$2,414,496.21</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$17,799.64</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$407,258.67</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$2,025,037.18</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r>
              <a:tr h="375488">
                <a:tc>
                  <a:txBody>
                    <a:bodyPr/>
                    <a:lstStyle/>
                    <a:p>
                      <a:pPr algn="l" fontAlgn="b"/>
                      <a:endParaRPr lang="en-US" sz="1400" u="none" strike="noStrike" dirty="0" smtClean="0">
                        <a:effectLst/>
                      </a:endParaRPr>
                    </a:p>
                    <a:p>
                      <a:pPr algn="l" fontAlgn="b"/>
                      <a:r>
                        <a:rPr lang="en-US" sz="1400" u="none" strike="noStrike" dirty="0" smtClean="0">
                          <a:effectLst/>
                        </a:rPr>
                        <a:t>NOVEMBER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$2,025,037.18</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$24,665.39</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$358,777.84</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$1,690,924.73</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r>
              <a:tr h="375488">
                <a:tc>
                  <a:txBody>
                    <a:bodyPr/>
                    <a:lstStyle/>
                    <a:p>
                      <a:pPr algn="l" fontAlgn="b"/>
                      <a:endParaRPr lang="en-US" sz="1400" u="none" strike="noStrike" dirty="0" smtClean="0">
                        <a:effectLst/>
                      </a:endParaRPr>
                    </a:p>
                    <a:p>
                      <a:pPr algn="l" fontAlgn="b"/>
                      <a:r>
                        <a:rPr lang="en-US" sz="1400" u="none" strike="noStrike" dirty="0" smtClean="0">
                          <a:effectLst/>
                        </a:rPr>
                        <a:t>DECEMBER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$1,690,924.73</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$414,177.99</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$120,044.62</a:t>
                      </a: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cs typeface="Lucida Sans Unicode" panose="020B0602030504020204" pitchFamily="34" charset="0"/>
                        </a:rPr>
                        <a:t>$1,985,058.10</a:t>
                      </a:r>
                      <a:endParaRPr lang="en-US" sz="1400" b="0" i="0" u="none" strike="noStrike" dirty="0">
                        <a:solidFill>
                          <a:srgbClr val="000000"/>
                        </a:solidFill>
                        <a:effectLst/>
                        <a:latin typeface="Calibri" panose="020F0502020204030204" pitchFamily="34" charset="0"/>
                        <a:cs typeface="Lucida Sans Unicode" panose="020B0602030504020204" pitchFamily="34"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8229600" cy="1143000"/>
          </a:xfrm>
        </p:spPr>
        <p:style>
          <a:lnRef idx="2">
            <a:schemeClr val="accent1"/>
          </a:lnRef>
          <a:fillRef idx="1">
            <a:schemeClr val="lt1"/>
          </a:fillRef>
          <a:effectRef idx="0">
            <a:schemeClr val="accent1"/>
          </a:effectRef>
          <a:fontRef idx="minor">
            <a:schemeClr val="dk1"/>
          </a:fontRef>
        </p:style>
        <p:txBody>
          <a:bodyPr>
            <a:noAutofit/>
          </a:bodyPr>
          <a:lstStyle/>
          <a:p>
            <a:r>
              <a:rPr lang="en-US" sz="3200" dirty="0" smtClean="0"/>
              <a:t>Category 4-Fiscal Sustainability 2016 </a:t>
            </a:r>
            <a:r>
              <a:rPr lang="en-US" sz="1800" dirty="0" smtClean="0"/>
              <a:t> </a:t>
            </a:r>
            <a:br>
              <a:rPr lang="en-US" sz="1800" dirty="0" smtClean="0"/>
            </a:br>
            <a:r>
              <a:rPr lang="en-US" sz="1800" dirty="0" smtClean="0"/>
              <a:t> Cash &amp; Investment Balances</a:t>
            </a:r>
            <a:endParaRPr lang="en-US"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0656475"/>
              </p:ext>
            </p:extLst>
          </p:nvPr>
        </p:nvGraphicFramePr>
        <p:xfrm>
          <a:off x="1066800" y="1600200"/>
          <a:ext cx="7010400" cy="3956077"/>
        </p:xfrm>
        <a:graphic>
          <a:graphicData uri="http://schemas.openxmlformats.org/drawingml/2006/table">
            <a:tbl>
              <a:tblPr>
                <a:tableStyleId>{5C22544A-7EE6-4342-B048-85BDC9FD1C3A}</a:tableStyleId>
              </a:tblPr>
              <a:tblGrid>
                <a:gridCol w="3755571"/>
                <a:gridCol w="3254829"/>
              </a:tblGrid>
              <a:tr h="408009">
                <a:tc>
                  <a:txBody>
                    <a:bodyPr/>
                    <a:lstStyle/>
                    <a:p>
                      <a:pPr algn="l" fontAlgn="b"/>
                      <a:r>
                        <a:rPr lang="en-US" sz="1600" b="1" u="none" strike="noStrike" dirty="0" smtClean="0">
                          <a:effectLst/>
                        </a:rPr>
                        <a:t>January 2016 Beginning</a:t>
                      </a:r>
                      <a:r>
                        <a:rPr lang="en-US" sz="1600" b="1" u="none" strike="noStrike" baseline="0" dirty="0" smtClean="0">
                          <a:effectLst/>
                        </a:rPr>
                        <a:t> </a:t>
                      </a:r>
                      <a:r>
                        <a:rPr lang="en-US" sz="1600" b="1" u="none" strike="noStrike" dirty="0" smtClean="0">
                          <a:effectLst/>
                        </a:rPr>
                        <a:t>CASH </a:t>
                      </a:r>
                      <a:r>
                        <a:rPr lang="en-US" sz="1600" b="1" u="none" strike="noStrike" dirty="0">
                          <a:effectLst/>
                        </a:rPr>
                        <a:t>BALANCE</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u="none" strike="noStrike" dirty="0">
                          <a:effectLst/>
                        </a:rPr>
                        <a:t> </a:t>
                      </a:r>
                      <a:r>
                        <a:rPr lang="en-US" sz="1600" b="1" u="none" strike="noStrike" dirty="0" smtClean="0">
                          <a:effectLst/>
                        </a:rPr>
                        <a:t>$1,338,019.18</a:t>
                      </a:r>
                    </a:p>
                    <a:p>
                      <a:pPr algn="l" fontAlgn="b"/>
                      <a:endParaRPr lang="en-US" sz="1600" b="1" i="0" u="none" strike="noStrike" dirty="0">
                        <a:solidFill>
                          <a:srgbClr val="000000"/>
                        </a:solidFill>
                        <a:effectLst/>
                        <a:latin typeface="Calibri" panose="020F0502020204030204" pitchFamily="34" charset="0"/>
                      </a:endParaRPr>
                    </a:p>
                  </a:txBody>
                  <a:tcPr marL="9525" marR="9525" marT="9525" marB="0" anchor="b"/>
                </a:tc>
              </a:tr>
              <a:tr h="417194">
                <a:tc>
                  <a:txBody>
                    <a:bodyPr/>
                    <a:lstStyle/>
                    <a:p>
                      <a:pPr algn="l" fontAlgn="b"/>
                      <a:r>
                        <a:rPr lang="en-US" sz="1600" b="1" i="0" u="none" strike="noStrike" baseline="0" dirty="0" smtClean="0">
                          <a:solidFill>
                            <a:srgbClr val="000000"/>
                          </a:solidFill>
                          <a:effectLst/>
                          <a:latin typeface="Calibri" panose="020F0502020204030204" pitchFamily="34" charset="0"/>
                        </a:rPr>
                        <a:t>December </a:t>
                      </a:r>
                      <a:r>
                        <a:rPr lang="en-US" sz="1600" b="1" i="0" u="none" strike="noStrike" dirty="0" smtClean="0">
                          <a:solidFill>
                            <a:srgbClr val="000000"/>
                          </a:solidFill>
                          <a:effectLst/>
                          <a:latin typeface="Calibri" panose="020F0502020204030204" pitchFamily="34" charset="0"/>
                        </a:rPr>
                        <a:t>2016 Ending CASH</a:t>
                      </a:r>
                      <a:r>
                        <a:rPr lang="en-US" sz="1600" b="1" i="0" u="none" strike="noStrike" baseline="0" dirty="0" smtClean="0">
                          <a:solidFill>
                            <a:srgbClr val="000000"/>
                          </a:solidFill>
                          <a:effectLst/>
                          <a:latin typeface="Calibri" panose="020F0502020204030204" pitchFamily="34" charset="0"/>
                        </a:rPr>
                        <a:t> Balance</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i="0" u="none" strike="noStrike" baseline="0" dirty="0" smtClean="0">
                          <a:solidFill>
                            <a:schemeClr val="tx1"/>
                          </a:solidFill>
                          <a:effectLst/>
                          <a:latin typeface="Lucida Sans Unicode" panose="020B0602030504020204" pitchFamily="34" charset="0"/>
                          <a:cs typeface="Lucida Sans Unicode" panose="020B0602030504020204" pitchFamily="34" charset="0"/>
                        </a:rPr>
                        <a:t> $1,985,058.10</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759740">
                <a:tc>
                  <a:txBody>
                    <a:bodyPr/>
                    <a:lstStyle/>
                    <a:p>
                      <a:pPr algn="l" fontAlgn="b"/>
                      <a:r>
                        <a:rPr lang="en-US" sz="1600" b="1" i="0" u="none" strike="noStrike" dirty="0" smtClean="0">
                          <a:solidFill>
                            <a:srgbClr val="000000"/>
                          </a:solidFill>
                          <a:effectLst/>
                          <a:latin typeface="Calibri" panose="020F0502020204030204" pitchFamily="34" charset="0"/>
                        </a:rPr>
                        <a:t>Comparison</a:t>
                      </a:r>
                      <a:r>
                        <a:rPr lang="en-US" sz="1600" b="1" i="0" u="none" strike="noStrike" baseline="0" dirty="0" smtClean="0">
                          <a:solidFill>
                            <a:srgbClr val="000000"/>
                          </a:solidFill>
                          <a:effectLst/>
                          <a:latin typeface="Calibri" panose="020F0502020204030204" pitchFamily="34" charset="0"/>
                        </a:rPr>
                        <a:t> to Ending Balance in 2015</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0" i="0" u="none" strike="noStrike" dirty="0" smtClean="0">
                          <a:solidFill>
                            <a:srgbClr val="0070C0"/>
                          </a:solidFill>
                          <a:effectLst/>
                          <a:latin typeface="Lucida Sans Unicode" panose="020B0602030504020204" pitchFamily="34" charset="0"/>
                          <a:cs typeface="Lucida Sans Unicode" panose="020B0602030504020204" pitchFamily="34" charset="0"/>
                        </a:rPr>
                        <a:t>+647,038.92 increase</a:t>
                      </a:r>
                      <a:endParaRPr lang="en-US" sz="1600" b="0" i="0" u="none" strike="noStrike" dirty="0">
                        <a:solidFill>
                          <a:srgbClr val="0070C0"/>
                        </a:solidFill>
                        <a:effectLst/>
                        <a:latin typeface="Lucida Sans Unicode" panose="020B0602030504020204" pitchFamily="34" charset="0"/>
                        <a:cs typeface="Lucida Sans Unicode" panose="020B0602030504020204" pitchFamily="34" charset="0"/>
                      </a:endParaRPr>
                    </a:p>
                  </a:txBody>
                  <a:tcPr marL="9525" marR="9525" marT="9525" marB="0" anchor="b"/>
                </a:tc>
              </a:tr>
              <a:tr h="1140969">
                <a:tc>
                  <a:txBody>
                    <a:bodyPr/>
                    <a:lstStyle/>
                    <a:p>
                      <a:pPr algn="l" fontAlgn="b"/>
                      <a:r>
                        <a:rPr lang="en-US" sz="1800" b="1" i="0" u="none" strike="noStrike" dirty="0" smtClean="0">
                          <a:solidFill>
                            <a:schemeClr val="tx1"/>
                          </a:solidFill>
                          <a:effectLst/>
                          <a:latin typeface="Calibri" panose="020F0502020204030204" pitchFamily="34" charset="0"/>
                        </a:rPr>
                        <a:t>Reasons</a:t>
                      </a:r>
                      <a:r>
                        <a:rPr lang="en-US" sz="1800" b="0" i="0" u="none" strike="noStrike" dirty="0" smtClean="0">
                          <a:solidFill>
                            <a:schemeClr val="tx1"/>
                          </a:solidFill>
                          <a:effectLst/>
                          <a:latin typeface="Calibri" panose="020F0502020204030204" pitchFamily="34" charset="0"/>
                        </a:rPr>
                        <a:t> </a:t>
                      </a:r>
                      <a:r>
                        <a:rPr lang="en-US" sz="1800" b="1" i="0" u="none" strike="noStrike" dirty="0" smtClean="0">
                          <a:solidFill>
                            <a:schemeClr val="tx1"/>
                          </a:solidFill>
                          <a:effectLst/>
                          <a:latin typeface="Calibri" panose="020F0502020204030204" pitchFamily="34" charset="0"/>
                        </a:rPr>
                        <a:t>for Increase</a:t>
                      </a:r>
                      <a:r>
                        <a:rPr lang="en-US" sz="1800" b="1" i="0" u="none" strike="noStrike" baseline="0" dirty="0" smtClean="0">
                          <a:solidFill>
                            <a:schemeClr val="tx1"/>
                          </a:solidFill>
                          <a:effectLst/>
                          <a:latin typeface="Calibri" panose="020F0502020204030204" pitchFamily="34" charset="0"/>
                        </a:rPr>
                        <a:t> in CASH Balance:</a:t>
                      </a:r>
                      <a:endParaRPr lang="en-US" sz="18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b"/>
                      <a:r>
                        <a:rPr lang="en-US" sz="1400" b="1" i="0" u="none" strike="noStrike" dirty="0" smtClean="0">
                          <a:solidFill>
                            <a:srgbClr val="000000"/>
                          </a:solidFill>
                          <a:effectLst/>
                          <a:latin typeface="Calibri" panose="020F0502020204030204" pitchFamily="34" charset="0"/>
                        </a:rPr>
                        <a:t>Continue to reduce spending where we can and invest in roads to reduce maintenance costs;</a:t>
                      </a:r>
                      <a:r>
                        <a:rPr lang="en-US" sz="1400" b="1" i="0" u="none" strike="noStrike" baseline="0" dirty="0" smtClean="0">
                          <a:solidFill>
                            <a:srgbClr val="000000"/>
                          </a:solidFill>
                          <a:effectLst/>
                          <a:latin typeface="Calibri" panose="020F0502020204030204" pitchFamily="34" charset="0"/>
                        </a:rPr>
                        <a:t> Investing in new equipment to reduce spending on parts and labor; </a:t>
                      </a:r>
                      <a:endParaRPr lang="en-US" sz="1400" b="1" i="0" u="none" strike="noStrike" dirty="0">
                        <a:solidFill>
                          <a:srgbClr val="000000"/>
                        </a:solidFill>
                        <a:effectLst/>
                        <a:latin typeface="Calibri" panose="020F0502020204030204" pitchFamily="34" charset="0"/>
                      </a:endParaRPr>
                    </a:p>
                  </a:txBody>
                  <a:tcPr marL="9525" marR="9525" marT="9525" marB="0" anchor="b"/>
                </a:tc>
              </a:tr>
              <a:tr h="1140969">
                <a:tc>
                  <a:txBody>
                    <a:bodyPr/>
                    <a:lstStyle/>
                    <a:p>
                      <a:pPr algn="ctr" fontAlgn="b"/>
                      <a:r>
                        <a:rPr lang="en-US" sz="1800" b="1" i="0" u="none" strike="noStrike" dirty="0" smtClean="0">
                          <a:solidFill>
                            <a:schemeClr val="tx1"/>
                          </a:solidFill>
                          <a:effectLst/>
                          <a:latin typeface="Calibri" panose="020F0502020204030204" pitchFamily="34" charset="0"/>
                        </a:rPr>
                        <a:t>Average Monthly</a:t>
                      </a:r>
                      <a:r>
                        <a:rPr lang="en-US" sz="1800" b="1" i="0" u="none" strike="noStrike" baseline="0" dirty="0" smtClean="0">
                          <a:solidFill>
                            <a:schemeClr val="tx1"/>
                          </a:solidFill>
                          <a:effectLst/>
                          <a:latin typeface="Calibri" panose="020F0502020204030204" pitchFamily="34" charset="0"/>
                        </a:rPr>
                        <a:t> Disbursed YTD:</a:t>
                      </a:r>
                    </a:p>
                    <a:p>
                      <a:pPr algn="ctr" fontAlgn="b"/>
                      <a:endParaRPr lang="en-US" sz="1800" b="1" i="0" u="none" strike="noStrike" baseline="0" dirty="0" smtClean="0">
                        <a:solidFill>
                          <a:schemeClr val="tx1"/>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b"/>
                      <a:r>
                        <a:rPr lang="en-US" sz="1400" b="1" i="0" u="none" strike="noStrike" dirty="0" smtClean="0">
                          <a:solidFill>
                            <a:srgbClr val="000000"/>
                          </a:solidFill>
                          <a:effectLst/>
                          <a:latin typeface="Calibri" panose="020F0502020204030204" pitchFamily="34" charset="0"/>
                        </a:rPr>
                        <a:t>$182,368 per month (compared to $155,000 in 2015) </a:t>
                      </a:r>
                    </a:p>
                    <a:p>
                      <a:pPr algn="l" fontAlgn="b"/>
                      <a:endParaRPr lang="en-US" sz="1400" b="1" i="0" u="none" strike="noStrike" dirty="0" smtClean="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58772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609600"/>
            <a:ext cx="6347713" cy="838200"/>
          </a:xfrm>
        </p:spPr>
        <p:style>
          <a:lnRef idx="2">
            <a:schemeClr val="accent1"/>
          </a:lnRef>
          <a:fillRef idx="1">
            <a:schemeClr val="lt1"/>
          </a:fillRef>
          <a:effectRef idx="0">
            <a:schemeClr val="accent1"/>
          </a:effectRef>
          <a:fontRef idx="minor">
            <a:schemeClr val="dk1"/>
          </a:fontRef>
        </p:style>
        <p:txBody>
          <a:bodyPr>
            <a:normAutofit/>
          </a:bodyPr>
          <a:lstStyle/>
          <a:p>
            <a:r>
              <a:rPr lang="en-US" dirty="0" smtClean="0"/>
              <a:t>Investments Breakdown:</a:t>
            </a:r>
            <a:endParaRPr lang="en-US" dirty="0"/>
          </a:p>
        </p:txBody>
      </p:sp>
      <p:sp>
        <p:nvSpPr>
          <p:cNvPr id="2" name="Content Placeholder 1"/>
          <p:cNvSpPr>
            <a:spLocks noGrp="1"/>
          </p:cNvSpPr>
          <p:nvPr>
            <p:ph idx="1"/>
          </p:nvPr>
        </p:nvSpPr>
        <p:spPr>
          <a:xfrm>
            <a:off x="2057400" y="1828800"/>
            <a:ext cx="6347714" cy="4212563"/>
          </a:xfrm>
        </p:spPr>
        <p:txBody>
          <a:bodyPr>
            <a:normAutofit/>
          </a:bodyPr>
          <a:lstStyle/>
          <a:p>
            <a:pPr marL="0" indent="0">
              <a:buNone/>
            </a:pPr>
            <a:r>
              <a:rPr lang="en-US" b="1" dirty="0" smtClean="0"/>
              <a:t>Investments Total 2016:</a:t>
            </a:r>
          </a:p>
          <a:p>
            <a:pPr lvl="1"/>
            <a:r>
              <a:rPr lang="en-US" sz="2000" dirty="0" smtClean="0"/>
              <a:t>Severance Savings	$122,102.67</a:t>
            </a:r>
          </a:p>
          <a:p>
            <a:pPr marL="393192" lvl="1" indent="0">
              <a:buNone/>
            </a:pPr>
            <a:r>
              <a:rPr lang="en-US" dirty="0" smtClean="0"/>
              <a:t>	</a:t>
            </a:r>
            <a:r>
              <a:rPr lang="en-US" sz="2000" dirty="0" smtClean="0"/>
              <a:t>(This account is reserved for employee severance)</a:t>
            </a:r>
          </a:p>
          <a:p>
            <a:pPr lvl="1"/>
            <a:r>
              <a:rPr lang="en-US" sz="1800" dirty="0" smtClean="0"/>
              <a:t>Gilbert Bank CD #1	$100,965.66</a:t>
            </a:r>
          </a:p>
          <a:p>
            <a:pPr lvl="1"/>
            <a:r>
              <a:rPr lang="en-US" sz="1800" dirty="0" smtClean="0"/>
              <a:t>Gilbert Bank CD #2	$271,253.34 </a:t>
            </a:r>
          </a:p>
          <a:p>
            <a:pPr lvl="1"/>
            <a:r>
              <a:rPr lang="en-US" sz="1800" dirty="0" smtClean="0"/>
              <a:t>Gilbert Bank Savings 	$229,194.01</a:t>
            </a:r>
          </a:p>
          <a:p>
            <a:pPr lvl="1"/>
            <a:r>
              <a:rPr lang="en-US" sz="2400" dirty="0" smtClean="0">
                <a:solidFill>
                  <a:schemeClr val="accent1"/>
                </a:solidFill>
              </a:rPr>
              <a:t>Total 2016:  $723,679.01</a:t>
            </a:r>
          </a:p>
          <a:p>
            <a:pPr lvl="1"/>
            <a:r>
              <a:rPr lang="en-US" sz="2400" dirty="0" smtClean="0">
                <a:solidFill>
                  <a:schemeClr val="accent1"/>
                </a:solidFill>
              </a:rPr>
              <a:t>Total Cash &amp; Investments:  $2,708,737.11</a:t>
            </a:r>
            <a:endParaRPr lang="en-US" dirty="0"/>
          </a:p>
        </p:txBody>
      </p:sp>
    </p:spTree>
    <p:extLst>
      <p:ext uri="{BB962C8B-B14F-4D97-AF65-F5344CB8AC3E}">
        <p14:creationId xmlns:p14="http://schemas.microsoft.com/office/powerpoint/2010/main" val="4278947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76200"/>
            <a:ext cx="7467600"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2017 Outcomes for Each Focus Area in the Strategic Plan </a:t>
            </a:r>
            <a:endParaRPr lang="en-US" sz="2800" u="sng" dirty="0"/>
          </a:p>
        </p:txBody>
      </p:sp>
      <p:sp>
        <p:nvSpPr>
          <p:cNvPr id="2" name="Content Placeholder 1"/>
          <p:cNvSpPr>
            <a:spLocks noGrp="1"/>
          </p:cNvSpPr>
          <p:nvPr>
            <p:ph idx="1"/>
          </p:nvPr>
        </p:nvSpPr>
        <p:spPr>
          <a:xfrm>
            <a:off x="1066800" y="1676400"/>
            <a:ext cx="7162800" cy="4572000"/>
          </a:xfrm>
        </p:spPr>
        <p:txBody>
          <a:bodyPr>
            <a:normAutofit fontScale="85000" lnSpcReduction="20000"/>
          </a:bodyPr>
          <a:lstStyle/>
          <a:p>
            <a:pPr marL="0" indent="0">
              <a:buNone/>
            </a:pPr>
            <a:r>
              <a:rPr lang="en-US" sz="2000" b="1" u="sng" dirty="0" smtClean="0"/>
              <a:t>Category 1</a:t>
            </a:r>
            <a:r>
              <a:rPr lang="en-US" sz="2000" b="1" dirty="0" smtClean="0"/>
              <a:t> – Facilities Management Strategy </a:t>
            </a:r>
            <a:r>
              <a:rPr lang="en-US" sz="2000" dirty="0" smtClean="0"/>
              <a:t>(maintenance, upgrades, long-range use of all assets and identify liabilities at each </a:t>
            </a:r>
            <a:r>
              <a:rPr lang="en-US" sz="2000" dirty="0" smtClean="0"/>
              <a:t>entity</a:t>
            </a:r>
            <a:r>
              <a:rPr lang="en-US" sz="2000" dirty="0" smtClean="0"/>
              <a:t>).</a:t>
            </a:r>
            <a:endParaRPr lang="en-US" sz="2000" dirty="0" smtClean="0"/>
          </a:p>
          <a:p>
            <a:endParaRPr lang="en-US" sz="2000" dirty="0" smtClean="0"/>
          </a:p>
          <a:p>
            <a:endParaRPr lang="en-US" sz="2000" dirty="0" smtClean="0"/>
          </a:p>
          <a:p>
            <a:endParaRPr lang="en-US" sz="2000" dirty="0" smtClean="0"/>
          </a:p>
          <a:p>
            <a:pPr marL="109728" indent="0">
              <a:buNone/>
            </a:pPr>
            <a:endParaRPr lang="en-US" sz="2000" dirty="0" smtClean="0"/>
          </a:p>
          <a:p>
            <a:pPr marL="109728" indent="0">
              <a:buNone/>
            </a:pPr>
            <a:endParaRPr lang="en-US" sz="2000" dirty="0" smtClean="0"/>
          </a:p>
          <a:p>
            <a:pPr marL="109728" indent="0">
              <a:buNone/>
            </a:pPr>
            <a:r>
              <a:rPr lang="en-US" sz="2200" b="1" dirty="0" smtClean="0"/>
              <a:t>1.) Public Works </a:t>
            </a:r>
          </a:p>
          <a:p>
            <a:pPr marL="452628"/>
            <a:r>
              <a:rPr lang="en-US" sz="2000" dirty="0" smtClean="0"/>
              <a:t>The cold storage building is almost completed.  The concrete will be sealed and the outside of the perimeter will be insulated as soon as weather permits. Total cost of the building to </a:t>
            </a:r>
            <a:r>
              <a:rPr lang="en-US" sz="2000" dirty="0" err="1" smtClean="0"/>
              <a:t>Ameribuilt</a:t>
            </a:r>
            <a:r>
              <a:rPr lang="en-US" sz="2000" dirty="0" smtClean="0"/>
              <a:t> Inc.  was $97,657.60 plus engineering costs of $4,800.00 to date. </a:t>
            </a:r>
          </a:p>
          <a:p>
            <a:pPr marL="452628"/>
            <a:r>
              <a:rPr lang="en-US" sz="2000" dirty="0" smtClean="0"/>
              <a:t>Overhead door repairs have been necessary on the main building. </a:t>
            </a:r>
            <a:endParaRPr lang="en-US" dirty="0" smtClean="0"/>
          </a:p>
        </p:txBody>
      </p:sp>
      <p:sp>
        <p:nvSpPr>
          <p:cNvPr id="4" name="Oval 3"/>
          <p:cNvSpPr/>
          <p:nvPr/>
        </p:nvSpPr>
        <p:spPr>
          <a:xfrm>
            <a:off x="990600" y="2667000"/>
            <a:ext cx="7315200" cy="1447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Category 1 Goals:  To increase revenue, to reduce operating expenses, to improve the footprint of the township, and to improve/upgrade </a:t>
            </a:r>
            <a:r>
              <a:rPr lang="en-US" dirty="0" smtClean="0"/>
              <a:t>facilities.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dirty="0" smtClean="0"/>
              <a:t>Category 4 Fiscal Sustainability continued: </a:t>
            </a:r>
            <a:br>
              <a:rPr lang="en-US" sz="2400" dirty="0" smtClean="0"/>
            </a:br>
            <a:r>
              <a:rPr lang="en-US" sz="2400" dirty="0" smtClean="0"/>
              <a:t>2016 Notable Receipts </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0165717"/>
              </p:ext>
            </p:extLst>
          </p:nvPr>
        </p:nvGraphicFramePr>
        <p:xfrm>
          <a:off x="2514600" y="1524000"/>
          <a:ext cx="5029200" cy="4724222"/>
        </p:xfrm>
        <a:graphic>
          <a:graphicData uri="http://schemas.openxmlformats.org/drawingml/2006/table">
            <a:tbl>
              <a:tblPr>
                <a:tableStyleId>{5C22544A-7EE6-4342-B048-85BDC9FD1C3A}</a:tableStyleId>
              </a:tblPr>
              <a:tblGrid>
                <a:gridCol w="3276600"/>
                <a:gridCol w="1752600"/>
              </a:tblGrid>
              <a:tr h="161516">
                <a:tc gridSpan="2">
                  <a:txBody>
                    <a:bodyPr/>
                    <a:lstStyle/>
                    <a:p>
                      <a:pPr algn="l" fontAlgn="b"/>
                      <a:r>
                        <a:rPr lang="en-US" sz="1200" b="1" u="none" strike="noStrike" dirty="0">
                          <a:effectLst/>
                        </a:rPr>
                        <a:t>Notable Receipts </a:t>
                      </a:r>
                      <a:r>
                        <a:rPr lang="en-US" sz="1200" b="1" u="none" strike="noStrike" dirty="0" smtClean="0">
                          <a:effectLst/>
                        </a:rPr>
                        <a:t>ALL FUNDS (rounded):</a:t>
                      </a:r>
                      <a:endParaRPr lang="en-US" sz="1200" b="1" i="0" u="none" strike="noStrike" dirty="0">
                        <a:solidFill>
                          <a:srgbClr val="000000"/>
                        </a:solidFill>
                        <a:effectLst/>
                        <a:latin typeface="Calibri" panose="020F0502020204030204" pitchFamily="34" charset="0"/>
                      </a:endParaRPr>
                    </a:p>
                  </a:txBody>
                  <a:tcPr marL="5119" marR="5119" marT="5119" marB="0" anchor="b"/>
                </a:tc>
                <a:tc hMerge="1">
                  <a:txBody>
                    <a:bodyPr/>
                    <a:lstStyle/>
                    <a:p>
                      <a:endParaRPr lang="en-US"/>
                    </a:p>
                  </a:txBody>
                  <a:tcPr/>
                </a:tc>
              </a:tr>
              <a:tr h="161516">
                <a:tc>
                  <a:txBody>
                    <a:bodyPr/>
                    <a:lstStyle/>
                    <a:p>
                      <a:pPr algn="l" fontAlgn="b"/>
                      <a:r>
                        <a:rPr lang="en-US" sz="1200" u="none" strike="noStrike" dirty="0" smtClean="0">
                          <a:effectLst/>
                          <a:latin typeface="+mj-lt"/>
                        </a:rPr>
                        <a:t>Fire Contracts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$36,000.00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smtClean="0">
                          <a:effectLst/>
                          <a:latin typeface="+mj-lt"/>
                        </a:rPr>
                        <a:t>Tax Apportionment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$844,054.00</a:t>
                      </a:r>
                      <a:endParaRPr lang="en-US" sz="1200" b="0" i="0" u="none" strike="noStrike" dirty="0">
                        <a:solidFill>
                          <a:srgbClr val="000000"/>
                        </a:solidFill>
                        <a:effectLst/>
                        <a:latin typeface="+mj-lt"/>
                      </a:endParaRPr>
                    </a:p>
                  </a:txBody>
                  <a:tcPr marL="5119" marR="5119" marT="5119" marB="0" anchor="b"/>
                </a:tc>
              </a:tr>
              <a:tr h="0">
                <a:tc>
                  <a:txBody>
                    <a:bodyPr/>
                    <a:lstStyle/>
                    <a:p>
                      <a:pPr algn="l" fontAlgn="b"/>
                      <a:r>
                        <a:rPr lang="en-US" sz="1200" u="none" strike="noStrike" dirty="0" smtClean="0">
                          <a:effectLst/>
                          <a:latin typeface="+mj-lt"/>
                        </a:rPr>
                        <a:t>Town </a:t>
                      </a:r>
                      <a:r>
                        <a:rPr lang="en-US" sz="1200" u="none" strike="noStrike" dirty="0">
                          <a:effectLst/>
                          <a:latin typeface="+mj-lt"/>
                        </a:rPr>
                        <a:t>Road </a:t>
                      </a:r>
                      <a:r>
                        <a:rPr lang="en-US" sz="1200" u="none" strike="noStrike" dirty="0" smtClean="0">
                          <a:effectLst/>
                          <a:latin typeface="+mj-lt"/>
                        </a:rPr>
                        <a:t>Aid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$26,712.00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smtClean="0">
                          <a:effectLst/>
                          <a:latin typeface="+mj-lt"/>
                        </a:rPr>
                        <a:t>Taconite Production </a:t>
                      </a:r>
                      <a:r>
                        <a:rPr lang="en-US" sz="1200" u="none" strike="noStrike" dirty="0">
                          <a:effectLst/>
                          <a:latin typeface="+mj-lt"/>
                        </a:rPr>
                        <a:t>Tax</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$152,408.00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cs typeface="Lucida Sans Unicode" panose="020B0602030504020204" pitchFamily="34" charset="0"/>
                        </a:rPr>
                        <a:t>Annexation</a:t>
                      </a:r>
                      <a:r>
                        <a:rPr lang="en-US" sz="1200" b="0" i="0" u="none" strike="noStrike" baseline="0" dirty="0" smtClean="0">
                          <a:solidFill>
                            <a:srgbClr val="000000"/>
                          </a:solidFill>
                          <a:effectLst/>
                          <a:latin typeface="+mj-lt"/>
                          <a:cs typeface="Lucida Sans Unicode" panose="020B0602030504020204" pitchFamily="34" charset="0"/>
                        </a:rPr>
                        <a:t> Payments</a:t>
                      </a:r>
                      <a:endParaRPr lang="en-US" sz="12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fontAlgn="b"/>
                      <a:r>
                        <a:rPr lang="en-US" sz="1200" b="0" i="0" u="none" strike="noStrike" dirty="0" smtClean="0">
                          <a:solidFill>
                            <a:srgbClr val="000000"/>
                          </a:solidFill>
                          <a:effectLst/>
                          <a:latin typeface="+mj-lt"/>
                        </a:rPr>
                        <a:t>$690,782.00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Taconite Homestead Credit</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$100,297.00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Taconite</a:t>
                      </a:r>
                      <a:r>
                        <a:rPr lang="en-US" sz="1200" b="0" i="0" u="none" strike="noStrike" baseline="0" dirty="0" smtClean="0">
                          <a:solidFill>
                            <a:srgbClr val="000000"/>
                          </a:solidFill>
                          <a:effectLst/>
                          <a:latin typeface="+mj-lt"/>
                        </a:rPr>
                        <a:t> Local Aid</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$50,000.00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Road Maintenance (SLC)</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$85,000.00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Mining Effects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$69,320.00</a:t>
                      </a:r>
                      <a:endParaRPr lang="en-US" sz="1200" b="0" i="0" u="none" strike="noStrike" dirty="0">
                        <a:solidFill>
                          <a:srgbClr val="000000"/>
                        </a:solidFill>
                        <a:effectLst/>
                        <a:latin typeface="+mj-lt"/>
                      </a:endParaRPr>
                    </a:p>
                  </a:txBody>
                  <a:tcPr marL="5119" marR="5119" marT="5119" marB="0" anchor="b"/>
                </a:tc>
              </a:tr>
              <a:tr h="260291">
                <a:tc>
                  <a:txBody>
                    <a:bodyPr/>
                    <a:lstStyle/>
                    <a:p>
                      <a:pPr algn="l" fontAlgn="b"/>
                      <a:r>
                        <a:rPr lang="en-US" sz="1200" u="none" strike="noStrike" dirty="0" smtClean="0">
                          <a:effectLst/>
                          <a:latin typeface="+mj-lt"/>
                        </a:rPr>
                        <a:t>PERA Aid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$2,739.00</a:t>
                      </a:r>
                      <a:endParaRPr lang="en-US" sz="1200" b="0" i="0" u="none" strike="noStrike" dirty="0">
                        <a:solidFill>
                          <a:srgbClr val="000000"/>
                        </a:solidFill>
                        <a:effectLst/>
                        <a:latin typeface="+mj-lt"/>
                      </a:endParaRPr>
                    </a:p>
                  </a:txBody>
                  <a:tcPr marL="5119" marR="5119" marT="5119" marB="0" anchor="b"/>
                </a:tc>
              </a:tr>
              <a:tr h="115368">
                <a:tc>
                  <a:txBody>
                    <a:bodyPr/>
                    <a:lstStyle/>
                    <a:p>
                      <a:pPr algn="l" fontAlgn="b"/>
                      <a:r>
                        <a:rPr lang="en-US" sz="1200" b="0" i="0" u="none" strike="noStrike" dirty="0" smtClean="0">
                          <a:solidFill>
                            <a:srgbClr val="000000"/>
                          </a:solidFill>
                          <a:effectLst/>
                          <a:latin typeface="+mj-lt"/>
                        </a:rPr>
                        <a:t>Open</a:t>
                      </a:r>
                      <a:r>
                        <a:rPr lang="en-US" sz="1200" b="0" i="0" u="none" strike="noStrike" baseline="0" dirty="0" smtClean="0">
                          <a:solidFill>
                            <a:srgbClr val="000000"/>
                          </a:solidFill>
                          <a:effectLst/>
                          <a:latin typeface="+mj-lt"/>
                        </a:rPr>
                        <a:t> Gym Fees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$150.00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smtClean="0">
                          <a:effectLst/>
                          <a:latin typeface="+mj-lt"/>
                        </a:rPr>
                        <a:t>Disparity Reduction Aid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cs typeface="Lucida Sans Unicode" panose="020B0602030504020204" pitchFamily="34" charset="0"/>
                        </a:rPr>
                        <a:t>$228,882.00</a:t>
                      </a:r>
                      <a:endParaRPr lang="en-US" sz="1200" b="0" i="0" u="none" strike="noStrike" dirty="0">
                        <a:solidFill>
                          <a:srgbClr val="000000"/>
                        </a:solidFill>
                        <a:effectLst/>
                        <a:latin typeface="+mj-lt"/>
                        <a:cs typeface="Lucida Sans Unicode" panose="020B0602030504020204" pitchFamily="34" charset="0"/>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Snowplowing</a:t>
                      </a:r>
                      <a:r>
                        <a:rPr lang="en-US" sz="1200" b="0" i="0" u="none" strike="noStrike" baseline="0" dirty="0" smtClean="0">
                          <a:solidFill>
                            <a:srgbClr val="000000"/>
                          </a:solidFill>
                          <a:effectLst/>
                          <a:latin typeface="+mj-lt"/>
                        </a:rPr>
                        <a:t> Fees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$21,400.00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Refunds/Reimbursements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a:t>
                      </a:r>
                      <a:r>
                        <a:rPr lang="en-US" sz="1200" b="0" i="0" u="none" strike="noStrike" dirty="0" smtClean="0">
                          <a:solidFill>
                            <a:srgbClr val="000000"/>
                          </a:solidFill>
                          <a:effectLst/>
                          <a:latin typeface="+mj-lt"/>
                        </a:rPr>
                        <a:t>31,691.00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Sale</a:t>
                      </a:r>
                      <a:r>
                        <a:rPr lang="en-US" sz="1200" b="0" i="0" u="none" strike="noStrike" baseline="0" dirty="0" smtClean="0">
                          <a:solidFill>
                            <a:srgbClr val="000000"/>
                          </a:solidFill>
                          <a:effectLst/>
                          <a:latin typeface="+mj-lt"/>
                        </a:rPr>
                        <a:t> of Garbage Bags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$24,114.00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a:effectLst/>
                          <a:latin typeface="+mj-lt"/>
                        </a:rPr>
                        <a:t>Pavilion Rent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$1,900.00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a:effectLst/>
                          <a:latin typeface="+mj-lt"/>
                        </a:rPr>
                        <a:t>W/WW </a:t>
                      </a:r>
                      <a:r>
                        <a:rPr lang="en-US" sz="1200" u="none" strike="noStrike" dirty="0" smtClean="0">
                          <a:effectLst/>
                          <a:latin typeface="+mj-lt"/>
                        </a:rPr>
                        <a:t>Fees, Permits,</a:t>
                      </a:r>
                      <a:r>
                        <a:rPr lang="en-US" sz="1200" u="none" strike="noStrike" baseline="0" dirty="0" smtClean="0">
                          <a:effectLst/>
                          <a:latin typeface="+mj-lt"/>
                        </a:rPr>
                        <a:t> Connection Fees</a:t>
                      </a:r>
                      <a:r>
                        <a:rPr lang="en-US" sz="1200" u="none" strike="noStrike" dirty="0" smtClean="0">
                          <a:effectLst/>
                          <a:latin typeface="+mj-lt"/>
                        </a:rPr>
                        <a:t>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$18,034.00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a:effectLst/>
                          <a:latin typeface="+mj-lt"/>
                        </a:rPr>
                        <a:t>LLCC </a:t>
                      </a:r>
                      <a:r>
                        <a:rPr lang="en-US" sz="1200" u="none" strike="noStrike" dirty="0" smtClean="0">
                          <a:effectLst/>
                          <a:latin typeface="+mj-lt"/>
                        </a:rPr>
                        <a:t>Rent</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$3,931.00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Cemetery Revenues, Lot Sales, Columbarium</a:t>
                      </a:r>
                      <a:r>
                        <a:rPr lang="en-US" sz="1200" b="0" i="0" u="none" strike="noStrike" baseline="0" dirty="0" smtClean="0">
                          <a:solidFill>
                            <a:srgbClr val="000000"/>
                          </a:solidFill>
                          <a:effectLst/>
                          <a:latin typeface="+mj-lt"/>
                        </a:rPr>
                        <a:t> Sales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$9,800.00</a:t>
                      </a:r>
                    </a:p>
                    <a:p>
                      <a:pPr algn="r" fontAlgn="b"/>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Propane Reimbursement (SLC)</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$7,797.00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Recreation</a:t>
                      </a:r>
                      <a:r>
                        <a:rPr lang="en-US" sz="1200" b="0" i="0" u="none" strike="noStrike" baseline="0" dirty="0" smtClean="0">
                          <a:solidFill>
                            <a:srgbClr val="000000"/>
                          </a:solidFill>
                          <a:effectLst/>
                          <a:latin typeface="+mj-lt"/>
                        </a:rPr>
                        <a:t> Fees (Painting, Pallets etc.)</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$535.00</a:t>
                      </a:r>
                      <a:endParaRPr lang="en-US" sz="1200" b="0" i="0" u="none" strike="noStrike" dirty="0">
                        <a:solidFill>
                          <a:srgbClr val="000000"/>
                        </a:solidFill>
                        <a:effectLst/>
                        <a:latin typeface="+mj-lt"/>
                      </a:endParaRPr>
                    </a:p>
                  </a:txBody>
                  <a:tcPr marL="5119" marR="5119" marT="5119" marB="0" anchor="b"/>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49259"/>
            <a:ext cx="8229600" cy="868362"/>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a:t>Category </a:t>
            </a:r>
            <a:r>
              <a:rPr lang="en-US" sz="2800" dirty="0" smtClean="0"/>
              <a:t>4-Fiscal </a:t>
            </a:r>
            <a:r>
              <a:rPr lang="en-US" sz="2800" dirty="0"/>
              <a:t>Sustainability continued: </a:t>
            </a:r>
            <a:br>
              <a:rPr lang="en-US" sz="2800" dirty="0"/>
            </a:br>
            <a:r>
              <a:rPr lang="en-US" sz="2800" dirty="0" smtClean="0"/>
              <a:t>2016 Notable Disbursements </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34599619"/>
              </p:ext>
            </p:extLst>
          </p:nvPr>
        </p:nvGraphicFramePr>
        <p:xfrm>
          <a:off x="304799" y="1417638"/>
          <a:ext cx="4495800" cy="5277047"/>
        </p:xfrm>
        <a:graphic>
          <a:graphicData uri="http://schemas.openxmlformats.org/drawingml/2006/table">
            <a:tbl>
              <a:tblPr>
                <a:tableStyleId>{5C22544A-7EE6-4342-B048-85BDC9FD1C3A}</a:tableStyleId>
              </a:tblPr>
              <a:tblGrid>
                <a:gridCol w="2362200"/>
                <a:gridCol w="1035503"/>
                <a:gridCol w="1098097"/>
              </a:tblGrid>
              <a:tr h="221010">
                <a:tc gridSpan="2">
                  <a:txBody>
                    <a:bodyPr/>
                    <a:lstStyle/>
                    <a:p>
                      <a:pPr algn="l" fontAlgn="b"/>
                      <a:r>
                        <a:rPr lang="en-US" sz="1200" b="1" u="none" strike="noStrike" dirty="0">
                          <a:effectLst/>
                        </a:rPr>
                        <a:t>Notable Disbursed </a:t>
                      </a:r>
                      <a:r>
                        <a:rPr lang="en-US" sz="1200" b="1" u="none" strike="noStrike" dirty="0" smtClean="0">
                          <a:effectLst/>
                        </a:rPr>
                        <a:t>ALL FUNDS (rounded to nearest dollar):</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endParaRPr lang="en-US" dirty="0"/>
                    </a:p>
                  </a:txBody>
                  <a:tcPr marL="7893" marR="7893" marT="7893" marB="0" anchor="b"/>
                </a:tc>
              </a:tr>
              <a:tr h="221010">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r>
                        <a:rPr lang="en-US" sz="1200" dirty="0" smtClean="0"/>
                        <a:t>$641,152</a:t>
                      </a:r>
                      <a:endParaRPr lang="en-US" sz="1200" dirty="0"/>
                    </a:p>
                  </a:txBody>
                  <a:tcPr marL="7893" marR="7893" marT="7893" marB="0" anchor="b"/>
                </a:tc>
              </a:tr>
              <a:tr h="221010">
                <a:tc>
                  <a:txBody>
                    <a:bodyPr/>
                    <a:lstStyle/>
                    <a:p>
                      <a:pPr algn="l" fontAlgn="b"/>
                      <a:r>
                        <a:rPr lang="en-US" sz="1200" u="none" strike="noStrike" dirty="0">
                          <a:effectLst/>
                        </a:rPr>
                        <a:t>(wages, benefits, </a:t>
                      </a:r>
                      <a:r>
                        <a:rPr lang="en-US" sz="1200" u="none" strike="noStrike" dirty="0" smtClean="0">
                          <a:effectLst/>
                        </a:rPr>
                        <a:t>pension</a:t>
                      </a:r>
                      <a:r>
                        <a:rPr lang="en-US" sz="1200" u="none" strike="noStrike" baseline="0" dirty="0" smtClean="0">
                          <a:effectLst/>
                        </a:rPr>
                        <a:t>, worker’s comp insurance etc.</a:t>
                      </a:r>
                      <a:r>
                        <a:rPr lang="en-US" sz="1200" u="none" strike="noStrike" dirty="0" smtClean="0">
                          <a:effectLst/>
                        </a:rPr>
                        <a:t>)</a:t>
                      </a:r>
                      <a:endParaRPr lang="en-US" sz="120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l" fontAlgn="b"/>
                      <a:r>
                        <a:rPr lang="en-US" sz="1000" u="none" strike="noStrike" dirty="0" smtClean="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r>
              <a:tr h="221010">
                <a:tc>
                  <a:txBody>
                    <a:bodyPr/>
                    <a:lstStyle/>
                    <a:p>
                      <a:pPr algn="l" fontAlgn="b"/>
                      <a:r>
                        <a:rPr lang="en-US" sz="1200" b="0" i="0" u="none" strike="noStrike" dirty="0" smtClean="0">
                          <a:solidFill>
                            <a:srgbClr val="000000"/>
                          </a:solidFill>
                          <a:effectLst/>
                          <a:latin typeface="+mn-lt"/>
                        </a:rPr>
                        <a:t>Fire Department Personnel</a:t>
                      </a:r>
                      <a:endParaRPr lang="en-US" sz="1200" b="0" i="0" u="none" strike="noStrike" dirty="0">
                        <a:solidFill>
                          <a:srgbClr val="000000"/>
                        </a:solidFill>
                        <a:effectLst/>
                        <a:latin typeface="+mn-lt"/>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$25,896</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Calibri" panose="020F0502020204030204" pitchFamily="34" charset="0"/>
                        </a:rPr>
                        <a:t>Fire Department Operating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r>
                        <a:rPr lang="en-US" sz="1200" dirty="0" smtClean="0"/>
                        <a:t>$28,615</a:t>
                      </a:r>
                      <a:endParaRPr lang="en-US" sz="1200" dirty="0"/>
                    </a:p>
                  </a:txBody>
                  <a:tcPr marL="7893" marR="7893" marT="7893" marB="0" anchor="b"/>
                </a:tc>
              </a:tr>
              <a:tr h="221010">
                <a:tc>
                  <a:txBody>
                    <a:bodyPr/>
                    <a:lstStyle/>
                    <a:p>
                      <a:pPr algn="l" fontAlgn="b"/>
                      <a:r>
                        <a:rPr lang="en-US" sz="1200" u="none" strike="noStrike" dirty="0" smtClean="0">
                          <a:effectLst/>
                        </a:rPr>
                        <a:t>2016 </a:t>
                      </a:r>
                      <a:r>
                        <a:rPr lang="en-US" sz="1200" u="none" strike="noStrike" dirty="0">
                          <a:effectLst/>
                        </a:rPr>
                        <a:t>Refuse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r>
                        <a:rPr lang="en-US" sz="1200" dirty="0" smtClean="0"/>
                        <a:t>$136,662</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Calibri" panose="020F0502020204030204" pitchFamily="34" charset="0"/>
                        </a:rPr>
                        <a:t>Garbage</a:t>
                      </a:r>
                      <a:r>
                        <a:rPr lang="en-US" sz="1200" b="0" i="0" u="none" strike="noStrike" baseline="0" dirty="0" smtClean="0">
                          <a:solidFill>
                            <a:srgbClr val="000000"/>
                          </a:solidFill>
                          <a:effectLst/>
                          <a:latin typeface="Calibri" panose="020F0502020204030204" pitchFamily="34" charset="0"/>
                        </a:rPr>
                        <a:t> Bag Purchase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r>
                        <a:rPr lang="en-US" sz="1200" dirty="0" smtClean="0"/>
                        <a:t>$6,461</a:t>
                      </a:r>
                      <a:endParaRPr lang="en-US" sz="1200" dirty="0"/>
                    </a:p>
                  </a:txBody>
                  <a:tcPr marL="7893" marR="7893" marT="7893" marB="0" anchor="b"/>
                </a:tc>
              </a:tr>
              <a:tr h="157864">
                <a:tc>
                  <a:txBody>
                    <a:bodyPr/>
                    <a:lstStyle/>
                    <a:p>
                      <a:pPr algn="l" fontAlgn="b"/>
                      <a:r>
                        <a:rPr lang="en-US" sz="1200" u="none" strike="noStrike" dirty="0" smtClean="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r>
                        <a:rPr lang="en-US" sz="1200" dirty="0" smtClean="0"/>
                        <a:t>$14,527</a:t>
                      </a:r>
                      <a:endParaRPr lang="en-US" sz="1200" dirty="0"/>
                    </a:p>
                  </a:txBody>
                  <a:tcPr marL="7893" marR="7893" marT="7893" marB="0" anchor="b"/>
                </a:tc>
              </a:tr>
              <a:tr h="157864">
                <a:tc>
                  <a:txBody>
                    <a:bodyPr/>
                    <a:lstStyle/>
                    <a:p>
                      <a:pPr algn="l" fontAlgn="b"/>
                      <a:r>
                        <a:rPr lang="en-US" sz="1200" u="none" strike="noStrike" dirty="0" smtClean="0">
                          <a:effectLst/>
                        </a:rPr>
                        <a:t>Equipment Fuel</a:t>
                      </a:r>
                      <a:r>
                        <a:rPr lang="en-US" sz="1200" u="none" strike="noStrike" baseline="0" dirty="0" smtClean="0">
                          <a:effectLst/>
                        </a:rPr>
                        <a:t> &amp; Lubricants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r>
                        <a:rPr lang="en-US" sz="1200" dirty="0" smtClean="0"/>
                        <a:t>$46,344</a:t>
                      </a:r>
                      <a:endParaRPr lang="en-US" sz="1200" dirty="0"/>
                    </a:p>
                  </a:txBody>
                  <a:tcPr marL="7893" marR="7893" marT="7893" marB="0" anchor="b"/>
                </a:tc>
              </a:tr>
              <a:tr h="157864">
                <a:tc>
                  <a:txBody>
                    <a:bodyPr/>
                    <a:lstStyle/>
                    <a:p>
                      <a:pPr algn="l" fontAlgn="b"/>
                      <a:r>
                        <a:rPr lang="en-US" sz="1200" b="0" i="0" u="none" strike="noStrike" dirty="0" smtClean="0">
                          <a:solidFill>
                            <a:srgbClr val="000000"/>
                          </a:solidFill>
                          <a:effectLst/>
                          <a:latin typeface="Lucida Sans Unicode" panose="020B0602030504020204" pitchFamily="34" charset="0"/>
                          <a:cs typeface="Lucida Sans Unicode" panose="020B0602030504020204" pitchFamily="34" charset="0"/>
                        </a:rPr>
                        <a:t>Loon Lake Community</a:t>
                      </a:r>
                      <a:r>
                        <a:rPr lang="en-US" sz="1200" b="0" i="0" u="none" strike="noStrike" baseline="0" dirty="0" smtClean="0">
                          <a:solidFill>
                            <a:srgbClr val="000000"/>
                          </a:solidFill>
                          <a:effectLst/>
                          <a:latin typeface="Lucida Sans Unicode" panose="020B0602030504020204" pitchFamily="34" charset="0"/>
                          <a:cs typeface="Lucida Sans Unicode" panose="020B0602030504020204" pitchFamily="34" charset="0"/>
                        </a:rPr>
                        <a:t> Center</a:t>
                      </a:r>
                      <a:endParaRPr lang="en-US" sz="12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r>
                        <a:rPr lang="en-US" sz="1200" dirty="0" smtClean="0"/>
                        <a:t>$52,564</a:t>
                      </a:r>
                      <a:endParaRPr lang="en-US" sz="1200" dirty="0"/>
                    </a:p>
                  </a:txBody>
                  <a:tcPr marL="7893" marR="7893" marT="7893" marB="0" anchor="b"/>
                </a:tc>
              </a:tr>
              <a:tr h="157864">
                <a:tc>
                  <a:txBody>
                    <a:bodyPr/>
                    <a:lstStyle/>
                    <a:p>
                      <a:pPr algn="l" fontAlgn="b"/>
                      <a:r>
                        <a:rPr lang="en-US" sz="1200" b="0" i="0" u="none" strike="noStrike" dirty="0" smtClean="0">
                          <a:solidFill>
                            <a:schemeClr val="dk1"/>
                          </a:solidFill>
                          <a:effectLst/>
                          <a:latin typeface="+mn-lt"/>
                        </a:rPr>
                        <a:t>Shooting</a:t>
                      </a:r>
                      <a:r>
                        <a:rPr lang="en-US" sz="1200" b="0" i="0" u="none" strike="noStrike" baseline="0" dirty="0" smtClean="0">
                          <a:solidFill>
                            <a:schemeClr val="dk1"/>
                          </a:solidFill>
                          <a:effectLst/>
                          <a:latin typeface="+mn-lt"/>
                        </a:rPr>
                        <a:t> Range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$4,532</a:t>
                      </a:r>
                      <a:endParaRPr lang="en-US" sz="1200" dirty="0"/>
                    </a:p>
                  </a:txBody>
                  <a:tcPr marL="7893" marR="7893" marT="7893" marB="0" anchor="b"/>
                </a:tc>
              </a:tr>
              <a:tr h="285734">
                <a:tc>
                  <a:txBody>
                    <a:bodyPr/>
                    <a:lstStyle/>
                    <a:p>
                      <a:pPr algn="l" fontAlgn="b"/>
                      <a:r>
                        <a:rPr lang="en-US" sz="1200" b="0" i="0" u="none" strike="noStrike" dirty="0" smtClean="0">
                          <a:solidFill>
                            <a:schemeClr val="dk1"/>
                          </a:solidFill>
                          <a:effectLst/>
                          <a:latin typeface="+mn-lt"/>
                        </a:rPr>
                        <a:t>Park Areas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$2,298</a:t>
                      </a:r>
                      <a:endParaRPr lang="en-US" sz="1200" dirty="0"/>
                    </a:p>
                  </a:txBody>
                  <a:tcPr marL="7893" marR="7893" marT="7893" marB="0" anchor="b"/>
                </a:tc>
              </a:tr>
              <a:tr h="157864">
                <a:tc>
                  <a:txBody>
                    <a:bodyPr/>
                    <a:lstStyle/>
                    <a:p>
                      <a:pPr algn="l" fontAlgn="b"/>
                      <a:r>
                        <a:rPr lang="en-US" sz="1200" u="none" strike="noStrike" dirty="0" smtClean="0">
                          <a:effectLst/>
                        </a:rPr>
                        <a:t>Parts (incl.</a:t>
                      </a:r>
                      <a:r>
                        <a:rPr lang="en-US" sz="1200" u="none" strike="noStrike" baseline="0" dirty="0" smtClean="0">
                          <a:effectLst/>
                        </a:rPr>
                        <a:t> tires) </a:t>
                      </a:r>
                      <a:r>
                        <a:rPr lang="en-US" sz="1200" u="none" strike="noStrike" dirty="0" smtClean="0">
                          <a:effectLst/>
                        </a:rPr>
                        <a:t>&amp; Repairs </a:t>
                      </a:r>
                      <a:r>
                        <a:rPr lang="en-US" sz="1200" u="none" strike="noStrike" dirty="0">
                          <a:effectLst/>
                        </a:rPr>
                        <a:t>for Equip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$50,793</a:t>
                      </a:r>
                      <a:endParaRPr lang="en-US" sz="1200" dirty="0"/>
                    </a:p>
                  </a:txBody>
                  <a:tcPr marL="7893" marR="7893" marT="7893" marB="0" anchor="b"/>
                </a:tc>
              </a:tr>
              <a:tr h="285734">
                <a:tc>
                  <a:txBody>
                    <a:bodyPr/>
                    <a:lstStyle/>
                    <a:p>
                      <a:pPr algn="l" fontAlgn="b"/>
                      <a:r>
                        <a:rPr lang="en-US" sz="1200" u="none" strike="noStrike" dirty="0" smtClean="0">
                          <a:effectLst/>
                        </a:rPr>
                        <a:t>Operating, Repair &amp; </a:t>
                      </a:r>
                      <a:r>
                        <a:rPr lang="en-US" sz="1200" u="none" strike="noStrike" dirty="0" err="1" smtClean="0">
                          <a:effectLst/>
                        </a:rPr>
                        <a:t>Maint</a:t>
                      </a:r>
                      <a:r>
                        <a:rPr lang="en-US" sz="1200" u="none" strike="noStrike" dirty="0" smtClean="0">
                          <a:effectLst/>
                        </a:rPr>
                        <a:t>. </a:t>
                      </a:r>
                      <a:r>
                        <a:rPr lang="en-US" sz="1200" u="none" strike="noStrike" dirty="0">
                          <a:effectLst/>
                        </a:rPr>
                        <a:t>Supplies  </a:t>
                      </a:r>
                      <a:r>
                        <a:rPr lang="en-US" sz="1200" u="none" strike="noStrike" dirty="0" smtClean="0">
                          <a:effectLst/>
                        </a:rPr>
                        <a:t>(non-LLCC</a:t>
                      </a:r>
                      <a:r>
                        <a:rPr lang="en-US" sz="1200" u="none" strike="noStrike" baseline="0" dirty="0" smtClean="0">
                          <a:effectLst/>
                        </a:rPr>
                        <a:t> &amp; FD)</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$15,996</a:t>
                      </a:r>
                      <a:endParaRPr lang="en-US" sz="1200" dirty="0"/>
                    </a:p>
                  </a:txBody>
                  <a:tcPr marL="7893" marR="7893" marT="7893" marB="0" anchor="b"/>
                </a:tc>
              </a:tr>
              <a:tr h="285734">
                <a:tc>
                  <a:txBody>
                    <a:bodyPr/>
                    <a:lstStyle/>
                    <a:p>
                      <a:pPr algn="l" fontAlgn="b"/>
                      <a:r>
                        <a:rPr lang="en-US" sz="1200" u="none" strike="noStrike" dirty="0" smtClean="0">
                          <a:effectLst/>
                        </a:rPr>
                        <a:t>Advertising, Printing,</a:t>
                      </a:r>
                      <a:r>
                        <a:rPr lang="en-US" sz="1200" u="none" strike="noStrike" baseline="0" dirty="0" smtClean="0">
                          <a:effectLst/>
                        </a:rPr>
                        <a:t> &amp; Postage</a:t>
                      </a:r>
                      <a:r>
                        <a:rPr lang="en-US" sz="1200" u="none" strike="noStrike" dirty="0" smtClean="0">
                          <a:effectLst/>
                        </a:rPr>
                        <a:t> </a:t>
                      </a:r>
                      <a:r>
                        <a:rPr lang="en-US" sz="1200" u="none" strike="noStrike" dirty="0">
                          <a:effectLst/>
                        </a:rPr>
                        <a:t>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$9,322</a:t>
                      </a:r>
                      <a:endParaRPr lang="en-US" sz="1200" dirty="0"/>
                    </a:p>
                  </a:txBody>
                  <a:tcPr marL="7893" marR="7893" marT="7893" marB="0" anchor="b"/>
                </a:tc>
              </a:tr>
              <a:tr h="301892">
                <a:tc>
                  <a:txBody>
                    <a:bodyPr/>
                    <a:lstStyle/>
                    <a:p>
                      <a:pPr algn="l" fontAlgn="b"/>
                      <a:r>
                        <a:rPr lang="en-US" sz="1200" b="0" i="0" u="none" strike="noStrike" dirty="0" smtClean="0">
                          <a:solidFill>
                            <a:srgbClr val="000000"/>
                          </a:solidFill>
                          <a:effectLst/>
                          <a:latin typeface="Calibri" panose="020F0502020204030204" pitchFamily="34" charset="0"/>
                        </a:rPr>
                        <a:t>Streets (Paved &amp; Unpaid) Materials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$25,692</a:t>
                      </a:r>
                      <a:endParaRPr lang="en-US" sz="1200" dirty="0"/>
                    </a:p>
                  </a:txBody>
                  <a:tcPr marL="7893" marR="7893" marT="7893" marB="0" anchor="b"/>
                </a:tc>
              </a:tr>
              <a:tr h="157864">
                <a:tc>
                  <a:txBody>
                    <a:bodyPr/>
                    <a:lstStyle/>
                    <a:p>
                      <a:pPr algn="l" fontAlgn="b"/>
                      <a:r>
                        <a:rPr lang="en-US" sz="1200" u="none" strike="noStrike" dirty="0" smtClean="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$3,016</a:t>
                      </a:r>
                      <a:endParaRPr lang="en-US" sz="1200" dirty="0"/>
                    </a:p>
                  </a:txBody>
                  <a:tcPr marL="7893" marR="7893" marT="7893" marB="0" anchor="b"/>
                </a:tc>
              </a:tr>
              <a:tr h="157864">
                <a:tc>
                  <a:txBody>
                    <a:bodyPr/>
                    <a:lstStyle/>
                    <a:p>
                      <a:pPr algn="l" fontAlgn="b"/>
                      <a:r>
                        <a:rPr lang="en-US" sz="1200" u="none" strike="noStrike" dirty="0" smtClean="0">
                          <a:effectLst/>
                        </a:rPr>
                        <a:t>Communication Radios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$22,982</a:t>
                      </a:r>
                      <a:endParaRPr lang="en-US" sz="1200" dirty="0"/>
                    </a:p>
                  </a:txBody>
                  <a:tcPr marL="7893" marR="7893" marT="7893" marB="0" anchor="b"/>
                </a:tc>
              </a:tr>
              <a:tr h="285734">
                <a:tc>
                  <a:txBody>
                    <a:bodyPr/>
                    <a:lstStyle/>
                    <a:p>
                      <a:pPr algn="l" fontAlgn="b"/>
                      <a:r>
                        <a:rPr lang="en-US" sz="1200" u="none" strike="noStrike" dirty="0" smtClean="0">
                          <a:effectLst/>
                        </a:rPr>
                        <a:t>Safety Supplies/Medical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$1,984</a:t>
                      </a:r>
                      <a:endParaRPr lang="en-US" sz="1200" dirty="0"/>
                    </a:p>
                  </a:txBody>
                  <a:tcPr marL="7893" marR="7893" marT="7893" marB="0" anchor="b"/>
                </a:tc>
              </a:tr>
              <a:tr h="285734">
                <a:tc>
                  <a:txBody>
                    <a:bodyPr/>
                    <a:lstStyle/>
                    <a:p>
                      <a:pPr algn="l" fontAlgn="b"/>
                      <a:r>
                        <a:rPr lang="en-US" sz="1200" b="0" i="0" u="none" strike="noStrike" dirty="0" smtClean="0">
                          <a:solidFill>
                            <a:srgbClr val="000000"/>
                          </a:solidFill>
                          <a:effectLst/>
                          <a:latin typeface="Calibri" panose="020F0502020204030204" pitchFamily="34" charset="0"/>
                        </a:rPr>
                        <a:t>Engineering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endParaRPr lang="en-US" sz="1200" b="0" i="0" u="none" strike="noStrike" dirty="0">
                        <a:solidFill>
                          <a:srgbClr val="000000"/>
                        </a:solidFill>
                        <a:effectLst/>
                        <a:latin typeface="+mj-lt"/>
                      </a:endParaRPr>
                    </a:p>
                  </a:txBody>
                  <a:tcPr marL="7893" marR="7893" marT="7893" marB="0" anchor="b"/>
                </a:tc>
                <a:tc>
                  <a:txBody>
                    <a:bodyPr/>
                    <a:lstStyle/>
                    <a:p>
                      <a:r>
                        <a:rPr lang="en-US" sz="1200" dirty="0" smtClean="0"/>
                        <a:t>$45,616</a:t>
                      </a:r>
                      <a:endParaRPr lang="en-US" sz="1200" dirty="0"/>
                    </a:p>
                  </a:txBody>
                  <a:tcPr marL="7893" marR="7893" marT="7893"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29848316"/>
              </p:ext>
            </p:extLst>
          </p:nvPr>
        </p:nvGraphicFramePr>
        <p:xfrm>
          <a:off x="4876800" y="1417621"/>
          <a:ext cx="3733800" cy="5004284"/>
        </p:xfrm>
        <a:graphic>
          <a:graphicData uri="http://schemas.openxmlformats.org/drawingml/2006/table">
            <a:tbl>
              <a:tblPr>
                <a:tableStyleId>{5C22544A-7EE6-4342-B048-85BDC9FD1C3A}</a:tableStyleId>
              </a:tblPr>
              <a:tblGrid>
                <a:gridCol w="2819400"/>
                <a:gridCol w="914400"/>
              </a:tblGrid>
              <a:tr h="321970">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$25,376</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smtClean="0">
                          <a:effectLst/>
                          <a:latin typeface="+mj-lt"/>
                        </a:rPr>
                        <a:t>2016 </a:t>
                      </a:r>
                      <a:r>
                        <a:rPr lang="en-US" sz="1200" u="none" strike="noStrike" dirty="0">
                          <a:effectLst/>
                          <a:latin typeface="+mj-lt"/>
                        </a:rPr>
                        <a:t>Property &amp; Casualty </a:t>
                      </a:r>
                      <a:r>
                        <a:rPr lang="en-US" sz="1200" u="none" strike="noStrike" dirty="0" smtClean="0">
                          <a:effectLst/>
                          <a:latin typeface="+mj-lt"/>
                        </a:rPr>
                        <a:t>Insurance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$19,965</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Technology Upgrades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$4,515</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Storm Drainage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$8,699</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Utilities (Electric, </a:t>
                      </a:r>
                      <a:r>
                        <a:rPr lang="en-US" sz="1200" b="0" i="0" u="none" strike="noStrike" dirty="0" smtClean="0">
                          <a:solidFill>
                            <a:srgbClr val="000000"/>
                          </a:solidFill>
                          <a:effectLst/>
                          <a:latin typeface="+mj-lt"/>
                        </a:rPr>
                        <a:t>Phone/Internet)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$46,196</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Engineering Costs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$45,616</a:t>
                      </a:r>
                      <a:endParaRPr lang="en-US" sz="1200" b="0" i="0" u="none" strike="noStrike" dirty="0">
                        <a:solidFill>
                          <a:srgbClr val="000000"/>
                        </a:solidFill>
                        <a:effectLst/>
                        <a:latin typeface="+mj-lt"/>
                      </a:endParaRPr>
                    </a:p>
                  </a:txBody>
                  <a:tcPr marL="9525" marR="9525" marT="9525" marB="0" anchor="b"/>
                </a:tc>
              </a:tr>
              <a:tr h="390074">
                <a:tc>
                  <a:txBody>
                    <a:bodyPr/>
                    <a:lstStyle/>
                    <a:p>
                      <a:pPr algn="l" fontAlgn="b"/>
                      <a:r>
                        <a:rPr lang="en-US" sz="1200" u="none" strike="noStrike" dirty="0" smtClean="0">
                          <a:effectLst/>
                          <a:latin typeface="+mj-lt"/>
                        </a:rPr>
                        <a:t>Army Corps of Engineers PAS Program</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$9,750</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a:effectLst/>
                          <a:latin typeface="+mj-lt"/>
                        </a:rPr>
                        <a:t>W/WW </a:t>
                      </a:r>
                      <a:r>
                        <a:rPr lang="en-US" sz="1200" u="none" strike="noStrike" dirty="0" smtClean="0">
                          <a:effectLst/>
                          <a:latin typeface="+mj-lt"/>
                        </a:rPr>
                        <a:t>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a:t>
                      </a:r>
                      <a:r>
                        <a:rPr lang="en-US" sz="1200" b="0" i="0" u="none" strike="noStrike" dirty="0" smtClean="0">
                          <a:solidFill>
                            <a:srgbClr val="000000"/>
                          </a:solidFill>
                          <a:effectLst/>
                          <a:latin typeface="+mj-lt"/>
                        </a:rPr>
                        <a:t>18,950</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Dues, Subscriptions, Licenses, Permits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$9,495</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Audit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$14,200</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Ambulance Service</a:t>
                      </a:r>
                      <a:r>
                        <a:rPr lang="en-US" sz="1200" b="0" i="0" u="none" strike="noStrike" baseline="0" dirty="0" smtClean="0">
                          <a:solidFill>
                            <a:srgbClr val="000000"/>
                          </a:solidFill>
                          <a:effectLst/>
                          <a:latin typeface="+mj-lt"/>
                        </a:rPr>
                        <a:t> Contract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$4,200</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2016</a:t>
                      </a:r>
                      <a:r>
                        <a:rPr lang="en-US" sz="1200" b="0" i="0" u="none" strike="noStrike" baseline="0" dirty="0" smtClean="0">
                          <a:solidFill>
                            <a:srgbClr val="000000"/>
                          </a:solidFill>
                          <a:effectLst/>
                          <a:latin typeface="+mj-lt"/>
                        </a:rPr>
                        <a:t> Elections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$10,121</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Twin Lakes Loop/Gardendale Project 2016</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$371,813</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New Cold Storage Building Down Payment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a:t>
                      </a:r>
                      <a:r>
                        <a:rPr lang="en-US" sz="1200" b="0" i="0" u="none" strike="noStrike" dirty="0" smtClean="0">
                          <a:solidFill>
                            <a:srgbClr val="000000"/>
                          </a:solidFill>
                          <a:effectLst/>
                          <a:latin typeface="+mj-lt"/>
                        </a:rPr>
                        <a:t>10,000</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Gardendale</a:t>
                      </a:r>
                      <a:r>
                        <a:rPr lang="en-US" sz="1200" b="0" i="0" u="none" strike="noStrike" baseline="0" dirty="0" smtClean="0">
                          <a:solidFill>
                            <a:srgbClr val="000000"/>
                          </a:solidFill>
                          <a:effectLst/>
                          <a:latin typeface="+mj-lt"/>
                        </a:rPr>
                        <a:t> Phase 3 Final Payment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$45,667</a:t>
                      </a:r>
                      <a:endParaRPr lang="en-US" sz="1200" b="0" i="0" u="none" strike="noStrike" dirty="0">
                        <a:solidFill>
                          <a:srgbClr val="000000"/>
                        </a:solidFill>
                        <a:effectLst/>
                        <a:latin typeface="+mj-lt"/>
                      </a:endParaRPr>
                    </a:p>
                  </a:txBody>
                  <a:tcPr marL="9525" marR="9525" marT="9525" marB="0" anchor="b"/>
                </a:tc>
              </a:tr>
            </a:tbl>
          </a:graphicData>
        </a:graphic>
      </p:graphicFrame>
    </p:spTree>
    <p:extLst>
      <p:ext uri="{BB962C8B-B14F-4D97-AF65-F5344CB8AC3E}">
        <p14:creationId xmlns:p14="http://schemas.microsoft.com/office/powerpoint/2010/main" val="13965991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9906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smtClean="0"/>
              <a:t>Category 4 - Fiscal Sustainability Continued:  Indebtedness as of 12/31/16</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437310"/>
              </p:ext>
            </p:extLst>
          </p:nvPr>
        </p:nvGraphicFramePr>
        <p:xfrm>
          <a:off x="152400" y="2209800"/>
          <a:ext cx="8839200" cy="3845560"/>
        </p:xfrm>
        <a:graphic>
          <a:graphicData uri="http://schemas.openxmlformats.org/drawingml/2006/table">
            <a:tbl>
              <a:tblPr firstRow="1" bandRow="1">
                <a:tableStyleId>{5C22544A-7EE6-4342-B048-85BDC9FD1C3A}</a:tableStyleId>
              </a:tblPr>
              <a:tblGrid>
                <a:gridCol w="1767840"/>
                <a:gridCol w="1767840"/>
                <a:gridCol w="1767840"/>
                <a:gridCol w="1767840"/>
                <a:gridCol w="1767840"/>
              </a:tblGrid>
              <a:tr h="0">
                <a:tc>
                  <a:txBody>
                    <a:bodyPr/>
                    <a:lstStyle/>
                    <a:p>
                      <a:pPr algn="ctr"/>
                      <a:r>
                        <a:rPr lang="en-US" dirty="0" smtClean="0"/>
                        <a:t>Indebtedness</a:t>
                      </a:r>
                      <a:endParaRPr lang="en-US" dirty="0"/>
                    </a:p>
                  </a:txBody>
                  <a:tcPr anchor="ctr"/>
                </a:tc>
                <a:tc>
                  <a:txBody>
                    <a:bodyPr/>
                    <a:lstStyle/>
                    <a:p>
                      <a:pPr algn="ctr"/>
                      <a:r>
                        <a:rPr lang="en-US" dirty="0" smtClean="0"/>
                        <a:t>Maturity Date</a:t>
                      </a:r>
                      <a:endParaRPr lang="en-US" dirty="0"/>
                    </a:p>
                  </a:txBody>
                  <a:tcPr anchor="ctr"/>
                </a:tc>
                <a:tc>
                  <a:txBody>
                    <a:bodyPr/>
                    <a:lstStyle/>
                    <a:p>
                      <a:pPr algn="ctr"/>
                      <a:r>
                        <a:rPr lang="en-US" dirty="0" smtClean="0"/>
                        <a:t>01/01/2016 Balance</a:t>
                      </a:r>
                      <a:endParaRPr lang="en-US" dirty="0"/>
                    </a:p>
                  </a:txBody>
                  <a:tcPr anchor="ctr"/>
                </a:tc>
                <a:tc>
                  <a:txBody>
                    <a:bodyPr/>
                    <a:lstStyle/>
                    <a:p>
                      <a:pPr algn="ctr"/>
                      <a:r>
                        <a:rPr lang="en-US" dirty="0" smtClean="0"/>
                        <a:t>Paid in 2016</a:t>
                      </a:r>
                      <a:endParaRPr lang="en-US" dirty="0"/>
                    </a:p>
                  </a:txBody>
                  <a:tcPr anchor="ctr"/>
                </a:tc>
                <a:tc>
                  <a:txBody>
                    <a:bodyPr/>
                    <a:lstStyle/>
                    <a:p>
                      <a:pPr algn="ctr"/>
                      <a:r>
                        <a:rPr lang="en-US" dirty="0" smtClean="0"/>
                        <a:t>Outstanding Debt 12/31/16</a:t>
                      </a:r>
                      <a:endParaRPr lang="en-US" dirty="0"/>
                    </a:p>
                  </a:txBody>
                  <a:tcPr anchor="ctr"/>
                </a:tc>
              </a:tr>
              <a:tr h="370840">
                <a:tc>
                  <a:txBody>
                    <a:bodyPr/>
                    <a:lstStyle/>
                    <a:p>
                      <a:pPr algn="ctr"/>
                      <a:r>
                        <a:rPr lang="en-US" dirty="0" smtClean="0"/>
                        <a:t>GO Refunding Bond 2009</a:t>
                      </a:r>
                      <a:endParaRPr lang="en-US" dirty="0"/>
                    </a:p>
                  </a:txBody>
                  <a:tcPr anchor="ctr"/>
                </a:tc>
                <a:tc>
                  <a:txBody>
                    <a:bodyPr/>
                    <a:lstStyle/>
                    <a:p>
                      <a:pPr algn="ctr"/>
                      <a:r>
                        <a:rPr lang="en-US" dirty="0" smtClean="0"/>
                        <a:t>12/01/2016</a:t>
                      </a:r>
                      <a:endParaRPr lang="en-US" dirty="0"/>
                    </a:p>
                  </a:txBody>
                  <a:tcPr anchor="ctr"/>
                </a:tc>
                <a:tc>
                  <a:txBody>
                    <a:bodyPr/>
                    <a:lstStyle/>
                    <a:p>
                      <a:pPr algn="ctr"/>
                      <a:r>
                        <a:rPr lang="en-US" dirty="0" smtClean="0"/>
                        <a:t>$65,000.00</a:t>
                      </a:r>
                      <a:endParaRPr lang="en-US" dirty="0"/>
                    </a:p>
                  </a:txBody>
                  <a:tcPr anchor="ctr"/>
                </a:tc>
                <a:tc>
                  <a:txBody>
                    <a:bodyPr/>
                    <a:lstStyle/>
                    <a:p>
                      <a:pPr algn="ctr"/>
                      <a:r>
                        <a:rPr lang="en-US" dirty="0" smtClean="0"/>
                        <a:t>$65,000.00</a:t>
                      </a:r>
                      <a:endParaRPr lang="en-US" dirty="0"/>
                    </a:p>
                  </a:txBody>
                  <a:tcPr anchor="ctr"/>
                </a:tc>
                <a:tc>
                  <a:txBody>
                    <a:bodyPr/>
                    <a:lstStyle/>
                    <a:p>
                      <a:pPr algn="ctr"/>
                      <a:r>
                        <a:rPr lang="en-US" dirty="0" smtClean="0"/>
                        <a:t>$0</a:t>
                      </a:r>
                      <a:endParaRPr lang="en-US" dirty="0"/>
                    </a:p>
                  </a:txBody>
                  <a:tcPr anchor="ctr"/>
                </a:tc>
              </a:tr>
              <a:tr h="370840">
                <a:tc>
                  <a:txBody>
                    <a:bodyPr/>
                    <a:lstStyle/>
                    <a:p>
                      <a:pPr algn="ctr"/>
                      <a:r>
                        <a:rPr lang="en-US" dirty="0" smtClean="0"/>
                        <a:t>2012 Volvo Loader</a:t>
                      </a:r>
                      <a:endParaRPr lang="en-US" dirty="0"/>
                    </a:p>
                  </a:txBody>
                  <a:tcPr anchor="ctr"/>
                </a:tc>
                <a:tc>
                  <a:txBody>
                    <a:bodyPr/>
                    <a:lstStyle/>
                    <a:p>
                      <a:pPr algn="ctr"/>
                      <a:r>
                        <a:rPr lang="en-US" dirty="0" smtClean="0"/>
                        <a:t>12/10/2017</a:t>
                      </a:r>
                      <a:endParaRPr lang="en-US" dirty="0"/>
                    </a:p>
                  </a:txBody>
                  <a:tcPr anchor="ctr"/>
                </a:tc>
                <a:tc>
                  <a:txBody>
                    <a:bodyPr/>
                    <a:lstStyle/>
                    <a:p>
                      <a:pPr algn="ctr"/>
                      <a:r>
                        <a:rPr lang="en-US" dirty="0" smtClean="0"/>
                        <a:t>$59,924.21</a:t>
                      </a:r>
                      <a:endParaRPr lang="en-US" dirty="0"/>
                    </a:p>
                  </a:txBody>
                  <a:tcPr anchor="ctr"/>
                </a:tc>
                <a:tc>
                  <a:txBody>
                    <a:bodyPr/>
                    <a:lstStyle/>
                    <a:p>
                      <a:pPr algn="ctr"/>
                      <a:r>
                        <a:rPr lang="en-US" dirty="0" smtClean="0"/>
                        <a:t>$29,480.39</a:t>
                      </a:r>
                      <a:endParaRPr lang="en-US" dirty="0"/>
                    </a:p>
                  </a:txBody>
                  <a:tcPr anchor="ctr"/>
                </a:tc>
                <a:tc>
                  <a:txBody>
                    <a:bodyPr/>
                    <a:lstStyle/>
                    <a:p>
                      <a:pPr algn="ctr"/>
                      <a:r>
                        <a:rPr lang="en-US" dirty="0" smtClean="0"/>
                        <a:t>$30,443.82</a:t>
                      </a:r>
                      <a:endParaRPr lang="en-US" dirty="0"/>
                    </a:p>
                  </a:txBody>
                  <a:tcPr anchor="ctr"/>
                </a:tc>
              </a:tr>
              <a:tr h="370840">
                <a:tc>
                  <a:txBody>
                    <a:bodyPr/>
                    <a:lstStyle/>
                    <a:p>
                      <a:pPr algn="ctr"/>
                      <a:r>
                        <a:rPr lang="en-US" dirty="0" smtClean="0"/>
                        <a:t>2014 JD</a:t>
                      </a:r>
                      <a:r>
                        <a:rPr lang="en-US" baseline="0" dirty="0" smtClean="0"/>
                        <a:t> Grader</a:t>
                      </a:r>
                      <a:endParaRPr lang="en-US" dirty="0"/>
                    </a:p>
                  </a:txBody>
                  <a:tcPr anchor="ctr"/>
                </a:tc>
                <a:tc>
                  <a:txBody>
                    <a:bodyPr/>
                    <a:lstStyle/>
                    <a:p>
                      <a:pPr algn="ctr"/>
                      <a:r>
                        <a:rPr lang="en-US" dirty="0" smtClean="0"/>
                        <a:t>09/27/2017</a:t>
                      </a:r>
                      <a:endParaRPr lang="en-US" dirty="0"/>
                    </a:p>
                  </a:txBody>
                  <a:tcPr anchor="ctr"/>
                </a:tc>
                <a:tc>
                  <a:txBody>
                    <a:bodyPr/>
                    <a:lstStyle/>
                    <a:p>
                      <a:pPr algn="ctr"/>
                      <a:r>
                        <a:rPr lang="en-US" dirty="0" smtClean="0"/>
                        <a:t>$95,491.20</a:t>
                      </a:r>
                      <a:endParaRPr lang="en-US" dirty="0"/>
                    </a:p>
                  </a:txBody>
                  <a:tcPr anchor="ctr"/>
                </a:tc>
                <a:tc>
                  <a:txBody>
                    <a:bodyPr/>
                    <a:lstStyle/>
                    <a:p>
                      <a:pPr algn="ctr"/>
                      <a:r>
                        <a:rPr lang="en-US" dirty="0" smtClean="0"/>
                        <a:t>$47,148.95</a:t>
                      </a:r>
                      <a:endParaRPr lang="en-US" dirty="0"/>
                    </a:p>
                  </a:txBody>
                  <a:tcPr anchor="ctr"/>
                </a:tc>
                <a:tc>
                  <a:txBody>
                    <a:bodyPr/>
                    <a:lstStyle/>
                    <a:p>
                      <a:pPr algn="ctr"/>
                      <a:r>
                        <a:rPr lang="en-US" dirty="0" smtClean="0"/>
                        <a:t>$48,342.25</a:t>
                      </a:r>
                      <a:endParaRPr lang="en-US" dirty="0"/>
                    </a:p>
                  </a:txBody>
                  <a:tcPr anchor="ctr"/>
                </a:tc>
              </a:tr>
              <a:tr h="370840">
                <a:tc>
                  <a:txBody>
                    <a:bodyPr/>
                    <a:lstStyle/>
                    <a:p>
                      <a:pPr algn="ctr"/>
                      <a:r>
                        <a:rPr lang="en-US" dirty="0" smtClean="0"/>
                        <a:t>2015 CAT Excavator</a:t>
                      </a:r>
                      <a:endParaRPr lang="en-US" dirty="0"/>
                    </a:p>
                  </a:txBody>
                  <a:tcPr anchor="ctr"/>
                </a:tc>
                <a:tc>
                  <a:txBody>
                    <a:bodyPr/>
                    <a:lstStyle/>
                    <a:p>
                      <a:pPr algn="ctr"/>
                      <a:r>
                        <a:rPr lang="en-US" dirty="0" smtClean="0"/>
                        <a:t>11/09/2018</a:t>
                      </a:r>
                      <a:endParaRPr lang="en-US" dirty="0"/>
                    </a:p>
                  </a:txBody>
                  <a:tcPr anchor="ctr"/>
                </a:tc>
                <a:tc>
                  <a:txBody>
                    <a:bodyPr/>
                    <a:lstStyle/>
                    <a:p>
                      <a:pPr algn="ctr"/>
                      <a:r>
                        <a:rPr lang="en-US" dirty="0" smtClean="0"/>
                        <a:t>$119,947.00</a:t>
                      </a:r>
                      <a:endParaRPr lang="en-US" dirty="0"/>
                    </a:p>
                  </a:txBody>
                  <a:tcPr anchor="ctr"/>
                </a:tc>
                <a:tc>
                  <a:txBody>
                    <a:bodyPr/>
                    <a:lstStyle/>
                    <a:p>
                      <a:pPr algn="ctr"/>
                      <a:r>
                        <a:rPr lang="en-US" dirty="0" smtClean="0"/>
                        <a:t>$42,200.92</a:t>
                      </a:r>
                      <a:endParaRPr lang="en-US" dirty="0"/>
                    </a:p>
                  </a:txBody>
                  <a:tcPr anchor="ctr"/>
                </a:tc>
                <a:tc>
                  <a:txBody>
                    <a:bodyPr/>
                    <a:lstStyle/>
                    <a:p>
                      <a:pPr algn="ctr"/>
                      <a:r>
                        <a:rPr lang="en-US" dirty="0" smtClean="0"/>
                        <a:t>$77,746.08</a:t>
                      </a:r>
                      <a:endParaRPr lang="en-US" dirty="0"/>
                    </a:p>
                  </a:txBody>
                  <a:tcPr anchor="ctr"/>
                </a:tc>
              </a:tr>
              <a:tr h="370840">
                <a:tc>
                  <a:txBody>
                    <a:bodyPr/>
                    <a:lstStyle/>
                    <a:p>
                      <a:pPr algn="ctr"/>
                      <a:r>
                        <a:rPr lang="en-US" dirty="0" smtClean="0"/>
                        <a:t>Total</a:t>
                      </a:r>
                      <a:r>
                        <a:rPr lang="en-US" baseline="0" dirty="0" smtClean="0"/>
                        <a:t> </a:t>
                      </a:r>
                      <a:endParaRPr lang="en-US" dirty="0"/>
                    </a:p>
                  </a:txBody>
                  <a:tcPr anchor="ctr"/>
                </a:tc>
                <a:tc>
                  <a:txBody>
                    <a:bodyPr/>
                    <a:lstStyle/>
                    <a:p>
                      <a:pPr algn="ctr"/>
                      <a:endParaRPr lang="en-US"/>
                    </a:p>
                  </a:txBody>
                  <a:tcPr anchor="ctr"/>
                </a:tc>
                <a:tc>
                  <a:txBody>
                    <a:bodyPr/>
                    <a:lstStyle/>
                    <a:p>
                      <a:pPr algn="ctr"/>
                      <a:r>
                        <a:rPr lang="en-US" dirty="0" smtClean="0"/>
                        <a:t>$340,362.41</a:t>
                      </a:r>
                      <a:endParaRPr lang="en-US" dirty="0"/>
                    </a:p>
                  </a:txBody>
                  <a:tcPr anchor="ctr"/>
                </a:tc>
                <a:tc>
                  <a:txBody>
                    <a:bodyPr/>
                    <a:lstStyle/>
                    <a:p>
                      <a:pPr algn="ctr"/>
                      <a:r>
                        <a:rPr lang="en-US" dirty="0" smtClean="0"/>
                        <a:t>$183,830.26</a:t>
                      </a:r>
                      <a:endParaRPr lang="en-US" dirty="0"/>
                    </a:p>
                  </a:txBody>
                  <a:tcPr anchor="ctr"/>
                </a:tc>
                <a:tc>
                  <a:txBody>
                    <a:bodyPr/>
                    <a:lstStyle/>
                    <a:p>
                      <a:pPr algn="ctr"/>
                      <a:r>
                        <a:rPr lang="en-US" dirty="0" smtClean="0"/>
                        <a:t>$156,532.15</a:t>
                      </a: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a:t>Category 4 – Fiscal Sustainability Continued:</a:t>
            </a:r>
            <a:br>
              <a:rPr lang="en-US" sz="2800" dirty="0"/>
            </a:br>
            <a:r>
              <a:rPr lang="en-US" sz="2800" dirty="0" smtClean="0"/>
              <a:t>Budget Balance Trend (not including investments)</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40529158"/>
              </p:ext>
            </p:extLst>
          </p:nvPr>
        </p:nvGraphicFramePr>
        <p:xfrm>
          <a:off x="1943100" y="2133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3625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04800"/>
            <a:ext cx="6589199" cy="1280890"/>
          </a:xfrm>
        </p:spPr>
        <p:style>
          <a:lnRef idx="2">
            <a:schemeClr val="accent1"/>
          </a:lnRef>
          <a:fillRef idx="1">
            <a:schemeClr val="lt1"/>
          </a:fillRef>
          <a:effectRef idx="0">
            <a:schemeClr val="accent1"/>
          </a:effectRef>
          <a:fontRef idx="minor">
            <a:schemeClr val="dk1"/>
          </a:fontRef>
        </p:style>
        <p:txBody>
          <a:bodyPr>
            <a:normAutofit/>
          </a:bodyPr>
          <a:lstStyle/>
          <a:p>
            <a:r>
              <a:rPr lang="en-US" sz="2400" dirty="0" smtClean="0"/>
              <a:t>Category 4 – Fiscal Sustainability Continued:</a:t>
            </a:r>
            <a:br>
              <a:rPr lang="en-US" sz="2400" dirty="0" smtClean="0"/>
            </a:br>
            <a:r>
              <a:rPr lang="en-US" sz="2400" dirty="0" smtClean="0"/>
              <a:t>Disbursements vs. Receipts 2008-2016 </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0775544"/>
              </p:ext>
            </p:extLst>
          </p:nvPr>
        </p:nvGraphicFramePr>
        <p:xfrm>
          <a:off x="1943100" y="2133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38527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04800"/>
            <a:ext cx="6589199" cy="1280890"/>
          </a:xfrm>
        </p:spPr>
        <p:style>
          <a:lnRef idx="2">
            <a:schemeClr val="accent1"/>
          </a:lnRef>
          <a:fillRef idx="1">
            <a:schemeClr val="lt1"/>
          </a:fillRef>
          <a:effectRef idx="0">
            <a:schemeClr val="accent1"/>
          </a:effectRef>
          <a:fontRef idx="minor">
            <a:schemeClr val="dk1"/>
          </a:fontRef>
        </p:style>
        <p:txBody>
          <a:bodyPr>
            <a:normAutofit/>
          </a:bodyPr>
          <a:lstStyle/>
          <a:p>
            <a:r>
              <a:rPr lang="en-US" dirty="0"/>
              <a:t>Category 4 -  </a:t>
            </a:r>
            <a:r>
              <a:rPr lang="en-US" dirty="0" smtClean="0"/>
              <a:t>2017 Levy Certification Due 9/15/17:</a:t>
            </a:r>
            <a:endParaRPr lang="en-US" dirty="0"/>
          </a:p>
        </p:txBody>
      </p:sp>
      <p:sp>
        <p:nvSpPr>
          <p:cNvPr id="2" name="Content Placeholder 1"/>
          <p:cNvSpPr>
            <a:spLocks noGrp="1"/>
          </p:cNvSpPr>
          <p:nvPr>
            <p:ph idx="1"/>
          </p:nvPr>
        </p:nvSpPr>
        <p:spPr/>
        <p:txBody>
          <a:bodyPr>
            <a:normAutofit/>
          </a:bodyPr>
          <a:lstStyle/>
          <a:p>
            <a:r>
              <a:rPr lang="en-US" dirty="0" smtClean="0"/>
              <a:t>Current Levy Amount:  $1,198,724.00</a:t>
            </a:r>
          </a:p>
          <a:p>
            <a:pPr lvl="1"/>
            <a:r>
              <a:rPr lang="en-US" dirty="0" smtClean="0"/>
              <a:t>In 2016, the community voted for a 2% levy increase payable in 2017.</a:t>
            </a:r>
          </a:p>
          <a:p>
            <a:pPr lvl="1"/>
            <a:r>
              <a:rPr lang="en-US" dirty="0" smtClean="0"/>
              <a:t>With decreasing receipts in Taconite Production Tax and Mining Effects funds in 2017 (due to the mine shutdowns), the Board is thankful for the increase in last year’s levy.  Without it, we would be reducing budgets.    </a:t>
            </a:r>
          </a:p>
          <a:p>
            <a:pPr lvl="1"/>
            <a:r>
              <a:rPr lang="en-US" dirty="0" smtClean="0"/>
              <a:t>The Town would like to continue to buy new equipment and continue to resurface our roads.</a:t>
            </a:r>
          </a:p>
          <a:p>
            <a:pPr lvl="1"/>
            <a:r>
              <a:rPr lang="en-US" dirty="0" smtClean="0"/>
              <a:t>Grant opportunities are decreasing and more competitive when they open</a:t>
            </a:r>
          </a:p>
          <a:p>
            <a:pPr marL="393192" lvl="1" indent="0">
              <a:buNone/>
            </a:pPr>
            <a:r>
              <a:rPr lang="en-US" dirty="0" smtClean="0"/>
              <a:t>		</a:t>
            </a:r>
          </a:p>
          <a:p>
            <a:pPr lvl="1"/>
            <a:endParaRPr lang="en-US" dirty="0" smtClean="0"/>
          </a:p>
          <a:p>
            <a:pPr lvl="1"/>
            <a:endParaRPr lang="en-US" dirty="0"/>
          </a:p>
          <a:p>
            <a:pPr lvl="1"/>
            <a:endParaRPr lang="en-US" dirty="0" smtClean="0"/>
          </a:p>
        </p:txBody>
      </p:sp>
    </p:spTree>
    <p:extLst>
      <p:ext uri="{BB962C8B-B14F-4D97-AF65-F5344CB8AC3E}">
        <p14:creationId xmlns:p14="http://schemas.microsoft.com/office/powerpoint/2010/main" val="36515451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04800"/>
            <a:ext cx="6589199" cy="1280890"/>
          </a:xfrm>
        </p:spPr>
        <p:style>
          <a:lnRef idx="2">
            <a:schemeClr val="dk1"/>
          </a:lnRef>
          <a:fillRef idx="1">
            <a:schemeClr val="lt1"/>
          </a:fillRef>
          <a:effectRef idx="0">
            <a:schemeClr val="dk1"/>
          </a:effectRef>
          <a:fontRef idx="minor">
            <a:schemeClr val="dk1"/>
          </a:fontRef>
        </p:style>
        <p:txBody>
          <a:bodyPr>
            <a:normAutofit fontScale="90000"/>
          </a:bodyPr>
          <a:lstStyle/>
          <a:p>
            <a:r>
              <a:rPr lang="en-US" dirty="0"/>
              <a:t>Category 4 -  </a:t>
            </a:r>
            <a:r>
              <a:rPr lang="en-US" dirty="0" smtClean="0"/>
              <a:t>2017 </a:t>
            </a:r>
            <a:r>
              <a:rPr lang="en-US" dirty="0"/>
              <a:t>Levy </a:t>
            </a:r>
            <a:r>
              <a:rPr lang="en-US" dirty="0" smtClean="0"/>
              <a:t>&amp; Budget Discussion continued:  </a:t>
            </a:r>
            <a:endParaRPr lang="en-US" dirty="0"/>
          </a:p>
        </p:txBody>
      </p:sp>
      <p:sp>
        <p:nvSpPr>
          <p:cNvPr id="2" name="Content Placeholder 1"/>
          <p:cNvSpPr>
            <a:spLocks noGrp="1"/>
          </p:cNvSpPr>
          <p:nvPr>
            <p:ph idx="1"/>
          </p:nvPr>
        </p:nvSpPr>
        <p:spPr/>
        <p:txBody>
          <a:bodyPr>
            <a:normAutofit fontScale="92500" lnSpcReduction="20000"/>
          </a:bodyPr>
          <a:lstStyle/>
          <a:p>
            <a:r>
              <a:rPr lang="en-US" dirty="0" smtClean="0"/>
              <a:t>According to the census, our population in 2015 was 1,522 with 649 households compared to 1,627  with 654 </a:t>
            </a:r>
            <a:r>
              <a:rPr lang="en-US" dirty="0" smtClean="0"/>
              <a:t>households in </a:t>
            </a:r>
            <a:r>
              <a:rPr lang="en-US" dirty="0" smtClean="0"/>
              <a:t>2000.  </a:t>
            </a:r>
            <a:r>
              <a:rPr lang="en-US" dirty="0" smtClean="0"/>
              <a:t>The trends is less households with less people in each household.  </a:t>
            </a:r>
            <a:endParaRPr lang="en-US" dirty="0" smtClean="0"/>
          </a:p>
          <a:p>
            <a:r>
              <a:rPr lang="en-US" dirty="0" smtClean="0"/>
              <a:t>Breakdown of Levy to be Collected in 2017 by Township Section:</a:t>
            </a:r>
          </a:p>
          <a:p>
            <a:pPr lvl="1"/>
            <a:r>
              <a:rPr lang="en-US" dirty="0" smtClean="0"/>
              <a:t>Township 57 = 37.40% </a:t>
            </a:r>
          </a:p>
          <a:p>
            <a:pPr lvl="1"/>
            <a:r>
              <a:rPr lang="en-US" dirty="0" smtClean="0"/>
              <a:t>Township 58 = 42.30%</a:t>
            </a:r>
          </a:p>
          <a:p>
            <a:pPr lvl="1"/>
            <a:r>
              <a:rPr lang="en-US" dirty="0" smtClean="0"/>
              <a:t>Township 59 = 20.30%</a:t>
            </a:r>
          </a:p>
          <a:p>
            <a:r>
              <a:rPr lang="en-US" dirty="0" smtClean="0"/>
              <a:t>The </a:t>
            </a:r>
            <a:r>
              <a:rPr lang="en-US" dirty="0"/>
              <a:t>Board is requesting the levy discussion be delayed to the Continuation of Annual Meeting to be held on September 12, 2017.  </a:t>
            </a:r>
          </a:p>
          <a:p>
            <a:r>
              <a:rPr lang="en-US" dirty="0" smtClean="0"/>
              <a:t>Proceed to Other Business – this ends the </a:t>
            </a:r>
            <a:r>
              <a:rPr lang="en-US" dirty="0" err="1" smtClean="0"/>
              <a:t>powerpoint</a:t>
            </a:r>
            <a:r>
              <a:rPr lang="en-US" dirty="0" smtClean="0"/>
              <a:t> </a:t>
            </a:r>
            <a:r>
              <a:rPr lang="en-US" dirty="0" smtClean="0"/>
              <a:t>presentation.</a:t>
            </a:r>
            <a:endParaRPr lang="en-US" dirty="0" smtClean="0"/>
          </a:p>
          <a:p>
            <a:pPr marL="109728" indent="0">
              <a:buNone/>
            </a:pPr>
            <a:endParaRPr lang="en-US" dirty="0" smtClean="0"/>
          </a:p>
          <a:p>
            <a:pPr marL="109728" indent="0">
              <a:buNone/>
            </a:pPr>
            <a:endParaRPr lang="en-US" dirty="0"/>
          </a:p>
        </p:txBody>
      </p:sp>
    </p:spTree>
    <p:extLst>
      <p:ext uri="{BB962C8B-B14F-4D97-AF65-F5344CB8AC3E}">
        <p14:creationId xmlns:p14="http://schemas.microsoft.com/office/powerpoint/2010/main" val="2800847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57200"/>
            <a:ext cx="8229600" cy="944562"/>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a:t>Category 1 – Facilities Management </a:t>
            </a:r>
            <a:r>
              <a:rPr lang="en-US" sz="2800" dirty="0" smtClean="0"/>
              <a:t>Strategy Continued:</a:t>
            </a:r>
            <a:endParaRPr lang="en-US" sz="2800" dirty="0"/>
          </a:p>
        </p:txBody>
      </p:sp>
      <p:sp>
        <p:nvSpPr>
          <p:cNvPr id="2" name="Content Placeholder 1"/>
          <p:cNvSpPr>
            <a:spLocks noGrp="1"/>
          </p:cNvSpPr>
          <p:nvPr>
            <p:ph idx="1"/>
          </p:nvPr>
        </p:nvSpPr>
        <p:spPr>
          <a:xfrm>
            <a:off x="438807" y="1600200"/>
            <a:ext cx="8229600" cy="4800600"/>
          </a:xfrm>
        </p:spPr>
        <p:txBody>
          <a:bodyPr>
            <a:normAutofit fontScale="40000" lnSpcReduction="20000"/>
          </a:bodyPr>
          <a:lstStyle/>
          <a:p>
            <a:pPr marL="630936" lvl="2" indent="0">
              <a:buNone/>
            </a:pPr>
            <a:r>
              <a:rPr lang="en-US" sz="4000" b="1" dirty="0"/>
              <a:t>2.) </a:t>
            </a:r>
            <a:r>
              <a:rPr lang="en-US" sz="4500" b="1" dirty="0"/>
              <a:t>Loon Lake Community Center</a:t>
            </a:r>
          </a:p>
          <a:p>
            <a:pPr lvl="3">
              <a:buFont typeface="Wingdings" panose="05000000000000000000" pitchFamily="2" charset="2"/>
              <a:buChar char="v"/>
            </a:pPr>
            <a:r>
              <a:rPr lang="en-US" sz="3500" dirty="0" smtClean="0"/>
              <a:t>Jim Jones - Caretaker has done a fantastic job maintaining the property!</a:t>
            </a:r>
            <a:endParaRPr lang="en-US" sz="3500" dirty="0"/>
          </a:p>
          <a:p>
            <a:pPr lvl="3">
              <a:buFont typeface="Wingdings" panose="05000000000000000000" pitchFamily="2" charset="2"/>
              <a:buChar char="v"/>
            </a:pPr>
            <a:r>
              <a:rPr lang="en-US" sz="3500" dirty="0" smtClean="0"/>
              <a:t>Long-range </a:t>
            </a:r>
            <a:r>
              <a:rPr lang="en-US" sz="3500" dirty="0"/>
              <a:t>planning </a:t>
            </a:r>
            <a:r>
              <a:rPr lang="en-US" sz="3500" dirty="0" smtClean="0"/>
              <a:t>will continue </a:t>
            </a:r>
            <a:r>
              <a:rPr lang="en-US" sz="3500" dirty="0"/>
              <a:t>for use &amp; </a:t>
            </a:r>
            <a:r>
              <a:rPr lang="en-US" sz="3500" dirty="0" smtClean="0"/>
              <a:t>upgrading the </a:t>
            </a:r>
            <a:r>
              <a:rPr lang="en-US" sz="3500" dirty="0"/>
              <a:t>building </a:t>
            </a:r>
            <a:r>
              <a:rPr lang="en-US" sz="3500" dirty="0" smtClean="0"/>
              <a:t>as things age; Gym floor, roof repairs, floor tiles, and technology upgrades are future projects.</a:t>
            </a:r>
          </a:p>
          <a:p>
            <a:pPr lvl="3">
              <a:buFont typeface="Wingdings" panose="05000000000000000000" pitchFamily="2" charset="2"/>
              <a:buChar char="v"/>
            </a:pPr>
            <a:r>
              <a:rPr lang="en-US" sz="3500" dirty="0" smtClean="0"/>
              <a:t>3</a:t>
            </a:r>
            <a:r>
              <a:rPr lang="en-US" sz="3500" baseline="30000" dirty="0" smtClean="0"/>
              <a:t>rd</a:t>
            </a:r>
            <a:r>
              <a:rPr lang="en-US" sz="3500" dirty="0" smtClean="0"/>
              <a:t> Annual Health </a:t>
            </a:r>
            <a:r>
              <a:rPr lang="en-US" sz="3500" dirty="0"/>
              <a:t>&amp; Wellness Fair </a:t>
            </a:r>
            <a:r>
              <a:rPr lang="en-US" sz="3500" dirty="0" smtClean="0"/>
              <a:t>was held in October with </a:t>
            </a:r>
            <a:r>
              <a:rPr lang="en-US" sz="3500" dirty="0" err="1" smtClean="0"/>
              <a:t>Essentia</a:t>
            </a:r>
            <a:r>
              <a:rPr lang="en-US" sz="3500" dirty="0" smtClean="0"/>
              <a:t> Health and was a huge success!</a:t>
            </a:r>
          </a:p>
          <a:p>
            <a:pPr lvl="3">
              <a:buFont typeface="Wingdings" panose="05000000000000000000" pitchFamily="2" charset="2"/>
              <a:buChar char="v"/>
            </a:pPr>
            <a:r>
              <a:rPr lang="en-US" sz="3500" dirty="0" smtClean="0"/>
              <a:t>Major expenditures in 2016:</a:t>
            </a:r>
          </a:p>
          <a:p>
            <a:pPr lvl="4">
              <a:buFont typeface="Wingdings" panose="05000000000000000000" pitchFamily="2" charset="2"/>
              <a:buChar char="§"/>
            </a:pPr>
            <a:r>
              <a:rPr lang="en-US" sz="3500" dirty="0" smtClean="0"/>
              <a:t>All Service Heating for new fans - $8,450.00</a:t>
            </a:r>
          </a:p>
          <a:p>
            <a:pPr lvl="4">
              <a:buFont typeface="Wingdings" panose="05000000000000000000" pitchFamily="2" charset="2"/>
              <a:buChar char="§"/>
            </a:pPr>
            <a:r>
              <a:rPr lang="en-US" sz="3500" dirty="0" smtClean="0"/>
              <a:t>Signage &amp; Posts - $2,378.00 (PMSG paid for half) (portion paid in 2017)</a:t>
            </a:r>
          </a:p>
          <a:p>
            <a:pPr lvl="4">
              <a:buFont typeface="Wingdings" panose="05000000000000000000" pitchFamily="2" charset="2"/>
              <a:buChar char="§"/>
            </a:pPr>
            <a:r>
              <a:rPr lang="en-US" sz="3500" dirty="0" smtClean="0"/>
              <a:t>Maintenance/Cleaning Supplies - $4,760.00</a:t>
            </a:r>
          </a:p>
          <a:p>
            <a:pPr lvl="4">
              <a:buFont typeface="Wingdings" panose="05000000000000000000" pitchFamily="2" charset="2"/>
              <a:buChar char="§"/>
            </a:pPr>
            <a:r>
              <a:rPr lang="en-US" sz="3500" dirty="0" smtClean="0"/>
              <a:t>Building Repair &amp; Maintenance - $1,069.00</a:t>
            </a:r>
          </a:p>
          <a:p>
            <a:pPr lvl="4">
              <a:buFont typeface="Wingdings" panose="05000000000000000000" pitchFamily="2" charset="2"/>
              <a:buChar char="§"/>
            </a:pPr>
            <a:r>
              <a:rPr lang="en-US" sz="3500" dirty="0" smtClean="0"/>
              <a:t>Insurance - $6,116.00</a:t>
            </a:r>
          </a:p>
          <a:p>
            <a:pPr lvl="4">
              <a:buFont typeface="Wingdings" panose="05000000000000000000" pitchFamily="2" charset="2"/>
              <a:buChar char="§"/>
            </a:pPr>
            <a:r>
              <a:rPr lang="en-US" sz="3500" dirty="0" smtClean="0"/>
              <a:t>Electric Utilities - $10,114.00</a:t>
            </a:r>
          </a:p>
          <a:p>
            <a:pPr lvl="4">
              <a:buFont typeface="Wingdings" panose="05000000000000000000" pitchFamily="2" charset="2"/>
              <a:buChar char="§"/>
            </a:pPr>
            <a:r>
              <a:rPr lang="en-US" sz="3500" dirty="0" smtClean="0"/>
              <a:t>Gas/Propane - $20,630.00		TOTAL RECEIPTS:  $3,931.00 (rent)</a:t>
            </a:r>
          </a:p>
          <a:p>
            <a:pPr lvl="4">
              <a:buFont typeface="Wingdings" panose="05000000000000000000" pitchFamily="2" charset="2"/>
              <a:buChar char="§"/>
            </a:pPr>
            <a:r>
              <a:rPr lang="en-US" sz="3500" dirty="0" smtClean="0"/>
              <a:t>Licenses &amp; Permits - $719.00		TOTAL 2016 PAYMENTS:  $52,564.00  </a:t>
            </a:r>
            <a:endParaRPr lang="en-US" sz="3500" dirty="0"/>
          </a:p>
        </p:txBody>
      </p:sp>
    </p:spTree>
    <p:extLst>
      <p:ext uri="{BB962C8B-B14F-4D97-AF65-F5344CB8AC3E}">
        <p14:creationId xmlns:p14="http://schemas.microsoft.com/office/powerpoint/2010/main" val="617063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503238"/>
            <a:ext cx="8229600" cy="944562"/>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smtClean="0"/>
              <a:t>Category 1- Facilities Management Strategy Continued:</a:t>
            </a:r>
            <a:endParaRPr lang="en-US" sz="2800" u="sng" dirty="0"/>
          </a:p>
        </p:txBody>
      </p:sp>
      <p:sp>
        <p:nvSpPr>
          <p:cNvPr id="2" name="Content Placeholder 1"/>
          <p:cNvSpPr>
            <a:spLocks noGrp="1"/>
          </p:cNvSpPr>
          <p:nvPr>
            <p:ph idx="1"/>
          </p:nvPr>
        </p:nvSpPr>
        <p:spPr>
          <a:xfrm>
            <a:off x="1742090" y="1447800"/>
            <a:ext cx="6934200" cy="5181600"/>
          </a:xfrm>
        </p:spPr>
        <p:txBody>
          <a:bodyPr>
            <a:normAutofit fontScale="70000" lnSpcReduction="20000"/>
          </a:bodyPr>
          <a:lstStyle/>
          <a:p>
            <a:pPr marL="109728" indent="0">
              <a:buNone/>
            </a:pPr>
            <a:r>
              <a:rPr lang="en-US" sz="2000" b="1" dirty="0" smtClean="0"/>
              <a:t>3.)</a:t>
            </a:r>
            <a:r>
              <a:rPr lang="en-US" sz="1600" b="1" dirty="0" smtClean="0"/>
              <a:t> </a:t>
            </a:r>
            <a:r>
              <a:rPr lang="en-US" sz="2000" b="1" dirty="0" smtClean="0"/>
              <a:t>Fire Hall</a:t>
            </a:r>
          </a:p>
          <a:p>
            <a:pPr lvl="1">
              <a:buFont typeface="Wingdings" panose="05000000000000000000" pitchFamily="2" charset="2"/>
              <a:buChar char="v"/>
            </a:pPr>
            <a:r>
              <a:rPr lang="en-US" sz="2000" dirty="0" smtClean="0"/>
              <a:t>Fire Hall roof will need repairs/replacement soon. </a:t>
            </a:r>
          </a:p>
          <a:p>
            <a:pPr lvl="1">
              <a:buFont typeface="Wingdings" panose="05000000000000000000" pitchFamily="2" charset="2"/>
              <a:buChar char="v"/>
            </a:pPr>
            <a:r>
              <a:rPr lang="en-US" sz="2000" dirty="0" smtClean="0"/>
              <a:t>Internal safety inspections will be done this spring at both the Fire Hall and Public Works buildings to identify hazard areas.  An OSHA grant can then be applied for to improve safety related items such as lighting, signage etc.</a:t>
            </a:r>
          </a:p>
          <a:p>
            <a:pPr lvl="1">
              <a:buFont typeface="Wingdings" panose="05000000000000000000" pitchFamily="2" charset="2"/>
              <a:buChar char="v"/>
            </a:pPr>
            <a:r>
              <a:rPr lang="en-US" sz="2000" dirty="0" smtClean="0"/>
              <a:t>Shelving was purchased for organization of supplies &amp; inventory.</a:t>
            </a:r>
          </a:p>
          <a:p>
            <a:pPr lvl="1">
              <a:buFont typeface="Wingdings" panose="05000000000000000000" pitchFamily="2" charset="2"/>
              <a:buChar char="v"/>
            </a:pPr>
            <a:r>
              <a:rPr lang="en-US" sz="2000" dirty="0" smtClean="0"/>
              <a:t>Two AFG Grants were applied for this </a:t>
            </a:r>
            <a:r>
              <a:rPr lang="en-US" sz="2000" dirty="0" smtClean="0"/>
              <a:t>year.</a:t>
            </a:r>
            <a:endParaRPr lang="en-US" sz="2000" dirty="0" smtClean="0"/>
          </a:p>
          <a:p>
            <a:pPr marL="109728" indent="0">
              <a:buNone/>
            </a:pPr>
            <a:r>
              <a:rPr lang="en-US" sz="1900" b="1" dirty="0" smtClean="0"/>
              <a:t>4</a:t>
            </a:r>
            <a:r>
              <a:rPr lang="en-US" sz="1900" b="1" dirty="0"/>
              <a:t>. ) Twin Lakes Pavilion &amp; Grounds</a:t>
            </a:r>
          </a:p>
          <a:p>
            <a:pPr lvl="1">
              <a:buFont typeface="Wingdings" panose="05000000000000000000" pitchFamily="2" charset="2"/>
              <a:buChar char="v"/>
            </a:pPr>
            <a:r>
              <a:rPr lang="en-US" sz="1900" dirty="0" smtClean="0"/>
              <a:t>Parking lot &amp; walkway were resurfaced in 2016. </a:t>
            </a:r>
            <a:endParaRPr lang="en-US" sz="1900" dirty="0"/>
          </a:p>
          <a:p>
            <a:pPr lvl="1">
              <a:buFont typeface="Wingdings" panose="05000000000000000000" pitchFamily="2" charset="2"/>
              <a:buChar char="v"/>
            </a:pPr>
            <a:r>
              <a:rPr lang="en-US" sz="1900" dirty="0" smtClean="0"/>
              <a:t>The main hall was repainted and the kitchen was stocked with amenities for renters. </a:t>
            </a:r>
          </a:p>
          <a:p>
            <a:pPr lvl="1">
              <a:buFont typeface="Wingdings" panose="05000000000000000000" pitchFamily="2" charset="2"/>
              <a:buChar char="v"/>
            </a:pPr>
            <a:r>
              <a:rPr lang="en-US" sz="1900" dirty="0" smtClean="0"/>
              <a:t>The Board is working with the Eagle Scouts to build a shed near the beach for storage of lifeguard supplies.</a:t>
            </a:r>
          </a:p>
          <a:p>
            <a:pPr lvl="1">
              <a:buFont typeface="Wingdings" panose="05000000000000000000" pitchFamily="2" charset="2"/>
              <a:buChar char="v"/>
            </a:pPr>
            <a:r>
              <a:rPr lang="en-US" sz="1900" dirty="0" smtClean="0"/>
              <a:t>The kitchen facilities, appliances, power, and floor need updating.   Architectural Resources provided a rough estimate at a cost of $30,000.00 to replace island, cabinets, upgrade power, and seal the concrete floors.  </a:t>
            </a:r>
            <a:endParaRPr lang="en-US" sz="1900" dirty="0" smtClean="0"/>
          </a:p>
          <a:p>
            <a:pPr lvl="1">
              <a:buFont typeface="Wingdings" panose="05000000000000000000" pitchFamily="2" charset="2"/>
              <a:buChar char="v"/>
            </a:pPr>
            <a:r>
              <a:rPr lang="en-US" sz="1900" dirty="0" smtClean="0"/>
              <a:t>Total 2016 Rent Receipts:  $1,900.00 	</a:t>
            </a:r>
          </a:p>
          <a:p>
            <a:pPr lvl="1">
              <a:buFont typeface="Wingdings" panose="05000000000000000000" pitchFamily="2" charset="2"/>
              <a:buChar char="v"/>
            </a:pPr>
            <a:r>
              <a:rPr lang="en-US" sz="1900" dirty="0" smtClean="0"/>
              <a:t>Total 2016 Payments:  Lifeguards = $14,850.00; Cleaning = $2,358.00</a:t>
            </a:r>
          </a:p>
          <a:p>
            <a:pPr marL="457200" lvl="1" indent="0">
              <a:buNone/>
            </a:pPr>
            <a:r>
              <a:rPr lang="en-US" sz="1900" dirty="0" smtClean="0"/>
              <a:t>                                             Insurance &amp; Operating Costs = $8,064.00</a:t>
            </a:r>
            <a:endParaRPr lang="en-US" sz="1500" dirty="0" smtClean="0"/>
          </a:p>
          <a:p>
            <a:pPr marL="393192" lvl="1" indent="0">
              <a:buNone/>
            </a:pPr>
            <a:endParaRPr lang="en-US" sz="2000" dirty="0" smtClean="0"/>
          </a:p>
          <a:p>
            <a:pPr marL="393192" lvl="1" indent="0">
              <a:buNone/>
            </a:pPr>
            <a:endParaRPr lang="en-US" sz="2000" dirty="0" smtClean="0"/>
          </a:p>
          <a:p>
            <a:pPr marL="109728" indent="0">
              <a:buNone/>
            </a:pPr>
            <a:endParaRPr lang="en-US" sz="19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096962"/>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smtClean="0"/>
              <a:t>Category 1- Facilities Management Strategy Continued:</a:t>
            </a:r>
            <a:endParaRPr lang="en-US" sz="2800" dirty="0"/>
          </a:p>
        </p:txBody>
      </p:sp>
      <p:sp>
        <p:nvSpPr>
          <p:cNvPr id="2" name="Content Placeholder 1"/>
          <p:cNvSpPr>
            <a:spLocks noGrp="1"/>
          </p:cNvSpPr>
          <p:nvPr>
            <p:ph idx="1"/>
          </p:nvPr>
        </p:nvSpPr>
        <p:spPr>
          <a:xfrm>
            <a:off x="2057400" y="1752600"/>
            <a:ext cx="6347714" cy="4364963"/>
          </a:xfrm>
        </p:spPr>
        <p:txBody>
          <a:bodyPr>
            <a:normAutofit fontScale="85000" lnSpcReduction="10000"/>
          </a:bodyPr>
          <a:lstStyle/>
          <a:p>
            <a:pPr marL="137160" indent="0">
              <a:buNone/>
            </a:pPr>
            <a:r>
              <a:rPr lang="en-US" sz="1900" b="1" dirty="0" smtClean="0"/>
              <a:t>5.) Embarrass &amp; Pineville Parks</a:t>
            </a:r>
          </a:p>
          <a:p>
            <a:pPr marL="678942" lvl="1" indent="-285750">
              <a:buFont typeface="Wingdings" panose="05000000000000000000" pitchFamily="2" charset="2"/>
              <a:buChar char="v"/>
            </a:pPr>
            <a:r>
              <a:rPr lang="en-US" sz="1900" dirty="0" smtClean="0"/>
              <a:t>No activity in 2016 for either of the Parks.</a:t>
            </a:r>
          </a:p>
          <a:p>
            <a:pPr marL="137160" indent="0">
              <a:buNone/>
            </a:pPr>
            <a:r>
              <a:rPr lang="en-US" sz="1900" b="1" dirty="0" smtClean="0"/>
              <a:t>6.) Cemetery</a:t>
            </a:r>
          </a:p>
          <a:p>
            <a:pPr marL="678942" lvl="1" indent="-285750">
              <a:buFont typeface="Wingdings" panose="05000000000000000000" pitchFamily="2" charset="2"/>
              <a:buChar char="v"/>
            </a:pPr>
            <a:r>
              <a:rPr lang="en-US" sz="1900" dirty="0" smtClean="0"/>
              <a:t>Concrete work needs to be completed around the columbarium.</a:t>
            </a:r>
          </a:p>
          <a:p>
            <a:pPr marL="678942" lvl="1" indent="-285750">
              <a:buFont typeface="Wingdings" panose="05000000000000000000" pitchFamily="2" charset="2"/>
              <a:buChar char="v"/>
            </a:pPr>
            <a:r>
              <a:rPr lang="en-US" sz="1900" dirty="0" smtClean="0"/>
              <a:t>The Center section of the cemetery has been expanded.  The Township will perform all landscaping and movement of the road as necessary this Spring.  </a:t>
            </a:r>
          </a:p>
          <a:p>
            <a:pPr marL="678942" lvl="1" indent="-285750">
              <a:buFont typeface="Wingdings" panose="05000000000000000000" pitchFamily="2" charset="2"/>
              <a:buChar char="v"/>
            </a:pPr>
            <a:r>
              <a:rPr lang="en-US" sz="1900" dirty="0" smtClean="0"/>
              <a:t>Niches are available in the columbarium for purchase.</a:t>
            </a:r>
          </a:p>
          <a:p>
            <a:pPr marL="678942" lvl="1" indent="-285750">
              <a:buFont typeface="Wingdings" panose="05000000000000000000" pitchFamily="2" charset="2"/>
              <a:buChar char="v"/>
            </a:pPr>
            <a:r>
              <a:rPr lang="en-US" sz="1900" dirty="0" smtClean="0"/>
              <a:t>The cemetery has graves for sale in the South Section. </a:t>
            </a:r>
          </a:p>
          <a:p>
            <a:pPr marL="678942" lvl="1" indent="-285750">
              <a:buFont typeface="Wingdings" panose="05000000000000000000" pitchFamily="2" charset="2"/>
              <a:buChar char="v"/>
            </a:pPr>
            <a:r>
              <a:rPr lang="en-US" sz="1900" dirty="0" smtClean="0"/>
              <a:t>In 2016 there were 19 burials.</a:t>
            </a:r>
          </a:p>
          <a:p>
            <a:pPr marL="0" indent="-6858">
              <a:buNone/>
            </a:pPr>
            <a:r>
              <a:rPr lang="en-US" sz="1900" b="1" dirty="0" smtClean="0"/>
              <a:t>  7.) Shooting Range</a:t>
            </a:r>
          </a:p>
          <a:p>
            <a:pPr marL="822960" lvl="1">
              <a:buFont typeface="Wingdings" panose="05000000000000000000" pitchFamily="2" charset="2"/>
              <a:buChar char="v"/>
            </a:pPr>
            <a:r>
              <a:rPr lang="en-US" sz="1900" dirty="0" smtClean="0"/>
              <a:t>The Town contributed $</a:t>
            </a:r>
            <a:r>
              <a:rPr lang="en-US" sz="1900" dirty="0" smtClean="0"/>
              <a:t>4,500.00 </a:t>
            </a:r>
            <a:r>
              <a:rPr lang="en-US" sz="1900" dirty="0" smtClean="0"/>
              <a:t>in 2016 to the Club for a new classroom facility.  </a:t>
            </a:r>
          </a:p>
          <a:p>
            <a:pPr marL="678942" lvl="1" indent="-285750">
              <a:buFont typeface="Wingdings" panose="05000000000000000000" pitchFamily="2" charset="2"/>
              <a:buChar char="v"/>
            </a:pPr>
            <a:endParaRPr lang="en-US" sz="1400"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457200"/>
            <a:ext cx="82296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smtClean="0"/>
              <a:t>Category 2-Outcomes – Organizational Development</a:t>
            </a:r>
            <a:endParaRPr lang="en-US" sz="2800" dirty="0"/>
          </a:p>
        </p:txBody>
      </p:sp>
      <p:sp>
        <p:nvSpPr>
          <p:cNvPr id="2" name="Content Placeholder 1"/>
          <p:cNvSpPr>
            <a:spLocks noGrp="1"/>
          </p:cNvSpPr>
          <p:nvPr>
            <p:ph idx="1"/>
          </p:nvPr>
        </p:nvSpPr>
        <p:spPr>
          <a:xfrm>
            <a:off x="1371600" y="1219200"/>
            <a:ext cx="7315201" cy="5105400"/>
          </a:xfrm>
        </p:spPr>
        <p:txBody>
          <a:bodyPr>
            <a:noAutofit/>
          </a:bodyPr>
          <a:lstStyle/>
          <a:p>
            <a:endParaRPr lang="en-US" sz="2000" dirty="0" smtClean="0"/>
          </a:p>
          <a:p>
            <a:endParaRPr lang="en-US" sz="2000" dirty="0"/>
          </a:p>
          <a:p>
            <a:endParaRPr lang="en-US" sz="2000" dirty="0" smtClean="0"/>
          </a:p>
          <a:p>
            <a:endParaRPr lang="en-US" sz="2000" dirty="0"/>
          </a:p>
          <a:p>
            <a:endParaRPr lang="en-US" sz="2000" dirty="0" smtClean="0"/>
          </a:p>
          <a:p>
            <a:pPr marL="0" indent="0">
              <a:buNone/>
            </a:pPr>
            <a:r>
              <a:rPr lang="en-US" sz="1600" b="1" dirty="0" smtClean="0"/>
              <a:t>Personnel Update – Nine (9) employees; </a:t>
            </a:r>
          </a:p>
          <a:p>
            <a:pPr lvl="1"/>
            <a:r>
              <a:rPr lang="en-US" sz="1600" dirty="0" smtClean="0"/>
              <a:t>Ads are out for summer lifeguards and laborers. </a:t>
            </a:r>
          </a:p>
          <a:p>
            <a:pPr lvl="1"/>
            <a:r>
              <a:rPr lang="en-US" sz="1600" dirty="0" smtClean="0"/>
              <a:t>The Board supports continuing education of the employees and they all participate in job related conferences/training throughout the year.</a:t>
            </a:r>
          </a:p>
          <a:p>
            <a:pPr lvl="1"/>
            <a:r>
              <a:rPr lang="en-US" sz="1600" dirty="0" smtClean="0"/>
              <a:t>The employee’s labor agreement with the 49’ers expires 12/31/2017.</a:t>
            </a:r>
          </a:p>
          <a:p>
            <a:pPr lvl="1"/>
            <a:r>
              <a:rPr lang="en-US" dirty="0" smtClean="0"/>
              <a:t>Ed Alto is retiring from his </a:t>
            </a:r>
            <a:r>
              <a:rPr lang="en-US" dirty="0" smtClean="0"/>
              <a:t>cleaning position </a:t>
            </a:r>
            <a:r>
              <a:rPr lang="en-US" dirty="0" smtClean="0"/>
              <a:t>effective 3/31/17.  </a:t>
            </a:r>
            <a:endParaRPr lang="en-US" sz="1600" dirty="0" smtClean="0"/>
          </a:p>
          <a:p>
            <a:pPr marL="109728" indent="0">
              <a:buNone/>
            </a:pPr>
            <a:endParaRPr lang="en-US" sz="2000" dirty="0" smtClean="0"/>
          </a:p>
          <a:p>
            <a:endParaRPr lang="en-US" sz="2000" dirty="0" smtClean="0"/>
          </a:p>
          <a:p>
            <a:endParaRPr lang="en-US" sz="3400" dirty="0" smtClean="0"/>
          </a:p>
          <a:p>
            <a:endParaRPr lang="en-US" sz="3400" dirty="0" smtClean="0"/>
          </a:p>
          <a:p>
            <a:endParaRPr lang="en-US" sz="3400" dirty="0" smtClean="0"/>
          </a:p>
          <a:p>
            <a:endParaRPr lang="en-US" sz="3400" dirty="0" smtClean="0"/>
          </a:p>
          <a:p>
            <a:pPr>
              <a:buNone/>
            </a:pPr>
            <a:r>
              <a:rPr lang="en-US" sz="3400" dirty="0" smtClean="0"/>
              <a:t/>
            </a:r>
            <a:br>
              <a:rPr lang="en-US" sz="3400" dirty="0" smtClean="0"/>
            </a:br>
            <a:endParaRPr lang="en-US" sz="3400" dirty="0" smtClean="0"/>
          </a:p>
          <a:p>
            <a:endParaRPr lang="en-US" sz="3800" dirty="0" smtClean="0"/>
          </a:p>
          <a:p>
            <a:pPr>
              <a:buNone/>
            </a:pPr>
            <a:endParaRPr lang="en-US" dirty="0" smtClean="0"/>
          </a:p>
          <a:p>
            <a:pPr>
              <a:buNone/>
            </a:pPr>
            <a:endParaRPr lang="en-US" dirty="0" smtClean="0"/>
          </a:p>
        </p:txBody>
      </p:sp>
      <p:sp>
        <p:nvSpPr>
          <p:cNvPr id="4" name="Rounded Rectangle 3"/>
          <p:cNvSpPr/>
          <p:nvPr/>
        </p:nvSpPr>
        <p:spPr>
          <a:xfrm>
            <a:off x="1219200" y="1524000"/>
            <a:ext cx="7162800" cy="1676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smtClean="0"/>
              <a:t>Category 2 Goals:  Determine adequate personnel needs, develop attrition strategy, expand shared services, invest in training, invest in technology, seek out grant </a:t>
            </a:r>
            <a:r>
              <a:rPr lang="en-US" sz="2000" dirty="0" smtClean="0"/>
              <a:t>opportunities.</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503238"/>
            <a:ext cx="8229600" cy="944562"/>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a:t>Category 2 – Organizational Development</a:t>
            </a:r>
          </a:p>
        </p:txBody>
      </p:sp>
      <p:sp>
        <p:nvSpPr>
          <p:cNvPr id="2" name="Content Placeholder 1"/>
          <p:cNvSpPr>
            <a:spLocks noGrp="1"/>
          </p:cNvSpPr>
          <p:nvPr>
            <p:ph idx="1"/>
          </p:nvPr>
        </p:nvSpPr>
        <p:spPr>
          <a:xfrm>
            <a:off x="1524000" y="1752600"/>
            <a:ext cx="6858001" cy="4593563"/>
          </a:xfrm>
        </p:spPr>
        <p:txBody>
          <a:bodyPr>
            <a:normAutofit fontScale="85000" lnSpcReduction="20000"/>
          </a:bodyPr>
          <a:lstStyle/>
          <a:p>
            <a:pPr marL="0" indent="0">
              <a:buNone/>
            </a:pPr>
            <a:r>
              <a:rPr lang="en-US" sz="1900" b="1" dirty="0" smtClean="0"/>
              <a:t>Organizational Strategies:</a:t>
            </a:r>
          </a:p>
          <a:p>
            <a:pPr lvl="1"/>
            <a:r>
              <a:rPr lang="en-US" sz="1800" b="1" dirty="0" smtClean="0"/>
              <a:t>Policies &amp; Procedures - </a:t>
            </a:r>
            <a:r>
              <a:rPr lang="en-US" sz="1800" dirty="0" smtClean="0"/>
              <a:t>The Town continually reviews policies and procedures to ensure efficient operations.  Some we updated or adopted this year are:</a:t>
            </a:r>
          </a:p>
          <a:p>
            <a:pPr lvl="2"/>
            <a:r>
              <a:rPr lang="en-US" sz="1600" dirty="0" smtClean="0"/>
              <a:t>A Workplace Accident &amp; Injury Reduction Program </a:t>
            </a:r>
          </a:p>
          <a:p>
            <a:pPr lvl="2"/>
            <a:r>
              <a:rPr lang="en-US" sz="1600" dirty="0" smtClean="0"/>
              <a:t>Investment Policy (reviewed annually)</a:t>
            </a:r>
          </a:p>
          <a:p>
            <a:pPr lvl="2"/>
            <a:r>
              <a:rPr lang="en-US" sz="1600" dirty="0" smtClean="0"/>
              <a:t>Fund Balance Resolution (annually)</a:t>
            </a:r>
          </a:p>
          <a:p>
            <a:pPr lvl="2"/>
            <a:r>
              <a:rPr lang="en-US" sz="1600" dirty="0" smtClean="0"/>
              <a:t>Dust Control Policy</a:t>
            </a:r>
          </a:p>
          <a:p>
            <a:pPr lvl="2"/>
            <a:r>
              <a:rPr lang="en-US" sz="1600" dirty="0" smtClean="0"/>
              <a:t>Culvert Policy</a:t>
            </a:r>
          </a:p>
          <a:p>
            <a:pPr lvl="2"/>
            <a:r>
              <a:rPr lang="en-US" sz="1600" dirty="0" smtClean="0"/>
              <a:t>Financial Procedures &amp; Controls Policy</a:t>
            </a:r>
          </a:p>
          <a:p>
            <a:pPr lvl="2"/>
            <a:r>
              <a:rPr lang="en-US" sz="1600" dirty="0" smtClean="0"/>
              <a:t>Equal Employment Opportunity &amp; Affirmative Action Policy</a:t>
            </a:r>
          </a:p>
          <a:p>
            <a:pPr lvl="2"/>
            <a:r>
              <a:rPr lang="en-US" sz="1600" dirty="0" smtClean="0"/>
              <a:t>Sexual Harassment Prevention Policy</a:t>
            </a:r>
          </a:p>
          <a:p>
            <a:pPr lvl="2"/>
            <a:r>
              <a:rPr lang="en-US" sz="1600" dirty="0" smtClean="0"/>
              <a:t>Employee Recognition Policy – MN Statute 15.46 gives towns authority for a wellness and employee recognition program.  </a:t>
            </a:r>
            <a:r>
              <a:rPr lang="en-US" sz="1600" dirty="0" smtClean="0"/>
              <a:t>The </a:t>
            </a:r>
            <a:r>
              <a:rPr lang="en-US" sz="1600" dirty="0" smtClean="0"/>
              <a:t>statute specifically requires the electors to set the amount of money at their annual town meeting.  The Town is asking for $1,000.00.  Needs to be by motion.  Moderator ask for motion.</a:t>
            </a:r>
          </a:p>
          <a:p>
            <a:pPr marL="630936" lvl="2" indent="0">
              <a:buNone/>
            </a:pPr>
            <a:endParaRPr lang="en-US" sz="1600" dirty="0" smtClean="0"/>
          </a:p>
          <a:p>
            <a:pPr lvl="1"/>
            <a:endParaRPr lang="en-US" dirty="0" smtClean="0"/>
          </a:p>
          <a:p>
            <a:pPr lvl="1"/>
            <a:endParaRPr lang="en-US" dirty="0" smtClean="0"/>
          </a:p>
          <a:p>
            <a:pPr marL="109728" indent="0">
              <a:buNone/>
            </a:pPr>
            <a:endParaRPr lang="en-US" dirty="0"/>
          </a:p>
        </p:txBody>
      </p:sp>
    </p:spTree>
    <p:extLst>
      <p:ext uri="{BB962C8B-B14F-4D97-AF65-F5344CB8AC3E}">
        <p14:creationId xmlns:p14="http://schemas.microsoft.com/office/powerpoint/2010/main" val="2119414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8221" y="384366"/>
            <a:ext cx="8229600" cy="1096962"/>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Category 2- Organizational Development continued:</a:t>
            </a:r>
            <a:endParaRPr lang="en-US" sz="2800" dirty="0"/>
          </a:p>
        </p:txBody>
      </p:sp>
      <p:sp>
        <p:nvSpPr>
          <p:cNvPr id="2" name="Content Placeholder 1"/>
          <p:cNvSpPr>
            <a:spLocks noGrp="1"/>
          </p:cNvSpPr>
          <p:nvPr>
            <p:ph idx="1"/>
          </p:nvPr>
        </p:nvSpPr>
        <p:spPr>
          <a:xfrm>
            <a:off x="1752600" y="1676400"/>
            <a:ext cx="6781800" cy="4767072"/>
          </a:xfrm>
        </p:spPr>
        <p:txBody>
          <a:bodyPr>
            <a:normAutofit fontScale="25000" lnSpcReduction="20000"/>
          </a:bodyPr>
          <a:lstStyle/>
          <a:p>
            <a:r>
              <a:rPr lang="en-US" sz="6400" b="1" dirty="0" smtClean="0"/>
              <a:t>Marketing &amp; Advertising – </a:t>
            </a:r>
            <a:r>
              <a:rPr lang="en-US" sz="6400" dirty="0" smtClean="0"/>
              <a:t>The Town advertises legal notices in the Mesabi Daily News and East Range Shopper.  The Town’s website is updated frequently with information.  </a:t>
            </a:r>
            <a:endParaRPr lang="en-US" sz="6400" dirty="0"/>
          </a:p>
          <a:p>
            <a:r>
              <a:rPr lang="en-US" sz="6400" b="1" dirty="0" smtClean="0"/>
              <a:t>Technology Strategy </a:t>
            </a:r>
            <a:r>
              <a:rPr lang="en-US" sz="6400" dirty="0" smtClean="0"/>
              <a:t>– The township recognizes that it needs to stay current with technology to ensure operations are efficient.</a:t>
            </a:r>
          </a:p>
          <a:p>
            <a:pPr lvl="1"/>
            <a:r>
              <a:rPr lang="en-US" sz="6400" dirty="0" smtClean="0"/>
              <a:t>New telephones for the office were purchased. </a:t>
            </a:r>
          </a:p>
          <a:p>
            <a:pPr lvl="1"/>
            <a:r>
              <a:rPr lang="en-US" sz="6400" dirty="0" smtClean="0"/>
              <a:t>A new computer purchase was approved for Public Works.  </a:t>
            </a:r>
          </a:p>
          <a:p>
            <a:pPr lvl="1"/>
            <a:r>
              <a:rPr lang="en-US" sz="6400" dirty="0" smtClean="0"/>
              <a:t>Cemetery records (paper) continue to be scanned and entered into the </a:t>
            </a:r>
            <a:r>
              <a:rPr lang="en-US" sz="6400" dirty="0" err="1" smtClean="0"/>
              <a:t>Pontem</a:t>
            </a:r>
            <a:r>
              <a:rPr lang="en-US" sz="6400" dirty="0" smtClean="0"/>
              <a:t> software system.  When all archived records are entered, we hope to launch an online viewing portal for citizens.  </a:t>
            </a:r>
          </a:p>
          <a:p>
            <a:pPr lvl="1"/>
            <a:r>
              <a:rPr lang="en-US" sz="6400" dirty="0" smtClean="0">
                <a:cs typeface="Lucida Sans Unicode" panose="020B0602030504020204" pitchFamily="34" charset="0"/>
              </a:rPr>
              <a:t>Website enhancements/updates for Loon Lake Community Center, Cemetery, Fire Department, &amp; Pavilion will continue at  </a:t>
            </a:r>
            <a:r>
              <a:rPr lang="en-US" sz="6400" dirty="0" smtClean="0">
                <a:cs typeface="Lucida Sans Unicode" panose="020B0602030504020204" pitchFamily="34" charset="0"/>
                <a:hlinkClick r:id="rId3"/>
              </a:rPr>
              <a:t>www.townofwhite.com</a:t>
            </a:r>
            <a:endParaRPr lang="en-US" sz="6400" dirty="0" smtClean="0">
              <a:cs typeface="Lucida Sans Unicode" panose="020B0602030504020204" pitchFamily="34" charset="0"/>
            </a:endParaRPr>
          </a:p>
          <a:p>
            <a:pPr lvl="1"/>
            <a:r>
              <a:rPr lang="en-US" sz="6400" dirty="0" smtClean="0">
                <a:cs typeface="Lucida Sans Unicode" panose="020B0602030504020204" pitchFamily="34" charset="0"/>
              </a:rPr>
              <a:t>E-mail for Palo Garage:  </a:t>
            </a:r>
            <a:r>
              <a:rPr lang="en-US" sz="6400" dirty="0" smtClean="0">
                <a:cs typeface="Lucida Sans Unicode" panose="020B0602030504020204" pitchFamily="34" charset="0"/>
                <a:hlinkClick r:id="rId4"/>
              </a:rPr>
              <a:t>white.township@yahoo.com</a:t>
            </a:r>
            <a:endParaRPr lang="en-US" sz="6400" dirty="0" smtClean="0">
              <a:cs typeface="Lucida Sans Unicode" panose="020B0602030504020204" pitchFamily="34" charset="0"/>
            </a:endParaRPr>
          </a:p>
          <a:p>
            <a:pPr lvl="1"/>
            <a:r>
              <a:rPr lang="en-US" sz="6400" dirty="0" smtClean="0">
                <a:cs typeface="Lucida Sans Unicode" panose="020B0602030504020204" pitchFamily="34" charset="0"/>
              </a:rPr>
              <a:t>E-mail for Office:  </a:t>
            </a:r>
            <a:r>
              <a:rPr lang="en-US" sz="6400" dirty="0" smtClean="0">
                <a:cs typeface="Lucida Sans Unicode" panose="020B0602030504020204" pitchFamily="34" charset="0"/>
                <a:hlinkClick r:id="rId5"/>
              </a:rPr>
              <a:t>townofwhite@yahoo.com</a:t>
            </a:r>
            <a:endParaRPr lang="en-US" sz="6400" dirty="0" smtClean="0">
              <a:cs typeface="Lucida Sans Unicode" panose="020B0602030504020204" pitchFamily="34" charset="0"/>
            </a:endParaRPr>
          </a:p>
          <a:p>
            <a:pPr lvl="1"/>
            <a:endParaRPr lang="en-US" dirty="0" smtClean="0"/>
          </a:p>
          <a:p>
            <a:pPr marL="393192" lvl="1" indent="0">
              <a:buNone/>
            </a:pPr>
            <a:r>
              <a:rPr lang="en-US"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5400" y="1524000"/>
            <a:ext cx="7086600" cy="4635691"/>
          </a:xfrm>
        </p:spPr>
        <p:txBody>
          <a:bodyPr>
            <a:noAutofit/>
          </a:bodyPr>
          <a:lstStyle/>
          <a:p>
            <a:r>
              <a:rPr lang="en-US" sz="1600" dirty="0" smtClean="0"/>
              <a:t>The township continues to explore all avenues for cost-savings by working with Aurora, </a:t>
            </a:r>
            <a:r>
              <a:rPr lang="en-US" sz="1600" dirty="0" err="1" smtClean="0"/>
              <a:t>Biwabik</a:t>
            </a:r>
            <a:r>
              <a:rPr lang="en-US" sz="1600" dirty="0" smtClean="0"/>
              <a:t>, and Hoyt Lakes whenever possible.  Examples from 2016 are:</a:t>
            </a:r>
          </a:p>
          <a:p>
            <a:pPr lvl="1"/>
            <a:r>
              <a:rPr lang="en-US" dirty="0" smtClean="0"/>
              <a:t>Sharing equipment and personnel for emergency </a:t>
            </a:r>
            <a:r>
              <a:rPr lang="en-US" dirty="0" smtClean="0"/>
              <a:t>response.</a:t>
            </a:r>
            <a:endParaRPr lang="en-US" dirty="0" smtClean="0"/>
          </a:p>
          <a:p>
            <a:pPr lvl="1"/>
            <a:r>
              <a:rPr lang="en-US" dirty="0" smtClean="0"/>
              <a:t>Purchasing tools and equipment such as an air compressor and water/wastewater </a:t>
            </a:r>
            <a:r>
              <a:rPr lang="en-US" dirty="0" smtClean="0"/>
              <a:t>supplies.</a:t>
            </a:r>
            <a:endParaRPr lang="en-US" dirty="0" smtClean="0"/>
          </a:p>
          <a:p>
            <a:pPr lvl="1"/>
            <a:r>
              <a:rPr lang="en-US" dirty="0" smtClean="0"/>
              <a:t>The U.S. Army Corps of Engineers Planning Assistance to States (PAS) Program conducted a culvert inventory and ditching plan for the Town.  This was a joint project between the City &amp; Town.  The results of the study have been received and are being used to create a mitigation plan for flooding and make improvements based on their recommendations. </a:t>
            </a:r>
          </a:p>
          <a:p>
            <a:pPr lvl="1"/>
            <a:r>
              <a:rPr lang="en-US" dirty="0" smtClean="0"/>
              <a:t>Recently we met with St. Louis County Personnel to review the St. Louis County road &amp; bridge projects through 2019.  Copies of the maps are on the table by the entrance.  The Town plans to partner with the County to get the Town’s roads fixed at the same time for a cost savings.  </a:t>
            </a:r>
            <a:endParaRPr lang="en-US" dirty="0"/>
          </a:p>
        </p:txBody>
      </p:sp>
      <p:sp>
        <p:nvSpPr>
          <p:cNvPr id="4" name="Rectangle 3"/>
          <p:cNvSpPr/>
          <p:nvPr/>
        </p:nvSpPr>
        <p:spPr>
          <a:xfrm>
            <a:off x="461554" y="294382"/>
            <a:ext cx="8458200"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scene3d>
              <a:camera prst="orthographicFront"/>
              <a:lightRig rig="threePt" dir="t"/>
            </a:scene3d>
            <a:sp3d extrusionH="57150">
              <a:bevelT w="38100" h="38100"/>
            </a:sp3d>
          </a:bodyPr>
          <a:lstStyle/>
          <a:p>
            <a:r>
              <a:rPr lang="en-US" sz="2800" dirty="0" smtClean="0">
                <a:latin typeface="+mj-lt"/>
              </a:rPr>
              <a:t>Category 2- Organizational Development continued:</a:t>
            </a:r>
            <a:endParaRPr lang="en-US" sz="2800"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7015</TotalTime>
  <Words>2642</Words>
  <Application>Microsoft Office PowerPoint</Application>
  <PresentationFormat>On-screen Show (4:3)</PresentationFormat>
  <Paragraphs>445</Paragraphs>
  <Slides>26</Slides>
  <Notes>23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Arial</vt:lpstr>
      <vt:lpstr>Calibri</vt:lpstr>
      <vt:lpstr>Century Gothic</vt:lpstr>
      <vt:lpstr>Lucida Sans Unicode</vt:lpstr>
      <vt:lpstr>Verdana</vt:lpstr>
      <vt:lpstr>Wingdings</vt:lpstr>
      <vt:lpstr>Wingdings 2</vt:lpstr>
      <vt:lpstr>Wingdings 3</vt:lpstr>
      <vt:lpstr>Concourse</vt:lpstr>
      <vt:lpstr>Wisp</vt:lpstr>
      <vt:lpstr>Town of White  Annual Meeting</vt:lpstr>
      <vt:lpstr>Review of Town’s 2017 Outcomes for Each Focus Area in the Strategic Plan </vt:lpstr>
      <vt:lpstr>Category 1 – Facilities Management Strategy Continued:</vt:lpstr>
      <vt:lpstr>Category 1- Facilities Management Strategy Continued:</vt:lpstr>
      <vt:lpstr>Category 1- Facilities Management Strategy Continued:</vt:lpstr>
      <vt:lpstr>Category 2-Outcomes – Organizational Development</vt:lpstr>
      <vt:lpstr>Category 2 – Organizational Development</vt:lpstr>
      <vt:lpstr>Category 2- Organizational Development continued:</vt:lpstr>
      <vt:lpstr>PowerPoint Presentation</vt:lpstr>
      <vt:lpstr>Category 3 – Operations/Infrastructure Strategy:</vt:lpstr>
      <vt:lpstr>Category 3 – Operations/Infrastructure Strategy Continued:</vt:lpstr>
      <vt:lpstr>Category 3 - Operations/Infrastructure continued:</vt:lpstr>
      <vt:lpstr>Road &amp; Bridge List of Equipment:</vt:lpstr>
      <vt:lpstr>Category 4-Fiscal Sustainability Strategy</vt:lpstr>
      <vt:lpstr>PowerPoint Presentation</vt:lpstr>
      <vt:lpstr>PowerPoint Presentation</vt:lpstr>
      <vt:lpstr>Category 4-Fiscal Sustainability 2016  – Monthly Beginning Balance to Ending Balance</vt:lpstr>
      <vt:lpstr>Category 4-Fiscal Sustainability 2016    Cash &amp; Investment Balances</vt:lpstr>
      <vt:lpstr>Investments Breakdown:</vt:lpstr>
      <vt:lpstr>Category 4 Fiscal Sustainability continued:  2016 Notable Receipts </vt:lpstr>
      <vt:lpstr>Category 4-Fiscal Sustainability continued:  2016 Notable Disbursements </vt:lpstr>
      <vt:lpstr>Category 4 - Fiscal Sustainability Continued:  Indebtedness as of 12/31/16</vt:lpstr>
      <vt:lpstr>Category 4 – Fiscal Sustainability Continued: Budget Balance Trend (not including investments)</vt:lpstr>
      <vt:lpstr>Category 4 – Fiscal Sustainability Continued: Disbursements vs. Receipts 2008-2016 </vt:lpstr>
      <vt:lpstr>Category 4 -  2017 Levy Certification Due 9/15/17:</vt:lpstr>
      <vt:lpstr>Category 4 -  2017 Levy &amp; Budget Discussion continued:  </vt:lpstr>
    </vt:vector>
  </TitlesOfParts>
  <Company>Ridgewater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Town Clerk</cp:lastModifiedBy>
  <cp:revision>504</cp:revision>
  <cp:lastPrinted>2017-03-14T18:25:47Z</cp:lastPrinted>
  <dcterms:created xsi:type="dcterms:W3CDTF">2009-04-20T21:12:53Z</dcterms:created>
  <dcterms:modified xsi:type="dcterms:W3CDTF">2017-03-14T18:36:34Z</dcterms:modified>
</cp:coreProperties>
</file>