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handoutMasterIdLst>
    <p:handoutMasterId r:id="rId43"/>
  </p:handoutMasterIdLst>
  <p:sldIdLst>
    <p:sldId id="256" r:id="rId2"/>
    <p:sldId id="303" r:id="rId3"/>
    <p:sldId id="299" r:id="rId4"/>
    <p:sldId id="257" r:id="rId5"/>
    <p:sldId id="258" r:id="rId6"/>
    <p:sldId id="259" r:id="rId7"/>
    <p:sldId id="260" r:id="rId8"/>
    <p:sldId id="301" r:id="rId9"/>
    <p:sldId id="261" r:id="rId10"/>
    <p:sldId id="298" r:id="rId11"/>
    <p:sldId id="262" r:id="rId12"/>
    <p:sldId id="295" r:id="rId13"/>
    <p:sldId id="266" r:id="rId14"/>
    <p:sldId id="263" r:id="rId15"/>
    <p:sldId id="264" r:id="rId16"/>
    <p:sldId id="268" r:id="rId17"/>
    <p:sldId id="269" r:id="rId18"/>
    <p:sldId id="271" r:id="rId19"/>
    <p:sldId id="272" r:id="rId20"/>
    <p:sldId id="273" r:id="rId21"/>
    <p:sldId id="274" r:id="rId22"/>
    <p:sldId id="275" r:id="rId23"/>
    <p:sldId id="276" r:id="rId24"/>
    <p:sldId id="277" r:id="rId25"/>
    <p:sldId id="279" r:id="rId26"/>
    <p:sldId id="280" r:id="rId27"/>
    <p:sldId id="281" r:id="rId28"/>
    <p:sldId id="278" r:id="rId29"/>
    <p:sldId id="283" r:id="rId30"/>
    <p:sldId id="284" r:id="rId31"/>
    <p:sldId id="285" r:id="rId32"/>
    <p:sldId id="288" r:id="rId33"/>
    <p:sldId id="289" r:id="rId34"/>
    <p:sldId id="287" r:id="rId35"/>
    <p:sldId id="291" r:id="rId36"/>
    <p:sldId id="290" r:id="rId37"/>
    <p:sldId id="292" r:id="rId38"/>
    <p:sldId id="293" r:id="rId39"/>
    <p:sldId id="300" r:id="rId40"/>
    <p:sldId id="297" r:id="rId41"/>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4E313-C3A2-43C6-9EF1-3C1FF9A7EFC5}">
          <p14:sldIdLst>
            <p14:sldId id="256"/>
            <p14:sldId id="303"/>
            <p14:sldId id="299"/>
            <p14:sldId id="257"/>
            <p14:sldId id="258"/>
            <p14:sldId id="259"/>
            <p14:sldId id="260"/>
            <p14:sldId id="301"/>
            <p14:sldId id="261"/>
            <p14:sldId id="298"/>
            <p14:sldId id="262"/>
            <p14:sldId id="295"/>
            <p14:sldId id="266"/>
            <p14:sldId id="263"/>
            <p14:sldId id="264"/>
            <p14:sldId id="268"/>
            <p14:sldId id="269"/>
            <p14:sldId id="271"/>
            <p14:sldId id="272"/>
            <p14:sldId id="273"/>
            <p14:sldId id="274"/>
            <p14:sldId id="275"/>
            <p14:sldId id="276"/>
            <p14:sldId id="277"/>
            <p14:sldId id="279"/>
            <p14:sldId id="280"/>
            <p14:sldId id="281"/>
            <p14:sldId id="278"/>
            <p14:sldId id="283"/>
            <p14:sldId id="284"/>
            <p14:sldId id="285"/>
            <p14:sldId id="288"/>
            <p14:sldId id="289"/>
            <p14:sldId id="287"/>
            <p14:sldId id="291"/>
            <p14:sldId id="290"/>
            <p14:sldId id="292"/>
            <p14:sldId id="293"/>
            <p14:sldId id="300"/>
            <p14:sldId id="29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le Gujjari" initials="GG" lastIdx="2" clrIdx="0">
    <p:extLst>
      <p:ext uri="{19B8F6BF-5375-455C-9EA6-DF929625EA0E}">
        <p15:presenceInfo xmlns:p15="http://schemas.microsoft.com/office/powerpoint/2012/main" userId="S-1-5-21-416025977-2194762788-2154135689-3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660"/>
  </p:normalViewPr>
  <p:slideViewPr>
    <p:cSldViewPr snapToGrid="0">
      <p:cViewPr varScale="1">
        <p:scale>
          <a:sx n="68" d="100"/>
          <a:sy n="68"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6860E7A2-4BDE-4E10-BBF2-5B7204801E29}" type="datetimeFigureOut">
              <a:rPr lang="en-US" smtClean="0"/>
              <a:t>7/14/2016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1A3271E6-DBBF-4924-877B-1968338D998E}" type="slidenum">
              <a:rPr lang="en-US" smtClean="0"/>
              <a:t>‹#›</a:t>
            </a:fld>
            <a:endParaRPr lang="en-US"/>
          </a:p>
        </p:txBody>
      </p:sp>
    </p:spTree>
    <p:extLst>
      <p:ext uri="{BB962C8B-B14F-4D97-AF65-F5344CB8AC3E}">
        <p14:creationId xmlns:p14="http://schemas.microsoft.com/office/powerpoint/2010/main" val="531060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FD4F187-2DFC-4A29-B646-83A91B915451}" type="datetimeFigureOut">
              <a:rPr lang="en-US" smtClean="0"/>
              <a:t>7/14/2016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50CAFC2B-1A73-43E8-93ED-7C8967AEE1A7}" type="slidenum">
              <a:rPr lang="en-US" smtClean="0"/>
              <a:t>‹#›</a:t>
            </a:fld>
            <a:endParaRPr lang="en-US"/>
          </a:p>
        </p:txBody>
      </p:sp>
    </p:spTree>
    <p:extLst>
      <p:ext uri="{BB962C8B-B14F-4D97-AF65-F5344CB8AC3E}">
        <p14:creationId xmlns:p14="http://schemas.microsoft.com/office/powerpoint/2010/main" val="6459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the 2015 </a:t>
            </a:r>
            <a:r>
              <a:rPr lang="en-US" baseline="0" dirty="0" err="1"/>
              <a:t>WealthEngine</a:t>
            </a:r>
            <a:r>
              <a:rPr lang="en-US" baseline="0" dirty="0"/>
              <a:t> Presentation. In this presentation, we’ll discuss what data </a:t>
            </a:r>
            <a:r>
              <a:rPr lang="en-US" baseline="0" dirty="0" err="1"/>
              <a:t>WealthEngine</a:t>
            </a:r>
            <a:r>
              <a:rPr lang="en-US" baseline="0" dirty="0"/>
              <a:t> gathered for TSAS and what we can do with the overlay results.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a:t>
            </a:fld>
            <a:endParaRPr lang="en-US"/>
          </a:p>
        </p:txBody>
      </p:sp>
    </p:spTree>
    <p:extLst>
      <p:ext uri="{BB962C8B-B14F-4D97-AF65-F5344CB8AC3E}">
        <p14:creationId xmlns:p14="http://schemas.microsoft.com/office/powerpoint/2010/main" val="86953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Wealthiest</a:t>
            </a:r>
            <a:r>
              <a:rPr lang="en-US" baseline="0" dirty="0"/>
              <a:t> individuals aren’t necessarily giving huge gifts (sustained givers)</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16</a:t>
            </a:fld>
            <a:endParaRPr lang="en-US"/>
          </a:p>
        </p:txBody>
      </p:sp>
    </p:spTree>
    <p:extLst>
      <p:ext uri="{BB962C8B-B14F-4D97-AF65-F5344CB8AC3E}">
        <p14:creationId xmlns:p14="http://schemas.microsoft.com/office/powerpoint/2010/main" val="428289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discuss the P2G score in a bit, but right now, the important take away is that our donors could be giving a lot more.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17</a:t>
            </a:fld>
            <a:endParaRPr lang="en-US"/>
          </a:p>
        </p:txBody>
      </p:sp>
    </p:spTree>
    <p:extLst>
      <p:ext uri="{BB962C8B-B14F-4D97-AF65-F5344CB8AC3E}">
        <p14:creationId xmlns:p14="http://schemas.microsoft.com/office/powerpoint/2010/main" val="401709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a lot of potential</a:t>
            </a:r>
            <a:r>
              <a:rPr lang="en-US" baseline="0" dirty="0"/>
              <a:t> Planned Givers who aren’t yet listed as Planned Giving Prospects.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18</a:t>
            </a:fld>
            <a:endParaRPr lang="en-US"/>
          </a:p>
        </p:txBody>
      </p:sp>
    </p:spTree>
    <p:extLst>
      <p:ext uri="{BB962C8B-B14F-4D97-AF65-F5344CB8AC3E}">
        <p14:creationId xmlns:p14="http://schemas.microsoft.com/office/powerpoint/2010/main" val="3516559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let’s go into some of the details.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19</a:t>
            </a:fld>
            <a:endParaRPr lang="en-US"/>
          </a:p>
        </p:txBody>
      </p:sp>
    </p:spTree>
    <p:extLst>
      <p:ext uri="{BB962C8B-B14F-4D97-AF65-F5344CB8AC3E}">
        <p14:creationId xmlns:p14="http://schemas.microsoft.com/office/powerpoint/2010/main" val="1440621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P2G Score is one of the</a:t>
            </a:r>
            <a:r>
              <a:rPr lang="en-US" baseline="0" dirty="0"/>
              <a:t> most important pieces of data that WE gave us about each constituent. This score basically tells us how likely this person is to give to TSA based on a number of data predictors. The lower the score, the better. The first digit is more important that the second digit. 1-0 is the best.</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20</a:t>
            </a:fld>
            <a:endParaRPr lang="en-US"/>
          </a:p>
        </p:txBody>
      </p:sp>
    </p:spTree>
    <p:extLst>
      <p:ext uri="{BB962C8B-B14F-4D97-AF65-F5344CB8AC3E}">
        <p14:creationId xmlns:p14="http://schemas.microsoft.com/office/powerpoint/2010/main" val="355351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first digit score means. Pay attention</a:t>
            </a:r>
            <a:r>
              <a:rPr lang="en-US" baseline="0" dirty="0"/>
              <a:t> to the 5 score; we’ll be discussing this later. A 5 doesn’t means the person won’t give or hasn’t given; in fact TSA has some high givers who’ve received a 5 for the first digit. What this means is that the data we have on them in </a:t>
            </a:r>
            <a:r>
              <a:rPr lang="en-US" baseline="0" dirty="0" err="1"/>
              <a:t>InterChange</a:t>
            </a:r>
            <a:r>
              <a:rPr lang="en-US" baseline="0" dirty="0"/>
              <a:t> isn’t accurate enough. Data hygiene and some personal research could alleviate this.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21</a:t>
            </a:fld>
            <a:endParaRPr lang="en-US"/>
          </a:p>
        </p:txBody>
      </p:sp>
    </p:spTree>
    <p:extLst>
      <p:ext uri="{BB962C8B-B14F-4D97-AF65-F5344CB8AC3E}">
        <p14:creationId xmlns:p14="http://schemas.microsoft.com/office/powerpoint/2010/main" val="4088352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digit</a:t>
            </a:r>
            <a:r>
              <a:rPr lang="en-US" baseline="0" dirty="0"/>
              <a:t> helps us figure out their Estimated Giving Capacity (the range in which we could expect them to make a gift).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22</a:t>
            </a:fld>
            <a:endParaRPr lang="en-US"/>
          </a:p>
        </p:txBody>
      </p:sp>
    </p:spTree>
    <p:extLst>
      <p:ext uri="{BB962C8B-B14F-4D97-AF65-F5344CB8AC3E}">
        <p14:creationId xmlns:p14="http://schemas.microsoft.com/office/powerpoint/2010/main" val="977484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half our file has PG 1 and 2’s, which is</a:t>
            </a:r>
            <a:r>
              <a:rPr lang="en-US" baseline="0" dirty="0"/>
              <a:t> great. 1’s and 2’s are our 20%!</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23</a:t>
            </a:fld>
            <a:endParaRPr lang="en-US"/>
          </a:p>
        </p:txBody>
      </p:sp>
    </p:spTree>
    <p:extLst>
      <p:ext uri="{BB962C8B-B14F-4D97-AF65-F5344CB8AC3E}">
        <p14:creationId xmlns:p14="http://schemas.microsoft.com/office/powerpoint/2010/main" val="3782269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P2G</a:t>
            </a:r>
            <a:r>
              <a:rPr lang="en-US" baseline="0" dirty="0"/>
              <a:t> 1-0 is the crème de la crème of our file. These are the people who possess the highest likelihood of giving us a big gift. So, of the ¾ of a million constituents who are in </a:t>
            </a:r>
            <a:r>
              <a:rPr lang="en-US" baseline="0" dirty="0" err="1"/>
              <a:t>InterChange</a:t>
            </a:r>
            <a:r>
              <a:rPr lang="en-US" baseline="0" dirty="0"/>
              <a:t>, these 25,000 people are the ones we should be pursuing.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24</a:t>
            </a:fld>
            <a:endParaRPr lang="en-US"/>
          </a:p>
        </p:txBody>
      </p:sp>
    </p:spTree>
    <p:extLst>
      <p:ext uri="{BB962C8B-B14F-4D97-AF65-F5344CB8AC3E}">
        <p14:creationId xmlns:p14="http://schemas.microsoft.com/office/powerpoint/2010/main" val="1317365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EGC= Estimated Giving Capacity. This is another data point that WE uses to determine major giving</a:t>
            </a:r>
            <a:r>
              <a:rPr lang="en-US" baseline="0" dirty="0"/>
              <a:t> feasibility. The factors pictured here help WE create the EGC.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25</a:t>
            </a:fld>
            <a:endParaRPr lang="en-US"/>
          </a:p>
        </p:txBody>
      </p:sp>
    </p:spTree>
    <p:extLst>
      <p:ext uri="{BB962C8B-B14F-4D97-AF65-F5344CB8AC3E}">
        <p14:creationId xmlns:p14="http://schemas.microsoft.com/office/powerpoint/2010/main" val="208872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a:t>
            </a:r>
            <a:r>
              <a:rPr lang="en-US" baseline="0" dirty="0"/>
              <a:t> of you know, in a non-profit, about 80% of our money comes from a very small minority-about 20% of our constituents. Because we have limited resources of time, energy, money and human capital, a solid strategic move is to concentrate on the 20%. But finding who is and who could become our 20% is a challenge, which is why </a:t>
            </a:r>
            <a:r>
              <a:rPr lang="en-US" baseline="0" dirty="0" err="1"/>
              <a:t>WeathEngine</a:t>
            </a:r>
            <a:r>
              <a:rPr lang="en-US" baseline="0" dirty="0"/>
              <a:t> was contracted to conduct this wealth overlay for the Southern Territory.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4</a:t>
            </a:fld>
            <a:endParaRPr lang="en-US"/>
          </a:p>
        </p:txBody>
      </p:sp>
    </p:spTree>
    <p:extLst>
      <p:ext uri="{BB962C8B-B14F-4D97-AF65-F5344CB8AC3E}">
        <p14:creationId xmlns:p14="http://schemas.microsoft.com/office/powerpoint/2010/main" val="265485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tidbit about our data…</a:t>
            </a:r>
          </a:p>
        </p:txBody>
      </p:sp>
      <p:sp>
        <p:nvSpPr>
          <p:cNvPr id="4" name="Slide Number Placeholder 3"/>
          <p:cNvSpPr>
            <a:spLocks noGrp="1"/>
          </p:cNvSpPr>
          <p:nvPr>
            <p:ph type="sldNum" sz="quarter" idx="10"/>
          </p:nvPr>
        </p:nvSpPr>
        <p:spPr/>
        <p:txBody>
          <a:bodyPr/>
          <a:lstStyle/>
          <a:p>
            <a:fld id="{50CAFC2B-1A73-43E8-93ED-7C8967AEE1A7}" type="slidenum">
              <a:rPr lang="en-US" smtClean="0"/>
              <a:t>26</a:t>
            </a:fld>
            <a:endParaRPr lang="en-US"/>
          </a:p>
        </p:txBody>
      </p:sp>
    </p:spTree>
    <p:extLst>
      <p:ext uri="{BB962C8B-B14F-4D97-AF65-F5344CB8AC3E}">
        <p14:creationId xmlns:p14="http://schemas.microsoft.com/office/powerpoint/2010/main" val="2622466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outperform in the 50-75K range but underperform in the 75-100K and in the lower ranges. We could probably be asking for bigger gifts from the more affluent prospects and cultivating more gifts from those less affluent.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27</a:t>
            </a:fld>
            <a:endParaRPr lang="en-US"/>
          </a:p>
        </p:txBody>
      </p:sp>
    </p:spTree>
    <p:extLst>
      <p:ext uri="{BB962C8B-B14F-4D97-AF65-F5344CB8AC3E}">
        <p14:creationId xmlns:p14="http://schemas.microsoft.com/office/powerpoint/2010/main" val="87516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Wealth</a:t>
            </a:r>
            <a:r>
              <a:rPr lang="en-US" baseline="0" dirty="0"/>
              <a:t> Engine takes constituents’ P2G score, plus their EGC plus other data points to help develop our predictors.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28</a:t>
            </a:fld>
            <a:endParaRPr lang="en-US"/>
          </a:p>
        </p:txBody>
      </p:sp>
    </p:spTree>
    <p:extLst>
      <p:ext uri="{BB962C8B-B14F-4D97-AF65-F5344CB8AC3E}">
        <p14:creationId xmlns:p14="http://schemas.microsoft.com/office/powerpoint/2010/main" val="421970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predictors of major gift</a:t>
            </a:r>
            <a:r>
              <a:rPr lang="en-US" baseline="0" dirty="0"/>
              <a:t> prospects. (A major gift is $2500 or higher)</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29</a:t>
            </a:fld>
            <a:endParaRPr lang="en-US"/>
          </a:p>
        </p:txBody>
      </p:sp>
    </p:spTree>
    <p:extLst>
      <p:ext uri="{BB962C8B-B14F-4D97-AF65-F5344CB8AC3E}">
        <p14:creationId xmlns:p14="http://schemas.microsoft.com/office/powerpoint/2010/main" val="265250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predictors of bequest</a:t>
            </a:r>
            <a:r>
              <a:rPr lang="en-US" baseline="0" dirty="0"/>
              <a:t> prospects</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30</a:t>
            </a:fld>
            <a:endParaRPr lang="en-US"/>
          </a:p>
        </p:txBody>
      </p:sp>
    </p:spTree>
    <p:extLst>
      <p:ext uri="{BB962C8B-B14F-4D97-AF65-F5344CB8AC3E}">
        <p14:creationId xmlns:p14="http://schemas.microsoft.com/office/powerpoint/2010/main" val="1267354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data about our potential annuity donors. Their assets are primarily tied up in stock and in real estate. </a:t>
            </a:r>
          </a:p>
        </p:txBody>
      </p:sp>
      <p:sp>
        <p:nvSpPr>
          <p:cNvPr id="4" name="Slide Number Placeholder 3"/>
          <p:cNvSpPr>
            <a:spLocks noGrp="1"/>
          </p:cNvSpPr>
          <p:nvPr>
            <p:ph type="sldNum" sz="quarter" idx="10"/>
          </p:nvPr>
        </p:nvSpPr>
        <p:spPr/>
        <p:txBody>
          <a:bodyPr/>
          <a:lstStyle/>
          <a:p>
            <a:fld id="{50CAFC2B-1A73-43E8-93ED-7C8967AEE1A7}" type="slidenum">
              <a:rPr lang="en-US" smtClean="0"/>
              <a:t>31</a:t>
            </a:fld>
            <a:endParaRPr lang="en-US"/>
          </a:p>
        </p:txBody>
      </p:sp>
    </p:spTree>
    <p:extLst>
      <p:ext uri="{BB962C8B-B14F-4D97-AF65-F5344CB8AC3E}">
        <p14:creationId xmlns:p14="http://schemas.microsoft.com/office/powerpoint/2010/main" val="3436429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Decile</a:t>
            </a:r>
            <a:r>
              <a:rPr lang="en-US" baseline="0" dirty="0"/>
              <a:t> is a way to break down data into sets of 10 in order to see results more easily using logistic regression. As you can see, in this chart, data is broken down by donor type. Decile 1 contains 6100 of our current major donors, but look at how many more there are in this decile! 60k! That means, there are at least 60K more potential donors we can cultivate to give major gifts.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32</a:t>
            </a:fld>
            <a:endParaRPr lang="en-US"/>
          </a:p>
        </p:txBody>
      </p:sp>
    </p:spTree>
    <p:extLst>
      <p:ext uri="{BB962C8B-B14F-4D97-AF65-F5344CB8AC3E}">
        <p14:creationId xmlns:p14="http://schemas.microsoft.com/office/powerpoint/2010/main" val="747524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P2G5</a:t>
            </a:r>
            <a:r>
              <a:rPr lang="en-US" baseline="0" dirty="0"/>
              <a:t> isn’t someone who can’t or won’t give but means the data in IC didn’t match the data WE searched. This could happen if someone provided a PO Box instead of an address, name was misspelled, etc.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33</a:t>
            </a:fld>
            <a:endParaRPr lang="en-US"/>
          </a:p>
        </p:txBody>
      </p:sp>
    </p:spTree>
    <p:extLst>
      <p:ext uri="{BB962C8B-B14F-4D97-AF65-F5344CB8AC3E}">
        <p14:creationId xmlns:p14="http://schemas.microsoft.com/office/powerpoint/2010/main" val="2157552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Focuing</a:t>
            </a:r>
            <a:r>
              <a:rPr lang="en-US" dirty="0"/>
              <a:t> on the deep pockets is</a:t>
            </a:r>
            <a:r>
              <a:rPr lang="en-US" baseline="0" dirty="0"/>
              <a:t> the smartest strategic move.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34</a:t>
            </a:fld>
            <a:endParaRPr lang="en-US"/>
          </a:p>
        </p:txBody>
      </p:sp>
    </p:spTree>
    <p:extLst>
      <p:ext uri="{BB962C8B-B14F-4D97-AF65-F5344CB8AC3E}">
        <p14:creationId xmlns:p14="http://schemas.microsoft.com/office/powerpoint/2010/main" val="4148150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data to</a:t>
            </a:r>
            <a:r>
              <a:rPr lang="en-US" baseline="0" dirty="0"/>
              <a:t> rework bequest donor prospect plans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35</a:t>
            </a:fld>
            <a:endParaRPr lang="en-US"/>
          </a:p>
        </p:txBody>
      </p:sp>
    </p:spTree>
    <p:extLst>
      <p:ext uri="{BB962C8B-B14F-4D97-AF65-F5344CB8AC3E}">
        <p14:creationId xmlns:p14="http://schemas.microsoft.com/office/powerpoint/2010/main" val="1952126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assumptions</a:t>
            </a:r>
            <a:r>
              <a:rPr lang="en-US" baseline="0" dirty="0"/>
              <a:t> we CANNOT afford to make (pun intended). 1-Just because someone is loaded doesn’t mean they’re philanthropic (Ebenezer Scrooge!) 2-Just because someone has the capacity and propensity to give doesn’t mean they want to give to TSA. 3-No major gift in the past doesn’t mean they won’t give in the future. 4-Gift size does not tell the whole story (use the </a:t>
            </a:r>
            <a:r>
              <a:rPr lang="en-US" baseline="0" dirty="0" err="1"/>
              <a:t>multimillionare</a:t>
            </a:r>
            <a:r>
              <a:rPr lang="en-US" baseline="0" dirty="0"/>
              <a:t> example; the guy who donates $100 every year to TSA but thousands to other non-profits). 5-Fundraisers aren’t statisticians and even if they were, they don’t have access to all of the information they need to identify major donor prospects.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5</a:t>
            </a:fld>
            <a:endParaRPr lang="en-US"/>
          </a:p>
        </p:txBody>
      </p:sp>
    </p:spTree>
    <p:extLst>
      <p:ext uri="{BB962C8B-B14F-4D97-AF65-F5344CB8AC3E}">
        <p14:creationId xmlns:p14="http://schemas.microsoft.com/office/powerpoint/2010/main" val="113935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about 15K possible</a:t>
            </a:r>
            <a:r>
              <a:rPr lang="en-US" baseline="0" dirty="0"/>
              <a:t> annuity prospects identified by the data</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36</a:t>
            </a:fld>
            <a:endParaRPr lang="en-US"/>
          </a:p>
        </p:txBody>
      </p:sp>
    </p:spTree>
    <p:extLst>
      <p:ext uri="{BB962C8B-B14F-4D97-AF65-F5344CB8AC3E}">
        <p14:creationId xmlns:p14="http://schemas.microsoft.com/office/powerpoint/2010/main" val="435468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captured these 20 attributes-the most essential predictors of a potential major giver-and populated constituent records with these. A handout will be given to you that contains more information.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37</a:t>
            </a:fld>
            <a:endParaRPr lang="en-US"/>
          </a:p>
        </p:txBody>
      </p:sp>
    </p:spTree>
    <p:extLst>
      <p:ext uri="{BB962C8B-B14F-4D97-AF65-F5344CB8AC3E}">
        <p14:creationId xmlns:p14="http://schemas.microsoft.com/office/powerpoint/2010/main" val="2672805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you’ll locate the constituent’s record. Click on the Wealth and Ratings hyperlink. Then, click on the Model Scores tab on the Wealth Profile. Here, you’ll see the Wealth Engine attributes and their corresponding values.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38</a:t>
            </a:fld>
            <a:endParaRPr lang="en-US"/>
          </a:p>
        </p:txBody>
      </p:sp>
    </p:spTree>
    <p:extLst>
      <p:ext uri="{BB962C8B-B14F-4D97-AF65-F5344CB8AC3E}">
        <p14:creationId xmlns:p14="http://schemas.microsoft.com/office/powerpoint/2010/main" val="847938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you’ll locate the constituent’s record. Click on the Wealth and Ratings hyperlink. Then, click on the Model Scores tab on the Wealth Profile. Here, you’ll see the Wealth Engine attributes and their corresponding values.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39</a:t>
            </a:fld>
            <a:endParaRPr lang="en-US"/>
          </a:p>
        </p:txBody>
      </p:sp>
    </p:spTree>
    <p:extLst>
      <p:ext uri="{BB962C8B-B14F-4D97-AF65-F5344CB8AC3E}">
        <p14:creationId xmlns:p14="http://schemas.microsoft.com/office/powerpoint/2010/main" val="75064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 hired </a:t>
            </a:r>
            <a:r>
              <a:rPr lang="en-US" dirty="0" err="1"/>
              <a:t>Wealth</a:t>
            </a:r>
            <a:r>
              <a:rPr lang="en-US" baseline="0" dirty="0" err="1"/>
              <a:t>Engine</a:t>
            </a:r>
            <a:r>
              <a:rPr lang="en-US" baseline="0" dirty="0"/>
              <a:t>-to help us with the daunting challenging of figuring out who are 20% are.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6</a:t>
            </a:fld>
            <a:endParaRPr lang="en-US"/>
          </a:p>
        </p:txBody>
      </p:sp>
    </p:spTree>
    <p:extLst>
      <p:ext uri="{BB962C8B-B14F-4D97-AF65-F5344CB8AC3E}">
        <p14:creationId xmlns:p14="http://schemas.microsoft.com/office/powerpoint/2010/main" val="121524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were the goals we were hoping to accomplish by hiring WE to run our wealth overlays.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7</a:t>
            </a:fld>
            <a:endParaRPr lang="en-US"/>
          </a:p>
        </p:txBody>
      </p:sp>
    </p:spTree>
    <p:extLst>
      <p:ext uri="{BB962C8B-B14F-4D97-AF65-F5344CB8AC3E}">
        <p14:creationId xmlns:p14="http://schemas.microsoft.com/office/powerpoint/2010/main" val="253863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day, we wanted to use the data to</a:t>
            </a:r>
            <a:r>
              <a:rPr lang="en-US" baseline="0" dirty="0"/>
              <a:t> have 3 predictive models of giving for: 1-Major Gifts, 2-Bequest Planned Gifts, 3-Annuity Planned Gifts.  This way, we’ll know who in </a:t>
            </a:r>
            <a:r>
              <a:rPr lang="en-US" baseline="0" dirty="0" err="1"/>
              <a:t>InterChange</a:t>
            </a:r>
            <a:r>
              <a:rPr lang="en-US" baseline="0" dirty="0"/>
              <a:t>, we need to make prospects and target.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11</a:t>
            </a:fld>
            <a:endParaRPr lang="en-US"/>
          </a:p>
        </p:txBody>
      </p:sp>
    </p:spTree>
    <p:extLst>
      <p:ext uri="{BB962C8B-B14F-4D97-AF65-F5344CB8AC3E}">
        <p14:creationId xmlns:p14="http://schemas.microsoft.com/office/powerpoint/2010/main" val="71566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a:t>
            </a:r>
            <a:r>
              <a:rPr lang="en-US" baseline="0" dirty="0"/>
              <a:t> look at an overview of the data; later on in the presentation we’ll talk more about the details. This will help you get an idea of what WE discovered about our constituent base.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13</a:t>
            </a:fld>
            <a:endParaRPr lang="en-US"/>
          </a:p>
        </p:txBody>
      </p:sp>
    </p:spTree>
    <p:extLst>
      <p:ext uri="{BB962C8B-B14F-4D97-AF65-F5344CB8AC3E}">
        <p14:creationId xmlns:p14="http://schemas.microsoft.com/office/powerpoint/2010/main" val="342944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basic data of who was screened. Screened means WE used a bunch of their data</a:t>
            </a:r>
            <a:r>
              <a:rPr lang="en-US" baseline="0" dirty="0"/>
              <a:t> points and data from our major donors to create what’s called “models” of giving. </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14</a:t>
            </a:fld>
            <a:endParaRPr lang="en-US"/>
          </a:p>
        </p:txBody>
      </p:sp>
    </p:spTree>
    <p:extLst>
      <p:ext uri="{BB962C8B-B14F-4D97-AF65-F5344CB8AC3E}">
        <p14:creationId xmlns:p14="http://schemas.microsoft.com/office/powerpoint/2010/main" val="253116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takeaways)</a:t>
            </a:r>
            <a:endParaRPr lang="en-US" dirty="0"/>
          </a:p>
        </p:txBody>
      </p:sp>
      <p:sp>
        <p:nvSpPr>
          <p:cNvPr id="4" name="Slide Number Placeholder 3"/>
          <p:cNvSpPr>
            <a:spLocks noGrp="1"/>
          </p:cNvSpPr>
          <p:nvPr>
            <p:ph type="sldNum" sz="quarter" idx="10"/>
          </p:nvPr>
        </p:nvSpPr>
        <p:spPr/>
        <p:txBody>
          <a:bodyPr/>
          <a:lstStyle/>
          <a:p>
            <a:fld id="{50CAFC2B-1A73-43E8-93ED-7C8967AEE1A7}" type="slidenum">
              <a:rPr lang="en-US" smtClean="0"/>
              <a:t>15</a:t>
            </a:fld>
            <a:endParaRPr lang="en-US"/>
          </a:p>
        </p:txBody>
      </p:sp>
    </p:spTree>
    <p:extLst>
      <p:ext uri="{BB962C8B-B14F-4D97-AF65-F5344CB8AC3E}">
        <p14:creationId xmlns:p14="http://schemas.microsoft.com/office/powerpoint/2010/main" val="2690633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7/14/2016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Centaur" panose="02030504050205020304" pitchFamily="18" charset="0"/>
              </a:rPr>
              <a:t>2015 </a:t>
            </a:r>
            <a:r>
              <a:rPr lang="en-US" sz="4000" dirty="0" err="1">
                <a:latin typeface="Centaur" panose="02030504050205020304" pitchFamily="18" charset="0"/>
              </a:rPr>
              <a:t>WealthEngine</a:t>
            </a:r>
            <a:r>
              <a:rPr lang="en-US" sz="3200" dirty="0">
                <a:latin typeface="Centaur" panose="02030504050205020304" pitchFamily="18" charset="0"/>
              </a:rPr>
              <a:t>™</a:t>
            </a:r>
            <a:r>
              <a:rPr lang="en-US" sz="4000" dirty="0">
                <a:latin typeface="Centaur" panose="02030504050205020304" pitchFamily="18" charset="0"/>
              </a:rPr>
              <a:t> Overlays for TSAS</a:t>
            </a:r>
          </a:p>
        </p:txBody>
      </p:sp>
      <p:sp>
        <p:nvSpPr>
          <p:cNvPr id="3" name="Subtitle 2"/>
          <p:cNvSpPr>
            <a:spLocks noGrp="1"/>
          </p:cNvSpPr>
          <p:nvPr>
            <p:ph type="subTitle" idx="1"/>
          </p:nvPr>
        </p:nvSpPr>
        <p:spPr/>
        <p:txBody>
          <a:bodyPr>
            <a:normAutofit/>
          </a:bodyPr>
          <a:lstStyle/>
          <a:p>
            <a:r>
              <a:rPr lang="en-US" sz="3200" dirty="0">
                <a:solidFill>
                  <a:schemeClr val="accent1">
                    <a:lumMod val="50000"/>
                  </a:schemeClr>
                </a:solidFill>
                <a:latin typeface="Centaur" panose="02030504050205020304" pitchFamily="18" charset="0"/>
              </a:rPr>
              <a:t>Fueling our ability to do the most good</a:t>
            </a:r>
          </a:p>
        </p:txBody>
      </p:sp>
      <p:pic>
        <p:nvPicPr>
          <p:cNvPr id="5" name="Picture 4"/>
          <p:cNvPicPr>
            <a:picLocks noChangeAspect="1"/>
          </p:cNvPicPr>
          <p:nvPr/>
        </p:nvPicPr>
        <p:blipFill>
          <a:blip r:embed="rId3"/>
          <a:stretch>
            <a:fillRect/>
          </a:stretch>
        </p:blipFill>
        <p:spPr>
          <a:xfrm>
            <a:off x="5665423" y="5355679"/>
            <a:ext cx="847920" cy="995879"/>
          </a:xfrm>
          <a:prstGeom prst="rect">
            <a:avLst/>
          </a:prstGeom>
        </p:spPr>
      </p:pic>
      <p:pic>
        <p:nvPicPr>
          <p:cNvPr id="6" name="Picture 5"/>
          <p:cNvPicPr>
            <a:picLocks noChangeAspect="1"/>
          </p:cNvPicPr>
          <p:nvPr/>
        </p:nvPicPr>
        <p:blipFill>
          <a:blip r:embed="rId4"/>
          <a:stretch>
            <a:fillRect/>
          </a:stretch>
        </p:blipFill>
        <p:spPr>
          <a:xfrm>
            <a:off x="5244659" y="639847"/>
            <a:ext cx="1560178" cy="972512"/>
          </a:xfrm>
          <a:prstGeom prst="rect">
            <a:avLst/>
          </a:prstGeom>
          <a:ln>
            <a:solidFill>
              <a:schemeClr val="accent1"/>
            </a:solidFill>
          </a:ln>
        </p:spPr>
      </p:pic>
      <p:pic>
        <p:nvPicPr>
          <p:cNvPr id="7" name="Picture 6"/>
          <p:cNvPicPr>
            <a:picLocks noChangeAspect="1"/>
          </p:cNvPicPr>
          <p:nvPr/>
        </p:nvPicPr>
        <p:blipFill>
          <a:blip r:embed="rId5"/>
          <a:stretch>
            <a:fillRect/>
          </a:stretch>
        </p:blipFill>
        <p:spPr>
          <a:xfrm>
            <a:off x="4679780" y="3342275"/>
            <a:ext cx="2624787" cy="1810198"/>
          </a:xfrm>
          <a:prstGeom prst="rect">
            <a:avLst/>
          </a:prstGeom>
          <a:ln>
            <a:solidFill>
              <a:schemeClr val="accent1">
                <a:lumMod val="50000"/>
              </a:schemeClr>
            </a:solidFill>
          </a:ln>
        </p:spPr>
      </p:pic>
      <p:pic>
        <p:nvPicPr>
          <p:cNvPr id="8" name="Picture 7"/>
          <p:cNvPicPr>
            <a:picLocks noChangeAspect="1"/>
          </p:cNvPicPr>
          <p:nvPr/>
        </p:nvPicPr>
        <p:blipFill>
          <a:blip r:embed="rId6"/>
          <a:stretch>
            <a:fillRect/>
          </a:stretch>
        </p:blipFill>
        <p:spPr>
          <a:xfrm>
            <a:off x="1410217" y="3335036"/>
            <a:ext cx="2423249" cy="1817437"/>
          </a:xfrm>
          <a:prstGeom prst="rect">
            <a:avLst/>
          </a:prstGeom>
          <a:ln>
            <a:solidFill>
              <a:schemeClr val="accent1">
                <a:lumMod val="50000"/>
              </a:schemeClr>
            </a:solidFill>
          </a:ln>
        </p:spPr>
      </p:pic>
      <p:pic>
        <p:nvPicPr>
          <p:cNvPr id="9" name="Picture 8"/>
          <p:cNvPicPr>
            <a:picLocks noChangeAspect="1"/>
          </p:cNvPicPr>
          <p:nvPr/>
        </p:nvPicPr>
        <p:blipFill rotWithShape="1">
          <a:blip r:embed="rId7"/>
          <a:srcRect l="10869" t="4505" r="27753" b="866"/>
          <a:stretch/>
        </p:blipFill>
        <p:spPr>
          <a:xfrm>
            <a:off x="8235337" y="3335036"/>
            <a:ext cx="2641769" cy="1810197"/>
          </a:xfrm>
          <a:prstGeom prst="rect">
            <a:avLst/>
          </a:prstGeom>
          <a:ln>
            <a:solidFill>
              <a:schemeClr val="accent1">
                <a:lumMod val="50000"/>
              </a:schemeClr>
            </a:solidFill>
          </a:ln>
        </p:spPr>
      </p:pic>
      <p:pic>
        <p:nvPicPr>
          <p:cNvPr id="12" name="Picture 11"/>
          <p:cNvPicPr>
            <a:picLocks noChangeAspect="1"/>
          </p:cNvPicPr>
          <p:nvPr/>
        </p:nvPicPr>
        <p:blipFill>
          <a:blip r:embed="rId8"/>
          <a:stretch>
            <a:fillRect/>
          </a:stretch>
        </p:blipFill>
        <p:spPr>
          <a:xfrm>
            <a:off x="4568719" y="3288972"/>
            <a:ext cx="3018492" cy="2020643"/>
          </a:xfrm>
          <a:prstGeom prst="rect">
            <a:avLst/>
          </a:prstGeom>
          <a:ln>
            <a:solidFill>
              <a:schemeClr val="accent1">
                <a:lumMod val="50000"/>
              </a:schemeClr>
            </a:solidFill>
          </a:ln>
        </p:spPr>
      </p:pic>
      <p:pic>
        <p:nvPicPr>
          <p:cNvPr id="13" name="Picture 12"/>
          <p:cNvPicPr>
            <a:picLocks noChangeAspect="1"/>
          </p:cNvPicPr>
          <p:nvPr/>
        </p:nvPicPr>
        <p:blipFill>
          <a:blip r:embed="rId9"/>
          <a:stretch>
            <a:fillRect/>
          </a:stretch>
        </p:blipFill>
        <p:spPr>
          <a:xfrm>
            <a:off x="1092332" y="3283956"/>
            <a:ext cx="3107585" cy="2071723"/>
          </a:xfrm>
          <a:prstGeom prst="rect">
            <a:avLst/>
          </a:prstGeom>
          <a:ln>
            <a:solidFill>
              <a:schemeClr val="accent1">
                <a:lumMod val="50000"/>
              </a:schemeClr>
            </a:solidFill>
          </a:ln>
        </p:spPr>
      </p:pic>
      <p:pic>
        <p:nvPicPr>
          <p:cNvPr id="14" name="Picture 13"/>
          <p:cNvPicPr>
            <a:picLocks noChangeAspect="1"/>
          </p:cNvPicPr>
          <p:nvPr/>
        </p:nvPicPr>
        <p:blipFill>
          <a:blip r:embed="rId10"/>
          <a:stretch>
            <a:fillRect/>
          </a:stretch>
        </p:blipFill>
        <p:spPr>
          <a:xfrm>
            <a:off x="8091377" y="3283956"/>
            <a:ext cx="3040911" cy="2027679"/>
          </a:xfrm>
          <a:prstGeom prst="rect">
            <a:avLst/>
          </a:prstGeom>
          <a:ln>
            <a:solidFill>
              <a:schemeClr val="accent1">
                <a:lumMod val="50000"/>
              </a:schemeClr>
            </a:solidFill>
          </a:ln>
        </p:spPr>
      </p:pic>
      <p:pic>
        <p:nvPicPr>
          <p:cNvPr id="15" name="Picture 14"/>
          <p:cNvPicPr>
            <a:picLocks noChangeAspect="1"/>
          </p:cNvPicPr>
          <p:nvPr/>
        </p:nvPicPr>
        <p:blipFill>
          <a:blip r:embed="rId11"/>
          <a:stretch>
            <a:fillRect/>
          </a:stretch>
        </p:blipFill>
        <p:spPr>
          <a:xfrm>
            <a:off x="7892691" y="3217108"/>
            <a:ext cx="3368866" cy="2247666"/>
          </a:xfrm>
          <a:prstGeom prst="rect">
            <a:avLst/>
          </a:prstGeom>
          <a:ln>
            <a:solidFill>
              <a:schemeClr val="accent1">
                <a:lumMod val="50000"/>
              </a:schemeClr>
            </a:solidFill>
          </a:ln>
        </p:spPr>
      </p:pic>
      <p:pic>
        <p:nvPicPr>
          <p:cNvPr id="16" name="Picture 15"/>
          <p:cNvPicPr>
            <a:picLocks noChangeAspect="1"/>
          </p:cNvPicPr>
          <p:nvPr/>
        </p:nvPicPr>
        <p:blipFill>
          <a:blip r:embed="rId12"/>
          <a:stretch>
            <a:fillRect/>
          </a:stretch>
        </p:blipFill>
        <p:spPr>
          <a:xfrm>
            <a:off x="901972" y="3217108"/>
            <a:ext cx="3362767" cy="2242432"/>
          </a:xfrm>
          <a:prstGeom prst="rect">
            <a:avLst/>
          </a:prstGeom>
          <a:ln>
            <a:solidFill>
              <a:schemeClr val="accent1">
                <a:lumMod val="50000"/>
              </a:schemeClr>
            </a:solidFill>
          </a:ln>
        </p:spPr>
      </p:pic>
      <p:pic>
        <p:nvPicPr>
          <p:cNvPr id="17" name="Picture 16"/>
          <p:cNvPicPr>
            <a:picLocks noChangeAspect="1"/>
          </p:cNvPicPr>
          <p:nvPr/>
        </p:nvPicPr>
        <p:blipFill>
          <a:blip r:embed="rId13"/>
          <a:stretch>
            <a:fillRect/>
          </a:stretch>
        </p:blipFill>
        <p:spPr>
          <a:xfrm>
            <a:off x="4413712" y="3217108"/>
            <a:ext cx="3279125" cy="2075071"/>
          </a:xfrm>
          <a:prstGeom prst="rect">
            <a:avLst/>
          </a:prstGeom>
          <a:ln>
            <a:solidFill>
              <a:schemeClr val="accent1">
                <a:lumMod val="50000"/>
              </a:schemeClr>
            </a:solidFill>
          </a:ln>
        </p:spPr>
      </p:pic>
    </p:spTree>
    <p:extLst>
      <p:ext uri="{BB962C8B-B14F-4D97-AF65-F5344CB8AC3E}">
        <p14:creationId xmlns:p14="http://schemas.microsoft.com/office/powerpoint/2010/main" val="41106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59220"/>
            <a:ext cx="11029616" cy="1137684"/>
          </a:xfrm>
        </p:spPr>
        <p:txBody>
          <a:bodyPr>
            <a:noAutofit/>
          </a:bodyPr>
          <a:lstStyle/>
          <a:p>
            <a:pPr algn="ctr"/>
            <a:r>
              <a:rPr lang="en-US" sz="3600" dirty="0">
                <a:latin typeface="Times New Roman" panose="02020603050405020304" pitchFamily="18" charset="0"/>
                <a:cs typeface="Times New Roman" panose="02020603050405020304" pitchFamily="18" charset="0"/>
              </a:rPr>
              <a:t>Enhance, Then Model=</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Customized Donor predictors</a:t>
            </a:r>
          </a:p>
        </p:txBody>
      </p:sp>
      <p:pic>
        <p:nvPicPr>
          <p:cNvPr id="4" name="Content Placeholder 3"/>
          <p:cNvPicPr>
            <a:picLocks noGrp="1" noChangeAspect="1"/>
          </p:cNvPicPr>
          <p:nvPr>
            <p:ph idx="1"/>
          </p:nvPr>
        </p:nvPicPr>
        <p:blipFill>
          <a:blip r:embed="rId2"/>
          <a:stretch>
            <a:fillRect/>
          </a:stretch>
        </p:blipFill>
        <p:spPr>
          <a:xfrm>
            <a:off x="1232862" y="2018863"/>
            <a:ext cx="1244524" cy="4044702"/>
          </a:xfrm>
        </p:spPr>
      </p:pic>
      <p:sp>
        <p:nvSpPr>
          <p:cNvPr id="5" name="TextBox 4"/>
          <p:cNvSpPr txBox="1"/>
          <p:nvPr/>
        </p:nvSpPr>
        <p:spPr>
          <a:xfrm>
            <a:off x="2922178" y="2138716"/>
            <a:ext cx="1584250" cy="461665"/>
          </a:xfrm>
          <a:prstGeom prst="rect">
            <a:avLst/>
          </a:prstGeom>
          <a:noFill/>
        </p:spPr>
        <p:txBody>
          <a:bodyPr wrap="square" rtlCol="0">
            <a:spAutoFit/>
          </a:bodyPr>
          <a:lstStyle/>
          <a:p>
            <a:r>
              <a:rPr lang="en-US" sz="2400" dirty="0">
                <a:cs typeface="Times New Roman" panose="02020603050405020304" pitchFamily="18" charset="0"/>
              </a:rPr>
              <a:t>Net Worth</a:t>
            </a:r>
          </a:p>
        </p:txBody>
      </p:sp>
      <p:sp>
        <p:nvSpPr>
          <p:cNvPr id="6" name="TextBox 5"/>
          <p:cNvSpPr txBox="1"/>
          <p:nvPr/>
        </p:nvSpPr>
        <p:spPr>
          <a:xfrm>
            <a:off x="2661680" y="2997454"/>
            <a:ext cx="2105246" cy="461665"/>
          </a:xfrm>
          <a:prstGeom prst="rect">
            <a:avLst/>
          </a:prstGeom>
          <a:noFill/>
        </p:spPr>
        <p:txBody>
          <a:bodyPr wrap="square" rtlCol="0">
            <a:spAutoFit/>
          </a:bodyPr>
          <a:lstStyle/>
          <a:p>
            <a:r>
              <a:rPr lang="en-US" sz="2400" dirty="0"/>
              <a:t>Board Member</a:t>
            </a:r>
          </a:p>
        </p:txBody>
      </p:sp>
      <p:sp>
        <p:nvSpPr>
          <p:cNvPr id="7" name="TextBox 6"/>
          <p:cNvSpPr txBox="1"/>
          <p:nvPr/>
        </p:nvSpPr>
        <p:spPr>
          <a:xfrm>
            <a:off x="2199163" y="3856192"/>
            <a:ext cx="3030280" cy="461665"/>
          </a:xfrm>
          <a:prstGeom prst="rect">
            <a:avLst/>
          </a:prstGeom>
          <a:noFill/>
        </p:spPr>
        <p:txBody>
          <a:bodyPr wrap="square" rtlCol="0">
            <a:spAutoFit/>
          </a:bodyPr>
          <a:lstStyle/>
          <a:p>
            <a:r>
              <a:rPr lang="en-US" sz="2400" dirty="0"/>
              <a:t>Past Giving History</a:t>
            </a:r>
          </a:p>
        </p:txBody>
      </p:sp>
      <p:sp>
        <p:nvSpPr>
          <p:cNvPr id="8" name="TextBox 7"/>
          <p:cNvSpPr txBox="1"/>
          <p:nvPr/>
        </p:nvSpPr>
        <p:spPr>
          <a:xfrm>
            <a:off x="2773322" y="4714930"/>
            <a:ext cx="1881963" cy="461665"/>
          </a:xfrm>
          <a:prstGeom prst="rect">
            <a:avLst/>
          </a:prstGeom>
          <a:noFill/>
        </p:spPr>
        <p:txBody>
          <a:bodyPr wrap="square" rtlCol="0">
            <a:spAutoFit/>
          </a:bodyPr>
          <a:lstStyle/>
          <a:p>
            <a:r>
              <a:rPr lang="en-US" sz="2400" dirty="0"/>
              <a:t>Total Assets</a:t>
            </a:r>
          </a:p>
        </p:txBody>
      </p:sp>
      <p:sp>
        <p:nvSpPr>
          <p:cNvPr id="9" name="TextBox 8"/>
          <p:cNvSpPr txBox="1"/>
          <p:nvPr/>
        </p:nvSpPr>
        <p:spPr>
          <a:xfrm>
            <a:off x="3320899" y="5573669"/>
            <a:ext cx="786809" cy="461665"/>
          </a:xfrm>
          <a:prstGeom prst="rect">
            <a:avLst/>
          </a:prstGeom>
          <a:noFill/>
        </p:spPr>
        <p:txBody>
          <a:bodyPr wrap="square" rtlCol="0">
            <a:spAutoFit/>
          </a:bodyPr>
          <a:lstStyle/>
          <a:p>
            <a:r>
              <a:rPr lang="en-US" sz="2400" dirty="0"/>
              <a:t>Age</a:t>
            </a:r>
          </a:p>
        </p:txBody>
      </p:sp>
      <p:sp>
        <p:nvSpPr>
          <p:cNvPr id="15" name="Equal 14"/>
          <p:cNvSpPr/>
          <p:nvPr/>
        </p:nvSpPr>
        <p:spPr>
          <a:xfrm>
            <a:off x="5229443" y="3352914"/>
            <a:ext cx="1265274" cy="1006555"/>
          </a:xfrm>
          <a:prstGeom prst="mathEqua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6957234" y="3132916"/>
            <a:ext cx="3813547" cy="1446550"/>
          </a:xfrm>
          <a:prstGeom prst="rect">
            <a:avLst/>
          </a:prstGeom>
          <a:solidFill>
            <a:schemeClr val="accent2">
              <a:lumMod val="60000"/>
              <a:lumOff val="40000"/>
            </a:schemeClr>
          </a:solidFill>
          <a:ln>
            <a:solidFill>
              <a:schemeClr val="accent1">
                <a:lumMod val="75000"/>
              </a:schemeClr>
            </a:solidFill>
          </a:ln>
        </p:spPr>
        <p:txBody>
          <a:bodyPr wrap="square" rtlCol="0">
            <a:spAutoFit/>
          </a:bodyPr>
          <a:lstStyle/>
          <a:p>
            <a:r>
              <a:rPr lang="en-US" sz="4400" dirty="0">
                <a:latin typeface="Times New Roman" panose="02020603050405020304" pitchFamily="18" charset="0"/>
                <a:cs typeface="Times New Roman" panose="02020603050405020304" pitchFamily="18" charset="0"/>
              </a:rPr>
              <a:t>Our Model </a:t>
            </a:r>
            <a:r>
              <a:rPr lang="en-US" sz="4400" dirty="0" err="1">
                <a:latin typeface="Times New Roman" panose="02020603050405020304" pitchFamily="18" charset="0"/>
                <a:cs typeface="Times New Roman" panose="02020603050405020304" pitchFamily="18" charset="0"/>
              </a:rPr>
              <a:t>Score</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Deciles</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06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dirty="0">
                <a:latin typeface="Centaur" panose="02030504050205020304" pitchFamily="18" charset="0"/>
              </a:rPr>
              <a:t>The Deliverables</a:t>
            </a:r>
          </a:p>
        </p:txBody>
      </p:sp>
      <p:sp>
        <p:nvSpPr>
          <p:cNvPr id="3" name="Content Placeholder 2"/>
          <p:cNvSpPr>
            <a:spLocks noGrp="1"/>
          </p:cNvSpPr>
          <p:nvPr>
            <p:ph idx="1"/>
          </p:nvPr>
        </p:nvSpPr>
        <p:spPr>
          <a:xfrm>
            <a:off x="581192" y="2180496"/>
            <a:ext cx="11029615" cy="3803615"/>
          </a:xfrm>
        </p:spPr>
        <p:txBody>
          <a:bodyPr>
            <a:normAutofit/>
          </a:bodyPr>
          <a:lstStyle/>
          <a:p>
            <a:r>
              <a:rPr lang="en-US" sz="5400" dirty="0">
                <a:latin typeface="Centaur" panose="02030504050205020304" pitchFamily="18" charset="0"/>
              </a:rPr>
              <a:t>Three Predictive Models: </a:t>
            </a:r>
          </a:p>
          <a:p>
            <a:pPr lvl="1"/>
            <a:r>
              <a:rPr lang="en-US" sz="3600" dirty="0">
                <a:latin typeface="Centaur" panose="02030504050205020304" pitchFamily="18" charset="0"/>
              </a:rPr>
              <a:t>1</a:t>
            </a:r>
            <a:r>
              <a:rPr lang="en-US" sz="4000" dirty="0">
                <a:latin typeface="Centaur" panose="02030504050205020304" pitchFamily="18" charset="0"/>
              </a:rPr>
              <a:t>. Major Gift </a:t>
            </a:r>
          </a:p>
          <a:p>
            <a:pPr lvl="1"/>
            <a:r>
              <a:rPr lang="en-US" sz="4000" dirty="0">
                <a:latin typeface="Centaur" panose="02030504050205020304" pitchFamily="18" charset="0"/>
              </a:rPr>
              <a:t>II. Planned Gift: Bequest</a:t>
            </a:r>
          </a:p>
          <a:p>
            <a:pPr lvl="1"/>
            <a:r>
              <a:rPr lang="en-US" sz="4000" dirty="0">
                <a:latin typeface="Centaur" panose="02030504050205020304" pitchFamily="18" charset="0"/>
              </a:rPr>
              <a:t>III. Planned Gift: Gift Annuity</a:t>
            </a:r>
            <a:endParaRPr lang="en-US" sz="1800" dirty="0">
              <a:latin typeface="Centaur" panose="02030504050205020304" pitchFamily="18" charset="0"/>
            </a:endParaRPr>
          </a:p>
        </p:txBody>
      </p:sp>
    </p:spTree>
    <p:extLst>
      <p:ext uri="{BB962C8B-B14F-4D97-AF65-F5344CB8AC3E}">
        <p14:creationId xmlns:p14="http://schemas.microsoft.com/office/powerpoint/2010/main" val="4987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strike="sngStrike" dirty="0">
                <a:latin typeface="Centaur" panose="02030504050205020304" pitchFamily="18" charset="0"/>
              </a:rPr>
              <a:t>Wealth</a:t>
            </a:r>
            <a:r>
              <a:rPr lang="en-US" sz="5400" dirty="0">
                <a:latin typeface="Centaur" panose="02030504050205020304" pitchFamily="18" charset="0"/>
              </a:rPr>
              <a:t> </a:t>
            </a:r>
            <a:r>
              <a:rPr lang="en-US" sz="5400" dirty="0" err="1">
                <a:latin typeface="Centaur" panose="02030504050205020304" pitchFamily="18" charset="0"/>
              </a:rPr>
              <a:t>StalkENgine</a:t>
            </a:r>
            <a:r>
              <a:rPr lang="en-US" sz="5400" dirty="0">
                <a:latin typeface="Centaur" panose="02030504050205020304" pitchFamily="18" charset="0"/>
              </a:rPr>
              <a:t> </a:t>
            </a:r>
          </a:p>
        </p:txBody>
      </p:sp>
      <p:sp>
        <p:nvSpPr>
          <p:cNvPr id="3" name="Content Placeholder 2"/>
          <p:cNvSpPr>
            <a:spLocks noGrp="1"/>
          </p:cNvSpPr>
          <p:nvPr>
            <p:ph idx="1"/>
          </p:nvPr>
        </p:nvSpPr>
        <p:spPr/>
        <p:txBody>
          <a:bodyPr/>
          <a:lstStyle/>
          <a:p>
            <a:endParaRPr lang="en-US" dirty="0"/>
          </a:p>
        </p:txBody>
      </p:sp>
      <p:sp>
        <p:nvSpPr>
          <p:cNvPr id="4" name="Rounded Rectangle 3"/>
          <p:cNvSpPr/>
          <p:nvPr/>
        </p:nvSpPr>
        <p:spPr>
          <a:xfrm>
            <a:off x="1495865" y="2869809"/>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how much money you have in your checking account. </a:t>
            </a:r>
          </a:p>
        </p:txBody>
      </p:sp>
      <p:sp>
        <p:nvSpPr>
          <p:cNvPr id="5" name="Rounded Rectangle 4"/>
          <p:cNvSpPr/>
          <p:nvPr/>
        </p:nvSpPr>
        <p:spPr>
          <a:xfrm>
            <a:off x="1495863" y="2879768"/>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out if you own an airplane.  </a:t>
            </a:r>
          </a:p>
        </p:txBody>
      </p:sp>
      <p:sp>
        <p:nvSpPr>
          <p:cNvPr id="6" name="Rounded Rectangle 5"/>
          <p:cNvSpPr/>
          <p:nvPr/>
        </p:nvSpPr>
        <p:spPr>
          <a:xfrm>
            <a:off x="1495861" y="2879767"/>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your insider stock holdings. </a:t>
            </a:r>
          </a:p>
        </p:txBody>
      </p:sp>
      <p:sp>
        <p:nvSpPr>
          <p:cNvPr id="15" name="Rounded Rectangle 14"/>
          <p:cNvSpPr/>
          <p:nvPr/>
        </p:nvSpPr>
        <p:spPr>
          <a:xfrm>
            <a:off x="1491154" y="2879767"/>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how much money you have in your savings account. </a:t>
            </a:r>
          </a:p>
        </p:txBody>
      </p:sp>
      <p:sp>
        <p:nvSpPr>
          <p:cNvPr id="16" name="Rounded Rectangle 15"/>
          <p:cNvSpPr/>
          <p:nvPr/>
        </p:nvSpPr>
        <p:spPr>
          <a:xfrm>
            <a:off x="1477053" y="2879985"/>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out if you serve on a Board. </a:t>
            </a:r>
          </a:p>
        </p:txBody>
      </p:sp>
      <p:sp>
        <p:nvSpPr>
          <p:cNvPr id="17" name="Rounded Rectangle 16"/>
          <p:cNvSpPr/>
          <p:nvPr/>
        </p:nvSpPr>
        <p:spPr>
          <a:xfrm>
            <a:off x="1477127" y="2868786"/>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a:t>
            </a:r>
            <a:r>
              <a:rPr lang="en-US" sz="4000" dirty="0" err="1">
                <a:solidFill>
                  <a:schemeClr val="tx1"/>
                </a:solidFill>
              </a:rPr>
              <a:t>find</a:t>
            </a:r>
            <a:r>
              <a:rPr lang="en-US" sz="4000" dirty="0">
                <a:solidFill>
                  <a:schemeClr val="tx1"/>
                </a:solidFill>
              </a:rPr>
              <a:t> your real estate holdings. </a:t>
            </a:r>
          </a:p>
        </p:txBody>
      </p:sp>
      <p:sp>
        <p:nvSpPr>
          <p:cNvPr id="18" name="Rounded Rectangle 17"/>
          <p:cNvSpPr/>
          <p:nvPr/>
        </p:nvSpPr>
        <p:spPr>
          <a:xfrm>
            <a:off x="1481830" y="2867209"/>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your foreign investments. </a:t>
            </a:r>
          </a:p>
        </p:txBody>
      </p:sp>
      <p:sp>
        <p:nvSpPr>
          <p:cNvPr id="19" name="Rounded Rectangle 18"/>
          <p:cNvSpPr/>
          <p:nvPr/>
        </p:nvSpPr>
        <p:spPr>
          <a:xfrm>
            <a:off x="1458356" y="2878029"/>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the number of adults in your household. </a:t>
            </a:r>
          </a:p>
        </p:txBody>
      </p:sp>
      <p:sp>
        <p:nvSpPr>
          <p:cNvPr id="20" name="Rounded Rectangle 19"/>
          <p:cNvSpPr/>
          <p:nvPr/>
        </p:nvSpPr>
        <p:spPr>
          <a:xfrm>
            <a:off x="1458355" y="2855513"/>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your salary. </a:t>
            </a:r>
          </a:p>
        </p:txBody>
      </p:sp>
      <p:sp>
        <p:nvSpPr>
          <p:cNvPr id="21" name="Rounded Rectangle 20"/>
          <p:cNvSpPr/>
          <p:nvPr/>
        </p:nvSpPr>
        <p:spPr>
          <a:xfrm>
            <a:off x="1491153" y="2881505"/>
            <a:ext cx="9200271" cy="2236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WealthEngine</a:t>
            </a:r>
            <a:r>
              <a:rPr lang="en-US" sz="4000" dirty="0">
                <a:solidFill>
                  <a:schemeClr val="tx1"/>
                </a:solidFill>
              </a:rPr>
              <a:t> can find out if you own a boat. </a:t>
            </a:r>
          </a:p>
        </p:txBody>
      </p:sp>
    </p:spTree>
    <p:extLst>
      <p:ext uri="{BB962C8B-B14F-4D97-AF65-F5344CB8AC3E}">
        <p14:creationId xmlns:p14="http://schemas.microsoft.com/office/powerpoint/2010/main" val="320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2" nodeType="clickEffect">
                                  <p:stCondLst>
                                    <p:cond delay="0"/>
                                  </p:stCondLst>
                                  <p:childTnLst>
                                    <p:animEffect transition="out" filter="wipe(down)">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1" nodeType="clickEffect">
                                  <p:stCondLst>
                                    <p:cond delay="0"/>
                                  </p:stCondLst>
                                  <p:childTnLst>
                                    <p:animEffect transition="out" filter="wipe(down)">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2"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1" nodeType="clickEffect">
                                  <p:stCondLst>
                                    <p:cond delay="0"/>
                                  </p:stCondLst>
                                  <p:childTnLst>
                                    <p:animEffect transition="out" filter="wipe(down)">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1" nodeType="clickEffect">
                                  <p:stCondLst>
                                    <p:cond delay="0"/>
                                  </p:stCondLst>
                                  <p:childTnLst>
                                    <p:animEffect transition="out" filter="wipe(down)">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5" grpId="0" animBg="1"/>
      <p:bldP spid="15" grpId="1" animBg="1"/>
      <p:bldP spid="16" grpId="0" animBg="1"/>
      <p:bldP spid="16" grpId="2" animBg="1"/>
      <p:bldP spid="17" grpId="0" animBg="1"/>
      <p:bldP spid="17" grpId="1" animBg="1"/>
      <p:bldP spid="18" grpId="0" animBg="1"/>
      <p:bldP spid="18" grpId="1" animBg="1"/>
      <p:bldP spid="19" grpId="0" animBg="1"/>
      <p:bldP spid="19" grpId="1" animBg="1"/>
      <p:bldP spid="20" grpId="1" animBg="1"/>
      <p:bldP spid="20" grpId="2"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1030148"/>
            <a:ext cx="11029615" cy="3511270"/>
          </a:xfrm>
        </p:spPr>
        <p:txBody>
          <a:bodyPr>
            <a:normAutofit/>
          </a:bodyPr>
          <a:lstStyle/>
          <a:p>
            <a:pPr algn="ctr"/>
            <a:r>
              <a:rPr lang="en-US" sz="4400" b="1" dirty="0">
                <a:latin typeface="Centaur" panose="02030504050205020304" pitchFamily="18" charset="0"/>
              </a:rPr>
              <a:t>The Results </a:t>
            </a:r>
            <a:r>
              <a:rPr lang="en-US" sz="5400" b="1" dirty="0">
                <a:latin typeface="Centaur" panose="02030504050205020304" pitchFamily="18" charset="0"/>
              </a:rPr>
              <a:t> </a:t>
            </a:r>
            <a:endParaRPr lang="en-US" sz="4400" b="1" dirty="0">
              <a:latin typeface="Centaur" panose="02030504050205020304" pitchFamily="18" charset="0"/>
            </a:endParaRPr>
          </a:p>
        </p:txBody>
      </p:sp>
      <p:sp>
        <p:nvSpPr>
          <p:cNvPr id="3" name="Text Placeholder 2"/>
          <p:cNvSpPr>
            <a:spLocks noGrp="1"/>
          </p:cNvSpPr>
          <p:nvPr>
            <p:ph type="body" idx="1"/>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Let’s be beneficiaries of the big picture</a:t>
            </a:r>
          </a:p>
        </p:txBody>
      </p:sp>
      <p:pic>
        <p:nvPicPr>
          <p:cNvPr id="6" name="Picture 5"/>
          <p:cNvPicPr>
            <a:picLocks noChangeAspect="1"/>
          </p:cNvPicPr>
          <p:nvPr/>
        </p:nvPicPr>
        <p:blipFill>
          <a:blip r:embed="rId3"/>
          <a:stretch>
            <a:fillRect/>
          </a:stretch>
        </p:blipFill>
        <p:spPr>
          <a:xfrm>
            <a:off x="5253707" y="5269721"/>
            <a:ext cx="1684584" cy="1050058"/>
          </a:xfrm>
          <a:prstGeom prst="rect">
            <a:avLst/>
          </a:prstGeom>
          <a:ln>
            <a:solidFill>
              <a:schemeClr val="accent1"/>
            </a:solidFill>
          </a:ln>
        </p:spPr>
      </p:pic>
      <p:pic>
        <p:nvPicPr>
          <p:cNvPr id="8" name="Picture 7"/>
          <p:cNvPicPr>
            <a:picLocks noChangeAspect="1"/>
          </p:cNvPicPr>
          <p:nvPr/>
        </p:nvPicPr>
        <p:blipFill>
          <a:blip r:embed="rId4"/>
          <a:stretch>
            <a:fillRect/>
          </a:stretch>
        </p:blipFill>
        <p:spPr>
          <a:xfrm>
            <a:off x="3800172" y="672934"/>
            <a:ext cx="4591656" cy="3117295"/>
          </a:xfrm>
          <a:prstGeom prst="rect">
            <a:avLst/>
          </a:prstGeom>
          <a:ln>
            <a:solidFill>
              <a:schemeClr val="accent1"/>
            </a:solidFill>
          </a:ln>
        </p:spPr>
      </p:pic>
    </p:spTree>
    <p:extLst>
      <p:ext uri="{BB962C8B-B14F-4D97-AF65-F5344CB8AC3E}">
        <p14:creationId xmlns:p14="http://schemas.microsoft.com/office/powerpoint/2010/main" val="265870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663162" y="872197"/>
            <a:ext cx="8865677" cy="5807481"/>
          </a:xfrm>
          <a:prstGeom prst="rect">
            <a:avLst/>
          </a:prstGeom>
          <a:ln>
            <a:solidFill>
              <a:schemeClr val="accent1"/>
            </a:solidFill>
          </a:ln>
        </p:spPr>
      </p:pic>
    </p:spTree>
    <p:extLst>
      <p:ext uri="{BB962C8B-B14F-4D97-AF65-F5344CB8AC3E}">
        <p14:creationId xmlns:p14="http://schemas.microsoft.com/office/powerpoint/2010/main" val="170407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45588"/>
            <a:ext cx="11029616" cy="970368"/>
          </a:xfrm>
        </p:spPr>
        <p:txBody>
          <a:bodyPr>
            <a:noAutofit/>
          </a:bodyPr>
          <a:lstStyle/>
          <a:p>
            <a:pPr algn="ctr"/>
            <a:r>
              <a:rPr lang="en-US" sz="7200" dirty="0">
                <a:latin typeface="Centaur" panose="02030504050205020304" pitchFamily="18" charset="0"/>
              </a:rPr>
              <a:t>Key Takeaways</a:t>
            </a:r>
          </a:p>
        </p:txBody>
      </p:sp>
      <p:sp>
        <p:nvSpPr>
          <p:cNvPr id="3" name="Content Placeholder 2"/>
          <p:cNvSpPr>
            <a:spLocks noGrp="1"/>
          </p:cNvSpPr>
          <p:nvPr>
            <p:ph idx="1"/>
          </p:nvPr>
        </p:nvSpPr>
        <p:spPr>
          <a:xfrm>
            <a:off x="581192" y="2180496"/>
            <a:ext cx="11362279" cy="4473522"/>
          </a:xfrm>
        </p:spPr>
        <p:txBody>
          <a:bodyPr>
            <a:noAutofit/>
          </a:bodyPr>
          <a:lstStyle/>
          <a:p>
            <a:r>
              <a:rPr lang="en-US" sz="2600" dirty="0">
                <a:latin typeface="Times New Roman" panose="02020603050405020304" pitchFamily="18" charset="0"/>
                <a:cs typeface="Times New Roman" panose="02020603050405020304" pitchFamily="18" charset="0"/>
              </a:rPr>
              <a:t>Our data set has far more major giving prospects and planned giving prospects that Wealth Engine is used to seeing </a:t>
            </a:r>
            <a:r>
              <a:rPr lang="en-US" sz="2600" dirty="0">
                <a:latin typeface="Times New Roman" panose="02020603050405020304" pitchFamily="18" charset="0"/>
                <a:cs typeface="Times New Roman" panose="02020603050405020304" pitchFamily="18" charset="0"/>
                <a:sym typeface="Wingdings" panose="05000000000000000000" pitchFamily="2" charset="2"/>
              </a:rPr>
              <a:t>good identification of prospects…</a:t>
            </a:r>
          </a:p>
          <a:p>
            <a:r>
              <a:rPr lang="en-US" sz="2600" dirty="0">
                <a:latin typeface="Times New Roman" panose="02020603050405020304" pitchFamily="18" charset="0"/>
                <a:cs typeface="Times New Roman" panose="02020603050405020304" pitchFamily="18" charset="0"/>
                <a:sym typeface="Wingdings" panose="05000000000000000000" pitchFamily="2" charset="2"/>
              </a:rPr>
              <a:t>…BUT a lot of our donors are giving way under their capacity</a:t>
            </a:r>
          </a:p>
          <a:p>
            <a:r>
              <a:rPr lang="en-US" sz="2600" dirty="0">
                <a:latin typeface="Times New Roman" panose="02020603050405020304" pitchFamily="18" charset="0"/>
                <a:cs typeface="Times New Roman" panose="02020603050405020304" pitchFamily="18" charset="0"/>
                <a:sym typeface="Wingdings" panose="05000000000000000000" pitchFamily="2" charset="2"/>
              </a:rPr>
              <a:t>And there are a lot of prospects who have NOT been identified by both RD and PG professionals in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InterChange</a:t>
            </a:r>
            <a:r>
              <a:rPr lang="en-US" sz="2600" dirty="0">
                <a:latin typeface="Times New Roman" panose="02020603050405020304" pitchFamily="18" charset="0"/>
                <a:cs typeface="Times New Roman" panose="02020603050405020304" pitchFamily="18" charset="0"/>
                <a:sym typeface="Wingdings" panose="05000000000000000000" pitchFamily="2" charset="2"/>
              </a:rPr>
              <a:t> who are very likely to become major gift donors. </a:t>
            </a:r>
          </a:p>
          <a:p>
            <a:r>
              <a:rPr lang="en-US" sz="2600" dirty="0">
                <a:latin typeface="Times New Roman" panose="02020603050405020304" pitchFamily="18" charset="0"/>
                <a:cs typeface="Times New Roman" panose="02020603050405020304" pitchFamily="18" charset="0"/>
                <a:sym typeface="Wingdings" panose="05000000000000000000" pitchFamily="2" charset="2"/>
              </a:rPr>
              <a:t>Major Gift Model can also inform Planned Giving, both gift annuities and bequests. </a:t>
            </a:r>
          </a:p>
          <a:p>
            <a:r>
              <a:rPr lang="en-US" sz="2600" dirty="0">
                <a:latin typeface="Times New Roman" panose="02020603050405020304" pitchFamily="18" charset="0"/>
                <a:cs typeface="Times New Roman" panose="02020603050405020304" pitchFamily="18" charset="0"/>
                <a:sym typeface="Wingdings" panose="05000000000000000000" pitchFamily="2" charset="2"/>
              </a:rPr>
              <a:t>We have a bunch of ‘everyday givers’ who would make excellent bequest prospects. </a:t>
            </a:r>
          </a:p>
          <a:p>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99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162650" y="1058584"/>
            <a:ext cx="7866700" cy="5380903"/>
          </a:xfrm>
          <a:prstGeom prst="rect">
            <a:avLst/>
          </a:prstGeom>
          <a:ln>
            <a:solidFill>
              <a:schemeClr val="accent1"/>
            </a:solidFill>
          </a:ln>
        </p:spPr>
      </p:pic>
      <p:sp>
        <p:nvSpPr>
          <p:cNvPr id="3" name="Oval 2"/>
          <p:cNvSpPr/>
          <p:nvPr/>
        </p:nvSpPr>
        <p:spPr>
          <a:xfrm>
            <a:off x="5458262" y="2574388"/>
            <a:ext cx="407965" cy="26587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95449" y="4079629"/>
            <a:ext cx="309492" cy="9284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4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74952"/>
          </a:xfrm>
        </p:spPr>
        <p:txBody>
          <a:bodyPr>
            <a:normAutofit/>
          </a:bodyPr>
          <a:lstStyle/>
          <a:p>
            <a:pPr algn="ctr"/>
            <a:r>
              <a:rPr lang="en-US" sz="4000" dirty="0">
                <a:latin typeface="Centaur" panose="02030504050205020304" pitchFamily="18" charset="0"/>
              </a:rPr>
              <a:t>Our donors could be giving a lot more</a:t>
            </a:r>
          </a:p>
        </p:txBody>
      </p:sp>
      <p:pic>
        <p:nvPicPr>
          <p:cNvPr id="4" name="Content Placeholder 3"/>
          <p:cNvPicPr>
            <a:picLocks noGrp="1" noChangeAspect="1"/>
          </p:cNvPicPr>
          <p:nvPr>
            <p:ph idx="1"/>
          </p:nvPr>
        </p:nvPicPr>
        <p:blipFill rotWithShape="1">
          <a:blip r:embed="rId3"/>
          <a:srcRect t="18585" r="237"/>
          <a:stretch/>
        </p:blipFill>
        <p:spPr>
          <a:xfrm>
            <a:off x="1835966" y="1659986"/>
            <a:ext cx="8520067" cy="4775206"/>
          </a:xfrm>
          <a:prstGeom prst="rect">
            <a:avLst/>
          </a:prstGeom>
          <a:ln>
            <a:solidFill>
              <a:schemeClr val="accent1"/>
            </a:solidFill>
          </a:ln>
        </p:spPr>
      </p:pic>
    </p:spTree>
    <p:extLst>
      <p:ext uri="{BB962C8B-B14F-4D97-AF65-F5344CB8AC3E}">
        <p14:creationId xmlns:p14="http://schemas.microsoft.com/office/powerpoint/2010/main" val="284503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855054" y="885824"/>
            <a:ext cx="8481892" cy="5726081"/>
          </a:xfrm>
          <a:prstGeom prst="rect">
            <a:avLst/>
          </a:prstGeom>
          <a:ln>
            <a:solidFill>
              <a:schemeClr val="accent1"/>
            </a:solidFill>
          </a:ln>
        </p:spPr>
      </p:pic>
    </p:spTree>
    <p:extLst>
      <p:ext uri="{BB962C8B-B14F-4D97-AF65-F5344CB8AC3E}">
        <p14:creationId xmlns:p14="http://schemas.microsoft.com/office/powerpoint/2010/main" val="247856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1030148"/>
            <a:ext cx="11029615" cy="3511270"/>
          </a:xfrm>
        </p:spPr>
        <p:txBody>
          <a:bodyPr>
            <a:normAutofit/>
          </a:bodyPr>
          <a:lstStyle/>
          <a:p>
            <a:pPr algn="ctr"/>
            <a:r>
              <a:rPr lang="en-US" sz="4800" b="1" dirty="0">
                <a:latin typeface="Centaur" panose="02030504050205020304" pitchFamily="18" charset="0"/>
              </a:rPr>
              <a:t>The details </a:t>
            </a:r>
            <a:r>
              <a:rPr lang="en-US" sz="6000" b="1" dirty="0">
                <a:latin typeface="Centaur" panose="02030504050205020304" pitchFamily="18" charset="0"/>
              </a:rPr>
              <a:t> </a:t>
            </a:r>
            <a:endParaRPr lang="en-US" sz="4800" b="1" dirty="0">
              <a:latin typeface="Centaur" panose="02030504050205020304" pitchFamily="18" charset="0"/>
            </a:endParaRPr>
          </a:p>
        </p:txBody>
      </p:sp>
      <p:sp>
        <p:nvSpPr>
          <p:cNvPr id="3" name="Text Placeholder 2"/>
          <p:cNvSpPr>
            <a:spLocks noGrp="1"/>
          </p:cNvSpPr>
          <p:nvPr>
            <p:ph type="body" idx="1"/>
          </p:nvPr>
        </p:nvSpPr>
        <p:spPr/>
        <p:txBody>
          <a:bodyPr>
            <a:noAutofit/>
          </a:bodyPr>
          <a:lstStyle/>
          <a:p>
            <a:pPr algn="ctr"/>
            <a:r>
              <a:rPr lang="en-US" sz="3600" dirty="0">
                <a:latin typeface="Times New Roman" panose="02020603050405020304" pitchFamily="18" charset="0"/>
                <a:cs typeface="Times New Roman" panose="02020603050405020304" pitchFamily="18" charset="0"/>
              </a:rPr>
              <a:t>Let’s Accrue some details</a:t>
            </a:r>
          </a:p>
        </p:txBody>
      </p:sp>
      <p:pic>
        <p:nvPicPr>
          <p:cNvPr id="6" name="Picture 5"/>
          <p:cNvPicPr>
            <a:picLocks noChangeAspect="1"/>
          </p:cNvPicPr>
          <p:nvPr/>
        </p:nvPicPr>
        <p:blipFill>
          <a:blip r:embed="rId3"/>
          <a:stretch>
            <a:fillRect/>
          </a:stretch>
        </p:blipFill>
        <p:spPr>
          <a:xfrm>
            <a:off x="5253707" y="5269721"/>
            <a:ext cx="1684584" cy="1050058"/>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3916744" y="916067"/>
            <a:ext cx="4358512" cy="2661207"/>
          </a:xfrm>
          <a:prstGeom prst="rect">
            <a:avLst/>
          </a:prstGeom>
          <a:ln>
            <a:solidFill>
              <a:schemeClr val="accent1"/>
            </a:solidFill>
          </a:ln>
        </p:spPr>
      </p:pic>
    </p:spTree>
    <p:extLst>
      <p:ext uri="{BB962C8B-B14F-4D97-AF65-F5344CB8AC3E}">
        <p14:creationId xmlns:p14="http://schemas.microsoft.com/office/powerpoint/2010/main" val="162661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Centaur" panose="02030504050205020304" pitchFamily="18" charset="0"/>
              </a:rPr>
              <a:t>This presentation</a:t>
            </a:r>
          </a:p>
        </p:txBody>
      </p:sp>
      <p:sp>
        <p:nvSpPr>
          <p:cNvPr id="3" name="Content Placeholder 2"/>
          <p:cNvSpPr>
            <a:spLocks noGrp="1"/>
          </p:cNvSpPr>
          <p:nvPr>
            <p:ph idx="1"/>
          </p:nvPr>
        </p:nvSpPr>
        <p:spPr>
          <a:xfrm>
            <a:off x="581192" y="2180496"/>
            <a:ext cx="11029615" cy="4248439"/>
          </a:xfrm>
        </p:spPr>
        <p:txBody>
          <a:bodyPr>
            <a:noAutofit/>
          </a:bodyPr>
          <a:lstStyle/>
          <a:p>
            <a:r>
              <a:rPr lang="en-US" sz="4800" dirty="0">
                <a:latin typeface="Centaur" panose="02030504050205020304" pitchFamily="18" charset="0"/>
              </a:rPr>
              <a:t>Why we put our stock in </a:t>
            </a:r>
            <a:r>
              <a:rPr lang="en-US" sz="4800" dirty="0" err="1">
                <a:latin typeface="Centaur" panose="02030504050205020304" pitchFamily="18" charset="0"/>
              </a:rPr>
              <a:t>WealthEngine</a:t>
            </a:r>
            <a:endParaRPr lang="en-US" sz="4800" dirty="0">
              <a:latin typeface="Centaur" panose="02030504050205020304" pitchFamily="18" charset="0"/>
            </a:endParaRPr>
          </a:p>
          <a:p>
            <a:r>
              <a:rPr lang="en-US" sz="4800" dirty="0">
                <a:latin typeface="Centaur" panose="02030504050205020304" pitchFamily="18" charset="0"/>
              </a:rPr>
              <a:t>Become a beneficiary of the big picture</a:t>
            </a:r>
          </a:p>
          <a:p>
            <a:r>
              <a:rPr lang="en-US" sz="4800" dirty="0">
                <a:latin typeface="Centaur" panose="02030504050205020304" pitchFamily="18" charset="0"/>
              </a:rPr>
              <a:t>Accrue some data details</a:t>
            </a:r>
          </a:p>
          <a:p>
            <a:r>
              <a:rPr lang="en-US" sz="4800" dirty="0">
                <a:latin typeface="Centaur" panose="02030504050205020304" pitchFamily="18" charset="0"/>
              </a:rPr>
              <a:t>Data Deposit into </a:t>
            </a:r>
            <a:r>
              <a:rPr lang="en-US" sz="4800" dirty="0" err="1">
                <a:latin typeface="Centaur" panose="02030504050205020304" pitchFamily="18" charset="0"/>
              </a:rPr>
              <a:t>InterChange</a:t>
            </a:r>
            <a:endParaRPr lang="en-US" sz="4800" dirty="0">
              <a:latin typeface="Centaur" panose="02030504050205020304" pitchFamily="18" charset="0"/>
            </a:endParaRPr>
          </a:p>
          <a:p>
            <a:endParaRPr lang="en-US" sz="4800" dirty="0">
              <a:latin typeface="Centaur" panose="02030504050205020304" pitchFamily="18" charset="0"/>
            </a:endParaRPr>
          </a:p>
        </p:txBody>
      </p:sp>
      <p:pic>
        <p:nvPicPr>
          <p:cNvPr id="4" name="Picture 3"/>
          <p:cNvPicPr>
            <a:picLocks noChangeAspect="1"/>
          </p:cNvPicPr>
          <p:nvPr/>
        </p:nvPicPr>
        <p:blipFill>
          <a:blip r:embed="rId2"/>
          <a:stretch>
            <a:fillRect/>
          </a:stretch>
        </p:blipFill>
        <p:spPr>
          <a:xfrm>
            <a:off x="989325" y="731519"/>
            <a:ext cx="1182924" cy="858129"/>
          </a:xfrm>
          <a:prstGeom prst="rect">
            <a:avLst/>
          </a:prstGeom>
        </p:spPr>
      </p:pic>
      <p:pic>
        <p:nvPicPr>
          <p:cNvPr id="5" name="Picture 4"/>
          <p:cNvPicPr>
            <a:picLocks noChangeAspect="1"/>
          </p:cNvPicPr>
          <p:nvPr/>
        </p:nvPicPr>
        <p:blipFill>
          <a:blip r:embed="rId2"/>
          <a:stretch>
            <a:fillRect/>
          </a:stretch>
        </p:blipFill>
        <p:spPr>
          <a:xfrm>
            <a:off x="10187250" y="703386"/>
            <a:ext cx="1182924" cy="858129"/>
          </a:xfrm>
          <a:prstGeom prst="rect">
            <a:avLst/>
          </a:prstGeom>
        </p:spPr>
      </p:pic>
    </p:spTree>
    <p:extLst>
      <p:ext uri="{BB962C8B-B14F-4D97-AF65-F5344CB8AC3E}">
        <p14:creationId xmlns:p14="http://schemas.microsoft.com/office/powerpoint/2010/main" val="23738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59358"/>
          </a:xfrm>
        </p:spPr>
        <p:txBody>
          <a:bodyPr>
            <a:normAutofit/>
          </a:bodyPr>
          <a:lstStyle/>
          <a:p>
            <a:pPr algn="ctr"/>
            <a:r>
              <a:rPr lang="en-US" sz="4400" dirty="0">
                <a:latin typeface="Centaur" panose="02030504050205020304" pitchFamily="18" charset="0"/>
              </a:rPr>
              <a:t>P2G Score: Propensity to give score</a:t>
            </a:r>
          </a:p>
        </p:txBody>
      </p:sp>
      <p:sp>
        <p:nvSpPr>
          <p:cNvPr id="3" name="Content Placeholder 2"/>
          <p:cNvSpPr>
            <a:spLocks noGrp="1"/>
          </p:cNvSpPr>
          <p:nvPr>
            <p:ph idx="1"/>
          </p:nvPr>
        </p:nvSpPr>
        <p:spPr>
          <a:xfrm>
            <a:off x="581192" y="1840375"/>
            <a:ext cx="11029615" cy="4869913"/>
          </a:xfrm>
        </p:spPr>
        <p:txBody>
          <a:bodyPr>
            <a:normAutofit fontScale="92500" lnSpcReduction="20000"/>
          </a:bodyPr>
          <a:lstStyle/>
          <a:p>
            <a:pPr marL="0" indent="0" algn="ctr">
              <a:buNone/>
            </a:pPr>
            <a:r>
              <a:rPr lang="en-US" sz="8800" dirty="0">
                <a:latin typeface="Arial Narrow" panose="020B0606020202030204" pitchFamily="34" charset="0"/>
              </a:rPr>
              <a:t>1|3</a:t>
            </a:r>
          </a:p>
          <a:p>
            <a:r>
              <a:rPr lang="en-US" sz="3500" dirty="0">
                <a:latin typeface="Times New Roman" panose="02020603050405020304" pitchFamily="18" charset="0"/>
                <a:cs typeface="Times New Roman" panose="02020603050405020304" pitchFamily="18" charset="0"/>
              </a:rPr>
              <a:t>Two-digit score</a:t>
            </a:r>
          </a:p>
          <a:p>
            <a:r>
              <a:rPr lang="en-US" sz="3500" dirty="0">
                <a:latin typeface="Times New Roman" panose="02020603050405020304" pitchFamily="18" charset="0"/>
                <a:cs typeface="Times New Roman" panose="02020603050405020304" pitchFamily="18" charset="0"/>
              </a:rPr>
              <a:t>First digit: Shows how well the constituent’s data aligns with major giving behavior</a:t>
            </a:r>
          </a:p>
          <a:p>
            <a:r>
              <a:rPr lang="en-US" sz="3500" dirty="0">
                <a:latin typeface="Times New Roman" panose="02020603050405020304" pitchFamily="18" charset="0"/>
                <a:cs typeface="Times New Roman" panose="02020603050405020304" pitchFamily="18" charset="0"/>
              </a:rPr>
              <a:t>Second digit: Indicates estimated giving capacity; used to further rank donors</a:t>
            </a:r>
          </a:p>
          <a:p>
            <a:r>
              <a:rPr lang="en-US" sz="3500" dirty="0">
                <a:latin typeface="Times New Roman" panose="02020603050405020304" pitchFamily="18" charset="0"/>
                <a:cs typeface="Times New Roman" panose="02020603050405020304" pitchFamily="18" charset="0"/>
              </a:rPr>
              <a:t>The lower the number, the higher the likelihood of becoming a major donor</a:t>
            </a:r>
          </a:p>
        </p:txBody>
      </p:sp>
      <p:sp>
        <p:nvSpPr>
          <p:cNvPr id="4" name="Oval 3"/>
          <p:cNvSpPr/>
          <p:nvPr/>
        </p:nvSpPr>
        <p:spPr>
          <a:xfrm>
            <a:off x="5424666" y="1910981"/>
            <a:ext cx="671333" cy="118061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5999" y="1892625"/>
            <a:ext cx="671333" cy="119897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21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Centaur" panose="02030504050205020304" pitchFamily="18" charset="0"/>
              </a:rPr>
              <a:t>First Digit Score Defined…</a:t>
            </a:r>
          </a:p>
        </p:txBody>
      </p:sp>
      <p:pic>
        <p:nvPicPr>
          <p:cNvPr id="8" name="Content Placeholder 7"/>
          <p:cNvPicPr>
            <a:picLocks noGrp="1" noChangeAspect="1"/>
          </p:cNvPicPr>
          <p:nvPr>
            <p:ph idx="1"/>
          </p:nvPr>
        </p:nvPicPr>
        <p:blipFill>
          <a:blip r:embed="rId3"/>
          <a:stretch>
            <a:fillRect/>
          </a:stretch>
        </p:blipFill>
        <p:spPr>
          <a:xfrm>
            <a:off x="2640084" y="1968950"/>
            <a:ext cx="6911833" cy="4481149"/>
          </a:xfrm>
          <a:prstGeom prst="rect">
            <a:avLst/>
          </a:prstGeom>
          <a:ln>
            <a:solidFill>
              <a:schemeClr val="accent1">
                <a:lumMod val="50000"/>
              </a:schemeClr>
            </a:solidFill>
          </a:ln>
        </p:spPr>
      </p:pic>
    </p:spTree>
    <p:extLst>
      <p:ext uri="{BB962C8B-B14F-4D97-AF65-F5344CB8AC3E}">
        <p14:creationId xmlns:p14="http://schemas.microsoft.com/office/powerpoint/2010/main" val="2545700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Centaur" panose="02030504050205020304" pitchFamily="18" charset="0"/>
              </a:rPr>
              <a:t>second Digit Score Defined…</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00189" y="1974019"/>
            <a:ext cx="9028467" cy="4651863"/>
          </a:xfrm>
          <a:prstGeom prst="rect">
            <a:avLst/>
          </a:prstGeom>
          <a:ln>
            <a:solidFill>
              <a:schemeClr val="accent1">
                <a:lumMod val="50000"/>
              </a:schemeClr>
            </a:solidFill>
          </a:ln>
        </p:spPr>
      </p:pic>
    </p:spTree>
    <p:extLst>
      <p:ext uri="{BB962C8B-B14F-4D97-AF65-F5344CB8AC3E}">
        <p14:creationId xmlns:p14="http://schemas.microsoft.com/office/powerpoint/2010/main" val="53681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80129"/>
          </a:xfrm>
        </p:spPr>
        <p:txBody>
          <a:bodyPr>
            <a:noAutofit/>
          </a:bodyPr>
          <a:lstStyle/>
          <a:p>
            <a:r>
              <a:rPr lang="en-US" sz="3200" dirty="0">
                <a:latin typeface="Centaur" panose="02030504050205020304" pitchFamily="18" charset="0"/>
              </a:rPr>
              <a:t>Over half of our file is p2G 1’s and 2’s</a:t>
            </a:r>
            <a:r>
              <a:rPr lang="en-US" sz="3200" dirty="0">
                <a:latin typeface="Centaur" panose="02030504050205020304" pitchFamily="18" charset="0"/>
                <a:sym typeface="Wingdings" panose="05000000000000000000" pitchFamily="2" charset="2"/>
              </a:rPr>
              <a:t>Our 20%!</a:t>
            </a:r>
            <a:endParaRPr lang="en-US" sz="3200" dirty="0">
              <a:latin typeface="Centaur" panose="02030504050205020304" pitchFamily="18" charset="0"/>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3"/>
          <a:srcRect t="19406"/>
          <a:stretch/>
        </p:blipFill>
        <p:spPr>
          <a:xfrm>
            <a:off x="2250013" y="1941342"/>
            <a:ext cx="7691975" cy="4615668"/>
          </a:xfrm>
          <a:prstGeom prst="rect">
            <a:avLst/>
          </a:prstGeom>
          <a:ln>
            <a:solidFill>
              <a:schemeClr val="accent1">
                <a:lumMod val="50000"/>
              </a:schemeClr>
            </a:solidFill>
          </a:ln>
        </p:spPr>
      </p:pic>
    </p:spTree>
    <p:extLst>
      <p:ext uri="{BB962C8B-B14F-4D97-AF65-F5344CB8AC3E}">
        <p14:creationId xmlns:p14="http://schemas.microsoft.com/office/powerpoint/2010/main" val="25501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763348" y="899673"/>
            <a:ext cx="8665304" cy="5599601"/>
          </a:xfrm>
          <a:prstGeom prst="rect">
            <a:avLst/>
          </a:prstGeom>
          <a:ln>
            <a:solidFill>
              <a:schemeClr val="accent1">
                <a:lumMod val="50000"/>
              </a:schemeClr>
            </a:solidFill>
          </a:ln>
        </p:spPr>
      </p:pic>
    </p:spTree>
    <p:extLst>
      <p:ext uri="{BB962C8B-B14F-4D97-AF65-F5344CB8AC3E}">
        <p14:creationId xmlns:p14="http://schemas.microsoft.com/office/powerpoint/2010/main" val="2173080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46816"/>
          </a:xfrm>
        </p:spPr>
        <p:txBody>
          <a:bodyPr>
            <a:noAutofit/>
          </a:bodyPr>
          <a:lstStyle/>
          <a:p>
            <a:pPr algn="ctr"/>
            <a:r>
              <a:rPr lang="en-US" sz="4800" dirty="0">
                <a:latin typeface="Centaur" panose="02030504050205020304" pitchFamily="18" charset="0"/>
              </a:rPr>
              <a:t>EGC: Estimated Giving Capacity</a:t>
            </a:r>
          </a:p>
        </p:txBody>
      </p:sp>
      <p:pic>
        <p:nvPicPr>
          <p:cNvPr id="5" name="Content Placeholder 4"/>
          <p:cNvPicPr>
            <a:picLocks noGrp="1" noChangeAspect="1"/>
          </p:cNvPicPr>
          <p:nvPr>
            <p:ph idx="1"/>
          </p:nvPr>
        </p:nvPicPr>
        <p:blipFill>
          <a:blip r:embed="rId3"/>
          <a:stretch>
            <a:fillRect/>
          </a:stretch>
        </p:blipFill>
        <p:spPr>
          <a:xfrm>
            <a:off x="2464777" y="1561514"/>
            <a:ext cx="7262446" cy="4856006"/>
          </a:xfrm>
          <a:prstGeom prst="rect">
            <a:avLst/>
          </a:prstGeom>
          <a:ln>
            <a:solidFill>
              <a:schemeClr val="accent1">
                <a:lumMod val="50000"/>
              </a:schemeClr>
            </a:solidFill>
          </a:ln>
        </p:spPr>
      </p:pic>
    </p:spTree>
    <p:extLst>
      <p:ext uri="{BB962C8B-B14F-4D97-AF65-F5344CB8AC3E}">
        <p14:creationId xmlns:p14="http://schemas.microsoft.com/office/powerpoint/2010/main" val="1414946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b="796"/>
          <a:stretch/>
        </p:blipFill>
        <p:spPr>
          <a:xfrm>
            <a:off x="1922588" y="970670"/>
            <a:ext cx="8346824" cy="5472333"/>
          </a:xfrm>
          <a:ln>
            <a:solidFill>
              <a:schemeClr val="accent1">
                <a:lumMod val="50000"/>
              </a:schemeClr>
            </a:solidFill>
          </a:ln>
        </p:spPr>
      </p:pic>
    </p:spTree>
    <p:extLst>
      <p:ext uri="{BB962C8B-B14F-4D97-AF65-F5344CB8AC3E}">
        <p14:creationId xmlns:p14="http://schemas.microsoft.com/office/powerpoint/2010/main" val="204238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Centaur" panose="02030504050205020304" pitchFamily="18" charset="0"/>
              </a:rPr>
              <a:t>Our donors </a:t>
            </a:r>
            <a:r>
              <a:rPr lang="en-US" sz="3200" dirty="0" err="1">
                <a:latin typeface="Centaur" panose="02030504050205020304" pitchFamily="18" charset="0"/>
              </a:rPr>
              <a:t>ourperform</a:t>
            </a:r>
            <a:r>
              <a:rPr lang="en-US" sz="3200" dirty="0">
                <a:latin typeface="Centaur" panose="02030504050205020304" pitchFamily="18" charset="0"/>
              </a:rPr>
              <a:t> the national average in certain ranges and underperform in others</a:t>
            </a:r>
          </a:p>
        </p:txBody>
      </p:sp>
      <p:pic>
        <p:nvPicPr>
          <p:cNvPr id="4" name="Content Placeholder 3"/>
          <p:cNvPicPr>
            <a:picLocks noGrp="1" noChangeAspect="1"/>
          </p:cNvPicPr>
          <p:nvPr>
            <p:ph idx="1"/>
          </p:nvPr>
        </p:nvPicPr>
        <p:blipFill rotWithShape="1">
          <a:blip r:embed="rId3"/>
          <a:srcRect t="23597"/>
          <a:stretch/>
        </p:blipFill>
        <p:spPr>
          <a:xfrm>
            <a:off x="1964747" y="2138289"/>
            <a:ext cx="8262507" cy="4277133"/>
          </a:xfrm>
          <a:prstGeom prst="rect">
            <a:avLst/>
          </a:prstGeom>
          <a:ln>
            <a:solidFill>
              <a:schemeClr val="accent1">
                <a:lumMod val="50000"/>
              </a:schemeClr>
            </a:solidFill>
          </a:ln>
        </p:spPr>
      </p:pic>
    </p:spTree>
    <p:extLst>
      <p:ext uri="{BB962C8B-B14F-4D97-AF65-F5344CB8AC3E}">
        <p14:creationId xmlns:p14="http://schemas.microsoft.com/office/powerpoint/2010/main" val="3134159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a:latin typeface="Centaur" panose="02030504050205020304" pitchFamily="18" charset="0"/>
              </a:rPr>
              <a:t>Truth we can Invest in</a:t>
            </a:r>
          </a:p>
        </p:txBody>
      </p:sp>
      <p:sp>
        <p:nvSpPr>
          <p:cNvPr id="3" name="Content Placeholder 2"/>
          <p:cNvSpPr>
            <a:spLocks noGrp="1"/>
          </p:cNvSpPr>
          <p:nvPr>
            <p:ph idx="1"/>
          </p:nvPr>
        </p:nvSpPr>
        <p:spPr>
          <a:xfrm>
            <a:off x="581192" y="2180496"/>
            <a:ext cx="11029615" cy="3896747"/>
          </a:xfrm>
        </p:spPr>
        <p:txBody>
          <a:bodyPr>
            <a:noAutofit/>
          </a:bodyPr>
          <a:lstStyle/>
          <a:p>
            <a:pPr marL="0" indent="0" algn="ctr">
              <a:buNone/>
            </a:pPr>
            <a:r>
              <a:rPr lang="en-US" sz="6600" dirty="0">
                <a:latin typeface="Times New Roman" panose="02020603050405020304" pitchFamily="18" charset="0"/>
                <a:cs typeface="Times New Roman" panose="02020603050405020304" pitchFamily="18" charset="0"/>
              </a:rPr>
              <a:t>P2G + EGC + Model Scores = High likelihood of becoming a major donor to TSA</a:t>
            </a:r>
          </a:p>
        </p:txBody>
      </p:sp>
    </p:spTree>
    <p:extLst>
      <p:ext uri="{BB962C8B-B14F-4D97-AF65-F5344CB8AC3E}">
        <p14:creationId xmlns:p14="http://schemas.microsoft.com/office/powerpoint/2010/main" val="7333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89019"/>
          </a:xfrm>
        </p:spPr>
        <p:txBody>
          <a:bodyPr>
            <a:noAutofit/>
          </a:bodyPr>
          <a:lstStyle/>
          <a:p>
            <a:pPr algn="ctr"/>
            <a:r>
              <a:rPr lang="en-US" sz="5400" dirty="0">
                <a:latin typeface="Centaur" panose="02030504050205020304" pitchFamily="18" charset="0"/>
              </a:rPr>
              <a:t>Major Gift=$2500+ Predictors</a:t>
            </a:r>
          </a:p>
        </p:txBody>
      </p:sp>
      <p:pic>
        <p:nvPicPr>
          <p:cNvPr id="4" name="Content Placeholder 3"/>
          <p:cNvPicPr>
            <a:picLocks noGrp="1" noChangeAspect="1"/>
          </p:cNvPicPr>
          <p:nvPr>
            <p:ph idx="1"/>
          </p:nvPr>
        </p:nvPicPr>
        <p:blipFill>
          <a:blip r:embed="rId3"/>
          <a:stretch>
            <a:fillRect/>
          </a:stretch>
        </p:blipFill>
        <p:spPr>
          <a:xfrm>
            <a:off x="1799684" y="1589650"/>
            <a:ext cx="8592633" cy="4853052"/>
          </a:xfrm>
          <a:prstGeom prst="rect">
            <a:avLst/>
          </a:prstGeom>
          <a:ln>
            <a:solidFill>
              <a:schemeClr val="accent1">
                <a:lumMod val="50000"/>
              </a:schemeClr>
            </a:solidFill>
          </a:ln>
        </p:spPr>
      </p:pic>
    </p:spTree>
    <p:extLst>
      <p:ext uri="{BB962C8B-B14F-4D97-AF65-F5344CB8AC3E}">
        <p14:creationId xmlns:p14="http://schemas.microsoft.com/office/powerpoint/2010/main" val="413822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err="1">
                <a:latin typeface="Centaur" panose="02030504050205020304" pitchFamily="18" charset="0"/>
              </a:rPr>
              <a:t>THe</a:t>
            </a:r>
            <a:r>
              <a:rPr lang="en-US" sz="6000" dirty="0">
                <a:latin typeface="Centaur" panose="02030504050205020304" pitchFamily="18" charset="0"/>
              </a:rPr>
              <a:t> “ONE THING” </a:t>
            </a:r>
          </a:p>
        </p:txBody>
      </p:sp>
      <p:pic>
        <p:nvPicPr>
          <p:cNvPr id="11" name="Content Placeholder 10"/>
          <p:cNvPicPr>
            <a:picLocks noGrp="1" noChangeAspect="1"/>
          </p:cNvPicPr>
          <p:nvPr>
            <p:ph idx="1"/>
          </p:nvPr>
        </p:nvPicPr>
        <p:blipFill>
          <a:blip r:embed="rId2"/>
          <a:stretch>
            <a:fillRect/>
          </a:stretch>
        </p:blipFill>
        <p:spPr>
          <a:xfrm>
            <a:off x="2909444" y="2590202"/>
            <a:ext cx="6884602" cy="4213654"/>
          </a:xfrm>
        </p:spPr>
      </p:pic>
      <p:pic>
        <p:nvPicPr>
          <p:cNvPr id="15" name="Picture 2" descr="http://cliparts.co/cliparts/rTn/Krz/rTnKrzy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999" y="3088105"/>
            <a:ext cx="1205504" cy="5521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cliparts.co/cliparts/rTn/Krz/rTnKrzy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389" y="2797694"/>
            <a:ext cx="1205504" cy="5521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liparts.co/cliparts/rTn/Krz/rTnKrzy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977" y="3552334"/>
            <a:ext cx="1205504" cy="5521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rTn/Krz/rTnKrzy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216" y="3256921"/>
            <a:ext cx="1205504" cy="5521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81192" y="702156"/>
            <a:ext cx="11029616" cy="923330"/>
          </a:xfrm>
          <a:prstGeom prst="rect">
            <a:avLst/>
          </a:prstGeom>
          <a:noFill/>
        </p:spPr>
        <p:txBody>
          <a:bodyPr wrap="square" rtlCol="0">
            <a:spAutoFit/>
          </a:bodyPr>
          <a:lstStyle/>
          <a:p>
            <a:r>
              <a:rPr lang="en-US" sz="5400" dirty="0">
                <a:solidFill>
                  <a:schemeClr val="bg1"/>
                </a:solidFill>
                <a:latin typeface="Centaur" panose="02030504050205020304" pitchFamily="18" charset="0"/>
              </a:rPr>
              <a:t>We are leaving a lot of money on the table</a:t>
            </a:r>
          </a:p>
        </p:txBody>
      </p:sp>
      <p:pic>
        <p:nvPicPr>
          <p:cNvPr id="3" name="Picture 2"/>
          <p:cNvPicPr>
            <a:picLocks noChangeAspect="1"/>
          </p:cNvPicPr>
          <p:nvPr/>
        </p:nvPicPr>
        <p:blipFill>
          <a:blip r:embed="rId4"/>
          <a:stretch>
            <a:fillRect/>
          </a:stretch>
        </p:blipFill>
        <p:spPr>
          <a:xfrm>
            <a:off x="4260689" y="2201840"/>
            <a:ext cx="3670623" cy="4191761"/>
          </a:xfrm>
          <a:prstGeom prst="rect">
            <a:avLst/>
          </a:prstGeom>
        </p:spPr>
      </p:pic>
      <p:pic>
        <p:nvPicPr>
          <p:cNvPr id="4" name="Picture 3"/>
          <p:cNvPicPr>
            <a:picLocks noChangeAspect="1"/>
          </p:cNvPicPr>
          <p:nvPr/>
        </p:nvPicPr>
        <p:blipFill>
          <a:blip r:embed="rId5"/>
          <a:stretch>
            <a:fillRect/>
          </a:stretch>
        </p:blipFill>
        <p:spPr>
          <a:xfrm>
            <a:off x="3465509" y="1934021"/>
            <a:ext cx="5260981" cy="4923979"/>
          </a:xfrm>
          <a:prstGeom prst="rect">
            <a:avLst/>
          </a:prstGeom>
        </p:spPr>
      </p:pic>
    </p:spTree>
    <p:extLst>
      <p:ext uri="{BB962C8B-B14F-4D97-AF65-F5344CB8AC3E}">
        <p14:creationId xmlns:p14="http://schemas.microsoft.com/office/powerpoint/2010/main" val="6226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26"/>
                                        </p:tgtEl>
                                      </p:cBhvr>
                                    </p:animEffect>
                                    <p:set>
                                      <p:cBhvr>
                                        <p:cTn id="51" dur="1" fill="hold">
                                          <p:stCondLst>
                                            <p:cond delay="499"/>
                                          </p:stCondLst>
                                        </p:cTn>
                                        <p:tgtEl>
                                          <p:spTgt spid="102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31222"/>
          </a:xfrm>
        </p:spPr>
        <p:txBody>
          <a:bodyPr>
            <a:noAutofit/>
          </a:bodyPr>
          <a:lstStyle/>
          <a:p>
            <a:pPr algn="ctr"/>
            <a:r>
              <a:rPr lang="en-US" sz="4400" dirty="0">
                <a:latin typeface="Centaur" panose="02030504050205020304" pitchFamily="18" charset="0"/>
              </a:rPr>
              <a:t>Planned giving-Bequest predictors</a:t>
            </a:r>
          </a:p>
        </p:txBody>
      </p:sp>
      <p:pic>
        <p:nvPicPr>
          <p:cNvPr id="4" name="Content Placeholder 3"/>
          <p:cNvPicPr>
            <a:picLocks noGrp="1" noChangeAspect="1"/>
          </p:cNvPicPr>
          <p:nvPr>
            <p:ph idx="1"/>
          </p:nvPr>
        </p:nvPicPr>
        <p:blipFill>
          <a:blip r:embed="rId3"/>
          <a:stretch>
            <a:fillRect/>
          </a:stretch>
        </p:blipFill>
        <p:spPr>
          <a:xfrm>
            <a:off x="1604259" y="1616972"/>
            <a:ext cx="9171593" cy="4826031"/>
          </a:xfrm>
          <a:prstGeom prst="rect">
            <a:avLst/>
          </a:prstGeom>
          <a:ln>
            <a:solidFill>
              <a:schemeClr val="accent1">
                <a:lumMod val="50000"/>
              </a:schemeClr>
            </a:solidFill>
          </a:ln>
        </p:spPr>
      </p:pic>
    </p:spTree>
    <p:extLst>
      <p:ext uri="{BB962C8B-B14F-4D97-AF65-F5344CB8AC3E}">
        <p14:creationId xmlns:p14="http://schemas.microsoft.com/office/powerpoint/2010/main" val="1291028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Autofit/>
          </a:bodyPr>
          <a:lstStyle/>
          <a:p>
            <a:pPr algn="ctr"/>
            <a:r>
              <a:rPr lang="en-US" sz="6600" dirty="0">
                <a:latin typeface="Centaur" panose="02030504050205020304" pitchFamily="18" charset="0"/>
              </a:rPr>
              <a:t>Gift Annuity stats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357365" y="1603717"/>
            <a:ext cx="7502944" cy="5022559"/>
          </a:xfrm>
          <a:prstGeom prst="rect">
            <a:avLst/>
          </a:prstGeom>
          <a:ln>
            <a:solidFill>
              <a:schemeClr val="accent1">
                <a:lumMod val="50000"/>
              </a:schemeClr>
            </a:solidFill>
          </a:ln>
        </p:spPr>
      </p:pic>
    </p:spTree>
    <p:extLst>
      <p:ext uri="{BB962C8B-B14F-4D97-AF65-F5344CB8AC3E}">
        <p14:creationId xmlns:p14="http://schemas.microsoft.com/office/powerpoint/2010/main" val="1610820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25195"/>
          </a:xfrm>
        </p:spPr>
        <p:txBody>
          <a:bodyPr>
            <a:noAutofit/>
          </a:bodyPr>
          <a:lstStyle/>
          <a:p>
            <a:pPr algn="ctr"/>
            <a:r>
              <a:rPr lang="en-US" sz="3600" dirty="0">
                <a:latin typeface="Centaur" panose="02030504050205020304" pitchFamily="18" charset="0"/>
              </a:rPr>
              <a:t>Deciles created using Logistic regression</a:t>
            </a:r>
          </a:p>
        </p:txBody>
      </p:sp>
      <p:pic>
        <p:nvPicPr>
          <p:cNvPr id="4" name="Content Placeholder 3"/>
          <p:cNvPicPr>
            <a:picLocks noGrp="1" noChangeAspect="1"/>
          </p:cNvPicPr>
          <p:nvPr>
            <p:ph idx="1"/>
          </p:nvPr>
        </p:nvPicPr>
        <p:blipFill>
          <a:blip r:embed="rId3"/>
          <a:stretch>
            <a:fillRect/>
          </a:stretch>
        </p:blipFill>
        <p:spPr>
          <a:xfrm>
            <a:off x="1857374" y="1527351"/>
            <a:ext cx="8477252" cy="4945064"/>
          </a:xfrm>
          <a:prstGeom prst="rect">
            <a:avLst/>
          </a:prstGeom>
          <a:ln>
            <a:solidFill>
              <a:schemeClr val="accent1">
                <a:lumMod val="50000"/>
              </a:schemeClr>
            </a:solidFill>
          </a:ln>
        </p:spPr>
      </p:pic>
      <p:sp>
        <p:nvSpPr>
          <p:cNvPr id="5" name="Oval 4"/>
          <p:cNvSpPr/>
          <p:nvPr/>
        </p:nvSpPr>
        <p:spPr>
          <a:xfrm>
            <a:off x="3048666" y="2035796"/>
            <a:ext cx="1002830" cy="458204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60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Centaur" panose="02030504050205020304" pitchFamily="18" charset="0"/>
              </a:rPr>
              <a:t>Action Steps: Recommended</a:t>
            </a:r>
          </a:p>
        </p:txBody>
      </p:sp>
      <p:sp>
        <p:nvSpPr>
          <p:cNvPr id="3" name="Content Placeholder 2"/>
          <p:cNvSpPr>
            <a:spLocks noGrp="1"/>
          </p:cNvSpPr>
          <p:nvPr>
            <p:ph idx="1"/>
          </p:nvPr>
        </p:nvSpPr>
        <p:spPr>
          <a:xfrm>
            <a:off x="581192" y="2180496"/>
            <a:ext cx="11029615" cy="4318777"/>
          </a:xfrm>
        </p:spPr>
        <p:txBody>
          <a:bodyPr>
            <a:noAutofit/>
          </a:bodyPr>
          <a:lstStyle/>
          <a:p>
            <a:r>
              <a:rPr lang="en-US" sz="3200" dirty="0">
                <a:latin typeface="Times New Roman" panose="02020603050405020304" pitchFamily="18" charset="0"/>
                <a:cs typeface="Times New Roman" panose="02020603050405020304" pitchFamily="18" charset="0"/>
              </a:rPr>
              <a:t>Analyze your current portfolio for untapped potential and weak prospects. Update prospect plans accordingly. </a:t>
            </a:r>
          </a:p>
          <a:p>
            <a:r>
              <a:rPr lang="en-US" sz="3200" dirty="0">
                <a:latin typeface="Times New Roman" panose="02020603050405020304" pitchFamily="18" charset="0"/>
                <a:cs typeface="Times New Roman" panose="02020603050405020304" pitchFamily="18" charset="0"/>
              </a:rPr>
              <a:t>Get MG Priority 1 prospects into a fundraiser’s portfolio, then move on to Priorities 2 and 3 (see handout).</a:t>
            </a:r>
          </a:p>
          <a:p>
            <a:r>
              <a:rPr lang="en-US" sz="3200" dirty="0">
                <a:latin typeface="Times New Roman" panose="02020603050405020304" pitchFamily="18" charset="0"/>
                <a:cs typeface="Times New Roman" panose="02020603050405020304" pitchFamily="18" charset="0"/>
              </a:rPr>
              <a:t>Include a Planned Giving Message in any communication.</a:t>
            </a:r>
          </a:p>
          <a:p>
            <a:r>
              <a:rPr lang="en-US" sz="3200" dirty="0">
                <a:latin typeface="Times New Roman" panose="02020603050405020304" pitchFamily="18" charset="0"/>
                <a:cs typeface="Times New Roman" panose="02020603050405020304" pitchFamily="18" charset="0"/>
              </a:rPr>
              <a:t>Pursue gifts of stock, real estate or other liquidated assets.</a:t>
            </a:r>
          </a:p>
          <a:p>
            <a:endParaRPr lang="en-US" sz="2800" dirty="0"/>
          </a:p>
        </p:txBody>
      </p:sp>
    </p:spTree>
    <p:extLst>
      <p:ext uri="{BB962C8B-B14F-4D97-AF65-F5344CB8AC3E}">
        <p14:creationId xmlns:p14="http://schemas.microsoft.com/office/powerpoint/2010/main" val="393905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latin typeface="Centaur" panose="02030504050205020304" pitchFamily="18" charset="0"/>
              </a:rPr>
              <a:t>Action Steps: Recommended</a:t>
            </a:r>
          </a:p>
        </p:txBody>
      </p:sp>
      <p:sp>
        <p:nvSpPr>
          <p:cNvPr id="3" name="Content Placeholder 2"/>
          <p:cNvSpPr>
            <a:spLocks noGrp="1"/>
          </p:cNvSpPr>
          <p:nvPr>
            <p:ph idx="1"/>
          </p:nvPr>
        </p:nvSpPr>
        <p:spPr>
          <a:xfrm>
            <a:off x="581192" y="2180496"/>
            <a:ext cx="11029615" cy="4582045"/>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latin typeface="Times New Roman" panose="02020603050405020304" pitchFamily="18" charset="0"/>
                <a:cs typeface="Times New Roman" panose="02020603050405020304" pitchFamily="18" charset="0"/>
              </a:rPr>
              <a:t>Focus on our highest capacity givers in the highest ranges for major gift success</a:t>
            </a:r>
          </a:p>
          <a:p>
            <a:endParaRPr lang="en-US" dirty="0"/>
          </a:p>
        </p:txBody>
      </p:sp>
      <p:pic>
        <p:nvPicPr>
          <p:cNvPr id="4" name="Picture 3"/>
          <p:cNvPicPr>
            <a:picLocks noChangeAspect="1"/>
          </p:cNvPicPr>
          <p:nvPr/>
        </p:nvPicPr>
        <p:blipFill>
          <a:blip r:embed="rId3"/>
          <a:stretch>
            <a:fillRect/>
          </a:stretch>
        </p:blipFill>
        <p:spPr>
          <a:xfrm>
            <a:off x="4326443" y="1959824"/>
            <a:ext cx="2797838" cy="3534111"/>
          </a:xfrm>
          <a:prstGeom prst="rect">
            <a:avLst/>
          </a:prstGeom>
          <a:ln>
            <a:solidFill>
              <a:schemeClr val="tx1"/>
            </a:solidFill>
          </a:ln>
        </p:spPr>
      </p:pic>
      <p:sp>
        <p:nvSpPr>
          <p:cNvPr id="5" name="Left Brace 4"/>
          <p:cNvSpPr/>
          <p:nvPr/>
        </p:nvSpPr>
        <p:spPr>
          <a:xfrm>
            <a:off x="4093698" y="2180492"/>
            <a:ext cx="232745" cy="1069145"/>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943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latin typeface="Centaur" panose="02030504050205020304" pitchFamily="18" charset="0"/>
              </a:rPr>
              <a:t>Action Steps: Recommended</a:t>
            </a:r>
          </a:p>
        </p:txBody>
      </p:sp>
      <p:sp>
        <p:nvSpPr>
          <p:cNvPr id="3" name="Content Placeholder 2"/>
          <p:cNvSpPr>
            <a:spLocks noGrp="1"/>
          </p:cNvSpPr>
          <p:nvPr>
            <p:ph idx="1"/>
          </p:nvPr>
        </p:nvSpPr>
        <p:spPr>
          <a:xfrm>
            <a:off x="581192" y="2180496"/>
            <a:ext cx="11029615" cy="4582045"/>
          </a:xfrm>
        </p:spPr>
        <p:txBody>
          <a:bodyPr>
            <a:normAutofit lnSpcReduction="10000"/>
          </a:bodyPr>
          <a:lstStyle/>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20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There are over 22,000 possible Bequest Donors identified. Create a strategy to get them into a portfolio. </a:t>
            </a:r>
          </a:p>
        </p:txBody>
      </p:sp>
      <p:pic>
        <p:nvPicPr>
          <p:cNvPr id="5" name="Picture 4"/>
          <p:cNvPicPr>
            <a:picLocks noChangeAspect="1"/>
          </p:cNvPicPr>
          <p:nvPr/>
        </p:nvPicPr>
        <p:blipFill>
          <a:blip r:embed="rId3"/>
          <a:stretch>
            <a:fillRect/>
          </a:stretch>
        </p:blipFill>
        <p:spPr>
          <a:xfrm>
            <a:off x="3006988" y="1715956"/>
            <a:ext cx="5546169" cy="4039459"/>
          </a:xfrm>
          <a:prstGeom prst="rect">
            <a:avLst/>
          </a:prstGeom>
          <a:ln>
            <a:solidFill>
              <a:schemeClr val="tx1"/>
            </a:solidFill>
          </a:ln>
        </p:spPr>
      </p:pic>
      <p:sp>
        <p:nvSpPr>
          <p:cNvPr id="6" name="Oval 5"/>
          <p:cNvSpPr/>
          <p:nvPr/>
        </p:nvSpPr>
        <p:spPr>
          <a:xfrm>
            <a:off x="3908809" y="2180496"/>
            <a:ext cx="2833635" cy="19694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57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latin typeface="Centaur" panose="02030504050205020304" pitchFamily="18" charset="0"/>
              </a:rPr>
              <a:t>Action Steps: Recommended</a:t>
            </a:r>
          </a:p>
        </p:txBody>
      </p:sp>
      <p:sp>
        <p:nvSpPr>
          <p:cNvPr id="3" name="Content Placeholder 2"/>
          <p:cNvSpPr>
            <a:spLocks noGrp="1"/>
          </p:cNvSpPr>
          <p:nvPr>
            <p:ph idx="1"/>
          </p:nvPr>
        </p:nvSpPr>
        <p:spPr>
          <a:xfrm>
            <a:off x="581192" y="2180496"/>
            <a:ext cx="11029615" cy="4582045"/>
          </a:xfrm>
        </p:spPr>
        <p:txBody>
          <a:bodyPr>
            <a:norm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About 12,000 possible gift annuity prospects have been identified. Create a strategy to get them into a portfolio. </a:t>
            </a:r>
          </a:p>
        </p:txBody>
      </p:sp>
      <p:pic>
        <p:nvPicPr>
          <p:cNvPr id="5" name="Picture 4"/>
          <p:cNvPicPr>
            <a:picLocks noChangeAspect="1"/>
          </p:cNvPicPr>
          <p:nvPr/>
        </p:nvPicPr>
        <p:blipFill>
          <a:blip r:embed="rId3"/>
          <a:stretch>
            <a:fillRect/>
          </a:stretch>
        </p:blipFill>
        <p:spPr>
          <a:xfrm>
            <a:off x="2542874" y="1947862"/>
            <a:ext cx="7106253" cy="3628973"/>
          </a:xfrm>
          <a:prstGeom prst="rect">
            <a:avLst/>
          </a:prstGeom>
          <a:ln>
            <a:solidFill>
              <a:schemeClr val="tx1"/>
            </a:solidFill>
          </a:ln>
        </p:spPr>
      </p:pic>
    </p:spTree>
    <p:extLst>
      <p:ext uri="{BB962C8B-B14F-4D97-AF65-F5344CB8AC3E}">
        <p14:creationId xmlns:p14="http://schemas.microsoft.com/office/powerpoint/2010/main" val="3617950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654371"/>
          </a:xfrm>
        </p:spPr>
        <p:txBody>
          <a:bodyPr>
            <a:noAutofit/>
          </a:bodyPr>
          <a:lstStyle/>
          <a:p>
            <a:pPr algn="ctr"/>
            <a:r>
              <a:rPr lang="en-US" sz="4400" dirty="0">
                <a:latin typeface="Centaur" panose="02030504050205020304" pitchFamily="18" charset="0"/>
              </a:rPr>
              <a:t>WE DATA captured in </a:t>
            </a:r>
            <a:r>
              <a:rPr lang="en-US" sz="4400" dirty="0" err="1">
                <a:latin typeface="Centaur" panose="02030504050205020304" pitchFamily="18" charset="0"/>
              </a:rPr>
              <a:t>InterChange</a:t>
            </a:r>
            <a:r>
              <a:rPr lang="en-US" sz="4400" dirty="0">
                <a:latin typeface="Centaur" panose="02030504050205020304" pitchFamily="18" charset="0"/>
              </a:rPr>
              <a:t>	</a:t>
            </a:r>
          </a:p>
        </p:txBody>
      </p:sp>
      <p:pic>
        <p:nvPicPr>
          <p:cNvPr id="4" name="Content Placeholder 3"/>
          <p:cNvPicPr>
            <a:picLocks noGrp="1" noChangeAspect="1"/>
          </p:cNvPicPr>
          <p:nvPr>
            <p:ph idx="1"/>
          </p:nvPr>
        </p:nvPicPr>
        <p:blipFill>
          <a:blip r:embed="rId3"/>
          <a:stretch>
            <a:fillRect/>
          </a:stretch>
        </p:blipFill>
        <p:spPr>
          <a:xfrm>
            <a:off x="4001548" y="1356527"/>
            <a:ext cx="4188904" cy="5178056"/>
          </a:xfrm>
          <a:prstGeom prst="rect">
            <a:avLst/>
          </a:prstGeom>
          <a:ln>
            <a:solidFill>
              <a:schemeClr val="accent1">
                <a:lumMod val="50000"/>
              </a:schemeClr>
            </a:solidFill>
          </a:ln>
        </p:spPr>
      </p:pic>
    </p:spTree>
    <p:extLst>
      <p:ext uri="{BB962C8B-B14F-4D97-AF65-F5344CB8AC3E}">
        <p14:creationId xmlns:p14="http://schemas.microsoft.com/office/powerpoint/2010/main" val="2086324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85289"/>
          </a:xfrm>
        </p:spPr>
        <p:txBody>
          <a:bodyPr>
            <a:noAutofit/>
          </a:bodyPr>
          <a:lstStyle/>
          <a:p>
            <a:pPr algn="ctr"/>
            <a:r>
              <a:rPr lang="en-US" sz="5400" dirty="0">
                <a:latin typeface="Centaur" panose="02030504050205020304" pitchFamily="18" charset="0"/>
              </a:rPr>
              <a:t>Here’s how you find it</a:t>
            </a:r>
          </a:p>
        </p:txBody>
      </p:sp>
      <p:sp>
        <p:nvSpPr>
          <p:cNvPr id="12" name="Content Placeholder 11"/>
          <p:cNvSpPr>
            <a:spLocks noGrp="1"/>
          </p:cNvSpPr>
          <p:nvPr>
            <p:ph idx="1"/>
          </p:nvPr>
        </p:nvSpPr>
        <p:spPr/>
        <p:txBody>
          <a:bodyPr/>
          <a:lstStyle/>
          <a:p>
            <a:endParaRPr lang="en-US" dirty="0"/>
          </a:p>
        </p:txBody>
      </p:sp>
      <p:pic>
        <p:nvPicPr>
          <p:cNvPr id="13" name="Picture 12"/>
          <p:cNvPicPr>
            <a:picLocks noChangeAspect="1"/>
          </p:cNvPicPr>
          <p:nvPr/>
        </p:nvPicPr>
        <p:blipFill>
          <a:blip r:embed="rId3"/>
          <a:stretch>
            <a:fillRect/>
          </a:stretch>
        </p:blipFill>
        <p:spPr>
          <a:xfrm>
            <a:off x="838200" y="1428750"/>
            <a:ext cx="10515600" cy="4000500"/>
          </a:xfrm>
          <a:prstGeom prst="rect">
            <a:avLst/>
          </a:prstGeom>
        </p:spPr>
      </p:pic>
      <p:sp>
        <p:nvSpPr>
          <p:cNvPr id="6" name="Oval 5"/>
          <p:cNvSpPr/>
          <p:nvPr/>
        </p:nvSpPr>
        <p:spPr>
          <a:xfrm>
            <a:off x="838200" y="4348716"/>
            <a:ext cx="1352107" cy="3195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85289"/>
          </a:xfrm>
        </p:spPr>
        <p:txBody>
          <a:bodyPr>
            <a:noAutofit/>
          </a:bodyPr>
          <a:lstStyle/>
          <a:p>
            <a:pPr algn="ctr"/>
            <a:r>
              <a:rPr lang="en-US" sz="5400" dirty="0">
                <a:latin typeface="Centaur" panose="02030504050205020304" pitchFamily="18" charset="0"/>
              </a:rPr>
              <a:t>The Model Scores Tab</a:t>
            </a:r>
          </a:p>
        </p:txBody>
      </p:sp>
      <p:pic>
        <p:nvPicPr>
          <p:cNvPr id="7" name="Picture 6"/>
          <p:cNvPicPr>
            <a:picLocks noChangeAspect="1"/>
          </p:cNvPicPr>
          <p:nvPr/>
        </p:nvPicPr>
        <p:blipFill>
          <a:blip r:embed="rId3"/>
          <a:stretch>
            <a:fillRect/>
          </a:stretch>
        </p:blipFill>
        <p:spPr>
          <a:xfrm>
            <a:off x="733425" y="1393846"/>
            <a:ext cx="10725150" cy="4981575"/>
          </a:xfrm>
          <a:prstGeom prst="rect">
            <a:avLst/>
          </a:prstGeom>
          <a:ln>
            <a:solidFill>
              <a:schemeClr val="accent1"/>
            </a:solidFill>
          </a:ln>
        </p:spPr>
      </p:pic>
      <p:sp>
        <p:nvSpPr>
          <p:cNvPr id="5" name="Down Arrow 4"/>
          <p:cNvSpPr/>
          <p:nvPr/>
        </p:nvSpPr>
        <p:spPr>
          <a:xfrm>
            <a:off x="3972654" y="1361947"/>
            <a:ext cx="365760" cy="703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5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50197"/>
          </a:xfrm>
        </p:spPr>
        <p:txBody>
          <a:bodyPr>
            <a:normAutofit fontScale="90000"/>
          </a:bodyPr>
          <a:lstStyle/>
          <a:p>
            <a:pPr algn="ctr"/>
            <a:r>
              <a:rPr lang="en-US" sz="5400" dirty="0">
                <a:solidFill>
                  <a:schemeClr val="bg1">
                    <a:lumMod val="95000"/>
                  </a:schemeClr>
                </a:solidFill>
                <a:latin typeface="Centaur" panose="02030504050205020304" pitchFamily="18" charset="0"/>
              </a:rPr>
              <a:t>Pareto Principal</a:t>
            </a:r>
          </a:p>
        </p:txBody>
      </p:sp>
      <p:sp>
        <p:nvSpPr>
          <p:cNvPr id="3" name="Content Placeholder 2"/>
          <p:cNvSpPr>
            <a:spLocks noGrp="1"/>
          </p:cNvSpPr>
          <p:nvPr>
            <p:ph idx="1"/>
          </p:nvPr>
        </p:nvSpPr>
        <p:spPr>
          <a:xfrm>
            <a:off x="581192" y="1886673"/>
            <a:ext cx="11502778" cy="4525702"/>
          </a:xfrm>
        </p:spPr>
        <p:txBody>
          <a:bodyPr>
            <a:noAutofit/>
          </a:bodyPr>
          <a:lstStyle/>
          <a:p>
            <a:endParaRPr lang="en-US" sz="3200" dirty="0"/>
          </a:p>
          <a:p>
            <a:endParaRPr lang="en-US" sz="3200" dirty="0"/>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r>
              <a:rPr lang="en-US" sz="2800" dirty="0">
                <a:latin typeface="Times New Roman" panose="02020603050405020304" pitchFamily="18" charset="0"/>
                <a:cs typeface="Times New Roman" panose="02020603050405020304" pitchFamily="18" charset="0"/>
              </a:rPr>
              <a:t>80% of our money comes from 20% of the donors (80/20 rule)</a:t>
            </a:r>
          </a:p>
          <a:p>
            <a:r>
              <a:rPr lang="en-US" sz="2800" dirty="0">
                <a:latin typeface="Times New Roman" panose="02020603050405020304" pitchFamily="18" charset="0"/>
                <a:cs typeface="Times New Roman" panose="02020603050405020304" pitchFamily="18" charset="0"/>
              </a:rPr>
              <a:t>Limited resources </a:t>
            </a:r>
            <a:r>
              <a:rPr lang="en-US" sz="2800" dirty="0">
                <a:latin typeface="Times New Roman" panose="02020603050405020304" pitchFamily="18" charset="0"/>
                <a:cs typeface="Times New Roman" panose="02020603050405020304" pitchFamily="18" charset="0"/>
                <a:sym typeface="Wingdings" panose="05000000000000000000" pitchFamily="2" charset="2"/>
              </a:rPr>
              <a:t> Concentrate on valuable resources (Our 20%)</a:t>
            </a:r>
          </a:p>
          <a:p>
            <a:r>
              <a:rPr lang="en-US" sz="2800" dirty="0">
                <a:latin typeface="Times New Roman" panose="02020603050405020304" pitchFamily="18" charset="0"/>
                <a:cs typeface="Times New Roman" panose="02020603050405020304" pitchFamily="18" charset="0"/>
                <a:sym typeface="Wingdings" panose="05000000000000000000" pitchFamily="2" charset="2"/>
              </a:rPr>
              <a:t>Challenge: </a:t>
            </a:r>
          </a:p>
          <a:p>
            <a:pPr marL="0" indent="0">
              <a:buNone/>
            </a:pPr>
            <a:r>
              <a:rPr lang="en-US" sz="2800" dirty="0">
                <a:latin typeface="Times New Roman" panose="02020603050405020304" pitchFamily="18" charset="0"/>
                <a:cs typeface="Times New Roman" panose="02020603050405020304" pitchFamily="18" charset="0"/>
                <a:sym typeface="Wingdings" panose="05000000000000000000" pitchFamily="2" charset="2"/>
              </a:rPr>
              <a:t>	-Who are our 20%?</a:t>
            </a:r>
          </a:p>
          <a:p>
            <a:pPr marL="0" indent="0">
              <a:buNone/>
            </a:pPr>
            <a:r>
              <a:rPr lang="en-US" sz="2800" dirty="0">
                <a:latin typeface="Times New Roman" panose="02020603050405020304" pitchFamily="18" charset="0"/>
                <a:cs typeface="Times New Roman" panose="02020603050405020304" pitchFamily="18" charset="0"/>
                <a:sym typeface="Wingdings" panose="05000000000000000000" pitchFamily="2" charset="2"/>
              </a:rPr>
              <a:t>	-Who will most likely become one of our 20%</a:t>
            </a:r>
          </a:p>
          <a:p>
            <a:endParaRPr lang="en-US" sz="3200" dirty="0"/>
          </a:p>
        </p:txBody>
      </p:sp>
      <p:pic>
        <p:nvPicPr>
          <p:cNvPr id="4" name="Picture 3"/>
          <p:cNvPicPr>
            <a:picLocks noChangeAspect="1"/>
          </p:cNvPicPr>
          <p:nvPr/>
        </p:nvPicPr>
        <p:blipFill>
          <a:blip r:embed="rId3"/>
          <a:stretch>
            <a:fillRect/>
          </a:stretch>
        </p:blipFill>
        <p:spPr>
          <a:xfrm>
            <a:off x="4576784" y="1509820"/>
            <a:ext cx="3038433" cy="2247869"/>
          </a:xfrm>
          <a:prstGeom prst="rect">
            <a:avLst/>
          </a:prstGeom>
          <a:ln>
            <a:solidFill>
              <a:schemeClr val="accent1">
                <a:lumMod val="50000"/>
              </a:schemeClr>
            </a:solidFill>
          </a:ln>
        </p:spPr>
      </p:pic>
    </p:spTree>
    <p:extLst>
      <p:ext uri="{BB962C8B-B14F-4D97-AF65-F5344CB8AC3E}">
        <p14:creationId xmlns:p14="http://schemas.microsoft.com/office/powerpoint/2010/main" val="267081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97035"/>
          </a:xfrm>
        </p:spPr>
        <p:txBody>
          <a:bodyPr>
            <a:noAutofit/>
          </a:bodyPr>
          <a:lstStyle/>
          <a:p>
            <a:pPr algn="ctr"/>
            <a:r>
              <a:rPr lang="en-US" sz="3600" dirty="0">
                <a:latin typeface="Centaur" panose="02030504050205020304" pitchFamily="18" charset="0"/>
              </a:rPr>
              <a:t>You can Use a smart query to find the data</a:t>
            </a:r>
          </a:p>
        </p:txBody>
      </p:sp>
      <p:pic>
        <p:nvPicPr>
          <p:cNvPr id="4" name="Content Placeholder 3"/>
          <p:cNvPicPr>
            <a:picLocks noGrp="1" noChangeAspect="1"/>
          </p:cNvPicPr>
          <p:nvPr>
            <p:ph idx="1"/>
          </p:nvPr>
        </p:nvPicPr>
        <p:blipFill>
          <a:blip r:embed="rId2"/>
          <a:stretch>
            <a:fillRect/>
          </a:stretch>
        </p:blipFill>
        <p:spPr>
          <a:xfrm>
            <a:off x="4098142" y="1499191"/>
            <a:ext cx="3995717" cy="5059593"/>
          </a:xfrm>
          <a:prstGeom prst="rect">
            <a:avLst/>
          </a:prstGeom>
          <a:ln>
            <a:solidFill>
              <a:schemeClr val="accent1"/>
            </a:solidFill>
          </a:ln>
        </p:spPr>
      </p:pic>
    </p:spTree>
    <p:extLst>
      <p:ext uri="{BB962C8B-B14F-4D97-AF65-F5344CB8AC3E}">
        <p14:creationId xmlns:p14="http://schemas.microsoft.com/office/powerpoint/2010/main" val="3725338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60830"/>
          </a:xfrm>
        </p:spPr>
        <p:txBody>
          <a:bodyPr>
            <a:noAutofit/>
          </a:bodyPr>
          <a:lstStyle/>
          <a:p>
            <a:pPr algn="ctr"/>
            <a:r>
              <a:rPr lang="en-US" sz="4000" dirty="0">
                <a:latin typeface="Centaur" panose="02030504050205020304" pitchFamily="18" charset="0"/>
              </a:rPr>
              <a:t>Assumptions we can’t afford to make </a:t>
            </a:r>
          </a:p>
        </p:txBody>
      </p:sp>
      <p:sp>
        <p:nvSpPr>
          <p:cNvPr id="3" name="Content Placeholder 2"/>
          <p:cNvSpPr>
            <a:spLocks noGrp="1"/>
          </p:cNvSpPr>
          <p:nvPr>
            <p:ph idx="1"/>
          </p:nvPr>
        </p:nvSpPr>
        <p:spPr>
          <a:xfrm>
            <a:off x="581192" y="2180496"/>
            <a:ext cx="11029615" cy="3780466"/>
          </a:xfrm>
        </p:spPr>
        <p:txBody>
          <a:bodyPr>
            <a:noAutofit/>
          </a:bodyPr>
          <a:lstStyle/>
          <a:p>
            <a:r>
              <a:rPr lang="en-US" sz="3200" dirty="0">
                <a:latin typeface="Times New Roman" panose="02020603050405020304" pitchFamily="18" charset="0"/>
                <a:cs typeface="Times New Roman" panose="02020603050405020304" pitchFamily="18" charset="0"/>
              </a:rPr>
              <a:t>Capacity = Propensity</a:t>
            </a:r>
          </a:p>
          <a:p>
            <a:r>
              <a:rPr lang="en-US" sz="3200" dirty="0">
                <a:latin typeface="Times New Roman" panose="02020603050405020304" pitchFamily="18" charset="0"/>
                <a:cs typeface="Times New Roman" panose="02020603050405020304" pitchFamily="18" charset="0"/>
              </a:rPr>
              <a:t>Capacity = Propensity to give to TSA</a:t>
            </a:r>
          </a:p>
          <a:p>
            <a:r>
              <a:rPr lang="en-US" sz="3200" dirty="0">
                <a:latin typeface="Times New Roman" panose="02020603050405020304" pitchFamily="18" charset="0"/>
                <a:cs typeface="Times New Roman" panose="02020603050405020304" pitchFamily="18" charset="0"/>
              </a:rPr>
              <a:t>No major gift in the past = no major gift in the future</a:t>
            </a:r>
          </a:p>
          <a:p>
            <a:r>
              <a:rPr lang="en-US" sz="3200" dirty="0">
                <a:latin typeface="Times New Roman" panose="02020603050405020304" pitchFamily="18" charset="0"/>
                <a:cs typeface="Times New Roman" panose="02020603050405020304" pitchFamily="18" charset="0"/>
              </a:rPr>
              <a:t>Gift size tells the whole story</a:t>
            </a:r>
          </a:p>
          <a:p>
            <a:r>
              <a:rPr lang="en-US" sz="3200" dirty="0">
                <a:latin typeface="Times New Roman" panose="02020603050405020304" pitchFamily="18" charset="0"/>
                <a:cs typeface="Times New Roman" panose="02020603050405020304" pitchFamily="18" charset="0"/>
              </a:rPr>
              <a:t>Fundraisers will be able to identify major donor prospects</a:t>
            </a:r>
          </a:p>
        </p:txBody>
      </p:sp>
    </p:spTree>
    <p:extLst>
      <p:ext uri="{BB962C8B-B14F-4D97-AF65-F5344CB8AC3E}">
        <p14:creationId xmlns:p14="http://schemas.microsoft.com/office/powerpoint/2010/main" val="11724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1030148"/>
            <a:ext cx="11029615" cy="3511270"/>
          </a:xfrm>
        </p:spPr>
        <p:txBody>
          <a:bodyPr/>
          <a:lstStyle/>
          <a:p>
            <a:pPr algn="ctr"/>
            <a:r>
              <a:rPr lang="en-US" dirty="0">
                <a:latin typeface="Centaur" panose="02030504050205020304" pitchFamily="18" charset="0"/>
              </a:rPr>
              <a:t>We hired </a:t>
            </a:r>
            <a:r>
              <a:rPr lang="en-US" dirty="0" err="1">
                <a:latin typeface="Centaur" panose="02030504050205020304" pitchFamily="18" charset="0"/>
              </a:rPr>
              <a:t>WealthEngine</a:t>
            </a:r>
            <a:r>
              <a:rPr lang="en-US" sz="2800" dirty="0">
                <a:latin typeface="Centaur" panose="02030504050205020304" pitchFamily="18" charset="0"/>
              </a:rPr>
              <a:t>™ </a:t>
            </a:r>
            <a:r>
              <a:rPr lang="en-US" dirty="0">
                <a:latin typeface="Centaur" panose="02030504050205020304" pitchFamily="18" charset="0"/>
              </a:rPr>
              <a:t>to Assist us </a:t>
            </a:r>
            <a:r>
              <a:rPr lang="en-US" sz="4400" dirty="0">
                <a:latin typeface="Centaur" panose="02030504050205020304" pitchFamily="18" charset="0"/>
              </a:rPr>
              <a:t> </a:t>
            </a:r>
            <a:endParaRPr lang="en-US" dirty="0">
              <a:latin typeface="Centaur" panose="02030504050205020304" pitchFamily="18" charset="0"/>
            </a:endParaRPr>
          </a:p>
        </p:txBody>
      </p:sp>
      <p:sp>
        <p:nvSpPr>
          <p:cNvPr id="3" name="Text Placeholder 2"/>
          <p:cNvSpPr>
            <a:spLocks noGrp="1"/>
          </p:cNvSpPr>
          <p:nvPr>
            <p:ph type="body" idx="1"/>
          </p:nvPr>
        </p:nvSpPr>
        <p:spPr/>
        <p:txBody>
          <a:bodyPr>
            <a:normAutofit/>
          </a:bodyPr>
          <a:lstStyle/>
          <a:p>
            <a:pPr algn="ctr"/>
            <a:r>
              <a:rPr lang="en-US" sz="2400" dirty="0">
                <a:latin typeface="Times New Roman" panose="02020603050405020304" pitchFamily="18" charset="0"/>
                <a:cs typeface="Times New Roman" panose="02020603050405020304" pitchFamily="18" charset="0"/>
              </a:rPr>
              <a:t>enhance and model Our records</a:t>
            </a:r>
          </a:p>
        </p:txBody>
      </p:sp>
      <p:pic>
        <p:nvPicPr>
          <p:cNvPr id="4" name="Picture 3"/>
          <p:cNvPicPr>
            <a:picLocks noChangeAspect="1"/>
          </p:cNvPicPr>
          <p:nvPr/>
        </p:nvPicPr>
        <p:blipFill>
          <a:blip r:embed="rId3"/>
          <a:stretch>
            <a:fillRect/>
          </a:stretch>
        </p:blipFill>
        <p:spPr>
          <a:xfrm>
            <a:off x="5706319" y="5349559"/>
            <a:ext cx="779362" cy="915358"/>
          </a:xfrm>
          <a:prstGeom prst="rect">
            <a:avLst/>
          </a:prstGeom>
        </p:spPr>
      </p:pic>
      <p:pic>
        <p:nvPicPr>
          <p:cNvPr id="5" name="Picture 4"/>
          <p:cNvPicPr>
            <a:picLocks noChangeAspect="1"/>
          </p:cNvPicPr>
          <p:nvPr/>
        </p:nvPicPr>
        <p:blipFill>
          <a:blip r:embed="rId4"/>
          <a:stretch>
            <a:fillRect/>
          </a:stretch>
        </p:blipFill>
        <p:spPr>
          <a:xfrm>
            <a:off x="4429728" y="821000"/>
            <a:ext cx="3332545" cy="2499409"/>
          </a:xfrm>
          <a:prstGeom prst="rect">
            <a:avLst/>
          </a:prstGeom>
          <a:ln>
            <a:solidFill>
              <a:schemeClr val="accent1"/>
            </a:solidFill>
          </a:ln>
        </p:spPr>
      </p:pic>
    </p:spTree>
    <p:extLst>
      <p:ext uri="{BB962C8B-B14F-4D97-AF65-F5344CB8AC3E}">
        <p14:creationId xmlns:p14="http://schemas.microsoft.com/office/powerpoint/2010/main" val="32470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latin typeface="Centaur" panose="02030504050205020304" pitchFamily="18" charset="0"/>
              </a:rPr>
              <a:t>Our Goals</a:t>
            </a:r>
          </a:p>
        </p:txBody>
      </p:sp>
      <p:sp>
        <p:nvSpPr>
          <p:cNvPr id="3" name="Content Placeholder 2"/>
          <p:cNvSpPr>
            <a:spLocks noGrp="1"/>
          </p:cNvSpPr>
          <p:nvPr>
            <p:ph idx="1"/>
          </p:nvPr>
        </p:nvSpPr>
        <p:spPr>
          <a:xfrm>
            <a:off x="581192" y="2180497"/>
            <a:ext cx="11029615" cy="4000384"/>
          </a:xfrm>
        </p:spPr>
        <p:txBody>
          <a:bodyPr>
            <a:noAutofit/>
          </a:bodyPr>
          <a:lstStyle/>
          <a:p>
            <a:r>
              <a:rPr lang="en-US" sz="2800" dirty="0">
                <a:latin typeface="Times New Roman" panose="02020603050405020304" pitchFamily="18" charset="0"/>
                <a:cs typeface="Times New Roman" panose="02020603050405020304" pitchFamily="18" charset="0"/>
              </a:rPr>
              <a:t>Understand current individual donors and prospects (giving capability, areas of interest, ways to engage and involve them)</a:t>
            </a:r>
          </a:p>
          <a:p>
            <a:r>
              <a:rPr lang="en-US" sz="2800" dirty="0">
                <a:latin typeface="Times New Roman" panose="02020603050405020304" pitchFamily="18" charset="0"/>
                <a:cs typeface="Times New Roman" panose="02020603050405020304" pitchFamily="18" charset="0"/>
              </a:rPr>
              <a:t>Identify potential major donors and engage them in the donor cycle</a:t>
            </a:r>
          </a:p>
          <a:p>
            <a:r>
              <a:rPr lang="en-US" sz="2800" dirty="0">
                <a:latin typeface="Times New Roman" panose="02020603050405020304" pitchFamily="18" charset="0"/>
                <a:cs typeface="Times New Roman" panose="02020603050405020304" pitchFamily="18" charset="0"/>
              </a:rPr>
              <a:t>Identify potential bequest and gift annuity donors</a:t>
            </a:r>
          </a:p>
          <a:p>
            <a:r>
              <a:rPr lang="en-US" sz="2800" dirty="0">
                <a:latin typeface="Times New Roman" panose="02020603050405020304" pitchFamily="18" charset="0"/>
                <a:cs typeface="Times New Roman" panose="02020603050405020304" pitchFamily="18" charset="0"/>
              </a:rPr>
              <a:t>Obtain more sophisticated data in regards to predicting donors (not simply </a:t>
            </a:r>
            <a:r>
              <a:rPr lang="en-US" sz="2800" dirty="0" err="1">
                <a:latin typeface="Times New Roman" panose="02020603050405020304" pitchFamily="18" charset="0"/>
                <a:cs typeface="Times New Roman" panose="02020603050405020304" pitchFamily="18" charset="0"/>
              </a:rPr>
              <a:t>recency</a:t>
            </a:r>
            <a:r>
              <a:rPr lang="en-US" sz="2800" dirty="0">
                <a:latin typeface="Times New Roman" panose="02020603050405020304" pitchFamily="18" charset="0"/>
                <a:cs typeface="Times New Roman" panose="02020603050405020304" pitchFamily="18" charset="0"/>
              </a:rPr>
              <a:t>/frequency/money)</a:t>
            </a:r>
          </a:p>
          <a:p>
            <a:r>
              <a:rPr lang="en-US" sz="2800" dirty="0">
                <a:latin typeface="Times New Roman" panose="02020603050405020304" pitchFamily="18" charset="0"/>
                <a:cs typeface="Times New Roman" panose="02020603050405020304" pitchFamily="18" charset="0"/>
              </a:rPr>
              <a:t>Identify and cultivate new donors (especially as most of our donors are ageing out)</a:t>
            </a:r>
          </a:p>
          <a:p>
            <a:endParaRPr lang="en-US" sz="2800" dirty="0"/>
          </a:p>
        </p:txBody>
      </p:sp>
    </p:spTree>
    <p:extLst>
      <p:ext uri="{BB962C8B-B14F-4D97-AF65-F5344CB8AC3E}">
        <p14:creationId xmlns:p14="http://schemas.microsoft.com/office/powerpoint/2010/main" val="15465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Centaur" panose="02030504050205020304" pitchFamily="18" charset="0"/>
              </a:rPr>
              <a:t>The Glacier is Melting!</a:t>
            </a:r>
          </a:p>
        </p:txBody>
      </p:sp>
      <p:sp>
        <p:nvSpPr>
          <p:cNvPr id="7" name="Content Placeholder 6"/>
          <p:cNvSpPr>
            <a:spLocks noGrp="1"/>
          </p:cNvSpPr>
          <p:nvPr>
            <p:ph idx="1"/>
          </p:nvPr>
        </p:nvSpPr>
        <p:spPr/>
        <p:txBody>
          <a:bodyPr/>
          <a:lstStyle/>
          <a:p>
            <a:endParaRPr lang="en-US" dirty="0"/>
          </a:p>
        </p:txBody>
      </p:sp>
      <p:pic>
        <p:nvPicPr>
          <p:cNvPr id="1026" name="Picture 2" descr="http://i1-news.softpedia-static.com/images/news2/Most-Glaciers-In-The-World-Melt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508" y="2012894"/>
            <a:ext cx="5904984" cy="435040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50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a:latin typeface="Centaur" panose="02030504050205020304" pitchFamily="18" charset="0"/>
              </a:rPr>
              <a:t>Process</a:t>
            </a:r>
          </a:p>
        </p:txBody>
      </p:sp>
      <p:sp>
        <p:nvSpPr>
          <p:cNvPr id="3" name="Content Placeholder 2"/>
          <p:cNvSpPr>
            <a:spLocks noGrp="1"/>
          </p:cNvSpPr>
          <p:nvPr>
            <p:ph idx="1"/>
          </p:nvPr>
        </p:nvSpPr>
        <p:spPr>
          <a:xfrm>
            <a:off x="581192" y="2180496"/>
            <a:ext cx="11029615" cy="4177774"/>
          </a:xfrm>
        </p:spPr>
        <p:txBody>
          <a:bodyPr>
            <a:normAutofit/>
          </a:bodyPr>
          <a:lstStyle/>
          <a:p>
            <a:pPr marL="306000" lvl="1"/>
            <a:r>
              <a:rPr lang="en-US" sz="3200" dirty="0" err="1">
                <a:latin typeface="Times New Roman" panose="02020603050405020304" pitchFamily="18" charset="0"/>
                <a:cs typeface="Times New Roman" panose="02020603050405020304" pitchFamily="18" charset="0"/>
              </a:rPr>
              <a:t>WealthEngine</a:t>
            </a:r>
            <a:r>
              <a:rPr lang="en-US" sz="3200" dirty="0">
                <a:latin typeface="Times New Roman" panose="02020603050405020304" pitchFamily="18" charset="0"/>
                <a:cs typeface="Times New Roman" panose="02020603050405020304" pitchFamily="18" charset="0"/>
              </a:rPr>
              <a:t> uses many different data sources (see handout for more info)</a:t>
            </a:r>
          </a:p>
          <a:p>
            <a:r>
              <a:rPr lang="en-US" sz="3200" dirty="0">
                <a:latin typeface="Times New Roman" panose="02020603050405020304" pitchFamily="18" charset="0"/>
                <a:cs typeface="Times New Roman" panose="02020603050405020304" pitchFamily="18" charset="0"/>
              </a:rPr>
              <a:t>Used statistically-based predictions on the top-secret stuff (such as Cash on Hand, Salaries, etc.)</a:t>
            </a:r>
          </a:p>
          <a:p>
            <a:r>
              <a:rPr lang="en-US" sz="3200" dirty="0">
                <a:latin typeface="Times New Roman" panose="02020603050405020304" pitchFamily="18" charset="0"/>
                <a:cs typeface="Times New Roman" panose="02020603050405020304" pitchFamily="18" charset="0"/>
              </a:rPr>
              <a:t>Enhance, then model</a:t>
            </a:r>
          </a:p>
          <a:p>
            <a:pPr lvl="1"/>
            <a:r>
              <a:rPr lang="en-US" sz="2800" dirty="0">
                <a:latin typeface="Times New Roman" panose="02020603050405020304" pitchFamily="18" charset="0"/>
                <a:cs typeface="Times New Roman" panose="02020603050405020304" pitchFamily="18" charset="0"/>
              </a:rPr>
              <a:t>Allows us to make better predictions about who may give to TSAS (customized and tailored data rather than one-size-fits-all) </a:t>
            </a:r>
          </a:p>
          <a:p>
            <a:pPr lvl="1"/>
            <a:endParaRPr lang="en-US" sz="2400" dirty="0"/>
          </a:p>
        </p:txBody>
      </p:sp>
    </p:spTree>
    <p:extLst>
      <p:ext uri="{BB962C8B-B14F-4D97-AF65-F5344CB8AC3E}">
        <p14:creationId xmlns:p14="http://schemas.microsoft.com/office/powerpoint/2010/main" val="69382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2619</TotalTime>
  <Words>1979</Words>
  <Application>Microsoft Office PowerPoint</Application>
  <PresentationFormat>Widescreen</PresentationFormat>
  <Paragraphs>200</Paragraphs>
  <Slides>40</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 Narrow</vt:lpstr>
      <vt:lpstr>Calibri</vt:lpstr>
      <vt:lpstr>Cambria</vt:lpstr>
      <vt:lpstr>Centaur</vt:lpstr>
      <vt:lpstr>Gill Sans MT</vt:lpstr>
      <vt:lpstr>Times New Roman</vt:lpstr>
      <vt:lpstr>Wingdings</vt:lpstr>
      <vt:lpstr>Wingdings 2</vt:lpstr>
      <vt:lpstr>Dividend</vt:lpstr>
      <vt:lpstr>2015 WealthEngine™ Overlays for TSAS</vt:lpstr>
      <vt:lpstr>This presentation</vt:lpstr>
      <vt:lpstr>THe “ONE THING” </vt:lpstr>
      <vt:lpstr>Pareto Principal</vt:lpstr>
      <vt:lpstr>Assumptions we can’t afford to make </vt:lpstr>
      <vt:lpstr>We hired WealthEngine™ to Assist us  </vt:lpstr>
      <vt:lpstr>Our Goals</vt:lpstr>
      <vt:lpstr>The Glacier is Melting!</vt:lpstr>
      <vt:lpstr>Process</vt:lpstr>
      <vt:lpstr>Enhance, Then Model= Customized Donor predictors</vt:lpstr>
      <vt:lpstr>The Deliverables</vt:lpstr>
      <vt:lpstr>Wealth StalkENgine </vt:lpstr>
      <vt:lpstr>The Results  </vt:lpstr>
      <vt:lpstr>PowerPoint Presentation</vt:lpstr>
      <vt:lpstr>Key Takeaways</vt:lpstr>
      <vt:lpstr>PowerPoint Presentation</vt:lpstr>
      <vt:lpstr>Our donors could be giving a lot more</vt:lpstr>
      <vt:lpstr>PowerPoint Presentation</vt:lpstr>
      <vt:lpstr>The details  </vt:lpstr>
      <vt:lpstr>P2G Score: Propensity to give score</vt:lpstr>
      <vt:lpstr>First Digit Score Defined…</vt:lpstr>
      <vt:lpstr>second Digit Score Defined…</vt:lpstr>
      <vt:lpstr>Over half of our file is p2G 1’s and 2’sOur 20%!</vt:lpstr>
      <vt:lpstr>PowerPoint Presentation</vt:lpstr>
      <vt:lpstr>EGC: Estimated Giving Capacity</vt:lpstr>
      <vt:lpstr>PowerPoint Presentation</vt:lpstr>
      <vt:lpstr>Our donors ourperform the national average in certain ranges and underperform in others</vt:lpstr>
      <vt:lpstr>Truth we can Invest in</vt:lpstr>
      <vt:lpstr>Major Gift=$2500+ Predictors</vt:lpstr>
      <vt:lpstr>Planned giving-Bequest predictors</vt:lpstr>
      <vt:lpstr>Gift Annuity stats</vt:lpstr>
      <vt:lpstr>Deciles created using Logistic regression</vt:lpstr>
      <vt:lpstr>Action Steps: Recommended</vt:lpstr>
      <vt:lpstr>Action Steps: Recommended</vt:lpstr>
      <vt:lpstr>Action Steps: Recommended</vt:lpstr>
      <vt:lpstr>Action Steps: Recommended</vt:lpstr>
      <vt:lpstr>WE DATA captured in InterChange </vt:lpstr>
      <vt:lpstr>Here’s how you find it</vt:lpstr>
      <vt:lpstr>The Model Scores Tab</vt:lpstr>
      <vt:lpstr>You can Use a smart query to find the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Gabrielle Gujjari</dc:creator>
  <cp:lastModifiedBy>Gabrielle Gujjari</cp:lastModifiedBy>
  <cp:revision>134</cp:revision>
  <cp:lastPrinted>2016-07-13T19:38:31Z</cp:lastPrinted>
  <dcterms:created xsi:type="dcterms:W3CDTF">2016-05-31T12:25:57Z</dcterms:created>
  <dcterms:modified xsi:type="dcterms:W3CDTF">2016-07-14T17:37:20Z</dcterms:modified>
</cp:coreProperties>
</file>