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handoutMasterIdLst>
    <p:handoutMasterId r:id="rId20"/>
  </p:handoutMasterIdLst>
  <p:sldIdLst>
    <p:sldId id="256" r:id="rId2"/>
    <p:sldId id="271" r:id="rId3"/>
    <p:sldId id="257" r:id="rId4"/>
    <p:sldId id="273" r:id="rId5"/>
    <p:sldId id="267" r:id="rId6"/>
    <p:sldId id="275" r:id="rId7"/>
    <p:sldId id="281" r:id="rId8"/>
    <p:sldId id="276" r:id="rId9"/>
    <p:sldId id="277" r:id="rId10"/>
    <p:sldId id="274" r:id="rId11"/>
    <p:sldId id="270" r:id="rId12"/>
    <p:sldId id="268" r:id="rId13"/>
    <p:sldId id="264" r:id="rId14"/>
    <p:sldId id="279" r:id="rId15"/>
    <p:sldId id="266" r:id="rId16"/>
    <p:sldId id="280"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1" autoAdjust="0"/>
  </p:normalViewPr>
  <p:slideViewPr>
    <p:cSldViewPr>
      <p:cViewPr varScale="1">
        <p:scale>
          <a:sx n="96" d="100"/>
          <a:sy n="96" d="100"/>
        </p:scale>
        <p:origin x="2034" y="96"/>
      </p:cViewPr>
      <p:guideLst>
        <p:guide orient="horz" pos="2160"/>
        <p:guide pos="2880"/>
      </p:guideLst>
    </p:cSldViewPr>
  </p:slideViewPr>
  <p:outlineViewPr>
    <p:cViewPr>
      <p:scale>
        <a:sx n="33" d="100"/>
        <a:sy n="33" d="100"/>
      </p:scale>
      <p:origin x="0" y="-654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6D4A47-E794-4A68-9258-DC6007A2E08D}" type="datetimeFigureOut">
              <a:rPr lang="en-US" smtClean="0"/>
              <a:t>9/27/2017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436AB73-3CA5-4754-859B-1DC9D1FD46DD}" type="slidenum">
              <a:rPr lang="en-US" smtClean="0"/>
              <a:t>‹#›</a:t>
            </a:fld>
            <a:endParaRPr lang="en-US" dirty="0"/>
          </a:p>
        </p:txBody>
      </p:sp>
    </p:spTree>
    <p:extLst>
      <p:ext uri="{BB962C8B-B14F-4D97-AF65-F5344CB8AC3E}">
        <p14:creationId xmlns:p14="http://schemas.microsoft.com/office/powerpoint/2010/main" val="72528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2C4BCF-95F4-49CB-B6E6-2281EC870216}" type="datetimeFigureOut">
              <a:rPr lang="en-US" smtClean="0"/>
              <a:t>9/27/2017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9F4E12D-32BF-4E1E-8F40-0A994151C397}" type="slidenum">
              <a:rPr lang="en-US" smtClean="0"/>
              <a:t>‹#›</a:t>
            </a:fld>
            <a:endParaRPr lang="en-US" dirty="0"/>
          </a:p>
        </p:txBody>
      </p:sp>
    </p:spTree>
    <p:extLst>
      <p:ext uri="{BB962C8B-B14F-4D97-AF65-F5344CB8AC3E}">
        <p14:creationId xmlns:p14="http://schemas.microsoft.com/office/powerpoint/2010/main" val="37980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a:t>
            </a:fld>
            <a:endParaRPr lang="en-US" dirty="0"/>
          </a:p>
        </p:txBody>
      </p:sp>
    </p:spTree>
    <p:extLst>
      <p:ext uri="{BB962C8B-B14F-4D97-AF65-F5344CB8AC3E}">
        <p14:creationId xmlns:p14="http://schemas.microsoft.com/office/powerpoint/2010/main" val="24317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Serving</a:t>
            </a:r>
            <a:r>
              <a:rPr lang="en-US" baseline="0" dirty="0" smtClean="0"/>
              <a:t> more than one community and addressing needs for clean water is the goal.  A new plant would provided clean drinking water for residents of Scenic Acres as well as fire protection.  </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10</a:t>
            </a:fld>
            <a:endParaRPr lang="en-US" dirty="0"/>
          </a:p>
        </p:txBody>
      </p:sp>
    </p:spTree>
    <p:extLst>
      <p:ext uri="{BB962C8B-B14F-4D97-AF65-F5344CB8AC3E}">
        <p14:creationId xmlns:p14="http://schemas.microsoft.com/office/powerpoint/2010/main" val="398224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communities of Aurora, Biwabik, Hoyt Lakes and Town of White have been meeting for over six years to discuss various options for a joint water system. These communities, through the East Range Joint Powers Board, received a $30,000 grant to start the preliminary planning and design for this new system in 2011.  Since that time, additional funding was received in 2012 to study the feasibility of the selected water source. This new system would include one central water treatment plant with a system of distribution lines that would connect to each of the member communities. </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11</a:t>
            </a:fld>
            <a:endParaRPr lang="en-US" dirty="0"/>
          </a:p>
        </p:txBody>
      </p:sp>
    </p:spTree>
    <p:extLst>
      <p:ext uri="{BB962C8B-B14F-4D97-AF65-F5344CB8AC3E}">
        <p14:creationId xmlns:p14="http://schemas.microsoft.com/office/powerpoint/2010/main" val="193333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stated previously, t</a:t>
            </a:r>
            <a:r>
              <a:rPr lang="en-US" sz="1200" kern="1200" dirty="0" smtClean="0">
                <a:solidFill>
                  <a:schemeClr val="tx1"/>
                </a:solidFill>
                <a:effectLst/>
                <a:latin typeface="+mn-lt"/>
                <a:ea typeface="+mn-ea"/>
                <a:cs typeface="+mn-cs"/>
              </a:rPr>
              <a:t>his request is for $8.6 M in state funding to continue this project.  If</a:t>
            </a:r>
            <a:r>
              <a:rPr lang="en-US" sz="1200" kern="1200" baseline="0" dirty="0" smtClean="0">
                <a:solidFill>
                  <a:schemeClr val="tx1"/>
                </a:solidFill>
                <a:effectLst/>
                <a:latin typeface="+mn-lt"/>
                <a:ea typeface="+mn-ea"/>
                <a:cs typeface="+mn-cs"/>
              </a:rPr>
              <a:t> successful in obtaining funding, final design and land acquisition work shall begin in Fall 2018 with construction in 2019-20.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Cost of $17.2 M includes everything (engineering, architectural, and inflation – all in)</a:t>
            </a:r>
            <a:endParaRPr lang="en-US" sz="1200" kern="1200" dirty="0" smtClean="0">
              <a:solidFill>
                <a:schemeClr val="tx1"/>
              </a:solidFill>
              <a:effectLst/>
              <a:latin typeface="+mn-lt"/>
              <a:ea typeface="+mn-ea"/>
              <a:cs typeface="+mn-cs"/>
            </a:endParaRPr>
          </a:p>
          <a:p>
            <a:r>
              <a:rPr lang="en-US" dirty="0" smtClean="0"/>
              <a:t>Construction Management</a:t>
            </a:r>
            <a:r>
              <a:rPr lang="en-US" baseline="0" dirty="0" smtClean="0"/>
              <a:t> – 2018</a:t>
            </a:r>
          </a:p>
          <a:p>
            <a:pPr marL="171450" indent="-171450">
              <a:buFont typeface="Arial" panose="020B0604020202020204" pitchFamily="34" charset="0"/>
              <a:buChar char="•"/>
            </a:pPr>
            <a:r>
              <a:rPr lang="en-US" baseline="0" dirty="0" smtClean="0"/>
              <a:t>Plant construction</a:t>
            </a:r>
          </a:p>
          <a:p>
            <a:pPr marL="171450" indent="-171450">
              <a:buFont typeface="Arial" panose="020B0604020202020204" pitchFamily="34" charset="0"/>
              <a:buChar char="•"/>
            </a:pPr>
            <a:r>
              <a:rPr lang="en-US" baseline="0" dirty="0" smtClean="0"/>
              <a:t>Distribution System Upgrades</a:t>
            </a:r>
          </a:p>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12</a:t>
            </a:fld>
            <a:endParaRPr lang="en-US" dirty="0"/>
          </a:p>
        </p:txBody>
      </p:sp>
    </p:spTree>
    <p:extLst>
      <p:ext uri="{BB962C8B-B14F-4D97-AF65-F5344CB8AC3E}">
        <p14:creationId xmlns:p14="http://schemas.microsoft.com/office/powerpoint/2010/main" val="396683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is an important one as it a</a:t>
            </a:r>
            <a:r>
              <a:rPr lang="en-US" dirty="0" smtClean="0"/>
              <a:t>llows</a:t>
            </a:r>
            <a:r>
              <a:rPr lang="en-US" baseline="0" dirty="0" smtClean="0"/>
              <a:t> us to comply with current and proposed new water standards while reducing chemical and treatment costs. </a:t>
            </a:r>
          </a:p>
          <a:p>
            <a:r>
              <a:rPr lang="en-US" baseline="0" dirty="0" smtClean="0"/>
              <a:t>Immediate cost savings would be realized from adding water meters which we currently don’t have, as well as reduced wastewater treatment costs due to the use of a different water source</a:t>
            </a:r>
          </a:p>
          <a:p>
            <a:endParaRPr lang="en-US" baseline="0" dirty="0" smtClean="0"/>
          </a:p>
          <a:p>
            <a:r>
              <a:rPr lang="en-US" baseline="0" dirty="0" smtClean="0"/>
              <a:t>A new plant would allow us to deliver improved water quality to the residents due to less treatment.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current area has approximately 572 acres of developable property to be opened up for Community and Economic Development.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Distribution infrastructure will be placed in many of these areas and the new plant would be sized to allow room for growth and expansion.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City of Aurora needs to renovate and/or maintain their own facilities within the next 5 to 20 years at an expense of approximately $7 million. </a:t>
            </a:r>
            <a:r>
              <a:rPr lang="en-US" sz="1200" b="0" i="0" u="none" strike="noStrike" kern="1200" baseline="0" dirty="0" smtClean="0">
                <a:solidFill>
                  <a:schemeClr val="tx1"/>
                </a:solidFill>
                <a:latin typeface="+mn-lt"/>
                <a:ea typeface="+mn-ea"/>
                <a:cs typeface="+mn-cs"/>
              </a:rPr>
              <a:t>The average cost to run an individual water plant is $195,000 annually.</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F4E12D-32BF-4E1E-8F40-0A994151C397}" type="slidenum">
              <a:rPr lang="en-US" smtClean="0"/>
              <a:t>13</a:t>
            </a:fld>
            <a:endParaRPr lang="en-US" dirty="0"/>
          </a:p>
        </p:txBody>
      </p:sp>
    </p:spTree>
    <p:extLst>
      <p:ext uri="{BB962C8B-B14F-4D97-AF65-F5344CB8AC3E}">
        <p14:creationId xmlns:p14="http://schemas.microsoft.com/office/powerpoint/2010/main" val="416787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4E12D-32BF-4E1E-8F40-0A994151C397}" type="slidenum">
              <a:rPr lang="en-US" smtClean="0"/>
              <a:t>14</a:t>
            </a:fld>
            <a:endParaRPr lang="en-US" dirty="0"/>
          </a:p>
        </p:txBody>
      </p:sp>
    </p:spTree>
    <p:extLst>
      <p:ext uri="{BB962C8B-B14F-4D97-AF65-F5344CB8AC3E}">
        <p14:creationId xmlns:p14="http://schemas.microsoft.com/office/powerpoint/2010/main" val="242576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Pairing and sharing is not a new venture for us.  We have historically been combining services in areas such as Public Safety, Economic Development, Community Development and Staffing.  Based on the history of our Joint Cooperative and Collaborative efforts, we are confident that if the project were to secure funding, this project would prove feasible as we have a long history of successful cooperative efforts.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15</a:t>
            </a:fld>
            <a:endParaRPr lang="en-US" dirty="0"/>
          </a:p>
        </p:txBody>
      </p:sp>
    </p:spTree>
    <p:extLst>
      <p:ext uri="{BB962C8B-B14F-4D97-AF65-F5344CB8AC3E}">
        <p14:creationId xmlns:p14="http://schemas.microsoft.com/office/powerpoint/2010/main" val="361976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4E12D-32BF-4E1E-8F40-0A994151C397}" type="slidenum">
              <a:rPr lang="en-US" smtClean="0"/>
              <a:t>16</a:t>
            </a:fld>
            <a:endParaRPr lang="en-US" dirty="0"/>
          </a:p>
        </p:txBody>
      </p:sp>
    </p:spTree>
    <p:extLst>
      <p:ext uri="{BB962C8B-B14F-4D97-AF65-F5344CB8AC3E}">
        <p14:creationId xmlns:p14="http://schemas.microsoft.com/office/powerpoint/2010/main" val="99369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F4E12D-32BF-4E1E-8F40-0A994151C397}" type="slidenum">
              <a:rPr lang="en-US" smtClean="0"/>
              <a:t>17</a:t>
            </a:fld>
            <a:endParaRPr lang="en-US" dirty="0"/>
          </a:p>
        </p:txBody>
      </p:sp>
    </p:spTree>
    <p:extLst>
      <p:ext uri="{BB962C8B-B14F-4D97-AF65-F5344CB8AC3E}">
        <p14:creationId xmlns:p14="http://schemas.microsoft.com/office/powerpoint/2010/main" val="351075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here</a:t>
            </a:r>
            <a:r>
              <a:rPr lang="en-US" baseline="0" dirty="0" smtClean="0"/>
              <a:t> today to discuss the request for $8.6 million of State Funding in order to complete final design, land acquisition, and to build </a:t>
            </a:r>
            <a:r>
              <a:rPr lang="en-US" dirty="0" smtClean="0"/>
              <a:t>a new water treatment facility &amp; infrastructure system serving</a:t>
            </a:r>
            <a:r>
              <a:rPr lang="en-US" baseline="0" dirty="0" smtClean="0"/>
              <a:t> the East Range as a consolidated system</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successfully funded, this request ensures the ability to provide essential services to citizens of the City of Aurora, the Town of White (which</a:t>
            </a:r>
            <a:r>
              <a:rPr lang="en-US" baseline="0" dirty="0" smtClean="0"/>
              <a:t> includes Scenic Acres), and allows for future economic development and expansion extending to the cities of Hoyt Lakes and Biwabik.  The expansion and future economic development opportunities would be lost because our existing facility and infrastructure doesn’t support expansion.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not possible for current facility (for reference if asked):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 source of St. James Pit is not stable – water level fluctuates (currently flooding)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Does not meet current environmental, ADA, or department of health standards (currently grand-fathered 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Would require complete renovation and even if upgraded would not have ability to expand footprint to meet future expansion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2</a:t>
            </a:fld>
            <a:endParaRPr lang="en-US" dirty="0"/>
          </a:p>
        </p:txBody>
      </p:sp>
    </p:spTree>
    <p:extLst>
      <p:ext uri="{BB962C8B-B14F-4D97-AF65-F5344CB8AC3E}">
        <p14:creationId xmlns:p14="http://schemas.microsoft.com/office/powerpoint/2010/main" val="355590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total possible coverage area for service with the new plant location is 6 miles wide, approximately 48 square miles.</a:t>
            </a:r>
          </a:p>
          <a:p>
            <a:endParaRPr lang="en-US" baseline="0" dirty="0" smtClean="0"/>
          </a:p>
          <a:p>
            <a:endParaRPr lang="en-US" baseline="0" dirty="0" smtClean="0"/>
          </a:p>
          <a:p>
            <a:endParaRPr lang="en-US" baseline="0" dirty="0" smtClean="0"/>
          </a:p>
          <a:p>
            <a:endParaRPr lang="en-US" baseline="0" dirty="0" smtClean="0"/>
          </a:p>
          <a:p>
            <a:r>
              <a:rPr lang="en-US" baseline="0" dirty="0" smtClean="0"/>
              <a:t>Old language:</a:t>
            </a:r>
          </a:p>
          <a:p>
            <a:r>
              <a:rPr lang="en-US" baseline="0" dirty="0" smtClean="0"/>
              <a:t>The impact of a new joint water facility is far reaching on the East Range and addresses current emergency &amp; safety needs.   The future economic development impact would provide quality water to over 6000 residents.  </a:t>
            </a:r>
            <a:r>
              <a:rPr lang="en-US" sz="1200" b="0" i="0" u="none" strike="noStrike" kern="1200" baseline="0" dirty="0" smtClean="0">
                <a:solidFill>
                  <a:schemeClr val="tx1"/>
                </a:solidFill>
                <a:latin typeface="+mn-lt"/>
                <a:ea typeface="+mn-ea"/>
                <a:cs typeface="+mn-cs"/>
              </a:rPr>
              <a:t>Currently, the neighboring communities of Aurora, Biwabik, and Hoyt Lakes each own and operate their own water supply, treatment and distribution system. The town of white is served through the Aurora plants but owns it’s own infrastructure.  </a:t>
            </a:r>
            <a:endParaRPr lang="en-US" baseline="0" dirty="0" smtClean="0"/>
          </a:p>
        </p:txBody>
      </p:sp>
      <p:sp>
        <p:nvSpPr>
          <p:cNvPr id="4" name="Slide Number Placeholder 3"/>
          <p:cNvSpPr>
            <a:spLocks noGrp="1"/>
          </p:cNvSpPr>
          <p:nvPr>
            <p:ph type="sldNum" sz="quarter" idx="10"/>
          </p:nvPr>
        </p:nvSpPr>
        <p:spPr/>
        <p:txBody>
          <a:bodyPr/>
          <a:lstStyle/>
          <a:p>
            <a:fld id="{F9F4E12D-32BF-4E1E-8F40-0A994151C397}" type="slidenum">
              <a:rPr lang="en-US" smtClean="0"/>
              <a:t>3</a:t>
            </a:fld>
            <a:endParaRPr lang="en-US" dirty="0"/>
          </a:p>
        </p:txBody>
      </p:sp>
    </p:spTree>
    <p:extLst>
      <p:ext uri="{BB962C8B-B14F-4D97-AF65-F5344CB8AC3E}">
        <p14:creationId xmlns:p14="http://schemas.microsoft.com/office/powerpoint/2010/main" val="321980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new plant would be located in Pineville with the source being Lake Mine located between Biwabik and Aurora, within the Township boundary, conveniently centrally located.  </a:t>
            </a:r>
          </a:p>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4</a:t>
            </a:fld>
            <a:endParaRPr lang="en-US" dirty="0"/>
          </a:p>
        </p:txBody>
      </p:sp>
    </p:spTree>
    <p:extLst>
      <p:ext uri="{BB962C8B-B14F-4D97-AF65-F5344CB8AC3E}">
        <p14:creationId xmlns:p14="http://schemas.microsoft.com/office/powerpoint/2010/main" val="196479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Aurora plant is facing significant current and long range challenges. To address these challenges, the potential for a joint water system for the communities has been studied for feasibility.  The studies have shown that a joint water system provides economies of scale for the member communities and offers more reliability than separate systems.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Completion of this project will ensure a more economical approach to these member communities in providing quality water to their residents and will drastically reduce their annual operating and maintenance costs.</a:t>
            </a: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Another concern of the Aurora plant is lack of expansion space as you can see from the pictures above.  </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5</a:t>
            </a:fld>
            <a:endParaRPr lang="en-US" dirty="0"/>
          </a:p>
        </p:txBody>
      </p:sp>
    </p:spTree>
    <p:extLst>
      <p:ext uri="{BB962C8B-B14F-4D97-AF65-F5344CB8AC3E}">
        <p14:creationId xmlns:p14="http://schemas.microsoft.com/office/powerpoint/2010/main" val="412091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6</a:t>
            </a:fld>
            <a:endParaRPr lang="en-US" dirty="0"/>
          </a:p>
        </p:txBody>
      </p:sp>
    </p:spTree>
    <p:extLst>
      <p:ext uri="{BB962C8B-B14F-4D97-AF65-F5344CB8AC3E}">
        <p14:creationId xmlns:p14="http://schemas.microsoft.com/office/powerpoint/2010/main" val="417539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photos</a:t>
            </a:r>
            <a:r>
              <a:rPr lang="en-US" baseline="0" dirty="0" smtClean="0"/>
              <a:t> tell the story …</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7</a:t>
            </a:fld>
            <a:endParaRPr lang="en-US" dirty="0"/>
          </a:p>
        </p:txBody>
      </p:sp>
    </p:spTree>
    <p:extLst>
      <p:ext uri="{BB962C8B-B14F-4D97-AF65-F5344CB8AC3E}">
        <p14:creationId xmlns:p14="http://schemas.microsoft.com/office/powerpoint/2010/main" val="17409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4E12D-32BF-4E1E-8F40-0A994151C397}" type="slidenum">
              <a:rPr lang="en-US" smtClean="0"/>
              <a:t>8</a:t>
            </a:fld>
            <a:endParaRPr lang="en-US" dirty="0"/>
          </a:p>
        </p:txBody>
      </p:sp>
    </p:spTree>
    <p:extLst>
      <p:ext uri="{BB962C8B-B14F-4D97-AF65-F5344CB8AC3E}">
        <p14:creationId xmlns:p14="http://schemas.microsoft.com/office/powerpoint/2010/main" val="183674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9</a:t>
            </a:fld>
            <a:endParaRPr lang="en-US" dirty="0"/>
          </a:p>
        </p:txBody>
      </p:sp>
    </p:spTree>
    <p:extLst>
      <p:ext uri="{BB962C8B-B14F-4D97-AF65-F5344CB8AC3E}">
        <p14:creationId xmlns:p14="http://schemas.microsoft.com/office/powerpoint/2010/main" val="160596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E924884-4F93-45D7-80CF-F51CBD43FDC6}" type="datetimeFigureOut">
              <a:rPr lang="en-US" smtClean="0"/>
              <a:t>9/27/2017</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9AD5308-502C-4A06-9942-E8678F206223}"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D5308-502C-4A06-9942-E8678F2062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9AD5308-502C-4A06-9942-E8678F20622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D5308-502C-4A06-9942-E8678F20622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E924884-4F93-45D7-80CF-F51CBD43FDC6}" type="datetimeFigureOut">
              <a:rPr lang="en-US" smtClean="0"/>
              <a:t>9/27/2017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9AD5308-502C-4A06-9942-E8678F206223}"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D5308-502C-4A06-9942-E8678F20622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AD5308-502C-4A06-9942-E8678F20622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AD5308-502C-4A06-9942-E8678F20622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AD5308-502C-4A06-9942-E8678F2062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9AD5308-502C-4A06-9942-E8678F206223}"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24884-4F93-45D7-80CF-F51CBD43FDC6}"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D5308-502C-4A06-9942-E8678F206223}"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E924884-4F93-45D7-80CF-F51CBD43FDC6}" type="datetimeFigureOut">
              <a:rPr lang="en-US" smtClean="0"/>
              <a:t>9/27/2017</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9AD5308-502C-4A06-9942-E8678F20622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010400" y="3962400"/>
            <a:ext cx="1981200" cy="1828800"/>
          </a:xfrm>
        </p:spPr>
        <p:txBody>
          <a:bodyPr>
            <a:normAutofit fontScale="85000" lnSpcReduction="10000"/>
          </a:bodyPr>
          <a:lstStyle/>
          <a:p>
            <a:r>
              <a:rPr lang="en-US" dirty="0" smtClean="0">
                <a:solidFill>
                  <a:schemeClr val="bg1"/>
                </a:solidFill>
              </a:rPr>
              <a:t>“WHERE</a:t>
            </a:r>
            <a:endParaRPr lang="en-US" dirty="0">
              <a:solidFill>
                <a:schemeClr val="bg1"/>
              </a:solidFill>
            </a:endParaRPr>
          </a:p>
          <a:p>
            <a:r>
              <a:rPr lang="en-US" dirty="0">
                <a:solidFill>
                  <a:schemeClr val="bg1"/>
                </a:solidFill>
              </a:rPr>
              <a:t>COMMUNITY NEEDS</a:t>
            </a:r>
          </a:p>
          <a:p>
            <a:r>
              <a:rPr lang="en-US" dirty="0">
                <a:solidFill>
                  <a:schemeClr val="bg1"/>
                </a:solidFill>
              </a:rPr>
              <a:t>MEETS 21</a:t>
            </a:r>
            <a:r>
              <a:rPr lang="en-US" baseline="30000" dirty="0">
                <a:solidFill>
                  <a:schemeClr val="bg1"/>
                </a:solidFill>
              </a:rPr>
              <a:t>ST</a:t>
            </a:r>
          </a:p>
          <a:p>
            <a:r>
              <a:rPr lang="en-US" dirty="0">
                <a:solidFill>
                  <a:schemeClr val="bg1"/>
                </a:solidFill>
              </a:rPr>
              <a:t>CENTURY</a:t>
            </a:r>
          </a:p>
          <a:p>
            <a:r>
              <a:rPr lang="en-US" dirty="0" smtClean="0">
                <a:solidFill>
                  <a:schemeClr val="bg1"/>
                </a:solidFill>
              </a:rPr>
              <a:t>OPPORTUNITIES”</a:t>
            </a:r>
            <a:endParaRPr lang="en-US" dirty="0"/>
          </a:p>
        </p:txBody>
      </p:sp>
      <p:sp>
        <p:nvSpPr>
          <p:cNvPr id="2" name="Title 1"/>
          <p:cNvSpPr>
            <a:spLocks noGrp="1"/>
          </p:cNvSpPr>
          <p:nvPr>
            <p:ph type="title"/>
          </p:nvPr>
        </p:nvSpPr>
        <p:spPr/>
        <p:txBody>
          <a:bodyPr>
            <a:normAutofit fontScale="90000"/>
          </a:bodyPr>
          <a:lstStyle/>
          <a:p>
            <a:r>
              <a:rPr lang="en-US" dirty="0"/>
              <a:t/>
            </a:r>
            <a:br>
              <a:rPr lang="en-US" dirty="0"/>
            </a:br>
            <a:r>
              <a:rPr lang="en-US" sz="4900" dirty="0" smtClean="0"/>
              <a:t>EAST MESABI JOINT WATER SYSTEM</a:t>
            </a:r>
            <a:br>
              <a:rPr lang="en-US" sz="4900" dirty="0" smtClean="0"/>
            </a:br>
            <a:r>
              <a:rPr lang="en-US" sz="2000" dirty="0"/>
              <a:t>A JOINT VENTURE </a:t>
            </a:r>
            <a:r>
              <a:rPr lang="en-US" sz="2000" dirty="0" smtClean="0"/>
              <a:t/>
            </a:r>
            <a:br>
              <a:rPr lang="en-US" sz="2000" dirty="0" smtClean="0"/>
            </a:br>
            <a:r>
              <a:rPr lang="en-US" sz="2000" dirty="0" smtClean="0"/>
              <a:t>BETWEEN </a:t>
            </a:r>
            <a:r>
              <a:rPr lang="en-US" sz="2000" dirty="0"/>
              <a:t>THE </a:t>
            </a:r>
            <a:r>
              <a:rPr lang="en-US" sz="2000" dirty="0" smtClean="0"/>
              <a:t>CITY </a:t>
            </a:r>
            <a:r>
              <a:rPr lang="en-US" sz="2000" dirty="0"/>
              <a:t>OF </a:t>
            </a:r>
            <a:r>
              <a:rPr lang="en-US" sz="2000" dirty="0" smtClean="0"/>
              <a:t>AURORA </a:t>
            </a:r>
            <a:r>
              <a:rPr lang="en-US" sz="2000" dirty="0"/>
              <a:t>&amp; TOWN OF WHITE</a:t>
            </a:r>
            <a:r>
              <a:rPr lang="en-US" sz="1600" dirty="0"/>
              <a:t/>
            </a:r>
            <a:br>
              <a:rPr lang="en-US" sz="1600" dirty="0"/>
            </a:br>
            <a:r>
              <a:rPr lang="en-US" sz="1600" dirty="0" smtClean="0"/>
              <a:t/>
            </a:r>
            <a:br>
              <a:rPr lang="en-US" sz="1600" dirty="0" smtClean="0"/>
            </a:br>
            <a:r>
              <a:rPr lang="en-US" sz="4900" dirty="0" smtClean="0"/>
              <a:t/>
            </a:r>
            <a:br>
              <a:rPr lang="en-US" sz="4900" dirty="0" smtClean="0"/>
            </a:br>
            <a:r>
              <a:rPr lang="en-US" sz="3100" dirty="0" smtClean="0"/>
              <a:t>City of Aurora, APPLICANT</a:t>
            </a:r>
            <a:r>
              <a:rPr lang="en-US" sz="4900" dirty="0"/>
              <a:t/>
            </a:r>
            <a:br>
              <a:rPr lang="en-US" sz="4900" dirty="0"/>
            </a:br>
            <a:r>
              <a:rPr lang="en-US" sz="900" dirty="0" smtClean="0"/>
              <a:t/>
            </a:r>
            <a:br>
              <a:rPr lang="en-US" sz="900" dirty="0" smtClean="0"/>
            </a:br>
            <a:endParaRPr lang="en-US" sz="4900" dirty="0"/>
          </a:p>
        </p:txBody>
      </p:sp>
    </p:spTree>
    <p:extLst>
      <p:ext uri="{BB962C8B-B14F-4D97-AF65-F5344CB8AC3E}">
        <p14:creationId xmlns:p14="http://schemas.microsoft.com/office/powerpoint/2010/main" val="95620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74370"/>
              </p:ext>
            </p:extLst>
          </p:nvPr>
        </p:nvGraphicFramePr>
        <p:xfrm>
          <a:off x="381000" y="1719262"/>
          <a:ext cx="8407400" cy="4681538"/>
        </p:xfrm>
        <a:graphic>
          <a:graphicData uri="http://schemas.openxmlformats.org/drawingml/2006/table">
            <a:tbl>
              <a:tblPr firstRow="1" bandRow="1">
                <a:tableStyleId>{5C22544A-7EE6-4342-B048-85BDC9FD1C3A}</a:tableStyleId>
              </a:tblPr>
              <a:tblGrid>
                <a:gridCol w="8407400"/>
              </a:tblGrid>
              <a:tr h="46815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Current system does not serve entire population and doesn’t have the capacity for expansion to meet those needs</a:t>
                      </a:r>
                    </a:p>
                    <a:p>
                      <a:pPr marL="285750" indent="-285750">
                        <a:buFont typeface="Arial" panose="020B0604020202020204" pitchFamily="34" charset="0"/>
                        <a:buChar char="•"/>
                      </a:pPr>
                      <a:r>
                        <a:rPr lang="en-US" sz="2400" baseline="0" dirty="0" smtClean="0"/>
                        <a:t>Emergency/Safety Need - Scenic Acre residents (92 homes) are down to one functioning well - if it fails, they will have NO water</a:t>
                      </a:r>
                    </a:p>
                    <a:p>
                      <a:pPr marL="285750" indent="-285750">
                        <a:buFont typeface="Arial" panose="020B0604020202020204" pitchFamily="34" charset="0"/>
                        <a:buChar char="•"/>
                      </a:pPr>
                      <a:r>
                        <a:rPr lang="en-US" sz="2400" baseline="0" dirty="0" smtClean="0"/>
                        <a:t>Fire Protection Need - No water hydrants exist to fight fires in Scenic Acres – Hazard Mitigation Planning</a:t>
                      </a:r>
                    </a:p>
                    <a:p>
                      <a:pPr marL="285750" indent="-285750">
                        <a:buFont typeface="Arial" panose="020B0604020202020204" pitchFamily="34" charset="0"/>
                        <a:buChar char="•"/>
                      </a:pPr>
                      <a:r>
                        <a:rPr lang="en-US" sz="2400" dirty="0" smtClean="0"/>
                        <a:t>Residents with private wells</a:t>
                      </a:r>
                      <a:r>
                        <a:rPr lang="en-US" sz="2400" baseline="0" dirty="0" smtClean="0"/>
                        <a:t> </a:t>
                      </a:r>
                      <a:r>
                        <a:rPr lang="en-US" sz="2400" dirty="0" smtClean="0"/>
                        <a:t>are facing a depletion of their aquifer on</a:t>
                      </a:r>
                      <a:r>
                        <a:rPr lang="en-US" sz="2400" baseline="0" dirty="0" smtClean="0"/>
                        <a:t> Wynne Ridge Road</a:t>
                      </a:r>
                    </a:p>
                    <a:p>
                      <a:pPr marL="0" indent="0">
                        <a:buFont typeface="Arial" panose="020B0604020202020204" pitchFamily="34" charset="0"/>
                        <a:buNone/>
                      </a:pPr>
                      <a:endParaRPr lang="en-US" sz="2400" dirty="0" smtClean="0"/>
                    </a:p>
                  </a:txBody>
                  <a:tcPr marL="90079" marR="90079"/>
                </a:tc>
              </a:tr>
            </a:tbl>
          </a:graphicData>
        </a:graphic>
      </p:graphicFrame>
      <p:sp>
        <p:nvSpPr>
          <p:cNvPr id="3" name="Title 2"/>
          <p:cNvSpPr>
            <a:spLocks noGrp="1"/>
          </p:cNvSpPr>
          <p:nvPr>
            <p:ph type="title"/>
          </p:nvPr>
        </p:nvSpPr>
        <p:spPr/>
        <p:txBody>
          <a:bodyPr/>
          <a:lstStyle/>
          <a:p>
            <a:r>
              <a:rPr lang="en-US" dirty="0" smtClean="0"/>
              <a:t>Challenges of current situation</a:t>
            </a:r>
            <a:endParaRPr lang="en-US" dirty="0"/>
          </a:p>
        </p:txBody>
      </p:sp>
    </p:spTree>
    <p:extLst>
      <p:ext uri="{BB962C8B-B14F-4D97-AF65-F5344CB8AC3E}">
        <p14:creationId xmlns:p14="http://schemas.microsoft.com/office/powerpoint/2010/main" val="856897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77500" lnSpcReduction="20000"/>
          </a:bodyPr>
          <a:lstStyle/>
          <a:p>
            <a:r>
              <a:rPr lang="en-US" dirty="0" smtClean="0"/>
              <a:t>1997</a:t>
            </a:r>
          </a:p>
          <a:p>
            <a:pPr lvl="1"/>
            <a:r>
              <a:rPr lang="en-US" dirty="0" smtClean="0"/>
              <a:t>Town of White brought water lines to HWY 135 with intention of providing water to Scenic Acres</a:t>
            </a:r>
          </a:p>
          <a:p>
            <a:endParaRPr lang="en-US" dirty="0"/>
          </a:p>
          <a:p>
            <a:r>
              <a:rPr lang="en-US" dirty="0" smtClean="0"/>
              <a:t>2011</a:t>
            </a:r>
          </a:p>
          <a:p>
            <a:pPr lvl="1"/>
            <a:r>
              <a:rPr lang="en-US" dirty="0" smtClean="0"/>
              <a:t>Cities of Aurora, Biwabik, Hoyt Lakes, and the Town of White began planning for Joint Water Facility</a:t>
            </a:r>
          </a:p>
          <a:p>
            <a:pPr marL="365760" lvl="1" indent="0">
              <a:buNone/>
            </a:pPr>
            <a:endParaRPr lang="en-US" dirty="0" smtClean="0"/>
          </a:p>
          <a:p>
            <a:r>
              <a:rPr lang="en-US" dirty="0" smtClean="0"/>
              <a:t>2012</a:t>
            </a:r>
          </a:p>
          <a:p>
            <a:pPr lvl="1"/>
            <a:r>
              <a:rPr lang="en-US" dirty="0" smtClean="0"/>
              <a:t>East Range Central Water System Bonding Bill Project presented to Bonding Bill Committee with no funding allocated</a:t>
            </a:r>
          </a:p>
          <a:p>
            <a:pPr marL="365760" lvl="1" indent="0">
              <a:buNone/>
            </a:pPr>
            <a:endParaRPr lang="en-US" dirty="0" smtClean="0"/>
          </a:p>
          <a:p>
            <a:r>
              <a:rPr lang="en-US" dirty="0" smtClean="0"/>
              <a:t>2013</a:t>
            </a:r>
          </a:p>
          <a:p>
            <a:pPr lvl="1"/>
            <a:r>
              <a:rPr lang="en-US" dirty="0" smtClean="0"/>
              <a:t>Funding received from MN State Legislature for Planning and Modeling</a:t>
            </a:r>
          </a:p>
          <a:p>
            <a:pPr marL="365760" lvl="1" indent="0">
              <a:buNone/>
            </a:pPr>
            <a:endParaRPr lang="en-US" dirty="0" smtClean="0"/>
          </a:p>
          <a:p>
            <a:r>
              <a:rPr lang="en-US" dirty="0" smtClean="0"/>
              <a:t>2015</a:t>
            </a:r>
          </a:p>
          <a:p>
            <a:pPr lvl="1"/>
            <a:r>
              <a:rPr lang="en-US" dirty="0" smtClean="0"/>
              <a:t>Funding request submitted for State of MN Bonding Bill by the City of Aurora for a joint facility to be utilized by the East Range with no funding allocated</a:t>
            </a:r>
          </a:p>
          <a:p>
            <a:pPr lvl="1"/>
            <a:endParaRPr lang="en-US" dirty="0" smtClean="0"/>
          </a:p>
          <a:p>
            <a:r>
              <a:rPr lang="en-US" dirty="0" smtClean="0"/>
              <a:t>2017-2018</a:t>
            </a:r>
          </a:p>
          <a:p>
            <a:pPr lvl="1"/>
            <a:r>
              <a:rPr lang="en-US" dirty="0" smtClean="0"/>
              <a:t>Funding request submitted for $8.6 million for State of MN Bonding Bill </a:t>
            </a:r>
            <a:endParaRPr lang="en-US" dirty="0"/>
          </a:p>
        </p:txBody>
      </p:sp>
      <p:sp>
        <p:nvSpPr>
          <p:cNvPr id="3" name="Title 2"/>
          <p:cNvSpPr>
            <a:spLocks noGrp="1"/>
          </p:cNvSpPr>
          <p:nvPr>
            <p:ph type="title"/>
          </p:nvPr>
        </p:nvSpPr>
        <p:spPr/>
        <p:txBody>
          <a:bodyPr/>
          <a:lstStyle/>
          <a:p>
            <a:r>
              <a:rPr lang="en-US" dirty="0"/>
              <a:t>PROJECT HISTORY</a:t>
            </a:r>
          </a:p>
        </p:txBody>
      </p:sp>
    </p:spTree>
    <p:extLst>
      <p:ext uri="{BB962C8B-B14F-4D97-AF65-F5344CB8AC3E}">
        <p14:creationId xmlns:p14="http://schemas.microsoft.com/office/powerpoint/2010/main" val="131553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2662839"/>
              </p:ext>
            </p:extLst>
          </p:nvPr>
        </p:nvGraphicFramePr>
        <p:xfrm>
          <a:off x="381000" y="1828800"/>
          <a:ext cx="8077200" cy="4302794"/>
        </p:xfrm>
        <a:graphic>
          <a:graphicData uri="http://schemas.openxmlformats.org/drawingml/2006/table">
            <a:tbl>
              <a:tblPr firstRow="1" lastRow="1" bandRow="1">
                <a:tableStyleId>{5C22544A-7EE6-4342-B048-85BDC9FD1C3A}</a:tableStyleId>
              </a:tblPr>
              <a:tblGrid>
                <a:gridCol w="4663440"/>
                <a:gridCol w="1706880"/>
                <a:gridCol w="1706880"/>
              </a:tblGrid>
              <a:tr h="719137">
                <a:tc>
                  <a:txBody>
                    <a:bodyPr/>
                    <a:lstStyle/>
                    <a:p>
                      <a:pPr algn="l"/>
                      <a:r>
                        <a:rPr lang="en-US" sz="1800" u="none" strike="noStrike" kern="1200" baseline="0" dirty="0" smtClean="0"/>
                        <a:t>Funding Source</a:t>
                      </a:r>
                      <a:endParaRPr lang="en-US" sz="1800" b="0" i="0" u="none" strike="noStrike" kern="1200" baseline="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Prior Years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FY 2018</a:t>
                      </a:r>
                    </a:p>
                  </a:txBody>
                  <a:tcPr anchor="ctr"/>
                </a:tc>
              </a:tr>
              <a:tr h="304800">
                <a:tc>
                  <a:txBody>
                    <a:bodyPr/>
                    <a:lstStyle/>
                    <a:p>
                      <a:pPr algn="l"/>
                      <a:r>
                        <a:rPr lang="en-US" sz="1400" u="none" strike="noStrike" kern="1200" baseline="0" dirty="0" smtClean="0"/>
                        <a:t>State of MN General Obligation Bonds </a:t>
                      </a:r>
                      <a:endParaRPr lang="en-US" sz="1400" b="0" i="0" dirty="0"/>
                    </a:p>
                  </a:txBody>
                  <a:tcPr/>
                </a:tc>
                <a:tc>
                  <a:txBody>
                    <a:bodyPr/>
                    <a:lstStyle/>
                    <a:p>
                      <a:pPr algn="r"/>
                      <a:r>
                        <a:rPr lang="en-US" sz="1400" dirty="0" smtClean="0"/>
                        <a:t>$0</a:t>
                      </a:r>
                      <a:endParaRPr lang="en-US" sz="1400" b="0" i="0" dirty="0"/>
                    </a:p>
                  </a:txBody>
                  <a:tcPr/>
                </a:tc>
                <a:tc>
                  <a:txBody>
                    <a:bodyPr/>
                    <a:lstStyle/>
                    <a:p>
                      <a:pPr algn="r"/>
                      <a:r>
                        <a:rPr lang="en-US" sz="1400" dirty="0" smtClean="0"/>
                        <a:t>$8,600,000</a:t>
                      </a:r>
                      <a:endParaRPr lang="en-US" sz="1400" b="0" i="0" dirty="0"/>
                    </a:p>
                  </a:txBody>
                  <a:tcPr/>
                </a:tc>
              </a:tr>
              <a:tr h="304800">
                <a:tc>
                  <a:txBody>
                    <a:bodyPr/>
                    <a:lstStyle/>
                    <a:p>
                      <a:pPr algn="l"/>
                      <a:r>
                        <a:rPr lang="en-US" sz="1400" dirty="0" smtClean="0"/>
                        <a:t>Other Local Government</a:t>
                      </a:r>
                      <a:r>
                        <a:rPr lang="en-US" sz="1400" baseline="0" dirty="0" smtClean="0"/>
                        <a:t> Funds </a:t>
                      </a:r>
                      <a:r>
                        <a:rPr lang="en-US" sz="1200" baseline="0" dirty="0" smtClean="0"/>
                        <a:t>(City/Entity Match)</a:t>
                      </a:r>
                      <a:endParaRPr lang="en-US" sz="1400" b="0" i="0" dirty="0"/>
                    </a:p>
                  </a:txBody>
                  <a:tcPr/>
                </a:tc>
                <a:tc>
                  <a:txBody>
                    <a:bodyPr/>
                    <a:lstStyle/>
                    <a:p>
                      <a:pPr algn="r"/>
                      <a:r>
                        <a:rPr lang="en-US" sz="1400" dirty="0" smtClean="0"/>
                        <a:t>$0</a:t>
                      </a:r>
                      <a:endParaRPr lang="en-US" sz="1400" b="0" i="0" dirty="0"/>
                    </a:p>
                  </a:txBody>
                  <a:tcPr/>
                </a:tc>
                <a:tc>
                  <a:txBody>
                    <a:bodyPr/>
                    <a:lstStyle/>
                    <a:p>
                      <a:pPr algn="r"/>
                      <a:r>
                        <a:rPr lang="en-US" sz="1400" dirty="0" smtClean="0"/>
                        <a:t>$4,300,000</a:t>
                      </a:r>
                      <a:endParaRPr lang="en-US" sz="1400" b="0" i="0" dirty="0"/>
                    </a:p>
                  </a:txBody>
                  <a:tcPr/>
                </a:tc>
              </a:tr>
              <a:tr h="304800">
                <a:tc>
                  <a:txBody>
                    <a:bodyPr/>
                    <a:lstStyle/>
                    <a:p>
                      <a:pPr algn="l"/>
                      <a:r>
                        <a:rPr lang="en-US" sz="1400" dirty="0" smtClean="0"/>
                        <a:t>Pending Government</a:t>
                      </a:r>
                      <a:r>
                        <a:rPr lang="en-US" sz="1400" baseline="0" dirty="0" smtClean="0"/>
                        <a:t> Funds </a:t>
                      </a:r>
                      <a:r>
                        <a:rPr lang="en-US" sz="1200" baseline="0" dirty="0" smtClean="0"/>
                        <a:t>(City/Federal)</a:t>
                      </a:r>
                      <a:endParaRPr lang="en-US" sz="1200" b="0" i="0" dirty="0"/>
                    </a:p>
                  </a:txBody>
                  <a:tcPr/>
                </a:tc>
                <a:tc>
                  <a:txBody>
                    <a:bodyPr/>
                    <a:lstStyle/>
                    <a:p>
                      <a:pPr algn="r"/>
                      <a:r>
                        <a:rPr lang="en-US" sz="1400" dirty="0" smtClean="0"/>
                        <a:t>$0</a:t>
                      </a:r>
                      <a:endParaRPr lang="en-US" sz="1400" b="0" i="0" dirty="0"/>
                    </a:p>
                  </a:txBody>
                  <a:tcPr/>
                </a:tc>
                <a:tc>
                  <a:txBody>
                    <a:bodyPr/>
                    <a:lstStyle/>
                    <a:p>
                      <a:pPr algn="r"/>
                      <a:r>
                        <a:rPr lang="en-US" sz="1400" dirty="0" smtClean="0"/>
                        <a:t>$4,300,000</a:t>
                      </a:r>
                      <a:endParaRPr lang="en-US" sz="1400" b="0" i="0" dirty="0"/>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rPr>
                        <a:t>TOTAL</a:t>
                      </a:r>
                      <a:endParaRPr lang="en-US" sz="1400" kern="1200" dirty="0">
                        <a:solidFill>
                          <a:schemeClr val="bg1"/>
                        </a:solidFill>
                        <a:latin typeface="+mn-lt"/>
                        <a:ea typeface="+mn-ea"/>
                        <a:cs typeface="+mn-cs"/>
                      </a:endParaRPr>
                    </a:p>
                  </a:txBody>
                  <a:tcPr>
                    <a:solidFill>
                      <a:schemeClr val="accent1"/>
                    </a:solidFill>
                  </a:tcPr>
                </a:tc>
                <a:tc>
                  <a:txBody>
                    <a:bodyPr/>
                    <a:lstStyle/>
                    <a:p>
                      <a:pPr marL="0" algn="r" defTabSz="914400" rtl="0" eaLnBrk="1" latinLnBrk="0" hangingPunct="1"/>
                      <a:r>
                        <a:rPr lang="en-US" sz="1400" kern="1200" dirty="0" smtClean="0">
                          <a:solidFill>
                            <a:schemeClr val="bg1"/>
                          </a:solidFill>
                        </a:rPr>
                        <a:t>$0</a:t>
                      </a:r>
                      <a:endParaRPr lang="en-US" sz="1400" kern="1200" dirty="0">
                        <a:solidFill>
                          <a:schemeClr val="bg1"/>
                        </a:solidFill>
                        <a:latin typeface="+mn-lt"/>
                        <a:ea typeface="+mn-ea"/>
                        <a:cs typeface="+mn-cs"/>
                      </a:endParaRPr>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rPr>
                        <a:t>$17,200,000</a:t>
                      </a:r>
                      <a:endParaRPr lang="en-US" sz="1400" kern="1200" dirty="0" smtClean="0">
                        <a:solidFill>
                          <a:schemeClr val="bg1"/>
                        </a:solidFill>
                        <a:latin typeface="+mn-lt"/>
                        <a:ea typeface="+mn-ea"/>
                        <a:cs typeface="+mn-cs"/>
                      </a:endParaRPr>
                    </a:p>
                  </a:txBody>
                  <a:tcPr>
                    <a:solidFill>
                      <a:schemeClr val="accent1"/>
                    </a:solidFill>
                  </a:tcPr>
                </a:tc>
              </a:tr>
              <a:tr h="485423">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485423">
                <a:tc>
                  <a:txBody>
                    <a:bodyPr/>
                    <a:lstStyle/>
                    <a:p>
                      <a:r>
                        <a:rPr lang="en-US" b="1" dirty="0" smtClean="0">
                          <a:solidFill>
                            <a:schemeClr val="bg1"/>
                          </a:solidFill>
                        </a:rPr>
                        <a:t>Project</a:t>
                      </a:r>
                      <a:r>
                        <a:rPr lang="en-US" b="1" baseline="0" dirty="0" smtClean="0">
                          <a:solidFill>
                            <a:schemeClr val="bg1"/>
                          </a:solidFill>
                        </a:rPr>
                        <a:t> Costs</a:t>
                      </a:r>
                      <a:endParaRPr lang="en-US"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baseline="0" dirty="0" smtClean="0">
                          <a:solidFill>
                            <a:schemeClr val="bg1"/>
                          </a:solidFill>
                        </a:rPr>
                        <a:t>Prior Years</a:t>
                      </a:r>
                      <a:endParaRPr lang="en-US" b="1"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chemeClr val="bg1"/>
                          </a:solidFill>
                        </a:rPr>
                        <a:t>FY 2018</a:t>
                      </a:r>
                    </a:p>
                  </a:txBody>
                  <a:tcPr anchor="ctr">
                    <a:solidFill>
                      <a:schemeClr val="accent1"/>
                    </a:solidFill>
                  </a:tcPr>
                </a:tc>
              </a:tr>
              <a:tr h="324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Embarrass Pit Intake Facility</a:t>
                      </a:r>
                      <a:endParaRPr lang="en-US" sz="1400" b="0" i="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$3,800,000</a:t>
                      </a:r>
                      <a:endParaRPr lang="en-US" sz="1400" kern="1200" dirty="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Embarrass Pit WTP</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t>$11,000,000</a:t>
                      </a:r>
                      <a:endParaRPr lang="en-US" sz="1400" kern="1200" dirty="0" smtClean="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Pineville/Scenic Acres Trunk Main</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t>$2,400,000</a:t>
                      </a:r>
                      <a:endParaRPr lang="en-US" sz="1400" kern="1200" dirty="0" smtClean="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t>TOTAL</a:t>
                      </a:r>
                      <a:endParaRPr lang="en-US" sz="1400" b="0" kern="1200" dirty="0">
                        <a:solidFill>
                          <a:schemeClr val="dk1"/>
                        </a:solidFill>
                        <a:latin typeface="+mn-lt"/>
                        <a:ea typeface="+mn-ea"/>
                        <a:cs typeface="+mn-cs"/>
                      </a:endParaRPr>
                    </a:p>
                  </a:txBody>
                  <a:tcPr/>
                </a:tc>
                <a:tc>
                  <a:txBody>
                    <a:bodyPr/>
                    <a:lstStyle/>
                    <a:p>
                      <a:pPr marL="0" algn="r" defTabSz="914400" rtl="0" eaLnBrk="1" latinLnBrk="0" hangingPunct="1"/>
                      <a:r>
                        <a:rPr lang="en-US" sz="1400" b="0" kern="1200" dirty="0" smtClean="0"/>
                        <a:t>$0</a:t>
                      </a:r>
                      <a:endParaRPr lang="en-US" sz="1400" b="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smtClean="0"/>
                        <a:t>$17,200,000</a:t>
                      </a:r>
                      <a:endParaRPr lang="en-US" sz="1400" b="0" kern="1200" dirty="0" smtClean="0">
                        <a:solidFill>
                          <a:schemeClr val="dk1"/>
                        </a:solidFill>
                        <a:latin typeface="+mn-lt"/>
                        <a:ea typeface="+mn-ea"/>
                        <a:cs typeface="+mn-cs"/>
                      </a:endParaRPr>
                    </a:p>
                  </a:txBody>
                  <a:tcPr/>
                </a:tc>
              </a:tr>
            </a:tbl>
          </a:graphicData>
        </a:graphic>
      </p:graphicFrame>
      <p:sp>
        <p:nvSpPr>
          <p:cNvPr id="3" name="Title 2"/>
          <p:cNvSpPr>
            <a:spLocks noGrp="1"/>
          </p:cNvSpPr>
          <p:nvPr>
            <p:ph type="title"/>
          </p:nvPr>
        </p:nvSpPr>
        <p:spPr/>
        <p:txBody>
          <a:bodyPr/>
          <a:lstStyle/>
          <a:p>
            <a:r>
              <a:rPr lang="en-US" dirty="0" smtClean="0"/>
              <a:t>PROJECT COSTS/SOURCES</a:t>
            </a:r>
            <a:endParaRPr lang="en-US" dirty="0"/>
          </a:p>
        </p:txBody>
      </p:sp>
    </p:spTree>
    <p:extLst>
      <p:ext uri="{BB962C8B-B14F-4D97-AF65-F5344CB8AC3E}">
        <p14:creationId xmlns:p14="http://schemas.microsoft.com/office/powerpoint/2010/main" val="398220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719070"/>
            <a:ext cx="8407893" cy="4834129"/>
          </a:xfrm>
        </p:spPr>
        <p:txBody>
          <a:bodyPr>
            <a:normAutofit/>
          </a:bodyPr>
          <a:lstStyle/>
          <a:p>
            <a:pPr marL="45720" indent="0">
              <a:buNone/>
            </a:pPr>
            <a:endParaRPr lang="en-US" dirty="0" smtClean="0"/>
          </a:p>
          <a:p>
            <a:r>
              <a:rPr lang="en-US" dirty="0" smtClean="0"/>
              <a:t>To better serve our citizens with drinking water, from a more stable source</a:t>
            </a:r>
          </a:p>
          <a:p>
            <a:r>
              <a:rPr lang="en-US" dirty="0" smtClean="0"/>
              <a:t>Allows a more cost effective service while meeting current and future environmental standards</a:t>
            </a:r>
          </a:p>
          <a:p>
            <a:r>
              <a:rPr lang="en-US" dirty="0" smtClean="0"/>
              <a:t>Supports collaboration, improves efficiencies, and addresses emergency/safety concerns</a:t>
            </a:r>
          </a:p>
          <a:p>
            <a:r>
              <a:rPr lang="en-US" dirty="0"/>
              <a:t>Enhances and improves utilization of current </a:t>
            </a:r>
            <a:r>
              <a:rPr lang="en-US" dirty="0" smtClean="0"/>
              <a:t>infrastructure and supports investment to date</a:t>
            </a:r>
            <a:endParaRPr lang="en-US" dirty="0"/>
          </a:p>
          <a:p>
            <a:pPr marL="45720" indent="0">
              <a:buNone/>
            </a:pPr>
            <a:endParaRPr lang="en-US" dirty="0"/>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WHY FUNDING IS CRITICAL</a:t>
            </a:r>
            <a:endParaRPr lang="en-US" dirty="0"/>
          </a:p>
        </p:txBody>
      </p:sp>
    </p:spTree>
    <p:extLst>
      <p:ext uri="{BB962C8B-B14F-4D97-AF65-F5344CB8AC3E}">
        <p14:creationId xmlns:p14="http://schemas.microsoft.com/office/powerpoint/2010/main" val="303526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Addresses needs for Water Supply, Treatment, and Distribution demands</a:t>
            </a:r>
          </a:p>
          <a:p>
            <a:r>
              <a:rPr lang="en-US" dirty="0" smtClean="0"/>
              <a:t>Supports Economic </a:t>
            </a:r>
            <a:r>
              <a:rPr lang="en-US" dirty="0"/>
              <a:t>and Community Development </a:t>
            </a:r>
            <a:endParaRPr lang="en-US" dirty="0" smtClean="0"/>
          </a:p>
          <a:p>
            <a:pPr lvl="1"/>
            <a:r>
              <a:rPr lang="en-US" dirty="0" smtClean="0"/>
              <a:t>New </a:t>
            </a:r>
            <a:r>
              <a:rPr lang="en-US" dirty="0"/>
              <a:t>system could provide service to 3100+ homes covering a 186 square miles </a:t>
            </a:r>
            <a:r>
              <a:rPr lang="en-US" dirty="0" smtClean="0"/>
              <a:t>radius</a:t>
            </a:r>
          </a:p>
          <a:p>
            <a:pPr lvl="1"/>
            <a:r>
              <a:rPr lang="en-US" dirty="0" smtClean="0"/>
              <a:t>Supports expansion of Residential/Commercial growth </a:t>
            </a:r>
            <a:r>
              <a:rPr lang="en-US" dirty="0"/>
              <a:t>in over 295 acres of undeveloped </a:t>
            </a:r>
            <a:r>
              <a:rPr lang="en-US" dirty="0" smtClean="0"/>
              <a:t>property</a:t>
            </a:r>
          </a:p>
          <a:p>
            <a:pPr lvl="1"/>
            <a:r>
              <a:rPr lang="en-US" dirty="0"/>
              <a:t>Improved environmental footprint impact – wells vs. municipal water</a:t>
            </a:r>
          </a:p>
          <a:p>
            <a:r>
              <a:rPr lang="en-US" dirty="0" smtClean="0"/>
              <a:t>Immediate </a:t>
            </a:r>
            <a:r>
              <a:rPr lang="en-US" dirty="0"/>
              <a:t>cost savings would be realized</a:t>
            </a:r>
          </a:p>
          <a:p>
            <a:r>
              <a:rPr lang="en-US" dirty="0"/>
              <a:t>Creates jobs in the short term and long </a:t>
            </a:r>
            <a:r>
              <a:rPr lang="en-US" dirty="0" smtClean="0"/>
              <a:t>term in an economically depressed area</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WHY FUNDING IS CRITICAL</a:t>
            </a:r>
            <a:endParaRPr lang="en-US" dirty="0"/>
          </a:p>
        </p:txBody>
      </p:sp>
    </p:spTree>
    <p:extLst>
      <p:ext uri="{BB962C8B-B14F-4D97-AF65-F5344CB8AC3E}">
        <p14:creationId xmlns:p14="http://schemas.microsoft.com/office/powerpoint/2010/main" val="27797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0999" y="1719070"/>
            <a:ext cx="8407893" cy="4986530"/>
          </a:xfrm>
        </p:spPr>
        <p:txBody>
          <a:bodyPr>
            <a:normAutofit/>
          </a:bodyPr>
          <a:lstStyle/>
          <a:p>
            <a:r>
              <a:rPr lang="en-US" dirty="0" smtClean="0"/>
              <a:t>CONSOLIDATION OF ESSENTIAL SERVICES</a:t>
            </a:r>
          </a:p>
          <a:p>
            <a:pPr lvl="1"/>
            <a:r>
              <a:rPr lang="en-US" dirty="0" smtClean="0"/>
              <a:t>Since 1984, collaborative efforts between the East Range have improved governance and impacted economic development by consolidating essential services:</a:t>
            </a:r>
          </a:p>
          <a:p>
            <a:pPr lvl="2"/>
            <a:r>
              <a:rPr lang="en-US" dirty="0" smtClean="0"/>
              <a:t>Police</a:t>
            </a:r>
          </a:p>
          <a:p>
            <a:pPr lvl="2"/>
            <a:r>
              <a:rPr lang="en-US" dirty="0" smtClean="0"/>
              <a:t>Ambulance/EMT</a:t>
            </a:r>
          </a:p>
          <a:p>
            <a:pPr lvl="2"/>
            <a:r>
              <a:rPr lang="en-US" dirty="0" smtClean="0"/>
              <a:t>Recreation</a:t>
            </a:r>
          </a:p>
          <a:p>
            <a:pPr lvl="2"/>
            <a:r>
              <a:rPr lang="en-US" dirty="0" smtClean="0"/>
              <a:t>Purchases</a:t>
            </a:r>
          </a:p>
          <a:p>
            <a:pPr lvl="2"/>
            <a:r>
              <a:rPr lang="en-US" dirty="0" smtClean="0"/>
              <a:t>Comprehensive planning </a:t>
            </a:r>
          </a:p>
          <a:p>
            <a:pPr lvl="2"/>
            <a:r>
              <a:rPr lang="en-US" dirty="0" smtClean="0"/>
              <a:t>Personnel/Staffing </a:t>
            </a:r>
          </a:p>
          <a:p>
            <a:pPr lvl="2"/>
            <a:r>
              <a:rPr lang="en-US" dirty="0" smtClean="0"/>
              <a:t>Emergency Planning</a:t>
            </a:r>
          </a:p>
          <a:p>
            <a:pPr lvl="1"/>
            <a:r>
              <a:rPr lang="en-US" sz="2400" dirty="0" smtClean="0"/>
              <a:t>Results:  A more coordinated, efficient, fiscally responsible  service to the communities </a:t>
            </a:r>
          </a:p>
        </p:txBody>
      </p:sp>
      <p:sp>
        <p:nvSpPr>
          <p:cNvPr id="3" name="Title 2"/>
          <p:cNvSpPr>
            <a:spLocks noGrp="1"/>
          </p:cNvSpPr>
          <p:nvPr>
            <p:ph type="title"/>
          </p:nvPr>
        </p:nvSpPr>
        <p:spPr/>
        <p:txBody>
          <a:bodyPr/>
          <a:lstStyle/>
          <a:p>
            <a:r>
              <a:rPr lang="en-US" dirty="0" smtClean="0"/>
              <a:t>Projected outcome</a:t>
            </a:r>
            <a:endParaRPr lang="en-US" dirty="0"/>
          </a:p>
        </p:txBody>
      </p:sp>
    </p:spTree>
    <p:extLst>
      <p:ext uri="{BB962C8B-B14F-4D97-AF65-F5344CB8AC3E}">
        <p14:creationId xmlns:p14="http://schemas.microsoft.com/office/powerpoint/2010/main" val="377044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Providing water to these communities in a coordinated, consolidated manner will </a:t>
            </a:r>
            <a:r>
              <a:rPr lang="en-US" sz="3600" dirty="0" smtClean="0"/>
              <a:t>be </a:t>
            </a:r>
            <a:r>
              <a:rPr lang="en-US" sz="3600" dirty="0"/>
              <a:t>more fiscally responsible </a:t>
            </a:r>
            <a:r>
              <a:rPr lang="en-US" sz="3600" dirty="0" smtClean="0"/>
              <a:t>and </a:t>
            </a:r>
            <a:r>
              <a:rPr lang="en-US" sz="3600" dirty="0"/>
              <a:t>have a tremendous economic </a:t>
            </a:r>
            <a:r>
              <a:rPr lang="en-US" sz="3600" dirty="0" smtClean="0"/>
              <a:t>impact</a:t>
            </a:r>
            <a:endParaRPr lang="en-US" sz="3600" dirty="0"/>
          </a:p>
        </p:txBody>
      </p:sp>
      <p:sp>
        <p:nvSpPr>
          <p:cNvPr id="3" name="Title 2"/>
          <p:cNvSpPr>
            <a:spLocks noGrp="1"/>
          </p:cNvSpPr>
          <p:nvPr>
            <p:ph type="title"/>
          </p:nvPr>
        </p:nvSpPr>
        <p:spPr/>
        <p:txBody>
          <a:bodyPr/>
          <a:lstStyle/>
          <a:p>
            <a:r>
              <a:rPr lang="en-US" dirty="0" smtClean="0"/>
              <a:t>Projected Outcome</a:t>
            </a:r>
            <a:endParaRPr lang="en-US" dirty="0"/>
          </a:p>
        </p:txBody>
      </p:sp>
    </p:spTree>
    <p:extLst>
      <p:ext uri="{BB962C8B-B14F-4D97-AF65-F5344CB8AC3E}">
        <p14:creationId xmlns:p14="http://schemas.microsoft.com/office/powerpoint/2010/main" val="1152813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EAST MESABI JOINT WATER SYSTEM</a:t>
            </a:r>
            <a:endParaRPr lang="en-US" dirty="0" smtClean="0"/>
          </a:p>
          <a:p>
            <a:pPr marL="45720" indent="0">
              <a:buNone/>
            </a:pPr>
            <a:endParaRPr lang="en-US" dirty="0" smtClean="0"/>
          </a:p>
          <a:p>
            <a:r>
              <a:rPr lang="en-US" sz="2400" dirty="0" smtClean="0">
                <a:solidFill>
                  <a:schemeClr val="tx1"/>
                </a:solidFill>
              </a:rPr>
              <a:t>This is a critical </a:t>
            </a:r>
            <a:r>
              <a:rPr lang="en-US" sz="2400" dirty="0">
                <a:solidFill>
                  <a:schemeClr val="tx1"/>
                </a:solidFill>
              </a:rPr>
              <a:t>time to move </a:t>
            </a:r>
            <a:r>
              <a:rPr lang="en-US" sz="2400" dirty="0" smtClean="0">
                <a:solidFill>
                  <a:schemeClr val="tx1"/>
                </a:solidFill>
              </a:rPr>
              <a:t>to a </a:t>
            </a:r>
            <a:r>
              <a:rPr lang="en-US" sz="2400" dirty="0">
                <a:solidFill>
                  <a:schemeClr val="tx1"/>
                </a:solidFill>
              </a:rPr>
              <a:t>more efficient, cost effective facility. </a:t>
            </a:r>
            <a:r>
              <a:rPr lang="en-US" sz="2400" dirty="0" smtClean="0">
                <a:solidFill>
                  <a:schemeClr val="tx1"/>
                </a:solidFill>
              </a:rPr>
              <a:t>This </a:t>
            </a:r>
            <a:r>
              <a:rPr lang="en-US" sz="2400" dirty="0">
                <a:solidFill>
                  <a:schemeClr val="tx1"/>
                </a:solidFill>
              </a:rPr>
              <a:t>is the proper long term investment for our region and for the state.  </a:t>
            </a:r>
            <a:endParaRPr lang="en-US" sz="2400" dirty="0" smtClean="0">
              <a:solidFill>
                <a:schemeClr val="tx1"/>
              </a:solidFill>
            </a:endParaRPr>
          </a:p>
          <a:p>
            <a:r>
              <a:rPr lang="en-US" sz="3600" dirty="0"/>
              <a:t>Thank you for the opportunity to present our project today!</a:t>
            </a:r>
          </a:p>
          <a:p>
            <a:endParaRPr lang="en-US" sz="3600" dirty="0">
              <a:solidFill>
                <a:schemeClr val="tx1"/>
              </a:solidFill>
            </a:endParaRPr>
          </a:p>
          <a:p>
            <a:endParaRPr lang="en-US" dirty="0" smtClean="0">
              <a:solidFill>
                <a:schemeClr val="tx1"/>
              </a:solidFill>
            </a:endParaRPr>
          </a:p>
          <a:p>
            <a:pPr marL="45720" indent="0">
              <a:buNone/>
            </a:pPr>
            <a:endParaRPr lang="en-US"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9487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3488" y="1719263"/>
            <a:ext cx="3406023" cy="4406900"/>
          </a:xfrm>
        </p:spPr>
      </p:pic>
      <p:sp>
        <p:nvSpPr>
          <p:cNvPr id="7" name="Content Placeholder 6"/>
          <p:cNvSpPr>
            <a:spLocks noGrp="1"/>
          </p:cNvSpPr>
          <p:nvPr>
            <p:ph sz="half" idx="2"/>
          </p:nvPr>
        </p:nvSpPr>
        <p:spPr>
          <a:xfrm>
            <a:off x="4648200" y="1828800"/>
            <a:ext cx="4038600" cy="4800600"/>
          </a:xfrm>
        </p:spPr>
        <p:txBody>
          <a:bodyPr>
            <a:normAutofit fontScale="77500" lnSpcReduction="20000"/>
          </a:bodyPr>
          <a:lstStyle/>
          <a:p>
            <a:r>
              <a:rPr lang="en-US" dirty="0"/>
              <a:t>To request your support and consideration </a:t>
            </a:r>
            <a:r>
              <a:rPr lang="en-US" dirty="0" smtClean="0"/>
              <a:t>for $8.6 million in State Funding </a:t>
            </a:r>
          </a:p>
          <a:p>
            <a:r>
              <a:rPr lang="en-US" dirty="0" smtClean="0"/>
              <a:t>Purpose:  Final design, land acquisition, and to build a new water treatment facility &amp; infrastructure system </a:t>
            </a:r>
          </a:p>
          <a:p>
            <a:r>
              <a:rPr lang="en-US" dirty="0" smtClean="0"/>
              <a:t>Serving the East Range as a consolidated system</a:t>
            </a:r>
            <a:endParaRPr lang="en-US" dirty="0"/>
          </a:p>
          <a:p>
            <a:pPr marL="287338" indent="-287338"/>
            <a:r>
              <a:rPr lang="en-US" dirty="0" smtClean="0"/>
              <a:t>Outcome:  Ensures the ability </a:t>
            </a:r>
            <a:r>
              <a:rPr lang="en-US" dirty="0"/>
              <a:t>to </a:t>
            </a:r>
            <a:r>
              <a:rPr lang="en-US" dirty="0" smtClean="0"/>
              <a:t>provide essential services to our communities</a:t>
            </a:r>
            <a:endParaRPr lang="en-US" dirty="0"/>
          </a:p>
        </p:txBody>
      </p:sp>
      <p:sp>
        <p:nvSpPr>
          <p:cNvPr id="3" name="Title 2"/>
          <p:cNvSpPr>
            <a:spLocks noGrp="1"/>
          </p:cNvSpPr>
          <p:nvPr>
            <p:ph type="title"/>
          </p:nvPr>
        </p:nvSpPr>
        <p:spPr/>
        <p:txBody>
          <a:bodyPr/>
          <a:lstStyle/>
          <a:p>
            <a:r>
              <a:rPr lang="en-US" dirty="0" smtClean="0"/>
              <a:t>Why we are here</a:t>
            </a:r>
            <a:endParaRPr lang="en-US" dirty="0"/>
          </a:p>
        </p:txBody>
      </p:sp>
    </p:spTree>
    <p:extLst>
      <p:ext uri="{BB962C8B-B14F-4D97-AF65-F5344CB8AC3E}">
        <p14:creationId xmlns:p14="http://schemas.microsoft.com/office/powerpoint/2010/main" val="222023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AREA SERVED</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713401439"/>
              </p:ext>
            </p:extLst>
          </p:nvPr>
        </p:nvGraphicFramePr>
        <p:xfrm>
          <a:off x="381000" y="1752600"/>
          <a:ext cx="1752600" cy="3429000"/>
        </p:xfrm>
        <a:graphic>
          <a:graphicData uri="http://schemas.openxmlformats.org/drawingml/2006/table">
            <a:tbl>
              <a:tblPr firstRow="1" bandRow="1">
                <a:tableStyleId>{5C22544A-7EE6-4342-B048-85BDC9FD1C3A}</a:tableStyleId>
              </a:tblPr>
              <a:tblGrid>
                <a:gridCol w="1752600"/>
              </a:tblGrid>
              <a:tr h="233006">
                <a:tc>
                  <a:txBody>
                    <a:bodyPr/>
                    <a:lstStyle/>
                    <a:p>
                      <a:r>
                        <a:rPr lang="en-US" sz="1800" dirty="0" smtClean="0"/>
                        <a:t>PARTICIPANTS</a:t>
                      </a:r>
                      <a:endParaRPr lang="en-US" sz="1800" dirty="0"/>
                    </a:p>
                  </a:txBody>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City of Aurora</a:t>
                      </a:r>
                    </a:p>
                    <a:p>
                      <a:pPr marL="171450" indent="-171450">
                        <a:buFont typeface="Arial" panose="020B0604020202020204" pitchFamily="34" charset="0"/>
                        <a:buChar char="•"/>
                      </a:pPr>
                      <a:r>
                        <a:rPr lang="en-US" sz="1050" dirty="0" smtClean="0"/>
                        <a:t>Population 1682 </a:t>
                      </a:r>
                    </a:p>
                    <a:p>
                      <a:pPr marL="171450" indent="-171450">
                        <a:buFont typeface="Arial" panose="020B0604020202020204" pitchFamily="34" charset="0"/>
                        <a:buChar char="•"/>
                      </a:pPr>
                      <a:r>
                        <a:rPr lang="en-US" sz="1050" dirty="0" smtClean="0"/>
                        <a:t>887 Households </a:t>
                      </a:r>
                    </a:p>
                    <a:p>
                      <a:pPr marL="171450" indent="-171450">
                        <a:buFont typeface="Arial" panose="020B0604020202020204" pitchFamily="34" charset="0"/>
                        <a:buChar char="•"/>
                      </a:pPr>
                      <a:r>
                        <a:rPr lang="en-US" sz="1050" dirty="0" smtClean="0"/>
                        <a:t>Median Household Income $44,167</a:t>
                      </a:r>
                    </a:p>
                  </a:txBody>
                  <a:tcPr anchor="ctr"/>
                </a:tc>
              </a:tr>
              <a:tr h="160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Town of White</a:t>
                      </a:r>
                    </a:p>
                    <a:p>
                      <a:pPr marL="171450" indent="-171450">
                        <a:buFont typeface="Arial" panose="020B0604020202020204" pitchFamily="34" charset="0"/>
                        <a:buChar char="•"/>
                      </a:pPr>
                      <a:r>
                        <a:rPr lang="en-US" sz="1050" dirty="0" smtClean="0"/>
                        <a:t>Population 1509</a:t>
                      </a:r>
                    </a:p>
                    <a:p>
                      <a:pPr marL="171450" indent="-171450">
                        <a:buFont typeface="Arial" panose="020B0604020202020204" pitchFamily="34" charset="0"/>
                        <a:buChar char="•"/>
                      </a:pPr>
                      <a:r>
                        <a:rPr lang="en-US" sz="1050" dirty="0" smtClean="0"/>
                        <a:t>646 Households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Median Household Income $46,395</a:t>
                      </a:r>
                      <a:endParaRPr lang="en-US" sz="1600" dirty="0"/>
                    </a:p>
                  </a:txBody>
                  <a:tcPr anchor="ct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752600"/>
            <a:ext cx="6166253"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74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plant location</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01243501"/>
              </p:ext>
            </p:extLst>
          </p:nvPr>
        </p:nvGraphicFramePr>
        <p:xfrm>
          <a:off x="228600" y="1676400"/>
          <a:ext cx="8686800" cy="5029200"/>
        </p:xfrm>
        <a:graphic>
          <a:graphicData uri="http://schemas.openxmlformats.org/presentationml/2006/ole">
            <mc:AlternateContent xmlns:mc="http://schemas.openxmlformats.org/markup-compatibility/2006">
              <mc:Choice xmlns:v="urn:schemas-microsoft-com:vml" Requires="v">
                <p:oleObj spid="_x0000_s1037" name="Acrobat Document" r:id="rId4" imgW="11658337" imgH="7543566" progId="AcroExch.Document.DC">
                  <p:embed/>
                </p:oleObj>
              </mc:Choice>
              <mc:Fallback>
                <p:oleObj name="Acrobat Document" r:id="rId4" imgW="11658337" imgH="7543566" progId="AcroExch.Document.DC">
                  <p:embed/>
                  <p:pic>
                    <p:nvPicPr>
                      <p:cNvPr id="0" name=""/>
                      <p:cNvPicPr/>
                      <p:nvPr/>
                    </p:nvPicPr>
                    <p:blipFill>
                      <a:blip r:embed="rId5"/>
                      <a:stretch>
                        <a:fillRect/>
                      </a:stretch>
                    </p:blipFill>
                    <p:spPr>
                      <a:xfrm>
                        <a:off x="228600" y="1676400"/>
                        <a:ext cx="8686800" cy="5029200"/>
                      </a:xfrm>
                      <a:prstGeom prst="rect">
                        <a:avLst/>
                      </a:prstGeom>
                    </p:spPr>
                  </p:pic>
                </p:oleObj>
              </mc:Fallback>
            </mc:AlternateContent>
          </a:graphicData>
        </a:graphic>
      </p:graphicFrame>
    </p:spTree>
    <p:extLst>
      <p:ext uri="{BB962C8B-B14F-4D97-AF65-F5344CB8AC3E}">
        <p14:creationId xmlns:p14="http://schemas.microsoft.com/office/powerpoint/2010/main" val="50934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1276900"/>
              </p:ext>
            </p:extLst>
          </p:nvPr>
        </p:nvGraphicFramePr>
        <p:xfrm>
          <a:off x="381000" y="1719263"/>
          <a:ext cx="8407400" cy="2119969"/>
        </p:xfrm>
        <a:graphic>
          <a:graphicData uri="http://schemas.openxmlformats.org/drawingml/2006/table">
            <a:tbl>
              <a:tblPr firstRow="1" bandRow="1">
                <a:tableStyleId>{5C22544A-7EE6-4342-B048-85BDC9FD1C3A}</a:tableStyleId>
              </a:tblPr>
              <a:tblGrid>
                <a:gridCol w="8407400"/>
              </a:tblGrid>
              <a:tr h="748369">
                <a:tc>
                  <a:txBody>
                    <a:bodyPr/>
                    <a:lstStyle/>
                    <a:p>
                      <a:r>
                        <a:rPr lang="en-US" dirty="0" smtClean="0"/>
                        <a:t>THE CHALLENGES WE FACE TOGETHER</a:t>
                      </a:r>
                      <a:endParaRPr lang="en-US" dirty="0"/>
                    </a:p>
                  </a:txBody>
                  <a:tcPr marL="90079" marR="90079" anchor="ctr"/>
                </a:tc>
              </a:tr>
              <a:tr h="775631">
                <a:tc>
                  <a:txBody>
                    <a:bodyPr/>
                    <a:lstStyle/>
                    <a:p>
                      <a:pPr marL="285750" indent="-285750">
                        <a:buFont typeface="Arial" panose="020B0604020202020204" pitchFamily="34" charset="0"/>
                        <a:buChar char="•"/>
                      </a:pPr>
                      <a:r>
                        <a:rPr lang="en-US" sz="1400" dirty="0" smtClean="0"/>
                        <a:t>Plant built in 1953 showing age (failing intake</a:t>
                      </a:r>
                      <a:r>
                        <a:rPr lang="en-US" sz="1400" baseline="0" dirty="0" smtClean="0"/>
                        <a:t> pumps, old operating system</a:t>
                      </a:r>
                      <a:r>
                        <a:rPr lang="en-US" sz="1400" dirty="0" smtClean="0"/>
                        <a:t>)</a:t>
                      </a:r>
                    </a:p>
                    <a:p>
                      <a:pPr marL="285750" indent="-285750">
                        <a:buFont typeface="Arial" panose="020B0604020202020204" pitchFamily="34" charset="0"/>
                        <a:buChar char="•"/>
                      </a:pPr>
                      <a:r>
                        <a:rPr lang="en-US" sz="1400" dirty="0" smtClean="0"/>
                        <a:t>Plant will require major restoration in order to sustain</a:t>
                      </a:r>
                      <a:r>
                        <a:rPr lang="en-US" sz="1400" baseline="0" dirty="0" smtClean="0"/>
                        <a:t> current capacity </a:t>
                      </a:r>
                    </a:p>
                    <a:p>
                      <a:pPr marL="285750" indent="-285750">
                        <a:buFont typeface="Arial" panose="020B0604020202020204" pitchFamily="34" charset="0"/>
                        <a:buChar char="•"/>
                      </a:pPr>
                      <a:r>
                        <a:rPr lang="en-US" sz="1400" baseline="0" dirty="0" smtClean="0"/>
                        <a:t>Upgrading current Aurora plant is not economically feasible according to studies completed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dk1"/>
                          </a:solidFill>
                          <a:latin typeface="+mn-lt"/>
                          <a:ea typeface="+mn-ea"/>
                          <a:cs typeface="+mn-cs"/>
                        </a:rPr>
                        <a:t>Current water source of St. James Pit is unstable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dk1"/>
                          </a:solidFill>
                          <a:latin typeface="+mn-lt"/>
                          <a:ea typeface="+mn-ea"/>
                          <a:cs typeface="+mn-cs"/>
                        </a:rPr>
                        <a:t>Emergency situation with pump house flooding</a:t>
                      </a:r>
                    </a:p>
                    <a:p>
                      <a:pPr marL="0" indent="0">
                        <a:buFont typeface="Arial" panose="020B0604020202020204" pitchFamily="34" charset="0"/>
                        <a:buNone/>
                      </a:pPr>
                      <a:endParaRPr lang="en-US" sz="1400" baseline="0" dirty="0" smtClean="0"/>
                    </a:p>
                  </a:txBody>
                  <a:tcPr marL="90079" marR="90079"/>
                </a:tc>
              </a:tr>
            </a:tbl>
          </a:graphicData>
        </a:graphic>
      </p:graphicFrame>
      <p:sp>
        <p:nvSpPr>
          <p:cNvPr id="3" name="Title 2"/>
          <p:cNvSpPr>
            <a:spLocks noGrp="1"/>
          </p:cNvSpPr>
          <p:nvPr>
            <p:ph type="title"/>
          </p:nvPr>
        </p:nvSpPr>
        <p:spPr/>
        <p:txBody>
          <a:bodyPr/>
          <a:lstStyle/>
          <a:p>
            <a:r>
              <a:rPr lang="en-US" dirty="0" smtClean="0"/>
              <a:t>PROJECT NEED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83" y="3962400"/>
            <a:ext cx="3574774" cy="26810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033961"/>
            <a:ext cx="4114800" cy="2537957"/>
          </a:xfrm>
          <a:prstGeom prst="rect">
            <a:avLst/>
          </a:prstGeom>
        </p:spPr>
      </p:pic>
    </p:spTree>
    <p:extLst>
      <p:ext uri="{BB962C8B-B14F-4D97-AF65-F5344CB8AC3E}">
        <p14:creationId xmlns:p14="http://schemas.microsoft.com/office/powerpoint/2010/main" val="420938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Water plant</a:t>
            </a: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1" y="1719263"/>
            <a:ext cx="4038600" cy="407193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706011"/>
            <a:ext cx="4343400" cy="4085189"/>
          </a:xfrm>
          <a:prstGeom prst="rect">
            <a:avLst/>
          </a:prstGeom>
        </p:spPr>
      </p:pic>
      <p:sp>
        <p:nvSpPr>
          <p:cNvPr id="7" name="TextBox 6"/>
          <p:cNvSpPr txBox="1"/>
          <p:nvPr/>
        </p:nvSpPr>
        <p:spPr>
          <a:xfrm>
            <a:off x="377687" y="5943600"/>
            <a:ext cx="8305060" cy="369332"/>
          </a:xfrm>
          <a:prstGeom prst="rect">
            <a:avLst/>
          </a:prstGeom>
          <a:noFill/>
        </p:spPr>
        <p:txBody>
          <a:bodyPr wrap="square" rtlCol="0">
            <a:spAutoFit/>
          </a:bodyPr>
          <a:lstStyle/>
          <a:p>
            <a:r>
              <a:rPr lang="en-US" dirty="0" smtClean="0"/>
              <a:t>Obsolete electronics and worn out infrastructure dating back to 1953</a:t>
            </a:r>
            <a:endParaRPr lang="en-US" dirty="0"/>
          </a:p>
        </p:txBody>
      </p:sp>
    </p:spTree>
    <p:extLst>
      <p:ext uri="{BB962C8B-B14F-4D97-AF65-F5344CB8AC3E}">
        <p14:creationId xmlns:p14="http://schemas.microsoft.com/office/powerpoint/2010/main" val="734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3060" y="1752600"/>
            <a:ext cx="4218570" cy="3962400"/>
          </a:xfrm>
        </p:spPr>
      </p:pic>
      <p:sp>
        <p:nvSpPr>
          <p:cNvPr id="3" name="Title 2"/>
          <p:cNvSpPr>
            <a:spLocks noGrp="1"/>
          </p:cNvSpPr>
          <p:nvPr>
            <p:ph type="title"/>
          </p:nvPr>
        </p:nvSpPr>
        <p:spPr/>
        <p:txBody>
          <a:bodyPr/>
          <a:lstStyle/>
          <a:p>
            <a:r>
              <a:rPr lang="en-US" dirty="0" smtClean="0"/>
              <a:t>Current water plant</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1" y="1729409"/>
            <a:ext cx="4038600" cy="3985591"/>
          </a:xfrm>
          <a:prstGeom prst="rect">
            <a:avLst/>
          </a:prstGeom>
        </p:spPr>
      </p:pic>
      <p:sp>
        <p:nvSpPr>
          <p:cNvPr id="6" name="TextBox 5"/>
          <p:cNvSpPr txBox="1"/>
          <p:nvPr/>
        </p:nvSpPr>
        <p:spPr>
          <a:xfrm>
            <a:off x="533400" y="6172200"/>
            <a:ext cx="7848600" cy="381000"/>
          </a:xfrm>
          <a:prstGeom prst="rect">
            <a:avLst/>
          </a:prstGeom>
          <a:noFill/>
        </p:spPr>
        <p:txBody>
          <a:bodyPr wrap="square" rtlCol="0">
            <a:spAutoFit/>
          </a:bodyPr>
          <a:lstStyle/>
          <a:p>
            <a:r>
              <a:rPr lang="en-US" dirty="0" smtClean="0"/>
              <a:t>Electrical not up to code and infrastructure in rusted, poor condition</a:t>
            </a:r>
            <a:endParaRPr lang="en-US" dirty="0"/>
          </a:p>
        </p:txBody>
      </p:sp>
    </p:spTree>
    <p:extLst>
      <p:ext uri="{BB962C8B-B14F-4D97-AF65-F5344CB8AC3E}">
        <p14:creationId xmlns:p14="http://schemas.microsoft.com/office/powerpoint/2010/main" val="2064691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030" y="1676400"/>
            <a:ext cx="4419600" cy="3886200"/>
          </a:xfrm>
        </p:spPr>
      </p:pic>
      <p:sp>
        <p:nvSpPr>
          <p:cNvPr id="3" name="Title 2"/>
          <p:cNvSpPr>
            <a:spLocks noGrp="1"/>
          </p:cNvSpPr>
          <p:nvPr>
            <p:ph type="title"/>
          </p:nvPr>
        </p:nvSpPr>
        <p:spPr/>
        <p:txBody>
          <a:bodyPr/>
          <a:lstStyle/>
          <a:p>
            <a:r>
              <a:rPr lang="en-US" dirty="0" smtClean="0"/>
              <a:t>Current pump house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89652"/>
            <a:ext cx="4267200" cy="3872948"/>
          </a:xfrm>
          <a:prstGeom prst="rect">
            <a:avLst/>
          </a:prstGeom>
        </p:spPr>
      </p:pic>
      <p:sp>
        <p:nvSpPr>
          <p:cNvPr id="6" name="TextBox 5"/>
          <p:cNvSpPr txBox="1"/>
          <p:nvPr/>
        </p:nvSpPr>
        <p:spPr>
          <a:xfrm>
            <a:off x="304800" y="5943600"/>
            <a:ext cx="8457460" cy="646331"/>
          </a:xfrm>
          <a:prstGeom prst="rect">
            <a:avLst/>
          </a:prstGeom>
          <a:noFill/>
        </p:spPr>
        <p:txBody>
          <a:bodyPr wrap="square" rtlCol="0">
            <a:spAutoFit/>
          </a:bodyPr>
          <a:lstStyle/>
          <a:p>
            <a:r>
              <a:rPr lang="en-US" dirty="0" smtClean="0"/>
              <a:t>Pump house is in danger of flooding causing us to dewater due to instability of St. James Pit</a:t>
            </a:r>
            <a:endParaRPr lang="en-US" dirty="0"/>
          </a:p>
        </p:txBody>
      </p:sp>
    </p:spTree>
    <p:extLst>
      <p:ext uri="{BB962C8B-B14F-4D97-AF65-F5344CB8AC3E}">
        <p14:creationId xmlns:p14="http://schemas.microsoft.com/office/powerpoint/2010/main" val="3522078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208" y="1620079"/>
            <a:ext cx="4137991" cy="2524485"/>
          </a:xfrm>
        </p:spPr>
      </p:pic>
      <p:sp>
        <p:nvSpPr>
          <p:cNvPr id="3" name="Title 2"/>
          <p:cNvSpPr>
            <a:spLocks noGrp="1"/>
          </p:cNvSpPr>
          <p:nvPr>
            <p:ph type="title"/>
          </p:nvPr>
        </p:nvSpPr>
        <p:spPr/>
        <p:txBody>
          <a:bodyPr/>
          <a:lstStyle/>
          <a:p>
            <a:r>
              <a:rPr lang="en-US" dirty="0" smtClean="0"/>
              <a:t>Current pump house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643269"/>
            <a:ext cx="4495800" cy="250129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4204253"/>
            <a:ext cx="4495800" cy="23324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 y="4200940"/>
            <a:ext cx="4038599" cy="2309357"/>
          </a:xfrm>
          <a:prstGeom prst="rect">
            <a:avLst/>
          </a:prstGeom>
        </p:spPr>
      </p:pic>
    </p:spTree>
    <p:extLst>
      <p:ext uri="{BB962C8B-B14F-4D97-AF65-F5344CB8AC3E}">
        <p14:creationId xmlns:p14="http://schemas.microsoft.com/office/powerpoint/2010/main" val="466130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534949"/>
      </a:dk2>
      <a:lt2>
        <a:srgbClr val="CCD1B9"/>
      </a:lt2>
      <a:accent1>
        <a:srgbClr val="AA5038"/>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6976</TotalTime>
  <Words>1579</Words>
  <Application>Microsoft Office PowerPoint</Application>
  <PresentationFormat>On-screen Show (4:3)</PresentationFormat>
  <Paragraphs>185</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Franklin Gothic Medium</vt:lpstr>
      <vt:lpstr>Wingdings</vt:lpstr>
      <vt:lpstr>Wingdings 2</vt:lpstr>
      <vt:lpstr>Grid</vt:lpstr>
      <vt:lpstr>Acrobat Document</vt:lpstr>
      <vt:lpstr> EAST MESABI JOINT WATER SYSTEM A JOINT VENTURE  BETWEEN THE CITY OF AURORA &amp; TOWN OF WHITE   City of Aurora, APPLICANT  </vt:lpstr>
      <vt:lpstr>Why we are here</vt:lpstr>
      <vt:lpstr>MAP OF AREA SERVED</vt:lpstr>
      <vt:lpstr>New plant location</vt:lpstr>
      <vt:lpstr>PROJECT NEED</vt:lpstr>
      <vt:lpstr>Current Water plant</vt:lpstr>
      <vt:lpstr>Current water plant</vt:lpstr>
      <vt:lpstr>Current pump house</vt:lpstr>
      <vt:lpstr>Current pump house</vt:lpstr>
      <vt:lpstr>Challenges of current situation</vt:lpstr>
      <vt:lpstr>PROJECT HISTORY</vt:lpstr>
      <vt:lpstr>PROJECT COSTS/SOURCES</vt:lpstr>
      <vt:lpstr>WHY FUNDING IS CRITICAL</vt:lpstr>
      <vt:lpstr>WHY FUNDING IS CRITICAL</vt:lpstr>
      <vt:lpstr>Projected outcome</vt:lpstr>
      <vt:lpstr>Projected Outcome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 See-Benes</dc:creator>
  <cp:lastModifiedBy>Town Clerk</cp:lastModifiedBy>
  <cp:revision>119</cp:revision>
  <cp:lastPrinted>2017-09-27T13:40:42Z</cp:lastPrinted>
  <dcterms:created xsi:type="dcterms:W3CDTF">2015-09-01T19:56:47Z</dcterms:created>
  <dcterms:modified xsi:type="dcterms:W3CDTF">2017-09-29T13:18:49Z</dcterms:modified>
</cp:coreProperties>
</file>