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7200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8B07-2C06-4CF2-8E91-F7385E71E2CB}" type="datetimeFigureOut">
              <a:rPr lang="en-US" dirty="0"/>
              <a:t>12/12/2013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69D4-B020-4602-B87C-B094679675DF}" type="datetimeFigureOut">
              <a:rPr lang="en-US" dirty="0"/>
              <a:t>12/12/2013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11EA-3D59-4DFE-9385-0A032B3191AF}" type="datetimeFigureOut">
              <a:rPr lang="en-US" dirty="0"/>
              <a:t>12/12/2013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936D4-0671-4B70-A95D-BFBC9A35DA5B}" type="datetimeFigureOut">
              <a:rPr lang="en-US" dirty="0"/>
              <a:t>12/12/2013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7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DDD67DAC-232D-4042-B5C0-E64770A42A28}" type="datetimeFigureOut">
              <a:rPr lang="en-US" dirty="0"/>
              <a:t>12/12/2013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CD2C-79BD-4B90-B3FA-E3B19B3FF97B}" type="datetimeFigureOut">
              <a:rPr lang="en-US" dirty="0"/>
              <a:t>12/12/2013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FDB6-7A26-4DBB-9BB0-088C0534314D}" type="datetimeFigureOut">
              <a:rPr lang="en-US" dirty="0"/>
              <a:t>12/12/2013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7C72F-E0F0-449A-A903-6D7865ED3EFA}" type="datetimeFigureOut">
              <a:rPr lang="en-US" dirty="0"/>
              <a:t>12/12/2013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1207D-C9F3-42EA-960B-DC9955B358C7}" type="datetimeFigureOut">
              <a:rPr lang="en-US" dirty="0"/>
              <a:t>12/12/2013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827A6-8947-4115-8D9E-E89B1EC0518D}" type="datetimeFigureOut">
              <a:rPr lang="en-US" dirty="0"/>
              <a:t>12/12/2013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0A6F-F31A-4CA3-B222-0B3C224FF998}" type="datetimeFigureOut">
              <a:rPr lang="en-US" dirty="0"/>
              <a:t>12/12/2013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648A1663-7765-4EF4-B97F-A02E70C6265E}" type="datetimeFigureOut">
              <a:rPr lang="en-US" dirty="0"/>
              <a:t>12/12/2013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Constitution Test 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4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0" y="2108200"/>
            <a:ext cx="3810000" cy="17373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Through Judicial Review the Judicial branch can decide that a Presidential executive order unconstitutional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31800" y="246152"/>
            <a:ext cx="739140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9 </a:t>
            </a:r>
            <a:r>
              <a:rPr lang="en-US" sz="3200" dirty="0"/>
              <a:t>Which of the following completes box</a:t>
            </a:r>
          </a:p>
          <a:p>
            <a:r>
              <a:rPr lang="en-US" sz="3200" dirty="0"/>
              <a:t>III</a:t>
            </a:r>
            <a:r>
              <a:rPr lang="en-US" sz="3200" dirty="0" smtClean="0"/>
              <a:t>?</a:t>
            </a:r>
          </a:p>
          <a:p>
            <a:endParaRPr lang="en-US" sz="3200" dirty="0"/>
          </a:p>
          <a:p>
            <a:r>
              <a:rPr lang="en-US" sz="2000" b="1" dirty="0"/>
              <a:t>A </a:t>
            </a:r>
            <a:r>
              <a:rPr lang="en-US" sz="2000" dirty="0"/>
              <a:t>may impeach the president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B </a:t>
            </a:r>
            <a:r>
              <a:rPr lang="en-US" sz="2000" dirty="0"/>
              <a:t>may override a veto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C </a:t>
            </a:r>
            <a:r>
              <a:rPr lang="en-US" sz="2000" dirty="0"/>
              <a:t>may determine </a:t>
            </a:r>
            <a:r>
              <a:rPr lang="en-US" sz="2000" dirty="0" smtClean="0"/>
              <a:t>actions unconstitutional</a:t>
            </a:r>
            <a:endParaRPr lang="en-US" sz="2000" dirty="0"/>
          </a:p>
          <a:p>
            <a:endParaRPr lang="en-US" sz="2000" b="1" dirty="0" smtClean="0"/>
          </a:p>
          <a:p>
            <a:r>
              <a:rPr lang="en-US" sz="2000" b="1" dirty="0" smtClean="0"/>
              <a:t>D </a:t>
            </a:r>
            <a:r>
              <a:rPr lang="en-US" sz="2000" dirty="0"/>
              <a:t>may veto bills</a:t>
            </a:r>
            <a:endParaRPr lang="en-US" sz="1000" dirty="0"/>
          </a:p>
        </p:txBody>
      </p:sp>
      <p:sp>
        <p:nvSpPr>
          <p:cNvPr id="5" name="Explosion 1 4"/>
          <p:cNvSpPr/>
          <p:nvPr/>
        </p:nvSpPr>
        <p:spPr>
          <a:xfrm>
            <a:off x="82550" y="2923540"/>
            <a:ext cx="444500" cy="533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339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0" y="2108200"/>
            <a:ext cx="3810000" cy="17373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3</a:t>
            </a:r>
            <a:r>
              <a:rPr lang="en-US" baseline="30000" dirty="0" smtClean="0"/>
              <a:t>rd</a:t>
            </a:r>
            <a:r>
              <a:rPr lang="en-US" dirty="0" smtClean="0"/>
              <a:t> Amendment forbids the government from housing troops in your home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31800" y="246152"/>
            <a:ext cx="739140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10 Use the excerpt and </a:t>
            </a:r>
            <a:r>
              <a:rPr lang="en-US" sz="2400" b="1" dirty="0" smtClean="0"/>
              <a:t>your knowledge </a:t>
            </a:r>
            <a:r>
              <a:rPr lang="en-US" sz="2400" b="1" dirty="0"/>
              <a:t>of social studies </a:t>
            </a:r>
            <a:r>
              <a:rPr lang="en-US" sz="2400" b="1" dirty="0" smtClean="0"/>
              <a:t>to answer </a:t>
            </a:r>
            <a:r>
              <a:rPr lang="en-US" sz="2400" b="1" dirty="0"/>
              <a:t>the following question.</a:t>
            </a:r>
          </a:p>
          <a:p>
            <a:endParaRPr lang="en-US" sz="2400" i="1" dirty="0" smtClean="0"/>
          </a:p>
          <a:p>
            <a:r>
              <a:rPr lang="en-US" sz="2400" i="1" dirty="0" smtClean="0"/>
              <a:t>For </a:t>
            </a:r>
            <a:r>
              <a:rPr lang="en-US" sz="2400" i="1" dirty="0"/>
              <a:t>quartering large Bodies of Armed</a:t>
            </a:r>
          </a:p>
          <a:p>
            <a:r>
              <a:rPr lang="en-US" sz="2400" i="1" dirty="0"/>
              <a:t>Troops among us</a:t>
            </a:r>
          </a:p>
          <a:p>
            <a:r>
              <a:rPr lang="en-US" sz="2400" i="1" dirty="0"/>
              <a:t>—Declaration of </a:t>
            </a:r>
            <a:r>
              <a:rPr lang="en-US" sz="2400" i="1" dirty="0" smtClean="0"/>
              <a:t>Independence</a:t>
            </a:r>
          </a:p>
          <a:p>
            <a:endParaRPr lang="en-US" sz="2400" i="1" dirty="0"/>
          </a:p>
          <a:p>
            <a:r>
              <a:rPr lang="en-US" sz="2400" dirty="0"/>
              <a:t>How was the grievance described in</a:t>
            </a:r>
          </a:p>
          <a:p>
            <a:r>
              <a:rPr lang="en-US" sz="2400" dirty="0"/>
              <a:t>the quote addressed in the</a:t>
            </a:r>
          </a:p>
          <a:p>
            <a:r>
              <a:rPr lang="en-US" sz="2400" dirty="0"/>
              <a:t>Constitution</a:t>
            </a:r>
            <a:r>
              <a:rPr lang="en-US" sz="2400" dirty="0" smtClean="0"/>
              <a:t>?</a:t>
            </a:r>
          </a:p>
          <a:p>
            <a:endParaRPr lang="en-US" sz="2400" dirty="0"/>
          </a:p>
          <a:p>
            <a:r>
              <a:rPr lang="en-US" sz="2000" b="1" dirty="0"/>
              <a:t>F </a:t>
            </a:r>
            <a:r>
              <a:rPr lang="en-US" sz="2000" dirty="0"/>
              <a:t>ratification of the </a:t>
            </a:r>
            <a:r>
              <a:rPr lang="en-US" sz="2000" dirty="0" smtClean="0"/>
              <a:t>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Amendment</a:t>
            </a:r>
          </a:p>
          <a:p>
            <a:endParaRPr lang="en-US" sz="2000" dirty="0"/>
          </a:p>
          <a:p>
            <a:r>
              <a:rPr lang="en-US" sz="2000" b="1" dirty="0"/>
              <a:t>G </a:t>
            </a:r>
            <a:r>
              <a:rPr lang="en-US" sz="2000" dirty="0"/>
              <a:t>ratification of the </a:t>
            </a:r>
            <a:r>
              <a:rPr lang="en-US" sz="2000" dirty="0" smtClean="0"/>
              <a:t>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 Amendment</a:t>
            </a:r>
          </a:p>
          <a:p>
            <a:endParaRPr lang="en-US" sz="2000" dirty="0"/>
          </a:p>
          <a:p>
            <a:r>
              <a:rPr lang="en-US" sz="2000" b="1" dirty="0"/>
              <a:t>H </a:t>
            </a:r>
            <a:r>
              <a:rPr lang="en-US" sz="2000" dirty="0"/>
              <a:t>ratification of the </a:t>
            </a:r>
            <a:r>
              <a:rPr lang="en-US" sz="2000" dirty="0" smtClean="0"/>
              <a:t>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 Amendment</a:t>
            </a:r>
          </a:p>
          <a:p>
            <a:endParaRPr lang="en-US" sz="2000" dirty="0"/>
          </a:p>
          <a:p>
            <a:r>
              <a:rPr lang="en-US" sz="2000" b="1" dirty="0"/>
              <a:t>J </a:t>
            </a:r>
            <a:r>
              <a:rPr lang="en-US" sz="2000" dirty="0"/>
              <a:t>ratification of the </a:t>
            </a:r>
            <a:r>
              <a:rPr lang="en-US" sz="2000" dirty="0" smtClean="0"/>
              <a:t>6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Amendment</a:t>
            </a:r>
            <a:endParaRPr lang="en-US" sz="700" dirty="0"/>
          </a:p>
        </p:txBody>
      </p:sp>
      <p:sp>
        <p:nvSpPr>
          <p:cNvPr id="5" name="Explosion 1 4"/>
          <p:cNvSpPr/>
          <p:nvPr/>
        </p:nvSpPr>
        <p:spPr>
          <a:xfrm>
            <a:off x="19050" y="5450840"/>
            <a:ext cx="444500" cy="533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890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0" y="2108200"/>
            <a:ext cx="3810000" cy="17373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6</a:t>
            </a:r>
            <a:r>
              <a:rPr lang="en-US" baseline="30000" dirty="0" smtClean="0"/>
              <a:t>th</a:t>
            </a:r>
            <a:r>
              <a:rPr lang="en-US" dirty="0" smtClean="0"/>
              <a:t> and 7</a:t>
            </a:r>
            <a:r>
              <a:rPr lang="en-US" baseline="30000" dirty="0" smtClean="0"/>
              <a:t>th</a:t>
            </a:r>
            <a:r>
              <a:rPr lang="en-US" dirty="0" smtClean="0"/>
              <a:t> amendments guarantee you the right to a trial by jury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8000" y="246152"/>
            <a:ext cx="73914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11</a:t>
            </a:r>
            <a:r>
              <a:rPr lang="en-US" b="1" dirty="0"/>
              <a:t> Use the </a:t>
            </a:r>
            <a:r>
              <a:rPr lang="en-US" b="1" dirty="0" err="1"/>
              <a:t>exerpt</a:t>
            </a:r>
            <a:r>
              <a:rPr lang="en-US" b="1" dirty="0"/>
              <a:t> and </a:t>
            </a:r>
            <a:r>
              <a:rPr lang="en-US" b="1" dirty="0" smtClean="0"/>
              <a:t>your knowledge </a:t>
            </a:r>
            <a:r>
              <a:rPr lang="en-US" b="1" dirty="0"/>
              <a:t>of social studies to</a:t>
            </a:r>
          </a:p>
          <a:p>
            <a:r>
              <a:rPr lang="en-US" b="1" dirty="0"/>
              <a:t>answer the following question</a:t>
            </a:r>
            <a:r>
              <a:rPr lang="en-US" b="1" dirty="0" smtClean="0"/>
              <a:t>.</a:t>
            </a:r>
          </a:p>
          <a:p>
            <a:endParaRPr lang="en-US" b="1" dirty="0"/>
          </a:p>
          <a:p>
            <a:r>
              <a:rPr lang="en-US" sz="2400" i="1" dirty="0"/>
              <a:t>For depriving us, in many Cases, of</a:t>
            </a:r>
          </a:p>
          <a:p>
            <a:r>
              <a:rPr lang="en-US" sz="2400" i="1" dirty="0"/>
              <a:t>the Benefits of Trial by Jury</a:t>
            </a:r>
          </a:p>
          <a:p>
            <a:r>
              <a:rPr lang="en-US" sz="2400" i="1" dirty="0"/>
              <a:t>—Declaration of </a:t>
            </a:r>
            <a:r>
              <a:rPr lang="en-US" sz="2400" i="1" dirty="0" smtClean="0"/>
              <a:t>Independence</a:t>
            </a:r>
          </a:p>
          <a:p>
            <a:endParaRPr lang="en-US" sz="2400" i="1" dirty="0"/>
          </a:p>
          <a:p>
            <a:r>
              <a:rPr lang="en-US" sz="2400" dirty="0"/>
              <a:t>How was the grievance described in</a:t>
            </a:r>
          </a:p>
          <a:p>
            <a:r>
              <a:rPr lang="en-US" sz="2400" dirty="0"/>
              <a:t>the quote addressed in the</a:t>
            </a:r>
          </a:p>
          <a:p>
            <a:r>
              <a:rPr lang="en-US" sz="2400" dirty="0"/>
              <a:t>Constitution</a:t>
            </a:r>
            <a:r>
              <a:rPr lang="en-US" sz="2400" dirty="0" smtClean="0"/>
              <a:t>?</a:t>
            </a:r>
          </a:p>
          <a:p>
            <a:endParaRPr lang="en-US" sz="2400" dirty="0"/>
          </a:p>
          <a:p>
            <a:r>
              <a:rPr lang="en-US" sz="2000" b="1" dirty="0"/>
              <a:t>A </a:t>
            </a:r>
            <a:r>
              <a:rPr lang="en-US" sz="2000" dirty="0"/>
              <a:t>ratification of the </a:t>
            </a:r>
            <a:r>
              <a:rPr lang="en-US" sz="2000" dirty="0" smtClean="0"/>
              <a:t>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Amendment</a:t>
            </a:r>
          </a:p>
          <a:p>
            <a:endParaRPr lang="en-US" sz="2000" dirty="0"/>
          </a:p>
          <a:p>
            <a:r>
              <a:rPr lang="en-US" sz="2000" b="1" dirty="0"/>
              <a:t>B </a:t>
            </a:r>
            <a:r>
              <a:rPr lang="en-US" sz="2000" dirty="0"/>
              <a:t>ratification of the </a:t>
            </a:r>
            <a:r>
              <a:rPr lang="en-US" sz="2000" dirty="0" smtClean="0"/>
              <a:t>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 Amendment</a:t>
            </a:r>
          </a:p>
          <a:p>
            <a:endParaRPr lang="en-US" sz="2000" dirty="0"/>
          </a:p>
          <a:p>
            <a:r>
              <a:rPr lang="en-US" sz="2000" b="1" dirty="0"/>
              <a:t>C </a:t>
            </a:r>
            <a:r>
              <a:rPr lang="en-US" sz="2000" dirty="0"/>
              <a:t>ratification of the </a:t>
            </a:r>
            <a:r>
              <a:rPr lang="en-US" sz="2000" dirty="0" smtClean="0"/>
              <a:t>4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Amendment</a:t>
            </a:r>
          </a:p>
          <a:p>
            <a:endParaRPr lang="en-US" sz="2000" dirty="0"/>
          </a:p>
          <a:p>
            <a:r>
              <a:rPr lang="en-US" sz="2000" b="1" dirty="0"/>
              <a:t>D </a:t>
            </a:r>
            <a:r>
              <a:rPr lang="en-US" sz="2000" dirty="0"/>
              <a:t>ratification of the 6th and </a:t>
            </a:r>
            <a:r>
              <a:rPr lang="en-US" sz="2000" dirty="0" smtClean="0"/>
              <a:t>7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Amendment</a:t>
            </a:r>
            <a:endParaRPr lang="en-US" sz="2000" dirty="0"/>
          </a:p>
        </p:txBody>
      </p:sp>
      <p:sp>
        <p:nvSpPr>
          <p:cNvPr id="5" name="Explosion 1 4"/>
          <p:cNvSpPr/>
          <p:nvPr/>
        </p:nvSpPr>
        <p:spPr>
          <a:xfrm>
            <a:off x="114300" y="5845712"/>
            <a:ext cx="444500" cy="533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711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0" y="2108200"/>
            <a:ext cx="3810000" cy="17373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Freedom of Speech allows you to speak out against the government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8000" y="246152"/>
            <a:ext cx="73914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12 </a:t>
            </a:r>
            <a:r>
              <a:rPr lang="en-US" b="1" dirty="0"/>
              <a:t>Use the quote and your knowledge of social studies to answer the </a:t>
            </a:r>
            <a:r>
              <a:rPr lang="en-US" b="1" dirty="0" smtClean="0"/>
              <a:t>following question.</a:t>
            </a:r>
          </a:p>
          <a:p>
            <a:endParaRPr lang="en-US" b="1" dirty="0"/>
          </a:p>
          <a:p>
            <a:r>
              <a:rPr lang="en-US" sz="2400" i="1" dirty="0"/>
              <a:t>All tyranny needs to gain a foothold is for people of good conscience to </a:t>
            </a:r>
            <a:r>
              <a:rPr lang="en-US" sz="2400" i="1" dirty="0" smtClean="0"/>
              <a:t>remain silent. -</a:t>
            </a:r>
            <a:r>
              <a:rPr lang="en-US" sz="2400" dirty="0" smtClean="0"/>
              <a:t>Thomas Jefferson</a:t>
            </a:r>
          </a:p>
          <a:p>
            <a:endParaRPr lang="en-US" sz="2400" dirty="0"/>
          </a:p>
          <a:p>
            <a:r>
              <a:rPr lang="en-US" sz="2400" dirty="0"/>
              <a:t>Which of the freedoms listed below is Jefferson expressing as an important liberty to</a:t>
            </a:r>
          </a:p>
          <a:p>
            <a:r>
              <a:rPr lang="en-US" sz="2400" dirty="0"/>
              <a:t>limit tyranny</a:t>
            </a:r>
            <a:r>
              <a:rPr lang="en-US" sz="2400" dirty="0" smtClean="0"/>
              <a:t>?</a:t>
            </a:r>
          </a:p>
          <a:p>
            <a:endParaRPr lang="en-US" sz="2400" dirty="0"/>
          </a:p>
          <a:p>
            <a:r>
              <a:rPr lang="en-US" sz="2400" b="1" dirty="0"/>
              <a:t>F </a:t>
            </a:r>
            <a:r>
              <a:rPr lang="en-US" sz="2400" dirty="0"/>
              <a:t>trial by </a:t>
            </a:r>
            <a:r>
              <a:rPr lang="en-US" sz="2400" dirty="0" smtClean="0"/>
              <a:t>jury</a:t>
            </a:r>
          </a:p>
          <a:p>
            <a:endParaRPr lang="en-US" sz="2400" dirty="0"/>
          </a:p>
          <a:p>
            <a:r>
              <a:rPr lang="en-US" sz="2400" b="1" dirty="0"/>
              <a:t>G </a:t>
            </a:r>
            <a:r>
              <a:rPr lang="en-US" sz="2400" dirty="0"/>
              <a:t>right to bear </a:t>
            </a:r>
            <a:r>
              <a:rPr lang="en-US" sz="2400" dirty="0" smtClean="0"/>
              <a:t>arms</a:t>
            </a:r>
          </a:p>
          <a:p>
            <a:endParaRPr lang="en-US" sz="2400" dirty="0"/>
          </a:p>
          <a:p>
            <a:r>
              <a:rPr lang="en-US" sz="2400" b="1" dirty="0"/>
              <a:t>H </a:t>
            </a:r>
            <a:r>
              <a:rPr lang="en-US" sz="2400" dirty="0"/>
              <a:t>freedom of </a:t>
            </a:r>
            <a:r>
              <a:rPr lang="en-US" sz="2400" dirty="0" smtClean="0"/>
              <a:t>religion</a:t>
            </a:r>
          </a:p>
          <a:p>
            <a:endParaRPr lang="en-US" sz="2400" dirty="0"/>
          </a:p>
          <a:p>
            <a:r>
              <a:rPr lang="en-US" sz="2400" b="1" dirty="0"/>
              <a:t>J </a:t>
            </a:r>
            <a:r>
              <a:rPr lang="en-US" sz="2400" dirty="0"/>
              <a:t>freedom of speech</a:t>
            </a:r>
            <a:endParaRPr lang="en-US" sz="2000" dirty="0"/>
          </a:p>
        </p:txBody>
      </p:sp>
      <p:sp>
        <p:nvSpPr>
          <p:cNvPr id="5" name="Explosion 1 4"/>
          <p:cNvSpPr/>
          <p:nvPr/>
        </p:nvSpPr>
        <p:spPr>
          <a:xfrm>
            <a:off x="63500" y="5899061"/>
            <a:ext cx="444500" cy="533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864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0" y="4216400"/>
            <a:ext cx="3810000" cy="17373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As a result of the abuses under the Writs of Assistance the founding fathers guaranteed citizens protection against unreasonable search and seizure with the 4</a:t>
            </a:r>
            <a:r>
              <a:rPr lang="en-US" baseline="30000" dirty="0" smtClean="0"/>
              <a:t>th</a:t>
            </a:r>
            <a:r>
              <a:rPr lang="en-US" dirty="0" smtClean="0"/>
              <a:t> amendment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8000" y="246152"/>
            <a:ext cx="7391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13 </a:t>
            </a:r>
            <a:r>
              <a:rPr lang="en-US" sz="3200" dirty="0"/>
              <a:t>Which right is guaranteed protection by the Fourth Amendment to the U.S</a:t>
            </a:r>
            <a:r>
              <a:rPr lang="en-US" sz="3200" dirty="0" smtClean="0"/>
              <a:t>. Constitution?</a:t>
            </a:r>
          </a:p>
          <a:p>
            <a:endParaRPr lang="en-US" sz="2400" dirty="0"/>
          </a:p>
          <a:p>
            <a:r>
              <a:rPr lang="en-US" sz="2400" b="1" dirty="0"/>
              <a:t>A </a:t>
            </a:r>
            <a:r>
              <a:rPr lang="en-US" sz="2400" dirty="0"/>
              <a:t>freedom to own property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B </a:t>
            </a:r>
            <a:r>
              <a:rPr lang="en-US" sz="2400" dirty="0"/>
              <a:t>freedom from unreasonable searches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C </a:t>
            </a:r>
            <a:r>
              <a:rPr lang="en-US" sz="2400" dirty="0"/>
              <a:t>right to a trial by jury of peers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D </a:t>
            </a:r>
            <a:r>
              <a:rPr lang="en-US" sz="2400" dirty="0"/>
              <a:t>right to own firearms</a:t>
            </a:r>
            <a:endParaRPr lang="en-US" sz="2000" dirty="0"/>
          </a:p>
        </p:txBody>
      </p:sp>
      <p:sp>
        <p:nvSpPr>
          <p:cNvPr id="5" name="Explosion 1 4"/>
          <p:cNvSpPr/>
          <p:nvPr/>
        </p:nvSpPr>
        <p:spPr>
          <a:xfrm>
            <a:off x="165100" y="2838361"/>
            <a:ext cx="444500" cy="533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349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0" y="2476500"/>
            <a:ext cx="3810000" cy="1737360"/>
          </a:xfrm>
        </p:spPr>
        <p:txBody>
          <a:bodyPr>
            <a:normAutofit fontScale="90000"/>
          </a:bodyPr>
          <a:lstStyle/>
          <a:p>
            <a:r>
              <a:rPr lang="en-US" dirty="0"/>
              <a:t>The 3</a:t>
            </a:r>
            <a:r>
              <a:rPr lang="en-US" baseline="30000" dirty="0"/>
              <a:t>rd</a:t>
            </a:r>
            <a:r>
              <a:rPr lang="en-US" dirty="0"/>
              <a:t> Amendment forbids the government from housing troops in your home</a:t>
            </a:r>
          </a:p>
        </p:txBody>
      </p:sp>
      <p:sp>
        <p:nvSpPr>
          <p:cNvPr id="6" name="Rectangle 5"/>
          <p:cNvSpPr/>
          <p:nvPr/>
        </p:nvSpPr>
        <p:spPr>
          <a:xfrm>
            <a:off x="508000" y="246152"/>
            <a:ext cx="73914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14 </a:t>
            </a:r>
            <a:r>
              <a:rPr lang="en-US" sz="3200" dirty="0"/>
              <a:t>Which of the following was a grievance listed in the Declaration of Independence </a:t>
            </a:r>
            <a:r>
              <a:rPr lang="en-US" sz="3200" dirty="0" smtClean="0"/>
              <a:t>that led </a:t>
            </a:r>
            <a:r>
              <a:rPr lang="en-US" sz="3200" dirty="0"/>
              <a:t>to the Third Amendment of the U.S. Constitution</a:t>
            </a:r>
            <a:r>
              <a:rPr lang="en-US" sz="3200" dirty="0" smtClean="0"/>
              <a:t>?</a:t>
            </a:r>
          </a:p>
          <a:p>
            <a:endParaRPr lang="en-US" sz="2400" dirty="0"/>
          </a:p>
          <a:p>
            <a:r>
              <a:rPr lang="en-US" sz="2400" b="1" dirty="0"/>
              <a:t>F </a:t>
            </a:r>
            <a:r>
              <a:rPr lang="en-US" sz="2400" dirty="0"/>
              <a:t>quartering of </a:t>
            </a:r>
            <a:r>
              <a:rPr lang="en-US" sz="2400" dirty="0" smtClean="0"/>
              <a:t>troops</a:t>
            </a:r>
          </a:p>
          <a:p>
            <a:endParaRPr lang="en-US" sz="2400" dirty="0"/>
          </a:p>
          <a:p>
            <a:r>
              <a:rPr lang="en-US" sz="2400" b="1" dirty="0"/>
              <a:t>G </a:t>
            </a:r>
            <a:r>
              <a:rPr lang="en-US" sz="2400" dirty="0"/>
              <a:t>dissolving of representative legislatures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H </a:t>
            </a:r>
            <a:r>
              <a:rPr lang="en-US" sz="2400" dirty="0"/>
              <a:t>cutting off trade </a:t>
            </a:r>
            <a:r>
              <a:rPr lang="en-US" sz="2400" dirty="0" err="1"/>
              <a:t>withother</a:t>
            </a:r>
            <a:r>
              <a:rPr lang="en-US" sz="2400" dirty="0"/>
              <a:t> nations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J </a:t>
            </a:r>
            <a:r>
              <a:rPr lang="en-US" sz="2400" dirty="0"/>
              <a:t>imposing taxes without consent</a:t>
            </a:r>
            <a:endParaRPr lang="en-US" sz="2000" dirty="0"/>
          </a:p>
        </p:txBody>
      </p:sp>
      <p:sp>
        <p:nvSpPr>
          <p:cNvPr id="5" name="Explosion 1 4"/>
          <p:cNvSpPr/>
          <p:nvPr/>
        </p:nvSpPr>
        <p:spPr>
          <a:xfrm>
            <a:off x="152400" y="2584361"/>
            <a:ext cx="444500" cy="533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586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0" y="2476500"/>
            <a:ext cx="3810000" cy="17373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6</a:t>
            </a:r>
            <a:r>
              <a:rPr lang="en-US" baseline="30000" dirty="0" smtClean="0"/>
              <a:t>th</a:t>
            </a:r>
            <a:r>
              <a:rPr lang="en-US" dirty="0" smtClean="0"/>
              <a:t> amendment says that a trial must take place where the crime was committed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8000" y="246152"/>
            <a:ext cx="7391400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15 </a:t>
            </a:r>
            <a:r>
              <a:rPr lang="en-US" b="1" dirty="0"/>
              <a:t>Use the quote and your knowledge of social studies to answer the </a:t>
            </a:r>
            <a:r>
              <a:rPr lang="en-US" b="1" dirty="0" smtClean="0"/>
              <a:t>following question.</a:t>
            </a:r>
          </a:p>
          <a:p>
            <a:endParaRPr lang="en-US" sz="2400" b="1" dirty="0"/>
          </a:p>
          <a:p>
            <a:r>
              <a:rPr lang="en-US" sz="2400" i="1" dirty="0"/>
              <a:t>For transporting us beyond Seas to be tried for pretended offences</a:t>
            </a:r>
            <a:r>
              <a:rPr lang="en-US" sz="2400" i="1" dirty="0" smtClean="0"/>
              <a:t>...</a:t>
            </a:r>
          </a:p>
          <a:p>
            <a:endParaRPr lang="en-US" sz="2400" i="1" dirty="0"/>
          </a:p>
          <a:p>
            <a:r>
              <a:rPr lang="en-US" sz="2800" dirty="0"/>
              <a:t>This colonial grievance from the Declaration of Independence was addressed in </a:t>
            </a:r>
            <a:r>
              <a:rPr lang="en-US" sz="2800" dirty="0" smtClean="0"/>
              <a:t>which of </a:t>
            </a:r>
            <a:r>
              <a:rPr lang="en-US" sz="2800" dirty="0"/>
              <a:t>the following</a:t>
            </a:r>
            <a:r>
              <a:rPr lang="en-US" sz="2800" dirty="0" smtClean="0"/>
              <a:t>?</a:t>
            </a:r>
          </a:p>
          <a:p>
            <a:endParaRPr lang="en-US" sz="3200" dirty="0"/>
          </a:p>
          <a:p>
            <a:r>
              <a:rPr lang="en-US" sz="2400" b="1" dirty="0"/>
              <a:t>A </a:t>
            </a:r>
            <a:r>
              <a:rPr lang="en-US" sz="2400" dirty="0"/>
              <a:t>1st Amendment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B </a:t>
            </a:r>
            <a:r>
              <a:rPr lang="en-US" sz="2400" dirty="0"/>
              <a:t>3rd Amendment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C </a:t>
            </a:r>
            <a:r>
              <a:rPr lang="en-US" sz="2400" dirty="0"/>
              <a:t>4th Amendment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D </a:t>
            </a:r>
            <a:r>
              <a:rPr lang="en-US" sz="2400" dirty="0"/>
              <a:t>6th </a:t>
            </a:r>
            <a:r>
              <a:rPr lang="en-US" sz="2400" dirty="0" smtClean="0"/>
              <a:t>Amendment</a:t>
            </a:r>
            <a:endParaRPr lang="en-US" sz="2400" dirty="0"/>
          </a:p>
        </p:txBody>
      </p:sp>
      <p:sp>
        <p:nvSpPr>
          <p:cNvPr id="5" name="Explosion 1 4"/>
          <p:cNvSpPr/>
          <p:nvPr/>
        </p:nvSpPr>
        <p:spPr>
          <a:xfrm>
            <a:off x="165100" y="6324600"/>
            <a:ext cx="444500" cy="533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269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0" y="2476500"/>
            <a:ext cx="3810000" cy="17373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principle of Separation of Powers keeps control of the government away from just one person or group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8000" y="246152"/>
            <a:ext cx="73914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16 </a:t>
            </a:r>
            <a:r>
              <a:rPr lang="en-US" b="1" dirty="0"/>
              <a:t>Use the quote below to answer the question.</a:t>
            </a:r>
          </a:p>
          <a:p>
            <a:r>
              <a:rPr lang="en-US" sz="2400" i="1" dirty="0"/>
              <a:t>"The accumulation (collection) of all powers, </a:t>
            </a:r>
            <a:r>
              <a:rPr lang="en-US" sz="2400" i="1" dirty="0" smtClean="0"/>
              <a:t>legislative</a:t>
            </a:r>
            <a:r>
              <a:rPr lang="en-US" sz="2400" i="1" dirty="0"/>
              <a:t>, executive, and judiciary, </a:t>
            </a:r>
            <a:r>
              <a:rPr lang="en-US" sz="2400" i="1" dirty="0" smtClean="0"/>
              <a:t>in the </a:t>
            </a:r>
            <a:r>
              <a:rPr lang="en-US" sz="2400" i="1" dirty="0"/>
              <a:t>same hands...may justly be pronounced the very definition of tyranny</a:t>
            </a:r>
            <a:r>
              <a:rPr lang="en-US" sz="2400" i="1" dirty="0" smtClean="0"/>
              <a:t>.“ -James </a:t>
            </a:r>
            <a:r>
              <a:rPr lang="en-US" sz="2400" i="1" dirty="0"/>
              <a:t>Madison, Federalist Papers #</a:t>
            </a:r>
            <a:r>
              <a:rPr lang="en-US" sz="2400" i="1" dirty="0" smtClean="0"/>
              <a:t>47</a:t>
            </a:r>
          </a:p>
          <a:p>
            <a:endParaRPr lang="en-US" sz="2400" i="1" dirty="0"/>
          </a:p>
          <a:p>
            <a:r>
              <a:rPr lang="en-US" sz="3200" dirty="0"/>
              <a:t>James Madison was defending which principle in the above statement?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F </a:t>
            </a:r>
            <a:r>
              <a:rPr lang="en-US" sz="2400" dirty="0"/>
              <a:t>separation of powers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G </a:t>
            </a:r>
            <a:r>
              <a:rPr lang="en-US" sz="2400" dirty="0"/>
              <a:t>limited government</a:t>
            </a:r>
          </a:p>
          <a:p>
            <a:endParaRPr lang="en-US" sz="2400" b="1" dirty="0"/>
          </a:p>
          <a:p>
            <a:r>
              <a:rPr lang="en-US" sz="2400" b="1" dirty="0" smtClean="0"/>
              <a:t>H </a:t>
            </a:r>
            <a:r>
              <a:rPr lang="en-US" sz="2400" dirty="0"/>
              <a:t>popular sovereignty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J </a:t>
            </a:r>
            <a:r>
              <a:rPr lang="en-US" sz="2400" dirty="0"/>
              <a:t>Federalism</a:t>
            </a:r>
          </a:p>
        </p:txBody>
      </p:sp>
      <p:sp>
        <p:nvSpPr>
          <p:cNvPr id="5" name="Explosion 1 4"/>
          <p:cNvSpPr/>
          <p:nvPr/>
        </p:nvSpPr>
        <p:spPr>
          <a:xfrm>
            <a:off x="152400" y="3784600"/>
            <a:ext cx="444500" cy="533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666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0" y="2476500"/>
            <a:ext cx="3810000" cy="17373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Our individual rights are listed and protected in the Bill of Rights, the first ten amendments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8000" y="246152"/>
            <a:ext cx="73914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17 </a:t>
            </a:r>
            <a:r>
              <a:rPr lang="en-US" sz="3200" dirty="0"/>
              <a:t>Which principle of the constitution is represented by the Bill of Rights?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A </a:t>
            </a:r>
            <a:r>
              <a:rPr lang="en-US" sz="2400" dirty="0"/>
              <a:t>Republicanism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B </a:t>
            </a:r>
            <a:r>
              <a:rPr lang="en-US" sz="2400" dirty="0"/>
              <a:t>Checks and Balances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C </a:t>
            </a:r>
            <a:r>
              <a:rPr lang="en-US" sz="2400" dirty="0"/>
              <a:t>Federalism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D </a:t>
            </a:r>
            <a:r>
              <a:rPr lang="en-US" sz="2400" dirty="0"/>
              <a:t>Individual Rights</a:t>
            </a:r>
          </a:p>
        </p:txBody>
      </p:sp>
      <p:sp>
        <p:nvSpPr>
          <p:cNvPr id="5" name="Explosion 1 4"/>
          <p:cNvSpPr/>
          <p:nvPr/>
        </p:nvSpPr>
        <p:spPr>
          <a:xfrm>
            <a:off x="152400" y="3784600"/>
            <a:ext cx="444500" cy="533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64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0" y="3619500"/>
            <a:ext cx="3810000" cy="17373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ideas behind limited government include holding members of government to the same standards and laws as every other citizen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8000" y="246152"/>
            <a:ext cx="73914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18 </a:t>
            </a:r>
            <a:r>
              <a:rPr lang="en-US" sz="2000" dirty="0"/>
              <a:t>Officer Jones was on patrol when he pulled over a car for speeding 20 mph </a:t>
            </a:r>
            <a:r>
              <a:rPr lang="en-US" sz="2000" dirty="0" smtClean="0"/>
              <a:t>over the speed </a:t>
            </a:r>
            <a:r>
              <a:rPr lang="en-US" sz="2000" dirty="0"/>
              <a:t>limit. When he </a:t>
            </a:r>
            <a:r>
              <a:rPr lang="en-US" sz="2000" dirty="0" smtClean="0"/>
              <a:t>approached </a:t>
            </a:r>
            <a:r>
              <a:rPr lang="en-US" sz="2000" dirty="0"/>
              <a:t>the car, it's driver was Senator </a:t>
            </a:r>
            <a:r>
              <a:rPr lang="en-US" sz="2000" dirty="0" smtClean="0"/>
              <a:t>Contreras. Officer Jones </a:t>
            </a:r>
            <a:r>
              <a:rPr lang="en-US" sz="2000" dirty="0"/>
              <a:t>wrote Senator Contreras a speeding ticket for her violation</a:t>
            </a:r>
            <a:r>
              <a:rPr lang="en-US" sz="2000" dirty="0" smtClean="0"/>
              <a:t>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3200" dirty="0" smtClean="0"/>
              <a:t>What </a:t>
            </a:r>
            <a:r>
              <a:rPr lang="en-US" sz="3200" dirty="0"/>
              <a:t>principle of the Constitution applies to the scenario above?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F </a:t>
            </a:r>
            <a:r>
              <a:rPr lang="en-US" sz="2400" dirty="0"/>
              <a:t>Republicanism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G </a:t>
            </a:r>
            <a:r>
              <a:rPr lang="en-US" sz="2400" dirty="0"/>
              <a:t>Federalism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H </a:t>
            </a:r>
            <a:r>
              <a:rPr lang="en-US" sz="2400" dirty="0"/>
              <a:t>Limited </a:t>
            </a:r>
            <a:r>
              <a:rPr lang="en-US" sz="2400" dirty="0" smtClean="0"/>
              <a:t>Government</a:t>
            </a:r>
            <a:endParaRPr lang="en-US" sz="2400" dirty="0"/>
          </a:p>
          <a:p>
            <a:endParaRPr lang="en-US" sz="2400" b="1" dirty="0" smtClean="0"/>
          </a:p>
          <a:p>
            <a:r>
              <a:rPr lang="en-US" sz="2400" b="1" dirty="0" smtClean="0"/>
              <a:t>J </a:t>
            </a:r>
            <a:r>
              <a:rPr lang="en-US" sz="2400" dirty="0"/>
              <a:t>Popular Sovereignty</a:t>
            </a:r>
          </a:p>
        </p:txBody>
      </p:sp>
      <p:sp>
        <p:nvSpPr>
          <p:cNvPr id="5" name="Explosion 1 4"/>
          <p:cNvSpPr/>
          <p:nvPr/>
        </p:nvSpPr>
        <p:spPr>
          <a:xfrm>
            <a:off x="165100" y="4673600"/>
            <a:ext cx="444500" cy="533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20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 are studying the Constitutional Era!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85800" y="685800"/>
            <a:ext cx="739140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1</a:t>
            </a:r>
            <a:r>
              <a:rPr lang="en-US" dirty="0"/>
              <a:t> </a:t>
            </a:r>
            <a:r>
              <a:rPr lang="en-US" sz="3200" dirty="0"/>
              <a:t>The Constitutional Era is characterized</a:t>
            </a:r>
          </a:p>
          <a:p>
            <a:r>
              <a:rPr lang="en-US" sz="3200" dirty="0"/>
              <a:t>by which of the following?</a:t>
            </a:r>
          </a:p>
          <a:p>
            <a:endParaRPr lang="en-US" dirty="0" smtClean="0"/>
          </a:p>
          <a:p>
            <a:r>
              <a:rPr lang="en-US" b="1" dirty="0" smtClean="0"/>
              <a:t>A</a:t>
            </a:r>
            <a:r>
              <a:rPr lang="en-US" dirty="0" smtClean="0"/>
              <a:t> </a:t>
            </a:r>
            <a:r>
              <a:rPr lang="en-US" dirty="0"/>
              <a:t>philosophical differences </a:t>
            </a:r>
            <a:r>
              <a:rPr lang="en-US" dirty="0" smtClean="0"/>
              <a:t>and compromises </a:t>
            </a:r>
            <a:r>
              <a:rPr lang="en-US" dirty="0"/>
              <a:t>in forming the </a:t>
            </a:r>
            <a:r>
              <a:rPr lang="en-US" dirty="0" smtClean="0"/>
              <a:t>new government</a:t>
            </a:r>
            <a:endParaRPr lang="en-US" dirty="0"/>
          </a:p>
          <a:p>
            <a:endParaRPr lang="en-US" dirty="0" smtClean="0"/>
          </a:p>
          <a:p>
            <a:r>
              <a:rPr lang="en-US" b="1" dirty="0" smtClean="0"/>
              <a:t>B</a:t>
            </a:r>
            <a:r>
              <a:rPr lang="en-US" dirty="0" smtClean="0"/>
              <a:t> </a:t>
            </a:r>
            <a:r>
              <a:rPr lang="en-US" dirty="0"/>
              <a:t>wars and threats to </a:t>
            </a:r>
            <a:r>
              <a:rPr lang="en-US" dirty="0" smtClean="0"/>
              <a:t>American independence </a:t>
            </a:r>
            <a:r>
              <a:rPr lang="en-US" dirty="0"/>
              <a:t>were solved </a:t>
            </a:r>
            <a:r>
              <a:rPr lang="en-US" dirty="0" smtClean="0"/>
              <a:t>through treaties</a:t>
            </a:r>
            <a:endParaRPr lang="en-US" dirty="0"/>
          </a:p>
          <a:p>
            <a:endParaRPr lang="en-US" dirty="0" smtClean="0"/>
          </a:p>
          <a:p>
            <a:r>
              <a:rPr lang="en-US" b="1" dirty="0" smtClean="0"/>
              <a:t>C</a:t>
            </a:r>
            <a:r>
              <a:rPr lang="en-US" dirty="0" smtClean="0"/>
              <a:t> </a:t>
            </a:r>
            <a:r>
              <a:rPr lang="en-US" dirty="0"/>
              <a:t>disagreements led to few </a:t>
            </a:r>
            <a:r>
              <a:rPr lang="en-US" dirty="0" smtClean="0"/>
              <a:t>lasting results</a:t>
            </a:r>
            <a:endParaRPr lang="en-US" dirty="0"/>
          </a:p>
          <a:p>
            <a:endParaRPr lang="en-US" dirty="0" smtClean="0"/>
          </a:p>
          <a:p>
            <a:r>
              <a:rPr lang="en-US" b="1" dirty="0" smtClean="0"/>
              <a:t>D</a:t>
            </a:r>
            <a:r>
              <a:rPr lang="en-US" dirty="0" smtClean="0"/>
              <a:t> </a:t>
            </a:r>
            <a:r>
              <a:rPr lang="en-US" dirty="0"/>
              <a:t>None of the above are correct.</a:t>
            </a:r>
          </a:p>
        </p:txBody>
      </p:sp>
      <p:sp>
        <p:nvSpPr>
          <p:cNvPr id="7" name="Explosion 1 6"/>
          <p:cNvSpPr/>
          <p:nvPr/>
        </p:nvSpPr>
        <p:spPr>
          <a:xfrm>
            <a:off x="241300" y="1889760"/>
            <a:ext cx="444500" cy="533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200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0" y="3619500"/>
            <a:ext cx="3810000" cy="17373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10</a:t>
            </a:r>
            <a:r>
              <a:rPr lang="en-US" baseline="30000" dirty="0" smtClean="0"/>
              <a:t>th</a:t>
            </a:r>
            <a:r>
              <a:rPr lang="en-US" dirty="0" smtClean="0"/>
              <a:t> amendment states that any powers not delegated to the National Government are left to the States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8000" y="246152"/>
            <a:ext cx="73914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19 </a:t>
            </a:r>
            <a:r>
              <a:rPr lang="en-US" sz="3200" dirty="0"/>
              <a:t>Which of these amendments from the Bill of Rights declares that individual states </a:t>
            </a:r>
            <a:r>
              <a:rPr lang="en-US" sz="3200" dirty="0" smtClean="0"/>
              <a:t>are given </a:t>
            </a:r>
            <a:r>
              <a:rPr lang="en-US" sz="3200" dirty="0"/>
              <a:t>powers not granted to the federal government?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A </a:t>
            </a:r>
            <a:r>
              <a:rPr lang="en-US" sz="2400" dirty="0"/>
              <a:t>Second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B </a:t>
            </a:r>
            <a:r>
              <a:rPr lang="en-US" sz="2400" dirty="0"/>
              <a:t>Third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C </a:t>
            </a:r>
            <a:r>
              <a:rPr lang="en-US" sz="2400" dirty="0"/>
              <a:t>Eighth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D </a:t>
            </a:r>
            <a:r>
              <a:rPr lang="en-US" sz="2400" dirty="0"/>
              <a:t>Tenth</a:t>
            </a:r>
          </a:p>
        </p:txBody>
      </p:sp>
      <p:sp>
        <p:nvSpPr>
          <p:cNvPr id="5" name="Explosion 1 4"/>
          <p:cNvSpPr/>
          <p:nvPr/>
        </p:nvSpPr>
        <p:spPr>
          <a:xfrm>
            <a:off x="133350" y="4772690"/>
            <a:ext cx="444500" cy="533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188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0" y="3619500"/>
            <a:ext cx="3810000" cy="17373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Checks and Balances gives the President the power to veto a bill that he does not want to sign into law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8000" y="246152"/>
            <a:ext cx="73914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20 </a:t>
            </a:r>
            <a:r>
              <a:rPr lang="en-US" sz="2400" dirty="0"/>
              <a:t>In accordance with Checks and Balances, what must happen to this bill in order for </a:t>
            </a:r>
            <a:r>
              <a:rPr lang="en-US" sz="2400" dirty="0" smtClean="0"/>
              <a:t>it to </a:t>
            </a:r>
            <a:r>
              <a:rPr lang="en-US" sz="2400" dirty="0"/>
              <a:t>become law</a:t>
            </a:r>
            <a:r>
              <a:rPr lang="en-US" sz="2400" dirty="0" smtClean="0"/>
              <a:t>?</a:t>
            </a:r>
          </a:p>
          <a:p>
            <a:endParaRPr lang="en-US" sz="2400" dirty="0"/>
          </a:p>
          <a:p>
            <a:r>
              <a:rPr lang="en-US" sz="2400" b="1" dirty="0"/>
              <a:t>F </a:t>
            </a:r>
            <a:r>
              <a:rPr lang="en-US" sz="2400" dirty="0"/>
              <a:t>Both House and Senate have to approve it by 2/3 vote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G </a:t>
            </a:r>
            <a:r>
              <a:rPr lang="en-US" sz="2400" dirty="0"/>
              <a:t>A majority of state legislatures must approve it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H </a:t>
            </a:r>
            <a:r>
              <a:rPr lang="en-US" sz="2400" dirty="0"/>
              <a:t>The President must sign it into law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J </a:t>
            </a:r>
            <a:r>
              <a:rPr lang="en-US" sz="2400" dirty="0"/>
              <a:t>The Supreme Court must approve of it</a:t>
            </a:r>
          </a:p>
        </p:txBody>
      </p:sp>
      <p:sp>
        <p:nvSpPr>
          <p:cNvPr id="5" name="Explosion 1 4"/>
          <p:cNvSpPr/>
          <p:nvPr/>
        </p:nvSpPr>
        <p:spPr>
          <a:xfrm>
            <a:off x="63500" y="3185190"/>
            <a:ext cx="444500" cy="533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727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0" y="3619500"/>
            <a:ext cx="3810000" cy="17373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amendment process requires that 2/3 of Congress or State Legislatures request and amendment then that it be approved by ¾ of the States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35000" y="3185190"/>
            <a:ext cx="7391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21 </a:t>
            </a:r>
            <a:r>
              <a:rPr lang="en-US" sz="2400" dirty="0" smtClean="0"/>
              <a:t>The </a:t>
            </a:r>
            <a:r>
              <a:rPr lang="en-US" sz="2400" dirty="0"/>
              <a:t>BEST title for this chart would be...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A </a:t>
            </a:r>
            <a:r>
              <a:rPr lang="en-US" sz="2400" dirty="0"/>
              <a:t>How a Bill Becomes Law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B </a:t>
            </a:r>
            <a:r>
              <a:rPr lang="en-US" sz="2400" dirty="0"/>
              <a:t>How to Amend the U.S. Constitution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C </a:t>
            </a:r>
            <a:r>
              <a:rPr lang="en-US" sz="2400" dirty="0"/>
              <a:t>How to Censure a </a:t>
            </a:r>
            <a:r>
              <a:rPr lang="en-US" sz="2400" dirty="0" err="1"/>
              <a:t>Presedent</a:t>
            </a:r>
            <a:endParaRPr lang="en-US" sz="2400" dirty="0"/>
          </a:p>
          <a:p>
            <a:endParaRPr lang="en-US" sz="2400" b="1" dirty="0" smtClean="0"/>
          </a:p>
          <a:p>
            <a:r>
              <a:rPr lang="en-US" sz="2400" b="1" dirty="0" smtClean="0"/>
              <a:t>D </a:t>
            </a:r>
            <a:r>
              <a:rPr lang="en-US" sz="2400" dirty="0"/>
              <a:t>How a Law is Overturned</a:t>
            </a:r>
          </a:p>
        </p:txBody>
      </p:sp>
      <p:sp>
        <p:nvSpPr>
          <p:cNvPr id="5" name="Explosion 1 4"/>
          <p:cNvSpPr/>
          <p:nvPr/>
        </p:nvSpPr>
        <p:spPr>
          <a:xfrm>
            <a:off x="190500" y="4626650"/>
            <a:ext cx="444500" cy="533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7687" y="142230"/>
            <a:ext cx="4405313" cy="304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378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0" y="2705100"/>
            <a:ext cx="3810000" cy="17373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Congress of the Legislative branch is responsible for making laws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8000" y="246152"/>
            <a:ext cx="73914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22 </a:t>
            </a:r>
            <a:r>
              <a:rPr lang="en-US" sz="3200" dirty="0"/>
              <a:t>Which branch of government makes the law?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F </a:t>
            </a:r>
            <a:r>
              <a:rPr lang="en-US" sz="2400" dirty="0"/>
              <a:t>Legislative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G </a:t>
            </a:r>
            <a:r>
              <a:rPr lang="en-US" sz="2400" dirty="0"/>
              <a:t>Executive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H </a:t>
            </a:r>
            <a:r>
              <a:rPr lang="en-US" sz="2400" dirty="0"/>
              <a:t>Judicial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J </a:t>
            </a:r>
            <a:r>
              <a:rPr lang="en-US" sz="2400" dirty="0"/>
              <a:t>Gubernatorial</a:t>
            </a:r>
          </a:p>
        </p:txBody>
      </p:sp>
      <p:sp>
        <p:nvSpPr>
          <p:cNvPr id="5" name="Explosion 1 4"/>
          <p:cNvSpPr/>
          <p:nvPr/>
        </p:nvSpPr>
        <p:spPr>
          <a:xfrm>
            <a:off x="63500" y="1572290"/>
            <a:ext cx="444500" cy="533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640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340" y="2108200"/>
            <a:ext cx="3200400" cy="17373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Checks and Balances was established to keep the executive from becoming to powerful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7800" y="-63500"/>
            <a:ext cx="7391400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2 Use the excerpt and </a:t>
            </a:r>
            <a:r>
              <a:rPr lang="en-US" b="1" dirty="0" smtClean="0"/>
              <a:t>your knowledge </a:t>
            </a:r>
            <a:r>
              <a:rPr lang="en-US" b="1" dirty="0"/>
              <a:t>of social studies to</a:t>
            </a:r>
          </a:p>
          <a:p>
            <a:r>
              <a:rPr lang="en-US" b="1" dirty="0"/>
              <a:t>answer the following question</a:t>
            </a:r>
            <a:r>
              <a:rPr lang="en-US" b="1" dirty="0" smtClean="0"/>
              <a:t>. </a:t>
            </a:r>
          </a:p>
          <a:p>
            <a:endParaRPr lang="en-US" b="1" dirty="0"/>
          </a:p>
          <a:p>
            <a:r>
              <a:rPr lang="en-US" dirty="0" smtClean="0"/>
              <a:t>Such </a:t>
            </a:r>
            <a:r>
              <a:rPr lang="en-US" dirty="0"/>
              <a:t>has been the patient </a:t>
            </a:r>
            <a:r>
              <a:rPr lang="en-US" dirty="0" smtClean="0"/>
              <a:t>Sufferance of </a:t>
            </a:r>
            <a:r>
              <a:rPr lang="en-US" dirty="0"/>
              <a:t>these Colonies; and such is </a:t>
            </a:r>
            <a:r>
              <a:rPr lang="en-US" dirty="0" smtClean="0"/>
              <a:t>now the </a:t>
            </a:r>
            <a:r>
              <a:rPr lang="en-US" dirty="0"/>
              <a:t>Necessity which constrains </a:t>
            </a:r>
            <a:r>
              <a:rPr lang="en-US" dirty="0" smtClean="0"/>
              <a:t>them to </a:t>
            </a:r>
            <a:r>
              <a:rPr lang="en-US" dirty="0"/>
              <a:t>alter their former Systems </a:t>
            </a:r>
            <a:r>
              <a:rPr lang="en-US" dirty="0" smtClean="0"/>
              <a:t>of Government</a:t>
            </a:r>
            <a:r>
              <a:rPr lang="en-US" dirty="0"/>
              <a:t>. The History of </a:t>
            </a:r>
            <a:r>
              <a:rPr lang="en-US" dirty="0" smtClean="0"/>
              <a:t>the Present </a:t>
            </a:r>
            <a:r>
              <a:rPr lang="en-US" dirty="0"/>
              <a:t>King of </a:t>
            </a:r>
            <a:r>
              <a:rPr lang="en-US" dirty="0" smtClean="0"/>
              <a:t>Great Britain</a:t>
            </a:r>
            <a:endParaRPr lang="en-US" dirty="0"/>
          </a:p>
          <a:p>
            <a:r>
              <a:rPr lang="en-US" dirty="0"/>
              <a:t>is </a:t>
            </a:r>
            <a:r>
              <a:rPr lang="en-US" dirty="0" smtClean="0"/>
              <a:t>a History </a:t>
            </a:r>
            <a:r>
              <a:rPr lang="en-US" dirty="0"/>
              <a:t>of repeated Injuries </a:t>
            </a:r>
            <a:r>
              <a:rPr lang="en-US" dirty="0" smtClean="0"/>
              <a:t>and Usurpations</a:t>
            </a:r>
            <a:r>
              <a:rPr lang="en-US" dirty="0"/>
              <a:t>, all having in direct </a:t>
            </a:r>
            <a:r>
              <a:rPr lang="en-US" dirty="0" smtClean="0"/>
              <a:t>Object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Establishment of an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absolute Tyranny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 these States</a:t>
            </a:r>
            <a:r>
              <a:rPr lang="en-US" dirty="0"/>
              <a:t>. To </a:t>
            </a:r>
            <a:r>
              <a:rPr lang="en-US" dirty="0" smtClean="0"/>
              <a:t>prove this</a:t>
            </a:r>
            <a:r>
              <a:rPr lang="en-US" dirty="0"/>
              <a:t>, let Facts be submitted to </a:t>
            </a:r>
            <a:r>
              <a:rPr lang="en-US" dirty="0" smtClean="0"/>
              <a:t>a candid </a:t>
            </a:r>
            <a:r>
              <a:rPr lang="en-US" dirty="0"/>
              <a:t>World.</a:t>
            </a:r>
          </a:p>
          <a:p>
            <a:r>
              <a:rPr lang="en-US" dirty="0"/>
              <a:t>—Declaration of </a:t>
            </a:r>
            <a:r>
              <a:rPr lang="en-US" dirty="0" smtClean="0"/>
              <a:t>Independence</a:t>
            </a:r>
          </a:p>
          <a:p>
            <a:endParaRPr lang="en-US" dirty="0"/>
          </a:p>
          <a:p>
            <a:r>
              <a:rPr lang="en-US" sz="3200" dirty="0"/>
              <a:t>How were the grievances described </a:t>
            </a:r>
            <a:r>
              <a:rPr lang="en-US" sz="3200" dirty="0" smtClean="0"/>
              <a:t>in the </a:t>
            </a:r>
            <a:r>
              <a:rPr lang="en-US" sz="3200" dirty="0"/>
              <a:t>quote addressed in </a:t>
            </a:r>
            <a:r>
              <a:rPr lang="en-US" sz="3200" dirty="0" smtClean="0"/>
              <a:t>the Constitution</a:t>
            </a:r>
            <a:r>
              <a:rPr lang="en-US" sz="3200" dirty="0"/>
              <a:t>?</a:t>
            </a:r>
            <a:endParaRPr lang="en-US" dirty="0"/>
          </a:p>
          <a:p>
            <a:endParaRPr lang="en-US" b="1" dirty="0" smtClean="0"/>
          </a:p>
          <a:p>
            <a:r>
              <a:rPr lang="en-US" b="1" dirty="0" smtClean="0"/>
              <a:t>F </a:t>
            </a:r>
            <a:r>
              <a:rPr lang="en-US" dirty="0"/>
              <a:t>states have a voice in taxation</a:t>
            </a:r>
          </a:p>
          <a:p>
            <a:endParaRPr lang="en-US" b="1" dirty="0" smtClean="0"/>
          </a:p>
          <a:p>
            <a:r>
              <a:rPr lang="en-US" b="1" dirty="0" smtClean="0"/>
              <a:t>G </a:t>
            </a:r>
            <a:r>
              <a:rPr lang="en-US" dirty="0"/>
              <a:t>checks established </a:t>
            </a:r>
            <a:r>
              <a:rPr lang="en-US" dirty="0" smtClean="0"/>
              <a:t>against legislative </a:t>
            </a:r>
            <a:r>
              <a:rPr lang="en-US" dirty="0"/>
              <a:t>power</a:t>
            </a:r>
          </a:p>
          <a:p>
            <a:endParaRPr lang="en-US" b="1" dirty="0" smtClean="0"/>
          </a:p>
          <a:p>
            <a:r>
              <a:rPr lang="en-US" b="1" dirty="0" smtClean="0"/>
              <a:t>H </a:t>
            </a:r>
            <a:r>
              <a:rPr lang="en-US" dirty="0"/>
              <a:t>checks established </a:t>
            </a:r>
            <a:r>
              <a:rPr lang="en-US" dirty="0" smtClean="0"/>
              <a:t>against executive power</a:t>
            </a:r>
          </a:p>
          <a:p>
            <a:endParaRPr lang="en-US" dirty="0"/>
          </a:p>
          <a:p>
            <a:r>
              <a:rPr lang="en-US" b="1" dirty="0"/>
              <a:t>J </a:t>
            </a:r>
            <a:r>
              <a:rPr lang="en-US" dirty="0"/>
              <a:t>ratification of the 4th Amendment</a:t>
            </a:r>
            <a:endParaRPr lang="en-US" dirty="0"/>
          </a:p>
        </p:txBody>
      </p:sp>
      <p:sp>
        <p:nvSpPr>
          <p:cNvPr id="5" name="Explosion 1 4"/>
          <p:cNvSpPr/>
          <p:nvPr/>
        </p:nvSpPr>
        <p:spPr>
          <a:xfrm>
            <a:off x="5003800" y="5725160"/>
            <a:ext cx="444500" cy="533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503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340" y="2108200"/>
            <a:ext cx="3200400" cy="17373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First Amendment guarantees the freedom of Religion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90600" y="215047"/>
            <a:ext cx="73914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3 Use the list and your knowledge </a:t>
            </a:r>
            <a:r>
              <a:rPr lang="en-US" b="1" dirty="0" smtClean="0"/>
              <a:t>of social </a:t>
            </a:r>
            <a:r>
              <a:rPr lang="en-US" b="1" dirty="0"/>
              <a:t>studies to answer the</a:t>
            </a:r>
          </a:p>
          <a:p>
            <a:r>
              <a:rPr lang="en-US" b="1" dirty="0"/>
              <a:t>following question.</a:t>
            </a:r>
          </a:p>
          <a:p>
            <a:r>
              <a:rPr lang="en-US" dirty="0" smtClean="0"/>
              <a:t>*New </a:t>
            </a:r>
            <a:r>
              <a:rPr lang="en-US" dirty="0"/>
              <a:t>England churches </a:t>
            </a:r>
            <a:r>
              <a:rPr lang="en-US" dirty="0" smtClean="0"/>
              <a:t>elected officials </a:t>
            </a:r>
          </a:p>
          <a:p>
            <a:r>
              <a:rPr lang="en-US" dirty="0" smtClean="0"/>
              <a:t>*Roger </a:t>
            </a:r>
            <a:r>
              <a:rPr lang="en-US" dirty="0"/>
              <a:t>Williams founded </a:t>
            </a:r>
            <a:r>
              <a:rPr lang="en-US" dirty="0" smtClean="0"/>
              <a:t>colony with </a:t>
            </a:r>
            <a:r>
              <a:rPr lang="en-US" dirty="0"/>
              <a:t>separation of church </a:t>
            </a:r>
            <a:r>
              <a:rPr lang="en-US" dirty="0" smtClean="0"/>
              <a:t>and state *William </a:t>
            </a:r>
            <a:r>
              <a:rPr lang="en-US" dirty="0"/>
              <a:t>Penn guaranteed </a:t>
            </a:r>
            <a:r>
              <a:rPr lang="en-US" dirty="0" smtClean="0"/>
              <a:t>religious freedom </a:t>
            </a:r>
            <a:r>
              <a:rPr lang="en-US" dirty="0"/>
              <a:t>in </a:t>
            </a:r>
            <a:r>
              <a:rPr lang="en-US" dirty="0" smtClean="0"/>
              <a:t>Pennsylvania </a:t>
            </a:r>
          </a:p>
          <a:p>
            <a:r>
              <a:rPr lang="en-US" dirty="0" smtClean="0"/>
              <a:t>*Maryland </a:t>
            </a:r>
            <a:r>
              <a:rPr lang="en-US" dirty="0"/>
              <a:t>founded as haven </a:t>
            </a:r>
            <a:r>
              <a:rPr lang="en-US" dirty="0" smtClean="0"/>
              <a:t>for Catholics</a:t>
            </a:r>
            <a:endParaRPr lang="en-US" dirty="0"/>
          </a:p>
          <a:p>
            <a:r>
              <a:rPr lang="en-US" dirty="0" smtClean="0"/>
              <a:t>* ________?_________ </a:t>
            </a:r>
          </a:p>
          <a:p>
            <a:endParaRPr lang="en-US" dirty="0"/>
          </a:p>
          <a:p>
            <a:r>
              <a:rPr lang="en-US" sz="2800" dirty="0"/>
              <a:t>Which amendment to the Bill of Rights</a:t>
            </a:r>
          </a:p>
          <a:p>
            <a:r>
              <a:rPr lang="en-US" sz="2800" dirty="0"/>
              <a:t>best completes this sequence</a:t>
            </a:r>
            <a:r>
              <a:rPr lang="en-US" sz="2800" dirty="0" smtClean="0"/>
              <a:t>?</a:t>
            </a:r>
          </a:p>
          <a:p>
            <a:endParaRPr lang="en-US" dirty="0"/>
          </a:p>
          <a:p>
            <a:r>
              <a:rPr lang="en-US" b="1" dirty="0"/>
              <a:t>A </a:t>
            </a:r>
            <a:r>
              <a:rPr lang="en-US" dirty="0"/>
              <a:t>First </a:t>
            </a:r>
            <a:r>
              <a:rPr lang="en-US" dirty="0" smtClean="0"/>
              <a:t>Amendment</a:t>
            </a:r>
          </a:p>
          <a:p>
            <a:endParaRPr lang="en-US" dirty="0"/>
          </a:p>
          <a:p>
            <a:r>
              <a:rPr lang="en-US" b="1" dirty="0"/>
              <a:t>B </a:t>
            </a:r>
            <a:r>
              <a:rPr lang="en-US" dirty="0"/>
              <a:t>Second </a:t>
            </a:r>
            <a:r>
              <a:rPr lang="en-US" dirty="0" smtClean="0"/>
              <a:t>Amendment</a:t>
            </a:r>
          </a:p>
          <a:p>
            <a:endParaRPr lang="en-US" dirty="0"/>
          </a:p>
          <a:p>
            <a:r>
              <a:rPr lang="en-US" b="1" dirty="0"/>
              <a:t>C </a:t>
            </a:r>
            <a:r>
              <a:rPr lang="en-US" dirty="0"/>
              <a:t>Third </a:t>
            </a:r>
            <a:r>
              <a:rPr lang="en-US" dirty="0" smtClean="0"/>
              <a:t>Amendment</a:t>
            </a:r>
          </a:p>
          <a:p>
            <a:endParaRPr lang="en-US" dirty="0"/>
          </a:p>
          <a:p>
            <a:r>
              <a:rPr lang="en-US" b="1" dirty="0"/>
              <a:t>D </a:t>
            </a:r>
            <a:r>
              <a:rPr lang="en-US" dirty="0"/>
              <a:t>Fourth Amendment</a:t>
            </a:r>
            <a:endParaRPr lang="en-US" dirty="0"/>
          </a:p>
        </p:txBody>
      </p:sp>
      <p:sp>
        <p:nvSpPr>
          <p:cNvPr id="5" name="Explosion 1 4"/>
          <p:cNvSpPr/>
          <p:nvPr/>
        </p:nvSpPr>
        <p:spPr>
          <a:xfrm>
            <a:off x="546100" y="3477260"/>
            <a:ext cx="444500" cy="533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234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0" y="2108200"/>
            <a:ext cx="3810000" cy="17373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Popular Sovereignty means that the people are the power of the government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90600" y="215047"/>
            <a:ext cx="7391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4 </a:t>
            </a:r>
            <a:r>
              <a:rPr lang="en-US" sz="3200" dirty="0"/>
              <a:t>Which democratic principle of </a:t>
            </a:r>
            <a:r>
              <a:rPr lang="en-US" sz="3200" dirty="0" smtClean="0"/>
              <a:t>the Constitution </a:t>
            </a:r>
            <a:r>
              <a:rPr lang="en-US" sz="3200" dirty="0"/>
              <a:t>allows people to create</a:t>
            </a:r>
            <a:r>
              <a:rPr lang="en-US" sz="3200" dirty="0" smtClean="0"/>
              <a:t>, change</a:t>
            </a:r>
            <a:r>
              <a:rPr lang="en-US" sz="3200" dirty="0"/>
              <a:t>, or alter government</a:t>
            </a:r>
            <a:r>
              <a:rPr lang="en-US" sz="3200" dirty="0" smtClean="0"/>
              <a:t>?</a:t>
            </a:r>
          </a:p>
          <a:p>
            <a:endParaRPr lang="en-US" dirty="0"/>
          </a:p>
          <a:p>
            <a:r>
              <a:rPr lang="en-US" b="1" dirty="0"/>
              <a:t>F </a:t>
            </a:r>
            <a:r>
              <a:rPr lang="en-US" dirty="0"/>
              <a:t>popular sovereignty</a:t>
            </a:r>
          </a:p>
          <a:p>
            <a:endParaRPr lang="en-US" b="1" dirty="0" smtClean="0"/>
          </a:p>
          <a:p>
            <a:r>
              <a:rPr lang="en-US" b="1" dirty="0" smtClean="0"/>
              <a:t>G </a:t>
            </a:r>
            <a:r>
              <a:rPr lang="en-US" dirty="0"/>
              <a:t>separation of powers</a:t>
            </a:r>
          </a:p>
          <a:p>
            <a:endParaRPr lang="en-US" b="1" dirty="0" smtClean="0"/>
          </a:p>
          <a:p>
            <a:r>
              <a:rPr lang="en-US" b="1" dirty="0" smtClean="0"/>
              <a:t>H </a:t>
            </a:r>
            <a:r>
              <a:rPr lang="en-US" dirty="0"/>
              <a:t>checks and balances</a:t>
            </a:r>
          </a:p>
          <a:p>
            <a:endParaRPr lang="en-US" b="1" dirty="0" smtClean="0"/>
          </a:p>
          <a:p>
            <a:r>
              <a:rPr lang="en-US" b="1" dirty="0" smtClean="0"/>
              <a:t>J </a:t>
            </a:r>
            <a:r>
              <a:rPr lang="en-US" dirty="0"/>
              <a:t>limited government</a:t>
            </a:r>
            <a:endParaRPr lang="en-US" dirty="0"/>
          </a:p>
        </p:txBody>
      </p:sp>
      <p:sp>
        <p:nvSpPr>
          <p:cNvPr id="5" name="Explosion 1 4"/>
          <p:cNvSpPr/>
          <p:nvPr/>
        </p:nvSpPr>
        <p:spPr>
          <a:xfrm>
            <a:off x="546100" y="1841173"/>
            <a:ext cx="444500" cy="533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568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0" y="2108200"/>
            <a:ext cx="3810000" cy="17373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Federalism is how power is shared between the state and </a:t>
            </a:r>
            <a:r>
              <a:rPr lang="en-US" dirty="0"/>
              <a:t>n</a:t>
            </a:r>
            <a:r>
              <a:rPr lang="en-US" dirty="0" smtClean="0"/>
              <a:t>ational governments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90600" y="215047"/>
            <a:ext cx="73914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5 </a:t>
            </a:r>
            <a:r>
              <a:rPr lang="en-US" sz="3200" dirty="0"/>
              <a:t>The Constitution describes a</a:t>
            </a:r>
          </a:p>
          <a:p>
            <a:r>
              <a:rPr lang="en-US" sz="3200" dirty="0"/>
              <a:t>government with powers divided</a:t>
            </a:r>
          </a:p>
          <a:p>
            <a:r>
              <a:rPr lang="en-US" sz="3200" dirty="0"/>
              <a:t>between the national government and</a:t>
            </a:r>
          </a:p>
          <a:p>
            <a:r>
              <a:rPr lang="en-US" sz="3200" dirty="0"/>
              <a:t>state governments. This</a:t>
            </a:r>
          </a:p>
          <a:p>
            <a:r>
              <a:rPr lang="en-US" sz="3200" dirty="0"/>
              <a:t>constitutional principle is known as</a:t>
            </a:r>
          </a:p>
          <a:p>
            <a:r>
              <a:rPr lang="en-US" sz="3200" dirty="0"/>
              <a:t>which of the following?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A </a:t>
            </a:r>
            <a:r>
              <a:rPr lang="en-US" sz="2000" dirty="0"/>
              <a:t>republicanism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B </a:t>
            </a:r>
            <a:r>
              <a:rPr lang="en-US" sz="2000" dirty="0"/>
              <a:t>federalism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C </a:t>
            </a:r>
            <a:r>
              <a:rPr lang="en-US" sz="2000" dirty="0"/>
              <a:t>checks and balances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D </a:t>
            </a:r>
            <a:r>
              <a:rPr lang="en-US" sz="2000" dirty="0"/>
              <a:t>popular sovereignty</a:t>
            </a:r>
            <a:endParaRPr lang="en-US" sz="1200" dirty="0"/>
          </a:p>
        </p:txBody>
      </p:sp>
      <p:sp>
        <p:nvSpPr>
          <p:cNvPr id="5" name="Explosion 1 4"/>
          <p:cNvSpPr/>
          <p:nvPr/>
        </p:nvSpPr>
        <p:spPr>
          <a:xfrm>
            <a:off x="660400" y="4025573"/>
            <a:ext cx="444500" cy="533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547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0" y="2108200"/>
            <a:ext cx="3810000" cy="17373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judge should always apply the Constitution to any case.  That is the law he is upholding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90600" y="215047"/>
            <a:ext cx="73914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6 </a:t>
            </a:r>
            <a:r>
              <a:rPr lang="en-US" sz="3200" dirty="0"/>
              <a:t>Which of the following is the most</a:t>
            </a:r>
          </a:p>
          <a:p>
            <a:r>
              <a:rPr lang="en-US" sz="3200" dirty="0"/>
              <a:t>important factor a judge uses when</a:t>
            </a:r>
          </a:p>
          <a:p>
            <a:r>
              <a:rPr lang="en-US" sz="3200" dirty="0"/>
              <a:t>conducting a judicial review of a</a:t>
            </a:r>
          </a:p>
          <a:p>
            <a:r>
              <a:rPr lang="en-US" sz="3200" dirty="0"/>
              <a:t>government action</a:t>
            </a:r>
            <a:r>
              <a:rPr lang="en-US" sz="3200" dirty="0" smtClean="0"/>
              <a:t>?</a:t>
            </a:r>
          </a:p>
          <a:p>
            <a:endParaRPr lang="en-US" sz="3200" dirty="0"/>
          </a:p>
          <a:p>
            <a:r>
              <a:rPr lang="en-US" sz="2000" b="1" dirty="0"/>
              <a:t>F </a:t>
            </a:r>
            <a:r>
              <a:rPr lang="en-US" sz="2000" dirty="0"/>
              <a:t>rules and laws set forth in the U.S</a:t>
            </a:r>
            <a:r>
              <a:rPr lang="en-US" sz="2000" dirty="0" smtClean="0"/>
              <a:t>. Constitution</a:t>
            </a:r>
            <a:endParaRPr lang="en-US" sz="2000" dirty="0"/>
          </a:p>
          <a:p>
            <a:endParaRPr lang="en-US" sz="2000" b="1" dirty="0" smtClean="0"/>
          </a:p>
          <a:p>
            <a:r>
              <a:rPr lang="en-US" sz="2000" b="1" dirty="0" smtClean="0"/>
              <a:t>G </a:t>
            </a:r>
            <a:r>
              <a:rPr lang="en-US" sz="2000" dirty="0"/>
              <a:t>grievances set forth in </a:t>
            </a:r>
            <a:r>
              <a:rPr lang="en-US" sz="2000" dirty="0" smtClean="0"/>
              <a:t>the Declaration </a:t>
            </a:r>
            <a:r>
              <a:rPr lang="en-US" sz="2000" dirty="0"/>
              <a:t>of </a:t>
            </a:r>
            <a:r>
              <a:rPr lang="en-US" sz="2000" dirty="0" smtClean="0"/>
              <a:t>Independence</a:t>
            </a:r>
          </a:p>
          <a:p>
            <a:endParaRPr lang="en-US" sz="2000" dirty="0"/>
          </a:p>
          <a:p>
            <a:r>
              <a:rPr lang="en-US" sz="2000" b="1" dirty="0"/>
              <a:t>H </a:t>
            </a:r>
            <a:r>
              <a:rPr lang="en-US" sz="2000" dirty="0"/>
              <a:t>recent polls conducted by </a:t>
            </a:r>
            <a:r>
              <a:rPr lang="en-US" sz="2000" dirty="0" smtClean="0"/>
              <a:t>the news</a:t>
            </a:r>
          </a:p>
          <a:p>
            <a:endParaRPr lang="en-US" sz="2000" dirty="0"/>
          </a:p>
          <a:p>
            <a:r>
              <a:rPr lang="en-US" sz="2000" b="1" dirty="0"/>
              <a:t>J </a:t>
            </a:r>
            <a:r>
              <a:rPr lang="en-US" sz="2000" dirty="0"/>
              <a:t>popular opinion</a:t>
            </a:r>
            <a:endParaRPr lang="en-US" sz="1200" dirty="0"/>
          </a:p>
        </p:txBody>
      </p:sp>
      <p:sp>
        <p:nvSpPr>
          <p:cNvPr id="5" name="Explosion 1 4"/>
          <p:cNvSpPr/>
          <p:nvPr/>
        </p:nvSpPr>
        <p:spPr>
          <a:xfrm>
            <a:off x="546100" y="2569537"/>
            <a:ext cx="444500" cy="533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584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0" y="2108200"/>
            <a:ext cx="3810000" cy="17373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You had to read the information provided to find the answer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90600" y="215047"/>
            <a:ext cx="73914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7 </a:t>
            </a:r>
            <a:r>
              <a:rPr lang="en-US" sz="3200" dirty="0"/>
              <a:t>Which sections of Article I of the United States Constitution BEST reflect the ideas </a:t>
            </a:r>
            <a:r>
              <a:rPr lang="en-US" sz="3200" dirty="0" smtClean="0"/>
              <a:t>of the </a:t>
            </a:r>
            <a:r>
              <a:rPr lang="en-US" sz="3200" dirty="0"/>
              <a:t>Great Compromise of 1787?</a:t>
            </a:r>
          </a:p>
          <a:p>
            <a:endParaRPr lang="en-US" sz="3200" b="1" dirty="0" smtClean="0"/>
          </a:p>
          <a:p>
            <a:r>
              <a:rPr lang="en-US" sz="3200" b="1" dirty="0" smtClean="0"/>
              <a:t>A </a:t>
            </a:r>
            <a:r>
              <a:rPr lang="en-US" sz="3200" dirty="0"/>
              <a:t>1 and 2</a:t>
            </a:r>
          </a:p>
          <a:p>
            <a:endParaRPr lang="en-US" sz="3200" b="1" dirty="0" smtClean="0"/>
          </a:p>
          <a:p>
            <a:r>
              <a:rPr lang="en-US" sz="3200" b="1" dirty="0" smtClean="0"/>
              <a:t>B </a:t>
            </a:r>
            <a:r>
              <a:rPr lang="en-US" sz="3200" dirty="0"/>
              <a:t>1 and 3</a:t>
            </a:r>
          </a:p>
          <a:p>
            <a:endParaRPr lang="en-US" sz="3200" b="1" dirty="0" smtClean="0"/>
          </a:p>
          <a:p>
            <a:r>
              <a:rPr lang="en-US" sz="3200" b="1" dirty="0" smtClean="0"/>
              <a:t>C </a:t>
            </a:r>
            <a:r>
              <a:rPr lang="en-US" sz="3200" dirty="0"/>
              <a:t>2 and 3</a:t>
            </a:r>
          </a:p>
          <a:p>
            <a:endParaRPr lang="en-US" sz="3200" b="1" dirty="0" smtClean="0"/>
          </a:p>
          <a:p>
            <a:r>
              <a:rPr lang="en-US" sz="3200" b="1" dirty="0" smtClean="0"/>
              <a:t>D </a:t>
            </a:r>
            <a:r>
              <a:rPr lang="en-US" sz="3200" dirty="0"/>
              <a:t>2 and 4</a:t>
            </a:r>
            <a:endParaRPr lang="en-US" sz="1200" dirty="0"/>
          </a:p>
        </p:txBody>
      </p:sp>
      <p:sp>
        <p:nvSpPr>
          <p:cNvPr id="5" name="Explosion 1 4"/>
          <p:cNvSpPr/>
          <p:nvPr/>
        </p:nvSpPr>
        <p:spPr>
          <a:xfrm>
            <a:off x="660400" y="4690437"/>
            <a:ext cx="444500" cy="533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233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0" y="2108200"/>
            <a:ext cx="3810000" cy="17373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Under checks and balances the President can veto laws written by congress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31800" y="246152"/>
            <a:ext cx="739140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8 Using </a:t>
            </a:r>
            <a:r>
              <a:rPr lang="en-US" sz="3200" dirty="0"/>
              <a:t>the graphic above, which of the</a:t>
            </a:r>
          </a:p>
          <a:p>
            <a:r>
              <a:rPr lang="en-US" sz="3200" dirty="0"/>
              <a:t>following belongs in Box I?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F </a:t>
            </a:r>
            <a:r>
              <a:rPr lang="en-US" sz="2000" dirty="0"/>
              <a:t>may impeach the president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G </a:t>
            </a:r>
            <a:r>
              <a:rPr lang="en-US" sz="2000" dirty="0"/>
              <a:t>may override a veto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H </a:t>
            </a:r>
            <a:r>
              <a:rPr lang="en-US" sz="2000" dirty="0"/>
              <a:t>may reject appointments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J </a:t>
            </a:r>
            <a:r>
              <a:rPr lang="en-US" sz="2000" dirty="0"/>
              <a:t>may veto bills</a:t>
            </a:r>
          </a:p>
          <a:p>
            <a:endParaRPr lang="en-US" sz="1200" dirty="0"/>
          </a:p>
        </p:txBody>
      </p:sp>
      <p:sp>
        <p:nvSpPr>
          <p:cNvPr id="5" name="Explosion 1 4"/>
          <p:cNvSpPr/>
          <p:nvPr/>
        </p:nvSpPr>
        <p:spPr>
          <a:xfrm>
            <a:off x="88900" y="3312160"/>
            <a:ext cx="444500" cy="533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98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Wood Type">
      <a:majorFont>
        <a:latin typeface="Arial Black" panose="020B0A040201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 panose="020B06040202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BE1B6DD8-9976-4550-A6F4-B2DD4EA939D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TC103090434[[fn=Wood Type]]</Template>
  <TotalTime>123</TotalTime>
  <Words>1466</Words>
  <Application>Microsoft Office PowerPoint</Application>
  <PresentationFormat>Widescreen</PresentationFormat>
  <Paragraphs>278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Arial Black</vt:lpstr>
      <vt:lpstr>Wingdings</vt:lpstr>
      <vt:lpstr>Wood Type</vt:lpstr>
      <vt:lpstr>Constitution Test REVIEW</vt:lpstr>
      <vt:lpstr>We are studying the Constitutional Era!</vt:lpstr>
      <vt:lpstr>Checks and Balances was established to keep the executive from becoming to powerful</vt:lpstr>
      <vt:lpstr>The First Amendment guarantees the freedom of Religion</vt:lpstr>
      <vt:lpstr>Popular Sovereignty means that the people are the power of the government</vt:lpstr>
      <vt:lpstr>Federalism is how power is shared between the state and national governments</vt:lpstr>
      <vt:lpstr>A judge should always apply the Constitution to any case.  That is the law he is upholding</vt:lpstr>
      <vt:lpstr>You had to read the information provided to find the answer</vt:lpstr>
      <vt:lpstr>Under checks and balances the President can veto laws written by congress</vt:lpstr>
      <vt:lpstr>Through Judicial Review the Judicial branch can decide that a Presidential executive order unconstitutional</vt:lpstr>
      <vt:lpstr>The 3rd Amendment forbids the government from housing troops in your home</vt:lpstr>
      <vt:lpstr>The 6th and 7th amendments guarantee you the right to a trial by jury</vt:lpstr>
      <vt:lpstr>The Freedom of Speech allows you to speak out against the government</vt:lpstr>
      <vt:lpstr>As a result of the abuses under the Writs of Assistance the founding fathers guaranteed citizens protection against unreasonable search and seizure with the 4th amendment</vt:lpstr>
      <vt:lpstr>The 3rd Amendment forbids the government from housing troops in your home</vt:lpstr>
      <vt:lpstr>The 6th amendment says that a trial must take place where the crime was committed</vt:lpstr>
      <vt:lpstr>The principle of Separation of Powers keeps control of the government away from just one person or group</vt:lpstr>
      <vt:lpstr>Our individual rights are listed and protected in the Bill of Rights, the first ten amendments</vt:lpstr>
      <vt:lpstr>The ideas behind limited government include holding members of government to the same standards and laws as every other citizen </vt:lpstr>
      <vt:lpstr>The 10th amendment states that any powers not delegated to the National Government are left to the States</vt:lpstr>
      <vt:lpstr>Checks and Balances gives the President the power to veto a bill that he does not want to sign into law</vt:lpstr>
      <vt:lpstr>The amendment process requires that 2/3 of Congress or State Legislatures request and amendment then that it be approved by ¾ of the States</vt:lpstr>
      <vt:lpstr>The Congress of the Legislative branch is responsible for making laws</vt:lpstr>
    </vt:vector>
  </TitlesOfParts>
  <Company>Royse City ISD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Constitution Test REVIEW</dc:title>
  <dc:creator>Robert Brown</dc:creator>
  <cp:lastModifiedBy>Robert Brown</cp:lastModifiedBy>
  <cp:revision>41</cp:revision>
  <dcterms:created xsi:type="dcterms:W3CDTF">2013-12-12T13:55:22Z</dcterms:created>
  <dcterms:modified xsi:type="dcterms:W3CDTF">2013-12-12T15:59:13Z</dcterms:modified>
</cp:coreProperties>
</file>