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56" r:id="rId2"/>
    <p:sldId id="278" r:id="rId3"/>
    <p:sldId id="273" r:id="rId4"/>
    <p:sldId id="274" r:id="rId5"/>
    <p:sldId id="263" r:id="rId6"/>
    <p:sldId id="264" r:id="rId7"/>
    <p:sldId id="265" r:id="rId8"/>
    <p:sldId id="266" r:id="rId9"/>
    <p:sldId id="268" r:id="rId10"/>
    <p:sldId id="267" r:id="rId11"/>
    <p:sldId id="272" r:id="rId12"/>
    <p:sldId id="275" r:id="rId13"/>
    <p:sldId id="269" r:id="rId14"/>
    <p:sldId id="270" r:id="rId15"/>
    <p:sldId id="280" r:id="rId16"/>
    <p:sldId id="281" r:id="rId17"/>
    <p:sldId id="276" r:id="rId18"/>
    <p:sldId id="262" r:id="rId19"/>
    <p:sldId id="258" r:id="rId20"/>
    <p:sldId id="261" r:id="rId21"/>
    <p:sldId id="282" r:id="rId22"/>
    <p:sldId id="271" r:id="rId23"/>
    <p:sldId id="283" r:id="rId24"/>
    <p:sldId id="279" r:id="rId25"/>
    <p:sldId id="27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1B365D"/>
    <a:srgbClr val="6E7073"/>
    <a:srgbClr val="CDCDCD"/>
    <a:srgbClr val="EEEEEE"/>
    <a:srgbClr val="174A7C"/>
    <a:srgbClr val="002D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73" d="100"/>
          <a:sy n="73" d="100"/>
        </p:scale>
        <p:origin x="127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0764A-B111-44B3-AE37-A9C6790043FE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C1CD0-D833-4B0D-BF33-74A8E63C0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62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AE66A-94BA-4938-A537-883BBC80A6D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227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AE66A-94BA-4938-A537-883BBC80A6D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990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AE66A-94BA-4938-A537-883BBC80A6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027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AE66A-94BA-4938-A537-883BBC80A6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530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H-Homeless Student Classification (slide title)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H-homeless student classification is the core homeless identifier for: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funding,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assessment,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accountability, and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other reporting.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922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Homeless Data Discrepancy 1 (slide title)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All homeless students should be identified with: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the homeless (H) student classification AND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one of the four homeless residence codes (01, 02, 03, 04)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But as shown below for the state, over 500 students were identified with only one of the codes at the end of the 2017-18 school year.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(Table that provides state level counts of homeless data discrepancy 1 discrepancies as of May 15, 2018. 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038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Homeless Data Discrepancy 1: Discrepancies (slide title)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As shown in the table below, there are discrepancies If</a:t>
            </a:r>
            <a:r>
              <a:rPr lang="en-US" dirty="0" smtClean="0"/>
              <a:t>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homeless residence is “01-04,” but the homeless (H) student classification is “N;” or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the homeless student classification is “Y,” but the homeless nighttime residence  is blank, 0, or 00.</a:t>
            </a:r>
          </a:p>
          <a:p>
            <a:endParaRPr lang="en-US" dirty="0"/>
          </a:p>
          <a:p>
            <a:r>
              <a:rPr lang="en-US" dirty="0" smtClean="0"/>
              <a:t>(Table that illustrates discrepancies for homeless data discrepancy 1.)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892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406" y="3505200"/>
            <a:ext cx="9146406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4522787"/>
            <a:ext cx="7772400" cy="708025"/>
          </a:xfrm>
        </p:spPr>
        <p:txBody>
          <a:bodyPr>
            <a:noAutofit/>
          </a:bodyPr>
          <a:lstStyle>
            <a:lvl1pPr algn="ctr">
              <a:defRPr sz="4200" b="1" baseline="0"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1" y="6390274"/>
            <a:ext cx="7772399" cy="325851"/>
          </a:xfrm>
        </p:spPr>
        <p:txBody>
          <a:bodyPr>
            <a:noAutofit/>
          </a:bodyPr>
          <a:lstStyle>
            <a:lvl1pPr marL="0" indent="0" algn="ctr">
              <a:buNone/>
              <a:defRPr sz="1600" baseline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 | Job Title | Team/Office/Division Name | Date</a:t>
            </a:r>
            <a:endParaRPr lang="en-US" dirty="0"/>
          </a:p>
        </p:txBody>
      </p:sp>
      <p:pic>
        <p:nvPicPr>
          <p:cNvPr id="2050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8059"/>
            <a:ext cx="5181600" cy="204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3013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0" y="1295400"/>
            <a:ext cx="8382000" cy="4525963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Level 1 bullet points (default is 24-point font)</a:t>
            </a:r>
          </a:p>
          <a:p>
            <a:pPr lvl="1"/>
            <a:r>
              <a:rPr lang="en-US" dirty="0" smtClean="0"/>
              <a:t>Level 2 bullet points (default is 22-point font)</a:t>
            </a:r>
          </a:p>
          <a:p>
            <a:pPr lvl="2"/>
            <a:r>
              <a:rPr lang="en-US" dirty="0" smtClean="0"/>
              <a:t>Level 3 bullet points (default is 20-point font)</a:t>
            </a:r>
          </a:p>
          <a:p>
            <a:pPr lvl="3"/>
            <a:r>
              <a:rPr lang="en-US" dirty="0" smtClean="0"/>
              <a:t>Level 4 bullet points (default is 18-point font)</a:t>
            </a:r>
          </a:p>
          <a:p>
            <a:pPr lvl="4"/>
            <a:r>
              <a:rPr lang="en-US" dirty="0" smtClean="0"/>
              <a:t>Level 5 bullet points (default is 16-point font)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228600"/>
            <a:ext cx="8305800" cy="914400"/>
          </a:xfrm>
        </p:spPr>
        <p:txBody>
          <a:bodyPr/>
          <a:lstStyle>
            <a:lvl1pPr>
              <a:defRPr baseline="0"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Slide Heading 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702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04800" y="1295400"/>
            <a:ext cx="4114800" cy="4525963"/>
          </a:xfrm>
        </p:spPr>
        <p:txBody>
          <a:bodyPr/>
          <a:lstStyle>
            <a:lvl1pPr>
              <a:defRPr sz="2200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points (default is 22-point font for two-column layout)</a:t>
            </a:r>
          </a:p>
          <a:p>
            <a:pPr lvl="1"/>
            <a:r>
              <a:rPr lang="en-US" dirty="0" smtClean="0"/>
              <a:t>Level 2 bullet points (default is 20-point font)</a:t>
            </a:r>
          </a:p>
          <a:p>
            <a:pPr lvl="2"/>
            <a:r>
              <a:rPr lang="en-US" dirty="0" smtClean="0"/>
              <a:t>Level 3 bullet points (default is 18-point font)</a:t>
            </a:r>
          </a:p>
          <a:p>
            <a:pPr lvl="3"/>
            <a:r>
              <a:rPr lang="en-US" dirty="0" smtClean="0"/>
              <a:t>Level 4 bullet points (default is 16-point font)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228600"/>
            <a:ext cx="8305800" cy="914400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Slide Heading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495800" y="1295400"/>
            <a:ext cx="4114800" cy="4525963"/>
          </a:xfrm>
        </p:spPr>
        <p:txBody>
          <a:bodyPr/>
          <a:lstStyle>
            <a:lvl1pPr>
              <a:defRPr sz="22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points (default is 22-point font for two-column layout)</a:t>
            </a:r>
          </a:p>
          <a:p>
            <a:pPr lvl="1"/>
            <a:r>
              <a:rPr lang="en-US" dirty="0" smtClean="0"/>
              <a:t>Level 2 bullet points (default is 20-point font)</a:t>
            </a:r>
          </a:p>
          <a:p>
            <a:pPr lvl="2"/>
            <a:r>
              <a:rPr lang="en-US" dirty="0" smtClean="0"/>
              <a:t>Level 3 bullet points (default is 18-point font)</a:t>
            </a:r>
          </a:p>
          <a:p>
            <a:pPr lvl="3"/>
            <a:r>
              <a:rPr lang="en-US" dirty="0" smtClean="0"/>
              <a:t>Level 4 bullet points (default is 16-point font)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592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191435" y="3810000"/>
            <a:ext cx="5952565" cy="2438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429000" y="4038600"/>
            <a:ext cx="5562600" cy="2019300"/>
          </a:xfrm>
        </p:spPr>
        <p:txBody>
          <a:bodyPr>
            <a:normAutofit/>
          </a:bodyPr>
          <a:lstStyle>
            <a:lvl1pPr algn="r">
              <a:defRPr sz="3800" baseline="0"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Section Heading</a:t>
            </a:r>
            <a:endParaRPr lang="en-US" dirty="0"/>
          </a:p>
        </p:txBody>
      </p:sp>
      <p:pic>
        <p:nvPicPr>
          <p:cNvPr id="1026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350"/>
          <a:stretch/>
        </p:blipFill>
        <p:spPr bwMode="auto">
          <a:xfrm>
            <a:off x="818180" y="3810000"/>
            <a:ext cx="238222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877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 with Gray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668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 Heading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228600"/>
            <a:ext cx="83058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Insert Slide Heading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0" y="1295400"/>
            <a:ext cx="8382000" cy="4525963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Level 1 bullet points (default is 24-point font)</a:t>
            </a:r>
          </a:p>
          <a:p>
            <a:pPr lvl="1"/>
            <a:r>
              <a:rPr lang="en-US" dirty="0" smtClean="0"/>
              <a:t>Level 2 bullet points (default is 22-point font)</a:t>
            </a:r>
          </a:p>
          <a:p>
            <a:pPr lvl="2"/>
            <a:r>
              <a:rPr lang="en-US" dirty="0" smtClean="0"/>
              <a:t>Level 3 bullet points (default is 20-point font)</a:t>
            </a:r>
          </a:p>
          <a:p>
            <a:pPr lvl="3"/>
            <a:r>
              <a:rPr lang="en-US" dirty="0" smtClean="0"/>
              <a:t>Level 4 bullet points (default is 18-point font)</a:t>
            </a:r>
          </a:p>
          <a:p>
            <a:pPr lvl="4"/>
            <a:r>
              <a:rPr lang="en-US" dirty="0" smtClean="0"/>
              <a:t>Level 5 bullet points (default is 16-point font)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764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899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0" y="1295400"/>
            <a:ext cx="8382000" cy="4525963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Presenter Name, Job Title, Team/Office/Division Name</a:t>
            </a:r>
          </a:p>
          <a:p>
            <a:pPr lvl="1"/>
            <a:r>
              <a:rPr lang="en-US" dirty="0" smtClean="0"/>
              <a:t>Email Address</a:t>
            </a:r>
          </a:p>
          <a:p>
            <a:pPr lvl="1"/>
            <a:r>
              <a:rPr lang="en-US" dirty="0" smtClean="0"/>
              <a:t>Phone Number</a:t>
            </a:r>
          </a:p>
          <a:p>
            <a:pPr lvl="0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304800" y="405825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Contact Information</a:t>
            </a:r>
            <a:endParaRPr lang="en-US" sz="32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55753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406" y="3429000"/>
            <a:ext cx="9146406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608397" y="3898900"/>
            <a:ext cx="7924800" cy="18033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PermianSlabSerifTypeface"/>
              </a:rPr>
              <a:t>Districts and schools in Tennessee will exemplify excellence and equity such that all students are equipped with the knowledge and skills to successfully embark on their chosen path in life.</a:t>
            </a:r>
            <a:endParaRPr lang="en-US" sz="2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cs typeface="PermianSlabSerifTypeface"/>
            </a:endParaRPr>
          </a:p>
        </p:txBody>
      </p:sp>
      <p:sp>
        <p:nvSpPr>
          <p:cNvPr id="13" name="Text Placeholder 2"/>
          <p:cNvSpPr txBox="1">
            <a:spLocks/>
          </p:cNvSpPr>
          <p:nvPr userDrawn="1"/>
        </p:nvSpPr>
        <p:spPr>
          <a:xfrm>
            <a:off x="0" y="6172200"/>
            <a:ext cx="9144000" cy="4826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rgbClr val="1B36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Excellence | Optimism | Judgment | Courage | Teamwork</a:t>
            </a:r>
            <a:endParaRPr lang="en-US" sz="2400" b="1" dirty="0">
              <a:solidFill>
                <a:srgbClr val="1B365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8059"/>
            <a:ext cx="5181600" cy="204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889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7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42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9" r:id="rId4"/>
    <p:sldLayoutId id="2147483655" r:id="rId5"/>
    <p:sldLayoutId id="2147483658" r:id="rId6"/>
    <p:sldLayoutId id="2147483662" r:id="rId7"/>
    <p:sldLayoutId id="2147483663" r:id="rId8"/>
    <p:sldLayoutId id="2147483660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E3524"/>
        </a:buClr>
        <a:buFont typeface="Wingdings" panose="05000000000000000000" pitchFamily="2" charset="2"/>
        <a:buChar char="§"/>
        <a:defRPr sz="24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–"/>
        <a:defRPr sz="22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E3524"/>
        </a:buClr>
        <a:buFont typeface="Courier New" panose="02070309020205020404" pitchFamily="49" charset="0"/>
        <a:buChar char="o"/>
        <a:defRPr sz="18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»"/>
        <a:defRPr sz="16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ustin.singleton@tn.gov" TargetMode="Externa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McKinney-Vento Update</a:t>
            </a:r>
            <a:br>
              <a:rPr lang="en-US" dirty="0" smtClean="0"/>
            </a:br>
            <a:r>
              <a:rPr lang="en-US" sz="2800" dirty="0" smtClean="0"/>
              <a:t>Tennessee Student Data &amp; Attendance Supervisors Conference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Justin Singleton| McKinney-Vento Coordinator| CPM| Sept. 14,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08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family was evicted from their home. The family could not find a place where the entire family can reside. The scholar is staying with a friend or relative on a temporary basis. </a:t>
            </a:r>
            <a:r>
              <a:rPr lang="en-US" b="1" dirty="0" smtClean="0"/>
              <a:t>UHY.</a:t>
            </a:r>
          </a:p>
          <a:p>
            <a:endParaRPr lang="en-US" b="1" dirty="0"/>
          </a:p>
          <a:p>
            <a:r>
              <a:rPr lang="en-US" dirty="0" smtClean="0"/>
              <a:t>Parent is incarcerated and a relative agreed to care for the scholar. Parent </a:t>
            </a:r>
            <a:r>
              <a:rPr lang="en-US" u="sng" dirty="0" smtClean="0"/>
              <a:t>made arrangements </a:t>
            </a:r>
            <a:r>
              <a:rPr lang="en-US" dirty="0" smtClean="0"/>
              <a:t>for the student prior to incarceration. </a:t>
            </a:r>
            <a:r>
              <a:rPr lang="en-US" b="1" dirty="0" smtClean="0"/>
              <a:t>Not an UHY.*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*</a:t>
            </a:r>
            <a:r>
              <a:rPr lang="en-US" sz="2000" b="1" i="1" dirty="0" smtClean="0"/>
              <a:t>They are an UHY if the caregiver arrangement is not fixed, regular, and adequate.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UHY Scenarios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22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student was put out of home by parent and they are residing with someone that is not their parent or court-appointed legal guardian. </a:t>
            </a:r>
            <a:r>
              <a:rPr lang="en-US" b="1" dirty="0" smtClean="0"/>
              <a:t>UHY.</a:t>
            </a:r>
          </a:p>
          <a:p>
            <a:endParaRPr lang="en-US" b="1" dirty="0"/>
          </a:p>
          <a:p>
            <a:r>
              <a:rPr lang="en-US" dirty="0" smtClean="0"/>
              <a:t>The parent enrolled the student into school but left the area due to work schedule complications. Before leaving the area, the parent made arrangements for the student to reside with a family member. </a:t>
            </a:r>
            <a:r>
              <a:rPr lang="en-US" b="1" dirty="0" smtClean="0"/>
              <a:t>Not an UHY.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UHY Scenarios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35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Homeless Student Stability and Opportunity 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31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sz="2200" dirty="0">
                <a:solidFill>
                  <a:srgbClr val="000000"/>
                </a:solidFill>
              </a:rPr>
              <a:t>The act went into effect on July 1, 2018.</a:t>
            </a:r>
          </a:p>
          <a:p>
            <a:pPr lvl="0"/>
            <a:r>
              <a:rPr lang="en-US" sz="2200" dirty="0">
                <a:solidFill>
                  <a:srgbClr val="000000"/>
                </a:solidFill>
              </a:rPr>
              <a:t>“A minor may obtain a birth certificate from the department of health and a state-issued identification card from the department of safety; provided, that the minor has been verified as a homeless child or youth by at least one (1) of the following: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A director or designee of a governmental or nonprofit agency that receives public or private funding to provide services to homeless people.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An LEA liaison for homeless children and youth designated to 42 U.S.C. § 11432(g)(1)(J)(ii), or a school social worker or counselor.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The director of a federal TRIO program or Gaining Early Awareness for Undergraduate Programs program (GEAR UP), or the director’s designee;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A financial aid administrator.”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Homeless Student Stability and Opportunity 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25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affidavit to obtain an identification card was created by the Tennessee Department of Safety and Homeland Security Driver Services Division.</a:t>
            </a:r>
          </a:p>
          <a:p>
            <a:pPr lvl="1"/>
            <a:r>
              <a:rPr lang="en-US" dirty="0" smtClean="0"/>
              <a:t>Personnel eligible to make the determination of homeless must sign the form.</a:t>
            </a:r>
          </a:p>
          <a:p>
            <a:pPr lvl="1"/>
            <a:r>
              <a:rPr lang="en-US" dirty="0" smtClean="0"/>
              <a:t>The unaccompanied homeless youth or parent/guardian is responsible for submitting the affidavit to the driver services center.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Homeless Student Stability and Opportunity 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87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“Homeless Earlier This Year” Query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90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“Homeless Earlier This Year” is a new field that flags students that were identified as homeless in a previous enrollment during the school year.</a:t>
            </a:r>
          </a:p>
          <a:p>
            <a:r>
              <a:rPr lang="en-US" dirty="0" smtClean="0"/>
              <a:t>Use this field to check the homeless status of students who transfer into the district or school during the school year.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“Homeless Earlier This Year” Query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Data Discrepancies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65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H-homeless student classification </a:t>
            </a:r>
            <a:r>
              <a:rPr lang="en-US" dirty="0"/>
              <a:t>is the core homeless identifier </a:t>
            </a:r>
            <a:r>
              <a:rPr lang="en-US" dirty="0" smtClean="0"/>
              <a:t>for: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unding,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ssessment,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ccountability, and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ther reporting.</a:t>
            </a:r>
          </a:p>
          <a:p>
            <a:pPr marL="0" indent="0">
              <a:buNone/>
            </a:pPr>
            <a:endParaRPr lang="en-US" sz="1400" dirty="0"/>
          </a:p>
          <a:p>
            <a:pPr lvl="1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sz="18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H-Homeless Student Classification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55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All homeless students should be identified with:</a:t>
            </a:r>
          </a:p>
          <a:p>
            <a:pPr lvl="1"/>
            <a:r>
              <a:rPr lang="en-US" sz="2000" dirty="0" smtClean="0"/>
              <a:t>the homeless </a:t>
            </a:r>
            <a:r>
              <a:rPr lang="en-US" sz="2000" dirty="0"/>
              <a:t>(</a:t>
            </a:r>
            <a:r>
              <a:rPr lang="en-US" sz="2000" dirty="0" smtClean="0"/>
              <a:t>H) student </a:t>
            </a:r>
            <a:r>
              <a:rPr lang="en-US" sz="2000" dirty="0"/>
              <a:t>classification AND </a:t>
            </a:r>
          </a:p>
          <a:p>
            <a:pPr lvl="1"/>
            <a:r>
              <a:rPr lang="en-US" sz="2000" dirty="0"/>
              <a:t>o</a:t>
            </a:r>
            <a:r>
              <a:rPr lang="en-US" sz="2000" dirty="0" smtClean="0"/>
              <a:t>ne of the four homeless </a:t>
            </a:r>
            <a:r>
              <a:rPr lang="en-US" sz="2000" dirty="0"/>
              <a:t>residence </a:t>
            </a:r>
            <a:r>
              <a:rPr lang="en-US" sz="2000" dirty="0" smtClean="0"/>
              <a:t>codes (01, 02, 03, 04)</a:t>
            </a:r>
            <a:endParaRPr lang="en-US" sz="2000" dirty="0"/>
          </a:p>
          <a:p>
            <a:r>
              <a:rPr lang="en-US" sz="2000" dirty="0" smtClean="0"/>
              <a:t>But as shown below for the state, over </a:t>
            </a:r>
            <a:r>
              <a:rPr lang="en-US" sz="2000" dirty="0"/>
              <a:t>5</a:t>
            </a:r>
            <a:r>
              <a:rPr lang="en-US" sz="2000" dirty="0" smtClean="0"/>
              <a:t>00 students were identified with only one of the codes at the end of the 2017-18 school year.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Homeless Data Discrepancy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3428999"/>
            <a:ext cx="5486400" cy="231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93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Justin Singleton, MSSW</a:t>
            </a:r>
          </a:p>
          <a:p>
            <a:pPr marL="0" indent="0">
              <a:buNone/>
            </a:pPr>
            <a:r>
              <a:rPr lang="en-US" dirty="0" smtClean="0"/>
              <a:t>McKinney-Vento Coordinator</a:t>
            </a:r>
          </a:p>
          <a:p>
            <a:pPr marL="0" indent="0">
              <a:buNone/>
            </a:pPr>
            <a:r>
              <a:rPr lang="en-US" dirty="0" smtClean="0"/>
              <a:t>Consolidated Planning &amp; Monitoring Division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justin.singleton@tn.gov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Office: 615-253-3101</a:t>
            </a:r>
          </a:p>
          <a:p>
            <a:pPr marL="0" indent="0">
              <a:buNone/>
            </a:pPr>
            <a:r>
              <a:rPr lang="en-US" dirty="0" smtClean="0"/>
              <a:t>Cell: 615-917-3750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41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 smtClean="0"/>
              <a:t>As shown in the table below, there are discrepancies If:</a:t>
            </a:r>
          </a:p>
          <a:p>
            <a:pPr lvl="1"/>
            <a:r>
              <a:rPr lang="en-US" sz="1800" dirty="0" smtClean="0"/>
              <a:t>homeless </a:t>
            </a:r>
            <a:r>
              <a:rPr lang="en-US" sz="1800" dirty="0"/>
              <a:t>residence is </a:t>
            </a:r>
            <a:r>
              <a:rPr lang="en-US" sz="1800" dirty="0" smtClean="0"/>
              <a:t>“01-04,” but the </a:t>
            </a:r>
            <a:r>
              <a:rPr lang="en-US" sz="1800" dirty="0"/>
              <a:t>homeless (H) student classification </a:t>
            </a:r>
            <a:r>
              <a:rPr lang="en-US" sz="1800" dirty="0" smtClean="0"/>
              <a:t>is</a:t>
            </a:r>
            <a:r>
              <a:rPr lang="en-US" sz="1800" b="1" dirty="0" smtClean="0"/>
              <a:t> </a:t>
            </a:r>
            <a:r>
              <a:rPr lang="en-US" sz="1800" b="1" dirty="0"/>
              <a:t>“</a:t>
            </a:r>
            <a:r>
              <a:rPr lang="en-US" sz="1800" dirty="0" smtClean="0"/>
              <a:t>N;” </a:t>
            </a:r>
            <a:r>
              <a:rPr lang="en-US" sz="1800" b="1" dirty="0" smtClean="0"/>
              <a:t>or </a:t>
            </a:r>
            <a:endParaRPr lang="en-US" sz="1800" b="1" dirty="0"/>
          </a:p>
          <a:p>
            <a:pPr lvl="1"/>
            <a:r>
              <a:rPr lang="en-US" sz="1800" dirty="0" smtClean="0"/>
              <a:t>the </a:t>
            </a:r>
            <a:r>
              <a:rPr lang="en-US" sz="1800" dirty="0"/>
              <a:t>homeless student classification is “Y,” </a:t>
            </a:r>
            <a:r>
              <a:rPr lang="en-US" sz="1800" dirty="0" smtClean="0"/>
              <a:t>but the </a:t>
            </a:r>
            <a:r>
              <a:rPr lang="en-US" sz="1800" dirty="0"/>
              <a:t>homeless nighttime residence  </a:t>
            </a:r>
            <a:r>
              <a:rPr lang="en-US" sz="1800" dirty="0" smtClean="0"/>
              <a:t>is </a:t>
            </a:r>
            <a:r>
              <a:rPr lang="en-US" sz="1800" dirty="0"/>
              <a:t>blank, 0, or </a:t>
            </a:r>
            <a:r>
              <a:rPr lang="en-US" sz="1800" dirty="0" smtClean="0"/>
              <a:t>00; </a:t>
            </a:r>
            <a:r>
              <a:rPr lang="en-US" sz="1800" b="1" dirty="0" smtClean="0"/>
              <a:t>or</a:t>
            </a:r>
          </a:p>
          <a:p>
            <a:pPr lvl="1"/>
            <a:r>
              <a:rPr lang="en-US" sz="1800" dirty="0" smtClean="0"/>
              <a:t>homeless earlier this year is “Y” but the homeless (H) student classification is “N”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Homeless Discrepancy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453328"/>
              </p:ext>
            </p:extLst>
          </p:nvPr>
        </p:nvGraphicFramePr>
        <p:xfrm>
          <a:off x="990601" y="3429000"/>
          <a:ext cx="7620001" cy="2438402"/>
        </p:xfrm>
        <a:graphic>
          <a:graphicData uri="http://schemas.openxmlformats.org/drawingml/2006/table">
            <a:tbl>
              <a:tblPr firstRow="1" firstCol="1" bandRow="1"/>
              <a:tblGrid>
                <a:gridCol w="771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7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8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49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49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49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7753">
                <a:tc gridSpan="8"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Discrepancies</a:t>
                      </a:r>
                      <a:endParaRPr lang="en-US" sz="1050" dirty="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7149"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Sch #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Last Name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State ID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Homeless McKinney-Vento Served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Homeless Residence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Homeless Unaccomp. Youth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Homeless (H) Stu. Class.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Homeless Earlier</a:t>
                      </a:r>
                      <a:endParaRPr lang="en-US" sz="1050" dirty="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This</a:t>
                      </a:r>
                      <a:endParaRPr lang="en-US" sz="1050" dirty="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1050" dirty="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8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XXX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XXX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050" dirty="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8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XXX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XXX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 dirty="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8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XXX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XXX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en-US" sz="1050" dirty="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8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XXX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XXX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05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   </a:t>
                      </a:r>
                      <a:endParaRPr lang="en-US" sz="1050" dirty="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Multiply 11"/>
          <p:cNvSpPr/>
          <p:nvPr/>
        </p:nvSpPr>
        <p:spPr>
          <a:xfrm>
            <a:off x="4572000" y="4953000"/>
            <a:ext cx="304800" cy="304800"/>
          </a:xfrm>
          <a:prstGeom prst="mathMultiply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8600" y="5589382"/>
            <a:ext cx="225572" cy="225572"/>
          </a:xfrm>
          <a:prstGeom prst="rect">
            <a:avLst/>
          </a:prstGeom>
        </p:spPr>
      </p:pic>
      <p:sp>
        <p:nvSpPr>
          <p:cNvPr id="14" name="Multiply 13"/>
          <p:cNvSpPr/>
          <p:nvPr/>
        </p:nvSpPr>
        <p:spPr>
          <a:xfrm>
            <a:off x="6934200" y="4724400"/>
            <a:ext cx="304800" cy="304800"/>
          </a:xfrm>
          <a:prstGeom prst="mathMultiply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1614" y="5297414"/>
            <a:ext cx="225572" cy="22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15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26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sure that you obtain a valid homeless residence code (01-04) from the person enrolling the student into the school. </a:t>
            </a:r>
          </a:p>
          <a:p>
            <a:pPr lvl="1"/>
            <a:r>
              <a:rPr lang="en-US" dirty="0" smtClean="0"/>
              <a:t>Never leave this section blank or insert (00).</a:t>
            </a:r>
            <a:endParaRPr lang="en-US" dirty="0"/>
          </a:p>
          <a:p>
            <a:r>
              <a:rPr lang="en-US" dirty="0" smtClean="0"/>
              <a:t>Homeless Student Classification (H) obtains a “Y” if the student is an unaccompanied homeless youth and meet the McKinney-Vento definition of homeless. 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47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 staff on the location of the homeless fields in </a:t>
            </a:r>
            <a:r>
              <a:rPr lang="en-US" smtClean="0"/>
              <a:t>your SIS. </a:t>
            </a:r>
            <a:endParaRPr lang="en-US" dirty="0" smtClean="0"/>
          </a:p>
          <a:p>
            <a:r>
              <a:rPr lang="en-US" dirty="0" smtClean="0"/>
              <a:t>Use the homeless student list research query to check your homeless data at least once per month.</a:t>
            </a:r>
          </a:p>
          <a:p>
            <a:r>
              <a:rPr lang="en-US" dirty="0" smtClean="0"/>
              <a:t>Enter corrections in SIS and restage your data to EIS.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8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Year-end procedures should include:</a:t>
            </a:r>
          </a:p>
          <a:p>
            <a:pPr lvl="1"/>
            <a:r>
              <a:rPr lang="en-US" dirty="0" smtClean="0"/>
              <a:t>Making sure the homeless fields do not rollover into the next year;</a:t>
            </a:r>
          </a:p>
          <a:p>
            <a:pPr lvl="1"/>
            <a:r>
              <a:rPr lang="en-US" dirty="0" smtClean="0"/>
              <a:t>Enter end dates at the end of the school year;</a:t>
            </a:r>
          </a:p>
          <a:p>
            <a:pPr lvl="1"/>
            <a:r>
              <a:rPr lang="en-US" dirty="0" smtClean="0"/>
              <a:t>Contacting your SIS vendor to determine whether other “anti-rollover” measures are needed.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00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33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Homeless and Unaccompanied Homeless Youth Eligibility.</a:t>
            </a:r>
          </a:p>
          <a:p>
            <a:r>
              <a:rPr lang="en-US" dirty="0" smtClean="0"/>
              <a:t>Homeless Student Stability and Opportunity Act</a:t>
            </a:r>
          </a:p>
          <a:p>
            <a:r>
              <a:rPr lang="en-US" dirty="0" smtClean="0"/>
              <a:t>Common Data Discrepancies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5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Homeless and Unaccompanied Homeless Youth Eligibility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18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Children or youth who </a:t>
            </a:r>
            <a:r>
              <a:rPr lang="en-US" b="1" dirty="0"/>
              <a:t>lack a fixed, regular, and adequate nighttime residence</a:t>
            </a:r>
            <a:r>
              <a:rPr lang="en-US" dirty="0"/>
              <a:t>, </a:t>
            </a:r>
            <a:r>
              <a:rPr lang="en-US" dirty="0" smtClean="0"/>
              <a:t>including children and youth: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Sharing the housing of other persons due to loss of housing, economic hardship, or a similar </a:t>
            </a:r>
            <a:r>
              <a:rPr lang="en-US" sz="2000" dirty="0" smtClean="0"/>
              <a:t>reason;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Living </a:t>
            </a:r>
            <a:r>
              <a:rPr lang="en-US" sz="2000" dirty="0"/>
              <a:t>in motels, hotels, trailer parks, or camping grounds due to the lack of alternative adequate </a:t>
            </a:r>
            <a:r>
              <a:rPr lang="en-US" sz="2000" dirty="0" smtClean="0"/>
              <a:t>accommodations;</a:t>
            </a:r>
            <a:r>
              <a:rPr lang="en-US" sz="2000" b="1" dirty="0" smtClean="0"/>
              <a:t> </a:t>
            </a:r>
            <a:r>
              <a:rPr lang="en-US" sz="2000" dirty="0" smtClean="0"/>
              <a:t>and</a:t>
            </a:r>
            <a:endParaRPr lang="en-US" sz="20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Living in emergency or transitional shelters, or are abandoned in </a:t>
            </a:r>
            <a:r>
              <a:rPr lang="en-US" sz="2000" dirty="0" smtClean="0"/>
              <a:t>hospitals.</a:t>
            </a:r>
            <a:endParaRPr lang="en-US" sz="2000" dirty="0">
              <a:solidFill>
                <a:srgbClr val="FF0000"/>
              </a:solidFill>
            </a:endParaRPr>
          </a:p>
          <a:p>
            <a:pPr marL="223837" lvl="1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2000" i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223837" lvl="1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2000" i="1" dirty="0">
              <a:solidFill>
                <a:schemeClr val="tx1">
                  <a:lumMod val="50000"/>
                </a:schemeClr>
              </a:solidFill>
            </a:endParaRPr>
          </a:p>
          <a:p>
            <a:pPr marL="223837" lvl="1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>
                <a:solidFill>
                  <a:schemeClr val="tx1">
                    <a:lumMod val="50000"/>
                  </a:schemeClr>
                </a:solidFill>
              </a:rPr>
              <a:t>ESSA </a:t>
            </a:r>
            <a:r>
              <a:rPr lang="en-US" sz="2000" i="1" dirty="0">
                <a:solidFill>
                  <a:schemeClr val="tx1">
                    <a:lumMod val="50000"/>
                  </a:schemeClr>
                </a:solidFill>
              </a:rPr>
              <a:t>removes “awaiting foster care placement” from the definition of homeless with a staggered implementation timeline.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Defining Homelessness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449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1245"/>
            <a:ext cx="9144000" cy="4876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The definition also includes children </a:t>
            </a:r>
            <a:r>
              <a:rPr lang="en-US" dirty="0"/>
              <a:t>and youth</a:t>
            </a:r>
            <a:r>
              <a:rPr lang="en-US" dirty="0" smtClean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Living </a:t>
            </a:r>
            <a:r>
              <a:rPr lang="en-US" sz="2400" dirty="0"/>
              <a:t>in a public or private place not designed for or ordinarily used as a regular sleeping accommodation for human </a:t>
            </a:r>
            <a:r>
              <a:rPr lang="en-US" sz="2400" dirty="0" smtClean="0"/>
              <a:t>beings; </a:t>
            </a:r>
            <a:endParaRPr lang="en-US" sz="2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Living in cars, parks, public spaces, abandoned buildings, substandard housing, bus or train stations, or similar </a:t>
            </a:r>
            <a:r>
              <a:rPr lang="en-US" sz="2400" dirty="0" smtClean="0"/>
              <a:t>settings; and</a:t>
            </a:r>
            <a:endParaRPr lang="en-US" sz="2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Migratory children living in the above </a:t>
            </a:r>
            <a:r>
              <a:rPr lang="en-US" sz="2400" dirty="0" smtClean="0"/>
              <a:t>circumstances.</a:t>
            </a:r>
          </a:p>
          <a:p>
            <a:pPr marL="457200" lvl="1" indent="0">
              <a:spcBef>
                <a:spcPts val="1200"/>
              </a:spcBef>
              <a:buNone/>
            </a:pP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Defining Homelessness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68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For </a:t>
            </a:r>
            <a:r>
              <a:rPr lang="en-US" dirty="0"/>
              <a:t>any child or youth, including an unaccompanied child or youth, to be eligible for McKinney-Vento services, his/her living arrangement must meet the McKinney-Vento definition of </a:t>
            </a:r>
            <a:r>
              <a:rPr lang="en-US" i="1" dirty="0" smtClean="0"/>
              <a:t>homeless.</a:t>
            </a: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A guardianship issue alone (without homelessness) does not convey McKinney-Vento </a:t>
            </a:r>
            <a:r>
              <a:rPr lang="en-US" dirty="0" smtClean="0"/>
              <a:t>eligibility.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914400"/>
          </a:xfrm>
        </p:spPr>
        <p:txBody>
          <a:bodyPr>
            <a:noAutofit/>
          </a:bodyPr>
          <a:lstStyle/>
          <a:p>
            <a:r>
              <a:rPr lang="en-US" dirty="0" smtClean="0"/>
              <a:t>Unaccompanied Homeless Youth (UHY)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463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M-V Eligible</a:t>
            </a: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152400" y="1551016"/>
            <a:ext cx="8229600" cy="1078922"/>
          </a:xfrm>
          <a:prstGeom prst="rect">
            <a:avLst/>
          </a:prstGeom>
        </p:spPr>
        <p:txBody>
          <a:bodyPr vert="horz"/>
          <a:lstStyle>
            <a:lvl1pPr marL="234950" indent="-223838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38A00"/>
              </a:buClr>
              <a:buFont typeface="Wingdings" charset="2"/>
              <a:buChar char="§"/>
              <a:defRPr sz="2400" kern="1200" baseline="0">
                <a:solidFill>
                  <a:srgbClr val="333333"/>
                </a:solidFill>
                <a:latin typeface="Tw Cen MT"/>
                <a:ea typeface="+mn-ea"/>
                <a:cs typeface="Tw Cen MT"/>
              </a:defRPr>
            </a:lvl1pPr>
            <a:lvl2pPr marL="457200" indent="-233363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38A00"/>
              </a:buClr>
              <a:buFont typeface="Arial" charset="0"/>
              <a:buChar char="–"/>
              <a:defRPr sz="2100" kern="1200">
                <a:solidFill>
                  <a:srgbClr val="333333"/>
                </a:solidFill>
                <a:latin typeface="Tw Cen MT"/>
                <a:ea typeface="+mn-ea"/>
                <a:cs typeface="Tw Cen MT"/>
              </a:defRPr>
            </a:lvl2pPr>
            <a:lvl3pPr marL="692150" indent="-23495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38A00"/>
              </a:buClr>
              <a:buFont typeface="Wingdings" charset="2"/>
              <a:buChar char="§"/>
              <a:defRPr sz="1800" kern="1200">
                <a:solidFill>
                  <a:srgbClr val="333333"/>
                </a:solidFill>
                <a:latin typeface="Tw Cen MT"/>
                <a:ea typeface="+mn-ea"/>
                <a:cs typeface="Tw Cen MT"/>
              </a:defRPr>
            </a:lvl3pPr>
            <a:lvl4pPr marL="914400" indent="-217488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38A00"/>
              </a:buClr>
              <a:buFont typeface="Arial" charset="0"/>
              <a:buChar char="–"/>
              <a:defRPr sz="1600" kern="1200">
                <a:solidFill>
                  <a:srgbClr val="333333"/>
                </a:solidFill>
                <a:latin typeface="Tw Cen MT"/>
                <a:ea typeface="+mn-ea"/>
                <a:cs typeface="Tw Cen MT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38A00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Tw Cen MT"/>
                <a:ea typeface="+mn-ea"/>
                <a:cs typeface="Tw Cen M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112" indent="0">
              <a:spcBef>
                <a:spcPts val="120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Student’s living arrangement (1)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meets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the McKinney-Vento definition of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homeless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(2) the student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is not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the physical custody of a parent or guardian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228600" y="4724400"/>
            <a:ext cx="8686800" cy="457200"/>
          </a:xfrm>
          <a:prstGeom prst="rect">
            <a:avLst/>
          </a:prstGeom>
        </p:spPr>
        <p:txBody>
          <a:bodyPr vert="horz"/>
          <a:lstStyle>
            <a:lvl1pPr marL="234950" indent="-223838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38A00"/>
              </a:buClr>
              <a:buFont typeface="Wingdings" charset="2"/>
              <a:buChar char="§"/>
              <a:defRPr sz="2400" kern="1200" baseline="0">
                <a:solidFill>
                  <a:srgbClr val="333333"/>
                </a:solidFill>
                <a:latin typeface="Tw Cen MT"/>
                <a:ea typeface="+mn-ea"/>
                <a:cs typeface="Tw Cen MT"/>
              </a:defRPr>
            </a:lvl1pPr>
            <a:lvl2pPr marL="457200" indent="-233363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38A00"/>
              </a:buClr>
              <a:buFont typeface="Arial" charset="0"/>
              <a:buChar char="–"/>
              <a:defRPr sz="2100" kern="1200">
                <a:solidFill>
                  <a:srgbClr val="333333"/>
                </a:solidFill>
                <a:latin typeface="Tw Cen MT"/>
                <a:ea typeface="+mn-ea"/>
                <a:cs typeface="Tw Cen MT"/>
              </a:defRPr>
            </a:lvl2pPr>
            <a:lvl3pPr marL="692150" indent="-23495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38A00"/>
              </a:buClr>
              <a:buFont typeface="Wingdings" charset="2"/>
              <a:buChar char="§"/>
              <a:defRPr sz="1800" kern="1200">
                <a:solidFill>
                  <a:srgbClr val="333333"/>
                </a:solidFill>
                <a:latin typeface="Tw Cen MT"/>
                <a:ea typeface="+mn-ea"/>
                <a:cs typeface="Tw Cen MT"/>
              </a:defRPr>
            </a:lvl3pPr>
            <a:lvl4pPr marL="914400" indent="-217488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38A00"/>
              </a:buClr>
              <a:buFont typeface="Arial" charset="0"/>
              <a:buChar char="–"/>
              <a:defRPr sz="1600" kern="1200">
                <a:solidFill>
                  <a:srgbClr val="333333"/>
                </a:solidFill>
                <a:latin typeface="Tw Cen MT"/>
                <a:ea typeface="+mn-ea"/>
                <a:cs typeface="Tw Cen MT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38A00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Tw Cen MT"/>
                <a:ea typeface="+mn-ea"/>
                <a:cs typeface="Tw Cen M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112" indent="0" algn="ctr">
              <a:spcBef>
                <a:spcPts val="120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student is served under McKinney-Vento as an unaccompanied homeless youth.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-1" y="3143250"/>
          <a:ext cx="91440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b="0" dirty="0" smtClean="0">
                          <a:solidFill>
                            <a:srgbClr val="1A4265"/>
                          </a:solidFill>
                          <a:latin typeface="+mj-lt"/>
                        </a:rPr>
                        <a:t>□</a:t>
                      </a: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rgbClr val="1A4265"/>
                          </a:solidFill>
                          <a:latin typeface="+mj-lt"/>
                        </a:rPr>
                        <a:t>Homeless?</a:t>
                      </a:r>
                      <a:endParaRPr lang="en-US" sz="2000" b="1" dirty="0">
                        <a:solidFill>
                          <a:srgbClr val="1A4265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04AC00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800" b="0" dirty="0" smtClean="0">
                          <a:solidFill>
                            <a:srgbClr val="1A4265"/>
                          </a:solidFill>
                          <a:latin typeface="+mj-lt"/>
                        </a:rPr>
                        <a:t>□</a:t>
                      </a: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rgbClr val="1A4265"/>
                          </a:solidFill>
                          <a:latin typeface="+mj-lt"/>
                        </a:rPr>
                        <a:t>Unaccompanied?</a:t>
                      </a:r>
                      <a:endParaRPr lang="en-US" sz="2000" b="1" dirty="0">
                        <a:solidFill>
                          <a:srgbClr val="1A4265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04AC00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4AC00"/>
                          </a:solidFill>
                          <a:latin typeface="+mj-lt"/>
                        </a:rPr>
                        <a:t>Unaccompanied homeless</a:t>
                      </a:r>
                      <a:br>
                        <a:rPr lang="en-US" sz="2000" b="1" dirty="0" smtClean="0">
                          <a:solidFill>
                            <a:srgbClr val="04AC00"/>
                          </a:solidFill>
                          <a:latin typeface="+mj-lt"/>
                        </a:rPr>
                      </a:br>
                      <a:r>
                        <a:rPr lang="en-US" sz="2000" b="1" dirty="0" smtClean="0">
                          <a:solidFill>
                            <a:srgbClr val="04AC00"/>
                          </a:solidFill>
                          <a:latin typeface="+mj-lt"/>
                        </a:rPr>
                        <a:t>child or youth/</a:t>
                      </a:r>
                      <a:br>
                        <a:rPr lang="en-US" sz="2000" b="1" dirty="0" smtClean="0">
                          <a:solidFill>
                            <a:srgbClr val="04AC00"/>
                          </a:solidFill>
                          <a:latin typeface="+mj-lt"/>
                        </a:rPr>
                      </a:br>
                      <a:r>
                        <a:rPr lang="en-US" sz="2000" b="1" dirty="0" smtClean="0">
                          <a:solidFill>
                            <a:srgbClr val="04AC00"/>
                          </a:solidFill>
                          <a:latin typeface="+mj-lt"/>
                        </a:rPr>
                        <a:t>McKinney-Vento eligible</a:t>
                      </a:r>
                      <a:endParaRPr lang="en-US" sz="2000" b="1" dirty="0">
                        <a:solidFill>
                          <a:srgbClr val="04AC00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04AC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8200" y="3048001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4AC00"/>
                </a:solidFill>
              </a:rPr>
              <a:t>Yes</a:t>
            </a:r>
          </a:p>
          <a:p>
            <a:pPr algn="ctr"/>
            <a:r>
              <a:rPr lang="en-US" sz="2400" b="1" dirty="0">
                <a:solidFill>
                  <a:srgbClr val="04AC00"/>
                </a:solidFill>
                <a:sym typeface="Wingdings"/>
              </a:rPr>
              <a:t></a:t>
            </a:r>
            <a:endParaRPr lang="en-US" sz="2400" b="1" dirty="0">
              <a:solidFill>
                <a:srgbClr val="04AC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1400" y="3048001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4AC00"/>
                </a:solidFill>
              </a:rPr>
              <a:t>Yes</a:t>
            </a:r>
          </a:p>
          <a:p>
            <a:pPr algn="ctr"/>
            <a:r>
              <a:rPr lang="en-US" sz="2400" b="1" dirty="0">
                <a:solidFill>
                  <a:srgbClr val="04AC00"/>
                </a:solidFill>
                <a:sym typeface="Wingdings"/>
              </a:rPr>
              <a:t></a:t>
            </a:r>
            <a:endParaRPr lang="en-US" sz="2400" b="1" dirty="0">
              <a:solidFill>
                <a:srgbClr val="04AC00"/>
              </a:solidFill>
            </a:endParaRPr>
          </a:p>
        </p:txBody>
      </p:sp>
      <p:sp>
        <p:nvSpPr>
          <p:cNvPr id="13" name="Plus 12"/>
          <p:cNvSpPr/>
          <p:nvPr/>
        </p:nvSpPr>
        <p:spPr>
          <a:xfrm>
            <a:off x="2514600" y="3505200"/>
            <a:ext cx="457200" cy="457200"/>
          </a:xfrm>
          <a:prstGeom prst="mathPlus">
            <a:avLst/>
          </a:prstGeom>
          <a:solidFill>
            <a:srgbClr val="33333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Equal 13"/>
          <p:cNvSpPr/>
          <p:nvPr/>
        </p:nvSpPr>
        <p:spPr>
          <a:xfrm>
            <a:off x="5257800" y="3551266"/>
            <a:ext cx="457200" cy="365760"/>
          </a:xfrm>
          <a:prstGeom prst="mathEqual">
            <a:avLst/>
          </a:prstGeom>
          <a:solidFill>
            <a:srgbClr val="33333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346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important questions to consider when determining unaccompanied homeless youth status:</a:t>
            </a:r>
          </a:p>
          <a:p>
            <a:pPr lvl="1"/>
            <a:r>
              <a:rPr lang="en-US" dirty="0" smtClean="0"/>
              <a:t>Is the student residing with someone who is not a parent or court-appointed legal guardian?</a:t>
            </a:r>
          </a:p>
          <a:p>
            <a:pPr lvl="1"/>
            <a:r>
              <a:rPr lang="en-US" dirty="0" smtClean="0"/>
              <a:t>Why is the student with this person?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M-V Eligible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86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DOE Template - Editing">
  <a:themeElements>
    <a:clrScheme name="TDOE Colors">
      <a:dk1>
        <a:srgbClr val="1B365D"/>
      </a:dk1>
      <a:lt1>
        <a:srgbClr val="FFFFFF"/>
      </a:lt1>
      <a:dk2>
        <a:srgbClr val="6E7073"/>
      </a:dk2>
      <a:lt2>
        <a:srgbClr val="EEEEEE"/>
      </a:lt2>
      <a:accent1>
        <a:srgbClr val="000000"/>
      </a:accent1>
      <a:accent2>
        <a:srgbClr val="1B365D"/>
      </a:accent2>
      <a:accent3>
        <a:srgbClr val="2DCCD3"/>
      </a:accent3>
      <a:accent4>
        <a:srgbClr val="D2D755"/>
      </a:accent4>
      <a:accent5>
        <a:srgbClr val="E87722"/>
      </a:accent5>
      <a:accent6>
        <a:srgbClr val="5D7975"/>
      </a:accent6>
      <a:hlink>
        <a:srgbClr val="0000FF"/>
      </a:hlink>
      <a:folHlink>
        <a:srgbClr val="800080"/>
      </a:folHlink>
    </a:clrScheme>
    <a:fontScheme name="TDOE Fonts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DOE PowerPoint 2018 updated" id="{5FB77ECF-1B23-433A-9B0B-7AA04FB9F9A5}" vid="{251E1EF2-7882-4A73-8AE6-D91DFEDB9EF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TDOE-PowerPoint-2018 (7)</Template>
  <TotalTime>3311</TotalTime>
  <Words>1374</Words>
  <Application>Microsoft Office PowerPoint</Application>
  <PresentationFormat>On-screen Show (4:3)</PresentationFormat>
  <Paragraphs>194</Paragraphs>
  <Slides>25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Courier New</vt:lpstr>
      <vt:lpstr>Georgia</vt:lpstr>
      <vt:lpstr>Open Sans</vt:lpstr>
      <vt:lpstr>PermianSlabSerifTypeface</vt:lpstr>
      <vt:lpstr>Times New Roman</vt:lpstr>
      <vt:lpstr>Wingdings</vt:lpstr>
      <vt:lpstr>TDOE Template - Editing</vt:lpstr>
      <vt:lpstr>McKinney-Vento Update Tennessee Student Data &amp; Attendance Supervisors Conference</vt:lpstr>
      <vt:lpstr>PowerPoint Presentation</vt:lpstr>
      <vt:lpstr>Overview</vt:lpstr>
      <vt:lpstr>Homeless and Unaccompanied Homeless Youth Eligibility </vt:lpstr>
      <vt:lpstr>Defining Homelessness</vt:lpstr>
      <vt:lpstr>Defining Homelessness</vt:lpstr>
      <vt:lpstr>Unaccompanied Homeless Youth (UHY)</vt:lpstr>
      <vt:lpstr>M-V Eligible</vt:lpstr>
      <vt:lpstr>M-V Eligible</vt:lpstr>
      <vt:lpstr>Common UHY Scenarios</vt:lpstr>
      <vt:lpstr>Common UHY Scenarios</vt:lpstr>
      <vt:lpstr>Homeless Student Stability and Opportunity Act</vt:lpstr>
      <vt:lpstr>Homeless Student Stability and Opportunity Act</vt:lpstr>
      <vt:lpstr>Homeless Student Stability and Opportunity Act</vt:lpstr>
      <vt:lpstr>“Homeless Earlier This Year” Query</vt:lpstr>
      <vt:lpstr>“Homeless Earlier This Year” Query</vt:lpstr>
      <vt:lpstr>Common Data Discrepancies</vt:lpstr>
      <vt:lpstr>H-Homeless Student Classification</vt:lpstr>
      <vt:lpstr>Homeless Data Discrepancy </vt:lpstr>
      <vt:lpstr>Homeless Discrepancy Example</vt:lpstr>
      <vt:lpstr>Solutions</vt:lpstr>
      <vt:lpstr>Solutions</vt:lpstr>
      <vt:lpstr>Solutions</vt:lpstr>
      <vt:lpstr>Solutions</vt:lpstr>
      <vt:lpstr>PowerPoint Presentation</vt:lpstr>
    </vt:vector>
  </TitlesOfParts>
  <Company>State of Tennessee Dept.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McKinney-Vento Update Tennessee Student Data &amp; Attendance Supervisors Conference</dc:title>
  <dc:creator>Justin Singleton</dc:creator>
  <cp:lastModifiedBy>TN Attendance Committee</cp:lastModifiedBy>
  <cp:revision>36</cp:revision>
  <dcterms:created xsi:type="dcterms:W3CDTF">2018-08-29T16:32:51Z</dcterms:created>
  <dcterms:modified xsi:type="dcterms:W3CDTF">2018-09-14T13:07:15Z</dcterms:modified>
</cp:coreProperties>
</file>