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8" r:id="rId2"/>
    <p:sldId id="263" r:id="rId3"/>
    <p:sldId id="260" r:id="rId4"/>
    <p:sldId id="264" r:id="rId5"/>
    <p:sldId id="262" r:id="rId6"/>
    <p:sldId id="265" r:id="rId7"/>
    <p:sldId id="266" r:id="rId8"/>
    <p:sldId id="267" r:id="rId9"/>
    <p:sldId id="268" r:id="rId10"/>
    <p:sldId id="261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348"/>
    <a:srgbClr val="2C5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4D73B6-BCFE-4F44-A4F1-DC899024A443}" v="272" dt="2020-12-08T10:40:06.4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838" autoAdjust="0"/>
  </p:normalViewPr>
  <p:slideViewPr>
    <p:cSldViewPr>
      <p:cViewPr varScale="1">
        <p:scale>
          <a:sx n="69" d="100"/>
          <a:sy n="69" d="100"/>
        </p:scale>
        <p:origin x="1858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62E47-466C-4703-99D7-5FA44D1ECFAD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883FBA-4540-4028-A74E-1C8661D0B3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295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83FBA-4540-4028-A74E-1C8661D0B33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291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83FBA-4540-4028-A74E-1C8661D0B33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134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83FBA-4540-4028-A74E-1C8661D0B33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465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83FBA-4540-4028-A74E-1C8661D0B33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839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Heavy Rainfall on this day as low pressure system moves over the SE. Occluded fronts lots of rain. Lighter rain after 8.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83FBA-4540-4028-A74E-1C8661D0B33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531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83FBA-4540-4028-A74E-1C8661D0B33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297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83FBA-4540-4028-A74E-1C8661D0B33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179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83FBA-4540-4028-A74E-1C8661D0B33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71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83FBA-4540-4028-A74E-1C8661D0B33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292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83FBA-4540-4028-A74E-1C8661D0B33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283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81328"/>
            <a:ext cx="1440160" cy="427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D390-E6E2-47A3-B469-D5C7CC70C464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3204-19E9-40DF-8992-A67C8BCFB08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649" y="6166098"/>
            <a:ext cx="9143351" cy="216074"/>
          </a:xfrm>
          <a:prstGeom prst="rect">
            <a:avLst/>
          </a:prstGeom>
          <a:solidFill>
            <a:srgbClr val="2C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spcCol="0"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60648"/>
            <a:ext cx="2840736" cy="1011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454129"/>
            <a:ext cx="1728190" cy="3592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451" y="6382122"/>
            <a:ext cx="1494836" cy="47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18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D390-E6E2-47A3-B469-D5C7CC70C464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3204-19E9-40DF-8992-A67C8BCFB0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39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D390-E6E2-47A3-B469-D5C7CC70C464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3204-19E9-40DF-8992-A67C8BCFB0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531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D390-E6E2-47A3-B469-D5C7CC70C464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3204-19E9-40DF-8992-A67C8BCFB0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327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D390-E6E2-47A3-B469-D5C7CC70C464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3204-19E9-40DF-8992-A67C8BCFB0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803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D390-E6E2-47A3-B469-D5C7CC70C464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3204-19E9-40DF-8992-A67C8BCFB0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457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D390-E6E2-47A3-B469-D5C7CC70C464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3204-19E9-40DF-8992-A67C8BCFB0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003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D390-E6E2-47A3-B469-D5C7CC70C464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3204-19E9-40DF-8992-A67C8BCFB0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705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D390-E6E2-47A3-B469-D5C7CC70C464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3204-19E9-40DF-8992-A67C8BCFB0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633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D390-E6E2-47A3-B469-D5C7CC70C464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3204-19E9-40DF-8992-A67C8BCFB0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556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D390-E6E2-47A3-B469-D5C7CC70C464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D3204-19E9-40DF-8992-A67C8BCFB0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771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81328"/>
            <a:ext cx="1440160" cy="42771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3D390-E6E2-47A3-B469-D5C7CC70C464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D3204-19E9-40DF-8992-A67C8BCFB08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649" y="6166098"/>
            <a:ext cx="9143351" cy="216074"/>
          </a:xfrm>
          <a:prstGeom prst="rect">
            <a:avLst/>
          </a:prstGeom>
          <a:solidFill>
            <a:srgbClr val="2C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spcCol="0"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60648"/>
            <a:ext cx="2840736" cy="1011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454129"/>
            <a:ext cx="1728190" cy="3592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451" y="6382122"/>
            <a:ext cx="1494836" cy="47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62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j.f.barlow@reading.ac.uk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55576" y="1700808"/>
            <a:ext cx="7772400" cy="1470025"/>
          </a:xfrm>
        </p:spPr>
        <p:txBody>
          <a:bodyPr/>
          <a:lstStyle/>
          <a:p>
            <a:r>
              <a:rPr lang="en-GB" dirty="0">
                <a:latin typeface="Trebuchet MS" panose="020B0603020202020204" pitchFamily="34" charset="0"/>
              </a:rPr>
              <a:t>Update on Doppler lidar measurements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41376" y="3205656"/>
            <a:ext cx="6400800" cy="2815631"/>
          </a:xfrm>
        </p:spPr>
        <p:txBody>
          <a:bodyPr>
            <a:noAutofit/>
          </a:bodyPr>
          <a:lstStyle/>
          <a:p>
            <a:r>
              <a:rPr lang="en-GB" sz="2400" dirty="0">
                <a:latin typeface="Trebuchet MS" panose="020B0603020202020204" pitchFamily="34" charset="0"/>
              </a:rPr>
              <a:t>Prof Janet Barlow</a:t>
            </a:r>
          </a:p>
          <a:p>
            <a:r>
              <a:rPr lang="en-GB" sz="2400" dirty="0">
                <a:latin typeface="Trebuchet MS" panose="020B0603020202020204" pitchFamily="34" charset="0"/>
              </a:rPr>
              <a:t>Dr Natalie Theeuwes, Dr Hannah Gough, Matt Williams, Jess Brown, Ian Read </a:t>
            </a:r>
          </a:p>
          <a:p>
            <a:r>
              <a:rPr lang="en-GB" sz="2400" dirty="0">
                <a:latin typeface="Trebuchet MS" panose="020B0603020202020204" pitchFamily="34" charset="0"/>
              </a:rPr>
              <a:t>Dept. of Meteorology, Uni. of Reading</a:t>
            </a:r>
          </a:p>
          <a:p>
            <a:r>
              <a:rPr lang="en-GB" sz="2400" dirty="0">
                <a:latin typeface="Trebuchet MS" panose="020B0603020202020204" pitchFamily="34" charset="0"/>
              </a:rPr>
              <a:t>Dr Elsa Aristodemou</a:t>
            </a:r>
          </a:p>
          <a:p>
            <a:r>
              <a:rPr lang="en-GB" sz="2400" dirty="0">
                <a:latin typeface="Trebuchet MS" panose="020B0603020202020204" pitchFamily="34" charset="0"/>
              </a:rPr>
              <a:t>London Southbank University</a:t>
            </a:r>
          </a:p>
          <a:p>
            <a:endParaRPr lang="en-GB" sz="2400" dirty="0">
              <a:latin typeface="Trebuchet MS" panose="020B06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69C8D6-BAE1-48A6-B86F-3D2541F36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9920"/>
            <a:ext cx="1698430" cy="94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45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>
                <a:latin typeface="Trebuchet MS" panose="020B0603020202020204" pitchFamily="34" charset="0"/>
              </a:rPr>
              <a:t>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12776"/>
            <a:ext cx="8406157" cy="4525963"/>
          </a:xfrm>
        </p:spPr>
        <p:txBody>
          <a:bodyPr>
            <a:noAutofit/>
          </a:bodyPr>
          <a:lstStyle/>
          <a:p>
            <a:r>
              <a:rPr lang="en-GB" sz="2800" dirty="0">
                <a:latin typeface="Trebuchet MS" panose="020B0603020202020204" pitchFamily="34" charset="0"/>
              </a:rPr>
              <a:t>Submitting papers on work to date</a:t>
            </a:r>
          </a:p>
          <a:p>
            <a:endParaRPr lang="en-GB" sz="2800" dirty="0">
              <a:latin typeface="Trebuchet MS" panose="020B0603020202020204" pitchFamily="34" charset="0"/>
            </a:endParaRPr>
          </a:p>
          <a:p>
            <a:r>
              <a:rPr lang="en-GB" sz="2800" dirty="0">
                <a:latin typeface="Trebuchet MS" panose="020B0603020202020204" pitchFamily="34" charset="0"/>
              </a:rPr>
              <a:t>Using lidar profiles to drive Fluidity simulations of field campaign days (Huw Woodward)</a:t>
            </a:r>
          </a:p>
          <a:p>
            <a:endParaRPr lang="en-GB" sz="28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GB" sz="2800" dirty="0">
                <a:latin typeface="Trebuchet MS" panose="020B0603020202020204" pitchFamily="34" charset="0"/>
              </a:rPr>
              <a:t>Any questions please?</a:t>
            </a:r>
          </a:p>
          <a:p>
            <a:endParaRPr lang="en-GB" sz="28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GB" sz="2800" dirty="0">
                <a:latin typeface="Trebuchet MS" panose="020B0603020202020204" pitchFamily="34" charset="0"/>
              </a:rPr>
              <a:t>				</a:t>
            </a:r>
          </a:p>
          <a:p>
            <a:pPr marL="0" indent="0">
              <a:buNone/>
            </a:pPr>
            <a:r>
              <a:rPr lang="en-GB" sz="2800" dirty="0">
                <a:latin typeface="Trebuchet MS" panose="020B0603020202020204" pitchFamily="34" charset="0"/>
              </a:rPr>
              <a:t>				       </a:t>
            </a:r>
            <a:r>
              <a:rPr lang="en-GB" sz="2600" dirty="0">
                <a:latin typeface="Trebuchet MS" panose="020B0603020202020204" pitchFamily="34" charset="0"/>
                <a:hlinkClick r:id="rId3"/>
              </a:rPr>
              <a:t>j.f.barlow@reading.ac.uk</a:t>
            </a:r>
            <a:r>
              <a:rPr lang="en-GB" sz="2600" dirty="0">
                <a:latin typeface="Trebuchet MS" panose="020B0603020202020204" pitchFamily="34" charset="0"/>
              </a:rPr>
              <a:t>  </a:t>
            </a:r>
          </a:p>
          <a:p>
            <a:pPr marL="0" indent="0">
              <a:buNone/>
            </a:pPr>
            <a:endParaRPr lang="en-GB" sz="2800" dirty="0">
              <a:latin typeface="Trebuchet MS" panose="020B06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0A98BF-ABDF-4A06-BC55-EA6F06AA2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923" y="4581128"/>
            <a:ext cx="1687229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41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164" y="13097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3600" dirty="0">
                <a:latin typeface="Trebuchet MS" panose="020B0603020202020204" pitchFamily="34" charset="0"/>
              </a:rPr>
              <a:t>What is a Doppler lidar?</a:t>
            </a:r>
          </a:p>
        </p:txBody>
      </p:sp>
      <p:pic>
        <p:nvPicPr>
          <p:cNvPr id="7" name="Picture 2" descr="http://halo-photonics.com/SL.jpg">
            <a:extLst>
              <a:ext uri="{FF2B5EF4-FFF2-40B4-BE49-F238E27FC236}">
                <a16:creationId xmlns:a16="http://schemas.microsoft.com/office/drawing/2014/main" id="{EBDE93DC-252F-4E83-A29F-A402BCB8F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2410" y="3979113"/>
            <a:ext cx="1603599" cy="166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24">
            <a:extLst>
              <a:ext uri="{FF2B5EF4-FFF2-40B4-BE49-F238E27FC236}">
                <a16:creationId xmlns:a16="http://schemas.microsoft.com/office/drawing/2014/main" id="{89FEE30C-7A78-4B27-91EC-0406B134B7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8268" y="1879622"/>
            <a:ext cx="0" cy="2232397"/>
          </a:xfrm>
          <a:prstGeom prst="line">
            <a:avLst/>
          </a:prstGeom>
          <a:noFill/>
          <a:ln w="31750">
            <a:solidFill>
              <a:srgbClr val="FFC000"/>
            </a:solidFill>
            <a:round/>
            <a:headEnd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latin typeface="Trebuchet MS" panose="020B06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718FC3-2A57-40A4-AE44-9AD427FDEF96}"/>
              </a:ext>
            </a:extLst>
          </p:cNvPr>
          <p:cNvGrpSpPr/>
          <p:nvPr/>
        </p:nvGrpSpPr>
        <p:grpSpPr>
          <a:xfrm>
            <a:off x="2164312" y="1145642"/>
            <a:ext cx="681608" cy="576064"/>
            <a:chOff x="2085256" y="1484784"/>
            <a:chExt cx="681608" cy="576064"/>
          </a:xfrm>
          <a:solidFill>
            <a:schemeClr val="tx1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4C05A3D-6670-41E9-866F-015A3EF0DBED}"/>
                </a:ext>
              </a:extLst>
            </p:cNvPr>
            <p:cNvSpPr/>
            <p:nvPr/>
          </p:nvSpPr>
          <p:spPr bwMode="auto">
            <a:xfrm>
              <a:off x="2627784" y="1556792"/>
              <a:ext cx="72008" cy="7200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AAD8C04-297D-4D7F-BC7B-72EDD5316F4E}"/>
                </a:ext>
              </a:extLst>
            </p:cNvPr>
            <p:cNvSpPr/>
            <p:nvPr/>
          </p:nvSpPr>
          <p:spPr bwMode="auto">
            <a:xfrm>
              <a:off x="2483768" y="1484784"/>
              <a:ext cx="72008" cy="7200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BC7C679-CA83-45CB-B0BA-AE76C55C8DAB}"/>
                </a:ext>
              </a:extLst>
            </p:cNvPr>
            <p:cNvSpPr/>
            <p:nvPr/>
          </p:nvSpPr>
          <p:spPr bwMode="auto">
            <a:xfrm>
              <a:off x="2195736" y="1556792"/>
              <a:ext cx="72008" cy="7200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04F4535-3C90-48AA-A0B0-D80D75DDEDC6}"/>
                </a:ext>
              </a:extLst>
            </p:cNvPr>
            <p:cNvSpPr/>
            <p:nvPr/>
          </p:nvSpPr>
          <p:spPr bwMode="auto">
            <a:xfrm>
              <a:off x="2555776" y="1844824"/>
              <a:ext cx="72008" cy="7200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1A84586-12F9-45A6-88A0-C6FB69B13718}"/>
                </a:ext>
              </a:extLst>
            </p:cNvPr>
            <p:cNvSpPr/>
            <p:nvPr/>
          </p:nvSpPr>
          <p:spPr bwMode="auto">
            <a:xfrm>
              <a:off x="2085256" y="1662336"/>
              <a:ext cx="72008" cy="7200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A3622B2-5560-46D6-9A86-105F5385309C}"/>
                </a:ext>
              </a:extLst>
            </p:cNvPr>
            <p:cNvSpPr/>
            <p:nvPr/>
          </p:nvSpPr>
          <p:spPr bwMode="auto">
            <a:xfrm>
              <a:off x="2237656" y="1814736"/>
              <a:ext cx="72008" cy="7200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6831017-CFAD-4D47-BA54-B21443F22067}"/>
                </a:ext>
              </a:extLst>
            </p:cNvPr>
            <p:cNvSpPr/>
            <p:nvPr/>
          </p:nvSpPr>
          <p:spPr bwMode="auto">
            <a:xfrm>
              <a:off x="2390056" y="1967136"/>
              <a:ext cx="72008" cy="7200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617D735-4101-4BC1-81F7-C250E95D827B}"/>
                </a:ext>
              </a:extLst>
            </p:cNvPr>
            <p:cNvSpPr/>
            <p:nvPr/>
          </p:nvSpPr>
          <p:spPr bwMode="auto">
            <a:xfrm>
              <a:off x="2483768" y="1988840"/>
              <a:ext cx="72008" cy="7200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444F798-2048-4FD0-8A58-AF85C9661749}"/>
                </a:ext>
              </a:extLst>
            </p:cNvPr>
            <p:cNvSpPr/>
            <p:nvPr/>
          </p:nvSpPr>
          <p:spPr bwMode="auto">
            <a:xfrm>
              <a:off x="2694856" y="1772816"/>
              <a:ext cx="72008" cy="7200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A493D5C-F357-4DB5-8447-C62C55E4DCB0}"/>
                </a:ext>
              </a:extLst>
            </p:cNvPr>
            <p:cNvSpPr/>
            <p:nvPr/>
          </p:nvSpPr>
          <p:spPr bwMode="auto">
            <a:xfrm>
              <a:off x="2411760" y="1772816"/>
              <a:ext cx="72008" cy="7200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6FE573F-8936-4C17-B53C-E241475093B8}"/>
                </a:ext>
              </a:extLst>
            </p:cNvPr>
            <p:cNvSpPr/>
            <p:nvPr/>
          </p:nvSpPr>
          <p:spPr bwMode="auto">
            <a:xfrm>
              <a:off x="2339752" y="1628800"/>
              <a:ext cx="72008" cy="7200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1" name="Line 24">
            <a:extLst>
              <a:ext uri="{FF2B5EF4-FFF2-40B4-BE49-F238E27FC236}">
                <a16:creationId xmlns:a16="http://schemas.microsoft.com/office/drawing/2014/main" id="{3B633C06-230D-4583-9678-114605D5D4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6840" y="2032021"/>
            <a:ext cx="3828" cy="963798"/>
          </a:xfrm>
          <a:prstGeom prst="line">
            <a:avLst/>
          </a:prstGeom>
          <a:noFill/>
          <a:ln w="31750">
            <a:solidFill>
              <a:srgbClr val="C00000"/>
            </a:solidFill>
            <a:round/>
            <a:headEnd type="arrow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latin typeface="Trebuchet MS" panose="020B06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6E4A030-977D-45D9-87EC-DE920324CEE8}"/>
              </a:ext>
            </a:extLst>
          </p:cNvPr>
          <p:cNvGrpSpPr/>
          <p:nvPr/>
        </p:nvGrpSpPr>
        <p:grpSpPr>
          <a:xfrm>
            <a:off x="2164312" y="1159541"/>
            <a:ext cx="681608" cy="576064"/>
            <a:chOff x="2085256" y="1484784"/>
            <a:chExt cx="681608" cy="576064"/>
          </a:xfrm>
          <a:solidFill>
            <a:schemeClr val="tx1"/>
          </a:solidFill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039972F-7BA6-43BE-9AD2-F105769A8ADB}"/>
                </a:ext>
              </a:extLst>
            </p:cNvPr>
            <p:cNvSpPr/>
            <p:nvPr/>
          </p:nvSpPr>
          <p:spPr bwMode="auto">
            <a:xfrm>
              <a:off x="2627784" y="1556792"/>
              <a:ext cx="72008" cy="7200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7A8AF5-8B54-499C-BA8B-6B51EA06D7B2}"/>
                </a:ext>
              </a:extLst>
            </p:cNvPr>
            <p:cNvSpPr/>
            <p:nvPr/>
          </p:nvSpPr>
          <p:spPr bwMode="auto">
            <a:xfrm>
              <a:off x="2483768" y="1484784"/>
              <a:ext cx="72008" cy="7200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D4EDD43-BDB2-4D9C-A64C-433B9057F2B0}"/>
                </a:ext>
              </a:extLst>
            </p:cNvPr>
            <p:cNvSpPr/>
            <p:nvPr/>
          </p:nvSpPr>
          <p:spPr bwMode="auto">
            <a:xfrm>
              <a:off x="2195736" y="1556792"/>
              <a:ext cx="72008" cy="7200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21EFC99-E11D-4D85-9712-9BA8C561E632}"/>
                </a:ext>
              </a:extLst>
            </p:cNvPr>
            <p:cNvSpPr/>
            <p:nvPr/>
          </p:nvSpPr>
          <p:spPr bwMode="auto">
            <a:xfrm>
              <a:off x="2555776" y="1844824"/>
              <a:ext cx="72008" cy="7200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B4EE2F0-8263-492B-A6A8-9DDD7ABEF705}"/>
                </a:ext>
              </a:extLst>
            </p:cNvPr>
            <p:cNvSpPr/>
            <p:nvPr/>
          </p:nvSpPr>
          <p:spPr bwMode="auto">
            <a:xfrm>
              <a:off x="2085256" y="1662336"/>
              <a:ext cx="72008" cy="7200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E1DCC10-C1EB-47BA-9B2D-CF0E44F335ED}"/>
                </a:ext>
              </a:extLst>
            </p:cNvPr>
            <p:cNvSpPr/>
            <p:nvPr/>
          </p:nvSpPr>
          <p:spPr bwMode="auto">
            <a:xfrm>
              <a:off x="2237656" y="1814736"/>
              <a:ext cx="72008" cy="7200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26CAB1A-5100-4213-9A90-56C6E4FF3A3F}"/>
                </a:ext>
              </a:extLst>
            </p:cNvPr>
            <p:cNvSpPr/>
            <p:nvPr/>
          </p:nvSpPr>
          <p:spPr bwMode="auto">
            <a:xfrm>
              <a:off x="2390056" y="1967136"/>
              <a:ext cx="72008" cy="7200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B9393D7-743C-4096-8F19-21DC9462205A}"/>
                </a:ext>
              </a:extLst>
            </p:cNvPr>
            <p:cNvSpPr/>
            <p:nvPr/>
          </p:nvSpPr>
          <p:spPr bwMode="auto">
            <a:xfrm>
              <a:off x="2483768" y="1988840"/>
              <a:ext cx="72008" cy="7200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CED359B-725B-44A1-8720-7C795D5F1750}"/>
                </a:ext>
              </a:extLst>
            </p:cNvPr>
            <p:cNvSpPr/>
            <p:nvPr/>
          </p:nvSpPr>
          <p:spPr bwMode="auto">
            <a:xfrm>
              <a:off x="2694856" y="1772816"/>
              <a:ext cx="72008" cy="7200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E823C91-31A7-4664-8F81-7422A0A9E0C0}"/>
                </a:ext>
              </a:extLst>
            </p:cNvPr>
            <p:cNvSpPr/>
            <p:nvPr/>
          </p:nvSpPr>
          <p:spPr bwMode="auto">
            <a:xfrm>
              <a:off x="2411760" y="1772816"/>
              <a:ext cx="72008" cy="7200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96B3A5C-5617-443A-8BBC-D30B299BF149}"/>
                </a:ext>
              </a:extLst>
            </p:cNvPr>
            <p:cNvSpPr/>
            <p:nvPr/>
          </p:nvSpPr>
          <p:spPr bwMode="auto">
            <a:xfrm>
              <a:off x="2339752" y="1628800"/>
              <a:ext cx="72008" cy="72008"/>
            </a:xfrm>
            <a:prstGeom prst="ellipse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4" name="Line 24">
            <a:extLst>
              <a:ext uri="{FF2B5EF4-FFF2-40B4-BE49-F238E27FC236}">
                <a16:creationId xmlns:a16="http://schemas.microsoft.com/office/drawing/2014/main" id="{BA4B95F6-49DF-4BF5-9977-6A1B808112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31248" y="2032021"/>
            <a:ext cx="3828" cy="963798"/>
          </a:xfrm>
          <a:prstGeom prst="line">
            <a:avLst/>
          </a:prstGeom>
          <a:noFill/>
          <a:ln w="31750">
            <a:solidFill>
              <a:srgbClr val="0070C0"/>
            </a:solidFill>
            <a:round/>
            <a:headEnd type="arrow"/>
            <a:tailEnd type="non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latin typeface="Trebuchet MS" panose="020B06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5" name="TextBox 12">
            <a:extLst>
              <a:ext uri="{FF2B5EF4-FFF2-40B4-BE49-F238E27FC236}">
                <a16:creationId xmlns:a16="http://schemas.microsoft.com/office/drawing/2014/main" id="{CC5640C5-55A1-48E7-9201-91A8869F1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1689181"/>
            <a:ext cx="170108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sz="2000" i="1" dirty="0">
                <a:latin typeface="Trebuchet MS" panose="020B0603020202020204" pitchFamily="34" charset="0"/>
                <a:ea typeface="Tahoma" pitchFamily="34" charset="0"/>
                <a:cs typeface="Tahoma" pitchFamily="34" charset="0"/>
              </a:rPr>
              <a:t>Doppler effect – frequency shift proportional to velocity</a:t>
            </a:r>
          </a:p>
        </p:txBody>
      </p:sp>
      <p:sp>
        <p:nvSpPr>
          <p:cNvPr id="136" name="Text Box 26">
            <a:extLst>
              <a:ext uri="{FF2B5EF4-FFF2-40B4-BE49-F238E27FC236}">
                <a16:creationId xmlns:a16="http://schemas.microsoft.com/office/drawing/2014/main" id="{B9E7C419-F3EA-4723-BB22-353D90785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6964" y="1591589"/>
            <a:ext cx="4442024" cy="4247317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171450" indent="-17145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GB" sz="1800" dirty="0">
                <a:latin typeface="Trebuchet MS" panose="020B0603020202020204" pitchFamily="34" charset="0"/>
                <a:ea typeface="Tahoma" pitchFamily="34" charset="0"/>
                <a:cs typeface="Arial" panose="020B0604020202020204" pitchFamily="34" charset="0"/>
              </a:rPr>
              <a:t>Wind, turbulence, particulate pollution at heights typically up to 1-2km</a:t>
            </a:r>
          </a:p>
          <a:p>
            <a:pPr marL="171450" indent="-17145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GB" sz="1800" dirty="0">
                <a:latin typeface="Trebuchet MS" panose="020B0603020202020204" pitchFamily="34" charset="0"/>
                <a:ea typeface="Tahoma" pitchFamily="34" charset="0"/>
                <a:cs typeface="Arial" panose="020B0604020202020204" pitchFamily="34" charset="0"/>
              </a:rPr>
              <a:t>Doppler lidar (HALO Photonics Streamline) </a:t>
            </a:r>
          </a:p>
          <a:p>
            <a:pPr marL="171450" indent="-17145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GB" sz="1800" dirty="0">
                <a:latin typeface="Trebuchet MS" panose="020B0603020202020204" pitchFamily="34" charset="0"/>
                <a:ea typeface="Tahoma" pitchFamily="34" charset="0"/>
                <a:cs typeface="Arial" panose="020B0604020202020204" pitchFamily="34" charset="0"/>
              </a:rPr>
              <a:t>Eye-safe (1.5 </a:t>
            </a:r>
            <a:r>
              <a:rPr lang="el-GR" sz="1800" dirty="0">
                <a:latin typeface="Trebuchet MS" panose="020B0603020202020204" pitchFamily="34" charset="0"/>
                <a:ea typeface="Tahoma" pitchFamily="34" charset="0"/>
                <a:cs typeface="Arial" panose="020B0604020202020204" pitchFamily="34" charset="0"/>
              </a:rPr>
              <a:t>μ</a:t>
            </a:r>
            <a:r>
              <a:rPr lang="en-GB" sz="1800" dirty="0">
                <a:latin typeface="Trebuchet MS" panose="020B0603020202020204" pitchFamily="34" charset="0"/>
                <a:ea typeface="Tahoma" pitchFamily="34" charset="0"/>
                <a:cs typeface="Arial" panose="020B0604020202020204" pitchFamily="34" charset="0"/>
              </a:rPr>
              <a:t>m, pulsed)</a:t>
            </a:r>
          </a:p>
          <a:p>
            <a:pPr marL="171450" indent="-17145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GB" sz="1800" dirty="0">
                <a:latin typeface="Trebuchet MS" panose="020B0603020202020204" pitchFamily="34" charset="0"/>
                <a:ea typeface="Tahoma" pitchFamily="34" charset="0"/>
                <a:cs typeface="Arial" panose="020B0604020202020204" pitchFamily="34" charset="0"/>
              </a:rPr>
              <a:t>Gate length 18m</a:t>
            </a:r>
          </a:p>
          <a:p>
            <a:pPr marL="171450" indent="-17145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GB" sz="1800" dirty="0">
                <a:latin typeface="Trebuchet MS" panose="020B0603020202020204" pitchFamily="34" charset="0"/>
                <a:ea typeface="Tahoma" pitchFamily="34" charset="0"/>
                <a:cs typeface="Arial" panose="020B0604020202020204" pitchFamily="34" charset="0"/>
              </a:rPr>
              <a:t>Integration time: 2s</a:t>
            </a:r>
          </a:p>
          <a:p>
            <a:pPr marL="171450" indent="-17145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GB" sz="1800" dirty="0">
                <a:latin typeface="Trebuchet MS" panose="020B0603020202020204" pitchFamily="34" charset="0"/>
                <a:ea typeface="Tahoma" pitchFamily="34" charset="0"/>
                <a:cs typeface="Arial" panose="020B0604020202020204" pitchFamily="34" charset="0"/>
              </a:rPr>
              <a:t>Scan patterns: </a:t>
            </a:r>
          </a:p>
          <a:p>
            <a:pPr marL="342900" indent="-342900" eaLnBrk="1" hangingPunct="1">
              <a:spcBef>
                <a:spcPct val="50000"/>
              </a:spcBef>
              <a:buAutoNum type="arabicParenR"/>
            </a:pPr>
            <a:r>
              <a:rPr lang="en-GB" sz="1800" dirty="0">
                <a:latin typeface="Trebuchet MS" panose="020B0603020202020204" pitchFamily="34" charset="0"/>
                <a:ea typeface="Tahoma" pitchFamily="34" charset="0"/>
                <a:cs typeface="Arial" panose="020B0604020202020204" pitchFamily="34" charset="0"/>
              </a:rPr>
              <a:t>vertical stare </a:t>
            </a:r>
          </a:p>
          <a:p>
            <a:pPr marL="342900" indent="-342900" eaLnBrk="1" hangingPunct="1">
              <a:spcBef>
                <a:spcPct val="50000"/>
              </a:spcBef>
              <a:buAutoNum type="arabicParenR"/>
            </a:pPr>
            <a:r>
              <a:rPr lang="en-GB" sz="1800" dirty="0">
                <a:latin typeface="Trebuchet MS" panose="020B0603020202020204" pitchFamily="34" charset="0"/>
                <a:ea typeface="Tahoma" pitchFamily="34" charset="0"/>
                <a:cs typeface="Arial" panose="020B0604020202020204" pitchFamily="34" charset="0"/>
              </a:rPr>
              <a:t>Velocity Azimuth Display (VAD) at 0°</a:t>
            </a:r>
          </a:p>
          <a:p>
            <a:pPr marL="342900" indent="-342900" eaLnBrk="1" hangingPunct="1">
              <a:spcBef>
                <a:spcPct val="50000"/>
              </a:spcBef>
              <a:buAutoNum type="arabicParenR"/>
            </a:pPr>
            <a:r>
              <a:rPr lang="en-GB" sz="1800" dirty="0">
                <a:latin typeface="Trebuchet MS" panose="020B0603020202020204" pitchFamily="34" charset="0"/>
                <a:ea typeface="Tahoma" pitchFamily="34" charset="0"/>
                <a:cs typeface="Arial" panose="020B0604020202020204" pitchFamily="34" charset="0"/>
              </a:rPr>
              <a:t>VAD at 75°</a:t>
            </a:r>
          </a:p>
        </p:txBody>
      </p:sp>
    </p:spTree>
    <p:extLst>
      <p:ext uri="{BB962C8B-B14F-4D97-AF65-F5344CB8AC3E}">
        <p14:creationId xmlns:p14="http://schemas.microsoft.com/office/powerpoint/2010/main" val="36062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>
                <a:latin typeface="Trebuchet MS" panose="020B0603020202020204" pitchFamily="34" charset="0"/>
              </a:rPr>
              <a:t>MAGIC</a:t>
            </a:r>
            <a:r>
              <a:rPr lang="en-GB" dirty="0"/>
              <a:t> field site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1E0883-1DAF-4B3E-8534-8CDFDEE4F67C}"/>
              </a:ext>
            </a:extLst>
          </p:cNvPr>
          <p:cNvGrpSpPr>
            <a:grpSpLocks noChangeAspect="1"/>
          </p:cNvGrpSpPr>
          <p:nvPr/>
        </p:nvGrpSpPr>
        <p:grpSpPr>
          <a:xfrm>
            <a:off x="323528" y="1417638"/>
            <a:ext cx="7284006" cy="4349819"/>
            <a:chOff x="67563" y="983950"/>
            <a:chExt cx="6235842" cy="372388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BD2135-DD31-4E7B-BB10-B42C4AD655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548" t="20971" b="17918"/>
            <a:stretch/>
          </p:blipFill>
          <p:spPr>
            <a:xfrm>
              <a:off x="67563" y="983950"/>
              <a:ext cx="6213711" cy="2868870"/>
            </a:xfrm>
            <a:prstGeom prst="rect">
              <a:avLst/>
            </a:prstGeom>
          </p:spPr>
        </p:pic>
        <p:sp>
          <p:nvSpPr>
            <p:cNvPr id="10" name="Flowchart: Or 9">
              <a:extLst>
                <a:ext uri="{FF2B5EF4-FFF2-40B4-BE49-F238E27FC236}">
                  <a16:creationId xmlns:a16="http://schemas.microsoft.com/office/drawing/2014/main" id="{B95AF9CB-84B4-46E5-AA2D-A9BE9A952BA0}"/>
                </a:ext>
              </a:extLst>
            </p:cNvPr>
            <p:cNvSpPr/>
            <p:nvPr/>
          </p:nvSpPr>
          <p:spPr>
            <a:xfrm>
              <a:off x="2892532" y="2237559"/>
              <a:ext cx="194735" cy="180826"/>
            </a:xfrm>
            <a:prstGeom prst="flowChartOr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Star: 4 Points 10">
              <a:extLst>
                <a:ext uri="{FF2B5EF4-FFF2-40B4-BE49-F238E27FC236}">
                  <a16:creationId xmlns:a16="http://schemas.microsoft.com/office/drawing/2014/main" id="{4628DFEA-9016-4E1C-A10F-6092179606D2}"/>
                </a:ext>
              </a:extLst>
            </p:cNvPr>
            <p:cNvSpPr/>
            <p:nvPr/>
          </p:nvSpPr>
          <p:spPr>
            <a:xfrm>
              <a:off x="1076885" y="2276680"/>
              <a:ext cx="194735" cy="180826"/>
            </a:xfrm>
            <a:prstGeom prst="star4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Flowchart: Collate 11">
              <a:extLst>
                <a:ext uri="{FF2B5EF4-FFF2-40B4-BE49-F238E27FC236}">
                  <a16:creationId xmlns:a16="http://schemas.microsoft.com/office/drawing/2014/main" id="{722919EA-1ED2-40E1-8F0F-0BA824DE1C1B}"/>
                </a:ext>
              </a:extLst>
            </p:cNvPr>
            <p:cNvSpPr/>
            <p:nvPr/>
          </p:nvSpPr>
          <p:spPr>
            <a:xfrm>
              <a:off x="1696300" y="2992159"/>
              <a:ext cx="117363" cy="189085"/>
            </a:xfrm>
            <a:prstGeom prst="flowChartCollat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Flowchart: Decision 12">
              <a:extLst>
                <a:ext uri="{FF2B5EF4-FFF2-40B4-BE49-F238E27FC236}">
                  <a16:creationId xmlns:a16="http://schemas.microsoft.com/office/drawing/2014/main" id="{E3B64FDA-B133-441A-B505-2C6D571B127C}"/>
                </a:ext>
              </a:extLst>
            </p:cNvPr>
            <p:cNvSpPr/>
            <p:nvPr/>
          </p:nvSpPr>
          <p:spPr>
            <a:xfrm>
              <a:off x="953002" y="1173035"/>
              <a:ext cx="189085" cy="202125"/>
            </a:xfrm>
            <a:prstGeom prst="flowChartDecision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Multiplication Sign 13">
              <a:extLst>
                <a:ext uri="{FF2B5EF4-FFF2-40B4-BE49-F238E27FC236}">
                  <a16:creationId xmlns:a16="http://schemas.microsoft.com/office/drawing/2014/main" id="{11F36A5A-BC2C-4EEA-A1FC-73D367C45C48}"/>
                </a:ext>
              </a:extLst>
            </p:cNvPr>
            <p:cNvSpPr/>
            <p:nvPr/>
          </p:nvSpPr>
          <p:spPr>
            <a:xfrm>
              <a:off x="5725248" y="1926330"/>
              <a:ext cx="267836" cy="282106"/>
            </a:xfrm>
            <a:prstGeom prst="mathMultiply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Flowchart: Or 14">
              <a:extLst>
                <a:ext uri="{FF2B5EF4-FFF2-40B4-BE49-F238E27FC236}">
                  <a16:creationId xmlns:a16="http://schemas.microsoft.com/office/drawing/2014/main" id="{7368FA71-D9F9-44FF-8B16-299C192D8BC1}"/>
                </a:ext>
              </a:extLst>
            </p:cNvPr>
            <p:cNvSpPr/>
            <p:nvPr/>
          </p:nvSpPr>
          <p:spPr>
            <a:xfrm>
              <a:off x="2647594" y="3942798"/>
              <a:ext cx="194735" cy="180826"/>
            </a:xfrm>
            <a:prstGeom prst="flowChartOr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Star: 4 Points 15">
              <a:extLst>
                <a:ext uri="{FF2B5EF4-FFF2-40B4-BE49-F238E27FC236}">
                  <a16:creationId xmlns:a16="http://schemas.microsoft.com/office/drawing/2014/main" id="{B7949F78-0358-4C54-A970-611958EB89FF}"/>
                </a:ext>
              </a:extLst>
            </p:cNvPr>
            <p:cNvSpPr/>
            <p:nvPr/>
          </p:nvSpPr>
          <p:spPr>
            <a:xfrm>
              <a:off x="250187" y="3934540"/>
              <a:ext cx="194735" cy="180826"/>
            </a:xfrm>
            <a:prstGeom prst="star4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Flowchart: Collate 16">
              <a:extLst>
                <a:ext uri="{FF2B5EF4-FFF2-40B4-BE49-F238E27FC236}">
                  <a16:creationId xmlns:a16="http://schemas.microsoft.com/office/drawing/2014/main" id="{BEA07ABB-B3AE-4D5B-8155-8CEFDBD0A4A1}"/>
                </a:ext>
              </a:extLst>
            </p:cNvPr>
            <p:cNvSpPr/>
            <p:nvPr/>
          </p:nvSpPr>
          <p:spPr>
            <a:xfrm>
              <a:off x="1385977" y="3934540"/>
              <a:ext cx="117363" cy="189085"/>
            </a:xfrm>
            <a:prstGeom prst="flowChartCollat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Flowchart: Decision 17">
              <a:extLst>
                <a:ext uri="{FF2B5EF4-FFF2-40B4-BE49-F238E27FC236}">
                  <a16:creationId xmlns:a16="http://schemas.microsoft.com/office/drawing/2014/main" id="{6B67A89A-DA18-4F9F-BB7C-F837E0129440}"/>
                </a:ext>
              </a:extLst>
            </p:cNvPr>
            <p:cNvSpPr/>
            <p:nvPr/>
          </p:nvSpPr>
          <p:spPr>
            <a:xfrm>
              <a:off x="3820596" y="3939935"/>
              <a:ext cx="189085" cy="202125"/>
            </a:xfrm>
            <a:prstGeom prst="flowChartDecision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Multiplication Sign 18">
              <a:extLst>
                <a:ext uri="{FF2B5EF4-FFF2-40B4-BE49-F238E27FC236}">
                  <a16:creationId xmlns:a16="http://schemas.microsoft.com/office/drawing/2014/main" id="{0A84A090-1BFD-4C13-AFF5-1FCDDA598993}"/>
                </a:ext>
              </a:extLst>
            </p:cNvPr>
            <p:cNvSpPr/>
            <p:nvPr/>
          </p:nvSpPr>
          <p:spPr>
            <a:xfrm>
              <a:off x="4998506" y="3872381"/>
              <a:ext cx="267836" cy="282106"/>
            </a:xfrm>
            <a:prstGeom prst="mathMultiply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D9693A1-D6B6-4CBB-8DD5-49C31956E59B}"/>
                </a:ext>
              </a:extLst>
            </p:cNvPr>
            <p:cNvSpPr txBox="1"/>
            <p:nvPr/>
          </p:nvSpPr>
          <p:spPr>
            <a:xfrm>
              <a:off x="488394" y="3881781"/>
              <a:ext cx="10201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/>
                <a:t>Clarence Centre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E521205-80DF-45B5-8077-01206B609969}"/>
                </a:ext>
              </a:extLst>
            </p:cNvPr>
            <p:cNvSpPr txBox="1"/>
            <p:nvPr/>
          </p:nvSpPr>
          <p:spPr>
            <a:xfrm>
              <a:off x="1531915" y="3876837"/>
              <a:ext cx="1176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/>
                <a:t>Street Intersection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A50D0B1-8821-4E4A-921C-8B7D41A0A44E}"/>
                </a:ext>
              </a:extLst>
            </p:cNvPr>
            <p:cNvSpPr txBox="1"/>
            <p:nvPr/>
          </p:nvSpPr>
          <p:spPr>
            <a:xfrm>
              <a:off x="2832774" y="3874698"/>
              <a:ext cx="10882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/>
                <a:t>LSBU (K2) Building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D15103D-8AD8-4ADD-BDA9-DBB15B026DF8}"/>
                </a:ext>
              </a:extLst>
            </p:cNvPr>
            <p:cNvSpPr txBox="1"/>
            <p:nvPr/>
          </p:nvSpPr>
          <p:spPr>
            <a:xfrm>
              <a:off x="4058138" y="3876835"/>
              <a:ext cx="10201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/>
                <a:t>Building 43 (81 metres)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67DB8C6-BA40-4177-B3F6-8A78ABEF808D}"/>
                </a:ext>
              </a:extLst>
            </p:cNvPr>
            <p:cNvSpPr txBox="1"/>
            <p:nvPr/>
          </p:nvSpPr>
          <p:spPr>
            <a:xfrm>
              <a:off x="5263696" y="3876836"/>
              <a:ext cx="10397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/>
                <a:t>Building 12 (134 metres)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C3FF7889-2C89-4226-AF75-7DF347C6E415}"/>
              </a:ext>
            </a:extLst>
          </p:cNvPr>
          <p:cNvSpPr/>
          <p:nvPr/>
        </p:nvSpPr>
        <p:spPr>
          <a:xfrm>
            <a:off x="6006112" y="59319"/>
            <a:ext cx="2022272" cy="125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rebuchet MS" panose="020B0603020202020204" pitchFamily="34" charset="0"/>
            </a:endParaRPr>
          </a:p>
        </p:txBody>
      </p:sp>
      <p:pic>
        <p:nvPicPr>
          <p:cNvPr id="25" name="Picture 10">
            <a:extLst>
              <a:ext uri="{FF2B5EF4-FFF2-40B4-BE49-F238E27FC236}">
                <a16:creationId xmlns:a16="http://schemas.microsoft.com/office/drawing/2014/main" id="{F595E3E6-2D5C-4185-968E-B81F93CE9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3974" y="3820"/>
            <a:ext cx="1387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Oval 6">
            <a:extLst>
              <a:ext uri="{FF2B5EF4-FFF2-40B4-BE49-F238E27FC236}">
                <a16:creationId xmlns:a16="http://schemas.microsoft.com/office/drawing/2014/main" id="{DF053038-BE7D-49BB-8150-6C8D4236E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9361" y="336476"/>
            <a:ext cx="165922" cy="13171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>
              <a:lnSpc>
                <a:spcPct val="93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en-US" sz="180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Text Box 23">
            <a:extLst>
              <a:ext uri="{FF2B5EF4-FFF2-40B4-BE49-F238E27FC236}">
                <a16:creationId xmlns:a16="http://schemas.microsoft.com/office/drawing/2014/main" id="{559E8D0C-B525-48AD-93CF-8E69890D7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6521" y="839022"/>
            <a:ext cx="644161" cy="292709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50000"/>
              </a:spcBef>
              <a:buClr>
                <a:srgbClr val="FFFFFF"/>
              </a:buClr>
              <a:buSzPct val="100000"/>
              <a:buFont typeface="Arial" pitchFamily="34" charset="0"/>
              <a:buNone/>
            </a:pPr>
            <a:r>
              <a:rPr lang="en-GB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190m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171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164" y="130979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sz="3600" dirty="0">
                <a:latin typeface="Trebuchet MS" panose="020B0603020202020204" pitchFamily="34" charset="0"/>
              </a:rPr>
              <a:t>1) Vertical stare: rainfall</a:t>
            </a:r>
            <a:br>
              <a:rPr lang="en-GB" sz="3600" dirty="0">
                <a:latin typeface="Trebuchet MS" panose="020B0603020202020204" pitchFamily="34" charset="0"/>
              </a:rPr>
            </a:br>
            <a:r>
              <a:rPr lang="en-GB" sz="3600" dirty="0">
                <a:latin typeface="Trebuchet MS" panose="020B0603020202020204" pitchFamily="34" charset="0"/>
              </a:rPr>
              <a:t>24</a:t>
            </a:r>
            <a:r>
              <a:rPr lang="en-GB" sz="3600" baseline="30000" dirty="0">
                <a:latin typeface="Trebuchet MS" panose="020B0603020202020204" pitchFamily="34" charset="0"/>
              </a:rPr>
              <a:t>th</a:t>
            </a:r>
            <a:r>
              <a:rPr lang="en-GB" sz="3600" dirty="0">
                <a:latin typeface="Trebuchet MS" panose="020B0603020202020204" pitchFamily="34" charset="0"/>
              </a:rPr>
              <a:t> Sep 2019 </a:t>
            </a:r>
          </a:p>
        </p:txBody>
      </p:sp>
      <p:pic>
        <p:nvPicPr>
          <p:cNvPr id="140" name="Picture 139" descr="A picture containing room, curtain&#10;&#10;Description automatically generated">
            <a:extLst>
              <a:ext uri="{FF2B5EF4-FFF2-40B4-BE49-F238E27FC236}">
                <a16:creationId xmlns:a16="http://schemas.microsoft.com/office/drawing/2014/main" id="{EFF1A1C6-61DD-4B5C-8698-59EC13562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561" y="1394546"/>
            <a:ext cx="8855969" cy="4986782"/>
          </a:xfrm>
          <a:prstGeom prst="rect">
            <a:avLst/>
          </a:prstGeom>
        </p:spPr>
      </p:pic>
      <p:sp>
        <p:nvSpPr>
          <p:cNvPr id="143" name="Rounded Rectangle 4">
            <a:extLst>
              <a:ext uri="{FF2B5EF4-FFF2-40B4-BE49-F238E27FC236}">
                <a16:creationId xmlns:a16="http://schemas.microsoft.com/office/drawing/2014/main" id="{849A83A1-D560-4ACA-973C-90ED4DE038CF}"/>
              </a:ext>
            </a:extLst>
          </p:cNvPr>
          <p:cNvSpPr/>
          <p:nvPr/>
        </p:nvSpPr>
        <p:spPr>
          <a:xfrm>
            <a:off x="8005653" y="5562847"/>
            <a:ext cx="382771" cy="404037"/>
          </a:xfrm>
          <a:prstGeom prst="roundRect">
            <a:avLst>
              <a:gd name="adj" fmla="val 833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51C1CD36-5012-4485-A780-DEA89288D0B2}"/>
              </a:ext>
            </a:extLst>
          </p:cNvPr>
          <p:cNvSpPr/>
          <p:nvPr/>
        </p:nvSpPr>
        <p:spPr>
          <a:xfrm>
            <a:off x="8122610" y="5445889"/>
            <a:ext cx="159488" cy="222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51E84323-7286-49D2-B75D-844FA51B0BA5}"/>
              </a:ext>
            </a:extLst>
          </p:cNvPr>
          <p:cNvCxnSpPr>
            <a:cxnSpLocks/>
          </p:cNvCxnSpPr>
          <p:nvPr/>
        </p:nvCxnSpPr>
        <p:spPr>
          <a:xfrm flipH="1" flipV="1">
            <a:off x="8182713" y="1628800"/>
            <a:ext cx="9008" cy="3817089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Oval 146">
            <a:extLst>
              <a:ext uri="{FF2B5EF4-FFF2-40B4-BE49-F238E27FC236}">
                <a16:creationId xmlns:a16="http://schemas.microsoft.com/office/drawing/2014/main" id="{01685D8C-8AA4-4F76-B95E-638BFD778A77}"/>
              </a:ext>
            </a:extLst>
          </p:cNvPr>
          <p:cNvSpPr/>
          <p:nvPr/>
        </p:nvSpPr>
        <p:spPr>
          <a:xfrm>
            <a:off x="4662477" y="2491464"/>
            <a:ext cx="720080" cy="102863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E8A0A84B-D9CE-42AB-BB31-259CF7B79029}"/>
              </a:ext>
            </a:extLst>
          </p:cNvPr>
          <p:cNvSpPr/>
          <p:nvPr/>
        </p:nvSpPr>
        <p:spPr>
          <a:xfrm>
            <a:off x="2555776" y="2996952"/>
            <a:ext cx="720080" cy="4320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570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25" y="-23767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latin typeface="Trebuchet MS" panose="020B0603020202020204" pitchFamily="34" charset="0"/>
              </a:rPr>
              <a:t>2) Horizontal scan (VAD 0</a:t>
            </a:r>
            <a:r>
              <a:rPr lang="en-GB" sz="3600" dirty="0">
                <a:latin typeface="Trebuchet MS" panose="020B0603020202020204" pitchFamily="34" charset="0"/>
                <a:ea typeface="Tahoma" pitchFamily="34" charset="0"/>
                <a:cs typeface="Arial" panose="020B0604020202020204" pitchFamily="34" charset="0"/>
              </a:rPr>
              <a:t>°)</a:t>
            </a:r>
            <a:endParaRPr lang="en-GB" sz="3600" dirty="0">
              <a:latin typeface="Trebuchet MS" panose="020B0603020202020204" pitchFamily="34" charset="0"/>
            </a:endParaRPr>
          </a:p>
        </p:txBody>
      </p:sp>
      <p:pic>
        <p:nvPicPr>
          <p:cNvPr id="30" name="Picture 29" descr="A view of a city&#10;&#10;Description automatically generated">
            <a:extLst>
              <a:ext uri="{FF2B5EF4-FFF2-40B4-BE49-F238E27FC236}">
                <a16:creationId xmlns:a16="http://schemas.microsoft.com/office/drawing/2014/main" id="{E2574A07-3052-4B2C-9AF4-59C1BCC51B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4915682"/>
            <a:ext cx="9168680" cy="1974241"/>
          </a:xfrm>
          <a:prstGeom prst="rect">
            <a:avLst/>
          </a:prstGeom>
        </p:spPr>
      </p:pic>
      <p:sp>
        <p:nvSpPr>
          <p:cNvPr id="34" name="Text Box 26">
            <a:extLst>
              <a:ext uri="{FF2B5EF4-FFF2-40B4-BE49-F238E27FC236}">
                <a16:creationId xmlns:a16="http://schemas.microsoft.com/office/drawing/2014/main" id="{41D88B89-3BC4-42A1-8214-509442F3E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880" y="5007663"/>
            <a:ext cx="720080" cy="369332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1800" dirty="0">
                <a:latin typeface="Trebuchet MS" panose="020B0603020202020204" pitchFamily="34" charset="0"/>
                <a:ea typeface="Tahoma" pitchFamily="34" charset="0"/>
                <a:cs typeface="Arial" panose="020B0604020202020204" pitchFamily="34" charset="0"/>
              </a:rPr>
              <a:t>T134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60EF1FD-9A39-4619-BFED-2F0D2FD09590}"/>
              </a:ext>
            </a:extLst>
          </p:cNvPr>
          <p:cNvSpPr/>
          <p:nvPr/>
        </p:nvSpPr>
        <p:spPr>
          <a:xfrm>
            <a:off x="-138353" y="4852621"/>
            <a:ext cx="1295237" cy="18754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C90D57E-56E3-4295-97B1-9D16C817BFF2}"/>
              </a:ext>
            </a:extLst>
          </p:cNvPr>
          <p:cNvSpPr/>
          <p:nvPr/>
        </p:nvSpPr>
        <p:spPr>
          <a:xfrm>
            <a:off x="7574970" y="5219535"/>
            <a:ext cx="720080" cy="13638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D8E789B-77AF-4B5D-AD25-6CC1E8DE9699}"/>
              </a:ext>
            </a:extLst>
          </p:cNvPr>
          <p:cNvSpPr/>
          <p:nvPr/>
        </p:nvSpPr>
        <p:spPr>
          <a:xfrm>
            <a:off x="6516215" y="5790345"/>
            <a:ext cx="504057" cy="6237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C5F83CB-6D7B-4D6F-87B0-B17E9219F5E5}"/>
              </a:ext>
            </a:extLst>
          </p:cNvPr>
          <p:cNvSpPr txBox="1"/>
          <p:nvPr/>
        </p:nvSpPr>
        <p:spPr>
          <a:xfrm>
            <a:off x="8427838" y="5007913"/>
            <a:ext cx="42672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Trebuchet MS" panose="020B0603020202020204" pitchFamily="34" charset="0"/>
              </a:rPr>
              <a:t>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C02F09A-0AEE-45D9-8900-52DE83A0892A}"/>
              </a:ext>
            </a:extLst>
          </p:cNvPr>
          <p:cNvSpPr txBox="1"/>
          <p:nvPr/>
        </p:nvSpPr>
        <p:spPr>
          <a:xfrm>
            <a:off x="6557288" y="5113328"/>
            <a:ext cx="42191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Trebuchet MS" panose="020B0603020202020204" pitchFamily="34" charset="0"/>
              </a:rPr>
              <a:t>B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ABEDA1-AE0F-431B-B9AD-125A65BFCEDE}"/>
              </a:ext>
            </a:extLst>
          </p:cNvPr>
          <p:cNvGrpSpPr/>
          <p:nvPr/>
        </p:nvGrpSpPr>
        <p:grpSpPr>
          <a:xfrm>
            <a:off x="495292" y="900817"/>
            <a:ext cx="4630406" cy="3779553"/>
            <a:chOff x="6002898" y="801575"/>
            <a:chExt cx="4630406" cy="377955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A04425B-2139-4755-86ED-66DF335E7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2898" y="926014"/>
              <a:ext cx="4630406" cy="3655114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116B54E-14FD-4076-BC00-BCC2F0E220D1}"/>
                </a:ext>
              </a:extLst>
            </p:cNvPr>
            <p:cNvSpPr/>
            <p:nvPr/>
          </p:nvSpPr>
          <p:spPr>
            <a:xfrm>
              <a:off x="7847190" y="1412776"/>
              <a:ext cx="409051" cy="66019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rebuchet MS" panose="020B0603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5073C05-C11A-4035-8431-082BF0265312}"/>
                </a:ext>
              </a:extLst>
            </p:cNvPr>
            <p:cNvSpPr/>
            <p:nvPr/>
          </p:nvSpPr>
          <p:spPr>
            <a:xfrm>
              <a:off x="9908918" y="1138900"/>
              <a:ext cx="579570" cy="12819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rebuchet MS" panose="020B0603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BA6C59A-2FD0-47D9-9D7F-F70844769311}"/>
                </a:ext>
              </a:extLst>
            </p:cNvPr>
            <p:cNvSpPr/>
            <p:nvPr/>
          </p:nvSpPr>
          <p:spPr>
            <a:xfrm>
              <a:off x="9048329" y="1950639"/>
              <a:ext cx="147471" cy="12233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rebuchet MS" panose="020B0603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CC346C5-EBDB-44A0-8F1C-16630DC884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60096" y="1014261"/>
              <a:ext cx="2131278" cy="978064"/>
            </a:xfrm>
            <a:prstGeom prst="straightConnector1">
              <a:avLst/>
            </a:prstGeom>
            <a:ln w="603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40C8314D-B93E-46E0-8345-C447A5386AC4}"/>
                </a:ext>
              </a:extLst>
            </p:cNvPr>
            <p:cNvCxnSpPr>
              <a:cxnSpLocks/>
            </p:cNvCxnSpPr>
            <p:nvPr/>
          </p:nvCxnSpPr>
          <p:spPr>
            <a:xfrm>
              <a:off x="9091374" y="2033937"/>
              <a:ext cx="1397114" cy="0"/>
            </a:xfrm>
            <a:prstGeom prst="straightConnector1">
              <a:avLst/>
            </a:prstGeom>
            <a:ln w="603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B065E6F-30A9-4E70-A8DE-85ADF27109C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60096" y="1010879"/>
              <a:ext cx="2131278" cy="978064"/>
            </a:xfrm>
            <a:prstGeom prst="straightConnector1">
              <a:avLst/>
            </a:prstGeom>
            <a:ln w="603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615714F-DB9F-436D-A756-6C575DDAC1B1}"/>
                </a:ext>
              </a:extLst>
            </p:cNvPr>
            <p:cNvCxnSpPr>
              <a:cxnSpLocks/>
            </p:cNvCxnSpPr>
            <p:nvPr/>
          </p:nvCxnSpPr>
          <p:spPr>
            <a:xfrm>
              <a:off x="9091374" y="2030555"/>
              <a:ext cx="1397114" cy="0"/>
            </a:xfrm>
            <a:prstGeom prst="straightConnector1">
              <a:avLst/>
            </a:prstGeom>
            <a:ln w="603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536D54B-DBAA-40C1-B7AC-76C6015C9B96}"/>
                </a:ext>
              </a:extLst>
            </p:cNvPr>
            <p:cNvSpPr/>
            <p:nvPr/>
          </p:nvSpPr>
          <p:spPr>
            <a:xfrm>
              <a:off x="7199118" y="1916833"/>
              <a:ext cx="409051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rebuchet MS" panose="020B0603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Partial Circle 50">
              <a:extLst>
                <a:ext uri="{FF2B5EF4-FFF2-40B4-BE49-F238E27FC236}">
                  <a16:creationId xmlns:a16="http://schemas.microsoft.com/office/drawing/2014/main" id="{38E4DA63-8095-4870-B46E-490781105099}"/>
                </a:ext>
              </a:extLst>
            </p:cNvPr>
            <p:cNvSpPr/>
            <p:nvPr/>
          </p:nvSpPr>
          <p:spPr>
            <a:xfrm>
              <a:off x="8440651" y="1631449"/>
              <a:ext cx="1301746" cy="857269"/>
            </a:xfrm>
            <a:prstGeom prst="pie">
              <a:avLst>
                <a:gd name="adj1" fmla="val 0"/>
                <a:gd name="adj2" fmla="val 12568664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F052CC3-67F3-403A-9445-112EC021AA91}"/>
                </a:ext>
              </a:extLst>
            </p:cNvPr>
            <p:cNvSpPr txBox="1"/>
            <p:nvPr/>
          </p:nvSpPr>
          <p:spPr>
            <a:xfrm>
              <a:off x="7762011" y="801575"/>
              <a:ext cx="42672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rgbClr val="FF0000"/>
                  </a:solidFill>
                  <a:latin typeface="Trebuchet MS" panose="020B0603020202020204" pitchFamily="34" charset="0"/>
                </a:rPr>
                <a:t>A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AE43ED7-A0FA-4A53-8A8F-D821DE503EE7}"/>
                </a:ext>
              </a:extLst>
            </p:cNvPr>
            <p:cNvSpPr txBox="1"/>
            <p:nvPr/>
          </p:nvSpPr>
          <p:spPr>
            <a:xfrm>
              <a:off x="6805553" y="1425877"/>
              <a:ext cx="42191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rgbClr val="FF0000"/>
                  </a:solidFill>
                  <a:latin typeface="Trebuchet MS" panose="020B0603020202020204" pitchFamily="34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1485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7378664-4D56-4FCA-8D8D-65C1E943BE50}"/>
              </a:ext>
            </a:extLst>
          </p:cNvPr>
          <p:cNvSpPr/>
          <p:nvPr/>
        </p:nvSpPr>
        <p:spPr>
          <a:xfrm>
            <a:off x="-612576" y="5877272"/>
            <a:ext cx="10369152" cy="9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rebuchet MS" panose="020B0603020202020204" pitchFamily="34" charset="0"/>
            </a:endParaRPr>
          </a:p>
        </p:txBody>
      </p:sp>
      <p:pic>
        <p:nvPicPr>
          <p:cNvPr id="28" name="Picture 27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E0EBCBED-0F51-4103-A9C6-7F5402ADA8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81" t="50000"/>
          <a:stretch/>
        </p:blipFill>
        <p:spPr>
          <a:xfrm>
            <a:off x="4052474" y="2661698"/>
            <a:ext cx="3135196" cy="3980357"/>
          </a:xfrm>
          <a:prstGeom prst="rect">
            <a:avLst/>
          </a:prstGeom>
        </p:spPr>
      </p:pic>
      <p:pic>
        <p:nvPicPr>
          <p:cNvPr id="54" name="Picture 53" descr="A close up of a map&#10;&#10;Description automatically generated">
            <a:extLst>
              <a:ext uri="{FF2B5EF4-FFF2-40B4-BE49-F238E27FC236}">
                <a16:creationId xmlns:a16="http://schemas.microsoft.com/office/drawing/2014/main" id="{6DE478B0-79CF-487C-974C-9B97A48000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9" t="20120" r="44118" b="36235"/>
          <a:stretch/>
        </p:blipFill>
        <p:spPr>
          <a:xfrm>
            <a:off x="780603" y="2632050"/>
            <a:ext cx="3086036" cy="4089162"/>
          </a:xfrm>
          <a:prstGeom prst="rect">
            <a:avLst/>
          </a:prstGeom>
        </p:spPr>
      </p:pic>
      <p:pic>
        <p:nvPicPr>
          <p:cNvPr id="55" name="Picture 54" descr="A close up of a map&#10;&#10;Description automatically generated">
            <a:extLst>
              <a:ext uri="{FF2B5EF4-FFF2-40B4-BE49-F238E27FC236}">
                <a16:creationId xmlns:a16="http://schemas.microsoft.com/office/drawing/2014/main" id="{E0895D18-64F8-45DE-BAEE-24B37424B5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88"/>
          <a:stretch/>
        </p:blipFill>
        <p:spPr>
          <a:xfrm>
            <a:off x="4684" y="2661698"/>
            <a:ext cx="762308" cy="409652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FDC0591C-D1A6-4C1A-975A-36F9CFC6CC5E}"/>
              </a:ext>
            </a:extLst>
          </p:cNvPr>
          <p:cNvSpPr txBox="1"/>
          <p:nvPr/>
        </p:nvSpPr>
        <p:spPr>
          <a:xfrm>
            <a:off x="90410" y="714939"/>
            <a:ext cx="563371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rebuchet MS" panose="020B0603020202020204" pitchFamily="34" charset="0"/>
              </a:rPr>
              <a:t>Natalie Theeuwes et al., draft paper</a:t>
            </a: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6ADAEF79-71B7-4315-92E6-15F9A19C082B}"/>
              </a:ext>
            </a:extLst>
          </p:cNvPr>
          <p:cNvSpPr txBox="1">
            <a:spLocks/>
          </p:cNvSpPr>
          <p:nvPr/>
        </p:nvSpPr>
        <p:spPr>
          <a:xfrm>
            <a:off x="42476" y="-74659"/>
            <a:ext cx="11040000" cy="828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How long are building wakes?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6816B69-41F0-4D92-BFDE-EC9A7FE347D7}"/>
              </a:ext>
            </a:extLst>
          </p:cNvPr>
          <p:cNvSpPr/>
          <p:nvPr/>
        </p:nvSpPr>
        <p:spPr>
          <a:xfrm>
            <a:off x="4572000" y="2744657"/>
            <a:ext cx="365760" cy="455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rebuchet MS" panose="020B0603020202020204" pitchFamily="34" charset="0"/>
            </a:endParaRP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4200B377-07C8-4372-8F89-1E570CB5E59C}"/>
              </a:ext>
            </a:extLst>
          </p:cNvPr>
          <p:cNvSpPr/>
          <p:nvPr/>
        </p:nvSpPr>
        <p:spPr>
          <a:xfrm rot="2870070">
            <a:off x="3980819" y="2820323"/>
            <a:ext cx="1196050" cy="3738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rebuchet MS" panose="020B0603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6DB1F8A-C71D-44D8-9185-CD9DCA30F2A4}"/>
              </a:ext>
            </a:extLst>
          </p:cNvPr>
          <p:cNvSpPr txBox="1"/>
          <p:nvPr/>
        </p:nvSpPr>
        <p:spPr>
          <a:xfrm>
            <a:off x="3763953" y="1466515"/>
            <a:ext cx="4214271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33" dirty="0">
                <a:latin typeface="Trebuchet MS" panose="020B0603020202020204" pitchFamily="34" charset="0"/>
              </a:rPr>
              <a:t>Velocity deficit (purple) behind tall buildings – slower, more turbulent winds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069AD42-C1F1-4D47-BEF9-D38DB826C679}"/>
              </a:ext>
            </a:extLst>
          </p:cNvPr>
          <p:cNvSpPr txBox="1"/>
          <p:nvPr/>
        </p:nvSpPr>
        <p:spPr>
          <a:xfrm>
            <a:off x="7114961" y="2624887"/>
            <a:ext cx="1800200" cy="30464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133" dirty="0">
                <a:latin typeface="Trebuchet MS" panose="020B0603020202020204" pitchFamily="34" charset="0"/>
              </a:rPr>
              <a:t>Building A wake approx. 150m long ≈ 2x Height under range of atmospheric conditions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4731143-3BA9-4B9F-8C5F-0C5111C1991A}"/>
              </a:ext>
            </a:extLst>
          </p:cNvPr>
          <p:cNvSpPr txBox="1"/>
          <p:nvPr/>
        </p:nvSpPr>
        <p:spPr>
          <a:xfrm>
            <a:off x="4530657" y="2469933"/>
            <a:ext cx="139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Trebuchet MS" panose="020B0603020202020204" pitchFamily="34" charset="0"/>
              </a:rPr>
              <a:t>NW wind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2EF11A1-1E31-44EA-BC6C-96EABE4F2695}"/>
              </a:ext>
            </a:extLst>
          </p:cNvPr>
          <p:cNvSpPr txBox="1"/>
          <p:nvPr/>
        </p:nvSpPr>
        <p:spPr>
          <a:xfrm>
            <a:off x="42476" y="1299114"/>
            <a:ext cx="2795111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33" dirty="0">
                <a:latin typeface="Trebuchet MS" panose="020B0603020202020204" pitchFamily="34" charset="0"/>
              </a:rPr>
              <a:t>Lidar beam intersects buildings A and B. A is 81m tall (H)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7827B92-0A87-44E5-97BA-DB0A2D549F95}"/>
              </a:ext>
            </a:extLst>
          </p:cNvPr>
          <p:cNvSpPr txBox="1"/>
          <p:nvPr/>
        </p:nvSpPr>
        <p:spPr>
          <a:xfrm>
            <a:off x="2957804" y="2959750"/>
            <a:ext cx="6176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Trebuchet MS" panose="020B0603020202020204" pitchFamily="34" charset="0"/>
                <a:ea typeface="Tahoma" pitchFamily="34" charset="0"/>
                <a:cs typeface="Arial" panose="020B0604020202020204" pitchFamily="34" charset="0"/>
              </a:rPr>
              <a:t>°</a:t>
            </a:r>
            <a:endParaRPr lang="en-GB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29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5F26D564-7CCA-4F92-AEFD-C6D28548E109}"/>
              </a:ext>
            </a:extLst>
          </p:cNvPr>
          <p:cNvSpPr/>
          <p:nvPr/>
        </p:nvSpPr>
        <p:spPr>
          <a:xfrm>
            <a:off x="6006112" y="59319"/>
            <a:ext cx="3158668" cy="241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rebuchet MS" panose="020B0603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378664-4D56-4FCA-8D8D-65C1E943BE50}"/>
              </a:ext>
            </a:extLst>
          </p:cNvPr>
          <p:cNvSpPr/>
          <p:nvPr/>
        </p:nvSpPr>
        <p:spPr>
          <a:xfrm>
            <a:off x="-612576" y="5877272"/>
            <a:ext cx="10369152" cy="9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rebuchet MS" panose="020B0603020202020204" pitchFamily="34" charset="0"/>
            </a:endParaRP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BAAB8C1A-AEA2-4C2B-B188-5DC3D153F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6606" y="6356350"/>
            <a:ext cx="2743200" cy="365125"/>
          </a:xfrm>
        </p:spPr>
        <p:txBody>
          <a:bodyPr/>
          <a:lstStyle/>
          <a:p>
            <a:fld id="{D79403A5-CE41-4BD1-90AB-DAD35D9EBCE9}" type="slidenum">
              <a:rPr lang="nl-NL" smtClean="0">
                <a:latin typeface="Trebuchet MS" panose="020B0603020202020204" pitchFamily="34" charset="0"/>
              </a:rPr>
              <a:pPr/>
              <a:t>7</a:t>
            </a:fld>
            <a:endParaRPr lang="nl-NL">
              <a:latin typeface="Trebuchet MS" panose="020B0603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4D76B3A-54FA-439E-8AC6-C9F168E2FA53}"/>
              </a:ext>
            </a:extLst>
          </p:cNvPr>
          <p:cNvSpPr txBox="1">
            <a:spLocks/>
          </p:cNvSpPr>
          <p:nvPr/>
        </p:nvSpPr>
        <p:spPr>
          <a:xfrm>
            <a:off x="139531" y="41439"/>
            <a:ext cx="3960352" cy="1547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Comparison with ADMS-Build </a:t>
            </a:r>
          </a:p>
          <a:p>
            <a:pPr algn="l"/>
            <a:r>
              <a:rPr lang="en-GB" sz="2800" dirty="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(dispersion model)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318DF1-1CBA-42EB-942F-5F0952CFA33B}"/>
              </a:ext>
            </a:extLst>
          </p:cNvPr>
          <p:cNvSpPr txBox="1"/>
          <p:nvPr/>
        </p:nvSpPr>
        <p:spPr>
          <a:xfrm>
            <a:off x="551132" y="4433717"/>
            <a:ext cx="1542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Building 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C0D9EC-E1EA-4AED-8ED7-DCA2CBE6BC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463"/>
          <a:stretch/>
        </p:blipFill>
        <p:spPr>
          <a:xfrm rot="18707567">
            <a:off x="5175162" y="1633815"/>
            <a:ext cx="4018885" cy="17195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2F4202-DDA5-45AE-8815-0A0CA4677C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61" b="51304"/>
          <a:stretch/>
        </p:blipFill>
        <p:spPr>
          <a:xfrm rot="18955675">
            <a:off x="2370364" y="1175734"/>
            <a:ext cx="3837598" cy="170113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A5898FC-7F37-4106-80EA-178BC56DE4DE}"/>
              </a:ext>
            </a:extLst>
          </p:cNvPr>
          <p:cNvGrpSpPr/>
          <p:nvPr/>
        </p:nvGrpSpPr>
        <p:grpSpPr>
          <a:xfrm>
            <a:off x="332764" y="1887771"/>
            <a:ext cx="1826344" cy="2120683"/>
            <a:chOff x="82066" y="1092293"/>
            <a:chExt cx="1826344" cy="212068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109C731-0992-4BDA-AD87-40252356E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1308" t="24498" r="28632" b="52481"/>
            <a:stretch/>
          </p:blipFill>
          <p:spPr>
            <a:xfrm>
              <a:off x="82066" y="1092293"/>
              <a:ext cx="1826344" cy="2120683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41D7B44-85D4-415A-B050-D116FFCC5C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83853" y="1890990"/>
              <a:ext cx="502841" cy="569942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93EF6EF-9D2F-4999-B58D-979F5C4EF6B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57967" y="2030661"/>
              <a:ext cx="569198" cy="562090"/>
            </a:xfrm>
            <a:prstGeom prst="line">
              <a:avLst/>
            </a:prstGeom>
            <a:ln w="412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823BB9D-D3DF-4495-BDFA-7E92E2186D83}"/>
              </a:ext>
            </a:extLst>
          </p:cNvPr>
          <p:cNvGrpSpPr/>
          <p:nvPr/>
        </p:nvGrpSpPr>
        <p:grpSpPr>
          <a:xfrm>
            <a:off x="2093734" y="4380615"/>
            <a:ext cx="6337310" cy="2104838"/>
            <a:chOff x="2123728" y="4380615"/>
            <a:chExt cx="6337310" cy="210483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1E75831-DF07-4D08-9F77-7E78C283DD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8739"/>
            <a:stretch/>
          </p:blipFill>
          <p:spPr>
            <a:xfrm>
              <a:off x="2123728" y="4380615"/>
              <a:ext cx="6337310" cy="199507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E98C1AE-72FC-4BFE-89E9-8F4543C29E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90511"/>
            <a:stretch/>
          </p:blipFill>
          <p:spPr>
            <a:xfrm>
              <a:off x="2123728" y="6116121"/>
              <a:ext cx="6337310" cy="369332"/>
            </a:xfrm>
            <a:prstGeom prst="rect">
              <a:avLst/>
            </a:prstGeom>
          </p:spPr>
        </p:pic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B8F6FB-690F-4F28-99B0-0C1FD2149D9D}"/>
              </a:ext>
            </a:extLst>
          </p:cNvPr>
          <p:cNvCxnSpPr>
            <a:cxnSpLocks/>
          </p:cNvCxnSpPr>
          <p:nvPr/>
        </p:nvCxnSpPr>
        <p:spPr>
          <a:xfrm flipH="1" flipV="1">
            <a:off x="4056201" y="1288402"/>
            <a:ext cx="1206189" cy="1205176"/>
          </a:xfrm>
          <a:prstGeom prst="line">
            <a:avLst/>
          </a:prstGeom>
          <a:ln w="412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DA8952F-F536-4041-BD14-67EE53D6F3D1}"/>
              </a:ext>
            </a:extLst>
          </p:cNvPr>
          <p:cNvCxnSpPr>
            <a:cxnSpLocks/>
          </p:cNvCxnSpPr>
          <p:nvPr/>
        </p:nvCxnSpPr>
        <p:spPr>
          <a:xfrm flipV="1">
            <a:off x="6683886" y="2015216"/>
            <a:ext cx="2056384" cy="2414647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8D29109-FE74-4AB0-B626-0CA2291DA3B8}"/>
              </a:ext>
            </a:extLst>
          </p:cNvPr>
          <p:cNvSpPr txBox="1"/>
          <p:nvPr/>
        </p:nvSpPr>
        <p:spPr>
          <a:xfrm>
            <a:off x="6259378" y="4516921"/>
            <a:ext cx="1864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wake length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9766F8-7CF4-433E-911F-DD4C44D88FB6}"/>
              </a:ext>
            </a:extLst>
          </p:cNvPr>
          <p:cNvSpPr txBox="1"/>
          <p:nvPr/>
        </p:nvSpPr>
        <p:spPr>
          <a:xfrm>
            <a:off x="3193111" y="3889370"/>
            <a:ext cx="1771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wake width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3412813-A0A1-41C4-8743-1D47BD52BE14}"/>
              </a:ext>
            </a:extLst>
          </p:cNvPr>
          <p:cNvSpPr/>
          <p:nvPr/>
        </p:nvSpPr>
        <p:spPr>
          <a:xfrm>
            <a:off x="2808057" y="4270852"/>
            <a:ext cx="428531" cy="366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rebuchet MS" panose="020B0603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17BED4E-BD31-4454-A8E8-13D3AC630B6B}"/>
              </a:ext>
            </a:extLst>
          </p:cNvPr>
          <p:cNvSpPr/>
          <p:nvPr/>
        </p:nvSpPr>
        <p:spPr>
          <a:xfrm>
            <a:off x="5729893" y="4246538"/>
            <a:ext cx="428531" cy="366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rebuchet MS" panose="020B0603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C728C1-16C9-4F62-98E2-B75E60B75330}"/>
              </a:ext>
            </a:extLst>
          </p:cNvPr>
          <p:cNvSpPr txBox="1"/>
          <p:nvPr/>
        </p:nvSpPr>
        <p:spPr>
          <a:xfrm>
            <a:off x="35496" y="6323589"/>
            <a:ext cx="3626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Natalie Theeuwes et al., in prep.</a:t>
            </a:r>
          </a:p>
        </p:txBody>
      </p:sp>
      <p:sp>
        <p:nvSpPr>
          <p:cNvPr id="35" name="Arrow: Curved Left 34">
            <a:extLst>
              <a:ext uri="{FF2B5EF4-FFF2-40B4-BE49-F238E27FC236}">
                <a16:creationId xmlns:a16="http://schemas.microsoft.com/office/drawing/2014/main" id="{7F6E9A42-2B9B-40F4-9E46-5B0CCDC4BDFF}"/>
              </a:ext>
            </a:extLst>
          </p:cNvPr>
          <p:cNvSpPr/>
          <p:nvPr/>
        </p:nvSpPr>
        <p:spPr>
          <a:xfrm rot="19013634">
            <a:off x="6627799" y="2651011"/>
            <a:ext cx="455557" cy="69374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CEEB7D15-F484-49FE-91B6-3DF5601A63CC}"/>
              </a:ext>
            </a:extLst>
          </p:cNvPr>
          <p:cNvSpPr/>
          <p:nvPr/>
        </p:nvSpPr>
        <p:spPr>
          <a:xfrm rot="18599446">
            <a:off x="7007298" y="1988466"/>
            <a:ext cx="888957" cy="312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22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0" grpId="0"/>
      <p:bldP spid="31" grpId="0"/>
      <p:bldP spid="32" grpId="0" animBg="1"/>
      <p:bldP spid="33" grpId="0" animBg="1"/>
      <p:bldP spid="3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5F26D564-7CCA-4F92-AEFD-C6D28548E109}"/>
              </a:ext>
            </a:extLst>
          </p:cNvPr>
          <p:cNvSpPr/>
          <p:nvPr/>
        </p:nvSpPr>
        <p:spPr>
          <a:xfrm>
            <a:off x="6006112" y="59319"/>
            <a:ext cx="3158668" cy="241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rebuchet MS" panose="020B0603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378664-4D56-4FCA-8D8D-65C1E943BE50}"/>
              </a:ext>
            </a:extLst>
          </p:cNvPr>
          <p:cNvSpPr/>
          <p:nvPr/>
        </p:nvSpPr>
        <p:spPr>
          <a:xfrm>
            <a:off x="-612576" y="5877272"/>
            <a:ext cx="10369152" cy="9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rebuchet MS" panose="020B0603020202020204" pitchFamily="34" charset="0"/>
            </a:endParaRP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BAAB8C1A-AEA2-4C2B-B188-5DC3D153F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6606" y="6356350"/>
            <a:ext cx="2743200" cy="365125"/>
          </a:xfrm>
        </p:spPr>
        <p:txBody>
          <a:bodyPr/>
          <a:lstStyle/>
          <a:p>
            <a:fld id="{D79403A5-CE41-4BD1-90AB-DAD35D9EBCE9}" type="slidenum">
              <a:rPr lang="nl-NL" smtClean="0">
                <a:latin typeface="Trebuchet MS" panose="020B0603020202020204" pitchFamily="34" charset="0"/>
              </a:rPr>
              <a:pPr/>
              <a:t>8</a:t>
            </a:fld>
            <a:endParaRPr lang="nl-NL">
              <a:latin typeface="Trebuchet MS" panose="020B0603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C728C1-16C9-4F62-98E2-B75E60B75330}"/>
              </a:ext>
            </a:extLst>
          </p:cNvPr>
          <p:cNvSpPr txBox="1"/>
          <p:nvPr/>
        </p:nvSpPr>
        <p:spPr>
          <a:xfrm>
            <a:off x="35496" y="6323589"/>
            <a:ext cx="2983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Matt Williams, MSc student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C7BED24D-FF72-44C9-900D-2ED9FDE44D31}"/>
              </a:ext>
            </a:extLst>
          </p:cNvPr>
          <p:cNvSpPr txBox="1">
            <a:spLocks/>
          </p:cNvSpPr>
          <p:nvPr/>
        </p:nvSpPr>
        <p:spPr>
          <a:xfrm>
            <a:off x="42476" y="-74659"/>
            <a:ext cx="11040000" cy="828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Trebuchet MS" panose="020B0603020202020204" pitchFamily="34" charset="0"/>
              </a:rPr>
              <a:t>3) Vertical wind profiles (VAD 75</a:t>
            </a:r>
            <a:r>
              <a:rPr lang="en-GB" sz="3600" dirty="0">
                <a:latin typeface="Trebuchet MS" panose="020B0603020202020204" pitchFamily="34" charset="0"/>
                <a:ea typeface="Tahoma" pitchFamily="34" charset="0"/>
                <a:cs typeface="Arial" panose="020B0604020202020204" pitchFamily="34" charset="0"/>
              </a:rPr>
              <a:t>°)</a:t>
            </a:r>
            <a:endParaRPr lang="en-US" sz="3600" dirty="0">
              <a:latin typeface="Trebuchet MS" panose="020B0603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932E9A6-921F-4EBC-8DE0-4B1C32F53EEB}"/>
              </a:ext>
            </a:extLst>
          </p:cNvPr>
          <p:cNvGrpSpPr/>
          <p:nvPr/>
        </p:nvGrpSpPr>
        <p:grpSpPr>
          <a:xfrm>
            <a:off x="189094" y="1240329"/>
            <a:ext cx="6459987" cy="4741994"/>
            <a:chOff x="2866006" y="1095688"/>
            <a:chExt cx="6459987" cy="474199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97BB0E9-AEB2-4185-A31D-7C21A69445CF}"/>
                </a:ext>
              </a:extLst>
            </p:cNvPr>
            <p:cNvGrpSpPr/>
            <p:nvPr/>
          </p:nvGrpSpPr>
          <p:grpSpPr>
            <a:xfrm>
              <a:off x="2866006" y="1095688"/>
              <a:ext cx="6459987" cy="3847338"/>
              <a:chOff x="2866006" y="1095688"/>
              <a:chExt cx="6459987" cy="3847338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26CD0948-E399-4E87-AC8C-BD87882D6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8919" t="28163" r="12677" b="10000"/>
              <a:stretch/>
            </p:blipFill>
            <p:spPr>
              <a:xfrm>
                <a:off x="2866006" y="1095688"/>
                <a:ext cx="6459987" cy="3847338"/>
              </a:xfrm>
              <a:prstGeom prst="rect">
                <a:avLst/>
              </a:prstGeom>
            </p:spPr>
          </p:pic>
          <p:sp>
            <p:nvSpPr>
              <p:cNvPr id="51" name="Flowchart: Or 50">
                <a:extLst>
                  <a:ext uri="{FF2B5EF4-FFF2-40B4-BE49-F238E27FC236}">
                    <a16:creationId xmlns:a16="http://schemas.microsoft.com/office/drawing/2014/main" id="{E32CE46E-A119-413E-B4C3-E545B317AEB3}"/>
                  </a:ext>
                </a:extLst>
              </p:cNvPr>
              <p:cNvSpPr/>
              <p:nvPr/>
            </p:nvSpPr>
            <p:spPr>
              <a:xfrm>
                <a:off x="5043434" y="4089529"/>
                <a:ext cx="194735" cy="180826"/>
              </a:xfrm>
              <a:prstGeom prst="flowChartOr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Trebuchet MS" panose="020B0603020202020204" pitchFamily="34" charset="0"/>
                </a:endParaRPr>
              </a:p>
            </p:txBody>
          </p:sp>
          <p:sp>
            <p:nvSpPr>
              <p:cNvPr id="52" name="Flowchart: Collate 51">
                <a:extLst>
                  <a:ext uri="{FF2B5EF4-FFF2-40B4-BE49-F238E27FC236}">
                    <a16:creationId xmlns:a16="http://schemas.microsoft.com/office/drawing/2014/main" id="{29B79949-4A28-4CDB-BACD-5BD62104C4E7}"/>
                  </a:ext>
                </a:extLst>
              </p:cNvPr>
              <p:cNvSpPr/>
              <p:nvPr/>
            </p:nvSpPr>
            <p:spPr>
              <a:xfrm>
                <a:off x="7104198" y="4651016"/>
                <a:ext cx="117363" cy="189085"/>
              </a:xfrm>
              <a:prstGeom prst="flowChartCollat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53" name="Flowchart: Decision 52">
                <a:extLst>
                  <a:ext uri="{FF2B5EF4-FFF2-40B4-BE49-F238E27FC236}">
                    <a16:creationId xmlns:a16="http://schemas.microsoft.com/office/drawing/2014/main" id="{0ABA874B-F23F-4B20-8169-2B28DDFD0370}"/>
                  </a:ext>
                </a:extLst>
              </p:cNvPr>
              <p:cNvSpPr/>
              <p:nvPr/>
            </p:nvSpPr>
            <p:spPr>
              <a:xfrm>
                <a:off x="6932954" y="1818997"/>
                <a:ext cx="189085" cy="202125"/>
              </a:xfrm>
              <a:prstGeom prst="flowChartDecision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Trebuchet MS" panose="020B0603020202020204" pitchFamily="34" charset="0"/>
                </a:endParaRPr>
              </a:p>
            </p:txBody>
          </p:sp>
          <p:sp>
            <p:nvSpPr>
              <p:cNvPr id="54" name="Multiplication Sign 53">
                <a:extLst>
                  <a:ext uri="{FF2B5EF4-FFF2-40B4-BE49-F238E27FC236}">
                    <a16:creationId xmlns:a16="http://schemas.microsoft.com/office/drawing/2014/main" id="{3EB774B6-023E-4EC1-B775-32263A5F9233}"/>
                  </a:ext>
                </a:extLst>
              </p:cNvPr>
              <p:cNvSpPr/>
              <p:nvPr/>
            </p:nvSpPr>
            <p:spPr>
              <a:xfrm>
                <a:off x="4508870" y="2074156"/>
                <a:ext cx="267836" cy="282106"/>
              </a:xfrm>
              <a:prstGeom prst="mathMultiply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Trebuchet MS" panose="020B0603020202020204" pitchFamily="34" charset="0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93232F0-4C67-42F5-8D06-BA51CE5229C3}"/>
                </a:ext>
              </a:extLst>
            </p:cNvPr>
            <p:cNvGrpSpPr/>
            <p:nvPr/>
          </p:nvGrpSpPr>
          <p:grpSpPr>
            <a:xfrm>
              <a:off x="2937512" y="5004547"/>
              <a:ext cx="4737135" cy="833135"/>
              <a:chOff x="-473146" y="5777960"/>
              <a:chExt cx="4737135" cy="833135"/>
            </a:xfrm>
          </p:grpSpPr>
          <p:sp>
            <p:nvSpPr>
              <p:cNvPr id="42" name="Flowchart: Or 41">
                <a:extLst>
                  <a:ext uri="{FF2B5EF4-FFF2-40B4-BE49-F238E27FC236}">
                    <a16:creationId xmlns:a16="http://schemas.microsoft.com/office/drawing/2014/main" id="{505C6035-21C4-409B-8832-EB4B42F59927}"/>
                  </a:ext>
                </a:extLst>
              </p:cNvPr>
              <p:cNvSpPr/>
              <p:nvPr/>
            </p:nvSpPr>
            <p:spPr>
              <a:xfrm>
                <a:off x="788471" y="5846060"/>
                <a:ext cx="194735" cy="180826"/>
              </a:xfrm>
              <a:prstGeom prst="flowChartOr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Trebuchet MS" panose="020B0603020202020204" pitchFamily="34" charset="0"/>
                </a:endParaRPr>
              </a:p>
            </p:txBody>
          </p:sp>
          <p:sp>
            <p:nvSpPr>
              <p:cNvPr id="43" name="Flowchart: Collate 42">
                <a:extLst>
                  <a:ext uri="{FF2B5EF4-FFF2-40B4-BE49-F238E27FC236}">
                    <a16:creationId xmlns:a16="http://schemas.microsoft.com/office/drawing/2014/main" id="{D951ACDC-C307-4979-9F69-BB06DB24E273}"/>
                  </a:ext>
                </a:extLst>
              </p:cNvPr>
              <p:cNvSpPr/>
              <p:nvPr/>
            </p:nvSpPr>
            <p:spPr>
              <a:xfrm>
                <a:off x="-473146" y="5837802"/>
                <a:ext cx="117363" cy="189085"/>
              </a:xfrm>
              <a:prstGeom prst="flowChartCollat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44" name="Flowchart: Decision 43">
                <a:extLst>
                  <a:ext uri="{FF2B5EF4-FFF2-40B4-BE49-F238E27FC236}">
                    <a16:creationId xmlns:a16="http://schemas.microsoft.com/office/drawing/2014/main" id="{3541BBEC-203D-4B4A-B20E-2780A23AF5D8}"/>
                  </a:ext>
                </a:extLst>
              </p:cNvPr>
              <p:cNvSpPr/>
              <p:nvPr/>
            </p:nvSpPr>
            <p:spPr>
              <a:xfrm>
                <a:off x="3037798" y="5824147"/>
                <a:ext cx="189085" cy="202125"/>
              </a:xfrm>
              <a:prstGeom prst="flowChartDecision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Trebuchet MS" panose="020B0603020202020204" pitchFamily="34" charset="0"/>
                </a:endParaRPr>
              </a:p>
            </p:txBody>
          </p:sp>
          <p:sp>
            <p:nvSpPr>
              <p:cNvPr id="45" name="Multiplication Sign 44">
                <a:extLst>
                  <a:ext uri="{FF2B5EF4-FFF2-40B4-BE49-F238E27FC236}">
                    <a16:creationId xmlns:a16="http://schemas.microsoft.com/office/drawing/2014/main" id="{C1EA3C2C-72E9-49D4-A52F-6B222AA67D9E}"/>
                  </a:ext>
                </a:extLst>
              </p:cNvPr>
              <p:cNvSpPr/>
              <p:nvPr/>
            </p:nvSpPr>
            <p:spPr>
              <a:xfrm>
                <a:off x="1958283" y="5785168"/>
                <a:ext cx="267836" cy="282106"/>
              </a:xfrm>
              <a:prstGeom prst="mathMultiply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Trebuchet MS" panose="020B060302020202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16A7A79-A5A4-4AB7-A239-84CDEE4EABE7}"/>
                  </a:ext>
                </a:extLst>
              </p:cNvPr>
              <p:cNvSpPr txBox="1"/>
              <p:nvPr/>
            </p:nvSpPr>
            <p:spPr>
              <a:xfrm>
                <a:off x="-327208" y="5780099"/>
                <a:ext cx="130085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latin typeface="Trebuchet MS" panose="020B0603020202020204" pitchFamily="34" charset="0"/>
                  </a:rPr>
                  <a:t>Street Intersection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56C1AB9-37E1-4DBC-8A00-3835C7DDA5DA}"/>
                  </a:ext>
                </a:extLst>
              </p:cNvPr>
              <p:cNvSpPr txBox="1"/>
              <p:nvPr/>
            </p:nvSpPr>
            <p:spPr>
              <a:xfrm>
                <a:off x="973651" y="5777960"/>
                <a:ext cx="108821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>
                    <a:latin typeface="Trebuchet MS" panose="020B0603020202020204" pitchFamily="34" charset="0"/>
                  </a:rPr>
                  <a:t>LSBU (K2) Building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7CB80DE-9368-4E37-BA9D-537C53A92646}"/>
                  </a:ext>
                </a:extLst>
              </p:cNvPr>
              <p:cNvSpPr txBox="1"/>
              <p:nvPr/>
            </p:nvSpPr>
            <p:spPr>
              <a:xfrm>
                <a:off x="3243840" y="5777960"/>
                <a:ext cx="102014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latin typeface="Trebuchet MS" panose="020B0603020202020204" pitchFamily="34" charset="0"/>
                  </a:rPr>
                  <a:t>Strata Building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51B1BE2-D727-4D46-BE85-690D5B1EAD5A}"/>
                  </a:ext>
                </a:extLst>
              </p:cNvPr>
              <p:cNvSpPr txBox="1"/>
              <p:nvPr/>
            </p:nvSpPr>
            <p:spPr>
              <a:xfrm>
                <a:off x="2204423" y="5780098"/>
                <a:ext cx="103970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>
                    <a:latin typeface="Trebuchet MS" panose="020B0603020202020204" pitchFamily="34" charset="0"/>
                  </a:rPr>
                  <a:t>Building 12 (134 metres)</a:t>
                </a:r>
              </a:p>
            </p:txBody>
          </p:sp>
        </p:grpSp>
      </p:grpSp>
      <p:sp>
        <p:nvSpPr>
          <p:cNvPr id="58" name="Text Box 26">
            <a:extLst>
              <a:ext uri="{FF2B5EF4-FFF2-40B4-BE49-F238E27FC236}">
                <a16:creationId xmlns:a16="http://schemas.microsoft.com/office/drawing/2014/main" id="{5806DEE0-D69A-42C2-B56A-A7A5AAADE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744" y="1767973"/>
            <a:ext cx="720080" cy="369332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1800" dirty="0">
                <a:latin typeface="Trebuchet MS" panose="020B0603020202020204" pitchFamily="34" charset="0"/>
                <a:ea typeface="Tahoma" pitchFamily="34" charset="0"/>
                <a:cs typeface="Arial" panose="020B0604020202020204" pitchFamily="34" charset="0"/>
              </a:rPr>
              <a:t>T134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F53F48-3355-4E21-9E77-90E432E6ACBF}"/>
              </a:ext>
            </a:extLst>
          </p:cNvPr>
          <p:cNvGrpSpPr/>
          <p:nvPr/>
        </p:nvGrpSpPr>
        <p:grpSpPr>
          <a:xfrm>
            <a:off x="6974959" y="1412776"/>
            <a:ext cx="1807536" cy="4965847"/>
            <a:chOff x="6974959" y="1509381"/>
            <a:chExt cx="1807536" cy="4965847"/>
          </a:xfrm>
        </p:grpSpPr>
        <p:sp>
          <p:nvSpPr>
            <p:cNvPr id="60" name="Rounded Rectangle 23">
              <a:extLst>
                <a:ext uri="{FF2B5EF4-FFF2-40B4-BE49-F238E27FC236}">
                  <a16:creationId xmlns:a16="http://schemas.microsoft.com/office/drawing/2014/main" id="{A48EFA6D-E53A-4302-AD09-4206DD08F4D9}"/>
                </a:ext>
              </a:extLst>
            </p:cNvPr>
            <p:cNvSpPr/>
            <p:nvPr/>
          </p:nvSpPr>
          <p:spPr>
            <a:xfrm>
              <a:off x="7729871" y="6071191"/>
              <a:ext cx="382771" cy="404037"/>
            </a:xfrm>
            <a:prstGeom prst="roundRect">
              <a:avLst>
                <a:gd name="adj" fmla="val 833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rebuchet MS" panose="020B060302020202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C7D401D-1D0B-4A6E-B44B-8B53C31A541D}"/>
                </a:ext>
              </a:extLst>
            </p:cNvPr>
            <p:cNvSpPr/>
            <p:nvPr/>
          </p:nvSpPr>
          <p:spPr>
            <a:xfrm>
              <a:off x="7846828" y="5954233"/>
              <a:ext cx="159488" cy="2227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rebuchet MS" panose="020B0603020202020204" pitchFamily="34" charset="0"/>
              </a:endParaRP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1BE75CAF-200F-4E99-A52C-A2404C98A7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74959" y="1807646"/>
              <a:ext cx="925034" cy="414658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9260A899-2DC2-419C-BDB1-B69B0B61CB26}"/>
                </a:ext>
              </a:extLst>
            </p:cNvPr>
            <p:cNvCxnSpPr>
              <a:cxnSpLocks/>
              <a:endCxn id="69" idx="2"/>
            </p:cNvCxnSpPr>
            <p:nvPr/>
          </p:nvCxnSpPr>
          <p:spPr>
            <a:xfrm flipV="1">
              <a:off x="7937205" y="1740461"/>
              <a:ext cx="845290" cy="421377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EA909632-1C37-486C-AD2E-ABB717CD1D80}"/>
                </a:ext>
              </a:extLst>
            </p:cNvPr>
            <p:cNvCxnSpPr>
              <a:cxnSpLocks/>
              <a:stCxn id="61" idx="0"/>
            </p:cNvCxnSpPr>
            <p:nvPr/>
          </p:nvCxnSpPr>
          <p:spPr>
            <a:xfrm flipH="1" flipV="1">
              <a:off x="7248128" y="1628800"/>
              <a:ext cx="678444" cy="4325433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854F129C-D8C6-4239-8DF1-151725D4E99A}"/>
                </a:ext>
              </a:extLst>
            </p:cNvPr>
            <p:cNvCxnSpPr>
              <a:cxnSpLocks/>
              <a:stCxn id="61" idx="0"/>
            </p:cNvCxnSpPr>
            <p:nvPr/>
          </p:nvCxnSpPr>
          <p:spPr>
            <a:xfrm flipV="1">
              <a:off x="7926572" y="1884345"/>
              <a:ext cx="568071" cy="406988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6C8D49DD-9B5B-48BD-ACFE-F85F513226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46828" y="2067339"/>
              <a:ext cx="53165" cy="388689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595B4D73-390F-468E-A86F-9632FFBFD7BD}"/>
                </a:ext>
              </a:extLst>
            </p:cNvPr>
            <p:cNvCxnSpPr>
              <a:cxnSpLocks/>
              <a:stCxn id="61" idx="0"/>
            </p:cNvCxnSpPr>
            <p:nvPr/>
          </p:nvCxnSpPr>
          <p:spPr>
            <a:xfrm flipV="1">
              <a:off x="7926572" y="1509381"/>
              <a:ext cx="79744" cy="444485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Arc 68">
              <a:extLst>
                <a:ext uri="{FF2B5EF4-FFF2-40B4-BE49-F238E27FC236}">
                  <a16:creationId xmlns:a16="http://schemas.microsoft.com/office/drawing/2014/main" id="{1DFDFD9D-8AF9-409F-9D3B-FC7574C046DB}"/>
                </a:ext>
              </a:extLst>
            </p:cNvPr>
            <p:cNvSpPr/>
            <p:nvPr/>
          </p:nvSpPr>
          <p:spPr>
            <a:xfrm>
              <a:off x="6974959" y="1509381"/>
              <a:ext cx="1807536" cy="462159"/>
            </a:xfrm>
            <a:prstGeom prst="arc">
              <a:avLst>
                <a:gd name="adj1" fmla="val 1885774"/>
                <a:gd name="adj2" fmla="val 0"/>
              </a:avLst>
            </a:prstGeom>
            <a:ln w="19050">
              <a:solidFill>
                <a:srgbClr val="C00000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8310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5F26D564-7CCA-4F92-AEFD-C6D28548E109}"/>
              </a:ext>
            </a:extLst>
          </p:cNvPr>
          <p:cNvSpPr/>
          <p:nvPr/>
        </p:nvSpPr>
        <p:spPr>
          <a:xfrm>
            <a:off x="6006112" y="59319"/>
            <a:ext cx="3158668" cy="241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>
              <a:latin typeface="Trebuchet MS" panose="020B0603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378664-4D56-4FCA-8D8D-65C1E943BE50}"/>
              </a:ext>
            </a:extLst>
          </p:cNvPr>
          <p:cNvSpPr/>
          <p:nvPr/>
        </p:nvSpPr>
        <p:spPr>
          <a:xfrm>
            <a:off x="-612576" y="5877272"/>
            <a:ext cx="10369152" cy="9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000">
              <a:latin typeface="Trebuchet MS" panose="020B0603020202020204" pitchFamily="34" charset="0"/>
            </a:endParaRP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BAAB8C1A-AEA2-4C2B-B188-5DC3D153F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6606" y="6356350"/>
            <a:ext cx="2743200" cy="365125"/>
          </a:xfrm>
        </p:spPr>
        <p:txBody>
          <a:bodyPr/>
          <a:lstStyle/>
          <a:p>
            <a:fld id="{D79403A5-CE41-4BD1-90AB-DAD35D9EBCE9}" type="slidenum">
              <a:rPr lang="nl-NL" sz="3000" smtClean="0">
                <a:latin typeface="Trebuchet MS" panose="020B0603020202020204" pitchFamily="34" charset="0"/>
              </a:rPr>
              <a:pPr/>
              <a:t>9</a:t>
            </a:fld>
            <a:endParaRPr lang="nl-NL" sz="3000">
              <a:latin typeface="Trebuchet MS" panose="020B0603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C728C1-16C9-4F62-98E2-B75E60B75330}"/>
              </a:ext>
            </a:extLst>
          </p:cNvPr>
          <p:cNvSpPr txBox="1"/>
          <p:nvPr/>
        </p:nvSpPr>
        <p:spPr>
          <a:xfrm>
            <a:off x="35496" y="6323589"/>
            <a:ext cx="2983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Matt Williams, MSc student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C7BED24D-FF72-44C9-900D-2ED9FDE44D31}"/>
              </a:ext>
            </a:extLst>
          </p:cNvPr>
          <p:cNvSpPr txBox="1">
            <a:spLocks/>
          </p:cNvSpPr>
          <p:nvPr/>
        </p:nvSpPr>
        <p:spPr>
          <a:xfrm>
            <a:off x="42476" y="-74659"/>
            <a:ext cx="11040000" cy="828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>
                <a:latin typeface="Trebuchet MS" panose="020B0603020202020204" pitchFamily="34" charset="0"/>
              </a:rPr>
              <a:t>How much do tall buildings affect wind profiles?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F851726-B183-4469-8BC7-AD05FC2A4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7" y="753341"/>
            <a:ext cx="7804480" cy="398462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D1D326E-3D83-4E41-A41C-BC5CC5C2863E}"/>
              </a:ext>
            </a:extLst>
          </p:cNvPr>
          <p:cNvGrpSpPr/>
          <p:nvPr/>
        </p:nvGrpSpPr>
        <p:grpSpPr>
          <a:xfrm>
            <a:off x="5094450" y="3561070"/>
            <a:ext cx="3924311" cy="2675659"/>
            <a:chOff x="3982946" y="2927586"/>
            <a:chExt cx="5209958" cy="393041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E28DF66-3AF4-4852-A3D6-5648C9308C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950" t="14133" r="13525" b="8934"/>
            <a:stretch/>
          </p:blipFill>
          <p:spPr>
            <a:xfrm>
              <a:off x="3982946" y="2927586"/>
              <a:ext cx="5209958" cy="3242876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1E88ADA-9655-41B7-A19C-91A813CABBF8}"/>
                </a:ext>
              </a:extLst>
            </p:cNvPr>
            <p:cNvGrpSpPr/>
            <p:nvPr/>
          </p:nvGrpSpPr>
          <p:grpSpPr>
            <a:xfrm rot="16200000">
              <a:off x="5039415" y="4536292"/>
              <a:ext cx="2613844" cy="2029572"/>
              <a:chOff x="8160865" y="2696134"/>
              <a:chExt cx="2613844" cy="2029572"/>
            </a:xfrm>
          </p:grpSpPr>
          <p:sp>
            <p:nvSpPr>
              <p:cNvPr id="27" name="Partial Circle 26">
                <a:extLst>
                  <a:ext uri="{FF2B5EF4-FFF2-40B4-BE49-F238E27FC236}">
                    <a16:creationId xmlns:a16="http://schemas.microsoft.com/office/drawing/2014/main" id="{64B8BC4D-2893-4335-A53D-43C2A22099E7}"/>
                  </a:ext>
                </a:extLst>
              </p:cNvPr>
              <p:cNvSpPr/>
              <p:nvPr/>
            </p:nvSpPr>
            <p:spPr>
              <a:xfrm>
                <a:off x="8160865" y="2706796"/>
                <a:ext cx="2593332" cy="2018910"/>
              </a:xfrm>
              <a:prstGeom prst="pie">
                <a:avLst>
                  <a:gd name="adj1" fmla="val 3895555"/>
                  <a:gd name="adj2" fmla="val 5406414"/>
                </a:avLst>
              </a:prstGeom>
              <a:solidFill>
                <a:srgbClr val="FF0000">
                  <a:alpha val="50000"/>
                </a:srgbClr>
              </a:solidFill>
              <a:ln>
                <a:solidFill>
                  <a:srgbClr val="FF0000"/>
                </a:solidFill>
              </a:ln>
              <a:effectLst>
                <a:outerShdw sx="1000" sy="1000" algn="ctr" rotWithShape="0">
                  <a:srgbClr val="000000"/>
                </a:outerShdw>
                <a:reflection endPos="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000" dirty="0">
                  <a:solidFill>
                    <a:schemeClr val="tx1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29" name="Partial Circle 28">
                <a:extLst>
                  <a:ext uri="{FF2B5EF4-FFF2-40B4-BE49-F238E27FC236}">
                    <a16:creationId xmlns:a16="http://schemas.microsoft.com/office/drawing/2014/main" id="{519A79D8-81B9-4D2B-9C0C-3197E1534FF3}"/>
                  </a:ext>
                </a:extLst>
              </p:cNvPr>
              <p:cNvSpPr/>
              <p:nvPr/>
            </p:nvSpPr>
            <p:spPr>
              <a:xfrm>
                <a:off x="8181377" y="2698703"/>
                <a:ext cx="2593332" cy="2018910"/>
              </a:xfrm>
              <a:prstGeom prst="pie">
                <a:avLst>
                  <a:gd name="adj1" fmla="val 1888106"/>
                  <a:gd name="adj2" fmla="val 3900804"/>
                </a:avLst>
              </a:prstGeom>
              <a:solidFill>
                <a:srgbClr val="92D050">
                  <a:alpha val="50000"/>
                </a:srgbClr>
              </a:solidFill>
              <a:ln>
                <a:solidFill>
                  <a:srgbClr val="92D050"/>
                </a:solidFill>
              </a:ln>
              <a:effectLst>
                <a:outerShdw sx="1000" sy="1000" algn="ctr" rotWithShape="0">
                  <a:srgbClr val="000000"/>
                </a:outerShdw>
                <a:reflection endPos="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000" dirty="0">
                  <a:solidFill>
                    <a:schemeClr val="tx1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30" name="Partial Circle 29">
                <a:extLst>
                  <a:ext uri="{FF2B5EF4-FFF2-40B4-BE49-F238E27FC236}">
                    <a16:creationId xmlns:a16="http://schemas.microsoft.com/office/drawing/2014/main" id="{952F2451-0A5C-4E76-81CF-1F07735B437A}"/>
                  </a:ext>
                </a:extLst>
              </p:cNvPr>
              <p:cNvSpPr/>
              <p:nvPr/>
            </p:nvSpPr>
            <p:spPr>
              <a:xfrm>
                <a:off x="8171103" y="2703953"/>
                <a:ext cx="2593332" cy="2018910"/>
              </a:xfrm>
              <a:prstGeom prst="pie">
                <a:avLst>
                  <a:gd name="adj1" fmla="val 41000"/>
                  <a:gd name="adj2" fmla="val 1864628"/>
                </a:avLst>
              </a:prstGeom>
              <a:solidFill>
                <a:srgbClr val="FFC000">
                  <a:alpha val="50000"/>
                </a:srgbClr>
              </a:solidFill>
              <a:ln>
                <a:solidFill>
                  <a:srgbClr val="FFC000"/>
                </a:solidFill>
              </a:ln>
              <a:effectLst>
                <a:outerShdw sx="1000" sy="1000" algn="ctr" rotWithShape="0">
                  <a:srgbClr val="000000"/>
                </a:outerShdw>
                <a:reflection endPos="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000" dirty="0">
                  <a:solidFill>
                    <a:schemeClr val="tx1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31" name="Partial Circle 30">
                <a:extLst>
                  <a:ext uri="{FF2B5EF4-FFF2-40B4-BE49-F238E27FC236}">
                    <a16:creationId xmlns:a16="http://schemas.microsoft.com/office/drawing/2014/main" id="{3895034D-FDFF-42C7-82C2-0111F40E7D7B}"/>
                  </a:ext>
                </a:extLst>
              </p:cNvPr>
              <p:cNvSpPr/>
              <p:nvPr/>
            </p:nvSpPr>
            <p:spPr>
              <a:xfrm>
                <a:off x="8181341" y="2696134"/>
                <a:ext cx="2593332" cy="2018910"/>
              </a:xfrm>
              <a:prstGeom prst="pie">
                <a:avLst>
                  <a:gd name="adj1" fmla="val 20828877"/>
                  <a:gd name="adj2" fmla="val 21597329"/>
                </a:avLst>
              </a:prstGeom>
              <a:solidFill>
                <a:srgbClr val="00B0F0">
                  <a:alpha val="50000"/>
                </a:srgbClr>
              </a:solidFill>
              <a:ln>
                <a:solidFill>
                  <a:srgbClr val="00B0F0"/>
                </a:solidFill>
              </a:ln>
              <a:effectLst>
                <a:outerShdw sx="1000" sy="1000" algn="ctr" rotWithShape="0">
                  <a:srgbClr val="000000"/>
                </a:outerShdw>
                <a:reflection endPos="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000" dirty="0">
                  <a:solidFill>
                    <a:schemeClr val="tx1"/>
                  </a:solidFill>
                  <a:latin typeface="Trebuchet MS" panose="020B0603020202020204" pitchFamily="34" charset="0"/>
                </a:endParaRPr>
              </a:p>
            </p:txBody>
          </p:sp>
        </p:grp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265965AF-12AF-4549-8F42-4EC6BCDB1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2348880"/>
            <a:ext cx="561942" cy="1763867"/>
          </a:xfrm>
          <a:prstGeom prst="rect">
            <a:avLst/>
          </a:prstGeom>
        </p:spPr>
      </p:pic>
      <p:pic>
        <p:nvPicPr>
          <p:cNvPr id="33" name="Picture 32" descr="setup.png">
            <a:extLst>
              <a:ext uri="{FF2B5EF4-FFF2-40B4-BE49-F238E27FC236}">
                <a16:creationId xmlns:a16="http://schemas.microsoft.com/office/drawing/2014/main" id="{A1A36136-BD70-45FC-9251-8F05024250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3932" t="10369" r="77247" b="15020"/>
          <a:stretch/>
        </p:blipFill>
        <p:spPr>
          <a:xfrm>
            <a:off x="4067944" y="3117202"/>
            <a:ext cx="249317" cy="103187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BDECE7F-5E30-4F5D-B343-E7279D0045EA}"/>
              </a:ext>
            </a:extLst>
          </p:cNvPr>
          <p:cNvSpPr txBox="1"/>
          <p:nvPr/>
        </p:nvSpPr>
        <p:spPr>
          <a:xfrm>
            <a:off x="305026" y="4569340"/>
            <a:ext cx="46168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Upper quartile windspeed profiles (strongest windspeeds)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Important data for building design (Drew et al</a:t>
            </a:r>
            <a:r>
              <a:rPr lang="en-GB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2013</a:t>
            </a:r>
            <a:r>
              <a:rPr lang="en-GB" dirty="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J Wind </a:t>
            </a:r>
            <a:r>
              <a:rPr lang="en-GB" dirty="0" err="1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</a:t>
            </a:r>
            <a:r>
              <a:rPr lang="en-GB" dirty="0"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Ind Aer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Trebuchet MS" panose="020B06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37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388</Words>
  <Application>Microsoft Office PowerPoint</Application>
  <PresentationFormat>On-screen Show (4:3)</PresentationFormat>
  <Paragraphs>78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Tahoma</vt:lpstr>
      <vt:lpstr>Trebuchet MS</vt:lpstr>
      <vt:lpstr>Office Theme</vt:lpstr>
      <vt:lpstr>Update on Doppler lidar measurements</vt:lpstr>
      <vt:lpstr>What is a Doppler lidar?</vt:lpstr>
      <vt:lpstr>MAGIC field site</vt:lpstr>
      <vt:lpstr>1) Vertical stare: rainfall 24th Sep 2019 </vt:lpstr>
      <vt:lpstr>2) Horizontal scan (VAD 0°)</vt:lpstr>
      <vt:lpstr>PowerPoint Presentation</vt:lpstr>
      <vt:lpstr>PowerPoint Presentation</vt:lpstr>
      <vt:lpstr>PowerPoint Presentation</vt:lpstr>
      <vt:lpstr>PowerPoint Presentation</vt:lpstr>
      <vt:lpstr>Next steps</vt:lpstr>
    </vt:vector>
  </TitlesOfParts>
  <Company>University of Cambridge - Maths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Elaine Paterson</dc:creator>
  <cp:lastModifiedBy>Sophy Bristow</cp:lastModifiedBy>
  <cp:revision>16</cp:revision>
  <dcterms:created xsi:type="dcterms:W3CDTF">2017-04-12T08:55:09Z</dcterms:created>
  <dcterms:modified xsi:type="dcterms:W3CDTF">2020-12-08T11:30:15Z</dcterms:modified>
</cp:coreProperties>
</file>