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FAF1E-CE74-4684-A17C-E2FF781F36A0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D9204-9293-4E02-B4B5-F2935979F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The department will continue to review ways to improve and incorporate discipline data</a:t>
            </a:r>
          </a:p>
          <a:p>
            <a:pPr lvl="2"/>
            <a:r>
              <a:rPr lang="en-US" sz="2400" dirty="0" smtClean="0"/>
              <a:t>Students cannot learn if they are not in school. It is important we continue to refine school discipline practices and the collection of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AE6E-BFD4-4C38-9EF2-ADF255D56B7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95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AE6E-BFD4-4C38-9EF2-ADF255D56B7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4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3208" y="3505200"/>
            <a:ext cx="12195208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4522788"/>
            <a:ext cx="103632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2" y="6390275"/>
            <a:ext cx="103631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998060"/>
            <a:ext cx="6908800" cy="2049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001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7803"/>
            <a:ext cx="117856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43000"/>
            <a:ext cx="117856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0" y="6019800"/>
            <a:ext cx="1155699" cy="86677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177801"/>
            <a:ext cx="12192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0" y="6019800"/>
            <a:ext cx="1155699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37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3208" y="3505200"/>
            <a:ext cx="12195208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2796" y="3810001"/>
            <a:ext cx="103632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334000"/>
            <a:ext cx="85344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If applicable, insert sub-title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1600" y="998060"/>
            <a:ext cx="6908800" cy="2049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42399" y="6400800"/>
            <a:ext cx="6707204" cy="3810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Presenter Name | Job Title | Team/Office/Division | Date</a:t>
            </a:r>
          </a:p>
        </p:txBody>
      </p:sp>
    </p:spTree>
    <p:extLst>
      <p:ext uri="{BB962C8B-B14F-4D97-AF65-F5344CB8AC3E}">
        <p14:creationId xmlns:p14="http://schemas.microsoft.com/office/powerpoint/2010/main" val="400166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6400" y="1295400"/>
            <a:ext cx="11176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 baseline="0">
                <a:solidFill>
                  <a:schemeClr val="accent1"/>
                </a:solidFill>
              </a:defRPr>
            </a:lvl2pPr>
            <a:lvl3pPr>
              <a:defRPr baseline="0">
                <a:solidFill>
                  <a:schemeClr val="accent1"/>
                </a:solidFill>
              </a:defRPr>
            </a:lvl3pPr>
            <a:lvl4pPr>
              <a:defRPr baseline="0">
                <a:solidFill>
                  <a:schemeClr val="accent1"/>
                </a:solidFill>
              </a:defRPr>
            </a:lvl4pPr>
            <a:lvl5pPr>
              <a:defRPr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400" y="228600"/>
            <a:ext cx="11074400" cy="914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37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8000" y="1295400"/>
            <a:ext cx="54864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096000" y="1295400"/>
            <a:ext cx="54864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6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255248" y="3810000"/>
            <a:ext cx="7936753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4038600"/>
            <a:ext cx="7416800" cy="2019300"/>
          </a:xfrm>
        </p:spPr>
        <p:txBody>
          <a:bodyPr>
            <a:normAutofit/>
          </a:bodyPr>
          <a:lstStyle>
            <a:lvl1pPr algn="r">
              <a:defRPr sz="3500" baseline="0"/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0907" y="3810000"/>
            <a:ext cx="3176293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511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16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8000" y="228600"/>
            <a:ext cx="11074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08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208" y="3429000"/>
            <a:ext cx="12195208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11196" y="3898901"/>
            <a:ext cx="105664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  <a:t>Presenter Name</a:t>
            </a:r>
            <a:b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</a:br>
            <a: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  <a:t>Title</a:t>
            </a:r>
            <a:b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</a:br>
            <a: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  <a:t>Team/Office/Division</a:t>
            </a:r>
          </a:p>
          <a:p>
            <a: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  <a:t>Email Address</a:t>
            </a:r>
          </a:p>
          <a:p>
            <a:r>
              <a:rPr lang="en-US" sz="3000" b="1" dirty="0" smtClean="0">
                <a:solidFill>
                  <a:srgbClr val="FFFFFF"/>
                </a:solidFill>
                <a:latin typeface="Georgia" panose="02040502050405020303" pitchFamily="18" charset="0"/>
                <a:cs typeface="PermianSlabSerifTypeface"/>
              </a:rPr>
              <a:t>Phone Number</a:t>
            </a:r>
            <a:endParaRPr lang="en-US" sz="3000" b="1" dirty="0">
              <a:solidFill>
                <a:srgbClr val="FFFFFF"/>
              </a:solidFill>
              <a:latin typeface="Georgia" panose="02040502050405020303" pitchFamily="18" charset="0"/>
              <a:cs typeface="PermianSlabSerifTypeface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1600" y="998060"/>
            <a:ext cx="6908800" cy="2049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220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208" y="3429000"/>
            <a:ext cx="12195208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11196" y="3898901"/>
            <a:ext cx="105664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1"/>
            <a:ext cx="12192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1600" y="998060"/>
            <a:ext cx="6908800" cy="2049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77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6400" y="1295400"/>
            <a:ext cx="11176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400" y="228600"/>
            <a:ext cx="110744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20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06400" y="1295400"/>
            <a:ext cx="54864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400" y="228600"/>
            <a:ext cx="110744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295400"/>
            <a:ext cx="54864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08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255248" y="3810000"/>
            <a:ext cx="7936753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4038600"/>
            <a:ext cx="74168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1090907" y="3810000"/>
            <a:ext cx="3176293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535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46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06400" y="228600"/>
            <a:ext cx="11074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36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6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6400" y="1295400"/>
            <a:ext cx="11176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12192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99376"/>
            <a:ext cx="12192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108905"/>
            <a:ext cx="2155956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06400" y="405826"/>
            <a:ext cx="1117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latin typeface="Georgia"/>
              </a:rPr>
              <a:t>Contact Information</a:t>
            </a:r>
            <a:endParaRPr lang="en-US" sz="3200" b="1" dirty="0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62897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208" y="3429000"/>
            <a:ext cx="12195208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11196" y="3898901"/>
            <a:ext cx="105664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1"/>
            <a:ext cx="12192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998060"/>
            <a:ext cx="6908800" cy="2049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519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41438"/>
            <a:ext cx="1107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107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2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41438"/>
            <a:ext cx="1107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107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27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rgbClr val="000000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rgbClr val="000000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rgbClr val="000000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rienne.hinds@tn.gov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acweb.northseattle.edu/lchaffee/PSY100/Journal%20Articles/Alexander%20et%20al%201997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epa.sagepub.com/content/31/4/392.abstrac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7"/>
            <a:r>
              <a:rPr lang="en-US" sz="3600" dirty="0" smtClean="0"/>
              <a:t>Adrienne Hinds</a:t>
            </a:r>
          </a:p>
          <a:p>
            <a:pPr marL="3200400" lvl="7" indent="0">
              <a:buNone/>
            </a:pPr>
            <a:endParaRPr lang="en-US" sz="3600" dirty="0" smtClean="0"/>
          </a:p>
          <a:p>
            <a:pPr lvl="7"/>
            <a:r>
              <a:rPr lang="en-US" sz="3600" dirty="0" smtClean="0"/>
              <a:t>Data Governance</a:t>
            </a:r>
          </a:p>
          <a:p>
            <a:pPr marL="3200400" lvl="7" indent="0">
              <a:buNone/>
            </a:pPr>
            <a:endParaRPr lang="en-US" sz="3600" dirty="0" smtClean="0"/>
          </a:p>
          <a:p>
            <a:pPr lvl="7"/>
            <a:r>
              <a:rPr lang="en-US" sz="3600" dirty="0" smtClean="0">
                <a:hlinkClick r:id="rId2"/>
              </a:rPr>
              <a:t>Adrienne.hinds@tn.gov</a:t>
            </a:r>
            <a:endParaRPr lang="en-US" sz="3600" dirty="0" smtClean="0"/>
          </a:p>
          <a:p>
            <a:pPr lvl="7"/>
            <a:endParaRPr lang="en-US" sz="3600" dirty="0"/>
          </a:p>
          <a:p>
            <a:pPr lvl="7"/>
            <a:r>
              <a:rPr lang="en-US" sz="3600" dirty="0" smtClean="0"/>
              <a:t>615-922-0237</a:t>
            </a:r>
            <a:endParaRPr lang="en-US" sz="3400" dirty="0" smtClean="0"/>
          </a:p>
          <a:p>
            <a:pPr marL="1371600" lvl="3" indent="0">
              <a:buNone/>
            </a:pPr>
            <a:endParaRPr lang="en-US" sz="3400" dirty="0" smtClean="0"/>
          </a:p>
          <a:p>
            <a:pPr lvl="3"/>
            <a:endParaRPr lang="en-US" sz="3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Absenteeism Refresher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4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Chronically out of school </a:t>
            </a:r>
            <a:r>
              <a:rPr lang="en-US" dirty="0" smtClean="0"/>
              <a:t>indicator measures chronic absenteeism rate, including out of school suspension. </a:t>
            </a:r>
          </a:p>
          <a:p>
            <a:pPr lvl="2"/>
            <a:r>
              <a:rPr lang="en-US" dirty="0" smtClean="0"/>
              <a:t>A </a:t>
            </a:r>
            <a:r>
              <a:rPr lang="en-US" dirty="0" smtClean="0"/>
              <a:t>student is chronically absent if he/she misses 10% of the school year</a:t>
            </a:r>
          </a:p>
          <a:p>
            <a:pPr lvl="2"/>
            <a:r>
              <a:rPr lang="en-US" dirty="0" smtClean="0"/>
              <a:t>For example, 18 or more days in a 180 day </a:t>
            </a:r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“Chronically out of School” indicator measures school chronic absenteeism.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66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absences reduce academic </a:t>
            </a:r>
            <a:r>
              <a:rPr lang="en-US" dirty="0" smtClean="0"/>
              <a:t>achievement.</a:t>
            </a:r>
          </a:p>
          <a:p>
            <a:r>
              <a:rPr lang="en-US" dirty="0" smtClean="0"/>
              <a:t>Student absences </a:t>
            </a:r>
            <a:r>
              <a:rPr lang="en-US" dirty="0"/>
              <a:t>put students at risk for future </a:t>
            </a:r>
            <a:r>
              <a:rPr lang="en-US" dirty="0" smtClean="0"/>
              <a:t>truancy </a:t>
            </a:r>
            <a:r>
              <a:rPr lang="en-US" dirty="0"/>
              <a:t>and increase their probability of dropping out of </a:t>
            </a:r>
            <a:r>
              <a:rPr lang="en-US" dirty="0" smtClean="0"/>
              <a:t>school. </a:t>
            </a:r>
          </a:p>
          <a:p>
            <a:r>
              <a:rPr lang="en-US" dirty="0" smtClean="0"/>
              <a:t>Research </a:t>
            </a:r>
            <a:r>
              <a:rPr lang="en-US" dirty="0"/>
              <a:t>shows that absences have a larger negative impact </a:t>
            </a:r>
            <a:r>
              <a:rPr lang="en-US" dirty="0" smtClean="0"/>
              <a:t>on students with </a:t>
            </a:r>
            <a:r>
              <a:rPr lang="en-US" dirty="0"/>
              <a:t>low </a:t>
            </a:r>
            <a:r>
              <a:rPr lang="en-US" dirty="0" smtClean="0"/>
              <a:t>achievement.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Student attendance matters for student achievement.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61262" y="3810000"/>
            <a:ext cx="885433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indent="-3175"/>
            <a:r>
              <a:rPr lang="en-US" sz="1400" b="1" u="sng" dirty="0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References</a:t>
            </a:r>
          </a:p>
          <a:p>
            <a:pPr marL="2222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Alexander, KL, DR </a:t>
            </a:r>
            <a:r>
              <a:rPr lang="en-US" sz="1400" dirty="0" err="1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Entwisle</a:t>
            </a:r>
            <a:r>
              <a:rPr lang="en-US" sz="1400" dirty="0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CS Horsey. 1997. From First Grade Forward: Early Foundations of High School Dropout. Sociology of Education, 70(2), 87-107. Retrieved at: </a:t>
            </a:r>
            <a:r>
              <a:rPr lang="en-US" sz="1400" dirty="0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400" dirty="0">
                <a:solidFill>
                  <a:srgbClr val="222222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facweb.northseattle.edu/lchaffee/PSY100/Journal%20Articles/Alexander%20et%20al%201997.pdf</a:t>
            </a:r>
            <a:endParaRPr lang="en-US" sz="1400" dirty="0">
              <a:solidFill>
                <a:srgbClr val="222222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22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Gottfried, MA. 2009. Excused versus Unexcused: How Student Absences in Elementary School Affect Academic Achievement. Educational Evaluation and Policy Analysis, 31(4), 392-415. Retrieved at: </a:t>
            </a:r>
            <a:r>
              <a:rPr lang="en-US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http://epa.sagepub.com/content/31/4/392.abstract</a:t>
            </a:r>
            <a:endParaRPr lang="en-US" sz="1400" dirty="0">
              <a:solidFill>
                <a:srgbClr val="222222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a student is NOT enrolled in your school for 50% or more instructional days THAN that student is NOT counted in your school accountability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Therefore NOT included in chronic absenteeism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                                                      One Take-away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61262" y="3810000"/>
            <a:ext cx="88543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indent="-3175"/>
            <a:endParaRPr lang="en-US" sz="1400" dirty="0">
              <a:solidFill>
                <a:srgbClr val="222222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1CFA7-5784-4816-8865-3D363482387D}" vid="{3FE5B953-5DEC-4335-BBB5-E60459355A33}"/>
    </a:ext>
  </a:extLst>
</a:theme>
</file>

<file path=ppt/theme/theme2.xml><?xml version="1.0" encoding="utf-8"?>
<a:theme xmlns:a="http://schemas.openxmlformats.org/drawingml/2006/main" name="TDOE Template - Editing">
  <a:themeElements>
    <a:clrScheme name="Theme Colors for TDOE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74A7C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Primary Fonts - Permian Slab and Open Sans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DOE template powerpoint" id="{E7A62605-F959-8342-94B0-7AB821102ECD}" vid="{9471C017-ED39-AE46-92C3-100E65FACF0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231</Words>
  <Application>Microsoft Office PowerPoint</Application>
  <PresentationFormat>Widescreen</PresentationFormat>
  <Paragraphs>30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Courier New</vt:lpstr>
      <vt:lpstr>Georgia</vt:lpstr>
      <vt:lpstr>Open Sans</vt:lpstr>
      <vt:lpstr>PermianSlabSerifTypeface</vt:lpstr>
      <vt:lpstr>Times New Roman</vt:lpstr>
      <vt:lpstr>Wingdings</vt:lpstr>
      <vt:lpstr>4_TDOE Template - Editing</vt:lpstr>
      <vt:lpstr>TDOE Template - Editing</vt:lpstr>
      <vt:lpstr>Chronic Absenteeism Refresher</vt:lpstr>
      <vt:lpstr>The “Chronically out of School” indicator measures school chronic absenteeism.</vt:lpstr>
      <vt:lpstr>Student attendance matters for student achievement. </vt:lpstr>
      <vt:lpstr>                                                       One Take-away</vt:lpstr>
    </vt:vector>
  </TitlesOfParts>
  <Company>State of Tennessee Dept.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“Chronically out of School” indicator measures school chronic absenteeism.</dc:title>
  <dc:creator>Adrienne Hinds</dc:creator>
  <cp:lastModifiedBy>Adrienne Hinds</cp:lastModifiedBy>
  <cp:revision>5</cp:revision>
  <dcterms:created xsi:type="dcterms:W3CDTF">2019-09-25T12:20:38Z</dcterms:created>
  <dcterms:modified xsi:type="dcterms:W3CDTF">2019-09-26T12:15:36Z</dcterms:modified>
</cp:coreProperties>
</file>