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99" r:id="rId2"/>
    <p:sldId id="649" r:id="rId3"/>
    <p:sldId id="542" r:id="rId4"/>
    <p:sldId id="687" r:id="rId5"/>
    <p:sldId id="688" r:id="rId6"/>
    <p:sldId id="635" r:id="rId7"/>
    <p:sldId id="692" r:id="rId8"/>
    <p:sldId id="1158" r:id="rId9"/>
    <p:sldId id="570" r:id="rId10"/>
    <p:sldId id="573" r:id="rId11"/>
    <p:sldId id="624" r:id="rId12"/>
    <p:sldId id="574" r:id="rId13"/>
    <p:sldId id="1022" r:id="rId14"/>
    <p:sldId id="1020" r:id="rId15"/>
    <p:sldId id="1021" r:id="rId16"/>
    <p:sldId id="1023" r:id="rId17"/>
    <p:sldId id="1024" r:id="rId18"/>
    <p:sldId id="767" r:id="rId19"/>
    <p:sldId id="621" r:id="rId20"/>
    <p:sldId id="1214" r:id="rId21"/>
    <p:sldId id="1027" r:id="rId22"/>
    <p:sldId id="577" r:id="rId23"/>
    <p:sldId id="1029" r:id="rId24"/>
    <p:sldId id="578" r:id="rId25"/>
    <p:sldId id="1030" r:id="rId26"/>
    <p:sldId id="1031" r:id="rId27"/>
    <p:sldId id="1032" r:id="rId28"/>
    <p:sldId id="1216" r:id="rId29"/>
    <p:sldId id="1215" r:id="rId30"/>
    <p:sldId id="73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AD8"/>
    <a:srgbClr val="FF9300"/>
    <a:srgbClr val="011893"/>
    <a:srgbClr val="76D6FF"/>
    <a:srgbClr val="009051"/>
    <a:srgbClr val="FF2600"/>
    <a:srgbClr val="D883FF"/>
    <a:srgbClr val="FFFC00"/>
    <a:srgbClr val="8EFA00"/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83" autoAdjust="0"/>
    <p:restoredTop sz="95597" autoAdjust="0"/>
  </p:normalViewPr>
  <p:slideViewPr>
    <p:cSldViewPr snapToGrid="0">
      <p:cViewPr varScale="1">
        <p:scale>
          <a:sx n="102" d="100"/>
          <a:sy n="102" d="100"/>
        </p:scale>
        <p:origin x="1064" y="168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481" y="4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DCDBC5-95E9-4F42-8754-6810EB41A3B6}" type="doc">
      <dgm:prSet loTypeId="urn:microsoft.com/office/officeart/2005/8/layout/ven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EC81A35-8D57-124B-ABCE-2ABCF936B667}">
      <dgm:prSet phldrT="[Text]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gm:t>
    </dgm:pt>
    <dgm:pt modelId="{93BFC6B5-0E63-324A-B30F-A7A171F4E817}" type="parTrans" cxnId="{FB8C29D6-657F-7347-9691-7C1B684B2B1E}">
      <dgm:prSet/>
      <dgm:spPr/>
      <dgm:t>
        <a:bodyPr/>
        <a:lstStyle/>
        <a:p>
          <a:endParaRPr lang="en-US"/>
        </a:p>
      </dgm:t>
    </dgm:pt>
    <dgm:pt modelId="{4F34C741-B58B-8E44-B2B7-D1B3810C9DFD}" type="sibTrans" cxnId="{FB8C29D6-657F-7347-9691-7C1B684B2B1E}">
      <dgm:prSet/>
      <dgm:spPr/>
      <dgm:t>
        <a:bodyPr/>
        <a:lstStyle/>
        <a:p>
          <a:endParaRPr lang="en-US"/>
        </a:p>
      </dgm:t>
    </dgm:pt>
    <dgm:pt modelId="{E47640B8-E388-6141-8043-F310278C03B2}">
      <dgm:prSet phldrT="[Text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gm:t>
    </dgm:pt>
    <dgm:pt modelId="{57A28E9E-379A-074C-978F-D701171A9D16}" type="parTrans" cxnId="{CCC2C2EA-E3C8-7442-8E0D-C0B533A5BFDE}">
      <dgm:prSet/>
      <dgm:spPr/>
      <dgm:t>
        <a:bodyPr/>
        <a:lstStyle/>
        <a:p>
          <a:endParaRPr lang="en-US"/>
        </a:p>
      </dgm:t>
    </dgm:pt>
    <dgm:pt modelId="{0D294ADB-EF11-D941-B290-D319254BF064}" type="sibTrans" cxnId="{CCC2C2EA-E3C8-7442-8E0D-C0B533A5BFDE}">
      <dgm:prSet/>
      <dgm:spPr/>
      <dgm:t>
        <a:bodyPr/>
        <a:lstStyle/>
        <a:p>
          <a:endParaRPr lang="en-US"/>
        </a:p>
      </dgm:t>
    </dgm:pt>
    <dgm:pt modelId="{865D233C-903B-9F4C-9226-AC6433E046AF}">
      <dgm:prSet phldrT="[Text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gm:t>
    </dgm:pt>
    <dgm:pt modelId="{67884939-1953-8944-996F-DC9AF84144E4}" type="parTrans" cxnId="{5AED5339-DC14-324C-85BB-F084E09E62DD}">
      <dgm:prSet/>
      <dgm:spPr/>
      <dgm:t>
        <a:bodyPr/>
        <a:lstStyle/>
        <a:p>
          <a:endParaRPr lang="en-US"/>
        </a:p>
      </dgm:t>
    </dgm:pt>
    <dgm:pt modelId="{95730D6A-BF57-8149-A562-F4DF03615C2D}" type="sibTrans" cxnId="{5AED5339-DC14-324C-85BB-F084E09E62DD}">
      <dgm:prSet/>
      <dgm:spPr/>
      <dgm:t>
        <a:bodyPr/>
        <a:lstStyle/>
        <a:p>
          <a:endParaRPr lang="en-US"/>
        </a:p>
      </dgm:t>
    </dgm:pt>
    <dgm:pt modelId="{ABB0EE10-8504-404A-8824-5F22425D91BF}" type="pres">
      <dgm:prSet presAssocID="{C2DCDBC5-95E9-4F42-8754-6810EB41A3B6}" presName="compositeShape" presStyleCnt="0">
        <dgm:presLayoutVars>
          <dgm:chMax val="7"/>
          <dgm:dir/>
          <dgm:resizeHandles val="exact"/>
        </dgm:presLayoutVars>
      </dgm:prSet>
      <dgm:spPr/>
    </dgm:pt>
    <dgm:pt modelId="{93E056BD-4766-394C-A4DC-5E4C2451228E}" type="pres">
      <dgm:prSet presAssocID="{2EC81A35-8D57-124B-ABCE-2ABCF936B667}" presName="circ1" presStyleLbl="vennNode1" presStyleIdx="0" presStyleCnt="3" custScaleX="169481" custScaleY="92938" custLinFactNeighborX="-1461" custLinFactNeighborY="-35450"/>
      <dgm:spPr/>
    </dgm:pt>
    <dgm:pt modelId="{9EC0FAFF-6CE3-7640-BE7A-52C4AF5538E2}" type="pres">
      <dgm:prSet presAssocID="{2EC81A35-8D57-124B-ABCE-2ABCF936B66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0F896BF-E8D9-2145-B631-F874C101A436}" type="pres">
      <dgm:prSet presAssocID="{E47640B8-E388-6141-8043-F310278C03B2}" presName="circ2" presStyleLbl="vennNode1" presStyleIdx="1" presStyleCnt="3" custScaleX="153807" custLinFactNeighborX="30195" custLinFactNeighborY="-12709"/>
      <dgm:spPr/>
    </dgm:pt>
    <dgm:pt modelId="{524DE1D1-1650-674C-AA9B-4DB5A8E1AD84}" type="pres">
      <dgm:prSet presAssocID="{E47640B8-E388-6141-8043-F310278C03B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DAD003A-79BB-F54B-8024-DA7A6A25F4EE}" type="pres">
      <dgm:prSet presAssocID="{865D233C-903B-9F4C-9226-AC6433E046AF}" presName="circ3" presStyleLbl="vennNode1" presStyleIdx="2" presStyleCnt="3" custScaleX="153807" custScaleY="95170" custLinFactNeighborX="-29221" custLinFactNeighborY="-9740"/>
      <dgm:spPr/>
    </dgm:pt>
    <dgm:pt modelId="{337EDADF-F20D-C040-81EA-8B0554C72AC2}" type="pres">
      <dgm:prSet presAssocID="{865D233C-903B-9F4C-9226-AC6433E046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AED5339-DC14-324C-85BB-F084E09E62DD}" srcId="{C2DCDBC5-95E9-4F42-8754-6810EB41A3B6}" destId="{865D233C-903B-9F4C-9226-AC6433E046AF}" srcOrd="2" destOrd="0" parTransId="{67884939-1953-8944-996F-DC9AF84144E4}" sibTransId="{95730D6A-BF57-8149-A562-F4DF03615C2D}"/>
    <dgm:cxn modelId="{B52A4640-FD85-D64F-8F35-E07304235F5F}" type="presOf" srcId="{2EC81A35-8D57-124B-ABCE-2ABCF936B667}" destId="{9EC0FAFF-6CE3-7640-BE7A-52C4AF5538E2}" srcOrd="1" destOrd="0" presId="urn:microsoft.com/office/officeart/2005/8/layout/venn1"/>
    <dgm:cxn modelId="{034C6D4E-2FBA-474A-9077-0FF8C9C804CA}" type="presOf" srcId="{C2DCDBC5-95E9-4F42-8754-6810EB41A3B6}" destId="{ABB0EE10-8504-404A-8824-5F22425D91BF}" srcOrd="0" destOrd="0" presId="urn:microsoft.com/office/officeart/2005/8/layout/venn1"/>
    <dgm:cxn modelId="{EF1E985C-4C83-514F-AAB7-E897E1014759}" type="presOf" srcId="{E47640B8-E388-6141-8043-F310278C03B2}" destId="{524DE1D1-1650-674C-AA9B-4DB5A8E1AD84}" srcOrd="1" destOrd="0" presId="urn:microsoft.com/office/officeart/2005/8/layout/venn1"/>
    <dgm:cxn modelId="{C3825867-C405-7B42-A7E5-424A4EAD6450}" type="presOf" srcId="{E47640B8-E388-6141-8043-F310278C03B2}" destId="{E0F896BF-E8D9-2145-B631-F874C101A436}" srcOrd="0" destOrd="0" presId="urn:microsoft.com/office/officeart/2005/8/layout/venn1"/>
    <dgm:cxn modelId="{E979DA97-980B-3643-BB92-317601AA8A1C}" type="presOf" srcId="{865D233C-903B-9F4C-9226-AC6433E046AF}" destId="{337EDADF-F20D-C040-81EA-8B0554C72AC2}" srcOrd="1" destOrd="0" presId="urn:microsoft.com/office/officeart/2005/8/layout/venn1"/>
    <dgm:cxn modelId="{3007A799-B6FD-C042-BC31-FD8640B2F69C}" type="presOf" srcId="{865D233C-903B-9F4C-9226-AC6433E046AF}" destId="{DDAD003A-79BB-F54B-8024-DA7A6A25F4EE}" srcOrd="0" destOrd="0" presId="urn:microsoft.com/office/officeart/2005/8/layout/venn1"/>
    <dgm:cxn modelId="{2BE821C9-2121-9B41-97DB-B374926960B4}" type="presOf" srcId="{2EC81A35-8D57-124B-ABCE-2ABCF936B667}" destId="{93E056BD-4766-394C-A4DC-5E4C2451228E}" srcOrd="0" destOrd="0" presId="urn:microsoft.com/office/officeart/2005/8/layout/venn1"/>
    <dgm:cxn modelId="{FB8C29D6-657F-7347-9691-7C1B684B2B1E}" srcId="{C2DCDBC5-95E9-4F42-8754-6810EB41A3B6}" destId="{2EC81A35-8D57-124B-ABCE-2ABCF936B667}" srcOrd="0" destOrd="0" parTransId="{93BFC6B5-0E63-324A-B30F-A7A171F4E817}" sibTransId="{4F34C741-B58B-8E44-B2B7-D1B3810C9DFD}"/>
    <dgm:cxn modelId="{CCC2C2EA-E3C8-7442-8E0D-C0B533A5BFDE}" srcId="{C2DCDBC5-95E9-4F42-8754-6810EB41A3B6}" destId="{E47640B8-E388-6141-8043-F310278C03B2}" srcOrd="1" destOrd="0" parTransId="{57A28E9E-379A-074C-978F-D701171A9D16}" sibTransId="{0D294ADB-EF11-D941-B290-D319254BF064}"/>
    <dgm:cxn modelId="{E3AA8411-1348-674D-BBB3-180030DCDE43}" type="presParOf" srcId="{ABB0EE10-8504-404A-8824-5F22425D91BF}" destId="{93E056BD-4766-394C-A4DC-5E4C2451228E}" srcOrd="0" destOrd="0" presId="urn:microsoft.com/office/officeart/2005/8/layout/venn1"/>
    <dgm:cxn modelId="{7BE10229-9ECC-B04C-BCBD-5C48734A388C}" type="presParOf" srcId="{ABB0EE10-8504-404A-8824-5F22425D91BF}" destId="{9EC0FAFF-6CE3-7640-BE7A-52C4AF5538E2}" srcOrd="1" destOrd="0" presId="urn:microsoft.com/office/officeart/2005/8/layout/venn1"/>
    <dgm:cxn modelId="{40178842-B790-BA4E-9D3B-93341614B1D0}" type="presParOf" srcId="{ABB0EE10-8504-404A-8824-5F22425D91BF}" destId="{E0F896BF-E8D9-2145-B631-F874C101A436}" srcOrd="2" destOrd="0" presId="urn:microsoft.com/office/officeart/2005/8/layout/venn1"/>
    <dgm:cxn modelId="{D1A9D604-ECA4-3A4F-AF71-6AC9ABA33704}" type="presParOf" srcId="{ABB0EE10-8504-404A-8824-5F22425D91BF}" destId="{524DE1D1-1650-674C-AA9B-4DB5A8E1AD84}" srcOrd="3" destOrd="0" presId="urn:microsoft.com/office/officeart/2005/8/layout/venn1"/>
    <dgm:cxn modelId="{6664AA12-529F-F740-887C-153AB714C68D}" type="presParOf" srcId="{ABB0EE10-8504-404A-8824-5F22425D91BF}" destId="{DDAD003A-79BB-F54B-8024-DA7A6A25F4EE}" srcOrd="4" destOrd="0" presId="urn:microsoft.com/office/officeart/2005/8/layout/venn1"/>
    <dgm:cxn modelId="{2240D205-BFFC-CB44-A1A3-BF8308066BCD}" type="presParOf" srcId="{ABB0EE10-8504-404A-8824-5F22425D91BF}" destId="{337EDADF-F20D-C040-81EA-8B0554C72AC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056BD-4766-394C-A4DC-5E4C2451228E}">
      <dsp:nvSpPr>
        <dsp:cNvPr id="0" name=""/>
        <dsp:cNvSpPr/>
      </dsp:nvSpPr>
      <dsp:spPr>
        <a:xfrm>
          <a:off x="2125678" y="0"/>
          <a:ext cx="4132624" cy="2266200"/>
        </a:xfrm>
        <a:prstGeom prst="ellipse">
          <a:avLst/>
        </a:prstGeom>
        <a:solidFill>
          <a:schemeClr val="accent4"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Abstract</a:t>
          </a:r>
        </a:p>
      </dsp:txBody>
      <dsp:txXfrm>
        <a:off x="2676695" y="396585"/>
        <a:ext cx="3030591" cy="1019790"/>
      </dsp:txXfrm>
    </dsp:sp>
    <dsp:sp modelId="{E0F896BF-E8D9-2145-B631-F874C101A436}">
      <dsp:nvSpPr>
        <dsp:cNvPr id="0" name=""/>
        <dsp:cNvSpPr/>
      </dsp:nvSpPr>
      <dsp:spPr>
        <a:xfrm>
          <a:off x="3968531" y="1221853"/>
          <a:ext cx="3750429" cy="2438400"/>
        </a:xfrm>
        <a:prstGeom prst="ellipse">
          <a:avLst/>
        </a:prstGeom>
        <a:solidFill>
          <a:schemeClr val="accent6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Pictorial</a:t>
          </a:r>
        </a:p>
      </dsp:txBody>
      <dsp:txXfrm>
        <a:off x="5115538" y="1851773"/>
        <a:ext cx="2250257" cy="1341120"/>
      </dsp:txXfrm>
    </dsp:sp>
    <dsp:sp modelId="{DDAD003A-79BB-F54B-8024-DA7A6A25F4EE}">
      <dsp:nvSpPr>
        <dsp:cNvPr id="0" name=""/>
        <dsp:cNvSpPr/>
      </dsp:nvSpPr>
      <dsp:spPr>
        <a:xfrm>
          <a:off x="760020" y="1353137"/>
          <a:ext cx="3750429" cy="2320625"/>
        </a:xfrm>
        <a:prstGeom prst="ellipse">
          <a:avLst/>
        </a:prstGeom>
        <a:solidFill>
          <a:schemeClr val="accent1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Concrete</a:t>
          </a:r>
        </a:p>
      </dsp:txBody>
      <dsp:txXfrm>
        <a:off x="1113185" y="1952632"/>
        <a:ext cx="2250257" cy="1276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24BDA-D6BF-4386-9525-DF906CDAA658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48857-A4E2-47A3-BE24-C42D3BE24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21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0B8A71-C697-4FEB-8778-C5F523E41333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28B76-325F-4EB6-B770-D7CFC87B8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5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5ED7-64AB-4B50-B88C-D9DEB4E392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60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A41F16-93AC-4DBC-BE60-377A46536BD1}" type="slidenum">
              <a:rPr lang="ru-RU" smtClean="0">
                <a:solidFill>
                  <a:prstClr val="black"/>
                </a:solidFill>
              </a:rPr>
              <a:pPr eaLnBrk="1" hangingPunct="1"/>
              <a:t>23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779410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F1DB5E-8EB0-4E97-AFC3-B093D86A1CBE}" type="slidenum">
              <a:rPr lang="ru-RU" smtClean="0">
                <a:solidFill>
                  <a:prstClr val="black"/>
                </a:solidFill>
              </a:rPr>
              <a:pPr eaLnBrk="1" hangingPunct="1"/>
              <a:t>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513090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A41F16-93AC-4DBC-BE60-377A46536BD1}" type="slidenum">
              <a:rPr lang="ru-RU" smtClean="0">
                <a:solidFill>
                  <a:prstClr val="black"/>
                </a:solidFill>
              </a:rPr>
              <a:pPr eaLnBrk="1" hangingPunct="1"/>
              <a:t>25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516550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A41F16-93AC-4DBC-BE60-377A46536BD1}" type="slidenum">
              <a:rPr lang="ru-RU" smtClean="0">
                <a:solidFill>
                  <a:prstClr val="black"/>
                </a:solidFill>
              </a:rPr>
              <a:pPr eaLnBrk="1" hangingPunct="1"/>
              <a:t>28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981436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A5ED7-64AB-4B50-B88C-D9DEB4E3920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9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AD87C-EFF4-B147-A5A0-CA2DCA7F5B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10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A41F16-93AC-4DBC-BE60-377A46536BD1}" type="slidenum">
              <a:rPr lang="ru-RU" smtClean="0">
                <a:solidFill>
                  <a:prstClr val="black"/>
                </a:solidFill>
              </a:rPr>
              <a:pPr eaLnBrk="1" hangingPunct="1"/>
              <a:t>10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39053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A41F16-93AC-4DBC-BE60-377A46536BD1}" type="slidenum">
              <a:rPr lang="ru-RU" smtClean="0">
                <a:solidFill>
                  <a:prstClr val="black"/>
                </a:solidFill>
              </a:rPr>
              <a:pPr eaLnBrk="1" hangingPunct="1"/>
              <a:t>11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770264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A41F16-93AC-4DBC-BE60-377A46536BD1}" type="slidenum">
              <a:rPr lang="ru-RU" smtClean="0">
                <a:solidFill>
                  <a:prstClr val="black"/>
                </a:solidFill>
              </a:rPr>
              <a:pPr eaLnBrk="1" hangingPunct="1"/>
              <a:t>12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625121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A41F16-93AC-4DBC-BE60-377A46536BD1}" type="slidenum">
              <a:rPr lang="ru-RU" smtClean="0">
                <a:solidFill>
                  <a:prstClr val="black"/>
                </a:solidFill>
              </a:rPr>
              <a:pPr eaLnBrk="1" hangingPunct="1"/>
              <a:t>13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269662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A41F16-93AC-4DBC-BE60-377A46536BD1}" type="slidenum">
              <a:rPr lang="ru-RU" smtClean="0">
                <a:solidFill>
                  <a:prstClr val="black"/>
                </a:solidFill>
              </a:rPr>
              <a:pPr eaLnBrk="1" hangingPunct="1"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2711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A41F16-93AC-4DBC-BE60-377A46536BD1}" type="slidenum">
              <a:rPr lang="ru-RU" smtClean="0">
                <a:solidFill>
                  <a:prstClr val="black"/>
                </a:solidFill>
              </a:rPr>
              <a:pPr eaLnBrk="1" hangingPunct="1"/>
              <a:t>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882117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F1DB5E-8EB0-4E97-AFC3-B093D86A1CBE}" type="slidenum">
              <a:rPr lang="ru-RU" smtClean="0">
                <a:solidFill>
                  <a:prstClr val="black"/>
                </a:solidFill>
              </a:rPr>
              <a:pPr eaLnBrk="1" hangingPunct="1"/>
              <a:t>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832085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3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792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9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231" y="3962400"/>
            <a:ext cx="9137650" cy="289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39484"/>
            <a:ext cx="8686800" cy="1353965"/>
          </a:xfrm>
        </p:spPr>
        <p:txBody>
          <a:bodyPr anchor="t" anchorCtr="0">
            <a:normAutofit/>
          </a:bodyPr>
          <a:lstStyle>
            <a:lvl1pPr algn="l"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416280"/>
            <a:ext cx="8686800" cy="69494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4"/>
          </p:nvPr>
        </p:nvSpPr>
        <p:spPr>
          <a:xfrm>
            <a:off x="6978771" y="6479523"/>
            <a:ext cx="1936630" cy="153888"/>
          </a:xfrm>
        </p:spPr>
        <p:txBody>
          <a:bodyPr/>
          <a:lstStyle/>
          <a:p>
            <a:r>
              <a:rPr lang="en-US"/>
              <a:t>Copyright 2018 Sarah R. Powell, Ph.D.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79A0A5-7830-7241-9C0C-8CAC122C2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3995" y="6410674"/>
            <a:ext cx="2841767" cy="44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6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09739"/>
            <a:ext cx="8686800" cy="114300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230890"/>
            <a:ext cx="8686800" cy="950976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2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8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315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36345"/>
            <a:ext cx="4270248" cy="46360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1236345"/>
            <a:ext cx="4270248" cy="46360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219202"/>
            <a:ext cx="8686800" cy="4632325"/>
          </a:xfrm>
        </p:spPr>
        <p:txBody>
          <a:bodyPr>
            <a:normAutofit/>
          </a:bodyPr>
          <a:lstStyle>
            <a:lvl1pPr marL="457200" indent="-457200">
              <a:defRPr sz="1800"/>
            </a:lvl1pPr>
            <a:lvl2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2pPr>
            <a:lvl3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3pPr>
            <a:lvl4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4pPr>
            <a:lvl5pPr marL="457200" indent="-457200">
              <a:lnSpc>
                <a:spcPct val="1100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21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8686800" cy="1143000"/>
          </a:xfrm>
        </p:spPr>
        <p:txBody>
          <a:bodyPr anchor="b" anchorCtr="0">
            <a:norm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Copyright 2018 Sarah R. Powell, Ph.D.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A06DC5-620C-4D3C-B416-7C1D0B3914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2357120"/>
            <a:ext cx="8686800" cy="2971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/>
            </a:lvl1pPr>
            <a:lvl2pPr marL="1588" indent="0">
              <a:lnSpc>
                <a:spcPct val="100000"/>
              </a:lnSpc>
              <a:spcBef>
                <a:spcPts val="0"/>
              </a:spcBef>
              <a:buNone/>
              <a:defRPr sz="20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10843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2055813"/>
            <a:ext cx="8224699" cy="385200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</a:t>
            </a:r>
          </a:p>
          <a:p>
            <a:pPr lvl="4"/>
            <a:r>
              <a:rPr lang="en-US" dirty="0"/>
              <a:t>Five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	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578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888" y="6178549"/>
            <a:ext cx="9137650" cy="680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3152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45128"/>
            <a:ext cx="8686800" cy="4839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11352" y="6443805"/>
            <a:ext cx="1785667" cy="307777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Copyright 2018 Sarah R. Powell, Ph.D.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5242" y="6520022"/>
            <a:ext cx="340158" cy="153888"/>
          </a:xfrm>
          <a:prstGeom prst="rect">
            <a:avLst/>
          </a:prstGeom>
        </p:spPr>
        <p:txBody>
          <a:bodyPr vert="horz" wrap="square" lIns="91440" tIns="0" rIns="91440" bIns="0" rtlCol="0" anchor="ctr">
            <a:spAutoFit/>
          </a:bodyPr>
          <a:lstStyle>
            <a:lvl1pPr algn="r">
              <a:defRPr sz="1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5AA06DC5-620C-4D3C-B416-7C1D0B3914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78190D-2CBF-9C4A-A62B-BFBD40382E3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293995" y="6410674"/>
            <a:ext cx="2841767" cy="44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8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>
          <a:solidFill>
            <a:srgbClr val="92D05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buClr>
          <a:schemeClr val="accent4">
            <a:lumMod val="75000"/>
          </a:schemeClr>
        </a:buClr>
        <a:buFont typeface="Arial" panose="020B0604020202020204" pitchFamily="34" charset="0"/>
        <a:buNone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344488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571500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798513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1028700" indent="-342900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570600-AD1A-8C4B-A411-FA872BA384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Conceptual Understanding </a:t>
            </a:r>
            <a:br>
              <a:rPr lang="en-US" dirty="0"/>
            </a:br>
            <a:r>
              <a:rPr lang="en-US" dirty="0"/>
              <a:t>of Multiplication and Division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0099798-7557-3F4B-A160-166ACBA7E4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Ralston Schools</a:t>
            </a:r>
          </a:p>
          <a:p>
            <a:r>
              <a:rPr lang="en-US"/>
              <a:t>October 18,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862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solidFill>
                  <a:schemeClr val="accent6"/>
                </a:solidFill>
              </a:rPr>
              <a:t>Multiplication: Equal Groups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6552A3-9C98-F847-B451-8A47AA9D0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887" y="860407"/>
            <a:ext cx="8686800" cy="4839538"/>
          </a:xfrm>
        </p:spPr>
        <p:txBody>
          <a:bodyPr/>
          <a:lstStyle/>
          <a:p>
            <a:r>
              <a:rPr lang="en-US" dirty="0"/>
              <a:t>Show the groups, show the amount for each group, count product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487" y="4477025"/>
            <a:ext cx="1099113" cy="546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687" y="4096025"/>
            <a:ext cx="1099113" cy="546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687" y="4477025"/>
            <a:ext cx="1099113" cy="546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087" y="2191025"/>
            <a:ext cx="558800" cy="425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5487" y="2114825"/>
            <a:ext cx="1752600" cy="1752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087" y="2114825"/>
            <a:ext cx="1752600" cy="1752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6487" y="2114825"/>
            <a:ext cx="1752600" cy="1752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887" y="2572025"/>
            <a:ext cx="558800" cy="4254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1287" y="2953025"/>
            <a:ext cx="558800" cy="4254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2487" y="2572025"/>
            <a:ext cx="558800" cy="4254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4887" y="2953025"/>
            <a:ext cx="558800" cy="4254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087" y="2572025"/>
            <a:ext cx="558800" cy="4254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487" y="2953025"/>
            <a:ext cx="558800" cy="4254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87" y="4172225"/>
            <a:ext cx="1099113" cy="5461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287" y="4019825"/>
            <a:ext cx="1099113" cy="5461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287" y="4400825"/>
            <a:ext cx="1099113" cy="5461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842817" y="5315225"/>
            <a:ext cx="2920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× 2 = 6</a:t>
            </a:r>
          </a:p>
        </p:txBody>
      </p:sp>
    </p:spTree>
    <p:extLst>
      <p:ext uri="{BB962C8B-B14F-4D97-AF65-F5344CB8AC3E}">
        <p14:creationId xmlns:p14="http://schemas.microsoft.com/office/powerpoint/2010/main" val="1471393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Multiplication: Equal Groups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28600" lvl="1" indent="0">
              <a:lnSpc>
                <a:spcPct val="90000"/>
              </a:lnSpc>
              <a:buNone/>
            </a:pPr>
            <a:r>
              <a:rPr lang="en-US" sz="3600" b="0" dirty="0">
                <a:solidFill>
                  <a:schemeClr val="accent1"/>
                </a:solidFill>
              </a:rPr>
              <a:t>5 </a:t>
            </a:r>
            <a:r>
              <a:rPr lang="en-US" sz="3600" dirty="0">
                <a:solidFill>
                  <a:schemeClr val="accent1"/>
                </a:solidFill>
              </a:rPr>
              <a:t>×</a:t>
            </a:r>
            <a:r>
              <a:rPr lang="en-US" sz="3600" b="0" dirty="0">
                <a:solidFill>
                  <a:schemeClr val="accent1"/>
                </a:solidFill>
              </a:rPr>
              <a:t> 3 = __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en-US" sz="3600" b="0" dirty="0">
                <a:solidFill>
                  <a:schemeClr val="accent4"/>
                </a:solidFill>
              </a:rPr>
              <a:t>2 </a:t>
            </a:r>
            <a:r>
              <a:rPr lang="en-US" sz="3600" dirty="0">
                <a:solidFill>
                  <a:schemeClr val="accent4"/>
                </a:solidFill>
              </a:rPr>
              <a:t>×</a:t>
            </a:r>
            <a:r>
              <a:rPr lang="en-US" sz="3600" b="0" dirty="0">
                <a:solidFill>
                  <a:schemeClr val="accent4"/>
                </a:solidFill>
              </a:rPr>
              <a:t> 5 = __</a:t>
            </a:r>
          </a:p>
          <a:p>
            <a:pPr lvl="1">
              <a:lnSpc>
                <a:spcPct val="90000"/>
              </a:lnSpc>
            </a:pP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382881" y="3810000"/>
            <a:ext cx="2342305" cy="19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82" y="2801297"/>
            <a:ext cx="1727200" cy="17272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918202E-D722-844C-8C6B-3ECAE6FE57FD}"/>
              </a:ext>
            </a:extLst>
          </p:cNvPr>
          <p:cNvGrpSpPr/>
          <p:nvPr/>
        </p:nvGrpSpPr>
        <p:grpSpPr>
          <a:xfrm>
            <a:off x="5390106" y="1438138"/>
            <a:ext cx="3200400" cy="3206276"/>
            <a:chOff x="5551471" y="2133600"/>
            <a:chExt cx="3200400" cy="320627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337F929-6964-4C46-885A-E6A5A52D8AB0}"/>
                </a:ext>
              </a:extLst>
            </p:cNvPr>
            <p:cNvSpPr/>
            <p:nvPr/>
          </p:nvSpPr>
          <p:spPr>
            <a:xfrm>
              <a:off x="5551471" y="2133600"/>
              <a:ext cx="3200400" cy="32062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Teach this problem to a student.</a:t>
              </a: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89CE2BA-2949-6243-BEEC-93CDC15F110B}"/>
                </a:ext>
              </a:extLst>
            </p:cNvPr>
            <p:cNvSpPr/>
            <p:nvPr/>
          </p:nvSpPr>
          <p:spPr>
            <a:xfrm>
              <a:off x="5705897" y="3396598"/>
              <a:ext cx="2187879" cy="51708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Explicit instruction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F6701A4-0B3C-D24A-A3F6-D51527135144}"/>
                </a:ext>
              </a:extLst>
            </p:cNvPr>
            <p:cNvSpPr/>
            <p:nvPr/>
          </p:nvSpPr>
          <p:spPr>
            <a:xfrm>
              <a:off x="6057731" y="4075423"/>
              <a:ext cx="2187879" cy="51708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Multiple representations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7F9BC33-E355-1544-B5E4-D1E7FE68577C}"/>
                </a:ext>
              </a:extLst>
            </p:cNvPr>
            <p:cNvSpPr/>
            <p:nvPr/>
          </p:nvSpPr>
          <p:spPr>
            <a:xfrm>
              <a:off x="6435460" y="4743712"/>
              <a:ext cx="2187879" cy="5170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Concise language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7606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solidFill>
                  <a:schemeClr val="accent6"/>
                </a:solidFill>
              </a:rPr>
              <a:t>Multiplication: Array/Area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95A03-C365-FD48-886B-E37081083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51514"/>
            <a:ext cx="8686800" cy="4839538"/>
          </a:xfrm>
        </p:spPr>
        <p:txBody>
          <a:bodyPr/>
          <a:lstStyle/>
          <a:p>
            <a:r>
              <a:rPr lang="en-US" dirty="0"/>
              <a:t>Make the array, count product</a:t>
            </a:r>
          </a:p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249271" y="3545541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30271" y="3545541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249271" y="4078941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630271" y="4078941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249271" y="4612341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630271" y="4612341"/>
            <a:ext cx="381000" cy="3810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 cmpd="sng">
                <a:solidFill>
                  <a:prstClr val="black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2D8A0B-8AAA-2246-95D9-E58E8AE53021}"/>
              </a:ext>
            </a:extLst>
          </p:cNvPr>
          <p:cNvSpPr txBox="1"/>
          <p:nvPr/>
        </p:nvSpPr>
        <p:spPr>
          <a:xfrm>
            <a:off x="2857201" y="5145741"/>
            <a:ext cx="2920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× 2 = 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0C8639-1812-B946-89C2-1179EEBA2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140" y="1805641"/>
            <a:ext cx="1501435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16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Multiplication: Array/Area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28600" lvl="1" indent="0">
              <a:lnSpc>
                <a:spcPct val="90000"/>
              </a:lnSpc>
              <a:buNone/>
            </a:pPr>
            <a:r>
              <a:rPr lang="en-US" sz="3600" dirty="0">
                <a:solidFill>
                  <a:srgbClr val="FA8716"/>
                </a:solidFill>
              </a:rPr>
              <a:t>3 × 4 = __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en-US" sz="3600" b="0" dirty="0">
                <a:solidFill>
                  <a:schemeClr val="accent4"/>
                </a:solidFill>
              </a:rPr>
              <a:t>2 </a:t>
            </a:r>
            <a:r>
              <a:rPr lang="en-US" sz="3600" dirty="0">
                <a:solidFill>
                  <a:schemeClr val="accent4"/>
                </a:solidFill>
              </a:rPr>
              <a:t>×</a:t>
            </a:r>
            <a:r>
              <a:rPr lang="en-US" sz="3600" b="0" dirty="0">
                <a:solidFill>
                  <a:schemeClr val="accent4"/>
                </a:solidFill>
              </a:rPr>
              <a:t> 5 = __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636197"/>
            <a:ext cx="2057400" cy="205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094" y="3683947"/>
            <a:ext cx="2019300" cy="20193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DD993B3-02D8-D342-901A-E7198CA57DCC}"/>
              </a:ext>
            </a:extLst>
          </p:cNvPr>
          <p:cNvGrpSpPr/>
          <p:nvPr/>
        </p:nvGrpSpPr>
        <p:grpSpPr>
          <a:xfrm>
            <a:off x="5390106" y="1438138"/>
            <a:ext cx="3200400" cy="3206276"/>
            <a:chOff x="5551471" y="2133600"/>
            <a:chExt cx="3200400" cy="320627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1B44B14-2179-BB4F-B333-659DBDE3A683}"/>
                </a:ext>
              </a:extLst>
            </p:cNvPr>
            <p:cNvSpPr/>
            <p:nvPr/>
          </p:nvSpPr>
          <p:spPr>
            <a:xfrm>
              <a:off x="5551471" y="2133600"/>
              <a:ext cx="3200400" cy="32062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Teach this problem to a student.</a:t>
              </a: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F6E9D14-9298-0144-9B8A-4AC4E4777509}"/>
                </a:ext>
              </a:extLst>
            </p:cNvPr>
            <p:cNvSpPr/>
            <p:nvPr/>
          </p:nvSpPr>
          <p:spPr>
            <a:xfrm>
              <a:off x="5705897" y="3396598"/>
              <a:ext cx="2187879" cy="51708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Explicit instruction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EC45E5-E462-3C43-8B3D-D55AFA7C7EA7}"/>
                </a:ext>
              </a:extLst>
            </p:cNvPr>
            <p:cNvSpPr/>
            <p:nvPr/>
          </p:nvSpPr>
          <p:spPr>
            <a:xfrm>
              <a:off x="6057731" y="4075423"/>
              <a:ext cx="2187879" cy="51708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Multiple representations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743884F-7E0A-C647-9DE9-F681DEFEE6F1}"/>
                </a:ext>
              </a:extLst>
            </p:cNvPr>
            <p:cNvSpPr/>
            <p:nvPr/>
          </p:nvSpPr>
          <p:spPr>
            <a:xfrm>
              <a:off x="6435460" y="4743712"/>
              <a:ext cx="2187879" cy="5170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Concise language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0749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solidFill>
                  <a:schemeClr val="accent6"/>
                </a:solidFill>
              </a:rPr>
              <a:t>Multiplication: Comparison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929F47-A23A-774C-A08F-FA8081095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00066"/>
            <a:ext cx="8686800" cy="4839538"/>
          </a:xfrm>
        </p:spPr>
        <p:txBody>
          <a:bodyPr/>
          <a:lstStyle/>
          <a:p>
            <a:r>
              <a:rPr lang="en-US" dirty="0"/>
              <a:t>Show a set, then multiply the set</a:t>
            </a:r>
          </a:p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695836" y="4787153"/>
            <a:ext cx="2920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× 2 = 6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2C8DEA9-54C9-E547-9B5D-863F45021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506" y="2205283"/>
            <a:ext cx="5834311" cy="1398870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BB49162D-F6E9-1143-8FE4-3616FDEDD487}"/>
              </a:ext>
            </a:extLst>
          </p:cNvPr>
          <p:cNvSpPr/>
          <p:nvPr/>
        </p:nvSpPr>
        <p:spPr>
          <a:xfrm>
            <a:off x="2089773" y="2064631"/>
            <a:ext cx="2765941" cy="428978"/>
          </a:xfrm>
          <a:custGeom>
            <a:avLst/>
            <a:gdLst>
              <a:gd name="connsiteX0" fmla="*/ 0 w 2765941"/>
              <a:gd name="connsiteY0" fmla="*/ 428978 h 428978"/>
              <a:gd name="connsiteX1" fmla="*/ 22577 w 2765941"/>
              <a:gd name="connsiteY1" fmla="*/ 316089 h 428978"/>
              <a:gd name="connsiteX2" fmla="*/ 56444 w 2765941"/>
              <a:gd name="connsiteY2" fmla="*/ 282222 h 428978"/>
              <a:gd name="connsiteX3" fmla="*/ 79022 w 2765941"/>
              <a:gd name="connsiteY3" fmla="*/ 248355 h 428978"/>
              <a:gd name="connsiteX4" fmla="*/ 112889 w 2765941"/>
              <a:gd name="connsiteY4" fmla="*/ 225778 h 428978"/>
              <a:gd name="connsiteX5" fmla="*/ 180622 w 2765941"/>
              <a:gd name="connsiteY5" fmla="*/ 180622 h 428978"/>
              <a:gd name="connsiteX6" fmla="*/ 248355 w 2765941"/>
              <a:gd name="connsiteY6" fmla="*/ 124178 h 428978"/>
              <a:gd name="connsiteX7" fmla="*/ 316089 w 2765941"/>
              <a:gd name="connsiteY7" fmla="*/ 101600 h 428978"/>
              <a:gd name="connsiteX8" fmla="*/ 383822 w 2765941"/>
              <a:gd name="connsiteY8" fmla="*/ 79022 h 428978"/>
              <a:gd name="connsiteX9" fmla="*/ 428977 w 2765941"/>
              <a:gd name="connsiteY9" fmla="*/ 67733 h 428978"/>
              <a:gd name="connsiteX10" fmla="*/ 541866 w 2765941"/>
              <a:gd name="connsiteY10" fmla="*/ 56444 h 428978"/>
              <a:gd name="connsiteX11" fmla="*/ 790222 w 2765941"/>
              <a:gd name="connsiteY11" fmla="*/ 45155 h 428978"/>
              <a:gd name="connsiteX12" fmla="*/ 1016000 w 2765941"/>
              <a:gd name="connsiteY12" fmla="*/ 56444 h 428978"/>
              <a:gd name="connsiteX13" fmla="*/ 1140177 w 2765941"/>
              <a:gd name="connsiteY13" fmla="*/ 79022 h 428978"/>
              <a:gd name="connsiteX14" fmla="*/ 1207911 w 2765941"/>
              <a:gd name="connsiteY14" fmla="*/ 101600 h 428978"/>
              <a:gd name="connsiteX15" fmla="*/ 1241777 w 2765941"/>
              <a:gd name="connsiteY15" fmla="*/ 112889 h 428978"/>
              <a:gd name="connsiteX16" fmla="*/ 1275644 w 2765941"/>
              <a:gd name="connsiteY16" fmla="*/ 135466 h 428978"/>
              <a:gd name="connsiteX17" fmla="*/ 1320800 w 2765941"/>
              <a:gd name="connsiteY17" fmla="*/ 191911 h 428978"/>
              <a:gd name="connsiteX18" fmla="*/ 1332089 w 2765941"/>
              <a:gd name="connsiteY18" fmla="*/ 225778 h 428978"/>
              <a:gd name="connsiteX19" fmla="*/ 1365955 w 2765941"/>
              <a:gd name="connsiteY19" fmla="*/ 293511 h 428978"/>
              <a:gd name="connsiteX20" fmla="*/ 1377244 w 2765941"/>
              <a:gd name="connsiteY20" fmla="*/ 406400 h 428978"/>
              <a:gd name="connsiteX21" fmla="*/ 1388533 w 2765941"/>
              <a:gd name="connsiteY21" fmla="*/ 316089 h 428978"/>
              <a:gd name="connsiteX22" fmla="*/ 1399822 w 2765941"/>
              <a:gd name="connsiteY22" fmla="*/ 270933 h 428978"/>
              <a:gd name="connsiteX23" fmla="*/ 1467555 w 2765941"/>
              <a:gd name="connsiteY23" fmla="*/ 169333 h 428978"/>
              <a:gd name="connsiteX24" fmla="*/ 1490133 w 2765941"/>
              <a:gd name="connsiteY24" fmla="*/ 135466 h 428978"/>
              <a:gd name="connsiteX25" fmla="*/ 1557866 w 2765941"/>
              <a:gd name="connsiteY25" fmla="*/ 90311 h 428978"/>
              <a:gd name="connsiteX26" fmla="*/ 1693333 w 2765941"/>
              <a:gd name="connsiteY26" fmla="*/ 45155 h 428978"/>
              <a:gd name="connsiteX27" fmla="*/ 1761066 w 2765941"/>
              <a:gd name="connsiteY27" fmla="*/ 22578 h 428978"/>
              <a:gd name="connsiteX28" fmla="*/ 1919111 w 2765941"/>
              <a:gd name="connsiteY28" fmla="*/ 0 h 428978"/>
              <a:gd name="connsiteX29" fmla="*/ 2201333 w 2765941"/>
              <a:gd name="connsiteY29" fmla="*/ 11289 h 428978"/>
              <a:gd name="connsiteX30" fmla="*/ 2269066 w 2765941"/>
              <a:gd name="connsiteY30" fmla="*/ 22578 h 428978"/>
              <a:gd name="connsiteX31" fmla="*/ 2427111 w 2765941"/>
              <a:gd name="connsiteY31" fmla="*/ 67733 h 428978"/>
              <a:gd name="connsiteX32" fmla="*/ 2460977 w 2765941"/>
              <a:gd name="connsiteY32" fmla="*/ 79022 h 428978"/>
              <a:gd name="connsiteX33" fmla="*/ 2494844 w 2765941"/>
              <a:gd name="connsiteY33" fmla="*/ 90311 h 428978"/>
              <a:gd name="connsiteX34" fmla="*/ 2562577 w 2765941"/>
              <a:gd name="connsiteY34" fmla="*/ 135466 h 428978"/>
              <a:gd name="connsiteX35" fmla="*/ 2630311 w 2765941"/>
              <a:gd name="connsiteY35" fmla="*/ 191911 h 428978"/>
              <a:gd name="connsiteX36" fmla="*/ 2686755 w 2765941"/>
              <a:gd name="connsiteY36" fmla="*/ 248355 h 428978"/>
              <a:gd name="connsiteX37" fmla="*/ 2743200 w 2765941"/>
              <a:gd name="connsiteY37" fmla="*/ 304800 h 428978"/>
              <a:gd name="connsiteX38" fmla="*/ 2765777 w 2765941"/>
              <a:gd name="connsiteY38" fmla="*/ 406400 h 42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765941" h="428978">
                <a:moveTo>
                  <a:pt x="0" y="428978"/>
                </a:moveTo>
                <a:cubicBezTo>
                  <a:pt x="955" y="422292"/>
                  <a:pt x="8249" y="337581"/>
                  <a:pt x="22577" y="316089"/>
                </a:cubicBezTo>
                <a:cubicBezTo>
                  <a:pt x="31433" y="302805"/>
                  <a:pt x="46223" y="294487"/>
                  <a:pt x="56444" y="282222"/>
                </a:cubicBezTo>
                <a:cubicBezTo>
                  <a:pt x="65130" y="271799"/>
                  <a:pt x="69428" y="257949"/>
                  <a:pt x="79022" y="248355"/>
                </a:cubicBezTo>
                <a:cubicBezTo>
                  <a:pt x="88616" y="238761"/>
                  <a:pt x="102466" y="234464"/>
                  <a:pt x="112889" y="225778"/>
                </a:cubicBezTo>
                <a:cubicBezTo>
                  <a:pt x="169265" y="178798"/>
                  <a:pt x="121103" y="200462"/>
                  <a:pt x="180622" y="180622"/>
                </a:cubicBezTo>
                <a:cubicBezTo>
                  <a:pt x="201890" y="159354"/>
                  <a:pt x="220065" y="136751"/>
                  <a:pt x="248355" y="124178"/>
                </a:cubicBezTo>
                <a:cubicBezTo>
                  <a:pt x="270103" y="114512"/>
                  <a:pt x="293511" y="109126"/>
                  <a:pt x="316089" y="101600"/>
                </a:cubicBezTo>
                <a:lnTo>
                  <a:pt x="383822" y="79022"/>
                </a:lnTo>
                <a:cubicBezTo>
                  <a:pt x="398874" y="75259"/>
                  <a:pt x="413618" y="69927"/>
                  <a:pt x="428977" y="67733"/>
                </a:cubicBezTo>
                <a:cubicBezTo>
                  <a:pt x="466414" y="62385"/>
                  <a:pt x="504122" y="58803"/>
                  <a:pt x="541866" y="56444"/>
                </a:cubicBezTo>
                <a:cubicBezTo>
                  <a:pt x="624575" y="51275"/>
                  <a:pt x="707437" y="48918"/>
                  <a:pt x="790222" y="45155"/>
                </a:cubicBezTo>
                <a:cubicBezTo>
                  <a:pt x="865481" y="48918"/>
                  <a:pt x="940853" y="50877"/>
                  <a:pt x="1016000" y="56444"/>
                </a:cubicBezTo>
                <a:cubicBezTo>
                  <a:pt x="1054712" y="59312"/>
                  <a:pt x="1101668" y="67469"/>
                  <a:pt x="1140177" y="79022"/>
                </a:cubicBezTo>
                <a:cubicBezTo>
                  <a:pt x="1162973" y="85861"/>
                  <a:pt x="1185333" y="94074"/>
                  <a:pt x="1207911" y="101600"/>
                </a:cubicBezTo>
                <a:cubicBezTo>
                  <a:pt x="1219200" y="105363"/>
                  <a:pt x="1231876" y="106289"/>
                  <a:pt x="1241777" y="112889"/>
                </a:cubicBezTo>
                <a:lnTo>
                  <a:pt x="1275644" y="135466"/>
                </a:lnTo>
                <a:cubicBezTo>
                  <a:pt x="1304019" y="220592"/>
                  <a:pt x="1262443" y="118964"/>
                  <a:pt x="1320800" y="191911"/>
                </a:cubicBezTo>
                <a:cubicBezTo>
                  <a:pt x="1328234" y="201203"/>
                  <a:pt x="1326767" y="215135"/>
                  <a:pt x="1332089" y="225778"/>
                </a:cubicBezTo>
                <a:cubicBezTo>
                  <a:pt x="1375856" y="313314"/>
                  <a:pt x="1337579" y="208384"/>
                  <a:pt x="1365955" y="293511"/>
                </a:cubicBezTo>
                <a:cubicBezTo>
                  <a:pt x="1369718" y="331141"/>
                  <a:pt x="1350503" y="379659"/>
                  <a:pt x="1377244" y="406400"/>
                </a:cubicBezTo>
                <a:cubicBezTo>
                  <a:pt x="1398696" y="427852"/>
                  <a:pt x="1383545" y="346014"/>
                  <a:pt x="1388533" y="316089"/>
                </a:cubicBezTo>
                <a:cubicBezTo>
                  <a:pt x="1391084" y="300785"/>
                  <a:pt x="1392883" y="284810"/>
                  <a:pt x="1399822" y="270933"/>
                </a:cubicBezTo>
                <a:cubicBezTo>
                  <a:pt x="1399823" y="270931"/>
                  <a:pt x="1456266" y="186267"/>
                  <a:pt x="1467555" y="169333"/>
                </a:cubicBezTo>
                <a:cubicBezTo>
                  <a:pt x="1475081" y="158044"/>
                  <a:pt x="1478844" y="142992"/>
                  <a:pt x="1490133" y="135466"/>
                </a:cubicBezTo>
                <a:cubicBezTo>
                  <a:pt x="1512711" y="120414"/>
                  <a:pt x="1532124" y="98892"/>
                  <a:pt x="1557866" y="90311"/>
                </a:cubicBezTo>
                <a:lnTo>
                  <a:pt x="1693333" y="45155"/>
                </a:lnTo>
                <a:lnTo>
                  <a:pt x="1761066" y="22578"/>
                </a:lnTo>
                <a:cubicBezTo>
                  <a:pt x="1850924" y="4606"/>
                  <a:pt x="1798441" y="13408"/>
                  <a:pt x="1919111" y="0"/>
                </a:cubicBezTo>
                <a:cubicBezTo>
                  <a:pt x="2013185" y="3763"/>
                  <a:pt x="2107379" y="5227"/>
                  <a:pt x="2201333" y="11289"/>
                </a:cubicBezTo>
                <a:cubicBezTo>
                  <a:pt x="2224175" y="12763"/>
                  <a:pt x="2246685" y="17782"/>
                  <a:pt x="2269066" y="22578"/>
                </a:cubicBezTo>
                <a:cubicBezTo>
                  <a:pt x="2348449" y="39588"/>
                  <a:pt x="2356029" y="44039"/>
                  <a:pt x="2427111" y="67733"/>
                </a:cubicBezTo>
                <a:lnTo>
                  <a:pt x="2460977" y="79022"/>
                </a:lnTo>
                <a:cubicBezTo>
                  <a:pt x="2472266" y="82785"/>
                  <a:pt x="2484943" y="83710"/>
                  <a:pt x="2494844" y="90311"/>
                </a:cubicBezTo>
                <a:cubicBezTo>
                  <a:pt x="2517422" y="105363"/>
                  <a:pt x="2543390" y="116279"/>
                  <a:pt x="2562577" y="135466"/>
                </a:cubicBezTo>
                <a:cubicBezTo>
                  <a:pt x="2606038" y="178927"/>
                  <a:pt x="2583160" y="160477"/>
                  <a:pt x="2630311" y="191911"/>
                </a:cubicBezTo>
                <a:cubicBezTo>
                  <a:pt x="2690520" y="282225"/>
                  <a:pt x="2611496" y="173096"/>
                  <a:pt x="2686755" y="248355"/>
                </a:cubicBezTo>
                <a:cubicBezTo>
                  <a:pt x="2762015" y="323615"/>
                  <a:pt x="2652888" y="244592"/>
                  <a:pt x="2743200" y="304800"/>
                </a:cubicBezTo>
                <a:cubicBezTo>
                  <a:pt x="2769347" y="383243"/>
                  <a:pt x="2765777" y="348734"/>
                  <a:pt x="2765777" y="406400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95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Multiplication: Comparison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pPr marL="228600" lvl="1" indent="0">
              <a:lnSpc>
                <a:spcPct val="90000"/>
              </a:lnSpc>
              <a:buNone/>
            </a:pPr>
            <a:r>
              <a:rPr lang="en-US" sz="3600" b="0" dirty="0">
                <a:solidFill>
                  <a:schemeClr val="accent3"/>
                </a:solidFill>
              </a:rPr>
              <a:t>6 </a:t>
            </a:r>
            <a:r>
              <a:rPr lang="en-US" sz="3600" dirty="0">
                <a:solidFill>
                  <a:schemeClr val="accent3"/>
                </a:solidFill>
              </a:rPr>
              <a:t>×</a:t>
            </a:r>
            <a:r>
              <a:rPr lang="en-US" sz="3600" b="0" dirty="0">
                <a:solidFill>
                  <a:schemeClr val="accent3"/>
                </a:solidFill>
              </a:rPr>
              <a:t> 3 = __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en-US" sz="3600" b="0" dirty="0">
                <a:solidFill>
                  <a:schemeClr val="accent4"/>
                </a:solidFill>
              </a:rPr>
              <a:t>4 </a:t>
            </a:r>
            <a:r>
              <a:rPr lang="en-US" sz="3600" dirty="0">
                <a:solidFill>
                  <a:schemeClr val="accent4"/>
                </a:solidFill>
              </a:rPr>
              <a:t>×</a:t>
            </a:r>
            <a:r>
              <a:rPr lang="en-US" sz="3600" b="0" dirty="0">
                <a:solidFill>
                  <a:schemeClr val="accent4"/>
                </a:solidFill>
              </a:rPr>
              <a:t> 5 = __</a:t>
            </a:r>
          </a:p>
          <a:p>
            <a:pPr lvl="1">
              <a:lnSpc>
                <a:spcPct val="90000"/>
              </a:lnSpc>
            </a:pP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0AADF6-549F-904B-88EE-BC9946570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392706"/>
            <a:ext cx="5834311" cy="139887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BBC6122-E445-3149-84DD-09B1585B1A16}"/>
              </a:ext>
            </a:extLst>
          </p:cNvPr>
          <p:cNvGrpSpPr/>
          <p:nvPr/>
        </p:nvGrpSpPr>
        <p:grpSpPr>
          <a:xfrm>
            <a:off x="5390106" y="1438138"/>
            <a:ext cx="3200400" cy="3206276"/>
            <a:chOff x="5551471" y="2133600"/>
            <a:chExt cx="3200400" cy="320627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1BF98E0-39B7-6C4A-853C-F95BE38A4EC8}"/>
                </a:ext>
              </a:extLst>
            </p:cNvPr>
            <p:cNvSpPr/>
            <p:nvPr/>
          </p:nvSpPr>
          <p:spPr>
            <a:xfrm>
              <a:off x="5551471" y="2133600"/>
              <a:ext cx="3200400" cy="32062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Teach this problem to a student.</a:t>
              </a: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D5CC5F8-8C8E-844E-B321-02034A59A986}"/>
                </a:ext>
              </a:extLst>
            </p:cNvPr>
            <p:cNvSpPr/>
            <p:nvPr/>
          </p:nvSpPr>
          <p:spPr>
            <a:xfrm>
              <a:off x="5705897" y="3396598"/>
              <a:ext cx="2187879" cy="51708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Explicit instruction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A220800-5219-C54A-A0C0-7D11D6F10F72}"/>
                </a:ext>
              </a:extLst>
            </p:cNvPr>
            <p:cNvSpPr/>
            <p:nvPr/>
          </p:nvSpPr>
          <p:spPr>
            <a:xfrm>
              <a:off x="6057731" y="4075423"/>
              <a:ext cx="2187879" cy="51708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Multiple representations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2FBBB57-0393-B944-9770-6E90E7E56B19}"/>
                </a:ext>
              </a:extLst>
            </p:cNvPr>
            <p:cNvSpPr/>
            <p:nvPr/>
          </p:nvSpPr>
          <p:spPr>
            <a:xfrm>
              <a:off x="6435460" y="4743712"/>
              <a:ext cx="2187879" cy="5170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Concise language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1537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4A5825-A1DC-3C49-B474-5C209D87E11C}"/>
              </a:ext>
            </a:extLst>
          </p:cNvPr>
          <p:cNvSpPr txBox="1"/>
          <p:nvPr/>
        </p:nvSpPr>
        <p:spPr>
          <a:xfrm>
            <a:off x="533400" y="3048000"/>
            <a:ext cx="8479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is it important to understand multiplication in different ways?</a:t>
            </a:r>
          </a:p>
        </p:txBody>
      </p:sp>
    </p:spTree>
    <p:extLst>
      <p:ext uri="{BB962C8B-B14F-4D97-AF65-F5344CB8AC3E}">
        <p14:creationId xmlns:p14="http://schemas.microsoft.com/office/powerpoint/2010/main" val="1830573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b="1" dirty="0">
                <a:solidFill>
                  <a:srgbClr val="00B050"/>
                </a:solidFill>
              </a:rPr>
              <a:t>Groups</a:t>
            </a:r>
            <a:r>
              <a:rPr lang="en-US" sz="2800" dirty="0"/>
              <a:t> multiplied by </a:t>
            </a:r>
            <a:r>
              <a:rPr lang="en-US" sz="2800" b="1" dirty="0">
                <a:solidFill>
                  <a:srgbClr val="FF6600"/>
                </a:solidFill>
              </a:rPr>
              <a:t>number in each group</a:t>
            </a:r>
            <a:r>
              <a:rPr lang="en-US" sz="2800" dirty="0"/>
              <a:t> for a </a:t>
            </a:r>
            <a:r>
              <a:rPr lang="en-US" sz="2800" b="1" dirty="0">
                <a:solidFill>
                  <a:srgbClr val="0070C0"/>
                </a:solidFill>
              </a:rPr>
              <a:t>product</a:t>
            </a:r>
            <a:r>
              <a:rPr lang="en-US" sz="2800" b="1" dirty="0"/>
              <a:t> </a:t>
            </a:r>
          </a:p>
          <a:p>
            <a:pPr lvl="1" eaLnBrk="1" hangingPunct="1"/>
            <a:r>
              <a:rPr lang="en-US" sz="2800" dirty="0"/>
              <a:t>Mark has </a:t>
            </a:r>
            <a:r>
              <a:rPr lang="en-US" sz="2800" b="1" dirty="0">
                <a:solidFill>
                  <a:srgbClr val="00B050"/>
                </a:solidFill>
              </a:rPr>
              <a:t>2</a:t>
            </a:r>
            <a:r>
              <a:rPr lang="en-US" sz="2800" dirty="0"/>
              <a:t> bags of apples. There are </a:t>
            </a:r>
            <a:r>
              <a:rPr lang="en-US" sz="2800" b="1" dirty="0">
                <a:solidFill>
                  <a:srgbClr val="EB641B"/>
                </a:solidFill>
              </a:rPr>
              <a:t>6</a:t>
            </a:r>
            <a:r>
              <a:rPr lang="en-US" sz="2800" dirty="0"/>
              <a:t> apples in each bag. How many apples does Mark have altogether? </a:t>
            </a:r>
          </a:p>
          <a:p>
            <a:pPr lvl="2"/>
            <a:r>
              <a:rPr lang="en-US" sz="2800" b="1" dirty="0">
                <a:solidFill>
                  <a:srgbClr val="00B050"/>
                </a:solidFill>
              </a:rPr>
              <a:t>2</a:t>
            </a:r>
            <a:r>
              <a:rPr lang="en-US" sz="2800" dirty="0"/>
              <a:t> × </a:t>
            </a:r>
            <a:r>
              <a:rPr lang="en-US" sz="2800" b="1" dirty="0">
                <a:solidFill>
                  <a:srgbClr val="EB641B"/>
                </a:solidFill>
              </a:rPr>
              <a:t>6</a:t>
            </a:r>
            <a:r>
              <a:rPr lang="en-US" sz="2800" dirty="0"/>
              <a:t> = </a:t>
            </a:r>
            <a:r>
              <a:rPr lang="en-US" sz="2800" b="1" dirty="0">
                <a:solidFill>
                  <a:srgbClr val="0070C0"/>
                </a:solidFill>
              </a:rPr>
              <a:t>?	</a:t>
            </a:r>
          </a:p>
          <a:p>
            <a:pPr lvl="2"/>
            <a:endParaRPr lang="en-US" sz="2800" b="1" dirty="0">
              <a:solidFill>
                <a:srgbClr val="0070C0"/>
              </a:solidFill>
            </a:endParaRPr>
          </a:p>
          <a:p>
            <a:pPr lvl="2" eaLnBrk="1" hangingPunct="1"/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4863EE-06FF-5D4C-8195-184B65B3FF96}"/>
              </a:ext>
            </a:extLst>
          </p:cNvPr>
          <p:cNvSpPr/>
          <p:nvPr/>
        </p:nvSpPr>
        <p:spPr>
          <a:xfrm>
            <a:off x="228600" y="141984"/>
            <a:ext cx="2693894" cy="7306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Equal Groups</a:t>
            </a:r>
          </a:p>
        </p:txBody>
      </p:sp>
    </p:spTree>
    <p:extLst>
      <p:ext uri="{BB962C8B-B14F-4D97-AF65-F5344CB8AC3E}">
        <p14:creationId xmlns:p14="http://schemas.microsoft.com/office/powerpoint/2010/main" val="419784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2800" b="1" dirty="0">
                <a:solidFill>
                  <a:srgbClr val="00B050"/>
                </a:solidFill>
              </a:rPr>
              <a:t>Set</a:t>
            </a:r>
            <a:r>
              <a:rPr lang="en-US" sz="2800" dirty="0"/>
              <a:t> multiplied by a number of </a:t>
            </a:r>
            <a:r>
              <a:rPr lang="en-US" sz="2800" b="1" dirty="0">
                <a:solidFill>
                  <a:srgbClr val="EB641B"/>
                </a:solidFill>
              </a:rPr>
              <a:t>times</a:t>
            </a:r>
            <a:r>
              <a:rPr lang="en-US" sz="2800" dirty="0"/>
              <a:t> for a </a:t>
            </a:r>
            <a:r>
              <a:rPr lang="en-US" sz="2800" b="1" dirty="0">
                <a:solidFill>
                  <a:srgbClr val="0070C0"/>
                </a:solidFill>
              </a:rPr>
              <a:t>product</a:t>
            </a:r>
            <a:endParaRPr lang="en-US" sz="2800" dirty="0"/>
          </a:p>
          <a:p>
            <a:pPr lvl="1" eaLnBrk="1" hangingPunct="1"/>
            <a:r>
              <a:rPr lang="en-US" sz="2800" dirty="0"/>
              <a:t>Jill picked </a:t>
            </a:r>
            <a:r>
              <a:rPr lang="en-US" sz="2800" b="1" dirty="0">
                <a:solidFill>
                  <a:srgbClr val="00B050"/>
                </a:solidFill>
              </a:rPr>
              <a:t>6</a:t>
            </a:r>
            <a:r>
              <a:rPr lang="en-US" sz="2800" dirty="0"/>
              <a:t> apples. Mark picked </a:t>
            </a:r>
            <a:r>
              <a:rPr lang="en-US" sz="2800" b="1" dirty="0">
                <a:solidFill>
                  <a:srgbClr val="EB641B"/>
                </a:solidFill>
              </a:rPr>
              <a:t>2</a:t>
            </a:r>
            <a:r>
              <a:rPr lang="en-US" sz="2800" dirty="0"/>
              <a:t> times as many apples as Jill. How many apples did Mark pick?  </a:t>
            </a:r>
          </a:p>
          <a:p>
            <a:pPr lvl="2"/>
            <a:r>
              <a:rPr lang="en-US" sz="2800" b="1" dirty="0">
                <a:solidFill>
                  <a:srgbClr val="00B050"/>
                </a:solidFill>
              </a:rPr>
              <a:t>6</a:t>
            </a:r>
            <a:r>
              <a:rPr lang="en-US" sz="2800" dirty="0"/>
              <a:t> × </a:t>
            </a:r>
            <a:r>
              <a:rPr lang="en-US" sz="2800" b="1" dirty="0">
                <a:solidFill>
                  <a:srgbClr val="EB641B"/>
                </a:solidFill>
              </a:rPr>
              <a:t>2</a:t>
            </a:r>
            <a:r>
              <a:rPr lang="en-US" sz="2800" dirty="0"/>
              <a:t> = </a:t>
            </a:r>
            <a:r>
              <a:rPr lang="en-US" sz="2800" b="1" dirty="0">
                <a:solidFill>
                  <a:srgbClr val="0070C0"/>
                </a:solidFill>
              </a:rPr>
              <a:t>?		</a:t>
            </a:r>
          </a:p>
          <a:p>
            <a:pPr marL="731520" lvl="2" indent="0">
              <a:buNone/>
            </a:pPr>
            <a:endParaRPr lang="en-US" sz="2800" b="1" dirty="0">
              <a:solidFill>
                <a:srgbClr val="0070C0"/>
              </a:solidFill>
            </a:endParaRPr>
          </a:p>
          <a:p>
            <a:pPr lvl="2" eaLnBrk="1" hangingPunct="1"/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E4207D-6FE2-2B42-8959-489FC554E64B}"/>
              </a:ext>
            </a:extLst>
          </p:cNvPr>
          <p:cNvSpPr/>
          <p:nvPr/>
        </p:nvSpPr>
        <p:spPr>
          <a:xfrm>
            <a:off x="228600" y="141984"/>
            <a:ext cx="2693894" cy="730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</a:p>
        </p:txBody>
      </p:sp>
    </p:spTree>
    <p:extLst>
      <p:ext uri="{BB962C8B-B14F-4D97-AF65-F5344CB8AC3E}">
        <p14:creationId xmlns:p14="http://schemas.microsoft.com/office/powerpoint/2010/main" val="318475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Equal Groups versus 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 indent="0">
              <a:lnSpc>
                <a:spcPct val="90000"/>
              </a:lnSpc>
              <a:buNone/>
            </a:pPr>
            <a:r>
              <a:rPr lang="en-US" sz="3600" dirty="0">
                <a:solidFill>
                  <a:schemeClr val="accent1"/>
                </a:solidFill>
              </a:rPr>
              <a:t>3 × 4 = __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en-US" sz="3600" dirty="0">
                <a:solidFill>
                  <a:schemeClr val="accent4"/>
                </a:solidFill>
              </a:rPr>
              <a:t>5 × 2 = __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1394C00-B4A0-1C4F-9479-97CB10A9ED68}"/>
              </a:ext>
            </a:extLst>
          </p:cNvPr>
          <p:cNvGrpSpPr/>
          <p:nvPr/>
        </p:nvGrpSpPr>
        <p:grpSpPr>
          <a:xfrm>
            <a:off x="5336318" y="1344706"/>
            <a:ext cx="3200400" cy="3873449"/>
            <a:chOff x="5551471" y="1466427"/>
            <a:chExt cx="3200400" cy="387344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93A53D-49F1-5642-ADCC-48D941577430}"/>
                </a:ext>
              </a:extLst>
            </p:cNvPr>
            <p:cNvSpPr/>
            <p:nvPr/>
          </p:nvSpPr>
          <p:spPr>
            <a:xfrm>
              <a:off x="5551471" y="1466427"/>
              <a:ext cx="3200400" cy="38734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Determine a word problem for each schema.</a:t>
              </a: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C9D195A-B35B-5C4B-B30F-DB375DCC32A7}"/>
                </a:ext>
              </a:extLst>
            </p:cNvPr>
            <p:cNvSpPr/>
            <p:nvPr/>
          </p:nvSpPr>
          <p:spPr>
            <a:xfrm>
              <a:off x="5705897" y="3396598"/>
              <a:ext cx="2187879" cy="51708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Explicit instruction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2539B84-E717-994B-B1F9-7385099E92F2}"/>
                </a:ext>
              </a:extLst>
            </p:cNvPr>
            <p:cNvSpPr/>
            <p:nvPr/>
          </p:nvSpPr>
          <p:spPr>
            <a:xfrm>
              <a:off x="6057731" y="4075423"/>
              <a:ext cx="2187879" cy="51708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Multiple representations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8B3B980-B89B-F042-B529-72A0FA3DF9D4}"/>
                </a:ext>
              </a:extLst>
            </p:cNvPr>
            <p:cNvSpPr/>
            <p:nvPr/>
          </p:nvSpPr>
          <p:spPr>
            <a:xfrm>
              <a:off x="6435460" y="4743712"/>
              <a:ext cx="2187879" cy="5170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Concise language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0960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8B14CB-A61E-C247-8947-1DAD59A5F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Sarah Powell, </a:t>
            </a:r>
            <a:r>
              <a:rPr lang="en-US" sz="2800" dirty="0" err="1"/>
              <a:t>Ph.D</a:t>
            </a:r>
            <a:r>
              <a:rPr lang="en-US" sz="2800" dirty="0"/>
              <a:t> </a:t>
            </a:r>
          </a:p>
          <a:p>
            <a:r>
              <a:rPr lang="en-US" sz="2800" dirty="0"/>
              <a:t>The </a:t>
            </a:r>
            <a:r>
              <a:rPr lang="en-US" sz="2600" dirty="0"/>
              <a:t>University of Texas at Austin</a:t>
            </a:r>
          </a:p>
          <a:p>
            <a:pPr lvl="1"/>
            <a:endParaRPr lang="en-US" sz="2800" dirty="0"/>
          </a:p>
          <a:p>
            <a:pPr marL="342900" lvl="1" indent="0">
              <a:buNone/>
            </a:pPr>
            <a:r>
              <a:rPr lang="en-US" sz="2800" dirty="0" err="1"/>
              <a:t>srpowell@austin.utexas.edu</a:t>
            </a:r>
            <a:endParaRPr lang="en-US" sz="2800" dirty="0"/>
          </a:p>
          <a:p>
            <a:pPr marL="342900" lvl="1" indent="0">
              <a:buNone/>
            </a:pPr>
            <a:r>
              <a:rPr lang="en-US" sz="2800" dirty="0"/>
              <a:t>@sarahpowellphd</a:t>
            </a:r>
          </a:p>
          <a:p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892" y="3955501"/>
            <a:ext cx="5709035" cy="15172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F9039E-5FC2-4E9F-98AD-75BCF680AB7F}"/>
              </a:ext>
            </a:extLst>
          </p:cNvPr>
          <p:cNvSpPr/>
          <p:nvPr/>
        </p:nvSpPr>
        <p:spPr>
          <a:xfrm>
            <a:off x="8469924" y="6378059"/>
            <a:ext cx="396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119</a:t>
            </a:r>
          </a:p>
        </p:txBody>
      </p:sp>
    </p:spTree>
    <p:extLst>
      <p:ext uri="{BB962C8B-B14F-4D97-AF65-F5344CB8AC3E}">
        <p14:creationId xmlns:p14="http://schemas.microsoft.com/office/powerpoint/2010/main" val="761262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8492B3-AEBE-D34B-B4F5-CB3EF3C41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975" y="0"/>
            <a:ext cx="51620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467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/>
              <a:t>Division Facts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300" dirty="0"/>
              <a:t>90 division basic facts</a:t>
            </a:r>
          </a:p>
          <a:p>
            <a:pPr lvl="1" eaLnBrk="1" hangingPunct="1"/>
            <a:r>
              <a:rPr lang="en-US" b="0" dirty="0"/>
              <a:t>Divisor and quotient are single-digit numbers and dividend is single- or double-digit number</a:t>
            </a:r>
          </a:p>
          <a:p>
            <a:pPr eaLnBrk="1" hangingPunct="1">
              <a:buFontTx/>
              <a:buNone/>
            </a:pPr>
            <a:r>
              <a:rPr lang="en-US" dirty="0"/>
              <a:t>	   8 	</a:t>
            </a:r>
            <a:r>
              <a:rPr lang="en-US" dirty="0">
                <a:cs typeface="Arial" charset="0"/>
              </a:rPr>
              <a:t>÷	4	=	2</a:t>
            </a:r>
            <a:r>
              <a:rPr lang="en-US" dirty="0"/>
              <a:t>	</a:t>
            </a:r>
          </a:p>
          <a:p>
            <a:pPr eaLnBrk="1" hangingPunct="1">
              <a:buFontTx/>
              <a:buNone/>
            </a:pPr>
            <a:r>
              <a:rPr lang="en-US" dirty="0"/>
              <a:t>	</a:t>
            </a:r>
            <a:r>
              <a:rPr lang="en-US" b="1" dirty="0">
                <a:solidFill>
                  <a:srgbClr val="EB641B"/>
                </a:solidFill>
              </a:rPr>
              <a:t>(</a:t>
            </a:r>
            <a:r>
              <a:rPr lang="en-US" b="1" u="sng" dirty="0">
                <a:solidFill>
                  <a:srgbClr val="EB641B"/>
                </a:solidFill>
              </a:rPr>
              <a:t>dividend</a:t>
            </a:r>
            <a:r>
              <a:rPr lang="en-US" b="1" dirty="0">
                <a:solidFill>
                  <a:srgbClr val="EB641B"/>
                </a:solidFill>
              </a:rPr>
              <a:t>)   </a:t>
            </a:r>
            <a:r>
              <a:rPr lang="en-US" dirty="0"/>
              <a:t> </a:t>
            </a:r>
            <a:r>
              <a:rPr lang="en-US" b="1" dirty="0">
                <a:solidFill>
                  <a:srgbClr val="EB641B"/>
                </a:solidFill>
              </a:rPr>
              <a:t>(</a:t>
            </a:r>
            <a:r>
              <a:rPr lang="en-US" b="1" u="sng" dirty="0">
                <a:solidFill>
                  <a:srgbClr val="EB641B"/>
                </a:solidFill>
              </a:rPr>
              <a:t>divisor</a:t>
            </a:r>
            <a:r>
              <a:rPr lang="en-US" b="1" dirty="0">
                <a:solidFill>
                  <a:srgbClr val="EB641B"/>
                </a:solidFill>
              </a:rPr>
              <a:t>)</a:t>
            </a:r>
            <a:r>
              <a:rPr lang="en-US" dirty="0"/>
              <a:t>	   </a:t>
            </a:r>
            <a:r>
              <a:rPr lang="en-US" b="1" dirty="0">
                <a:solidFill>
                  <a:srgbClr val="EB641B"/>
                </a:solidFill>
              </a:rPr>
              <a:t> (</a:t>
            </a:r>
            <a:r>
              <a:rPr lang="en-US" b="1" u="sng" dirty="0">
                <a:solidFill>
                  <a:srgbClr val="EB641B"/>
                </a:solidFill>
              </a:rPr>
              <a:t>quotient</a:t>
            </a:r>
            <a:r>
              <a:rPr lang="en-US" b="1" dirty="0">
                <a:solidFill>
                  <a:srgbClr val="EB641B"/>
                </a:solidFill>
              </a:rPr>
              <a:t>)</a:t>
            </a:r>
          </a:p>
          <a:p>
            <a:pPr eaLnBrk="1" hangingPunct="1">
              <a:buFontTx/>
              <a:buNone/>
            </a:pPr>
            <a:endParaRPr lang="en-US" sz="2000" u="sng" dirty="0"/>
          </a:p>
          <a:p>
            <a:pPr lvl="1" eaLnBrk="1" hangingPunct="1">
              <a:buFontTx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7943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solidFill>
                  <a:schemeClr val="accent6"/>
                </a:solidFill>
              </a:rPr>
              <a:t>Division: Equal Groups (Partitive Division)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62A89A-F522-8C4E-9A96-60C51A6D3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75790"/>
            <a:ext cx="8686800" cy="4839538"/>
          </a:xfrm>
        </p:spPr>
        <p:txBody>
          <a:bodyPr/>
          <a:lstStyle/>
          <a:p>
            <a:r>
              <a:rPr lang="en-US" dirty="0"/>
              <a:t>Show the dividend, divide equally among divisor, count quotient</a:t>
            </a:r>
          </a:p>
          <a:p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253161"/>
            <a:ext cx="1099113" cy="5461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872161"/>
            <a:ext cx="1099113" cy="5461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405561"/>
            <a:ext cx="1099113" cy="5461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1984134"/>
            <a:ext cx="1752600" cy="1752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831734"/>
            <a:ext cx="1752600" cy="17526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2060334"/>
            <a:ext cx="1752600" cy="17526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050934"/>
            <a:ext cx="558800" cy="4254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2898534"/>
            <a:ext cx="558800" cy="42545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2060334"/>
            <a:ext cx="558800" cy="42545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72161"/>
            <a:ext cx="1099113" cy="5461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3795961"/>
            <a:ext cx="1099113" cy="5461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4329361"/>
            <a:ext cx="1099113" cy="5461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441334"/>
            <a:ext cx="558800" cy="42545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800" y="1967161"/>
            <a:ext cx="558800" cy="4254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2288934"/>
            <a:ext cx="558800" cy="42545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885641" y="5315225"/>
            <a:ext cx="2920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÷ 3 = 2</a:t>
            </a:r>
          </a:p>
        </p:txBody>
      </p:sp>
    </p:spTree>
    <p:extLst>
      <p:ext uri="{BB962C8B-B14F-4D97-AF65-F5344CB8AC3E}">
        <p14:creationId xmlns:p14="http://schemas.microsoft.com/office/powerpoint/2010/main" val="100784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0.31684 0.05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0.51424 -0.0356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12" y="-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11 0.00231 L 0.80313 -0.086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51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96296E-6 L 0.2085 -0.011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11 0.00231 L 0.44462 0.057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17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0.59201 0.1222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01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Division: Partitive Division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28600" lvl="1" indent="0">
              <a:lnSpc>
                <a:spcPct val="90000"/>
              </a:lnSpc>
              <a:buNone/>
            </a:pPr>
            <a:r>
              <a:rPr lang="en-US" sz="3600" dirty="0">
                <a:solidFill>
                  <a:srgbClr val="FA8716"/>
                </a:solidFill>
              </a:rPr>
              <a:t>12 ÷ 4 = __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en-US" sz="3600" b="0" dirty="0">
                <a:solidFill>
                  <a:schemeClr val="accent4"/>
                </a:solidFill>
              </a:rPr>
              <a:t>15 </a:t>
            </a:r>
            <a:r>
              <a:rPr lang="en-US" sz="3600" dirty="0">
                <a:solidFill>
                  <a:schemeClr val="accent4"/>
                </a:solidFill>
              </a:rPr>
              <a:t>÷</a:t>
            </a:r>
            <a:r>
              <a:rPr lang="en-US" sz="3600" b="0" dirty="0">
                <a:solidFill>
                  <a:schemeClr val="accent4"/>
                </a:solidFill>
              </a:rPr>
              <a:t> 3 = __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28600" y="2590800"/>
            <a:ext cx="2342305" cy="19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800" y="3917577"/>
            <a:ext cx="1727200" cy="17272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51D92F7-6D54-BD49-9DBF-E298AEBABAAB}"/>
              </a:ext>
            </a:extLst>
          </p:cNvPr>
          <p:cNvGrpSpPr/>
          <p:nvPr/>
        </p:nvGrpSpPr>
        <p:grpSpPr>
          <a:xfrm>
            <a:off x="5390106" y="1438138"/>
            <a:ext cx="3200400" cy="3206276"/>
            <a:chOff x="5551471" y="2133600"/>
            <a:chExt cx="3200400" cy="320627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3193189-B387-B044-91FA-85C571F6916F}"/>
                </a:ext>
              </a:extLst>
            </p:cNvPr>
            <p:cNvSpPr/>
            <p:nvPr/>
          </p:nvSpPr>
          <p:spPr>
            <a:xfrm>
              <a:off x="5551471" y="2133600"/>
              <a:ext cx="3200400" cy="32062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Teach this problem to a student.</a:t>
              </a: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CF61CCC-3FAA-9C46-9904-D202E05214DC}"/>
                </a:ext>
              </a:extLst>
            </p:cNvPr>
            <p:cNvSpPr/>
            <p:nvPr/>
          </p:nvSpPr>
          <p:spPr>
            <a:xfrm>
              <a:off x="5705897" y="3396598"/>
              <a:ext cx="2187879" cy="51708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Explicit instruction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B6F71A6-304D-A444-9F48-D7C2C549FF29}"/>
                </a:ext>
              </a:extLst>
            </p:cNvPr>
            <p:cNvSpPr/>
            <p:nvPr/>
          </p:nvSpPr>
          <p:spPr>
            <a:xfrm>
              <a:off x="6057731" y="4075423"/>
              <a:ext cx="2187879" cy="51708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Multiple representations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91077D1-4B87-4045-8050-6A5E933057AC}"/>
                </a:ext>
              </a:extLst>
            </p:cNvPr>
            <p:cNvSpPr/>
            <p:nvPr/>
          </p:nvSpPr>
          <p:spPr>
            <a:xfrm>
              <a:off x="6435460" y="4743712"/>
              <a:ext cx="2187879" cy="5170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Concise language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8207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>
                <a:solidFill>
                  <a:schemeClr val="accent6"/>
                </a:solidFill>
              </a:rPr>
              <a:t>Division: Equal Groups (Measurement Division)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C01B57-4A5E-E543-A590-8FAA56687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60407"/>
            <a:ext cx="8686800" cy="4839538"/>
          </a:xfrm>
        </p:spPr>
        <p:txBody>
          <a:bodyPr/>
          <a:lstStyle/>
          <a:p>
            <a:r>
              <a:rPr lang="en-US" dirty="0"/>
              <a:t>Show the dividend, make groups of the divisor, count groups</a:t>
            </a:r>
          </a:p>
          <a:p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253161"/>
            <a:ext cx="1099113" cy="5461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872161"/>
            <a:ext cx="1099113" cy="5461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4329361"/>
            <a:ext cx="1099113" cy="5461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814761"/>
            <a:ext cx="558800" cy="4254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119561"/>
            <a:ext cx="558800" cy="4254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500561"/>
            <a:ext cx="558800" cy="4254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2576761"/>
            <a:ext cx="558800" cy="42545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662361"/>
            <a:ext cx="558800" cy="42545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2043361"/>
            <a:ext cx="558800" cy="42545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72161"/>
            <a:ext cx="1099113" cy="5461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3795961"/>
            <a:ext cx="1099113" cy="5461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4329361"/>
            <a:ext cx="1099113" cy="5461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85641" y="5315225"/>
            <a:ext cx="2920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÷ 3 = 2</a:t>
            </a:r>
          </a:p>
        </p:txBody>
      </p:sp>
    </p:spTree>
    <p:extLst>
      <p:ext uri="{BB962C8B-B14F-4D97-AF65-F5344CB8AC3E}">
        <p14:creationId xmlns:p14="http://schemas.microsoft.com/office/powerpoint/2010/main" val="90530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5291E-6 -3.74364E-6 L 0.43356 -3.74364E-6 " pathEditMode="relative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4709E-6 -3.74364E-6 L 0.36686 -3.74364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5291E-6 6.25636E-6 L 0.32517 6.25636E-6 " pathEditMode="relative" ptsTypes="AA">
                                      <p:cBhvr>
                                        <p:cTn id="1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4709E-6 -3.74364E-6 L 0.62533 -0.0111 " pathEditMode="relative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5291E-6 -3.74364E-6 L 0.55029 0.01111 " pathEditMode="relative" ptsTypes="AA">
                                      <p:cBhvr>
                                        <p:cTn id="2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13 0.00231 L 0.59476 -0.00879 " pathEditMode="relative" ptsTypes="AA">
                                      <p:cBhvr>
                                        <p:cTn id="2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Division: Measurement Division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28600" lvl="1" indent="0">
              <a:lnSpc>
                <a:spcPct val="90000"/>
              </a:lnSpc>
              <a:buNone/>
            </a:pPr>
            <a:r>
              <a:rPr lang="en-US" sz="3600" dirty="0">
                <a:solidFill>
                  <a:srgbClr val="FA8716"/>
                </a:solidFill>
              </a:rPr>
              <a:t>10 ÷ 5 = __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en-US" sz="3600" b="0" dirty="0">
                <a:solidFill>
                  <a:schemeClr val="accent4"/>
                </a:solidFill>
              </a:rPr>
              <a:t>9 </a:t>
            </a:r>
            <a:r>
              <a:rPr lang="en-US" sz="3600" dirty="0">
                <a:solidFill>
                  <a:schemeClr val="accent4"/>
                </a:solidFill>
              </a:rPr>
              <a:t>÷</a:t>
            </a:r>
            <a:r>
              <a:rPr lang="en-US" sz="3600" b="0" dirty="0">
                <a:solidFill>
                  <a:schemeClr val="accent4"/>
                </a:solidFill>
              </a:rPr>
              <a:t> 3 = __</a:t>
            </a:r>
          </a:p>
          <a:p>
            <a:pPr lvl="1">
              <a:lnSpc>
                <a:spcPct val="90000"/>
              </a:lnSpc>
            </a:pP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28600" y="2674297"/>
            <a:ext cx="2342305" cy="19812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FC31F48-118F-0248-B49C-1DCAF325DF85}"/>
              </a:ext>
            </a:extLst>
          </p:cNvPr>
          <p:cNvGrpSpPr/>
          <p:nvPr/>
        </p:nvGrpSpPr>
        <p:grpSpPr>
          <a:xfrm>
            <a:off x="5390106" y="1438138"/>
            <a:ext cx="3200400" cy="3206276"/>
            <a:chOff x="5551471" y="2133600"/>
            <a:chExt cx="3200400" cy="320627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0968043-E3A3-534E-9548-2770AFFBEDEF}"/>
                </a:ext>
              </a:extLst>
            </p:cNvPr>
            <p:cNvSpPr/>
            <p:nvPr/>
          </p:nvSpPr>
          <p:spPr>
            <a:xfrm>
              <a:off x="5551471" y="2133600"/>
              <a:ext cx="3200400" cy="32062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Teach this problem to a student.</a:t>
              </a: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D10DEDF-6C42-2049-9303-BDEDF587A42B}"/>
                </a:ext>
              </a:extLst>
            </p:cNvPr>
            <p:cNvSpPr/>
            <p:nvPr/>
          </p:nvSpPr>
          <p:spPr>
            <a:xfrm>
              <a:off x="5705897" y="3396598"/>
              <a:ext cx="2187879" cy="51708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Explicit instruction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8D22D5F-AF96-8E47-AEDC-8B440E7A9218}"/>
                </a:ext>
              </a:extLst>
            </p:cNvPr>
            <p:cNvSpPr/>
            <p:nvPr/>
          </p:nvSpPr>
          <p:spPr>
            <a:xfrm>
              <a:off x="6057731" y="4075423"/>
              <a:ext cx="2187879" cy="51708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Multiple representations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91D7C27-4135-D243-BF65-9950BF0A774F}"/>
                </a:ext>
              </a:extLst>
            </p:cNvPr>
            <p:cNvSpPr/>
            <p:nvPr/>
          </p:nvSpPr>
          <p:spPr>
            <a:xfrm>
              <a:off x="6435460" y="4743712"/>
              <a:ext cx="2187879" cy="5170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Concise language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21778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4A5825-A1DC-3C49-B474-5C209D87E11C}"/>
              </a:ext>
            </a:extLst>
          </p:cNvPr>
          <p:cNvSpPr txBox="1"/>
          <p:nvPr/>
        </p:nvSpPr>
        <p:spPr>
          <a:xfrm>
            <a:off x="762000" y="3048000"/>
            <a:ext cx="7714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is it important to understand division in different ways?</a:t>
            </a:r>
          </a:p>
        </p:txBody>
      </p:sp>
    </p:spTree>
    <p:extLst>
      <p:ext uri="{BB962C8B-B14F-4D97-AF65-F5344CB8AC3E}">
        <p14:creationId xmlns:p14="http://schemas.microsoft.com/office/powerpoint/2010/main" val="33556986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eaLnBrk="1" hangingPunct="1"/>
            <a:r>
              <a:rPr lang="en-US" sz="5100" b="1" dirty="0">
                <a:solidFill>
                  <a:srgbClr val="00B050"/>
                </a:solidFill>
              </a:rPr>
              <a:t>Groups</a:t>
            </a:r>
            <a:r>
              <a:rPr lang="en-US" sz="5100" dirty="0"/>
              <a:t> multiplied by </a:t>
            </a:r>
            <a:r>
              <a:rPr lang="en-US" sz="5100" b="1" dirty="0">
                <a:solidFill>
                  <a:srgbClr val="FF6600"/>
                </a:solidFill>
              </a:rPr>
              <a:t>number in each group</a:t>
            </a:r>
            <a:r>
              <a:rPr lang="en-US" sz="5100" dirty="0"/>
              <a:t> for a </a:t>
            </a:r>
            <a:r>
              <a:rPr lang="en-US" sz="5100" b="1" dirty="0">
                <a:solidFill>
                  <a:srgbClr val="0070C0"/>
                </a:solidFill>
              </a:rPr>
              <a:t>product</a:t>
            </a:r>
            <a:r>
              <a:rPr lang="en-US" sz="5100" b="1" dirty="0"/>
              <a:t> </a:t>
            </a:r>
          </a:p>
          <a:p>
            <a:pPr marL="1588" lvl="1" indent="0" eaLnBrk="1" hangingPunct="1">
              <a:buNone/>
            </a:pPr>
            <a:r>
              <a:rPr lang="en-US" sz="5100" b="1" dirty="0">
                <a:solidFill>
                  <a:srgbClr val="0070C0"/>
                </a:solidFill>
              </a:rPr>
              <a:t>		</a:t>
            </a:r>
          </a:p>
          <a:p>
            <a:pPr lvl="1" eaLnBrk="1" hangingPunct="1"/>
            <a:r>
              <a:rPr lang="en-US" sz="5100" dirty="0"/>
              <a:t>Mark has </a:t>
            </a:r>
            <a:r>
              <a:rPr lang="en-US" sz="5100" b="1" dirty="0">
                <a:solidFill>
                  <a:srgbClr val="0070C0"/>
                </a:solidFill>
              </a:rPr>
              <a:t>12</a:t>
            </a:r>
            <a:r>
              <a:rPr lang="en-US" sz="5100" dirty="0"/>
              <a:t> apples. He wants to share them equally among his </a:t>
            </a:r>
            <a:r>
              <a:rPr lang="en-US" sz="5100" b="1" dirty="0">
                <a:solidFill>
                  <a:srgbClr val="00B050"/>
                </a:solidFill>
              </a:rPr>
              <a:t>2</a:t>
            </a:r>
            <a:r>
              <a:rPr lang="en-US" sz="5100" dirty="0"/>
              <a:t> friends. How many apples will each friend receive?</a:t>
            </a:r>
          </a:p>
          <a:p>
            <a:pPr lvl="2"/>
            <a:r>
              <a:rPr lang="en-US" sz="5100" b="1" dirty="0">
                <a:solidFill>
                  <a:srgbClr val="00B050"/>
                </a:solidFill>
              </a:rPr>
              <a:t>2 </a:t>
            </a:r>
            <a:r>
              <a:rPr lang="en-US" sz="5100" dirty="0"/>
              <a:t>× </a:t>
            </a:r>
            <a:r>
              <a:rPr lang="en-US" sz="5100" b="1" dirty="0">
                <a:solidFill>
                  <a:srgbClr val="EB641B"/>
                </a:solidFill>
              </a:rPr>
              <a:t>?</a:t>
            </a:r>
            <a:r>
              <a:rPr lang="en-US" sz="5100" dirty="0">
                <a:solidFill>
                  <a:srgbClr val="EB641B"/>
                </a:solidFill>
              </a:rPr>
              <a:t> </a:t>
            </a:r>
            <a:r>
              <a:rPr lang="en-US" sz="5100" dirty="0"/>
              <a:t>= </a:t>
            </a:r>
            <a:r>
              <a:rPr lang="en-US" sz="5100" b="1" dirty="0">
                <a:solidFill>
                  <a:srgbClr val="0070C0"/>
                </a:solidFill>
              </a:rPr>
              <a:t>12		</a:t>
            </a:r>
          </a:p>
          <a:p>
            <a:pPr lvl="1"/>
            <a:r>
              <a:rPr lang="en-US" sz="5100" dirty="0"/>
              <a:t>Mark has </a:t>
            </a:r>
            <a:r>
              <a:rPr lang="en-US" sz="5100" b="1" dirty="0">
                <a:solidFill>
                  <a:srgbClr val="0070C0"/>
                </a:solidFill>
              </a:rPr>
              <a:t>12</a:t>
            </a:r>
            <a:r>
              <a:rPr lang="en-US" sz="5100" dirty="0"/>
              <a:t> apples. He put them into bags containing </a:t>
            </a:r>
            <a:r>
              <a:rPr lang="en-US" sz="5100" b="1" dirty="0">
                <a:solidFill>
                  <a:srgbClr val="EB641B"/>
                </a:solidFill>
              </a:rPr>
              <a:t>6</a:t>
            </a:r>
            <a:r>
              <a:rPr lang="en-US" sz="5100" dirty="0"/>
              <a:t> apples each. How many bags did Mark use?</a:t>
            </a:r>
          </a:p>
          <a:p>
            <a:pPr lvl="2"/>
            <a:r>
              <a:rPr lang="en-US" sz="5100" b="1" dirty="0">
                <a:solidFill>
                  <a:srgbClr val="00B050"/>
                </a:solidFill>
              </a:rPr>
              <a:t>?</a:t>
            </a:r>
            <a:r>
              <a:rPr lang="en-US" sz="5100" dirty="0"/>
              <a:t> × </a:t>
            </a:r>
            <a:r>
              <a:rPr lang="en-US" sz="5100" b="1" dirty="0">
                <a:solidFill>
                  <a:srgbClr val="EB641B"/>
                </a:solidFill>
              </a:rPr>
              <a:t>6</a:t>
            </a:r>
            <a:r>
              <a:rPr lang="en-US" sz="5100" dirty="0"/>
              <a:t> = </a:t>
            </a:r>
            <a:r>
              <a:rPr lang="en-US" sz="5100" b="1" dirty="0">
                <a:solidFill>
                  <a:srgbClr val="0070C0"/>
                </a:solidFill>
              </a:rPr>
              <a:t>12		</a:t>
            </a:r>
          </a:p>
          <a:p>
            <a:pPr lvl="2"/>
            <a:endParaRPr lang="en-US" sz="2800" b="1" dirty="0">
              <a:solidFill>
                <a:srgbClr val="0070C0"/>
              </a:solidFill>
            </a:endParaRPr>
          </a:p>
          <a:p>
            <a:pPr lvl="2" eaLnBrk="1" hangingPunct="1"/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6FBF94-B6C7-EF43-B16E-F302E37628CD}"/>
              </a:ext>
            </a:extLst>
          </p:cNvPr>
          <p:cNvSpPr/>
          <p:nvPr/>
        </p:nvSpPr>
        <p:spPr>
          <a:xfrm>
            <a:off x="228600" y="141984"/>
            <a:ext cx="2693894" cy="7306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Equal Groups</a:t>
            </a:r>
          </a:p>
        </p:txBody>
      </p:sp>
    </p:spTree>
    <p:extLst>
      <p:ext uri="{BB962C8B-B14F-4D97-AF65-F5344CB8AC3E}">
        <p14:creationId xmlns:p14="http://schemas.microsoft.com/office/powerpoint/2010/main" val="97714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Partitive versus Measurement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28600" lvl="1" indent="0">
              <a:lnSpc>
                <a:spcPct val="90000"/>
              </a:lnSpc>
              <a:buNone/>
            </a:pPr>
            <a:r>
              <a:rPr lang="en-US" sz="3600" dirty="0">
                <a:solidFill>
                  <a:srgbClr val="FA8716"/>
                </a:solidFill>
              </a:rPr>
              <a:t>12 ÷ 4 = __</a:t>
            </a:r>
          </a:p>
          <a:p>
            <a:pPr marL="228600" lvl="1" indent="0">
              <a:lnSpc>
                <a:spcPct val="90000"/>
              </a:lnSpc>
              <a:buNone/>
            </a:pPr>
            <a:r>
              <a:rPr lang="en-US" sz="3600" b="0" dirty="0">
                <a:solidFill>
                  <a:schemeClr val="accent4"/>
                </a:solidFill>
              </a:rPr>
              <a:t>15 </a:t>
            </a:r>
            <a:r>
              <a:rPr lang="en-US" sz="3600" dirty="0">
                <a:solidFill>
                  <a:schemeClr val="accent4"/>
                </a:solidFill>
              </a:rPr>
              <a:t>÷</a:t>
            </a:r>
            <a:r>
              <a:rPr lang="en-US" sz="3600" b="0" dirty="0">
                <a:solidFill>
                  <a:schemeClr val="accent4"/>
                </a:solidFill>
              </a:rPr>
              <a:t> 3 = __</a:t>
            </a:r>
          </a:p>
          <a:p>
            <a:pPr lvl="1">
              <a:lnSpc>
                <a:spcPct val="90000"/>
              </a:lnSpc>
            </a:pPr>
            <a:endParaRPr lang="en-US" sz="2400" dirty="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8E71E1-BDF5-9B4B-9F3C-922FCD42C772}"/>
              </a:ext>
            </a:extLst>
          </p:cNvPr>
          <p:cNvGrpSpPr/>
          <p:nvPr/>
        </p:nvGrpSpPr>
        <p:grpSpPr>
          <a:xfrm>
            <a:off x="5336318" y="1344706"/>
            <a:ext cx="3200400" cy="3873449"/>
            <a:chOff x="5551471" y="1466427"/>
            <a:chExt cx="3200400" cy="387344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7D5A12-FC3B-224E-A554-C79829DB95C2}"/>
                </a:ext>
              </a:extLst>
            </p:cNvPr>
            <p:cNvSpPr/>
            <p:nvPr/>
          </p:nvSpPr>
          <p:spPr>
            <a:xfrm>
              <a:off x="5551471" y="1466427"/>
              <a:ext cx="3200400" cy="38734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Determine a word problem for each schema.</a:t>
              </a: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76C5199-204D-A44B-BD05-7F9784BEF711}"/>
                </a:ext>
              </a:extLst>
            </p:cNvPr>
            <p:cNvSpPr/>
            <p:nvPr/>
          </p:nvSpPr>
          <p:spPr>
            <a:xfrm>
              <a:off x="5705897" y="3396598"/>
              <a:ext cx="2187879" cy="51708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Explicit instruction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0A2E6E4-E492-2D4D-8E8B-F3A73C43E65A}"/>
                </a:ext>
              </a:extLst>
            </p:cNvPr>
            <p:cNvSpPr/>
            <p:nvPr/>
          </p:nvSpPr>
          <p:spPr>
            <a:xfrm>
              <a:off x="6057731" y="4075423"/>
              <a:ext cx="2187879" cy="51708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Multiple representations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1C13649-572F-7F47-B588-2795C0D65BCB}"/>
                </a:ext>
              </a:extLst>
            </p:cNvPr>
            <p:cNvSpPr/>
            <p:nvPr/>
          </p:nvSpPr>
          <p:spPr>
            <a:xfrm>
              <a:off x="6435460" y="4743712"/>
              <a:ext cx="2187879" cy="5170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Concise language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2244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87091" y="611753"/>
            <a:ext cx="5056909" cy="983673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Instructional Platform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33363" y="1748589"/>
            <a:ext cx="42899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DELIVERY</a:t>
            </a:r>
            <a:endParaRPr 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3363" y="3890210"/>
            <a:ext cx="46425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STRATEGIES</a:t>
            </a:r>
            <a:endParaRPr 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232708" y="2256772"/>
            <a:ext cx="2187879" cy="51708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Explicit instruction</a:t>
            </a:r>
          </a:p>
        </p:txBody>
      </p:sp>
      <p:sp>
        <p:nvSpPr>
          <p:cNvPr id="18" name="Oval 17"/>
          <p:cNvSpPr/>
          <p:nvPr/>
        </p:nvSpPr>
        <p:spPr>
          <a:xfrm>
            <a:off x="6619933" y="3327853"/>
            <a:ext cx="2187879" cy="51708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Multiple representations</a:t>
            </a:r>
          </a:p>
        </p:txBody>
      </p:sp>
      <p:sp>
        <p:nvSpPr>
          <p:cNvPr id="23" name="Oval 22"/>
          <p:cNvSpPr/>
          <p:nvPr/>
        </p:nvSpPr>
        <p:spPr>
          <a:xfrm>
            <a:off x="5360331" y="2810770"/>
            <a:ext cx="2187879" cy="5170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Concise language</a:t>
            </a:r>
          </a:p>
        </p:txBody>
      </p:sp>
      <p:sp>
        <p:nvSpPr>
          <p:cNvPr id="24" name="Oval 23"/>
          <p:cNvSpPr/>
          <p:nvPr/>
        </p:nvSpPr>
        <p:spPr>
          <a:xfrm>
            <a:off x="4384831" y="4444208"/>
            <a:ext cx="2187879" cy="5170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Fluency building</a:t>
            </a:r>
          </a:p>
        </p:txBody>
      </p:sp>
      <p:sp>
        <p:nvSpPr>
          <p:cNvPr id="25" name="Oval 24"/>
          <p:cNvSpPr/>
          <p:nvPr/>
        </p:nvSpPr>
        <p:spPr>
          <a:xfrm>
            <a:off x="5360331" y="4968550"/>
            <a:ext cx="2187879" cy="51708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Problem solving instruction</a:t>
            </a:r>
          </a:p>
        </p:txBody>
      </p:sp>
      <p:sp>
        <p:nvSpPr>
          <p:cNvPr id="26" name="Oval 25"/>
          <p:cNvSpPr/>
          <p:nvPr/>
        </p:nvSpPr>
        <p:spPr>
          <a:xfrm>
            <a:off x="6619933" y="5460041"/>
            <a:ext cx="2187879" cy="5170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Motivation component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5A25BB-C2A0-CB43-9810-09153E8128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21" y="719582"/>
            <a:ext cx="3082169" cy="543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6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6775" y="2515112"/>
            <a:ext cx="6343650" cy="3478775"/>
          </a:xfrm>
        </p:spPr>
      </p:pic>
      <p:sp>
        <p:nvSpPr>
          <p:cNvPr id="5" name="Down Arrow 4"/>
          <p:cNvSpPr/>
          <p:nvPr/>
        </p:nvSpPr>
        <p:spPr>
          <a:xfrm rot="2720398">
            <a:off x="5856359" y="892488"/>
            <a:ext cx="1752600" cy="43434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</a:t>
            </a:r>
          </a:p>
        </p:txBody>
      </p:sp>
    </p:spTree>
    <p:extLst>
      <p:ext uri="{BB962C8B-B14F-4D97-AF65-F5344CB8AC3E}">
        <p14:creationId xmlns:p14="http://schemas.microsoft.com/office/powerpoint/2010/main" val="35680514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8B14CB-A61E-C247-8947-1DAD59A5F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Sarah Powell, Ph.D.</a:t>
            </a:r>
          </a:p>
          <a:p>
            <a:r>
              <a:rPr lang="en-US" sz="2800" dirty="0"/>
              <a:t>The </a:t>
            </a:r>
            <a:r>
              <a:rPr lang="en-US" sz="2600" dirty="0"/>
              <a:t>University of Texas at Austin</a:t>
            </a:r>
          </a:p>
          <a:p>
            <a:pPr lvl="1"/>
            <a:endParaRPr lang="en-US" sz="2800" dirty="0"/>
          </a:p>
          <a:p>
            <a:pPr marL="342900" lvl="1" indent="0">
              <a:buNone/>
            </a:pPr>
            <a:r>
              <a:rPr lang="en-US" sz="2800" dirty="0" err="1"/>
              <a:t>srpowell@austin.utexas.edu</a:t>
            </a:r>
            <a:endParaRPr lang="en-US" sz="2800" dirty="0"/>
          </a:p>
          <a:p>
            <a:pPr marL="342900" lvl="1" indent="0">
              <a:buNone/>
            </a:pPr>
            <a:r>
              <a:rPr lang="en-US" sz="2800" dirty="0"/>
              <a:t>@sarahpowellphd</a:t>
            </a:r>
          </a:p>
          <a:p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75" y="4055795"/>
            <a:ext cx="5709035" cy="15172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F9039E-5FC2-4E9F-98AD-75BCF680AB7F}"/>
              </a:ext>
            </a:extLst>
          </p:cNvPr>
          <p:cNvSpPr/>
          <p:nvPr/>
        </p:nvSpPr>
        <p:spPr>
          <a:xfrm>
            <a:off x="8469924" y="6378059"/>
            <a:ext cx="3962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119</a:t>
            </a:r>
          </a:p>
        </p:txBody>
      </p:sp>
    </p:spTree>
    <p:extLst>
      <p:ext uri="{BB962C8B-B14F-4D97-AF65-F5344CB8AC3E}">
        <p14:creationId xmlns:p14="http://schemas.microsoft.com/office/powerpoint/2010/main" val="83498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87091" y="611753"/>
            <a:ext cx="5056909" cy="983673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Instructional Platform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33363" y="1748589"/>
            <a:ext cx="42899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DELIVERY</a:t>
            </a:r>
            <a:endParaRPr 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3363" y="3890210"/>
            <a:ext cx="46425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INSTRUCTIONAL STRATEGIES</a:t>
            </a:r>
            <a:endParaRPr lang="en-US" sz="3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232708" y="2256772"/>
            <a:ext cx="2187879" cy="51708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Explicit instruction</a:t>
            </a:r>
          </a:p>
        </p:txBody>
      </p:sp>
      <p:sp>
        <p:nvSpPr>
          <p:cNvPr id="18" name="Oval 17"/>
          <p:cNvSpPr/>
          <p:nvPr/>
        </p:nvSpPr>
        <p:spPr>
          <a:xfrm>
            <a:off x="6619933" y="3327853"/>
            <a:ext cx="2187879" cy="51708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Multiple representations</a:t>
            </a:r>
          </a:p>
        </p:txBody>
      </p:sp>
      <p:sp>
        <p:nvSpPr>
          <p:cNvPr id="23" name="Oval 22"/>
          <p:cNvSpPr/>
          <p:nvPr/>
        </p:nvSpPr>
        <p:spPr>
          <a:xfrm>
            <a:off x="5360331" y="2810770"/>
            <a:ext cx="2187879" cy="5170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Concise language</a:t>
            </a:r>
          </a:p>
        </p:txBody>
      </p:sp>
      <p:sp>
        <p:nvSpPr>
          <p:cNvPr id="24" name="Oval 23"/>
          <p:cNvSpPr/>
          <p:nvPr/>
        </p:nvSpPr>
        <p:spPr>
          <a:xfrm>
            <a:off x="4384831" y="4444208"/>
            <a:ext cx="2187879" cy="5170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Fluency building</a:t>
            </a:r>
          </a:p>
        </p:txBody>
      </p:sp>
      <p:sp>
        <p:nvSpPr>
          <p:cNvPr id="25" name="Oval 24"/>
          <p:cNvSpPr/>
          <p:nvPr/>
        </p:nvSpPr>
        <p:spPr>
          <a:xfrm>
            <a:off x="5360331" y="4968550"/>
            <a:ext cx="2187879" cy="51708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Problem solving instruction</a:t>
            </a:r>
          </a:p>
        </p:txBody>
      </p:sp>
      <p:sp>
        <p:nvSpPr>
          <p:cNvPr id="26" name="Oval 25"/>
          <p:cNvSpPr/>
          <p:nvPr/>
        </p:nvSpPr>
        <p:spPr>
          <a:xfrm>
            <a:off x="6619933" y="5460041"/>
            <a:ext cx="2187879" cy="5170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Motivation component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5A25BB-C2A0-CB43-9810-09153E8128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21" y="719582"/>
            <a:ext cx="3082169" cy="543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2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9309" y="2706758"/>
            <a:ext cx="1828800" cy="812366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Planned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9308" y="1854308"/>
            <a:ext cx="1828800" cy="852449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Explanation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64104" y="2644107"/>
            <a:ext cx="1828800" cy="87501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Practice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64104" y="1854308"/>
            <a:ext cx="1828800" cy="789797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Guided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9308" y="1392645"/>
            <a:ext cx="1828800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4104" y="1392644"/>
            <a:ext cx="18288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9308" y="3696323"/>
            <a:ext cx="3793596" cy="4376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Practices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9308" y="4037612"/>
            <a:ext cx="3793596" cy="108595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noAutofit/>
          </a:bodyPr>
          <a:lstStyle/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Asking the right questions 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Eliciting frequent responses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immediate specific feedback</a:t>
            </a:r>
          </a:p>
          <a:p>
            <a:pPr marL="114300" indent="-114300"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Maintaining a brisk pace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Explicit Instruction</a:t>
            </a:r>
          </a:p>
        </p:txBody>
      </p:sp>
    </p:spTree>
    <p:extLst>
      <p:ext uri="{BB962C8B-B14F-4D97-AF65-F5344CB8AC3E}">
        <p14:creationId xmlns:p14="http://schemas.microsoft.com/office/powerpoint/2010/main" val="927531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Multiple Representations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49312585"/>
              </p:ext>
            </p:extLst>
          </p:nvPr>
        </p:nvGraphicFramePr>
        <p:xfrm>
          <a:off x="329210" y="1276103"/>
          <a:ext cx="84552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0458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Language</a:t>
            </a:r>
          </a:p>
        </p:txBody>
      </p:sp>
      <p:sp>
        <p:nvSpPr>
          <p:cNvPr id="7" name="Trapezoid 6"/>
          <p:cNvSpPr/>
          <p:nvPr/>
        </p:nvSpPr>
        <p:spPr>
          <a:xfrm>
            <a:off x="1325605" y="2451041"/>
            <a:ext cx="3400926" cy="1985211"/>
          </a:xfrm>
          <a:prstGeom prst="trapezoid">
            <a:avLst/>
          </a:prstGeom>
          <a:solidFill>
            <a:srgbClr val="FF2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precise</a:t>
            </a:r>
          </a:p>
        </p:txBody>
      </p:sp>
      <p:sp>
        <p:nvSpPr>
          <p:cNvPr id="12" name="Trapezoid 11"/>
          <p:cNvSpPr/>
          <p:nvPr/>
        </p:nvSpPr>
        <p:spPr>
          <a:xfrm rot="10800000">
            <a:off x="4269331" y="2451041"/>
            <a:ext cx="3400926" cy="1985211"/>
          </a:xfrm>
          <a:prstGeom prst="trapezoi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3560" y="3012759"/>
            <a:ext cx="21125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concise</a:t>
            </a:r>
          </a:p>
        </p:txBody>
      </p:sp>
    </p:spTree>
    <p:extLst>
      <p:ext uri="{BB962C8B-B14F-4D97-AF65-F5344CB8AC3E}">
        <p14:creationId xmlns:p14="http://schemas.microsoft.com/office/powerpoint/2010/main" val="2354018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C0D772-AD9B-4642-A167-60CC179E4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875" y="0"/>
            <a:ext cx="5130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09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/>
              <a:t>Multiplication Facts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/>
              <a:t>100 multiplication basic facts </a:t>
            </a:r>
          </a:p>
          <a:p>
            <a:pPr lvl="1" eaLnBrk="1" hangingPunct="1"/>
            <a:r>
              <a:rPr lang="en-US" b="0" dirty="0"/>
              <a:t>Multiplication of single-digit factors results in a single- or double-digit product </a:t>
            </a:r>
          </a:p>
          <a:p>
            <a:pPr eaLnBrk="1" hangingPunct="1">
              <a:buFontTx/>
              <a:buNone/>
            </a:pPr>
            <a:r>
              <a:rPr lang="en-US" dirty="0"/>
              <a:t>		2  		</a:t>
            </a:r>
            <a:r>
              <a:rPr lang="en-US" b="1" dirty="0">
                <a:solidFill>
                  <a:srgbClr val="EB641B"/>
                </a:solidFill>
              </a:rPr>
              <a:t>(</a:t>
            </a:r>
            <a:r>
              <a:rPr lang="en-US" b="1" u="sng" dirty="0">
                <a:solidFill>
                  <a:srgbClr val="EB641B"/>
                </a:solidFill>
              </a:rPr>
              <a:t>factor</a:t>
            </a:r>
            <a:r>
              <a:rPr lang="en-US" b="1" dirty="0">
                <a:solidFill>
                  <a:srgbClr val="EB641B"/>
                </a:solidFill>
              </a:rPr>
              <a:t>)</a:t>
            </a:r>
          </a:p>
          <a:p>
            <a:pPr eaLnBrk="1" hangingPunct="1">
              <a:buFontTx/>
              <a:buNone/>
            </a:pPr>
            <a:r>
              <a:rPr lang="en-US" dirty="0"/>
              <a:t>	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u="sng" dirty="0"/>
              <a:t>	3</a:t>
            </a:r>
            <a:r>
              <a:rPr lang="en-US" dirty="0"/>
              <a:t>		</a:t>
            </a:r>
            <a:r>
              <a:rPr lang="en-US" b="1" dirty="0">
                <a:solidFill>
                  <a:srgbClr val="EB641B"/>
                </a:solidFill>
              </a:rPr>
              <a:t>(factor)</a:t>
            </a:r>
            <a:endParaRPr lang="en-US" b="1" u="sng" dirty="0">
              <a:solidFill>
                <a:srgbClr val="EB641B"/>
              </a:solidFill>
            </a:endParaRPr>
          </a:p>
          <a:p>
            <a:pPr eaLnBrk="1" hangingPunct="1">
              <a:buFontTx/>
              <a:buNone/>
            </a:pPr>
            <a:r>
              <a:rPr lang="en-US" dirty="0"/>
              <a:t>		6		</a:t>
            </a:r>
            <a:r>
              <a:rPr lang="en-US" b="1" dirty="0">
                <a:solidFill>
                  <a:srgbClr val="EB641B"/>
                </a:solidFill>
              </a:rPr>
              <a:t>(</a:t>
            </a:r>
            <a:r>
              <a:rPr lang="en-US" b="1" u="sng" dirty="0">
                <a:solidFill>
                  <a:srgbClr val="EB641B"/>
                </a:solidFill>
              </a:rPr>
              <a:t>product</a:t>
            </a:r>
            <a:r>
              <a:rPr lang="en-US" b="1" dirty="0">
                <a:solidFill>
                  <a:srgbClr val="EB641B"/>
                </a:solidFill>
              </a:rPr>
              <a:t>)</a:t>
            </a:r>
          </a:p>
          <a:p>
            <a:pPr eaLnBrk="1" hangingPunct="1">
              <a:buFontTx/>
              <a:buNone/>
            </a:pPr>
            <a:endParaRPr lang="en-US" sz="2000" u="sng" dirty="0"/>
          </a:p>
          <a:p>
            <a:pPr lvl="1" eaLnBrk="1" hangingPunct="1">
              <a:buFontTx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4978017"/>
      </p:ext>
    </p:extLst>
  </p:cSld>
  <p:clrMapOvr>
    <a:masterClrMapping/>
  </p:clrMapOvr>
</p:sld>
</file>

<file path=ppt/theme/theme1.xml><?xml version="1.0" encoding="utf-8"?>
<a:theme xmlns:a="http://schemas.openxmlformats.org/drawingml/2006/main" name="NCII-Ucon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CII Math">
      <a:majorFont>
        <a:latin typeface="Cambria"/>
        <a:ea typeface=""/>
        <a:cs typeface=""/>
      </a:majorFont>
      <a:minorFont>
        <a:latin typeface="Cambria Math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0F050D9-9AA2-404C-B961-E0977648D0AC}" vid="{AB4D45C6-BB0D-4775-B63D-4A3801F8F5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4432</TotalTime>
  <Words>590</Words>
  <Application>Microsoft Macintosh PowerPoint</Application>
  <PresentationFormat>On-screen Show (4:3)</PresentationFormat>
  <Paragraphs>177</Paragraphs>
  <Slides>30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Cambria Math</vt:lpstr>
      <vt:lpstr>Franklin Gothic Book</vt:lpstr>
      <vt:lpstr>Times New Roman</vt:lpstr>
      <vt:lpstr>Verdana</vt:lpstr>
      <vt:lpstr>NCII-Uconn</vt:lpstr>
      <vt:lpstr>Conceptual Understanding  of Multiplication and Division</vt:lpstr>
      <vt:lpstr>Contact Information</vt:lpstr>
      <vt:lpstr>Materials</vt:lpstr>
      <vt:lpstr>PowerPoint Presentation</vt:lpstr>
      <vt:lpstr>Explicit Instruction</vt:lpstr>
      <vt:lpstr>Multiple Representations</vt:lpstr>
      <vt:lpstr>Focus on Language</vt:lpstr>
      <vt:lpstr>PowerPoint Presentation</vt:lpstr>
      <vt:lpstr>Multiplication Facts</vt:lpstr>
      <vt:lpstr>Multiplication: Equal Groups</vt:lpstr>
      <vt:lpstr>Multiplication: Equal Groups</vt:lpstr>
      <vt:lpstr>Multiplication: Array/Area</vt:lpstr>
      <vt:lpstr>Multiplication: Array/Area</vt:lpstr>
      <vt:lpstr>Multiplication: Comparison</vt:lpstr>
      <vt:lpstr>Multiplication: Comparison</vt:lpstr>
      <vt:lpstr>PowerPoint Presentation</vt:lpstr>
      <vt:lpstr>PowerPoint Presentation</vt:lpstr>
      <vt:lpstr>PowerPoint Presentation</vt:lpstr>
      <vt:lpstr>Equal Groups versus Comparison</vt:lpstr>
      <vt:lpstr>PowerPoint Presentation</vt:lpstr>
      <vt:lpstr>Division Facts</vt:lpstr>
      <vt:lpstr>Division: Equal Groups (Partitive Division)</vt:lpstr>
      <vt:lpstr>Division: Partitive Division</vt:lpstr>
      <vt:lpstr>Division: Equal Groups (Measurement Division)</vt:lpstr>
      <vt:lpstr>Division: Measurement Division</vt:lpstr>
      <vt:lpstr>PowerPoint Presentation</vt:lpstr>
      <vt:lpstr>PowerPoint Presentation</vt:lpstr>
      <vt:lpstr>Partitive versus Measurement</vt:lpstr>
      <vt:lpstr>PowerPoint Presentation</vt:lpstr>
      <vt:lpstr>Contact Information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Explicit Instructional Delivery: Modeling Learning</dc:title>
  <dc:creator>Devin Kearns</dc:creator>
  <cp:lastModifiedBy>srpowell@austin.utexas.edu</cp:lastModifiedBy>
  <cp:revision>488</cp:revision>
  <dcterms:created xsi:type="dcterms:W3CDTF">2016-08-16T05:11:43Z</dcterms:created>
  <dcterms:modified xsi:type="dcterms:W3CDTF">2018-10-18T02:36:54Z</dcterms:modified>
</cp:coreProperties>
</file>