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70" r:id="rId4"/>
    <p:sldMasterId id="2147484082" r:id="rId5"/>
  </p:sldMasterIdLst>
  <p:notesMasterIdLst>
    <p:notesMasterId r:id="rId60"/>
  </p:notesMasterIdLst>
  <p:sldIdLst>
    <p:sldId id="392" r:id="rId6"/>
    <p:sldId id="393" r:id="rId7"/>
    <p:sldId id="395" r:id="rId8"/>
    <p:sldId id="398" r:id="rId9"/>
    <p:sldId id="396" r:id="rId10"/>
    <p:sldId id="397" r:id="rId11"/>
    <p:sldId id="405" r:id="rId12"/>
    <p:sldId id="404" r:id="rId13"/>
    <p:sldId id="399" r:id="rId14"/>
    <p:sldId id="400" r:id="rId15"/>
    <p:sldId id="402" r:id="rId16"/>
    <p:sldId id="401" r:id="rId17"/>
    <p:sldId id="403" r:id="rId18"/>
    <p:sldId id="408" r:id="rId19"/>
    <p:sldId id="406" r:id="rId20"/>
    <p:sldId id="407" r:id="rId21"/>
    <p:sldId id="424" r:id="rId22"/>
    <p:sldId id="425" r:id="rId23"/>
    <p:sldId id="426" r:id="rId24"/>
    <p:sldId id="427" r:id="rId25"/>
    <p:sldId id="429" r:id="rId26"/>
    <p:sldId id="409" r:id="rId27"/>
    <p:sldId id="410" r:id="rId28"/>
    <p:sldId id="433" r:id="rId29"/>
    <p:sldId id="436" r:id="rId30"/>
    <p:sldId id="435" r:id="rId31"/>
    <p:sldId id="438" r:id="rId32"/>
    <p:sldId id="440" r:id="rId33"/>
    <p:sldId id="437" r:id="rId34"/>
    <p:sldId id="432" r:id="rId35"/>
    <p:sldId id="439" r:id="rId36"/>
    <p:sldId id="434" r:id="rId37"/>
    <p:sldId id="428" r:id="rId38"/>
    <p:sldId id="430" r:id="rId39"/>
    <p:sldId id="431" r:id="rId40"/>
    <p:sldId id="423" r:id="rId41"/>
    <p:sldId id="447" r:id="rId42"/>
    <p:sldId id="444" r:id="rId43"/>
    <p:sldId id="422" r:id="rId44"/>
    <p:sldId id="443" r:id="rId45"/>
    <p:sldId id="442" r:id="rId46"/>
    <p:sldId id="441" r:id="rId47"/>
    <p:sldId id="421" r:id="rId48"/>
    <p:sldId id="418" r:id="rId49"/>
    <p:sldId id="417" r:id="rId50"/>
    <p:sldId id="411" r:id="rId51"/>
    <p:sldId id="416" r:id="rId52"/>
    <p:sldId id="415" r:id="rId53"/>
    <p:sldId id="414" r:id="rId54"/>
    <p:sldId id="419" r:id="rId55"/>
    <p:sldId id="394" r:id="rId56"/>
    <p:sldId id="420" r:id="rId57"/>
    <p:sldId id="413" r:id="rId58"/>
    <p:sldId id="412"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FFFF"/>
    <a:srgbClr val="EAEAEA"/>
    <a:srgbClr val="FF0000"/>
    <a:srgbClr val="DDDDDD"/>
    <a:srgbClr val="66FFCC"/>
    <a:srgbClr val="FFFF00"/>
    <a:srgbClr val="0F0B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99" autoAdjust="0"/>
  </p:normalViewPr>
  <p:slideViewPr>
    <p:cSldViewPr>
      <p:cViewPr varScale="1">
        <p:scale>
          <a:sx n="68" d="100"/>
          <a:sy n="68" d="100"/>
        </p:scale>
        <p:origin x="1814" y="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02"/>
    </p:cViewPr>
  </p:sorterViewPr>
  <p:notesViewPr>
    <p:cSldViewPr>
      <p:cViewPr varScale="1">
        <p:scale>
          <a:sx n="52" d="100"/>
          <a:sy n="52" d="100"/>
        </p:scale>
        <p:origin x="-183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2DF17209-54C6-4CD9-B507-F22574DEF8C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Machines can assist in improving production efficiency in the workplace. However these machines have moving parts, sharp edges, and hot surfaces with the potential to cause severe workplace injuries such as crushed fingers or hands, amputations, burns, or blindness. Safeguards are essential for protecting workers from these preventable injuries. Any machine part, function, or process that might cause injury must be safeguarded. When the operation of a machine may result in a contact injury to the operator or others in the vicinity, the hazards must be eliminated or controlled.</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5C404B-1684-425A-8FF0-4D27CC9D16FF}" type="slidenum">
              <a:rPr lang="en-US" altLang="en-US">
                <a:solidFill>
                  <a:srgbClr val="000000"/>
                </a:solidFill>
                <a:latin typeface="Times New Roman" panose="02020603050405020304" pitchFamily="18" charset="0"/>
              </a:rPr>
              <a:pPr/>
              <a:t>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These types of machines normally require point of operation guarding:</a:t>
            </a:r>
          </a:p>
          <a:p>
            <a:pPr lvl="1" eaLnBrk="1" hangingPunct="1">
              <a:lnSpc>
                <a:spcPct val="120000"/>
              </a:lnSpc>
            </a:pPr>
            <a:r>
              <a:rPr lang="en-US" altLang="en-US">
                <a:cs typeface="Times New Roman" panose="02020603050405020304" pitchFamily="18" charset="0"/>
              </a:rPr>
              <a:t>→ </a:t>
            </a:r>
            <a:r>
              <a:rPr lang="en-US" altLang="en-US">
                <a:cs typeface="Arial" panose="020B0604020202020204" pitchFamily="34" charset="0"/>
              </a:rPr>
              <a:t>Mills</a:t>
            </a:r>
          </a:p>
          <a:p>
            <a:pPr lvl="1" eaLnBrk="1" hangingPunct="1">
              <a:lnSpc>
                <a:spcPct val="120000"/>
              </a:lnSpc>
            </a:pPr>
            <a:r>
              <a:rPr lang="en-US" altLang="en-US">
                <a:cs typeface="Times New Roman" panose="02020603050405020304" pitchFamily="18" charset="0"/>
              </a:rPr>
              <a:t>→ </a:t>
            </a:r>
            <a:r>
              <a:rPr lang="en-US" altLang="en-US">
                <a:cs typeface="Arial" panose="020B0604020202020204" pitchFamily="34" charset="0"/>
              </a:rPr>
              <a:t>Drills</a:t>
            </a:r>
          </a:p>
          <a:p>
            <a:pPr lvl="1" eaLnBrk="1" hangingPunct="1">
              <a:lnSpc>
                <a:spcPct val="120000"/>
              </a:lnSpc>
            </a:pPr>
            <a:r>
              <a:rPr lang="en-US" altLang="en-US">
                <a:cs typeface="Times New Roman" panose="02020603050405020304" pitchFamily="18" charset="0"/>
              </a:rPr>
              <a:t>→ </a:t>
            </a:r>
            <a:r>
              <a:rPr lang="en-US" altLang="en-US">
                <a:cs typeface="Arial" panose="020B0604020202020204" pitchFamily="34" charset="0"/>
              </a:rPr>
              <a:t>Grinders</a:t>
            </a:r>
          </a:p>
          <a:p>
            <a:pPr lvl="1" eaLnBrk="1" hangingPunct="1">
              <a:lnSpc>
                <a:spcPct val="120000"/>
              </a:lnSpc>
            </a:pPr>
            <a:r>
              <a:rPr lang="en-US" altLang="en-US">
                <a:cs typeface="Times New Roman" panose="02020603050405020304" pitchFamily="18" charset="0"/>
              </a:rPr>
              <a:t>→ </a:t>
            </a:r>
            <a:r>
              <a:rPr lang="en-US" altLang="en-US">
                <a:cs typeface="Arial" panose="020B0604020202020204" pitchFamily="34" charset="0"/>
              </a:rPr>
              <a:t>Power Presses</a:t>
            </a:r>
          </a:p>
          <a:p>
            <a:pPr lvl="1" eaLnBrk="1" hangingPunct="1">
              <a:lnSpc>
                <a:spcPct val="120000"/>
              </a:lnSpc>
            </a:pPr>
            <a:r>
              <a:rPr lang="en-US" altLang="en-US">
                <a:cs typeface="Times New Roman" panose="02020603050405020304" pitchFamily="18" charset="0"/>
              </a:rPr>
              <a:t>→ </a:t>
            </a:r>
            <a:r>
              <a:rPr lang="en-US" altLang="en-US">
                <a:cs typeface="Arial" panose="020B0604020202020204" pitchFamily="34" charset="0"/>
              </a:rPr>
              <a:t>Shears </a:t>
            </a:r>
          </a:p>
          <a:p>
            <a:pPr lvl="1" eaLnBrk="1" hangingPunct="1">
              <a:lnSpc>
                <a:spcPct val="120000"/>
              </a:lnSpc>
            </a:pPr>
            <a:r>
              <a:rPr lang="en-US" altLang="en-US">
                <a:cs typeface="Times New Roman" panose="02020603050405020304" pitchFamily="18" charset="0"/>
              </a:rPr>
              <a:t>→ </a:t>
            </a:r>
            <a:r>
              <a:rPr lang="en-US" altLang="en-US">
                <a:cs typeface="Arial" panose="020B0604020202020204" pitchFamily="34" charset="0"/>
              </a:rPr>
              <a:t>Saws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42EB3B-5902-46D7-B311-4D6948EBCD8D}" type="slidenum">
              <a:rPr lang="en-US" altLang="en-US">
                <a:solidFill>
                  <a:srgbClr val="000000"/>
                </a:solidFill>
                <a:latin typeface="Times New Roman" panose="02020603050405020304" pitchFamily="18" charset="0"/>
              </a:rPr>
              <a:pPr/>
              <a:t>10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Revolving drums, barrels and/or containers shall be guarded by an enclosure that is interlocked and must prohibit movement unless the guard enclosure is in place.</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6A4F1F-B117-4F76-AA91-92061549F198}" type="slidenum">
              <a:rPr lang="en-US" altLang="en-US">
                <a:solidFill>
                  <a:srgbClr val="000000"/>
                </a:solidFill>
                <a:latin typeface="Times New Roman" panose="02020603050405020304" pitchFamily="18" charset="0"/>
              </a:rPr>
              <a:pPr/>
              <a:t>11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When the edge of the fan blade is less than seven (7) feet above the floor or working level the blades shall be guarded.</a:t>
            </a:r>
          </a:p>
          <a:p>
            <a:r>
              <a:rPr lang="en-US" altLang="en-US" sz="1400"/>
              <a:t>Remember that fan guards cannot have openings that are larger than one-half (1/2) inch.</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FA08DC-C551-4323-A750-61F8B56BE0C9}" type="slidenum">
              <a:rPr lang="en-US" altLang="en-US">
                <a:solidFill>
                  <a:srgbClr val="000000"/>
                </a:solidFill>
                <a:latin typeface="Times New Roman" panose="02020603050405020304" pitchFamily="18" charset="0"/>
              </a:rPr>
              <a:pPr/>
              <a:t>12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cs typeface="Arial" panose="020B0604020202020204" pitchFamily="34" charset="0"/>
              </a:rPr>
              <a:t>Machines designed for a fixed location shall be securely anchored to prevent walking or moving.</a:t>
            </a:r>
          </a:p>
          <a:p>
            <a:r>
              <a:rPr lang="en-US" altLang="en-US" sz="1400"/>
              <a:t>The picture shows a pedestal grinder which is designed to be anchored but is not thereby creating a potential hazard.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460A0D-C468-4A95-8A70-AE2C96AC084C}" type="slidenum">
              <a:rPr lang="en-US" altLang="en-US">
                <a:solidFill>
                  <a:srgbClr val="000000"/>
                </a:solidFill>
                <a:latin typeface="Times New Roman" panose="02020603050405020304" pitchFamily="18" charset="0"/>
              </a:rPr>
              <a:pPr/>
              <a:t>13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dirty="0"/>
              <a:t>OSHA has a National Emphasis Program on preventing amputations in the workplace.  The program requires employers to identify and reduce workplace hazards which are likely to cause amputations.  </a:t>
            </a:r>
          </a:p>
          <a:p>
            <a:pPr>
              <a:defRPr/>
            </a:pPr>
            <a:r>
              <a:rPr lang="en-US" dirty="0"/>
              <a:t>The top five machines that cause amputations are:</a:t>
            </a:r>
          </a:p>
          <a:p>
            <a:pPr marL="742950" lvl="1" indent="-285750" eaLnBrk="1" hangingPunct="1">
              <a:spcBef>
                <a:spcPct val="20000"/>
              </a:spcBef>
              <a:defRPr/>
            </a:pPr>
            <a:r>
              <a:rPr lang="en-US" altLang="en-US" sz="2400" kern="0" dirty="0">
                <a:solidFill>
                  <a:srgbClr val="000000"/>
                </a:solidFill>
                <a:latin typeface="Verdana"/>
                <a:cs typeface="Arial" charset="0"/>
              </a:rPr>
              <a:t>→ Saws </a:t>
            </a:r>
          </a:p>
          <a:p>
            <a:pPr marL="742950" lvl="1" indent="-285750" eaLnBrk="1" hangingPunct="1">
              <a:spcBef>
                <a:spcPct val="20000"/>
              </a:spcBef>
              <a:defRPr/>
            </a:pPr>
            <a:r>
              <a:rPr lang="en-US" altLang="en-US" sz="2400" kern="0" dirty="0">
                <a:solidFill>
                  <a:srgbClr val="000000"/>
                </a:solidFill>
                <a:latin typeface="Verdana"/>
                <a:cs typeface="Arial" charset="0"/>
              </a:rPr>
              <a:t>→ Slitters </a:t>
            </a:r>
          </a:p>
          <a:p>
            <a:pPr marL="742950" lvl="1" indent="-285750" eaLnBrk="1" hangingPunct="1">
              <a:spcBef>
                <a:spcPct val="20000"/>
              </a:spcBef>
              <a:defRPr/>
            </a:pPr>
            <a:r>
              <a:rPr lang="en-US" altLang="en-US" sz="2400" kern="0" dirty="0">
                <a:solidFill>
                  <a:srgbClr val="000000"/>
                </a:solidFill>
                <a:latin typeface="Verdana"/>
                <a:cs typeface="Arial" charset="0"/>
              </a:rPr>
              <a:t>→ Slicers</a:t>
            </a:r>
          </a:p>
          <a:p>
            <a:pPr marL="742950" lvl="1" indent="-285750" eaLnBrk="1" hangingPunct="1">
              <a:spcBef>
                <a:spcPct val="20000"/>
              </a:spcBef>
              <a:defRPr/>
            </a:pPr>
            <a:r>
              <a:rPr lang="en-US" altLang="en-US" sz="2400" kern="0" dirty="0">
                <a:solidFill>
                  <a:srgbClr val="000000"/>
                </a:solidFill>
                <a:latin typeface="Verdana"/>
                <a:cs typeface="Arial" charset="0"/>
              </a:rPr>
              <a:t>→ Shears </a:t>
            </a:r>
          </a:p>
          <a:p>
            <a:pPr marL="742950" lvl="1" indent="-285750" eaLnBrk="1" hangingPunct="1">
              <a:spcBef>
                <a:spcPct val="20000"/>
              </a:spcBef>
              <a:defRPr/>
            </a:pPr>
            <a:r>
              <a:rPr lang="en-US" altLang="en-US" sz="2400" kern="0" dirty="0">
                <a:solidFill>
                  <a:srgbClr val="000000"/>
                </a:solidFill>
                <a:latin typeface="Verdana"/>
                <a:cs typeface="Arial" charset="0"/>
              </a:rPr>
              <a:t>→ Presses</a:t>
            </a:r>
            <a:endParaRPr lang="en-US" sz="1400" dirty="0">
              <a:latin typeface="Verdana" pitchFamily="34" charset="0"/>
              <a:ea typeface="Verdana" pitchFamily="34" charset="0"/>
              <a:cs typeface="Verdana"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FDF319-D41D-40FB-AC36-E09503503D54}" type="slidenum">
              <a:rPr lang="en-US" altLang="en-US">
                <a:solidFill>
                  <a:srgbClr val="000000"/>
                </a:solidFill>
                <a:latin typeface="Times New Roman" panose="02020603050405020304" pitchFamily="18" charset="0"/>
              </a:rPr>
              <a:pPr/>
              <a:t>14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Saws are primarily used in woodworking and manufacturing shops and consist of table or radial arm types.  In addition other types of saws such as hand held, band and miter are used.</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AB6EB78-4672-4032-8356-53F5A0754F02}" type="slidenum">
              <a:rPr lang="en-US" altLang="en-US">
                <a:solidFill>
                  <a:srgbClr val="000000"/>
                </a:solidFill>
                <a:latin typeface="Times New Roman" panose="02020603050405020304" pitchFamily="18" charset="0"/>
              </a:rPr>
              <a:pPr/>
              <a:t>15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Shears are self-contained machines that use a mechanically driven ram that moves a non-rotary blade at a constant rate past the edge of a fixed blade.</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647694-B9D5-404D-864D-B64D45830510}" type="slidenum">
              <a:rPr lang="en-US" altLang="en-US">
                <a:solidFill>
                  <a:srgbClr val="000000"/>
                </a:solidFill>
                <a:latin typeface="Times New Roman" panose="02020603050405020304" pitchFamily="18" charset="0"/>
              </a:rPr>
              <a:pPr/>
              <a:t>16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t>Slicers:</a:t>
            </a:r>
          </a:p>
          <a:p>
            <a:pPr marL="285750" indent="-285750" eaLnBrk="1" hangingPunct="1">
              <a:lnSpc>
                <a:spcPct val="110000"/>
              </a:lnSpc>
              <a:buFont typeface="Wingdings" panose="05000000000000000000" pitchFamily="2" charset="2"/>
              <a:buChar char="§"/>
              <a:defRPr/>
            </a:pPr>
            <a:r>
              <a:rPr lang="en-US" altLang="en-US" sz="1400" dirty="0">
                <a:cs typeface="Arial" charset="0"/>
              </a:rPr>
              <a:t>Are commonly used to slice meat and food. </a:t>
            </a:r>
          </a:p>
          <a:p>
            <a:pPr marL="285750" indent="-285750" eaLnBrk="1" hangingPunct="1">
              <a:lnSpc>
                <a:spcPct val="130000"/>
              </a:lnSpc>
              <a:buFont typeface="Wingdings" panose="05000000000000000000" pitchFamily="2" charset="2"/>
              <a:buChar char="§"/>
              <a:defRPr/>
            </a:pPr>
            <a:r>
              <a:rPr lang="en-US" altLang="en-US" sz="1400" dirty="0">
                <a:cs typeface="Arial" charset="0"/>
              </a:rPr>
              <a:t>Use a rotary blade. </a:t>
            </a:r>
          </a:p>
          <a:p>
            <a:pPr marL="285750" indent="-285750" eaLnBrk="1" hangingPunct="1">
              <a:lnSpc>
                <a:spcPct val="110000"/>
              </a:lnSpc>
              <a:buFont typeface="Wingdings" panose="05000000000000000000" pitchFamily="2" charset="2"/>
              <a:buChar char="§"/>
              <a:defRPr/>
            </a:pPr>
            <a:r>
              <a:rPr lang="en-US" altLang="en-US" sz="1400" dirty="0">
                <a:cs typeface="Arial" charset="0"/>
              </a:rPr>
              <a:t>Guillotine cutters used in other industries.</a:t>
            </a:r>
          </a:p>
          <a:p>
            <a:pPr marL="285750" indent="-285750" eaLnBrk="1" hangingPunct="1">
              <a:lnSpc>
                <a:spcPct val="110000"/>
              </a:lnSpc>
              <a:buFont typeface="Wingdings" panose="05000000000000000000" pitchFamily="2" charset="2"/>
              <a:buChar char="§"/>
              <a:defRPr/>
            </a:pPr>
            <a:r>
              <a:rPr lang="en-US" altLang="en-US" sz="1400" dirty="0">
                <a:cs typeface="Arial" charset="0"/>
              </a:rPr>
              <a:t>Most injuries involving slicers occur in restaurants and grocery stores.</a:t>
            </a:r>
          </a:p>
          <a:p>
            <a:pPr>
              <a:defRPr/>
            </a:pPr>
            <a:endParaRPr lang="en-US" altLang="en-US" sz="1400" dirty="0">
              <a:latin typeface="Verdana" pitchFamily="34" charset="0"/>
              <a:ea typeface="Verdana" pitchFamily="34" charset="0"/>
              <a:cs typeface="Verdana" pitchFamily="34" charset="0"/>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202B16-A759-4129-A2E8-8484F88B379F}" type="slidenum">
              <a:rPr lang="en-US" altLang="en-US">
                <a:solidFill>
                  <a:srgbClr val="000000"/>
                </a:solidFill>
                <a:latin typeface="Times New Roman" panose="02020603050405020304" pitchFamily="18" charset="0"/>
              </a:rPr>
              <a:pPr/>
              <a:t>17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There is a National Emphasis Program that covers all types of power presses.  Power presses consist of a stationary bed and slide and are used in a variety of industries.</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17EC80A-DDBF-42ED-A886-1099AFA8049E}" type="slidenum">
              <a:rPr lang="en-US" altLang="en-US">
                <a:solidFill>
                  <a:srgbClr val="000000"/>
                </a:solidFill>
                <a:latin typeface="Times New Roman" panose="02020603050405020304" pitchFamily="18" charset="0"/>
              </a:rPr>
              <a:pPr/>
              <a:t>18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NEP on power presses includes these three activities: outreach, targeting/selection and inspection.</a:t>
            </a:r>
          </a:p>
          <a:p>
            <a:r>
              <a:rPr lang="en-US" altLang="en-US"/>
              <a:t>If power presses are present, a thorough inspected will be conducted on:</a:t>
            </a:r>
          </a:p>
          <a:p>
            <a:pPr marL="628650" lvl="1" indent="-171450" eaLnBrk="1" hangingPunct="1">
              <a:lnSpc>
                <a:spcPct val="110000"/>
              </a:lnSpc>
              <a:buFont typeface="Courier New" panose="02070309020205020404" pitchFamily="49" charset="0"/>
              <a:buChar char="o"/>
            </a:pPr>
            <a:r>
              <a:rPr lang="en-US" altLang="en-US">
                <a:cs typeface="Arial" panose="020B0604020202020204" pitchFamily="34" charset="0"/>
              </a:rPr>
              <a:t>Nip points</a:t>
            </a:r>
          </a:p>
          <a:p>
            <a:pPr marL="628650" lvl="1" indent="-171450" eaLnBrk="1" hangingPunct="1">
              <a:lnSpc>
                <a:spcPct val="110000"/>
              </a:lnSpc>
              <a:buFont typeface="Courier New" panose="02070309020205020404" pitchFamily="49" charset="0"/>
              <a:buChar char="o"/>
            </a:pPr>
            <a:r>
              <a:rPr lang="en-US" altLang="en-US">
                <a:cs typeface="Arial" panose="020B0604020202020204" pitchFamily="34" charset="0"/>
              </a:rPr>
              <a:t>Pinch points</a:t>
            </a:r>
          </a:p>
          <a:p>
            <a:pPr marL="628650" lvl="1" indent="-171450" eaLnBrk="1" hangingPunct="1">
              <a:lnSpc>
                <a:spcPct val="110000"/>
              </a:lnSpc>
              <a:buFont typeface="Courier New" panose="02070309020205020404" pitchFamily="49" charset="0"/>
              <a:buChar char="o"/>
            </a:pPr>
            <a:r>
              <a:rPr lang="en-US" altLang="en-US">
                <a:cs typeface="Arial" panose="020B0604020202020204" pitchFamily="34" charset="0"/>
              </a:rPr>
              <a:t>Shear points</a:t>
            </a:r>
          </a:p>
          <a:p>
            <a:pPr marL="628650" lvl="1" indent="-171450" eaLnBrk="1" hangingPunct="1">
              <a:lnSpc>
                <a:spcPct val="110000"/>
              </a:lnSpc>
              <a:buFont typeface="Courier New" panose="02070309020205020404" pitchFamily="49" charset="0"/>
              <a:buChar char="o"/>
            </a:pPr>
            <a:r>
              <a:rPr lang="en-US" altLang="en-US">
                <a:cs typeface="Arial" panose="020B0604020202020204" pitchFamily="34" charset="0"/>
              </a:rPr>
              <a:t>Cutting actions</a:t>
            </a:r>
          </a:p>
          <a:p>
            <a:pPr marL="628650" lvl="1" indent="-171450" eaLnBrk="1" hangingPunct="1">
              <a:lnSpc>
                <a:spcPct val="110000"/>
              </a:lnSpc>
              <a:buFont typeface="Courier New" panose="02070309020205020404" pitchFamily="49" charset="0"/>
              <a:buChar char="o"/>
            </a:pPr>
            <a:r>
              <a:rPr lang="en-US" altLang="en-US">
                <a:cs typeface="Arial" panose="020B0604020202020204" pitchFamily="34" charset="0"/>
              </a:rPr>
              <a:t>Point(s) of operation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487E36-D1F2-4508-96DF-7DAF3E2ABE24}" type="slidenum">
              <a:rPr lang="en-US" altLang="en-US">
                <a:solidFill>
                  <a:srgbClr val="000000"/>
                </a:solidFill>
                <a:latin typeface="Times New Roman" panose="02020603050405020304" pitchFamily="18" charset="0"/>
              </a:rPr>
              <a:pPr/>
              <a:t>19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This presentation will be address the following topics:</a:t>
            </a:r>
          </a:p>
          <a:p>
            <a:pPr>
              <a:buFontTx/>
              <a:buChar char="•"/>
            </a:pPr>
            <a:r>
              <a:rPr lang="en-US" altLang="en-US" sz="1400"/>
              <a:t>General Requirements</a:t>
            </a:r>
          </a:p>
          <a:p>
            <a:pPr>
              <a:buFontTx/>
              <a:buChar char="•"/>
            </a:pPr>
            <a:r>
              <a:rPr lang="en-US" altLang="en-US" sz="1400"/>
              <a:t>National Emphasis Program-Amputations</a:t>
            </a:r>
          </a:p>
          <a:p>
            <a:pPr>
              <a:buFontTx/>
              <a:buChar char="•"/>
            </a:pPr>
            <a:r>
              <a:rPr lang="en-US" altLang="en-US" sz="1400"/>
              <a:t>Woodworking Machinery</a:t>
            </a:r>
          </a:p>
          <a:p>
            <a:pPr>
              <a:buFontTx/>
              <a:buChar char="•"/>
            </a:pPr>
            <a:r>
              <a:rPr lang="en-US" altLang="en-US" sz="1400"/>
              <a:t>Abrasive Wheel Machinery</a:t>
            </a:r>
          </a:p>
          <a:p>
            <a:pPr>
              <a:buFontTx/>
              <a:buChar char="•"/>
            </a:pPr>
            <a:r>
              <a:rPr lang="en-US" altLang="en-US" sz="1400"/>
              <a:t>Mechanical Power Presses</a:t>
            </a:r>
          </a:p>
          <a:p>
            <a:pPr>
              <a:buFontTx/>
              <a:buChar char="•"/>
            </a:pPr>
            <a:r>
              <a:rPr lang="en-US" altLang="en-US" sz="1400"/>
              <a:t>Prime Mover Guards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50D731-9F22-4BDC-A4B6-AED37DFFDF4E}" type="slidenum">
              <a:rPr lang="en-US" altLang="en-US">
                <a:solidFill>
                  <a:srgbClr val="000000"/>
                </a:solidFill>
                <a:latin typeface="Times New Roman" panose="02020603050405020304" pitchFamily="18" charset="0"/>
              </a:rPr>
              <a:pPr/>
              <a:t>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There are many different types of woodworking machinery and in some cases operators chose to remove the guards from them for whatever reason during operation.  Consideration should be given to what methods can be used to effectively guard these types of machines.</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81B6E2-0061-4A0A-8FA6-A187AF58AEE7}" type="slidenum">
              <a:rPr lang="en-US" altLang="en-US">
                <a:solidFill>
                  <a:srgbClr val="000000"/>
                </a:solidFill>
                <a:latin typeface="Times New Roman" panose="02020603050405020304" pitchFamily="18" charset="0"/>
              </a:rPr>
              <a:pPr/>
              <a:t>20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pPr>
            <a:r>
              <a:rPr lang="en-US" altLang="en-US" sz="1400">
                <a:cs typeface="Arial" panose="020B0604020202020204" pitchFamily="34" charset="0"/>
              </a:rPr>
              <a:t>The frames and all exposed metal parts of portable electric woodworking machinery operated at more than 90 volts to ground shall be grounded. </a:t>
            </a:r>
          </a:p>
          <a:p>
            <a:pPr eaLnBrk="1" hangingPunct="1">
              <a:lnSpc>
                <a:spcPct val="110000"/>
              </a:lnSpc>
            </a:pPr>
            <a:endParaRPr lang="en-US" altLang="en-US" sz="1600">
              <a:latin typeface="Arial" panose="020B0604020202020204" pitchFamily="34" charset="0"/>
              <a:cs typeface="Arial" panose="020B0604020202020204" pitchFamily="34" charset="0"/>
            </a:endParaRPr>
          </a:p>
          <a:p>
            <a:pPr eaLnBrk="1" hangingPunct="1">
              <a:lnSpc>
                <a:spcPct val="110000"/>
              </a:lnSpc>
            </a:pPr>
            <a:r>
              <a:rPr lang="en-US" altLang="en-US" sz="1400">
                <a:cs typeface="Arial" panose="020B0604020202020204" pitchFamily="34" charset="0"/>
              </a:rPr>
              <a:t>Portable motors driving electric tools which are hand held shall be grounded. </a:t>
            </a:r>
          </a:p>
          <a:p>
            <a:pPr eaLnBrk="1" hangingPunct="1">
              <a:lnSpc>
                <a:spcPct val="110000"/>
              </a:lnSpc>
            </a:pPr>
            <a:endParaRPr lang="en-US" altLang="en-US" sz="1600">
              <a:latin typeface="Arial" panose="020B0604020202020204" pitchFamily="34" charset="0"/>
              <a:cs typeface="Arial" panose="020B0604020202020204" pitchFamily="34" charset="0"/>
            </a:endParaRPr>
          </a:p>
          <a:p>
            <a:pPr eaLnBrk="1" hangingPunct="1">
              <a:lnSpc>
                <a:spcPct val="110000"/>
              </a:lnSpc>
            </a:pPr>
            <a:r>
              <a:rPr lang="en-US" altLang="en-US" sz="1400">
                <a:cs typeface="Arial" panose="020B0604020202020204" pitchFamily="34" charset="0"/>
              </a:rPr>
              <a:t>The ground shall be a separate ground wire and polarized plug and receptacle.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C285CE-70C8-4933-B8F2-76BFCEAF52A6}" type="slidenum">
              <a:rPr lang="en-US" altLang="en-US">
                <a:solidFill>
                  <a:srgbClr val="000000"/>
                </a:solidFill>
                <a:latin typeface="Times New Roman" panose="02020603050405020304" pitchFamily="18" charset="0"/>
              </a:rPr>
              <a:pPr/>
              <a:t>21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pPr>
            <a:r>
              <a:rPr lang="en-US" altLang="en-US" sz="1400">
                <a:cs typeface="Arial" panose="020B0604020202020204" pitchFamily="34" charset="0"/>
              </a:rPr>
              <a:t>A mechanical or electrical power control:</a:t>
            </a:r>
          </a:p>
          <a:p>
            <a:pPr eaLnBrk="1" hangingPunct="1">
              <a:lnSpc>
                <a:spcPct val="110000"/>
              </a:lnSpc>
            </a:pPr>
            <a:r>
              <a:rPr lang="en-US" altLang="en-US" sz="1400">
                <a:cs typeface="Arial" panose="020B0604020202020204" pitchFamily="34" charset="0"/>
              </a:rPr>
              <a:t> ▪ Shall be provided on </a:t>
            </a:r>
            <a:r>
              <a:rPr lang="en-US" altLang="en-US" sz="1400" i="1">
                <a:cs typeface="Arial" panose="020B0604020202020204" pitchFamily="34" charset="0"/>
              </a:rPr>
              <a:t>each</a:t>
            </a:r>
            <a:r>
              <a:rPr lang="en-US" altLang="en-US" sz="1400">
                <a:cs typeface="Arial" panose="020B0604020202020204" pitchFamily="34" charset="0"/>
              </a:rPr>
              <a:t>  machine.   </a:t>
            </a:r>
          </a:p>
          <a:p>
            <a:pPr eaLnBrk="1" hangingPunct="1">
              <a:lnSpc>
                <a:spcPct val="110000"/>
              </a:lnSpc>
            </a:pPr>
            <a:r>
              <a:rPr lang="en-US" altLang="en-US" sz="1400">
                <a:cs typeface="Arial" panose="020B0604020202020204" pitchFamily="34" charset="0"/>
              </a:rPr>
              <a:t> ▪ Makes it possible for operator to cut off power from machine without leaving his/her position at point of operation.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726286-22CC-419D-BBEB-D6C2D8826873}" type="slidenum">
              <a:rPr lang="en-US" altLang="en-US">
                <a:solidFill>
                  <a:srgbClr val="000000"/>
                </a:solidFill>
                <a:latin typeface="Times New Roman" panose="02020603050405020304" pitchFamily="18" charset="0"/>
              </a:rPr>
              <a:pPr/>
              <a:t>22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cs typeface="Arial" panose="020B0604020202020204" pitchFamily="34" charset="0"/>
              </a:rPr>
              <a:t>On applications where injury to the operator might result if motors were to restart after power failures a </a:t>
            </a:r>
            <a:r>
              <a:rPr lang="en-US" altLang="en-US" sz="1400">
                <a:solidFill>
                  <a:schemeClr val="accent2"/>
                </a:solidFill>
                <a:cs typeface="Arial" panose="020B0604020202020204" pitchFamily="34" charset="0"/>
              </a:rPr>
              <a:t>provision shall be made to prevent machines from automatically restarting upon restoration of power.</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1FEEA4-529F-4934-B957-58CF76682C3E}" type="slidenum">
              <a:rPr lang="en-US" altLang="en-US">
                <a:solidFill>
                  <a:srgbClr val="000000"/>
                </a:solidFill>
                <a:latin typeface="Times New Roman" panose="02020603050405020304" pitchFamily="18" charset="0"/>
              </a:rPr>
              <a:pPr/>
              <a:t>23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cs typeface="Arial" panose="020B0604020202020204" pitchFamily="34" charset="0"/>
              </a:rPr>
              <a:t>Each hand-fed circular ripsaw shall be furnished with a spreader to prevent material from squeezing the saw or being thrown back on the operator.</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B3C07E-DA70-495A-A625-3B8E50131696}" type="slidenum">
              <a:rPr lang="en-US" altLang="en-US">
                <a:solidFill>
                  <a:srgbClr val="000000"/>
                </a:solidFill>
                <a:latin typeface="Times New Roman" panose="02020603050405020304" pitchFamily="18" charset="0"/>
              </a:rPr>
              <a:pPr/>
              <a:t>24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In addition, each hand-fed circular ripsaw shall be provided with non-kickback fingers or dogs so located as to oppose the thrust or tendency of the saw to pick up the material or to throw it back toward the operator.</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A24BFB-E493-4405-8D20-E9CCCA9B378F}" type="slidenum">
              <a:rPr lang="en-US" altLang="en-US">
                <a:solidFill>
                  <a:srgbClr val="000000"/>
                </a:solidFill>
                <a:latin typeface="Times New Roman" panose="02020603050405020304" pitchFamily="18" charset="0"/>
              </a:rPr>
              <a:pPr/>
              <a:t>25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cs typeface="Arial" panose="020B0604020202020204" pitchFamily="34" charset="0"/>
              </a:rPr>
              <a:t>Each swing cutoff saw shall be provided with a hood that will completely enclose the upper half of the saw, the arbor end, and the point of operation at all positions of the saw.</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4F1268-15E9-423E-8D83-44367414CF1A}" type="slidenum">
              <a:rPr lang="en-US" altLang="en-US">
                <a:solidFill>
                  <a:srgbClr val="000000"/>
                </a:solidFill>
                <a:latin typeface="Times New Roman" panose="02020603050405020304" pitchFamily="18" charset="0"/>
              </a:rPr>
              <a:pPr/>
              <a:t>26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Radial saws should have an upper hood that completely encloses the upper portion of the blade including the end of the saw arbor.</a:t>
            </a:r>
          </a:p>
          <a:p>
            <a:r>
              <a:rPr lang="en-US" altLang="en-US" sz="1400"/>
              <a:t>Radial saws </a:t>
            </a:r>
            <a:r>
              <a:rPr lang="en-US" altLang="en-US" sz="1400">
                <a:cs typeface="Arial" panose="020B0604020202020204" pitchFamily="34" charset="0"/>
              </a:rPr>
              <a:t>used for ripping shall be provided with non-kickback fingers or dogs located on both sides of the saw (prevents material from being picked up or thrown back toward the operator).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8CA1AB-4066-443E-AF55-02E3784CC783}" type="slidenum">
              <a:rPr lang="en-US" altLang="en-US">
                <a:solidFill>
                  <a:srgbClr val="000000"/>
                </a:solidFill>
                <a:latin typeface="Times New Roman" panose="02020603050405020304" pitchFamily="18" charset="0"/>
              </a:rPr>
              <a:pPr/>
              <a:t>27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Band saws:</a:t>
            </a:r>
          </a:p>
          <a:p>
            <a:pPr eaLnBrk="1" hangingPunct="1">
              <a:lnSpc>
                <a:spcPct val="110000"/>
              </a:lnSpc>
              <a:buFontTx/>
              <a:buChar char="•"/>
            </a:pPr>
            <a:r>
              <a:rPr lang="en-US" altLang="en-US" sz="1400">
                <a:cs typeface="Arial" panose="020B0604020202020204" pitchFamily="34" charset="0"/>
              </a:rPr>
              <a:t>Band saw wheels shall be fully encased. </a:t>
            </a:r>
          </a:p>
          <a:p>
            <a:pPr eaLnBrk="1" hangingPunct="1">
              <a:lnSpc>
                <a:spcPct val="110000"/>
              </a:lnSpc>
              <a:buFontTx/>
              <a:buChar char="•"/>
            </a:pPr>
            <a:r>
              <a:rPr lang="en-US" altLang="en-US" sz="1400">
                <a:cs typeface="Arial" panose="020B0604020202020204" pitchFamily="34" charset="0"/>
              </a:rPr>
              <a:t>Outside periphery of cover shall be solid. </a:t>
            </a:r>
          </a:p>
          <a:p>
            <a:pPr eaLnBrk="1" hangingPunct="1">
              <a:buFontTx/>
              <a:buChar char="•"/>
            </a:pPr>
            <a:r>
              <a:rPr lang="en-US" altLang="en-US" sz="1400">
                <a:cs typeface="Arial" panose="020B0604020202020204" pitchFamily="34" charset="0"/>
              </a:rPr>
              <a:t>The front and back of the band wheels shall be either enclosed by solid material or by wire mesh.</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5364DC-DDB7-451E-BF98-53323288AA2E}" type="slidenum">
              <a:rPr lang="en-US" altLang="en-US">
                <a:solidFill>
                  <a:srgbClr val="000000"/>
                </a:solidFill>
                <a:latin typeface="Times New Roman" panose="02020603050405020304" pitchFamily="18" charset="0"/>
              </a:rPr>
              <a:pPr/>
              <a:t>28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Treadles:</a:t>
            </a:r>
          </a:p>
          <a:p>
            <a:r>
              <a:rPr lang="en-US" altLang="en-US" sz="1400">
                <a:cs typeface="Arial" panose="020B0604020202020204" pitchFamily="34" charset="0"/>
              </a:rPr>
              <a:t>Each operating treadle shall be covered by an inverted U-shaped metal guard, fastened to the floor, and of adequate size to prevent accidental tripping.</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DC6CBF-CD0C-4C25-9E67-CCE114DCC55D}" type="slidenum">
              <a:rPr lang="en-US" altLang="en-US">
                <a:solidFill>
                  <a:srgbClr val="000000"/>
                </a:solidFill>
                <a:latin typeface="Times New Roman" panose="02020603050405020304" pitchFamily="18" charset="0"/>
              </a:rPr>
              <a:pPr/>
              <a:t>29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The picture shows an issue that can exist in many different environments where machinery is in place.  Notice the damaged guard which could actually add to an injury due to the sharp edges and the opening that could allow something thrown from the machine if caught in the belt.</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0E50B3-FE37-44E1-9F63-752222E4F8C8}" type="slidenum">
              <a:rPr lang="en-US" altLang="en-US">
                <a:solidFill>
                  <a:srgbClr val="000000"/>
                </a:solidFill>
                <a:latin typeface="Times New Roman" panose="02020603050405020304" pitchFamily="18" charset="0"/>
              </a:rPr>
              <a:pPr/>
              <a:t>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Courier New" panose="02070309020205020404" pitchFamily="49" charset="0"/>
              <a:buChar char="o"/>
            </a:pPr>
            <a:r>
              <a:rPr lang="en-US" altLang="en-US" sz="1400"/>
              <a:t>One of the biggest hazards with abrasive wheel machines occurs when a person gets too close while operating or adjusting the wheel. A hand or finger that hits the moving wheel surface is in real danger of being mangled or cut off.</a:t>
            </a:r>
          </a:p>
          <a:p>
            <a:pPr marL="171450" indent="-171450">
              <a:buFont typeface="Courier New" panose="02070309020205020404" pitchFamily="49" charset="0"/>
              <a:buChar char="o"/>
            </a:pPr>
            <a:r>
              <a:rPr lang="en-US" altLang="en-US" sz="1400"/>
              <a:t>Eye injuries are another serious hazard with abrasive wheel grinders. The grinding operation can loosen chips or particles that can fly into the eye. On rare occasions, excessive speed can make an abrasive wheel disintegrate, which could send pieces of metal flying through the work area—and into a workers eyes.</a:t>
            </a:r>
          </a:p>
          <a:p>
            <a:pPr marL="171450" indent="-171450">
              <a:buFont typeface="Courier New" panose="02070309020205020404" pitchFamily="49" charset="0"/>
              <a:buChar char="o"/>
            </a:pPr>
            <a:r>
              <a:rPr lang="en-US" altLang="en-US" sz="1400"/>
              <a:t>Yet another hazard is inhaling the dust and fumes generated during grinding, which can lead to respiratory diseases. </a:t>
            </a:r>
          </a:p>
          <a:p>
            <a:pPr marL="171450" indent="-171450">
              <a:buFont typeface="Courier New" panose="02070309020205020404" pitchFamily="49" charset="0"/>
              <a:buChar char="o"/>
            </a:pPr>
            <a:r>
              <a:rPr lang="en-US" altLang="en-US" sz="1400"/>
              <a:t>An additional risk is the noise a grinding operation makes. That noise can damage a person’s hearing if they’re using the wheel for any amount of time. </a:t>
            </a:r>
          </a:p>
          <a:p>
            <a:pPr marL="171450" indent="-171450"/>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42CA14-C7B9-42E8-B9D3-DEA8788E217E}" type="slidenum">
              <a:rPr lang="en-US" altLang="en-US">
                <a:solidFill>
                  <a:srgbClr val="000000"/>
                </a:solidFill>
                <a:latin typeface="Times New Roman" panose="02020603050405020304" pitchFamily="18" charset="0"/>
              </a:rPr>
              <a:pPr/>
              <a:t>30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t>The safety guard for an abrasive wheel machine:</a:t>
            </a:r>
          </a:p>
          <a:p>
            <a:pPr marL="285750" indent="-285750" eaLnBrk="1" hangingPunct="1">
              <a:buFont typeface="Wingdings" panose="05000000000000000000" pitchFamily="2" charset="2"/>
              <a:buChar char="§"/>
              <a:defRPr/>
            </a:pPr>
            <a:r>
              <a:rPr lang="en-US" altLang="en-US" sz="1400" dirty="0">
                <a:cs typeface="Arial" charset="0"/>
              </a:rPr>
              <a:t>Shall cover the spindle end, nut, and flange projections.</a:t>
            </a:r>
          </a:p>
          <a:p>
            <a:pPr marL="285750" indent="-285750" eaLnBrk="1" hangingPunct="1">
              <a:buFont typeface="Wingdings" panose="05000000000000000000" pitchFamily="2" charset="2"/>
              <a:buChar char="§"/>
              <a:defRPr/>
            </a:pPr>
            <a:r>
              <a:rPr lang="en-US" altLang="en-US" sz="1400" dirty="0">
                <a:cs typeface="Arial" charset="0"/>
              </a:rPr>
              <a:t>Shall be mounted so as to maintain proper alignment with the wheel.</a:t>
            </a:r>
          </a:p>
          <a:p>
            <a:pPr eaLnBrk="1" hangingPunct="1">
              <a:defRPr/>
            </a:pPr>
            <a:r>
              <a:rPr lang="en-US" altLang="en-US" sz="1400" dirty="0">
                <a:cs typeface="Arial" charset="0"/>
              </a:rPr>
              <a:t>The picture shows an abrasive wheel that is not properly guarded due to not having end guards.</a:t>
            </a:r>
          </a:p>
          <a:p>
            <a:pPr>
              <a:defRPr/>
            </a:pPr>
            <a:endParaRPr lang="en-US" altLang="en-US" sz="1400" dirty="0">
              <a:latin typeface="Verdana" pitchFamily="34" charset="0"/>
              <a:ea typeface="Verdana" pitchFamily="34" charset="0"/>
              <a:cs typeface="Verdana" pitchFamily="34" charset="0"/>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B000A3-25F3-423F-AA9B-E594650DE310}" type="slidenum">
              <a:rPr lang="en-US" altLang="en-US">
                <a:solidFill>
                  <a:srgbClr val="000000"/>
                </a:solidFill>
                <a:latin typeface="Times New Roman" panose="02020603050405020304" pitchFamily="18" charset="0"/>
              </a:rPr>
              <a:pPr/>
              <a:t>31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Work rests are required to support the work when doing off hand grinding. A work rest should be of rigid construction and adjustable as the wheel wears. The rest must be kept closely adjusted with a maximum gap of no more than 1/8” to prevent work from jamming and breaking the wheel.</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867E581-398A-4F3F-839C-A670FA64C2FB}" type="slidenum">
              <a:rPr lang="en-US" altLang="en-US">
                <a:solidFill>
                  <a:srgbClr val="000000"/>
                </a:solidFill>
                <a:latin typeface="Times New Roman" panose="02020603050405020304" pitchFamily="18" charset="0"/>
              </a:rPr>
              <a:pPr/>
              <a:t>32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t>Adjusting for exposure to materials:</a:t>
            </a:r>
          </a:p>
          <a:p>
            <a:pPr marL="285750" indent="-285750" eaLnBrk="1" hangingPunct="1">
              <a:lnSpc>
                <a:spcPct val="110000"/>
              </a:lnSpc>
              <a:spcBef>
                <a:spcPct val="20000"/>
              </a:spcBef>
              <a:buFont typeface="Wingdings" panose="05000000000000000000" pitchFamily="2" charset="2"/>
              <a:buChar char="§"/>
              <a:defRPr/>
            </a:pPr>
            <a:r>
              <a:rPr lang="en-US" altLang="en-US" sz="1400" dirty="0">
                <a:solidFill>
                  <a:srgbClr val="000000"/>
                </a:solidFill>
                <a:latin typeface="Verdana" pitchFamily="34" charset="0"/>
                <a:cs typeface="Arial" charset="0"/>
              </a:rPr>
              <a:t>Safety guards of the type where the operator stands in front of the opening, shall be adjusted to the constantly decreasing size of the wheel.</a:t>
            </a:r>
          </a:p>
          <a:p>
            <a:pPr marL="285750" indent="-285750" eaLnBrk="1" hangingPunct="1">
              <a:lnSpc>
                <a:spcPct val="110000"/>
              </a:lnSpc>
              <a:spcBef>
                <a:spcPct val="20000"/>
              </a:spcBef>
              <a:buFont typeface="Wingdings" panose="05000000000000000000" pitchFamily="2" charset="2"/>
              <a:buChar char="§"/>
              <a:defRPr/>
            </a:pPr>
            <a:r>
              <a:rPr lang="en-US" altLang="en-US" sz="1400" dirty="0">
                <a:solidFill>
                  <a:srgbClr val="000000"/>
                </a:solidFill>
                <a:latin typeface="Verdana" pitchFamily="34" charset="0"/>
                <a:cs typeface="Arial" charset="0"/>
              </a:rPr>
              <a:t>The distance between the periphery and the adjustable </a:t>
            </a:r>
            <a:r>
              <a:rPr lang="en-US" altLang="en-US" sz="1400" dirty="0">
                <a:solidFill>
                  <a:srgbClr val="3333CC"/>
                </a:solidFill>
                <a:latin typeface="Verdana" pitchFamily="34" charset="0"/>
                <a:cs typeface="Arial" charset="0"/>
              </a:rPr>
              <a:t>tongue guard </a:t>
            </a:r>
            <a:r>
              <a:rPr lang="en-US" altLang="en-US" sz="1400" dirty="0">
                <a:solidFill>
                  <a:srgbClr val="000000"/>
                </a:solidFill>
                <a:latin typeface="Verdana" pitchFamily="34" charset="0"/>
                <a:cs typeface="Arial" charset="0"/>
              </a:rPr>
              <a:t>shall never exceed </a:t>
            </a:r>
            <a:r>
              <a:rPr lang="en-US" altLang="en-US" sz="1400" dirty="0">
                <a:solidFill>
                  <a:srgbClr val="3333CC"/>
                </a:solidFill>
                <a:latin typeface="Verdana" pitchFamily="34" charset="0"/>
                <a:cs typeface="Arial" charset="0"/>
              </a:rPr>
              <a:t>one-fourth inch.</a:t>
            </a:r>
          </a:p>
          <a:p>
            <a:pPr>
              <a:defRPr/>
            </a:pPr>
            <a:endParaRPr lang="en-US" altLang="en-US" sz="1400" dirty="0">
              <a:latin typeface="Verdana" pitchFamily="34" charset="0"/>
              <a:ea typeface="Verdana" pitchFamily="34" charset="0"/>
              <a:cs typeface="Verdana" pitchFamily="34" charset="0"/>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4B2343-99CA-4B50-907F-B0682E8C106A}" type="slidenum">
              <a:rPr lang="en-US" altLang="en-US">
                <a:solidFill>
                  <a:srgbClr val="000000"/>
                </a:solidFill>
                <a:latin typeface="Times New Roman" panose="02020603050405020304" pitchFamily="18" charset="0"/>
              </a:rPr>
              <a:pPr/>
              <a:t>33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A “ring test” should be performed on an abrasive wheel before installing it for use.  This is done by tapping the wheel around its periphery with a wooden screwdriver to “sound” it.  The good portions of the wheel will ring like a bell while cracks will sound “flat” or “dead.”</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5918A0C-A908-4F2E-9349-E919CE904055}" type="slidenum">
              <a:rPr lang="en-US" altLang="en-US">
                <a:solidFill>
                  <a:srgbClr val="000000"/>
                </a:solidFill>
                <a:latin typeface="Times New Roman" panose="02020603050405020304" pitchFamily="18" charset="0"/>
              </a:rPr>
              <a:pPr/>
              <a:t>34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The spindle speed of an abrasive wheel machine should always be checked and compared to the maximum operating speed marked on the wheel that will be installed to ensure they are compatible.  If the machine spins faster than the wheel is capable of supporting the wheel could break apart during use.</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31465AD-2A63-497E-9273-23299DB1D08E}" type="slidenum">
              <a:rPr lang="en-US" altLang="en-US">
                <a:solidFill>
                  <a:srgbClr val="000000"/>
                </a:solidFill>
                <a:latin typeface="Times New Roman" panose="02020603050405020304" pitchFamily="18" charset="0"/>
              </a:rPr>
              <a:pPr/>
              <a:t>35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solidFill>
                  <a:srgbClr val="503608"/>
                </a:solidFill>
              </a:rPr>
              <a:t>Recent statistics compiled by OSHA indicate that approximately 49% of the injuries on mechanical power presses result in an amputation. These types of machines can be dangerous and therefore need to be guarded with proper training on safe operation given to all operators.</a:t>
            </a:r>
            <a:endParaRPr lang="en-US" altLang="en-US" sz="1400"/>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65C83D-19D2-4775-8CDD-27C519E79251}" type="slidenum">
              <a:rPr lang="en-US" altLang="en-US">
                <a:solidFill>
                  <a:srgbClr val="000000"/>
                </a:solidFill>
                <a:latin typeface="Times New Roman" panose="02020603050405020304" pitchFamily="18" charset="0"/>
              </a:rPr>
              <a:pPr/>
              <a:t>36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400" dirty="0"/>
              <a:t>A “press” is defined as a </a:t>
            </a:r>
            <a:r>
              <a:rPr lang="en-US" altLang="en-US" sz="1400" dirty="0">
                <a:cs typeface="Arial" charset="0"/>
              </a:rPr>
              <a:t>mechanically powered machine that shears, punches, forms or assembles metal or other material by means of cutting, shaping, or combination dies attached to slides and consists of:</a:t>
            </a:r>
          </a:p>
          <a:p>
            <a:pPr marL="285750" indent="-285750" eaLnBrk="1" hangingPunct="1">
              <a:lnSpc>
                <a:spcPct val="90000"/>
              </a:lnSpc>
              <a:buFont typeface="Wingdings" panose="05000000000000000000" pitchFamily="2" charset="2"/>
              <a:buChar char="§"/>
              <a:defRPr/>
            </a:pPr>
            <a:r>
              <a:rPr lang="en-US" altLang="en-US" sz="1400" dirty="0">
                <a:cs typeface="Arial" charset="0"/>
              </a:rPr>
              <a:t>A stationary bed or anvil, and </a:t>
            </a:r>
          </a:p>
          <a:p>
            <a:pPr marL="285750" indent="-285750" eaLnBrk="1" hangingPunct="1">
              <a:lnSpc>
                <a:spcPct val="90000"/>
              </a:lnSpc>
              <a:buFont typeface="Wingdings" panose="05000000000000000000" pitchFamily="2" charset="2"/>
              <a:buChar char="§"/>
              <a:defRPr/>
            </a:pPr>
            <a:r>
              <a:rPr lang="en-US" altLang="en-US" sz="1400" dirty="0">
                <a:cs typeface="Arial" charset="0"/>
              </a:rPr>
              <a:t>A slide (or slides) having a controlled reciprocating motion toward the bed surface. The slide is guided in a definite path by the frame of the press. </a:t>
            </a:r>
          </a:p>
          <a:p>
            <a:pPr>
              <a:defRPr/>
            </a:pPr>
            <a:endParaRPr lang="en-US" altLang="en-US" sz="1400" dirty="0">
              <a:latin typeface="Verdana" pitchFamily="34" charset="0"/>
              <a:ea typeface="Verdana" pitchFamily="34" charset="0"/>
              <a:cs typeface="Verdana" pitchFamily="34"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A9DDE4-AB6E-4C83-AA2C-1266405560EB}" type="slidenum">
              <a:rPr lang="en-US" altLang="en-US">
                <a:solidFill>
                  <a:srgbClr val="000000"/>
                </a:solidFill>
                <a:latin typeface="Times New Roman" panose="02020603050405020304" pitchFamily="18" charset="0"/>
              </a:rPr>
              <a:pPr/>
              <a:t>37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A “guard” is a </a:t>
            </a:r>
            <a:r>
              <a:rPr lang="en-US" altLang="en-US" sz="1400">
                <a:cs typeface="Arial" panose="020B0604020202020204" pitchFamily="34" charset="0"/>
              </a:rPr>
              <a:t>barrier that prevents entry of operators hands or fingers into the point  of operation.</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2714D2-B81E-4663-9EDF-45F719CD0683}" type="slidenum">
              <a:rPr lang="en-US" altLang="en-US">
                <a:solidFill>
                  <a:srgbClr val="000000"/>
                </a:solidFill>
                <a:latin typeface="Times New Roman" panose="02020603050405020304" pitchFamily="18" charset="0"/>
              </a:rPr>
              <a:pPr/>
              <a:t>38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pPr>
            <a:r>
              <a:rPr lang="en-US" altLang="en-US" sz="2400"/>
              <a:t>A “</a:t>
            </a:r>
            <a:r>
              <a:rPr lang="en-US" altLang="en-US" sz="2400">
                <a:cs typeface="Arial" panose="020B0604020202020204" pitchFamily="34" charset="0"/>
              </a:rPr>
              <a:t>device" means a press control or attachment that:</a:t>
            </a:r>
          </a:p>
          <a:p>
            <a:pPr marL="628650" lvl="1" indent="-171450" eaLnBrk="1" hangingPunct="1">
              <a:lnSpc>
                <a:spcPct val="110000"/>
              </a:lnSpc>
              <a:buFont typeface="Courier New" panose="02070309020205020404" pitchFamily="49" charset="0"/>
              <a:buChar char="o"/>
            </a:pPr>
            <a:r>
              <a:rPr lang="en-US" altLang="en-US">
                <a:cs typeface="Arial" panose="020B0604020202020204" pitchFamily="34" charset="0"/>
              </a:rPr>
              <a:t>Restrains the operator from inadvertently  reaching into the point of operation, or</a:t>
            </a:r>
          </a:p>
          <a:p>
            <a:pPr marL="628650" lvl="1" indent="-171450" eaLnBrk="1" hangingPunct="1">
              <a:lnSpc>
                <a:spcPct val="110000"/>
              </a:lnSpc>
              <a:buFont typeface="Courier New" panose="02070309020205020404" pitchFamily="49" charset="0"/>
              <a:buChar char="o"/>
            </a:pPr>
            <a:r>
              <a:rPr lang="en-US" altLang="en-US">
                <a:cs typeface="Arial" panose="020B0604020202020204" pitchFamily="34" charset="0"/>
              </a:rPr>
              <a:t>Prevents normal press operation if the operator's hands are inadvertently within the point of operation, or………</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73E250D-E727-458E-9422-DB72AEA80401}" type="slidenum">
              <a:rPr lang="en-US" altLang="en-US">
                <a:solidFill>
                  <a:srgbClr val="000000"/>
                </a:solidFill>
                <a:latin typeface="Times New Roman" panose="02020603050405020304" pitchFamily="18" charset="0"/>
              </a:rPr>
              <a:pPr/>
              <a:t>39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Hazards such as these need to be guarded to protect machine operators and employees in the area from being injured:</a:t>
            </a:r>
          </a:p>
          <a:p>
            <a:pPr marL="628650" lvl="1" indent="-171450" eaLnBrk="1" hangingPunct="1">
              <a:buFont typeface="Courier New" panose="02070309020205020404" pitchFamily="49" charset="0"/>
              <a:buChar char="o"/>
            </a:pPr>
            <a:r>
              <a:rPr lang="en-US" altLang="en-US">
                <a:cs typeface="Arial" panose="020B0604020202020204" pitchFamily="34" charset="0"/>
              </a:rPr>
              <a:t>Point of operation </a:t>
            </a:r>
          </a:p>
          <a:p>
            <a:pPr marL="628650" lvl="1" indent="-171450" eaLnBrk="1" hangingPunct="1">
              <a:buFont typeface="Courier New" panose="02070309020205020404" pitchFamily="49" charset="0"/>
              <a:buChar char="o"/>
            </a:pPr>
            <a:r>
              <a:rPr lang="en-US" altLang="en-US">
                <a:cs typeface="Arial" panose="020B0604020202020204" pitchFamily="34" charset="0"/>
              </a:rPr>
              <a:t>Ingoing nip points </a:t>
            </a:r>
          </a:p>
          <a:p>
            <a:pPr marL="628650" lvl="1" indent="-171450" eaLnBrk="1" hangingPunct="1">
              <a:buFont typeface="Courier New" panose="02070309020205020404" pitchFamily="49" charset="0"/>
              <a:buChar char="o"/>
            </a:pPr>
            <a:r>
              <a:rPr lang="en-US" altLang="en-US">
                <a:cs typeface="Arial" panose="020B0604020202020204" pitchFamily="34" charset="0"/>
              </a:rPr>
              <a:t>Rotating parts</a:t>
            </a:r>
          </a:p>
          <a:p>
            <a:pPr marL="628650" lvl="1" indent="-171450" eaLnBrk="1" hangingPunct="1">
              <a:buFont typeface="Courier New" panose="02070309020205020404" pitchFamily="49" charset="0"/>
              <a:buChar char="o"/>
            </a:pPr>
            <a:r>
              <a:rPr lang="en-US" altLang="en-US">
                <a:cs typeface="Arial" panose="020B0604020202020204" pitchFamily="34" charset="0"/>
              </a:rPr>
              <a:t>Flying chips/sparks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EA97896-958E-4849-A404-39BC8871DD46}" type="slidenum">
              <a:rPr lang="en-US" altLang="en-US">
                <a:solidFill>
                  <a:srgbClr val="000000"/>
                </a:solidFill>
                <a:latin typeface="Times New Roman" panose="02020603050405020304" pitchFamily="18" charset="0"/>
              </a:rPr>
              <a:pPr/>
              <a:t>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 “device” also:</a:t>
            </a:r>
          </a:p>
          <a:p>
            <a:pPr marL="742950" lvl="1" indent="-285750" eaLnBrk="1" hangingPunct="1">
              <a:lnSpc>
                <a:spcPct val="90000"/>
              </a:lnSpc>
              <a:spcBef>
                <a:spcPct val="20000"/>
              </a:spcBef>
              <a:buFontTx/>
              <a:buChar char="–"/>
            </a:pPr>
            <a:r>
              <a:rPr lang="en-US" altLang="en-US" sz="2400">
                <a:solidFill>
                  <a:srgbClr val="000000"/>
                </a:solidFill>
                <a:latin typeface="Verdana" panose="020B0604030504040204" pitchFamily="34" charset="0"/>
                <a:cs typeface="Arial" panose="020B0604020202020204" pitchFamily="34" charset="0"/>
              </a:rPr>
              <a:t>Automatically withdraws the operator's hands if inadvertently within the point of operation as  the dies close.</a:t>
            </a:r>
          </a:p>
          <a:p>
            <a:pPr marL="742950" lvl="1" indent="-285750" eaLnBrk="1" hangingPunct="1">
              <a:lnSpc>
                <a:spcPct val="25000"/>
              </a:lnSpc>
              <a:spcBef>
                <a:spcPct val="20000"/>
              </a:spcBef>
              <a:buFontTx/>
              <a:buChar char="–"/>
            </a:pPr>
            <a:endParaRPr lang="en-US" altLang="en-US" sz="2400">
              <a:solidFill>
                <a:srgbClr val="000000"/>
              </a:solidFill>
              <a:latin typeface="Verdana" panose="020B0604030504040204" pitchFamily="34" charset="0"/>
              <a:cs typeface="Arial" panose="020B0604020202020204" pitchFamily="34" charset="0"/>
            </a:endParaRPr>
          </a:p>
          <a:p>
            <a:pPr marL="742950" lvl="1" indent="-285750" eaLnBrk="1" hangingPunct="1">
              <a:lnSpc>
                <a:spcPct val="90000"/>
              </a:lnSpc>
              <a:spcBef>
                <a:spcPct val="20000"/>
              </a:spcBef>
              <a:buFontTx/>
              <a:buChar char="–"/>
            </a:pPr>
            <a:r>
              <a:rPr lang="en-US" altLang="en-US" sz="2400">
                <a:solidFill>
                  <a:srgbClr val="000000"/>
                </a:solidFill>
                <a:latin typeface="Verdana" panose="020B0604030504040204" pitchFamily="34" charset="0"/>
                <a:cs typeface="Arial" panose="020B0604020202020204" pitchFamily="34" charset="0"/>
              </a:rPr>
              <a:t>Prevents the initiation of a stroke, or stops of stroke in progress, when there is an intrusion through the sensing field by any object.</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1B58EA-42E3-495C-8F76-A48935D51404}" type="slidenum">
              <a:rPr lang="en-US" altLang="en-US">
                <a:solidFill>
                  <a:srgbClr val="000000"/>
                </a:solidFill>
                <a:latin typeface="Times New Roman" panose="02020603050405020304" pitchFamily="18" charset="0"/>
              </a:rPr>
              <a:pPr/>
              <a:t>40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30000"/>
              </a:lnSpc>
              <a:defRPr/>
            </a:pPr>
            <a:r>
              <a:rPr lang="en-US" altLang="en-US" sz="1400" dirty="0">
                <a:cs typeface="Arial" charset="0"/>
              </a:rPr>
              <a:t>Friction brakes provided for stopping or holding a slide movement:</a:t>
            </a:r>
          </a:p>
          <a:p>
            <a:pPr marL="285750" indent="-285750" eaLnBrk="1" hangingPunct="1">
              <a:lnSpc>
                <a:spcPct val="130000"/>
              </a:lnSpc>
              <a:buFont typeface="Wingdings" panose="05000000000000000000" pitchFamily="2" charset="2"/>
              <a:buChar char="§"/>
              <a:defRPr/>
            </a:pPr>
            <a:r>
              <a:rPr lang="en-US" altLang="en-US" sz="1400" dirty="0">
                <a:cs typeface="Arial" charset="0"/>
              </a:rPr>
              <a:t>Shall be inherently self-engaging. </a:t>
            </a:r>
          </a:p>
          <a:p>
            <a:pPr marL="285750" indent="-285750" eaLnBrk="1" hangingPunct="1">
              <a:lnSpc>
                <a:spcPct val="130000"/>
              </a:lnSpc>
              <a:buFont typeface="Wingdings" panose="05000000000000000000" pitchFamily="2" charset="2"/>
              <a:buChar char="§"/>
              <a:defRPr/>
            </a:pPr>
            <a:r>
              <a:rPr lang="en-US" altLang="en-US" sz="1400" dirty="0">
                <a:cs typeface="Arial" charset="0"/>
              </a:rPr>
              <a:t>Requires power or force from an external source to cause disengagement. </a:t>
            </a:r>
          </a:p>
          <a:p>
            <a:pPr marL="285750" indent="-285750">
              <a:buFont typeface="Wingdings" panose="05000000000000000000" pitchFamily="2" charset="2"/>
              <a:buChar char="§"/>
              <a:defRPr/>
            </a:pPr>
            <a:endParaRPr lang="en-US" altLang="en-US" sz="1400" dirty="0">
              <a:latin typeface="Verdana" pitchFamily="34" charset="0"/>
              <a:ea typeface="Verdana" pitchFamily="34" charset="0"/>
              <a:cs typeface="Verdana" pitchFamily="34" charset="0"/>
            </a:endParaRP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4B7243-845C-41F6-88F3-662F8984A1C3}" type="slidenum">
              <a:rPr lang="en-US" altLang="en-US">
                <a:solidFill>
                  <a:srgbClr val="000000"/>
                </a:solidFill>
                <a:latin typeface="Times New Roman" panose="02020603050405020304" pitchFamily="18" charset="0"/>
              </a:rPr>
              <a:pPr/>
              <a:t>41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Two hand trip controls are hand controls that are protected against unintentional operation and require two hands to operate.</a:t>
            </a:r>
          </a:p>
          <a:p>
            <a:endParaRPr lang="en-US" altLang="en-US" sz="1400"/>
          </a:p>
          <a:p>
            <a:r>
              <a:rPr lang="en-US" altLang="en-US" sz="1400">
                <a:cs typeface="Arial" panose="020B0604020202020204" pitchFamily="34" charset="0"/>
              </a:rPr>
              <a:t>Two-hand trip systems on full revolution clutch machines shall incorporate an anti-repeat feature.</a:t>
            </a:r>
            <a:endParaRPr lang="en-US" altLang="en-US" sz="1400"/>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FEC247-A700-4842-8EC1-B181F8AE34C1}" type="slidenum">
              <a:rPr lang="en-US" altLang="en-US">
                <a:solidFill>
                  <a:srgbClr val="000000"/>
                </a:solidFill>
                <a:latin typeface="Times New Roman" panose="02020603050405020304" pitchFamily="18" charset="0"/>
              </a:rPr>
              <a:pPr/>
              <a:t>42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Point of Operation guards:</a:t>
            </a:r>
          </a:p>
          <a:p>
            <a:pPr eaLnBrk="1" hangingPunct="1">
              <a:lnSpc>
                <a:spcPct val="110000"/>
              </a:lnSpc>
              <a:buFontTx/>
              <a:buChar char="•"/>
            </a:pPr>
            <a:r>
              <a:rPr lang="en-US" altLang="en-US" sz="1400">
                <a:cs typeface="Arial" panose="020B0604020202020204" pitchFamily="34" charset="0"/>
              </a:rPr>
              <a:t>Shall prevent entry of hands or fingers into the point of operation by reaching through, over, under or around the guard</a:t>
            </a:r>
          </a:p>
          <a:p>
            <a:pPr eaLnBrk="1" hangingPunct="1">
              <a:lnSpc>
                <a:spcPct val="110000"/>
              </a:lnSpc>
              <a:buFontTx/>
              <a:buChar char="•"/>
            </a:pPr>
            <a:r>
              <a:rPr lang="en-US" altLang="en-US" sz="1400">
                <a:cs typeface="Arial" panose="020B0604020202020204" pitchFamily="34" charset="0"/>
              </a:rPr>
              <a:t>Shall conform to the maximum permissible openings of Table O-10.</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B324AD1-F5C7-4C78-9CBA-7EB5E604751D}" type="slidenum">
              <a:rPr lang="en-US" altLang="en-US">
                <a:solidFill>
                  <a:srgbClr val="000000"/>
                </a:solidFill>
                <a:latin typeface="Times New Roman" panose="02020603050405020304" pitchFamily="18" charset="0"/>
              </a:rPr>
              <a:pPr/>
              <a:t>43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The table shown lists the distance of an opening from the point of operation hazard as well as the maximum width of that opening.</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41C1C9-A889-4B43-A727-ADDE6CE0380A}" type="slidenum">
              <a:rPr lang="en-US" altLang="en-US">
                <a:solidFill>
                  <a:srgbClr val="000000"/>
                </a:solidFill>
                <a:latin typeface="Times New Roman" panose="02020603050405020304" pitchFamily="18" charset="0"/>
              </a:rPr>
              <a:pPr/>
              <a:t>44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Presence sensing devices may not be used on machines with full revolution clutches mainly because these devices won’t prevent an individual from getting injured since the machine would still operate to a point until the clutch would stop its rotation.</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09824-9FA8-414B-A60A-B93DABF210D2}" type="slidenum">
              <a:rPr lang="en-US" altLang="en-US">
                <a:solidFill>
                  <a:srgbClr val="000000"/>
                </a:solidFill>
                <a:latin typeface="Times New Roman" panose="02020603050405020304" pitchFamily="18" charset="0"/>
              </a:rPr>
              <a:pPr/>
              <a:t>45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Pull-Out Devices:</a:t>
            </a:r>
          </a:p>
          <a:p>
            <a:pPr eaLnBrk="1" hangingPunct="1">
              <a:buFontTx/>
              <a:buChar char="•"/>
            </a:pPr>
            <a:r>
              <a:rPr lang="en-US" altLang="en-US" sz="1400">
                <a:cs typeface="Arial" panose="020B0604020202020204" pitchFamily="34" charset="0"/>
              </a:rPr>
              <a:t>Each pull-out device in use shall be visually inspected and checked for proper adjustment at the start of each operator shift, following a new die set-up, and when operators are changed.</a:t>
            </a:r>
          </a:p>
          <a:p>
            <a:pPr eaLnBrk="1" hangingPunct="1">
              <a:buFontTx/>
              <a:buChar char="•"/>
            </a:pPr>
            <a:endParaRPr lang="en-US" altLang="en-US" sz="1400">
              <a:cs typeface="Arial" panose="020B0604020202020204" pitchFamily="34" charset="0"/>
            </a:endParaRPr>
          </a:p>
          <a:p>
            <a:pPr eaLnBrk="1" hangingPunct="1">
              <a:buFontTx/>
              <a:buChar char="•"/>
            </a:pPr>
            <a:r>
              <a:rPr lang="en-US" altLang="en-US" sz="1400">
                <a:cs typeface="Arial" panose="020B0604020202020204" pitchFamily="34" charset="0"/>
              </a:rPr>
              <a:t>Necessary maintenance, repair, or both shall be performed and completed before the press is operated. </a:t>
            </a:r>
          </a:p>
          <a:p>
            <a:pPr eaLnBrk="1" hangingPunct="1">
              <a:buFontTx/>
              <a:buChar char="•"/>
            </a:pPr>
            <a:endParaRPr lang="en-US" altLang="en-US" sz="1400">
              <a:cs typeface="Arial" panose="020B0604020202020204" pitchFamily="34" charset="0"/>
            </a:endParaRPr>
          </a:p>
          <a:p>
            <a:pPr eaLnBrk="1" hangingPunct="1">
              <a:buFontTx/>
              <a:buChar char="•"/>
            </a:pPr>
            <a:r>
              <a:rPr lang="en-US" altLang="en-US" sz="1400">
                <a:cs typeface="Arial" panose="020B0604020202020204" pitchFamily="34" charset="0"/>
              </a:rPr>
              <a:t>Records of inspections and maintenance shall be kept in accordance with paragraph (e) of this section.</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DA3731-BA05-439D-A8C1-2F230C824CED}" type="slidenum">
              <a:rPr lang="en-US" altLang="en-US">
                <a:solidFill>
                  <a:srgbClr val="000000"/>
                </a:solidFill>
                <a:latin typeface="Times New Roman" panose="02020603050405020304" pitchFamily="18" charset="0"/>
              </a:rPr>
              <a:pPr/>
              <a:t>46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Pullbacks/pullouts are used as safeguarding devices on both full and part revolution power presses. They are similar to restraints but pullbacks are designed to pull the operator's hands away from the area of the closing dies (point of operation) during each stroke of the power press.</a:t>
            </a:r>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69C714-985A-42E4-8621-B44A7883B922}" type="slidenum">
              <a:rPr lang="en-US" altLang="en-US">
                <a:solidFill>
                  <a:srgbClr val="000000"/>
                </a:solidFill>
                <a:latin typeface="Times New Roman" panose="02020603050405020304" pitchFamily="18" charset="0"/>
              </a:rPr>
              <a:pPr/>
              <a:t>47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All the ones listed can cause injury to a person who inadvertently contacts them so they should be appropriately guarded where appropriate.</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90561D-A4E7-4351-B7B0-D776FCF0208E}" type="slidenum">
              <a:rPr lang="en-US" altLang="en-US">
                <a:solidFill>
                  <a:srgbClr val="000000"/>
                </a:solidFill>
                <a:latin typeface="Times New Roman" panose="02020603050405020304" pitchFamily="18" charset="0"/>
              </a:rPr>
              <a:pPr/>
              <a:t>48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Flywheels are used a great deal on machines and should be guarded where possible/appropriate:</a:t>
            </a:r>
          </a:p>
          <a:p>
            <a:pPr eaLnBrk="1" hangingPunct="1">
              <a:buFontTx/>
              <a:buChar char="•"/>
            </a:pPr>
            <a:r>
              <a:rPr lang="en-US" altLang="en-US" sz="1400">
                <a:cs typeface="Arial" panose="020B0604020202020204" pitchFamily="34" charset="0"/>
              </a:rPr>
              <a:t>Flywheels 7 feet or less above the ground shall be guarded by sheet, perforated, or expanded metal or woven wire, or with guard rails between 15 to 20 inches from flywheel rim.</a:t>
            </a:r>
          </a:p>
          <a:p>
            <a:pPr eaLnBrk="1" hangingPunct="1">
              <a:buFontTx/>
              <a:buChar char="•"/>
            </a:pPr>
            <a:r>
              <a:rPr lang="en-US" altLang="en-US" sz="1400">
                <a:cs typeface="Arial" panose="020B0604020202020204" pitchFamily="34" charset="0"/>
              </a:rPr>
              <a:t>A toe board should be installed if the flywheel is within 12 inches of floor or extends into a pit.</a:t>
            </a:r>
          </a:p>
          <a:p>
            <a:pPr eaLnBrk="1" hangingPunct="1">
              <a:buFontTx/>
              <a:buChar char="•"/>
            </a:pPr>
            <a:r>
              <a:rPr lang="en-US" altLang="en-US" sz="1400">
                <a:cs typeface="Arial" panose="020B0604020202020204" pitchFamily="34" charset="0"/>
              </a:rPr>
              <a:t>All projections shall be covered. </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C7B07B-5F43-43C9-8BE2-460F66DFEF61}" type="slidenum">
              <a:rPr lang="en-US" altLang="en-US">
                <a:solidFill>
                  <a:srgbClr val="000000"/>
                </a:solidFill>
                <a:latin typeface="Times New Roman" panose="02020603050405020304" pitchFamily="18" charset="0"/>
              </a:rPr>
              <a:pPr/>
              <a:t>49</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OSHA’s Machine Guarding Standard is classified as a “performance standard” because it allows employers the freedom to adopt a guard that meets or “performs” the objective of protecting employees from the hazards associated with the machine in question. In other words, employers are given leeway in adapting the type of guards that can be installed on machines.</a:t>
            </a:r>
          </a:p>
          <a:p>
            <a:endParaRPr lang="en-US" altLang="en-US" sz="1400"/>
          </a:p>
          <a:p>
            <a:r>
              <a:rPr lang="en-US" altLang="en-US" sz="1400"/>
              <a:t>If OSHA had </a:t>
            </a:r>
            <a:r>
              <a:rPr lang="en-US" altLang="en-US" sz="1400" u="sng"/>
              <a:t>specified</a:t>
            </a:r>
            <a:r>
              <a:rPr lang="en-US" altLang="en-US" sz="1400"/>
              <a:t> certain types of guards for certain types of machines the Machine Guarding Standard would have been classified as a “specification standard.”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675FE6-18DA-4223-BF5F-E5EF7E64D1DF}" type="slidenum">
              <a:rPr lang="en-US" altLang="en-US">
                <a:solidFill>
                  <a:srgbClr val="000000"/>
                </a:solidFill>
                <a:latin typeface="Times New Roman" panose="02020603050405020304" pitchFamily="18" charset="0"/>
              </a:rPr>
              <a:pPr/>
              <a:t>5</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Shafts:</a:t>
            </a:r>
          </a:p>
          <a:p>
            <a:pPr eaLnBrk="1" hangingPunct="1">
              <a:lnSpc>
                <a:spcPct val="120000"/>
              </a:lnSpc>
              <a:buClr>
                <a:schemeClr val="tx1"/>
              </a:buClr>
              <a:buFont typeface="Webdings" panose="05030102010509060703" pitchFamily="18" charset="2"/>
              <a:buChar char="Ñ"/>
            </a:pPr>
            <a:r>
              <a:rPr lang="en-US" altLang="en-US" sz="1400">
                <a:cs typeface="Arial" panose="020B0604020202020204" pitchFamily="34" charset="0"/>
              </a:rPr>
              <a:t>Projecting end shafts shall present a smooth edge and project not more than 1/2 the diameter of the shaft.</a:t>
            </a:r>
          </a:p>
          <a:p>
            <a:pPr eaLnBrk="1" hangingPunct="1">
              <a:lnSpc>
                <a:spcPct val="130000"/>
              </a:lnSpc>
              <a:buClr>
                <a:schemeClr val="tx1"/>
              </a:buClr>
              <a:buFont typeface="Webdings" panose="05030102010509060703" pitchFamily="18" charset="2"/>
              <a:buChar char="Ñ"/>
            </a:pPr>
            <a:r>
              <a:rPr lang="en-US" altLang="en-US" sz="1400">
                <a:cs typeface="Arial" panose="020B0604020202020204" pitchFamily="34" charset="0"/>
              </a:rPr>
              <a:t>Unused key ways shall be filled up or covered.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7F3B1B-5189-46FF-B286-8C59B53ADAC7}" type="slidenum">
              <a:rPr lang="en-US" altLang="en-US">
                <a:solidFill>
                  <a:srgbClr val="000000"/>
                </a:solidFill>
                <a:latin typeface="Times New Roman" panose="02020603050405020304" pitchFamily="18" charset="0"/>
              </a:rPr>
              <a:pPr/>
              <a:t>50</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Pulleys:</a:t>
            </a:r>
          </a:p>
          <a:p>
            <a:pPr eaLnBrk="1" hangingPunct="1">
              <a:lnSpc>
                <a:spcPct val="110000"/>
              </a:lnSpc>
              <a:buFont typeface="Courier New" panose="02070309020205020404" pitchFamily="49" charset="0"/>
              <a:buChar char="o"/>
            </a:pPr>
            <a:r>
              <a:rPr lang="en-US" altLang="en-US" sz="1400">
                <a:cs typeface="Arial" panose="020B0604020202020204" pitchFamily="34" charset="0"/>
              </a:rPr>
              <a:t>Pulleys seven feet or less from floor or working platform shall be guarded in accordance with the standards specified in paragraphs (m) &amp; (o).</a:t>
            </a:r>
          </a:p>
          <a:p>
            <a:pPr eaLnBrk="1" hangingPunct="1">
              <a:buFont typeface="Courier New" panose="02070309020205020404" pitchFamily="49" charset="0"/>
              <a:buChar char="o"/>
            </a:pPr>
            <a:endParaRPr lang="en-US" altLang="en-US" sz="1400" b="1">
              <a:latin typeface="Arial" panose="020B0604020202020204" pitchFamily="34" charset="0"/>
              <a:cs typeface="Arial" panose="020B0604020202020204" pitchFamily="34" charset="0"/>
            </a:endParaRPr>
          </a:p>
          <a:p>
            <a:pPr eaLnBrk="1" hangingPunct="1">
              <a:buFont typeface="Courier New" panose="02070309020205020404" pitchFamily="49" charset="0"/>
              <a:buChar char="o"/>
            </a:pPr>
            <a:r>
              <a:rPr lang="en-US" altLang="en-US" sz="1400">
                <a:cs typeface="Arial" panose="020B0604020202020204" pitchFamily="34" charset="0"/>
              </a:rPr>
              <a:t>Pulleys serving as balance wheels (e.g., punch presses) on which the point of contact between belt and pulley is more than six feet six inches from the floor or platform may be guarded with a disc covering the spokes.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3884BB-4C08-4D03-B270-6191E44CC3E2}" type="slidenum">
              <a:rPr lang="en-US" altLang="en-US">
                <a:solidFill>
                  <a:srgbClr val="000000"/>
                </a:solidFill>
                <a:latin typeface="Times New Roman" panose="02020603050405020304" pitchFamily="18" charset="0"/>
              </a:rPr>
              <a:pPr/>
              <a:t>51</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Wooden guards may be used in:</a:t>
            </a:r>
          </a:p>
          <a:p>
            <a:pPr eaLnBrk="1" hangingPunct="1">
              <a:lnSpc>
                <a:spcPct val="120000"/>
              </a:lnSpc>
              <a:buFontTx/>
              <a:buChar char="•"/>
            </a:pPr>
            <a:r>
              <a:rPr lang="en-US" altLang="en-US" sz="1400">
                <a:cs typeface="Arial" panose="020B0604020202020204" pitchFamily="34" charset="0"/>
              </a:rPr>
              <a:t>Woodworking industry, </a:t>
            </a:r>
          </a:p>
          <a:p>
            <a:pPr eaLnBrk="1" hangingPunct="1">
              <a:lnSpc>
                <a:spcPct val="120000"/>
              </a:lnSpc>
              <a:buFontTx/>
              <a:buChar char="•"/>
            </a:pPr>
            <a:r>
              <a:rPr lang="en-US" altLang="en-US" sz="1400">
                <a:cs typeface="Arial" panose="020B0604020202020204" pitchFamily="34" charset="0"/>
              </a:rPr>
              <a:t>Chemical industry, </a:t>
            </a:r>
          </a:p>
          <a:p>
            <a:pPr eaLnBrk="1" hangingPunct="1">
              <a:lnSpc>
                <a:spcPct val="120000"/>
              </a:lnSpc>
              <a:buFontTx/>
              <a:buChar char="•"/>
            </a:pPr>
            <a:r>
              <a:rPr lang="en-US" altLang="en-US" sz="1400">
                <a:cs typeface="Arial" panose="020B0604020202020204" pitchFamily="34" charset="0"/>
              </a:rPr>
              <a:t>Industries where there is presence of fumes, </a:t>
            </a:r>
          </a:p>
          <a:p>
            <a:pPr eaLnBrk="1" hangingPunct="1">
              <a:lnSpc>
                <a:spcPct val="120000"/>
              </a:lnSpc>
              <a:buFontTx/>
              <a:buChar char="•"/>
            </a:pPr>
            <a:r>
              <a:rPr lang="en-US" altLang="en-US" sz="1400">
                <a:cs typeface="Arial" panose="020B0604020202020204" pitchFamily="34" charset="0"/>
              </a:rPr>
              <a:t>Industries where manufacturing conditions can cause rapid deterioration of metal guards.</a:t>
            </a:r>
            <a:endParaRPr lang="en-US" altLang="en-US" sz="1400" b="1">
              <a:latin typeface="Arial" panose="020B0604020202020204" pitchFamily="34" charset="0"/>
              <a:cs typeface="Arial" panose="020B0604020202020204" pitchFamily="34" charset="0"/>
            </a:endParaRPr>
          </a:p>
          <a:p>
            <a:pPr eaLnBrk="1" hangingPunct="1">
              <a:lnSpc>
                <a:spcPct val="120000"/>
              </a:lnSpc>
              <a:buFontTx/>
              <a:buChar char="•"/>
            </a:pPr>
            <a:r>
              <a:rPr lang="en-US" altLang="en-US" sz="1400">
                <a:cs typeface="Arial" panose="020B0604020202020204" pitchFamily="34" charset="0"/>
              </a:rPr>
              <a:t>Construction work and outdoors where extreme cold or heat make metal guards and railings undesirable.</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8C46CD-EE82-40E9-BC05-5FFC1869A537}" type="slidenum">
              <a:rPr lang="en-US" altLang="en-US">
                <a:solidFill>
                  <a:srgbClr val="000000"/>
                </a:solidFill>
                <a:latin typeface="Times New Roman" panose="02020603050405020304" pitchFamily="18" charset="0"/>
              </a:rPr>
              <a:pPr/>
              <a:t>52</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In summary:</a:t>
            </a:r>
          </a:p>
          <a:p>
            <a:pPr>
              <a:buFont typeface="Courier New" panose="02070309020205020404" pitchFamily="49" charset="0"/>
              <a:buChar char="o"/>
            </a:pPr>
            <a:r>
              <a:rPr lang="en-US" altLang="en-US" sz="1400">
                <a:cs typeface="Arial" panose="020B0604020202020204" pitchFamily="34" charset="0"/>
              </a:rPr>
              <a:t>If it moves, turns, spins, reciprocates, cuts, etc., </a:t>
            </a:r>
            <a:r>
              <a:rPr lang="en-US" altLang="en-US" sz="1400">
                <a:solidFill>
                  <a:srgbClr val="0033CC"/>
                </a:solidFill>
                <a:cs typeface="Arial" panose="020B0604020202020204" pitchFamily="34" charset="0"/>
              </a:rPr>
              <a:t>GUARD IT!</a:t>
            </a:r>
          </a:p>
          <a:p>
            <a:pPr>
              <a:buFont typeface="Courier New" panose="02070309020205020404" pitchFamily="49" charset="0"/>
              <a:buChar char="o"/>
            </a:pPr>
            <a:r>
              <a:rPr lang="en-US" altLang="en-US" sz="1400">
                <a:cs typeface="Arial" panose="020B0604020202020204" pitchFamily="34" charset="0"/>
              </a:rPr>
              <a:t>Guard: point of operation, ingoing nip points, pinch points, rotating parts, against flying objects/chips.</a:t>
            </a:r>
          </a:p>
          <a:p>
            <a:pPr>
              <a:buFont typeface="Courier New" panose="02070309020205020404" pitchFamily="49" charset="0"/>
              <a:buChar char="o"/>
            </a:pPr>
            <a:r>
              <a:rPr lang="en-US" altLang="en-US" sz="1400">
                <a:cs typeface="Arial" panose="020B0604020202020204" pitchFamily="34" charset="0"/>
              </a:rPr>
              <a:t>Guards should not be a hazard in and of themselves.</a:t>
            </a:r>
          </a:p>
          <a:p>
            <a:pPr>
              <a:buFont typeface="Courier New" panose="02070309020205020404" pitchFamily="49" charset="0"/>
              <a:buChar char="o"/>
            </a:pPr>
            <a:r>
              <a:rPr lang="en-US" altLang="en-US" sz="1400">
                <a:cs typeface="Arial" panose="020B0604020202020204" pitchFamily="34" charset="0"/>
              </a:rPr>
              <a:t>Guards should not be removed unless working on the machine and Lock Out/Tag Out (LOTO) is in place.</a:t>
            </a:r>
          </a:p>
          <a:p>
            <a:pPr>
              <a:buFont typeface="Courier New" panose="02070309020205020404" pitchFamily="49" charset="0"/>
              <a:buChar char="o"/>
            </a:pPr>
            <a:r>
              <a:rPr lang="en-US" altLang="en-US" sz="1400">
                <a:cs typeface="Arial" panose="020B0604020202020204" pitchFamily="34" charset="0"/>
              </a:rPr>
              <a:t>Ensure guards are put back on after working on machinery.</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8F0231-CFBE-42A6-A5BF-5DFEF8B76E26}" type="slidenum">
              <a:rPr lang="en-US" altLang="en-US">
                <a:solidFill>
                  <a:srgbClr val="000000"/>
                </a:solidFill>
                <a:latin typeface="Times New Roman" panose="02020603050405020304" pitchFamily="18" charset="0"/>
              </a:rPr>
              <a:pPr/>
              <a:t>53</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B3D240-8367-4FC9-B263-7E107B867E45}" type="slidenum">
              <a:rPr lang="en-US" altLang="en-US">
                <a:solidFill>
                  <a:srgbClr val="000000"/>
                </a:solidFill>
                <a:latin typeface="Times New Roman" panose="02020603050405020304" pitchFamily="18" charset="0"/>
              </a:rPr>
              <a:pPr/>
              <a:t>54</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Guards must be affixed to a machine where possible and if not possible then they must be secured to the machine at another point.</a:t>
            </a:r>
          </a:p>
          <a:p>
            <a:endParaRPr lang="en-US" altLang="en-US" sz="1400"/>
          </a:p>
          <a:p>
            <a:r>
              <a:rPr lang="en-US" altLang="en-US" sz="1400"/>
              <a:t>Guards must be constructed and attached so that they do not become a hazard in and of themselves.</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0FC62C8-E0B9-414F-BB4E-34B9F3DC33AF}" type="slidenum">
              <a:rPr lang="en-US" altLang="en-US">
                <a:solidFill>
                  <a:srgbClr val="000000"/>
                </a:solidFill>
                <a:latin typeface="Times New Roman" panose="02020603050405020304" pitchFamily="18" charset="0"/>
              </a:rPr>
              <a:pPr/>
              <a:t>6</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t>The point of operation on a machine is the area where work is actually performed on the material being processed.</a:t>
            </a:r>
          </a:p>
          <a:p>
            <a:endParaRPr lang="en-US" altLang="en-US" sz="1400"/>
          </a:p>
          <a:p>
            <a:r>
              <a:rPr lang="en-US" altLang="en-US" sz="1400"/>
              <a:t>The point of operation where that operation exposes employees to injuries must be guarded.</a:t>
            </a:r>
          </a:p>
          <a:p>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79F084-E438-444C-9B1C-6AEBB8BEB2DE}" type="slidenum">
              <a:rPr lang="en-US" altLang="en-US">
                <a:solidFill>
                  <a:srgbClr val="000000"/>
                </a:solidFill>
                <a:latin typeface="Times New Roman" panose="02020603050405020304" pitchFamily="18" charset="0"/>
              </a:rPr>
              <a:pPr/>
              <a:t>7</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Guards shall conform with any appropriate standards or if there are no applicable specific standards must be designed and constructed so it prevents the operator from having any part of his/her body in the danger zone during the operating cycle.</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FA9586-1211-4BE9-AF86-09812E8DF587}" type="slidenum">
              <a:rPr lang="en-US" altLang="en-US">
                <a:solidFill>
                  <a:srgbClr val="000000"/>
                </a:solidFill>
                <a:latin typeface="Times New Roman" panose="02020603050405020304" pitchFamily="18" charset="0"/>
              </a:rPr>
              <a:pPr/>
              <a:t>8</a:t>
            </a:fld>
            <a:endParaRPr lang="en-US" altLang="en-US">
              <a:solidFill>
                <a:srgbClr val="000000"/>
              </a:solidFill>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2813"/>
            <a:r>
              <a:rPr lang="en-US" altLang="en-US" sz="1400"/>
              <a:t>Any special hand tools for placing and removing material need to be constructed to permit easy handling of material without requiring the operator to place their hand in the danger zone.  These types of tools cannot be used in place of other guarding, but can only be used to supplement protection provided.</a:t>
            </a:r>
          </a:p>
          <a:p>
            <a:pPr defTabSz="912813"/>
            <a:endParaRPr lang="en-US" altLang="en-US" sz="1400">
              <a:latin typeface="Verdana" panose="020B0604030504040204" pitchFamily="34" charset="0"/>
              <a:ea typeface="Verdana" panose="020B0604030504040204" pitchFamily="34" charset="0"/>
              <a:cs typeface="Verdana" panose="020B0604030504040204" pitchFamily="34" charset="0"/>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D831845-D5DC-48CF-B5CD-C3CB163EB7B0}" type="slidenum">
              <a:rPr lang="en-US" altLang="en-US">
                <a:solidFill>
                  <a:srgbClr val="000000"/>
                </a:solidFill>
                <a:latin typeface="Times New Roman" panose="02020603050405020304" pitchFamily="18" charset="0"/>
              </a:rPr>
              <a:pPr/>
              <a:t>9</a:t>
            </a:fld>
            <a:endParaRPr lang="en-US" altLang="en-US">
              <a:solidFill>
                <a:srgbClr val="000000"/>
              </a:solidFill>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eaLnBrk="0" hangingPunct="0">
              <a:defRPr/>
            </a:lvl1pPr>
          </a:lstStyle>
          <a:p>
            <a:pPr>
              <a:defRPr/>
            </a:pPr>
            <a:fld id="{B6D2B9B3-8F01-4E60-AD6B-29BCC63F46CA}" type="datetime1">
              <a:rPr lang="en-US"/>
              <a:pPr>
                <a:defRPr/>
              </a:pPr>
              <a:t>7/27/2021</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8" name="Slide Number Placeholder 5"/>
          <p:cNvSpPr>
            <a:spLocks noGrp="1"/>
          </p:cNvSpPr>
          <p:nvPr>
            <p:ph type="sldNum" sz="quarter" idx="12"/>
          </p:nvPr>
        </p:nvSpPr>
        <p:spPr/>
        <p:txBody>
          <a:bodyPr/>
          <a:lstStyle>
            <a:lvl1pPr eaLnBrk="0" hangingPunct="0">
              <a:defRPr/>
            </a:lvl1pPr>
          </a:lstStyle>
          <a:p>
            <a:fld id="{48552308-F9B5-472C-9CE7-D83A4133D6C8}" type="slidenum">
              <a:rPr lang="en-US" altLang="en-US"/>
              <a:pPr/>
              <a:t>‹#›</a:t>
            </a:fld>
            <a:endParaRPr lang="en-US" altLang="en-US"/>
          </a:p>
        </p:txBody>
      </p:sp>
    </p:spTree>
    <p:extLst>
      <p:ext uri="{BB962C8B-B14F-4D97-AF65-F5344CB8AC3E}">
        <p14:creationId xmlns:p14="http://schemas.microsoft.com/office/powerpoint/2010/main" val="2897606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98ECA6C3-0625-49DA-B4C5-4DFB3D292326}" type="datetime1">
              <a:rPr lang="en-US"/>
              <a:pPr>
                <a:defRPr/>
              </a:pPr>
              <a:t>7/27/2021</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6" name="Slide Number Placeholder 5"/>
          <p:cNvSpPr>
            <a:spLocks noGrp="1"/>
          </p:cNvSpPr>
          <p:nvPr>
            <p:ph type="sldNum" sz="quarter" idx="12"/>
          </p:nvPr>
        </p:nvSpPr>
        <p:spPr/>
        <p:txBody>
          <a:bodyPr/>
          <a:lstStyle>
            <a:lvl1pPr eaLnBrk="0" hangingPunct="0">
              <a:defRPr/>
            </a:lvl1pPr>
          </a:lstStyle>
          <a:p>
            <a:fld id="{FA9F8ECB-235A-4BB1-A9E7-57E0938BC60E}" type="slidenum">
              <a:rPr lang="en-US" altLang="en-US"/>
              <a:pPr/>
              <a:t>‹#›</a:t>
            </a:fld>
            <a:endParaRPr lang="en-US" altLang="en-US"/>
          </a:p>
        </p:txBody>
      </p:sp>
    </p:spTree>
    <p:extLst>
      <p:ext uri="{BB962C8B-B14F-4D97-AF65-F5344CB8AC3E}">
        <p14:creationId xmlns:p14="http://schemas.microsoft.com/office/powerpoint/2010/main" val="1283198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9A6EF5C3-4341-425B-B034-FFFCD2A9D174}" type="datetime1">
              <a:rPr lang="en-US"/>
              <a:pPr>
                <a:defRPr/>
              </a:pPr>
              <a:t>7/27/2021</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6" name="Slide Number Placeholder 5"/>
          <p:cNvSpPr>
            <a:spLocks noGrp="1"/>
          </p:cNvSpPr>
          <p:nvPr>
            <p:ph type="sldNum" sz="quarter" idx="12"/>
          </p:nvPr>
        </p:nvSpPr>
        <p:spPr/>
        <p:txBody>
          <a:bodyPr/>
          <a:lstStyle>
            <a:lvl1pPr eaLnBrk="0" hangingPunct="0">
              <a:defRPr/>
            </a:lvl1pPr>
          </a:lstStyle>
          <a:p>
            <a:fld id="{29F8A353-D130-4663-8DF0-EC39348B6DAE}" type="slidenum">
              <a:rPr lang="en-US" altLang="en-US"/>
              <a:pPr/>
              <a:t>‹#›</a:t>
            </a:fld>
            <a:endParaRPr lang="en-US" altLang="en-US"/>
          </a:p>
        </p:txBody>
      </p:sp>
    </p:spTree>
    <p:extLst>
      <p:ext uri="{BB962C8B-B14F-4D97-AF65-F5344CB8AC3E}">
        <p14:creationId xmlns:p14="http://schemas.microsoft.com/office/powerpoint/2010/main" val="692303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eaLnBrk="0" hangingPunct="0">
              <a:defRPr/>
            </a:lvl1pPr>
          </a:lstStyle>
          <a:p>
            <a:pPr>
              <a:defRPr/>
            </a:pPr>
            <a:fld id="{0ACBEA4C-7066-4CEC-BEED-73B7E6998EED}" type="datetime1">
              <a:rPr lang="en-US"/>
              <a:pPr>
                <a:defRPr/>
              </a:pPr>
              <a:t>7/27/2021</a:t>
            </a:fld>
            <a:endParaRPr lang="en-US"/>
          </a:p>
        </p:txBody>
      </p:sp>
      <p:sp>
        <p:nvSpPr>
          <p:cNvPr id="7"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8" name="Slide Number Placeholder 5"/>
          <p:cNvSpPr>
            <a:spLocks noGrp="1"/>
          </p:cNvSpPr>
          <p:nvPr>
            <p:ph type="sldNum" sz="quarter" idx="12"/>
          </p:nvPr>
        </p:nvSpPr>
        <p:spPr/>
        <p:txBody>
          <a:bodyPr/>
          <a:lstStyle>
            <a:lvl1pPr eaLnBrk="0" hangingPunct="0">
              <a:defRPr/>
            </a:lvl1pPr>
          </a:lstStyle>
          <a:p>
            <a:fld id="{612CFD94-3401-4AA8-8262-75D54160CB1C}" type="slidenum">
              <a:rPr lang="en-US" altLang="en-US"/>
              <a:pPr/>
              <a:t>‹#›</a:t>
            </a:fld>
            <a:endParaRPr lang="en-US" altLang="en-US"/>
          </a:p>
        </p:txBody>
      </p:sp>
    </p:spTree>
    <p:extLst>
      <p:ext uri="{BB962C8B-B14F-4D97-AF65-F5344CB8AC3E}">
        <p14:creationId xmlns:p14="http://schemas.microsoft.com/office/powerpoint/2010/main" val="2358663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6B69F65E-417A-4790-91A8-9D748C213E12}" type="datetime1">
              <a:rPr lang="en-US"/>
              <a:pPr>
                <a:defRPr/>
              </a:pPr>
              <a:t>7/27/2021</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6" name="Slide Number Placeholder 5"/>
          <p:cNvSpPr>
            <a:spLocks noGrp="1"/>
          </p:cNvSpPr>
          <p:nvPr>
            <p:ph type="sldNum" sz="quarter" idx="12"/>
          </p:nvPr>
        </p:nvSpPr>
        <p:spPr/>
        <p:txBody>
          <a:bodyPr/>
          <a:lstStyle>
            <a:lvl1pPr eaLnBrk="0" hangingPunct="0">
              <a:defRPr/>
            </a:lvl1pPr>
          </a:lstStyle>
          <a:p>
            <a:fld id="{48ADBC5B-2267-4BCF-8DE3-D4F40CBB210E}" type="slidenum">
              <a:rPr lang="en-US" altLang="en-US"/>
              <a:pPr/>
              <a:t>‹#›</a:t>
            </a:fld>
            <a:endParaRPr lang="en-US" altLang="en-US"/>
          </a:p>
        </p:txBody>
      </p:sp>
    </p:spTree>
    <p:extLst>
      <p:ext uri="{BB962C8B-B14F-4D97-AF65-F5344CB8AC3E}">
        <p14:creationId xmlns:p14="http://schemas.microsoft.com/office/powerpoint/2010/main" val="121128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43BDBDF7-0494-42E0-87AF-2B6BD505F4C5}" type="datetime1">
              <a:rPr lang="en-US"/>
              <a:pPr>
                <a:defRPr/>
              </a:pPr>
              <a:t>7/27/2021</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6" name="Slide Number Placeholder 5"/>
          <p:cNvSpPr>
            <a:spLocks noGrp="1"/>
          </p:cNvSpPr>
          <p:nvPr>
            <p:ph type="sldNum" sz="quarter" idx="12"/>
          </p:nvPr>
        </p:nvSpPr>
        <p:spPr/>
        <p:txBody>
          <a:bodyPr/>
          <a:lstStyle>
            <a:lvl1pPr eaLnBrk="0" hangingPunct="0">
              <a:defRPr/>
            </a:lvl1pPr>
          </a:lstStyle>
          <a:p>
            <a:fld id="{0B4C747F-894B-4B26-887B-3032CE6131AF}" type="slidenum">
              <a:rPr lang="en-US" altLang="en-US"/>
              <a:pPr/>
              <a:t>‹#›</a:t>
            </a:fld>
            <a:endParaRPr lang="en-US" altLang="en-US"/>
          </a:p>
        </p:txBody>
      </p:sp>
    </p:spTree>
    <p:extLst>
      <p:ext uri="{BB962C8B-B14F-4D97-AF65-F5344CB8AC3E}">
        <p14:creationId xmlns:p14="http://schemas.microsoft.com/office/powerpoint/2010/main" val="1601194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lvl1pPr>
          </a:lstStyle>
          <a:p>
            <a:pPr>
              <a:defRPr/>
            </a:pPr>
            <a:fld id="{87E65027-5A98-4AB4-A2B1-0551447F296F}" type="datetime1">
              <a:rPr lang="en-US"/>
              <a:pPr>
                <a:defRPr/>
              </a:pPr>
              <a:t>7/27/2021</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7" name="Slide Number Placeholder 5"/>
          <p:cNvSpPr>
            <a:spLocks noGrp="1"/>
          </p:cNvSpPr>
          <p:nvPr>
            <p:ph type="sldNum" sz="quarter" idx="12"/>
          </p:nvPr>
        </p:nvSpPr>
        <p:spPr/>
        <p:txBody>
          <a:bodyPr/>
          <a:lstStyle>
            <a:lvl1pPr eaLnBrk="0" hangingPunct="0">
              <a:defRPr/>
            </a:lvl1pPr>
          </a:lstStyle>
          <a:p>
            <a:fld id="{D45308C0-34CF-4010-AFE7-AB352A84041E}" type="slidenum">
              <a:rPr lang="en-US" altLang="en-US"/>
              <a:pPr/>
              <a:t>‹#›</a:t>
            </a:fld>
            <a:endParaRPr lang="en-US" altLang="en-US"/>
          </a:p>
        </p:txBody>
      </p:sp>
    </p:spTree>
    <p:extLst>
      <p:ext uri="{BB962C8B-B14F-4D97-AF65-F5344CB8AC3E}">
        <p14:creationId xmlns:p14="http://schemas.microsoft.com/office/powerpoint/2010/main" val="1011202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lvl1pPr>
          </a:lstStyle>
          <a:p>
            <a:pPr>
              <a:defRPr/>
            </a:pPr>
            <a:fld id="{360A8BA0-85C7-479C-99E6-C0C7FB16ED77}" type="datetime1">
              <a:rPr lang="en-US"/>
              <a:pPr>
                <a:defRPr/>
              </a:pPr>
              <a:t>7/27/2021</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9" name="Slide Number Placeholder 5"/>
          <p:cNvSpPr>
            <a:spLocks noGrp="1"/>
          </p:cNvSpPr>
          <p:nvPr>
            <p:ph type="sldNum" sz="quarter" idx="12"/>
          </p:nvPr>
        </p:nvSpPr>
        <p:spPr/>
        <p:txBody>
          <a:bodyPr/>
          <a:lstStyle>
            <a:lvl1pPr eaLnBrk="0" hangingPunct="0">
              <a:defRPr/>
            </a:lvl1pPr>
          </a:lstStyle>
          <a:p>
            <a:fld id="{EA7BE551-C411-4468-AB0F-072CA86A1136}" type="slidenum">
              <a:rPr lang="en-US" altLang="en-US"/>
              <a:pPr/>
              <a:t>‹#›</a:t>
            </a:fld>
            <a:endParaRPr lang="en-US" altLang="en-US"/>
          </a:p>
        </p:txBody>
      </p:sp>
    </p:spTree>
    <p:extLst>
      <p:ext uri="{BB962C8B-B14F-4D97-AF65-F5344CB8AC3E}">
        <p14:creationId xmlns:p14="http://schemas.microsoft.com/office/powerpoint/2010/main" val="782616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vl1pPr>
          </a:lstStyle>
          <a:p>
            <a:pPr>
              <a:defRPr/>
            </a:pPr>
            <a:fld id="{60C6D651-09F0-44E5-BC80-39BEF9C52078}" type="datetime1">
              <a:rPr lang="en-US"/>
              <a:pPr>
                <a:defRPr/>
              </a:pPr>
              <a:t>7/27/2021</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5" name="Slide Number Placeholder 5"/>
          <p:cNvSpPr>
            <a:spLocks noGrp="1"/>
          </p:cNvSpPr>
          <p:nvPr>
            <p:ph type="sldNum" sz="quarter" idx="12"/>
          </p:nvPr>
        </p:nvSpPr>
        <p:spPr/>
        <p:txBody>
          <a:bodyPr/>
          <a:lstStyle>
            <a:lvl1pPr eaLnBrk="0" hangingPunct="0">
              <a:defRPr/>
            </a:lvl1pPr>
          </a:lstStyle>
          <a:p>
            <a:fld id="{22135157-B4A5-49E8-A325-DB35DA0B94DE}" type="slidenum">
              <a:rPr lang="en-US" altLang="en-US"/>
              <a:pPr/>
              <a:t>‹#›</a:t>
            </a:fld>
            <a:endParaRPr lang="en-US" altLang="en-US"/>
          </a:p>
        </p:txBody>
      </p:sp>
    </p:spTree>
    <p:extLst>
      <p:ext uri="{BB962C8B-B14F-4D97-AF65-F5344CB8AC3E}">
        <p14:creationId xmlns:p14="http://schemas.microsoft.com/office/powerpoint/2010/main" val="2466116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B2E5A07A-2F0D-405A-9105-D93CBEC45650}" type="datetime1">
              <a:rPr lang="en-US"/>
              <a:pPr>
                <a:defRPr/>
              </a:pPr>
              <a:t>7/27/2021</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4" name="Slide Number Placeholder 5"/>
          <p:cNvSpPr>
            <a:spLocks noGrp="1"/>
          </p:cNvSpPr>
          <p:nvPr>
            <p:ph type="sldNum" sz="quarter" idx="12"/>
          </p:nvPr>
        </p:nvSpPr>
        <p:spPr/>
        <p:txBody>
          <a:bodyPr/>
          <a:lstStyle>
            <a:lvl1pPr eaLnBrk="0" hangingPunct="0">
              <a:defRPr/>
            </a:lvl1pPr>
          </a:lstStyle>
          <a:p>
            <a:fld id="{4C9B4856-C34B-445D-BC5C-9BACB30658E9}" type="slidenum">
              <a:rPr lang="en-US" altLang="en-US"/>
              <a:pPr/>
              <a:t>‹#›</a:t>
            </a:fld>
            <a:endParaRPr lang="en-US" altLang="en-US"/>
          </a:p>
        </p:txBody>
      </p:sp>
    </p:spTree>
    <p:extLst>
      <p:ext uri="{BB962C8B-B14F-4D97-AF65-F5344CB8AC3E}">
        <p14:creationId xmlns:p14="http://schemas.microsoft.com/office/powerpoint/2010/main" val="1558161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ACC4A273-0D45-4E27-A17C-A7A6E9287406}" type="datetime1">
              <a:rPr lang="en-US"/>
              <a:pPr>
                <a:defRPr/>
              </a:pPr>
              <a:t>7/27/2021</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7" name="Slide Number Placeholder 5"/>
          <p:cNvSpPr>
            <a:spLocks noGrp="1"/>
          </p:cNvSpPr>
          <p:nvPr>
            <p:ph type="sldNum" sz="quarter" idx="12"/>
          </p:nvPr>
        </p:nvSpPr>
        <p:spPr/>
        <p:txBody>
          <a:bodyPr/>
          <a:lstStyle>
            <a:lvl1pPr eaLnBrk="0" hangingPunct="0">
              <a:defRPr/>
            </a:lvl1pPr>
          </a:lstStyle>
          <a:p>
            <a:fld id="{0599913A-68E2-41EB-AFEA-A7AA8B47AD82}" type="slidenum">
              <a:rPr lang="en-US" altLang="en-US"/>
              <a:pPr/>
              <a:t>‹#›</a:t>
            </a:fld>
            <a:endParaRPr lang="en-US" altLang="en-US"/>
          </a:p>
        </p:txBody>
      </p:sp>
    </p:spTree>
    <p:extLst>
      <p:ext uri="{BB962C8B-B14F-4D97-AF65-F5344CB8AC3E}">
        <p14:creationId xmlns:p14="http://schemas.microsoft.com/office/powerpoint/2010/main" val="151370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BC7EF96B-69B2-4F88-8CE5-78616FBD8A18}" type="datetime1">
              <a:rPr lang="en-US"/>
              <a:pPr>
                <a:defRPr/>
              </a:pPr>
              <a:t>7/27/2021</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6" name="Slide Number Placeholder 5"/>
          <p:cNvSpPr>
            <a:spLocks noGrp="1"/>
          </p:cNvSpPr>
          <p:nvPr>
            <p:ph type="sldNum" sz="quarter" idx="12"/>
          </p:nvPr>
        </p:nvSpPr>
        <p:spPr/>
        <p:txBody>
          <a:bodyPr/>
          <a:lstStyle>
            <a:lvl1pPr eaLnBrk="0" hangingPunct="0">
              <a:defRPr/>
            </a:lvl1pPr>
          </a:lstStyle>
          <a:p>
            <a:fld id="{1DDF5B51-3489-4A4D-9462-1377A62CA02A}" type="slidenum">
              <a:rPr lang="en-US" altLang="en-US"/>
              <a:pPr/>
              <a:t>‹#›</a:t>
            </a:fld>
            <a:endParaRPr lang="en-US" altLang="en-US"/>
          </a:p>
        </p:txBody>
      </p:sp>
    </p:spTree>
    <p:extLst>
      <p:ext uri="{BB962C8B-B14F-4D97-AF65-F5344CB8AC3E}">
        <p14:creationId xmlns:p14="http://schemas.microsoft.com/office/powerpoint/2010/main" val="1158854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EDD2CEA1-2CB8-427D-A248-AEF1E2B4CC14}" type="datetime1">
              <a:rPr lang="en-US"/>
              <a:pPr>
                <a:defRPr/>
              </a:pPr>
              <a:t>7/27/2021</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7" name="Slide Number Placeholder 5"/>
          <p:cNvSpPr>
            <a:spLocks noGrp="1"/>
          </p:cNvSpPr>
          <p:nvPr>
            <p:ph type="sldNum" sz="quarter" idx="12"/>
          </p:nvPr>
        </p:nvSpPr>
        <p:spPr/>
        <p:txBody>
          <a:bodyPr/>
          <a:lstStyle>
            <a:lvl1pPr eaLnBrk="0" hangingPunct="0">
              <a:defRPr/>
            </a:lvl1pPr>
          </a:lstStyle>
          <a:p>
            <a:fld id="{B94E32D6-581F-440D-B80B-49D29322FFE8}" type="slidenum">
              <a:rPr lang="en-US" altLang="en-US"/>
              <a:pPr/>
              <a:t>‹#›</a:t>
            </a:fld>
            <a:endParaRPr lang="en-US" altLang="en-US"/>
          </a:p>
        </p:txBody>
      </p:sp>
    </p:spTree>
    <p:extLst>
      <p:ext uri="{BB962C8B-B14F-4D97-AF65-F5344CB8AC3E}">
        <p14:creationId xmlns:p14="http://schemas.microsoft.com/office/powerpoint/2010/main" val="2645008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94DCB36D-2D95-4D63-8ABC-A159A883C219}" type="datetime1">
              <a:rPr lang="en-US"/>
              <a:pPr>
                <a:defRPr/>
              </a:pPr>
              <a:t>7/27/2021</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6" name="Slide Number Placeholder 5"/>
          <p:cNvSpPr>
            <a:spLocks noGrp="1"/>
          </p:cNvSpPr>
          <p:nvPr>
            <p:ph type="sldNum" sz="quarter" idx="12"/>
          </p:nvPr>
        </p:nvSpPr>
        <p:spPr/>
        <p:txBody>
          <a:bodyPr/>
          <a:lstStyle>
            <a:lvl1pPr eaLnBrk="0" hangingPunct="0">
              <a:defRPr/>
            </a:lvl1pPr>
          </a:lstStyle>
          <a:p>
            <a:fld id="{2C2EB261-CA5C-4821-B675-74A6F69F975E}" type="slidenum">
              <a:rPr lang="en-US" altLang="en-US"/>
              <a:pPr/>
              <a:t>‹#›</a:t>
            </a:fld>
            <a:endParaRPr lang="en-US" altLang="en-US"/>
          </a:p>
        </p:txBody>
      </p:sp>
    </p:spTree>
    <p:extLst>
      <p:ext uri="{BB962C8B-B14F-4D97-AF65-F5344CB8AC3E}">
        <p14:creationId xmlns:p14="http://schemas.microsoft.com/office/powerpoint/2010/main" val="17375375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9EE2F6B9-736E-4732-AF6A-B0AC2CA5B4DF}" type="datetime1">
              <a:rPr lang="en-US"/>
              <a:pPr>
                <a:defRPr/>
              </a:pPr>
              <a:t>7/27/2021</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6" name="Slide Number Placeholder 5"/>
          <p:cNvSpPr>
            <a:spLocks noGrp="1"/>
          </p:cNvSpPr>
          <p:nvPr>
            <p:ph type="sldNum" sz="quarter" idx="12"/>
          </p:nvPr>
        </p:nvSpPr>
        <p:spPr/>
        <p:txBody>
          <a:bodyPr/>
          <a:lstStyle>
            <a:lvl1pPr eaLnBrk="0" hangingPunct="0">
              <a:defRPr/>
            </a:lvl1pPr>
          </a:lstStyle>
          <a:p>
            <a:fld id="{E7C5B644-527E-4BBE-B6E5-9E18D9A93B1B}" type="slidenum">
              <a:rPr lang="en-US" altLang="en-US"/>
              <a:pPr/>
              <a:t>‹#›</a:t>
            </a:fld>
            <a:endParaRPr lang="en-US" altLang="en-US"/>
          </a:p>
        </p:txBody>
      </p:sp>
    </p:spTree>
    <p:extLst>
      <p:ext uri="{BB962C8B-B14F-4D97-AF65-F5344CB8AC3E}">
        <p14:creationId xmlns:p14="http://schemas.microsoft.com/office/powerpoint/2010/main" val="188190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17330F90-4BD9-4E84-A1C5-EB36490F57C6}" type="datetime1">
              <a:rPr lang="en-US"/>
              <a:pPr>
                <a:defRPr/>
              </a:pPr>
              <a:t>7/27/2021</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6" name="Slide Number Placeholder 5"/>
          <p:cNvSpPr>
            <a:spLocks noGrp="1"/>
          </p:cNvSpPr>
          <p:nvPr>
            <p:ph type="sldNum" sz="quarter" idx="12"/>
          </p:nvPr>
        </p:nvSpPr>
        <p:spPr/>
        <p:txBody>
          <a:bodyPr/>
          <a:lstStyle>
            <a:lvl1pPr eaLnBrk="0" hangingPunct="0">
              <a:defRPr/>
            </a:lvl1pPr>
          </a:lstStyle>
          <a:p>
            <a:fld id="{B07FE388-F694-4C48-A03E-1069400C2BAB}" type="slidenum">
              <a:rPr lang="en-US" altLang="en-US"/>
              <a:pPr/>
              <a:t>‹#›</a:t>
            </a:fld>
            <a:endParaRPr lang="en-US" altLang="en-US"/>
          </a:p>
        </p:txBody>
      </p:sp>
    </p:spTree>
    <p:extLst>
      <p:ext uri="{BB962C8B-B14F-4D97-AF65-F5344CB8AC3E}">
        <p14:creationId xmlns:p14="http://schemas.microsoft.com/office/powerpoint/2010/main" val="1653995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lvl1pPr>
          </a:lstStyle>
          <a:p>
            <a:pPr>
              <a:defRPr/>
            </a:pPr>
            <a:fld id="{34DE3FEC-CA73-403A-9F79-DF6A17C3B30C}" type="datetime1">
              <a:rPr lang="en-US"/>
              <a:pPr>
                <a:defRPr/>
              </a:pPr>
              <a:t>7/27/2021</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7" name="Slide Number Placeholder 5"/>
          <p:cNvSpPr>
            <a:spLocks noGrp="1"/>
          </p:cNvSpPr>
          <p:nvPr>
            <p:ph type="sldNum" sz="quarter" idx="12"/>
          </p:nvPr>
        </p:nvSpPr>
        <p:spPr/>
        <p:txBody>
          <a:bodyPr/>
          <a:lstStyle>
            <a:lvl1pPr eaLnBrk="0" hangingPunct="0">
              <a:defRPr/>
            </a:lvl1pPr>
          </a:lstStyle>
          <a:p>
            <a:fld id="{B3B54A2E-9E07-4F3B-ADE1-AB92D9F4335A}" type="slidenum">
              <a:rPr lang="en-US" altLang="en-US"/>
              <a:pPr/>
              <a:t>‹#›</a:t>
            </a:fld>
            <a:endParaRPr lang="en-US" altLang="en-US"/>
          </a:p>
        </p:txBody>
      </p:sp>
    </p:spTree>
    <p:extLst>
      <p:ext uri="{BB962C8B-B14F-4D97-AF65-F5344CB8AC3E}">
        <p14:creationId xmlns:p14="http://schemas.microsoft.com/office/powerpoint/2010/main" val="146383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lvl1pPr>
          </a:lstStyle>
          <a:p>
            <a:pPr>
              <a:defRPr/>
            </a:pPr>
            <a:fld id="{23D37AD1-CAF0-461D-B1E8-BE2746F31E00}" type="datetime1">
              <a:rPr lang="en-US"/>
              <a:pPr>
                <a:defRPr/>
              </a:pPr>
              <a:t>7/27/2021</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9" name="Slide Number Placeholder 5"/>
          <p:cNvSpPr>
            <a:spLocks noGrp="1"/>
          </p:cNvSpPr>
          <p:nvPr>
            <p:ph type="sldNum" sz="quarter" idx="12"/>
          </p:nvPr>
        </p:nvSpPr>
        <p:spPr/>
        <p:txBody>
          <a:bodyPr/>
          <a:lstStyle>
            <a:lvl1pPr eaLnBrk="0" hangingPunct="0">
              <a:defRPr/>
            </a:lvl1pPr>
          </a:lstStyle>
          <a:p>
            <a:fld id="{919F5B65-8551-4315-9915-3DE635C96AF8}" type="slidenum">
              <a:rPr lang="en-US" altLang="en-US"/>
              <a:pPr/>
              <a:t>‹#›</a:t>
            </a:fld>
            <a:endParaRPr lang="en-US" altLang="en-US"/>
          </a:p>
        </p:txBody>
      </p:sp>
    </p:spTree>
    <p:extLst>
      <p:ext uri="{BB962C8B-B14F-4D97-AF65-F5344CB8AC3E}">
        <p14:creationId xmlns:p14="http://schemas.microsoft.com/office/powerpoint/2010/main" val="54346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vl1pPr>
          </a:lstStyle>
          <a:p>
            <a:pPr>
              <a:defRPr/>
            </a:pPr>
            <a:fld id="{67C18715-500D-4004-947F-7B32938F2E1A}" type="datetime1">
              <a:rPr lang="en-US"/>
              <a:pPr>
                <a:defRPr/>
              </a:pPr>
              <a:t>7/27/2021</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5" name="Slide Number Placeholder 5"/>
          <p:cNvSpPr>
            <a:spLocks noGrp="1"/>
          </p:cNvSpPr>
          <p:nvPr>
            <p:ph type="sldNum" sz="quarter" idx="12"/>
          </p:nvPr>
        </p:nvSpPr>
        <p:spPr/>
        <p:txBody>
          <a:bodyPr/>
          <a:lstStyle>
            <a:lvl1pPr eaLnBrk="0" hangingPunct="0">
              <a:defRPr/>
            </a:lvl1pPr>
          </a:lstStyle>
          <a:p>
            <a:fld id="{9F6941AA-E916-463B-B13C-C461794B9E7E}" type="slidenum">
              <a:rPr lang="en-US" altLang="en-US"/>
              <a:pPr/>
              <a:t>‹#›</a:t>
            </a:fld>
            <a:endParaRPr lang="en-US" altLang="en-US"/>
          </a:p>
        </p:txBody>
      </p:sp>
    </p:spTree>
    <p:extLst>
      <p:ext uri="{BB962C8B-B14F-4D97-AF65-F5344CB8AC3E}">
        <p14:creationId xmlns:p14="http://schemas.microsoft.com/office/powerpoint/2010/main" val="325203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2DD6037E-4697-4562-B31A-65E37A808463}" type="datetime1">
              <a:rPr lang="en-US"/>
              <a:pPr>
                <a:defRPr/>
              </a:pPr>
              <a:t>7/27/2021</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4" name="Slide Number Placeholder 5"/>
          <p:cNvSpPr>
            <a:spLocks noGrp="1"/>
          </p:cNvSpPr>
          <p:nvPr>
            <p:ph type="sldNum" sz="quarter" idx="12"/>
          </p:nvPr>
        </p:nvSpPr>
        <p:spPr/>
        <p:txBody>
          <a:bodyPr/>
          <a:lstStyle>
            <a:lvl1pPr eaLnBrk="0" hangingPunct="0">
              <a:defRPr/>
            </a:lvl1pPr>
          </a:lstStyle>
          <a:p>
            <a:fld id="{6901A106-6D46-43AC-A48D-480F23A21ADC}" type="slidenum">
              <a:rPr lang="en-US" altLang="en-US"/>
              <a:pPr/>
              <a:t>‹#›</a:t>
            </a:fld>
            <a:endParaRPr lang="en-US" altLang="en-US"/>
          </a:p>
        </p:txBody>
      </p:sp>
    </p:spTree>
    <p:extLst>
      <p:ext uri="{BB962C8B-B14F-4D97-AF65-F5344CB8AC3E}">
        <p14:creationId xmlns:p14="http://schemas.microsoft.com/office/powerpoint/2010/main" val="297900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9F66EA64-C2B5-4086-ABDC-2C1470EF964D}" type="datetime1">
              <a:rPr lang="en-US"/>
              <a:pPr>
                <a:defRPr/>
              </a:pPr>
              <a:t>7/27/2021</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7" name="Slide Number Placeholder 5"/>
          <p:cNvSpPr>
            <a:spLocks noGrp="1"/>
          </p:cNvSpPr>
          <p:nvPr>
            <p:ph type="sldNum" sz="quarter" idx="12"/>
          </p:nvPr>
        </p:nvSpPr>
        <p:spPr/>
        <p:txBody>
          <a:bodyPr/>
          <a:lstStyle>
            <a:lvl1pPr eaLnBrk="0" hangingPunct="0">
              <a:defRPr/>
            </a:lvl1pPr>
          </a:lstStyle>
          <a:p>
            <a:fld id="{328B605A-5F1E-4E46-AFF9-4CCB79FCF934}" type="slidenum">
              <a:rPr lang="en-US" altLang="en-US"/>
              <a:pPr/>
              <a:t>‹#›</a:t>
            </a:fld>
            <a:endParaRPr lang="en-US" altLang="en-US"/>
          </a:p>
        </p:txBody>
      </p:sp>
    </p:spTree>
    <p:extLst>
      <p:ext uri="{BB962C8B-B14F-4D97-AF65-F5344CB8AC3E}">
        <p14:creationId xmlns:p14="http://schemas.microsoft.com/office/powerpoint/2010/main" val="413073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CF9C679A-50E1-4716-BACF-98CF18CD0684}" type="datetime1">
              <a:rPr lang="en-US"/>
              <a:pPr>
                <a:defRPr/>
              </a:pPr>
              <a:t>7/27/2021</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r>
              <a:rPr lang="en-US"/>
              <a:t>PPT-027-03</a:t>
            </a:r>
          </a:p>
        </p:txBody>
      </p:sp>
      <p:sp>
        <p:nvSpPr>
          <p:cNvPr id="7" name="Slide Number Placeholder 5"/>
          <p:cNvSpPr>
            <a:spLocks noGrp="1"/>
          </p:cNvSpPr>
          <p:nvPr>
            <p:ph type="sldNum" sz="quarter" idx="12"/>
          </p:nvPr>
        </p:nvSpPr>
        <p:spPr/>
        <p:txBody>
          <a:bodyPr/>
          <a:lstStyle>
            <a:lvl1pPr eaLnBrk="0" hangingPunct="0">
              <a:defRPr/>
            </a:lvl1pPr>
          </a:lstStyle>
          <a:p>
            <a:fld id="{26027292-8E34-4D15-9186-4301DE69FBAD}" type="slidenum">
              <a:rPr lang="en-US" altLang="en-US"/>
              <a:pPr/>
              <a:t>‹#›</a:t>
            </a:fld>
            <a:endParaRPr lang="en-US" altLang="en-US"/>
          </a:p>
        </p:txBody>
      </p:sp>
    </p:spTree>
    <p:extLst>
      <p:ext uri="{BB962C8B-B14F-4D97-AF65-F5344CB8AC3E}">
        <p14:creationId xmlns:p14="http://schemas.microsoft.com/office/powerpoint/2010/main" val="290439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1F85E2C3-E0EE-402D-9E85-AEDF5F44301F}" type="datetime1">
              <a:rPr lang="en-US"/>
              <a:pPr>
                <a:defRPr/>
              </a:pPr>
              <a:t>7/27/2021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r>
              <a:rPr lang="en-US"/>
              <a:t>PPT-027-03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ED23CAF2-CAA2-47FC-9647-B6E340A506A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5CBB0D5F-EEF4-4C80-8EB4-DE3E621A3265}" type="datetime1">
              <a:rPr lang="en-US"/>
              <a:pPr>
                <a:defRPr/>
              </a:pPr>
              <a:t>7/27/2021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r>
              <a:rPr lang="en-US"/>
              <a:t>PPT-027-03</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61357046-CCFB-4751-BCAF-FAABAB068A6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7.emf"/></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4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MACHINE GUARDING</a:t>
            </a:r>
          </a:p>
        </p:txBody>
      </p:sp>
      <p:sp>
        <p:nvSpPr>
          <p:cNvPr id="25603"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0DD070A2-FF2B-444A-A0CC-9114C8DCE586}" type="slidenum">
              <a:rPr lang="en-US" altLang="en-US" sz="1400">
                <a:solidFill>
                  <a:srgbClr val="FFFFFF"/>
                </a:solidFill>
                <a:latin typeface="Verdana" panose="020B0604030504040204" pitchFamily="34" charset="0"/>
              </a:rPr>
              <a:pPr algn="ctr">
                <a:spcBef>
                  <a:spcPct val="0"/>
                </a:spcBef>
                <a:buFontTx/>
                <a:buNone/>
              </a:pPr>
              <a:t>1</a:t>
            </a:fld>
            <a:endParaRPr lang="en-US" altLang="en-US" sz="1400">
              <a:solidFill>
                <a:srgbClr val="FFFFFF"/>
              </a:solidFill>
              <a:latin typeface="Verdana" panose="020B0604030504040204" pitchFamily="34" charset="0"/>
            </a:endParaRPr>
          </a:p>
        </p:txBody>
      </p:sp>
      <p:sp>
        <p:nvSpPr>
          <p:cNvPr id="2560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25606" name="Picture 10" descr="Machine Gu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2438" y="1771650"/>
            <a:ext cx="45180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2"/>
          <p:cNvSpPr txBox="1">
            <a:spLocks noChangeArrowheads="1"/>
          </p:cNvSpPr>
          <p:nvPr/>
        </p:nvSpPr>
        <p:spPr bwMode="auto">
          <a:xfrm>
            <a:off x="152400" y="2590800"/>
            <a:ext cx="4041115" cy="1200329"/>
          </a:xfrm>
          <a:prstGeom prst="rect">
            <a:avLst/>
          </a:prstGeom>
          <a:noFill/>
          <a:ln w="9525">
            <a:noFill/>
            <a:miter lim="800000"/>
            <a:headEnd/>
            <a:tailEnd/>
          </a:ln>
        </p:spPr>
        <p:txBody>
          <a:bodyPr>
            <a:spAutoFit/>
            <a:scene3d>
              <a:camera prst="orthographicFront">
                <a:rot lat="0" lon="0" rev="0"/>
              </a:camera>
              <a:lightRig rig="threePt" dir="t"/>
            </a:scene3d>
          </a:bodyPr>
          <a:lstStyle/>
          <a:p>
            <a:pPr algn="ctr">
              <a:defRPr/>
            </a:pPr>
            <a:r>
              <a:rPr lang="en-US" sz="4400" b="1" dirty="0">
                <a:solidFill>
                  <a:srgbClr val="002060"/>
                </a:solidFill>
                <a:latin typeface="Arial" charset="0"/>
              </a:rPr>
              <a:t>  </a:t>
            </a:r>
            <a:r>
              <a:rPr lang="en-US" sz="2800" b="1" dirty="0">
                <a:solidFill>
                  <a:srgbClr val="002060"/>
                </a:solidFill>
                <a:latin typeface="Verdana" panose="020B0604030504040204" pitchFamily="34" charset="0"/>
                <a:ea typeface="Verdana" panose="020B0604030504040204" pitchFamily="34" charset="0"/>
                <a:cs typeface="Verdana" panose="020B0604030504040204" pitchFamily="34" charset="0"/>
              </a:rPr>
              <a:t>Subpart O                             </a:t>
            </a:r>
            <a:r>
              <a:rPr lang="en-US" sz="28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2800" b="1" dirty="0">
                <a:solidFill>
                  <a:srgbClr val="002060"/>
                </a:solidFill>
                <a:latin typeface="Verdana" panose="020B0604030504040204" pitchFamily="34" charset="0"/>
                <a:ea typeface="Verdana" panose="020B0604030504040204" pitchFamily="34" charset="0"/>
                <a:cs typeface="Verdana" panose="020B0604030504040204" pitchFamily="34" charset="0"/>
              </a:rPr>
              <a:t>     OSHA </a:t>
            </a:r>
          </a:p>
        </p:txBody>
      </p:sp>
      <p:sp>
        <p:nvSpPr>
          <p:cNvPr id="25608" name="Text Box 13"/>
          <p:cNvSpPr txBox="1">
            <a:spLocks noChangeArrowheads="1"/>
          </p:cNvSpPr>
          <p:nvPr/>
        </p:nvSpPr>
        <p:spPr bwMode="auto">
          <a:xfrm>
            <a:off x="474663" y="3905250"/>
            <a:ext cx="33956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4600" b="1">
                <a:solidFill>
                  <a:srgbClr val="002060"/>
                </a:solidFill>
                <a:latin typeface="Arial" panose="020B0604020202020204" pitchFamily="34" charset="0"/>
              </a:rPr>
              <a:t>  </a:t>
            </a:r>
            <a:r>
              <a:rPr lang="en-US" altLang="en-US" sz="2800" b="1">
                <a:solidFill>
                  <a:srgbClr val="002060"/>
                </a:solidFill>
                <a:latin typeface="Verdana" panose="020B0604030504040204" pitchFamily="34" charset="0"/>
                <a:ea typeface="Verdana" panose="020B0604030504040204" pitchFamily="34" charset="0"/>
                <a:cs typeface="Verdana" panose="020B0604030504040204" pitchFamily="34" charset="0"/>
              </a:rPr>
              <a:t>29 CFR 1910.211-219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Examples of Machines</a:t>
            </a:r>
          </a:p>
        </p:txBody>
      </p:sp>
      <p:sp>
        <p:nvSpPr>
          <p:cNvPr id="34819" name="Subtitle 2"/>
          <p:cNvSpPr>
            <a:spLocks noGrp="1"/>
          </p:cNvSpPr>
          <p:nvPr>
            <p:ph type="subTitle" idx="1"/>
          </p:nvPr>
        </p:nvSpPr>
        <p:spPr>
          <a:xfrm>
            <a:off x="533400" y="1219200"/>
            <a:ext cx="7924800" cy="4800600"/>
          </a:xfrm>
        </p:spPr>
        <p:txBody>
          <a:bodyPr/>
          <a:lstStyle/>
          <a:p>
            <a:pPr algn="l" eaLnBrk="1" hangingPunct="1"/>
            <a:r>
              <a:rPr lang="en-US" altLang="en-US">
                <a:solidFill>
                  <a:schemeClr val="tx1"/>
                </a:solidFill>
              </a:rPr>
              <a:t>1910.212(a)(3)(iv)</a:t>
            </a:r>
          </a:p>
          <a:p>
            <a:pPr algn="l" eaLnBrk="1" hangingPunct="1"/>
            <a:endParaRPr lang="en-US" altLang="en-US">
              <a:solidFill>
                <a:schemeClr val="tx1"/>
              </a:solidFill>
            </a:endParaRPr>
          </a:p>
          <a:p>
            <a:pPr algn="l" eaLnBrk="1" hangingPunct="1">
              <a:lnSpc>
                <a:spcPct val="110000"/>
              </a:lnSpc>
            </a:pPr>
            <a:r>
              <a:rPr lang="en-US" altLang="en-US">
                <a:solidFill>
                  <a:schemeClr val="tx1"/>
                </a:solidFill>
                <a:ea typeface="Verdana" panose="020B0604030504040204" pitchFamily="34" charset="0"/>
                <a:cs typeface="Verdana" panose="020B0604030504040204" pitchFamily="34" charset="0"/>
              </a:rPr>
              <a:t>Types of machines that normally require point of operation guarding</a:t>
            </a:r>
            <a:r>
              <a:rPr lang="en-US" altLang="en-US" b="1">
                <a:solidFill>
                  <a:schemeClr val="tx1"/>
                </a:solidFill>
                <a:ea typeface="Verdana" panose="020B0604030504040204" pitchFamily="34" charset="0"/>
                <a:cs typeface="Verdana" panose="020B0604030504040204" pitchFamily="34" charset="0"/>
              </a:rPr>
              <a:t>:</a:t>
            </a:r>
          </a:p>
          <a:p>
            <a:pPr lvl="1" algn="l" eaLnBrk="1" hangingPunct="1">
              <a:lnSpc>
                <a:spcPct val="120000"/>
              </a:lnSpc>
            </a:pPr>
            <a:r>
              <a:rPr lang="en-US" altLang="en-US">
                <a:solidFill>
                  <a:schemeClr val="tx1"/>
                </a:solidFill>
                <a:latin typeface="Verdana" panose="020B0604030504040204" pitchFamily="34" charset="0"/>
                <a:ea typeface="Verdana" panose="020B0604030504040204" pitchFamily="34" charset="0"/>
                <a:cs typeface="Verdana" panose="020B0604030504040204" pitchFamily="34" charset="0"/>
              </a:rPr>
              <a:t>                 ▪ </a:t>
            </a: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Mills</a:t>
            </a:r>
          </a:p>
          <a:p>
            <a:pPr lvl="1" algn="l" eaLnBrk="1" hangingPunct="1">
              <a:lnSpc>
                <a:spcPct val="120000"/>
              </a:lnSpc>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                    ▪ Drills</a:t>
            </a:r>
          </a:p>
          <a:p>
            <a:pPr lvl="1" algn="l" eaLnBrk="1" hangingPunct="1">
              <a:lnSpc>
                <a:spcPct val="120000"/>
              </a:lnSpc>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                    ▪ Grinders</a:t>
            </a:r>
          </a:p>
          <a:p>
            <a:pPr lvl="1" algn="l" eaLnBrk="1" hangingPunct="1">
              <a:lnSpc>
                <a:spcPct val="120000"/>
              </a:lnSpc>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                    ▪ Power Presses</a:t>
            </a:r>
          </a:p>
          <a:p>
            <a:pPr lvl="1" algn="l" eaLnBrk="1" hangingPunct="1">
              <a:lnSpc>
                <a:spcPct val="120000"/>
              </a:lnSpc>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                    ▪ Shears </a:t>
            </a:r>
          </a:p>
          <a:p>
            <a:pPr lvl="1" algn="l" eaLnBrk="1" hangingPunct="1">
              <a:lnSpc>
                <a:spcPct val="120000"/>
              </a:lnSpc>
            </a:pP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                    ▪ Saws</a:t>
            </a:r>
          </a:p>
          <a:p>
            <a:pPr algn="l" eaLnBrk="1" hangingPunct="1"/>
            <a:endParaRPr lang="en-US" altLang="en-US">
              <a:solidFill>
                <a:schemeClr val="tx1"/>
              </a:solidFill>
            </a:endParaRPr>
          </a:p>
        </p:txBody>
      </p:sp>
      <p:sp>
        <p:nvSpPr>
          <p:cNvPr id="348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F8BCE39A-6CF6-4813-AA65-0D19C5C631CE}" type="slidenum">
              <a:rPr lang="en-US" altLang="en-US" sz="1400">
                <a:solidFill>
                  <a:srgbClr val="FFFFFF"/>
                </a:solidFill>
                <a:latin typeface="Verdana" panose="020B0604030504040204" pitchFamily="34" charset="0"/>
              </a:rPr>
              <a:pPr algn="ctr">
                <a:spcBef>
                  <a:spcPct val="0"/>
                </a:spcBef>
                <a:buFontTx/>
                <a:buNone/>
              </a:pPr>
              <a:t>10</a:t>
            </a:fld>
            <a:endParaRPr lang="en-US" altLang="en-US" sz="1400">
              <a:solidFill>
                <a:srgbClr val="FFFFFF"/>
              </a:solidFill>
              <a:latin typeface="Verdana" panose="020B0604030504040204" pitchFamily="34" charset="0"/>
            </a:endParaRPr>
          </a:p>
        </p:txBody>
      </p:sp>
      <p:sp>
        <p:nvSpPr>
          <p:cNvPr id="348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34822" name="Picture 8" descr="Slide7"/>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6105525" y="2701925"/>
            <a:ext cx="251618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Barrels, Containers, Drums</a:t>
            </a:r>
          </a:p>
        </p:txBody>
      </p:sp>
      <p:sp>
        <p:nvSpPr>
          <p:cNvPr id="35843" name="Subtitle 2"/>
          <p:cNvSpPr>
            <a:spLocks noGrp="1"/>
          </p:cNvSpPr>
          <p:nvPr>
            <p:ph type="subTitle" idx="1"/>
          </p:nvPr>
        </p:nvSpPr>
        <p:spPr>
          <a:xfrm>
            <a:off x="304800" y="1295400"/>
            <a:ext cx="5486400" cy="4343400"/>
          </a:xfrm>
        </p:spPr>
        <p:txBody>
          <a:bodyPr/>
          <a:lstStyle/>
          <a:p>
            <a:pPr algn="l" eaLnBrk="1" hangingPunct="1"/>
            <a:r>
              <a:rPr lang="en-US" altLang="en-US">
                <a:solidFill>
                  <a:schemeClr val="tx1"/>
                </a:solidFill>
              </a:rPr>
              <a:t>1910.212(a)(4)</a:t>
            </a:r>
          </a:p>
          <a:p>
            <a:pPr algn="l" eaLnBrk="1" hangingPunct="1"/>
            <a:endParaRPr lang="en-US" altLang="en-US">
              <a:solidFill>
                <a:schemeClr val="tx1"/>
              </a:solidFill>
            </a:endParaRPr>
          </a:p>
          <a:p>
            <a:pPr algn="l" eaLnBrk="1" hangingPunct="1"/>
            <a:r>
              <a:rPr lang="en-US" altLang="en-US">
                <a:solidFill>
                  <a:schemeClr val="tx1"/>
                </a:solidFill>
                <a:cs typeface="Arial" panose="020B0604020202020204" pitchFamily="34" charset="0"/>
              </a:rPr>
              <a:t>Revolving drums, barrels, containers:</a:t>
            </a:r>
          </a:p>
          <a:p>
            <a:pPr algn="l" eaLnBrk="1" hangingPunct="1"/>
            <a:r>
              <a:rPr lang="en-US" altLang="en-US">
                <a:solidFill>
                  <a:schemeClr val="tx1"/>
                </a:solidFill>
                <a:cs typeface="Arial" panose="020B0604020202020204" pitchFamily="34" charset="0"/>
              </a:rPr>
              <a:t> </a:t>
            </a:r>
          </a:p>
          <a:p>
            <a:pPr algn="l" eaLnBrk="1" hangingPunct="1"/>
            <a:r>
              <a:rPr lang="en-US" altLang="en-US">
                <a:solidFill>
                  <a:schemeClr val="tx1"/>
                </a:solidFill>
                <a:cs typeface="Arial" panose="020B0604020202020204" pitchFamily="34" charset="0"/>
              </a:rPr>
              <a:t>   ▪ Shall be guarded by an       </a:t>
            </a:r>
            <a:br>
              <a:rPr lang="en-US" altLang="en-US">
                <a:solidFill>
                  <a:schemeClr val="tx1"/>
                </a:solidFill>
                <a:cs typeface="Arial" panose="020B0604020202020204" pitchFamily="34" charset="0"/>
              </a:rPr>
            </a:br>
            <a:r>
              <a:rPr lang="en-US" altLang="en-US">
                <a:solidFill>
                  <a:schemeClr val="tx1"/>
                </a:solidFill>
                <a:cs typeface="Arial" panose="020B0604020202020204" pitchFamily="34" charset="0"/>
              </a:rPr>
              <a:t>     enclosure that is interlocked.</a:t>
            </a:r>
          </a:p>
          <a:p>
            <a:pPr algn="l" eaLnBrk="1" hangingPunct="1"/>
            <a:r>
              <a:rPr lang="en-US" altLang="en-US">
                <a:solidFill>
                  <a:schemeClr val="tx1"/>
                </a:solidFill>
                <a:cs typeface="Arial" panose="020B0604020202020204" pitchFamily="34" charset="0"/>
              </a:rPr>
              <a:t>   ▪ Must prohibit movement </a:t>
            </a:r>
            <a:br>
              <a:rPr lang="en-US" altLang="en-US">
                <a:solidFill>
                  <a:schemeClr val="tx1"/>
                </a:solidFill>
                <a:cs typeface="Arial" panose="020B0604020202020204" pitchFamily="34" charset="0"/>
              </a:rPr>
            </a:br>
            <a:r>
              <a:rPr lang="en-US" altLang="en-US">
                <a:solidFill>
                  <a:schemeClr val="tx1"/>
                </a:solidFill>
                <a:cs typeface="Arial" panose="020B0604020202020204" pitchFamily="34" charset="0"/>
              </a:rPr>
              <a:t>     unless guard enclosure is in </a:t>
            </a:r>
            <a:br>
              <a:rPr lang="en-US" altLang="en-US">
                <a:solidFill>
                  <a:schemeClr val="tx1"/>
                </a:solidFill>
                <a:cs typeface="Arial" panose="020B0604020202020204" pitchFamily="34" charset="0"/>
              </a:rPr>
            </a:br>
            <a:r>
              <a:rPr lang="en-US" altLang="en-US">
                <a:solidFill>
                  <a:schemeClr val="tx1"/>
                </a:solidFill>
                <a:cs typeface="Arial" panose="020B0604020202020204" pitchFamily="34" charset="0"/>
              </a:rPr>
              <a:t>     place.</a:t>
            </a: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3584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A8B15B5D-B6C0-4871-9CFD-417544442284}" type="slidenum">
              <a:rPr lang="en-US" altLang="en-US" sz="1400">
                <a:solidFill>
                  <a:srgbClr val="FFFFFF"/>
                </a:solidFill>
                <a:latin typeface="Verdana" panose="020B0604030504040204" pitchFamily="34" charset="0"/>
              </a:rPr>
              <a:pPr algn="ctr">
                <a:spcBef>
                  <a:spcPct val="0"/>
                </a:spcBef>
                <a:buFontTx/>
                <a:buNone/>
              </a:pPr>
              <a:t>11</a:t>
            </a:fld>
            <a:endParaRPr lang="en-US" altLang="en-US" sz="1400">
              <a:solidFill>
                <a:srgbClr val="FFFFFF"/>
              </a:solidFill>
              <a:latin typeface="Verdana" panose="020B0604030504040204" pitchFamily="34" charset="0"/>
            </a:endParaRPr>
          </a:p>
        </p:txBody>
      </p:sp>
      <p:sp>
        <p:nvSpPr>
          <p:cNvPr id="358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3584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752600"/>
            <a:ext cx="31670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Exposure of Blades</a:t>
            </a:r>
          </a:p>
        </p:txBody>
      </p:sp>
      <p:sp>
        <p:nvSpPr>
          <p:cNvPr id="36867" name="Subtitle 2"/>
          <p:cNvSpPr>
            <a:spLocks noGrp="1"/>
          </p:cNvSpPr>
          <p:nvPr>
            <p:ph type="subTitle" idx="1"/>
          </p:nvPr>
        </p:nvSpPr>
        <p:spPr>
          <a:xfrm>
            <a:off x="473075" y="1371600"/>
            <a:ext cx="4343400" cy="3733800"/>
          </a:xfrm>
        </p:spPr>
        <p:txBody>
          <a:bodyPr/>
          <a:lstStyle/>
          <a:p>
            <a:pPr algn="l" eaLnBrk="1" hangingPunct="1"/>
            <a:r>
              <a:rPr lang="en-US" altLang="en-US">
                <a:solidFill>
                  <a:schemeClr val="tx1"/>
                </a:solidFill>
              </a:rPr>
              <a:t>1910.212(a)(5)</a:t>
            </a:r>
          </a:p>
          <a:p>
            <a:pPr algn="l" eaLnBrk="1" hangingPunct="1"/>
            <a:endParaRPr lang="en-US" altLang="en-US">
              <a:solidFill>
                <a:schemeClr val="tx1"/>
              </a:solidFill>
            </a:endParaRPr>
          </a:p>
          <a:p>
            <a:pPr algn="l" eaLnBrk="1" hangingPunct="1"/>
            <a:endParaRPr lang="en-US" altLang="en-US">
              <a:solidFill>
                <a:schemeClr val="tx1"/>
              </a:solidFill>
              <a:cs typeface="Arial" panose="020B0604020202020204" pitchFamily="34" charset="0"/>
            </a:endParaRPr>
          </a:p>
          <a:p>
            <a:pPr algn="l" eaLnBrk="1" hangingPunct="1"/>
            <a:r>
              <a:rPr lang="en-US" altLang="en-US">
                <a:solidFill>
                  <a:schemeClr val="tx1"/>
                </a:solidFill>
                <a:cs typeface="Arial" panose="020B0604020202020204" pitchFamily="34" charset="0"/>
              </a:rPr>
              <a:t>When the periphery of the blades of a fan is less than seven (7) feet above the floor or working level, the blades shall be guarded. </a:t>
            </a:r>
          </a:p>
          <a:p>
            <a:pPr algn="l" eaLnBrk="1" hangingPunct="1"/>
            <a:endParaRPr lang="en-US" altLang="en-US">
              <a:solidFill>
                <a:schemeClr val="tx1"/>
              </a:solidFill>
            </a:endParaRPr>
          </a:p>
        </p:txBody>
      </p:sp>
      <p:sp>
        <p:nvSpPr>
          <p:cNvPr id="368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6164B767-21C4-4AF7-9EC7-B89F749E8D7E}" type="slidenum">
              <a:rPr lang="en-US" altLang="en-US" sz="1400">
                <a:solidFill>
                  <a:srgbClr val="FFFFFF"/>
                </a:solidFill>
                <a:latin typeface="Verdana" panose="020B0604030504040204" pitchFamily="34" charset="0"/>
              </a:rPr>
              <a:pPr algn="ctr">
                <a:spcBef>
                  <a:spcPct val="0"/>
                </a:spcBef>
                <a:buFontTx/>
                <a:buNone/>
              </a:pPr>
              <a:t>12</a:t>
            </a:fld>
            <a:endParaRPr lang="en-US" altLang="en-US" sz="1400">
              <a:solidFill>
                <a:srgbClr val="FFFFFF"/>
              </a:solidFill>
              <a:latin typeface="Verdana" panose="020B0604030504040204" pitchFamily="34" charset="0"/>
            </a:endParaRPr>
          </a:p>
        </p:txBody>
      </p:sp>
      <p:sp>
        <p:nvSpPr>
          <p:cNvPr id="368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36870" name="Picture 8" descr="Slide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09800"/>
            <a:ext cx="35242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4802188" y="1371600"/>
            <a:ext cx="4114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a:latin typeface="Verdana" panose="020B0604030504040204" pitchFamily="34" charset="0"/>
                <a:ea typeface="Verdana" panose="020B0604030504040204" pitchFamily="34" charset="0"/>
                <a:cs typeface="Verdana" panose="020B0604030504040204" pitchFamily="34" charset="0"/>
              </a:rPr>
              <a:t>NO! The guard shall have openings </a:t>
            </a:r>
            <a:r>
              <a:rPr lang="en-US" altLang="en-US" sz="1700" i="1">
                <a:latin typeface="Verdana" panose="020B0604030504040204" pitchFamily="34" charset="0"/>
                <a:ea typeface="Verdana" panose="020B0604030504040204" pitchFamily="34" charset="0"/>
                <a:cs typeface="Verdana" panose="020B0604030504040204" pitchFamily="34" charset="0"/>
              </a:rPr>
              <a:t>no</a:t>
            </a:r>
            <a:r>
              <a:rPr lang="en-US" altLang="en-US" sz="1700">
                <a:latin typeface="Verdana" panose="020B0604030504040204" pitchFamily="34" charset="0"/>
                <a:ea typeface="Verdana" panose="020B0604030504040204" pitchFamily="34" charset="0"/>
                <a:cs typeface="Verdana" panose="020B0604030504040204" pitchFamily="34" charset="0"/>
              </a:rPr>
              <a:t> </a:t>
            </a:r>
            <a:r>
              <a:rPr lang="en-US" altLang="en-US" sz="1700" i="1">
                <a:latin typeface="Verdana" panose="020B0604030504040204" pitchFamily="34" charset="0"/>
                <a:ea typeface="Verdana" panose="020B0604030504040204" pitchFamily="34" charset="0"/>
                <a:cs typeface="Verdana" panose="020B0604030504040204" pitchFamily="34" charset="0"/>
              </a:rPr>
              <a:t>larger than one-half (1/2) inch</a:t>
            </a:r>
            <a:r>
              <a:rPr lang="en-US" altLang="en-US" sz="1700">
                <a:latin typeface="Verdana" panose="020B0604030504040204" pitchFamily="34" charset="0"/>
                <a:ea typeface="Verdana" panose="020B0604030504040204" pitchFamily="34" charset="0"/>
                <a:cs typeface="Verdana" panose="020B0604030504040204" pitchFamily="34" charset="0"/>
              </a:rPr>
              <a:t>.</a:t>
            </a:r>
          </a:p>
        </p:txBody>
      </p:sp>
      <p:sp>
        <p:nvSpPr>
          <p:cNvPr id="3" name="TextBox 2"/>
          <p:cNvSpPr txBox="1">
            <a:spLocks noChangeArrowheads="1"/>
          </p:cNvSpPr>
          <p:nvPr/>
        </p:nvSpPr>
        <p:spPr bwMode="auto">
          <a:xfrm>
            <a:off x="4953000" y="5329238"/>
            <a:ext cx="405606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700">
                <a:latin typeface="Verdana" panose="020B0604030504040204" pitchFamily="34" charset="0"/>
                <a:ea typeface="Verdana" panose="020B0604030504040204" pitchFamily="34" charset="0"/>
                <a:cs typeface="Verdana" panose="020B0604030504040204" pitchFamily="34" charset="0"/>
              </a:rPr>
              <a:t>Is this fan blade properly guarded?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Anchoring Fixed Machinery</a:t>
            </a:r>
          </a:p>
        </p:txBody>
      </p:sp>
      <p:sp>
        <p:nvSpPr>
          <p:cNvPr id="37891" name="Subtitle 2"/>
          <p:cNvSpPr>
            <a:spLocks noGrp="1"/>
          </p:cNvSpPr>
          <p:nvPr>
            <p:ph type="subTitle" idx="1"/>
          </p:nvPr>
        </p:nvSpPr>
        <p:spPr>
          <a:xfrm>
            <a:off x="609600" y="1447800"/>
            <a:ext cx="7924800" cy="4114800"/>
          </a:xfrm>
        </p:spPr>
        <p:txBody>
          <a:bodyPr/>
          <a:lstStyle/>
          <a:p>
            <a:pPr algn="l" eaLnBrk="1" hangingPunct="1"/>
            <a:r>
              <a:rPr lang="en-US" altLang="en-US">
                <a:solidFill>
                  <a:schemeClr val="tx1"/>
                </a:solidFill>
              </a:rPr>
              <a:t>1910.212(b)</a:t>
            </a:r>
          </a:p>
          <a:p>
            <a:pPr algn="l" eaLnBrk="1" hangingPunct="1"/>
            <a:r>
              <a:rPr lang="en-US" altLang="en-US">
                <a:solidFill>
                  <a:schemeClr val="tx1"/>
                </a:solidFill>
                <a:cs typeface="Arial" panose="020B0604020202020204" pitchFamily="34" charset="0"/>
              </a:rPr>
              <a:t>Machines designed for a fixed location shall be   securely anchored to prevent walking or moving.</a:t>
            </a:r>
          </a:p>
          <a:p>
            <a:pPr algn="l" eaLnBrk="1" hangingPunct="1"/>
            <a:endParaRPr lang="en-US" altLang="en-US">
              <a:solidFill>
                <a:schemeClr val="tx1"/>
              </a:solidFill>
              <a:cs typeface="Arial" panose="020B0604020202020204" pitchFamily="34" charset="0"/>
            </a:endParaRPr>
          </a:p>
          <a:p>
            <a:pPr algn="l" eaLnBrk="1" hangingPunct="1"/>
            <a:endParaRPr lang="en-US" altLang="en-US">
              <a:solidFill>
                <a:schemeClr val="tx1"/>
              </a:solidFill>
              <a:cs typeface="Arial" panose="020B0604020202020204" pitchFamily="34" charset="0"/>
            </a:endParaRPr>
          </a:p>
          <a:p>
            <a:pPr algn="l" eaLnBrk="1" hangingPunct="1"/>
            <a:r>
              <a:rPr lang="en-US" altLang="en-US">
                <a:solidFill>
                  <a:srgbClr val="0033CC"/>
                </a:solidFill>
              </a:rPr>
              <a:t>This pedestal grinder is                            designed for anchoring                           but is not anchored, creating                                      a potential hazard. </a:t>
            </a:r>
          </a:p>
          <a:p>
            <a:pPr algn="l" eaLnBrk="1" hangingPunct="1"/>
            <a:endParaRPr lang="en-US" altLang="en-US">
              <a:solidFill>
                <a:schemeClr val="tx1"/>
              </a:solidFill>
            </a:endParaRPr>
          </a:p>
        </p:txBody>
      </p:sp>
      <p:sp>
        <p:nvSpPr>
          <p:cNvPr id="3789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43D49D51-44F6-4F77-B8DC-45CF0DB17617}" type="slidenum">
              <a:rPr lang="en-US" altLang="en-US" sz="1400">
                <a:solidFill>
                  <a:srgbClr val="FFFFFF"/>
                </a:solidFill>
                <a:latin typeface="Verdana" panose="020B0604030504040204" pitchFamily="34" charset="0"/>
              </a:rPr>
              <a:pPr algn="ctr">
                <a:spcBef>
                  <a:spcPct val="0"/>
                </a:spcBef>
                <a:buFontTx/>
                <a:buNone/>
              </a:pPr>
              <a:t>13</a:t>
            </a:fld>
            <a:endParaRPr lang="en-US" altLang="en-US" sz="1400">
              <a:solidFill>
                <a:srgbClr val="FFFFFF"/>
              </a:solidFill>
              <a:latin typeface="Verdana" panose="020B0604030504040204" pitchFamily="34" charset="0"/>
            </a:endParaRPr>
          </a:p>
        </p:txBody>
      </p:sp>
      <p:sp>
        <p:nvSpPr>
          <p:cNvPr id="378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graphicFrame>
        <p:nvGraphicFramePr>
          <p:cNvPr id="37894" name="Object 1"/>
          <p:cNvGraphicFramePr>
            <a:graphicFrameLocks noChangeAspect="1"/>
          </p:cNvGraphicFramePr>
          <p:nvPr/>
        </p:nvGraphicFramePr>
        <p:xfrm>
          <a:off x="5029200" y="3048000"/>
          <a:ext cx="3571875" cy="2743200"/>
        </p:xfrm>
        <a:graphic>
          <a:graphicData uri="http://schemas.openxmlformats.org/presentationml/2006/ole">
            <mc:AlternateContent xmlns:mc="http://schemas.openxmlformats.org/markup-compatibility/2006">
              <mc:Choice xmlns:v="urn:schemas-microsoft-com:vml" Requires="v">
                <p:oleObj name="Document" r:id="rId3" imgW="1324356" imgH="996696" progId="Word.Document.8">
                  <p:embed/>
                </p:oleObj>
              </mc:Choice>
              <mc:Fallback>
                <p:oleObj name="Document" r:id="rId3" imgW="1324356" imgH="996696" progId="Word.Documen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048000"/>
                        <a:ext cx="35718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Amputation Safety</a:t>
            </a:r>
          </a:p>
        </p:txBody>
      </p:sp>
      <p:sp>
        <p:nvSpPr>
          <p:cNvPr id="51203" name="Subtitle 2"/>
          <p:cNvSpPr>
            <a:spLocks noGrp="1"/>
          </p:cNvSpPr>
          <p:nvPr>
            <p:ph type="subTitle" idx="1"/>
          </p:nvPr>
        </p:nvSpPr>
        <p:spPr>
          <a:xfrm>
            <a:off x="381000" y="1295400"/>
            <a:ext cx="8458200" cy="4724400"/>
          </a:xfrm>
        </p:spPr>
        <p:txBody>
          <a:bodyPr/>
          <a:lstStyle/>
          <a:p>
            <a:pPr algn="l" eaLnBrk="1" hangingPunct="1"/>
            <a:r>
              <a:rPr lang="en-US" altLang="en-US">
                <a:solidFill>
                  <a:schemeClr val="tx1"/>
                </a:solidFill>
              </a:rPr>
              <a:t>CPL 2-1.35 National Emphasis Program on Amputations</a:t>
            </a:r>
          </a:p>
          <a:p>
            <a:pPr algn="l" eaLnBrk="1" hangingPunct="1"/>
            <a:endParaRPr lang="en-US" altLang="en-US">
              <a:solidFill>
                <a:schemeClr val="tx1"/>
              </a:solidFill>
            </a:endParaRPr>
          </a:p>
          <a:p>
            <a:pPr algn="l" eaLnBrk="1" hangingPunct="1">
              <a:buFont typeface="Wingdings" panose="05000000000000000000" pitchFamily="2" charset="2"/>
              <a:buChar char="§"/>
            </a:pPr>
            <a:r>
              <a:rPr lang="en-US" altLang="en-US">
                <a:solidFill>
                  <a:schemeClr val="tx1"/>
                </a:solidFill>
                <a:cs typeface="Arial" panose="020B0604020202020204" pitchFamily="34" charset="0"/>
              </a:rPr>
              <a:t>Identify and reduce workplace amputation hazards</a:t>
            </a:r>
            <a:endParaRPr lang="en-US" altLang="en-US">
              <a:solidFill>
                <a:schemeClr val="tx1"/>
              </a:solidFill>
            </a:endParaRPr>
          </a:p>
          <a:p>
            <a:pPr algn="l" eaLnBrk="1" hangingPunct="1">
              <a:buFont typeface="Wingdings" panose="05000000000000000000" pitchFamily="2" charset="2"/>
              <a:buChar char="§"/>
            </a:pPr>
            <a:r>
              <a:rPr lang="en-US" altLang="en-US">
                <a:solidFill>
                  <a:schemeClr val="tx1"/>
                </a:solidFill>
                <a:cs typeface="Arial" panose="020B0604020202020204" pitchFamily="34" charset="0"/>
              </a:rPr>
              <a:t>Top five machines that cause amputations are: </a:t>
            </a:r>
          </a:p>
          <a:p>
            <a:pPr lvl="1" algn="l" eaLnBrk="1" hangingPunct="1"/>
            <a:r>
              <a:rPr lang="en-US" altLang="en-US">
                <a:solidFill>
                  <a:schemeClr val="tx1"/>
                </a:solidFill>
                <a:cs typeface="Arial" panose="020B0604020202020204" pitchFamily="34" charset="0"/>
              </a:rPr>
              <a:t>                     	          </a:t>
            </a: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altLang="en-US">
                <a:solidFill>
                  <a:schemeClr val="tx1"/>
                </a:solidFill>
                <a:cs typeface="Arial" panose="020B0604020202020204" pitchFamily="34" charset="0"/>
              </a:rPr>
              <a:t> Saws </a:t>
            </a:r>
          </a:p>
          <a:p>
            <a:pPr lvl="1" algn="l" eaLnBrk="1" hangingPunct="1"/>
            <a:r>
              <a:rPr lang="en-US" altLang="en-US" b="1">
                <a:solidFill>
                  <a:schemeClr val="tx1"/>
                </a:solidFill>
                <a:latin typeface="Arial" panose="020B0604020202020204" pitchFamily="34" charset="0"/>
                <a:cs typeface="Arial" panose="020B0604020202020204" pitchFamily="34" charset="0"/>
              </a:rPr>
              <a:t>                 	        </a:t>
            </a:r>
            <a:r>
              <a:rPr lang="en-US" altLang="en-US" sz="2400" b="1">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altLang="en-US" b="1">
                <a:solidFill>
                  <a:schemeClr val="tx1"/>
                </a:solidFill>
                <a:latin typeface="Arial" panose="020B0604020202020204" pitchFamily="34" charset="0"/>
                <a:cs typeface="Arial" panose="020B0604020202020204" pitchFamily="34" charset="0"/>
              </a:rPr>
              <a:t> </a:t>
            </a:r>
            <a:r>
              <a:rPr lang="en-US" altLang="en-US">
                <a:solidFill>
                  <a:schemeClr val="tx1"/>
                </a:solidFill>
                <a:cs typeface="Arial" panose="020B0604020202020204" pitchFamily="34" charset="0"/>
              </a:rPr>
              <a:t>Slitters </a:t>
            </a:r>
          </a:p>
          <a:p>
            <a:pPr lvl="1" algn="l" eaLnBrk="1" hangingPunct="1"/>
            <a:r>
              <a:rPr lang="en-US" altLang="en-US">
                <a:solidFill>
                  <a:schemeClr val="tx1"/>
                </a:solidFill>
                <a:cs typeface="Arial" panose="020B0604020202020204" pitchFamily="34" charset="0"/>
              </a:rPr>
              <a:t>			          </a:t>
            </a: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altLang="en-US">
                <a:solidFill>
                  <a:schemeClr val="tx1"/>
                </a:solidFill>
                <a:cs typeface="Arial" panose="020B0604020202020204" pitchFamily="34" charset="0"/>
              </a:rPr>
              <a:t> Slicers</a:t>
            </a:r>
          </a:p>
          <a:p>
            <a:pPr lvl="1" algn="l" eaLnBrk="1" hangingPunct="1"/>
            <a:r>
              <a:rPr lang="en-US" altLang="en-US">
                <a:solidFill>
                  <a:schemeClr val="tx1"/>
                </a:solidFill>
                <a:cs typeface="Arial" panose="020B0604020202020204" pitchFamily="34" charset="0"/>
              </a:rPr>
              <a:t>			          </a:t>
            </a: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altLang="en-US">
                <a:solidFill>
                  <a:schemeClr val="tx1"/>
                </a:solidFill>
                <a:cs typeface="Arial" panose="020B0604020202020204" pitchFamily="34" charset="0"/>
              </a:rPr>
              <a:t> Shears </a:t>
            </a:r>
          </a:p>
          <a:p>
            <a:pPr lvl="1" algn="l" eaLnBrk="1" hangingPunct="1"/>
            <a:r>
              <a:rPr lang="en-US" altLang="en-US">
                <a:solidFill>
                  <a:schemeClr val="tx1"/>
                </a:solidFill>
                <a:cs typeface="Arial" panose="020B0604020202020204" pitchFamily="34" charset="0"/>
              </a:rPr>
              <a:t>			          </a:t>
            </a:r>
            <a:r>
              <a:rPr lang="en-US" altLang="en-US" sz="240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US" altLang="en-US">
                <a:solidFill>
                  <a:schemeClr val="tx1"/>
                </a:solidFill>
                <a:cs typeface="Arial" panose="020B0604020202020204" pitchFamily="34" charset="0"/>
              </a:rPr>
              <a:t> Presses</a:t>
            </a:r>
            <a:endParaRPr lang="en-US" altLang="en-US">
              <a:solidFill>
                <a:schemeClr val="tx1"/>
              </a:solidFill>
            </a:endParaRPr>
          </a:p>
        </p:txBody>
      </p:sp>
      <p:sp>
        <p:nvSpPr>
          <p:cNvPr id="389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35ACF8E-E885-483F-9A31-B8E1F7069218}" type="slidenum">
              <a:rPr lang="en-US" altLang="en-US" sz="1400">
                <a:solidFill>
                  <a:srgbClr val="FFFFFF"/>
                </a:solidFill>
                <a:latin typeface="Verdana" panose="020B0604030504040204" pitchFamily="34" charset="0"/>
              </a:rPr>
              <a:pPr algn="ctr">
                <a:spcBef>
                  <a:spcPct val="0"/>
                </a:spcBef>
                <a:buFontTx/>
                <a:buNone/>
              </a:pPr>
              <a:t>14</a:t>
            </a:fld>
            <a:endParaRPr lang="en-US" altLang="en-US" sz="1400">
              <a:solidFill>
                <a:srgbClr val="FFFFFF"/>
              </a:solidFill>
              <a:latin typeface="Verdana" panose="020B0604030504040204" pitchFamily="34" charset="0"/>
            </a:endParaRPr>
          </a:p>
        </p:txBody>
      </p:sp>
      <p:sp>
        <p:nvSpPr>
          <p:cNvPr id="389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Saws</a:t>
            </a:r>
          </a:p>
        </p:txBody>
      </p:sp>
      <p:sp>
        <p:nvSpPr>
          <p:cNvPr id="53251" name="Subtitle 2"/>
          <p:cNvSpPr>
            <a:spLocks noGrp="1"/>
          </p:cNvSpPr>
          <p:nvPr>
            <p:ph type="subTitle" idx="1"/>
          </p:nvPr>
        </p:nvSpPr>
        <p:spPr>
          <a:xfrm>
            <a:off x="304800" y="1241425"/>
            <a:ext cx="7924800" cy="4800600"/>
          </a:xfrm>
        </p:spPr>
        <p:txBody>
          <a:bodyPr/>
          <a:lstStyle/>
          <a:p>
            <a:pPr marL="342900" indent="-342900" algn="l" eaLnBrk="1" hangingPunct="1">
              <a:buFont typeface="Wingdings" pitchFamily="2" charset="2"/>
              <a:buChar char="§"/>
              <a:defRPr/>
            </a:pPr>
            <a:r>
              <a:rPr lang="en-US" altLang="en-US" dirty="0">
                <a:solidFill>
                  <a:schemeClr val="tx1"/>
                </a:solidFill>
                <a:cs typeface="Arial" charset="0"/>
              </a:rPr>
              <a:t>Used primarily in woodworking &amp; manufacturing shops</a:t>
            </a:r>
          </a:p>
          <a:p>
            <a:pPr marL="342900" indent="-342900" algn="l" eaLnBrk="1" hangingPunct="1">
              <a:buFont typeface="Wingdings" pitchFamily="2" charset="2"/>
              <a:buChar char="§"/>
              <a:defRPr/>
            </a:pPr>
            <a:r>
              <a:rPr lang="en-US" altLang="en-US" dirty="0">
                <a:solidFill>
                  <a:schemeClr val="tx1"/>
                </a:solidFill>
                <a:cs typeface="Arial" charset="0"/>
              </a:rPr>
              <a:t>Two types</a:t>
            </a:r>
          </a:p>
          <a:p>
            <a:pPr marL="914400" lvl="1" indent="-457200" algn="l" eaLnBrk="1" hangingPunct="1">
              <a:buFont typeface="Courier New" panose="02070309020205020404" pitchFamily="49" charset="0"/>
              <a:buChar char="o"/>
              <a:defRPr/>
            </a:pPr>
            <a:r>
              <a:rPr lang="en-US" altLang="en-US" dirty="0">
                <a:solidFill>
                  <a:schemeClr val="tx1"/>
                </a:solidFill>
                <a:cs typeface="Arial" charset="0"/>
              </a:rPr>
              <a:t>Table </a:t>
            </a:r>
          </a:p>
          <a:p>
            <a:pPr marL="914400" lvl="1" indent="-457200" algn="l" eaLnBrk="1" hangingPunct="1">
              <a:buFont typeface="Courier New" panose="02070309020205020404" pitchFamily="49" charset="0"/>
              <a:buChar char="o"/>
              <a:defRPr/>
            </a:pPr>
            <a:r>
              <a:rPr lang="en-US" altLang="en-US" dirty="0">
                <a:solidFill>
                  <a:schemeClr val="tx1"/>
                </a:solidFill>
                <a:cs typeface="Arial" charset="0"/>
              </a:rPr>
              <a:t>Radial arm</a:t>
            </a:r>
          </a:p>
          <a:p>
            <a:pPr algn="l" eaLnBrk="1" hangingPunct="1">
              <a:buFont typeface="Arial" charset="0"/>
              <a:buNone/>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cs typeface="Arial" charset="0"/>
              </a:rPr>
              <a:t>Other types include:</a:t>
            </a:r>
          </a:p>
          <a:p>
            <a:pPr algn="l" eaLnBrk="1" hangingPunct="1">
              <a:buFont typeface="Arial" charset="0"/>
              <a:buNone/>
              <a:defRPr/>
            </a:pPr>
            <a:endParaRPr lang="en-US" dirty="0">
              <a:solidFill>
                <a:schemeClr val="tx1"/>
              </a:solidFill>
            </a:endParaRPr>
          </a:p>
        </p:txBody>
      </p:sp>
      <p:sp>
        <p:nvSpPr>
          <p:cNvPr id="399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4325DBB0-4F0E-42B7-9AAA-4A441E7B3E11}" type="slidenum">
              <a:rPr lang="en-US" altLang="en-US" sz="1400">
                <a:solidFill>
                  <a:srgbClr val="FFFFFF"/>
                </a:solidFill>
                <a:latin typeface="Verdana" panose="020B0604030504040204" pitchFamily="34" charset="0"/>
              </a:rPr>
              <a:pPr algn="ctr">
                <a:spcBef>
                  <a:spcPct val="0"/>
                </a:spcBef>
                <a:buFontTx/>
                <a:buNone/>
              </a:pPr>
              <a:t>15</a:t>
            </a:fld>
            <a:endParaRPr lang="en-US" altLang="en-US" sz="1400">
              <a:solidFill>
                <a:srgbClr val="FFFFFF"/>
              </a:solidFill>
              <a:latin typeface="Verdana" panose="020B0604030504040204" pitchFamily="34" charset="0"/>
            </a:endParaRPr>
          </a:p>
        </p:txBody>
      </p:sp>
      <p:sp>
        <p:nvSpPr>
          <p:cNvPr id="399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39942" name="Picture 4" descr="8000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971675"/>
            <a:ext cx="20574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5" descr="Be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981200"/>
            <a:ext cx="2251075"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7" descr="83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1563" y="3984625"/>
            <a:ext cx="2524125"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8" descr="81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984625"/>
            <a:ext cx="995363"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6" descr="bigmulti"/>
          <p:cNvPicPr>
            <a:picLocks noChangeAspect="1" noChangeArrowheads="1"/>
          </p:cNvPicPr>
          <p:nvPr/>
        </p:nvPicPr>
        <p:blipFill>
          <a:blip r:embed="rId7">
            <a:extLst>
              <a:ext uri="{28A0092B-C50C-407E-A947-70E740481C1C}">
                <a14:useLocalDpi xmlns:a14="http://schemas.microsoft.com/office/drawing/2010/main" val="0"/>
              </a:ext>
            </a:extLst>
          </a:blip>
          <a:srcRect b="11147"/>
          <a:stretch>
            <a:fillRect/>
          </a:stretch>
        </p:blipFill>
        <p:spPr bwMode="auto">
          <a:xfrm>
            <a:off x="838200" y="4495800"/>
            <a:ext cx="2227263"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7" name="Rectangle 1"/>
          <p:cNvSpPr>
            <a:spLocks noChangeArrowheads="1"/>
          </p:cNvSpPr>
          <p:nvPr/>
        </p:nvSpPr>
        <p:spPr bwMode="auto">
          <a:xfrm>
            <a:off x="1524000" y="5791200"/>
            <a:ext cx="1236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Hand held</a:t>
            </a:r>
          </a:p>
        </p:txBody>
      </p:sp>
      <p:sp>
        <p:nvSpPr>
          <p:cNvPr id="39948" name="Rectangle 2"/>
          <p:cNvSpPr>
            <a:spLocks noChangeArrowheads="1"/>
          </p:cNvSpPr>
          <p:nvPr/>
        </p:nvSpPr>
        <p:spPr bwMode="auto">
          <a:xfrm>
            <a:off x="4394200" y="5976938"/>
            <a:ext cx="1196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Band saw</a:t>
            </a:r>
          </a:p>
        </p:txBody>
      </p:sp>
      <p:sp>
        <p:nvSpPr>
          <p:cNvPr id="39949" name="Rectangle 3"/>
          <p:cNvSpPr>
            <a:spLocks noChangeArrowheads="1"/>
          </p:cNvSpPr>
          <p:nvPr/>
        </p:nvSpPr>
        <p:spPr bwMode="auto">
          <a:xfrm>
            <a:off x="6705600" y="5976938"/>
            <a:ext cx="1171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Arial" panose="020B0604020202020204" pitchFamily="34" charset="0"/>
              </a:rPr>
              <a:t>Miter saw</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Shears</a:t>
            </a:r>
          </a:p>
        </p:txBody>
      </p:sp>
      <p:sp>
        <p:nvSpPr>
          <p:cNvPr id="55299" name="Subtitle 2"/>
          <p:cNvSpPr>
            <a:spLocks noGrp="1"/>
          </p:cNvSpPr>
          <p:nvPr>
            <p:ph type="subTitle" idx="1"/>
          </p:nvPr>
        </p:nvSpPr>
        <p:spPr>
          <a:xfrm>
            <a:off x="609600" y="1295400"/>
            <a:ext cx="7924800" cy="1828800"/>
          </a:xfrm>
        </p:spPr>
        <p:txBody>
          <a:bodyPr/>
          <a:lstStyle/>
          <a:p>
            <a:pPr marL="342900" indent="-342900" algn="l" eaLnBrk="1" hangingPunct="1">
              <a:lnSpc>
                <a:spcPct val="110000"/>
              </a:lnSpc>
              <a:buFont typeface="Wingdings" pitchFamily="2" charset="2"/>
              <a:buChar char="§"/>
              <a:defRPr/>
            </a:pPr>
            <a:r>
              <a:rPr lang="en-US" altLang="en-US" dirty="0">
                <a:solidFill>
                  <a:schemeClr val="tx1"/>
                </a:solidFill>
                <a:cs typeface="Arial" charset="0"/>
              </a:rPr>
              <a:t>Self-contained machines using a mechanically driven ram.</a:t>
            </a:r>
            <a:r>
              <a:rPr lang="en-US" altLang="en-US" dirty="0">
                <a:solidFill>
                  <a:schemeClr val="tx1"/>
                </a:solidFill>
              </a:rPr>
              <a:t> </a:t>
            </a:r>
          </a:p>
          <a:p>
            <a:pPr marL="342900" indent="-342900" algn="l" eaLnBrk="1" hangingPunct="1">
              <a:lnSpc>
                <a:spcPct val="110000"/>
              </a:lnSpc>
              <a:buFont typeface="Wingdings" pitchFamily="2" charset="2"/>
              <a:buChar char="§"/>
              <a:defRPr/>
            </a:pPr>
            <a:r>
              <a:rPr lang="en-US" altLang="en-US" dirty="0">
                <a:solidFill>
                  <a:schemeClr val="tx1"/>
                </a:solidFill>
                <a:cs typeface="Arial" charset="0"/>
              </a:rPr>
              <a:t>Ram moves a non-rotary blade at a constant rate past the edge of fixed blade.</a:t>
            </a:r>
          </a:p>
          <a:p>
            <a:pPr algn="l" eaLnBrk="1" hangingPunct="1">
              <a:buFont typeface="Arial" charset="0"/>
              <a:buNone/>
              <a:defRPr/>
            </a:pPr>
            <a:endParaRPr lang="en-US" dirty="0">
              <a:solidFill>
                <a:schemeClr val="tx1"/>
              </a:solidFill>
            </a:endParaRPr>
          </a:p>
        </p:txBody>
      </p:sp>
      <p:sp>
        <p:nvSpPr>
          <p:cNvPr id="4096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F96787FA-6D02-44AB-8288-70CD3012E207}" type="slidenum">
              <a:rPr lang="en-US" altLang="en-US" sz="1400">
                <a:solidFill>
                  <a:srgbClr val="FFFFFF"/>
                </a:solidFill>
                <a:latin typeface="Verdana" panose="020B0604030504040204" pitchFamily="34" charset="0"/>
              </a:rPr>
              <a:pPr algn="ctr">
                <a:spcBef>
                  <a:spcPct val="0"/>
                </a:spcBef>
                <a:buFontTx/>
                <a:buNone/>
              </a:pPr>
              <a:t>16</a:t>
            </a:fld>
            <a:endParaRPr lang="en-US" altLang="en-US" sz="1400">
              <a:solidFill>
                <a:srgbClr val="FFFFFF"/>
              </a:solidFill>
              <a:latin typeface="Verdana" panose="020B0604030504040204" pitchFamily="34" charset="0"/>
            </a:endParaRPr>
          </a:p>
        </p:txBody>
      </p:sp>
      <p:sp>
        <p:nvSpPr>
          <p:cNvPr id="409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40966" name="Picture 4" descr="shear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3352800"/>
            <a:ext cx="53768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5" descr="15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2650" y="3352800"/>
            <a:ext cx="2819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Slicers</a:t>
            </a:r>
          </a:p>
        </p:txBody>
      </p:sp>
      <p:sp>
        <p:nvSpPr>
          <p:cNvPr id="57347" name="Subtitle 2"/>
          <p:cNvSpPr>
            <a:spLocks noGrp="1"/>
          </p:cNvSpPr>
          <p:nvPr>
            <p:ph type="subTitle" idx="1"/>
          </p:nvPr>
        </p:nvSpPr>
        <p:spPr>
          <a:xfrm>
            <a:off x="609600" y="1947863"/>
            <a:ext cx="4114800" cy="3733800"/>
          </a:xfrm>
        </p:spPr>
        <p:txBody>
          <a:bodyPr/>
          <a:lstStyle/>
          <a:p>
            <a:pPr marL="342900" indent="-342900" algn="l" eaLnBrk="1" hangingPunct="1">
              <a:lnSpc>
                <a:spcPct val="110000"/>
              </a:lnSpc>
              <a:buFont typeface="Wingdings" pitchFamily="2" charset="2"/>
              <a:buChar char="§"/>
              <a:defRPr/>
            </a:pPr>
            <a:r>
              <a:rPr lang="en-US" altLang="en-US" dirty="0">
                <a:solidFill>
                  <a:schemeClr val="tx1"/>
                </a:solidFill>
                <a:cs typeface="Arial" charset="0"/>
              </a:rPr>
              <a:t>Commonly used to slice meat and food. </a:t>
            </a:r>
          </a:p>
          <a:p>
            <a:pPr marL="342900" indent="-342900" algn="l" eaLnBrk="1" hangingPunct="1">
              <a:lnSpc>
                <a:spcPct val="130000"/>
              </a:lnSpc>
              <a:buFont typeface="Wingdings" pitchFamily="2" charset="2"/>
              <a:buChar char="§"/>
              <a:defRPr/>
            </a:pPr>
            <a:r>
              <a:rPr lang="en-US" altLang="en-US" dirty="0">
                <a:solidFill>
                  <a:schemeClr val="tx1"/>
                </a:solidFill>
                <a:cs typeface="Arial" charset="0"/>
              </a:rPr>
              <a:t>Use rotary blade. </a:t>
            </a:r>
          </a:p>
          <a:p>
            <a:pPr marL="342900" indent="-342900" algn="l" eaLnBrk="1" hangingPunct="1">
              <a:lnSpc>
                <a:spcPct val="110000"/>
              </a:lnSpc>
              <a:buFont typeface="Wingdings" pitchFamily="2" charset="2"/>
              <a:buChar char="§"/>
              <a:defRPr/>
            </a:pPr>
            <a:r>
              <a:rPr lang="en-US" altLang="en-US" dirty="0">
                <a:solidFill>
                  <a:schemeClr val="tx1"/>
                </a:solidFill>
                <a:cs typeface="Arial" charset="0"/>
              </a:rPr>
              <a:t>Guillotine cutters used in other industries.</a:t>
            </a:r>
          </a:p>
          <a:p>
            <a:pPr marL="342900" indent="-342900" algn="l" eaLnBrk="1" hangingPunct="1">
              <a:lnSpc>
                <a:spcPct val="110000"/>
              </a:lnSpc>
              <a:buFont typeface="Wingdings" pitchFamily="2" charset="2"/>
              <a:buChar char="§"/>
              <a:defRPr/>
            </a:pPr>
            <a:r>
              <a:rPr lang="en-US" altLang="en-US" dirty="0">
                <a:solidFill>
                  <a:schemeClr val="tx1"/>
                </a:solidFill>
                <a:cs typeface="Arial" charset="0"/>
              </a:rPr>
              <a:t>Most injuries occur in restaurants and grocery stores.</a:t>
            </a:r>
          </a:p>
          <a:p>
            <a:pPr algn="l" eaLnBrk="1" hangingPunct="1">
              <a:buFont typeface="Arial" charset="0"/>
              <a:buNone/>
              <a:defRPr/>
            </a:pPr>
            <a:endParaRPr lang="en-US" dirty="0">
              <a:solidFill>
                <a:schemeClr val="tx1"/>
              </a:solidFill>
            </a:endParaRPr>
          </a:p>
        </p:txBody>
      </p:sp>
      <p:sp>
        <p:nvSpPr>
          <p:cNvPr id="4198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10A511F0-1164-4941-A689-68D17D9B4872}" type="slidenum">
              <a:rPr lang="en-US" altLang="en-US" sz="1400">
                <a:solidFill>
                  <a:srgbClr val="FFFFFF"/>
                </a:solidFill>
                <a:latin typeface="Verdana" panose="020B0604030504040204" pitchFamily="34" charset="0"/>
              </a:rPr>
              <a:pPr algn="ctr">
                <a:spcBef>
                  <a:spcPct val="0"/>
                </a:spcBef>
                <a:buFontTx/>
                <a:buNone/>
              </a:pPr>
              <a:t>17</a:t>
            </a:fld>
            <a:endParaRPr lang="en-US" altLang="en-US" sz="1400">
              <a:solidFill>
                <a:srgbClr val="FFFFFF"/>
              </a:solidFill>
              <a:latin typeface="Verdana" panose="020B0604030504040204" pitchFamily="34" charset="0"/>
            </a:endParaRPr>
          </a:p>
        </p:txBody>
      </p:sp>
      <p:sp>
        <p:nvSpPr>
          <p:cNvPr id="419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41990" name="Picture 7" descr="vacpk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828800"/>
            <a:ext cx="40338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Power Presses</a:t>
            </a:r>
          </a:p>
        </p:txBody>
      </p:sp>
      <p:sp>
        <p:nvSpPr>
          <p:cNvPr id="59395" name="Subtitle 2"/>
          <p:cNvSpPr>
            <a:spLocks noGrp="1"/>
          </p:cNvSpPr>
          <p:nvPr>
            <p:ph type="subTitle" idx="1"/>
          </p:nvPr>
        </p:nvSpPr>
        <p:spPr>
          <a:xfrm>
            <a:off x="685800" y="1524000"/>
            <a:ext cx="3810000" cy="4191000"/>
          </a:xfrm>
        </p:spPr>
        <p:txBody>
          <a:bodyPr/>
          <a:lstStyle/>
          <a:p>
            <a:pPr marL="342900" indent="-342900" algn="l" eaLnBrk="1" hangingPunct="1">
              <a:lnSpc>
                <a:spcPct val="110000"/>
              </a:lnSpc>
              <a:buFont typeface="Wingdings" pitchFamily="2" charset="2"/>
              <a:buChar char="§"/>
              <a:defRPr/>
            </a:pPr>
            <a:r>
              <a:rPr lang="en-US" altLang="en-US" dirty="0">
                <a:solidFill>
                  <a:schemeClr val="tx1"/>
                </a:solidFill>
                <a:cs typeface="Arial" charset="0"/>
              </a:rPr>
              <a:t>Nat’l Emphasis Program (NEP) covers all types of power presses.</a:t>
            </a:r>
          </a:p>
          <a:p>
            <a:pPr marL="342900" indent="-342900" algn="l" eaLnBrk="1" hangingPunct="1">
              <a:lnSpc>
                <a:spcPct val="25000"/>
              </a:lnSpc>
              <a:buFont typeface="Wingdings" pitchFamily="2" charset="2"/>
              <a:buChar char="§"/>
              <a:defRPr/>
            </a:pPr>
            <a:endParaRPr lang="en-US" altLang="en-US" b="1" dirty="0">
              <a:solidFill>
                <a:schemeClr val="tx1"/>
              </a:solidFill>
              <a:latin typeface="Arial" charset="0"/>
              <a:cs typeface="Arial" charset="0"/>
            </a:endParaRPr>
          </a:p>
          <a:p>
            <a:pPr marL="342900" indent="-342900" algn="l" eaLnBrk="1" hangingPunct="1">
              <a:lnSpc>
                <a:spcPct val="110000"/>
              </a:lnSpc>
              <a:buFont typeface="Wingdings" pitchFamily="2" charset="2"/>
              <a:buChar char="§"/>
              <a:defRPr/>
            </a:pPr>
            <a:r>
              <a:rPr lang="en-US" altLang="en-US" dirty="0">
                <a:solidFill>
                  <a:schemeClr val="tx1"/>
                </a:solidFill>
                <a:cs typeface="Arial" charset="0"/>
              </a:rPr>
              <a:t>Presses consist of stationary bed and slide.</a:t>
            </a:r>
          </a:p>
          <a:p>
            <a:pPr marL="342900" indent="-342900" algn="l" eaLnBrk="1" hangingPunct="1">
              <a:lnSpc>
                <a:spcPct val="25000"/>
              </a:lnSpc>
              <a:buFont typeface="Wingdings" pitchFamily="2" charset="2"/>
              <a:buChar char="§"/>
              <a:defRPr/>
            </a:pPr>
            <a:endParaRPr lang="en-US" altLang="en-US" b="1" dirty="0">
              <a:solidFill>
                <a:schemeClr val="tx1"/>
              </a:solidFill>
              <a:latin typeface="Arial" charset="0"/>
              <a:cs typeface="Arial" charset="0"/>
            </a:endParaRPr>
          </a:p>
          <a:p>
            <a:pPr marL="342900" indent="-342900" algn="l" eaLnBrk="1" hangingPunct="1">
              <a:buFont typeface="Wingdings" pitchFamily="2" charset="2"/>
              <a:buChar char="§"/>
              <a:defRPr/>
            </a:pPr>
            <a:r>
              <a:rPr lang="en-US" altLang="en-US" dirty="0">
                <a:solidFill>
                  <a:schemeClr val="tx1"/>
                </a:solidFill>
                <a:cs typeface="Arial" charset="0"/>
              </a:rPr>
              <a:t>Used in a variety of industries. </a:t>
            </a:r>
          </a:p>
          <a:p>
            <a:pPr algn="l" eaLnBrk="1" hangingPunct="1">
              <a:buFont typeface="Arial" charset="0"/>
              <a:buNone/>
              <a:defRPr/>
            </a:pPr>
            <a:endParaRPr lang="en-US" dirty="0">
              <a:solidFill>
                <a:schemeClr val="tx1"/>
              </a:solidFill>
            </a:endParaRPr>
          </a:p>
        </p:txBody>
      </p:sp>
      <p:sp>
        <p:nvSpPr>
          <p:cNvPr id="4301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AB117FE8-11E5-4A31-8EF7-295BD7337B63}" type="slidenum">
              <a:rPr lang="en-US" altLang="en-US" sz="1400">
                <a:solidFill>
                  <a:srgbClr val="FFFFFF"/>
                </a:solidFill>
                <a:latin typeface="Verdana" panose="020B0604030504040204" pitchFamily="34" charset="0"/>
              </a:rPr>
              <a:pPr algn="ctr">
                <a:spcBef>
                  <a:spcPct val="0"/>
                </a:spcBef>
                <a:buFontTx/>
                <a:buNone/>
              </a:pPr>
              <a:t>18</a:t>
            </a:fld>
            <a:endParaRPr lang="en-US" altLang="en-US" sz="1400">
              <a:solidFill>
                <a:srgbClr val="FFFFFF"/>
              </a:solidFill>
              <a:latin typeface="Verdana" panose="020B0604030504040204" pitchFamily="34" charset="0"/>
            </a:endParaRPr>
          </a:p>
        </p:txBody>
      </p:sp>
      <p:sp>
        <p:nvSpPr>
          <p:cNvPr id="430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43014" name="Picture 6" descr="Dcp01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71600"/>
            <a:ext cx="3124200"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Program Procedures</a:t>
            </a:r>
          </a:p>
        </p:txBody>
      </p:sp>
      <p:sp>
        <p:nvSpPr>
          <p:cNvPr id="61443" name="Subtitle 2"/>
          <p:cNvSpPr>
            <a:spLocks noGrp="1"/>
          </p:cNvSpPr>
          <p:nvPr>
            <p:ph type="subTitle" idx="1"/>
          </p:nvPr>
        </p:nvSpPr>
        <p:spPr>
          <a:xfrm>
            <a:off x="457200" y="2133600"/>
            <a:ext cx="4114800" cy="2667000"/>
          </a:xfrm>
        </p:spPr>
        <p:txBody>
          <a:bodyPr/>
          <a:lstStyle/>
          <a:p>
            <a:pPr marL="342900" indent="-342900" algn="l" eaLnBrk="1" hangingPunct="1">
              <a:lnSpc>
                <a:spcPct val="90000"/>
              </a:lnSpc>
              <a:buFont typeface="Wingdings" pitchFamily="2" charset="2"/>
              <a:buChar char="§"/>
              <a:defRPr/>
            </a:pPr>
            <a:r>
              <a:rPr lang="en-US" altLang="en-US" dirty="0">
                <a:solidFill>
                  <a:schemeClr val="tx1"/>
                </a:solidFill>
                <a:cs typeface="Arial" charset="0"/>
              </a:rPr>
              <a:t>NEP includes three activities:</a:t>
            </a:r>
          </a:p>
          <a:p>
            <a:pPr marL="914400" lvl="1" indent="-457200" algn="l" eaLnBrk="1" hangingPunct="1">
              <a:lnSpc>
                <a:spcPct val="130000"/>
              </a:lnSpc>
              <a:buFont typeface="Courier New" pitchFamily="49" charset="0"/>
              <a:buChar char="o"/>
              <a:defRPr/>
            </a:pPr>
            <a:r>
              <a:rPr lang="en-US" altLang="en-US" dirty="0">
                <a:solidFill>
                  <a:schemeClr val="tx1"/>
                </a:solidFill>
                <a:cs typeface="Arial" charset="0"/>
              </a:rPr>
              <a:t>Outreach</a:t>
            </a:r>
          </a:p>
          <a:p>
            <a:pPr marL="914400" lvl="1" indent="-457200" algn="l" eaLnBrk="1" hangingPunct="1">
              <a:lnSpc>
                <a:spcPct val="130000"/>
              </a:lnSpc>
              <a:buFont typeface="Courier New" pitchFamily="49" charset="0"/>
              <a:buChar char="o"/>
              <a:defRPr/>
            </a:pPr>
            <a:r>
              <a:rPr lang="en-US" altLang="en-US" dirty="0">
                <a:solidFill>
                  <a:schemeClr val="tx1"/>
                </a:solidFill>
                <a:cs typeface="Arial" charset="0"/>
              </a:rPr>
              <a:t>Targeting/selection</a:t>
            </a:r>
          </a:p>
          <a:p>
            <a:pPr marL="914400" lvl="1" indent="-457200" algn="l" eaLnBrk="1" hangingPunct="1">
              <a:lnSpc>
                <a:spcPct val="130000"/>
              </a:lnSpc>
              <a:buFont typeface="Courier New" pitchFamily="49" charset="0"/>
              <a:buChar char="o"/>
              <a:defRPr/>
            </a:pPr>
            <a:r>
              <a:rPr lang="en-US" altLang="en-US" dirty="0">
                <a:solidFill>
                  <a:schemeClr val="tx1"/>
                </a:solidFill>
                <a:cs typeface="Arial" charset="0"/>
              </a:rPr>
              <a:t>Inspection</a:t>
            </a:r>
          </a:p>
          <a:p>
            <a:pPr algn="l" eaLnBrk="1" hangingPunct="1">
              <a:buFont typeface="Arial" charset="0"/>
              <a:buNone/>
              <a:defRPr/>
            </a:pPr>
            <a:endParaRPr lang="en-US" dirty="0">
              <a:solidFill>
                <a:schemeClr val="tx1"/>
              </a:solidFill>
            </a:endParaRPr>
          </a:p>
        </p:txBody>
      </p:sp>
      <p:sp>
        <p:nvSpPr>
          <p:cNvPr id="4403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22A7E00D-417D-4B8B-B779-0B302C016A10}" type="slidenum">
              <a:rPr lang="en-US" altLang="en-US" sz="1400">
                <a:solidFill>
                  <a:srgbClr val="FFFFFF"/>
                </a:solidFill>
                <a:latin typeface="Verdana" panose="020B0604030504040204" pitchFamily="34" charset="0"/>
              </a:rPr>
              <a:pPr algn="ctr">
                <a:spcBef>
                  <a:spcPct val="0"/>
                </a:spcBef>
                <a:buFontTx/>
                <a:buNone/>
              </a:pPr>
              <a:t>19</a:t>
            </a:fld>
            <a:endParaRPr lang="en-US" altLang="en-US" sz="1400">
              <a:solidFill>
                <a:srgbClr val="FFFFFF"/>
              </a:solidFill>
              <a:latin typeface="Verdana" panose="020B0604030504040204" pitchFamily="34" charset="0"/>
            </a:endParaRPr>
          </a:p>
        </p:txBody>
      </p:sp>
      <p:sp>
        <p:nvSpPr>
          <p:cNvPr id="440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sp>
        <p:nvSpPr>
          <p:cNvPr id="44038" name="Rectangle 1"/>
          <p:cNvSpPr>
            <a:spLocks noChangeArrowheads="1"/>
          </p:cNvSpPr>
          <p:nvPr/>
        </p:nvSpPr>
        <p:spPr bwMode="auto">
          <a:xfrm>
            <a:off x="4419600" y="1981200"/>
            <a:ext cx="45720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80000"/>
              </a:lnSpc>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If presses are present, a thorough inspection will be conducted focusing on:</a:t>
            </a:r>
          </a:p>
          <a:p>
            <a:pPr eaLnBrk="1" hangingPunct="1">
              <a:lnSpc>
                <a:spcPct val="80000"/>
              </a:lnSpc>
              <a:spcBef>
                <a:spcPct val="0"/>
              </a:spcBef>
              <a:buFontTx/>
              <a:buNone/>
            </a:pPr>
            <a:endParaRPr lang="en-US" altLang="en-US" sz="2400">
              <a:latin typeface="Verdana" panose="020B0604030504040204" pitchFamily="34" charset="0"/>
              <a:ea typeface="Verdana" panose="020B0604030504040204" pitchFamily="34" charset="0"/>
              <a:cs typeface="Verdana" panose="020B0604030504040204" pitchFamily="34" charset="0"/>
            </a:endParaRPr>
          </a:p>
          <a:p>
            <a:pPr lvl="1" eaLnBrk="1" hangingPunct="1">
              <a:lnSpc>
                <a:spcPct val="110000"/>
              </a:lnSpc>
              <a:spcBef>
                <a:spcPct val="0"/>
              </a:spcBef>
              <a:buFont typeface="Wingdings" panose="05000000000000000000" pitchFamily="2" charset="2"/>
              <a:buChar char="§"/>
            </a:pPr>
            <a:r>
              <a:rPr lang="en-US" altLang="en-US" sz="2400">
                <a:latin typeface="Verdana" panose="020B0604030504040204" pitchFamily="34" charset="0"/>
                <a:ea typeface="Verdana" panose="020B0604030504040204" pitchFamily="34" charset="0"/>
                <a:cs typeface="Verdana" panose="020B0604030504040204" pitchFamily="34" charset="0"/>
              </a:rPr>
              <a:t>Nip points</a:t>
            </a:r>
          </a:p>
          <a:p>
            <a:pPr lvl="1" eaLnBrk="1" hangingPunct="1">
              <a:lnSpc>
                <a:spcPct val="110000"/>
              </a:lnSpc>
              <a:spcBef>
                <a:spcPct val="0"/>
              </a:spcBef>
              <a:buFont typeface="Wingdings" panose="05000000000000000000" pitchFamily="2" charset="2"/>
              <a:buChar char="§"/>
            </a:pPr>
            <a:r>
              <a:rPr lang="en-US" altLang="en-US" sz="2400">
                <a:latin typeface="Verdana" panose="020B0604030504040204" pitchFamily="34" charset="0"/>
                <a:ea typeface="Verdana" panose="020B0604030504040204" pitchFamily="34" charset="0"/>
                <a:cs typeface="Verdana" panose="020B0604030504040204" pitchFamily="34" charset="0"/>
              </a:rPr>
              <a:t>Pinch points</a:t>
            </a:r>
          </a:p>
          <a:p>
            <a:pPr lvl="1" eaLnBrk="1" hangingPunct="1">
              <a:lnSpc>
                <a:spcPct val="110000"/>
              </a:lnSpc>
              <a:spcBef>
                <a:spcPct val="0"/>
              </a:spcBef>
              <a:buFont typeface="Wingdings" panose="05000000000000000000" pitchFamily="2" charset="2"/>
              <a:buChar char="§"/>
            </a:pPr>
            <a:r>
              <a:rPr lang="en-US" altLang="en-US" sz="2400">
                <a:latin typeface="Verdana" panose="020B0604030504040204" pitchFamily="34" charset="0"/>
                <a:ea typeface="Verdana" panose="020B0604030504040204" pitchFamily="34" charset="0"/>
                <a:cs typeface="Verdana" panose="020B0604030504040204" pitchFamily="34" charset="0"/>
              </a:rPr>
              <a:t>Shear points</a:t>
            </a:r>
          </a:p>
          <a:p>
            <a:pPr lvl="1" eaLnBrk="1" hangingPunct="1">
              <a:lnSpc>
                <a:spcPct val="110000"/>
              </a:lnSpc>
              <a:spcBef>
                <a:spcPct val="0"/>
              </a:spcBef>
              <a:buFont typeface="Wingdings" panose="05000000000000000000" pitchFamily="2" charset="2"/>
              <a:buChar char="§"/>
            </a:pPr>
            <a:r>
              <a:rPr lang="en-US" altLang="en-US" sz="2400">
                <a:latin typeface="Verdana" panose="020B0604030504040204" pitchFamily="34" charset="0"/>
                <a:ea typeface="Verdana" panose="020B0604030504040204" pitchFamily="34" charset="0"/>
                <a:cs typeface="Verdana" panose="020B0604030504040204" pitchFamily="34" charset="0"/>
              </a:rPr>
              <a:t>Cutting actions</a:t>
            </a:r>
          </a:p>
          <a:p>
            <a:pPr lvl="1" eaLnBrk="1" hangingPunct="1">
              <a:lnSpc>
                <a:spcPct val="110000"/>
              </a:lnSpc>
              <a:spcBef>
                <a:spcPct val="0"/>
              </a:spcBef>
              <a:buFont typeface="Wingdings" panose="05000000000000000000" pitchFamily="2" charset="2"/>
              <a:buChar char="§"/>
            </a:pPr>
            <a:r>
              <a:rPr lang="en-US" altLang="en-US" sz="2400">
                <a:latin typeface="Verdana" panose="020B0604030504040204" pitchFamily="34" charset="0"/>
                <a:ea typeface="Verdana" panose="020B0604030504040204" pitchFamily="34" charset="0"/>
                <a:cs typeface="Verdana" panose="020B0604030504040204" pitchFamily="34" charset="0"/>
              </a:rPr>
              <a:t>Point(s) of operation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457200" y="381000"/>
            <a:ext cx="5334000" cy="533400"/>
          </a:xfrm>
        </p:spPr>
        <p:txBody>
          <a:bodyPr/>
          <a:lstStyle/>
          <a:p>
            <a:pPr eaLnBrk="1" hangingPunct="1"/>
            <a:r>
              <a:rPr lang="en-US" altLang="en-US" sz="2800" b="1" dirty="0">
                <a:solidFill>
                  <a:schemeClr val="bg1"/>
                </a:solidFill>
                <a:latin typeface="Verdana" panose="020B0604030504040204" pitchFamily="34" charset="0"/>
              </a:rPr>
              <a:t>T</a:t>
            </a:r>
            <a:endParaRPr lang="en-US" altLang="en-US" sz="2800" b="1" dirty="0">
              <a:latin typeface="Verdana" panose="020B0604030504040204" pitchFamily="34" charset="0"/>
            </a:endParaRPr>
          </a:p>
        </p:txBody>
      </p:sp>
      <p:sp>
        <p:nvSpPr>
          <p:cNvPr id="4099" name="Subtitle 2"/>
          <p:cNvSpPr>
            <a:spLocks noGrp="1"/>
          </p:cNvSpPr>
          <p:nvPr>
            <p:ph type="subTitle" idx="1"/>
          </p:nvPr>
        </p:nvSpPr>
        <p:spPr>
          <a:xfrm>
            <a:off x="609600" y="1219200"/>
            <a:ext cx="7924800" cy="4800600"/>
          </a:xfrm>
        </p:spPr>
        <p:txBody>
          <a:bodyPr/>
          <a:lstStyle/>
          <a:p>
            <a:pPr marL="342900" indent="-342900" algn="l" eaLnBrk="1" hangingPunct="1">
              <a:buFont typeface="Wingdings" pitchFamily="2" charset="2"/>
              <a:buChar char="§"/>
              <a:defRPr/>
            </a:pPr>
            <a:r>
              <a:rPr lang="en-US" altLang="en-US" dirty="0">
                <a:solidFill>
                  <a:schemeClr val="tx1"/>
                </a:solidFill>
              </a:rPr>
              <a:t>General Requirements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National Emphasis Program-Amputations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Woodworking Machinery</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Abrasive Wheel Machinery</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Mechanical Power Presses</a:t>
            </a:r>
          </a:p>
          <a:p>
            <a:pPr marL="342900" indent="-342900" algn="l" eaLnBrk="1" hangingPunct="1">
              <a:buFont typeface="Wingdings" pitchFamily="2" charset="2"/>
              <a:buChar char="§"/>
              <a:defRPr/>
            </a:pPr>
            <a:endParaRPr lang="en-US" alt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rPr>
              <a:t>Prime Mover Guards</a:t>
            </a:r>
          </a:p>
          <a:p>
            <a:pPr algn="l" eaLnBrk="1" hangingPunct="1">
              <a:buFont typeface="Arial" charset="0"/>
              <a:buNone/>
              <a:defRPr/>
            </a:pPr>
            <a:endParaRPr lang="en-US" dirty="0">
              <a:solidFill>
                <a:schemeClr val="tx1"/>
              </a:solidFill>
            </a:endParaRPr>
          </a:p>
        </p:txBody>
      </p:sp>
      <p:sp>
        <p:nvSpPr>
          <p:cNvPr id="2662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97B471E-0136-4F8C-8406-A4C67F534761}" type="slidenum">
              <a:rPr lang="en-US" altLang="en-US" sz="1400">
                <a:solidFill>
                  <a:srgbClr val="FFFFFF"/>
                </a:solidFill>
                <a:latin typeface="Verdana" panose="020B0604030504040204" pitchFamily="34" charset="0"/>
              </a:rPr>
              <a:pPr algn="ctr">
                <a:spcBef>
                  <a:spcPct val="0"/>
                </a:spcBef>
                <a:buFontTx/>
                <a:buNone/>
              </a:pPr>
              <a:t>2</a:t>
            </a:fld>
            <a:endParaRPr lang="en-US" altLang="en-US" sz="1400">
              <a:solidFill>
                <a:srgbClr val="FFFFFF"/>
              </a:solidFill>
              <a:latin typeface="Verdana" panose="020B0604030504040204" pitchFamily="34" charset="0"/>
            </a:endParaRPr>
          </a:p>
        </p:txBody>
      </p:sp>
      <p:sp>
        <p:nvSpPr>
          <p:cNvPr id="266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2663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343400"/>
            <a:ext cx="223202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722563"/>
            <a:ext cx="22971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F6AFAE7-A672-40F0-9F4A-B3E4DFE06542}"/>
              </a:ext>
            </a:extLst>
          </p:cNvPr>
          <p:cNvSpPr txBox="1"/>
          <p:nvPr/>
        </p:nvSpPr>
        <p:spPr>
          <a:xfrm>
            <a:off x="685800" y="304800"/>
            <a:ext cx="5181600" cy="646331"/>
          </a:xfrm>
          <a:prstGeom prst="rect">
            <a:avLst/>
          </a:prstGeom>
          <a:noFill/>
        </p:spPr>
        <p:txBody>
          <a:bodyPr wrap="square" rtlCol="0">
            <a:spAutoFit/>
          </a:bodyPr>
          <a:lstStyle/>
          <a:p>
            <a:r>
              <a:rPr lang="en-US" sz="3600" b="1" dirty="0"/>
              <a:t>Topics Covered:</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Woodworking Machinery</a:t>
            </a:r>
          </a:p>
        </p:txBody>
      </p:sp>
      <p:sp>
        <p:nvSpPr>
          <p:cNvPr id="4505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E7D73E15-478B-46FA-A4F0-51534AEAEC60}" type="slidenum">
              <a:rPr lang="en-US" altLang="en-US" sz="1400">
                <a:solidFill>
                  <a:srgbClr val="FFFFFF"/>
                </a:solidFill>
                <a:latin typeface="Verdana" panose="020B0604030504040204" pitchFamily="34" charset="0"/>
              </a:rPr>
              <a:pPr algn="ctr">
                <a:spcBef>
                  <a:spcPct val="0"/>
                </a:spcBef>
                <a:buFontTx/>
                <a:buNone/>
              </a:pPr>
              <a:t>20</a:t>
            </a:fld>
            <a:endParaRPr lang="en-US" altLang="en-US" sz="1400">
              <a:solidFill>
                <a:srgbClr val="FFFFFF"/>
              </a:solidFill>
              <a:latin typeface="Verdana" panose="020B0604030504040204" pitchFamily="34" charset="0"/>
            </a:endParaRPr>
          </a:p>
        </p:txBody>
      </p:sp>
      <p:sp>
        <p:nvSpPr>
          <p:cNvPr id="4506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450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19272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5813" y="2895600"/>
            <a:ext cx="2690812"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200400"/>
            <a:ext cx="1663700"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1"/>
          <p:cNvSpPr>
            <a:spLocks noChangeArrowheads="1"/>
          </p:cNvSpPr>
          <p:nvPr/>
        </p:nvSpPr>
        <p:spPr bwMode="auto">
          <a:xfrm>
            <a:off x="3159125" y="1981200"/>
            <a:ext cx="287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29 CFR 1910.213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457200" y="381000"/>
            <a:ext cx="5334000" cy="533400"/>
          </a:xfrm>
        </p:spPr>
        <p:txBody>
          <a:bodyPr/>
          <a:lstStyle/>
          <a:p>
            <a:pPr eaLnBrk="1" hangingPunct="1"/>
            <a:r>
              <a:rPr lang="en-US" altLang="en-US" sz="2000">
                <a:solidFill>
                  <a:schemeClr val="bg1"/>
                </a:solidFill>
                <a:latin typeface="Verdana" panose="020B0604030504040204" pitchFamily="34" charset="0"/>
              </a:rPr>
              <a:t>1910.213 Woodworking Machinery</a:t>
            </a:r>
          </a:p>
        </p:txBody>
      </p:sp>
      <p:sp>
        <p:nvSpPr>
          <p:cNvPr id="65539" name="Subtitle 2"/>
          <p:cNvSpPr>
            <a:spLocks noGrp="1"/>
          </p:cNvSpPr>
          <p:nvPr>
            <p:ph type="subTitle" idx="1"/>
          </p:nvPr>
        </p:nvSpPr>
        <p:spPr>
          <a:xfrm>
            <a:off x="609600" y="1295400"/>
            <a:ext cx="7924800" cy="4800600"/>
          </a:xfrm>
        </p:spPr>
        <p:txBody>
          <a:bodyPr/>
          <a:lstStyle/>
          <a:p>
            <a:pPr marL="342900" indent="-342900" algn="l" eaLnBrk="1" hangingPunct="1">
              <a:lnSpc>
                <a:spcPct val="110000"/>
              </a:lnSpc>
              <a:buFont typeface="Wingdings" pitchFamily="2" charset="2"/>
              <a:buChar char="§"/>
              <a:defRPr/>
            </a:pPr>
            <a:r>
              <a:rPr lang="en-US" altLang="en-US" dirty="0">
                <a:solidFill>
                  <a:schemeClr val="tx1"/>
                </a:solidFill>
                <a:cs typeface="Arial" charset="0"/>
              </a:rPr>
              <a:t>(a)(11)The frames and all exposed metal parts of portable electric woodworking machinery operated    at more than 90 volts to ground shall be grounded. </a:t>
            </a:r>
          </a:p>
          <a:p>
            <a:pPr marL="457200" indent="-457200" algn="l" eaLnBrk="1" hangingPunct="1">
              <a:lnSpc>
                <a:spcPct val="110000"/>
              </a:lnSpc>
              <a:buFont typeface="Wingdings" pitchFamily="2" charset="2"/>
              <a:buChar char="§"/>
              <a:defRPr/>
            </a:pPr>
            <a:endParaRPr lang="en-US" altLang="en-US" sz="2700" b="1" dirty="0">
              <a:solidFill>
                <a:schemeClr val="tx1"/>
              </a:solidFill>
              <a:latin typeface="Arial" charset="0"/>
              <a:cs typeface="Arial" charset="0"/>
            </a:endParaRPr>
          </a:p>
          <a:p>
            <a:pPr marL="342900" indent="-342900" algn="l" eaLnBrk="1" hangingPunct="1">
              <a:lnSpc>
                <a:spcPct val="110000"/>
              </a:lnSpc>
              <a:buFont typeface="Wingdings" pitchFamily="2" charset="2"/>
              <a:buChar char="§"/>
              <a:defRPr/>
            </a:pPr>
            <a:r>
              <a:rPr lang="en-US" altLang="en-US" dirty="0">
                <a:solidFill>
                  <a:schemeClr val="tx1"/>
                </a:solidFill>
                <a:cs typeface="Arial" charset="0"/>
              </a:rPr>
              <a:t>Portable motors driving electric tools which are     hand held shall be grounded. </a:t>
            </a:r>
          </a:p>
          <a:p>
            <a:pPr marL="457200" indent="-457200" algn="l" eaLnBrk="1" hangingPunct="1">
              <a:lnSpc>
                <a:spcPct val="110000"/>
              </a:lnSpc>
              <a:buFont typeface="Wingdings" pitchFamily="2" charset="2"/>
              <a:buChar char="§"/>
              <a:defRPr/>
            </a:pPr>
            <a:endParaRPr lang="en-US" altLang="en-US" sz="2700" b="1" dirty="0">
              <a:solidFill>
                <a:schemeClr val="tx1"/>
              </a:solidFill>
              <a:latin typeface="Arial" charset="0"/>
              <a:cs typeface="Arial" charset="0"/>
            </a:endParaRPr>
          </a:p>
          <a:p>
            <a:pPr marL="342900" indent="-342900" algn="l" eaLnBrk="1" hangingPunct="1">
              <a:lnSpc>
                <a:spcPct val="110000"/>
              </a:lnSpc>
              <a:buFont typeface="Wingdings" pitchFamily="2" charset="2"/>
              <a:buChar char="§"/>
              <a:defRPr/>
            </a:pPr>
            <a:r>
              <a:rPr lang="en-US" altLang="en-US" dirty="0">
                <a:solidFill>
                  <a:schemeClr val="tx1"/>
                </a:solidFill>
                <a:cs typeface="Arial" charset="0"/>
              </a:rPr>
              <a:t>The ground shall be a separate ground wire and polarized plug and receptacle.</a:t>
            </a:r>
          </a:p>
          <a:p>
            <a:pPr algn="l" eaLnBrk="1" hangingPunct="1">
              <a:buFont typeface="Arial" charset="0"/>
              <a:buNone/>
              <a:defRPr/>
            </a:pPr>
            <a:endParaRPr lang="en-US" dirty="0">
              <a:solidFill>
                <a:schemeClr val="tx1"/>
              </a:solidFill>
            </a:endParaRPr>
          </a:p>
        </p:txBody>
      </p:sp>
      <p:sp>
        <p:nvSpPr>
          <p:cNvPr id="4608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6F6F7D59-EAF7-43E3-AE75-E19EF027B4D8}" type="slidenum">
              <a:rPr lang="en-US" altLang="en-US" sz="1400">
                <a:solidFill>
                  <a:srgbClr val="FFFFFF"/>
                </a:solidFill>
                <a:latin typeface="Verdana" panose="020B0604030504040204" pitchFamily="34" charset="0"/>
              </a:rPr>
              <a:pPr algn="ctr">
                <a:spcBef>
                  <a:spcPct val="0"/>
                </a:spcBef>
                <a:buFontTx/>
                <a:buNone/>
              </a:pPr>
              <a:t>21</a:t>
            </a:fld>
            <a:endParaRPr lang="en-US" altLang="en-US" sz="1400">
              <a:solidFill>
                <a:srgbClr val="FFFFFF"/>
              </a:solidFill>
              <a:latin typeface="Verdana" panose="020B0604030504040204" pitchFamily="34" charset="0"/>
            </a:endParaRPr>
          </a:p>
        </p:txBody>
      </p:sp>
      <p:sp>
        <p:nvSpPr>
          <p:cNvPr id="460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Machine Controls/Equipment</a:t>
            </a:r>
          </a:p>
        </p:txBody>
      </p:sp>
      <p:sp>
        <p:nvSpPr>
          <p:cNvPr id="67587" name="Subtitle 2"/>
          <p:cNvSpPr>
            <a:spLocks noGrp="1"/>
          </p:cNvSpPr>
          <p:nvPr>
            <p:ph type="subTitle" idx="1"/>
          </p:nvPr>
        </p:nvSpPr>
        <p:spPr>
          <a:xfrm>
            <a:off x="457200" y="1219200"/>
            <a:ext cx="5334000" cy="4953000"/>
          </a:xfrm>
        </p:spPr>
        <p:txBody>
          <a:bodyPr/>
          <a:lstStyle/>
          <a:p>
            <a:pPr algn="l" eaLnBrk="1" hangingPunct="1">
              <a:buFont typeface="Arial" charset="0"/>
              <a:buNone/>
              <a:defRPr/>
            </a:pPr>
            <a:r>
              <a:rPr lang="en-US" dirty="0">
                <a:solidFill>
                  <a:schemeClr val="tx1"/>
                </a:solidFill>
              </a:rPr>
              <a:t>1910.213(b)</a:t>
            </a:r>
          </a:p>
          <a:p>
            <a:pPr algn="l" eaLnBrk="1" hangingPunct="1">
              <a:buFont typeface="Arial" charset="0"/>
              <a:buNone/>
              <a:defRPr/>
            </a:pPr>
            <a:endParaRPr lang="en-US" dirty="0">
              <a:solidFill>
                <a:schemeClr val="tx1"/>
              </a:solidFill>
            </a:endParaRPr>
          </a:p>
          <a:p>
            <a:pPr algn="l" eaLnBrk="1" hangingPunct="1">
              <a:lnSpc>
                <a:spcPct val="110000"/>
              </a:lnSpc>
              <a:buFont typeface="Arial" charset="0"/>
              <a:buNone/>
              <a:defRPr/>
            </a:pPr>
            <a:r>
              <a:rPr lang="en-US" altLang="en-US" dirty="0">
                <a:solidFill>
                  <a:schemeClr val="tx1"/>
                </a:solidFill>
                <a:cs typeface="Arial" charset="0"/>
              </a:rPr>
              <a:t>A mechanical or electrical power control:</a:t>
            </a:r>
          </a:p>
          <a:p>
            <a:pPr algn="l" eaLnBrk="1" hangingPunct="1">
              <a:lnSpc>
                <a:spcPct val="110000"/>
              </a:lnSpc>
              <a:buFont typeface="Arial" charset="0"/>
              <a:buNone/>
              <a:defRPr/>
            </a:pPr>
            <a:endParaRPr lang="en-US" altLang="en-US" dirty="0">
              <a:solidFill>
                <a:schemeClr val="tx1"/>
              </a:solidFill>
              <a:cs typeface="Arial" charset="0"/>
            </a:endParaRPr>
          </a:p>
          <a:p>
            <a:pPr marL="342900" indent="-342900" algn="l" eaLnBrk="1" hangingPunct="1">
              <a:lnSpc>
                <a:spcPct val="110000"/>
              </a:lnSpc>
              <a:buFont typeface="Wingdings" pitchFamily="2" charset="2"/>
              <a:buChar char="§"/>
              <a:defRPr/>
            </a:pPr>
            <a:r>
              <a:rPr lang="en-US" altLang="en-US" dirty="0">
                <a:solidFill>
                  <a:schemeClr val="tx1"/>
                </a:solidFill>
                <a:cs typeface="Arial" charset="0"/>
              </a:rPr>
              <a:t>Shall be provided on </a:t>
            </a:r>
            <a:r>
              <a:rPr lang="en-US" altLang="en-US" i="1" dirty="0">
                <a:solidFill>
                  <a:schemeClr val="tx1"/>
                </a:solidFill>
                <a:cs typeface="Arial" charset="0"/>
              </a:rPr>
              <a:t>each</a:t>
            </a:r>
            <a:r>
              <a:rPr lang="en-US" altLang="en-US" dirty="0">
                <a:solidFill>
                  <a:schemeClr val="tx1"/>
                </a:solidFill>
                <a:cs typeface="Arial" charset="0"/>
              </a:rPr>
              <a:t>  machine.   </a:t>
            </a:r>
          </a:p>
          <a:p>
            <a:pPr marL="342900" indent="-342900" algn="l" eaLnBrk="1" hangingPunct="1">
              <a:lnSpc>
                <a:spcPct val="110000"/>
              </a:lnSpc>
              <a:buFont typeface="Wingdings" pitchFamily="2" charset="2"/>
              <a:buChar char="§"/>
              <a:defRPr/>
            </a:pPr>
            <a:r>
              <a:rPr lang="en-US" altLang="en-US" dirty="0">
                <a:solidFill>
                  <a:schemeClr val="tx1"/>
                </a:solidFill>
                <a:cs typeface="Arial" charset="0"/>
              </a:rPr>
              <a:t>Makes it possible for operator to cut off power from machine without leaving his/her position at point of operation.</a:t>
            </a:r>
          </a:p>
          <a:p>
            <a:pPr algn="l" eaLnBrk="1" hangingPunct="1">
              <a:buFont typeface="Arial" charset="0"/>
              <a:buNone/>
              <a:defRPr/>
            </a:pPr>
            <a:endParaRPr lang="en-US" dirty="0">
              <a:solidFill>
                <a:schemeClr val="tx1"/>
              </a:solidFill>
            </a:endParaRPr>
          </a:p>
          <a:p>
            <a:pPr algn="l" eaLnBrk="1" hangingPunct="1">
              <a:buFont typeface="Arial" charset="0"/>
              <a:buNone/>
              <a:defRPr/>
            </a:pPr>
            <a:endParaRPr lang="en-US" dirty="0">
              <a:solidFill>
                <a:schemeClr val="tx1"/>
              </a:solidFill>
            </a:endParaRPr>
          </a:p>
        </p:txBody>
      </p:sp>
      <p:sp>
        <p:nvSpPr>
          <p:cNvPr id="4710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ACB7B518-9744-4743-B445-A0E48BF0831E}" type="slidenum">
              <a:rPr lang="en-US" altLang="en-US" sz="1400">
                <a:solidFill>
                  <a:srgbClr val="FFFFFF"/>
                </a:solidFill>
                <a:latin typeface="Verdana" panose="020B0604030504040204" pitchFamily="34" charset="0"/>
              </a:rPr>
              <a:pPr algn="ctr">
                <a:spcBef>
                  <a:spcPct val="0"/>
                </a:spcBef>
                <a:buFontTx/>
                <a:buNone/>
              </a:pPr>
              <a:t>22</a:t>
            </a:fld>
            <a:endParaRPr lang="en-US" altLang="en-US" sz="1400">
              <a:solidFill>
                <a:srgbClr val="FFFFFF"/>
              </a:solidFill>
              <a:latin typeface="Verdana" panose="020B0604030504040204" pitchFamily="34" charset="0"/>
            </a:endParaRPr>
          </a:p>
        </p:txBody>
      </p:sp>
      <p:sp>
        <p:nvSpPr>
          <p:cNvPr id="4710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471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05000"/>
            <a:ext cx="2941638"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Non-Restart Devices</a:t>
            </a:r>
          </a:p>
        </p:txBody>
      </p:sp>
      <p:sp>
        <p:nvSpPr>
          <p:cNvPr id="48131"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altLang="en-US" dirty="0">
                <a:solidFill>
                  <a:schemeClr val="tx1"/>
                </a:solidFill>
              </a:rPr>
              <a:t>1910.213(b)(3)</a:t>
            </a:r>
          </a:p>
          <a:p>
            <a:pPr algn="l" eaLnBrk="1" hangingPunct="1">
              <a:lnSpc>
                <a:spcPct val="120000"/>
              </a:lnSpc>
              <a:buFont typeface="Arial" charset="0"/>
              <a:buNone/>
              <a:defRPr/>
            </a:pPr>
            <a:r>
              <a:rPr lang="en-US" altLang="en-US" dirty="0">
                <a:solidFill>
                  <a:schemeClr val="tx1"/>
                </a:solidFill>
                <a:cs typeface="Arial" charset="0"/>
              </a:rPr>
              <a:t>On applications where injury to the operator might result if motors were to restart after power failures:</a:t>
            </a:r>
          </a:p>
          <a:p>
            <a:pPr marL="342900" indent="-342900" algn="l" eaLnBrk="1" hangingPunct="1">
              <a:lnSpc>
                <a:spcPct val="120000"/>
              </a:lnSpc>
              <a:buFont typeface="Wingdings" panose="05000000000000000000" pitchFamily="2" charset="2"/>
              <a:buChar char="§"/>
              <a:defRPr/>
            </a:pPr>
            <a:r>
              <a:rPr lang="en-US" altLang="en-US" dirty="0">
                <a:solidFill>
                  <a:srgbClr val="FF0000"/>
                </a:solidFill>
                <a:cs typeface="Arial" charset="0"/>
              </a:rPr>
              <a:t>Provision shall be made to prevent machines from automatically restarting upon restoration of power.</a:t>
            </a:r>
          </a:p>
          <a:p>
            <a:pPr algn="l" eaLnBrk="1" hangingPunct="1">
              <a:buFont typeface="Arial" charset="0"/>
              <a:buNone/>
              <a:defRPr/>
            </a:pPr>
            <a:endParaRPr lang="en-US" altLang="en-US" dirty="0">
              <a:solidFill>
                <a:schemeClr val="tx1"/>
              </a:solidFill>
            </a:endParaRPr>
          </a:p>
        </p:txBody>
      </p:sp>
      <p:sp>
        <p:nvSpPr>
          <p:cNvPr id="4813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3C4E5BD-9908-4BDF-BFE4-A33022804B1D}" type="slidenum">
              <a:rPr lang="en-US" altLang="en-US" sz="1400">
                <a:solidFill>
                  <a:srgbClr val="FFFFFF"/>
                </a:solidFill>
                <a:latin typeface="Verdana" panose="020B0604030504040204" pitchFamily="34" charset="0"/>
              </a:rPr>
              <a:pPr algn="ctr">
                <a:spcBef>
                  <a:spcPct val="0"/>
                </a:spcBef>
                <a:buFontTx/>
                <a:buNone/>
              </a:pPr>
              <a:t>23</a:t>
            </a:fld>
            <a:endParaRPr lang="en-US" altLang="en-US" sz="1400">
              <a:solidFill>
                <a:srgbClr val="FFFFFF"/>
              </a:solidFill>
              <a:latin typeface="Verdana" panose="020B0604030504040204" pitchFamily="34" charset="0"/>
            </a:endParaRPr>
          </a:p>
        </p:txBody>
      </p:sp>
      <p:sp>
        <p:nvSpPr>
          <p:cNvPr id="481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48134" name="Picture 5" descr="Slide20"/>
          <p:cNvPicPr>
            <a:picLocks noChangeAspect="1" noChangeArrowheads="1"/>
          </p:cNvPicPr>
          <p:nvPr/>
        </p:nvPicPr>
        <p:blipFill>
          <a:blip r:embed="rId3">
            <a:clrChange>
              <a:clrFrom>
                <a:srgbClr val="BDC5C6"/>
              </a:clrFrom>
              <a:clrTo>
                <a:srgbClr val="BDC5C6">
                  <a:alpha val="0"/>
                </a:srgbClr>
              </a:clrTo>
            </a:clrChange>
            <a:extLst>
              <a:ext uri="{28A0092B-C50C-407E-A947-70E740481C1C}">
                <a14:useLocalDpi xmlns:a14="http://schemas.microsoft.com/office/drawing/2010/main" val="0"/>
              </a:ext>
            </a:extLst>
          </a:blip>
          <a:srcRect/>
          <a:stretch>
            <a:fillRect/>
          </a:stretch>
        </p:blipFill>
        <p:spPr bwMode="auto">
          <a:xfrm>
            <a:off x="4876800" y="4191000"/>
            <a:ext cx="289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Spreaders</a:t>
            </a:r>
          </a:p>
        </p:txBody>
      </p:sp>
      <p:sp>
        <p:nvSpPr>
          <p:cNvPr id="49155" name="Subtitle 2"/>
          <p:cNvSpPr>
            <a:spLocks noGrp="1"/>
          </p:cNvSpPr>
          <p:nvPr>
            <p:ph type="subTitle" idx="1"/>
          </p:nvPr>
        </p:nvSpPr>
        <p:spPr>
          <a:xfrm>
            <a:off x="457200" y="1219200"/>
            <a:ext cx="8077200" cy="4876800"/>
          </a:xfrm>
        </p:spPr>
        <p:txBody>
          <a:bodyPr/>
          <a:lstStyle/>
          <a:p>
            <a:pPr algn="l" eaLnBrk="1" hangingPunct="1"/>
            <a:r>
              <a:rPr lang="en-US" altLang="en-US">
                <a:solidFill>
                  <a:schemeClr val="tx1"/>
                </a:solidFill>
                <a:cs typeface="Arial" panose="020B0604020202020204" pitchFamily="34" charset="0"/>
              </a:rPr>
              <a:t>1910.213(c)(2)</a:t>
            </a:r>
          </a:p>
          <a:p>
            <a:pPr algn="l" eaLnBrk="1" hangingPunct="1"/>
            <a:r>
              <a:rPr lang="en-US" altLang="en-US">
                <a:solidFill>
                  <a:schemeClr val="tx1"/>
                </a:solidFill>
                <a:cs typeface="Arial" panose="020B0604020202020204" pitchFamily="34" charset="0"/>
              </a:rPr>
              <a:t>Each hand-fed circular ripsaw shall be furnished      with a spreader to prevent material from squeezing  the saw or being thrown back on the operator.</a:t>
            </a:r>
          </a:p>
          <a:p>
            <a:pPr algn="l" eaLnBrk="1" hangingPunct="1"/>
            <a:endParaRPr lang="en-US" altLang="en-US">
              <a:solidFill>
                <a:schemeClr val="tx1"/>
              </a:solidFill>
            </a:endParaRPr>
          </a:p>
        </p:txBody>
      </p:sp>
      <p:sp>
        <p:nvSpPr>
          <p:cNvPr id="4915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29DDAAA4-B722-4315-A88D-137969374F37}" type="slidenum">
              <a:rPr lang="en-US" altLang="en-US" sz="1400">
                <a:solidFill>
                  <a:srgbClr val="FFFFFF"/>
                </a:solidFill>
                <a:latin typeface="Verdana" panose="020B0604030504040204" pitchFamily="34" charset="0"/>
              </a:rPr>
              <a:pPr algn="ctr">
                <a:spcBef>
                  <a:spcPct val="0"/>
                </a:spcBef>
                <a:buFontTx/>
                <a:buNone/>
              </a:pPr>
              <a:t>24</a:t>
            </a:fld>
            <a:endParaRPr lang="en-US" altLang="en-US" sz="1400">
              <a:solidFill>
                <a:srgbClr val="FFFFFF"/>
              </a:solidFill>
              <a:latin typeface="Verdana" panose="020B0604030504040204" pitchFamily="34" charset="0"/>
            </a:endParaRPr>
          </a:p>
        </p:txBody>
      </p:sp>
      <p:sp>
        <p:nvSpPr>
          <p:cNvPr id="491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49158" name="Picture 8" descr="MVC-004S"/>
          <p:cNvPicPr>
            <a:picLocks noChangeAspect="1" noChangeArrowheads="1"/>
          </p:cNvPicPr>
          <p:nvPr/>
        </p:nvPicPr>
        <p:blipFill>
          <a:blip r:embed="rId3">
            <a:lum bright="30000"/>
            <a:extLst>
              <a:ext uri="{28A0092B-C50C-407E-A947-70E740481C1C}">
                <a14:useLocalDpi xmlns:a14="http://schemas.microsoft.com/office/drawing/2010/main" val="0"/>
              </a:ext>
            </a:extLst>
          </a:blip>
          <a:srcRect/>
          <a:stretch>
            <a:fillRect/>
          </a:stretch>
        </p:blipFill>
        <p:spPr bwMode="auto">
          <a:xfrm>
            <a:off x="3581400" y="3124200"/>
            <a:ext cx="43942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Line 9"/>
          <p:cNvSpPr>
            <a:spLocks noChangeShapeType="1"/>
          </p:cNvSpPr>
          <p:nvPr/>
        </p:nvSpPr>
        <p:spPr bwMode="auto">
          <a:xfrm flipV="1">
            <a:off x="1905000" y="4343400"/>
            <a:ext cx="3581400" cy="12192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60" name="Rectangle 1"/>
          <p:cNvSpPr>
            <a:spLocks noChangeArrowheads="1"/>
          </p:cNvSpPr>
          <p:nvPr/>
        </p:nvSpPr>
        <p:spPr bwMode="auto">
          <a:xfrm>
            <a:off x="771525" y="5378450"/>
            <a:ext cx="113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800">
                <a:latin typeface="Arial" panose="020B0604020202020204" pitchFamily="34" charset="0"/>
              </a:rPr>
              <a:t>Spreader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Non-Kickback Fingers</a:t>
            </a:r>
          </a:p>
        </p:txBody>
      </p:sp>
      <p:sp>
        <p:nvSpPr>
          <p:cNvPr id="50179" name="Subtitle 2"/>
          <p:cNvSpPr>
            <a:spLocks noGrp="1"/>
          </p:cNvSpPr>
          <p:nvPr>
            <p:ph type="subTitle" idx="1"/>
          </p:nvPr>
        </p:nvSpPr>
        <p:spPr>
          <a:xfrm>
            <a:off x="152400" y="1524000"/>
            <a:ext cx="5105400" cy="4191000"/>
          </a:xfrm>
        </p:spPr>
        <p:txBody>
          <a:bodyPr/>
          <a:lstStyle/>
          <a:p>
            <a:pPr algn="l" eaLnBrk="1" hangingPunct="1">
              <a:buFont typeface="Arial" charset="0"/>
              <a:buNone/>
              <a:defRPr/>
            </a:pPr>
            <a:r>
              <a:rPr lang="en-US" altLang="en-US" dirty="0">
                <a:solidFill>
                  <a:schemeClr val="tx1"/>
                </a:solidFill>
              </a:rPr>
              <a:t>1910.213(c)(3)</a:t>
            </a:r>
          </a:p>
          <a:p>
            <a:pPr algn="l" eaLnBrk="1" hangingPunct="1">
              <a:buFont typeface="Arial" charset="0"/>
              <a:buNone/>
              <a:defRPr/>
            </a:pPr>
            <a:endParaRPr lang="en-US" altLang="en-US" dirty="0">
              <a:solidFill>
                <a:schemeClr val="tx1"/>
              </a:solidFill>
            </a:endParaRPr>
          </a:p>
          <a:p>
            <a:pPr algn="l" eaLnBrk="1" hangingPunct="1">
              <a:buFont typeface="Arial" charset="0"/>
              <a:buNone/>
              <a:defRPr/>
            </a:pPr>
            <a:r>
              <a:rPr lang="en-US" altLang="en-US" dirty="0">
                <a:solidFill>
                  <a:schemeClr val="tx1"/>
                </a:solidFill>
              </a:rPr>
              <a:t>Each hand-fed circular ripsaw shall be provided with: </a:t>
            </a:r>
          </a:p>
          <a:p>
            <a:pPr marL="342900" indent="-342900" algn="l" eaLnBrk="1" hangingPunct="1">
              <a:buFont typeface="Wingdings" panose="05000000000000000000" pitchFamily="2" charset="2"/>
              <a:buChar char="§"/>
              <a:defRPr/>
            </a:pPr>
            <a:r>
              <a:rPr lang="en-US" altLang="en-US" dirty="0">
                <a:solidFill>
                  <a:schemeClr val="tx1"/>
                </a:solidFill>
              </a:rPr>
              <a:t>Non-kickback fingers or dogs </a:t>
            </a:r>
          </a:p>
          <a:p>
            <a:pPr marL="342900" indent="-342900" algn="l" eaLnBrk="1" hangingPunct="1">
              <a:buFont typeface="Wingdings" panose="05000000000000000000" pitchFamily="2" charset="2"/>
              <a:buChar char="§"/>
              <a:defRPr/>
            </a:pPr>
            <a:r>
              <a:rPr lang="en-US" altLang="en-US" dirty="0">
                <a:solidFill>
                  <a:schemeClr val="tx1"/>
                </a:solidFill>
              </a:rPr>
              <a:t>so located as to oppose the thrust or tendency of the saw to pick up the material or to throw it back toward the operator.</a:t>
            </a:r>
          </a:p>
          <a:p>
            <a:pPr algn="l" eaLnBrk="1" hangingPunct="1">
              <a:buFont typeface="Arial" charset="0"/>
              <a:buNone/>
              <a:defRPr/>
            </a:pPr>
            <a:endParaRPr lang="en-US" altLang="en-US" dirty="0">
              <a:solidFill>
                <a:schemeClr val="tx1"/>
              </a:solidFill>
            </a:endParaRPr>
          </a:p>
        </p:txBody>
      </p:sp>
      <p:sp>
        <p:nvSpPr>
          <p:cNvPr id="5018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FA172DF3-38B9-4D66-9404-5343A88CE87F}" type="slidenum">
              <a:rPr lang="en-US" altLang="en-US" sz="1400">
                <a:solidFill>
                  <a:srgbClr val="FFFFFF"/>
                </a:solidFill>
                <a:latin typeface="Verdana" panose="020B0604030504040204" pitchFamily="34" charset="0"/>
              </a:rPr>
              <a:pPr algn="ctr">
                <a:spcBef>
                  <a:spcPct val="0"/>
                </a:spcBef>
                <a:buFontTx/>
                <a:buNone/>
              </a:pPr>
              <a:t>25</a:t>
            </a:fld>
            <a:endParaRPr lang="en-US" altLang="en-US" sz="1400">
              <a:solidFill>
                <a:srgbClr val="FFFFFF"/>
              </a:solidFill>
              <a:latin typeface="Verdana" panose="020B0604030504040204" pitchFamily="34" charset="0"/>
            </a:endParaRPr>
          </a:p>
        </p:txBody>
      </p:sp>
      <p:sp>
        <p:nvSpPr>
          <p:cNvPr id="501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50182" name="Picture 12" descr="MVC-003S"/>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5495925" y="1295400"/>
            <a:ext cx="31242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14"/>
          <p:cNvPicPr>
            <a:picLocks noChangeAspect="1" noChangeArrowheads="1"/>
          </p:cNvPicPr>
          <p:nvPr/>
        </p:nvPicPr>
        <p:blipFill>
          <a:blip r:embed="rId4">
            <a:lum bright="24000"/>
            <a:extLst>
              <a:ext uri="{28A0092B-C50C-407E-A947-70E740481C1C}">
                <a14:useLocalDpi xmlns:a14="http://schemas.microsoft.com/office/drawing/2010/main" val="0"/>
              </a:ext>
            </a:extLst>
          </a:blip>
          <a:srcRect/>
          <a:stretch>
            <a:fillRect/>
          </a:stretch>
        </p:blipFill>
        <p:spPr bwMode="auto">
          <a:xfrm>
            <a:off x="5495925" y="3810000"/>
            <a:ext cx="31146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Left Arrow 13"/>
          <p:cNvSpPr>
            <a:spLocks noChangeArrowheads="1"/>
          </p:cNvSpPr>
          <p:nvPr/>
        </p:nvSpPr>
        <p:spPr bwMode="auto">
          <a:xfrm flipV="1">
            <a:off x="6705600" y="4953000"/>
            <a:ext cx="990600" cy="152400"/>
          </a:xfrm>
          <a:prstGeom prst="leftArrow">
            <a:avLst>
              <a:gd name="adj1" fmla="val 50000"/>
              <a:gd name="adj2" fmla="val 50014"/>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50185" name="Left Arrow 14"/>
          <p:cNvSpPr>
            <a:spLocks noChangeArrowheads="1"/>
          </p:cNvSpPr>
          <p:nvPr/>
        </p:nvSpPr>
        <p:spPr bwMode="auto">
          <a:xfrm>
            <a:off x="7062788" y="2892425"/>
            <a:ext cx="914400" cy="152400"/>
          </a:xfrm>
          <a:prstGeom prst="leftArrow">
            <a:avLst>
              <a:gd name="adj1" fmla="val 50000"/>
              <a:gd name="adj2" fmla="val 50000"/>
            </a:avLst>
          </a:prstGeom>
          <a:solidFill>
            <a:schemeClr val="accent1"/>
          </a:solidFill>
          <a:ln w="9525" algn="ctr">
            <a:solidFill>
              <a:schemeClr val="tx1"/>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Swing Cutoff Saws</a:t>
            </a:r>
          </a:p>
        </p:txBody>
      </p:sp>
      <p:sp>
        <p:nvSpPr>
          <p:cNvPr id="51203" name="Subtitle 2"/>
          <p:cNvSpPr>
            <a:spLocks noGrp="1"/>
          </p:cNvSpPr>
          <p:nvPr>
            <p:ph type="subTitle" idx="1"/>
          </p:nvPr>
        </p:nvSpPr>
        <p:spPr>
          <a:xfrm>
            <a:off x="457200" y="1143000"/>
            <a:ext cx="8382000" cy="5029200"/>
          </a:xfrm>
        </p:spPr>
        <p:txBody>
          <a:bodyPr/>
          <a:lstStyle/>
          <a:p>
            <a:pPr algn="l" eaLnBrk="1" hangingPunct="1"/>
            <a:r>
              <a:rPr lang="en-US" altLang="en-US">
                <a:solidFill>
                  <a:schemeClr val="tx1"/>
                </a:solidFill>
              </a:rPr>
              <a:t>1910.213(g)(1)</a:t>
            </a:r>
          </a:p>
          <a:p>
            <a:pPr algn="l" eaLnBrk="1" hangingPunct="1"/>
            <a:r>
              <a:rPr lang="en-US" altLang="en-US">
                <a:solidFill>
                  <a:schemeClr val="tx1"/>
                </a:solidFill>
                <a:cs typeface="Arial" panose="020B0604020202020204" pitchFamily="34" charset="0"/>
              </a:rPr>
              <a:t>Each swing cutoff saw shall be provided with a    hood that will completely enclose the upper half of the saw, the arbor end, and the point of operation at all positions of the saw.</a:t>
            </a:r>
          </a:p>
          <a:p>
            <a:pPr algn="l" eaLnBrk="1" hangingPunct="1"/>
            <a:endParaRPr lang="en-US" altLang="en-US">
              <a:solidFill>
                <a:schemeClr val="tx1"/>
              </a:solidFill>
            </a:endParaRPr>
          </a:p>
        </p:txBody>
      </p:sp>
      <p:sp>
        <p:nvSpPr>
          <p:cNvPr id="5120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0C9D396-44D8-4EC7-AC24-8948915361C6}" type="slidenum">
              <a:rPr lang="en-US" altLang="en-US" sz="1400">
                <a:solidFill>
                  <a:srgbClr val="FFFFFF"/>
                </a:solidFill>
                <a:latin typeface="Verdana" panose="020B0604030504040204" pitchFamily="34" charset="0"/>
              </a:rPr>
              <a:pPr algn="ctr">
                <a:spcBef>
                  <a:spcPct val="0"/>
                </a:spcBef>
                <a:buFontTx/>
                <a:buNone/>
              </a:pPr>
              <a:t>26</a:t>
            </a:fld>
            <a:endParaRPr lang="en-US" altLang="en-US" sz="1400">
              <a:solidFill>
                <a:srgbClr val="FFFFFF"/>
              </a:solidFill>
              <a:latin typeface="Verdana" panose="020B0604030504040204" pitchFamily="34" charset="0"/>
            </a:endParaRPr>
          </a:p>
        </p:txBody>
      </p:sp>
      <p:sp>
        <p:nvSpPr>
          <p:cNvPr id="512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5120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7913" y="3328988"/>
            <a:ext cx="217328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TextBox 6"/>
          <p:cNvSpPr txBox="1">
            <a:spLocks noChangeArrowheads="1"/>
          </p:cNvSpPr>
          <p:nvPr/>
        </p:nvSpPr>
        <p:spPr bwMode="auto">
          <a:xfrm>
            <a:off x="2643188" y="5943600"/>
            <a:ext cx="4310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latin typeface="Verdana" panose="020B0604030504040204" pitchFamily="34" charset="0"/>
                <a:ea typeface="Verdana" panose="020B0604030504040204" pitchFamily="34" charset="0"/>
                <a:cs typeface="Verdana" panose="020B0604030504040204" pitchFamily="34" charset="0"/>
              </a:rPr>
              <a:t>Swing saw with hood and limiting chain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1910.213(h) Radial Saws</a:t>
            </a:r>
          </a:p>
        </p:txBody>
      </p:sp>
      <p:sp>
        <p:nvSpPr>
          <p:cNvPr id="5222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08D403B5-24A9-4EA5-88F2-5FBFB4511B7F}" type="slidenum">
              <a:rPr lang="en-US" altLang="en-US" sz="1400">
                <a:solidFill>
                  <a:srgbClr val="FFFFFF"/>
                </a:solidFill>
                <a:latin typeface="Verdana" panose="020B0604030504040204" pitchFamily="34" charset="0"/>
              </a:rPr>
              <a:pPr algn="ctr">
                <a:spcBef>
                  <a:spcPct val="0"/>
                </a:spcBef>
                <a:buFontTx/>
                <a:buNone/>
              </a:pPr>
              <a:t>27</a:t>
            </a:fld>
            <a:endParaRPr lang="en-US" altLang="en-US" sz="1400">
              <a:solidFill>
                <a:srgbClr val="FFFFFF"/>
              </a:solidFill>
              <a:latin typeface="Verdana" panose="020B0604030504040204" pitchFamily="34" charset="0"/>
            </a:endParaRPr>
          </a:p>
        </p:txBody>
      </p:sp>
      <p:sp>
        <p:nvSpPr>
          <p:cNvPr id="5222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sp>
        <p:nvSpPr>
          <p:cNvPr id="52229" name="Rectangle 4"/>
          <p:cNvSpPr txBox="1">
            <a:spLocks noChangeArrowheads="1"/>
          </p:cNvSpPr>
          <p:nvPr/>
        </p:nvSpPr>
        <p:spPr bwMode="auto">
          <a:xfrm>
            <a:off x="304800" y="12192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Wingdings" panose="05000000000000000000" pitchFamily="2" charset="2"/>
              <a:buChar char="§"/>
            </a:pPr>
            <a:r>
              <a:rPr lang="en-US" altLang="en-US" sz="2400">
                <a:cs typeface="Arial" panose="020B0604020202020204" pitchFamily="34" charset="0"/>
              </a:rPr>
              <a:t>Upper hood completely encloses the upper portion of the blade, including the end of the saw arbor.</a:t>
            </a:r>
          </a:p>
          <a:p>
            <a:pPr>
              <a:lnSpc>
                <a:spcPct val="30000"/>
              </a:lnSpc>
            </a:pPr>
            <a:endParaRPr lang="en-US" altLang="en-US" sz="3000"/>
          </a:p>
          <a:p>
            <a:pPr>
              <a:lnSpc>
                <a:spcPct val="30000"/>
              </a:lnSpc>
            </a:pPr>
            <a:endParaRPr lang="en-US" altLang="en-US" sz="3000"/>
          </a:p>
          <a:p>
            <a:pPr>
              <a:lnSpc>
                <a:spcPct val="30000"/>
              </a:lnSpc>
            </a:pPr>
            <a:endParaRPr lang="en-US" altLang="en-US" sz="3000"/>
          </a:p>
          <a:p>
            <a:pPr>
              <a:lnSpc>
                <a:spcPct val="30000"/>
              </a:lnSpc>
            </a:pPr>
            <a:endParaRPr lang="en-US" altLang="en-US" sz="3000"/>
          </a:p>
          <a:p>
            <a:pPr>
              <a:lnSpc>
                <a:spcPct val="30000"/>
              </a:lnSpc>
            </a:pPr>
            <a:endParaRPr lang="en-US" altLang="en-US" sz="3000"/>
          </a:p>
          <a:p>
            <a:pPr>
              <a:lnSpc>
                <a:spcPct val="30000"/>
              </a:lnSpc>
            </a:pPr>
            <a:endParaRPr lang="en-US" altLang="en-US" sz="3000"/>
          </a:p>
          <a:p>
            <a:pPr>
              <a:lnSpc>
                <a:spcPct val="30000"/>
              </a:lnSpc>
            </a:pPr>
            <a:endParaRPr lang="en-US" altLang="en-US" sz="3000"/>
          </a:p>
          <a:p>
            <a:pPr>
              <a:lnSpc>
                <a:spcPct val="30000"/>
              </a:lnSpc>
            </a:pPr>
            <a:endParaRPr lang="en-US" altLang="en-US" sz="3000"/>
          </a:p>
          <a:p>
            <a:pPr>
              <a:lnSpc>
                <a:spcPct val="30000"/>
              </a:lnSpc>
            </a:pPr>
            <a:endParaRPr lang="en-US" altLang="en-US" sz="3000"/>
          </a:p>
          <a:p>
            <a:pPr>
              <a:lnSpc>
                <a:spcPct val="30000"/>
              </a:lnSpc>
            </a:pPr>
            <a:endParaRPr lang="en-US" altLang="en-US" sz="3000"/>
          </a:p>
          <a:p>
            <a:pPr>
              <a:buFont typeface="Wingdings" panose="05000000000000000000" pitchFamily="2" charset="2"/>
              <a:buChar char="§"/>
            </a:pPr>
            <a:r>
              <a:rPr lang="en-US" altLang="en-US" sz="2400">
                <a:cs typeface="Arial" panose="020B0604020202020204" pitchFamily="34" charset="0"/>
              </a:rPr>
              <a:t>Radial saws used for ripping shall be provided with non-kickback fingers or dogs located on both sides of the saw (prevents material from being picked up    or thrown back toward the operator).</a:t>
            </a:r>
          </a:p>
        </p:txBody>
      </p:sp>
      <p:pic>
        <p:nvPicPr>
          <p:cNvPr id="52230" name="Picture 6" descr="mach27"/>
          <p:cNvPicPr>
            <a:picLocks noChangeAspect="1" noChangeArrowheads="1"/>
          </p:cNvPicPr>
          <p:nvPr/>
        </p:nvPicPr>
        <p:blipFill>
          <a:blip r:embed="rId3">
            <a:extLst>
              <a:ext uri="{28A0092B-C50C-407E-A947-70E740481C1C}">
                <a14:useLocalDpi xmlns:a14="http://schemas.microsoft.com/office/drawing/2010/main" val="0"/>
              </a:ext>
            </a:extLst>
          </a:blip>
          <a:srcRect l="12613" t="8182" r="9009" b="11176"/>
          <a:stretch>
            <a:fillRect/>
          </a:stretch>
        </p:blipFill>
        <p:spPr bwMode="auto">
          <a:xfrm>
            <a:off x="3124200" y="2057400"/>
            <a:ext cx="28098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1910.213(i) Band Saws</a:t>
            </a:r>
          </a:p>
        </p:txBody>
      </p:sp>
      <p:sp>
        <p:nvSpPr>
          <p:cNvPr id="79875" name="Subtitle 2"/>
          <p:cNvSpPr>
            <a:spLocks noGrp="1"/>
          </p:cNvSpPr>
          <p:nvPr>
            <p:ph type="subTitle" idx="1"/>
          </p:nvPr>
        </p:nvSpPr>
        <p:spPr>
          <a:xfrm>
            <a:off x="457200" y="1752600"/>
            <a:ext cx="4495800" cy="3886200"/>
          </a:xfrm>
        </p:spPr>
        <p:txBody>
          <a:bodyPr/>
          <a:lstStyle/>
          <a:p>
            <a:pPr marL="342900" indent="-342900" algn="l" eaLnBrk="1" hangingPunct="1">
              <a:lnSpc>
                <a:spcPct val="110000"/>
              </a:lnSpc>
              <a:buFont typeface="Wingdings" pitchFamily="2" charset="2"/>
              <a:buChar char="§"/>
              <a:defRPr/>
            </a:pPr>
            <a:r>
              <a:rPr lang="en-US" altLang="en-US" dirty="0">
                <a:solidFill>
                  <a:schemeClr val="tx1"/>
                </a:solidFill>
                <a:cs typeface="Arial" charset="0"/>
              </a:rPr>
              <a:t>Band saw wheels shall be fully encased. </a:t>
            </a:r>
          </a:p>
          <a:p>
            <a:pPr marL="342900" indent="-342900" algn="l" eaLnBrk="1" hangingPunct="1">
              <a:lnSpc>
                <a:spcPct val="20000"/>
              </a:lnSpc>
              <a:buFont typeface="Wingdings" pitchFamily="2" charset="2"/>
              <a:buChar char="§"/>
              <a:defRPr/>
            </a:pPr>
            <a:endParaRPr lang="en-US" altLang="en-US" dirty="0">
              <a:solidFill>
                <a:schemeClr val="tx1"/>
              </a:solidFill>
              <a:cs typeface="Arial" charset="0"/>
            </a:endParaRPr>
          </a:p>
          <a:p>
            <a:pPr marL="342900" indent="-342900" algn="l" eaLnBrk="1" hangingPunct="1">
              <a:lnSpc>
                <a:spcPct val="110000"/>
              </a:lnSpc>
              <a:buFont typeface="Wingdings" pitchFamily="2" charset="2"/>
              <a:buChar char="§"/>
              <a:defRPr/>
            </a:pPr>
            <a:r>
              <a:rPr lang="en-US" altLang="en-US" dirty="0">
                <a:solidFill>
                  <a:schemeClr val="tx1"/>
                </a:solidFill>
                <a:cs typeface="Arial" charset="0"/>
              </a:rPr>
              <a:t>Outside periphery of cover shall be solid. </a:t>
            </a:r>
          </a:p>
          <a:p>
            <a:pPr marL="342900" indent="-342900" algn="l" eaLnBrk="1" hangingPunct="1">
              <a:lnSpc>
                <a:spcPct val="20000"/>
              </a:lnSpc>
              <a:buFont typeface="Wingdings" pitchFamily="2" charset="2"/>
              <a:buChar char="§"/>
              <a:defRPr/>
            </a:pPr>
            <a:endParaRPr lang="en-US" altLang="en-US" dirty="0">
              <a:solidFill>
                <a:schemeClr val="tx1"/>
              </a:solidFill>
              <a:cs typeface="Arial" charset="0"/>
            </a:endParaRPr>
          </a:p>
          <a:p>
            <a:pPr marL="342900" indent="-342900" algn="l" eaLnBrk="1" hangingPunct="1">
              <a:buFont typeface="Wingdings" pitchFamily="2" charset="2"/>
              <a:buChar char="§"/>
              <a:defRPr/>
            </a:pPr>
            <a:r>
              <a:rPr lang="en-US" altLang="en-US" dirty="0">
                <a:solidFill>
                  <a:schemeClr val="tx1"/>
                </a:solidFill>
                <a:cs typeface="Arial" charset="0"/>
              </a:rPr>
              <a:t>The front and back of the band wheels shall be   either enclosed by solid material or by wire mesh.</a:t>
            </a:r>
          </a:p>
          <a:p>
            <a:pPr algn="l" eaLnBrk="1" hangingPunct="1">
              <a:buFont typeface="Arial" charset="0"/>
              <a:buNone/>
              <a:defRPr/>
            </a:pPr>
            <a:endParaRPr lang="en-US" dirty="0">
              <a:solidFill>
                <a:schemeClr val="tx1"/>
              </a:solidFill>
            </a:endParaRPr>
          </a:p>
        </p:txBody>
      </p:sp>
      <p:sp>
        <p:nvSpPr>
          <p:cNvPr id="532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EB4783E3-BD72-4B4C-9D5D-BF131791DA86}" type="slidenum">
              <a:rPr lang="en-US" altLang="en-US" sz="1400">
                <a:solidFill>
                  <a:srgbClr val="FFFFFF"/>
                </a:solidFill>
                <a:latin typeface="Verdana" panose="020B0604030504040204" pitchFamily="34" charset="0"/>
              </a:rPr>
              <a:pPr algn="ctr">
                <a:spcBef>
                  <a:spcPct val="0"/>
                </a:spcBef>
                <a:buFontTx/>
                <a:buNone/>
              </a:pPr>
              <a:t>28</a:t>
            </a:fld>
            <a:endParaRPr lang="en-US" altLang="en-US" sz="1400">
              <a:solidFill>
                <a:srgbClr val="FFFFFF"/>
              </a:solidFill>
              <a:latin typeface="Verdana" panose="020B0604030504040204" pitchFamily="34" charset="0"/>
            </a:endParaRPr>
          </a:p>
        </p:txBody>
      </p:sp>
      <p:sp>
        <p:nvSpPr>
          <p:cNvPr id="532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53254" name="Picture 5" descr="mach14"/>
          <p:cNvPicPr>
            <a:picLocks noChangeAspect="1" noChangeArrowheads="1"/>
          </p:cNvPicPr>
          <p:nvPr/>
        </p:nvPicPr>
        <p:blipFill>
          <a:blip r:embed="rId3">
            <a:extLst>
              <a:ext uri="{28A0092B-C50C-407E-A947-70E740481C1C}">
                <a14:useLocalDpi xmlns:a14="http://schemas.microsoft.com/office/drawing/2010/main" val="0"/>
              </a:ext>
            </a:extLst>
          </a:blip>
          <a:srcRect l="7607" t="4807" r="13077" b="4520"/>
          <a:stretch>
            <a:fillRect/>
          </a:stretch>
        </p:blipFill>
        <p:spPr bwMode="auto">
          <a:xfrm>
            <a:off x="5105400" y="1295400"/>
            <a:ext cx="3883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Treadle</a:t>
            </a:r>
          </a:p>
        </p:txBody>
      </p:sp>
      <p:sp>
        <p:nvSpPr>
          <p:cNvPr id="54275"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cs typeface="Arial" panose="020B0604020202020204" pitchFamily="34" charset="0"/>
              </a:rPr>
              <a:t>Each operating treadle shall be covered by an inverted U-shaped metal guard, fastened to the floor, and of adequate size to prevent accidental tripping.</a:t>
            </a:r>
          </a:p>
          <a:p>
            <a:pPr algn="l" eaLnBrk="1" hangingPunct="1"/>
            <a:endParaRPr lang="en-US" altLang="en-US">
              <a:solidFill>
                <a:schemeClr val="tx1"/>
              </a:solidFill>
            </a:endParaRPr>
          </a:p>
        </p:txBody>
      </p:sp>
      <p:sp>
        <p:nvSpPr>
          <p:cNvPr id="5427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B20AF592-72A9-432F-9F15-15A969021B51}" type="slidenum">
              <a:rPr lang="en-US" altLang="en-US" sz="1400">
                <a:solidFill>
                  <a:srgbClr val="FFFFFF"/>
                </a:solidFill>
                <a:latin typeface="Verdana" panose="020B0604030504040204" pitchFamily="34" charset="0"/>
              </a:rPr>
              <a:pPr algn="ctr">
                <a:spcBef>
                  <a:spcPct val="0"/>
                </a:spcBef>
                <a:buFontTx/>
                <a:buNone/>
              </a:pPr>
              <a:t>29</a:t>
            </a:fld>
            <a:endParaRPr lang="en-US" altLang="en-US" sz="1400">
              <a:solidFill>
                <a:srgbClr val="FFFFFF"/>
              </a:solidFill>
              <a:latin typeface="Verdana" panose="020B0604030504040204" pitchFamily="34" charset="0"/>
            </a:endParaRPr>
          </a:p>
        </p:txBody>
      </p:sp>
      <p:sp>
        <p:nvSpPr>
          <p:cNvPr id="542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54278" name="Picture 6" descr="MVC-006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79725"/>
            <a:ext cx="258286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General Requirements</a:t>
            </a:r>
          </a:p>
        </p:txBody>
      </p:sp>
      <p:sp>
        <p:nvSpPr>
          <p:cNvPr id="27651" name="Subtitle 2"/>
          <p:cNvSpPr>
            <a:spLocks noGrp="1"/>
          </p:cNvSpPr>
          <p:nvPr>
            <p:ph type="subTitle" idx="1"/>
          </p:nvPr>
        </p:nvSpPr>
        <p:spPr>
          <a:xfrm>
            <a:off x="2667000" y="1295400"/>
            <a:ext cx="2895600" cy="457200"/>
          </a:xfrm>
        </p:spPr>
        <p:txBody>
          <a:bodyPr/>
          <a:lstStyle/>
          <a:p>
            <a:pPr eaLnBrk="1" hangingPunct="1"/>
            <a:r>
              <a:rPr lang="en-US" altLang="en-US">
                <a:solidFill>
                  <a:schemeClr val="tx1"/>
                </a:solidFill>
              </a:rPr>
              <a:t>29 CFR 1910.212</a:t>
            </a:r>
          </a:p>
        </p:txBody>
      </p:sp>
      <p:sp>
        <p:nvSpPr>
          <p:cNvPr id="276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6B57CC9C-98F7-4762-9C91-6E5536CB4B27}" type="slidenum">
              <a:rPr lang="en-US" altLang="en-US" sz="1400">
                <a:solidFill>
                  <a:srgbClr val="FFFFFF"/>
                </a:solidFill>
                <a:latin typeface="Verdana" panose="020B0604030504040204" pitchFamily="34" charset="0"/>
              </a:rPr>
              <a:pPr algn="ctr">
                <a:spcBef>
                  <a:spcPct val="0"/>
                </a:spcBef>
                <a:buFontTx/>
                <a:buNone/>
              </a:pPr>
              <a:t>3</a:t>
            </a:fld>
            <a:endParaRPr lang="en-US" altLang="en-US" sz="1400">
              <a:solidFill>
                <a:srgbClr val="FFFFFF"/>
              </a:solidFill>
              <a:latin typeface="Verdana" panose="020B0604030504040204" pitchFamily="34" charset="0"/>
            </a:endParaRPr>
          </a:p>
        </p:txBody>
      </p:sp>
      <p:sp>
        <p:nvSpPr>
          <p:cNvPr id="276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27654" name="Picture 5" descr="guard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057400"/>
            <a:ext cx="50292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55" name="Straight Arrow Connector 6"/>
          <p:cNvCxnSpPr>
            <a:cxnSpLocks noChangeShapeType="1"/>
          </p:cNvCxnSpPr>
          <p:nvPr/>
        </p:nvCxnSpPr>
        <p:spPr bwMode="auto">
          <a:xfrm rot="10800000" flipV="1">
            <a:off x="4953000" y="3122613"/>
            <a:ext cx="2286000" cy="838200"/>
          </a:xfrm>
          <a:prstGeom prst="straightConnector1">
            <a:avLst/>
          </a:prstGeom>
          <a:noFill/>
          <a:ln w="38100" algn="ctr">
            <a:solidFill>
              <a:srgbClr val="0033CC"/>
            </a:solidFill>
            <a:round/>
            <a:headEnd/>
            <a:tailEnd type="arrow" w="med" len="med"/>
          </a:ln>
          <a:extLst>
            <a:ext uri="{909E8E84-426E-40DD-AFC4-6F175D3DCCD1}">
              <a14:hiddenFill xmlns:a14="http://schemas.microsoft.com/office/drawing/2010/main">
                <a:noFill/>
              </a14:hiddenFill>
            </a:ext>
          </a:extLst>
        </p:spPr>
      </p:cxnSp>
      <p:sp>
        <p:nvSpPr>
          <p:cNvPr id="27656" name="TextBox 1"/>
          <p:cNvSpPr txBox="1">
            <a:spLocks noChangeArrowheads="1"/>
          </p:cNvSpPr>
          <p:nvPr/>
        </p:nvSpPr>
        <p:spPr bwMode="auto">
          <a:xfrm>
            <a:off x="7162800" y="25146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latin typeface="Verdana" panose="020B0604030504040204" pitchFamily="34" charset="0"/>
                <a:ea typeface="Verdana" panose="020B0604030504040204" pitchFamily="34" charset="0"/>
                <a:cs typeface="Verdana" panose="020B0604030504040204" pitchFamily="34" charset="0"/>
              </a:rPr>
              <a:t>Damaged guard Should be repaired or replaced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Abrasive Wheel Machinery</a:t>
            </a:r>
          </a:p>
        </p:txBody>
      </p:sp>
      <p:sp>
        <p:nvSpPr>
          <p:cNvPr id="55299"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17D5D9C-D710-4916-A368-2B58D3D62F60}" type="slidenum">
              <a:rPr lang="en-US" altLang="en-US" sz="1400">
                <a:solidFill>
                  <a:srgbClr val="FFFFFF"/>
                </a:solidFill>
                <a:latin typeface="Verdana" panose="020B0604030504040204" pitchFamily="34" charset="0"/>
              </a:rPr>
              <a:pPr algn="ctr">
                <a:spcBef>
                  <a:spcPct val="0"/>
                </a:spcBef>
                <a:buFontTx/>
                <a:buNone/>
              </a:pPr>
              <a:t>30</a:t>
            </a:fld>
            <a:endParaRPr lang="en-US" altLang="en-US" sz="1400">
              <a:solidFill>
                <a:srgbClr val="FFFFFF"/>
              </a:solidFill>
              <a:latin typeface="Verdana" panose="020B0604030504040204" pitchFamily="34" charset="0"/>
            </a:endParaRPr>
          </a:p>
        </p:txBody>
      </p:sp>
      <p:sp>
        <p:nvSpPr>
          <p:cNvPr id="5530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55301" name="Picture 3" descr="bench-grinder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25" y="1965325"/>
            <a:ext cx="365760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extBox 2"/>
          <p:cNvSpPr txBox="1">
            <a:spLocks noChangeArrowheads="1"/>
          </p:cNvSpPr>
          <p:nvPr/>
        </p:nvSpPr>
        <p:spPr bwMode="auto">
          <a:xfrm>
            <a:off x="2819400" y="1390650"/>
            <a:ext cx="303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29 CFR 1910.215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Guard Design</a:t>
            </a:r>
          </a:p>
        </p:txBody>
      </p:sp>
      <p:sp>
        <p:nvSpPr>
          <p:cNvPr id="86019" name="Subtitle 2"/>
          <p:cNvSpPr>
            <a:spLocks noGrp="1"/>
          </p:cNvSpPr>
          <p:nvPr>
            <p:ph type="subTitle" idx="1"/>
          </p:nvPr>
        </p:nvSpPr>
        <p:spPr>
          <a:xfrm>
            <a:off x="609600" y="1295400"/>
            <a:ext cx="3886200" cy="4876800"/>
          </a:xfrm>
        </p:spPr>
        <p:txBody>
          <a:bodyPr/>
          <a:lstStyle/>
          <a:p>
            <a:pPr algn="l" eaLnBrk="1" hangingPunct="1">
              <a:buFont typeface="Arial" charset="0"/>
              <a:buNone/>
              <a:defRPr/>
            </a:pPr>
            <a:r>
              <a:rPr lang="en-US" dirty="0">
                <a:solidFill>
                  <a:schemeClr val="tx1"/>
                </a:solidFill>
              </a:rPr>
              <a:t>1910.215(a)(2)</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cs typeface="Arial" charset="0"/>
              </a:rPr>
              <a:t>The safety guard shall cover the spindle end, nut, and flange projections.</a:t>
            </a:r>
          </a:p>
          <a:p>
            <a:pPr algn="l" eaLnBrk="1" hangingPunct="1">
              <a:buFont typeface="Arial" charset="0"/>
              <a:buNone/>
              <a:defRPr/>
            </a:pPr>
            <a:endParaRPr lang="en-US" altLang="en-US" dirty="0">
              <a:solidFill>
                <a:schemeClr val="tx1"/>
              </a:solidFill>
              <a:cs typeface="Arial" charset="0"/>
            </a:endParaRPr>
          </a:p>
          <a:p>
            <a:pPr marL="342900" indent="-342900" algn="l" eaLnBrk="1" hangingPunct="1">
              <a:buFont typeface="Wingdings" pitchFamily="2" charset="2"/>
              <a:buChar char="§"/>
              <a:defRPr/>
            </a:pPr>
            <a:r>
              <a:rPr lang="en-US" altLang="en-US" dirty="0">
                <a:solidFill>
                  <a:schemeClr val="tx1"/>
                </a:solidFill>
                <a:cs typeface="Arial" charset="0"/>
              </a:rPr>
              <a:t>The safety guard shall be mounted so as to maintain proper alignment with the wheel.</a:t>
            </a:r>
          </a:p>
          <a:p>
            <a:pPr algn="l" eaLnBrk="1" hangingPunct="1">
              <a:buFont typeface="Arial" charset="0"/>
              <a:buNone/>
              <a:defRPr/>
            </a:pPr>
            <a:endParaRPr lang="en-US" dirty="0">
              <a:solidFill>
                <a:schemeClr val="tx1"/>
              </a:solidFill>
            </a:endParaRPr>
          </a:p>
        </p:txBody>
      </p:sp>
      <p:sp>
        <p:nvSpPr>
          <p:cNvPr id="563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594C12CB-C106-43D2-BCC5-2C368B84AF9B}" type="slidenum">
              <a:rPr lang="en-US" altLang="en-US" sz="1400">
                <a:solidFill>
                  <a:srgbClr val="FFFFFF"/>
                </a:solidFill>
                <a:latin typeface="Verdana" panose="020B0604030504040204" pitchFamily="34" charset="0"/>
              </a:rPr>
              <a:pPr algn="ctr">
                <a:spcBef>
                  <a:spcPct val="0"/>
                </a:spcBef>
                <a:buFontTx/>
                <a:buNone/>
              </a:pPr>
              <a:t>31</a:t>
            </a:fld>
            <a:endParaRPr lang="en-US" altLang="en-US" sz="1400">
              <a:solidFill>
                <a:srgbClr val="FFFFFF"/>
              </a:solidFill>
              <a:latin typeface="Verdana" panose="020B0604030504040204" pitchFamily="34" charset="0"/>
            </a:endParaRPr>
          </a:p>
        </p:txBody>
      </p:sp>
      <p:sp>
        <p:nvSpPr>
          <p:cNvPr id="563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56326" name="Picture 4" descr="Slide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8388" y="1600200"/>
            <a:ext cx="3748087"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1"/>
          <p:cNvSpPr>
            <a:spLocks noChangeArrowheads="1"/>
          </p:cNvSpPr>
          <p:nvPr/>
        </p:nvSpPr>
        <p:spPr bwMode="auto">
          <a:xfrm>
            <a:off x="5133975" y="5476875"/>
            <a:ext cx="323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1800">
                <a:solidFill>
                  <a:srgbClr val="FF0000"/>
                </a:solidFill>
                <a:latin typeface="Arial" panose="020B0604020202020204" pitchFamily="34" charset="0"/>
              </a:rPr>
              <a:t>No end guards on this device!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1910.215(a)(4) Work Rests</a:t>
            </a:r>
          </a:p>
        </p:txBody>
      </p:sp>
      <p:sp>
        <p:nvSpPr>
          <p:cNvPr id="88067" name="Subtitle 2"/>
          <p:cNvSpPr>
            <a:spLocks noGrp="1"/>
          </p:cNvSpPr>
          <p:nvPr>
            <p:ph type="subTitle" idx="1"/>
          </p:nvPr>
        </p:nvSpPr>
        <p:spPr>
          <a:xfrm>
            <a:off x="381000" y="1219200"/>
            <a:ext cx="8458200" cy="4953000"/>
          </a:xfrm>
        </p:spPr>
        <p:txBody>
          <a:bodyPr/>
          <a:lstStyle/>
          <a:p>
            <a:pPr marL="342900" indent="-342900" algn="l" eaLnBrk="1" hangingPunct="1">
              <a:buFont typeface="Wingdings" pitchFamily="2" charset="2"/>
              <a:buChar char="§"/>
              <a:defRPr/>
            </a:pPr>
            <a:r>
              <a:rPr lang="en-US" altLang="en-US" dirty="0">
                <a:solidFill>
                  <a:schemeClr val="tx1"/>
                </a:solidFill>
                <a:cs typeface="Arial" charset="0"/>
              </a:rPr>
              <a:t>For off hand grinding: work rests are required to support the work.</a:t>
            </a:r>
          </a:p>
          <a:p>
            <a:pPr marL="342900" indent="-342900" algn="l" eaLnBrk="1" hangingPunct="1">
              <a:buFont typeface="Wingdings" pitchFamily="2" charset="2"/>
              <a:buChar char="§"/>
              <a:defRPr/>
            </a:pPr>
            <a:r>
              <a:rPr lang="en-US" altLang="en-US" dirty="0">
                <a:solidFill>
                  <a:schemeClr val="tx1"/>
                </a:solidFill>
                <a:cs typeface="Arial" charset="0"/>
              </a:rPr>
              <a:t>Rigid construction and adjustable with wheel wear.</a:t>
            </a:r>
          </a:p>
          <a:p>
            <a:pPr marL="342900" indent="-342900" algn="l" eaLnBrk="1" hangingPunct="1">
              <a:buFont typeface="Wingdings" pitchFamily="2" charset="2"/>
              <a:buChar char="§"/>
              <a:defRPr/>
            </a:pPr>
            <a:r>
              <a:rPr lang="en-US" altLang="en-US" dirty="0">
                <a:solidFill>
                  <a:schemeClr val="tx1"/>
                </a:solidFill>
                <a:cs typeface="Arial" charset="0"/>
              </a:rPr>
              <a:t>Must be kept </a:t>
            </a:r>
            <a:r>
              <a:rPr lang="en-US" altLang="en-US" u="sng" dirty="0">
                <a:solidFill>
                  <a:schemeClr val="tx1"/>
                </a:solidFill>
                <a:cs typeface="Arial" charset="0"/>
              </a:rPr>
              <a:t>closely adjusted</a:t>
            </a:r>
            <a:r>
              <a:rPr lang="en-US" altLang="en-US" dirty="0">
                <a:solidFill>
                  <a:schemeClr val="tx1"/>
                </a:solidFill>
                <a:cs typeface="Arial" charset="0"/>
              </a:rPr>
              <a:t> (max gap = 1/8”) to prevent work from jamming &amp; breaking wheel.</a:t>
            </a:r>
          </a:p>
          <a:p>
            <a:pPr algn="l" eaLnBrk="1" hangingPunct="1">
              <a:buFont typeface="Arial" charset="0"/>
              <a:buNone/>
              <a:defRPr/>
            </a:pPr>
            <a:endParaRPr lang="en-US" dirty="0">
              <a:solidFill>
                <a:schemeClr val="tx1"/>
              </a:solidFill>
            </a:endParaRPr>
          </a:p>
        </p:txBody>
      </p:sp>
      <p:sp>
        <p:nvSpPr>
          <p:cNvPr id="573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2A9EB231-8DB8-4C13-A33A-BD63D8083EB4}" type="slidenum">
              <a:rPr lang="en-US" altLang="en-US" sz="1400">
                <a:solidFill>
                  <a:srgbClr val="FFFFFF"/>
                </a:solidFill>
                <a:latin typeface="Verdana" panose="020B0604030504040204" pitchFamily="34" charset="0"/>
              </a:rPr>
              <a:pPr algn="ctr">
                <a:spcBef>
                  <a:spcPct val="0"/>
                </a:spcBef>
                <a:buFontTx/>
                <a:buNone/>
              </a:pPr>
              <a:t>32</a:t>
            </a:fld>
            <a:endParaRPr lang="en-US" altLang="en-US" sz="1400">
              <a:solidFill>
                <a:srgbClr val="FFFFFF"/>
              </a:solidFill>
              <a:latin typeface="Verdana" panose="020B0604030504040204" pitchFamily="34" charset="0"/>
            </a:endParaRPr>
          </a:p>
        </p:txBody>
      </p:sp>
      <p:sp>
        <p:nvSpPr>
          <p:cNvPr id="573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graphicFrame>
        <p:nvGraphicFramePr>
          <p:cNvPr id="57350" name="Object 4"/>
          <p:cNvGraphicFramePr>
            <a:graphicFrameLocks noChangeAspect="1"/>
          </p:cNvGraphicFramePr>
          <p:nvPr/>
        </p:nvGraphicFramePr>
        <p:xfrm>
          <a:off x="1371600" y="3687763"/>
          <a:ext cx="3227388" cy="2408237"/>
        </p:xfrm>
        <a:graphic>
          <a:graphicData uri="http://schemas.openxmlformats.org/presentationml/2006/ole">
            <mc:AlternateContent xmlns:mc="http://schemas.openxmlformats.org/markup-compatibility/2006">
              <mc:Choice xmlns:v="urn:schemas-microsoft-com:vml" Requires="v">
                <p:oleObj name="Slide" r:id="rId3" imgW="4549874" imgH="3394541" progId="PowerPoint.Slide.8">
                  <p:embed/>
                </p:oleObj>
              </mc:Choice>
              <mc:Fallback>
                <p:oleObj name="Slide" r:id="rId3" imgW="4549874" imgH="3394541" progId="PowerPoint.Slid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3687763"/>
                        <a:ext cx="3227388"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7351" name="Line 5"/>
          <p:cNvSpPr>
            <a:spLocks noChangeShapeType="1"/>
          </p:cNvSpPr>
          <p:nvPr/>
        </p:nvSpPr>
        <p:spPr bwMode="auto">
          <a:xfrm flipH="1">
            <a:off x="3581400" y="4884738"/>
            <a:ext cx="20574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Text Box 6"/>
          <p:cNvSpPr txBox="1">
            <a:spLocks noChangeArrowheads="1"/>
          </p:cNvSpPr>
          <p:nvPr/>
        </p:nvSpPr>
        <p:spPr bwMode="auto">
          <a:xfrm>
            <a:off x="5676900" y="4495800"/>
            <a:ext cx="2743200" cy="769938"/>
          </a:xfrm>
          <a:prstGeom prst="rect">
            <a:avLst/>
          </a:prstGeom>
          <a:noFill/>
          <a:ln w="9525">
            <a:noFill/>
            <a:miter lim="800000"/>
            <a:headEnd/>
            <a:tailEnd/>
          </a:ln>
        </p:spPr>
        <p:txBody>
          <a:bodyPr>
            <a:spAutoFit/>
          </a:bodyPr>
          <a:lstStyle/>
          <a:p>
            <a:pPr>
              <a:defRPr/>
            </a:pPr>
            <a:r>
              <a:rPr lang="en-US" sz="2200" b="1" dirty="0">
                <a:solidFill>
                  <a:srgbClr val="0033CC"/>
                </a:solidFill>
                <a:latin typeface="+mn-lt"/>
              </a:rPr>
              <a:t>Work rest is closely adjusted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Exposure Adjustment</a:t>
            </a:r>
          </a:p>
        </p:txBody>
      </p:sp>
      <p:sp>
        <p:nvSpPr>
          <p:cNvPr id="58371" name="Subtitle 2"/>
          <p:cNvSpPr>
            <a:spLocks noGrp="1"/>
          </p:cNvSpPr>
          <p:nvPr>
            <p:ph type="subTitle" idx="1"/>
          </p:nvPr>
        </p:nvSpPr>
        <p:spPr>
          <a:xfrm>
            <a:off x="457200" y="1371600"/>
            <a:ext cx="5715000" cy="4876800"/>
          </a:xfrm>
        </p:spPr>
        <p:txBody>
          <a:bodyPr/>
          <a:lstStyle/>
          <a:p>
            <a:pPr algn="l" eaLnBrk="1" hangingPunct="1">
              <a:lnSpc>
                <a:spcPct val="110000"/>
              </a:lnSpc>
            </a:pPr>
            <a:r>
              <a:rPr lang="en-US" altLang="en-US">
                <a:solidFill>
                  <a:schemeClr val="tx1"/>
                </a:solidFill>
                <a:cs typeface="Arial" panose="020B0604020202020204" pitchFamily="34" charset="0"/>
              </a:rPr>
              <a:t>1910.215(b)(9)</a:t>
            </a:r>
          </a:p>
          <a:p>
            <a:pPr eaLnBrk="1" hangingPunct="1">
              <a:lnSpc>
                <a:spcPct val="110000"/>
              </a:lnSpc>
            </a:pPr>
            <a:endParaRPr lang="en-US" altLang="en-US">
              <a:solidFill>
                <a:schemeClr val="tx1"/>
              </a:solidFill>
              <a:cs typeface="Arial" panose="020B0604020202020204" pitchFamily="34" charset="0"/>
            </a:endParaRPr>
          </a:p>
          <a:p>
            <a:pPr algn="l" eaLnBrk="1" hangingPunct="1">
              <a:lnSpc>
                <a:spcPct val="110000"/>
              </a:lnSpc>
            </a:pPr>
            <a:r>
              <a:rPr lang="en-US" altLang="en-US">
                <a:solidFill>
                  <a:schemeClr val="tx1"/>
                </a:solidFill>
                <a:cs typeface="Arial" panose="020B0604020202020204" pitchFamily="34" charset="0"/>
              </a:rPr>
              <a:t>Safety guards of the type where the operator stands in front of the opening, shall be adjusted to the constantly decreasing size of the wheel.</a:t>
            </a:r>
          </a:p>
          <a:p>
            <a:pPr algn="l" eaLnBrk="1" hangingPunct="1">
              <a:lnSpc>
                <a:spcPct val="110000"/>
              </a:lnSpc>
            </a:pPr>
            <a:r>
              <a:rPr lang="en-US" altLang="en-US">
                <a:solidFill>
                  <a:schemeClr val="tx1"/>
                </a:solidFill>
                <a:cs typeface="Arial" panose="020B0604020202020204" pitchFamily="34" charset="0"/>
              </a:rPr>
              <a:t>The distance between the periphery and the adjustable </a:t>
            </a:r>
            <a:r>
              <a:rPr lang="en-US" altLang="en-US">
                <a:solidFill>
                  <a:srgbClr val="0033CC"/>
                </a:solidFill>
                <a:cs typeface="Arial" panose="020B0604020202020204" pitchFamily="34" charset="0"/>
              </a:rPr>
              <a:t>tongue guard </a:t>
            </a:r>
            <a:r>
              <a:rPr lang="en-US" altLang="en-US">
                <a:solidFill>
                  <a:schemeClr val="tx1"/>
                </a:solidFill>
                <a:cs typeface="Arial" panose="020B0604020202020204" pitchFamily="34" charset="0"/>
              </a:rPr>
              <a:t>shall never exceed </a:t>
            </a:r>
            <a:r>
              <a:rPr lang="en-US" altLang="en-US">
                <a:solidFill>
                  <a:srgbClr val="0033CC"/>
                </a:solidFill>
                <a:cs typeface="Arial" panose="020B0604020202020204" pitchFamily="34" charset="0"/>
              </a:rPr>
              <a:t>one-fourth inch.</a:t>
            </a:r>
            <a:endParaRPr lang="en-US" altLang="en-US">
              <a:solidFill>
                <a:srgbClr val="0033CC"/>
              </a:solidFill>
            </a:endParaRPr>
          </a:p>
        </p:txBody>
      </p:sp>
      <p:sp>
        <p:nvSpPr>
          <p:cNvPr id="583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BC52ADFA-F137-4163-8616-A151C018BAEA}" type="slidenum">
              <a:rPr lang="en-US" altLang="en-US" sz="1400">
                <a:solidFill>
                  <a:srgbClr val="FFFFFF"/>
                </a:solidFill>
                <a:latin typeface="Verdana" panose="020B0604030504040204" pitchFamily="34" charset="0"/>
              </a:rPr>
              <a:pPr algn="ctr">
                <a:spcBef>
                  <a:spcPct val="0"/>
                </a:spcBef>
                <a:buFontTx/>
                <a:buNone/>
              </a:pPr>
              <a:t>33</a:t>
            </a:fld>
            <a:endParaRPr lang="en-US" altLang="en-US" sz="1400">
              <a:solidFill>
                <a:srgbClr val="FFFFFF"/>
              </a:solidFill>
              <a:latin typeface="Verdana" panose="020B0604030504040204" pitchFamily="34" charset="0"/>
            </a:endParaRPr>
          </a:p>
        </p:txBody>
      </p:sp>
      <p:sp>
        <p:nvSpPr>
          <p:cNvPr id="583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58374" name="Picture 4" descr="tongue gu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981200"/>
            <a:ext cx="2466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AutoShape 5"/>
          <p:cNvSpPr>
            <a:spLocks noChangeArrowheads="1"/>
          </p:cNvSpPr>
          <p:nvPr/>
        </p:nvSpPr>
        <p:spPr bwMode="auto">
          <a:xfrm rot="779451">
            <a:off x="7321550" y="3929063"/>
            <a:ext cx="1084263" cy="177800"/>
          </a:xfrm>
          <a:prstGeom prst="leftArrow">
            <a:avLst>
              <a:gd name="adj1" fmla="val 50000"/>
              <a:gd name="adj2" fmla="val 152455"/>
            </a:avLst>
          </a:prstGeom>
          <a:solidFill>
            <a:srgbClr val="FFFFFF"/>
          </a:solidFill>
          <a:ln w="9525">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n-US" altLang="en-US" sz="1800">
              <a:solidFill>
                <a:schemeClr val="bg1"/>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Mounting “Ring Test”</a:t>
            </a:r>
          </a:p>
        </p:txBody>
      </p:sp>
      <p:sp>
        <p:nvSpPr>
          <p:cNvPr id="62467" name="Subtitle 2"/>
          <p:cNvSpPr>
            <a:spLocks noGrp="1"/>
          </p:cNvSpPr>
          <p:nvPr>
            <p:ph type="subTitle" idx="1"/>
          </p:nvPr>
        </p:nvSpPr>
        <p:spPr>
          <a:xfrm>
            <a:off x="5029200" y="1295400"/>
            <a:ext cx="3505200" cy="4800600"/>
          </a:xfrm>
        </p:spPr>
        <p:txBody>
          <a:bodyPr/>
          <a:lstStyle/>
          <a:p>
            <a:pPr algn="l" eaLnBrk="1" hangingPunct="1">
              <a:lnSpc>
                <a:spcPct val="90000"/>
              </a:lnSpc>
              <a:buFont typeface="Arial" charset="0"/>
              <a:buNone/>
              <a:defRPr/>
            </a:pPr>
            <a:r>
              <a:rPr lang="en-US" altLang="en-US" dirty="0">
                <a:solidFill>
                  <a:schemeClr val="tx1"/>
                </a:solidFill>
                <a:cs typeface="Arial" charset="0"/>
              </a:rPr>
              <a:t>1910.215(d)</a:t>
            </a:r>
          </a:p>
          <a:p>
            <a:pPr algn="l" eaLnBrk="1" hangingPunct="1">
              <a:lnSpc>
                <a:spcPct val="90000"/>
              </a:lnSpc>
              <a:buFont typeface="Arial" charset="0"/>
              <a:buNone/>
              <a:defRPr/>
            </a:pPr>
            <a:endParaRPr lang="en-US" altLang="en-US" dirty="0">
              <a:solidFill>
                <a:schemeClr val="tx1"/>
              </a:solidFill>
              <a:cs typeface="Arial" charset="0"/>
            </a:endParaRPr>
          </a:p>
          <a:p>
            <a:pPr marL="342900" indent="-342900" algn="l" eaLnBrk="1" hangingPunct="1">
              <a:lnSpc>
                <a:spcPct val="90000"/>
              </a:lnSpc>
              <a:buFont typeface="Wingdings" pitchFamily="2" charset="2"/>
              <a:buChar char="§"/>
              <a:defRPr/>
            </a:pPr>
            <a:r>
              <a:rPr lang="en-US" altLang="en-US" dirty="0">
                <a:solidFill>
                  <a:schemeClr val="tx1"/>
                </a:solidFill>
                <a:cs typeface="Arial" charset="0"/>
              </a:rPr>
              <a:t>“Sound” the wheel by tapping around its  periphery with a wooden handled screwdriver.</a:t>
            </a:r>
          </a:p>
          <a:p>
            <a:pPr marL="342900" indent="-342900" algn="l" eaLnBrk="1" hangingPunct="1">
              <a:lnSpc>
                <a:spcPct val="90000"/>
              </a:lnSpc>
              <a:buFont typeface="Wingdings" pitchFamily="2" charset="2"/>
              <a:buChar char="§"/>
              <a:defRPr/>
            </a:pPr>
            <a:r>
              <a:rPr lang="en-US" altLang="en-US" dirty="0">
                <a:solidFill>
                  <a:schemeClr val="tx1"/>
                </a:solidFill>
                <a:cs typeface="Arial" charset="0"/>
              </a:rPr>
              <a:t>Good wheel portions will “ring” like a bell.</a:t>
            </a:r>
          </a:p>
          <a:p>
            <a:pPr marL="342900" indent="-342900" algn="l" eaLnBrk="1" hangingPunct="1">
              <a:lnSpc>
                <a:spcPct val="90000"/>
              </a:lnSpc>
              <a:buFont typeface="Wingdings" pitchFamily="2" charset="2"/>
              <a:buChar char="§"/>
              <a:defRPr/>
            </a:pPr>
            <a:r>
              <a:rPr lang="en-US" altLang="en-US" dirty="0">
                <a:solidFill>
                  <a:schemeClr val="tx1"/>
                </a:solidFill>
                <a:cs typeface="Arial" charset="0"/>
              </a:rPr>
              <a:t>Cracks will sound “dead.”</a:t>
            </a:r>
          </a:p>
          <a:p>
            <a:pPr algn="l" eaLnBrk="1" hangingPunct="1">
              <a:buFont typeface="Arial" charset="0"/>
              <a:buNone/>
              <a:defRPr/>
            </a:pPr>
            <a:endParaRPr lang="en-US" dirty="0">
              <a:solidFill>
                <a:schemeClr val="tx1"/>
              </a:solidFill>
            </a:endParaRPr>
          </a:p>
        </p:txBody>
      </p:sp>
      <p:sp>
        <p:nvSpPr>
          <p:cNvPr id="5939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6D0D12CF-2E69-44A2-8EE8-00F629F60EDD}" type="slidenum">
              <a:rPr lang="en-US" altLang="en-US" sz="1400">
                <a:solidFill>
                  <a:srgbClr val="FFFFFF"/>
                </a:solidFill>
                <a:latin typeface="Verdana" panose="020B0604030504040204" pitchFamily="34" charset="0"/>
              </a:rPr>
              <a:pPr algn="ctr">
                <a:spcBef>
                  <a:spcPct val="0"/>
                </a:spcBef>
                <a:buFontTx/>
                <a:buNone/>
              </a:pPr>
              <a:t>34</a:t>
            </a:fld>
            <a:endParaRPr lang="en-US" altLang="en-US" sz="1400">
              <a:solidFill>
                <a:srgbClr val="FFFFFF"/>
              </a:solidFill>
              <a:latin typeface="Verdana" panose="020B0604030504040204" pitchFamily="34" charset="0"/>
            </a:endParaRPr>
          </a:p>
        </p:txBody>
      </p:sp>
      <p:sp>
        <p:nvSpPr>
          <p:cNvPr id="593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59398"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3657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1910.215(d) Mounting</a:t>
            </a:r>
          </a:p>
        </p:txBody>
      </p:sp>
      <p:sp>
        <p:nvSpPr>
          <p:cNvPr id="60419" name="Subtitle 2"/>
          <p:cNvSpPr>
            <a:spLocks noGrp="1"/>
          </p:cNvSpPr>
          <p:nvPr>
            <p:ph type="subTitle" idx="1"/>
          </p:nvPr>
        </p:nvSpPr>
        <p:spPr>
          <a:xfrm>
            <a:off x="609600" y="2133600"/>
            <a:ext cx="3352800" cy="3200400"/>
          </a:xfrm>
        </p:spPr>
        <p:txBody>
          <a:bodyPr/>
          <a:lstStyle/>
          <a:p>
            <a:pPr algn="l" eaLnBrk="1" hangingPunct="1"/>
            <a:r>
              <a:rPr lang="en-US" altLang="en-US">
                <a:solidFill>
                  <a:schemeClr val="tx1"/>
                </a:solidFill>
                <a:cs typeface="Arial" panose="020B0604020202020204" pitchFamily="34" charset="0"/>
              </a:rPr>
              <a:t>Must check spindle speed of machine before mounting wheel to be certain it doesn’t exceed maximum operating speed  marked on wheel.</a:t>
            </a:r>
          </a:p>
          <a:p>
            <a:pPr algn="l" eaLnBrk="1" hangingPunct="1"/>
            <a:endParaRPr lang="en-US" altLang="en-US">
              <a:solidFill>
                <a:schemeClr val="tx1"/>
              </a:solidFill>
            </a:endParaRPr>
          </a:p>
        </p:txBody>
      </p:sp>
      <p:sp>
        <p:nvSpPr>
          <p:cNvPr id="6042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9EEDE9E-8B2F-4B0B-9C5C-3505C347B7AF}" type="slidenum">
              <a:rPr lang="en-US" altLang="en-US" sz="1400">
                <a:solidFill>
                  <a:srgbClr val="FFFFFF"/>
                </a:solidFill>
                <a:latin typeface="Verdana" panose="020B0604030504040204" pitchFamily="34" charset="0"/>
              </a:rPr>
              <a:pPr algn="ctr">
                <a:spcBef>
                  <a:spcPct val="0"/>
                </a:spcBef>
                <a:buFontTx/>
                <a:buNone/>
              </a:pPr>
              <a:t>35</a:t>
            </a:fld>
            <a:endParaRPr lang="en-US" altLang="en-US" sz="1400">
              <a:solidFill>
                <a:srgbClr val="FFFFFF"/>
              </a:solidFill>
              <a:latin typeface="Verdana" panose="020B0604030504040204" pitchFamily="34" charset="0"/>
            </a:endParaRPr>
          </a:p>
        </p:txBody>
      </p:sp>
      <p:sp>
        <p:nvSpPr>
          <p:cNvPr id="6042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60422" name="Picture 4"/>
          <p:cNvPicPr>
            <a:picLocks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4332288" y="1371600"/>
            <a:ext cx="43434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3" name="Line 5"/>
          <p:cNvSpPr>
            <a:spLocks noChangeShapeType="1"/>
          </p:cNvSpPr>
          <p:nvPr/>
        </p:nvSpPr>
        <p:spPr bwMode="auto">
          <a:xfrm flipV="1">
            <a:off x="6446838" y="3429000"/>
            <a:ext cx="762000" cy="1752600"/>
          </a:xfrm>
          <a:prstGeom prst="line">
            <a:avLst/>
          </a:prstGeom>
          <a:noFill/>
          <a:ln w="7620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24" name="TextBox 1"/>
          <p:cNvSpPr txBox="1">
            <a:spLocks noChangeArrowheads="1"/>
          </p:cNvSpPr>
          <p:nvPr/>
        </p:nvSpPr>
        <p:spPr bwMode="auto">
          <a:xfrm>
            <a:off x="4800600" y="5181600"/>
            <a:ext cx="3657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Verdana" panose="020B0604030504040204" pitchFamily="34" charset="0"/>
                <a:ea typeface="Verdana" panose="020B0604030504040204" pitchFamily="34" charset="0"/>
                <a:cs typeface="Verdana" panose="020B0604030504040204" pitchFamily="34" charset="0"/>
              </a:rPr>
              <a:t>Compare this number to the </a:t>
            </a:r>
          </a:p>
          <a:p>
            <a:pPr>
              <a:spcBef>
                <a:spcPct val="0"/>
              </a:spcBef>
              <a:buFontTx/>
              <a:buNone/>
            </a:pPr>
            <a:r>
              <a:rPr lang="en-US" altLang="en-US" sz="1800">
                <a:latin typeface="Verdana" panose="020B0604030504040204" pitchFamily="34" charset="0"/>
                <a:ea typeface="Verdana" panose="020B0604030504040204" pitchFamily="34" charset="0"/>
                <a:cs typeface="Verdana" panose="020B0604030504040204" pitchFamily="34" charset="0"/>
              </a:rPr>
              <a:t>spindle speed on the grinder</a:t>
            </a:r>
          </a:p>
          <a:p>
            <a:pPr>
              <a:spcBef>
                <a:spcPct val="0"/>
              </a:spcBef>
              <a:buFontTx/>
              <a:buNone/>
            </a:pPr>
            <a:r>
              <a:rPr lang="en-US" altLang="en-US" sz="1800">
                <a:latin typeface="Verdana" panose="020B0604030504040204" pitchFamily="34" charset="0"/>
                <a:ea typeface="Verdana" panose="020B0604030504040204" pitchFamily="34" charset="0"/>
                <a:cs typeface="Verdana" panose="020B0604030504040204" pitchFamily="34" charset="0"/>
              </a:rPr>
              <a:t>motor.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Mechanical Power Presses</a:t>
            </a:r>
          </a:p>
        </p:txBody>
      </p:sp>
      <p:sp>
        <p:nvSpPr>
          <p:cNvPr id="61443" name="Subtitle 2"/>
          <p:cNvSpPr>
            <a:spLocks noGrp="1"/>
          </p:cNvSpPr>
          <p:nvPr>
            <p:ph type="subTitle" idx="1"/>
          </p:nvPr>
        </p:nvSpPr>
        <p:spPr>
          <a:xfrm>
            <a:off x="1905000" y="1143000"/>
            <a:ext cx="2971800" cy="457200"/>
          </a:xfrm>
        </p:spPr>
        <p:txBody>
          <a:bodyPr/>
          <a:lstStyle/>
          <a:p>
            <a:pPr algn="l" eaLnBrk="1" hangingPunct="1"/>
            <a:r>
              <a:rPr lang="en-US" altLang="en-US">
                <a:solidFill>
                  <a:schemeClr val="tx1"/>
                </a:solidFill>
              </a:rPr>
              <a:t>29 CFR 1910.217</a:t>
            </a:r>
          </a:p>
        </p:txBody>
      </p:sp>
      <p:sp>
        <p:nvSpPr>
          <p:cNvPr id="6144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2C11681-CD60-4FB2-99A7-CF628E7F6004}" type="slidenum">
              <a:rPr lang="en-US" altLang="en-US" sz="1400">
                <a:solidFill>
                  <a:srgbClr val="FFFFFF"/>
                </a:solidFill>
                <a:latin typeface="Verdana" panose="020B0604030504040204" pitchFamily="34" charset="0"/>
              </a:rPr>
              <a:pPr algn="ctr">
                <a:spcBef>
                  <a:spcPct val="0"/>
                </a:spcBef>
                <a:buFontTx/>
                <a:buNone/>
              </a:pPr>
              <a:t>36</a:t>
            </a:fld>
            <a:endParaRPr lang="en-US" altLang="en-US" sz="1400">
              <a:solidFill>
                <a:srgbClr val="FFFFFF"/>
              </a:solidFill>
              <a:latin typeface="Verdana" panose="020B0604030504040204" pitchFamily="34" charset="0"/>
            </a:endParaRPr>
          </a:p>
        </p:txBody>
      </p:sp>
      <p:sp>
        <p:nvSpPr>
          <p:cNvPr id="6144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61446" name="Picture 3" descr="Power Press-Link Motion Pre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655763"/>
            <a:ext cx="2814638"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Definitions</a:t>
            </a:r>
          </a:p>
        </p:txBody>
      </p:sp>
      <p:sp>
        <p:nvSpPr>
          <p:cNvPr id="68611" name="Subtitle 2"/>
          <p:cNvSpPr>
            <a:spLocks noGrp="1"/>
          </p:cNvSpPr>
          <p:nvPr>
            <p:ph type="subTitle" idx="1"/>
          </p:nvPr>
        </p:nvSpPr>
        <p:spPr>
          <a:xfrm>
            <a:off x="457200" y="1143000"/>
            <a:ext cx="5562600" cy="5105400"/>
          </a:xfrm>
        </p:spPr>
        <p:txBody>
          <a:bodyPr/>
          <a:lstStyle/>
          <a:p>
            <a:pPr algn="l" eaLnBrk="1" hangingPunct="1">
              <a:lnSpc>
                <a:spcPct val="90000"/>
              </a:lnSpc>
              <a:buFont typeface="Arial" charset="0"/>
              <a:buNone/>
              <a:defRPr/>
            </a:pPr>
            <a:r>
              <a:rPr lang="en-US" altLang="en-US" dirty="0">
                <a:solidFill>
                  <a:schemeClr val="tx1"/>
                </a:solidFill>
                <a:cs typeface="Arial" charset="0"/>
              </a:rPr>
              <a:t>"Press" - Mechanically powered machine that shears, punches, forms or assembles metal or other material by means of cutting, shaping, or combination dies attached to slides. </a:t>
            </a:r>
          </a:p>
          <a:p>
            <a:pPr algn="l" eaLnBrk="1" hangingPunct="1">
              <a:lnSpc>
                <a:spcPct val="10000"/>
              </a:lnSpc>
              <a:buFont typeface="Arial" charset="0"/>
              <a:buNone/>
              <a:defRPr/>
            </a:pPr>
            <a:endParaRPr lang="en-US" altLang="en-US" dirty="0">
              <a:solidFill>
                <a:schemeClr val="tx1"/>
              </a:solidFill>
              <a:cs typeface="Arial" charset="0"/>
            </a:endParaRPr>
          </a:p>
          <a:p>
            <a:pPr algn="l" eaLnBrk="1" hangingPunct="1">
              <a:lnSpc>
                <a:spcPct val="90000"/>
              </a:lnSpc>
              <a:buFont typeface="Arial" charset="0"/>
              <a:buNone/>
              <a:defRPr/>
            </a:pPr>
            <a:r>
              <a:rPr lang="en-US" altLang="en-US" dirty="0">
                <a:solidFill>
                  <a:schemeClr val="tx1"/>
                </a:solidFill>
                <a:cs typeface="Arial" charset="0"/>
              </a:rPr>
              <a:t>A press consists of: </a:t>
            </a:r>
          </a:p>
          <a:p>
            <a:pPr marL="342900" indent="-342900" algn="l" eaLnBrk="1" hangingPunct="1">
              <a:lnSpc>
                <a:spcPct val="90000"/>
              </a:lnSpc>
              <a:buFont typeface="Wingdings" pitchFamily="2" charset="2"/>
              <a:buChar char="§"/>
              <a:defRPr/>
            </a:pPr>
            <a:r>
              <a:rPr lang="en-US" altLang="en-US" dirty="0">
                <a:solidFill>
                  <a:schemeClr val="tx1"/>
                </a:solidFill>
                <a:cs typeface="Arial" charset="0"/>
              </a:rPr>
              <a:t>Stationary bed or anvil, and </a:t>
            </a:r>
          </a:p>
          <a:p>
            <a:pPr marL="342900" indent="-342900" algn="l" eaLnBrk="1" hangingPunct="1">
              <a:lnSpc>
                <a:spcPct val="90000"/>
              </a:lnSpc>
              <a:buFont typeface="Wingdings" pitchFamily="2" charset="2"/>
              <a:buChar char="§"/>
              <a:defRPr/>
            </a:pPr>
            <a:r>
              <a:rPr lang="en-US" altLang="en-US" dirty="0">
                <a:solidFill>
                  <a:schemeClr val="tx1"/>
                </a:solidFill>
                <a:cs typeface="Arial" charset="0"/>
              </a:rPr>
              <a:t>A slide (or slides) having a controlled reciprocating motion toward the bed surface. </a:t>
            </a:r>
          </a:p>
          <a:p>
            <a:pPr marL="342900" indent="-342900" algn="l" eaLnBrk="1" hangingPunct="1">
              <a:lnSpc>
                <a:spcPct val="90000"/>
              </a:lnSpc>
              <a:buFont typeface="Wingdings" pitchFamily="2" charset="2"/>
              <a:buChar char="§"/>
              <a:defRPr/>
            </a:pPr>
            <a:r>
              <a:rPr lang="en-US" altLang="en-US" dirty="0">
                <a:solidFill>
                  <a:schemeClr val="tx1"/>
                </a:solidFill>
                <a:cs typeface="Arial" charset="0"/>
              </a:rPr>
              <a:t>Slide guided in a definite path by the frame of the press. </a:t>
            </a:r>
          </a:p>
          <a:p>
            <a:pPr algn="l" eaLnBrk="1" hangingPunct="1">
              <a:buFont typeface="Arial" charset="0"/>
              <a:buNone/>
              <a:defRPr/>
            </a:pPr>
            <a:endParaRPr lang="en-US" dirty="0">
              <a:solidFill>
                <a:schemeClr val="tx1"/>
              </a:solidFill>
            </a:endParaRPr>
          </a:p>
        </p:txBody>
      </p:sp>
      <p:sp>
        <p:nvSpPr>
          <p:cNvPr id="6246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1214B60-7749-419F-AB19-3253FD47D5DB}" type="slidenum">
              <a:rPr lang="en-US" altLang="en-US" sz="1400">
                <a:solidFill>
                  <a:srgbClr val="FFFFFF"/>
                </a:solidFill>
                <a:latin typeface="Verdana" panose="020B0604030504040204" pitchFamily="34" charset="0"/>
              </a:rPr>
              <a:pPr algn="ctr">
                <a:spcBef>
                  <a:spcPct val="0"/>
                </a:spcBef>
                <a:buFontTx/>
                <a:buNone/>
              </a:pPr>
              <a:t>37</a:t>
            </a:fld>
            <a:endParaRPr lang="en-US" altLang="en-US" sz="1400">
              <a:solidFill>
                <a:srgbClr val="FFFFFF"/>
              </a:solidFill>
              <a:latin typeface="Verdana" panose="020B0604030504040204" pitchFamily="34" charset="0"/>
            </a:endParaRPr>
          </a:p>
        </p:txBody>
      </p:sp>
      <p:sp>
        <p:nvSpPr>
          <p:cNvPr id="6246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62470" name="Picture 3" descr="Power Pres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69025" y="1174750"/>
            <a:ext cx="2613025" cy="484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Definitions</a:t>
            </a:r>
          </a:p>
        </p:txBody>
      </p:sp>
      <p:sp>
        <p:nvSpPr>
          <p:cNvPr id="70659" name="Subtitle 2"/>
          <p:cNvSpPr>
            <a:spLocks noGrp="1"/>
          </p:cNvSpPr>
          <p:nvPr>
            <p:ph type="subTitle" idx="1"/>
          </p:nvPr>
        </p:nvSpPr>
        <p:spPr>
          <a:xfrm>
            <a:off x="609600" y="2743200"/>
            <a:ext cx="3581400" cy="2286000"/>
          </a:xfrm>
        </p:spPr>
        <p:txBody>
          <a:bodyPr/>
          <a:lstStyle/>
          <a:p>
            <a:pPr algn="l" eaLnBrk="1" hangingPunct="1">
              <a:buFont typeface="Arial" charset="0"/>
              <a:buNone/>
              <a:defRPr/>
            </a:pPr>
            <a:r>
              <a:rPr lang="en-US" altLang="en-US" dirty="0">
                <a:solidFill>
                  <a:schemeClr val="tx1"/>
                </a:solidFill>
                <a:cs typeface="Arial" charset="0"/>
              </a:rPr>
              <a:t>“Guard” = barrier that prevents entry of operators hands or fingers into the point  of operation</a:t>
            </a:r>
            <a:r>
              <a:rPr lang="en-US" altLang="en-US" dirty="0">
                <a:cs typeface="Arial" charset="0"/>
              </a:rPr>
              <a:t>.</a:t>
            </a:r>
          </a:p>
        </p:txBody>
      </p:sp>
      <p:sp>
        <p:nvSpPr>
          <p:cNvPr id="6349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E19B076F-B1CA-4E33-B8AA-321C6300FA69}" type="slidenum">
              <a:rPr lang="en-US" altLang="en-US" sz="1400">
                <a:solidFill>
                  <a:srgbClr val="FFFFFF"/>
                </a:solidFill>
                <a:latin typeface="Verdana" panose="020B0604030504040204" pitchFamily="34" charset="0"/>
              </a:rPr>
              <a:pPr algn="ctr">
                <a:spcBef>
                  <a:spcPct val="0"/>
                </a:spcBef>
                <a:buFontTx/>
                <a:buNone/>
              </a:pPr>
              <a:t>38</a:t>
            </a:fld>
            <a:endParaRPr lang="en-US" altLang="en-US" sz="1400">
              <a:solidFill>
                <a:srgbClr val="FFFFFF"/>
              </a:solidFill>
              <a:latin typeface="Verdana" panose="020B0604030504040204" pitchFamily="34" charset="0"/>
            </a:endParaRPr>
          </a:p>
        </p:txBody>
      </p:sp>
      <p:sp>
        <p:nvSpPr>
          <p:cNvPr id="6349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63494" name="Picture 4" descr="Loypack_Pulling_Machine_With_Gu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600200"/>
            <a:ext cx="35306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Definitions</a:t>
            </a:r>
          </a:p>
        </p:txBody>
      </p:sp>
      <p:sp>
        <p:nvSpPr>
          <p:cNvPr id="64515" name="Subtitle 2"/>
          <p:cNvSpPr>
            <a:spLocks noGrp="1"/>
          </p:cNvSpPr>
          <p:nvPr>
            <p:ph type="subTitle" idx="1"/>
          </p:nvPr>
        </p:nvSpPr>
        <p:spPr>
          <a:xfrm>
            <a:off x="304800" y="1219200"/>
            <a:ext cx="8534400" cy="3429000"/>
          </a:xfrm>
        </p:spPr>
        <p:txBody>
          <a:bodyPr/>
          <a:lstStyle/>
          <a:p>
            <a:pPr algn="l" eaLnBrk="1" hangingPunct="1">
              <a:lnSpc>
                <a:spcPct val="110000"/>
              </a:lnSpc>
            </a:pPr>
            <a:r>
              <a:rPr lang="en-US" altLang="en-US">
                <a:solidFill>
                  <a:schemeClr val="tx1"/>
                </a:solidFill>
              </a:rPr>
              <a:t>"</a:t>
            </a:r>
            <a:r>
              <a:rPr lang="en-US" altLang="en-US">
                <a:solidFill>
                  <a:schemeClr val="tx1"/>
                </a:solidFill>
                <a:cs typeface="Arial" panose="020B0604020202020204" pitchFamily="34" charset="0"/>
              </a:rPr>
              <a:t>Device" means a press control or attachment that:</a:t>
            </a:r>
          </a:p>
          <a:p>
            <a:pPr marL="914400" lvl="1" indent="-457200" algn="l" eaLnBrk="1" hangingPunct="1">
              <a:buFont typeface="Wingdings" panose="05000000000000000000" pitchFamily="2" charset="2"/>
              <a:buChar char="§"/>
            </a:pPr>
            <a:r>
              <a:rPr lang="en-US" altLang="en-US">
                <a:solidFill>
                  <a:schemeClr val="tx1"/>
                </a:solidFill>
                <a:cs typeface="Arial" panose="020B0604020202020204" pitchFamily="34" charset="0"/>
              </a:rPr>
              <a:t>Restrains the operator from inadvertently reaching into the point of operation, or</a:t>
            </a:r>
          </a:p>
          <a:p>
            <a:pPr marL="914400" lvl="1" indent="-457200" algn="l" eaLnBrk="1" hangingPunct="1">
              <a:buFont typeface="Wingdings" panose="05000000000000000000" pitchFamily="2" charset="2"/>
              <a:buChar char="§"/>
            </a:pPr>
            <a:r>
              <a:rPr lang="en-US" altLang="en-US">
                <a:solidFill>
                  <a:schemeClr val="tx1"/>
                </a:solidFill>
                <a:cs typeface="Arial" panose="020B0604020202020204" pitchFamily="34" charset="0"/>
              </a:rPr>
              <a:t>Prevents normal press operation if the operator's    hands are inadvertently within the point of operation, or………</a:t>
            </a:r>
          </a:p>
          <a:p>
            <a:pPr algn="l" eaLnBrk="1" hangingPunct="1"/>
            <a:endParaRPr lang="en-US" altLang="en-US">
              <a:solidFill>
                <a:schemeClr val="tx1"/>
              </a:solidFill>
            </a:endParaRPr>
          </a:p>
        </p:txBody>
      </p:sp>
      <p:sp>
        <p:nvSpPr>
          <p:cNvPr id="6451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2AF7CA42-6C87-44F6-8402-AD4E01E97F4D}" type="slidenum">
              <a:rPr lang="en-US" altLang="en-US" sz="1400">
                <a:solidFill>
                  <a:srgbClr val="FFFFFF"/>
                </a:solidFill>
                <a:latin typeface="Verdana" panose="020B0604030504040204" pitchFamily="34" charset="0"/>
              </a:rPr>
              <a:pPr algn="ctr">
                <a:spcBef>
                  <a:spcPct val="0"/>
                </a:spcBef>
                <a:buFontTx/>
                <a:buNone/>
              </a:pPr>
              <a:t>39</a:t>
            </a:fld>
            <a:endParaRPr lang="en-US" altLang="en-US" sz="1400">
              <a:solidFill>
                <a:srgbClr val="FFFFFF"/>
              </a:solidFill>
              <a:latin typeface="Verdana" panose="020B0604030504040204" pitchFamily="34" charset="0"/>
            </a:endParaRPr>
          </a:p>
        </p:txBody>
      </p:sp>
      <p:sp>
        <p:nvSpPr>
          <p:cNvPr id="6451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64518" name="Picture 6" descr="Pullback-Hands in 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10000"/>
            <a:ext cx="304800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Types of Guarding</a:t>
            </a:r>
          </a:p>
        </p:txBody>
      </p:sp>
      <p:sp>
        <p:nvSpPr>
          <p:cNvPr id="28675" name="Subtitle 2"/>
          <p:cNvSpPr>
            <a:spLocks noGrp="1"/>
          </p:cNvSpPr>
          <p:nvPr>
            <p:ph type="subTitle" idx="1"/>
          </p:nvPr>
        </p:nvSpPr>
        <p:spPr>
          <a:xfrm>
            <a:off x="609600" y="1295400"/>
            <a:ext cx="7924800" cy="4800600"/>
          </a:xfrm>
        </p:spPr>
        <p:txBody>
          <a:bodyPr/>
          <a:lstStyle/>
          <a:p>
            <a:pPr algn="l" eaLnBrk="1" hangingPunct="1">
              <a:lnSpc>
                <a:spcPct val="90000"/>
              </a:lnSpc>
            </a:pPr>
            <a:r>
              <a:rPr lang="en-US" altLang="en-US">
                <a:solidFill>
                  <a:schemeClr val="tx1"/>
                </a:solidFill>
                <a:cs typeface="Arial" panose="020B0604020202020204" pitchFamily="34" charset="0"/>
              </a:rPr>
              <a:t>Per 1910.212(a)(1)</a:t>
            </a:r>
          </a:p>
          <a:p>
            <a:pPr algn="l" eaLnBrk="1" hangingPunct="1">
              <a:lnSpc>
                <a:spcPct val="90000"/>
              </a:lnSpc>
            </a:pPr>
            <a:endParaRPr lang="en-US" altLang="en-US">
              <a:solidFill>
                <a:schemeClr val="tx1"/>
              </a:solidFill>
              <a:cs typeface="Arial" panose="020B0604020202020204" pitchFamily="34" charset="0"/>
            </a:endParaRPr>
          </a:p>
          <a:p>
            <a:pPr algn="l" eaLnBrk="1" hangingPunct="1">
              <a:lnSpc>
                <a:spcPct val="90000"/>
              </a:lnSpc>
            </a:pPr>
            <a:r>
              <a:rPr lang="en-US" altLang="en-US">
                <a:solidFill>
                  <a:schemeClr val="tx1"/>
                </a:solidFill>
                <a:cs typeface="Arial" panose="020B0604020202020204" pitchFamily="34" charset="0"/>
              </a:rPr>
              <a:t>One or more methods of machine guarding shall   be provided to protect the operator and other employees in the machine area from hazards such as those created by: </a:t>
            </a:r>
          </a:p>
          <a:p>
            <a:pPr algn="l" eaLnBrk="1" hangingPunct="1">
              <a:lnSpc>
                <a:spcPct val="15000"/>
              </a:lnSpc>
            </a:pPr>
            <a:endParaRPr lang="en-US" altLang="en-US" sz="2600" b="1">
              <a:solidFill>
                <a:schemeClr val="tx1"/>
              </a:solidFill>
              <a:latin typeface="Arial" panose="020B0604020202020204" pitchFamily="34" charset="0"/>
              <a:cs typeface="Arial" panose="020B0604020202020204" pitchFamily="34" charset="0"/>
            </a:endParaRPr>
          </a:p>
          <a:p>
            <a:pPr marL="914400" lvl="1" indent="-457200" algn="l" eaLnBrk="1" hangingPunct="1">
              <a:buFont typeface="Wingdings" panose="05000000000000000000" pitchFamily="2" charset="2"/>
              <a:buChar char="§"/>
            </a:pPr>
            <a:r>
              <a:rPr lang="en-US" altLang="en-US">
                <a:solidFill>
                  <a:schemeClr val="tx1"/>
                </a:solidFill>
                <a:cs typeface="Arial" panose="020B0604020202020204" pitchFamily="34" charset="0"/>
              </a:rPr>
              <a:t>Point of operation </a:t>
            </a:r>
          </a:p>
          <a:p>
            <a:pPr marL="914400" lvl="1" indent="-457200" algn="l" eaLnBrk="1" hangingPunct="1">
              <a:buFont typeface="Wingdings" panose="05000000000000000000" pitchFamily="2" charset="2"/>
              <a:buChar char="§"/>
            </a:pPr>
            <a:r>
              <a:rPr lang="en-US" altLang="en-US">
                <a:solidFill>
                  <a:schemeClr val="tx1"/>
                </a:solidFill>
                <a:cs typeface="Arial" panose="020B0604020202020204" pitchFamily="34" charset="0"/>
              </a:rPr>
              <a:t>Ingoing nip points </a:t>
            </a:r>
          </a:p>
          <a:p>
            <a:pPr marL="914400" lvl="1" indent="-457200" algn="l" eaLnBrk="1" hangingPunct="1">
              <a:buFont typeface="Wingdings" panose="05000000000000000000" pitchFamily="2" charset="2"/>
              <a:buChar char="§"/>
            </a:pPr>
            <a:r>
              <a:rPr lang="en-US" altLang="en-US">
                <a:solidFill>
                  <a:schemeClr val="tx1"/>
                </a:solidFill>
                <a:cs typeface="Arial" panose="020B0604020202020204" pitchFamily="34" charset="0"/>
              </a:rPr>
              <a:t>Rotating parts</a:t>
            </a:r>
          </a:p>
          <a:p>
            <a:pPr marL="914400" lvl="1" indent="-457200" algn="l" eaLnBrk="1" hangingPunct="1">
              <a:buFont typeface="Wingdings" panose="05000000000000000000" pitchFamily="2" charset="2"/>
              <a:buChar char="§"/>
            </a:pPr>
            <a:r>
              <a:rPr lang="en-US" altLang="en-US">
                <a:solidFill>
                  <a:schemeClr val="tx1"/>
                </a:solidFill>
                <a:cs typeface="Arial" panose="020B0604020202020204" pitchFamily="34" charset="0"/>
              </a:rPr>
              <a:t>Flying chips/sparks</a:t>
            </a:r>
          </a:p>
          <a:p>
            <a:pPr algn="l" eaLnBrk="1" hangingPunct="1"/>
            <a:endParaRPr lang="en-US" altLang="en-US">
              <a:solidFill>
                <a:schemeClr val="tx1"/>
              </a:solidFill>
            </a:endParaRPr>
          </a:p>
        </p:txBody>
      </p:sp>
      <p:sp>
        <p:nvSpPr>
          <p:cNvPr id="2867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1680915-982C-4C79-B4B1-4F7DE1FDF9F1}" type="slidenum">
              <a:rPr lang="en-US" altLang="en-US" sz="1400">
                <a:solidFill>
                  <a:srgbClr val="FFFFFF"/>
                </a:solidFill>
                <a:latin typeface="Verdana" panose="020B0604030504040204" pitchFamily="34" charset="0"/>
              </a:rPr>
              <a:pPr algn="ctr">
                <a:spcBef>
                  <a:spcPct val="0"/>
                </a:spcBef>
                <a:buFontTx/>
                <a:buNone/>
              </a:pPr>
              <a:t>4</a:t>
            </a:fld>
            <a:endParaRPr lang="en-US" altLang="en-US" sz="1400">
              <a:solidFill>
                <a:srgbClr val="FFFFFF"/>
              </a:solidFill>
              <a:latin typeface="Verdana" panose="020B0604030504040204" pitchFamily="34" charset="0"/>
            </a:endParaRPr>
          </a:p>
        </p:txBody>
      </p:sp>
      <p:sp>
        <p:nvSpPr>
          <p:cNvPr id="286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28678" name="Picture 11" descr="MVC-021S"/>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5105400" y="3505200"/>
            <a:ext cx="32766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Definitions</a:t>
            </a:r>
          </a:p>
        </p:txBody>
      </p:sp>
      <p:sp>
        <p:nvSpPr>
          <p:cNvPr id="65539" name="Subtitle 2"/>
          <p:cNvSpPr>
            <a:spLocks noGrp="1"/>
          </p:cNvSpPr>
          <p:nvPr>
            <p:ph type="subTitle" idx="1"/>
          </p:nvPr>
        </p:nvSpPr>
        <p:spPr>
          <a:xfrm>
            <a:off x="381000" y="1309688"/>
            <a:ext cx="4800600" cy="4495800"/>
          </a:xfrm>
        </p:spPr>
        <p:txBody>
          <a:bodyPr/>
          <a:lstStyle/>
          <a:p>
            <a:pPr marL="914400" lvl="1" indent="-457200" algn="l" eaLnBrk="1" hangingPunct="1">
              <a:lnSpc>
                <a:spcPct val="90000"/>
              </a:lnSpc>
              <a:buFont typeface="Wingdings" panose="05000000000000000000" pitchFamily="2" charset="2"/>
              <a:buChar char="§"/>
              <a:defRPr/>
            </a:pPr>
            <a:r>
              <a:rPr lang="en-US" altLang="en-US" dirty="0">
                <a:solidFill>
                  <a:schemeClr val="tx1"/>
                </a:solidFill>
                <a:cs typeface="Arial" charset="0"/>
              </a:rPr>
              <a:t>Automatically withdraws the operator's hands if inadvertently within the point of operation as the dies close.</a:t>
            </a:r>
          </a:p>
          <a:p>
            <a:pPr lvl="1" algn="l" eaLnBrk="1" hangingPunct="1">
              <a:lnSpc>
                <a:spcPct val="25000"/>
              </a:lnSpc>
              <a:buFont typeface="Arial" charset="0"/>
              <a:buNone/>
              <a:defRPr/>
            </a:pPr>
            <a:endParaRPr lang="en-US" altLang="en-US" dirty="0">
              <a:solidFill>
                <a:schemeClr val="tx1"/>
              </a:solidFill>
              <a:cs typeface="Arial" charset="0"/>
            </a:endParaRPr>
          </a:p>
          <a:p>
            <a:pPr marL="914400" lvl="1" indent="-457200" algn="l" eaLnBrk="1" hangingPunct="1">
              <a:lnSpc>
                <a:spcPct val="90000"/>
              </a:lnSpc>
              <a:buFont typeface="Wingdings" panose="05000000000000000000" pitchFamily="2" charset="2"/>
              <a:buChar char="§"/>
              <a:defRPr/>
            </a:pPr>
            <a:r>
              <a:rPr lang="en-US" altLang="en-US" dirty="0">
                <a:solidFill>
                  <a:schemeClr val="tx1"/>
                </a:solidFill>
                <a:cs typeface="Arial" charset="0"/>
              </a:rPr>
              <a:t>Prevents the initiation of a stroke, or stops of stroke in progress, when there is an intrusion through the sensing field by any object.</a:t>
            </a:r>
          </a:p>
          <a:p>
            <a:pPr algn="l" eaLnBrk="1" hangingPunct="1">
              <a:buFont typeface="Arial" charset="0"/>
              <a:buNone/>
              <a:defRPr/>
            </a:pPr>
            <a:endParaRPr lang="en-US" altLang="en-US" dirty="0">
              <a:solidFill>
                <a:schemeClr val="tx1"/>
              </a:solidFill>
            </a:endParaRPr>
          </a:p>
        </p:txBody>
      </p:sp>
      <p:sp>
        <p:nvSpPr>
          <p:cNvPr id="6554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53291BD-7335-4EC4-9F26-B95B0CCA52E9}" type="slidenum">
              <a:rPr lang="en-US" altLang="en-US" sz="1400">
                <a:solidFill>
                  <a:srgbClr val="FFFFFF"/>
                </a:solidFill>
                <a:latin typeface="Verdana" panose="020B0604030504040204" pitchFamily="34" charset="0"/>
              </a:rPr>
              <a:pPr algn="ctr">
                <a:spcBef>
                  <a:spcPct val="0"/>
                </a:spcBef>
                <a:buFontTx/>
                <a:buNone/>
              </a:pPr>
              <a:t>40</a:t>
            </a:fld>
            <a:endParaRPr lang="en-US" altLang="en-US" sz="1400">
              <a:solidFill>
                <a:srgbClr val="FFFFFF"/>
              </a:solidFill>
              <a:latin typeface="Verdana" panose="020B0604030504040204" pitchFamily="34" charset="0"/>
            </a:endParaRPr>
          </a:p>
        </p:txBody>
      </p:sp>
      <p:sp>
        <p:nvSpPr>
          <p:cNvPr id="6554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65542" name="Picture 4" descr="Pullback(Full)Hands in 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700" y="1371600"/>
            <a:ext cx="2963863"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1910.217(b)(2) Brakes</a:t>
            </a:r>
          </a:p>
        </p:txBody>
      </p:sp>
      <p:sp>
        <p:nvSpPr>
          <p:cNvPr id="76803" name="Subtitle 2"/>
          <p:cNvSpPr>
            <a:spLocks noGrp="1"/>
          </p:cNvSpPr>
          <p:nvPr>
            <p:ph type="subTitle" idx="1"/>
          </p:nvPr>
        </p:nvSpPr>
        <p:spPr>
          <a:xfrm>
            <a:off x="609600" y="1295400"/>
            <a:ext cx="7924800" cy="4800600"/>
          </a:xfrm>
        </p:spPr>
        <p:txBody>
          <a:bodyPr/>
          <a:lstStyle/>
          <a:p>
            <a:pPr algn="l" eaLnBrk="1" hangingPunct="1">
              <a:lnSpc>
                <a:spcPct val="130000"/>
              </a:lnSpc>
              <a:buFont typeface="Arial" charset="0"/>
              <a:buNone/>
              <a:defRPr/>
            </a:pPr>
            <a:r>
              <a:rPr lang="en-US" altLang="en-US" dirty="0">
                <a:solidFill>
                  <a:schemeClr val="tx1"/>
                </a:solidFill>
                <a:cs typeface="Arial" charset="0"/>
              </a:rPr>
              <a:t>Friction brakes provided for stopping or holding a slide movement:</a:t>
            </a:r>
          </a:p>
          <a:p>
            <a:pPr marL="342900" indent="-342900" algn="l" eaLnBrk="1" hangingPunct="1">
              <a:lnSpc>
                <a:spcPct val="130000"/>
              </a:lnSpc>
              <a:buFont typeface="Wingdings" pitchFamily="2" charset="2"/>
              <a:buChar char="§"/>
              <a:defRPr/>
            </a:pPr>
            <a:r>
              <a:rPr lang="en-US" altLang="en-US" dirty="0">
                <a:solidFill>
                  <a:schemeClr val="tx1"/>
                </a:solidFill>
                <a:cs typeface="Arial" charset="0"/>
              </a:rPr>
              <a:t>Shall be inherently self-engaging. </a:t>
            </a:r>
          </a:p>
          <a:p>
            <a:pPr marL="342900" indent="-342900" algn="l" eaLnBrk="1" hangingPunct="1">
              <a:lnSpc>
                <a:spcPct val="130000"/>
              </a:lnSpc>
              <a:buFont typeface="Wingdings" pitchFamily="2" charset="2"/>
              <a:buChar char="§"/>
              <a:defRPr/>
            </a:pPr>
            <a:r>
              <a:rPr lang="en-US" altLang="en-US" dirty="0">
                <a:solidFill>
                  <a:schemeClr val="tx1"/>
                </a:solidFill>
                <a:cs typeface="Arial" charset="0"/>
              </a:rPr>
              <a:t>Requires power or force from an external</a:t>
            </a:r>
            <a:br>
              <a:rPr lang="en-US" altLang="en-US" dirty="0">
                <a:solidFill>
                  <a:schemeClr val="tx1"/>
                </a:solidFill>
                <a:cs typeface="Arial" charset="0"/>
              </a:rPr>
            </a:br>
            <a:r>
              <a:rPr lang="en-US" altLang="en-US" dirty="0">
                <a:solidFill>
                  <a:schemeClr val="tx1"/>
                </a:solidFill>
                <a:cs typeface="Arial" charset="0"/>
              </a:rPr>
              <a:t> source to cause disengagement</a:t>
            </a:r>
            <a:r>
              <a:rPr lang="en-US" altLang="en-US" dirty="0">
                <a:cs typeface="Arial" charset="0"/>
              </a:rPr>
              <a:t>. </a:t>
            </a:r>
          </a:p>
        </p:txBody>
      </p:sp>
      <p:sp>
        <p:nvSpPr>
          <p:cNvPr id="6656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F077292-19A0-472A-ADD3-814F719E51E9}" type="slidenum">
              <a:rPr lang="en-US" altLang="en-US" sz="1400">
                <a:solidFill>
                  <a:srgbClr val="FFFFFF"/>
                </a:solidFill>
                <a:latin typeface="Verdana" panose="020B0604030504040204" pitchFamily="34" charset="0"/>
              </a:rPr>
              <a:pPr algn="ctr">
                <a:spcBef>
                  <a:spcPct val="0"/>
                </a:spcBef>
                <a:buFontTx/>
                <a:buNone/>
              </a:pPr>
              <a:t>41</a:t>
            </a:fld>
            <a:endParaRPr lang="en-US" altLang="en-US" sz="1400">
              <a:solidFill>
                <a:srgbClr val="FFFFFF"/>
              </a:solidFill>
              <a:latin typeface="Verdana" panose="020B0604030504040204" pitchFamily="34" charset="0"/>
            </a:endParaRPr>
          </a:p>
        </p:txBody>
      </p:sp>
      <p:sp>
        <p:nvSpPr>
          <p:cNvPr id="6656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6656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3733800"/>
            <a:ext cx="196532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Two-Hand Trip Controls</a:t>
            </a:r>
          </a:p>
        </p:txBody>
      </p:sp>
      <p:sp>
        <p:nvSpPr>
          <p:cNvPr id="78851" name="Subtitle 2"/>
          <p:cNvSpPr>
            <a:spLocks noGrp="1"/>
          </p:cNvSpPr>
          <p:nvPr>
            <p:ph type="subTitle" idx="1"/>
          </p:nvPr>
        </p:nvSpPr>
        <p:spPr>
          <a:xfrm>
            <a:off x="609600" y="1295400"/>
            <a:ext cx="3810000" cy="4800600"/>
          </a:xfrm>
        </p:spPr>
        <p:txBody>
          <a:bodyPr/>
          <a:lstStyle/>
          <a:p>
            <a:pPr algn="l" eaLnBrk="1" hangingPunct="1">
              <a:buFont typeface="Arial" charset="0"/>
              <a:buNone/>
              <a:defRPr/>
            </a:pPr>
            <a:r>
              <a:rPr lang="en-US" altLang="en-US" dirty="0">
                <a:solidFill>
                  <a:schemeClr val="tx1"/>
                </a:solidFill>
                <a:cs typeface="Arial" charset="0"/>
              </a:rPr>
              <a:t>1910.217(b)(6)</a:t>
            </a:r>
          </a:p>
          <a:p>
            <a:pPr algn="l" eaLnBrk="1" hangingPunct="1">
              <a:buFont typeface="Arial" charset="0"/>
              <a:buNone/>
              <a:defRPr/>
            </a:pPr>
            <a:endParaRPr lang="en-US" altLang="en-US" dirty="0">
              <a:solidFill>
                <a:schemeClr val="tx1"/>
              </a:solidFill>
              <a:cs typeface="Arial" charset="0"/>
            </a:endParaRPr>
          </a:p>
          <a:p>
            <a:pPr marL="342900" indent="-342900" algn="l" eaLnBrk="1" hangingPunct="1">
              <a:buFont typeface="Wingdings" pitchFamily="2" charset="2"/>
              <a:buChar char="§"/>
              <a:defRPr/>
            </a:pPr>
            <a:r>
              <a:rPr lang="en-US" altLang="en-US" dirty="0">
                <a:solidFill>
                  <a:schemeClr val="tx1"/>
                </a:solidFill>
                <a:cs typeface="Arial" charset="0"/>
              </a:rPr>
              <a:t>Hand controls protected against unintentional operation.</a:t>
            </a:r>
          </a:p>
          <a:p>
            <a:pPr marL="342900" indent="-342900" algn="l" eaLnBrk="1" hangingPunct="1">
              <a:buFont typeface="Wingdings" pitchFamily="2" charset="2"/>
              <a:buChar char="§"/>
              <a:defRPr/>
            </a:pPr>
            <a:r>
              <a:rPr lang="en-US" altLang="en-US" dirty="0">
                <a:solidFill>
                  <a:schemeClr val="tx1"/>
                </a:solidFill>
                <a:cs typeface="Arial" charset="0"/>
              </a:rPr>
              <a:t>Two-hand trip systems on full revolution clutch machines shall incorporate an anti-repeat feature.</a:t>
            </a:r>
          </a:p>
          <a:p>
            <a:pPr algn="l" eaLnBrk="1" hangingPunct="1">
              <a:buFont typeface="Arial" charset="0"/>
              <a:buNone/>
              <a:defRPr/>
            </a:pPr>
            <a:endParaRPr lang="en-US" dirty="0">
              <a:solidFill>
                <a:schemeClr val="tx1"/>
              </a:solidFill>
            </a:endParaRPr>
          </a:p>
        </p:txBody>
      </p:sp>
      <p:sp>
        <p:nvSpPr>
          <p:cNvPr id="6758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4915B4C-9158-4426-BCE8-AE48D875C962}" type="slidenum">
              <a:rPr lang="en-US" altLang="en-US" sz="1400">
                <a:solidFill>
                  <a:srgbClr val="FFFFFF"/>
                </a:solidFill>
                <a:latin typeface="Verdana" panose="020B0604030504040204" pitchFamily="34" charset="0"/>
              </a:rPr>
              <a:pPr algn="ctr">
                <a:spcBef>
                  <a:spcPct val="0"/>
                </a:spcBef>
                <a:buFontTx/>
                <a:buNone/>
              </a:pPr>
              <a:t>42</a:t>
            </a:fld>
            <a:endParaRPr lang="en-US" altLang="en-US" sz="1400">
              <a:solidFill>
                <a:srgbClr val="FFFFFF"/>
              </a:solidFill>
              <a:latin typeface="Verdana" panose="020B0604030504040204" pitchFamily="34" charset="0"/>
            </a:endParaRPr>
          </a:p>
        </p:txBody>
      </p:sp>
      <p:sp>
        <p:nvSpPr>
          <p:cNvPr id="6758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67590" name="Picture 6" descr="Slide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52600"/>
            <a:ext cx="40386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Point of Operation Guards</a:t>
            </a:r>
          </a:p>
        </p:txBody>
      </p:sp>
      <p:sp>
        <p:nvSpPr>
          <p:cNvPr id="80899" name="Subtitle 2"/>
          <p:cNvSpPr>
            <a:spLocks noGrp="1"/>
          </p:cNvSpPr>
          <p:nvPr>
            <p:ph type="subTitle" idx="1"/>
          </p:nvPr>
        </p:nvSpPr>
        <p:spPr>
          <a:xfrm>
            <a:off x="609600" y="1600200"/>
            <a:ext cx="7924800" cy="4038600"/>
          </a:xfrm>
        </p:spPr>
        <p:txBody>
          <a:bodyPr/>
          <a:lstStyle/>
          <a:p>
            <a:pPr algn="l" eaLnBrk="1" hangingPunct="1">
              <a:lnSpc>
                <a:spcPct val="110000"/>
              </a:lnSpc>
              <a:buFont typeface="Arial" charset="0"/>
              <a:buNone/>
              <a:defRPr/>
            </a:pPr>
            <a:r>
              <a:rPr lang="en-US" altLang="en-US" dirty="0">
                <a:solidFill>
                  <a:schemeClr val="tx1"/>
                </a:solidFill>
                <a:cs typeface="Arial" charset="0"/>
              </a:rPr>
              <a:t>1910.217(c)(2)</a:t>
            </a:r>
          </a:p>
          <a:p>
            <a:pPr marL="342900" indent="-342900" algn="l" eaLnBrk="1" hangingPunct="1">
              <a:lnSpc>
                <a:spcPct val="110000"/>
              </a:lnSpc>
              <a:buFont typeface="Wingdings" pitchFamily="2" charset="2"/>
              <a:buChar char="§"/>
              <a:defRPr/>
            </a:pPr>
            <a:endParaRPr lang="en-US" altLang="en-US" dirty="0">
              <a:solidFill>
                <a:schemeClr val="tx1"/>
              </a:solidFill>
              <a:cs typeface="Arial" charset="0"/>
            </a:endParaRPr>
          </a:p>
          <a:p>
            <a:pPr marL="342900" indent="-342900" algn="l" eaLnBrk="1" hangingPunct="1">
              <a:lnSpc>
                <a:spcPct val="110000"/>
              </a:lnSpc>
              <a:buFont typeface="Wingdings" pitchFamily="2" charset="2"/>
              <a:buChar char="§"/>
              <a:defRPr/>
            </a:pPr>
            <a:r>
              <a:rPr lang="en-US" altLang="en-US" dirty="0">
                <a:solidFill>
                  <a:schemeClr val="tx1"/>
                </a:solidFill>
                <a:cs typeface="Arial" charset="0"/>
              </a:rPr>
              <a:t>Shall prevent entry of hands or fingers into the point of operation by reaching through, over,   under or around the guard.</a:t>
            </a:r>
          </a:p>
          <a:p>
            <a:pPr marL="342900" indent="-342900" algn="l" eaLnBrk="1" hangingPunct="1">
              <a:lnSpc>
                <a:spcPct val="110000"/>
              </a:lnSpc>
              <a:buFont typeface="Wingdings" pitchFamily="2" charset="2"/>
              <a:buChar char="§"/>
              <a:defRPr/>
            </a:pPr>
            <a:endParaRPr lang="en-US" altLang="en-US" dirty="0">
              <a:solidFill>
                <a:schemeClr val="tx1"/>
              </a:solidFill>
              <a:cs typeface="Arial" charset="0"/>
            </a:endParaRPr>
          </a:p>
          <a:p>
            <a:pPr marL="342900" indent="-342900" algn="l" eaLnBrk="1" hangingPunct="1">
              <a:lnSpc>
                <a:spcPct val="40000"/>
              </a:lnSpc>
              <a:buFont typeface="Wingdings" pitchFamily="2" charset="2"/>
              <a:buChar char="§"/>
              <a:defRPr/>
            </a:pPr>
            <a:endParaRPr lang="en-US" altLang="en-US" dirty="0">
              <a:solidFill>
                <a:schemeClr val="tx1"/>
              </a:solidFill>
              <a:cs typeface="Arial" charset="0"/>
            </a:endParaRPr>
          </a:p>
          <a:p>
            <a:pPr marL="342900" indent="-342900" algn="l" eaLnBrk="1" hangingPunct="1">
              <a:lnSpc>
                <a:spcPct val="110000"/>
              </a:lnSpc>
              <a:buFont typeface="Wingdings" pitchFamily="2" charset="2"/>
              <a:buChar char="§"/>
              <a:defRPr/>
            </a:pPr>
            <a:r>
              <a:rPr lang="en-US" altLang="en-US" dirty="0">
                <a:solidFill>
                  <a:schemeClr val="tx1"/>
                </a:solidFill>
                <a:cs typeface="Arial" charset="0"/>
              </a:rPr>
              <a:t>Shall conform to the maximum permissible openings of Table O-10.</a:t>
            </a:r>
          </a:p>
          <a:p>
            <a:pPr algn="l" eaLnBrk="1" hangingPunct="1">
              <a:buFont typeface="Arial" charset="0"/>
              <a:buNone/>
              <a:defRPr/>
            </a:pPr>
            <a:endParaRPr lang="en-US" dirty="0">
              <a:solidFill>
                <a:schemeClr val="tx1"/>
              </a:solidFill>
            </a:endParaRPr>
          </a:p>
        </p:txBody>
      </p:sp>
      <p:sp>
        <p:nvSpPr>
          <p:cNvPr id="6861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820BD7B-335B-4D9C-B82F-C544F9922846}" type="slidenum">
              <a:rPr lang="en-US" altLang="en-US" sz="1400">
                <a:solidFill>
                  <a:srgbClr val="FFFFFF"/>
                </a:solidFill>
                <a:latin typeface="Verdana" panose="020B0604030504040204" pitchFamily="34" charset="0"/>
              </a:rPr>
              <a:pPr algn="ctr">
                <a:spcBef>
                  <a:spcPct val="0"/>
                </a:spcBef>
                <a:buFontTx/>
                <a:buNone/>
              </a:pPr>
              <a:t>43</a:t>
            </a:fld>
            <a:endParaRPr lang="en-US" altLang="en-US" sz="1400">
              <a:solidFill>
                <a:srgbClr val="FFFFFF"/>
              </a:solidFill>
              <a:latin typeface="Verdana" panose="020B0604030504040204" pitchFamily="34" charset="0"/>
            </a:endParaRPr>
          </a:p>
        </p:txBody>
      </p:sp>
      <p:sp>
        <p:nvSpPr>
          <p:cNvPr id="6861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Table O-10 (In Inches)</a:t>
            </a:r>
          </a:p>
        </p:txBody>
      </p:sp>
      <p:sp>
        <p:nvSpPr>
          <p:cNvPr id="69635" name="Subtitle 2"/>
          <p:cNvSpPr>
            <a:spLocks noGrp="1"/>
          </p:cNvSpPr>
          <p:nvPr>
            <p:ph type="subTitle" idx="1"/>
          </p:nvPr>
        </p:nvSpPr>
        <p:spPr>
          <a:xfrm>
            <a:off x="533400" y="1143000"/>
            <a:ext cx="8229600" cy="5105400"/>
          </a:xfrm>
        </p:spPr>
        <p:txBody>
          <a:bodyPr/>
          <a:lstStyle/>
          <a:p>
            <a:r>
              <a:rPr lang="en-US" altLang="en-US" sz="1800" b="1">
                <a:solidFill>
                  <a:schemeClr val="tx1"/>
                </a:solidFill>
                <a:ea typeface="Verdana" panose="020B0604030504040204" pitchFamily="34" charset="0"/>
                <a:cs typeface="Verdana" panose="020B0604030504040204" pitchFamily="34" charset="0"/>
              </a:rPr>
              <a:t>Distance of opening from point 	| Maximum width of</a:t>
            </a:r>
          </a:p>
          <a:p>
            <a:r>
              <a:rPr lang="en-US" altLang="en-US" sz="1800" b="1">
                <a:solidFill>
                  <a:schemeClr val="tx1"/>
                </a:solidFill>
                <a:ea typeface="Verdana" panose="020B0604030504040204" pitchFamily="34" charset="0"/>
                <a:cs typeface="Verdana" panose="020B0604030504040204" pitchFamily="34" charset="0"/>
              </a:rPr>
              <a:t>       of operation hazard     	|    opening</a:t>
            </a:r>
          </a:p>
          <a:p>
            <a:r>
              <a:rPr lang="en-US" altLang="en-US" sz="1800" b="1">
                <a:solidFill>
                  <a:schemeClr val="tx1"/>
                </a:solidFill>
                <a:ea typeface="Verdana" panose="020B0604030504040204" pitchFamily="34" charset="0"/>
                <a:cs typeface="Verdana" panose="020B0604030504040204" pitchFamily="34" charset="0"/>
              </a:rPr>
              <a:t>____________________________ 	|__________________</a:t>
            </a:r>
          </a:p>
          <a:p>
            <a:r>
              <a:rPr lang="en-US" altLang="en-US" sz="1800" b="1">
                <a:solidFill>
                  <a:schemeClr val="tx1"/>
                </a:solidFill>
                <a:ea typeface="Verdana" panose="020B0604030504040204" pitchFamily="34" charset="0"/>
                <a:cs typeface="Verdana" panose="020B0604030504040204" pitchFamily="34" charset="0"/>
              </a:rPr>
              <a:t>                                	       |</a:t>
            </a:r>
          </a:p>
          <a:p>
            <a:r>
              <a:rPr lang="en-US" altLang="en-US" sz="1800" b="1">
                <a:solidFill>
                  <a:schemeClr val="tx1"/>
                </a:solidFill>
                <a:ea typeface="Verdana" panose="020B0604030504040204" pitchFamily="34" charset="0"/>
                <a:cs typeface="Verdana" panose="020B0604030504040204" pitchFamily="34" charset="0"/>
              </a:rPr>
              <a:t>	1/2  to 1 1/2 ................. 	|          1/4</a:t>
            </a:r>
          </a:p>
          <a:p>
            <a:r>
              <a:rPr lang="en-US" altLang="en-US" sz="1800" b="1">
                <a:solidFill>
                  <a:schemeClr val="tx1"/>
                </a:solidFill>
                <a:ea typeface="Verdana" panose="020B0604030504040204" pitchFamily="34" charset="0"/>
                <a:cs typeface="Verdana" panose="020B0604030504040204" pitchFamily="34" charset="0"/>
              </a:rPr>
              <a:t>	1 1/2  to 2 1/2 ............... 	|          3/8</a:t>
            </a:r>
          </a:p>
          <a:p>
            <a:r>
              <a:rPr lang="en-US" altLang="en-US" sz="1800" b="1">
                <a:solidFill>
                  <a:schemeClr val="tx1"/>
                </a:solidFill>
                <a:ea typeface="Verdana" panose="020B0604030504040204" pitchFamily="34" charset="0"/>
                <a:cs typeface="Verdana" panose="020B0604030504040204" pitchFamily="34" charset="0"/>
              </a:rPr>
              <a:t>	2 1/2  to 3 1/2 ............... 	|          1/2</a:t>
            </a:r>
          </a:p>
          <a:p>
            <a:r>
              <a:rPr lang="en-US" altLang="en-US" sz="1800" b="1">
                <a:solidFill>
                  <a:schemeClr val="tx1"/>
                </a:solidFill>
                <a:ea typeface="Verdana" panose="020B0604030504040204" pitchFamily="34" charset="0"/>
                <a:cs typeface="Verdana" panose="020B0604030504040204" pitchFamily="34" charset="0"/>
              </a:rPr>
              <a:t>	3 1/2  to 5 1/2 ............... 	|          5/8</a:t>
            </a:r>
          </a:p>
          <a:p>
            <a:r>
              <a:rPr lang="en-US" altLang="en-US" sz="1800" b="1">
                <a:solidFill>
                  <a:schemeClr val="tx1"/>
                </a:solidFill>
                <a:ea typeface="Verdana" panose="020B0604030504040204" pitchFamily="34" charset="0"/>
                <a:cs typeface="Verdana" panose="020B0604030504040204" pitchFamily="34" charset="0"/>
              </a:rPr>
              <a:t>	5 1/2  to 6 1/2 ............... 	|          3/4</a:t>
            </a:r>
          </a:p>
          <a:p>
            <a:r>
              <a:rPr lang="en-US" altLang="en-US" sz="1800" b="1">
                <a:solidFill>
                  <a:schemeClr val="tx1"/>
                </a:solidFill>
                <a:ea typeface="Verdana" panose="020B0604030504040204" pitchFamily="34" charset="0"/>
                <a:cs typeface="Verdana" panose="020B0604030504040204" pitchFamily="34" charset="0"/>
              </a:rPr>
              <a:t>	6 1/2  to 7 1/2 ............... 	|          7/8</a:t>
            </a:r>
          </a:p>
          <a:p>
            <a:r>
              <a:rPr lang="en-US" altLang="en-US" sz="1800" b="1">
                <a:solidFill>
                  <a:schemeClr val="tx1"/>
                </a:solidFill>
                <a:ea typeface="Verdana" panose="020B0604030504040204" pitchFamily="34" charset="0"/>
                <a:cs typeface="Verdana" panose="020B0604030504040204" pitchFamily="34" charset="0"/>
              </a:rPr>
              <a:t>	7 1/2  to 12 1/2 .............. 	|        1 1/4</a:t>
            </a:r>
          </a:p>
          <a:p>
            <a:r>
              <a:rPr lang="en-US" altLang="en-US" sz="1800" b="1">
                <a:solidFill>
                  <a:schemeClr val="tx1"/>
                </a:solidFill>
                <a:ea typeface="Verdana" panose="020B0604030504040204" pitchFamily="34" charset="0"/>
                <a:cs typeface="Verdana" panose="020B0604030504040204" pitchFamily="34" charset="0"/>
              </a:rPr>
              <a:t>	12 1/2  to 15 1/2 ............. 	|        1 1/2</a:t>
            </a:r>
          </a:p>
          <a:p>
            <a:r>
              <a:rPr lang="en-US" altLang="en-US" sz="1800" b="1">
                <a:solidFill>
                  <a:schemeClr val="tx1"/>
                </a:solidFill>
                <a:ea typeface="Verdana" panose="020B0604030504040204" pitchFamily="34" charset="0"/>
                <a:cs typeface="Verdana" panose="020B0604030504040204" pitchFamily="34" charset="0"/>
              </a:rPr>
              <a:t>	15 1/2  to 17 1/2 ..........…	|        1 7/8</a:t>
            </a:r>
          </a:p>
          <a:p>
            <a:r>
              <a:rPr lang="en-US" altLang="en-US" sz="1800" b="1">
                <a:solidFill>
                  <a:schemeClr val="tx1"/>
                </a:solidFill>
                <a:ea typeface="Verdana" panose="020B0604030504040204" pitchFamily="34" charset="0"/>
                <a:cs typeface="Verdana" panose="020B0604030504040204" pitchFamily="34" charset="0"/>
              </a:rPr>
              <a:t>	17 1/2  to 31 1/2 ............. 	|        2 1/8</a:t>
            </a:r>
          </a:p>
        </p:txBody>
      </p:sp>
      <p:sp>
        <p:nvSpPr>
          <p:cNvPr id="6963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54F69A7-5DB4-4670-BC02-2A0247C5EF5A}" type="slidenum">
              <a:rPr lang="en-US" altLang="en-US" sz="1400">
                <a:solidFill>
                  <a:srgbClr val="FFFFFF"/>
                </a:solidFill>
                <a:latin typeface="Verdana" panose="020B0604030504040204" pitchFamily="34" charset="0"/>
              </a:rPr>
              <a:pPr algn="ctr">
                <a:spcBef>
                  <a:spcPct val="0"/>
                </a:spcBef>
                <a:buFontTx/>
                <a:buNone/>
              </a:pPr>
              <a:t>44</a:t>
            </a:fld>
            <a:endParaRPr lang="en-US" altLang="en-US" sz="1400">
              <a:solidFill>
                <a:srgbClr val="FFFFFF"/>
              </a:solidFill>
              <a:latin typeface="Verdana" panose="020B0604030504040204" pitchFamily="34" charset="0"/>
            </a:endParaRPr>
          </a:p>
        </p:txBody>
      </p:sp>
      <p:sp>
        <p:nvSpPr>
          <p:cNvPr id="6963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Presence Sensing Devices</a:t>
            </a:r>
          </a:p>
        </p:txBody>
      </p:sp>
      <p:sp>
        <p:nvSpPr>
          <p:cNvPr id="70659" name="Subtitle 2"/>
          <p:cNvSpPr>
            <a:spLocks noGrp="1"/>
          </p:cNvSpPr>
          <p:nvPr>
            <p:ph type="subTitle" idx="1"/>
          </p:nvPr>
        </p:nvSpPr>
        <p:spPr>
          <a:xfrm>
            <a:off x="628650" y="1371600"/>
            <a:ext cx="7924800" cy="838200"/>
          </a:xfrm>
        </p:spPr>
        <p:txBody>
          <a:bodyPr/>
          <a:lstStyle/>
          <a:p>
            <a:pPr algn="l" eaLnBrk="1" hangingPunct="1"/>
            <a:r>
              <a:rPr lang="en-US" altLang="en-US">
                <a:solidFill>
                  <a:schemeClr val="tx1"/>
                </a:solidFill>
                <a:cs typeface="Arial" panose="020B0604020202020204" pitchFamily="34" charset="0"/>
              </a:rPr>
              <a:t>May not be used on machines with full revolution clutches!</a:t>
            </a:r>
          </a:p>
        </p:txBody>
      </p:sp>
      <p:sp>
        <p:nvSpPr>
          <p:cNvPr id="7066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0E2D9A58-EB00-4E9A-A0B6-AC85B0F3FDBC}" type="slidenum">
              <a:rPr lang="en-US" altLang="en-US" sz="1400">
                <a:solidFill>
                  <a:srgbClr val="FFFFFF"/>
                </a:solidFill>
                <a:latin typeface="Verdana" panose="020B0604030504040204" pitchFamily="34" charset="0"/>
              </a:rPr>
              <a:pPr algn="ctr">
                <a:spcBef>
                  <a:spcPct val="0"/>
                </a:spcBef>
                <a:buFontTx/>
                <a:buNone/>
              </a:pPr>
              <a:t>45</a:t>
            </a:fld>
            <a:endParaRPr lang="en-US" altLang="en-US" sz="1400">
              <a:solidFill>
                <a:srgbClr val="FFFFFF"/>
              </a:solidFill>
              <a:latin typeface="Verdana" panose="020B0604030504040204" pitchFamily="34" charset="0"/>
            </a:endParaRPr>
          </a:p>
        </p:txBody>
      </p:sp>
      <p:sp>
        <p:nvSpPr>
          <p:cNvPr id="7066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70662" name="Picture 6" descr="Sl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2514600"/>
            <a:ext cx="49530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Pull-Out Device</a:t>
            </a:r>
          </a:p>
        </p:txBody>
      </p:sp>
      <p:sp>
        <p:nvSpPr>
          <p:cNvPr id="87043" name="Subtitle 2"/>
          <p:cNvSpPr>
            <a:spLocks noGrp="1"/>
          </p:cNvSpPr>
          <p:nvPr>
            <p:ph type="subTitle" idx="1"/>
          </p:nvPr>
        </p:nvSpPr>
        <p:spPr>
          <a:xfrm>
            <a:off x="381000" y="1143000"/>
            <a:ext cx="8458200" cy="5029200"/>
          </a:xfrm>
        </p:spPr>
        <p:txBody>
          <a:bodyPr/>
          <a:lstStyle/>
          <a:p>
            <a:pPr algn="l" eaLnBrk="1" hangingPunct="1">
              <a:buFont typeface="Arial" charset="0"/>
              <a:buNone/>
              <a:defRPr/>
            </a:pPr>
            <a:r>
              <a:rPr lang="en-US" dirty="0">
                <a:solidFill>
                  <a:schemeClr val="tx1"/>
                </a:solidFill>
              </a:rPr>
              <a:t>1910.127(c)(3)(iv)(d)</a:t>
            </a:r>
          </a:p>
          <a:p>
            <a:pPr algn="l" eaLnBrk="1" hangingPunct="1">
              <a:buFont typeface="Arial" charset="0"/>
              <a:buNone/>
              <a:defRPr/>
            </a:pPr>
            <a:endParaRPr lang="en-US" dirty="0">
              <a:solidFill>
                <a:schemeClr val="tx1"/>
              </a:solidFill>
            </a:endParaRPr>
          </a:p>
          <a:p>
            <a:pPr algn="l">
              <a:buFont typeface="Arial" charset="0"/>
              <a:buNone/>
              <a:defRPr/>
            </a:pPr>
            <a:r>
              <a:rPr lang="en-US" altLang="en-US" sz="2200" dirty="0">
                <a:solidFill>
                  <a:schemeClr val="tx1"/>
                </a:solidFill>
              </a:rPr>
              <a:t>Pull-Out Devices:</a:t>
            </a:r>
          </a:p>
          <a:p>
            <a:pPr marL="171450" indent="-171450" algn="l" eaLnBrk="1" hangingPunct="1">
              <a:buFont typeface="Arial" panose="020B0604020202020204" pitchFamily="34" charset="0"/>
              <a:buChar char="•"/>
              <a:defRPr/>
            </a:pPr>
            <a:r>
              <a:rPr lang="en-US" altLang="en-US" sz="2200" dirty="0">
                <a:solidFill>
                  <a:schemeClr val="tx1"/>
                </a:solidFill>
                <a:cs typeface="Arial" charset="0"/>
              </a:rPr>
              <a:t>Each pull-out device in use shall be visually inspected and checked for proper adjustment at the start of each operator shift, following a new die set-up, and when operators are changed.</a:t>
            </a:r>
          </a:p>
          <a:p>
            <a:pPr marL="171450" indent="-171450" algn="l" eaLnBrk="1" hangingPunct="1">
              <a:buFont typeface="Arial" panose="020B0604020202020204" pitchFamily="34" charset="0"/>
              <a:buChar char="•"/>
              <a:defRPr/>
            </a:pPr>
            <a:endParaRPr lang="en-US" altLang="en-US" sz="2200" dirty="0">
              <a:solidFill>
                <a:schemeClr val="tx1"/>
              </a:solidFill>
              <a:cs typeface="Arial" charset="0"/>
            </a:endParaRPr>
          </a:p>
          <a:p>
            <a:pPr marL="171450" indent="-171450" algn="l" eaLnBrk="1" hangingPunct="1">
              <a:buFont typeface="Arial" panose="020B0604020202020204" pitchFamily="34" charset="0"/>
              <a:buChar char="•"/>
              <a:defRPr/>
            </a:pPr>
            <a:r>
              <a:rPr lang="en-US" altLang="en-US" sz="2200" dirty="0">
                <a:solidFill>
                  <a:schemeClr val="tx1"/>
                </a:solidFill>
                <a:cs typeface="Arial" charset="0"/>
              </a:rPr>
              <a:t>Necessary maintenance, repair, or both shall be performed and completed before the press is operated. </a:t>
            </a:r>
          </a:p>
          <a:p>
            <a:pPr marL="171450" indent="-171450" algn="l" eaLnBrk="1" hangingPunct="1">
              <a:buFont typeface="Arial" panose="020B0604020202020204" pitchFamily="34" charset="0"/>
              <a:buChar char="•"/>
              <a:defRPr/>
            </a:pPr>
            <a:endParaRPr lang="en-US" altLang="en-US" sz="2200" dirty="0">
              <a:solidFill>
                <a:schemeClr val="tx1"/>
              </a:solidFill>
              <a:cs typeface="Arial" charset="0"/>
            </a:endParaRPr>
          </a:p>
          <a:p>
            <a:pPr marL="171450" indent="-171450" algn="l" eaLnBrk="1" hangingPunct="1">
              <a:buFont typeface="Arial" panose="020B0604020202020204" pitchFamily="34" charset="0"/>
              <a:buChar char="•"/>
              <a:defRPr/>
            </a:pPr>
            <a:r>
              <a:rPr lang="en-US" altLang="en-US" sz="2200" dirty="0">
                <a:solidFill>
                  <a:schemeClr val="tx1"/>
                </a:solidFill>
                <a:cs typeface="Arial" charset="0"/>
              </a:rPr>
              <a:t>Records of inspections and maintenance shall be kept in accordance with paragraph (e) of this section.</a:t>
            </a:r>
          </a:p>
          <a:p>
            <a:pPr algn="l" eaLnBrk="1" hangingPunct="1">
              <a:buFont typeface="Arial" charset="0"/>
              <a:buNone/>
              <a:defRPr/>
            </a:pPr>
            <a:endParaRPr lang="en-US" dirty="0">
              <a:solidFill>
                <a:schemeClr val="tx1"/>
              </a:solidFill>
            </a:endParaRPr>
          </a:p>
        </p:txBody>
      </p:sp>
      <p:sp>
        <p:nvSpPr>
          <p:cNvPr id="7168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4136DC60-0213-4846-BC9F-4C30B1C33DA7}" type="slidenum">
              <a:rPr lang="en-US" altLang="en-US" sz="1400">
                <a:solidFill>
                  <a:srgbClr val="FFFFFF"/>
                </a:solidFill>
                <a:latin typeface="Verdana" panose="020B0604030504040204" pitchFamily="34" charset="0"/>
              </a:rPr>
              <a:pPr algn="ctr">
                <a:spcBef>
                  <a:spcPct val="0"/>
                </a:spcBef>
                <a:buFontTx/>
                <a:buNone/>
              </a:pPr>
              <a:t>46</a:t>
            </a:fld>
            <a:endParaRPr lang="en-US" altLang="en-US" sz="1400">
              <a:solidFill>
                <a:srgbClr val="FFFFFF"/>
              </a:solidFill>
              <a:latin typeface="Verdana" panose="020B0604030504040204" pitchFamily="34" charset="0"/>
            </a:endParaRPr>
          </a:p>
        </p:txBody>
      </p:sp>
      <p:sp>
        <p:nvSpPr>
          <p:cNvPr id="7168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Pull Back Devices</a:t>
            </a:r>
          </a:p>
        </p:txBody>
      </p:sp>
      <p:sp>
        <p:nvSpPr>
          <p:cNvPr id="72707"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081615E2-38DD-4636-8A87-2AC025146CCC}" type="slidenum">
              <a:rPr lang="en-US" altLang="en-US" sz="1400">
                <a:solidFill>
                  <a:srgbClr val="FFFFFF"/>
                </a:solidFill>
                <a:latin typeface="Verdana" panose="020B0604030504040204" pitchFamily="34" charset="0"/>
              </a:rPr>
              <a:pPr algn="ctr">
                <a:spcBef>
                  <a:spcPct val="0"/>
                </a:spcBef>
                <a:buFontTx/>
                <a:buNone/>
              </a:pPr>
              <a:t>47</a:t>
            </a:fld>
            <a:endParaRPr lang="en-US" altLang="en-US" sz="1400">
              <a:solidFill>
                <a:srgbClr val="FFFFFF"/>
              </a:solidFill>
              <a:latin typeface="Verdana" panose="020B0604030504040204" pitchFamily="34" charset="0"/>
            </a:endParaRPr>
          </a:p>
        </p:txBody>
      </p:sp>
      <p:sp>
        <p:nvSpPr>
          <p:cNvPr id="7270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72709" name="Picture 2" descr="Pullback(Full)Hands in 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041400"/>
            <a:ext cx="19415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3" descr="Pullback-Retrac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708400"/>
            <a:ext cx="26670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Picture 4" descr="Pullback-Hands in D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708400"/>
            <a:ext cx="266700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Text Box 5"/>
          <p:cNvSpPr txBox="1">
            <a:spLocks noChangeArrowheads="1"/>
          </p:cNvSpPr>
          <p:nvPr/>
        </p:nvSpPr>
        <p:spPr bwMode="auto">
          <a:xfrm>
            <a:off x="838200" y="1498600"/>
            <a:ext cx="1455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solidFill>
                  <a:schemeClr val="accent2"/>
                </a:solidFill>
                <a:latin typeface="Verdana" panose="020B0604030504040204" pitchFamily="34" charset="0"/>
                <a:ea typeface="Verdana" panose="020B0604030504040204" pitchFamily="34" charset="0"/>
                <a:cs typeface="Verdana" panose="020B0604030504040204" pitchFamily="34" charset="0"/>
              </a:rPr>
              <a:t>Pullback</a:t>
            </a:r>
          </a:p>
          <a:p>
            <a:r>
              <a:rPr lang="en-US" altLang="en-US" sz="2400">
                <a:solidFill>
                  <a:schemeClr val="accent2"/>
                </a:solidFill>
                <a:latin typeface="Verdana" panose="020B0604030504040204" pitchFamily="34" charset="0"/>
                <a:ea typeface="Verdana" panose="020B0604030504040204" pitchFamily="34" charset="0"/>
                <a:cs typeface="Verdana" panose="020B0604030504040204" pitchFamily="34" charset="0"/>
              </a:rPr>
              <a:t>device</a:t>
            </a:r>
          </a:p>
        </p:txBody>
      </p:sp>
      <p:sp>
        <p:nvSpPr>
          <p:cNvPr id="72713" name="Line 6"/>
          <p:cNvSpPr>
            <a:spLocks noChangeShapeType="1"/>
          </p:cNvSpPr>
          <p:nvPr/>
        </p:nvSpPr>
        <p:spPr bwMode="auto">
          <a:xfrm flipV="1">
            <a:off x="2362200" y="1955800"/>
            <a:ext cx="14478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4" name="Text Box 7"/>
          <p:cNvSpPr txBox="1">
            <a:spLocks noChangeArrowheads="1"/>
          </p:cNvSpPr>
          <p:nvPr/>
        </p:nvSpPr>
        <p:spPr bwMode="auto">
          <a:xfrm>
            <a:off x="3962400" y="4241800"/>
            <a:ext cx="18145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a:solidFill>
                  <a:schemeClr val="accent2"/>
                </a:solidFill>
                <a:latin typeface="Verdana" panose="020B0604030504040204" pitchFamily="34" charset="0"/>
                <a:ea typeface="Verdana" panose="020B0604030504040204" pitchFamily="34" charset="0"/>
                <a:cs typeface="Verdana" panose="020B0604030504040204" pitchFamily="34" charset="0"/>
              </a:rPr>
              <a:t>Adjustable</a:t>
            </a:r>
          </a:p>
          <a:p>
            <a:pPr algn="ctr"/>
            <a:r>
              <a:rPr lang="en-US" altLang="en-US" sz="2400">
                <a:solidFill>
                  <a:schemeClr val="accent2"/>
                </a:solidFill>
                <a:latin typeface="Verdana" panose="020B0604030504040204" pitchFamily="34" charset="0"/>
                <a:ea typeface="Verdana" panose="020B0604030504040204" pitchFamily="34" charset="0"/>
                <a:cs typeface="Verdana" panose="020B0604030504040204" pitchFamily="34" charset="0"/>
              </a:rPr>
              <a:t>wrist</a:t>
            </a:r>
          </a:p>
          <a:p>
            <a:pPr algn="ctr"/>
            <a:r>
              <a:rPr lang="en-US" altLang="en-US" sz="2400">
                <a:solidFill>
                  <a:schemeClr val="accent2"/>
                </a:solidFill>
                <a:latin typeface="Verdana" panose="020B0604030504040204" pitchFamily="34" charset="0"/>
                <a:ea typeface="Verdana" panose="020B0604030504040204" pitchFamily="34" charset="0"/>
                <a:cs typeface="Verdana" panose="020B0604030504040204" pitchFamily="34" charset="0"/>
              </a:rPr>
              <a:t>straps</a:t>
            </a:r>
          </a:p>
        </p:txBody>
      </p:sp>
      <p:sp>
        <p:nvSpPr>
          <p:cNvPr id="72715" name="Line 9"/>
          <p:cNvSpPr>
            <a:spLocks noChangeShapeType="1"/>
          </p:cNvSpPr>
          <p:nvPr/>
        </p:nvSpPr>
        <p:spPr bwMode="auto">
          <a:xfrm flipV="1">
            <a:off x="5715000" y="4927600"/>
            <a:ext cx="1981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6" name="Line 10"/>
          <p:cNvSpPr>
            <a:spLocks noChangeShapeType="1"/>
          </p:cNvSpPr>
          <p:nvPr/>
        </p:nvSpPr>
        <p:spPr bwMode="auto">
          <a:xfrm flipH="1" flipV="1">
            <a:off x="2286000" y="5080000"/>
            <a:ext cx="19050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Prime Mover Guards</a:t>
            </a:r>
          </a:p>
        </p:txBody>
      </p:sp>
      <p:sp>
        <p:nvSpPr>
          <p:cNvPr id="91139" name="Subtitle 2"/>
          <p:cNvSpPr>
            <a:spLocks noGrp="1"/>
          </p:cNvSpPr>
          <p:nvPr>
            <p:ph type="subTitle" idx="1"/>
          </p:nvPr>
        </p:nvSpPr>
        <p:spPr>
          <a:xfrm>
            <a:off x="3581400" y="3673475"/>
            <a:ext cx="4953000" cy="2514600"/>
          </a:xfrm>
        </p:spPr>
        <p:txBody>
          <a:bodyPr/>
          <a:lstStyle/>
          <a:p>
            <a:pPr marL="342900" indent="-342900">
              <a:buFont typeface="Wingdings" pitchFamily="2" charset="2"/>
              <a:buChar char="§"/>
              <a:defRPr/>
            </a:pPr>
            <a:r>
              <a:rPr lang="en-US" altLang="en-US" dirty="0">
                <a:solidFill>
                  <a:schemeClr val="tx1"/>
                </a:solidFill>
                <a:cs typeface="Arial" charset="0"/>
              </a:rPr>
              <a:t>Flywheels</a:t>
            </a:r>
          </a:p>
          <a:p>
            <a:pPr marL="342900" indent="-342900">
              <a:buFont typeface="Wingdings" pitchFamily="2" charset="2"/>
              <a:buChar char="§"/>
              <a:defRPr/>
            </a:pPr>
            <a:r>
              <a:rPr lang="en-US" altLang="en-US" dirty="0">
                <a:solidFill>
                  <a:schemeClr val="tx1"/>
                </a:solidFill>
                <a:cs typeface="Arial" charset="0"/>
              </a:rPr>
              <a:t>Pulleys</a:t>
            </a:r>
          </a:p>
          <a:p>
            <a:pPr marL="342900" indent="-342900">
              <a:buFont typeface="Wingdings" pitchFamily="2" charset="2"/>
              <a:buChar char="§"/>
              <a:defRPr/>
            </a:pPr>
            <a:r>
              <a:rPr lang="en-US" altLang="en-US" dirty="0">
                <a:solidFill>
                  <a:schemeClr val="tx1"/>
                </a:solidFill>
                <a:cs typeface="Arial" charset="0"/>
              </a:rPr>
              <a:t>Belt, Rope, &amp; Chain Drives</a:t>
            </a:r>
          </a:p>
          <a:p>
            <a:pPr marL="342900" indent="-342900">
              <a:buFont typeface="Wingdings" pitchFamily="2" charset="2"/>
              <a:buChar char="§"/>
              <a:defRPr/>
            </a:pPr>
            <a:r>
              <a:rPr lang="en-US" altLang="en-US" dirty="0">
                <a:solidFill>
                  <a:schemeClr val="tx1"/>
                </a:solidFill>
                <a:cs typeface="Arial" charset="0"/>
              </a:rPr>
              <a:t>Gears &amp; Sprockets</a:t>
            </a:r>
          </a:p>
          <a:p>
            <a:pPr marL="342900" indent="-342900">
              <a:buFont typeface="Wingdings" pitchFamily="2" charset="2"/>
              <a:buChar char="§"/>
              <a:defRPr/>
            </a:pPr>
            <a:r>
              <a:rPr lang="en-US" altLang="en-US" dirty="0">
                <a:solidFill>
                  <a:schemeClr val="tx1"/>
                </a:solidFill>
                <a:cs typeface="Arial" charset="0"/>
              </a:rPr>
              <a:t>Shafts</a:t>
            </a:r>
          </a:p>
          <a:p>
            <a:pPr algn="l" eaLnBrk="1" hangingPunct="1">
              <a:buFont typeface="Arial" charset="0"/>
              <a:buNone/>
              <a:defRPr/>
            </a:pPr>
            <a:endParaRPr lang="en-US" dirty="0">
              <a:solidFill>
                <a:schemeClr val="tx1"/>
              </a:solidFill>
            </a:endParaRPr>
          </a:p>
        </p:txBody>
      </p:sp>
      <p:sp>
        <p:nvSpPr>
          <p:cNvPr id="7373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B86F5C84-2828-47D1-849F-FEBD4CB31195}" type="slidenum">
              <a:rPr lang="en-US" altLang="en-US" sz="1400">
                <a:solidFill>
                  <a:srgbClr val="FFFFFF"/>
                </a:solidFill>
                <a:latin typeface="Verdana" panose="020B0604030504040204" pitchFamily="34" charset="0"/>
              </a:rPr>
              <a:pPr algn="ctr">
                <a:spcBef>
                  <a:spcPct val="0"/>
                </a:spcBef>
                <a:buFontTx/>
                <a:buNone/>
              </a:pPr>
              <a:t>48</a:t>
            </a:fld>
            <a:endParaRPr lang="en-US" altLang="en-US" sz="1400">
              <a:solidFill>
                <a:srgbClr val="FFFFFF"/>
              </a:solidFill>
              <a:latin typeface="Verdana" panose="020B0604030504040204" pitchFamily="34" charset="0"/>
            </a:endParaRPr>
          </a:p>
        </p:txBody>
      </p:sp>
      <p:sp>
        <p:nvSpPr>
          <p:cNvPr id="7373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7373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225" y="3814763"/>
            <a:ext cx="28670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9825" y="1223963"/>
            <a:ext cx="3786188"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7425" y="1447800"/>
            <a:ext cx="3182938"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7" name="TextBox 1"/>
          <p:cNvSpPr txBox="1">
            <a:spLocks noChangeArrowheads="1"/>
          </p:cNvSpPr>
          <p:nvPr/>
        </p:nvSpPr>
        <p:spPr bwMode="auto">
          <a:xfrm>
            <a:off x="228600" y="1069975"/>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a:latin typeface="Verdana" panose="020B0604030504040204" pitchFamily="34" charset="0"/>
                <a:ea typeface="Verdana" panose="020B0604030504040204" pitchFamily="34" charset="0"/>
                <a:cs typeface="Verdana" panose="020B0604030504040204" pitchFamily="34" charset="0"/>
              </a:rPr>
              <a:t>29 CFR 1910.219</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Flywheels</a:t>
            </a:r>
          </a:p>
        </p:txBody>
      </p:sp>
      <p:sp>
        <p:nvSpPr>
          <p:cNvPr id="93187" name="Subtitle 2"/>
          <p:cNvSpPr>
            <a:spLocks noGrp="1"/>
          </p:cNvSpPr>
          <p:nvPr>
            <p:ph type="subTitle" idx="1"/>
          </p:nvPr>
        </p:nvSpPr>
        <p:spPr>
          <a:xfrm>
            <a:off x="457200" y="1295400"/>
            <a:ext cx="5486400" cy="4800600"/>
          </a:xfrm>
        </p:spPr>
        <p:txBody>
          <a:bodyPr/>
          <a:lstStyle/>
          <a:p>
            <a:pPr algn="l" eaLnBrk="1" hangingPunct="1">
              <a:buFont typeface="Arial" charset="0"/>
              <a:buNone/>
              <a:defRPr/>
            </a:pPr>
            <a:r>
              <a:rPr lang="en-US" spc="-100" dirty="0">
                <a:ln w="3200">
                  <a:solidFill>
                    <a:schemeClr val="bg2">
                      <a:shade val="75000"/>
                      <a:alpha val="25000"/>
                    </a:schemeClr>
                  </a:solidFill>
                  <a:prstDash val="solid"/>
                  <a:round/>
                </a:ln>
                <a:solidFill>
                  <a:schemeClr val="tx1"/>
                </a:solidFill>
                <a:effectLst>
                  <a:innerShdw blurRad="50800" dist="25400" dir="13500000">
                    <a:prstClr val="black">
                      <a:alpha val="70000"/>
                    </a:prstClr>
                  </a:innerShdw>
                </a:effectLst>
                <a:cs typeface="Arial" pitchFamily="34" charset="0"/>
              </a:rPr>
              <a:t>1910.219(b)(1)</a:t>
            </a:r>
            <a:endParaRPr lang="en-US" dirty="0">
              <a:solidFill>
                <a:schemeClr val="tx1"/>
              </a:solidFill>
            </a:endParaRP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altLang="en-US" dirty="0">
                <a:solidFill>
                  <a:schemeClr val="tx1"/>
                </a:solidFill>
                <a:cs typeface="Arial" charset="0"/>
              </a:rPr>
              <a:t>Flywheels 7 feet or less above the ground shall be guarded by</a:t>
            </a:r>
          </a:p>
          <a:p>
            <a:pPr marL="342900" indent="-342900" algn="l" eaLnBrk="1" hangingPunct="1">
              <a:buFont typeface="Wingdings" pitchFamily="2" charset="2"/>
              <a:buChar char="§"/>
              <a:defRPr/>
            </a:pPr>
            <a:r>
              <a:rPr lang="en-US" altLang="en-US" dirty="0">
                <a:solidFill>
                  <a:schemeClr val="tx1"/>
                </a:solidFill>
                <a:cs typeface="Arial" charset="0"/>
              </a:rPr>
              <a:t>Sheet, perforated, or expanded metal or woven wire, or with</a:t>
            </a:r>
          </a:p>
          <a:p>
            <a:pPr marL="342900" indent="-342900" algn="l" eaLnBrk="1" hangingPunct="1">
              <a:buFont typeface="Wingdings" pitchFamily="2" charset="2"/>
              <a:buChar char="§"/>
              <a:defRPr/>
            </a:pPr>
            <a:r>
              <a:rPr lang="en-US" altLang="en-US" dirty="0">
                <a:solidFill>
                  <a:schemeClr val="tx1"/>
                </a:solidFill>
                <a:cs typeface="Arial" charset="0"/>
              </a:rPr>
              <a:t>Guard rails between 15 to 20 inches from flywheel rim.</a:t>
            </a:r>
          </a:p>
          <a:p>
            <a:pPr marL="342900" indent="-342900" algn="l" eaLnBrk="1" hangingPunct="1">
              <a:buFont typeface="Wingdings" pitchFamily="2" charset="2"/>
              <a:buChar char="§"/>
              <a:defRPr/>
            </a:pPr>
            <a:r>
              <a:rPr lang="en-US" altLang="en-US" dirty="0">
                <a:solidFill>
                  <a:schemeClr val="tx1"/>
                </a:solidFill>
                <a:cs typeface="Arial" charset="0"/>
              </a:rPr>
              <a:t>Toe board if within 12 inches of floor or extends into a pit.</a:t>
            </a:r>
          </a:p>
          <a:p>
            <a:pPr marL="342900" indent="-342900" algn="l" eaLnBrk="1" hangingPunct="1">
              <a:buFont typeface="Wingdings" pitchFamily="2" charset="2"/>
              <a:buChar char="§"/>
              <a:defRPr/>
            </a:pPr>
            <a:r>
              <a:rPr lang="en-US" altLang="en-US" dirty="0">
                <a:solidFill>
                  <a:schemeClr val="tx1"/>
                </a:solidFill>
                <a:cs typeface="Arial" charset="0"/>
              </a:rPr>
              <a:t>All projections shall be covered. </a:t>
            </a:r>
          </a:p>
          <a:p>
            <a:pPr algn="l" eaLnBrk="1" hangingPunct="1">
              <a:buFont typeface="Arial" charset="0"/>
              <a:buNone/>
              <a:defRPr/>
            </a:pPr>
            <a:endParaRPr lang="en-US" dirty="0">
              <a:solidFill>
                <a:schemeClr val="tx1"/>
              </a:solidFill>
            </a:endParaRPr>
          </a:p>
        </p:txBody>
      </p:sp>
      <p:sp>
        <p:nvSpPr>
          <p:cNvPr id="7475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4EB95272-DF63-4603-B357-1695DBCE2C4A}" type="slidenum">
              <a:rPr lang="en-US" altLang="en-US" sz="1400">
                <a:solidFill>
                  <a:srgbClr val="FFFFFF"/>
                </a:solidFill>
                <a:latin typeface="Verdana" panose="020B0604030504040204" pitchFamily="34" charset="0"/>
              </a:rPr>
              <a:pPr algn="ctr">
                <a:spcBef>
                  <a:spcPct val="0"/>
                </a:spcBef>
                <a:buFontTx/>
                <a:buNone/>
              </a:pPr>
              <a:t>49</a:t>
            </a:fld>
            <a:endParaRPr lang="en-US" altLang="en-US" sz="1400">
              <a:solidFill>
                <a:srgbClr val="FFFFFF"/>
              </a:solidFill>
              <a:latin typeface="Verdana" panose="020B0604030504040204" pitchFamily="34" charset="0"/>
            </a:endParaRPr>
          </a:p>
        </p:txBody>
      </p:sp>
      <p:sp>
        <p:nvSpPr>
          <p:cNvPr id="7475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74758" name="Picture 5" descr="Spoked flywheel animati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654300"/>
            <a:ext cx="25479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Standard Interpretations</a:t>
            </a:r>
          </a:p>
        </p:txBody>
      </p:sp>
      <p:sp>
        <p:nvSpPr>
          <p:cNvPr id="32771" name="Subtitle 2"/>
          <p:cNvSpPr>
            <a:spLocks noGrp="1"/>
          </p:cNvSpPr>
          <p:nvPr>
            <p:ph type="subTitle" idx="1"/>
          </p:nvPr>
        </p:nvSpPr>
        <p:spPr>
          <a:xfrm>
            <a:off x="609600" y="1295400"/>
            <a:ext cx="7924800" cy="4800600"/>
          </a:xfrm>
        </p:spPr>
        <p:txBody>
          <a:bodyPr/>
          <a:lstStyle/>
          <a:p>
            <a:pPr algn="l" eaLnBrk="1" hangingPunct="1">
              <a:spcBef>
                <a:spcPts val="500"/>
              </a:spcBef>
              <a:spcAft>
                <a:spcPts val="500"/>
              </a:spcAft>
              <a:buFont typeface="Arial" charset="0"/>
              <a:buNone/>
              <a:defRPr/>
            </a:pPr>
            <a:r>
              <a:rPr lang="en-US" altLang="en-US" dirty="0">
                <a:solidFill>
                  <a:schemeClr val="tx1"/>
                </a:solidFill>
                <a:cs typeface="Arial" charset="0"/>
              </a:rPr>
              <a:t>Machine Guarding Requirements</a:t>
            </a:r>
          </a:p>
          <a:p>
            <a:pPr algn="l" eaLnBrk="1" hangingPunct="1">
              <a:spcBef>
                <a:spcPts val="500"/>
              </a:spcBef>
              <a:spcAft>
                <a:spcPts val="500"/>
              </a:spcAft>
              <a:buFont typeface="Arial" charset="0"/>
              <a:buNone/>
              <a:defRPr/>
            </a:pPr>
            <a:endParaRPr lang="en-US" altLang="en-US" dirty="0">
              <a:solidFill>
                <a:schemeClr val="tx1"/>
              </a:solidFill>
              <a:cs typeface="Arial" charset="0"/>
            </a:endParaRPr>
          </a:p>
          <a:p>
            <a:pPr marL="342900" indent="-342900" algn="l" eaLnBrk="1" hangingPunct="1">
              <a:spcBef>
                <a:spcPts val="500"/>
              </a:spcBef>
              <a:spcAft>
                <a:spcPts val="500"/>
              </a:spcAft>
              <a:buFont typeface="Wingdings" pitchFamily="2" charset="2"/>
              <a:buChar char="§"/>
              <a:defRPr/>
            </a:pPr>
            <a:r>
              <a:rPr lang="en-US" altLang="en-US" dirty="0">
                <a:solidFill>
                  <a:schemeClr val="tx1"/>
                </a:solidFill>
                <a:cs typeface="Arial" charset="0"/>
              </a:rPr>
              <a:t>By not specifying the types of guards this standard is referred to as a </a:t>
            </a:r>
            <a:r>
              <a:rPr lang="en-US" altLang="en-US" dirty="0">
                <a:solidFill>
                  <a:srgbClr val="FF0000"/>
                </a:solidFill>
                <a:cs typeface="Arial" charset="0"/>
              </a:rPr>
              <a:t>"performance    standard” </a:t>
            </a:r>
            <a:r>
              <a:rPr lang="en-US" altLang="en-US" dirty="0">
                <a:solidFill>
                  <a:schemeClr val="tx1"/>
                </a:solidFill>
                <a:cs typeface="Arial" charset="0"/>
              </a:rPr>
              <a:t>(i.e., the employer is free to adopt a guard that "performs” or meets the objective  of protecting employees from the hazards). </a:t>
            </a:r>
          </a:p>
          <a:p>
            <a:pPr marL="342900" indent="-342900" algn="l" eaLnBrk="1" hangingPunct="1">
              <a:spcBef>
                <a:spcPts val="500"/>
              </a:spcBef>
              <a:spcAft>
                <a:spcPts val="500"/>
              </a:spcAft>
              <a:buFont typeface="Wingdings" pitchFamily="2" charset="2"/>
              <a:buChar char="§"/>
              <a:defRPr/>
            </a:pPr>
            <a:endParaRPr lang="en-US" altLang="en-US" b="1" dirty="0">
              <a:solidFill>
                <a:schemeClr val="tx1"/>
              </a:solidFill>
              <a:latin typeface="Arial" charset="0"/>
              <a:cs typeface="Arial" charset="0"/>
            </a:endParaRPr>
          </a:p>
          <a:p>
            <a:pPr marL="342900" indent="-342900" algn="l" eaLnBrk="1" hangingPunct="1">
              <a:spcBef>
                <a:spcPts val="500"/>
              </a:spcBef>
              <a:spcAft>
                <a:spcPts val="500"/>
              </a:spcAft>
              <a:buFont typeface="Wingdings" pitchFamily="2" charset="2"/>
              <a:buChar char="§"/>
              <a:defRPr/>
            </a:pPr>
            <a:r>
              <a:rPr lang="en-US" altLang="en-US" dirty="0">
                <a:solidFill>
                  <a:schemeClr val="tx1"/>
                </a:solidFill>
                <a:cs typeface="Arial" charset="0"/>
              </a:rPr>
              <a:t>If OSHA had specified the types of machine guards that must be used, the standard would be a </a:t>
            </a:r>
            <a:r>
              <a:rPr lang="en-US" altLang="en-US" dirty="0">
                <a:solidFill>
                  <a:srgbClr val="FF0000"/>
                </a:solidFill>
                <a:cs typeface="Arial" charset="0"/>
              </a:rPr>
              <a:t>"specification standard.”</a:t>
            </a:r>
          </a:p>
          <a:p>
            <a:pPr algn="l" eaLnBrk="1" hangingPunct="1">
              <a:buFont typeface="Arial" charset="0"/>
              <a:buNone/>
              <a:defRPr/>
            </a:pPr>
            <a:endParaRPr lang="en-US" dirty="0">
              <a:solidFill>
                <a:schemeClr val="tx1"/>
              </a:solidFill>
            </a:endParaRPr>
          </a:p>
        </p:txBody>
      </p:sp>
      <p:sp>
        <p:nvSpPr>
          <p:cNvPr id="2970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BE5AE878-6B4F-4FE4-AFBC-C9EAFB3A4A40}" type="slidenum">
              <a:rPr lang="en-US" altLang="en-US" sz="1400">
                <a:solidFill>
                  <a:srgbClr val="FFFFFF"/>
                </a:solidFill>
                <a:latin typeface="Verdana" panose="020B0604030504040204" pitchFamily="34" charset="0"/>
              </a:rPr>
              <a:pPr algn="ctr">
                <a:spcBef>
                  <a:spcPct val="0"/>
                </a:spcBef>
                <a:buFontTx/>
                <a:buNone/>
              </a:pPr>
              <a:t>5</a:t>
            </a:fld>
            <a:endParaRPr lang="en-US" altLang="en-US" sz="1400">
              <a:solidFill>
                <a:srgbClr val="FFFFFF"/>
              </a:solidFill>
              <a:latin typeface="Verdana" panose="020B0604030504040204" pitchFamily="34" charset="0"/>
            </a:endParaRPr>
          </a:p>
        </p:txBody>
      </p:sp>
      <p:sp>
        <p:nvSpPr>
          <p:cNvPr id="2970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ctrTitle"/>
          </p:nvPr>
        </p:nvSpPr>
        <p:spPr>
          <a:xfrm>
            <a:off x="457200" y="381000"/>
            <a:ext cx="5334000" cy="533400"/>
          </a:xfrm>
        </p:spPr>
        <p:txBody>
          <a:bodyPr/>
          <a:lstStyle/>
          <a:p>
            <a:pPr eaLnBrk="1" hangingPunct="1">
              <a:defRPr/>
            </a:pPr>
            <a:r>
              <a:rPr lang="en-US" sz="28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Verdana" pitchFamily="34" charset="0"/>
                <a:ea typeface="Verdana" pitchFamily="34" charset="0"/>
                <a:cs typeface="Verdana" pitchFamily="34" charset="0"/>
              </a:rPr>
              <a:t>1910.219.(c) Shaft</a:t>
            </a:r>
            <a:endParaRPr lang="en-US" sz="2800" dirty="0">
              <a:solidFill>
                <a:schemeClr val="bg1"/>
              </a:solidFill>
              <a:latin typeface="Verdana" pitchFamily="34" charset="0"/>
              <a:ea typeface="Verdana" pitchFamily="34" charset="0"/>
              <a:cs typeface="Verdana" pitchFamily="34" charset="0"/>
            </a:endParaRPr>
          </a:p>
        </p:txBody>
      </p:sp>
      <p:sp>
        <p:nvSpPr>
          <p:cNvPr id="95235" name="Subtitle 2"/>
          <p:cNvSpPr>
            <a:spLocks noGrp="1"/>
          </p:cNvSpPr>
          <p:nvPr>
            <p:ph type="subTitle" idx="1"/>
          </p:nvPr>
        </p:nvSpPr>
        <p:spPr>
          <a:xfrm>
            <a:off x="609600" y="1600200"/>
            <a:ext cx="4191000" cy="3962400"/>
          </a:xfrm>
        </p:spPr>
        <p:txBody>
          <a:bodyPr/>
          <a:lstStyle/>
          <a:p>
            <a:pPr marL="342900" indent="-342900" algn="l" eaLnBrk="1" hangingPunct="1">
              <a:lnSpc>
                <a:spcPct val="120000"/>
              </a:lnSpc>
              <a:buClr>
                <a:schemeClr val="tx1"/>
              </a:buClr>
              <a:buFont typeface="Wingdings" pitchFamily="2" charset="2"/>
              <a:buChar char="§"/>
              <a:defRPr/>
            </a:pPr>
            <a:r>
              <a:rPr lang="en-US" altLang="en-US" dirty="0">
                <a:solidFill>
                  <a:schemeClr val="tx1"/>
                </a:solidFill>
                <a:cs typeface="Arial" charset="0"/>
              </a:rPr>
              <a:t>Projecting end shafts shall present a smooth edge and project not more than 1/2 the diameter of the shaft.</a:t>
            </a:r>
          </a:p>
          <a:p>
            <a:pPr algn="l" eaLnBrk="1" hangingPunct="1">
              <a:lnSpc>
                <a:spcPct val="120000"/>
              </a:lnSpc>
              <a:buClr>
                <a:schemeClr val="tx1"/>
              </a:buClr>
              <a:buFont typeface="Arial" charset="0"/>
              <a:buNone/>
              <a:defRPr/>
            </a:pPr>
            <a:endParaRPr lang="en-US" altLang="en-US" dirty="0">
              <a:solidFill>
                <a:schemeClr val="tx1"/>
              </a:solidFill>
              <a:cs typeface="Arial" charset="0"/>
            </a:endParaRPr>
          </a:p>
          <a:p>
            <a:pPr marL="342900" indent="-342900" algn="l" eaLnBrk="1" hangingPunct="1">
              <a:lnSpc>
                <a:spcPct val="130000"/>
              </a:lnSpc>
              <a:buClr>
                <a:schemeClr val="tx1"/>
              </a:buClr>
              <a:buFont typeface="Wingdings" pitchFamily="2" charset="2"/>
              <a:buChar char="§"/>
              <a:defRPr/>
            </a:pPr>
            <a:r>
              <a:rPr lang="en-US" altLang="en-US" dirty="0">
                <a:solidFill>
                  <a:schemeClr val="tx1"/>
                </a:solidFill>
                <a:cs typeface="Arial" charset="0"/>
              </a:rPr>
              <a:t>Unused key ways shall be filled up or covered.</a:t>
            </a:r>
          </a:p>
          <a:p>
            <a:pPr algn="l" eaLnBrk="1" hangingPunct="1">
              <a:buFont typeface="Arial" charset="0"/>
              <a:buNone/>
              <a:defRPr/>
            </a:pPr>
            <a:endParaRPr lang="en-US" dirty="0">
              <a:solidFill>
                <a:schemeClr val="tx1"/>
              </a:solidFill>
            </a:endParaRPr>
          </a:p>
        </p:txBody>
      </p:sp>
      <p:sp>
        <p:nvSpPr>
          <p:cNvPr id="75780"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36C20F5D-27DC-4DE2-869D-13C8433FDCDC}" type="slidenum">
              <a:rPr lang="en-US" altLang="en-US" sz="1400">
                <a:solidFill>
                  <a:srgbClr val="FFFFFF"/>
                </a:solidFill>
                <a:latin typeface="Verdana" panose="020B0604030504040204" pitchFamily="34" charset="0"/>
              </a:rPr>
              <a:pPr algn="ctr">
                <a:spcBef>
                  <a:spcPct val="0"/>
                </a:spcBef>
                <a:buFontTx/>
                <a:buNone/>
              </a:pPr>
              <a:t>50</a:t>
            </a:fld>
            <a:endParaRPr lang="en-US" altLang="en-US" sz="1400">
              <a:solidFill>
                <a:srgbClr val="FFFFFF"/>
              </a:solidFill>
              <a:latin typeface="Verdana" panose="020B0604030504040204" pitchFamily="34" charset="0"/>
            </a:endParaRPr>
          </a:p>
        </p:txBody>
      </p:sp>
      <p:sp>
        <p:nvSpPr>
          <p:cNvPr id="7578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757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388" y="2432050"/>
            <a:ext cx="33655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ctrTitle"/>
          </p:nvPr>
        </p:nvSpPr>
        <p:spPr>
          <a:xfrm>
            <a:off x="457200" y="381000"/>
            <a:ext cx="5334000" cy="533400"/>
          </a:xfrm>
        </p:spPr>
        <p:txBody>
          <a:bodyPr/>
          <a:lstStyle/>
          <a:p>
            <a:pPr eaLnBrk="1" hangingPunct="1">
              <a:defRPr/>
            </a:pPr>
            <a:r>
              <a:rPr lang="en-US" sz="28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Verdana" pitchFamily="34" charset="0"/>
                <a:ea typeface="Verdana" pitchFamily="34" charset="0"/>
                <a:cs typeface="Verdana" pitchFamily="34" charset="0"/>
              </a:rPr>
              <a:t>1910.219(d) Pulleys</a:t>
            </a:r>
            <a:endParaRPr lang="en-US" sz="2800" dirty="0">
              <a:solidFill>
                <a:schemeClr val="bg1"/>
              </a:solidFill>
              <a:latin typeface="Verdana" pitchFamily="34" charset="0"/>
              <a:ea typeface="Verdana" pitchFamily="34" charset="0"/>
              <a:cs typeface="Verdana" pitchFamily="34" charset="0"/>
            </a:endParaRPr>
          </a:p>
        </p:txBody>
      </p:sp>
      <p:sp>
        <p:nvSpPr>
          <p:cNvPr id="97283" name="Subtitle 2"/>
          <p:cNvSpPr>
            <a:spLocks noGrp="1"/>
          </p:cNvSpPr>
          <p:nvPr>
            <p:ph type="subTitle" idx="1"/>
          </p:nvPr>
        </p:nvSpPr>
        <p:spPr>
          <a:xfrm>
            <a:off x="533400" y="1447800"/>
            <a:ext cx="7924800" cy="4267200"/>
          </a:xfrm>
        </p:spPr>
        <p:txBody>
          <a:bodyPr/>
          <a:lstStyle/>
          <a:p>
            <a:pPr marL="342900" indent="-342900" algn="l" eaLnBrk="1" hangingPunct="1">
              <a:lnSpc>
                <a:spcPct val="110000"/>
              </a:lnSpc>
              <a:buFont typeface="Wingdings" pitchFamily="2" charset="2"/>
              <a:buChar char="§"/>
              <a:defRPr/>
            </a:pPr>
            <a:r>
              <a:rPr lang="en-US" altLang="en-US" dirty="0">
                <a:solidFill>
                  <a:schemeClr val="tx1"/>
                </a:solidFill>
                <a:cs typeface="Arial" charset="0"/>
              </a:rPr>
              <a:t>Pulleys seven feet or less from floor or working platform shall be guarded in accordance with the standards specified in paragraphs (m) &amp; (o).</a:t>
            </a:r>
          </a:p>
          <a:p>
            <a:pPr marL="342900" indent="-342900" algn="l" eaLnBrk="1" hangingPunct="1">
              <a:buFont typeface="Wingdings" pitchFamily="2" charset="2"/>
              <a:buChar char="§"/>
              <a:defRPr/>
            </a:pPr>
            <a:endParaRPr lang="en-US" altLang="en-US" b="1" dirty="0">
              <a:solidFill>
                <a:schemeClr val="tx1"/>
              </a:solidFill>
              <a:latin typeface="Arial" charset="0"/>
              <a:cs typeface="Arial" charset="0"/>
            </a:endParaRPr>
          </a:p>
          <a:p>
            <a:pPr marL="342900" indent="-342900" algn="l" eaLnBrk="1" hangingPunct="1">
              <a:buFont typeface="Wingdings" pitchFamily="2" charset="2"/>
              <a:buChar char="§"/>
              <a:defRPr/>
            </a:pPr>
            <a:r>
              <a:rPr lang="en-US" altLang="en-US" dirty="0">
                <a:solidFill>
                  <a:schemeClr val="tx1"/>
                </a:solidFill>
                <a:cs typeface="Arial" charset="0"/>
              </a:rPr>
              <a:t>Pulleys serving as balance wheels (e.g., punch presses) on which the point of contact between     belt and pulley is more than six feet six inches    from the floor or platform may be guarded with         a disc covering the spokes.</a:t>
            </a:r>
          </a:p>
          <a:p>
            <a:pPr algn="l" eaLnBrk="1" hangingPunct="1">
              <a:buFont typeface="Arial" charset="0"/>
              <a:buNone/>
              <a:defRPr/>
            </a:pPr>
            <a:endParaRPr lang="en-US" dirty="0">
              <a:solidFill>
                <a:schemeClr val="tx1"/>
              </a:solidFill>
            </a:endParaRPr>
          </a:p>
        </p:txBody>
      </p:sp>
      <p:sp>
        <p:nvSpPr>
          <p:cNvPr id="7680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C92B5B3B-79F8-4282-81EF-C765098D5110}" type="slidenum">
              <a:rPr lang="en-US" altLang="en-US" sz="1400">
                <a:solidFill>
                  <a:srgbClr val="FFFFFF"/>
                </a:solidFill>
                <a:latin typeface="Verdana" panose="020B0604030504040204" pitchFamily="34" charset="0"/>
              </a:rPr>
              <a:pPr algn="ctr">
                <a:spcBef>
                  <a:spcPct val="0"/>
                </a:spcBef>
                <a:buFontTx/>
                <a:buNone/>
              </a:pPr>
              <a:t>51</a:t>
            </a:fld>
            <a:endParaRPr lang="en-US" altLang="en-US" sz="1400">
              <a:solidFill>
                <a:srgbClr val="FFFFFF"/>
              </a:solidFill>
              <a:latin typeface="Verdana" panose="020B0604030504040204" pitchFamily="34" charset="0"/>
            </a:endParaRPr>
          </a:p>
        </p:txBody>
      </p:sp>
      <p:sp>
        <p:nvSpPr>
          <p:cNvPr id="7680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ctrTitle"/>
          </p:nvPr>
        </p:nvSpPr>
        <p:spPr>
          <a:xfrm>
            <a:off x="457200" y="381000"/>
            <a:ext cx="5334000" cy="533400"/>
          </a:xfrm>
        </p:spPr>
        <p:txBody>
          <a:bodyPr/>
          <a:lstStyle/>
          <a:p>
            <a:pPr eaLnBrk="1" hangingPunct="1">
              <a:defRPr/>
            </a:pPr>
            <a:r>
              <a:rPr lang="en-US" sz="2400" spc="-100" dirty="0">
                <a:ln w="3200">
                  <a:solidFill>
                    <a:schemeClr val="bg2">
                      <a:shade val="75000"/>
                      <a:alpha val="25000"/>
                    </a:schemeClr>
                  </a:solidFill>
                  <a:prstDash val="solid"/>
                  <a:round/>
                </a:ln>
                <a:solidFill>
                  <a:schemeClr val="bg1"/>
                </a:solidFill>
                <a:effectLst>
                  <a:innerShdw blurRad="50800" dist="25400" dir="13500000">
                    <a:prstClr val="black">
                      <a:alpha val="70000"/>
                    </a:prstClr>
                  </a:innerShdw>
                </a:effectLst>
                <a:latin typeface="Verdana" pitchFamily="34" charset="0"/>
                <a:ea typeface="Verdana" pitchFamily="34" charset="0"/>
                <a:cs typeface="Verdana" pitchFamily="34" charset="0"/>
              </a:rPr>
              <a:t>1910.219(o)(2) Wooden Guards</a:t>
            </a:r>
            <a:endParaRPr lang="en-US" sz="2400" dirty="0">
              <a:solidFill>
                <a:schemeClr val="bg1"/>
              </a:solidFill>
              <a:latin typeface="Verdana" pitchFamily="34" charset="0"/>
              <a:ea typeface="Verdana" pitchFamily="34" charset="0"/>
              <a:cs typeface="Verdana" pitchFamily="34" charset="0"/>
            </a:endParaRPr>
          </a:p>
        </p:txBody>
      </p:sp>
      <p:sp>
        <p:nvSpPr>
          <p:cNvPr id="99331" name="Subtitle 2"/>
          <p:cNvSpPr>
            <a:spLocks noGrp="1"/>
          </p:cNvSpPr>
          <p:nvPr>
            <p:ph type="subTitle" idx="1"/>
          </p:nvPr>
        </p:nvSpPr>
        <p:spPr>
          <a:xfrm>
            <a:off x="609600" y="1371600"/>
            <a:ext cx="7924800" cy="4572000"/>
          </a:xfrm>
        </p:spPr>
        <p:txBody>
          <a:bodyPr/>
          <a:lstStyle/>
          <a:p>
            <a:pPr algn="l" eaLnBrk="1" hangingPunct="1">
              <a:lnSpc>
                <a:spcPct val="120000"/>
              </a:lnSpc>
              <a:buFont typeface="Arial" charset="0"/>
              <a:buNone/>
              <a:defRPr/>
            </a:pPr>
            <a:r>
              <a:rPr lang="en-US" altLang="en-US" dirty="0">
                <a:solidFill>
                  <a:schemeClr val="tx1"/>
                </a:solidFill>
                <a:cs typeface="Arial" charset="0"/>
              </a:rPr>
              <a:t>Wooden guards may be used in:</a:t>
            </a:r>
          </a:p>
          <a:p>
            <a:pPr marL="342900" indent="-342900" algn="l" eaLnBrk="1" hangingPunct="1">
              <a:lnSpc>
                <a:spcPct val="120000"/>
              </a:lnSpc>
              <a:buFont typeface="Wingdings" pitchFamily="2" charset="2"/>
              <a:buChar char="§"/>
              <a:defRPr/>
            </a:pPr>
            <a:r>
              <a:rPr lang="en-US" altLang="en-US" dirty="0">
                <a:solidFill>
                  <a:schemeClr val="tx1"/>
                </a:solidFill>
                <a:cs typeface="Arial" charset="0"/>
              </a:rPr>
              <a:t>Woodworking industry</a:t>
            </a:r>
          </a:p>
          <a:p>
            <a:pPr marL="342900" indent="-342900" algn="l" eaLnBrk="1" hangingPunct="1">
              <a:lnSpc>
                <a:spcPct val="120000"/>
              </a:lnSpc>
              <a:buFont typeface="Wingdings" pitchFamily="2" charset="2"/>
              <a:buChar char="§"/>
              <a:defRPr/>
            </a:pPr>
            <a:r>
              <a:rPr lang="en-US" altLang="en-US" dirty="0">
                <a:solidFill>
                  <a:schemeClr val="tx1"/>
                </a:solidFill>
                <a:cs typeface="Arial" charset="0"/>
              </a:rPr>
              <a:t>Chemical industry</a:t>
            </a:r>
          </a:p>
          <a:p>
            <a:pPr marL="342900" indent="-342900" algn="l" eaLnBrk="1" hangingPunct="1">
              <a:lnSpc>
                <a:spcPct val="120000"/>
              </a:lnSpc>
              <a:buFont typeface="Wingdings" pitchFamily="2" charset="2"/>
              <a:buChar char="§"/>
              <a:defRPr/>
            </a:pPr>
            <a:r>
              <a:rPr lang="en-US" altLang="en-US" dirty="0">
                <a:solidFill>
                  <a:schemeClr val="tx1"/>
                </a:solidFill>
                <a:cs typeface="Arial" charset="0"/>
              </a:rPr>
              <a:t>Industries where there is presence of fumes </a:t>
            </a:r>
          </a:p>
          <a:p>
            <a:pPr marL="342900" indent="-342900" algn="l" eaLnBrk="1" hangingPunct="1">
              <a:lnSpc>
                <a:spcPct val="120000"/>
              </a:lnSpc>
              <a:buFont typeface="Wingdings" pitchFamily="2" charset="2"/>
              <a:buChar char="§"/>
              <a:defRPr/>
            </a:pPr>
            <a:r>
              <a:rPr lang="en-US" altLang="en-US" dirty="0">
                <a:solidFill>
                  <a:schemeClr val="tx1"/>
                </a:solidFill>
                <a:cs typeface="Arial" charset="0"/>
              </a:rPr>
              <a:t>Industries where manufacturing conditions can cause rapid deterioration of metal guards</a:t>
            </a:r>
            <a:endParaRPr lang="en-US" altLang="en-US" b="1" dirty="0">
              <a:solidFill>
                <a:schemeClr val="tx1"/>
              </a:solidFill>
              <a:latin typeface="Arial" charset="0"/>
              <a:cs typeface="Arial" charset="0"/>
            </a:endParaRPr>
          </a:p>
          <a:p>
            <a:pPr marL="342900" indent="-342900" algn="l" eaLnBrk="1" hangingPunct="1">
              <a:lnSpc>
                <a:spcPct val="120000"/>
              </a:lnSpc>
              <a:buFont typeface="Wingdings" pitchFamily="2" charset="2"/>
              <a:buChar char="§"/>
              <a:defRPr/>
            </a:pPr>
            <a:r>
              <a:rPr lang="en-US" altLang="en-US" dirty="0">
                <a:solidFill>
                  <a:schemeClr val="tx1"/>
                </a:solidFill>
                <a:cs typeface="Arial" charset="0"/>
              </a:rPr>
              <a:t>Construction work and outdoors where extreme cold or heat make metal guards and railings undesirable</a:t>
            </a:r>
          </a:p>
          <a:p>
            <a:pPr algn="l" eaLnBrk="1" hangingPunct="1">
              <a:buFont typeface="Arial" charset="0"/>
              <a:buNone/>
              <a:defRPr/>
            </a:pPr>
            <a:endParaRPr lang="en-US" dirty="0">
              <a:solidFill>
                <a:schemeClr val="tx1"/>
              </a:solidFill>
            </a:endParaRPr>
          </a:p>
        </p:txBody>
      </p:sp>
      <p:sp>
        <p:nvSpPr>
          <p:cNvPr id="7782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F3B7C9C0-FFC9-4CF3-91F9-B4945E05A707}" type="slidenum">
              <a:rPr lang="en-US" altLang="en-US" sz="1400">
                <a:solidFill>
                  <a:srgbClr val="FFFFFF"/>
                </a:solidFill>
                <a:latin typeface="Verdana" panose="020B0604030504040204" pitchFamily="34" charset="0"/>
              </a:rPr>
              <a:pPr algn="ctr">
                <a:spcBef>
                  <a:spcPct val="0"/>
                </a:spcBef>
                <a:buFontTx/>
                <a:buNone/>
              </a:pPr>
              <a:t>52</a:t>
            </a:fld>
            <a:endParaRPr lang="en-US" altLang="en-US" sz="1400">
              <a:solidFill>
                <a:srgbClr val="FFFFFF"/>
              </a:solidFill>
              <a:latin typeface="Verdana" panose="020B0604030504040204" pitchFamily="34" charset="0"/>
            </a:endParaRPr>
          </a:p>
        </p:txBody>
      </p:sp>
      <p:sp>
        <p:nvSpPr>
          <p:cNvPr id="7782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Summary</a:t>
            </a:r>
          </a:p>
        </p:txBody>
      </p:sp>
      <p:sp>
        <p:nvSpPr>
          <p:cNvPr id="101379" name="Subtitle 2"/>
          <p:cNvSpPr>
            <a:spLocks noGrp="1"/>
          </p:cNvSpPr>
          <p:nvPr>
            <p:ph type="subTitle" idx="1"/>
          </p:nvPr>
        </p:nvSpPr>
        <p:spPr>
          <a:xfrm>
            <a:off x="609600" y="1295400"/>
            <a:ext cx="7924800" cy="4800600"/>
          </a:xfrm>
        </p:spPr>
        <p:txBody>
          <a:bodyPr/>
          <a:lstStyle/>
          <a:p>
            <a:pPr marL="342900" indent="-342900" algn="l">
              <a:buFont typeface="Wingdings" pitchFamily="2" charset="2"/>
              <a:buChar char="§"/>
              <a:defRPr/>
            </a:pPr>
            <a:r>
              <a:rPr lang="en-US" altLang="en-US" dirty="0">
                <a:solidFill>
                  <a:schemeClr val="tx1"/>
                </a:solidFill>
                <a:cs typeface="Arial" charset="0"/>
              </a:rPr>
              <a:t>If it moves, turns, spins, reciprocates, cuts,   etc., </a:t>
            </a:r>
            <a:r>
              <a:rPr lang="en-US" altLang="en-US" dirty="0">
                <a:solidFill>
                  <a:srgbClr val="0033CC"/>
                </a:solidFill>
                <a:cs typeface="Arial" charset="0"/>
              </a:rPr>
              <a:t>GUARD IT!</a:t>
            </a:r>
          </a:p>
          <a:p>
            <a:pPr marL="342900" indent="-342900" algn="l">
              <a:buFont typeface="Wingdings" pitchFamily="2" charset="2"/>
              <a:buChar char="§"/>
              <a:defRPr/>
            </a:pPr>
            <a:r>
              <a:rPr lang="en-US" altLang="en-US" dirty="0">
                <a:solidFill>
                  <a:schemeClr val="tx1"/>
                </a:solidFill>
                <a:cs typeface="Arial" charset="0"/>
              </a:rPr>
              <a:t>Guard: point of operation, ingoing nip points, pinch points, rotating parts, against flying objects/chips.</a:t>
            </a:r>
          </a:p>
          <a:p>
            <a:pPr marL="342900" indent="-342900" algn="l">
              <a:buFont typeface="Wingdings" pitchFamily="2" charset="2"/>
              <a:buChar char="§"/>
              <a:defRPr/>
            </a:pPr>
            <a:r>
              <a:rPr lang="en-US" altLang="en-US" dirty="0">
                <a:solidFill>
                  <a:schemeClr val="tx1"/>
                </a:solidFill>
                <a:cs typeface="Arial" charset="0"/>
              </a:rPr>
              <a:t>Guards should not be a hazard in and of themselves.</a:t>
            </a:r>
          </a:p>
          <a:p>
            <a:pPr marL="342900" indent="-342900" algn="l">
              <a:buFont typeface="Wingdings" pitchFamily="2" charset="2"/>
              <a:buChar char="§"/>
              <a:defRPr/>
            </a:pPr>
            <a:r>
              <a:rPr lang="en-US" altLang="en-US" dirty="0">
                <a:solidFill>
                  <a:schemeClr val="tx1"/>
                </a:solidFill>
                <a:cs typeface="Arial" charset="0"/>
              </a:rPr>
              <a:t>Guards should not be removed unless working    on the machine and Lock Out/Tag Out (LOTO) is in place.</a:t>
            </a:r>
          </a:p>
          <a:p>
            <a:pPr marL="342900" indent="-342900" algn="l">
              <a:buFont typeface="Wingdings" pitchFamily="2" charset="2"/>
              <a:buChar char="§"/>
              <a:defRPr/>
            </a:pPr>
            <a:r>
              <a:rPr lang="en-US" altLang="en-US" dirty="0">
                <a:solidFill>
                  <a:schemeClr val="tx1"/>
                </a:solidFill>
                <a:cs typeface="Arial" charset="0"/>
              </a:rPr>
              <a:t>Ensure guards are put back on after working     on machinery.</a:t>
            </a:r>
          </a:p>
          <a:p>
            <a:pPr algn="l" eaLnBrk="1" hangingPunct="1">
              <a:buFont typeface="Arial" charset="0"/>
              <a:buNone/>
              <a:defRPr/>
            </a:pPr>
            <a:endParaRPr lang="en-US" dirty="0">
              <a:solidFill>
                <a:schemeClr val="tx1"/>
              </a:solidFill>
            </a:endParaRPr>
          </a:p>
        </p:txBody>
      </p:sp>
      <p:sp>
        <p:nvSpPr>
          <p:cNvPr id="7885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59E5B6C0-EFAD-4A3B-91EF-D4DE7530880E}" type="slidenum">
              <a:rPr lang="en-US" altLang="en-US" sz="1400">
                <a:solidFill>
                  <a:srgbClr val="FFFFFF"/>
                </a:solidFill>
                <a:latin typeface="Verdana" panose="020B0604030504040204" pitchFamily="34" charset="0"/>
              </a:rPr>
              <a:pPr algn="ctr">
                <a:spcBef>
                  <a:spcPct val="0"/>
                </a:spcBef>
                <a:buFontTx/>
                <a:buNone/>
              </a:pPr>
              <a:t>53</a:t>
            </a:fld>
            <a:endParaRPr lang="en-US" altLang="en-US" sz="1400">
              <a:solidFill>
                <a:srgbClr val="FFFFFF"/>
              </a:solidFill>
              <a:latin typeface="Verdana" panose="020B0604030504040204" pitchFamily="34" charset="0"/>
            </a:endParaRPr>
          </a:p>
        </p:txBody>
      </p:sp>
      <p:sp>
        <p:nvSpPr>
          <p:cNvPr id="7885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Bottom Lime</a:t>
            </a:r>
          </a:p>
        </p:txBody>
      </p:sp>
      <p:sp>
        <p:nvSpPr>
          <p:cNvPr id="79875" name="Subtitle 2"/>
          <p:cNvSpPr>
            <a:spLocks noGrp="1"/>
          </p:cNvSpPr>
          <p:nvPr>
            <p:ph type="subTitle" idx="1"/>
          </p:nvPr>
        </p:nvSpPr>
        <p:spPr>
          <a:xfrm>
            <a:off x="609600" y="1295400"/>
            <a:ext cx="7924800" cy="914400"/>
          </a:xfrm>
        </p:spPr>
        <p:txBody>
          <a:bodyPr/>
          <a:lstStyle/>
          <a:p>
            <a:pPr eaLnBrk="1" hangingPunct="1"/>
            <a:r>
              <a:rPr lang="en-US" altLang="en-US">
                <a:solidFill>
                  <a:srgbClr val="FF0000"/>
                </a:solidFill>
                <a:cs typeface="Arial" panose="020B0604020202020204" pitchFamily="34" charset="0"/>
              </a:rPr>
              <a:t>Guards are there for your safety, use them or you may suffer the consequences!</a:t>
            </a:r>
          </a:p>
          <a:p>
            <a:pPr algn="l" eaLnBrk="1" hangingPunct="1"/>
            <a:endParaRPr lang="en-US" altLang="en-US">
              <a:solidFill>
                <a:schemeClr val="tx1"/>
              </a:solidFill>
            </a:endParaRPr>
          </a:p>
        </p:txBody>
      </p:sp>
      <p:sp>
        <p:nvSpPr>
          <p:cNvPr id="7987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4055B96-7D74-4A87-97B8-269EF2D86F8E}" type="slidenum">
              <a:rPr lang="en-US" altLang="en-US" sz="1400">
                <a:solidFill>
                  <a:srgbClr val="FFFFFF"/>
                </a:solidFill>
                <a:latin typeface="Verdana" panose="020B0604030504040204" pitchFamily="34" charset="0"/>
              </a:rPr>
              <a:pPr algn="ctr">
                <a:spcBef>
                  <a:spcPct val="0"/>
                </a:spcBef>
                <a:buFontTx/>
                <a:buNone/>
              </a:pPr>
              <a:t>54</a:t>
            </a:fld>
            <a:endParaRPr lang="en-US" altLang="en-US" sz="1400">
              <a:solidFill>
                <a:srgbClr val="FFFFFF"/>
              </a:solidFill>
              <a:latin typeface="Verdana" panose="020B0604030504040204" pitchFamily="34" charset="0"/>
            </a:endParaRPr>
          </a:p>
        </p:txBody>
      </p:sp>
      <p:sp>
        <p:nvSpPr>
          <p:cNvPr id="7987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6" name="Picture 5" descr="amputation-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3825" y="2514600"/>
            <a:ext cx="3789363"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General Requirements</a:t>
            </a:r>
          </a:p>
        </p:txBody>
      </p:sp>
      <p:sp>
        <p:nvSpPr>
          <p:cNvPr id="30723"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cs typeface="Arial" panose="020B0604020202020204" pitchFamily="34" charset="0"/>
              </a:rPr>
              <a:t>1910.212(a)(2)</a:t>
            </a:r>
          </a:p>
          <a:p>
            <a:pPr algn="l" eaLnBrk="1" hangingPunct="1"/>
            <a:endParaRPr lang="en-US" altLang="en-US">
              <a:solidFill>
                <a:schemeClr val="tx1"/>
              </a:solidFill>
              <a:cs typeface="Arial" panose="020B0604020202020204" pitchFamily="34" charset="0"/>
            </a:endParaRPr>
          </a:p>
          <a:p>
            <a:pPr algn="l" eaLnBrk="1" hangingPunct="1"/>
            <a:r>
              <a:rPr lang="en-US" altLang="en-US">
                <a:solidFill>
                  <a:schemeClr val="tx1"/>
                </a:solidFill>
                <a:cs typeface="Arial" panose="020B0604020202020204" pitchFamily="34" charset="0"/>
              </a:rPr>
              <a:t>Guards shall be affixed to the machine (where possible) and secured elsewhere if attachment      to the machine is not possible.</a:t>
            </a:r>
          </a:p>
          <a:p>
            <a:pPr algn="l" eaLnBrk="1" hangingPunct="1">
              <a:lnSpc>
                <a:spcPct val="80000"/>
              </a:lnSpc>
            </a:pPr>
            <a:endParaRPr lang="en-US" altLang="en-US" sz="2600" b="1">
              <a:solidFill>
                <a:schemeClr val="tx1"/>
              </a:solidFill>
              <a:latin typeface="Arial" panose="020B0604020202020204" pitchFamily="34" charset="0"/>
              <a:cs typeface="Arial" panose="020B0604020202020204" pitchFamily="34" charset="0"/>
            </a:endParaRPr>
          </a:p>
          <a:p>
            <a:pPr algn="l" eaLnBrk="1" hangingPunct="1">
              <a:lnSpc>
                <a:spcPct val="80000"/>
              </a:lnSpc>
            </a:pPr>
            <a:r>
              <a:rPr lang="en-US" altLang="en-US">
                <a:solidFill>
                  <a:schemeClr val="tx1"/>
                </a:solidFill>
                <a:cs typeface="Arial" panose="020B0604020202020204" pitchFamily="34" charset="0"/>
              </a:rPr>
              <a:t>The guard shall be such that </a:t>
            </a:r>
          </a:p>
          <a:p>
            <a:pPr algn="l" eaLnBrk="1" hangingPunct="1">
              <a:lnSpc>
                <a:spcPct val="80000"/>
              </a:lnSpc>
            </a:pPr>
            <a:r>
              <a:rPr lang="en-US" altLang="en-US">
                <a:solidFill>
                  <a:schemeClr val="tx1"/>
                </a:solidFill>
                <a:cs typeface="Arial" panose="020B0604020202020204" pitchFamily="34" charset="0"/>
              </a:rPr>
              <a:t>it does not offer an </a:t>
            </a:r>
          </a:p>
          <a:p>
            <a:pPr algn="l" eaLnBrk="1" hangingPunct="1">
              <a:lnSpc>
                <a:spcPct val="80000"/>
              </a:lnSpc>
            </a:pPr>
            <a:r>
              <a:rPr lang="en-US" altLang="en-US">
                <a:solidFill>
                  <a:schemeClr val="tx1"/>
                </a:solidFill>
                <a:cs typeface="Arial" panose="020B0604020202020204" pitchFamily="34" charset="0"/>
              </a:rPr>
              <a:t>accident hazard in itself.</a:t>
            </a:r>
          </a:p>
          <a:p>
            <a:pPr algn="l" eaLnBrk="1" hangingPunct="1"/>
            <a:endParaRPr lang="en-US" altLang="en-US">
              <a:solidFill>
                <a:schemeClr val="tx1"/>
              </a:solidFill>
            </a:endParaRPr>
          </a:p>
        </p:txBody>
      </p:sp>
      <p:sp>
        <p:nvSpPr>
          <p:cNvPr id="30724"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359F9292-0863-4639-BAAB-B95D600C9E6D}" type="slidenum">
              <a:rPr lang="en-US" altLang="en-US" sz="1400">
                <a:solidFill>
                  <a:srgbClr val="FFFFFF"/>
                </a:solidFill>
                <a:latin typeface="Verdana" panose="020B0604030504040204" pitchFamily="34" charset="0"/>
              </a:rPr>
              <a:pPr algn="ctr">
                <a:spcBef>
                  <a:spcPct val="0"/>
                </a:spcBef>
                <a:buFontTx/>
                <a:buNone/>
              </a:pPr>
              <a:t>6</a:t>
            </a:fld>
            <a:endParaRPr lang="en-US" altLang="en-US" sz="1400">
              <a:solidFill>
                <a:srgbClr val="FFFFFF"/>
              </a:solidFill>
              <a:latin typeface="Verdana" panose="020B0604030504040204" pitchFamily="34" charset="0"/>
            </a:endParaRPr>
          </a:p>
        </p:txBody>
      </p:sp>
      <p:sp>
        <p:nvSpPr>
          <p:cNvPr id="3072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30726" name="Picture 1030" descr="MVC-023S"/>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5486400" y="3402013"/>
            <a:ext cx="30241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Point of Operations</a:t>
            </a:r>
          </a:p>
        </p:txBody>
      </p:sp>
      <p:sp>
        <p:nvSpPr>
          <p:cNvPr id="36867" name="Subtitle 2"/>
          <p:cNvSpPr>
            <a:spLocks noGrp="1"/>
          </p:cNvSpPr>
          <p:nvPr>
            <p:ph type="subTitle" idx="1"/>
          </p:nvPr>
        </p:nvSpPr>
        <p:spPr>
          <a:xfrm>
            <a:off x="609600" y="1524000"/>
            <a:ext cx="7924800" cy="4267200"/>
          </a:xfrm>
        </p:spPr>
        <p:txBody>
          <a:bodyPr/>
          <a:lstStyle/>
          <a:p>
            <a:pPr algn="l" eaLnBrk="1" hangingPunct="1">
              <a:buFont typeface="Arial" charset="0"/>
              <a:buNone/>
              <a:defRPr/>
            </a:pPr>
            <a:r>
              <a:rPr lang="en-US" dirty="0">
                <a:solidFill>
                  <a:schemeClr val="tx1"/>
                </a:solidFill>
              </a:rPr>
              <a:t>1910.212(a)(3)</a:t>
            </a:r>
          </a:p>
          <a:p>
            <a:pPr marL="514350" indent="-514350" algn="l" eaLnBrk="1" hangingPunct="1">
              <a:buFont typeface="Arial" charset="0"/>
              <a:buAutoNum type="romanLcParenBoth"/>
              <a:defRPr/>
            </a:pPr>
            <a:r>
              <a:rPr lang="en-US" dirty="0">
                <a:solidFill>
                  <a:schemeClr val="tx1"/>
                </a:solidFill>
              </a:rPr>
              <a:t>Point of operation = area on a machine where work is actually performed upon the material being processed.</a:t>
            </a:r>
          </a:p>
          <a:p>
            <a:pPr marL="514350" indent="-514350" algn="l" eaLnBrk="1" hangingPunct="1">
              <a:buFont typeface="Arial" charset="0"/>
              <a:buAutoNum type="romanLcParenBoth"/>
              <a:defRPr/>
            </a:pPr>
            <a:endParaRPr lang="en-US" dirty="0">
              <a:solidFill>
                <a:schemeClr val="tx1"/>
              </a:solidFill>
            </a:endParaRPr>
          </a:p>
          <a:p>
            <a:pPr algn="l" eaLnBrk="1" hangingPunct="1">
              <a:buFont typeface="Arial" charset="0"/>
              <a:buNone/>
              <a:defRPr/>
            </a:pPr>
            <a:r>
              <a:rPr lang="en-US" altLang="en-US" dirty="0">
                <a:solidFill>
                  <a:schemeClr val="tx1"/>
                </a:solidFill>
                <a:cs typeface="Arial" charset="0"/>
              </a:rPr>
              <a:t>(ii) The </a:t>
            </a:r>
            <a:r>
              <a:rPr lang="en-US" altLang="en-US" dirty="0">
                <a:solidFill>
                  <a:srgbClr val="FF0000"/>
                </a:solidFill>
                <a:cs typeface="Arial" charset="0"/>
              </a:rPr>
              <a:t>point of operation                                       </a:t>
            </a:r>
            <a:br>
              <a:rPr lang="en-US" altLang="en-US" dirty="0">
                <a:solidFill>
                  <a:srgbClr val="FF0000"/>
                </a:solidFill>
                <a:cs typeface="Arial" charset="0"/>
              </a:rPr>
            </a:br>
            <a:r>
              <a:rPr lang="en-US" altLang="en-US" dirty="0">
                <a:solidFill>
                  <a:srgbClr val="FF0000"/>
                </a:solidFill>
                <a:cs typeface="Arial" charset="0"/>
              </a:rPr>
              <a:t>     </a:t>
            </a:r>
            <a:r>
              <a:rPr lang="en-US" altLang="en-US" dirty="0">
                <a:solidFill>
                  <a:schemeClr val="tx1"/>
                </a:solidFill>
                <a:cs typeface="Arial" charset="0"/>
              </a:rPr>
              <a:t>on machines where                             </a:t>
            </a:r>
            <a:br>
              <a:rPr lang="en-US" altLang="en-US" dirty="0">
                <a:solidFill>
                  <a:schemeClr val="tx1"/>
                </a:solidFill>
                <a:cs typeface="Arial" charset="0"/>
              </a:rPr>
            </a:br>
            <a:r>
              <a:rPr lang="en-US" altLang="en-US" dirty="0">
                <a:solidFill>
                  <a:schemeClr val="tx1"/>
                </a:solidFill>
                <a:cs typeface="Arial" charset="0"/>
              </a:rPr>
              <a:t>     operation exposes an                         </a:t>
            </a:r>
            <a:br>
              <a:rPr lang="en-US" altLang="en-US" dirty="0">
                <a:solidFill>
                  <a:schemeClr val="tx1"/>
                </a:solidFill>
                <a:cs typeface="Arial" charset="0"/>
              </a:rPr>
            </a:br>
            <a:r>
              <a:rPr lang="en-US" altLang="en-US" dirty="0">
                <a:solidFill>
                  <a:schemeClr val="tx1"/>
                </a:solidFill>
                <a:cs typeface="Arial" charset="0"/>
              </a:rPr>
              <a:t>     employee to injury </a:t>
            </a:r>
            <a:r>
              <a:rPr lang="en-US" altLang="en-US" i="1" u="sng" dirty="0">
                <a:solidFill>
                  <a:srgbClr val="FF0000"/>
                </a:solidFill>
                <a:cs typeface="Arial" charset="0"/>
              </a:rPr>
              <a:t>shall</a:t>
            </a:r>
            <a:r>
              <a:rPr lang="en-US" altLang="en-US" i="1" dirty="0">
                <a:solidFill>
                  <a:srgbClr val="FF0000"/>
                </a:solidFill>
                <a:cs typeface="Arial" charset="0"/>
              </a:rPr>
              <a:t>                                </a:t>
            </a:r>
            <a:br>
              <a:rPr lang="en-US" altLang="en-US" i="1" dirty="0">
                <a:solidFill>
                  <a:srgbClr val="FF0000"/>
                </a:solidFill>
                <a:cs typeface="Arial" charset="0"/>
              </a:rPr>
            </a:br>
            <a:r>
              <a:rPr lang="en-US" altLang="en-US" i="1" dirty="0">
                <a:solidFill>
                  <a:srgbClr val="FF0000"/>
                </a:solidFill>
                <a:cs typeface="Arial" charset="0"/>
              </a:rPr>
              <a:t>     </a:t>
            </a:r>
            <a:r>
              <a:rPr lang="en-US" altLang="en-US" i="1" u="sng" dirty="0">
                <a:solidFill>
                  <a:srgbClr val="FF0000"/>
                </a:solidFill>
                <a:cs typeface="Arial" charset="0"/>
              </a:rPr>
              <a:t>be guarded</a:t>
            </a:r>
            <a:r>
              <a:rPr lang="en-US" altLang="en-US" i="1" dirty="0">
                <a:solidFill>
                  <a:srgbClr val="FF0000"/>
                </a:solidFill>
                <a:cs typeface="Arial" charset="0"/>
              </a:rPr>
              <a:t>.</a:t>
            </a:r>
            <a:r>
              <a:rPr lang="en-US" altLang="en-US" u="sng" dirty="0">
                <a:solidFill>
                  <a:srgbClr val="FF0000"/>
                </a:solidFill>
                <a:cs typeface="Arial" charset="0"/>
              </a:rPr>
              <a:t> </a:t>
            </a:r>
            <a:endParaRPr lang="en-US" dirty="0">
              <a:solidFill>
                <a:srgbClr val="FF0000"/>
              </a:solidFill>
            </a:endParaRPr>
          </a:p>
          <a:p>
            <a:pPr algn="l" eaLnBrk="1" hangingPunct="1">
              <a:buFont typeface="Arial" charset="0"/>
              <a:buNone/>
              <a:defRPr/>
            </a:pPr>
            <a:endParaRPr lang="en-US" dirty="0">
              <a:solidFill>
                <a:schemeClr val="tx1"/>
              </a:solidFill>
            </a:endParaRPr>
          </a:p>
        </p:txBody>
      </p:sp>
      <p:sp>
        <p:nvSpPr>
          <p:cNvPr id="31748"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14E1F43-81DE-4B24-8AF9-3FFFDCCC4597}" type="slidenum">
              <a:rPr lang="en-US" altLang="en-US" sz="1400">
                <a:solidFill>
                  <a:srgbClr val="FFFFFF"/>
                </a:solidFill>
                <a:latin typeface="Verdana" panose="020B0604030504040204" pitchFamily="34" charset="0"/>
              </a:rPr>
              <a:pPr algn="ctr">
                <a:spcBef>
                  <a:spcPct val="0"/>
                </a:spcBef>
                <a:buFontTx/>
                <a:buNone/>
              </a:pPr>
              <a:t>7</a:t>
            </a:fld>
            <a:endParaRPr lang="en-US" altLang="en-US" sz="1400">
              <a:solidFill>
                <a:srgbClr val="FFFFFF"/>
              </a:solidFill>
              <a:latin typeface="Verdana" panose="020B0604030504040204" pitchFamily="34" charset="0"/>
            </a:endParaRPr>
          </a:p>
        </p:txBody>
      </p:sp>
      <p:sp>
        <p:nvSpPr>
          <p:cNvPr id="3174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graphicFrame>
        <p:nvGraphicFramePr>
          <p:cNvPr id="31750" name="Object 1"/>
          <p:cNvGraphicFramePr>
            <a:graphicFrameLocks noChangeAspect="1"/>
          </p:cNvGraphicFramePr>
          <p:nvPr/>
        </p:nvGraphicFramePr>
        <p:xfrm>
          <a:off x="5351463" y="3048000"/>
          <a:ext cx="3182937" cy="2667000"/>
        </p:xfrm>
        <a:graphic>
          <a:graphicData uri="http://schemas.openxmlformats.org/presentationml/2006/ole">
            <mc:AlternateContent xmlns:mc="http://schemas.openxmlformats.org/markup-compatibility/2006">
              <mc:Choice xmlns:v="urn:schemas-microsoft-com:vml" Requires="v">
                <p:oleObj name="Document" r:id="rId3" imgW="1324356" imgH="996696" progId="Word.Document.8">
                  <p:embed/>
                </p:oleObj>
              </mc:Choice>
              <mc:Fallback>
                <p:oleObj name="Document" r:id="rId3" imgW="1324356" imgH="996696" progId="Word.Document.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463" y="3048000"/>
                        <a:ext cx="318293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Point of Operations</a:t>
            </a:r>
          </a:p>
        </p:txBody>
      </p:sp>
      <p:sp>
        <p:nvSpPr>
          <p:cNvPr id="32771"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1910.212(a)(3)</a:t>
            </a:r>
          </a:p>
          <a:p>
            <a:pPr algn="l" eaLnBrk="1" hangingPunct="1"/>
            <a:endParaRPr lang="en-US" altLang="en-US">
              <a:solidFill>
                <a:schemeClr val="tx1"/>
              </a:solidFill>
            </a:endParaRPr>
          </a:p>
          <a:p>
            <a:pPr algn="l" eaLnBrk="1" hangingPunct="1">
              <a:lnSpc>
                <a:spcPct val="120000"/>
              </a:lnSpc>
            </a:pPr>
            <a:r>
              <a:rPr lang="en-US" altLang="en-US">
                <a:solidFill>
                  <a:schemeClr val="tx1"/>
                </a:solidFill>
                <a:cs typeface="Arial" panose="020B0604020202020204" pitchFamily="34" charset="0"/>
              </a:rPr>
              <a:t>(ii) The guarding device shall be in conformity with any appropriate standards, or in the absence of applicable specific standards, shall be so designed and constructed </a:t>
            </a:r>
            <a:r>
              <a:rPr lang="en-US" altLang="en-US" i="1">
                <a:solidFill>
                  <a:srgbClr val="0033CC"/>
                </a:solidFill>
                <a:cs typeface="Arial" panose="020B0604020202020204" pitchFamily="34" charset="0"/>
              </a:rPr>
              <a:t>so as to</a:t>
            </a:r>
            <a:r>
              <a:rPr lang="en-US" altLang="en-US">
                <a:solidFill>
                  <a:schemeClr val="tx1"/>
                </a:solidFill>
                <a:cs typeface="Arial" panose="020B0604020202020204" pitchFamily="34" charset="0"/>
              </a:rPr>
              <a:t> </a:t>
            </a:r>
            <a:r>
              <a:rPr lang="en-US" altLang="en-US" i="1">
                <a:solidFill>
                  <a:srgbClr val="0033CC"/>
                </a:solidFill>
                <a:cs typeface="Arial" panose="020B0604020202020204" pitchFamily="34" charset="0"/>
              </a:rPr>
              <a:t>prevent the operator from having any part of                his/her body in the danger zone                   during the operating cycle. </a:t>
            </a:r>
            <a:endParaRPr lang="en-US" altLang="en-US">
              <a:solidFill>
                <a:srgbClr val="0033CC"/>
              </a:solidFill>
              <a:cs typeface="Arial" panose="020B0604020202020204" pitchFamily="34" charset="0"/>
            </a:endParaRPr>
          </a:p>
          <a:p>
            <a:pPr algn="l" eaLnBrk="1" hangingPunct="1"/>
            <a:endParaRPr lang="en-US" altLang="en-US">
              <a:solidFill>
                <a:schemeClr val="tx1"/>
              </a:solidFill>
            </a:endParaRPr>
          </a:p>
          <a:p>
            <a:pPr algn="l" eaLnBrk="1" hangingPunct="1"/>
            <a:endParaRPr lang="en-US" altLang="en-US">
              <a:solidFill>
                <a:schemeClr val="tx1"/>
              </a:solidFill>
            </a:endParaRPr>
          </a:p>
        </p:txBody>
      </p:sp>
      <p:sp>
        <p:nvSpPr>
          <p:cNvPr id="32772"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6A37BBC6-D2C6-44F9-A74D-0CA00B230B93}" type="slidenum">
              <a:rPr lang="en-US" altLang="en-US" sz="1400">
                <a:solidFill>
                  <a:srgbClr val="FFFFFF"/>
                </a:solidFill>
                <a:latin typeface="Verdana" panose="020B0604030504040204" pitchFamily="34" charset="0"/>
              </a:rPr>
              <a:pPr algn="ctr">
                <a:spcBef>
                  <a:spcPct val="0"/>
                </a:spcBef>
                <a:buFontTx/>
                <a:buNone/>
              </a:pPr>
              <a:t>8</a:t>
            </a:fld>
            <a:endParaRPr lang="en-US" altLang="en-US" sz="1400">
              <a:solidFill>
                <a:srgbClr val="FFFFFF"/>
              </a:solidFill>
              <a:latin typeface="Verdana" panose="020B0604030504040204" pitchFamily="34" charset="0"/>
            </a:endParaRPr>
          </a:p>
        </p:txBody>
      </p:sp>
      <p:sp>
        <p:nvSpPr>
          <p:cNvPr id="3277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327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14800"/>
            <a:ext cx="26955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Hand Tools</a:t>
            </a:r>
          </a:p>
        </p:txBody>
      </p:sp>
      <p:sp>
        <p:nvSpPr>
          <p:cNvPr id="40963" name="Subtitle 2"/>
          <p:cNvSpPr>
            <a:spLocks noGrp="1"/>
          </p:cNvSpPr>
          <p:nvPr>
            <p:ph type="subTitle" idx="1"/>
          </p:nvPr>
        </p:nvSpPr>
        <p:spPr>
          <a:xfrm>
            <a:off x="609600" y="1295400"/>
            <a:ext cx="4191000" cy="4800600"/>
          </a:xfrm>
        </p:spPr>
        <p:txBody>
          <a:bodyPr/>
          <a:lstStyle/>
          <a:p>
            <a:pPr algn="l" eaLnBrk="1" hangingPunct="1">
              <a:buFont typeface="Arial" charset="0"/>
              <a:buNone/>
              <a:defRPr/>
            </a:pPr>
            <a:r>
              <a:rPr lang="en-US" dirty="0">
                <a:solidFill>
                  <a:schemeClr val="tx1"/>
                </a:solidFill>
              </a:rPr>
              <a:t>1910.212(a)(3)(iii)</a:t>
            </a:r>
          </a:p>
          <a:p>
            <a:pPr algn="l" eaLnBrk="1" hangingPunct="1">
              <a:buFont typeface="Arial" charset="0"/>
              <a:buNone/>
              <a:defRPr/>
            </a:pPr>
            <a:r>
              <a:rPr lang="en-US" altLang="en-US" dirty="0">
                <a:solidFill>
                  <a:schemeClr val="tx1"/>
                </a:solidFill>
                <a:cs typeface="Arial" charset="0"/>
              </a:rPr>
              <a:t>Special hand tools for placing and removing material shall be such as to permit easy handling of material without the operator placing a hand in the danger zone*.</a:t>
            </a:r>
          </a:p>
          <a:p>
            <a:pPr algn="l" eaLnBrk="1" hangingPunct="1">
              <a:buFont typeface="Arial" charset="0"/>
              <a:buNone/>
              <a:defRPr/>
            </a:pPr>
            <a:endParaRPr lang="en-US" altLang="en-US" dirty="0">
              <a:cs typeface="Arial" charset="0"/>
            </a:endParaRPr>
          </a:p>
          <a:p>
            <a:pPr algn="l" eaLnBrk="1" hangingPunct="1">
              <a:buFont typeface="Arial" charset="0"/>
              <a:buNone/>
              <a:defRPr/>
            </a:pPr>
            <a:r>
              <a:rPr lang="en-US" altLang="en-US" sz="1600" b="1" dirty="0">
                <a:solidFill>
                  <a:srgbClr val="0033CC"/>
                </a:solidFill>
              </a:rPr>
              <a:t>*Such tools shall not be in lieu of other guarding, but </a:t>
            </a:r>
            <a:r>
              <a:rPr lang="en-US" altLang="en-US" sz="1600" b="1" i="1" u="sng" dirty="0">
                <a:solidFill>
                  <a:srgbClr val="0033CC"/>
                </a:solidFill>
              </a:rPr>
              <a:t>can only be used to supplement protection provided.</a:t>
            </a:r>
            <a:endParaRPr lang="en-US" altLang="en-US" sz="1600" b="1" dirty="0">
              <a:solidFill>
                <a:srgbClr val="0033CC"/>
              </a:solidFill>
            </a:endParaRPr>
          </a:p>
          <a:p>
            <a:pPr algn="l" eaLnBrk="1" hangingPunct="1">
              <a:buFont typeface="Arial" charset="0"/>
              <a:buNone/>
              <a:defRPr/>
            </a:pPr>
            <a:endParaRPr lang="en-US" altLang="en-US" dirty="0">
              <a:cs typeface="Arial" charset="0"/>
            </a:endParaRPr>
          </a:p>
          <a:p>
            <a:pPr algn="l" eaLnBrk="1" hangingPunct="1">
              <a:buFont typeface="Arial" charset="0"/>
              <a:buNone/>
              <a:defRPr/>
            </a:pPr>
            <a:endParaRPr lang="en-US" dirty="0">
              <a:solidFill>
                <a:schemeClr val="tx1"/>
              </a:solidFill>
            </a:endParaRPr>
          </a:p>
        </p:txBody>
      </p:sp>
      <p:sp>
        <p:nvSpPr>
          <p:cNvPr id="33796" name="Slide Number Placeholder 3"/>
          <p:cNvSpPr>
            <a:spLocks noGrp="1"/>
          </p:cNvSpPr>
          <p:nvPr>
            <p:ph type="sldNum" sz="quarter" idx="12"/>
          </p:nvPr>
        </p:nvSpPr>
        <p:spPr bwMode="auto">
          <a:xfrm>
            <a:off x="7620000" y="6356350"/>
            <a:ext cx="10668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A23C8EB8-8478-4DC0-B06A-AD6F4CD04B64}" type="slidenum">
              <a:rPr lang="en-US" altLang="en-US" sz="1400">
                <a:solidFill>
                  <a:srgbClr val="FFFFFF"/>
                </a:solidFill>
                <a:latin typeface="Verdana" panose="020B0604030504040204" pitchFamily="34" charset="0"/>
              </a:rPr>
              <a:pPr algn="ctr">
                <a:spcBef>
                  <a:spcPct val="0"/>
                </a:spcBef>
                <a:buFontTx/>
                <a:buNone/>
              </a:pPr>
              <a:t>9</a:t>
            </a:fld>
            <a:endParaRPr lang="en-US" altLang="en-US" sz="1400">
              <a:solidFill>
                <a:srgbClr val="FFFFFF"/>
              </a:solidFill>
              <a:latin typeface="Verdana" panose="020B0604030504040204" pitchFamily="34" charset="0"/>
            </a:endParaRPr>
          </a:p>
        </p:txBody>
      </p:sp>
      <p:sp>
        <p:nvSpPr>
          <p:cNvPr id="3379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1400">
                <a:solidFill>
                  <a:srgbClr val="FFFFFF"/>
                </a:solidFill>
                <a:latin typeface="Verdana" panose="020B0604030504040204" pitchFamily="34" charset="0"/>
              </a:rPr>
              <a:t>PPT-027-03</a:t>
            </a:r>
          </a:p>
        </p:txBody>
      </p:sp>
      <p:pic>
        <p:nvPicPr>
          <p:cNvPr id="33798" name="Picture 1026" descr="P:\REY\jpg-01\Holding too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705225"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354d25585636ee985d7fbbdda2f9f248">
  <xsd:schema xmlns:xsd="http://www.w3.org/2001/XMLSchema" xmlns:xs="http://www.w3.org/2001/XMLSchema" xmlns:p="http://schemas.microsoft.com/office/2006/metadata/properties" xmlns:ns1="http://schemas.microsoft.com/sharepoint/v3" targetNamespace="http://schemas.microsoft.com/office/2006/metadata/properties" ma:root="true" ma:fieldsID="19883d5510c150174a0ef4ce7e9d0213"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335F09-695A-4F85-B79E-B1E85F137141}">
  <ds:schemaRefs>
    <ds:schemaRef ds:uri="http://schemas.microsoft.com/sharepoint/v3/contenttype/forms"/>
  </ds:schemaRefs>
</ds:datastoreItem>
</file>

<file path=customXml/itemProps2.xml><?xml version="1.0" encoding="utf-8"?>
<ds:datastoreItem xmlns:ds="http://schemas.openxmlformats.org/officeDocument/2006/customXml" ds:itemID="{C6BCD139-BDE1-4852-84C2-39560C7E96E4}">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23E4C606-F0A8-4F64-AB95-B18CA407B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4033</TotalTime>
  <Words>5018</Words>
  <Application>Microsoft Office PowerPoint</Application>
  <PresentationFormat>On-screen Show (4:3)</PresentationFormat>
  <Paragraphs>631</Paragraphs>
  <Slides>54</Slides>
  <Notes>54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54</vt:i4>
      </vt:variant>
    </vt:vector>
  </HeadingPairs>
  <TitlesOfParts>
    <vt:vector size="65" baseType="lpstr">
      <vt:lpstr>Arial</vt:lpstr>
      <vt:lpstr>Calibri</vt:lpstr>
      <vt:lpstr>Courier New</vt:lpstr>
      <vt:lpstr>Times New Roman</vt:lpstr>
      <vt:lpstr>Verdana</vt:lpstr>
      <vt:lpstr>Webdings</vt:lpstr>
      <vt:lpstr>Wingdings</vt:lpstr>
      <vt:lpstr>new PPT template</vt:lpstr>
      <vt:lpstr>1_new PPT template</vt:lpstr>
      <vt:lpstr>Document</vt:lpstr>
      <vt:lpstr>Slide</vt:lpstr>
      <vt:lpstr>MACHINE GUARDING</vt:lpstr>
      <vt:lpstr>T</vt:lpstr>
      <vt:lpstr>General Requirements</vt:lpstr>
      <vt:lpstr>Types of Guarding</vt:lpstr>
      <vt:lpstr>Standard Interpretations</vt:lpstr>
      <vt:lpstr>General Requirements</vt:lpstr>
      <vt:lpstr>Point of Operations</vt:lpstr>
      <vt:lpstr>Point of Operations</vt:lpstr>
      <vt:lpstr>Hand Tools</vt:lpstr>
      <vt:lpstr>Examples of Machines</vt:lpstr>
      <vt:lpstr>Barrels, Containers, Drums</vt:lpstr>
      <vt:lpstr>Exposure of Blades</vt:lpstr>
      <vt:lpstr>Anchoring Fixed Machinery</vt:lpstr>
      <vt:lpstr>Amputation Safety</vt:lpstr>
      <vt:lpstr>Saws</vt:lpstr>
      <vt:lpstr>Shears</vt:lpstr>
      <vt:lpstr>Slicers</vt:lpstr>
      <vt:lpstr>Power Presses</vt:lpstr>
      <vt:lpstr>Program Procedures</vt:lpstr>
      <vt:lpstr>Woodworking Machinery</vt:lpstr>
      <vt:lpstr>1910.213 Woodworking Machinery</vt:lpstr>
      <vt:lpstr>Machine Controls/Equipment</vt:lpstr>
      <vt:lpstr>Non-Restart Devices</vt:lpstr>
      <vt:lpstr>Spreaders</vt:lpstr>
      <vt:lpstr>Non-Kickback Fingers</vt:lpstr>
      <vt:lpstr>Swing Cutoff Saws</vt:lpstr>
      <vt:lpstr>1910.213(h) Radial Saws</vt:lpstr>
      <vt:lpstr>1910.213(i) Band Saws</vt:lpstr>
      <vt:lpstr>Treadle</vt:lpstr>
      <vt:lpstr>Abrasive Wheel Machinery</vt:lpstr>
      <vt:lpstr>Guard Design</vt:lpstr>
      <vt:lpstr>1910.215(a)(4) Work Rests</vt:lpstr>
      <vt:lpstr>Exposure Adjustment</vt:lpstr>
      <vt:lpstr>Mounting “Ring Test”</vt:lpstr>
      <vt:lpstr>1910.215(d) Mounting</vt:lpstr>
      <vt:lpstr>Mechanical Power Presses</vt:lpstr>
      <vt:lpstr>Definitions</vt:lpstr>
      <vt:lpstr>Definitions</vt:lpstr>
      <vt:lpstr>Definitions</vt:lpstr>
      <vt:lpstr>Definitions</vt:lpstr>
      <vt:lpstr>1910.217(b)(2) Brakes</vt:lpstr>
      <vt:lpstr>Two-Hand Trip Controls</vt:lpstr>
      <vt:lpstr>Point of Operation Guards</vt:lpstr>
      <vt:lpstr>Table O-10 (In Inches)</vt:lpstr>
      <vt:lpstr>Presence Sensing Devices</vt:lpstr>
      <vt:lpstr>Pull-Out Device</vt:lpstr>
      <vt:lpstr>Pull Back Devices</vt:lpstr>
      <vt:lpstr>Prime Mover Guards</vt:lpstr>
      <vt:lpstr>Flywheels</vt:lpstr>
      <vt:lpstr>1910.219.(c) Shaft</vt:lpstr>
      <vt:lpstr>1910.219(d) Pulleys</vt:lpstr>
      <vt:lpstr>1910.219(o)(2) Wooden Guards</vt:lpstr>
      <vt:lpstr>Summary</vt:lpstr>
      <vt:lpstr>Bottom Lime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Serpe</dc:creator>
  <cp:lastModifiedBy>Quin Bond</cp:lastModifiedBy>
  <cp:revision>180</cp:revision>
  <dcterms:created xsi:type="dcterms:W3CDTF">2001-07-26T01:37:05Z</dcterms:created>
  <dcterms:modified xsi:type="dcterms:W3CDTF">2021-07-27T20:15:54Z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26100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